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93.jpg" ContentType="image/jpg"/>
  <Override PartName="/ppt/media/image198.jpg" ContentType="image/jpg"/>
  <Override PartName="/ppt/media/image208.jpg" ContentType="image/jpg"/>
  <Override PartName="/ppt/media/image210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4"/>
  </p:sldMasterIdLst>
  <p:notesMasterIdLst>
    <p:notesMasterId r:id="rId77"/>
  </p:notesMasterIdLst>
  <p:handoutMasterIdLst>
    <p:handoutMasterId r:id="rId78"/>
  </p:handoutMasterIdLst>
  <p:sldIdLst>
    <p:sldId id="1698" r:id="rId5"/>
    <p:sldId id="265" r:id="rId6"/>
    <p:sldId id="1706" r:id="rId7"/>
    <p:sldId id="271" r:id="rId8"/>
    <p:sldId id="1708" r:id="rId9"/>
    <p:sldId id="1710" r:id="rId10"/>
    <p:sldId id="1730" r:id="rId11"/>
    <p:sldId id="1732" r:id="rId12"/>
    <p:sldId id="1733" r:id="rId13"/>
    <p:sldId id="1734" r:id="rId14"/>
    <p:sldId id="1736" r:id="rId15"/>
    <p:sldId id="2113415823" r:id="rId16"/>
    <p:sldId id="1737" r:id="rId17"/>
    <p:sldId id="1738" r:id="rId18"/>
    <p:sldId id="1739" r:id="rId19"/>
    <p:sldId id="1740" r:id="rId20"/>
    <p:sldId id="1741" r:id="rId21"/>
    <p:sldId id="1829" r:id="rId22"/>
    <p:sldId id="1744" r:id="rId23"/>
    <p:sldId id="1745" r:id="rId24"/>
    <p:sldId id="1746" r:id="rId25"/>
    <p:sldId id="1747" r:id="rId26"/>
    <p:sldId id="1748" r:id="rId27"/>
    <p:sldId id="1749" r:id="rId28"/>
    <p:sldId id="1750" r:id="rId29"/>
    <p:sldId id="1751" r:id="rId30"/>
    <p:sldId id="1752" r:id="rId31"/>
    <p:sldId id="1753" r:id="rId32"/>
    <p:sldId id="1754" r:id="rId33"/>
    <p:sldId id="1755" r:id="rId34"/>
    <p:sldId id="1756" r:id="rId35"/>
    <p:sldId id="1757" r:id="rId36"/>
    <p:sldId id="1758" r:id="rId37"/>
    <p:sldId id="1759" r:id="rId38"/>
    <p:sldId id="1761" r:id="rId39"/>
    <p:sldId id="1760" r:id="rId40"/>
    <p:sldId id="1810" r:id="rId41"/>
    <p:sldId id="1763" r:id="rId42"/>
    <p:sldId id="1764" r:id="rId43"/>
    <p:sldId id="1765" r:id="rId44"/>
    <p:sldId id="1766" r:id="rId45"/>
    <p:sldId id="1767" r:id="rId46"/>
    <p:sldId id="1768" r:id="rId47"/>
    <p:sldId id="1770" r:id="rId48"/>
    <p:sldId id="1771" r:id="rId49"/>
    <p:sldId id="1772" r:id="rId50"/>
    <p:sldId id="1773" r:id="rId51"/>
    <p:sldId id="1774" r:id="rId52"/>
    <p:sldId id="1775" r:id="rId53"/>
    <p:sldId id="1776" r:id="rId54"/>
    <p:sldId id="1777" r:id="rId55"/>
    <p:sldId id="1778" r:id="rId56"/>
    <p:sldId id="1779" r:id="rId57"/>
    <p:sldId id="1780" r:id="rId58"/>
    <p:sldId id="1781" r:id="rId59"/>
    <p:sldId id="1782" r:id="rId60"/>
    <p:sldId id="1783" r:id="rId61"/>
    <p:sldId id="1784" r:id="rId62"/>
    <p:sldId id="1785" r:id="rId63"/>
    <p:sldId id="1786" r:id="rId64"/>
    <p:sldId id="1787" r:id="rId65"/>
    <p:sldId id="1788" r:id="rId66"/>
    <p:sldId id="1789" r:id="rId67"/>
    <p:sldId id="1790" r:id="rId68"/>
    <p:sldId id="1791" r:id="rId69"/>
    <p:sldId id="1792" r:id="rId70"/>
    <p:sldId id="1793" r:id="rId71"/>
    <p:sldId id="1794" r:id="rId72"/>
    <p:sldId id="1795" r:id="rId73"/>
    <p:sldId id="1806" r:id="rId74"/>
    <p:sldId id="1807" r:id="rId75"/>
    <p:sldId id="1809" r:id="rId76"/>
  </p:sldIdLst>
  <p:sldSz cx="12188825" cy="6858000"/>
  <p:notesSz cx="7102475" cy="9388475"/>
  <p:defaultTextStyle>
    <a:defPPr>
      <a:defRPr lang="en-US"/>
    </a:defPPr>
    <a:lvl1pPr marL="0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9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7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32FE12-B33B-427E-E987-FE1D3250A8CC}" name="Amanda  Duvall" initials="AD" userId="S::amanda.duvall@tnedu.gov::41699b31-3f29-4396-a833-0453722523d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Fiveash" initials="EF" lastIdx="3" clrIdx="0">
    <p:extLst>
      <p:ext uri="{19B8F6BF-5375-455C-9EA6-DF929625EA0E}">
        <p15:presenceInfo xmlns:p15="http://schemas.microsoft.com/office/powerpoint/2012/main" userId="S-1-5-21-2149558826-3324038498-27948981-252498" providerId="AD"/>
      </p:ext>
    </p:extLst>
  </p:cmAuthor>
  <p:cmAuthor id="2" name="Victoria  Robinson" initials="VR" lastIdx="1" clrIdx="1">
    <p:extLst>
      <p:ext uri="{19B8F6BF-5375-455C-9EA6-DF929625EA0E}">
        <p15:presenceInfo xmlns:p15="http://schemas.microsoft.com/office/powerpoint/2012/main" userId="S::victoria.robinson16@tnedu.gov::179a221d-4a85-4670-bf20-e277157108e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7975"/>
    <a:srgbClr val="D2D755"/>
    <a:srgbClr val="2DCCD3"/>
    <a:srgbClr val="EE3424"/>
    <a:srgbClr val="1B365D"/>
    <a:srgbClr val="174A7C"/>
    <a:srgbClr val="0E2B5A"/>
    <a:srgbClr val="1D2E56"/>
    <a:srgbClr val="445469"/>
    <a:srgbClr val="FBB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861C4C-717B-45C1-885A-FEC690ABA15C}" v="4" dt="2022-09-22T13:17:03.2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94"/>
  </p:normalViewPr>
  <p:slideViewPr>
    <p:cSldViewPr snapToGrid="0" snapToObjects="1">
      <p:cViewPr varScale="1">
        <p:scale>
          <a:sx n="68" d="100"/>
          <a:sy n="68" d="100"/>
        </p:scale>
        <p:origin x="780" y="60"/>
      </p:cViewPr>
      <p:guideLst>
        <p:guide orient="horz" pos="218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86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nya  Chase" userId="fe32dcf2-0ef6-4e4f-b15c-a06d64306b5a" providerId="ADAL" clId="{1D861C4C-717B-45C1-885A-FEC690ABA15C}"/>
    <pc:docChg chg="custSel addSld delSld modSld sldOrd">
      <pc:chgData name="Tonya  Chase" userId="fe32dcf2-0ef6-4e4f-b15c-a06d64306b5a" providerId="ADAL" clId="{1D861C4C-717B-45C1-885A-FEC690ABA15C}" dt="2022-09-22T13:15:53.560" v="79"/>
      <pc:docMkLst>
        <pc:docMk/>
      </pc:docMkLst>
      <pc:sldChg chg="modSp mod">
        <pc:chgData name="Tonya  Chase" userId="fe32dcf2-0ef6-4e4f-b15c-a06d64306b5a" providerId="ADAL" clId="{1D861C4C-717B-45C1-885A-FEC690ABA15C}" dt="2022-09-09T20:40:38.366" v="39" actId="20577"/>
        <pc:sldMkLst>
          <pc:docMk/>
          <pc:sldMk cId="1618297626" sldId="1698"/>
        </pc:sldMkLst>
        <pc:spChg chg="mod">
          <ac:chgData name="Tonya  Chase" userId="fe32dcf2-0ef6-4e4f-b15c-a06d64306b5a" providerId="ADAL" clId="{1D861C4C-717B-45C1-885A-FEC690ABA15C}" dt="2022-09-09T20:40:38.366" v="39" actId="20577"/>
          <ac:spMkLst>
            <pc:docMk/>
            <pc:sldMk cId="1618297626" sldId="1698"/>
            <ac:spMk id="16" creationId="{9C4FD8A8-DF98-E84D-B03B-E3A437647B57}"/>
          </ac:spMkLst>
        </pc:spChg>
        <pc:spChg chg="mod">
          <ac:chgData name="Tonya  Chase" userId="fe32dcf2-0ef6-4e4f-b15c-a06d64306b5a" providerId="ADAL" clId="{1D861C4C-717B-45C1-885A-FEC690ABA15C}" dt="2022-09-09T20:40:04.734" v="20" actId="20577"/>
          <ac:spMkLst>
            <pc:docMk/>
            <pc:sldMk cId="1618297626" sldId="1698"/>
            <ac:spMk id="17" creationId="{2AEC2584-0C18-3E4D-AE75-121B7FCE6379}"/>
          </ac:spMkLst>
        </pc:spChg>
        <pc:spChg chg="mod">
          <ac:chgData name="Tonya  Chase" userId="fe32dcf2-0ef6-4e4f-b15c-a06d64306b5a" providerId="ADAL" clId="{1D861C4C-717B-45C1-885A-FEC690ABA15C}" dt="2022-09-09T20:40:29.374" v="38" actId="20577"/>
          <ac:spMkLst>
            <pc:docMk/>
            <pc:sldMk cId="1618297626" sldId="1698"/>
            <ac:spMk id="19" creationId="{6AB4E2B9-374F-BB42-BA96-E9A55FE3735B}"/>
          </ac:spMkLst>
        </pc:spChg>
      </pc:sldChg>
      <pc:sldChg chg="del">
        <pc:chgData name="Tonya  Chase" userId="fe32dcf2-0ef6-4e4f-b15c-a06d64306b5a" providerId="ADAL" clId="{1D861C4C-717B-45C1-885A-FEC690ABA15C}" dt="2022-09-22T13:08:40.824" v="46" actId="2696"/>
        <pc:sldMkLst>
          <pc:docMk/>
          <pc:sldMk cId="2460842366" sldId="1705"/>
        </pc:sldMkLst>
      </pc:sldChg>
      <pc:sldChg chg="addSp modSp mod">
        <pc:chgData name="Tonya  Chase" userId="fe32dcf2-0ef6-4e4f-b15c-a06d64306b5a" providerId="ADAL" clId="{1D861C4C-717B-45C1-885A-FEC690ABA15C}" dt="2022-09-22T13:07:32.916" v="45" actId="1076"/>
        <pc:sldMkLst>
          <pc:docMk/>
          <pc:sldMk cId="477170582" sldId="1737"/>
        </pc:sldMkLst>
        <pc:picChg chg="add mod">
          <ac:chgData name="Tonya  Chase" userId="fe32dcf2-0ef6-4e4f-b15c-a06d64306b5a" providerId="ADAL" clId="{1D861C4C-717B-45C1-885A-FEC690ABA15C}" dt="2022-09-22T13:07:32.916" v="45" actId="1076"/>
          <ac:picMkLst>
            <pc:docMk/>
            <pc:sldMk cId="477170582" sldId="1737"/>
            <ac:picMk id="5" creationId="{28543E94-E886-4BB9-88A9-E07FBF8A375F}"/>
          </ac:picMkLst>
        </pc:picChg>
      </pc:sldChg>
      <pc:sldChg chg="del ord">
        <pc:chgData name="Tonya  Chase" userId="fe32dcf2-0ef6-4e4f-b15c-a06d64306b5a" providerId="ADAL" clId="{1D861C4C-717B-45C1-885A-FEC690ABA15C}" dt="2022-09-22T13:11:10.763" v="53" actId="2696"/>
        <pc:sldMkLst>
          <pc:docMk/>
          <pc:sldMk cId="221789751" sldId="1742"/>
        </pc:sldMkLst>
      </pc:sldChg>
      <pc:sldChg chg="del">
        <pc:chgData name="Tonya  Chase" userId="fe32dcf2-0ef6-4e4f-b15c-a06d64306b5a" providerId="ADAL" clId="{1D861C4C-717B-45C1-885A-FEC690ABA15C}" dt="2022-09-22T13:08:44.020" v="47" actId="2696"/>
        <pc:sldMkLst>
          <pc:docMk/>
          <pc:sldMk cId="143821776" sldId="1743"/>
        </pc:sldMkLst>
      </pc:sldChg>
      <pc:sldChg chg="modSp mod">
        <pc:chgData name="Tonya  Chase" userId="fe32dcf2-0ef6-4e4f-b15c-a06d64306b5a" providerId="ADAL" clId="{1D861C4C-717B-45C1-885A-FEC690ABA15C}" dt="2022-09-22T13:12:56.622" v="78" actId="20577"/>
        <pc:sldMkLst>
          <pc:docMk/>
          <pc:sldMk cId="1232409665" sldId="1777"/>
        </pc:sldMkLst>
        <pc:spChg chg="mod">
          <ac:chgData name="Tonya  Chase" userId="fe32dcf2-0ef6-4e4f-b15c-a06d64306b5a" providerId="ADAL" clId="{1D861C4C-717B-45C1-885A-FEC690ABA15C}" dt="2022-09-22T13:12:56.622" v="78" actId="20577"/>
          <ac:spMkLst>
            <pc:docMk/>
            <pc:sldMk cId="1232409665" sldId="1777"/>
            <ac:spMk id="2" creationId="{8FF8C955-C76E-44A1-BC30-784DEF38F9A0}"/>
          </ac:spMkLst>
        </pc:spChg>
      </pc:sldChg>
      <pc:sldChg chg="add ord">
        <pc:chgData name="Tonya  Chase" userId="fe32dcf2-0ef6-4e4f-b15c-a06d64306b5a" providerId="ADAL" clId="{1D861C4C-717B-45C1-885A-FEC690ABA15C}" dt="2022-09-22T13:10:19.206" v="50"/>
        <pc:sldMkLst>
          <pc:docMk/>
          <pc:sldMk cId="871381636" sldId="1829"/>
        </pc:sldMkLst>
      </pc:sldChg>
      <pc:sldChg chg="add">
        <pc:chgData name="Tonya  Chase" userId="fe32dcf2-0ef6-4e4f-b15c-a06d64306b5a" providerId="ADAL" clId="{1D861C4C-717B-45C1-885A-FEC690ABA15C}" dt="2022-09-22T13:15:53.560" v="79"/>
        <pc:sldMkLst>
          <pc:docMk/>
          <pc:sldMk cId="2006954722" sldId="211341582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800" b="1" i="0">
                <a:solidFill>
                  <a:srgbClr val="505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Chart title</a:t>
            </a:r>
          </a:p>
        </c:rich>
      </c:tx>
      <c:layout>
        <c:manualLayout>
          <c:xMode val="edge"/>
          <c:yMode val="edge"/>
          <c:x val="2.9712758851035404E-2"/>
          <c:y val="1.58565106478966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505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tx2"/>
            </a:solidFill>
            <a:ln>
              <a:noFill/>
            </a:ln>
            <a:effectLst/>
          </c:spPr>
          <c:invertIfNegative val="0"/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Category 1</c:v>
                      </c:pt>
                      <c:pt idx="1">
                        <c:v>Category 2</c:v>
                      </c:pt>
                      <c:pt idx="2">
                        <c:v>Category 3</c:v>
                      </c:pt>
                      <c:pt idx="3">
                        <c:v>Category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1DFC-4E4E-A5C2-353F63DEC6F3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Category 1</c:v>
                      </c:pt>
                      <c:pt idx="1">
                        <c:v>Category 2</c:v>
                      </c:pt>
                      <c:pt idx="2">
                        <c:v>Category 3</c:v>
                      </c:pt>
                      <c:pt idx="3">
                        <c:v>Category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1DFC-4E4E-A5C2-353F63DEC6F3}"/>
            </c:ext>
          </c:extLst>
        </c:ser>
        <c:ser>
          <c:idx val="2"/>
          <c:order val="2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Series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Category 1</c:v>
                      </c:pt>
                      <c:pt idx="1">
                        <c:v>Category 2</c:v>
                      </c:pt>
                      <c:pt idx="2">
                        <c:v>Category 3</c:v>
                      </c:pt>
                      <c:pt idx="3">
                        <c:v>Category 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1DFC-4E4E-A5C2-353F63DEC6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00531903"/>
        <c:axId val="822117807"/>
      </c:barChart>
      <c:catAx>
        <c:axId val="5005319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2117807"/>
        <c:crosses val="autoZero"/>
        <c:auto val="1"/>
        <c:lblAlgn val="ctr"/>
        <c:lblOffset val="100"/>
        <c:noMultiLvlLbl val="0"/>
      </c:catAx>
      <c:valAx>
        <c:axId val="8221178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737373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50505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5319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128036918065425"/>
          <c:y val="3.0755596026882819E-2"/>
          <c:w val="0.31853437693224146"/>
          <c:h val="5.7495041719062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50505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8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Chart title</a:t>
            </a:r>
          </a:p>
        </c:rich>
      </c:tx>
      <c:layout>
        <c:manualLayout>
          <c:xMode val="edge"/>
          <c:yMode val="edge"/>
          <c:x val="0.24619476189234191"/>
          <c:y val="0.162487624985023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F9-C94D-AFCE-6A3080D4327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F9-C94D-AFCE-6A3080D4327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F9-C94D-AFCE-6A3080D4327A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3F9-C94D-AFCE-6A3080D4327A}"/>
              </c:ext>
            </c:extLst>
          </c:dP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1st Qtr</c:v>
                      </c:pt>
                      <c:pt idx="1">
                        <c:v>2nd Qtr</c:v>
                      </c:pt>
                      <c:pt idx="2">
                        <c:v>3rd Qtr</c:v>
                      </c:pt>
                      <c:pt idx="3">
                        <c:v>4th Qtr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8-33F9-C94D-AFCE-6A3080D432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24C6DB-1897-4265-99A0-9634221FCD12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FE9EC15-E541-4C94-B808-1C585AC11CFA}">
      <dgm:prSet phldrT="[Text]"/>
      <dgm:spPr/>
      <dgm:t>
        <a:bodyPr/>
        <a:lstStyle/>
        <a:p>
          <a:r>
            <a:rPr lang="en-US"/>
            <a:t>General Education</a:t>
          </a:r>
        </a:p>
      </dgm:t>
    </dgm:pt>
    <dgm:pt modelId="{C7676851-A368-4CAD-B207-9630063E38B3}" type="parTrans" cxnId="{BE1A84FF-5421-496F-815E-9BD60355D54F}">
      <dgm:prSet/>
      <dgm:spPr/>
      <dgm:t>
        <a:bodyPr/>
        <a:lstStyle/>
        <a:p>
          <a:endParaRPr lang="en-US"/>
        </a:p>
      </dgm:t>
    </dgm:pt>
    <dgm:pt modelId="{124EBCA3-2868-43EB-97D2-5B372EE1D1EC}" type="sibTrans" cxnId="{BE1A84FF-5421-496F-815E-9BD60355D54F}">
      <dgm:prSet/>
      <dgm:spPr/>
      <dgm:t>
        <a:bodyPr/>
        <a:lstStyle/>
        <a:p>
          <a:endParaRPr lang="en-US"/>
        </a:p>
      </dgm:t>
    </dgm:pt>
    <dgm:pt modelId="{9C495525-4494-4F76-9BC9-711C960FB027}">
      <dgm:prSet phldrT="[Text]"/>
      <dgm:spPr/>
      <dgm:t>
        <a:bodyPr/>
        <a:lstStyle/>
        <a:p>
          <a:r>
            <a:rPr lang="en-US"/>
            <a:t>Tests ACH/EOC</a:t>
          </a:r>
        </a:p>
      </dgm:t>
    </dgm:pt>
    <dgm:pt modelId="{E4B57EAF-03DA-4170-B9E5-80A76FC1C5BD}" type="parTrans" cxnId="{C0E89FA0-86C8-4897-8B76-1DB95BD07616}">
      <dgm:prSet/>
      <dgm:spPr/>
      <dgm:t>
        <a:bodyPr/>
        <a:lstStyle/>
        <a:p>
          <a:endParaRPr lang="en-US"/>
        </a:p>
      </dgm:t>
    </dgm:pt>
    <dgm:pt modelId="{2697108A-A24B-4C01-998A-7B620ABD6AD8}" type="sibTrans" cxnId="{C0E89FA0-86C8-4897-8B76-1DB95BD07616}">
      <dgm:prSet/>
      <dgm:spPr/>
      <dgm:t>
        <a:bodyPr/>
        <a:lstStyle/>
        <a:p>
          <a:endParaRPr lang="en-US"/>
        </a:p>
      </dgm:t>
    </dgm:pt>
    <dgm:pt modelId="{B66DA33F-D6D7-4128-963C-E46D27C7C8F1}">
      <dgm:prSet phldrT="[Text]"/>
      <dgm:spPr/>
      <dgm:t>
        <a:bodyPr/>
        <a:lstStyle/>
        <a:p>
          <a:r>
            <a:rPr lang="en-US"/>
            <a:t>General education students  who are taking regular classes</a:t>
          </a:r>
        </a:p>
      </dgm:t>
    </dgm:pt>
    <dgm:pt modelId="{47F1D198-647E-4CCE-94D9-695F41934A57}" type="parTrans" cxnId="{EF270AFD-8D74-4190-9B2F-A6537A09815F}">
      <dgm:prSet/>
      <dgm:spPr/>
      <dgm:t>
        <a:bodyPr/>
        <a:lstStyle/>
        <a:p>
          <a:endParaRPr lang="en-US"/>
        </a:p>
      </dgm:t>
    </dgm:pt>
    <dgm:pt modelId="{ED966E44-122E-4F98-BA3A-726F9DA94C58}" type="sibTrans" cxnId="{EF270AFD-8D74-4190-9B2F-A6537A09815F}">
      <dgm:prSet/>
      <dgm:spPr/>
      <dgm:t>
        <a:bodyPr/>
        <a:lstStyle/>
        <a:p>
          <a:endParaRPr lang="en-US"/>
        </a:p>
      </dgm:t>
    </dgm:pt>
    <dgm:pt modelId="{7ADE9D43-536C-43AB-954B-BEF185423AFC}">
      <dgm:prSet phldrT="[Text]"/>
      <dgm:spPr/>
      <dgm:t>
        <a:bodyPr/>
        <a:lstStyle/>
        <a:p>
          <a:r>
            <a:rPr lang="en-US"/>
            <a:t>Comprehensive Course Codes</a:t>
          </a:r>
        </a:p>
      </dgm:t>
    </dgm:pt>
    <dgm:pt modelId="{5CF92E39-D8EB-4E70-AEE9-1163B360BC7B}" type="parTrans" cxnId="{F7490323-7190-4F5E-8473-BE4D4F40D370}">
      <dgm:prSet/>
      <dgm:spPr/>
      <dgm:t>
        <a:bodyPr/>
        <a:lstStyle/>
        <a:p>
          <a:endParaRPr lang="en-US"/>
        </a:p>
      </dgm:t>
    </dgm:pt>
    <dgm:pt modelId="{B1B26902-EE77-4725-841C-4E3D7EBD9CA5}" type="sibTrans" cxnId="{F7490323-7190-4F5E-8473-BE4D4F40D370}">
      <dgm:prSet/>
      <dgm:spPr/>
      <dgm:t>
        <a:bodyPr/>
        <a:lstStyle/>
        <a:p>
          <a:endParaRPr lang="en-US"/>
        </a:p>
      </dgm:t>
    </dgm:pt>
    <dgm:pt modelId="{805AF958-5878-4DC5-A4D5-6DE07952A1F7}">
      <dgm:prSet phldrT="[Text]"/>
      <dgm:spPr/>
      <dgm:t>
        <a:bodyPr/>
        <a:lstStyle/>
        <a:p>
          <a:r>
            <a:rPr lang="en-US"/>
            <a:t>Tests ACH Grades 2-8</a:t>
          </a:r>
        </a:p>
      </dgm:t>
    </dgm:pt>
    <dgm:pt modelId="{4F413C1B-D55E-43E5-92D3-3950FEC299AA}" type="parTrans" cxnId="{EA63A043-6BFD-40CF-B4E7-BFD797C63119}">
      <dgm:prSet/>
      <dgm:spPr/>
      <dgm:t>
        <a:bodyPr/>
        <a:lstStyle/>
        <a:p>
          <a:endParaRPr lang="en-US"/>
        </a:p>
      </dgm:t>
    </dgm:pt>
    <dgm:pt modelId="{CA2FB99F-D404-4F2B-8607-CE07141EDD33}" type="sibTrans" cxnId="{EA63A043-6BFD-40CF-B4E7-BFD797C63119}">
      <dgm:prSet/>
      <dgm:spPr/>
      <dgm:t>
        <a:bodyPr/>
        <a:lstStyle/>
        <a:p>
          <a:endParaRPr lang="en-US"/>
        </a:p>
      </dgm:t>
    </dgm:pt>
    <dgm:pt modelId="{01FCD9BC-9292-4CBE-B2B2-14B6C2DF87B8}">
      <dgm:prSet/>
      <dgm:spPr/>
      <dgm:t>
        <a:bodyPr/>
        <a:lstStyle/>
        <a:p>
          <a:endParaRPr lang="en-US"/>
        </a:p>
      </dgm:t>
    </dgm:pt>
    <dgm:pt modelId="{A3FF33FC-CD6F-4FD0-8FBD-DFC4AAFFEE2B}" type="parTrans" cxnId="{3CE2A947-7577-4848-BB1F-B84D190E2474}">
      <dgm:prSet/>
      <dgm:spPr/>
      <dgm:t>
        <a:bodyPr/>
        <a:lstStyle/>
        <a:p>
          <a:endParaRPr lang="en-US"/>
        </a:p>
      </dgm:t>
    </dgm:pt>
    <dgm:pt modelId="{BBEF9878-7C41-4311-8322-18AE96E2DF78}" type="sibTrans" cxnId="{3CE2A947-7577-4848-BB1F-B84D190E2474}">
      <dgm:prSet/>
      <dgm:spPr/>
      <dgm:t>
        <a:bodyPr/>
        <a:lstStyle/>
        <a:p>
          <a:endParaRPr lang="en-US"/>
        </a:p>
      </dgm:t>
    </dgm:pt>
    <dgm:pt modelId="{243A0314-E411-4F2F-B19F-F2D9D1174BB2}">
      <dgm:prSet phldrT="[Text]"/>
      <dgm:spPr/>
      <dgm:t>
        <a:bodyPr/>
        <a:lstStyle/>
        <a:p>
          <a:r>
            <a:rPr lang="en-US" b="0" i="0" u="none" baseline="0"/>
            <a:t>For any other student who has significant disabilities but does not meet the eligibility for the alternate assessment</a:t>
          </a:r>
          <a:endParaRPr lang="en-US"/>
        </a:p>
      </dgm:t>
    </dgm:pt>
    <dgm:pt modelId="{4E1B1263-21E7-466D-9007-C99E5BF3229C}" type="parTrans" cxnId="{52767108-BD57-453E-BD01-7D2ABC0A7F4F}">
      <dgm:prSet/>
      <dgm:spPr/>
      <dgm:t>
        <a:bodyPr/>
        <a:lstStyle/>
        <a:p>
          <a:endParaRPr lang="en-US"/>
        </a:p>
      </dgm:t>
    </dgm:pt>
    <dgm:pt modelId="{F229EFF5-D326-4AAD-9AEF-A1DD88C767E0}" type="sibTrans" cxnId="{52767108-BD57-453E-BD01-7D2ABC0A7F4F}">
      <dgm:prSet/>
      <dgm:spPr/>
      <dgm:t>
        <a:bodyPr/>
        <a:lstStyle/>
        <a:p>
          <a:endParaRPr lang="en-US"/>
        </a:p>
      </dgm:t>
    </dgm:pt>
    <dgm:pt modelId="{3CDE6A8F-86AE-425E-847D-4D68266DF5C7}">
      <dgm:prSet/>
      <dgm:spPr/>
      <dgm:t>
        <a:bodyPr/>
        <a:lstStyle/>
        <a:p>
          <a:r>
            <a:rPr lang="en-US" b="0" i="0" u="none" baseline="0"/>
            <a:t>Requires a replacement of  core instruction</a:t>
          </a:r>
          <a:endParaRPr lang="en-US"/>
        </a:p>
      </dgm:t>
    </dgm:pt>
    <dgm:pt modelId="{80977CC8-37A9-44F1-AF7D-E021698CE9F7}" type="parTrans" cxnId="{3273FC3D-AA47-46D8-888F-E3D211941F25}">
      <dgm:prSet/>
      <dgm:spPr/>
      <dgm:t>
        <a:bodyPr/>
        <a:lstStyle/>
        <a:p>
          <a:endParaRPr lang="en-US"/>
        </a:p>
      </dgm:t>
    </dgm:pt>
    <dgm:pt modelId="{1A4BD22C-0218-489F-B829-D834674EFF1E}" type="sibTrans" cxnId="{3273FC3D-AA47-46D8-888F-E3D211941F25}">
      <dgm:prSet/>
      <dgm:spPr/>
      <dgm:t>
        <a:bodyPr/>
        <a:lstStyle/>
        <a:p>
          <a:endParaRPr lang="en-US"/>
        </a:p>
      </dgm:t>
    </dgm:pt>
    <dgm:pt modelId="{CD608155-6BC9-4975-A86C-BBC1FAE4D857}">
      <dgm:prSet/>
      <dgm:spPr/>
      <dgm:t>
        <a:bodyPr/>
        <a:lstStyle/>
        <a:p>
          <a:r>
            <a:rPr lang="en-US"/>
            <a:t>Alternate Course Codes</a:t>
          </a:r>
        </a:p>
      </dgm:t>
    </dgm:pt>
    <dgm:pt modelId="{611F75EB-F638-4166-932F-27C54DC43142}" type="parTrans" cxnId="{2BE43C84-E13B-48DF-962E-F29C043BA988}">
      <dgm:prSet/>
      <dgm:spPr/>
      <dgm:t>
        <a:bodyPr/>
        <a:lstStyle/>
        <a:p>
          <a:endParaRPr lang="en-US"/>
        </a:p>
      </dgm:t>
    </dgm:pt>
    <dgm:pt modelId="{9BD668C0-CC77-4971-BF0E-E9959B04088C}" type="sibTrans" cxnId="{2BE43C84-E13B-48DF-962E-F29C043BA988}">
      <dgm:prSet/>
      <dgm:spPr/>
      <dgm:t>
        <a:bodyPr/>
        <a:lstStyle/>
        <a:p>
          <a:endParaRPr lang="en-US"/>
        </a:p>
      </dgm:t>
    </dgm:pt>
    <dgm:pt modelId="{965F3F58-61DE-45F0-9389-DE4509EED596}">
      <dgm:prSet/>
      <dgm:spPr/>
      <dgm:t>
        <a:bodyPr/>
        <a:lstStyle/>
        <a:p>
          <a:r>
            <a:rPr lang="en-US"/>
            <a:t>Tests TCAP-Alt Grades 3-8</a:t>
          </a:r>
        </a:p>
      </dgm:t>
    </dgm:pt>
    <dgm:pt modelId="{66A5F469-50B8-4A6E-8FC7-3D79AD0089BB}" type="parTrans" cxnId="{18F14F9F-7BD5-4B80-9122-508A4C8E24B2}">
      <dgm:prSet/>
      <dgm:spPr/>
      <dgm:t>
        <a:bodyPr/>
        <a:lstStyle/>
        <a:p>
          <a:endParaRPr lang="en-US"/>
        </a:p>
      </dgm:t>
    </dgm:pt>
    <dgm:pt modelId="{FCE5A4C2-736C-4A92-A924-C7CE47C47A82}" type="sibTrans" cxnId="{18F14F9F-7BD5-4B80-9122-508A4C8E24B2}">
      <dgm:prSet/>
      <dgm:spPr/>
      <dgm:t>
        <a:bodyPr/>
        <a:lstStyle/>
        <a:p>
          <a:endParaRPr lang="en-US"/>
        </a:p>
      </dgm:t>
    </dgm:pt>
    <dgm:pt modelId="{D3A41AD5-BF74-48DE-A5DF-A0A816C51046}">
      <dgm:prSet/>
      <dgm:spPr/>
      <dgm:t>
        <a:bodyPr/>
        <a:lstStyle/>
        <a:p>
          <a:r>
            <a:rPr lang="en-US"/>
            <a:t>For students who have severe cognitive issues – 1% population</a:t>
          </a:r>
        </a:p>
      </dgm:t>
    </dgm:pt>
    <dgm:pt modelId="{FDC4CB9D-17E0-492E-B3D0-7818039926C6}" type="parTrans" cxnId="{640E47FC-9DEF-48C0-97BF-59CA70F88BA4}">
      <dgm:prSet/>
      <dgm:spPr/>
      <dgm:t>
        <a:bodyPr/>
        <a:lstStyle/>
        <a:p>
          <a:endParaRPr lang="en-US"/>
        </a:p>
      </dgm:t>
    </dgm:pt>
    <dgm:pt modelId="{7371E903-65C6-4C27-AE47-D65EE8B8F4D0}" type="sibTrans" cxnId="{640E47FC-9DEF-48C0-97BF-59CA70F88BA4}">
      <dgm:prSet/>
      <dgm:spPr/>
      <dgm:t>
        <a:bodyPr/>
        <a:lstStyle/>
        <a:p>
          <a:endParaRPr lang="en-US"/>
        </a:p>
      </dgm:t>
    </dgm:pt>
    <dgm:pt modelId="{2BB6B2CC-A0A2-4607-AED6-793EE47D6638}" type="pres">
      <dgm:prSet presAssocID="{8324C6DB-1897-4265-99A0-9634221FCD12}" presName="Name0" presStyleCnt="0">
        <dgm:presLayoutVars>
          <dgm:dir/>
          <dgm:animLvl val="lvl"/>
          <dgm:resizeHandles val="exact"/>
        </dgm:presLayoutVars>
      </dgm:prSet>
      <dgm:spPr/>
    </dgm:pt>
    <dgm:pt modelId="{50B27B22-2AE9-46F0-B84A-8EA614AEEBF1}" type="pres">
      <dgm:prSet presAssocID="{3FE9EC15-E541-4C94-B808-1C585AC11CFA}" presName="composite" presStyleCnt="0"/>
      <dgm:spPr/>
    </dgm:pt>
    <dgm:pt modelId="{E557B2B3-9DD6-4BFA-BBE1-39AB2AB55B1A}" type="pres">
      <dgm:prSet presAssocID="{3FE9EC15-E541-4C94-B808-1C585AC11CF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E4BFB8F-B312-430C-9136-2005DB05A35B}" type="pres">
      <dgm:prSet presAssocID="{3FE9EC15-E541-4C94-B808-1C585AC11CFA}" presName="desTx" presStyleLbl="alignAccFollowNode1" presStyleIdx="0" presStyleCnt="3">
        <dgm:presLayoutVars>
          <dgm:bulletEnabled val="1"/>
        </dgm:presLayoutVars>
      </dgm:prSet>
      <dgm:spPr/>
    </dgm:pt>
    <dgm:pt modelId="{0385EE5A-F9A8-4F3F-B326-D78B21EB85EA}" type="pres">
      <dgm:prSet presAssocID="{124EBCA3-2868-43EB-97D2-5B372EE1D1EC}" presName="space" presStyleCnt="0"/>
      <dgm:spPr/>
    </dgm:pt>
    <dgm:pt modelId="{EB810B2F-B312-4C4E-9C1F-7F24EB3A8DCE}" type="pres">
      <dgm:prSet presAssocID="{7ADE9D43-536C-43AB-954B-BEF185423AFC}" presName="composite" presStyleCnt="0"/>
      <dgm:spPr/>
    </dgm:pt>
    <dgm:pt modelId="{DF736707-6966-4F56-99D3-3CCE19EB7700}" type="pres">
      <dgm:prSet presAssocID="{7ADE9D43-536C-43AB-954B-BEF185423AF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3B40DF69-233C-4E9D-93EC-95DA8F55F72D}" type="pres">
      <dgm:prSet presAssocID="{7ADE9D43-536C-43AB-954B-BEF185423AFC}" presName="desTx" presStyleLbl="alignAccFollowNode1" presStyleIdx="1" presStyleCnt="3">
        <dgm:presLayoutVars>
          <dgm:bulletEnabled val="1"/>
        </dgm:presLayoutVars>
      </dgm:prSet>
      <dgm:spPr/>
    </dgm:pt>
    <dgm:pt modelId="{B6095BF6-ACAF-412E-A9DD-F7D8C7EE10AC}" type="pres">
      <dgm:prSet presAssocID="{B1B26902-EE77-4725-841C-4E3D7EBD9CA5}" presName="space" presStyleCnt="0"/>
      <dgm:spPr/>
    </dgm:pt>
    <dgm:pt modelId="{05C6A969-2FEC-4E39-939E-42F2AB07C260}" type="pres">
      <dgm:prSet presAssocID="{CD608155-6BC9-4975-A86C-BBC1FAE4D857}" presName="composite" presStyleCnt="0"/>
      <dgm:spPr/>
    </dgm:pt>
    <dgm:pt modelId="{B9397564-BA2A-4295-92A4-236935F66ABC}" type="pres">
      <dgm:prSet presAssocID="{CD608155-6BC9-4975-A86C-BBC1FAE4D857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0AC27380-5254-4895-B7FC-72844BD15CD7}" type="pres">
      <dgm:prSet presAssocID="{CD608155-6BC9-4975-A86C-BBC1FAE4D857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52767108-BD57-453E-BD01-7D2ABC0A7F4F}" srcId="{7ADE9D43-536C-43AB-954B-BEF185423AFC}" destId="{243A0314-E411-4F2F-B19F-F2D9D1174BB2}" srcOrd="1" destOrd="0" parTransId="{4E1B1263-21E7-466D-9007-C99E5BF3229C}" sibTransId="{F229EFF5-D326-4AAD-9AEF-A1DD88C767E0}"/>
    <dgm:cxn modelId="{122BE809-0A8C-48E1-8903-A5BF240D3CC9}" type="presOf" srcId="{3FE9EC15-E541-4C94-B808-1C585AC11CFA}" destId="{E557B2B3-9DD6-4BFA-BBE1-39AB2AB55B1A}" srcOrd="0" destOrd="0" presId="urn:microsoft.com/office/officeart/2005/8/layout/hList1"/>
    <dgm:cxn modelId="{BC739116-C6A5-45EF-A0AD-5D1DA81D418A}" type="presOf" srcId="{3CDE6A8F-86AE-425E-847D-4D68266DF5C7}" destId="{3B40DF69-233C-4E9D-93EC-95DA8F55F72D}" srcOrd="0" destOrd="2" presId="urn:microsoft.com/office/officeart/2005/8/layout/hList1"/>
    <dgm:cxn modelId="{F7490323-7190-4F5E-8473-BE4D4F40D370}" srcId="{8324C6DB-1897-4265-99A0-9634221FCD12}" destId="{7ADE9D43-536C-43AB-954B-BEF185423AFC}" srcOrd="1" destOrd="0" parTransId="{5CF92E39-D8EB-4E70-AEE9-1163B360BC7B}" sibTransId="{B1B26902-EE77-4725-841C-4E3D7EBD9CA5}"/>
    <dgm:cxn modelId="{EAD20B2A-8E9B-404F-B03E-AD84A2B41121}" type="presOf" srcId="{8324C6DB-1897-4265-99A0-9634221FCD12}" destId="{2BB6B2CC-A0A2-4607-AED6-793EE47D6638}" srcOrd="0" destOrd="0" presId="urn:microsoft.com/office/officeart/2005/8/layout/hList1"/>
    <dgm:cxn modelId="{000F8E2E-4110-4F0D-B39B-C9B5C094BB06}" type="presOf" srcId="{01FCD9BC-9292-4CBE-B2B2-14B6C2DF87B8}" destId="{8E4BFB8F-B312-430C-9136-2005DB05A35B}" srcOrd="0" destOrd="2" presId="urn:microsoft.com/office/officeart/2005/8/layout/hList1"/>
    <dgm:cxn modelId="{3273FC3D-AA47-46D8-888F-E3D211941F25}" srcId="{7ADE9D43-536C-43AB-954B-BEF185423AFC}" destId="{3CDE6A8F-86AE-425E-847D-4D68266DF5C7}" srcOrd="2" destOrd="0" parTransId="{80977CC8-37A9-44F1-AF7D-E021698CE9F7}" sibTransId="{1A4BD22C-0218-489F-B829-D834674EFF1E}"/>
    <dgm:cxn modelId="{BFD6E541-52AB-43EB-A03B-FB440D1C19FC}" type="presOf" srcId="{B66DA33F-D6D7-4128-963C-E46D27C7C8F1}" destId="{8E4BFB8F-B312-430C-9136-2005DB05A35B}" srcOrd="0" destOrd="1" presId="urn:microsoft.com/office/officeart/2005/8/layout/hList1"/>
    <dgm:cxn modelId="{EA63A043-6BFD-40CF-B4E7-BFD797C63119}" srcId="{7ADE9D43-536C-43AB-954B-BEF185423AFC}" destId="{805AF958-5878-4DC5-A4D5-6DE07952A1F7}" srcOrd="0" destOrd="0" parTransId="{4F413C1B-D55E-43E5-92D3-3950FEC299AA}" sibTransId="{CA2FB99F-D404-4F2B-8607-CE07141EDD33}"/>
    <dgm:cxn modelId="{3CE2A947-7577-4848-BB1F-B84D190E2474}" srcId="{3FE9EC15-E541-4C94-B808-1C585AC11CFA}" destId="{01FCD9BC-9292-4CBE-B2B2-14B6C2DF87B8}" srcOrd="2" destOrd="0" parTransId="{A3FF33FC-CD6F-4FD0-8FBD-DFC4AAFFEE2B}" sibTransId="{BBEF9878-7C41-4311-8322-18AE96E2DF78}"/>
    <dgm:cxn modelId="{D8BFA24E-5CC4-4F64-9DFC-2244F08F2195}" type="presOf" srcId="{805AF958-5878-4DC5-A4D5-6DE07952A1F7}" destId="{3B40DF69-233C-4E9D-93EC-95DA8F55F72D}" srcOrd="0" destOrd="0" presId="urn:microsoft.com/office/officeart/2005/8/layout/hList1"/>
    <dgm:cxn modelId="{C1B7CA50-56C6-49D5-90DC-26EE5DEB5727}" type="presOf" srcId="{CD608155-6BC9-4975-A86C-BBC1FAE4D857}" destId="{B9397564-BA2A-4295-92A4-236935F66ABC}" srcOrd="0" destOrd="0" presId="urn:microsoft.com/office/officeart/2005/8/layout/hList1"/>
    <dgm:cxn modelId="{2BE43C84-E13B-48DF-962E-F29C043BA988}" srcId="{8324C6DB-1897-4265-99A0-9634221FCD12}" destId="{CD608155-6BC9-4975-A86C-BBC1FAE4D857}" srcOrd="2" destOrd="0" parTransId="{611F75EB-F638-4166-932F-27C54DC43142}" sibTransId="{9BD668C0-CC77-4971-BF0E-E9959B04088C}"/>
    <dgm:cxn modelId="{18F14F9F-7BD5-4B80-9122-508A4C8E24B2}" srcId="{CD608155-6BC9-4975-A86C-BBC1FAE4D857}" destId="{965F3F58-61DE-45F0-9389-DE4509EED596}" srcOrd="0" destOrd="0" parTransId="{66A5F469-50B8-4A6E-8FC7-3D79AD0089BB}" sibTransId="{FCE5A4C2-736C-4A92-A924-C7CE47C47A82}"/>
    <dgm:cxn modelId="{C0E89FA0-86C8-4897-8B76-1DB95BD07616}" srcId="{3FE9EC15-E541-4C94-B808-1C585AC11CFA}" destId="{9C495525-4494-4F76-9BC9-711C960FB027}" srcOrd="0" destOrd="0" parTransId="{E4B57EAF-03DA-4170-B9E5-80A76FC1C5BD}" sibTransId="{2697108A-A24B-4C01-998A-7B620ABD6AD8}"/>
    <dgm:cxn modelId="{8DFB6BB3-1D4B-4AB3-8FDF-EA7E9D457EEF}" type="presOf" srcId="{965F3F58-61DE-45F0-9389-DE4509EED596}" destId="{0AC27380-5254-4895-B7FC-72844BD15CD7}" srcOrd="0" destOrd="0" presId="urn:microsoft.com/office/officeart/2005/8/layout/hList1"/>
    <dgm:cxn modelId="{5F3A78B6-3BA3-46A8-BAF9-D93F525FC0E1}" type="presOf" srcId="{9C495525-4494-4F76-9BC9-711C960FB027}" destId="{8E4BFB8F-B312-430C-9136-2005DB05A35B}" srcOrd="0" destOrd="0" presId="urn:microsoft.com/office/officeart/2005/8/layout/hList1"/>
    <dgm:cxn modelId="{72A3A9BA-C73C-4AEA-AF55-3ED020CD3A6A}" type="presOf" srcId="{D3A41AD5-BF74-48DE-A5DF-A0A816C51046}" destId="{0AC27380-5254-4895-B7FC-72844BD15CD7}" srcOrd="0" destOrd="1" presId="urn:microsoft.com/office/officeart/2005/8/layout/hList1"/>
    <dgm:cxn modelId="{21CA94C1-46FD-402C-8D3E-3F057C88F13F}" type="presOf" srcId="{243A0314-E411-4F2F-B19F-F2D9D1174BB2}" destId="{3B40DF69-233C-4E9D-93EC-95DA8F55F72D}" srcOrd="0" destOrd="1" presId="urn:microsoft.com/office/officeart/2005/8/layout/hList1"/>
    <dgm:cxn modelId="{894C68DF-C50B-4003-B4B6-6156F8240EAD}" type="presOf" srcId="{7ADE9D43-536C-43AB-954B-BEF185423AFC}" destId="{DF736707-6966-4F56-99D3-3CCE19EB7700}" srcOrd="0" destOrd="0" presId="urn:microsoft.com/office/officeart/2005/8/layout/hList1"/>
    <dgm:cxn modelId="{640E47FC-9DEF-48C0-97BF-59CA70F88BA4}" srcId="{CD608155-6BC9-4975-A86C-BBC1FAE4D857}" destId="{D3A41AD5-BF74-48DE-A5DF-A0A816C51046}" srcOrd="1" destOrd="0" parTransId="{FDC4CB9D-17E0-492E-B3D0-7818039926C6}" sibTransId="{7371E903-65C6-4C27-AE47-D65EE8B8F4D0}"/>
    <dgm:cxn modelId="{EF270AFD-8D74-4190-9B2F-A6537A09815F}" srcId="{3FE9EC15-E541-4C94-B808-1C585AC11CFA}" destId="{B66DA33F-D6D7-4128-963C-E46D27C7C8F1}" srcOrd="1" destOrd="0" parTransId="{47F1D198-647E-4CCE-94D9-695F41934A57}" sibTransId="{ED966E44-122E-4F98-BA3A-726F9DA94C58}"/>
    <dgm:cxn modelId="{BE1A84FF-5421-496F-815E-9BD60355D54F}" srcId="{8324C6DB-1897-4265-99A0-9634221FCD12}" destId="{3FE9EC15-E541-4C94-B808-1C585AC11CFA}" srcOrd="0" destOrd="0" parTransId="{C7676851-A368-4CAD-B207-9630063E38B3}" sibTransId="{124EBCA3-2868-43EB-97D2-5B372EE1D1EC}"/>
    <dgm:cxn modelId="{B8BB6292-FCA2-47F0-98D6-92C60DCB4A1B}" type="presParOf" srcId="{2BB6B2CC-A0A2-4607-AED6-793EE47D6638}" destId="{50B27B22-2AE9-46F0-B84A-8EA614AEEBF1}" srcOrd="0" destOrd="0" presId="urn:microsoft.com/office/officeart/2005/8/layout/hList1"/>
    <dgm:cxn modelId="{CD622F17-CBD9-479F-8F79-246264575D41}" type="presParOf" srcId="{50B27B22-2AE9-46F0-B84A-8EA614AEEBF1}" destId="{E557B2B3-9DD6-4BFA-BBE1-39AB2AB55B1A}" srcOrd="0" destOrd="0" presId="urn:microsoft.com/office/officeart/2005/8/layout/hList1"/>
    <dgm:cxn modelId="{D8B5F1F2-1418-476F-8527-68C2E4DB4EC9}" type="presParOf" srcId="{50B27B22-2AE9-46F0-B84A-8EA614AEEBF1}" destId="{8E4BFB8F-B312-430C-9136-2005DB05A35B}" srcOrd="1" destOrd="0" presId="urn:microsoft.com/office/officeart/2005/8/layout/hList1"/>
    <dgm:cxn modelId="{39D7FBC0-1E3A-4687-B77C-79C8B7AD9641}" type="presParOf" srcId="{2BB6B2CC-A0A2-4607-AED6-793EE47D6638}" destId="{0385EE5A-F9A8-4F3F-B326-D78B21EB85EA}" srcOrd="1" destOrd="0" presId="urn:microsoft.com/office/officeart/2005/8/layout/hList1"/>
    <dgm:cxn modelId="{06DC74D2-75CD-4D4C-BE51-AAADBD878B6F}" type="presParOf" srcId="{2BB6B2CC-A0A2-4607-AED6-793EE47D6638}" destId="{EB810B2F-B312-4C4E-9C1F-7F24EB3A8DCE}" srcOrd="2" destOrd="0" presId="urn:microsoft.com/office/officeart/2005/8/layout/hList1"/>
    <dgm:cxn modelId="{8179391C-351A-4301-91FB-B011403517BC}" type="presParOf" srcId="{EB810B2F-B312-4C4E-9C1F-7F24EB3A8DCE}" destId="{DF736707-6966-4F56-99D3-3CCE19EB7700}" srcOrd="0" destOrd="0" presId="urn:microsoft.com/office/officeart/2005/8/layout/hList1"/>
    <dgm:cxn modelId="{211EF0FB-005C-4458-918F-90874ACD9D2F}" type="presParOf" srcId="{EB810B2F-B312-4C4E-9C1F-7F24EB3A8DCE}" destId="{3B40DF69-233C-4E9D-93EC-95DA8F55F72D}" srcOrd="1" destOrd="0" presId="urn:microsoft.com/office/officeart/2005/8/layout/hList1"/>
    <dgm:cxn modelId="{12A0EF47-1D0B-4B4A-BC4B-B6A5196506B9}" type="presParOf" srcId="{2BB6B2CC-A0A2-4607-AED6-793EE47D6638}" destId="{B6095BF6-ACAF-412E-A9DD-F7D8C7EE10AC}" srcOrd="3" destOrd="0" presId="urn:microsoft.com/office/officeart/2005/8/layout/hList1"/>
    <dgm:cxn modelId="{297A4102-11CD-4E61-8AE2-EB580CAD0FA3}" type="presParOf" srcId="{2BB6B2CC-A0A2-4607-AED6-793EE47D6638}" destId="{05C6A969-2FEC-4E39-939E-42F2AB07C260}" srcOrd="4" destOrd="0" presId="urn:microsoft.com/office/officeart/2005/8/layout/hList1"/>
    <dgm:cxn modelId="{4EAA9143-57CC-4ECB-94FC-FCDF95DBB51E}" type="presParOf" srcId="{05C6A969-2FEC-4E39-939E-42F2AB07C260}" destId="{B9397564-BA2A-4295-92A4-236935F66ABC}" srcOrd="0" destOrd="0" presId="urn:microsoft.com/office/officeart/2005/8/layout/hList1"/>
    <dgm:cxn modelId="{730696F9-7809-41A0-B14E-73DB2C58EE48}" type="presParOf" srcId="{05C6A969-2FEC-4E39-939E-42F2AB07C260}" destId="{0AC27380-5254-4895-B7FC-72844BD15CD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57B2B3-9DD6-4BFA-BBE1-39AB2AB55B1A}">
      <dsp:nvSpPr>
        <dsp:cNvPr id="0" name=""/>
        <dsp:cNvSpPr/>
      </dsp:nvSpPr>
      <dsp:spPr>
        <a:xfrm>
          <a:off x="2900" y="246355"/>
          <a:ext cx="2828405" cy="7480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General Education</a:t>
          </a:r>
        </a:p>
      </dsp:txBody>
      <dsp:txXfrm>
        <a:off x="2900" y="246355"/>
        <a:ext cx="2828405" cy="748005"/>
      </dsp:txXfrm>
    </dsp:sp>
    <dsp:sp modelId="{8E4BFB8F-B312-430C-9136-2005DB05A35B}">
      <dsp:nvSpPr>
        <dsp:cNvPr id="0" name=""/>
        <dsp:cNvSpPr/>
      </dsp:nvSpPr>
      <dsp:spPr>
        <a:xfrm>
          <a:off x="2900" y="994361"/>
          <a:ext cx="2828405" cy="334443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Tests ACH/EOC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General education students  who are taking regular classes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900" kern="1200"/>
        </a:p>
      </dsp:txBody>
      <dsp:txXfrm>
        <a:off x="2900" y="994361"/>
        <a:ext cx="2828405" cy="3344439"/>
      </dsp:txXfrm>
    </dsp:sp>
    <dsp:sp modelId="{DF736707-6966-4F56-99D3-3CCE19EB7700}">
      <dsp:nvSpPr>
        <dsp:cNvPr id="0" name=""/>
        <dsp:cNvSpPr/>
      </dsp:nvSpPr>
      <dsp:spPr>
        <a:xfrm>
          <a:off x="3227283" y="246355"/>
          <a:ext cx="2828405" cy="748005"/>
        </a:xfrm>
        <a:prstGeom prst="rect">
          <a:avLst/>
        </a:prstGeom>
        <a:solidFill>
          <a:schemeClr val="accent2">
            <a:hueOff val="-5740349"/>
            <a:satOff val="4032"/>
            <a:lumOff val="15883"/>
            <a:alphaOff val="0"/>
          </a:schemeClr>
        </a:solidFill>
        <a:ln w="12700" cap="flat" cmpd="sng" algn="ctr">
          <a:solidFill>
            <a:schemeClr val="accent2">
              <a:hueOff val="-5740349"/>
              <a:satOff val="4032"/>
              <a:lumOff val="1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Comprehensive Course Codes</a:t>
          </a:r>
        </a:p>
      </dsp:txBody>
      <dsp:txXfrm>
        <a:off x="3227283" y="246355"/>
        <a:ext cx="2828405" cy="748005"/>
      </dsp:txXfrm>
    </dsp:sp>
    <dsp:sp modelId="{3B40DF69-233C-4E9D-93EC-95DA8F55F72D}">
      <dsp:nvSpPr>
        <dsp:cNvPr id="0" name=""/>
        <dsp:cNvSpPr/>
      </dsp:nvSpPr>
      <dsp:spPr>
        <a:xfrm>
          <a:off x="3227283" y="994361"/>
          <a:ext cx="2828405" cy="3344439"/>
        </a:xfrm>
        <a:prstGeom prst="rect">
          <a:avLst/>
        </a:prstGeom>
        <a:solidFill>
          <a:schemeClr val="accent2">
            <a:tint val="40000"/>
            <a:alpha val="90000"/>
            <a:hueOff val="-6408680"/>
            <a:satOff val="32113"/>
            <a:lumOff val="366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408680"/>
              <a:satOff val="32113"/>
              <a:lumOff val="36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Tests ACH Grades 2-8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u="none" kern="1200" baseline="0"/>
            <a:t>For any other student who has significant disabilities but does not meet the eligibility for the alternate assessment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u="none" kern="1200" baseline="0"/>
            <a:t>Requires a replacement of  core instruction</a:t>
          </a:r>
          <a:endParaRPr lang="en-US" sz="1900" kern="1200"/>
        </a:p>
      </dsp:txBody>
      <dsp:txXfrm>
        <a:off x="3227283" y="994361"/>
        <a:ext cx="2828405" cy="3344439"/>
      </dsp:txXfrm>
    </dsp:sp>
    <dsp:sp modelId="{B9397564-BA2A-4295-92A4-236935F66ABC}">
      <dsp:nvSpPr>
        <dsp:cNvPr id="0" name=""/>
        <dsp:cNvSpPr/>
      </dsp:nvSpPr>
      <dsp:spPr>
        <a:xfrm>
          <a:off x="6451666" y="246355"/>
          <a:ext cx="2828405" cy="748005"/>
        </a:xfrm>
        <a:prstGeom prst="rect">
          <a:avLst/>
        </a:prstGeom>
        <a:solidFill>
          <a:schemeClr val="accent2">
            <a:hueOff val="-11480698"/>
            <a:satOff val="8064"/>
            <a:lumOff val="31767"/>
            <a:alphaOff val="0"/>
          </a:schemeClr>
        </a:solidFill>
        <a:ln w="12700" cap="flat" cmpd="sng" algn="ctr">
          <a:solidFill>
            <a:schemeClr val="accent2">
              <a:hueOff val="-11480698"/>
              <a:satOff val="8064"/>
              <a:lumOff val="317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Alternate Course Codes</a:t>
          </a:r>
        </a:p>
      </dsp:txBody>
      <dsp:txXfrm>
        <a:off x="6451666" y="246355"/>
        <a:ext cx="2828405" cy="748005"/>
      </dsp:txXfrm>
    </dsp:sp>
    <dsp:sp modelId="{0AC27380-5254-4895-B7FC-72844BD15CD7}">
      <dsp:nvSpPr>
        <dsp:cNvPr id="0" name=""/>
        <dsp:cNvSpPr/>
      </dsp:nvSpPr>
      <dsp:spPr>
        <a:xfrm>
          <a:off x="6451666" y="994361"/>
          <a:ext cx="2828405" cy="3344439"/>
        </a:xfrm>
        <a:prstGeom prst="rect">
          <a:avLst/>
        </a:prstGeom>
        <a:solidFill>
          <a:schemeClr val="accent2">
            <a:tint val="40000"/>
            <a:alpha val="90000"/>
            <a:hueOff val="-12817359"/>
            <a:satOff val="64225"/>
            <a:lumOff val="732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2817359"/>
              <a:satOff val="64225"/>
              <a:lumOff val="73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Tests TCAP-Alt Grades 3-8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For students who have severe cognitive issues – 1% population</a:t>
          </a:r>
        </a:p>
      </dsp:txBody>
      <dsp:txXfrm>
        <a:off x="6451666" y="994361"/>
        <a:ext cx="2828405" cy="3344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523" cy="471199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330" y="0"/>
            <a:ext cx="3077523" cy="471199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r">
              <a:defRPr sz="1200"/>
            </a:lvl1pPr>
          </a:lstStyle>
          <a:p>
            <a:fld id="{09E7AAB4-A4D6-4647-BA66-8016F3778594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917276"/>
            <a:ext cx="3077523" cy="471199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330" y="8917276"/>
            <a:ext cx="3077523" cy="471199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r">
              <a:defRPr sz="1200"/>
            </a:lvl1pPr>
          </a:lstStyle>
          <a:p>
            <a:fld id="{7875DBD9-7EB2-4FD3-9B69-CE651698D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22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7739" cy="469424"/>
          </a:xfrm>
          <a:prstGeom prst="rect">
            <a:avLst/>
          </a:prstGeom>
        </p:spPr>
        <p:txBody>
          <a:bodyPr vert="horz" lIns="94231" tIns="47115" rIns="94231" bIns="47115" rtlCol="0"/>
          <a:lstStyle>
            <a:lvl1pPr algn="l">
              <a:defRPr sz="1200">
                <a:latin typeface="Lato Light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4" y="0"/>
            <a:ext cx="3077739" cy="469424"/>
          </a:xfrm>
          <a:prstGeom prst="rect">
            <a:avLst/>
          </a:prstGeom>
        </p:spPr>
        <p:txBody>
          <a:bodyPr vert="horz" lIns="94231" tIns="47115" rIns="94231" bIns="47115" rtlCol="0"/>
          <a:lstStyle>
            <a:lvl1pPr algn="r">
              <a:defRPr sz="1200">
                <a:latin typeface="Lato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9/22/2022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3263"/>
            <a:ext cx="62579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31" tIns="47115" rIns="94231" bIns="471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31" tIns="47115" rIns="94231" bIns="471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917422"/>
            <a:ext cx="3077739" cy="469424"/>
          </a:xfrm>
          <a:prstGeom prst="rect">
            <a:avLst/>
          </a:prstGeom>
        </p:spPr>
        <p:txBody>
          <a:bodyPr vert="horz" lIns="94231" tIns="47115" rIns="94231" bIns="47115" rtlCol="0" anchor="b"/>
          <a:lstStyle>
            <a:lvl1pPr algn="l">
              <a:defRPr sz="1200">
                <a:latin typeface="Lato Ligh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4" y="8917422"/>
            <a:ext cx="3077739" cy="469424"/>
          </a:xfrm>
          <a:prstGeom prst="rect">
            <a:avLst/>
          </a:prstGeom>
        </p:spPr>
        <p:txBody>
          <a:bodyPr vert="horz" lIns="94231" tIns="47115" rIns="94231" bIns="47115" rtlCol="0" anchor="b"/>
          <a:lstStyle>
            <a:lvl1pPr algn="r">
              <a:defRPr sz="1200">
                <a:latin typeface="Lato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1pPr>
    <a:lvl2pPr marL="457109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2pPr>
    <a:lvl3pPr marL="914217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3pPr>
    <a:lvl4pPr marL="1371326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4pPr>
    <a:lvl5pPr marL="1828434" algn="l" defTabSz="457109" rtl="0" eaLnBrk="1" latinLnBrk="0" hangingPunct="1">
      <a:defRPr sz="1200" kern="1200">
        <a:solidFill>
          <a:schemeClr val="tx1"/>
        </a:solidFill>
        <a:latin typeface="Lato Light"/>
        <a:ea typeface="+mn-ea"/>
        <a:cs typeface="+mn-cs"/>
      </a:defRPr>
    </a:lvl5pPr>
    <a:lvl6pPr marL="2285543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4571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D5C13-0018-3D4E-A736-E3D3FBDE34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49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>
                <a:latin typeface="Open Sans"/>
                <a:ea typeface="Open Sans"/>
                <a:cs typeface="Open Sans"/>
              </a:rPr>
              <a:t>Students testing online will not have a hard copy of the ELA passages.</a:t>
            </a:r>
          </a:p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3C1CD0-D833-4B0D-BF33-74A8E63C0B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8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Appropriate Assessed Course Code – Each course code registers a student for a specific test.</a:t>
            </a:r>
          </a:p>
          <a:p>
            <a:r>
              <a:rPr lang="en-US" dirty="0"/>
              <a:t>Teacher of Record – There can only be one TOR for a class. If the teacher changes, the beginning and end dates cannot overlap. If it is a co-taught class, only one of the teachers can be marked as the TOR.</a:t>
            </a:r>
          </a:p>
          <a:p>
            <a:r>
              <a:rPr lang="en-US" dirty="0"/>
              <a:t>If adding a new class, double check that the test window is set for the class.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12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26" Type="http://schemas.openxmlformats.org/officeDocument/2006/relationships/image" Target="../media/image45.png"/><Relationship Id="rId39" Type="http://schemas.openxmlformats.org/officeDocument/2006/relationships/image" Target="../media/image58.svg"/><Relationship Id="rId3" Type="http://schemas.openxmlformats.org/officeDocument/2006/relationships/image" Target="../media/image22.png"/><Relationship Id="rId21" Type="http://schemas.openxmlformats.org/officeDocument/2006/relationships/image" Target="../media/image40.emf"/><Relationship Id="rId34" Type="http://schemas.openxmlformats.org/officeDocument/2006/relationships/image" Target="../media/image53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5" Type="http://schemas.openxmlformats.org/officeDocument/2006/relationships/image" Target="../media/image44.emf"/><Relationship Id="rId33" Type="http://schemas.openxmlformats.org/officeDocument/2006/relationships/image" Target="../media/image52.svg"/><Relationship Id="rId38" Type="http://schemas.openxmlformats.org/officeDocument/2006/relationships/image" Target="../media/image57.png"/><Relationship Id="rId2" Type="http://schemas.openxmlformats.org/officeDocument/2006/relationships/image" Target="../media/image21.png"/><Relationship Id="rId16" Type="http://schemas.openxmlformats.org/officeDocument/2006/relationships/image" Target="../media/image35.svg"/><Relationship Id="rId20" Type="http://schemas.openxmlformats.org/officeDocument/2006/relationships/image" Target="../media/image39.svg"/><Relationship Id="rId29" Type="http://schemas.openxmlformats.org/officeDocument/2006/relationships/image" Target="../media/image4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24" Type="http://schemas.openxmlformats.org/officeDocument/2006/relationships/image" Target="../media/image43.emf"/><Relationship Id="rId32" Type="http://schemas.openxmlformats.org/officeDocument/2006/relationships/image" Target="../media/image51.png"/><Relationship Id="rId37" Type="http://schemas.openxmlformats.org/officeDocument/2006/relationships/image" Target="../media/image56.svg"/><Relationship Id="rId40" Type="http://schemas.openxmlformats.org/officeDocument/2006/relationships/image" Target="../media/image59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emf"/><Relationship Id="rId28" Type="http://schemas.openxmlformats.org/officeDocument/2006/relationships/image" Target="../media/image47.png"/><Relationship Id="rId36" Type="http://schemas.openxmlformats.org/officeDocument/2006/relationships/image" Target="../media/image55.png"/><Relationship Id="rId10" Type="http://schemas.openxmlformats.org/officeDocument/2006/relationships/image" Target="../media/image29.svg"/><Relationship Id="rId19" Type="http://schemas.openxmlformats.org/officeDocument/2006/relationships/image" Target="../media/image38.png"/><Relationship Id="rId31" Type="http://schemas.openxmlformats.org/officeDocument/2006/relationships/image" Target="../media/image50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svg"/><Relationship Id="rId22" Type="http://schemas.openxmlformats.org/officeDocument/2006/relationships/image" Target="../media/image41.emf"/><Relationship Id="rId27" Type="http://schemas.openxmlformats.org/officeDocument/2006/relationships/image" Target="../media/image46.svg"/><Relationship Id="rId30" Type="http://schemas.openxmlformats.org/officeDocument/2006/relationships/image" Target="../media/image49.png"/><Relationship Id="rId35" Type="http://schemas.openxmlformats.org/officeDocument/2006/relationships/image" Target="../media/image54.svg"/></Relationships>
</file>

<file path=ppt/slideLayouts/_rels/slideLayout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4.png"/><Relationship Id="rId21" Type="http://schemas.openxmlformats.org/officeDocument/2006/relationships/image" Target="../media/image79.svg"/><Relationship Id="rId34" Type="http://schemas.openxmlformats.org/officeDocument/2006/relationships/image" Target="../media/image92.png"/><Relationship Id="rId42" Type="http://schemas.openxmlformats.org/officeDocument/2006/relationships/image" Target="../media/image100.png"/><Relationship Id="rId47" Type="http://schemas.openxmlformats.org/officeDocument/2006/relationships/image" Target="../media/image105.svg"/><Relationship Id="rId50" Type="http://schemas.openxmlformats.org/officeDocument/2006/relationships/image" Target="../media/image108.png"/><Relationship Id="rId55" Type="http://schemas.openxmlformats.org/officeDocument/2006/relationships/image" Target="../media/image113.svg"/><Relationship Id="rId63" Type="http://schemas.openxmlformats.org/officeDocument/2006/relationships/image" Target="../media/image121.svg"/><Relationship Id="rId68" Type="http://schemas.openxmlformats.org/officeDocument/2006/relationships/image" Target="../media/image126.png"/><Relationship Id="rId76" Type="http://schemas.openxmlformats.org/officeDocument/2006/relationships/image" Target="../media/image134.png"/><Relationship Id="rId84" Type="http://schemas.openxmlformats.org/officeDocument/2006/relationships/image" Target="../media/image142.png"/><Relationship Id="rId89" Type="http://schemas.openxmlformats.org/officeDocument/2006/relationships/image" Target="../media/image147.svg"/><Relationship Id="rId97" Type="http://schemas.openxmlformats.org/officeDocument/2006/relationships/image" Target="../media/image155.svg"/><Relationship Id="rId7" Type="http://schemas.openxmlformats.org/officeDocument/2006/relationships/image" Target="../media/image65.svg"/><Relationship Id="rId71" Type="http://schemas.openxmlformats.org/officeDocument/2006/relationships/image" Target="../media/image129.svg"/><Relationship Id="rId92" Type="http://schemas.openxmlformats.org/officeDocument/2006/relationships/image" Target="../media/image150.pn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9" Type="http://schemas.openxmlformats.org/officeDocument/2006/relationships/image" Target="../media/image87.svg"/><Relationship Id="rId11" Type="http://schemas.openxmlformats.org/officeDocument/2006/relationships/image" Target="../media/image69.svg"/><Relationship Id="rId24" Type="http://schemas.openxmlformats.org/officeDocument/2006/relationships/image" Target="../media/image82.png"/><Relationship Id="rId32" Type="http://schemas.openxmlformats.org/officeDocument/2006/relationships/image" Target="../media/image90.png"/><Relationship Id="rId37" Type="http://schemas.openxmlformats.org/officeDocument/2006/relationships/image" Target="../media/image95.svg"/><Relationship Id="rId40" Type="http://schemas.openxmlformats.org/officeDocument/2006/relationships/image" Target="../media/image98.png"/><Relationship Id="rId45" Type="http://schemas.openxmlformats.org/officeDocument/2006/relationships/image" Target="../media/image103.svg"/><Relationship Id="rId53" Type="http://schemas.openxmlformats.org/officeDocument/2006/relationships/image" Target="../media/image111.svg"/><Relationship Id="rId58" Type="http://schemas.openxmlformats.org/officeDocument/2006/relationships/image" Target="../media/image116.png"/><Relationship Id="rId66" Type="http://schemas.openxmlformats.org/officeDocument/2006/relationships/image" Target="../media/image124.png"/><Relationship Id="rId74" Type="http://schemas.openxmlformats.org/officeDocument/2006/relationships/image" Target="../media/image132.png"/><Relationship Id="rId79" Type="http://schemas.openxmlformats.org/officeDocument/2006/relationships/image" Target="../media/image137.svg"/><Relationship Id="rId87" Type="http://schemas.openxmlformats.org/officeDocument/2006/relationships/image" Target="../media/image145.svg"/><Relationship Id="rId5" Type="http://schemas.openxmlformats.org/officeDocument/2006/relationships/image" Target="../media/image63.svg"/><Relationship Id="rId61" Type="http://schemas.openxmlformats.org/officeDocument/2006/relationships/image" Target="../media/image119.svg"/><Relationship Id="rId82" Type="http://schemas.openxmlformats.org/officeDocument/2006/relationships/image" Target="../media/image140.png"/><Relationship Id="rId90" Type="http://schemas.openxmlformats.org/officeDocument/2006/relationships/image" Target="../media/image148.png"/><Relationship Id="rId95" Type="http://schemas.openxmlformats.org/officeDocument/2006/relationships/image" Target="../media/image153.svg"/><Relationship Id="rId19" Type="http://schemas.openxmlformats.org/officeDocument/2006/relationships/image" Target="../media/image77.sv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svg"/><Relationship Id="rId30" Type="http://schemas.openxmlformats.org/officeDocument/2006/relationships/image" Target="../media/image88.png"/><Relationship Id="rId35" Type="http://schemas.openxmlformats.org/officeDocument/2006/relationships/image" Target="../media/image93.svg"/><Relationship Id="rId43" Type="http://schemas.openxmlformats.org/officeDocument/2006/relationships/image" Target="../media/image101.svg"/><Relationship Id="rId48" Type="http://schemas.openxmlformats.org/officeDocument/2006/relationships/image" Target="../media/image106.png"/><Relationship Id="rId56" Type="http://schemas.openxmlformats.org/officeDocument/2006/relationships/image" Target="../media/image114.png"/><Relationship Id="rId64" Type="http://schemas.openxmlformats.org/officeDocument/2006/relationships/image" Target="../media/image122.png"/><Relationship Id="rId69" Type="http://schemas.openxmlformats.org/officeDocument/2006/relationships/image" Target="../media/image127.svg"/><Relationship Id="rId77" Type="http://schemas.openxmlformats.org/officeDocument/2006/relationships/image" Target="../media/image135.svg"/><Relationship Id="rId100" Type="http://schemas.openxmlformats.org/officeDocument/2006/relationships/image" Target="../media/image158.png"/><Relationship Id="rId8" Type="http://schemas.openxmlformats.org/officeDocument/2006/relationships/image" Target="../media/image66.png"/><Relationship Id="rId51" Type="http://schemas.openxmlformats.org/officeDocument/2006/relationships/image" Target="../media/image109.svg"/><Relationship Id="rId72" Type="http://schemas.openxmlformats.org/officeDocument/2006/relationships/image" Target="../media/image130.png"/><Relationship Id="rId80" Type="http://schemas.openxmlformats.org/officeDocument/2006/relationships/image" Target="../media/image138.png"/><Relationship Id="rId85" Type="http://schemas.openxmlformats.org/officeDocument/2006/relationships/image" Target="../media/image143.svg"/><Relationship Id="rId93" Type="http://schemas.openxmlformats.org/officeDocument/2006/relationships/image" Target="../media/image151.svg"/><Relationship Id="rId98" Type="http://schemas.openxmlformats.org/officeDocument/2006/relationships/image" Target="../media/image156.png"/><Relationship Id="rId3" Type="http://schemas.openxmlformats.org/officeDocument/2006/relationships/image" Target="../media/image61.svg"/><Relationship Id="rId12" Type="http://schemas.openxmlformats.org/officeDocument/2006/relationships/image" Target="../media/image70.png"/><Relationship Id="rId17" Type="http://schemas.openxmlformats.org/officeDocument/2006/relationships/image" Target="../media/image75.svg"/><Relationship Id="rId25" Type="http://schemas.openxmlformats.org/officeDocument/2006/relationships/image" Target="../media/image83.svg"/><Relationship Id="rId33" Type="http://schemas.openxmlformats.org/officeDocument/2006/relationships/image" Target="../media/image91.svg"/><Relationship Id="rId38" Type="http://schemas.openxmlformats.org/officeDocument/2006/relationships/image" Target="../media/image96.png"/><Relationship Id="rId46" Type="http://schemas.openxmlformats.org/officeDocument/2006/relationships/image" Target="../media/image104.png"/><Relationship Id="rId59" Type="http://schemas.openxmlformats.org/officeDocument/2006/relationships/image" Target="../media/image117.svg"/><Relationship Id="rId67" Type="http://schemas.openxmlformats.org/officeDocument/2006/relationships/image" Target="../media/image125.svg"/><Relationship Id="rId20" Type="http://schemas.openxmlformats.org/officeDocument/2006/relationships/image" Target="../media/image78.png"/><Relationship Id="rId41" Type="http://schemas.openxmlformats.org/officeDocument/2006/relationships/image" Target="../media/image99.svg"/><Relationship Id="rId54" Type="http://schemas.openxmlformats.org/officeDocument/2006/relationships/image" Target="../media/image112.png"/><Relationship Id="rId62" Type="http://schemas.openxmlformats.org/officeDocument/2006/relationships/image" Target="../media/image120.png"/><Relationship Id="rId70" Type="http://schemas.openxmlformats.org/officeDocument/2006/relationships/image" Target="../media/image128.png"/><Relationship Id="rId75" Type="http://schemas.openxmlformats.org/officeDocument/2006/relationships/image" Target="../media/image133.svg"/><Relationship Id="rId83" Type="http://schemas.openxmlformats.org/officeDocument/2006/relationships/image" Target="../media/image141.svg"/><Relationship Id="rId88" Type="http://schemas.openxmlformats.org/officeDocument/2006/relationships/image" Target="../media/image146.png"/><Relationship Id="rId91" Type="http://schemas.openxmlformats.org/officeDocument/2006/relationships/image" Target="../media/image149.svg"/><Relationship Id="rId96" Type="http://schemas.openxmlformats.org/officeDocument/2006/relationships/image" Target="../media/image15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4.png"/><Relationship Id="rId15" Type="http://schemas.openxmlformats.org/officeDocument/2006/relationships/image" Target="../media/image73.svg"/><Relationship Id="rId23" Type="http://schemas.openxmlformats.org/officeDocument/2006/relationships/image" Target="../media/image81.svg"/><Relationship Id="rId28" Type="http://schemas.openxmlformats.org/officeDocument/2006/relationships/image" Target="../media/image86.png"/><Relationship Id="rId36" Type="http://schemas.openxmlformats.org/officeDocument/2006/relationships/image" Target="../media/image94.png"/><Relationship Id="rId49" Type="http://schemas.openxmlformats.org/officeDocument/2006/relationships/image" Target="../media/image107.svg"/><Relationship Id="rId57" Type="http://schemas.openxmlformats.org/officeDocument/2006/relationships/image" Target="../media/image115.svg"/><Relationship Id="rId10" Type="http://schemas.openxmlformats.org/officeDocument/2006/relationships/image" Target="../media/image68.png"/><Relationship Id="rId31" Type="http://schemas.openxmlformats.org/officeDocument/2006/relationships/image" Target="../media/image89.svg"/><Relationship Id="rId44" Type="http://schemas.openxmlformats.org/officeDocument/2006/relationships/image" Target="../media/image102.png"/><Relationship Id="rId52" Type="http://schemas.openxmlformats.org/officeDocument/2006/relationships/image" Target="../media/image110.png"/><Relationship Id="rId60" Type="http://schemas.openxmlformats.org/officeDocument/2006/relationships/image" Target="../media/image118.png"/><Relationship Id="rId65" Type="http://schemas.openxmlformats.org/officeDocument/2006/relationships/image" Target="../media/image123.svg"/><Relationship Id="rId73" Type="http://schemas.openxmlformats.org/officeDocument/2006/relationships/image" Target="../media/image131.svg"/><Relationship Id="rId78" Type="http://schemas.openxmlformats.org/officeDocument/2006/relationships/image" Target="../media/image136.png"/><Relationship Id="rId81" Type="http://schemas.openxmlformats.org/officeDocument/2006/relationships/image" Target="../media/image139.svg"/><Relationship Id="rId86" Type="http://schemas.openxmlformats.org/officeDocument/2006/relationships/image" Target="../media/image144.png"/><Relationship Id="rId94" Type="http://schemas.openxmlformats.org/officeDocument/2006/relationships/image" Target="../media/image152.png"/><Relationship Id="rId99" Type="http://schemas.openxmlformats.org/officeDocument/2006/relationships/image" Target="../media/image157.svg"/><Relationship Id="rId101" Type="http://schemas.openxmlformats.org/officeDocument/2006/relationships/image" Target="../media/image159.sv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3" Type="http://schemas.openxmlformats.org/officeDocument/2006/relationships/image" Target="../media/image71.svg"/><Relationship Id="rId18" Type="http://schemas.openxmlformats.org/officeDocument/2006/relationships/image" Target="../media/image76.png"/><Relationship Id="rId39" Type="http://schemas.openxmlformats.org/officeDocument/2006/relationships/image" Target="../media/image9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722FABF4-1F54-4143-A109-B7E9BE359E78}"/>
              </a:ext>
            </a:extLst>
          </p:cNvPr>
          <p:cNvSpPr/>
          <p:nvPr userDrawn="1"/>
        </p:nvSpPr>
        <p:spPr>
          <a:xfrm flipH="1">
            <a:off x="5278581" y="0"/>
            <a:ext cx="6910242" cy="6858000"/>
          </a:xfrm>
          <a:custGeom>
            <a:avLst/>
            <a:gdLst>
              <a:gd name="connsiteX0" fmla="*/ 2852449 w 6910242"/>
              <a:gd name="connsiteY0" fmla="*/ 0 h 6858000"/>
              <a:gd name="connsiteX1" fmla="*/ 0 w 6910242"/>
              <a:gd name="connsiteY1" fmla="*/ 0 h 6858000"/>
              <a:gd name="connsiteX2" fmla="*/ 0 w 6910242"/>
              <a:gd name="connsiteY2" fmla="*/ 6858000 h 6858000"/>
              <a:gd name="connsiteX3" fmla="*/ 2852449 w 6910242"/>
              <a:gd name="connsiteY3" fmla="*/ 6858000 h 6858000"/>
              <a:gd name="connsiteX4" fmla="*/ 6910242 w 691024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0242" h="6858000">
                <a:moveTo>
                  <a:pt x="2852449" y="0"/>
                </a:moveTo>
                <a:lnTo>
                  <a:pt x="0" y="0"/>
                </a:lnTo>
                <a:lnTo>
                  <a:pt x="0" y="6858000"/>
                </a:lnTo>
                <a:lnTo>
                  <a:pt x="2852449" y="6858000"/>
                </a:lnTo>
                <a:lnTo>
                  <a:pt x="6910242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AC1DBD-D69C-904F-BD41-06D6D31FC2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2" y="257665"/>
            <a:ext cx="1511317" cy="943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61E39E-260F-2744-85CB-0AD1F70FD5C5}"/>
              </a:ext>
            </a:extLst>
          </p:cNvPr>
          <p:cNvSpPr txBox="1"/>
          <p:nvPr userDrawn="1"/>
        </p:nvSpPr>
        <p:spPr>
          <a:xfrm>
            <a:off x="503874" y="964456"/>
            <a:ext cx="1390304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#</a:t>
            </a:r>
            <a:r>
              <a:rPr lang="en-US" sz="1200" err="1"/>
              <a:t>TNBestforAll</a:t>
            </a:r>
            <a:endParaRPr lang="en-US" sz="1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F5F5F4-A1F6-E84F-81C1-515EEFC8D1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2" y="5972469"/>
            <a:ext cx="1586983" cy="627866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9ECF7064-5BC0-1248-BDA0-BEEF30B2D6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3238" y="3810521"/>
            <a:ext cx="5590538" cy="415869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1" baseline="0">
                <a:solidFill>
                  <a:schemeClr val="tx1"/>
                </a:solidFill>
                <a:latin typeface="+mn-lt"/>
              </a:defRPr>
            </a:lvl1pPr>
            <a:lvl2pPr marL="342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 Name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6672270-EBEA-1543-88D0-6D4BEA5A0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1718385"/>
            <a:ext cx="6388232" cy="179852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3EC2EDF-7C27-5D4D-8894-83C5140693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238" y="4343400"/>
            <a:ext cx="5591175" cy="533400"/>
          </a:xfrm>
        </p:spPr>
        <p:txBody>
          <a:bodyPr>
            <a:normAutofit/>
          </a:bodyPr>
          <a:lstStyle>
            <a:lvl1pPr marL="0" indent="0">
              <a:buNone/>
              <a:defRPr sz="2000" i="1"/>
            </a:lvl1pPr>
          </a:lstStyle>
          <a:p>
            <a:pPr lvl="0"/>
            <a:r>
              <a:rPr lang="en-US"/>
              <a:t>Job Title | Division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EA00B74-34E1-124F-88D8-0EE9D4527C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09978" y="0"/>
            <a:ext cx="6778845" cy="6858000"/>
          </a:xfrm>
          <a:custGeom>
            <a:avLst/>
            <a:gdLst>
              <a:gd name="connsiteX0" fmla="*/ 4057650 w 6778845"/>
              <a:gd name="connsiteY0" fmla="*/ 0 h 6858000"/>
              <a:gd name="connsiteX1" fmla="*/ 6778845 w 6778845"/>
              <a:gd name="connsiteY1" fmla="*/ 0 h 6858000"/>
              <a:gd name="connsiteX2" fmla="*/ 6778845 w 6778845"/>
              <a:gd name="connsiteY2" fmla="*/ 6858000 h 6858000"/>
              <a:gd name="connsiteX3" fmla="*/ 0 w 677884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845" h="6858000">
                <a:moveTo>
                  <a:pt x="4057650" y="0"/>
                </a:moveTo>
                <a:lnTo>
                  <a:pt x="6778845" y="0"/>
                </a:lnTo>
                <a:lnTo>
                  <a:pt x="6778845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tx2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C18DADC-89CE-954B-92B7-4268AF3D12FB}"/>
              </a:ext>
            </a:extLst>
          </p:cNvPr>
          <p:cNvCxnSpPr>
            <a:cxnSpLocks/>
          </p:cNvCxnSpPr>
          <p:nvPr userDrawn="1"/>
        </p:nvCxnSpPr>
        <p:spPr>
          <a:xfrm>
            <a:off x="503238" y="3633918"/>
            <a:ext cx="71437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D6F63E6-D946-DF41-B757-A308189259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79943" y="6363354"/>
            <a:ext cx="5105401" cy="236981"/>
          </a:xfrm>
        </p:spPr>
        <p:txBody>
          <a:bodyPr>
            <a:normAutofit/>
          </a:bodyPr>
          <a:lstStyle>
            <a:lvl1pPr marL="0" marR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1000"/>
            </a:lvl1pPr>
          </a:lstStyle>
          <a:p>
            <a:pPr marL="0" marR="0" lvl="0" indent="0" algn="r" defTabSz="68562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2022 Tennessee Department of Education </a:t>
            </a:r>
            <a:endParaRPr lang="id-ID" sz="1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402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F8453D-51AE-5C4A-8959-A46D7A017A91}"/>
              </a:ext>
            </a:extLst>
          </p:cNvPr>
          <p:cNvSpPr/>
          <p:nvPr userDrawn="1"/>
        </p:nvSpPr>
        <p:spPr>
          <a:xfrm>
            <a:off x="0" y="0"/>
            <a:ext cx="301752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4B1787-BABE-CE4D-9DEB-0528B582C49E}"/>
              </a:ext>
            </a:extLst>
          </p:cNvPr>
          <p:cNvSpPr/>
          <p:nvPr userDrawn="1"/>
        </p:nvSpPr>
        <p:spPr>
          <a:xfrm>
            <a:off x="9171305" y="6096000"/>
            <a:ext cx="3017520" cy="762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F99DD9-D346-234E-A484-DC6BB9699C38}"/>
              </a:ext>
            </a:extLst>
          </p:cNvPr>
          <p:cNvSpPr/>
          <p:nvPr userDrawn="1"/>
        </p:nvSpPr>
        <p:spPr>
          <a:xfrm>
            <a:off x="6114204" y="2092779"/>
            <a:ext cx="3017520" cy="762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6DFE9A-BDB2-8645-8BC3-FA01EBD7BB8D}"/>
              </a:ext>
            </a:extLst>
          </p:cNvPr>
          <p:cNvSpPr/>
          <p:nvPr userDrawn="1"/>
        </p:nvSpPr>
        <p:spPr>
          <a:xfrm>
            <a:off x="3057102" y="0"/>
            <a:ext cx="3017520" cy="762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0EC279B-9D0A-664D-BC1F-CF07F588A7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57102" y="802822"/>
            <a:ext cx="3017520" cy="3962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ADF8585-3DCE-0A4A-B135-FE9BB134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14204" y="2895600"/>
            <a:ext cx="3017520" cy="3962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AEDF44C-7426-A447-9EE5-59E987FE7D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71305" y="0"/>
            <a:ext cx="3017520" cy="39624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F2D314D-748F-7D4C-B29E-9A76E35991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71305" y="4003221"/>
            <a:ext cx="3017520" cy="205195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BA3ED9C-28A0-F544-BA32-BF1DAFE522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14204" y="0"/>
            <a:ext cx="3017520" cy="205195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160D6265-3645-544F-B94D-887DECCE7C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57102" y="4806043"/>
            <a:ext cx="3017520" cy="205195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B85B437-6871-A748-A3BF-5B62265C67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7868" y="1752600"/>
            <a:ext cx="2233744" cy="3815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1pPr>
            <a:lvl2pPr marL="342814" indent="0">
              <a:buNone/>
              <a:defRPr>
                <a:solidFill>
                  <a:schemeClr val="bg1"/>
                </a:solidFill>
              </a:defRPr>
            </a:lvl2pPr>
            <a:lvl3pPr marL="685629" indent="0">
              <a:buNone/>
              <a:defRPr>
                <a:solidFill>
                  <a:schemeClr val="bg1"/>
                </a:solidFill>
              </a:defRPr>
            </a:lvl3pPr>
            <a:lvl4pPr marL="1028443" indent="0">
              <a:buNone/>
              <a:defRPr>
                <a:solidFill>
                  <a:schemeClr val="bg1"/>
                </a:solidFill>
              </a:defRPr>
            </a:lvl4pPr>
            <a:lvl5pPr marL="137125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DDA7C6B-FC07-C44F-B5DA-1C063D92C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357187"/>
            <a:ext cx="2233744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5945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Mocku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CA318C5-0EED-3646-9300-B64845B07ABD}"/>
              </a:ext>
            </a:extLst>
          </p:cNvPr>
          <p:cNvGrpSpPr/>
          <p:nvPr userDrawn="1"/>
        </p:nvGrpSpPr>
        <p:grpSpPr>
          <a:xfrm>
            <a:off x="7400495" y="0"/>
            <a:ext cx="4608469" cy="6858000"/>
            <a:chOff x="7400495" y="0"/>
            <a:chExt cx="4608469" cy="6858000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B94C799-9B24-8244-AB52-17A994763F67}"/>
                </a:ext>
              </a:extLst>
            </p:cNvPr>
            <p:cNvSpPr/>
            <p:nvPr userDrawn="1"/>
          </p:nvSpPr>
          <p:spPr>
            <a:xfrm>
              <a:off x="7400495" y="0"/>
              <a:ext cx="4181398" cy="6858000"/>
            </a:xfrm>
            <a:custGeom>
              <a:avLst/>
              <a:gdLst>
                <a:gd name="connsiteX0" fmla="*/ 4075034 w 4181398"/>
                <a:gd name="connsiteY0" fmla="*/ 0 h 6858000"/>
                <a:gd name="connsiteX1" fmla="*/ 4181398 w 4181398"/>
                <a:gd name="connsiteY1" fmla="*/ 0 h 6858000"/>
                <a:gd name="connsiteX2" fmla="*/ 106364 w 4181398"/>
                <a:gd name="connsiteY2" fmla="*/ 6858000 h 6858000"/>
                <a:gd name="connsiteX3" fmla="*/ 0 w 4181398"/>
                <a:gd name="connsiteY3" fmla="*/ 6858000 h 6858000"/>
                <a:gd name="connsiteX4" fmla="*/ 4075034 w 418139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398" h="6858000">
                  <a:moveTo>
                    <a:pt x="4075034" y="0"/>
                  </a:moveTo>
                  <a:lnTo>
                    <a:pt x="4181398" y="0"/>
                  </a:lnTo>
                  <a:lnTo>
                    <a:pt x="106364" y="6858000"/>
                  </a:lnTo>
                  <a:lnTo>
                    <a:pt x="0" y="6858000"/>
                  </a:lnTo>
                  <a:lnTo>
                    <a:pt x="40750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5FB19FC-EB67-5648-8F38-CE44CA4A507C}"/>
                </a:ext>
              </a:extLst>
            </p:cNvPr>
            <p:cNvSpPr/>
            <p:nvPr userDrawn="1"/>
          </p:nvSpPr>
          <p:spPr>
            <a:xfrm>
              <a:off x="7616860" y="0"/>
              <a:ext cx="4178568" cy="6853237"/>
            </a:xfrm>
            <a:custGeom>
              <a:avLst/>
              <a:gdLst>
                <a:gd name="connsiteX0" fmla="*/ 4072204 w 4178568"/>
                <a:gd name="connsiteY0" fmla="*/ 0 h 6853237"/>
                <a:gd name="connsiteX1" fmla="*/ 4178568 w 4178568"/>
                <a:gd name="connsiteY1" fmla="*/ 0 h 6853237"/>
                <a:gd name="connsiteX2" fmla="*/ 106364 w 4178568"/>
                <a:gd name="connsiteY2" fmla="*/ 6853237 h 6853237"/>
                <a:gd name="connsiteX3" fmla="*/ 0 w 4178568"/>
                <a:gd name="connsiteY3" fmla="*/ 6853237 h 6853237"/>
                <a:gd name="connsiteX4" fmla="*/ 4072204 w 4178568"/>
                <a:gd name="connsiteY4" fmla="*/ 0 h 685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8568" h="6853237">
                  <a:moveTo>
                    <a:pt x="4072204" y="0"/>
                  </a:moveTo>
                  <a:lnTo>
                    <a:pt x="4178568" y="0"/>
                  </a:lnTo>
                  <a:lnTo>
                    <a:pt x="106364" y="6853237"/>
                  </a:lnTo>
                  <a:lnTo>
                    <a:pt x="0" y="6853237"/>
                  </a:lnTo>
                  <a:lnTo>
                    <a:pt x="40722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A6B392C-942F-9947-9296-CF5C4742E984}"/>
                </a:ext>
              </a:extLst>
            </p:cNvPr>
            <p:cNvSpPr/>
            <p:nvPr userDrawn="1"/>
          </p:nvSpPr>
          <p:spPr>
            <a:xfrm>
              <a:off x="7830397" y="0"/>
              <a:ext cx="4178567" cy="6853237"/>
            </a:xfrm>
            <a:custGeom>
              <a:avLst/>
              <a:gdLst>
                <a:gd name="connsiteX0" fmla="*/ 4072204 w 4178567"/>
                <a:gd name="connsiteY0" fmla="*/ 0 h 6853237"/>
                <a:gd name="connsiteX1" fmla="*/ 4178567 w 4178567"/>
                <a:gd name="connsiteY1" fmla="*/ 0 h 6853237"/>
                <a:gd name="connsiteX2" fmla="*/ 106364 w 4178567"/>
                <a:gd name="connsiteY2" fmla="*/ 6853237 h 6853237"/>
                <a:gd name="connsiteX3" fmla="*/ 0 w 4178567"/>
                <a:gd name="connsiteY3" fmla="*/ 6853237 h 6853237"/>
                <a:gd name="connsiteX4" fmla="*/ 4072204 w 4178567"/>
                <a:gd name="connsiteY4" fmla="*/ 0 h 685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8567" h="6853237">
                  <a:moveTo>
                    <a:pt x="4072204" y="0"/>
                  </a:moveTo>
                  <a:lnTo>
                    <a:pt x="4178567" y="0"/>
                  </a:lnTo>
                  <a:lnTo>
                    <a:pt x="106364" y="6853237"/>
                  </a:lnTo>
                  <a:lnTo>
                    <a:pt x="0" y="6853237"/>
                  </a:lnTo>
                  <a:lnTo>
                    <a:pt x="4072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9F5F014-426F-2B4A-AACE-FCECB6213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0006144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225C54-07E2-B24D-8F11-0185A2F9F3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1531917"/>
            <a:ext cx="5129343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774ADCE8-2BEB-EC4B-BF9D-052D10127E42}"/>
              </a:ext>
            </a:extLst>
          </p:cNvPr>
          <p:cNvSpPr/>
          <p:nvPr userDrawn="1"/>
        </p:nvSpPr>
        <p:spPr>
          <a:xfrm flipH="1">
            <a:off x="8131032" y="0"/>
            <a:ext cx="4057793" cy="6858000"/>
          </a:xfrm>
          <a:prstGeom prst="rtTriangle">
            <a:avLst/>
          </a:prstGeom>
          <a:solidFill>
            <a:schemeClr val="bg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scree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855AA6CB-C2CB-2746-AE1D-5D62C9BD1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404" y="2514600"/>
            <a:ext cx="6993566" cy="375285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E47A6DE-221A-4246-AA12-63BE5B62FA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0307" y="2743200"/>
            <a:ext cx="4937760" cy="309721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52306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97A5AE92-EC6D-4543-8230-AAB67ED5F743}"/>
              </a:ext>
            </a:extLst>
          </p:cNvPr>
          <p:cNvSpPr/>
          <p:nvPr userDrawn="1"/>
        </p:nvSpPr>
        <p:spPr>
          <a:xfrm>
            <a:off x="2" y="0"/>
            <a:ext cx="12188825" cy="4323205"/>
          </a:xfrm>
          <a:custGeom>
            <a:avLst/>
            <a:gdLst>
              <a:gd name="connsiteX0" fmla="*/ 0 w 12188825"/>
              <a:gd name="connsiteY0" fmla="*/ 0 h 4323205"/>
              <a:gd name="connsiteX1" fmla="*/ 12188825 w 12188825"/>
              <a:gd name="connsiteY1" fmla="*/ 0 h 4323205"/>
              <a:gd name="connsiteX2" fmla="*/ 12188825 w 12188825"/>
              <a:gd name="connsiteY2" fmla="*/ 2675705 h 4323205"/>
              <a:gd name="connsiteX3" fmla="*/ 12140429 w 12188825"/>
              <a:gd name="connsiteY3" fmla="*/ 2675705 h 4323205"/>
              <a:gd name="connsiteX4" fmla="*/ 0 w 12188825"/>
              <a:gd name="connsiteY4" fmla="*/ 4323205 h 4323205"/>
              <a:gd name="connsiteX5" fmla="*/ 0 w 12188825"/>
              <a:gd name="connsiteY5" fmla="*/ 2675705 h 4323205"/>
              <a:gd name="connsiteX6" fmla="*/ 0 w 12188825"/>
              <a:gd name="connsiteY6" fmla="*/ 2669551 h 4323205"/>
              <a:gd name="connsiteX7" fmla="*/ 0 w 12188825"/>
              <a:gd name="connsiteY7" fmla="*/ 0 h 4323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4323205">
                <a:moveTo>
                  <a:pt x="0" y="0"/>
                </a:moveTo>
                <a:lnTo>
                  <a:pt x="12188825" y="0"/>
                </a:lnTo>
                <a:lnTo>
                  <a:pt x="12188825" y="2675705"/>
                </a:lnTo>
                <a:lnTo>
                  <a:pt x="12140429" y="2675705"/>
                </a:lnTo>
                <a:lnTo>
                  <a:pt x="0" y="4323205"/>
                </a:lnTo>
                <a:lnTo>
                  <a:pt x="0" y="2675705"/>
                </a:lnTo>
                <a:lnTo>
                  <a:pt x="0" y="26695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E1C433-2BC4-3443-A53B-F3059BD179E8}"/>
              </a:ext>
            </a:extLst>
          </p:cNvPr>
          <p:cNvSpPr>
            <a:spLocks noChangeAspect="1"/>
          </p:cNvSpPr>
          <p:nvPr userDrawn="1"/>
        </p:nvSpPr>
        <p:spPr>
          <a:xfrm>
            <a:off x="833565" y="3199995"/>
            <a:ext cx="2441448" cy="24414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D6B18D6-8D55-5343-AD74-20AA063806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203340" cy="4292711"/>
          </a:xfrm>
          <a:custGeom>
            <a:avLst/>
            <a:gdLst>
              <a:gd name="connsiteX0" fmla="*/ 0 w 12203340"/>
              <a:gd name="connsiteY0" fmla="*/ 0 h 4292711"/>
              <a:gd name="connsiteX1" fmla="*/ 12188825 w 12203340"/>
              <a:gd name="connsiteY1" fmla="*/ 0 h 4292711"/>
              <a:gd name="connsiteX2" fmla="*/ 12203340 w 12203340"/>
              <a:gd name="connsiteY2" fmla="*/ 1767225 h 4292711"/>
              <a:gd name="connsiteX3" fmla="*/ 3015229 w 12203340"/>
              <a:gd name="connsiteY3" fmla="*/ 3668708 h 4292711"/>
              <a:gd name="connsiteX4" fmla="*/ 2996561 w 12203340"/>
              <a:gd name="connsiteY4" fmla="*/ 3643744 h 4292711"/>
              <a:gd name="connsiteX5" fmla="*/ 2055610 w 12203340"/>
              <a:gd name="connsiteY5" fmla="*/ 3199995 h 4292711"/>
              <a:gd name="connsiteX6" fmla="*/ 932034 w 12203340"/>
              <a:gd name="connsiteY6" fmla="*/ 3944751 h 4292711"/>
              <a:gd name="connsiteX7" fmla="*/ 880591 w 12203340"/>
              <a:gd name="connsiteY7" fmla="*/ 4110472 h 4292711"/>
              <a:gd name="connsiteX8" fmla="*/ 0 w 12203340"/>
              <a:gd name="connsiteY8" fmla="*/ 4292711 h 429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3340" h="4292711">
                <a:moveTo>
                  <a:pt x="0" y="0"/>
                </a:moveTo>
                <a:lnTo>
                  <a:pt x="12188825" y="0"/>
                </a:lnTo>
                <a:lnTo>
                  <a:pt x="12203340" y="1767225"/>
                </a:lnTo>
                <a:lnTo>
                  <a:pt x="3015229" y="3668708"/>
                </a:lnTo>
                <a:lnTo>
                  <a:pt x="2996561" y="3643744"/>
                </a:lnTo>
                <a:cubicBezTo>
                  <a:pt x="2772905" y="3372736"/>
                  <a:pt x="2434430" y="3199995"/>
                  <a:pt x="2055610" y="3199995"/>
                </a:cubicBezTo>
                <a:cubicBezTo>
                  <a:pt x="1550517" y="3199995"/>
                  <a:pt x="1117149" y="3507089"/>
                  <a:pt x="932034" y="3944751"/>
                </a:cubicBezTo>
                <a:lnTo>
                  <a:pt x="880591" y="4110472"/>
                </a:lnTo>
                <a:lnTo>
                  <a:pt x="0" y="4292711"/>
                </a:lnTo>
                <a:close/>
              </a:path>
            </a:pathLst>
          </a:custGeom>
          <a:pattFill prst="pct5">
            <a:fgClr>
              <a:schemeClr val="tx2"/>
            </a:fgClr>
            <a:bgClr>
              <a:schemeClr val="bg2"/>
            </a:bgClr>
          </a:patt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72284A-1807-2E4B-BB2C-450C06DF4C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5213" y="4038600"/>
            <a:ext cx="6781800" cy="2438400"/>
          </a:xfrm>
        </p:spPr>
        <p:txBody>
          <a:bodyPr/>
          <a:lstStyle>
            <a:lvl1pPr marL="0" indent="0">
              <a:buNone/>
              <a:defRPr i="1"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Insert Quote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2FA52E-1996-EC40-A51A-9A4FE260C35F}"/>
              </a:ext>
            </a:extLst>
          </p:cNvPr>
          <p:cNvSpPr txBox="1"/>
          <p:nvPr userDrawn="1"/>
        </p:nvSpPr>
        <p:spPr>
          <a:xfrm>
            <a:off x="3657600" y="3316426"/>
            <a:ext cx="13716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>
                <a:solidFill>
                  <a:schemeClr val="tx2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29" name="Picture Placeholder 23">
            <a:extLst>
              <a:ext uri="{FF2B5EF4-FFF2-40B4-BE49-F238E27FC236}">
                <a16:creationId xmlns:a16="http://schemas.microsoft.com/office/drawing/2014/main" id="{26E92B36-942C-3A4B-A91C-A961EE87ED1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912610" y="3276397"/>
            <a:ext cx="2286000" cy="2286000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33915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8CC3E-438C-6944-AEA0-C670E2943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DF8C7D-DA00-F14C-9C2F-62C589055A0E}"/>
              </a:ext>
            </a:extLst>
          </p:cNvPr>
          <p:cNvSpPr/>
          <p:nvPr userDrawn="1"/>
        </p:nvSpPr>
        <p:spPr>
          <a:xfrm>
            <a:off x="0" y="2895600"/>
            <a:ext cx="12188825" cy="914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7C31C7F-433A-9644-9390-2B26312E3F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9012" y="3498014"/>
            <a:ext cx="2157544" cy="2057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B3818D9-5BD2-2040-9BDF-31E2187C37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7276" y="3498014"/>
            <a:ext cx="2157544" cy="2057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238A674-ECA8-5A49-B8F7-4102627D3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5540" y="3498014"/>
            <a:ext cx="2157544" cy="2057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BC574ED-3995-D24D-A797-4FE6FF9F6B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73804" y="3498014"/>
            <a:ext cx="2157544" cy="2057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563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74C69-3947-4447-91BE-02B1C3486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4A5163-EC68-1340-9E13-7E9857D78154}"/>
              </a:ext>
            </a:extLst>
          </p:cNvPr>
          <p:cNvSpPr/>
          <p:nvPr userDrawn="1"/>
        </p:nvSpPr>
        <p:spPr>
          <a:xfrm>
            <a:off x="760412" y="1752600"/>
            <a:ext cx="34290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9ABC47-0A8B-A64E-AFF6-5E3BF8F22FF2}"/>
              </a:ext>
            </a:extLst>
          </p:cNvPr>
          <p:cNvSpPr/>
          <p:nvPr userDrawn="1"/>
        </p:nvSpPr>
        <p:spPr>
          <a:xfrm>
            <a:off x="4379912" y="1765738"/>
            <a:ext cx="34290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D43260-8A36-9E4E-B741-64EE1C13D516}"/>
              </a:ext>
            </a:extLst>
          </p:cNvPr>
          <p:cNvSpPr/>
          <p:nvPr userDrawn="1"/>
        </p:nvSpPr>
        <p:spPr>
          <a:xfrm>
            <a:off x="7999412" y="1773621"/>
            <a:ext cx="3429000" cy="990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D02A7A90-7D9D-F941-BEDB-B7A5E9F53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0412" y="2971800"/>
            <a:ext cx="3429000" cy="611188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FA36C1-5130-1D41-BCC3-A8CB54ADE21F}"/>
              </a:ext>
            </a:extLst>
          </p:cNvPr>
          <p:cNvCxnSpPr>
            <a:cxnSpLocks/>
          </p:cNvCxnSpPr>
          <p:nvPr userDrawn="1"/>
        </p:nvCxnSpPr>
        <p:spPr>
          <a:xfrm>
            <a:off x="2179482" y="3810000"/>
            <a:ext cx="59086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594B53E4-5054-D24D-8F10-9D9CE10881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0412" y="4114800"/>
            <a:ext cx="3429000" cy="22860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F59834B7-9F52-8E4A-B881-795196739D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79912" y="2971800"/>
            <a:ext cx="3429000" cy="611188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7B1BB5-5FFF-D94D-A670-547B9C176B7F}"/>
              </a:ext>
            </a:extLst>
          </p:cNvPr>
          <p:cNvCxnSpPr>
            <a:cxnSpLocks/>
          </p:cNvCxnSpPr>
          <p:nvPr userDrawn="1"/>
        </p:nvCxnSpPr>
        <p:spPr>
          <a:xfrm>
            <a:off x="5798982" y="3810000"/>
            <a:ext cx="59086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D43868C3-C7CE-3F41-8435-CADB14EDFE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9912" y="4114800"/>
            <a:ext cx="3429000" cy="22860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9389BE13-A5BB-A741-B5D6-E385B489BF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9412" y="2971800"/>
            <a:ext cx="3429000" cy="611188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5F8E8E-41A8-FE40-A75F-EC1A7CFD55CF}"/>
              </a:ext>
            </a:extLst>
          </p:cNvPr>
          <p:cNvCxnSpPr>
            <a:cxnSpLocks/>
          </p:cNvCxnSpPr>
          <p:nvPr userDrawn="1"/>
        </p:nvCxnSpPr>
        <p:spPr>
          <a:xfrm>
            <a:off x="9418482" y="3810000"/>
            <a:ext cx="590861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1D12FD19-000C-744A-B000-AFC616AEC4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99412" y="4114800"/>
            <a:ext cx="3429000" cy="22860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70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552E95-F748-7844-A212-1D0DB91C1007}"/>
              </a:ext>
            </a:extLst>
          </p:cNvPr>
          <p:cNvSpPr/>
          <p:nvPr userDrawn="1"/>
        </p:nvSpPr>
        <p:spPr>
          <a:xfrm>
            <a:off x="9143873" y="0"/>
            <a:ext cx="3044952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092200-74AA-294F-A021-342F4FC34C20}"/>
              </a:ext>
            </a:extLst>
          </p:cNvPr>
          <p:cNvSpPr/>
          <p:nvPr userDrawn="1"/>
        </p:nvSpPr>
        <p:spPr>
          <a:xfrm>
            <a:off x="6095916" y="0"/>
            <a:ext cx="3044952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C4062-A4BA-B043-BADD-89F22D77B393}"/>
              </a:ext>
            </a:extLst>
          </p:cNvPr>
          <p:cNvSpPr/>
          <p:nvPr userDrawn="1"/>
        </p:nvSpPr>
        <p:spPr>
          <a:xfrm>
            <a:off x="3047958" y="0"/>
            <a:ext cx="3044952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04C7D2-5385-044F-9EEF-75DAB4274B6D}"/>
              </a:ext>
            </a:extLst>
          </p:cNvPr>
          <p:cNvSpPr/>
          <p:nvPr userDrawn="1"/>
        </p:nvSpPr>
        <p:spPr>
          <a:xfrm>
            <a:off x="0" y="0"/>
            <a:ext cx="3044952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3D4F14-01F5-0649-9A05-93895A948C65}"/>
              </a:ext>
            </a:extLst>
          </p:cNvPr>
          <p:cNvSpPr/>
          <p:nvPr userDrawn="1"/>
        </p:nvSpPr>
        <p:spPr>
          <a:xfrm>
            <a:off x="0" y="0"/>
            <a:ext cx="12188952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A89660E-A1E2-B84C-A282-0E596277C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0885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AD24FB6-8C03-794B-8063-E87486FDBF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868" y="228600"/>
            <a:ext cx="1107151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title style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F320E24-72C2-DA4C-9CFC-DB5DA0B99003}"/>
              </a:ext>
            </a:extLst>
          </p:cNvPr>
          <p:cNvSpPr/>
          <p:nvPr userDrawn="1"/>
        </p:nvSpPr>
        <p:spPr>
          <a:xfrm>
            <a:off x="6246812" y="4187924"/>
            <a:ext cx="914400" cy="914400"/>
          </a:xfrm>
          <a:prstGeom prst="ellipse">
            <a:avLst/>
          </a:prstGeom>
          <a:solidFill>
            <a:srgbClr val="A8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ECC2DB4-62BB-7F4A-BD15-BF97A6ADE12A}"/>
              </a:ext>
            </a:extLst>
          </p:cNvPr>
          <p:cNvSpPr>
            <a:spLocks noChangeAspect="1"/>
          </p:cNvSpPr>
          <p:nvPr userDrawn="1"/>
        </p:nvSpPr>
        <p:spPr>
          <a:xfrm>
            <a:off x="379742" y="1755054"/>
            <a:ext cx="914400" cy="914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D9CB14-23C2-1244-BF62-9E9B603DFF61}"/>
              </a:ext>
            </a:extLst>
          </p:cNvPr>
          <p:cNvSpPr>
            <a:spLocks noChangeAspect="1"/>
          </p:cNvSpPr>
          <p:nvPr userDrawn="1"/>
        </p:nvSpPr>
        <p:spPr>
          <a:xfrm>
            <a:off x="379412" y="2971489"/>
            <a:ext cx="915061" cy="914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AC374B3-3BAC-5944-89A2-F9D190B31E0D}"/>
              </a:ext>
            </a:extLst>
          </p:cNvPr>
          <p:cNvSpPr>
            <a:spLocks noChangeAspect="1"/>
          </p:cNvSpPr>
          <p:nvPr userDrawn="1"/>
        </p:nvSpPr>
        <p:spPr>
          <a:xfrm>
            <a:off x="379742" y="5404359"/>
            <a:ext cx="914400" cy="914400"/>
          </a:xfrm>
          <a:prstGeom prst="ellipse">
            <a:avLst/>
          </a:prstGeom>
          <a:solidFill>
            <a:srgbClr val="815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FAE400B-F649-C54C-9540-48547933C605}"/>
              </a:ext>
            </a:extLst>
          </p:cNvPr>
          <p:cNvSpPr>
            <a:spLocks noChangeAspect="1"/>
          </p:cNvSpPr>
          <p:nvPr userDrawn="1"/>
        </p:nvSpPr>
        <p:spPr>
          <a:xfrm>
            <a:off x="6246812" y="1755054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FF4B867-E48B-4244-BC05-6092A55D51AF}"/>
              </a:ext>
            </a:extLst>
          </p:cNvPr>
          <p:cNvSpPr>
            <a:spLocks noChangeAspect="1"/>
          </p:cNvSpPr>
          <p:nvPr userDrawn="1"/>
        </p:nvSpPr>
        <p:spPr>
          <a:xfrm>
            <a:off x="6246812" y="2971489"/>
            <a:ext cx="914400" cy="914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E7EDD3F-837B-6444-926B-6F4759ADF6B6}"/>
              </a:ext>
            </a:extLst>
          </p:cNvPr>
          <p:cNvSpPr>
            <a:spLocks noChangeAspect="1"/>
          </p:cNvSpPr>
          <p:nvPr userDrawn="1"/>
        </p:nvSpPr>
        <p:spPr>
          <a:xfrm>
            <a:off x="379742" y="4187924"/>
            <a:ext cx="914400" cy="91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3AC53A1-5753-DC43-ABCC-DD0038E43373}"/>
              </a:ext>
            </a:extLst>
          </p:cNvPr>
          <p:cNvSpPr>
            <a:spLocks noChangeAspect="1"/>
          </p:cNvSpPr>
          <p:nvPr userDrawn="1"/>
        </p:nvSpPr>
        <p:spPr>
          <a:xfrm>
            <a:off x="6246812" y="5404359"/>
            <a:ext cx="914400" cy="914400"/>
          </a:xfrm>
          <a:prstGeom prst="ellipse">
            <a:avLst/>
          </a:prstGeom>
          <a:solidFill>
            <a:srgbClr val="03A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 Placeholder 18">
            <a:extLst>
              <a:ext uri="{FF2B5EF4-FFF2-40B4-BE49-F238E27FC236}">
                <a16:creationId xmlns:a16="http://schemas.microsoft.com/office/drawing/2014/main" id="{70F20593-2EC2-E844-8E50-E7E52E7CA0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59414" y="16764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23">
            <a:extLst>
              <a:ext uri="{FF2B5EF4-FFF2-40B4-BE49-F238E27FC236}">
                <a16:creationId xmlns:a16="http://schemas.microsoft.com/office/drawing/2014/main" id="{4E7C5C1D-0D32-DF48-9C7A-3282905712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9414" y="20574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57" name="Text Placeholder 18">
            <a:extLst>
              <a:ext uri="{FF2B5EF4-FFF2-40B4-BE49-F238E27FC236}">
                <a16:creationId xmlns:a16="http://schemas.microsoft.com/office/drawing/2014/main" id="{3C2F706C-A3D0-2E41-ADAF-8E9700540C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6221" y="28956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23">
            <a:extLst>
              <a:ext uri="{FF2B5EF4-FFF2-40B4-BE49-F238E27FC236}">
                <a16:creationId xmlns:a16="http://schemas.microsoft.com/office/drawing/2014/main" id="{2782B6A3-CEB0-6047-9AC0-DCB812F4C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76221" y="32766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59" name="Text Placeholder 18">
            <a:extLst>
              <a:ext uri="{FF2B5EF4-FFF2-40B4-BE49-F238E27FC236}">
                <a16:creationId xmlns:a16="http://schemas.microsoft.com/office/drawing/2014/main" id="{BA6E5278-EB39-7947-AD13-8817A46FD7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76221" y="41148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23">
            <a:extLst>
              <a:ext uri="{FF2B5EF4-FFF2-40B4-BE49-F238E27FC236}">
                <a16:creationId xmlns:a16="http://schemas.microsoft.com/office/drawing/2014/main" id="{3C23DCDE-D734-3C44-A0E1-0D9C4157E9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6221" y="44958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61" name="Text Placeholder 18">
            <a:extLst>
              <a:ext uri="{FF2B5EF4-FFF2-40B4-BE49-F238E27FC236}">
                <a16:creationId xmlns:a16="http://schemas.microsoft.com/office/drawing/2014/main" id="{AAAF1ED4-3A85-A44F-A517-2029327355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414" y="53340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23">
            <a:extLst>
              <a:ext uri="{FF2B5EF4-FFF2-40B4-BE49-F238E27FC236}">
                <a16:creationId xmlns:a16="http://schemas.microsoft.com/office/drawing/2014/main" id="{CDDF7B02-64A2-1740-9F7F-C29EA2818A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414" y="57150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63" name="Text Placeholder 18">
            <a:extLst>
              <a:ext uri="{FF2B5EF4-FFF2-40B4-BE49-F238E27FC236}">
                <a16:creationId xmlns:a16="http://schemas.microsoft.com/office/drawing/2014/main" id="{188CFC25-B889-344B-90E9-6605F66F75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7412" y="16764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23">
            <a:extLst>
              <a:ext uri="{FF2B5EF4-FFF2-40B4-BE49-F238E27FC236}">
                <a16:creationId xmlns:a16="http://schemas.microsoft.com/office/drawing/2014/main" id="{C34DC39D-0102-BD44-B92E-F62003AF1B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37412" y="20574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65" name="Text Placeholder 18">
            <a:extLst>
              <a:ext uri="{FF2B5EF4-FFF2-40B4-BE49-F238E27FC236}">
                <a16:creationId xmlns:a16="http://schemas.microsoft.com/office/drawing/2014/main" id="{639B980E-A374-EF4A-AC36-85E481F98F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54219" y="28956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23">
            <a:extLst>
              <a:ext uri="{FF2B5EF4-FFF2-40B4-BE49-F238E27FC236}">
                <a16:creationId xmlns:a16="http://schemas.microsoft.com/office/drawing/2014/main" id="{A897EB43-015D-A140-A7D6-53CA700566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54219" y="32766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67" name="Text Placeholder 18">
            <a:extLst>
              <a:ext uri="{FF2B5EF4-FFF2-40B4-BE49-F238E27FC236}">
                <a16:creationId xmlns:a16="http://schemas.microsoft.com/office/drawing/2014/main" id="{13D9F522-42D1-F243-AA98-B4A3DA80AB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54219" y="41148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23">
            <a:extLst>
              <a:ext uri="{FF2B5EF4-FFF2-40B4-BE49-F238E27FC236}">
                <a16:creationId xmlns:a16="http://schemas.microsoft.com/office/drawing/2014/main" id="{4C8DA6B1-6C07-3C4A-8009-0F9C4724D0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54219" y="44958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  <p:sp>
        <p:nvSpPr>
          <p:cNvPr id="69" name="Text Placeholder 18">
            <a:extLst>
              <a:ext uri="{FF2B5EF4-FFF2-40B4-BE49-F238E27FC236}">
                <a16:creationId xmlns:a16="http://schemas.microsoft.com/office/drawing/2014/main" id="{9E95319F-2FAB-AF41-B745-EA27168548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37412" y="5334000"/>
            <a:ext cx="4697831" cy="382588"/>
          </a:xfrm>
        </p:spPr>
        <p:txBody>
          <a:bodyPr anchor="b"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342814" indent="0">
              <a:buNone/>
              <a:defRPr b="1"/>
            </a:lvl2pPr>
            <a:lvl3pPr marL="685629" indent="0">
              <a:buNone/>
              <a:defRPr b="1"/>
            </a:lvl3pPr>
            <a:lvl4pPr marL="1028443" indent="0">
              <a:buNone/>
              <a:defRPr b="1"/>
            </a:lvl4pPr>
            <a:lvl5pPr marL="1371257" indent="0"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23">
            <a:extLst>
              <a:ext uri="{FF2B5EF4-FFF2-40B4-BE49-F238E27FC236}">
                <a16:creationId xmlns:a16="http://schemas.microsoft.com/office/drawing/2014/main" id="{82454812-BF3E-C84D-9118-7CFDC604846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37412" y="5715000"/>
            <a:ext cx="4697831" cy="685800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61346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adem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B6C7C490-BE97-434A-B0E0-B889D0BA9046}"/>
              </a:ext>
            </a:extLst>
          </p:cNvPr>
          <p:cNvSpPr/>
          <p:nvPr userDrawn="1"/>
        </p:nvSpPr>
        <p:spPr>
          <a:xfrm>
            <a:off x="11119839" y="3208700"/>
            <a:ext cx="1068986" cy="3649301"/>
          </a:xfrm>
          <a:custGeom>
            <a:avLst/>
            <a:gdLst>
              <a:gd name="connsiteX0" fmla="*/ 1068986 w 1068986"/>
              <a:gd name="connsiteY0" fmla="*/ 0 h 3649301"/>
              <a:gd name="connsiteX1" fmla="*/ 1068986 w 1068986"/>
              <a:gd name="connsiteY1" fmla="*/ 3649301 h 3649301"/>
              <a:gd name="connsiteX2" fmla="*/ 0 w 1068986"/>
              <a:gd name="connsiteY2" fmla="*/ 3649301 h 3649301"/>
              <a:gd name="connsiteX3" fmla="*/ 1068986 w 1068986"/>
              <a:gd name="connsiteY3" fmla="*/ 0 h 364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86" h="3649301">
                <a:moveTo>
                  <a:pt x="1068986" y="0"/>
                </a:moveTo>
                <a:lnTo>
                  <a:pt x="1068986" y="3649301"/>
                </a:lnTo>
                <a:lnTo>
                  <a:pt x="0" y="3649301"/>
                </a:lnTo>
                <a:lnTo>
                  <a:pt x="10689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73436-F046-7947-B5DD-444BF8045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Graphic 3" descr="Books on shelf outline">
            <a:extLst>
              <a:ext uri="{FF2B5EF4-FFF2-40B4-BE49-F238E27FC236}">
                <a16:creationId xmlns:a16="http://schemas.microsoft.com/office/drawing/2014/main" id="{940D108F-9503-4947-B0CD-19DDEBB64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8099" y="6132172"/>
            <a:ext cx="635337" cy="63533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CBA89F-F064-9A4A-AC32-1C8775411C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1107151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026650-2CFB-5A44-9902-334880A72A8D}"/>
              </a:ext>
            </a:extLst>
          </p:cNvPr>
          <p:cNvSpPr txBox="1"/>
          <p:nvPr userDrawn="1"/>
        </p:nvSpPr>
        <p:spPr>
          <a:xfrm>
            <a:off x="5810669" y="6132172"/>
            <a:ext cx="5309170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599" b="0" spc="30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ACADEMICS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5419AF-57B0-7543-8A0A-BBAB4D96D7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9" y="5784486"/>
            <a:ext cx="1511317" cy="94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84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Read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4A462C-B6BC-9B49-9EFD-8E400653482B}"/>
              </a:ext>
            </a:extLst>
          </p:cNvPr>
          <p:cNvSpPr/>
          <p:nvPr userDrawn="1"/>
        </p:nvSpPr>
        <p:spPr>
          <a:xfrm>
            <a:off x="11119839" y="3208700"/>
            <a:ext cx="1068986" cy="3649301"/>
          </a:xfrm>
          <a:custGeom>
            <a:avLst/>
            <a:gdLst>
              <a:gd name="connsiteX0" fmla="*/ 1068986 w 1068986"/>
              <a:gd name="connsiteY0" fmla="*/ 0 h 3649301"/>
              <a:gd name="connsiteX1" fmla="*/ 1068986 w 1068986"/>
              <a:gd name="connsiteY1" fmla="*/ 3649301 h 3649301"/>
              <a:gd name="connsiteX2" fmla="*/ 0 w 1068986"/>
              <a:gd name="connsiteY2" fmla="*/ 3649301 h 3649301"/>
              <a:gd name="connsiteX3" fmla="*/ 1068986 w 1068986"/>
              <a:gd name="connsiteY3" fmla="*/ 0 h 364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86" h="3649301">
                <a:moveTo>
                  <a:pt x="1068986" y="0"/>
                </a:moveTo>
                <a:lnTo>
                  <a:pt x="1068986" y="3649301"/>
                </a:lnTo>
                <a:lnTo>
                  <a:pt x="0" y="3649301"/>
                </a:lnTo>
                <a:lnTo>
                  <a:pt x="106898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A17BD01-0BFC-904C-B715-3D6538A923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5842" y="5999359"/>
            <a:ext cx="592554" cy="70001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CEDEC23-DC15-4B4B-982B-02009797F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B7985F2-BF6A-3F4A-88E4-111D51C441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1107151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255D77-3B88-4E4A-BCCF-D5F64E47B244}"/>
              </a:ext>
            </a:extLst>
          </p:cNvPr>
          <p:cNvSpPr txBox="1"/>
          <p:nvPr userDrawn="1"/>
        </p:nvSpPr>
        <p:spPr>
          <a:xfrm>
            <a:off x="3122612" y="6132172"/>
            <a:ext cx="7997227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599" b="0" spc="30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 READINESS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532AF-2863-8149-838F-D0DD722193E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9" y="5784486"/>
            <a:ext cx="1511317" cy="94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82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c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754C0A46-DBD6-C347-AF1F-1EDDDB2F3712}"/>
              </a:ext>
            </a:extLst>
          </p:cNvPr>
          <p:cNvSpPr/>
          <p:nvPr userDrawn="1"/>
        </p:nvSpPr>
        <p:spPr>
          <a:xfrm>
            <a:off x="11119839" y="3208700"/>
            <a:ext cx="1068986" cy="3649301"/>
          </a:xfrm>
          <a:custGeom>
            <a:avLst/>
            <a:gdLst>
              <a:gd name="connsiteX0" fmla="*/ 1068986 w 1068986"/>
              <a:gd name="connsiteY0" fmla="*/ 0 h 3649301"/>
              <a:gd name="connsiteX1" fmla="*/ 1068986 w 1068986"/>
              <a:gd name="connsiteY1" fmla="*/ 3649301 h 3649301"/>
              <a:gd name="connsiteX2" fmla="*/ 0 w 1068986"/>
              <a:gd name="connsiteY2" fmla="*/ 3649301 h 3649301"/>
              <a:gd name="connsiteX3" fmla="*/ 1068986 w 1068986"/>
              <a:gd name="connsiteY3" fmla="*/ 0 h 364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86" h="3649301">
                <a:moveTo>
                  <a:pt x="1068986" y="0"/>
                </a:moveTo>
                <a:lnTo>
                  <a:pt x="1068986" y="3649301"/>
                </a:lnTo>
                <a:lnTo>
                  <a:pt x="0" y="3649301"/>
                </a:lnTo>
                <a:lnTo>
                  <a:pt x="106898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DA11400-8FF8-6C44-B997-856974D53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658D2DF-4C52-0A4A-9CE0-025857C9A4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1107151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551958-08AC-D44F-8CB9-90381B2046DE}"/>
              </a:ext>
            </a:extLst>
          </p:cNvPr>
          <p:cNvSpPr txBox="1"/>
          <p:nvPr userDrawn="1"/>
        </p:nvSpPr>
        <p:spPr>
          <a:xfrm>
            <a:off x="3122612" y="6132172"/>
            <a:ext cx="7997227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599" b="0" spc="3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EDUCATORS</a:t>
            </a:r>
          </a:p>
        </p:txBody>
      </p:sp>
      <p:pic>
        <p:nvPicPr>
          <p:cNvPr id="4" name="Graphic 3" descr="Classroom outline">
            <a:extLst>
              <a:ext uri="{FF2B5EF4-FFF2-40B4-BE49-F238E27FC236}">
                <a16:creationId xmlns:a16="http://schemas.microsoft.com/office/drawing/2014/main" id="{53E484DD-C407-2244-80AE-1AE2FAD4A4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5803" y="6086216"/>
            <a:ext cx="656803" cy="656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5B72D6-1634-F943-933C-B14E3B98DB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9" y="5784486"/>
            <a:ext cx="1511317" cy="94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57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fA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D4B998E-115A-0949-B25A-E1F59D802CE1}"/>
              </a:ext>
            </a:extLst>
          </p:cNvPr>
          <p:cNvSpPr/>
          <p:nvPr userDrawn="1"/>
        </p:nvSpPr>
        <p:spPr>
          <a:xfrm>
            <a:off x="0" y="3429000"/>
            <a:ext cx="6089904" cy="3429000"/>
          </a:xfrm>
          <a:prstGeom prst="rect">
            <a:avLst/>
          </a:prstGeom>
          <a:solidFill>
            <a:srgbClr val="2DCC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>
              <a:solidFill>
                <a:srgbClr val="E87722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9244DF-6737-2C48-904E-C686B0B93AC4}"/>
              </a:ext>
            </a:extLst>
          </p:cNvPr>
          <p:cNvSpPr/>
          <p:nvPr userDrawn="1"/>
        </p:nvSpPr>
        <p:spPr>
          <a:xfrm>
            <a:off x="0" y="0"/>
            <a:ext cx="6089904" cy="34198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377CA56-CD91-9245-BB8B-C9672DDDE099}"/>
              </a:ext>
            </a:extLst>
          </p:cNvPr>
          <p:cNvSpPr>
            <a:spLocks/>
          </p:cNvSpPr>
          <p:nvPr userDrawn="1"/>
        </p:nvSpPr>
        <p:spPr>
          <a:xfrm>
            <a:off x="6094411" y="3429000"/>
            <a:ext cx="6099048" cy="3429000"/>
          </a:xfrm>
          <a:prstGeom prst="rect">
            <a:avLst/>
          </a:prstGeom>
          <a:solidFill>
            <a:srgbClr val="D2D7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>
              <a:solidFill>
                <a:srgbClr val="E8772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36DA20E-DD30-EE4D-8DCB-5C7D1D976680}"/>
              </a:ext>
            </a:extLst>
          </p:cNvPr>
          <p:cNvSpPr>
            <a:spLocks/>
          </p:cNvSpPr>
          <p:nvPr userDrawn="1"/>
        </p:nvSpPr>
        <p:spPr>
          <a:xfrm>
            <a:off x="6094411" y="0"/>
            <a:ext cx="6099048" cy="3419856"/>
          </a:xfrm>
          <a:prstGeom prst="rect">
            <a:avLst/>
          </a:prstGeom>
          <a:solidFill>
            <a:srgbClr val="E877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8">
              <a:solidFill>
                <a:srgbClr val="E87722"/>
              </a:solidFill>
            </a:endParaRPr>
          </a:p>
        </p:txBody>
      </p:sp>
      <p:pic>
        <p:nvPicPr>
          <p:cNvPr id="27" name="Picture Placeholder 4">
            <a:extLst>
              <a:ext uri="{FF2B5EF4-FFF2-40B4-BE49-F238E27FC236}">
                <a16:creationId xmlns:a16="http://schemas.microsoft.com/office/drawing/2014/main" id="{BF759418-7FBB-2F44-AEAF-12257CCCAC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3" b="10301"/>
          <a:stretch/>
        </p:blipFill>
        <p:spPr>
          <a:xfrm>
            <a:off x="6094412" y="0"/>
            <a:ext cx="6094413" cy="3419857"/>
          </a:xfrm>
          <a:prstGeom prst="rect">
            <a:avLst/>
          </a:prstGeom>
        </p:spPr>
      </p:pic>
      <p:pic>
        <p:nvPicPr>
          <p:cNvPr id="28" name="Picture Placeholder 7">
            <a:extLst>
              <a:ext uri="{FF2B5EF4-FFF2-40B4-BE49-F238E27FC236}">
                <a16:creationId xmlns:a16="http://schemas.microsoft.com/office/drawing/2014/main" id="{345448B4-78E3-504E-9988-9B3FA3209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1" r="74" b="15542"/>
          <a:stretch/>
        </p:blipFill>
        <p:spPr>
          <a:xfrm>
            <a:off x="0" y="3429000"/>
            <a:ext cx="6089904" cy="3429000"/>
          </a:xfrm>
          <a:prstGeom prst="rect">
            <a:avLst/>
          </a:prstGeom>
        </p:spPr>
      </p:pic>
      <p:pic>
        <p:nvPicPr>
          <p:cNvPr id="29" name="Picture Placeholder 15">
            <a:extLst>
              <a:ext uri="{FF2B5EF4-FFF2-40B4-BE49-F238E27FC236}">
                <a16:creationId xmlns:a16="http://schemas.microsoft.com/office/drawing/2014/main" id="{2926A221-9BAF-6145-B973-48D10E86C3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8" b="9614"/>
          <a:stretch/>
        </p:blipFill>
        <p:spPr>
          <a:xfrm>
            <a:off x="6094412" y="3429000"/>
            <a:ext cx="6094413" cy="3429000"/>
          </a:xfrm>
          <a:prstGeom prst="rect">
            <a:avLst/>
          </a:prstGeom>
        </p:spPr>
      </p:pic>
      <p:pic>
        <p:nvPicPr>
          <p:cNvPr id="30" name="Picture Placeholder 4">
            <a:extLst>
              <a:ext uri="{FF2B5EF4-FFF2-40B4-BE49-F238E27FC236}">
                <a16:creationId xmlns:a16="http://schemas.microsoft.com/office/drawing/2014/main" id="{7FF68508-B3D0-6E49-9105-5B2E1F46DE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17989" r="5699" b="6354"/>
          <a:stretch/>
        </p:blipFill>
        <p:spPr>
          <a:xfrm>
            <a:off x="0" y="0"/>
            <a:ext cx="6094413" cy="3419856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F24A01C-F851-D648-A92E-F60464E61F7D}"/>
              </a:ext>
            </a:extLst>
          </p:cNvPr>
          <p:cNvCxnSpPr/>
          <p:nvPr userDrawn="1"/>
        </p:nvCxnSpPr>
        <p:spPr>
          <a:xfrm>
            <a:off x="17958848" y="2330411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F5686B90-50E5-D944-88B6-63898EC744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57" y="927652"/>
            <a:ext cx="2846303" cy="176746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4E8504-5C4D-B741-AB4A-E33B155F755B}"/>
              </a:ext>
            </a:extLst>
          </p:cNvPr>
          <p:cNvCxnSpPr>
            <a:cxnSpLocks/>
          </p:cNvCxnSpPr>
          <p:nvPr userDrawn="1"/>
        </p:nvCxnSpPr>
        <p:spPr>
          <a:xfrm>
            <a:off x="2751776" y="4837463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DC886C66-DBDB-9844-8B7D-1C3F550CCA72}"/>
              </a:ext>
            </a:extLst>
          </p:cNvPr>
          <p:cNvSpPr>
            <a:spLocks/>
          </p:cNvSpPr>
          <p:nvPr userDrawn="1"/>
        </p:nvSpPr>
        <p:spPr bwMode="auto">
          <a:xfrm>
            <a:off x="1128990" y="3935517"/>
            <a:ext cx="3836433" cy="78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algn="ctr" defTabSz="4569486">
              <a:lnSpc>
                <a:spcPts val="7396"/>
              </a:lnSpc>
            </a:pPr>
            <a:r>
              <a:rPr lang="en-US" sz="2199" b="1" spc="4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STUDENT READINESS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32669B-0D4A-CC4B-AE37-A31827DA55FC}"/>
              </a:ext>
            </a:extLst>
          </p:cNvPr>
          <p:cNvSpPr txBox="1"/>
          <p:nvPr userDrawn="1"/>
        </p:nvSpPr>
        <p:spPr>
          <a:xfrm>
            <a:off x="0" y="5047778"/>
            <a:ext cx="6094412" cy="1569660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TENNESSEE PUBLIC SCHOOLS WILL BE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EQUIPPED TO SERVE THE ACADEMIC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NON-ACADEMIC NEEDS OF ALL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 IN THEIR CAREER PATHWAYS</a:t>
            </a:r>
          </a:p>
          <a:p>
            <a:pPr algn="ctr"/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6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303BC20-06AC-B74B-8CDE-5C730FE91818}"/>
              </a:ext>
            </a:extLst>
          </p:cNvPr>
          <p:cNvSpPr>
            <a:spLocks/>
          </p:cNvSpPr>
          <p:nvPr userDrawn="1"/>
        </p:nvSpPr>
        <p:spPr bwMode="auto">
          <a:xfrm>
            <a:off x="8099284" y="520917"/>
            <a:ext cx="2084673" cy="78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69486">
              <a:lnSpc>
                <a:spcPts val="7396"/>
              </a:lnSpc>
            </a:pPr>
            <a:r>
              <a:rPr lang="en-US" sz="2199" b="1" spc="4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ACADEMICS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7A28AD-5C0A-BC48-A5A6-F83AB814A874}"/>
              </a:ext>
            </a:extLst>
          </p:cNvPr>
          <p:cNvSpPr txBox="1"/>
          <p:nvPr userDrawn="1"/>
        </p:nvSpPr>
        <p:spPr>
          <a:xfrm>
            <a:off x="6815073" y="1701535"/>
            <a:ext cx="4653094" cy="830997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TENNESSEE STUDENTS WILL HAVE ACCESS TO A HIGH-QUALITY EDUCATION,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MATTER WHERE THEY LIVE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BEDBFB8-7978-B147-9A89-C96E19E75314}"/>
              </a:ext>
            </a:extLst>
          </p:cNvPr>
          <p:cNvCxnSpPr>
            <a:cxnSpLocks/>
          </p:cNvCxnSpPr>
          <p:nvPr userDrawn="1"/>
        </p:nvCxnSpPr>
        <p:spPr>
          <a:xfrm>
            <a:off x="8846192" y="1429256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AC4B24F3-0929-FA45-839B-577AD3727033}"/>
              </a:ext>
            </a:extLst>
          </p:cNvPr>
          <p:cNvSpPr>
            <a:spLocks/>
          </p:cNvSpPr>
          <p:nvPr userDrawn="1"/>
        </p:nvSpPr>
        <p:spPr bwMode="auto">
          <a:xfrm>
            <a:off x="8081877" y="3938819"/>
            <a:ext cx="2119491" cy="78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4569486">
              <a:lnSpc>
                <a:spcPts val="7396"/>
              </a:lnSpc>
            </a:pPr>
            <a:r>
              <a:rPr lang="en-US" sz="2199" b="1" spc="4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Bebas Neue" charset="0"/>
              </a:rPr>
              <a:t>EDUCATORS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1C4F12E-DDFB-4249-B201-62ACD020624A}"/>
              </a:ext>
            </a:extLst>
          </p:cNvPr>
          <p:cNvSpPr txBox="1"/>
          <p:nvPr userDrawn="1"/>
        </p:nvSpPr>
        <p:spPr>
          <a:xfrm>
            <a:off x="6862197" y="5047778"/>
            <a:ext cx="4558851" cy="1077218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TENNESSEE WILL SET A NEW PATH FOR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EDUCATION PROFESSION AND BE </a:t>
            </a:r>
            <a:b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6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TOP STATE IN WHICH TO BECOME AND REMAIN A TEACHER AND LEADER FOR ALL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15FD507-155D-424B-AA16-C5DA54F93574}"/>
              </a:ext>
            </a:extLst>
          </p:cNvPr>
          <p:cNvCxnSpPr>
            <a:cxnSpLocks/>
          </p:cNvCxnSpPr>
          <p:nvPr userDrawn="1"/>
        </p:nvCxnSpPr>
        <p:spPr>
          <a:xfrm>
            <a:off x="8846192" y="4837463"/>
            <a:ext cx="5908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6DD75CB-D124-A44A-B44B-691364141E7E}"/>
              </a:ext>
            </a:extLst>
          </p:cNvPr>
          <p:cNvSpPr txBox="1"/>
          <p:nvPr userDrawn="1"/>
        </p:nvSpPr>
        <p:spPr>
          <a:xfrm>
            <a:off x="2119817" y="2250793"/>
            <a:ext cx="28691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We will set all students on a path to success. 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67334A8-8ECF-1449-8FEF-00FFD7F2BA1B}"/>
              </a:ext>
            </a:extLst>
          </p:cNvPr>
          <p:cNvCxnSpPr>
            <a:cxnSpLocks/>
          </p:cNvCxnSpPr>
          <p:nvPr userDrawn="1"/>
        </p:nvCxnSpPr>
        <p:spPr>
          <a:xfrm>
            <a:off x="0" y="3429000"/>
            <a:ext cx="121888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7D769F5-12CD-A74D-A23F-2735AB2FE7F6}"/>
              </a:ext>
            </a:extLst>
          </p:cNvPr>
          <p:cNvCxnSpPr>
            <a:cxnSpLocks/>
          </p:cNvCxnSpPr>
          <p:nvPr userDrawn="1"/>
        </p:nvCxnSpPr>
        <p:spPr>
          <a:xfrm>
            <a:off x="6094412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352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nd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945B41F-54CB-F44B-86AF-47A81E3B5799}"/>
              </a:ext>
            </a:extLst>
          </p:cNvPr>
          <p:cNvSpPr/>
          <p:nvPr userDrawn="1"/>
        </p:nvSpPr>
        <p:spPr>
          <a:xfrm>
            <a:off x="11119839" y="3208700"/>
            <a:ext cx="1068986" cy="3649301"/>
          </a:xfrm>
          <a:custGeom>
            <a:avLst/>
            <a:gdLst>
              <a:gd name="connsiteX0" fmla="*/ 1068986 w 1068986"/>
              <a:gd name="connsiteY0" fmla="*/ 0 h 3649301"/>
              <a:gd name="connsiteX1" fmla="*/ 1068986 w 1068986"/>
              <a:gd name="connsiteY1" fmla="*/ 3649301 h 3649301"/>
              <a:gd name="connsiteX2" fmla="*/ 0 w 1068986"/>
              <a:gd name="connsiteY2" fmla="*/ 3649301 h 3649301"/>
              <a:gd name="connsiteX3" fmla="*/ 1068986 w 1068986"/>
              <a:gd name="connsiteY3" fmla="*/ 0 h 364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8986" h="3649301">
                <a:moveTo>
                  <a:pt x="1068986" y="0"/>
                </a:moveTo>
                <a:lnTo>
                  <a:pt x="1068986" y="3649301"/>
                </a:lnTo>
                <a:lnTo>
                  <a:pt x="0" y="3649301"/>
                </a:lnTo>
                <a:lnTo>
                  <a:pt x="106898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69704F-3FCA-9149-B0FF-89B4BF2DF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C4CAB1-48DD-4145-A58B-E75AA77C45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70" y="1531917"/>
            <a:ext cx="11071514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3FE46-CF22-C146-AAEC-782FF20A1BE9}"/>
              </a:ext>
            </a:extLst>
          </p:cNvPr>
          <p:cNvSpPr txBox="1"/>
          <p:nvPr userDrawn="1"/>
        </p:nvSpPr>
        <p:spPr>
          <a:xfrm>
            <a:off x="3122612" y="6132172"/>
            <a:ext cx="7997227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599" b="0" spc="300" dirty="0">
                <a:solidFill>
                  <a:schemeClr val="accent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FOUNDATIONS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6CA50DD-94CC-1747-81CC-A2A1F4068E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89665" y="5882832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044B92-DC9B-6E49-8E00-B497C83D60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9" y="5784486"/>
            <a:ext cx="1511317" cy="94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17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7673E2B-F1DE-D946-A7C2-90F78908CE53}"/>
              </a:ext>
            </a:extLst>
          </p:cNvPr>
          <p:cNvGrpSpPr/>
          <p:nvPr userDrawn="1"/>
        </p:nvGrpSpPr>
        <p:grpSpPr>
          <a:xfrm rot="16200000">
            <a:off x="-1272916" y="3199707"/>
            <a:ext cx="6858000" cy="458586"/>
            <a:chOff x="0" y="6170814"/>
            <a:chExt cx="12188825" cy="4585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1C6AE5-6C82-A34E-9C2F-8FE717E975F0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DFF7B2-B96F-E049-81A7-045142510EA6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954184-220A-A146-B4E9-0C730F433DBF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BE56A7AD-B524-8F4E-964F-304BB1BE5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537" y="228600"/>
            <a:ext cx="9047164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CAD296F8-2F26-6248-B8FB-B6E8D2CD057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665412" y="1531917"/>
            <a:ext cx="9047164" cy="43354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69C44-9C20-674E-A00F-04F254D16DB6}"/>
              </a:ext>
            </a:extLst>
          </p:cNvPr>
          <p:cNvGrpSpPr/>
          <p:nvPr userDrawn="1"/>
        </p:nvGrpSpPr>
        <p:grpSpPr>
          <a:xfrm>
            <a:off x="8528034" y="6248400"/>
            <a:ext cx="3210027" cy="196444"/>
            <a:chOff x="6927228" y="7552706"/>
            <a:chExt cx="5016271" cy="22706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C1F1679-F7E7-334C-8860-3735F0C7481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58C6A96-3180-4642-AE47-90F99A1335F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9FFE77-7DA1-4145-AAC0-18901C665A4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D4D541D-73C6-B24A-8912-709DAA05832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AEE0AA0-38EF-0444-9F56-0220273F993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2A2022E-4163-BA41-9564-632A70972A1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BD94ECB-B3FB-E141-9C88-D6038B3825E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5D742E1-2723-8043-896A-4C59FEBDB25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053F8DF-B88D-664F-951A-FCEA87CD9E2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A8FBBE4-2E00-B04C-98B5-681BB40DACD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3482AF6-6212-B742-B644-6AEC33A899B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F9FD3CA-B00D-524A-94BF-AFBD0D26096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5BD2D1A-7E2F-FA43-8495-5D13C5EA63E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504151E-13A5-5746-B381-E27652CA87B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EEEA718-880D-824D-9550-3523F08A5B7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7A976C0-9A99-5545-B1FA-EFF9F8EA552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A90BE09-443A-9246-AAA6-C239249725F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FF550E4-A972-9348-8CEE-4145063C04B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DB517B0-D914-4B4D-88FB-163B2DFDD24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F453BDC-F6FD-AB49-88A1-943C61AC772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304D139-F54C-F34B-A3E0-E0580611F45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0CBE186-FD0B-5841-B6D4-FCE60C51970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ACAB5E4-5560-EF48-BBF6-0D2E0B941F9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424FB8F-09F7-D243-A465-294E2D45539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74536A0-C182-F348-B8C1-81BE09E2601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08F37BF-0F04-D24E-89F4-6D5469DDA49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63716E7-922E-EC42-9A41-4974653B89D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B8ADE8C-64C4-4C4B-8463-4B13A33B532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9C11AAC-2E4D-1442-B7D7-02D654B5BEF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B4FBC21-92DA-0149-AAC4-F9659EE4396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F328667-D421-EC46-BB29-37CDB7E9C40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460EEEB-28BF-D642-A75C-EFA1A757AF8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84655AA-33C4-EB4E-80A3-E659D7D4DB8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AC3DBDD-E3C5-2941-89FC-7646C9D5339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2279D7-1CC5-854F-B30D-C1A7DCCD855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C109AFF-8FC0-C64F-9596-34FD120D898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4A323B3-1FB6-514F-ACA8-73EEAAD2150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CD84A12-B8FE-AF4F-9E8A-0E744E8537D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9C54B89-AD96-4243-8134-86B4C70CD23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FFF0340-8183-7748-A69B-A0DA700FB67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77CFC43-DD64-EC48-A186-24E032B37AA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9D4F7C9-EDC4-E649-BD9E-53594762CC5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6C8EA7E-0E8C-AB46-8FBE-CF78B2CAF0D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B36E5F6-35AA-DA45-8DE5-F3A5A1B4514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2FFD07E-0C0F-F948-A157-441A420F251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0ED8466-62AF-8E47-966C-D66789C56F0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67F1E58-5A65-4A45-A6D6-A0FCB271B1B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3C40B0A-B202-1347-9433-58618152003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65" name="Picture Placeholder 3">
            <a:extLst>
              <a:ext uri="{FF2B5EF4-FFF2-40B4-BE49-F238E27FC236}">
                <a16:creationId xmlns:a16="http://schemas.microsoft.com/office/drawing/2014/main" id="{079C10EB-00BD-F440-BC51-26A2EF4570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01368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013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914217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56418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B2F9D-EA4A-A946-AEC9-E08A0C483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5129344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814912-9EAF-4346-926C-B51428900F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69547" y="0"/>
            <a:ext cx="5181600" cy="6858000"/>
          </a:xfr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2D5930A-0BA7-8149-A1AB-61D9005E3E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868" y="1531919"/>
            <a:ext cx="5129344" cy="4335485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  <a:lvl2pPr>
              <a:spcBef>
                <a:spcPts val="0"/>
              </a:spcBef>
              <a:spcAft>
                <a:spcPts val="1200"/>
              </a:spcAft>
              <a:defRPr/>
            </a:lvl2pPr>
            <a:lvl3pPr>
              <a:spcBef>
                <a:spcPts val="0"/>
              </a:spcBef>
              <a:spcAft>
                <a:spcPts val="1200"/>
              </a:spcAft>
              <a:defRPr/>
            </a:lvl3pPr>
            <a:lvl4pPr>
              <a:spcBef>
                <a:spcPts val="0"/>
              </a:spcBef>
              <a:spcAft>
                <a:spcPts val="1200"/>
              </a:spcAft>
              <a:defRPr/>
            </a:lvl4pPr>
            <a:lvl5pPr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4080F5-2767-0E40-93F1-EADF6F3F72A1}"/>
              </a:ext>
            </a:extLst>
          </p:cNvPr>
          <p:cNvGrpSpPr/>
          <p:nvPr userDrawn="1"/>
        </p:nvGrpSpPr>
        <p:grpSpPr>
          <a:xfrm rot="16200000">
            <a:off x="8455919" y="3199707"/>
            <a:ext cx="6858000" cy="458586"/>
            <a:chOff x="0" y="6170814"/>
            <a:chExt cx="12188825" cy="4585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B205986-3ABF-7D40-8499-0D43ECEE93E7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8C1B07-7A1F-8749-9800-562E303C1C8C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72E40A-BB33-554E-8E17-4B0F743DD49F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897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258271" y="0"/>
            <a:ext cx="3930554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9E3FBC9-6C0B-004F-AE00-05853C3DF5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56612" y="0"/>
            <a:ext cx="3732213" cy="6858000"/>
          </a:xfrm>
          <a:pattFill prst="pct5">
            <a:fgClr>
              <a:schemeClr val="tx2"/>
            </a:fgClr>
            <a:bgClr>
              <a:schemeClr val="accent2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ABCF23-3149-9C43-B789-074700B153D7}"/>
              </a:ext>
            </a:extLst>
          </p:cNvPr>
          <p:cNvGrpSpPr/>
          <p:nvPr userDrawn="1"/>
        </p:nvGrpSpPr>
        <p:grpSpPr>
          <a:xfrm rot="16200000">
            <a:off x="4494905" y="3199707"/>
            <a:ext cx="6858000" cy="458586"/>
            <a:chOff x="0" y="6170814"/>
            <a:chExt cx="12188825" cy="4585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95F846-6F7C-6247-BAFD-365BDB86C733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9BB4C2-476C-4E49-B11D-0F2D32B86F4B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9D3C85-A57E-DB4A-9A36-C392D30A0D8F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366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E378850-31BD-394C-9D03-7C241ED38CE4}"/>
              </a:ext>
            </a:extLst>
          </p:cNvPr>
          <p:cNvGrpSpPr/>
          <p:nvPr userDrawn="1"/>
        </p:nvGrpSpPr>
        <p:grpSpPr>
          <a:xfrm rot="16200000">
            <a:off x="8293115" y="3199707"/>
            <a:ext cx="6858000" cy="458586"/>
            <a:chOff x="0" y="6170814"/>
            <a:chExt cx="12188825" cy="45858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CEE3CC4-0BA7-A540-BE31-114A39C2ED44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4BA21B3-E727-A548-9D5F-55D6F2D91AF5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1D408C-F4DE-FD4B-B55F-9CB6825C3B94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1CDA9E0-12DC-DE43-9456-80E8FDC3CD73}"/>
              </a:ext>
            </a:extLst>
          </p:cNvPr>
          <p:cNvSpPr/>
          <p:nvPr userDrawn="1"/>
        </p:nvSpPr>
        <p:spPr>
          <a:xfrm>
            <a:off x="1" y="0"/>
            <a:ext cx="12188824" cy="2813387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BC06C8C0-10E5-AE40-AA72-66BAC2BD77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8952" cy="2667000"/>
          </a:xfrm>
          <a:pattFill prst="pct5">
            <a:fgClr>
              <a:schemeClr val="tx2"/>
            </a:fgClr>
            <a:bgClr>
              <a:schemeClr val="accent2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18A5E09-F974-6F47-9E79-B36FE2C36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3009050"/>
            <a:ext cx="1056465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7B203F4-996A-F649-BA2A-71E24A932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4312370"/>
            <a:ext cx="10564656" cy="1208314"/>
          </a:xfrm>
        </p:spPr>
        <p:txBody>
          <a:bodyPr/>
          <a:lstStyle>
            <a:lvl1pPr marL="0" indent="0">
              <a:buNone/>
              <a:defRPr/>
            </a:lvl1pPr>
            <a:lvl2pPr marL="342814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D0AD15F-FDAC-A947-937F-1300A3D40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2" y="5972469"/>
            <a:ext cx="1586983" cy="62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833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2CFAAF-5625-7D4D-8E3D-266A07FDB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017CB97-2350-5B4F-BB4C-3883764337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9"/>
            <a:ext cx="11071516" cy="4335485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  <a:lvl2pPr>
              <a:spcBef>
                <a:spcPts val="0"/>
              </a:spcBef>
              <a:spcAft>
                <a:spcPts val="1200"/>
              </a:spcAft>
              <a:defRPr/>
            </a:lvl2pPr>
            <a:lvl3pPr>
              <a:spcBef>
                <a:spcPts val="0"/>
              </a:spcBef>
              <a:spcAft>
                <a:spcPts val="1200"/>
              </a:spcAft>
              <a:defRPr/>
            </a:lvl3pPr>
            <a:lvl4pPr>
              <a:spcBef>
                <a:spcPts val="0"/>
              </a:spcBef>
              <a:spcAft>
                <a:spcPts val="1200"/>
              </a:spcAft>
              <a:defRPr/>
            </a:lvl4pPr>
            <a:lvl5pPr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724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683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C1D464B-A5AC-8F48-99FA-84F28D847A97}"/>
              </a:ext>
            </a:extLst>
          </p:cNvPr>
          <p:cNvSpPr/>
          <p:nvPr userDrawn="1"/>
        </p:nvSpPr>
        <p:spPr>
          <a:xfrm>
            <a:off x="1" y="2"/>
            <a:ext cx="12188824" cy="6857999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13060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Exa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CC23F9-032D-C649-8221-A5E85B50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4" name="Chart 3" descr="Bar chart">
            <a:extLst>
              <a:ext uri="{FF2B5EF4-FFF2-40B4-BE49-F238E27FC236}">
                <a16:creationId xmlns:a16="http://schemas.microsoft.com/office/drawing/2014/main" id="{7E18F1CB-D3FC-5449-BF60-5D6EFDB6045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585361098"/>
              </p:ext>
            </p:extLst>
          </p:nvPr>
        </p:nvGraphicFramePr>
        <p:xfrm>
          <a:off x="499776" y="1585082"/>
          <a:ext cx="7232114" cy="5167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 descr="Chart">
            <a:extLst>
              <a:ext uri="{FF2B5EF4-FFF2-40B4-BE49-F238E27FC236}">
                <a16:creationId xmlns:a16="http://schemas.microsoft.com/office/drawing/2014/main" id="{6E0F6DF5-7B1C-3644-A508-4E0A5F229ED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13787116"/>
              </p:ext>
            </p:extLst>
          </p:nvPr>
        </p:nvGraphicFramePr>
        <p:xfrm>
          <a:off x="9057678" y="198786"/>
          <a:ext cx="2377118" cy="3806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 descr="chart example">
            <a:extLst>
              <a:ext uri="{FF2B5EF4-FFF2-40B4-BE49-F238E27FC236}">
                <a16:creationId xmlns:a16="http://schemas.microsoft.com/office/drawing/2014/main" id="{ECA461BE-E978-2543-BF52-CFEF86F0DA80}"/>
              </a:ext>
            </a:extLst>
          </p:cNvPr>
          <p:cNvGrpSpPr/>
          <p:nvPr userDrawn="1"/>
        </p:nvGrpSpPr>
        <p:grpSpPr>
          <a:xfrm>
            <a:off x="8873550" y="3856826"/>
            <a:ext cx="2745372" cy="2175630"/>
            <a:chOff x="585216" y="1597307"/>
            <a:chExt cx="4675916" cy="231408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96A288-41B6-1946-B658-56825632016A}"/>
                </a:ext>
              </a:extLst>
            </p:cNvPr>
            <p:cNvSpPr/>
            <p:nvPr/>
          </p:nvSpPr>
          <p:spPr bwMode="auto">
            <a:xfrm>
              <a:off x="585216" y="1597307"/>
              <a:ext cx="1101566" cy="2314080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CCFB2C-3C85-3240-BE62-BB079485DA98}"/>
                </a:ext>
              </a:extLst>
            </p:cNvPr>
            <p:cNvSpPr/>
            <p:nvPr/>
          </p:nvSpPr>
          <p:spPr bwMode="auto">
            <a:xfrm>
              <a:off x="1776666" y="2233913"/>
              <a:ext cx="1101566" cy="1677473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94FDE2-1D2A-6D49-ADA7-2C1DEE8398D0}"/>
                </a:ext>
              </a:extLst>
            </p:cNvPr>
            <p:cNvSpPr/>
            <p:nvPr/>
          </p:nvSpPr>
          <p:spPr bwMode="auto">
            <a:xfrm>
              <a:off x="2968116" y="3067291"/>
              <a:ext cx="1101566" cy="844098"/>
            </a:xfrm>
            <a:prstGeom prst="rect">
              <a:avLst/>
            </a:prstGeom>
            <a:solidFill>
              <a:schemeClr val="accent3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F5AF01-1CE0-444E-9ACC-370C42386EE7}"/>
                </a:ext>
              </a:extLst>
            </p:cNvPr>
            <p:cNvSpPr/>
            <p:nvPr/>
          </p:nvSpPr>
          <p:spPr bwMode="auto">
            <a:xfrm>
              <a:off x="4159566" y="3530278"/>
              <a:ext cx="1101566" cy="381110"/>
            </a:xfrm>
            <a:prstGeom prst="rect">
              <a:avLst/>
            </a:prstGeom>
            <a:solidFill>
              <a:schemeClr val="accent5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99514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42CBF4D8-9553-C541-8755-8ED89563E0A3}"/>
              </a:ext>
            </a:extLst>
          </p:cNvPr>
          <p:cNvSpPr/>
          <p:nvPr userDrawn="1"/>
        </p:nvSpPr>
        <p:spPr>
          <a:xfrm flipH="1">
            <a:off x="5278582" y="0"/>
            <a:ext cx="4057793" cy="6858000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4587F7-C138-C246-B8DA-7FD77884A9FA}"/>
              </a:ext>
            </a:extLst>
          </p:cNvPr>
          <p:cNvSpPr/>
          <p:nvPr userDrawn="1"/>
        </p:nvSpPr>
        <p:spPr>
          <a:xfrm>
            <a:off x="9336375" y="0"/>
            <a:ext cx="28524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39E624-5E93-0D40-9F2E-8142DF2F1E99}"/>
              </a:ext>
            </a:extLst>
          </p:cNvPr>
          <p:cNvSpPr/>
          <p:nvPr userDrawn="1"/>
        </p:nvSpPr>
        <p:spPr>
          <a:xfrm>
            <a:off x="6297361" y="1905001"/>
            <a:ext cx="5586544" cy="4596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6F5E18-B513-F447-A082-DD28AB8845FC}"/>
              </a:ext>
            </a:extLst>
          </p:cNvPr>
          <p:cNvSpPr txBox="1"/>
          <p:nvPr userDrawn="1"/>
        </p:nvSpPr>
        <p:spPr>
          <a:xfrm>
            <a:off x="507868" y="1915775"/>
            <a:ext cx="558654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TDOE Approved PPT Fonts</a:t>
            </a:r>
          </a:p>
          <a:p>
            <a:endParaRPr lang="en-US" b="1"/>
          </a:p>
          <a:p>
            <a:r>
              <a:rPr lang="en-US" b="1">
                <a:solidFill>
                  <a:schemeClr val="accent2"/>
                </a:solidFill>
              </a:rPr>
              <a:t>Standard Headings – Serif Bold Blue</a:t>
            </a:r>
          </a:p>
          <a:p>
            <a:r>
              <a:rPr lang="en-US" sz="3600" b="1">
                <a:solidFill>
                  <a:schemeClr val="accent2"/>
                </a:solidFill>
                <a:latin typeface="Georgia" panose="02040502050405020303" pitchFamily="18" charset="0"/>
              </a:rPr>
              <a:t>Georgia Bold</a:t>
            </a:r>
          </a:p>
          <a:p>
            <a:r>
              <a:rPr lang="en-US" sz="1600" b="0" i="1">
                <a:solidFill>
                  <a:schemeClr val="accent2"/>
                </a:solidFill>
                <a:latin typeface="Georgia" panose="02040502050405020303" pitchFamily="18" charset="0"/>
              </a:rPr>
              <a:t>Safer choice for PPT - available on most computers</a:t>
            </a:r>
          </a:p>
          <a:p>
            <a:r>
              <a:rPr lang="en-US" sz="3600" b="1">
                <a:solidFill>
                  <a:schemeClr val="accent2"/>
                </a:solidFill>
                <a:latin typeface="PermianSlabSerifTypeface" panose="02000000000000000000" pitchFamily="2" charset="0"/>
              </a:rPr>
              <a:t>Permian Slab Serif Bold</a:t>
            </a:r>
            <a:br>
              <a:rPr lang="en-US" sz="3600" b="1">
                <a:solidFill>
                  <a:schemeClr val="accent2"/>
                </a:solidFill>
                <a:latin typeface="PermianSlabSerifTypeface" panose="02000000000000000000" pitchFamily="2" charset="0"/>
              </a:rPr>
            </a:br>
            <a:r>
              <a:rPr lang="en-US" sz="1600" b="0" i="1">
                <a:solidFill>
                  <a:schemeClr val="accent2"/>
                </a:solidFill>
                <a:latin typeface="PermianSlabSerifTypeface" panose="02000000000000000000" pitchFamily="2" charset="0"/>
              </a:rPr>
              <a:t>may not be available on every computer</a:t>
            </a:r>
          </a:p>
          <a:p>
            <a:endParaRPr lang="en-US"/>
          </a:p>
          <a:p>
            <a:endParaRPr lang="en-US"/>
          </a:p>
          <a:p>
            <a:r>
              <a:rPr lang="en-US" sz="1800" b="1"/>
              <a:t>Standard Body  / Bullets – Sans Serif Regular</a:t>
            </a:r>
          </a:p>
          <a:p>
            <a:r>
              <a:rPr lang="en-US" sz="2400"/>
              <a:t>Open Sans font family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Arial font family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CE20FF-6924-354D-9730-5064B654CB50}"/>
              </a:ext>
            </a:extLst>
          </p:cNvPr>
          <p:cNvSpPr txBox="1"/>
          <p:nvPr userDrawn="1"/>
        </p:nvSpPr>
        <p:spPr>
          <a:xfrm>
            <a:off x="6297361" y="1905000"/>
            <a:ext cx="55865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TDOE Approved PPT Colors</a:t>
            </a:r>
          </a:p>
          <a:p>
            <a:endParaRPr lang="en-US" b="1"/>
          </a:p>
          <a:p>
            <a:endParaRPr lang="en-US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8B85F31-02B1-FE46-80D3-E8F62808E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10352" r="6284" b="19648"/>
          <a:stretch/>
        </p:blipFill>
        <p:spPr>
          <a:xfrm>
            <a:off x="6500309" y="2522220"/>
            <a:ext cx="5180648" cy="5600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54DF34-A7FD-094A-A1CE-D48366923B05}"/>
              </a:ext>
            </a:extLst>
          </p:cNvPr>
          <p:cNvSpPr/>
          <p:nvPr userDrawn="1"/>
        </p:nvSpPr>
        <p:spPr>
          <a:xfrm>
            <a:off x="507868" y="395823"/>
            <a:ext cx="71304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latin typeface="Georgia" panose="02040502050405020303" pitchFamily="18" charset="0"/>
              </a:rPr>
              <a:t>Branding – Fonts and Colors </a:t>
            </a:r>
            <a:br>
              <a:rPr lang="en-US" sz="3600" b="1">
                <a:solidFill>
                  <a:schemeClr val="accent2"/>
                </a:solidFill>
                <a:latin typeface="Georgia" panose="02040502050405020303" pitchFamily="18" charset="0"/>
              </a:rPr>
            </a:br>
            <a:r>
              <a:rPr lang="en-US" sz="3600" b="1">
                <a:solidFill>
                  <a:schemeClr val="accent2"/>
                </a:solidFill>
                <a:latin typeface="Georgia" panose="02040502050405020303" pitchFamily="18" charset="0"/>
              </a:rPr>
              <a:t>for Reference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3619AD-F865-1E40-BEC5-4D4005221789}"/>
              </a:ext>
            </a:extLst>
          </p:cNvPr>
          <p:cNvSpPr/>
          <p:nvPr userDrawn="1"/>
        </p:nvSpPr>
        <p:spPr>
          <a:xfrm>
            <a:off x="0" y="0"/>
            <a:ext cx="3049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71F19E-2BB6-CE42-8419-54FCF502FF25}"/>
              </a:ext>
            </a:extLst>
          </p:cNvPr>
          <p:cNvGrpSpPr/>
          <p:nvPr userDrawn="1"/>
        </p:nvGrpSpPr>
        <p:grpSpPr>
          <a:xfrm>
            <a:off x="6629399" y="3479073"/>
            <a:ext cx="4865913" cy="1352807"/>
            <a:chOff x="6629399" y="3265713"/>
            <a:chExt cx="4865913" cy="135280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7BF23C-84DE-5449-A944-4598BD9478F5}"/>
                </a:ext>
              </a:extLst>
            </p:cNvPr>
            <p:cNvSpPr/>
            <p:nvPr userDrawn="1"/>
          </p:nvSpPr>
          <p:spPr>
            <a:xfrm>
              <a:off x="6629399" y="3282042"/>
              <a:ext cx="914400" cy="914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D6000C-09D3-A749-8A2B-66718C90CDE6}"/>
                </a:ext>
              </a:extLst>
            </p:cNvPr>
            <p:cNvSpPr/>
            <p:nvPr userDrawn="1"/>
          </p:nvSpPr>
          <p:spPr>
            <a:xfrm>
              <a:off x="7924799" y="3282042"/>
              <a:ext cx="914400" cy="9144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9B2413-F52C-A74C-B166-6BAFD9F47070}"/>
                </a:ext>
              </a:extLst>
            </p:cNvPr>
            <p:cNvSpPr/>
            <p:nvPr userDrawn="1"/>
          </p:nvSpPr>
          <p:spPr>
            <a:xfrm>
              <a:off x="9220199" y="3282042"/>
              <a:ext cx="914400" cy="914400"/>
            </a:xfrm>
            <a:prstGeom prst="rect">
              <a:avLst/>
            </a:prstGeom>
            <a:solidFill>
              <a:srgbClr val="EE3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3CEEBE-73D5-984F-B455-D8F5FF8E69E1}"/>
                </a:ext>
              </a:extLst>
            </p:cNvPr>
            <p:cNvSpPr/>
            <p:nvPr userDrawn="1"/>
          </p:nvSpPr>
          <p:spPr>
            <a:xfrm>
              <a:off x="10515599" y="3265713"/>
              <a:ext cx="914400" cy="91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03C857-0D09-4948-80F9-82E8BEA16D42}"/>
                </a:ext>
              </a:extLst>
            </p:cNvPr>
            <p:cNvSpPr txBox="1"/>
            <p:nvPr userDrawn="1"/>
          </p:nvSpPr>
          <p:spPr>
            <a:xfrm>
              <a:off x="6629399" y="431074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#6E7073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EEF433-7549-A54F-80D8-55694C4BC4DD}"/>
                </a:ext>
              </a:extLst>
            </p:cNvPr>
            <p:cNvSpPr txBox="1"/>
            <p:nvPr userDrawn="1"/>
          </p:nvSpPr>
          <p:spPr>
            <a:xfrm>
              <a:off x="7924799" y="431074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#EEEEEE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43A51DA-FB3C-C744-8828-E904FD6B5FE2}"/>
                </a:ext>
              </a:extLst>
            </p:cNvPr>
            <p:cNvSpPr txBox="1"/>
            <p:nvPr userDrawn="1"/>
          </p:nvSpPr>
          <p:spPr>
            <a:xfrm>
              <a:off x="9220199" y="431074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#EE3424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A6DBB4-945C-E844-B174-DCC715476F20}"/>
                </a:ext>
              </a:extLst>
            </p:cNvPr>
            <p:cNvSpPr txBox="1"/>
            <p:nvPr userDrawn="1"/>
          </p:nvSpPr>
          <p:spPr>
            <a:xfrm>
              <a:off x="10466611" y="4310743"/>
              <a:ext cx="1028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#0E2B5A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EAB40D-E97A-DF45-85D9-A61CD6C97316}"/>
              </a:ext>
            </a:extLst>
          </p:cNvPr>
          <p:cNvGrpSpPr/>
          <p:nvPr userDrawn="1"/>
        </p:nvGrpSpPr>
        <p:grpSpPr>
          <a:xfrm>
            <a:off x="6657676" y="5077648"/>
            <a:ext cx="4865913" cy="1352807"/>
            <a:chOff x="6629399" y="3265713"/>
            <a:chExt cx="4865913" cy="135280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C38CE40-0498-5E44-923E-3D0F67B61342}"/>
                </a:ext>
              </a:extLst>
            </p:cNvPr>
            <p:cNvSpPr/>
            <p:nvPr userDrawn="1"/>
          </p:nvSpPr>
          <p:spPr>
            <a:xfrm>
              <a:off x="6629399" y="3282042"/>
              <a:ext cx="914400" cy="914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2C5B19E-3967-244D-B600-658B7EF7AC6D}"/>
                </a:ext>
              </a:extLst>
            </p:cNvPr>
            <p:cNvSpPr/>
            <p:nvPr userDrawn="1"/>
          </p:nvSpPr>
          <p:spPr>
            <a:xfrm>
              <a:off x="7924799" y="3282042"/>
              <a:ext cx="914400" cy="914400"/>
            </a:xfrm>
            <a:prstGeom prst="rect">
              <a:avLst/>
            </a:prstGeom>
            <a:solidFill>
              <a:srgbClr val="2DCC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41E33E6-A8AD-E14F-B9FB-15A020C2267B}"/>
                </a:ext>
              </a:extLst>
            </p:cNvPr>
            <p:cNvSpPr/>
            <p:nvPr userDrawn="1"/>
          </p:nvSpPr>
          <p:spPr>
            <a:xfrm>
              <a:off x="9220199" y="3282042"/>
              <a:ext cx="914400" cy="914400"/>
            </a:xfrm>
            <a:prstGeom prst="rect">
              <a:avLst/>
            </a:prstGeom>
            <a:solidFill>
              <a:srgbClr val="D2D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F99990D-5C13-8B40-A391-68EDD42763D3}"/>
                </a:ext>
              </a:extLst>
            </p:cNvPr>
            <p:cNvSpPr/>
            <p:nvPr userDrawn="1"/>
          </p:nvSpPr>
          <p:spPr>
            <a:xfrm>
              <a:off x="10515599" y="3265713"/>
              <a:ext cx="914400" cy="914400"/>
            </a:xfrm>
            <a:prstGeom prst="rect">
              <a:avLst/>
            </a:prstGeom>
            <a:solidFill>
              <a:srgbClr val="5D79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190A09-DDDC-6046-BD9E-D52D62D97261}"/>
                </a:ext>
              </a:extLst>
            </p:cNvPr>
            <p:cNvSpPr txBox="1"/>
            <p:nvPr userDrawn="1"/>
          </p:nvSpPr>
          <p:spPr>
            <a:xfrm>
              <a:off x="6629399" y="431074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#E87722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BB889DE-1BFD-1742-9D5C-3D3528459CB4}"/>
                </a:ext>
              </a:extLst>
            </p:cNvPr>
            <p:cNvSpPr txBox="1"/>
            <p:nvPr userDrawn="1"/>
          </p:nvSpPr>
          <p:spPr>
            <a:xfrm>
              <a:off x="7843154" y="4310743"/>
              <a:ext cx="10776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#2DCCD3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4979F1-646B-6A46-AB25-39C85135A247}"/>
                </a:ext>
              </a:extLst>
            </p:cNvPr>
            <p:cNvSpPr txBox="1"/>
            <p:nvPr userDrawn="1"/>
          </p:nvSpPr>
          <p:spPr>
            <a:xfrm>
              <a:off x="9154885" y="4310743"/>
              <a:ext cx="10776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#D2D755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CEB6A0A-5A36-6648-93D5-6FC9FF2A730D}"/>
                </a:ext>
              </a:extLst>
            </p:cNvPr>
            <p:cNvSpPr txBox="1"/>
            <p:nvPr userDrawn="1"/>
          </p:nvSpPr>
          <p:spPr>
            <a:xfrm>
              <a:off x="10466611" y="4310743"/>
              <a:ext cx="10287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#5D7975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5608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6A80A89-1BA0-5C44-8514-C5D9DFBD7236}"/>
              </a:ext>
            </a:extLst>
          </p:cNvPr>
          <p:cNvSpPr/>
          <p:nvPr userDrawn="1"/>
        </p:nvSpPr>
        <p:spPr>
          <a:xfrm>
            <a:off x="-23257" y="0"/>
            <a:ext cx="3930554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8528034" y="6248400"/>
            <a:ext cx="3210027" cy="196444"/>
            <a:chOff x="6927228" y="7552706"/>
            <a:chExt cx="5016271" cy="227062"/>
          </a:xfrm>
        </p:grpSpPr>
        <p:sp>
          <p:nvSpPr>
            <p:cNvPr id="6" name="Oval 5"/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57" name="Title Placeholder 1">
            <a:extLst>
              <a:ext uri="{FF2B5EF4-FFF2-40B4-BE49-F238E27FC236}">
                <a16:creationId xmlns:a16="http://schemas.microsoft.com/office/drawing/2014/main" id="{23F9C191-2D7F-CD43-AE85-048422897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1334" y="228600"/>
            <a:ext cx="624672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A66B4290-B988-2544-9CDD-E153F59314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0255" y="1531917"/>
            <a:ext cx="6246726" cy="44116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F227487-E919-7A49-B599-FA575AC1F4FE}"/>
              </a:ext>
            </a:extLst>
          </p:cNvPr>
          <p:cNvGrpSpPr/>
          <p:nvPr userDrawn="1"/>
        </p:nvGrpSpPr>
        <p:grpSpPr>
          <a:xfrm rot="16200000">
            <a:off x="-229494" y="3199707"/>
            <a:ext cx="6858000" cy="458586"/>
            <a:chOff x="0" y="6170814"/>
            <a:chExt cx="12188825" cy="458586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9D72522-0673-2A40-9161-9546733B7C88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AF55D50-06B9-9149-AA67-072EB550E6E7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371612A-D036-A140-A204-E10D7C771A1E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AD5FB9A4-B083-FA46-B029-5FAF6078FE60}"/>
              </a:ext>
            </a:extLst>
          </p:cNvPr>
          <p:cNvSpPr/>
          <p:nvPr userDrawn="1"/>
        </p:nvSpPr>
        <p:spPr>
          <a:xfrm>
            <a:off x="437243" y="393865"/>
            <a:ext cx="4708359" cy="60702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ECAD39-DFCC-A445-A2F6-945E60E432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05" y="650914"/>
            <a:ext cx="4165635" cy="55561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7859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B3CE76F-62A7-BE43-BB16-A675AA79F0BB}"/>
              </a:ext>
            </a:extLst>
          </p:cNvPr>
          <p:cNvSpPr/>
          <p:nvPr userDrawn="1"/>
        </p:nvSpPr>
        <p:spPr>
          <a:xfrm>
            <a:off x="0" y="3991335"/>
            <a:ext cx="12188825" cy="2866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BCB30-C16C-8D4E-AD15-5EC15692C5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65" y="4507362"/>
            <a:ext cx="1617558" cy="640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E18B3-4F4F-D04B-AB1D-0C84AD3CB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928" y="1316382"/>
            <a:ext cx="1650532" cy="1030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804A93-595F-D640-86AF-457F0F3F6C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16" y="1511456"/>
            <a:ext cx="1617856" cy="64008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D15BA47-2B84-E443-ACE5-07967AD3B8E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43944" y="2686386"/>
            <a:ext cx="1714500" cy="10414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0162C14-2055-AB4A-AFB1-DC52700E92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43944" y="1310796"/>
            <a:ext cx="1714500" cy="10414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C034A77-4164-2D4A-A923-27BC36CC61D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43944" y="5482980"/>
            <a:ext cx="1714500" cy="10414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A0290-7C19-4A40-A3E3-B1AD1832C0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43944" y="4306702"/>
            <a:ext cx="1714500" cy="10414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A616F74-DD4C-FC4A-AC30-2B57356DA3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88115" y="2664796"/>
            <a:ext cx="1943487" cy="108458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AC4E11A0-E8E1-BC49-8C43-7961D8CE57D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88115" y="1289206"/>
            <a:ext cx="1943487" cy="108458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F29DB76D-6BE9-1A4F-A87E-B2183C02288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88115" y="5461390"/>
            <a:ext cx="1943487" cy="108458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F3194667-10CD-3641-BB1E-BE20208844E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088115" y="4285112"/>
            <a:ext cx="1943487" cy="108458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FC74139-B78F-9B48-8C5A-F442465A5CA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2" y="2887046"/>
            <a:ext cx="1604584" cy="6400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09B7054-14D5-394F-A7D5-DF791EE5C8E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2" y="5683640"/>
            <a:ext cx="1604584" cy="6400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88FC040-B5FB-C948-A4E5-E2B5AE3E7E5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959928" y="2694183"/>
            <a:ext cx="1650532" cy="10258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2D0B04B-1E7D-164E-9619-7B0FD98251D4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959928" y="5498962"/>
            <a:ext cx="1624193" cy="10094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D182FB5-771B-5B46-BF63-A8CCE79921F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959928" y="4316160"/>
            <a:ext cx="1639660" cy="1022485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3F5FE-3155-6046-90FB-C598CC07951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832927" y="4438039"/>
            <a:ext cx="764882" cy="77872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A567B533-05F1-3640-BBEB-1B6CA63671C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703899" y="5533516"/>
            <a:ext cx="906134" cy="9403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35F3B8C2-B235-D14E-B821-51DF99C84BAF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9477686" y="5317880"/>
            <a:ext cx="1347216" cy="13716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C093AD71-AE46-8E4A-A1EB-BB43E4754189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748098" y="2521286"/>
            <a:ext cx="1347216" cy="1371600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E2061AE5-2DF4-1A44-A38F-A53D6562246E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398148" y="4135478"/>
            <a:ext cx="1347216" cy="13716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6C7CADC2-DE23-AD4B-B685-B70227B65467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477686" y="2775784"/>
            <a:ext cx="1437673" cy="862604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A0776E28-998E-4041-BF33-F89F61772047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347070" y="1433683"/>
            <a:ext cx="2713657" cy="79562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0BDD5228-99F1-9140-A332-F4A63BD88913}"/>
              </a:ext>
            </a:extLst>
          </p:cNvPr>
          <p:cNvSpPr/>
          <p:nvPr userDrawn="1"/>
        </p:nvSpPr>
        <p:spPr>
          <a:xfrm>
            <a:off x="507868" y="395823"/>
            <a:ext cx="11102719" cy="646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629" rtl="0" eaLnBrk="1" latinLnBrk="0" hangingPunct="1">
              <a:spcBef>
                <a:spcPct val="0"/>
              </a:spcBef>
              <a:buNone/>
            </a:pPr>
            <a:r>
              <a:rPr lang="en-US" sz="3599" b="1" kern="1200">
                <a:solidFill>
                  <a:schemeClr val="accent2"/>
                </a:solidFill>
                <a:latin typeface="Georgia" panose="02040502050405020303" pitchFamily="18" charset="0"/>
                <a:ea typeface="+mj-ea"/>
                <a:cs typeface="+mj-cs"/>
              </a:rPr>
              <a:t>Common Logos &amp; TN State Graphic Elements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501AF59-22F0-A94A-A4B9-FCCE18AABCEB}"/>
              </a:ext>
            </a:extLst>
          </p:cNvPr>
          <p:cNvSpPr/>
          <p:nvPr userDrawn="1"/>
        </p:nvSpPr>
        <p:spPr>
          <a:xfrm>
            <a:off x="0" y="0"/>
            <a:ext cx="3049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DBF64B9-9EA6-C145-A11A-EAF3BAB848EB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73" y="1089548"/>
            <a:ext cx="271714" cy="83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435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3741A-8EE6-8C49-8520-6418AED61522}"/>
              </a:ext>
            </a:extLst>
          </p:cNvPr>
          <p:cNvSpPr/>
          <p:nvPr userDrawn="1"/>
        </p:nvSpPr>
        <p:spPr>
          <a:xfrm>
            <a:off x="507868" y="395823"/>
            <a:ext cx="4439036" cy="646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629" rtl="0" eaLnBrk="1" latinLnBrk="0" hangingPunct="1">
              <a:spcBef>
                <a:spcPct val="0"/>
              </a:spcBef>
              <a:buNone/>
            </a:pPr>
            <a:r>
              <a:rPr lang="en-US" sz="3599" b="1" kern="1200">
                <a:solidFill>
                  <a:schemeClr val="accent2"/>
                </a:solidFill>
                <a:latin typeface="Georgia" panose="02040502050405020303" pitchFamily="18" charset="0"/>
                <a:ea typeface="+mj-ea"/>
                <a:cs typeface="+mj-cs"/>
              </a:rPr>
              <a:t>Simple Line Icons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DCF5C1-BD21-A74C-B490-EE3167D16572}"/>
              </a:ext>
            </a:extLst>
          </p:cNvPr>
          <p:cNvSpPr/>
          <p:nvPr userDrawn="1"/>
        </p:nvSpPr>
        <p:spPr>
          <a:xfrm>
            <a:off x="0" y="0"/>
            <a:ext cx="30491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0847C2FE-F9EE-2747-8714-AE390CBD05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6190" y="1222787"/>
            <a:ext cx="914400" cy="91440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C26BFAD-3A11-9346-B82A-3FC99CBF90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2903" y="1222787"/>
            <a:ext cx="914400" cy="9144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B56E5527-D745-B44C-99EA-B3385179A2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78984" y="1222787"/>
            <a:ext cx="914400" cy="91440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3DFD813B-19B1-A14C-BC4F-511E53CE84C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25067" y="1222787"/>
            <a:ext cx="914400" cy="914400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BBB2B73A-7CFB-1F4E-B272-3897B93E75C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71149" y="1222787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777AD503-D630-B64F-B271-192C7EE1351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32168" y="1222787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C8397CF7-4002-5B48-8DE5-07ECF802BAE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40999" y="1222787"/>
            <a:ext cx="914400" cy="91440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E73C6980-3717-F64B-B02A-A92081A4A16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682453" y="1222787"/>
            <a:ext cx="914400" cy="914400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1C8F8964-B374-8F4E-B30F-E62E075E8B7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823912" y="1222787"/>
            <a:ext cx="914400" cy="91440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690C9108-9FCB-144E-BA54-E5D46C142BD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72637" y="1222787"/>
            <a:ext cx="914400" cy="91440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D6EBDDD6-C559-A546-AF9C-911CFE7C9E58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978984" y="2480052"/>
            <a:ext cx="914400" cy="91440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C16F62EF-4820-A74A-A8BF-8F6F3BDAEC04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125067" y="2480052"/>
            <a:ext cx="914400" cy="914400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FDC65AAD-7E82-1643-9DFE-0FD6CF8D1971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271149" y="2480052"/>
            <a:ext cx="914400" cy="91440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1EF710EF-F055-D445-B1BC-8E1CC1F518EF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332168" y="2480052"/>
            <a:ext cx="914400" cy="914400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596E828F-AFA3-D944-9C98-0F63F6262A22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540999" y="2480052"/>
            <a:ext cx="914400" cy="914400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8E94DE81-7199-8946-B49F-DE7FDF0AEE5F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682453" y="2480052"/>
            <a:ext cx="914400" cy="914400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F9656505-310A-FC4D-9B81-910F014B70D7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823912" y="2480052"/>
            <a:ext cx="914400" cy="91440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D9275CCF-CC2D-5D40-8B3D-1F7599E3B7E6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832903" y="2480052"/>
            <a:ext cx="914400" cy="914400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1F9D7853-8551-B14D-A546-DF2B66DD5BBE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676190" y="2480052"/>
            <a:ext cx="914400" cy="914400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A6A11B83-FE29-0D47-AD9F-5BD6181A987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72637" y="2480052"/>
            <a:ext cx="914400" cy="914400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66BC2792-2B57-3E47-8702-A196145F6447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572637" y="3609761"/>
            <a:ext cx="914400" cy="914400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ECECA867-F1DB-8146-BDD5-B851F0A957AC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676190" y="3609761"/>
            <a:ext cx="914400" cy="914400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23C02834-9659-364F-A1A6-D796F7E83269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32903" y="3609761"/>
            <a:ext cx="914400" cy="914400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5B7DAE9A-BA65-4B4F-AD82-1562C3D92A3D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78984" y="3609761"/>
            <a:ext cx="914400" cy="914400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D9D86EDB-A4B7-4E45-A391-F916F71BF6D4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125067" y="3609761"/>
            <a:ext cx="914400" cy="91440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9842D526-C7C3-7C47-8F20-3E0291821185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271149" y="3609761"/>
            <a:ext cx="914400" cy="914400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3A272E9D-898F-2F4A-A1A1-7D5871A72501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332168" y="3609761"/>
            <a:ext cx="914400" cy="914400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821F70A9-707E-F146-94AF-08CC08D56ADD}"/>
              </a:ext>
            </a:extLst>
          </p:cNvPr>
          <p:cNvPicPr>
            <a:picLocks noChangeAspect="1"/>
          </p:cNvPicPr>
          <p:nvPr userDrawn="1"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540999" y="3609761"/>
            <a:ext cx="914400" cy="914400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705F3FFA-AAFD-D248-8488-2CD428F07E16}"/>
              </a:ext>
            </a:extLst>
          </p:cNvPr>
          <p:cNvPicPr>
            <a:picLocks noChangeAspect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682453" y="3609761"/>
            <a:ext cx="914400" cy="914400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FCB6D16B-C3BA-D841-A864-D45B9338AB93}"/>
              </a:ext>
            </a:extLst>
          </p:cNvPr>
          <p:cNvPicPr>
            <a:picLocks noChangeAspect="1"/>
          </p:cNvPicPr>
          <p:nvPr userDrawn="1"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823912" y="3609761"/>
            <a:ext cx="914400" cy="914400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ABCB3520-5186-4240-9028-244C570045A5}"/>
              </a:ext>
            </a:extLst>
          </p:cNvPr>
          <p:cNvPicPr>
            <a:picLocks noChangeAspect="1"/>
          </p:cNvPicPr>
          <p:nvPr userDrawn="1"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572637" y="4651717"/>
            <a:ext cx="914400" cy="914400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02ABCD3B-98EA-A24F-ABC2-3C239E3608FC}"/>
              </a:ext>
            </a:extLst>
          </p:cNvPr>
          <p:cNvPicPr>
            <a:picLocks noChangeAspect="1"/>
          </p:cNvPicPr>
          <p:nvPr userDrawn="1"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676190" y="4651717"/>
            <a:ext cx="914400" cy="914400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6BD4A1B1-9913-5F45-9A9F-D62304063346}"/>
              </a:ext>
            </a:extLst>
          </p:cNvPr>
          <p:cNvPicPr>
            <a:picLocks noChangeAspect="1"/>
          </p:cNvPicPr>
          <p:nvPr userDrawn="1"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32903" y="4651717"/>
            <a:ext cx="914400" cy="914400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3AFB5711-95F8-AC4A-851D-F489AA8816EB}"/>
              </a:ext>
            </a:extLst>
          </p:cNvPr>
          <p:cNvPicPr>
            <a:picLocks noChangeAspect="1"/>
          </p:cNvPicPr>
          <p:nvPr userDrawn="1"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978984" y="4651717"/>
            <a:ext cx="914400" cy="914400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FC391E16-473D-6343-B56F-386452E3B393}"/>
              </a:ext>
            </a:extLst>
          </p:cNvPr>
          <p:cNvPicPr>
            <a:picLocks noChangeAspect="1"/>
          </p:cNvPicPr>
          <p:nvPr userDrawn="1"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125067" y="4651717"/>
            <a:ext cx="914400" cy="914400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180447E1-D7F4-7E45-B315-3F1423A63C8D}"/>
              </a:ext>
            </a:extLst>
          </p:cNvPr>
          <p:cNvPicPr>
            <a:picLocks noChangeAspect="1"/>
          </p:cNvPicPr>
          <p:nvPr userDrawn="1"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271149" y="4651717"/>
            <a:ext cx="914400" cy="914400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ABA7A3D0-E799-B74F-B62E-906224B9D775}"/>
              </a:ext>
            </a:extLst>
          </p:cNvPr>
          <p:cNvPicPr>
            <a:picLocks noChangeAspect="1"/>
          </p:cNvPicPr>
          <p:nvPr userDrawn="1"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332168" y="4651717"/>
            <a:ext cx="914400" cy="914400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2B86704D-EC58-9543-B25A-EF2FDCAA7C8A}"/>
              </a:ext>
            </a:extLst>
          </p:cNvPr>
          <p:cNvPicPr>
            <a:picLocks noChangeAspect="1"/>
          </p:cNvPicPr>
          <p:nvPr userDrawn="1"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540999" y="4651717"/>
            <a:ext cx="914400" cy="914400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D3CB457F-ABD5-D047-B3D6-8FF93EDE14E4}"/>
              </a:ext>
            </a:extLst>
          </p:cNvPr>
          <p:cNvPicPr>
            <a:picLocks noChangeAspect="1"/>
          </p:cNvPicPr>
          <p:nvPr userDrawn="1"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682453" y="4651717"/>
            <a:ext cx="914400" cy="914400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8EAB62DC-2801-6842-A659-C0E0E313F851}"/>
              </a:ext>
            </a:extLst>
          </p:cNvPr>
          <p:cNvPicPr>
            <a:picLocks noChangeAspect="1"/>
          </p:cNvPicPr>
          <p:nvPr userDrawn="1"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823912" y="4651717"/>
            <a:ext cx="914400" cy="914400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BE6E5E71-D875-334C-85BE-D72644F9A3C1}"/>
              </a:ext>
            </a:extLst>
          </p:cNvPr>
          <p:cNvPicPr>
            <a:picLocks noChangeAspect="1"/>
          </p:cNvPicPr>
          <p:nvPr userDrawn="1"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572637" y="5693673"/>
            <a:ext cx="914400" cy="914400"/>
          </a:xfrm>
          <a:prstGeom prst="rect">
            <a:avLst/>
          </a:prstGeom>
        </p:spPr>
      </p:pic>
      <p:pic>
        <p:nvPicPr>
          <p:cNvPr id="104" name="Graphic 103">
            <a:extLst>
              <a:ext uri="{FF2B5EF4-FFF2-40B4-BE49-F238E27FC236}">
                <a16:creationId xmlns:a16="http://schemas.microsoft.com/office/drawing/2014/main" id="{96A908EB-FC90-0349-85E2-24253A813354}"/>
              </a:ext>
            </a:extLst>
          </p:cNvPr>
          <p:cNvPicPr>
            <a:picLocks noChangeAspect="1"/>
          </p:cNvPicPr>
          <p:nvPr userDrawn="1"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676190" y="5693673"/>
            <a:ext cx="914400" cy="914400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53256011-330C-154D-A3EB-F66E34E82494}"/>
              </a:ext>
            </a:extLst>
          </p:cNvPr>
          <p:cNvPicPr>
            <a:picLocks noChangeAspect="1"/>
          </p:cNvPicPr>
          <p:nvPr userDrawn="1"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2832903" y="5693673"/>
            <a:ext cx="914400" cy="914400"/>
          </a:xfrm>
          <a:prstGeom prst="rect">
            <a:avLst/>
          </a:prstGeom>
        </p:spPr>
      </p:pic>
      <p:pic>
        <p:nvPicPr>
          <p:cNvPr id="106" name="Graphic 105">
            <a:extLst>
              <a:ext uri="{FF2B5EF4-FFF2-40B4-BE49-F238E27FC236}">
                <a16:creationId xmlns:a16="http://schemas.microsoft.com/office/drawing/2014/main" id="{6AE98316-AC08-E045-88B4-C79AD32665BE}"/>
              </a:ext>
            </a:extLst>
          </p:cNvPr>
          <p:cNvPicPr>
            <a:picLocks noChangeAspect="1"/>
          </p:cNvPicPr>
          <p:nvPr userDrawn="1"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3978984" y="5693673"/>
            <a:ext cx="914400" cy="914400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CCD49EDD-6FBD-ED4A-B51F-71BB263CA5A5}"/>
              </a:ext>
            </a:extLst>
          </p:cNvPr>
          <p:cNvPicPr>
            <a:picLocks noChangeAspect="1"/>
          </p:cNvPicPr>
          <p:nvPr userDrawn="1"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5125067" y="5693673"/>
            <a:ext cx="914400" cy="914400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675B0881-9C97-5C47-9020-5B1C64F648CB}"/>
              </a:ext>
            </a:extLst>
          </p:cNvPr>
          <p:cNvPicPr>
            <a:picLocks noChangeAspect="1"/>
          </p:cNvPicPr>
          <p:nvPr userDrawn="1"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6271149" y="5693673"/>
            <a:ext cx="914400" cy="914400"/>
          </a:xfrm>
          <a:prstGeom prst="rect">
            <a:avLst/>
          </a:prstGeom>
        </p:spPr>
      </p:pic>
      <p:pic>
        <p:nvPicPr>
          <p:cNvPr id="109" name="Graphic 108">
            <a:extLst>
              <a:ext uri="{FF2B5EF4-FFF2-40B4-BE49-F238E27FC236}">
                <a16:creationId xmlns:a16="http://schemas.microsoft.com/office/drawing/2014/main" id="{863D07FC-FAC4-F24C-8466-7662F216946B}"/>
              </a:ext>
            </a:extLst>
          </p:cNvPr>
          <p:cNvPicPr>
            <a:picLocks noChangeAspect="1"/>
          </p:cNvPicPr>
          <p:nvPr userDrawn="1"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7332168" y="5693673"/>
            <a:ext cx="914400" cy="914400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430B36E7-16E5-E343-A201-FB9EC16F1D66}"/>
              </a:ext>
            </a:extLst>
          </p:cNvPr>
          <p:cNvPicPr>
            <a:picLocks noChangeAspect="1"/>
          </p:cNvPicPr>
          <p:nvPr userDrawn="1"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8540999" y="5693673"/>
            <a:ext cx="914400" cy="914400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166E3074-4E63-D841-9C64-A2B62EC5EC38}"/>
              </a:ext>
            </a:extLst>
          </p:cNvPr>
          <p:cNvPicPr>
            <a:picLocks noChangeAspect="1"/>
          </p:cNvPicPr>
          <p:nvPr userDrawn="1"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9682453" y="5693673"/>
            <a:ext cx="914400" cy="914400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3A7D0A86-E0D0-9048-94F4-124EB34EF4E0}"/>
              </a:ext>
            </a:extLst>
          </p:cNvPr>
          <p:cNvPicPr>
            <a:picLocks noChangeAspect="1"/>
          </p:cNvPicPr>
          <p:nvPr userDrawn="1"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0823912" y="56936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8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B69308-2F65-2848-AAFA-EE30143CC517}"/>
              </a:ext>
            </a:extLst>
          </p:cNvPr>
          <p:cNvSpPr/>
          <p:nvPr userDrawn="1"/>
        </p:nvSpPr>
        <p:spPr>
          <a:xfrm>
            <a:off x="1" y="2"/>
            <a:ext cx="12188824" cy="6857999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73" y="1996312"/>
            <a:ext cx="8881659" cy="1759104"/>
          </a:xfrm>
        </p:spPr>
        <p:txBody>
          <a:bodyPr anchor="b">
            <a:normAutofit/>
          </a:bodyPr>
          <a:lstStyle>
            <a:lvl1pPr>
              <a:defRPr sz="4399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7869" y="3808754"/>
            <a:ext cx="7544375" cy="2019300"/>
          </a:xfrm>
        </p:spPr>
        <p:txBody>
          <a:bodyPr>
            <a:normAutofit/>
          </a:bodyPr>
          <a:lstStyle>
            <a:lvl1pPr marL="0" indent="0">
              <a:buNone/>
              <a:defRPr sz="3599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4EC782-1B54-8047-A170-93C1869A6B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2" y="5970906"/>
            <a:ext cx="1590642" cy="629429"/>
          </a:xfrm>
          <a:prstGeom prst="rect">
            <a:avLst/>
          </a:prstGeom>
        </p:spPr>
      </p:pic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BA51A2CB-DEA5-E648-B477-EDB42CDE57EC}"/>
              </a:ext>
            </a:extLst>
          </p:cNvPr>
          <p:cNvSpPr/>
          <p:nvPr userDrawn="1"/>
        </p:nvSpPr>
        <p:spPr>
          <a:xfrm flipH="1">
            <a:off x="8131032" y="0"/>
            <a:ext cx="4057793" cy="6858000"/>
          </a:xfrm>
          <a:prstGeom prst="rtTriangle">
            <a:avLst/>
          </a:prstGeom>
          <a:solidFill>
            <a:schemeClr val="bg2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663B73-8422-294E-94B7-3924DE2507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70">
            <a:off x="9840876" y="2975187"/>
            <a:ext cx="1188888" cy="377594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6849F3B-A36C-8C44-9AA2-BC9AB8AF4C0C}"/>
              </a:ext>
            </a:extLst>
          </p:cNvPr>
          <p:cNvGrpSpPr/>
          <p:nvPr userDrawn="1"/>
        </p:nvGrpSpPr>
        <p:grpSpPr>
          <a:xfrm>
            <a:off x="87609" y="267987"/>
            <a:ext cx="11887088" cy="175769"/>
            <a:chOff x="-556175" y="5388428"/>
            <a:chExt cx="10099009" cy="1492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AA4EA4B-0CF8-7A41-9056-B4300BB4E6F8}"/>
                </a:ext>
              </a:extLst>
            </p:cNvPr>
            <p:cNvGrpSpPr/>
            <p:nvPr userDrawn="1"/>
          </p:nvGrpSpPr>
          <p:grpSpPr>
            <a:xfrm>
              <a:off x="-556175" y="5388428"/>
              <a:ext cx="2501953" cy="149291"/>
              <a:chOff x="6927228" y="7552706"/>
              <a:chExt cx="5016271" cy="227062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206EA435-3B39-1A4E-9264-AA3E38A14AC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D5EA43B9-62CB-0043-BD26-C0A6AEE232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35ED08B7-16D9-964D-B7D7-AAA79B310D0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A2EC5139-D0F4-1649-95F8-76716460EEB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220B3E14-7E42-5847-BBF7-8C5B6F70ABE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6BFEC779-EE9D-3644-A71C-DA568EE9AEC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2C5EE8FE-03A8-3A42-B5AE-3270095378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282F8862-91FA-D54D-804C-7D999652662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27F06E37-9335-8B41-B4CC-87D6F329E9F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0692EF78-6BE5-4C45-BBDC-934B7DED27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2BAB7C71-2CA6-3245-8EA0-EB003D734BF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D6793FF5-7C9E-044A-86D6-1455FB5A2DD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21410636-46E9-0C40-983D-F63A106EB8B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5F3A8CAD-C5ED-C444-A400-0C8547F3B98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320009C4-57FB-E347-879B-026F8BE2E9A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52D66A40-70DA-7A4A-B43A-06089B443F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CEF69C96-8419-2B4C-A171-5886E7B1303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3E56D531-54E8-AC49-BD86-18B61197083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EFF6591B-A675-874E-98FC-C3BBB873E5B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CA3ABE9B-58D0-AB45-9483-E99BB2BD534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FA497271-DD48-F544-92DE-297E50BF2CB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6047BD6A-FAC4-BA41-83BD-ADF28AB2314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4557C642-121B-A94B-9D58-90610EB1EEB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BC9BB053-2BE3-1C4E-A8E0-083CA7852A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5F7257CA-A586-C542-9397-B0ECDA2092C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05EDE776-0D5C-2740-B029-608E8A0B728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38F1A9F1-03E2-EC44-B4A9-C58A91EF35F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CD7B96AA-1058-D641-88C8-0A5CB5E2394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03E4956F-85F7-DC45-B89C-336CCB07CF6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A1FC606C-0C3B-EB45-A465-7069D3D635D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7D12103E-4B30-8449-843E-30AAE60B8A8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D65CF63B-CF5C-B54B-AA26-CCC3386B56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961E9018-B192-AE4A-BE72-E10E70EEE3B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B21BB6D3-5206-6540-9DAF-5937D6318AB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72734CD3-210C-E54F-BFD1-65900AF41C0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0CDECCAF-6C45-3B40-8579-14A9A8E0A71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E35EC5F-6544-4B48-BC39-84B339EC4F2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CBF089D7-C027-684B-A375-0E28298696B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9843EBFF-53A7-FB46-B38F-9D9206589FE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41028949-1888-F34C-BBDE-AF873F5068F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2CCF133F-B5D1-E549-B56F-5A377FC2478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667AB8A7-7D04-8A4E-BDB7-786262071A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284D9588-B2DD-5F41-B5C5-EB92FA37FB3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5C945B8F-AA7E-E842-9927-5BE1D804A63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BE0CA13D-85EC-EE42-8D6A-2E584B3F76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A49A9E47-0078-C542-BAB2-E864FF94B5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4B56A45B-DF1A-654B-87B5-D57C99E6655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143CAC94-7C36-CC43-A7AB-2177123475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71FEA2-63D5-3D41-B42F-34CF16015121}"/>
                </a:ext>
              </a:extLst>
            </p:cNvPr>
            <p:cNvGrpSpPr/>
            <p:nvPr userDrawn="1"/>
          </p:nvGrpSpPr>
          <p:grpSpPr>
            <a:xfrm>
              <a:off x="2008922" y="5388428"/>
              <a:ext cx="2501953" cy="149291"/>
              <a:chOff x="6927228" y="7552706"/>
              <a:chExt cx="5016271" cy="227062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894C953C-BB22-5941-A86F-4576188E321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2EA00C85-0CCB-D140-A4FF-1CEE0765A6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80C65E66-C0FC-9746-A5C2-73876510E67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3AC81CF0-E6A4-A84A-B2A9-31B6A24729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6D10E6C4-A13B-8E41-9A1C-F4C00B3BDBC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AA1E8F3D-0110-3A4E-9EAC-0EFCFF20769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8C9CBEBC-B64D-AC4A-85F5-BE5979E451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7084259B-5DFA-4B48-BFC3-A1D39F94CF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EA507884-B494-8046-A308-D41F54A24A1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A7C35056-71D8-3642-9332-D86979563E6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23088FCA-1B41-CA42-834B-72F386B1D9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1DE9A8B9-7CC6-E148-B5CE-05828D1A2DA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29C402EC-E63B-1C4D-9325-95E50C98D07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3C0C01AD-0EA0-6E4C-90AD-2A1767CF3E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578D1D3C-64A9-E441-BA32-D4CE23C15B8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0F597194-2DF6-F74F-A333-DD473431EF9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BCE48169-247C-8E48-8D4A-D50F7EA6251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9DC9EA72-77F7-4046-9AD6-5597059161C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3501A15D-7A94-C84D-A288-72AB4378AD6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2D875C90-7F7B-6F43-90A3-C4BB49F6510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97A51128-51B3-5345-A6A0-0CD1A5DD5D2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39D97B16-4BF5-0042-9A14-E554F4F224C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CC7B2743-661D-3C42-8D0C-3780A55414F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FAEE387C-8086-A946-BD45-1AEE9E4A1D9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1AA000F0-70C5-954B-B4C8-39FD8FEE501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1232A9AE-1A6D-2446-A2C6-A1C9578954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B4D3D3F8-7193-0E43-BC83-1FDB745FD59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04DB799C-2504-FF40-86BF-E23EA1BC812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DBC3635F-F6D5-6249-89CC-D727251C1AF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E8C41FB3-7CE9-4347-9450-2E6FA1E167D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7B6A150D-F973-CB46-B4B8-2C6319D5AE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EE9B4A2C-6A2C-8849-B220-8F9E5DDDA63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696FA9B2-93E8-5547-A40B-7255CB269A9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33FF8229-5048-FC4F-88B9-BDE0CE2704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4BE7463-43F7-6441-97BC-4E9645FCFDD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CD175B4F-94B7-4140-BF9E-37ADEB5CACF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044F9DCE-2B7F-6841-A58B-9CC735F774A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8EBAE5DC-6941-AF42-82E9-54A7CA0AB53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48C81B78-6E60-6641-A45F-5DCF72C0D29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7B818A35-6020-D742-B5D7-EAE7A8A2C11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83F43CDF-AF72-6242-B16C-AFEECA3BE1B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13774CAA-205E-C449-B2D4-4E1B0D55E1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3EDF1371-75B9-F940-8E23-9D71ACFAA2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9A0592DC-11B9-8B46-A723-14C71E7FB22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C6141967-CC00-4E4B-A51C-CC09653D464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1D9D1D30-68A4-C042-9EC8-06975865200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AD3A2933-429F-9648-8695-A933ACCD467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D460269A-7090-6A4C-A50B-A0C5B593E7A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E6F950E-B75F-3140-AD9E-332A661FFB23}"/>
                </a:ext>
              </a:extLst>
            </p:cNvPr>
            <p:cNvGrpSpPr/>
            <p:nvPr userDrawn="1"/>
          </p:nvGrpSpPr>
          <p:grpSpPr>
            <a:xfrm>
              <a:off x="4583275" y="5388428"/>
              <a:ext cx="2501953" cy="149291"/>
              <a:chOff x="6927228" y="7552706"/>
              <a:chExt cx="5016271" cy="227062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384B1DE5-79A5-2843-A72C-E2614B206B8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B0BCABE5-4E73-F04F-B3AF-6ECA752A844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9DCCCCFC-23A7-6146-8F58-118DC54A28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1B89E2E8-9F3F-024A-8A70-426E1BE1078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7266D4AC-D67E-A848-B2E5-E5FA49B0201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668660C-D1CC-C643-AC17-CFED44C6FB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A5E0A8E2-FE2C-774C-B8E6-BDF188241F6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CC6AB6F-160E-914B-A5A9-2008C220DC2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BC40C0B-FAF1-EB4E-BDF1-EEE06E8489E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160E685A-C3DA-904B-9B5E-AFCE86BB47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0E897DF-4373-334D-9025-2EC4E028CF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451D9E58-4D3A-7E4D-8FD1-7C47ACDC9CF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798E3DCB-A169-DA45-8DAD-FBBE6AA0C39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31F90A25-4C0D-5F43-B308-586B1AB437B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9349908-BFF6-2F40-AD4B-B1318FEE7C4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5BFB7C4A-D604-7042-BE02-724E13CAD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9CAACBCD-3198-0C49-B005-294BF077502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38ABA712-DB38-7E42-8E46-4D72EE198D2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7F2DC26A-2292-0C4B-9F27-D34A9389422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A1A675BD-5953-E943-B647-1B5DFF04730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242D4302-8A69-D34A-808E-4A17E456A16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4654412E-AECD-DE48-B3F7-BF5CDAC32A8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1A958F87-5DCA-5B4A-9C19-F44BDBF72A3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1BEE9C6E-F2C5-C248-93F7-9DC7AAD4B2A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3C82C40-9F78-604E-8A73-51AD8BC6FBC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50B2B591-ADAD-5F4C-AB6B-78058A6992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C064662-D3B2-7245-BFF1-954B693864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3DBD8CC9-1728-0046-9B2C-42CF36A15A6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23C68883-5038-444E-9362-6580416174F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7D8BF9E4-5835-4349-BDB3-C28493C8AD8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FFC75BE5-188F-7247-9FA7-B8A4616DDD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A4F523D5-59C6-C948-A06D-E6DEA968208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9DEC9ABA-6E25-CA4A-8197-9F26D64ADAB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842FDEEB-DDC7-4542-A3D9-3002B836B1B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43E4B328-0C96-1049-8CAB-E045BA6D33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1C296C84-6CEB-804E-A10B-51760C50AB1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2FAF3117-EF26-634E-96FC-1D8B050281A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B270F9DA-6C81-A547-8C34-3B2A9A16454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47635969-821E-D540-A115-E05882F75AE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0C48C81C-4F34-3D4D-96E9-839E4E145EA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4444E25F-F100-264C-A23B-423E9CDCFEF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6F87A6E0-E881-7043-B35E-C934E573066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B46BAF82-606D-DA40-9DC5-1981E3104BE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CC245857-E44D-E64B-9B1C-6FBE69C4FF7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B8690599-6BBA-4646-A44A-5BE9495B5F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6286EA83-8AB8-684D-9C4F-5AE20943D9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3903DB5D-F5A8-B043-8ED8-6C234EFFF5B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D5D4EAE5-0356-EE48-9954-FD702B666E7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ECD57EC-9B00-844A-A19A-9EC3013E7905}"/>
                </a:ext>
              </a:extLst>
            </p:cNvPr>
            <p:cNvGrpSpPr/>
            <p:nvPr userDrawn="1"/>
          </p:nvGrpSpPr>
          <p:grpSpPr>
            <a:xfrm>
              <a:off x="7148372" y="5388428"/>
              <a:ext cx="2394462" cy="149291"/>
              <a:chOff x="6927228" y="7552706"/>
              <a:chExt cx="4800758" cy="22706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A62D392-CBDB-5244-A295-F969999C30E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4113640-A68F-7D42-9B7E-2B4E5520A87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1B608D6-4AED-B649-964F-8F1E0BD2A9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9BD793F-F8E1-1243-BF04-47FDEF95265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F69974F-DE52-364A-8B70-4F8DF24D396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41C8D5E-75EB-1046-8E77-DAB81F68EA9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C19F3FA-F16E-4F48-B81B-51E4C52155E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45E3686-7C9D-0B47-9B5D-513F9346F8D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39C2A61-1C9A-ED4F-A3A3-8808719947D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55B5001-B955-4A41-8B28-54C81E48C9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BAA5CB7-1687-4D4D-BE89-FA6BBFC7AD9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FB45DA8C-12BA-E043-8A01-9FFEB25C173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8C21DD5-BBD1-AB43-8545-8B23C84D546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D804194-05E5-1B40-A95A-AF0FC597402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12A492D-1DA9-DB41-B350-705B88DDB97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28D6AF7-418B-D549-85D9-1A359263033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9EA35BC-B648-F941-BB9B-37EA964058D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94DD0B2-F176-2D42-9C64-3B5D9FFC08E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21932EA-5E78-0344-8F12-96E1C70E262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351103D-ACE5-C446-9CE4-5660091CB3C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B7407856-E4AC-FA48-BCB1-3CC0B461D46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3834A26C-E0FB-CE4C-9433-8CAA67831E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EC5F057-5E9E-CC4B-B319-95DF2F10B64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7B1D311-8A48-DE44-A11F-E17F90EB4F1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DC3E3C0-3A58-AA4A-8395-46D588A5954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85F9D5E-8695-4D46-B542-7868E9BF95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7B0DA58-D691-0946-A321-F86F9BCAE2F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467E46E-F0B8-604F-9FFA-1535AC5C80F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F6DFDA4-3EFF-AC43-9391-5ED5C7FFF36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383651F0-7934-F74B-B0E9-33F0075583C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237FD67-4E41-D94F-975D-E3F953E60F4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4EC6473-E956-E047-9250-4504D7FDCF6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1167F6F-4E36-2A43-9440-2F797CF9FED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49D008E-561B-DB43-937A-40B6FF17969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2CFDA9F-551B-7543-8DF5-5F1363BD2D7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2BEEAE5-71C9-5B43-858B-1B5EB458012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DEE9DC9C-777B-4141-BB29-B402A6D326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DE612C4-80BA-2A44-8C58-E8715930B71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E62430D-26B5-7D40-A7F3-E81E5A83A2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08D58D6D-0688-2A4A-9910-914A4A5ED1B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7D251BE-278E-514F-80DE-276C3AD592B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65B9040-FDB8-1045-AB77-3D7E01FFA19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E09843D-1D09-F243-8BC0-78C6206FBA6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F38976D9-4CFE-7740-A507-80992474B4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ABF1F06-95D6-9941-8A31-6F64791390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4285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76A3134-F569-8646-A42D-F63E04F64D14}"/>
              </a:ext>
            </a:extLst>
          </p:cNvPr>
          <p:cNvGrpSpPr/>
          <p:nvPr userDrawn="1"/>
        </p:nvGrpSpPr>
        <p:grpSpPr>
          <a:xfrm>
            <a:off x="7400495" y="0"/>
            <a:ext cx="4608469" cy="6858000"/>
            <a:chOff x="7400495" y="0"/>
            <a:chExt cx="4608469" cy="6858000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3118687-118E-1C41-9FB4-27FF8AD1F8ED}"/>
                </a:ext>
              </a:extLst>
            </p:cNvPr>
            <p:cNvSpPr/>
            <p:nvPr userDrawn="1"/>
          </p:nvSpPr>
          <p:spPr>
            <a:xfrm>
              <a:off x="7400495" y="0"/>
              <a:ext cx="4181398" cy="6858000"/>
            </a:xfrm>
            <a:custGeom>
              <a:avLst/>
              <a:gdLst>
                <a:gd name="connsiteX0" fmla="*/ 4075034 w 4181398"/>
                <a:gd name="connsiteY0" fmla="*/ 0 h 6858000"/>
                <a:gd name="connsiteX1" fmla="*/ 4181398 w 4181398"/>
                <a:gd name="connsiteY1" fmla="*/ 0 h 6858000"/>
                <a:gd name="connsiteX2" fmla="*/ 106364 w 4181398"/>
                <a:gd name="connsiteY2" fmla="*/ 6858000 h 6858000"/>
                <a:gd name="connsiteX3" fmla="*/ 0 w 4181398"/>
                <a:gd name="connsiteY3" fmla="*/ 6858000 h 6858000"/>
                <a:gd name="connsiteX4" fmla="*/ 4075034 w 418139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1398" h="6858000">
                  <a:moveTo>
                    <a:pt x="4075034" y="0"/>
                  </a:moveTo>
                  <a:lnTo>
                    <a:pt x="4181398" y="0"/>
                  </a:lnTo>
                  <a:lnTo>
                    <a:pt x="106364" y="6858000"/>
                  </a:lnTo>
                  <a:lnTo>
                    <a:pt x="0" y="6858000"/>
                  </a:lnTo>
                  <a:lnTo>
                    <a:pt x="40750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CA8E291-A12D-5B49-BE1A-688ACBDCA8B5}"/>
                </a:ext>
              </a:extLst>
            </p:cNvPr>
            <p:cNvSpPr/>
            <p:nvPr userDrawn="1"/>
          </p:nvSpPr>
          <p:spPr>
            <a:xfrm>
              <a:off x="7616860" y="0"/>
              <a:ext cx="4178568" cy="6853237"/>
            </a:xfrm>
            <a:custGeom>
              <a:avLst/>
              <a:gdLst>
                <a:gd name="connsiteX0" fmla="*/ 4072204 w 4178568"/>
                <a:gd name="connsiteY0" fmla="*/ 0 h 6853237"/>
                <a:gd name="connsiteX1" fmla="*/ 4178568 w 4178568"/>
                <a:gd name="connsiteY1" fmla="*/ 0 h 6853237"/>
                <a:gd name="connsiteX2" fmla="*/ 106364 w 4178568"/>
                <a:gd name="connsiteY2" fmla="*/ 6853237 h 6853237"/>
                <a:gd name="connsiteX3" fmla="*/ 0 w 4178568"/>
                <a:gd name="connsiteY3" fmla="*/ 6853237 h 6853237"/>
                <a:gd name="connsiteX4" fmla="*/ 4072204 w 4178568"/>
                <a:gd name="connsiteY4" fmla="*/ 0 h 685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8568" h="6853237">
                  <a:moveTo>
                    <a:pt x="4072204" y="0"/>
                  </a:moveTo>
                  <a:lnTo>
                    <a:pt x="4178568" y="0"/>
                  </a:lnTo>
                  <a:lnTo>
                    <a:pt x="106364" y="6853237"/>
                  </a:lnTo>
                  <a:lnTo>
                    <a:pt x="0" y="6853237"/>
                  </a:lnTo>
                  <a:lnTo>
                    <a:pt x="40722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6923CB-F2BF-CA48-8C03-8AEFA99D081C}"/>
                </a:ext>
              </a:extLst>
            </p:cNvPr>
            <p:cNvSpPr/>
            <p:nvPr userDrawn="1"/>
          </p:nvSpPr>
          <p:spPr>
            <a:xfrm>
              <a:off x="7830397" y="0"/>
              <a:ext cx="4178567" cy="6853237"/>
            </a:xfrm>
            <a:custGeom>
              <a:avLst/>
              <a:gdLst>
                <a:gd name="connsiteX0" fmla="*/ 4072204 w 4178567"/>
                <a:gd name="connsiteY0" fmla="*/ 0 h 6853237"/>
                <a:gd name="connsiteX1" fmla="*/ 4178567 w 4178567"/>
                <a:gd name="connsiteY1" fmla="*/ 0 h 6853237"/>
                <a:gd name="connsiteX2" fmla="*/ 106364 w 4178567"/>
                <a:gd name="connsiteY2" fmla="*/ 6853237 h 6853237"/>
                <a:gd name="connsiteX3" fmla="*/ 0 w 4178567"/>
                <a:gd name="connsiteY3" fmla="*/ 6853237 h 6853237"/>
                <a:gd name="connsiteX4" fmla="*/ 4072204 w 4178567"/>
                <a:gd name="connsiteY4" fmla="*/ 0 h 685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8567" h="6853237">
                  <a:moveTo>
                    <a:pt x="4072204" y="0"/>
                  </a:moveTo>
                  <a:lnTo>
                    <a:pt x="4178567" y="0"/>
                  </a:lnTo>
                  <a:lnTo>
                    <a:pt x="106364" y="6853237"/>
                  </a:lnTo>
                  <a:lnTo>
                    <a:pt x="0" y="6853237"/>
                  </a:lnTo>
                  <a:lnTo>
                    <a:pt x="4072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023B4474-A5E7-FD4B-87BC-41821CD8CA5D}"/>
              </a:ext>
            </a:extLst>
          </p:cNvPr>
          <p:cNvSpPr/>
          <p:nvPr userDrawn="1"/>
        </p:nvSpPr>
        <p:spPr>
          <a:xfrm flipH="1">
            <a:off x="8131032" y="0"/>
            <a:ext cx="4057793" cy="6858000"/>
          </a:xfrm>
          <a:prstGeom prst="rtTriangle">
            <a:avLst/>
          </a:prstGeom>
          <a:solidFill>
            <a:schemeClr val="bg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EA55D89-C39F-4D43-AE63-61EB5128A2CE}"/>
              </a:ext>
            </a:extLst>
          </p:cNvPr>
          <p:cNvSpPr/>
          <p:nvPr userDrawn="1"/>
        </p:nvSpPr>
        <p:spPr>
          <a:xfrm>
            <a:off x="8131032" y="2009788"/>
            <a:ext cx="3629107" cy="3630052"/>
          </a:xfrm>
          <a:prstGeom prst="ellipse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9222229-0C55-D44F-9E0B-BD6657EC6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9" y="228600"/>
            <a:ext cx="10039275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B270A57-A186-E741-B7EB-237807E41C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7319950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23">
            <a:extLst>
              <a:ext uri="{FF2B5EF4-FFF2-40B4-BE49-F238E27FC236}">
                <a16:creationId xmlns:a16="http://schemas.microsoft.com/office/drawing/2014/main" id="{24371D59-BD56-DA4C-843B-99CF7AC81C35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295313" y="2174542"/>
            <a:ext cx="3300545" cy="3300545"/>
          </a:xfrm>
          <a:prstGeom prst="ellipse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34746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E3EC3A5-8DCE-854F-BBDA-489A49DBA4BB}"/>
              </a:ext>
            </a:extLst>
          </p:cNvPr>
          <p:cNvGrpSpPr/>
          <p:nvPr userDrawn="1"/>
        </p:nvGrpSpPr>
        <p:grpSpPr>
          <a:xfrm>
            <a:off x="0" y="6170814"/>
            <a:ext cx="12188825" cy="458586"/>
            <a:chOff x="0" y="6170814"/>
            <a:chExt cx="12188825" cy="4585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F2FE6E9-E9DF-AB40-9AE7-7D62BD427FF7}"/>
                </a:ext>
              </a:extLst>
            </p:cNvPr>
            <p:cNvSpPr/>
            <p:nvPr userDrawn="1"/>
          </p:nvSpPr>
          <p:spPr>
            <a:xfrm>
              <a:off x="0" y="6170814"/>
              <a:ext cx="12188825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D1E78ED1-F414-6C40-90F3-F5AFF60C4045}"/>
                </a:ext>
              </a:extLst>
            </p:cNvPr>
            <p:cNvSpPr/>
            <p:nvPr userDrawn="1"/>
          </p:nvSpPr>
          <p:spPr>
            <a:xfrm>
              <a:off x="0" y="6354387"/>
              <a:ext cx="12188825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2DCB7BFD-68C1-FC4D-823C-BBFB370FA89C}"/>
                </a:ext>
              </a:extLst>
            </p:cNvPr>
            <p:cNvSpPr/>
            <p:nvPr userDrawn="1"/>
          </p:nvSpPr>
          <p:spPr>
            <a:xfrm>
              <a:off x="0" y="6537960"/>
              <a:ext cx="12188825" cy="914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AC5AEF8-E7BB-1D4F-A049-B1E811BC6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959209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4660F89-3C72-2B46-B3F5-11717829B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9592096" cy="4308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88F303-BD04-1949-8375-D52BF73748A8}"/>
              </a:ext>
            </a:extLst>
          </p:cNvPr>
          <p:cNvSpPr/>
          <p:nvPr userDrawn="1"/>
        </p:nvSpPr>
        <p:spPr>
          <a:xfrm>
            <a:off x="10361611" y="0"/>
            <a:ext cx="1827213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83000">
                <a:schemeClr val="accent2">
                  <a:lumMod val="75000"/>
                </a:schemeClr>
              </a:gs>
              <a:gs pos="98000">
                <a:schemeClr val="accent2">
                  <a:lumMod val="50000"/>
                </a:schemeClr>
              </a:gs>
            </a:gsLst>
            <a:lin ang="4800000" scaled="0"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1FFA5001-507A-524A-BED7-A5FD450C4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4012" y="0"/>
            <a:ext cx="1674813" cy="6858000"/>
          </a:xfrm>
          <a:pattFill prst="pct5">
            <a:fgClr>
              <a:schemeClr val="tx2"/>
            </a:fgClr>
            <a:bgClr>
              <a:schemeClr val="accent2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60924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25B73-62CF-2C4F-BB7F-FA0D0A19B1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69" y="2327564"/>
            <a:ext cx="1288850" cy="3953028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91E509F-E98D-3848-BA75-E94AF92FD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68" y="228600"/>
            <a:ext cx="11204832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D9C32CE-05CD-9E4D-AB4D-99C9C3D549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1531917"/>
            <a:ext cx="9522822" cy="46056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D10000-67FF-DD43-9E31-3F0A5DAC7F84}"/>
              </a:ext>
            </a:extLst>
          </p:cNvPr>
          <p:cNvGrpSpPr/>
          <p:nvPr userDrawn="1"/>
        </p:nvGrpSpPr>
        <p:grpSpPr>
          <a:xfrm>
            <a:off x="87609" y="6453631"/>
            <a:ext cx="12013611" cy="175769"/>
            <a:chOff x="-556175" y="5388428"/>
            <a:chExt cx="10206500" cy="14929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A15094-7A12-4547-841F-3F598746B08A}"/>
                </a:ext>
              </a:extLst>
            </p:cNvPr>
            <p:cNvGrpSpPr/>
            <p:nvPr userDrawn="1"/>
          </p:nvGrpSpPr>
          <p:grpSpPr>
            <a:xfrm>
              <a:off x="-556175" y="5388428"/>
              <a:ext cx="2501953" cy="149291"/>
              <a:chOff x="6927228" y="7552706"/>
              <a:chExt cx="5016271" cy="227062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AC81769C-ACD0-AA46-B55B-55D9845DC1D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BC76E733-8AC1-8244-A878-DA7EECA7CB6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5826B60D-6BD7-BE4E-B6AE-340C1C09DC5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611D097-B55B-AE44-9B42-DCA92C06CDC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46C53F09-7D4D-B94C-B8E0-11F2795FDB9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1A486865-4261-1B4B-B0F7-2D5849B35D2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AC73E1FF-F2EC-BE45-AEB5-7FFAABDE2BA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D3859127-8766-774E-AF82-8BEF0AC5F5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EDACB262-FDFC-F442-9CCA-41D550EB348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7B900191-750E-A946-8349-F4790B296A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7C70DE60-DBF4-CA44-AF95-5957981C2AC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CC1CCEA-99D5-4D4F-A014-D288FAABDB0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9A88879A-B09A-F545-B3CD-B5C985D01F3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2599358C-6F81-C24A-BC47-7167EC9786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99754045-23E0-6543-91C2-E7296919294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DCA3B432-94C5-E841-A4FA-1DAB112F779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BB765CDB-B45E-4446-8F5B-E51DB59E6B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FED056CB-4654-0144-B516-8F7048BA26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3EBDDD1E-2CE1-5E47-B197-FBB2AEAA3ED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104DEC34-9F54-5C41-B50C-D1871B7F65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4F96B8D3-C1A3-9D45-B2C0-0F7F96815FE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50123706-07DE-0E4E-90CE-C4D6842A0A2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AE7D8CBD-6778-B94D-B063-660BD02DA2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3C62E5E3-D59A-4443-9ACE-988B9A15868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41978F71-AF9E-7D4C-9AB6-5A1FD0B2480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589FFE61-9030-534B-A6F4-2FC1730F52D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014C2F76-16A9-E840-B6E6-F49949CEEB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6639544A-CF32-BC4D-BFC0-E2DC34E49E5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D3BCBB0D-40AC-FF4B-A1D4-E8BD7CAFB7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109A4713-EEC6-724A-924A-004AB4FBE64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F88CCCC1-D404-1F41-B8D3-15E36B5964C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94D58B8E-0625-054E-8C67-52822EB7A05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CB9DCFAA-93B3-8644-AD88-9EC07EEA99E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EDB23739-9E10-4345-8C0E-6C0F3ECEC3D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E83BE764-F6D7-D047-990F-AB458CD41F4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1E74F30B-2336-9346-9200-F78A2723F3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70734039-795D-5D48-9694-F635EE86C9F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FC1E56BE-4508-6A44-B8D0-6CAF3643EDE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D211267B-870F-6946-ABDF-1F5861ADC46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8D151696-3744-F44E-A416-96C512145F8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1136BDF7-A7C7-5D43-973B-785D3D698F4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C20E71D8-1BF8-BC4A-94D3-40D6ADC9BB3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01BE462C-96AE-244A-9A1E-F1D3E8526D7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69E1E159-EF97-C547-9277-59CA6EA0087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CA5878C4-288C-1C4B-84A2-5070CB95B58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A6C3D10E-8DA4-C24C-B029-754C4867904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353F3EB9-2191-E741-87F6-7825BE855E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7E45163F-DBE1-914F-8A1F-1A787E2DC33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6297214-78B1-CF4B-B744-901345F30602}"/>
                </a:ext>
              </a:extLst>
            </p:cNvPr>
            <p:cNvGrpSpPr/>
            <p:nvPr userDrawn="1"/>
          </p:nvGrpSpPr>
          <p:grpSpPr>
            <a:xfrm>
              <a:off x="2008922" y="5388428"/>
              <a:ext cx="2501953" cy="149291"/>
              <a:chOff x="6927228" y="7552706"/>
              <a:chExt cx="5016271" cy="227062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292706E5-076B-5F4C-812F-FEC6E9915D4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4E3D1405-581F-6244-91CD-85A984DEC76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6F2BCD18-8678-404E-9D15-F1BD7C07525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27BFD6CE-ECCD-444D-A7B0-4B48D67FDF7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37929201-4384-E146-B984-1B2B04F2FD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41A8DBFB-0288-314B-8FC9-105BF1D70A1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B66C2E77-979E-8447-B176-1CCDA73AD47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B4F26C27-0427-084D-90EE-625F83DD47D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72460563-A889-E945-8955-E9D1F149E02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40A6ACA5-BBB6-6141-8F99-097460C84AC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4BCCFF44-BB58-5643-A26C-CA81C93C438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661A0BA7-8837-BC4A-A51F-2CF4F9B6130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02926DD6-27B3-8149-B92A-D411A42B44C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5EB62302-9E2F-5544-A7B6-57F7CED38A4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79815D6B-B72A-E045-8689-A8ED057DEC6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083634D3-5FEC-8842-B7B2-8B230768EF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BD9E4A9B-0FED-554A-A870-B4709BE5CFC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60B57485-220E-714B-A2C2-B3B85ADE0B0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8AFB7CB3-A903-DD4A-B6F2-0F5CF5CDE09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57F66685-D8F3-2C42-9253-CB6FE5AB083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FD9D70CF-6892-AB40-9B13-D229F7448A0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7E74A9E9-14B9-254D-A201-96B112C001B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F7C45194-5CBF-6840-B5A4-8D3A44D4FD6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0C9F3887-2520-364D-8505-A53938DB66C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535A291F-F9F8-6240-AB7E-9688DCD3AD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AF7E5FF7-B52D-A849-BEF0-E1DF76E4E0C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EB3407C5-1F9F-D949-9ABA-889FE9C4A3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716575CD-F19A-224E-8826-8835C6162D6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EDC22ADC-686E-504D-B0D0-4B51D43A2AF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5F35CC8B-996A-144F-946D-15D332A933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6E5CBD76-CCC7-5142-8407-168685142F4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F2F2862C-DA42-3B4E-842C-C81DD965EF1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96FE1C5-2B0A-584A-B04A-4F3DA96992C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567B61A4-0A80-8F4E-8D71-6166C6E33FC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FEAA5028-41C5-6647-A1CC-45132219185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725B31FB-57CE-1545-8795-44733B2982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7D4072B1-FF73-9848-9733-7C55D1A0050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3BE2D710-FF1F-954D-AF85-6DA1D68D3AF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805013CF-77D8-7341-9093-41782D24F6C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E29D4563-308F-B44A-9773-E565F20D211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F47E6BB1-1E6D-044C-932D-F7F7322745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280F1885-F2F7-404A-A8A0-90189995FA5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8BDD3253-8FFE-0745-863F-B612B52793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793644F3-7B15-0448-99E0-A95C47E1D63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77FB7D09-035C-C646-B7E8-C044DB0F2B9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91AC3056-116B-5445-BC1D-67EE52B6E6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99197D4B-68B1-E745-8F21-415016EAB75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02C8B4F6-259F-584B-8F27-69244A42D5B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0D03E38-69EB-DC4D-A1D7-FB8B055B3764}"/>
                </a:ext>
              </a:extLst>
            </p:cNvPr>
            <p:cNvGrpSpPr/>
            <p:nvPr userDrawn="1"/>
          </p:nvGrpSpPr>
          <p:grpSpPr>
            <a:xfrm>
              <a:off x="4583275" y="5388428"/>
              <a:ext cx="2501953" cy="149291"/>
              <a:chOff x="6927228" y="7552706"/>
              <a:chExt cx="5016271" cy="227062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DF83B358-F012-4445-AC3A-1ABD62EB8A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0B0CFAB7-51E2-C64C-9CC8-F024812FF95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D9D9FB5E-EC1A-CC46-9248-EAA8754542A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81DC9453-8CB4-C446-B4DB-E592CB833E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EEFC4078-951A-8747-8304-DD69FAB1D96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008135A2-0ADA-EE43-BF14-307F8D29A19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1AA7F266-163E-8E44-A219-3936AC3BE60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1BF96821-339B-7540-AF72-5322BFCDC8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EF8393D7-2917-A94A-919B-650F3CE90BB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79D1CD9-296B-0845-8DB1-810AFB12268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0D36610-910D-DA42-875F-F4B35ED17C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5F38B31-6862-3243-BEF5-366B7DB8D7B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8087064-1DB8-0946-BB41-42B82E19F5E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E0F0522-2F6B-EC43-A2B6-550C1BCD9F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5EFFE54-37C4-9048-BE15-4D39983644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ED94618-5D44-5C4B-A7B4-B6B9A3C5592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E44D03E3-63F4-6440-BFB0-562E5210B3F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57295A1-8673-6541-B40A-740E7490099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3F61C51-FF64-314A-8ED8-591841616E3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28B7D709-C184-D540-A4A0-8D4E03DFB6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3D872C8F-5DD9-AE44-A051-3F62028060F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1B265698-03A2-E74B-B1BC-8DADEB33840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5A50DE7-C78C-9441-878B-7EED15998D7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7D29EEB4-E77B-0A40-8550-48358B40D29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334AB9B7-5A59-2C40-947D-339323EAF64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A39BADCC-E5D0-3B47-8FF0-DA5D7A6F6A8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80815E60-D580-3D4D-9577-9E3F2831883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ECF54FB2-76F1-C449-AC3C-7F608DABC9A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B50446C-7133-CA47-95D7-4088A012ED8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27C3106-421B-5D48-8E14-E49DC444A98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389D8682-C322-A54B-AE4C-01A52CC5EF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D5D83B9-2A90-5744-9D12-465762EC988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C66BB921-2452-694F-8E9A-26069D607E6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0CBC8AB1-5CBD-E64F-A202-D1D90143BF3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A7DAC34-6AED-6C4F-9B83-3914DEB95F3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D0D6C7F3-B425-4E4F-866C-120C25EBA0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DD50A258-8AA1-9445-B251-2B6B68E65F9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D57B083A-9063-FE45-8303-4126F7DCD87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E33C4777-3165-6046-98E4-45327DE8E11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9E7CB826-708C-1441-B1DD-D88EF14F624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C5E96F96-021C-CE44-9DD2-CDC018BD0D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DF448B1A-2AC4-2D47-8024-EBF9DB0810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C107FAEB-0D07-2F48-8EB1-7DA42F5FCBC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DD1F9484-750A-8542-9677-223E0C81461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36C2DE35-6592-8D46-91C2-E7E229AF8C2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2F00CD62-DA8E-1D46-9A2B-C44D2E205F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BD30E9B3-AE1A-3949-89A0-A8D4072212C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A609772A-8D5B-674D-B520-98089C35BE9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7264B34-1353-B840-B929-B78AE18C8968}"/>
                </a:ext>
              </a:extLst>
            </p:cNvPr>
            <p:cNvGrpSpPr/>
            <p:nvPr userDrawn="1"/>
          </p:nvGrpSpPr>
          <p:grpSpPr>
            <a:xfrm>
              <a:off x="7148372" y="5388428"/>
              <a:ext cx="2501953" cy="149291"/>
              <a:chOff x="6927228" y="7552706"/>
              <a:chExt cx="5016271" cy="22706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6455C24-9D00-3E42-B03D-9131EA1007B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BF9D318-54BD-6548-8035-05EB85BEA27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057AD0F-E641-3B49-8157-42793C103BC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355372B-14E8-094B-AF56-18AD8DB080E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DDEA467-0890-2E43-A9C6-7F9B1D6AF8E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8FA7C5F-6973-8E4F-9F6F-AA3305E2AB5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7D7484-03A9-E845-AC47-694AD30250B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51892BF-DF01-9F48-984B-22DFA1F94AA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2BA570F-EEED-1D46-B19E-A3CFC99248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EFA85B5-5007-0F41-8FE1-2E864981C6C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40490A4-6A5F-DA43-938B-BA8011D418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12CA745-1BFE-C54E-A388-1C71FEA6F59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14DD249-A210-A448-B03A-022B96494C8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6927228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856CFBD-76DE-E54B-8811-40BF5B85151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142741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3E13981-996B-F74E-BDB0-BBD65F1DCF2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358254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5226105-411C-9546-8605-7F002920250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573766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9AA2FDC-7E18-8143-B79A-88D706793D6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7789279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45312BB-D91F-214A-A12F-CCCA557A28B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004792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7A711E9-D108-364B-846D-FE2A61BA462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220304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2D691DA-3FA9-D94F-A669-867ECD0ACC1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435817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6D2D21F-8FD5-0A49-B275-A50B6C81DB2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651330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8A3FE7C-CCE3-E54C-9DD5-38276A91560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8866842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D28709A-CD3D-BB4A-ABA0-2337551819A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082355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BD1E5D2-367A-6945-8DA7-31C5CBDF352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297868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4C7FC2FE-5670-5D43-BB96-CC0BB20D6F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71191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E110EAD-D09B-0949-9FAC-B9E5336BD67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70950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902BEEE-E692-AD4A-A016-57551BC4FE3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70709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2BCF384-61FE-474F-8678-D22C2952289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71263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C0E0173-D74F-8F4D-A549-DB54BDBAE66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71022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39C27113-99AA-B049-8007-E2F256506B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71576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FAA9F2E-EA23-0342-B585-56175D88294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71334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FBC823E-7C2A-E04D-AEC4-9F891174BFA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71093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F67A6D3-BDDD-1A42-8E08-885709559F7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70852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537C916-282F-FF46-8D64-7B69850B288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71406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19AC659-69E8-9042-8C36-62644A554E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71165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C56E4CB-B47A-5948-979C-ED344D50B0F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709243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C2692BD-89C9-DF47-8AEA-9017569DB7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508851" y="755752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41AED1D-2BE5-AF42-9F28-A20471EED34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724364" y="755511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D400831-0FCD-774D-BDC8-FFE72A97E55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9939877" y="7552706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C3CAB3B-A75A-D74A-BFD3-F8171988C7C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155389" y="7558245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45A9641-E700-F248-9D33-500442AC5D7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370902" y="755583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1AF4AB0-7D82-E647-87BE-B74954EE8B1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586415" y="7561374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E07ED09-94BB-2742-8051-944ACD92921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0801927" y="7558962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467A6002-BF98-BB47-B773-94158633CF8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017440" y="7556551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F10122CE-0D61-534D-8216-10B671E3925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232953" y="7554140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E7DEED5B-3E22-DD47-9F07-F1D320D6B72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448465" y="7559679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9D7049D5-06F4-9C48-A4FA-95128E7BB4B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663978" y="7557268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314E10B6-8E47-EA46-B151-9A59EF161010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61538">
                <a:off x="11879491" y="7554857"/>
                <a:ext cx="64008" cy="6400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8284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A17CE0F-86B2-4F4A-8062-08DFB4C0B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455" y="228600"/>
            <a:ext cx="961024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AC9AD7-8289-4247-B9A4-3E901630EB14}"/>
              </a:ext>
            </a:extLst>
          </p:cNvPr>
          <p:cNvSpPr/>
          <p:nvPr userDrawn="1"/>
        </p:nvSpPr>
        <p:spPr>
          <a:xfrm>
            <a:off x="0" y="0"/>
            <a:ext cx="18002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804675-D4D6-2C48-BFDC-3C3B0F22F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6062">
            <a:off x="395472" y="260826"/>
            <a:ext cx="953640" cy="2924142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107627E-8D49-1F41-B296-873CA2E250E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102330" y="1531917"/>
            <a:ext cx="9610246" cy="43354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10BBBE-D277-B64E-9F7E-896481D71356}"/>
              </a:ext>
            </a:extLst>
          </p:cNvPr>
          <p:cNvGrpSpPr/>
          <p:nvPr userDrawn="1"/>
        </p:nvGrpSpPr>
        <p:grpSpPr>
          <a:xfrm>
            <a:off x="8528034" y="6248400"/>
            <a:ext cx="3210027" cy="196444"/>
            <a:chOff x="6927228" y="7552706"/>
            <a:chExt cx="5016271" cy="22706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3E97EAE-3DC8-424A-B85D-EFD51741BCF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59981B6-CFAC-E24E-A7AA-1D20021311D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D715EBC-A27D-3648-9111-37BDF5C099E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A9E8244-5DFF-354F-A176-582F47626FB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796C045-D679-CE42-A338-BA84B8C0C94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FC68940-DC11-FA4C-91C4-06AA08D0007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01D8E4-3258-DC4D-B520-29372690557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83562D7-F859-FA49-88BF-6D5505F0B07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962F9BE-98A2-2045-A9EE-93B2460912B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5A4068-5E4B-164A-9EC0-55629FA706E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52746A2-253D-1948-9B5D-A1341CA5440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951DBA0-EFD3-B345-BE07-DE3691B8DCE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56FBDD0-EC35-284F-B380-03E818BB122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B9B0D18-DA1C-E64F-A433-4363B3BECE6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B011D63-E9F0-A746-BA29-33E6098389F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D6147C7-7F30-C84A-A7D5-B727B34F369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D96B6CC-6EEA-6E46-BDA9-302FAF62612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92C70D0-CFE5-664F-AFDA-5DC1FA2F0E1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F92A8E7-6AF2-934E-9A23-18E73349396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202A948-FD37-944B-9896-5F1277997C0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B1E5732-C103-A84D-82F1-5F44C0A92F2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940E602-0D85-7A45-A8C0-1D96E9F011B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1718921-A312-3544-9E13-F35FF72842A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081DF46-76FC-2D43-8DF4-5A03711A98B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9E8D42C-A04D-6044-8F84-07B9F5E84A7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6647E3B-5676-A041-BD6B-7054AFB6E66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AF5D06C-2416-AE4A-AD57-E12627EED4C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4A5D345-0A1F-F548-8AAE-B7B049AEA8D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EE7395-A27C-0A4E-99D5-CABEB7A383C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7140AB3-B65F-9A45-9BB3-61F34B0C566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858E06B-BB69-AD47-B3FC-40A7CEAD4BE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AD73275-5C41-7A4E-9AC0-2B56233D8C6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CE24318-FA13-3846-9AEB-F187F19E8E4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11D9BDB-AC79-5B4E-9A2B-CF8A665B9A8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977A4E8-649A-4549-9F1D-E31DEA0190F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263A870-21CB-EB41-ABAF-5BD336768AC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33045B1-EC7A-7E46-AC57-CC898B479B4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F9E50D4-9F6B-A048-9BDE-2C758AFFDB4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D704672-D1E1-3F4A-BBF7-493BC7438D0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5865C27-74FC-EC46-ACE9-3CB5D409D2A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B6D854D-A3AD-DC4B-990F-B004E787FEC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2D0357F-BE96-FA46-A546-D7AAE1FC1FC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E59F372-04F0-014D-B0E6-C10D97866AB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D4BDA7B-B420-C643-9BE2-C54797FC38F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7C14580-7280-9C45-ACA7-F92DDDB53B3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7A099B3-7D4E-2340-98A9-029EBB38D4D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C2C7FEA-6EC1-3D40-9297-26F91CE3FFA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B5616B3-C6A2-CE4A-810B-DDAEDB9D4CB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689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C73B2B5-0208-6E49-B4DB-F158C5731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2455" y="228600"/>
            <a:ext cx="9610246" cy="120831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>
                <a:latin typeface="Open Sans" panose="020B0606030504020204" pitchFamily="34" charset="0"/>
              </a:rPr>
              <a:t>Table Example (this slide cannot be edited)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BC0C0AC-259E-8F45-A45D-E10E772A4F9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062706400"/>
              </p:ext>
            </p:extLst>
          </p:nvPr>
        </p:nvGraphicFramePr>
        <p:xfrm>
          <a:off x="2101850" y="1436914"/>
          <a:ext cx="9610725" cy="44304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22145">
                  <a:extLst>
                    <a:ext uri="{9D8B030D-6E8A-4147-A177-3AD203B41FA5}">
                      <a16:colId xmlns:a16="http://schemas.microsoft.com/office/drawing/2014/main" val="648917623"/>
                    </a:ext>
                  </a:extLst>
                </a:gridCol>
                <a:gridCol w="1922145">
                  <a:extLst>
                    <a:ext uri="{9D8B030D-6E8A-4147-A177-3AD203B41FA5}">
                      <a16:colId xmlns:a16="http://schemas.microsoft.com/office/drawing/2014/main" val="600804887"/>
                    </a:ext>
                  </a:extLst>
                </a:gridCol>
                <a:gridCol w="1922145">
                  <a:extLst>
                    <a:ext uri="{9D8B030D-6E8A-4147-A177-3AD203B41FA5}">
                      <a16:colId xmlns:a16="http://schemas.microsoft.com/office/drawing/2014/main" val="2796580745"/>
                    </a:ext>
                  </a:extLst>
                </a:gridCol>
                <a:gridCol w="1922145">
                  <a:extLst>
                    <a:ext uri="{9D8B030D-6E8A-4147-A177-3AD203B41FA5}">
                      <a16:colId xmlns:a16="http://schemas.microsoft.com/office/drawing/2014/main" val="541427354"/>
                    </a:ext>
                  </a:extLst>
                </a:gridCol>
                <a:gridCol w="1922145">
                  <a:extLst>
                    <a:ext uri="{9D8B030D-6E8A-4147-A177-3AD203B41FA5}">
                      <a16:colId xmlns:a16="http://schemas.microsoft.com/office/drawing/2014/main" val="814551050"/>
                    </a:ext>
                  </a:extLst>
                </a:gridCol>
              </a:tblGrid>
              <a:tr h="340807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</a:rPr>
                        <a:t>Header Row</a:t>
                      </a:r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8531304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r>
                        <a:rPr lang="en-US"/>
                        <a:t>Row 1</a:t>
                      </a:r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013265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99826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874840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410066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617798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368491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443610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834433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657742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97714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34154"/>
                  </a:ext>
                </a:extLst>
              </a:tr>
              <a:tr h="3408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89853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C4C5E06-77C1-1D48-854A-8ABEC6913C06}"/>
              </a:ext>
            </a:extLst>
          </p:cNvPr>
          <p:cNvSpPr/>
          <p:nvPr userDrawn="1"/>
        </p:nvSpPr>
        <p:spPr>
          <a:xfrm>
            <a:off x="0" y="0"/>
            <a:ext cx="18002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013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06E48F-2B6D-054C-8148-737292423D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6062">
            <a:off x="395472" y="260826"/>
            <a:ext cx="953640" cy="29241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7F29C3A-7DCB-334C-B1C2-50F1982ADD84}"/>
              </a:ext>
            </a:extLst>
          </p:cNvPr>
          <p:cNvGrpSpPr/>
          <p:nvPr userDrawn="1"/>
        </p:nvGrpSpPr>
        <p:grpSpPr>
          <a:xfrm>
            <a:off x="8528034" y="6248400"/>
            <a:ext cx="3210027" cy="196444"/>
            <a:chOff x="6927228" y="7552706"/>
            <a:chExt cx="5016271" cy="22706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8B9CA5-8FC2-3440-9407-AF6808D52C1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6927228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12660B0-29A8-9E4B-94E7-F14460A55BA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142741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F1CA464-AB5A-8248-892A-8EAB82B80AF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358254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768A3E8-A9C9-A84C-8F60-C8F59B9068BB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573766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2ACA09C-8FCA-F84F-9CC4-C0BB7B8A773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789279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FE3AD50-64CB-1F43-93CA-C3160FC86E2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004792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1272044-D585-E14F-978E-E83817084558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220304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7D0513B-AA18-2C46-8AC9-6CF01842300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435817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067FD67-A614-EB4A-AECA-3FAB5941D87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651330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5DC8123-3A78-A44D-8F9C-9A9A4EB18B1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866842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E2E1D30-1753-5B49-9384-FF36B62B6F1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082355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F292C8D-79E5-554F-BACD-D3F5A3A6D2B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297868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4DE3183-5820-B14A-9289-230C559DB85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6927228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73CF6E9-971B-554E-AD33-59934E927EE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142741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438B6B1-68C4-A943-A787-00FDFA7DCB3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358254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4CC22E3-6E5E-9E42-9504-E51D41CE80D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573766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6F04C8A-792D-FA41-8F7A-C99524C46E27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7789279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C146378-01EA-2A4E-9CF4-CBC7C3D9F4A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004792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F4ED682-4FBA-1C45-876D-58192A72A43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220304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5B5EA39-D0D9-C44C-9190-C3C7E7D09443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435817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035634A-4BFD-7146-BE27-24AA942D0D9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651330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7F37945-D768-9B43-BD0A-0C23D0DC654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8866842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3C624CA-8B42-9043-BABC-E1A356360744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082355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498719-7E08-6141-A2CE-1975F05708E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297868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62914A4-B188-C547-8900-A142EA35AE4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508851" y="771191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748F617-F6BE-A949-A5C3-36FACF68BFE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724364" y="770950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D5DCCB5-3D26-0A47-90CD-539F5A9DB75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939877" y="770709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7560092-5995-CA4D-9138-0AB74EFFC64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155389" y="771263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3C7FB0E-9398-9B47-A26F-31991858656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370902" y="771022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3FB5BA2-44E4-E844-98F8-1E9329BB00EA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586415" y="771576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6B119B0-5E6E-4640-832A-CE22E6D8C57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801927" y="771334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AE3F71F-0A3D-8B4B-BB8B-4CD74BA62D5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017440" y="771093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0608CE9-520E-B047-8864-1579F237D6E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232953" y="770852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25FDE97-687C-2943-89CA-4C746EB63BD9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448465" y="771406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2D369CC-3BD3-E64F-A059-D81A6F20FA6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663978" y="771165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92EC22C-A9DC-F547-BC53-E5F6A682F9A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879491" y="7709243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73A0493-C6E4-8841-938E-7F1AFD1B51A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508851" y="755752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B528AE4-702A-2B4D-A34C-C9B06AEE792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724364" y="755511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9E5CA09-230B-214D-8E8E-7910D5D5F166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9939877" y="7552706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E26EF0F-A423-864D-B5B1-92F43ABECE12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155389" y="7558245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4BBE9CC-ADAC-CD45-B504-39C7F0FEC7C0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370902" y="755583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D5BF111-3AFA-8D44-87E6-6909AA9C138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586415" y="7561374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405ABD9-AF15-4C4C-AB3F-12DB547CB715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0801927" y="7558962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8D361B1-DC15-7942-9B77-EAEFA11E10B1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017440" y="7556551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8751E18-8A47-D04B-8354-D5488653A35F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232953" y="7554140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5A6C1D3-3714-C44B-8F30-B5333D2BB1EC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448465" y="7559679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0752834-26E4-DA4F-8E6D-42AC285E9EEE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663978" y="7557268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1466CFB-AC5E-5F47-905C-3C98A76A788D}"/>
                </a:ext>
              </a:extLst>
            </p:cNvPr>
            <p:cNvSpPr>
              <a:spLocks noChangeAspect="1"/>
            </p:cNvSpPr>
            <p:nvPr/>
          </p:nvSpPr>
          <p:spPr>
            <a:xfrm rot="18861538">
              <a:off x="11879491" y="7554857"/>
              <a:ext cx="64008" cy="6400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70698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868" y="1531919"/>
            <a:ext cx="11071516" cy="4335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7868" y="228600"/>
            <a:ext cx="11071516" cy="1208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284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69" r:id="rId2"/>
    <p:sldLayoutId id="2147483931" r:id="rId3"/>
    <p:sldLayoutId id="2147483918" r:id="rId4"/>
    <p:sldLayoutId id="2147483923" r:id="rId5"/>
    <p:sldLayoutId id="2147483920" r:id="rId6"/>
    <p:sldLayoutId id="2147483921" r:id="rId7"/>
    <p:sldLayoutId id="2147483930" r:id="rId8"/>
    <p:sldLayoutId id="2147483986" r:id="rId9"/>
    <p:sldLayoutId id="2147483981" r:id="rId10"/>
    <p:sldLayoutId id="2147483922" r:id="rId11"/>
    <p:sldLayoutId id="2147483977" r:id="rId12"/>
    <p:sldLayoutId id="2147483984" r:id="rId13"/>
    <p:sldLayoutId id="2147483983" r:id="rId14"/>
    <p:sldLayoutId id="2147483976" r:id="rId15"/>
    <p:sldLayoutId id="2147483962" r:id="rId16"/>
    <p:sldLayoutId id="2147483972" r:id="rId17"/>
    <p:sldLayoutId id="2147483964" r:id="rId18"/>
    <p:sldLayoutId id="2147483965" r:id="rId19"/>
    <p:sldLayoutId id="2147483988" r:id="rId20"/>
    <p:sldLayoutId id="2147483979" r:id="rId21"/>
    <p:sldLayoutId id="2147483978" r:id="rId22"/>
    <p:sldLayoutId id="2147483942" r:id="rId23"/>
    <p:sldLayoutId id="2147483943" r:id="rId24"/>
    <p:sldLayoutId id="2147483966" r:id="rId25"/>
    <p:sldLayoutId id="2147483945" r:id="rId26"/>
    <p:sldLayoutId id="2147483967" r:id="rId27"/>
    <p:sldLayoutId id="2147483987" r:id="rId28"/>
    <p:sldLayoutId id="2147483960" r:id="rId29"/>
    <p:sldLayoutId id="2147483961" r:id="rId30"/>
    <p:sldLayoutId id="2147483959" r:id="rId31"/>
  </p:sldLayoutIdLst>
  <p:txStyles>
    <p:titleStyle>
      <a:lvl1pPr algn="l" defTabSz="685629" rtl="0" eaLnBrk="1" latinLnBrk="0" hangingPunct="1">
        <a:spcBef>
          <a:spcPct val="0"/>
        </a:spcBef>
        <a:buNone/>
        <a:defRPr sz="3599" b="1" kern="1200">
          <a:solidFill>
            <a:schemeClr val="accent2"/>
          </a:solidFill>
          <a:latin typeface="Georgia" panose="02040502050405020303" pitchFamily="18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57111" indent="-257111" algn="l" defTabSz="685629" rtl="0" eaLnBrk="1" latinLnBrk="0" hangingPunct="1">
        <a:spcBef>
          <a:spcPct val="20000"/>
        </a:spcBef>
        <a:buClr>
          <a:schemeClr val="tx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57074" indent="-214260" algn="l" defTabSz="685629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57036" indent="-171407" algn="l" defTabSz="685629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199850" indent="-171407" algn="l" defTabSz="685629" rtl="0" eaLnBrk="1" latinLnBrk="0" hangingPunct="1">
        <a:spcBef>
          <a:spcPct val="20000"/>
        </a:spcBef>
        <a:buClr>
          <a:schemeClr val="tx1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542664" indent="-171407" algn="l" defTabSz="685629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479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3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07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2" indent="-171407" algn="l" defTabSz="6856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5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29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3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57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2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6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4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binders.com/media/get/MjMyODczNjQ=" TargetMode="External"/><Relationship Id="rId2" Type="http://schemas.openxmlformats.org/officeDocument/2006/relationships/hyperlink" Target="https://livebinders.com/media/get/MjMyOTk4NTg=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4.jpeg"/><Relationship Id="rId5" Type="http://schemas.openxmlformats.org/officeDocument/2006/relationships/hyperlink" Target="https://livebinders.com/media/get/MjMyOTY0NzY=" TargetMode="External"/><Relationship Id="rId4" Type="http://schemas.openxmlformats.org/officeDocument/2006/relationships/hyperlink" Target="https://livebinders.com/media/get/MjMyOTk4NTI=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hyperlink" Target="https://www.livebinders.com/media/get/MjA5Nzg3NzM%3D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sv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4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7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sv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sv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5" Type="http://schemas.openxmlformats.org/officeDocument/2006/relationships/image" Target="../media/image165.png"/><Relationship Id="rId10" Type="http://schemas.openxmlformats.org/officeDocument/2006/relationships/image" Target="../media/image170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hyperlink" Target="https://www.livebinders.com/play/play/2244559?tabid=ee7feced-ea9b-939d-a8f8-763903a2894a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mailto:Tonya.F.Chase@tn.gov" TargetMode="External"/><Relationship Id="rId2" Type="http://schemas.openxmlformats.org/officeDocument/2006/relationships/hyperlink" Target="mailto:DT.Support@tn.gov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Denette.Kolbe@tn.gov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jpeg"/><Relationship Id="rId3" Type="http://schemas.openxmlformats.org/officeDocument/2006/relationships/image" Target="../media/image219.jpeg"/><Relationship Id="rId7" Type="http://schemas.openxmlformats.org/officeDocument/2006/relationships/image" Target="../media/image223.jpeg"/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16">
            <a:extLst>
              <a:ext uri="{FF2B5EF4-FFF2-40B4-BE49-F238E27FC236}">
                <a16:creationId xmlns:a16="http://schemas.microsoft.com/office/drawing/2014/main" id="{2AEC2584-0C18-3E4D-AE75-121B7FCE6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238" y="3810521"/>
            <a:ext cx="5590538" cy="415869"/>
          </a:xfrm>
        </p:spPr>
        <p:txBody>
          <a:bodyPr/>
          <a:lstStyle/>
          <a:p>
            <a:r>
              <a:rPr lang="en-US" dirty="0"/>
              <a:t>Assessment Logistics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9C4FD8A8-DF98-E84D-B03B-E3A437647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Provisioning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AB4E2B9-374F-BB42-BA96-E9A55FE373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3238" y="4486435"/>
            <a:ext cx="5591175" cy="665922"/>
          </a:xfrm>
        </p:spPr>
        <p:txBody>
          <a:bodyPr>
            <a:normAutofit/>
          </a:bodyPr>
          <a:lstStyle/>
          <a:p>
            <a:r>
              <a:rPr lang="en-US" dirty="0"/>
              <a:t>September 22,2022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438AFB5-6CC1-0D44-A639-44907C2232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lvl="0">
              <a:defRPr/>
            </a:pPr>
            <a:r>
              <a:rPr lang="en-US" dirty="0">
                <a:solidFill>
                  <a:schemeClr val="bg1"/>
                </a:solidFill>
              </a:rPr>
              <a:t>© 2022 Tennessee Department of Education</a:t>
            </a:r>
            <a:endParaRPr lang="id-ID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F97C45-0BE2-46B0-BA8E-A952E301810E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r="3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297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21340-B9A8-214E-A00C-946BE80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Districts Need Access to These Platforms for Successful Testing</a:t>
            </a:r>
          </a:p>
        </p:txBody>
      </p:sp>
      <p:pic>
        <p:nvPicPr>
          <p:cNvPr id="6" name="Picture Placeholder 5" descr="Pen pointing to a graph on a screen">
            <a:extLst>
              <a:ext uri="{FF2B5EF4-FFF2-40B4-BE49-F238E27FC236}">
                <a16:creationId xmlns:a16="http://schemas.microsoft.com/office/drawing/2014/main" id="{AD0E4060-3D6C-43A4-852E-C24C49C0354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2" r="41862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A2B229-76EB-42D6-B866-5ECB48B310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1531917"/>
            <a:ext cx="9592096" cy="4272535"/>
          </a:xfrm>
        </p:spPr>
        <p:txBody>
          <a:bodyPr/>
          <a:lstStyle/>
          <a:p>
            <a:r>
              <a:rPr lang="en-US" dirty="0"/>
              <a:t>Single Sign ON</a:t>
            </a:r>
          </a:p>
          <a:p>
            <a:pPr lvl="1"/>
            <a:r>
              <a:rPr lang="en-US" dirty="0"/>
              <a:t>EIS</a:t>
            </a:r>
          </a:p>
          <a:p>
            <a:pPr lvl="1"/>
            <a:r>
              <a:rPr lang="en-US" dirty="0"/>
              <a:t>VisTool</a:t>
            </a:r>
          </a:p>
          <a:p>
            <a:pPr lvl="1"/>
            <a:r>
              <a:rPr lang="en-US" dirty="0" err="1"/>
              <a:t>TNShare</a:t>
            </a:r>
            <a:r>
              <a:rPr lang="en-US" dirty="0"/>
              <a:t> (access to DTC folder)</a:t>
            </a:r>
          </a:p>
          <a:p>
            <a:pPr lvl="1"/>
            <a:r>
              <a:rPr lang="en-US" dirty="0"/>
              <a:t>Educator Portal</a:t>
            </a:r>
          </a:p>
          <a:p>
            <a:pPr marL="342814" lvl="1" indent="0">
              <a:buNone/>
            </a:pPr>
            <a:r>
              <a:rPr lang="en-US" dirty="0"/>
              <a:t>* The district SIS/EIS Supervisor or Director should submit the District/School Access form to EIS Help Desk.</a:t>
            </a:r>
          </a:p>
          <a:p>
            <a:r>
              <a:rPr lang="en-US" sz="2400" dirty="0">
                <a:latin typeface="Open Sans"/>
                <a:cs typeface="Open Sans"/>
              </a:rPr>
              <a:t>PearsonAccess</a:t>
            </a:r>
            <a:r>
              <a:rPr lang="en-US" sz="2400" baseline="24074" dirty="0">
                <a:latin typeface="Open Sans"/>
                <a:cs typeface="Open Sans"/>
              </a:rPr>
              <a:t>next</a:t>
            </a:r>
            <a:r>
              <a:rPr lang="en-US" baseline="24074" dirty="0">
                <a:latin typeface="Open Sans"/>
                <a:cs typeface="Open Sans"/>
              </a:rPr>
              <a:t>    	</a:t>
            </a:r>
          </a:p>
          <a:p>
            <a:pPr lvl="1"/>
            <a:r>
              <a:rPr lang="en-US" dirty="0"/>
              <a:t>DTCs have ability to create accounts for anyone level to or below their role.</a:t>
            </a:r>
          </a:p>
          <a:p>
            <a:pPr lvl="1"/>
            <a:r>
              <a:rPr lang="en-US" dirty="0"/>
              <a:t>TDOE must create a DTC role. </a:t>
            </a:r>
          </a:p>
          <a:p>
            <a:pPr marL="342814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342814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948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98652-5AD9-4A53-AE7F-85EBB6FD4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for Assessed Courses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1EA6C9-69A8-4D65-AB41-987050BBB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following course codes register students for specific tests.</a:t>
            </a:r>
          </a:p>
        </p:txBody>
      </p:sp>
    </p:spTree>
    <p:extLst>
      <p:ext uri="{BB962C8B-B14F-4D97-AF65-F5344CB8AC3E}">
        <p14:creationId xmlns:p14="http://schemas.microsoft.com/office/powerpoint/2010/main" val="2277638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60AF1-31D8-427B-A115-DEC2FD981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Very Helpful Webinars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5987D-70C0-4C10-898A-C9A6751C7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/>
              <a:t>DTC/SIS Supervisor’s Scheduling for Assessment Provisioning webinar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>
                <a:hlinkClick r:id="rId2"/>
              </a:rPr>
              <a:t>Recording &amp; FAQ link</a:t>
            </a:r>
            <a:endParaRPr lang="en-US"/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>
                <a:hlinkClick r:id="rId3"/>
              </a:rPr>
              <a:t>Slide deck</a:t>
            </a:r>
            <a:endParaRPr lang="en-US"/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/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/>
              <a:t>Alternate v. Comprehensive Course Code Training webinar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>
                <a:hlinkClick r:id="rId4"/>
              </a:rPr>
              <a:t>Recording &amp; FAQ link</a:t>
            </a:r>
            <a:endParaRPr lang="en-US"/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>
                <a:hlinkClick r:id="rId5"/>
              </a:rPr>
              <a:t>Slide deck</a:t>
            </a:r>
            <a:endParaRPr lang="en-US"/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" name="Picture Placeholder 5" descr="Focused male engineer working at computer">
            <a:extLst>
              <a:ext uri="{FF2B5EF4-FFF2-40B4-BE49-F238E27FC236}">
                <a16:creationId xmlns:a16="http://schemas.microsoft.com/office/drawing/2014/main" id="{DABBE9B9-9407-4A6D-AB06-EE24E0716D3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5" b="2945"/>
          <a:stretch/>
        </p:blipFill>
        <p:spPr>
          <a:xfrm>
            <a:off x="6270307" y="2743200"/>
            <a:ext cx="4937760" cy="3097213"/>
          </a:xfrm>
        </p:spPr>
      </p:pic>
    </p:spTree>
    <p:extLst>
      <p:ext uri="{BB962C8B-B14F-4D97-AF65-F5344CB8AC3E}">
        <p14:creationId xmlns:p14="http://schemas.microsoft.com/office/powerpoint/2010/main" val="2006954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8B2B9-773D-4220-A9C8-A7B792B58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Assessment </a:t>
            </a:r>
            <a:r>
              <a:rPr lang="en-US" sz="3600" spc="-5" dirty="0"/>
              <a:t>Course</a:t>
            </a:r>
            <a:r>
              <a:rPr lang="en-US" sz="3600" spc="-75" dirty="0"/>
              <a:t> </a:t>
            </a:r>
            <a:r>
              <a:rPr lang="en-US" sz="3600" spc="-5" dirty="0"/>
              <a:t>Codes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BE04C-3684-400B-81AC-02330611BE8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2400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Open Sans"/>
                <a:cs typeface="Open Sans"/>
                <a:hlinkClick r:id="rId2"/>
              </a:rPr>
              <a:t>Scheduling </a:t>
            </a:r>
            <a:r>
              <a:rPr lang="en-US" sz="24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Open Sans"/>
                <a:cs typeface="Open Sans"/>
                <a:hlinkClick r:id="rId2"/>
              </a:rPr>
              <a:t>for Assessment </a:t>
            </a:r>
            <a:r>
              <a:rPr lang="en-US" sz="2400" u="heavy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Open Sans"/>
                <a:cs typeface="Open Sans"/>
                <a:hlinkClick r:id="rId2"/>
              </a:rPr>
              <a:t>Provisioning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document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in</a:t>
            </a:r>
            <a:r>
              <a:rPr lang="en-US" sz="2400" spc="-6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dirty="0" err="1">
                <a:solidFill>
                  <a:srgbClr val="75787A"/>
                </a:solidFill>
                <a:latin typeface="Open Sans"/>
                <a:cs typeface="Open Sans"/>
              </a:rPr>
              <a:t>LiveBinders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.</a:t>
            </a:r>
            <a:endParaRPr lang="en-US" sz="2400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69B66CE3-A12A-4E3A-9278-4B35EFF39DAB}"/>
              </a:ext>
            </a:extLst>
          </p:cNvPr>
          <p:cNvSpPr/>
          <p:nvPr/>
        </p:nvSpPr>
        <p:spPr>
          <a:xfrm>
            <a:off x="4412840" y="2149432"/>
            <a:ext cx="2728976" cy="3100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FED92031-A028-44ED-850E-D319DA4B719E}"/>
              </a:ext>
            </a:extLst>
          </p:cNvPr>
          <p:cNvSpPr/>
          <p:nvPr/>
        </p:nvSpPr>
        <p:spPr>
          <a:xfrm>
            <a:off x="5734465" y="2789956"/>
            <a:ext cx="2814701" cy="35862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8543E94-E886-4BB9-88A9-E07FBF8A3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517" y="2843121"/>
            <a:ext cx="2595924" cy="333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70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86ED2-B6CC-4E2E-BDEB-37B3A0BA9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pc="-5" dirty="0"/>
              <a:t>Assessed Course</a:t>
            </a:r>
            <a:r>
              <a:rPr lang="en-US" sz="3600" spc="-35" dirty="0"/>
              <a:t> </a:t>
            </a:r>
            <a:r>
              <a:rPr lang="en-US" sz="3600" dirty="0"/>
              <a:t>Checklist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55CD7-E208-4C47-B2CA-F19575F6C2A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lnSpcReduction="10000"/>
          </a:bodyPr>
          <a:lstStyle/>
          <a:p>
            <a:pPr marL="269875" indent="-257810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Appropriate </a:t>
            </a:r>
            <a:r>
              <a:rPr lang="en-US" sz="2000" spc="-30" dirty="0">
                <a:solidFill>
                  <a:srgbClr val="75787A"/>
                </a:solidFill>
                <a:latin typeface="Open Sans"/>
                <a:cs typeface="Open Sans"/>
              </a:rPr>
              <a:t>Assessed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Course</a:t>
            </a:r>
            <a:r>
              <a:rPr lang="en-US" sz="2000" spc="-15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Code</a:t>
            </a:r>
            <a:endParaRPr lang="en-US" sz="2000" dirty="0">
              <a:latin typeface="Open Sans"/>
              <a:cs typeface="Open Sans"/>
            </a:endParaRPr>
          </a:p>
          <a:p>
            <a:pPr marL="269875" indent="-257810">
              <a:lnSpc>
                <a:spcPct val="100000"/>
              </a:lnSpc>
              <a:spcBef>
                <a:spcPts val="2120"/>
              </a:spcBef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lang="en-US" sz="2000" spc="-30" dirty="0">
                <a:solidFill>
                  <a:srgbClr val="75787A"/>
                </a:solidFill>
                <a:latin typeface="Open Sans"/>
                <a:cs typeface="Open Sans"/>
              </a:rPr>
              <a:t>Local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Number</a:t>
            </a:r>
            <a:r>
              <a:rPr lang="en-US" sz="2000" spc="-18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-15" dirty="0">
                <a:solidFill>
                  <a:srgbClr val="75787A"/>
                </a:solidFill>
                <a:latin typeface="Open Sans"/>
                <a:cs typeface="Open Sans"/>
              </a:rPr>
              <a:t>(LCN)</a:t>
            </a:r>
            <a:endParaRPr lang="en-US" sz="20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75787A"/>
              </a:buClr>
              <a:buFont typeface="Wingdings"/>
              <a:buChar char=""/>
            </a:pPr>
            <a:endParaRPr lang="en-US" sz="2000" dirty="0">
              <a:latin typeface="Open Sans"/>
              <a:cs typeface="Open Sans"/>
            </a:endParaRPr>
          </a:p>
          <a:p>
            <a:pPr marL="269875" indent="-257810">
              <a:lnSpc>
                <a:spcPct val="100000"/>
              </a:lnSpc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lang="en-US" sz="2000" spc="-45" dirty="0">
                <a:solidFill>
                  <a:srgbClr val="75787A"/>
                </a:solidFill>
                <a:latin typeface="Open Sans"/>
                <a:cs typeface="Open Sans"/>
              </a:rPr>
              <a:t>Teacher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of Record </a:t>
            </a:r>
            <a:r>
              <a:rPr lang="en-US" sz="2000" spc="-5" dirty="0">
                <a:solidFill>
                  <a:srgbClr val="75787A"/>
                </a:solidFill>
                <a:latin typeface="Open Sans"/>
                <a:cs typeface="Open Sans"/>
              </a:rPr>
              <a:t>(TOR) </a:t>
            </a:r>
            <a:r>
              <a:rPr lang="en-US" sz="2000" dirty="0">
                <a:solidFill>
                  <a:srgbClr val="75787A"/>
                </a:solidFill>
                <a:latin typeface="Open Sans"/>
                <a:cs typeface="Open Sans"/>
              </a:rPr>
              <a:t>– </a:t>
            </a:r>
            <a:r>
              <a:rPr lang="en-US" sz="2000" spc="5" dirty="0">
                <a:solidFill>
                  <a:srgbClr val="75787A"/>
                </a:solidFill>
                <a:latin typeface="Open Sans"/>
                <a:cs typeface="Open Sans"/>
              </a:rPr>
              <a:t>Only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one</a:t>
            </a:r>
            <a:r>
              <a:rPr lang="en-US" sz="2000" spc="-19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-25" dirty="0">
                <a:solidFill>
                  <a:srgbClr val="75787A"/>
                </a:solidFill>
                <a:latin typeface="Open Sans"/>
                <a:cs typeface="Open Sans"/>
              </a:rPr>
              <a:t>(“Y”)</a:t>
            </a:r>
            <a:endParaRPr lang="en-US" sz="2000" dirty="0">
              <a:latin typeface="Open Sans"/>
              <a:cs typeface="Open Sans"/>
            </a:endParaRPr>
          </a:p>
          <a:p>
            <a:pPr marL="269875" indent="-257810">
              <a:lnSpc>
                <a:spcPct val="100000"/>
              </a:lnSpc>
              <a:spcBef>
                <a:spcPts val="2120"/>
              </a:spcBef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lang="en-US" sz="2000" dirty="0">
                <a:solidFill>
                  <a:srgbClr val="75787A"/>
                </a:solidFill>
                <a:latin typeface="Open Sans"/>
                <a:cs typeface="Open Sans"/>
              </a:rPr>
              <a:t>Beginning </a:t>
            </a:r>
            <a:r>
              <a:rPr lang="en-US" sz="2000" spc="-5" dirty="0">
                <a:solidFill>
                  <a:srgbClr val="75787A"/>
                </a:solidFill>
                <a:latin typeface="Open Sans"/>
                <a:cs typeface="Open Sans"/>
              </a:rPr>
              <a:t>and End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dates for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the</a:t>
            </a:r>
            <a:r>
              <a:rPr lang="en-US" sz="2000" spc="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-25" dirty="0">
                <a:solidFill>
                  <a:srgbClr val="75787A"/>
                </a:solidFill>
                <a:latin typeface="Open Sans"/>
                <a:cs typeface="Open Sans"/>
              </a:rPr>
              <a:t>class</a:t>
            </a:r>
            <a:endParaRPr lang="en-US" sz="2000" dirty="0">
              <a:latin typeface="Open Sans"/>
              <a:cs typeface="Open Sans"/>
            </a:endParaRPr>
          </a:p>
          <a:p>
            <a:pPr marL="689610" lvl="1" indent="-258445">
              <a:lnSpc>
                <a:spcPct val="100000"/>
              </a:lnSpc>
              <a:spcBef>
                <a:spcPts val="20"/>
              </a:spcBef>
              <a:buFont typeface="Arial"/>
              <a:buChar char="–"/>
              <a:tabLst>
                <a:tab pos="689610" algn="l"/>
                <a:tab pos="690245" algn="l"/>
              </a:tabLst>
            </a:pP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Student</a:t>
            </a:r>
            <a:endParaRPr lang="en-US" dirty="0">
              <a:latin typeface="Open Sans"/>
              <a:cs typeface="Open Sans"/>
            </a:endParaRPr>
          </a:p>
          <a:p>
            <a:pPr marL="689610" lvl="1" indent="-258445">
              <a:lnSpc>
                <a:spcPct val="100000"/>
              </a:lnSpc>
              <a:spcBef>
                <a:spcPts val="15"/>
              </a:spcBef>
              <a:buFont typeface="Arial"/>
              <a:buChar char="–"/>
              <a:tabLst>
                <a:tab pos="689610" algn="l"/>
                <a:tab pos="690245" algn="l"/>
              </a:tabLst>
            </a:pPr>
            <a:r>
              <a:rPr lang="en-US" spc="-45" dirty="0">
                <a:solidFill>
                  <a:srgbClr val="75787A"/>
                </a:solidFill>
                <a:latin typeface="Open Sans"/>
                <a:cs typeface="Open Sans"/>
              </a:rPr>
              <a:t>Teacher</a:t>
            </a:r>
            <a:endParaRPr lang="en-US" dirty="0">
              <a:latin typeface="Open Sans"/>
              <a:cs typeface="Open Sans"/>
            </a:endParaRPr>
          </a:p>
          <a:p>
            <a:pPr marL="689610" lvl="1" indent="-258445">
              <a:lnSpc>
                <a:spcPct val="100000"/>
              </a:lnSpc>
              <a:spcBef>
                <a:spcPts val="20"/>
              </a:spcBef>
              <a:buFont typeface="Arial"/>
              <a:buChar char="–"/>
              <a:tabLst>
                <a:tab pos="689610" algn="l"/>
                <a:tab pos="690245" algn="l"/>
              </a:tabLst>
            </a:pP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Class</a:t>
            </a:r>
            <a:r>
              <a:rPr lang="en-US" spc="9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Assignment</a:t>
            </a:r>
            <a:endParaRPr lang="en-US" dirty="0">
              <a:latin typeface="Open Sans"/>
              <a:cs typeface="Open Sans"/>
            </a:endParaRPr>
          </a:p>
          <a:p>
            <a:pPr marL="269875" indent="-257810">
              <a:lnSpc>
                <a:spcPct val="100000"/>
              </a:lnSpc>
              <a:spcBef>
                <a:spcPts val="2120"/>
              </a:spcBef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Class Period </a:t>
            </a:r>
            <a:r>
              <a:rPr lang="en-US" sz="2000" spc="-5" dirty="0">
                <a:solidFill>
                  <a:srgbClr val="75787A"/>
                </a:solidFill>
                <a:latin typeface="Open Sans"/>
                <a:cs typeface="Open Sans"/>
              </a:rPr>
              <a:t>and</a:t>
            </a:r>
            <a:r>
              <a:rPr lang="en-US" sz="2000" spc="20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Duration</a:t>
            </a:r>
            <a:endParaRPr lang="en-US" sz="20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75787A"/>
              </a:buClr>
              <a:buFont typeface="Wingdings"/>
              <a:buChar char=""/>
            </a:pPr>
            <a:endParaRPr lang="en-US" sz="2000" dirty="0">
              <a:latin typeface="Open Sans"/>
              <a:cs typeface="Open Sans"/>
            </a:endParaRPr>
          </a:p>
          <a:p>
            <a:pPr marL="269875" indent="-257810">
              <a:lnSpc>
                <a:spcPct val="100000"/>
              </a:lnSpc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lang="en-US" sz="2000" spc="-65" dirty="0">
                <a:solidFill>
                  <a:srgbClr val="75787A"/>
                </a:solidFill>
                <a:latin typeface="Open Sans"/>
                <a:cs typeface="Open Sans"/>
              </a:rPr>
              <a:t>Test </a:t>
            </a:r>
            <a:r>
              <a:rPr lang="en-US" sz="2000" dirty="0">
                <a:solidFill>
                  <a:srgbClr val="75787A"/>
                </a:solidFill>
                <a:latin typeface="Open Sans"/>
                <a:cs typeface="Open Sans"/>
              </a:rPr>
              <a:t>window </a:t>
            </a:r>
            <a:r>
              <a:rPr lang="en-US" sz="2000" spc="-25" dirty="0">
                <a:solidFill>
                  <a:srgbClr val="75787A"/>
                </a:solidFill>
                <a:latin typeface="Open Sans"/>
                <a:cs typeface="Open Sans"/>
              </a:rPr>
              <a:t>set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for Fall, </a:t>
            </a:r>
            <a:r>
              <a:rPr lang="en-US" sz="2000" dirty="0">
                <a:solidFill>
                  <a:srgbClr val="75787A"/>
                </a:solidFill>
                <a:latin typeface="Open Sans"/>
                <a:cs typeface="Open Sans"/>
              </a:rPr>
              <a:t>Spring,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or</a:t>
            </a:r>
            <a:r>
              <a:rPr lang="en-US" sz="2000" spc="-1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Traditional.</a:t>
            </a:r>
            <a:endParaRPr lang="en-US" sz="2000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26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F1BED-A92D-4665-8E34-00313CEC2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pc="-5" dirty="0"/>
              <a:t>Assessed Course </a:t>
            </a:r>
            <a:r>
              <a:rPr lang="en-US" sz="3600" dirty="0"/>
              <a:t>Teacher</a:t>
            </a:r>
            <a:r>
              <a:rPr lang="en-US" sz="3600" spc="-110" dirty="0"/>
              <a:t> </a:t>
            </a:r>
            <a:r>
              <a:rPr lang="en-US" sz="3600" dirty="0"/>
              <a:t>Checklist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AAD45-0658-4F68-97CB-A5CCBDEB8B0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269875" indent="-257810">
              <a:lnSpc>
                <a:spcPct val="100000"/>
              </a:lnSpc>
              <a:spcBef>
                <a:spcPts val="125"/>
              </a:spcBef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Teacher is listed as a staff member for the school in EIS</a:t>
            </a:r>
          </a:p>
          <a:p>
            <a:pPr marL="12065" indent="0">
              <a:lnSpc>
                <a:spcPct val="100000"/>
              </a:lnSpc>
              <a:spcBef>
                <a:spcPts val="125"/>
              </a:spcBef>
              <a:buNone/>
              <a:tabLst>
                <a:tab pos="269875" algn="l"/>
                <a:tab pos="270510" algn="l"/>
              </a:tabLst>
            </a:pPr>
            <a:endParaRPr lang="en-US" spc="-5" dirty="0">
              <a:solidFill>
                <a:srgbClr val="75787A"/>
              </a:solidFill>
              <a:latin typeface="Open Sans"/>
              <a:cs typeface="Open Sans"/>
            </a:endParaRPr>
          </a:p>
          <a:p>
            <a:pPr marL="269875" indent="-257810">
              <a:lnSpc>
                <a:spcPct val="100000"/>
              </a:lnSpc>
              <a:spcBef>
                <a:spcPts val="125"/>
              </a:spcBef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Teacher </a:t>
            </a: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license</a:t>
            </a:r>
            <a:r>
              <a:rPr lang="en-US" spc="-229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25" dirty="0">
                <a:solidFill>
                  <a:srgbClr val="75787A"/>
                </a:solidFill>
                <a:latin typeface="Open Sans"/>
                <a:cs typeface="Open Sans"/>
              </a:rPr>
              <a:t>number</a:t>
            </a:r>
            <a:endParaRPr lang="en-US" dirty="0">
              <a:latin typeface="Open Sans"/>
              <a:cs typeface="Open Sans"/>
            </a:endParaRPr>
          </a:p>
          <a:p>
            <a:pPr marL="269875" indent="-257810">
              <a:lnSpc>
                <a:spcPct val="100000"/>
              </a:lnSpc>
              <a:spcBef>
                <a:spcPts val="2405"/>
              </a:spcBef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Staff</a:t>
            </a:r>
            <a:r>
              <a:rPr lang="en-US" spc="-9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beginning</a:t>
            </a:r>
            <a:r>
              <a:rPr lang="en-US" spc="-2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20" dirty="0">
                <a:solidFill>
                  <a:srgbClr val="75787A"/>
                </a:solidFill>
                <a:latin typeface="Open Sans"/>
                <a:cs typeface="Open Sans"/>
              </a:rPr>
              <a:t>and</a:t>
            </a:r>
            <a:r>
              <a:rPr lang="en-US" spc="-114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end</a:t>
            </a:r>
            <a:r>
              <a:rPr lang="en-US" spc="-4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20" dirty="0">
                <a:solidFill>
                  <a:srgbClr val="75787A"/>
                </a:solidFill>
                <a:latin typeface="Open Sans"/>
                <a:cs typeface="Open Sans"/>
              </a:rPr>
              <a:t>dates</a:t>
            </a:r>
          </a:p>
          <a:p>
            <a:pPr marL="569838" lvl="1" indent="-257810">
              <a:spcBef>
                <a:spcPts val="600"/>
              </a:spcBef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lang="en-US" spc="15" dirty="0">
                <a:solidFill>
                  <a:schemeClr val="tx2"/>
                </a:solidFill>
                <a:latin typeface="Open Sans"/>
                <a:cs typeface="Open Sans"/>
              </a:rPr>
              <a:t>Beginning and end dates</a:t>
            </a:r>
            <a:r>
              <a:rPr lang="en-US" spc="-150" dirty="0">
                <a:solidFill>
                  <a:schemeClr val="tx2"/>
                </a:solidFill>
                <a:latin typeface="Open Sans"/>
                <a:cs typeface="Open Sans"/>
              </a:rPr>
              <a:t> </a:t>
            </a:r>
            <a:r>
              <a:rPr lang="en-US" spc="10" dirty="0">
                <a:solidFill>
                  <a:schemeClr val="tx2"/>
                </a:solidFill>
                <a:latin typeface="Open Sans"/>
                <a:cs typeface="Open Sans"/>
              </a:rPr>
              <a:t>cannot</a:t>
            </a:r>
            <a:r>
              <a:rPr lang="en-US" spc="-85" dirty="0">
                <a:solidFill>
                  <a:schemeClr val="tx2"/>
                </a:solidFill>
                <a:latin typeface="Open Sans"/>
                <a:cs typeface="Open Sans"/>
              </a:rPr>
              <a:t> </a:t>
            </a: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overlap</a:t>
            </a:r>
            <a:r>
              <a:rPr lang="en-US" spc="-15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when</a:t>
            </a:r>
            <a:r>
              <a:rPr lang="en-US" spc="-8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there</a:t>
            </a:r>
            <a:r>
              <a:rPr lang="en-US" spc="-14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is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a teacher change</a:t>
            </a:r>
            <a:endParaRPr lang="en-US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en-US" sz="2000" dirty="0">
              <a:latin typeface="Open Sans"/>
              <a:cs typeface="Open Sans"/>
            </a:endParaRPr>
          </a:p>
          <a:p>
            <a:pPr marL="269875" indent="-257810">
              <a:lnSpc>
                <a:spcPct val="100000"/>
              </a:lnSpc>
              <a:spcBef>
                <a:spcPts val="10"/>
              </a:spcBef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lang="en-US" spc="15" dirty="0">
                <a:solidFill>
                  <a:srgbClr val="75787A"/>
                </a:solidFill>
                <a:latin typeface="Open Sans"/>
                <a:cs typeface="Open Sans"/>
              </a:rPr>
              <a:t>Assigned</a:t>
            </a:r>
            <a:r>
              <a:rPr lang="en-US" spc="-19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as</a:t>
            </a:r>
            <a:r>
              <a:rPr lang="en-US" spc="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30" dirty="0">
                <a:solidFill>
                  <a:srgbClr val="75787A"/>
                </a:solidFill>
                <a:latin typeface="Open Sans"/>
                <a:cs typeface="Open Sans"/>
              </a:rPr>
              <a:t>the</a:t>
            </a:r>
            <a:r>
              <a:rPr lang="en-US" spc="-16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TOR</a:t>
            </a:r>
            <a:r>
              <a:rPr lang="en-US" spc="2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of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30" dirty="0">
                <a:solidFill>
                  <a:srgbClr val="75787A"/>
                </a:solidFill>
                <a:latin typeface="Open Sans"/>
                <a:cs typeface="Open Sans"/>
              </a:rPr>
              <a:t>the</a:t>
            </a:r>
            <a:r>
              <a:rPr lang="en-US" spc="-8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class</a:t>
            </a:r>
            <a:r>
              <a:rPr lang="en-US" dirty="0">
                <a:latin typeface="Open Sans"/>
                <a:cs typeface="Open Sans"/>
              </a:rPr>
              <a:t>	</a:t>
            </a:r>
          </a:p>
          <a:p>
            <a:pPr marL="569838" lvl="1" indent="-257810">
              <a:spcBef>
                <a:spcPts val="600"/>
              </a:spcBef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Only one</a:t>
            </a:r>
            <a:r>
              <a:rPr lang="en-US" spc="-19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teacher can be marked as the TOR even if the class is co-taught.</a:t>
            </a:r>
            <a:endParaRPr lang="en-US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415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8C9E2-0A85-4994-BC66-0A133002C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Checklist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1DB18-68D4-4DF3-B5BF-084B6338596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marL="269875" indent="-257810">
              <a:lnSpc>
                <a:spcPts val="2130"/>
              </a:lnSpc>
              <a:spcBef>
                <a:spcPts val="600"/>
              </a:spcBef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Active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enrollment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dates for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district</a:t>
            </a:r>
            <a:r>
              <a:rPr lang="en-US" spc="39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and</a:t>
            </a:r>
            <a:r>
              <a:rPr lang="en-US" dirty="0">
                <a:latin typeface="Open Sans"/>
                <a:cs typeface="Open Sans"/>
              </a:rPr>
              <a:t> </a:t>
            </a:r>
            <a:r>
              <a:rPr lang="en-US" spc="-25" dirty="0">
                <a:solidFill>
                  <a:srgbClr val="75787A"/>
                </a:solidFill>
                <a:latin typeface="Open Sans"/>
                <a:cs typeface="Open Sans"/>
              </a:rPr>
              <a:t>school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in</a:t>
            </a:r>
            <a:r>
              <a:rPr lang="en-US" spc="-3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EIS</a:t>
            </a:r>
            <a:endParaRPr lang="en-US" dirty="0">
              <a:latin typeface="Open Sans"/>
              <a:cs typeface="Open Sans"/>
            </a:endParaRPr>
          </a:p>
          <a:p>
            <a:pPr marL="269875" indent="-257810">
              <a:lnSpc>
                <a:spcPct val="100000"/>
              </a:lnSpc>
              <a:spcBef>
                <a:spcPts val="600"/>
              </a:spcBef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Current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Grade</a:t>
            </a:r>
            <a:r>
              <a:rPr lang="en-US" spc="-114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level</a:t>
            </a:r>
            <a:endParaRPr lang="en-US" dirty="0">
              <a:latin typeface="Open Sans"/>
              <a:cs typeface="Open Sans"/>
            </a:endParaRPr>
          </a:p>
          <a:p>
            <a:pPr marL="269875" indent="-257810">
              <a:lnSpc>
                <a:spcPct val="100000"/>
              </a:lnSpc>
              <a:spcBef>
                <a:spcPts val="600"/>
              </a:spcBef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Gender</a:t>
            </a:r>
            <a:endParaRPr lang="en-US" dirty="0">
              <a:latin typeface="Open Sans"/>
              <a:cs typeface="Open Sans"/>
            </a:endParaRPr>
          </a:p>
          <a:p>
            <a:pPr marL="269875" indent="-257810">
              <a:lnSpc>
                <a:spcPts val="2130"/>
              </a:lnSpc>
              <a:spcBef>
                <a:spcPts val="600"/>
              </a:spcBef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DOB</a:t>
            </a:r>
            <a:endParaRPr lang="en-US" dirty="0">
              <a:latin typeface="Open Sans"/>
              <a:cs typeface="Open Sans"/>
            </a:endParaRPr>
          </a:p>
          <a:p>
            <a:pPr marL="269875" indent="-257810">
              <a:lnSpc>
                <a:spcPts val="2130"/>
              </a:lnSpc>
              <a:spcBef>
                <a:spcPts val="600"/>
              </a:spcBef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Other demographic</a:t>
            </a:r>
            <a:r>
              <a:rPr lang="en-US" spc="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information</a:t>
            </a:r>
            <a:endParaRPr lang="en-US" dirty="0">
              <a:latin typeface="Open Sans"/>
              <a:cs typeface="Open Sans"/>
            </a:endParaRPr>
          </a:p>
          <a:p>
            <a:pPr marL="269875" indent="-257810">
              <a:lnSpc>
                <a:spcPct val="100000"/>
              </a:lnSpc>
              <a:spcBef>
                <a:spcPts val="600"/>
              </a:spcBef>
              <a:buFont typeface="Wingdings"/>
              <a:buChar char=""/>
              <a:tabLst>
                <a:tab pos="269875" algn="l"/>
                <a:tab pos="270510" algn="l"/>
              </a:tabLst>
            </a:pP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schedule with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at least one </a:t>
            </a:r>
            <a:r>
              <a:rPr lang="en-US" spc="-30" dirty="0">
                <a:solidFill>
                  <a:srgbClr val="75787A"/>
                </a:solidFill>
                <a:latin typeface="Open Sans"/>
                <a:cs typeface="Open Sans"/>
              </a:rPr>
              <a:t>assessed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course</a:t>
            </a:r>
            <a:r>
              <a:rPr lang="en-US" spc="2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code</a:t>
            </a:r>
            <a:endParaRPr lang="en-US" dirty="0">
              <a:latin typeface="Open Sans"/>
              <a:cs typeface="Open Sans"/>
            </a:endParaRPr>
          </a:p>
          <a:p>
            <a:pPr marL="731520" lvl="1" indent="-258445">
              <a:lnSpc>
                <a:spcPct val="100000"/>
              </a:lnSpc>
              <a:spcBef>
                <a:spcPts val="15"/>
              </a:spcBef>
              <a:buFont typeface="Arial"/>
              <a:buChar char="–"/>
              <a:tabLst>
                <a:tab pos="689610" algn="l"/>
                <a:tab pos="690245" algn="l"/>
              </a:tabLst>
            </a:pP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Course</a:t>
            </a: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Number</a:t>
            </a:r>
            <a:endParaRPr lang="en-US" dirty="0">
              <a:latin typeface="Open Sans"/>
              <a:cs typeface="Open Sans"/>
            </a:endParaRPr>
          </a:p>
          <a:p>
            <a:pPr marL="731520" lvl="1" indent="-258445">
              <a:lnSpc>
                <a:spcPts val="2130"/>
              </a:lnSpc>
              <a:spcBef>
                <a:spcPts val="20"/>
              </a:spcBef>
              <a:buFont typeface="Arial"/>
              <a:buChar char="–"/>
              <a:tabLst>
                <a:tab pos="689610" algn="l"/>
                <a:tab pos="690245" algn="l"/>
              </a:tabLst>
            </a:pP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lang="en-US" spc="-30" dirty="0">
                <a:solidFill>
                  <a:srgbClr val="75787A"/>
                </a:solidFill>
                <a:latin typeface="Open Sans"/>
                <a:cs typeface="Open Sans"/>
              </a:rPr>
              <a:t>section</a:t>
            </a:r>
            <a:r>
              <a:rPr lang="en-US" spc="254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(LCN)</a:t>
            </a:r>
            <a:endParaRPr lang="en-US" dirty="0">
              <a:latin typeface="Open Sans"/>
              <a:cs typeface="Open Sans"/>
            </a:endParaRPr>
          </a:p>
          <a:p>
            <a:pPr marL="731520" lvl="1" indent="-258445">
              <a:lnSpc>
                <a:spcPts val="2130"/>
              </a:lnSpc>
              <a:buFont typeface="Arial"/>
              <a:buChar char="–"/>
              <a:tabLst>
                <a:tab pos="689610" algn="l"/>
                <a:tab pos="690245" algn="l"/>
              </a:tabLst>
            </a:pPr>
            <a:r>
              <a:rPr lang="en-US" spc="-10" dirty="0">
                <a:solidFill>
                  <a:srgbClr val="75787A"/>
                </a:solidFill>
                <a:latin typeface="Open Sans"/>
                <a:cs typeface="Open Sans"/>
              </a:rPr>
              <a:t>Student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Assignment</a:t>
            </a:r>
            <a:r>
              <a:rPr lang="en-US" spc="2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30" dirty="0">
                <a:solidFill>
                  <a:srgbClr val="75787A"/>
                </a:solidFill>
                <a:latin typeface="Open Sans"/>
                <a:cs typeface="Open Sans"/>
              </a:rPr>
              <a:t>Dates</a:t>
            </a:r>
            <a:endParaRPr lang="en-US" dirty="0">
              <a:latin typeface="Open Sans"/>
              <a:cs typeface="Open Sans"/>
            </a:endParaRPr>
          </a:p>
          <a:p>
            <a:pPr marL="731520" lvl="1" indent="-258445">
              <a:lnSpc>
                <a:spcPct val="100000"/>
              </a:lnSpc>
              <a:spcBef>
                <a:spcPts val="15"/>
              </a:spcBef>
              <a:buFont typeface="Arial"/>
              <a:buChar char="–"/>
              <a:tabLst>
                <a:tab pos="689610" algn="l"/>
                <a:tab pos="690245" algn="l"/>
              </a:tabLst>
            </a:pPr>
            <a:r>
              <a:rPr lang="en-US" spc="-45" dirty="0">
                <a:solidFill>
                  <a:srgbClr val="75787A"/>
                </a:solidFill>
                <a:latin typeface="Open Sans"/>
                <a:cs typeface="Open Sans"/>
              </a:rPr>
              <a:t>Teacher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of Record</a:t>
            </a:r>
            <a:r>
              <a:rPr lang="en-US" spc="-114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(TOR)</a:t>
            </a:r>
            <a:endParaRPr lang="en-US" dirty="0">
              <a:latin typeface="Open Sans"/>
              <a:cs typeface="Open Sans"/>
            </a:endParaRPr>
          </a:p>
          <a:p>
            <a:pPr marL="731520" lvl="1" indent="-258445">
              <a:lnSpc>
                <a:spcPct val="100000"/>
              </a:lnSpc>
              <a:spcBef>
                <a:spcPts val="20"/>
              </a:spcBef>
              <a:buFont typeface="Arial"/>
              <a:buChar char="–"/>
              <a:tabLst>
                <a:tab pos="689610" algn="l"/>
                <a:tab pos="690245" algn="l"/>
              </a:tabLst>
            </a:pP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Period/Duration</a:t>
            </a:r>
            <a:r>
              <a:rPr lang="en-US" spc="1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25" dirty="0">
                <a:solidFill>
                  <a:srgbClr val="75787A"/>
                </a:solidFill>
                <a:latin typeface="Open Sans"/>
                <a:cs typeface="Open Sans"/>
              </a:rPr>
              <a:t>set</a:t>
            </a:r>
            <a:endParaRPr lang="en-US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40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1F63D-60B6-438D-ABE7-9D076DE61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Assessed Course Code Guidance</a:t>
            </a:r>
          </a:p>
        </p:txBody>
      </p:sp>
      <p:pic>
        <p:nvPicPr>
          <p:cNvPr id="18" name="Content Placeholder 17" descr="Eyeglasses resting on stack of books">
            <a:extLst>
              <a:ext uri="{FF2B5EF4-FFF2-40B4-BE49-F238E27FC236}">
                <a16:creationId xmlns:a16="http://schemas.microsoft.com/office/drawing/2014/main" id="{630696A6-7840-4474-87F2-00C874F9A97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4900" y="1704945"/>
            <a:ext cx="6503193" cy="4335075"/>
          </a:xfrm>
        </p:spPr>
      </p:pic>
    </p:spTree>
    <p:extLst>
      <p:ext uri="{BB962C8B-B14F-4D97-AF65-F5344CB8AC3E}">
        <p14:creationId xmlns:p14="http://schemas.microsoft.com/office/powerpoint/2010/main" val="3533012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39DA5-72C9-4C3B-8C61-1E2661075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 Course Codes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ED523C1-DB69-4C89-B20B-4B9246A2E8A4}"/>
              </a:ext>
            </a:extLst>
          </p:cNvPr>
          <p:cNvGraphicFramePr/>
          <p:nvPr/>
        </p:nvGraphicFramePr>
        <p:xfrm>
          <a:off x="2262583" y="1303176"/>
          <a:ext cx="9282973" cy="4585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1381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1F63D-60B6-438D-ABE7-9D076DE61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TCAP Achievement (ACH) Assessments Grades 2-8</a:t>
            </a:r>
          </a:p>
        </p:txBody>
      </p:sp>
      <p:pic>
        <p:nvPicPr>
          <p:cNvPr id="18" name="Content Placeholder 17" descr="Eyeglasses resting on stack of books">
            <a:extLst>
              <a:ext uri="{FF2B5EF4-FFF2-40B4-BE49-F238E27FC236}">
                <a16:creationId xmlns:a16="http://schemas.microsoft.com/office/drawing/2014/main" id="{630696A6-7840-4474-87F2-00C874F9A97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4900" y="1704945"/>
            <a:ext cx="6503193" cy="4335075"/>
          </a:xfrm>
        </p:spPr>
      </p:pic>
    </p:spTree>
    <p:extLst>
      <p:ext uri="{BB962C8B-B14F-4D97-AF65-F5344CB8AC3E}">
        <p14:creationId xmlns:p14="http://schemas.microsoft.com/office/powerpoint/2010/main" val="651051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546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BAE2C-4CFD-4A21-B60A-CD1852BCF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Achievement Course Codes (ACH)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6C430C9-FD25-4988-B34D-B97952D16E38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051151775"/>
              </p:ext>
            </p:extLst>
          </p:nvPr>
        </p:nvGraphicFramePr>
        <p:xfrm>
          <a:off x="2101850" y="1531938"/>
          <a:ext cx="7773670" cy="4582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36772">
                  <a:extLst>
                    <a:ext uri="{9D8B030D-6E8A-4147-A177-3AD203B41FA5}">
                      <a16:colId xmlns:a16="http://schemas.microsoft.com/office/drawing/2014/main" val="4264880587"/>
                    </a:ext>
                  </a:extLst>
                </a:gridCol>
                <a:gridCol w="2124221">
                  <a:extLst>
                    <a:ext uri="{9D8B030D-6E8A-4147-A177-3AD203B41FA5}">
                      <a16:colId xmlns:a16="http://schemas.microsoft.com/office/drawing/2014/main" val="3834468873"/>
                    </a:ext>
                  </a:extLst>
                </a:gridCol>
                <a:gridCol w="2236763">
                  <a:extLst>
                    <a:ext uri="{9D8B030D-6E8A-4147-A177-3AD203B41FA5}">
                      <a16:colId xmlns:a16="http://schemas.microsoft.com/office/drawing/2014/main" val="170960432"/>
                    </a:ext>
                  </a:extLst>
                </a:gridCol>
                <a:gridCol w="2475914">
                  <a:extLst>
                    <a:ext uri="{9D8B030D-6E8A-4147-A177-3AD203B41FA5}">
                      <a16:colId xmlns:a16="http://schemas.microsoft.com/office/drawing/2014/main" val="7134268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Subject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 Ed Course 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Comprehensive Course Code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1201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G01200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S01201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8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S02201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2500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G01300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S01301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170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S02301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9319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G03300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S03301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4287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G01400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S01401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5771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S02401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5073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G03400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S03401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4974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G01500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S01501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969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S02501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8545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G03500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S03501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559922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C652DBE-4A1E-4E51-BBDD-644EFBBE8DDF}"/>
              </a:ext>
            </a:extLst>
          </p:cNvPr>
          <p:cNvSpPr txBox="1"/>
          <p:nvPr/>
        </p:nvSpPr>
        <p:spPr>
          <a:xfrm>
            <a:off x="10255348" y="2166425"/>
            <a:ext cx="16881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course codes register students for spring TCAP ACH assessments</a:t>
            </a:r>
          </a:p>
        </p:txBody>
      </p:sp>
    </p:spTree>
    <p:extLst>
      <p:ext uri="{BB962C8B-B14F-4D97-AF65-F5344CB8AC3E}">
        <p14:creationId xmlns:p14="http://schemas.microsoft.com/office/powerpoint/2010/main" val="3658156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BAE2C-4CFD-4A21-B60A-CD1852BCF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Achievement Course Codes (ACH)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6C430C9-FD25-4988-B34D-B97952D16E38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707787188"/>
              </p:ext>
            </p:extLst>
          </p:nvPr>
        </p:nvGraphicFramePr>
        <p:xfrm>
          <a:off x="2102455" y="1250584"/>
          <a:ext cx="7773670" cy="4953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36772">
                  <a:extLst>
                    <a:ext uri="{9D8B030D-6E8A-4147-A177-3AD203B41FA5}">
                      <a16:colId xmlns:a16="http://schemas.microsoft.com/office/drawing/2014/main" val="4264880587"/>
                    </a:ext>
                  </a:extLst>
                </a:gridCol>
                <a:gridCol w="2124221">
                  <a:extLst>
                    <a:ext uri="{9D8B030D-6E8A-4147-A177-3AD203B41FA5}">
                      <a16:colId xmlns:a16="http://schemas.microsoft.com/office/drawing/2014/main" val="3834468873"/>
                    </a:ext>
                  </a:extLst>
                </a:gridCol>
                <a:gridCol w="2236763">
                  <a:extLst>
                    <a:ext uri="{9D8B030D-6E8A-4147-A177-3AD203B41FA5}">
                      <a16:colId xmlns:a16="http://schemas.microsoft.com/office/drawing/2014/main" val="170960432"/>
                    </a:ext>
                  </a:extLst>
                </a:gridCol>
                <a:gridCol w="2475914">
                  <a:extLst>
                    <a:ext uri="{9D8B030D-6E8A-4147-A177-3AD203B41FA5}">
                      <a16:colId xmlns:a16="http://schemas.microsoft.com/office/drawing/2014/main" val="7134268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Subject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 Ed Course 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Comprehensive Course Code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1201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G01600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S01601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8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S02601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2500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G03600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S03601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170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SOCIAL STUDIES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G04600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S04601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9319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G01700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S01701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4287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S02701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5771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G03700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S03701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5073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SOCIAL STUDIES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G04700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S04701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4974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G01800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S01801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969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S02801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8545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G03800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S03801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5599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SOCIAL STUDIES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G04800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S04801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76371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C652DBE-4A1E-4E51-BBDD-644EFBBE8DDF}"/>
              </a:ext>
            </a:extLst>
          </p:cNvPr>
          <p:cNvSpPr txBox="1"/>
          <p:nvPr/>
        </p:nvSpPr>
        <p:spPr>
          <a:xfrm>
            <a:off x="10255348" y="2166425"/>
            <a:ext cx="16881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course codes register students for spring TCAP ACH assessments</a:t>
            </a:r>
          </a:p>
        </p:txBody>
      </p:sp>
    </p:spTree>
    <p:extLst>
      <p:ext uri="{BB962C8B-B14F-4D97-AF65-F5344CB8AC3E}">
        <p14:creationId xmlns:p14="http://schemas.microsoft.com/office/powerpoint/2010/main" val="2518949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1F63D-60B6-438D-ABE7-9D076DE61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TCAP End of Course (EOC) Assessments High School</a:t>
            </a:r>
          </a:p>
        </p:txBody>
      </p:sp>
      <p:pic>
        <p:nvPicPr>
          <p:cNvPr id="18" name="Content Placeholder 17" descr="Eyeglasses resting on stack of books">
            <a:extLst>
              <a:ext uri="{FF2B5EF4-FFF2-40B4-BE49-F238E27FC236}">
                <a16:creationId xmlns:a16="http://schemas.microsoft.com/office/drawing/2014/main" id="{630696A6-7840-4474-87F2-00C874F9A97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4900" y="1704945"/>
            <a:ext cx="6503193" cy="4335075"/>
          </a:xfrm>
        </p:spPr>
      </p:pic>
    </p:spTree>
    <p:extLst>
      <p:ext uri="{BB962C8B-B14F-4D97-AF65-F5344CB8AC3E}">
        <p14:creationId xmlns:p14="http://schemas.microsoft.com/office/powerpoint/2010/main" val="2323858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C0C1C-6324-4DAB-AD7A-9AEF20572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EOC Regular Math Course Codes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DC5B1F1-20C5-4A7D-9DB4-E89906AAF18F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424958761"/>
              </p:ext>
            </p:extLst>
          </p:nvPr>
        </p:nvGraphicFramePr>
        <p:xfrm>
          <a:off x="2220810" y="1531938"/>
          <a:ext cx="7162341" cy="4079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55768">
                  <a:extLst>
                    <a:ext uri="{9D8B030D-6E8A-4147-A177-3AD203B41FA5}">
                      <a16:colId xmlns:a16="http://schemas.microsoft.com/office/drawing/2014/main" val="3360343621"/>
                    </a:ext>
                  </a:extLst>
                </a:gridCol>
                <a:gridCol w="2940148">
                  <a:extLst>
                    <a:ext uri="{9D8B030D-6E8A-4147-A177-3AD203B41FA5}">
                      <a16:colId xmlns:a16="http://schemas.microsoft.com/office/drawing/2014/main" val="4020176249"/>
                    </a:ext>
                  </a:extLst>
                </a:gridCol>
                <a:gridCol w="2166425">
                  <a:extLst>
                    <a:ext uri="{9D8B030D-6E8A-4147-A177-3AD203B41FA5}">
                      <a16:colId xmlns:a16="http://schemas.microsoft.com/office/drawing/2014/main" val="8377387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Grade Level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Course Code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9123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7-8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ALGEBRA 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G02X02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059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ALGEBRA 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2637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7-8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GEOMETRY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G02X03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4332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GEOMETRY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2151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ALGEBRA 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8051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7-8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INTEGRATED MATH 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G02X00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3942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INTEGRATED MATH 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2010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7-8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INTEGRATED MATH 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G02X01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7431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INTEGRATED MATH 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4452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INTEGRATED MATH III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389376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BA3E1BD-2484-410F-BF0C-36383870E1EC}"/>
              </a:ext>
            </a:extLst>
          </p:cNvPr>
          <p:cNvSpPr txBox="1"/>
          <p:nvPr/>
        </p:nvSpPr>
        <p:spPr>
          <a:xfrm>
            <a:off x="10128738" y="1983545"/>
            <a:ext cx="15839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windows should be marked fall for fall block classes, spring for spring block classes, and  traditional for year-long classes</a:t>
            </a:r>
          </a:p>
        </p:txBody>
      </p:sp>
    </p:spTree>
    <p:extLst>
      <p:ext uri="{BB962C8B-B14F-4D97-AF65-F5344CB8AC3E}">
        <p14:creationId xmlns:p14="http://schemas.microsoft.com/office/powerpoint/2010/main" val="409138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C0C1C-6324-4DAB-AD7A-9AEF20572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EOC Extended Scheduling Math Course Codes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DC5B1F1-20C5-4A7D-9DB4-E89906AAF18F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294908837"/>
              </p:ext>
            </p:extLst>
          </p:nvPr>
        </p:nvGraphicFramePr>
        <p:xfrm>
          <a:off x="2220810" y="1393270"/>
          <a:ext cx="7162341" cy="4820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32544">
                  <a:extLst>
                    <a:ext uri="{9D8B030D-6E8A-4147-A177-3AD203B41FA5}">
                      <a16:colId xmlns:a16="http://schemas.microsoft.com/office/drawing/2014/main" val="3360343621"/>
                    </a:ext>
                  </a:extLst>
                </a:gridCol>
                <a:gridCol w="2363372">
                  <a:extLst>
                    <a:ext uri="{9D8B030D-6E8A-4147-A177-3AD203B41FA5}">
                      <a16:colId xmlns:a16="http://schemas.microsoft.com/office/drawing/2014/main" val="4020176249"/>
                    </a:ext>
                  </a:extLst>
                </a:gridCol>
                <a:gridCol w="2166425">
                  <a:extLst>
                    <a:ext uri="{9D8B030D-6E8A-4147-A177-3AD203B41FA5}">
                      <a16:colId xmlns:a16="http://schemas.microsoft.com/office/drawing/2014/main" val="8377387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Tested Course 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Elective Course Code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9123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ALGEBRA I  (PART 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059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ALGEBRA I (PART 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2637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GEOMETRY (PART 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4332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GEOMETRY (PART 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2151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ALGEBRA II (PART 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8051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ALGEBRA II (PART 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3942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INTEGRATED MATH I (PART 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2010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INTEGRATED MATH I (PART 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7431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INTEGRATED MATH II (PART 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4452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INTEGRATED MATH II (PART 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3893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INTEGRATED MATH III (PART 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8741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INTEGRATED MATH III (PART 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8437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BA3E1BD-2484-410F-BF0C-36383870E1EC}"/>
              </a:ext>
            </a:extLst>
          </p:cNvPr>
          <p:cNvSpPr txBox="1"/>
          <p:nvPr/>
        </p:nvSpPr>
        <p:spPr>
          <a:xfrm>
            <a:off x="9734843" y="1292788"/>
            <a:ext cx="19778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Used for any student who needs extended learning in math.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 1 and 2 are taken during the same school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 window must be set for tested course code.</a:t>
            </a:r>
          </a:p>
        </p:txBody>
      </p:sp>
    </p:spTree>
    <p:extLst>
      <p:ext uri="{BB962C8B-B14F-4D97-AF65-F5344CB8AC3E}">
        <p14:creationId xmlns:p14="http://schemas.microsoft.com/office/powerpoint/2010/main" val="417177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C0C1C-6324-4DAB-AD7A-9AEF20572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EOC A/B Math Course Codes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DC5B1F1-20C5-4A7D-9DB4-E89906AAF18F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669891990"/>
              </p:ext>
            </p:extLst>
          </p:nvPr>
        </p:nvGraphicFramePr>
        <p:xfrm>
          <a:off x="2220810" y="1694180"/>
          <a:ext cx="7162341" cy="3469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32544">
                  <a:extLst>
                    <a:ext uri="{9D8B030D-6E8A-4147-A177-3AD203B41FA5}">
                      <a16:colId xmlns:a16="http://schemas.microsoft.com/office/drawing/2014/main" val="3360343621"/>
                    </a:ext>
                  </a:extLst>
                </a:gridCol>
                <a:gridCol w="2363372">
                  <a:extLst>
                    <a:ext uri="{9D8B030D-6E8A-4147-A177-3AD203B41FA5}">
                      <a16:colId xmlns:a16="http://schemas.microsoft.com/office/drawing/2014/main" val="4020176249"/>
                    </a:ext>
                  </a:extLst>
                </a:gridCol>
                <a:gridCol w="2166425">
                  <a:extLst>
                    <a:ext uri="{9D8B030D-6E8A-4147-A177-3AD203B41FA5}">
                      <a16:colId xmlns:a16="http://schemas.microsoft.com/office/drawing/2014/main" val="8377387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Tested Course 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Non-Tested Course Code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9123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ALGEBRA I 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059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ALGEBRA I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2637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GEOMETRY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4332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GEOMETRY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2151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INTEGRATED MATH I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8051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INTEGRATED MATH I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3942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INTEGRATED MATH II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2010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INTEGRATED MATH II 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743169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BA3E1BD-2484-410F-BF0C-36383870E1EC}"/>
              </a:ext>
            </a:extLst>
          </p:cNvPr>
          <p:cNvSpPr txBox="1"/>
          <p:nvPr/>
        </p:nvSpPr>
        <p:spPr>
          <a:xfrm>
            <a:off x="9734843" y="1109908"/>
            <a:ext cx="197785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Math courses for students with qualifying disability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course counts as a math credit, so one course taken each year of high school.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 window must be set for tested course code.</a:t>
            </a:r>
          </a:p>
        </p:txBody>
      </p:sp>
    </p:spTree>
    <p:extLst>
      <p:ext uri="{BB962C8B-B14F-4D97-AF65-F5344CB8AC3E}">
        <p14:creationId xmlns:p14="http://schemas.microsoft.com/office/powerpoint/2010/main" val="3055264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C0C1C-6324-4DAB-AD7A-9AEF20572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EOC Course Codes for English, Science and Social Studies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DC5B1F1-20C5-4A7D-9DB4-E89906AAF18F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957899365"/>
              </p:ext>
            </p:extLst>
          </p:nvPr>
        </p:nvGraphicFramePr>
        <p:xfrm>
          <a:off x="2220810" y="1694180"/>
          <a:ext cx="7162341" cy="39979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32544">
                  <a:extLst>
                    <a:ext uri="{9D8B030D-6E8A-4147-A177-3AD203B41FA5}">
                      <a16:colId xmlns:a16="http://schemas.microsoft.com/office/drawing/2014/main" val="3360343621"/>
                    </a:ext>
                  </a:extLst>
                </a:gridCol>
                <a:gridCol w="2363372">
                  <a:extLst>
                    <a:ext uri="{9D8B030D-6E8A-4147-A177-3AD203B41FA5}">
                      <a16:colId xmlns:a16="http://schemas.microsoft.com/office/drawing/2014/main" val="4020176249"/>
                    </a:ext>
                  </a:extLst>
                </a:gridCol>
                <a:gridCol w="2166425">
                  <a:extLst>
                    <a:ext uri="{9D8B030D-6E8A-4147-A177-3AD203B41FA5}">
                      <a16:colId xmlns:a16="http://schemas.microsoft.com/office/drawing/2014/main" val="8377387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Tested Course 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Non-Tested Course Code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9123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ENGLISH 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G01H09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059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ENGLISH 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G01H10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2637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BIOLOGY 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G03H03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4332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BIOLOGY I (PART 1) (EXTENDED SCHEDULING)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G03H04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2151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BIOLOGY I (PART 2) (EXTENDED SCHEDULING)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G03H05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8051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BIOLOGY A                          (SPECIAL EDUCATION)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G03H06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3942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BIOLOGY B</a:t>
                      </a:r>
                    </a:p>
                    <a:p>
                      <a:pPr algn="ctr"/>
                      <a:r>
                        <a:rPr lang="en-US" dirty="0"/>
                        <a:t>(SPECIAL EDUCATION)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GO3H07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2010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U.S. HISTORY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G04H11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743169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BA3E1BD-2484-410F-BF0C-36383870E1EC}"/>
              </a:ext>
            </a:extLst>
          </p:cNvPr>
          <p:cNvSpPr txBox="1"/>
          <p:nvPr/>
        </p:nvSpPr>
        <p:spPr>
          <a:xfrm>
            <a:off x="9734843" y="2024499"/>
            <a:ext cx="19778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windows should be marked fall for fall block classes, spring for spring block classes, and  traditional for year-long classes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230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C0C1C-6324-4DAB-AD7A-9AEF20572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EOC Course Codes for IGCSE Courses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DC5B1F1-20C5-4A7D-9DB4-E89906AAF18F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807523507"/>
              </p:ext>
            </p:extLst>
          </p:nvPr>
        </p:nvGraphicFramePr>
        <p:xfrm>
          <a:off x="2220810" y="2131060"/>
          <a:ext cx="7162341" cy="2595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32544">
                  <a:extLst>
                    <a:ext uri="{9D8B030D-6E8A-4147-A177-3AD203B41FA5}">
                      <a16:colId xmlns:a16="http://schemas.microsoft.com/office/drawing/2014/main" val="3360343621"/>
                    </a:ext>
                  </a:extLst>
                </a:gridCol>
                <a:gridCol w="2335237">
                  <a:extLst>
                    <a:ext uri="{9D8B030D-6E8A-4147-A177-3AD203B41FA5}">
                      <a16:colId xmlns:a16="http://schemas.microsoft.com/office/drawing/2014/main" val="4020176249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8377387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Tested Course 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EOC Test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9123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IGCSE ENGLISH LANGUAGE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G01H39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ENGLISH 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059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IGCSE ENGLISH LITERATURE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G01H43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ENGLISH II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2637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IGCSE MATHEMATICS 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INTEGRATED MATH 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4332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IGCSE MATHEMATICS 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INTEGRATED MATH II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2151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IGCSE MATHEMATICS III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G02H56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INTEGRATED MATH III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8051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IGCSE BIOLOGY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G03H53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BIOLOGY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394252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BA3E1BD-2484-410F-BF0C-36383870E1EC}"/>
              </a:ext>
            </a:extLst>
          </p:cNvPr>
          <p:cNvSpPr txBox="1"/>
          <p:nvPr/>
        </p:nvSpPr>
        <p:spPr>
          <a:xfrm>
            <a:off x="9734843" y="2024499"/>
            <a:ext cx="19778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windows should be marked fall for fall block classes, spring for spring block classes, and  traditional for year-long classes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819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36753-452D-4F8B-B3C4-B956EAA0C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EOC Comprehensive Course Codes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F61D3F8-1FB7-4759-B640-712A91E71E53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549540870"/>
              </p:ext>
            </p:extLst>
          </p:nvPr>
        </p:nvGraphicFramePr>
        <p:xfrm>
          <a:off x="2102455" y="2176254"/>
          <a:ext cx="6268427" cy="250549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40055">
                  <a:extLst>
                    <a:ext uri="{9D8B030D-6E8A-4147-A177-3AD203B41FA5}">
                      <a16:colId xmlns:a16="http://schemas.microsoft.com/office/drawing/2014/main" val="1075957454"/>
                    </a:ext>
                  </a:extLst>
                </a:gridCol>
                <a:gridCol w="1618436">
                  <a:extLst>
                    <a:ext uri="{9D8B030D-6E8A-4147-A177-3AD203B41FA5}">
                      <a16:colId xmlns:a16="http://schemas.microsoft.com/office/drawing/2014/main" val="3341044163"/>
                    </a:ext>
                  </a:extLst>
                </a:gridCol>
                <a:gridCol w="1554968">
                  <a:extLst>
                    <a:ext uri="{9D8B030D-6E8A-4147-A177-3AD203B41FA5}">
                      <a16:colId xmlns:a16="http://schemas.microsoft.com/office/drawing/2014/main" val="2240241772"/>
                    </a:ext>
                  </a:extLst>
                </a:gridCol>
                <a:gridCol w="1554968">
                  <a:extLst>
                    <a:ext uri="{9D8B030D-6E8A-4147-A177-3AD203B41FA5}">
                      <a16:colId xmlns:a16="http://schemas.microsoft.com/office/drawing/2014/main" val="1513745075"/>
                    </a:ext>
                  </a:extLst>
                </a:gridCol>
              </a:tblGrid>
              <a:tr h="6263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Subject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Course 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EOC Test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7828740"/>
                  </a:ext>
                </a:extLst>
              </a:tr>
              <a:tr h="6263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S03H03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BIOLOGY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232411"/>
                  </a:ext>
                </a:extLst>
              </a:tr>
              <a:tr h="6263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ENGLISH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S01H04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ENGLISH II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0770286"/>
                  </a:ext>
                </a:extLst>
              </a:tr>
              <a:tr h="6263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S02H04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ALGEBRA 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206927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7D62808-3F3A-4F08-913D-3926D454220F}"/>
              </a:ext>
            </a:extLst>
          </p:cNvPr>
          <p:cNvSpPr txBox="1"/>
          <p:nvPr/>
        </p:nvSpPr>
        <p:spPr>
          <a:xfrm>
            <a:off x="9228406" y="1744394"/>
            <a:ext cx="234930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Test registration is based off of course code and grade level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Test window should be set to Spring or Traditional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Testing will occur in the spring semester.</a:t>
            </a:r>
          </a:p>
        </p:txBody>
      </p:sp>
    </p:spTree>
    <p:extLst>
      <p:ext uri="{BB962C8B-B14F-4D97-AF65-F5344CB8AC3E}">
        <p14:creationId xmlns:p14="http://schemas.microsoft.com/office/powerpoint/2010/main" val="3712058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1F63D-60B6-438D-ABE7-9D076DE61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TCAP Alternate (ALT) Assessments Grades 2-11</a:t>
            </a:r>
          </a:p>
        </p:txBody>
      </p:sp>
      <p:pic>
        <p:nvPicPr>
          <p:cNvPr id="18" name="Content Placeholder 17" descr="Eyeglasses resting on stack of books">
            <a:extLst>
              <a:ext uri="{FF2B5EF4-FFF2-40B4-BE49-F238E27FC236}">
                <a16:creationId xmlns:a16="http://schemas.microsoft.com/office/drawing/2014/main" id="{630696A6-7840-4474-87F2-00C874F9A97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4900" y="1704945"/>
            <a:ext cx="6503193" cy="4335075"/>
          </a:xfrm>
        </p:spPr>
      </p:pic>
    </p:spTree>
    <p:extLst>
      <p:ext uri="{BB962C8B-B14F-4D97-AF65-F5344CB8AC3E}">
        <p14:creationId xmlns:p14="http://schemas.microsoft.com/office/powerpoint/2010/main" val="1891744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D9A44-8EE6-DD41-8738-415500057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08EAA-7C3E-BE41-9859-5E07776E0E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95275" indent="-257810">
              <a:lnSpc>
                <a:spcPct val="150000"/>
              </a:lnSpc>
              <a:spcBef>
                <a:spcPts val="50"/>
              </a:spcBef>
              <a:buFont typeface="Wingdings"/>
              <a:buChar char=""/>
              <a:tabLst>
                <a:tab pos="295275" algn="l"/>
                <a:tab pos="295910" algn="l"/>
              </a:tabLst>
            </a:pP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Data</a:t>
            </a:r>
            <a:r>
              <a:rPr lang="en-US" sz="2400" spc="9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Flow</a:t>
            </a:r>
            <a:endParaRPr lang="en-US" sz="2400" dirty="0">
              <a:latin typeface="Open Sans"/>
              <a:cs typeface="Open Sans"/>
            </a:endParaRPr>
          </a:p>
          <a:p>
            <a:pPr marL="295275" marR="30480" indent="-257810">
              <a:lnSpc>
                <a:spcPct val="150000"/>
              </a:lnSpc>
              <a:spcBef>
                <a:spcPts val="515"/>
              </a:spcBef>
              <a:buFont typeface="Wingdings"/>
              <a:buChar char=""/>
              <a:tabLst>
                <a:tab pos="295275" algn="l"/>
                <a:tab pos="295910" algn="l"/>
              </a:tabLst>
            </a:pP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Scheduling </a:t>
            </a:r>
            <a:r>
              <a:rPr lang="en-US" sz="2400" spc="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Assessed 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Courses (SIS)</a:t>
            </a:r>
          </a:p>
          <a:p>
            <a:pPr marL="295275" marR="30480" indent="-257810">
              <a:lnSpc>
                <a:spcPct val="150000"/>
              </a:lnSpc>
              <a:spcBef>
                <a:spcPts val="515"/>
              </a:spcBef>
              <a:buFont typeface="Wingdings"/>
              <a:buChar char=""/>
              <a:tabLst>
                <a:tab pos="295275" algn="l"/>
                <a:tab pos="295910" algn="l"/>
              </a:tabLst>
            </a:pP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EIS Business Rules</a:t>
            </a:r>
            <a:endParaRPr lang="en-US" sz="2400" dirty="0">
              <a:latin typeface="Open Sans"/>
              <a:cs typeface="Open Sans"/>
            </a:endParaRPr>
          </a:p>
          <a:p>
            <a:pPr marL="295275" indent="-257810">
              <a:lnSpc>
                <a:spcPct val="150000"/>
              </a:lnSpc>
              <a:spcBef>
                <a:spcPts val="135"/>
              </a:spcBef>
              <a:buFont typeface="Wingdings"/>
              <a:buChar char=""/>
              <a:tabLst>
                <a:tab pos="295275" algn="l"/>
                <a:tab pos="295910" algn="l"/>
              </a:tabLst>
            </a:pP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Visibility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Tool </a:t>
            </a:r>
            <a:r>
              <a:rPr lang="en-US" sz="2400" spc="20" dirty="0">
                <a:solidFill>
                  <a:srgbClr val="75787A"/>
                </a:solidFill>
                <a:latin typeface="Open Sans"/>
                <a:cs typeface="Open Sans"/>
              </a:rPr>
              <a:t>&amp;</a:t>
            </a:r>
            <a:r>
              <a:rPr lang="en-US" sz="2400" spc="10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High Priority Metrics</a:t>
            </a:r>
            <a:endParaRPr lang="en-US" sz="2400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Placeholder 7" descr="Hourglass and a calendar">
            <a:extLst>
              <a:ext uri="{FF2B5EF4-FFF2-40B4-BE49-F238E27FC236}">
                <a16:creationId xmlns:a16="http://schemas.microsoft.com/office/drawing/2014/main" id="{7C522425-0D52-4BEB-B877-73DAEF2D519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7" r="248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3016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BAE2C-4CFD-4A21-B60A-CD1852BCF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Achievement Course Codes (ACH)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6C430C9-FD25-4988-B34D-B97952D16E38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116982187"/>
              </p:ext>
            </p:extLst>
          </p:nvPr>
        </p:nvGraphicFramePr>
        <p:xfrm>
          <a:off x="2101850" y="1531938"/>
          <a:ext cx="5536907" cy="4582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772">
                  <a:extLst>
                    <a:ext uri="{9D8B030D-6E8A-4147-A177-3AD203B41FA5}">
                      <a16:colId xmlns:a16="http://schemas.microsoft.com/office/drawing/2014/main" val="4264880587"/>
                    </a:ext>
                  </a:extLst>
                </a:gridCol>
                <a:gridCol w="2124221">
                  <a:extLst>
                    <a:ext uri="{9D8B030D-6E8A-4147-A177-3AD203B41FA5}">
                      <a16:colId xmlns:a16="http://schemas.microsoft.com/office/drawing/2014/main" val="3834468873"/>
                    </a:ext>
                  </a:extLst>
                </a:gridCol>
                <a:gridCol w="2475914">
                  <a:extLst>
                    <a:ext uri="{9D8B030D-6E8A-4147-A177-3AD203B41FA5}">
                      <a16:colId xmlns:a16="http://schemas.microsoft.com/office/drawing/2014/main" val="7134268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Subject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Comprehensive Course Code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1201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8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S02200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2500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S01300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170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S02300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9319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S03300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4287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S01400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5771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S02400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5073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S03400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4974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969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S02500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8545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S03500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559922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C652DBE-4A1E-4E51-BBDD-644EFBBE8DDF}"/>
              </a:ext>
            </a:extLst>
          </p:cNvPr>
          <p:cNvSpPr txBox="1"/>
          <p:nvPr/>
        </p:nvSpPr>
        <p:spPr>
          <a:xfrm>
            <a:off x="8932985" y="2166425"/>
            <a:ext cx="21664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course codes register students for spring TCAP ALT assessments.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563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BAE2C-4CFD-4A21-B60A-CD1852BCF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Achievement Course Codes (ACH)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6C430C9-FD25-4988-B34D-B97952D16E38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4005355381"/>
              </p:ext>
            </p:extLst>
          </p:nvPr>
        </p:nvGraphicFramePr>
        <p:xfrm>
          <a:off x="2102455" y="1250584"/>
          <a:ext cx="5536907" cy="4953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6772">
                  <a:extLst>
                    <a:ext uri="{9D8B030D-6E8A-4147-A177-3AD203B41FA5}">
                      <a16:colId xmlns:a16="http://schemas.microsoft.com/office/drawing/2014/main" val="4264880587"/>
                    </a:ext>
                  </a:extLst>
                </a:gridCol>
                <a:gridCol w="2124221">
                  <a:extLst>
                    <a:ext uri="{9D8B030D-6E8A-4147-A177-3AD203B41FA5}">
                      <a16:colId xmlns:a16="http://schemas.microsoft.com/office/drawing/2014/main" val="3834468873"/>
                    </a:ext>
                  </a:extLst>
                </a:gridCol>
                <a:gridCol w="2475914">
                  <a:extLst>
                    <a:ext uri="{9D8B030D-6E8A-4147-A177-3AD203B41FA5}">
                      <a16:colId xmlns:a16="http://schemas.microsoft.com/office/drawing/2014/main" val="7134268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Subject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Comprehensive Course Code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1201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98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S02600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2500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S03600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170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SOCIAL STUDIES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S04600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9319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S01700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4287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S02700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5771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S03700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5073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SOCIAL STUDIES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S04700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4974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969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S02800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8545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S03800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5599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SOCIAL STUDIES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S04800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76371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C652DBE-4A1E-4E51-BBDD-644EFBBE8DDF}"/>
              </a:ext>
            </a:extLst>
          </p:cNvPr>
          <p:cNvSpPr txBox="1"/>
          <p:nvPr/>
        </p:nvSpPr>
        <p:spPr>
          <a:xfrm>
            <a:off x="9017391" y="2166425"/>
            <a:ext cx="16881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course codes register students for spring TCAP ALT assessments</a:t>
            </a:r>
          </a:p>
        </p:txBody>
      </p:sp>
    </p:spTree>
    <p:extLst>
      <p:ext uri="{BB962C8B-B14F-4D97-AF65-F5344CB8AC3E}">
        <p14:creationId xmlns:p14="http://schemas.microsoft.com/office/powerpoint/2010/main" val="3692926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36753-452D-4F8B-B3C4-B956EAA0C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EOC Alternate Course Codes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F61D3F8-1FB7-4759-B640-712A91E71E53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035452569"/>
              </p:ext>
            </p:extLst>
          </p:nvPr>
        </p:nvGraphicFramePr>
        <p:xfrm>
          <a:off x="2102455" y="2176254"/>
          <a:ext cx="6338160" cy="250549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70903">
                  <a:extLst>
                    <a:ext uri="{9D8B030D-6E8A-4147-A177-3AD203B41FA5}">
                      <a16:colId xmlns:a16="http://schemas.microsoft.com/office/drawing/2014/main" val="1075957454"/>
                    </a:ext>
                  </a:extLst>
                </a:gridCol>
                <a:gridCol w="2176301">
                  <a:extLst>
                    <a:ext uri="{9D8B030D-6E8A-4147-A177-3AD203B41FA5}">
                      <a16:colId xmlns:a16="http://schemas.microsoft.com/office/drawing/2014/main" val="3341044163"/>
                    </a:ext>
                  </a:extLst>
                </a:gridCol>
                <a:gridCol w="2090956">
                  <a:extLst>
                    <a:ext uri="{9D8B030D-6E8A-4147-A177-3AD203B41FA5}">
                      <a16:colId xmlns:a16="http://schemas.microsoft.com/office/drawing/2014/main" val="2240241772"/>
                    </a:ext>
                  </a:extLst>
                </a:gridCol>
              </a:tblGrid>
              <a:tr h="6263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Subject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Course Codes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7828740"/>
                  </a:ext>
                </a:extLst>
              </a:tr>
              <a:tr h="6263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SCIENCE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S03H00, S03H01, S03H02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232411"/>
                  </a:ext>
                </a:extLst>
              </a:tr>
              <a:tr h="6263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ENGLISH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S01H00, S01H01, S01H02, S01G03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0770286"/>
                  </a:ext>
                </a:extLst>
              </a:tr>
              <a:tr h="6263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S02H00, S02H01, S02H02, S02H03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206927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7D62808-3F3A-4F08-913D-3926D454220F}"/>
              </a:ext>
            </a:extLst>
          </p:cNvPr>
          <p:cNvSpPr txBox="1"/>
          <p:nvPr/>
        </p:nvSpPr>
        <p:spPr>
          <a:xfrm>
            <a:off x="9228406" y="1744394"/>
            <a:ext cx="234930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Test registration is based off of course code and grade level.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Test window should be set to Spring or Traditional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Testing will occur in the spring semester.</a:t>
            </a:r>
          </a:p>
        </p:txBody>
      </p:sp>
    </p:spTree>
    <p:extLst>
      <p:ext uri="{BB962C8B-B14F-4D97-AF65-F5344CB8AC3E}">
        <p14:creationId xmlns:p14="http://schemas.microsoft.com/office/powerpoint/2010/main" val="424858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1F63D-60B6-438D-ABE7-9D076DE61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English Learners (EL) Assessments Grades K-12</a:t>
            </a:r>
          </a:p>
        </p:txBody>
      </p:sp>
      <p:pic>
        <p:nvPicPr>
          <p:cNvPr id="18" name="Content Placeholder 17" descr="Eyeglasses resting on stack of books">
            <a:extLst>
              <a:ext uri="{FF2B5EF4-FFF2-40B4-BE49-F238E27FC236}">
                <a16:creationId xmlns:a16="http://schemas.microsoft.com/office/drawing/2014/main" id="{630696A6-7840-4474-87F2-00C874F9A97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4900" y="1704945"/>
            <a:ext cx="6503193" cy="4335075"/>
          </a:xfrm>
        </p:spPr>
      </p:pic>
    </p:spTree>
    <p:extLst>
      <p:ext uri="{BB962C8B-B14F-4D97-AF65-F5344CB8AC3E}">
        <p14:creationId xmlns:p14="http://schemas.microsoft.com/office/powerpoint/2010/main" val="1339316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C0161-07CB-4FE0-A11A-32D27E98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 Course Code Tidbits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2B7CE-C716-4B99-B720-4D0350D1B87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EL Course Codes </a:t>
            </a:r>
            <a:r>
              <a:rPr lang="en-US" b="1" dirty="0"/>
              <a:t>DO NOT </a:t>
            </a:r>
            <a:r>
              <a:rPr lang="en-US" dirty="0"/>
              <a:t>provision ELPA. </a:t>
            </a:r>
          </a:p>
          <a:p>
            <a:pPr lvl="1"/>
            <a:r>
              <a:rPr lang="en-US" dirty="0"/>
              <a:t>ELAP is provisioned by “L” or “W” codes in EIS.</a:t>
            </a:r>
          </a:p>
          <a:p>
            <a:pPr marL="342814" lvl="1" indent="0">
              <a:buNone/>
            </a:pPr>
            <a:endParaRPr lang="en-US" dirty="0"/>
          </a:p>
          <a:p>
            <a:r>
              <a:rPr lang="en-US" dirty="0"/>
              <a:t>Qualifying students MUST be enrolled in an EL course and ELA/ENG course in the same year (K-8 &amp; 9-12).</a:t>
            </a:r>
          </a:p>
          <a:p>
            <a:endParaRPr lang="en-US" dirty="0"/>
          </a:p>
          <a:p>
            <a:r>
              <a:rPr lang="en-US" dirty="0"/>
              <a:t>K-8 students with WIDA score of 3.5 – 4.2 should be enrolled in course code G22X01 and the appropriate ELA ACH course code.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1398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D2C37-3ED0-4115-A71B-A0314A3B2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 and ELA Course Codes for </a:t>
            </a:r>
            <a:br>
              <a:rPr lang="en-US" dirty="0"/>
            </a:br>
            <a:r>
              <a:rPr lang="en-US" dirty="0"/>
              <a:t>Grades 2-8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3B2C9C5-4E59-4FC5-96B4-599C3E0FBCA8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06968772"/>
              </p:ext>
            </p:extLst>
          </p:nvPr>
        </p:nvGraphicFramePr>
        <p:xfrm>
          <a:off x="2138415" y="3002940"/>
          <a:ext cx="9574286" cy="3098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85706">
                  <a:extLst>
                    <a:ext uri="{9D8B030D-6E8A-4147-A177-3AD203B41FA5}">
                      <a16:colId xmlns:a16="http://schemas.microsoft.com/office/drawing/2014/main" val="2379090212"/>
                    </a:ext>
                  </a:extLst>
                </a:gridCol>
                <a:gridCol w="1922145">
                  <a:extLst>
                    <a:ext uri="{9D8B030D-6E8A-4147-A177-3AD203B41FA5}">
                      <a16:colId xmlns:a16="http://schemas.microsoft.com/office/drawing/2014/main" val="3366909064"/>
                    </a:ext>
                  </a:extLst>
                </a:gridCol>
                <a:gridCol w="1922145">
                  <a:extLst>
                    <a:ext uri="{9D8B030D-6E8A-4147-A177-3AD203B41FA5}">
                      <a16:colId xmlns:a16="http://schemas.microsoft.com/office/drawing/2014/main" val="2873290179"/>
                    </a:ext>
                  </a:extLst>
                </a:gridCol>
                <a:gridCol w="1922145">
                  <a:extLst>
                    <a:ext uri="{9D8B030D-6E8A-4147-A177-3AD203B41FA5}">
                      <a16:colId xmlns:a16="http://schemas.microsoft.com/office/drawing/2014/main" val="3895535279"/>
                    </a:ext>
                  </a:extLst>
                </a:gridCol>
                <a:gridCol w="1922145">
                  <a:extLst>
                    <a:ext uri="{9D8B030D-6E8A-4147-A177-3AD203B41FA5}">
                      <a16:colId xmlns:a16="http://schemas.microsoft.com/office/drawing/2014/main" val="37291335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 Course 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Gen Ed Course 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Comprehensive Course 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Alternate Course Code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5102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G22200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G01200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S01201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531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G22300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G01300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S01301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S01300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687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G22400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G01400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S01401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S01400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9573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G22500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G01500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S01501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1263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G22600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G01600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S01601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9288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G22700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G01700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S01701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S01700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405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G22800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G01800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S01801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S01800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1263289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B3E64DB-28B1-4439-94FF-EA80AC0684AF}"/>
              </a:ext>
            </a:extLst>
          </p:cNvPr>
          <p:cNvCxnSpPr>
            <a:cxnSpLocks/>
          </p:cNvCxnSpPr>
          <p:nvPr/>
        </p:nvCxnSpPr>
        <p:spPr>
          <a:xfrm>
            <a:off x="4998128" y="1944210"/>
            <a:ext cx="0" cy="10587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eft Brace 5">
            <a:extLst>
              <a:ext uri="{FF2B5EF4-FFF2-40B4-BE49-F238E27FC236}">
                <a16:creationId xmlns:a16="http://schemas.microsoft.com/office/drawing/2014/main" id="{7FC29FD6-5CE2-49F6-8FBC-B3FE2EA1D052}"/>
              </a:ext>
            </a:extLst>
          </p:cNvPr>
          <p:cNvSpPr/>
          <p:nvPr/>
        </p:nvSpPr>
        <p:spPr>
          <a:xfrm rot="5400000">
            <a:off x="8348068" y="-356566"/>
            <a:ext cx="976544" cy="5742467"/>
          </a:xfrm>
          <a:prstGeom prst="leftBrace">
            <a:avLst>
              <a:gd name="adj1" fmla="val 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18E57F-6B80-45CE-BFAD-C9A7DA674F09}"/>
              </a:ext>
            </a:extLst>
          </p:cNvPr>
          <p:cNvSpPr txBox="1"/>
          <p:nvPr/>
        </p:nvSpPr>
        <p:spPr>
          <a:xfrm>
            <a:off x="4682971" y="1505896"/>
            <a:ext cx="630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9FB52E-5201-40AA-8AB5-3B782A7169D6}"/>
              </a:ext>
            </a:extLst>
          </p:cNvPr>
          <p:cNvSpPr txBox="1"/>
          <p:nvPr/>
        </p:nvSpPr>
        <p:spPr>
          <a:xfrm>
            <a:off x="8018904" y="1508169"/>
            <a:ext cx="1865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of these</a:t>
            </a: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6BB1DBDF-BAD1-42AC-BEE5-DC45D8F9AC3D}"/>
              </a:ext>
            </a:extLst>
          </p:cNvPr>
          <p:cNvSpPr/>
          <p:nvPr/>
        </p:nvSpPr>
        <p:spPr>
          <a:xfrm>
            <a:off x="6235926" y="1387700"/>
            <a:ext cx="630310" cy="605724"/>
          </a:xfrm>
          <a:prstGeom prst="mathPl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00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C0161-07CB-4FE0-A11A-32D27E98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 Course Code Tidbits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2B7CE-C716-4B99-B720-4D0350D1B87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Grade 9-12 students must take at lease one ENG assessment while in High School.</a:t>
            </a:r>
          </a:p>
          <a:p>
            <a:pPr lvl="1"/>
            <a:r>
              <a:rPr lang="en-US" dirty="0"/>
              <a:t>Student must be enrolled in English I or English II the year they take the assessment</a:t>
            </a:r>
          </a:p>
          <a:p>
            <a:pPr marL="342814" lvl="1" indent="0">
              <a:buNone/>
            </a:pPr>
            <a:endParaRPr lang="en-US" dirty="0"/>
          </a:p>
          <a:p>
            <a:r>
              <a:rPr lang="en-US" dirty="0"/>
              <a:t>WIDA proficiency levels below 3.5 use course codes G22H00 – G22H03.</a:t>
            </a:r>
          </a:p>
          <a:p>
            <a:endParaRPr lang="en-US" dirty="0"/>
          </a:p>
          <a:p>
            <a:r>
              <a:rPr lang="en-US" dirty="0"/>
              <a:t>Course code G22H04 is used when proficiency level is 3.5 or higher.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095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1F701-4B05-4EF7-9D8A-39A7A5122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 Course Codes Guidance for </a:t>
            </a:r>
            <a:br>
              <a:rPr lang="en-US" dirty="0"/>
            </a:br>
            <a:r>
              <a:rPr lang="en-US" dirty="0"/>
              <a:t>Grades 9-12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87A718A-BBF1-46B0-963E-3A6EE3126499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507573660"/>
              </p:ext>
            </p:extLst>
          </p:nvPr>
        </p:nvGraphicFramePr>
        <p:xfrm>
          <a:off x="2101850" y="1531938"/>
          <a:ext cx="9610722" cy="4526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54414">
                  <a:extLst>
                    <a:ext uri="{9D8B030D-6E8A-4147-A177-3AD203B41FA5}">
                      <a16:colId xmlns:a16="http://schemas.microsoft.com/office/drawing/2014/main" val="2746115826"/>
                    </a:ext>
                  </a:extLst>
                </a:gridCol>
                <a:gridCol w="1367161">
                  <a:extLst>
                    <a:ext uri="{9D8B030D-6E8A-4147-A177-3AD203B41FA5}">
                      <a16:colId xmlns:a16="http://schemas.microsoft.com/office/drawing/2014/main" val="1207558163"/>
                    </a:ext>
                  </a:extLst>
                </a:gridCol>
                <a:gridCol w="1420427">
                  <a:extLst>
                    <a:ext uri="{9D8B030D-6E8A-4147-A177-3AD203B41FA5}">
                      <a16:colId xmlns:a16="http://schemas.microsoft.com/office/drawing/2014/main" val="3950509947"/>
                    </a:ext>
                  </a:extLst>
                </a:gridCol>
                <a:gridCol w="1207364">
                  <a:extLst>
                    <a:ext uri="{9D8B030D-6E8A-4147-A177-3AD203B41FA5}">
                      <a16:colId xmlns:a16="http://schemas.microsoft.com/office/drawing/2014/main" val="4185312352"/>
                    </a:ext>
                  </a:extLst>
                </a:gridCol>
                <a:gridCol w="3018407">
                  <a:extLst>
                    <a:ext uri="{9D8B030D-6E8A-4147-A177-3AD203B41FA5}">
                      <a16:colId xmlns:a16="http://schemas.microsoft.com/office/drawing/2014/main" val="518646431"/>
                    </a:ext>
                  </a:extLst>
                </a:gridCol>
                <a:gridCol w="1742949">
                  <a:extLst>
                    <a:ext uri="{9D8B030D-6E8A-4147-A177-3AD203B41FA5}">
                      <a16:colId xmlns:a16="http://schemas.microsoft.com/office/drawing/2014/main" val="2123503541"/>
                    </a:ext>
                  </a:extLst>
                </a:gridCol>
              </a:tblGrid>
              <a:tr h="8558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WIDA Proficiency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Student must be enrolled in an ESL course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ESL Course Code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Can ESL course count toward 2 of the 4 required English credit graduation requirements?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Is an English course needed in addition to the ELS course?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559056"/>
                  </a:ext>
                </a:extLst>
              </a:tr>
              <a:tr h="173541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to 3.4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G22H00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0542435"/>
                  </a:ext>
                </a:extLst>
              </a:tr>
              <a:tr h="1735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3.5 and above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G22H04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241266"/>
                  </a:ext>
                </a:extLst>
              </a:tr>
              <a:tr h="173541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to 3.4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G22H01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5839916"/>
                  </a:ext>
                </a:extLst>
              </a:tr>
              <a:tr h="1735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3.5 and above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G22H04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0990905"/>
                  </a:ext>
                </a:extLst>
              </a:tr>
              <a:tr h="173541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to 3.4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G22H02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Yes, if G22H00 </a:t>
                      </a:r>
                      <a:r>
                        <a:rPr lang="en-US" b="1" dirty="0"/>
                        <a:t>OR</a:t>
                      </a:r>
                      <a:r>
                        <a:rPr lang="en-US" dirty="0"/>
                        <a:t> G22H01 has been completed</a:t>
                      </a:r>
                    </a:p>
                    <a:p>
                      <a:pPr algn="ctr"/>
                      <a:r>
                        <a:rPr lang="en-US" dirty="0"/>
                        <a:t>No, if two ELS classes have been counted toward English credits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Yes, if two English credits have already been given for ESL courses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3919750"/>
                  </a:ext>
                </a:extLst>
              </a:tr>
              <a:tr h="1735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3.5 and above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G22H04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0834634"/>
                  </a:ext>
                </a:extLst>
              </a:tr>
              <a:tr h="173541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to 3.4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G22H03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Yes, if G22H00 </a:t>
                      </a:r>
                      <a:r>
                        <a:rPr lang="en-US" b="1" dirty="0"/>
                        <a:t>OR</a:t>
                      </a:r>
                      <a:r>
                        <a:rPr lang="en-US" dirty="0"/>
                        <a:t> G22H01 has been completed</a:t>
                      </a:r>
                    </a:p>
                    <a:p>
                      <a:pPr algn="ctr"/>
                      <a:r>
                        <a:rPr lang="en-US" dirty="0"/>
                        <a:t>No, if two ELS classes have been counted toward English credits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1453598"/>
                  </a:ext>
                </a:extLst>
              </a:tr>
              <a:tr h="1735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3.5 and above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G22H04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22170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2079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81D4E-9EED-45E1-8CB4-9FD8F09A1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EIS Business Rules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04864-A9F2-4DE8-A39A-C1232B2826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These Business Rules must be applied for student data to pull into VisTool.</a:t>
            </a:r>
          </a:p>
        </p:txBody>
      </p:sp>
    </p:spTree>
    <p:extLst>
      <p:ext uri="{BB962C8B-B14F-4D97-AF65-F5344CB8AC3E}">
        <p14:creationId xmlns:p14="http://schemas.microsoft.com/office/powerpoint/2010/main" val="1251537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D82EEA49-ACB3-4982-AF58-8E726222D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Rules for EIS Enrollment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C7BC7C9-EB66-4E0D-9632-107A825613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7" y="1531917"/>
            <a:ext cx="7526423" cy="4308813"/>
          </a:xfrm>
        </p:spPr>
        <p:txBody>
          <a:bodyPr>
            <a:normAutofit fontScale="85000" lnSpcReduction="20000"/>
          </a:bodyPr>
          <a:lstStyle/>
          <a:p>
            <a:pPr marL="12700" marR="457200">
              <a:lnSpc>
                <a:spcPts val="1950"/>
              </a:lnSpc>
              <a:spcBef>
                <a:spcPts val="190"/>
              </a:spcBef>
            </a:pP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a student record to result in a </a:t>
            </a:r>
            <a:r>
              <a:rPr lang="en-US" sz="2400" b="1" spc="-20" dirty="0">
                <a:solidFill>
                  <a:srgbClr val="75787A"/>
                </a:solidFill>
                <a:latin typeface="Open Sans"/>
                <a:cs typeface="Open Sans"/>
              </a:rPr>
              <a:t>test registration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, the student must have: </a:t>
            </a:r>
          </a:p>
          <a:p>
            <a:pPr marL="0" marR="457200" indent="0">
              <a:lnSpc>
                <a:spcPts val="1950"/>
              </a:lnSpc>
              <a:spcBef>
                <a:spcPts val="190"/>
              </a:spcBef>
              <a:buNone/>
            </a:pPr>
            <a:endParaRPr lang="en-US" sz="2400" dirty="0">
              <a:latin typeface="Open Sans"/>
              <a:cs typeface="Open Sans"/>
            </a:endParaRPr>
          </a:p>
          <a:p>
            <a:pPr marL="698500" indent="-343535">
              <a:lnSpc>
                <a:spcPct val="100000"/>
              </a:lnSpc>
              <a:spcBef>
                <a:spcPts val="365"/>
              </a:spcBef>
              <a:buAutoNum type="arabicPeriod"/>
              <a:tabLst>
                <a:tab pos="698500" algn="l"/>
                <a:tab pos="699135" algn="l"/>
              </a:tabLst>
            </a:pPr>
            <a:r>
              <a:rPr lang="en-US" sz="2400" b="1" spc="5" dirty="0">
                <a:solidFill>
                  <a:srgbClr val="75787A"/>
                </a:solidFill>
                <a:latin typeface="Open Sans"/>
                <a:cs typeface="Open Sans"/>
              </a:rPr>
              <a:t>Active </a:t>
            </a:r>
            <a:r>
              <a:rPr lang="en-US" sz="2400" b="1" spc="-5" dirty="0">
                <a:solidFill>
                  <a:srgbClr val="75787A"/>
                </a:solidFill>
                <a:latin typeface="Open Sans"/>
                <a:cs typeface="Open Sans"/>
              </a:rPr>
              <a:t>Enrollment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a</a:t>
            </a:r>
            <a:r>
              <a:rPr lang="en-US" sz="2400" spc="-18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school/district</a:t>
            </a:r>
            <a:endParaRPr lang="en-US" sz="2400" dirty="0">
              <a:latin typeface="Open Sans"/>
              <a:cs typeface="Open Sans"/>
            </a:endParaRPr>
          </a:p>
          <a:p>
            <a:pPr marL="698500" indent="-343535">
              <a:lnSpc>
                <a:spcPct val="100000"/>
              </a:lnSpc>
              <a:spcBef>
                <a:spcPts val="350"/>
              </a:spcBef>
              <a:buAutoNum type="arabicPeriod"/>
              <a:tabLst>
                <a:tab pos="698500" algn="l"/>
                <a:tab pos="699135" algn="l"/>
              </a:tabLst>
            </a:pPr>
            <a:r>
              <a:rPr lang="en-US" sz="2400" b="1" spc="-10" dirty="0">
                <a:solidFill>
                  <a:srgbClr val="75787A"/>
                </a:solidFill>
                <a:latin typeface="Open Sans"/>
                <a:cs typeface="Open Sans"/>
              </a:rPr>
              <a:t>Instructional </a:t>
            </a:r>
            <a:r>
              <a:rPr lang="en-US" sz="2400" b="1" spc="-5" dirty="0">
                <a:solidFill>
                  <a:srgbClr val="75787A"/>
                </a:solidFill>
                <a:latin typeface="Open Sans"/>
                <a:cs typeface="Open Sans"/>
              </a:rPr>
              <a:t>Grade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record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that</a:t>
            </a:r>
            <a:r>
              <a:rPr lang="en-US" sz="2400" spc="14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enrollment</a:t>
            </a:r>
            <a:endParaRPr lang="en-US" sz="2400" dirty="0">
              <a:latin typeface="Open Sans"/>
              <a:cs typeface="Open Sans"/>
            </a:endParaRPr>
          </a:p>
          <a:p>
            <a:pPr marL="698500" indent="-343535">
              <a:lnSpc>
                <a:spcPct val="100000"/>
              </a:lnSpc>
              <a:spcBef>
                <a:spcPts val="420"/>
              </a:spcBef>
              <a:buAutoNum type="arabicPeriod"/>
              <a:tabLst>
                <a:tab pos="698500" algn="l"/>
                <a:tab pos="699135" algn="l"/>
              </a:tabLst>
            </a:pPr>
            <a:r>
              <a:rPr lang="en-US" sz="2400" b="1" spc="-5" dirty="0">
                <a:solidFill>
                  <a:srgbClr val="75787A"/>
                </a:solidFill>
                <a:latin typeface="Open Sans"/>
                <a:cs typeface="Open Sans"/>
              </a:rPr>
              <a:t>Student Class </a:t>
            </a:r>
            <a:r>
              <a:rPr lang="en-US" sz="2400" b="1" spc="-10" dirty="0">
                <a:solidFill>
                  <a:srgbClr val="75787A"/>
                </a:solidFill>
                <a:latin typeface="Open Sans"/>
                <a:cs typeface="Open Sans"/>
              </a:rPr>
              <a:t>Assignment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(course </a:t>
            </a:r>
            <a:r>
              <a:rPr lang="en-US" sz="2400" spc="-30" dirty="0">
                <a:solidFill>
                  <a:srgbClr val="75787A"/>
                </a:solidFill>
                <a:latin typeface="Open Sans"/>
                <a:cs typeface="Open Sans"/>
              </a:rPr>
              <a:t>code)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400" spc="5" dirty="0">
                <a:solidFill>
                  <a:srgbClr val="75787A"/>
                </a:solidFill>
                <a:latin typeface="Open Sans"/>
                <a:cs typeface="Open Sans"/>
              </a:rPr>
              <a:t>that</a:t>
            </a:r>
            <a:r>
              <a:rPr lang="en-US" sz="2400" spc="-7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enrollment</a:t>
            </a:r>
            <a:endParaRPr lang="en-US" sz="2400" dirty="0">
              <a:latin typeface="Open Sans"/>
              <a:cs typeface="Open Sans"/>
            </a:endParaRPr>
          </a:p>
          <a:p>
            <a:pPr marL="698500" indent="-343535">
              <a:lnSpc>
                <a:spcPct val="100000"/>
              </a:lnSpc>
              <a:spcBef>
                <a:spcPts val="425"/>
              </a:spcBef>
              <a:buAutoNum type="arabicPeriod"/>
              <a:tabLst>
                <a:tab pos="698500" algn="l"/>
                <a:tab pos="699135" algn="l"/>
              </a:tabLst>
            </a:pPr>
            <a:r>
              <a:rPr lang="en-US" sz="2400" b="1" spc="-5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lang="en-US" sz="2400" b="1" spc="5" dirty="0">
                <a:solidFill>
                  <a:srgbClr val="75787A"/>
                </a:solidFill>
                <a:latin typeface="Open Sans"/>
                <a:cs typeface="Open Sans"/>
              </a:rPr>
              <a:t>Section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(local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number)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student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class</a:t>
            </a:r>
            <a:r>
              <a:rPr lang="en-US" sz="2400" spc="9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assignment</a:t>
            </a:r>
            <a:endParaRPr lang="en-US" sz="2400" dirty="0">
              <a:latin typeface="Open Sans"/>
              <a:cs typeface="Open Sans"/>
            </a:endParaRPr>
          </a:p>
          <a:p>
            <a:pPr marL="698500" marR="389890" indent="-343535">
              <a:lnSpc>
                <a:spcPts val="1950"/>
              </a:lnSpc>
              <a:spcBef>
                <a:spcPts val="509"/>
              </a:spcBef>
              <a:buAutoNum type="arabicPeriod"/>
              <a:tabLst>
                <a:tab pos="698500" algn="l"/>
                <a:tab pos="699135" algn="l"/>
              </a:tabLst>
            </a:pPr>
            <a:r>
              <a:rPr lang="en-US" sz="2400" b="1" spc="-30" dirty="0">
                <a:solidFill>
                  <a:srgbClr val="75787A"/>
                </a:solidFill>
                <a:latin typeface="Open Sans"/>
                <a:cs typeface="Open Sans"/>
              </a:rPr>
              <a:t>Teacher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identified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as </a:t>
            </a:r>
            <a:r>
              <a:rPr lang="en-US" sz="2400" spc="15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teacher of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record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400" spc="15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class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section  </a:t>
            </a:r>
          </a:p>
          <a:p>
            <a:pPr marL="698500" marR="389890" indent="-343535">
              <a:lnSpc>
                <a:spcPts val="1950"/>
              </a:lnSpc>
              <a:spcBef>
                <a:spcPts val="509"/>
              </a:spcBef>
              <a:buAutoNum type="arabicPeriod"/>
              <a:tabLst>
                <a:tab pos="698500" algn="l"/>
                <a:tab pos="699135" algn="l"/>
              </a:tabLst>
            </a:pPr>
            <a:r>
              <a:rPr lang="en-US" sz="2400" b="1" spc="-5" dirty="0">
                <a:solidFill>
                  <a:srgbClr val="75787A"/>
                </a:solidFill>
                <a:latin typeface="Open Sans"/>
                <a:cs typeface="Open Sans"/>
              </a:rPr>
              <a:t>Valid </a:t>
            </a:r>
            <a:r>
              <a:rPr lang="en-US" sz="2400" b="1" spc="-30" dirty="0">
                <a:solidFill>
                  <a:srgbClr val="75787A"/>
                </a:solidFill>
                <a:latin typeface="Open Sans"/>
                <a:cs typeface="Open Sans"/>
              </a:rPr>
              <a:t>Teacher </a:t>
            </a:r>
            <a:r>
              <a:rPr lang="en-US" sz="2400" b="1" spc="-15" dirty="0">
                <a:solidFill>
                  <a:srgbClr val="75787A"/>
                </a:solidFill>
                <a:latin typeface="Open Sans"/>
                <a:cs typeface="Open Sans"/>
              </a:rPr>
              <a:t>License </a:t>
            </a:r>
            <a:r>
              <a:rPr lang="en-US" sz="2400" spc="-10" dirty="0">
                <a:solidFill>
                  <a:srgbClr val="75787A"/>
                </a:solidFill>
                <a:latin typeface="Open Sans"/>
                <a:cs typeface="Open Sans"/>
              </a:rPr>
              <a:t>number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400" spc="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400" spc="-15" dirty="0">
                <a:solidFill>
                  <a:srgbClr val="75787A"/>
                </a:solidFill>
                <a:latin typeface="Open Sans"/>
                <a:cs typeface="Open Sans"/>
              </a:rPr>
              <a:t>teacher of</a:t>
            </a:r>
            <a:r>
              <a:rPr lang="en-US" sz="2400" spc="-5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record</a:t>
            </a:r>
            <a:endParaRPr lang="en-US" sz="2400" dirty="0">
              <a:latin typeface="Open Sans"/>
              <a:cs typeface="Open Sans"/>
            </a:endParaRPr>
          </a:p>
          <a:p>
            <a:pPr marL="698500" indent="-343535">
              <a:lnSpc>
                <a:spcPct val="100000"/>
              </a:lnSpc>
              <a:spcBef>
                <a:spcPts val="350"/>
              </a:spcBef>
              <a:buAutoNum type="arabicPeriod"/>
              <a:tabLst>
                <a:tab pos="698500" algn="l"/>
                <a:tab pos="699135" algn="l"/>
              </a:tabLst>
            </a:pPr>
            <a:r>
              <a:rPr lang="en-US" sz="2400" b="1" spc="-35" dirty="0">
                <a:solidFill>
                  <a:srgbClr val="75787A"/>
                </a:solidFill>
                <a:latin typeface="Open Sans"/>
                <a:cs typeface="Open Sans"/>
              </a:rPr>
              <a:t>Test </a:t>
            </a:r>
            <a:r>
              <a:rPr lang="en-US" sz="2400" b="1" dirty="0">
                <a:solidFill>
                  <a:srgbClr val="75787A"/>
                </a:solidFill>
                <a:latin typeface="Open Sans"/>
                <a:cs typeface="Open Sans"/>
              </a:rPr>
              <a:t>Window</a:t>
            </a:r>
            <a:r>
              <a:rPr lang="en-US" sz="2400" b="1" spc="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25" dirty="0">
                <a:solidFill>
                  <a:srgbClr val="75787A"/>
                </a:solidFill>
                <a:latin typeface="Open Sans"/>
                <a:cs typeface="Open Sans"/>
              </a:rPr>
              <a:t>set (data piece missing most often)</a:t>
            </a:r>
            <a:endParaRPr lang="en-US" sz="2400" dirty="0">
              <a:latin typeface="Open Sans"/>
              <a:cs typeface="Open Sans"/>
            </a:endParaRPr>
          </a:p>
          <a:p>
            <a:pPr marL="698500" indent="-343535">
              <a:lnSpc>
                <a:spcPct val="100000"/>
              </a:lnSpc>
              <a:spcBef>
                <a:spcPts val="420"/>
              </a:spcBef>
              <a:buAutoNum type="arabicPeriod"/>
              <a:tabLst>
                <a:tab pos="698500" algn="l"/>
                <a:tab pos="699135" algn="l"/>
              </a:tabLst>
            </a:pPr>
            <a:r>
              <a:rPr lang="en-US" sz="2400" b="1" spc="-15" dirty="0">
                <a:solidFill>
                  <a:srgbClr val="75787A"/>
                </a:solidFill>
                <a:latin typeface="Open Sans"/>
                <a:cs typeface="Open Sans"/>
              </a:rPr>
              <a:t>Begin/End </a:t>
            </a:r>
            <a:r>
              <a:rPr lang="en-US" sz="2400" b="1" spc="-5" dirty="0">
                <a:solidFill>
                  <a:srgbClr val="75787A"/>
                </a:solidFill>
                <a:latin typeface="Open Sans"/>
                <a:cs typeface="Open Sans"/>
              </a:rPr>
              <a:t>Dates </a:t>
            </a:r>
            <a:r>
              <a:rPr lang="en-US" sz="24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400" spc="-40" dirty="0">
                <a:solidFill>
                  <a:srgbClr val="75787A"/>
                </a:solidFill>
                <a:latin typeface="Open Sans"/>
                <a:cs typeface="Open Sans"/>
              </a:rPr>
              <a:t>Teacher </a:t>
            </a:r>
            <a:r>
              <a:rPr lang="en-US" sz="2400" dirty="0">
                <a:solidFill>
                  <a:srgbClr val="75787A"/>
                </a:solidFill>
                <a:latin typeface="Open Sans"/>
                <a:cs typeface="Open Sans"/>
              </a:rPr>
              <a:t>and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Student</a:t>
            </a:r>
            <a:r>
              <a:rPr lang="en-US" sz="2400" spc="-6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spc="-5" dirty="0">
                <a:solidFill>
                  <a:srgbClr val="75787A"/>
                </a:solidFill>
                <a:latin typeface="Open Sans"/>
                <a:cs typeface="Open Sans"/>
              </a:rPr>
              <a:t>Class</a:t>
            </a:r>
            <a:endParaRPr lang="en-US" sz="2400" dirty="0">
              <a:latin typeface="Open Sans"/>
              <a:cs typeface="Open Sans"/>
            </a:endParaRPr>
          </a:p>
          <a:p>
            <a:endParaRPr lang="en-US" dirty="0"/>
          </a:p>
        </p:txBody>
      </p:sp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FA0D905F-5DF6-4B99-99AA-FBCDECA2ED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94688" y="2174875"/>
            <a:ext cx="3300412" cy="33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7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Modes for 2022-23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type="body" sz="quarter" idx="10"/>
          </p:nvPr>
        </p:nvSpPr>
        <p:spPr>
          <a:xfrm>
            <a:off x="507869" y="1531917"/>
            <a:ext cx="9706031" cy="4605647"/>
          </a:xfrm>
        </p:spPr>
        <p:txBody>
          <a:bodyPr vert="horz" lIns="91416" tIns="45708" rIns="91416" bIns="45708" rtlCol="0" anchor="t">
            <a:normAutofit/>
          </a:bodyPr>
          <a:lstStyle/>
          <a:p>
            <a:pPr marL="256540" indent="-25654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End of Course (EOC) and Grade 6-8</a:t>
            </a:r>
          </a:p>
          <a:p>
            <a:pPr marL="556895" lvl="1" indent="-213995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Computer-based testing (CBT) via TestNav</a:t>
            </a:r>
          </a:p>
          <a:p>
            <a:pPr marL="856857" lvl="2" indent="-213995">
              <a:buClr>
                <a:srgbClr val="FF0000"/>
              </a:buClr>
            </a:pPr>
            <a:r>
              <a:rPr lang="en-US" dirty="0">
                <a:latin typeface="Open Sans"/>
                <a:ea typeface="Open Sans"/>
                <a:cs typeface="Open Sans"/>
              </a:rPr>
              <a:t>Grades 6-8 and EOC will be online for </a:t>
            </a:r>
            <a:r>
              <a:rPr lang="en-US" b="1" dirty="0">
                <a:latin typeface="Open Sans"/>
                <a:ea typeface="Open Sans"/>
                <a:cs typeface="Open Sans"/>
              </a:rPr>
              <a:t>all</a:t>
            </a:r>
            <a:r>
              <a:rPr lang="en-US" dirty="0">
                <a:latin typeface="Open Sans"/>
                <a:ea typeface="Open Sans"/>
                <a:cs typeface="Open Sans"/>
              </a:rPr>
              <a:t> subparts of their assessments.</a:t>
            </a:r>
          </a:p>
          <a:p>
            <a:pPr marL="556895" lvl="1" indent="-213995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dirty="0">
              <a:latin typeface="Open Sans"/>
              <a:ea typeface="Open Sans"/>
              <a:cs typeface="Open Sans"/>
            </a:endParaRPr>
          </a:p>
          <a:p>
            <a:pPr marL="256540" indent="-25654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Grades 3-5 and Grade 2 (optional)</a:t>
            </a:r>
          </a:p>
          <a:p>
            <a:pPr marL="642620" lvl="1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All paper-based testing (PBT) with paper/pencil</a:t>
            </a:r>
          </a:p>
          <a:p>
            <a:pPr marL="642620" lvl="1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Grade 2 (ELA/Math) and Grade 3 (ELA/Math/Science) in consumable test books</a:t>
            </a:r>
          </a:p>
          <a:p>
            <a:pPr marL="642620" lvl="1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Grade 3-5 Social Studies remains paused</a:t>
            </a:r>
          </a:p>
          <a:p>
            <a:pPr marL="642620" lvl="1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dirty="0">
              <a:latin typeface="Open Sans"/>
              <a:ea typeface="Open Sans"/>
              <a:cs typeface="Open Sans"/>
            </a:endParaRPr>
          </a:p>
          <a:p>
            <a:pPr marL="913765" lvl="2" indent="0">
              <a:buNone/>
            </a:pPr>
            <a:endParaRPr lang="en-US" dirty="0"/>
          </a:p>
          <a:p>
            <a:pPr marL="256540" indent="-256540"/>
            <a:endParaRPr lang="en-US" dirty="0"/>
          </a:p>
          <a:p>
            <a:pPr marL="556260" lvl="1" indent="-213360"/>
            <a:endParaRPr lang="en-US" dirty="0"/>
          </a:p>
          <a:p>
            <a:pPr marL="913765" lvl="2" indent="0">
              <a:buNone/>
            </a:pPr>
            <a:endParaRPr lang="en-US" dirty="0"/>
          </a:p>
          <a:p>
            <a:pPr marL="456565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579225" y="6356350"/>
            <a:ext cx="609600" cy="363538"/>
          </a:xfrm>
          <a:prstGeom prst="rect">
            <a:avLst/>
          </a:prstGeom>
        </p:spPr>
        <p:txBody>
          <a:bodyPr/>
          <a:lstStyle/>
          <a:p>
            <a:fld id="{86D2451E-3285-438B-B188-C22B2A012BF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69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D82EEA49-ACB3-4982-AF58-8E726222D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EIS: Student Enrollment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C7BC7C9-EB66-4E0D-9632-107A825613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7" y="1531917"/>
            <a:ext cx="7526423" cy="430881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1E0245DA-9B40-46F2-BB56-A24AD97A7932}"/>
              </a:ext>
            </a:extLst>
          </p:cNvPr>
          <p:cNvSpPr/>
          <p:nvPr/>
        </p:nvSpPr>
        <p:spPr>
          <a:xfrm>
            <a:off x="94138" y="1544929"/>
            <a:ext cx="8613938" cy="771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3BBD362-9A96-4D9B-AA96-E6B16F8CF448}"/>
              </a:ext>
            </a:extLst>
          </p:cNvPr>
          <p:cNvCxnSpPr>
            <a:cxnSpLocks/>
          </p:cNvCxnSpPr>
          <p:nvPr/>
        </p:nvCxnSpPr>
        <p:spPr>
          <a:xfrm flipV="1">
            <a:off x="2636668" y="2360415"/>
            <a:ext cx="0" cy="1227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E6E3BDB-8C40-4E97-AB51-125F9586A166}"/>
              </a:ext>
            </a:extLst>
          </p:cNvPr>
          <p:cNvSpPr txBox="1"/>
          <p:nvPr/>
        </p:nvSpPr>
        <p:spPr>
          <a:xfrm>
            <a:off x="1558038" y="3565253"/>
            <a:ext cx="2334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USID: Unique State Identification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BD81B59-9A4A-4B18-92F5-3C84967135BE}"/>
              </a:ext>
            </a:extLst>
          </p:cNvPr>
          <p:cNvCxnSpPr/>
          <p:nvPr/>
        </p:nvCxnSpPr>
        <p:spPr>
          <a:xfrm flipV="1">
            <a:off x="5412097" y="2388094"/>
            <a:ext cx="0" cy="96988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A8C67D1-E4BE-42BA-8AB1-88C8F2756B7A}"/>
              </a:ext>
            </a:extLst>
          </p:cNvPr>
          <p:cNvSpPr txBox="1"/>
          <p:nvPr/>
        </p:nvSpPr>
        <p:spPr>
          <a:xfrm>
            <a:off x="4765468" y="3363416"/>
            <a:ext cx="2398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either of these are missing, the class schedule will not load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F9B4281-F08E-41E5-AA2A-1613D2838751}"/>
              </a:ext>
            </a:extLst>
          </p:cNvPr>
          <p:cNvCxnSpPr>
            <a:cxnSpLocks/>
          </p:cNvCxnSpPr>
          <p:nvPr/>
        </p:nvCxnSpPr>
        <p:spPr>
          <a:xfrm flipV="1">
            <a:off x="6347534" y="2388094"/>
            <a:ext cx="0" cy="9753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50F36CF5-F199-401C-8361-358A028032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94688" y="2174875"/>
            <a:ext cx="3300412" cy="33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D82EEA49-ACB3-4982-AF58-8E726222D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EIS: Student Schedule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C7BC7C9-EB66-4E0D-9632-107A825613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0326" y="1722268"/>
            <a:ext cx="6312024" cy="41184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1A39CC93-885B-45E3-AD5A-00B1723A6F45}"/>
              </a:ext>
            </a:extLst>
          </p:cNvPr>
          <p:cNvSpPr/>
          <p:nvPr/>
        </p:nvSpPr>
        <p:spPr>
          <a:xfrm>
            <a:off x="1309323" y="1439015"/>
            <a:ext cx="6636192" cy="4526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ACA5C73-244D-463C-BBA2-EA1F6A485117}"/>
              </a:ext>
            </a:extLst>
          </p:cNvPr>
          <p:cNvCxnSpPr>
            <a:cxnSpLocks/>
          </p:cNvCxnSpPr>
          <p:nvPr/>
        </p:nvCxnSpPr>
        <p:spPr>
          <a:xfrm flipV="1">
            <a:off x="539714" y="3929263"/>
            <a:ext cx="1859097" cy="41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324DC9A-DE56-421F-A7D1-A2C359BD0C11}"/>
              </a:ext>
            </a:extLst>
          </p:cNvPr>
          <p:cNvSpPr txBox="1"/>
          <p:nvPr/>
        </p:nvSpPr>
        <p:spPr>
          <a:xfrm>
            <a:off x="168675" y="4006486"/>
            <a:ext cx="11406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there is a schedule change, dates cannot overlap.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0B8F89A7-C6AA-4FE4-AAA9-642542D079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94688" y="2174875"/>
            <a:ext cx="3300412" cy="33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82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D82EEA49-ACB3-4982-AF58-8E726222D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EIS: Student Assessed Course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C7BC7C9-EB66-4E0D-9632-107A825613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3776" y="5086905"/>
            <a:ext cx="5823752" cy="1642370"/>
          </a:xfrm>
        </p:spPr>
        <p:txBody>
          <a:bodyPr>
            <a:normAutofit/>
          </a:bodyPr>
          <a:lstStyle/>
          <a:p>
            <a:r>
              <a:rPr lang="en-US" sz="1600" dirty="0"/>
              <a:t>Check for beginning and end dates for the class</a:t>
            </a:r>
          </a:p>
          <a:p>
            <a:r>
              <a:rPr lang="en-US" sz="1600" dirty="0"/>
              <a:t>Test window set </a:t>
            </a:r>
          </a:p>
          <a:p>
            <a:r>
              <a:rPr lang="en-US" sz="1600" dirty="0"/>
              <a:t>Class period and Duration (if pull out, may show 0)</a:t>
            </a:r>
          </a:p>
          <a:p>
            <a:r>
              <a:rPr lang="en-US" sz="1600" dirty="0"/>
              <a:t>Teacher of record is assigned, has TLN, beginning dates and marked Y as TOR.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1FAF30D-4AE0-427E-A535-FA79969EAB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516630" y="2174875"/>
            <a:ext cx="3300412" cy="3300413"/>
          </a:xfrm>
          <a:prstGeom prst="rect">
            <a:avLst/>
          </a:prstGeom>
        </p:spPr>
      </p:pic>
      <p:sp>
        <p:nvSpPr>
          <p:cNvPr id="11" name="object 8">
            <a:extLst>
              <a:ext uri="{FF2B5EF4-FFF2-40B4-BE49-F238E27FC236}">
                <a16:creationId xmlns:a16="http://schemas.microsoft.com/office/drawing/2014/main" id="{2A48F349-1FC1-4E2D-941D-AC782A6E1200}"/>
              </a:ext>
            </a:extLst>
          </p:cNvPr>
          <p:cNvSpPr/>
          <p:nvPr/>
        </p:nvSpPr>
        <p:spPr>
          <a:xfrm>
            <a:off x="233856" y="1204023"/>
            <a:ext cx="7977989" cy="36343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6666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6B4AF-A4C7-4127-AA52-75A8190CD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Data Points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2FB28-CDE8-47DC-9CA2-1C0BDEB11B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Schedules under Primary Enrollment are the only courses that pull for assessments.</a:t>
            </a:r>
          </a:p>
          <a:p>
            <a:r>
              <a:rPr lang="en-US" dirty="0"/>
              <a:t>Students can only be enrolled in one school in the testing platform.</a:t>
            </a:r>
          </a:p>
          <a:p>
            <a:r>
              <a:rPr lang="en-US" dirty="0"/>
              <a:t>A student’s schedule in EIS needs to show the courses and assessments the student is taking.</a:t>
            </a:r>
          </a:p>
          <a:p>
            <a:pPr lvl="1"/>
            <a:r>
              <a:rPr lang="en-US" dirty="0"/>
              <a:t>An 8</a:t>
            </a:r>
            <a:r>
              <a:rPr lang="en-US" baseline="30000" dirty="0"/>
              <a:t>th</a:t>
            </a:r>
            <a:r>
              <a:rPr lang="en-US" dirty="0"/>
              <a:t> grade student taking Biology for high school credit will take the Biology EOC.</a:t>
            </a:r>
          </a:p>
          <a:p>
            <a:pPr lvl="1"/>
            <a:r>
              <a:rPr lang="en-US" dirty="0"/>
              <a:t>A student in alternative school must have the assessed course codes on their schedule if they need to take an assessment for a class.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809BBDB-F831-438F-8434-E3F159BC1A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94688" y="2174875"/>
            <a:ext cx="3300412" cy="330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86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71B91-4B0F-4D24-A843-8F11551DD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Visibility Tool and High Priority Metrics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8A1EA-096B-423A-9497-306DF81A4E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to use VisTool and common High Priority Metrics</a:t>
            </a:r>
          </a:p>
        </p:txBody>
      </p:sp>
    </p:spTree>
    <p:extLst>
      <p:ext uri="{BB962C8B-B14F-4D97-AF65-F5344CB8AC3E}">
        <p14:creationId xmlns:p14="http://schemas.microsoft.com/office/powerpoint/2010/main" val="37068237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A4E73-27CF-4051-B485-C0C9D0D7B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pc="-10" dirty="0"/>
              <a:t>Checking </a:t>
            </a:r>
            <a:r>
              <a:rPr lang="en-US" sz="3600" spc="-15" dirty="0"/>
              <a:t>TCAP </a:t>
            </a:r>
            <a:r>
              <a:rPr lang="en-US" sz="3600" spc="5" dirty="0"/>
              <a:t>Visibility</a:t>
            </a:r>
            <a:r>
              <a:rPr lang="en-US" sz="3600" spc="-85" dirty="0"/>
              <a:t> </a:t>
            </a:r>
            <a:r>
              <a:rPr lang="en-US" sz="3600" spc="15" dirty="0"/>
              <a:t>Tool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DA58D-C878-4846-8392-2356ECA1C6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VisTool is the platform that helps us know if there are issues with data in the district SIS or in EIS.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It ensures data is clean before </a:t>
            </a:r>
            <a:r>
              <a:rPr lang="en-US" sz="2400" spc="-25" dirty="0">
                <a:latin typeface="Open Sans"/>
                <a:cs typeface="Open Sans"/>
              </a:rPr>
              <a:t>PearsonAccess</a:t>
            </a:r>
            <a:r>
              <a:rPr lang="en-US" sz="2400" spc="-37" baseline="25462" dirty="0">
                <a:latin typeface="Open Sans"/>
                <a:cs typeface="Open Sans"/>
              </a:rPr>
              <a:t>next</a:t>
            </a:r>
            <a:r>
              <a:rPr lang="en-US" dirty="0"/>
              <a:t> opens.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It ensures no classes or students are missing so all students will be in </a:t>
            </a:r>
            <a:r>
              <a:rPr lang="en-US" sz="2400" spc="-25" dirty="0">
                <a:latin typeface="Open Sans"/>
                <a:cs typeface="Open Sans"/>
              </a:rPr>
              <a:t>PearsonAccess</a:t>
            </a:r>
            <a:r>
              <a:rPr lang="en-US" sz="2400" spc="-37" baseline="25462" dirty="0">
                <a:latin typeface="Open Sans"/>
                <a:cs typeface="Open Sans"/>
              </a:rPr>
              <a:t>next</a:t>
            </a:r>
            <a:r>
              <a:rPr lang="en-US" dirty="0"/>
              <a:t> for all assessed courses.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It is important to start checking VisTool as soon as it opens, and student schedules are in EIS.</a:t>
            </a:r>
          </a:p>
          <a:p>
            <a:pPr marL="0" indent="0">
              <a:buNone/>
            </a:pPr>
            <a:endParaRPr lang="en-US" spc="-37" baseline="25462" dirty="0">
              <a:latin typeface="Open Sans"/>
              <a:cs typeface="Open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908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E16D-D16E-40E1-83A6-FB0D0E43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TCAP Visibility Tool Troubleshooting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49E4F-B6FA-4B3A-8E9B-141236DE78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2517" y="1657605"/>
            <a:ext cx="4988174" cy="4479959"/>
          </a:xfrm>
        </p:spPr>
        <p:txBody>
          <a:bodyPr/>
          <a:lstStyle/>
          <a:p>
            <a:r>
              <a:rPr lang="en-US" dirty="0"/>
              <a:t>If you receive this message when logging into VisTool:</a:t>
            </a:r>
          </a:p>
          <a:p>
            <a:pPr lvl="1"/>
            <a:r>
              <a:rPr lang="en-US" dirty="0"/>
              <a:t>Check the clock on your computer to make sure it has the correct time. </a:t>
            </a:r>
          </a:p>
          <a:p>
            <a:pPr lvl="1"/>
            <a:r>
              <a:rPr lang="en-US" dirty="0"/>
              <a:t>If it is off by more than 30 seconds of the time in EIS, it will result in this error.</a:t>
            </a:r>
          </a:p>
          <a:p>
            <a:pPr lvl="1"/>
            <a:r>
              <a:rPr lang="en-US" dirty="0"/>
              <a:t>Reset your computer clock if necessary.</a:t>
            </a:r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79AB5ABD-35F6-4DA8-8F1F-DE60B701E60D}"/>
              </a:ext>
            </a:extLst>
          </p:cNvPr>
          <p:cNvSpPr/>
          <p:nvPr/>
        </p:nvSpPr>
        <p:spPr>
          <a:xfrm>
            <a:off x="693568" y="1657605"/>
            <a:ext cx="4029075" cy="2104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Arrow: Bent 6">
            <a:extLst>
              <a:ext uri="{FF2B5EF4-FFF2-40B4-BE49-F238E27FC236}">
                <a16:creationId xmlns:a16="http://schemas.microsoft.com/office/drawing/2014/main" id="{A6085872-BB2E-4E0C-B1E5-3625CFEF4320}"/>
              </a:ext>
            </a:extLst>
          </p:cNvPr>
          <p:cNvSpPr/>
          <p:nvPr/>
        </p:nvSpPr>
        <p:spPr>
          <a:xfrm rot="16200000">
            <a:off x="3591019" y="3218154"/>
            <a:ext cx="1198485" cy="2219420"/>
          </a:xfrm>
          <a:prstGeom prst="ben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0147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E4920-6D67-4754-88F5-2FA316B8D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TCAP VisTool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D4CF7-D8C6-4415-AD7E-9E61B5C800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1531917"/>
            <a:ext cx="4436993" cy="477122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All DTCs and BTCs should have access to this app in SSO.</a:t>
            </a:r>
          </a:p>
          <a:p>
            <a:pPr lvl="1"/>
            <a:r>
              <a:rPr lang="en-US" dirty="0"/>
              <a:t>SIS/EIS supervisors and special pops supervisors may want access.</a:t>
            </a:r>
          </a:p>
          <a:p>
            <a:r>
              <a:rPr lang="en-US" dirty="0"/>
              <a:t>Data is pulled from EIS into VisTool daily.</a:t>
            </a:r>
          </a:p>
          <a:p>
            <a:r>
              <a:rPr lang="en-US" dirty="0"/>
              <a:t>Each Tile gives information on student data.</a:t>
            </a:r>
          </a:p>
          <a:p>
            <a:pPr lvl="1"/>
            <a:r>
              <a:rPr lang="en-US" dirty="0"/>
              <a:t>Tiles with the </a:t>
            </a:r>
            <a:r>
              <a:rPr lang="en-US" dirty="0" err="1"/>
              <a:t>i</a:t>
            </a:r>
            <a:r>
              <a:rPr lang="en-US" dirty="0"/>
              <a:t> icon contain school information</a:t>
            </a:r>
          </a:p>
          <a:p>
            <a:pPr lvl="1"/>
            <a:r>
              <a:rPr lang="en-US" dirty="0"/>
              <a:t>Tiles with the briefcase have EIS business rules applied</a:t>
            </a:r>
          </a:p>
          <a:p>
            <a:pPr lvl="1"/>
            <a:r>
              <a:rPr lang="en-US" dirty="0"/>
              <a:t>Only student scheduled for at least one assessed course will be in VisTool.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A62826E1-1580-4984-B923-032569B153C5}"/>
              </a:ext>
            </a:extLst>
          </p:cNvPr>
          <p:cNvSpPr/>
          <p:nvPr/>
        </p:nvSpPr>
        <p:spPr>
          <a:xfrm>
            <a:off x="5024761" y="1244459"/>
            <a:ext cx="5237824" cy="4369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45979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7A8CF-B2A6-4558-A618-52564409A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TCAP VisTool Tiles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77156-2E9B-4AD7-BB11-B4DD1148A9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1531917"/>
            <a:ext cx="8866950" cy="460564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Demographic Tiles ensure the accuracy for reporting. They include:</a:t>
            </a:r>
          </a:p>
          <a:p>
            <a:pPr lvl="1"/>
            <a:r>
              <a:rPr lang="en-US" dirty="0"/>
              <a:t>Student Population by Gender</a:t>
            </a:r>
          </a:p>
          <a:p>
            <a:pPr lvl="1"/>
            <a:r>
              <a:rPr lang="en-US" dirty="0"/>
              <a:t>Code AB Enrollments</a:t>
            </a:r>
          </a:p>
          <a:p>
            <a:pPr lvl="1"/>
            <a:r>
              <a:rPr lang="en-US" dirty="0"/>
              <a:t>Students with IEP</a:t>
            </a:r>
          </a:p>
          <a:p>
            <a:pPr lvl="1"/>
            <a:r>
              <a:rPr lang="en-US" dirty="0"/>
              <a:t>Reported Student Race</a:t>
            </a:r>
          </a:p>
          <a:p>
            <a:pPr lvl="1"/>
            <a:r>
              <a:rPr lang="en-US" dirty="0"/>
              <a:t>EL Status</a:t>
            </a:r>
          </a:p>
          <a:p>
            <a:pPr lvl="1"/>
            <a:r>
              <a:rPr lang="en-US" dirty="0"/>
              <a:t>Student Population by Grade</a:t>
            </a:r>
          </a:p>
          <a:p>
            <a:pPr marL="342814" lvl="1" indent="0">
              <a:buNone/>
            </a:pPr>
            <a:endParaRPr lang="en-US" dirty="0"/>
          </a:p>
          <a:p>
            <a:r>
              <a:rPr lang="en-US" dirty="0"/>
              <a:t>Enrollment by Test Content Area is a spreadsheet listing all students pulling for a specific subject.</a:t>
            </a:r>
          </a:p>
          <a:p>
            <a:r>
              <a:rPr lang="en-US" dirty="0"/>
              <a:t>High Priority Metrics show business rules that are not met which may keep students from registering for a test.</a:t>
            </a:r>
          </a:p>
          <a:p>
            <a:r>
              <a:rPr lang="en-US" dirty="0"/>
              <a:t>Students enrolled in courses lists all assessed courses a student has on their schedule.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4533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8D102-5C76-418A-90FF-8FF73C87C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Enrollment by Test Content Area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9BBF1-FE91-46DE-A51B-CF6EBC6649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6905" y="1531917"/>
            <a:ext cx="4943786" cy="4605647"/>
          </a:xfrm>
        </p:spPr>
        <p:txBody>
          <a:bodyPr/>
          <a:lstStyle/>
          <a:p>
            <a:pPr marL="231775" marR="115570" indent="-219710" algn="just">
              <a:lnSpc>
                <a:spcPts val="2100"/>
              </a:lnSpc>
              <a:spcBef>
                <a:spcPts val="220"/>
              </a:spcBef>
              <a:buFont typeface="Arial"/>
              <a:buChar char="•"/>
              <a:tabLst>
                <a:tab pos="232410" algn="l"/>
              </a:tabLst>
            </a:pPr>
            <a:r>
              <a:rPr lang="en-US" sz="2000" spc="-5" dirty="0">
                <a:solidFill>
                  <a:srgbClr val="75787A"/>
                </a:solidFill>
                <a:latin typeface="Open Sans"/>
                <a:cs typeface="Open Sans"/>
              </a:rPr>
              <a:t>The number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tells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how many </a:t>
            </a:r>
            <a:r>
              <a:rPr lang="en-US" sz="2000" spc="-15" dirty="0">
                <a:solidFill>
                  <a:srgbClr val="75787A"/>
                </a:solidFill>
                <a:latin typeface="Open Sans"/>
                <a:cs typeface="Open Sans"/>
              </a:rPr>
              <a:t>students 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are </a:t>
            </a:r>
            <a:r>
              <a:rPr lang="en-US" sz="2000" spc="-15" dirty="0">
                <a:solidFill>
                  <a:srgbClr val="75787A"/>
                </a:solidFill>
                <a:latin typeface="Open Sans"/>
                <a:cs typeface="Open Sans"/>
              </a:rPr>
              <a:t>scheduled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specific</a:t>
            </a:r>
            <a:r>
              <a:rPr lang="en-US" sz="2000" spc="24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-30" dirty="0">
                <a:solidFill>
                  <a:srgbClr val="75787A"/>
                </a:solidFill>
                <a:latin typeface="Open Sans"/>
                <a:cs typeface="Open Sans"/>
              </a:rPr>
              <a:t>test.</a:t>
            </a:r>
            <a:endParaRPr lang="en-US" sz="2000" dirty="0">
              <a:latin typeface="Open Sans"/>
              <a:cs typeface="Open Sans"/>
            </a:endParaRPr>
          </a:p>
          <a:p>
            <a:pPr marL="231775" marR="5080" indent="-219710" algn="just">
              <a:lnSpc>
                <a:spcPct val="100800"/>
              </a:lnSpc>
              <a:spcBef>
                <a:spcPts val="2120"/>
              </a:spcBef>
              <a:buFont typeface="Arial"/>
              <a:buChar char="•"/>
              <a:tabLst>
                <a:tab pos="232410" algn="l"/>
              </a:tabLst>
            </a:pPr>
            <a:r>
              <a:rPr lang="en-US" sz="2000" spc="-55" dirty="0">
                <a:solidFill>
                  <a:srgbClr val="75787A"/>
                </a:solidFill>
                <a:latin typeface="Open Sans"/>
                <a:cs typeface="Open Sans"/>
              </a:rPr>
              <a:t>You </a:t>
            </a:r>
            <a:r>
              <a:rPr lang="en-US" sz="2000" spc="-25" dirty="0">
                <a:solidFill>
                  <a:srgbClr val="75787A"/>
                </a:solidFill>
                <a:latin typeface="Open Sans"/>
                <a:cs typeface="Open Sans"/>
              </a:rPr>
              <a:t>can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download the </a:t>
            </a:r>
            <a:r>
              <a:rPr lang="en-US" sz="2000" spc="-15" dirty="0">
                <a:solidFill>
                  <a:srgbClr val="75787A"/>
                </a:solidFill>
                <a:latin typeface="Open Sans"/>
                <a:cs typeface="Open Sans"/>
              </a:rPr>
              <a:t>spreadsheet </a:t>
            </a:r>
            <a:r>
              <a:rPr lang="en-US" sz="2000" spc="5" dirty="0">
                <a:solidFill>
                  <a:srgbClr val="75787A"/>
                </a:solidFill>
                <a:latin typeface="Open Sans"/>
                <a:cs typeface="Open Sans"/>
              </a:rPr>
              <a:t>by 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content</a:t>
            </a:r>
            <a:r>
              <a:rPr lang="en-US" sz="2000" spc="8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area to see a list of students and class information.</a:t>
            </a:r>
            <a:endParaRPr lang="en-US" sz="2000" dirty="0">
              <a:latin typeface="Open Sans"/>
              <a:cs typeface="Open Sans"/>
            </a:endParaRPr>
          </a:p>
          <a:p>
            <a:pPr marL="231775" marR="76835" indent="-219710" algn="just">
              <a:lnSpc>
                <a:spcPct val="100800"/>
              </a:lnSpc>
              <a:spcBef>
                <a:spcPts val="2105"/>
              </a:spcBef>
              <a:buFont typeface="Arial"/>
              <a:buChar char="•"/>
              <a:tabLst>
                <a:tab pos="232410" algn="l"/>
              </a:tabLst>
            </a:pPr>
            <a:r>
              <a:rPr lang="en-US" sz="2000" spc="10" dirty="0">
                <a:solidFill>
                  <a:srgbClr val="75787A"/>
                </a:solidFill>
                <a:latin typeface="Open Sans"/>
                <a:cs typeface="Open Sans"/>
              </a:rPr>
              <a:t>If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000" spc="-5" dirty="0">
                <a:solidFill>
                  <a:srgbClr val="75787A"/>
                </a:solidFill>
                <a:latin typeface="Open Sans"/>
                <a:cs typeface="Open Sans"/>
              </a:rPr>
              <a:t>number is </a:t>
            </a:r>
            <a:r>
              <a:rPr lang="en-US" sz="2000" spc="-15" dirty="0">
                <a:solidFill>
                  <a:srgbClr val="75787A"/>
                </a:solidFill>
                <a:latin typeface="Open Sans"/>
                <a:cs typeface="Open Sans"/>
              </a:rPr>
              <a:t>lower than expected,  then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000" spc="-30" dirty="0">
                <a:solidFill>
                  <a:srgbClr val="75787A"/>
                </a:solidFill>
                <a:latin typeface="Open Sans"/>
                <a:cs typeface="Open Sans"/>
              </a:rPr>
              <a:t>test </a:t>
            </a:r>
            <a:r>
              <a:rPr lang="en-US" sz="2000" dirty="0">
                <a:solidFill>
                  <a:srgbClr val="75787A"/>
                </a:solidFill>
                <a:latin typeface="Open Sans"/>
                <a:cs typeface="Open Sans"/>
              </a:rPr>
              <a:t>windows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may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not </a:t>
            </a:r>
            <a:r>
              <a:rPr lang="en-US" sz="2000" spc="5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lang="en-US" sz="2000" spc="-25" dirty="0">
                <a:solidFill>
                  <a:srgbClr val="75787A"/>
                </a:solidFill>
                <a:latin typeface="Open Sans"/>
                <a:cs typeface="Open Sans"/>
              </a:rPr>
              <a:t>set 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2000" spc="-25" dirty="0">
                <a:solidFill>
                  <a:srgbClr val="75787A"/>
                </a:solidFill>
                <a:latin typeface="Open Sans"/>
                <a:cs typeface="Open Sans"/>
              </a:rPr>
              <a:t>some</a:t>
            </a:r>
            <a:r>
              <a:rPr lang="en-US" sz="2000" spc="17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-25" dirty="0">
                <a:solidFill>
                  <a:srgbClr val="75787A"/>
                </a:solidFill>
                <a:latin typeface="Open Sans"/>
                <a:cs typeface="Open Sans"/>
              </a:rPr>
              <a:t>sections.</a:t>
            </a:r>
            <a:endParaRPr lang="en-US" sz="2000" dirty="0">
              <a:latin typeface="Open Sans"/>
              <a:cs typeface="Open Sans"/>
            </a:endParaRPr>
          </a:p>
          <a:p>
            <a:pPr marL="0" indent="0">
              <a:lnSpc>
                <a:spcPct val="100000"/>
              </a:lnSpc>
              <a:spcBef>
                <a:spcPts val="15"/>
              </a:spcBef>
              <a:buClr>
                <a:srgbClr val="75787A"/>
              </a:buClr>
              <a:buNone/>
            </a:pPr>
            <a:endParaRPr lang="en-US" sz="2000" dirty="0">
              <a:latin typeface="Open Sans"/>
              <a:cs typeface="Open Sans"/>
            </a:endParaRPr>
          </a:p>
          <a:p>
            <a:pPr marL="231775" indent="-219710">
              <a:lnSpc>
                <a:spcPct val="100000"/>
              </a:lnSpc>
              <a:buFont typeface="Arial"/>
              <a:buChar char="•"/>
              <a:tabLst>
                <a:tab pos="231775" algn="l"/>
                <a:tab pos="232410" algn="l"/>
              </a:tabLst>
            </a:pPr>
            <a:r>
              <a:rPr lang="en-US" sz="2000" spc="-15" dirty="0">
                <a:solidFill>
                  <a:srgbClr val="75787A"/>
                </a:solidFill>
                <a:latin typeface="Open Sans"/>
                <a:cs typeface="Open Sans"/>
              </a:rPr>
              <a:t>Starting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checking data </a:t>
            </a:r>
            <a:r>
              <a:rPr lang="en-US" sz="2000" spc="-15" dirty="0">
                <a:solidFill>
                  <a:srgbClr val="75787A"/>
                </a:solidFill>
                <a:latin typeface="Open Sans"/>
                <a:cs typeface="Open Sans"/>
              </a:rPr>
              <a:t>as soon as schedules are loaded into EIS.</a:t>
            </a:r>
            <a:endParaRPr lang="en-US" sz="2000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3B2680CF-3787-4E20-814D-71992E94E47C}"/>
              </a:ext>
            </a:extLst>
          </p:cNvPr>
          <p:cNvSpPr/>
          <p:nvPr/>
        </p:nvSpPr>
        <p:spPr>
          <a:xfrm>
            <a:off x="628650" y="1799717"/>
            <a:ext cx="3848100" cy="36090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641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30C8B-6DB7-1A40-AA29-B9F55D2AB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Flow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4BDA30-C879-974C-B704-8522775FEB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Overview of provisioning students for TCAP tests.</a:t>
            </a:r>
          </a:p>
        </p:txBody>
      </p:sp>
    </p:spTree>
    <p:extLst>
      <p:ext uri="{BB962C8B-B14F-4D97-AF65-F5344CB8AC3E}">
        <p14:creationId xmlns:p14="http://schemas.microsoft.com/office/powerpoint/2010/main" val="8958369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928E5-5AE9-417F-B1CE-CB4E645C9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BBD6A-29A4-4B15-88EB-10A0531388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1531917"/>
            <a:ext cx="4516892" cy="4605647"/>
          </a:xfrm>
        </p:spPr>
        <p:txBody>
          <a:bodyPr/>
          <a:lstStyle/>
          <a:p>
            <a:pPr marL="247650" marR="30480" indent="-210185">
              <a:lnSpc>
                <a:spcPct val="99100"/>
              </a:lnSpc>
              <a:spcBef>
                <a:spcPts val="120"/>
              </a:spcBef>
              <a:buFont typeface="Arial"/>
              <a:buChar char="•"/>
              <a:tabLst>
                <a:tab pos="247650" algn="l"/>
                <a:tab pos="248285" algn="l"/>
              </a:tabLst>
            </a:pP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Gives district/school information  on </a:t>
            </a:r>
            <a:r>
              <a:rPr lang="en-US" sz="2000" spc="10" dirty="0">
                <a:solidFill>
                  <a:srgbClr val="75787A"/>
                </a:solidFill>
                <a:latin typeface="Open Sans"/>
                <a:cs typeface="Open Sans"/>
              </a:rPr>
              <a:t>why </a:t>
            </a:r>
            <a:r>
              <a:rPr lang="en-US" sz="2000" spc="-15" dirty="0">
                <a:solidFill>
                  <a:srgbClr val="75787A"/>
                </a:solidFill>
                <a:latin typeface="Open Sans"/>
                <a:cs typeface="Open Sans"/>
              </a:rPr>
              <a:t>students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or </a:t>
            </a:r>
            <a:r>
              <a:rPr lang="en-US" sz="2000" spc="-25" dirty="0">
                <a:solidFill>
                  <a:srgbClr val="75787A"/>
                </a:solidFill>
                <a:latin typeface="Open Sans"/>
                <a:cs typeface="Open Sans"/>
              </a:rPr>
              <a:t>classes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may 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not</a:t>
            </a:r>
            <a:r>
              <a:rPr lang="en-US" sz="2000" spc="1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-15" dirty="0">
                <a:solidFill>
                  <a:srgbClr val="75787A"/>
                </a:solidFill>
                <a:latin typeface="Open Sans"/>
                <a:cs typeface="Open Sans"/>
              </a:rPr>
              <a:t>load.</a:t>
            </a:r>
            <a:endParaRPr lang="en-US" sz="20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65"/>
              </a:spcBef>
              <a:buClr>
                <a:srgbClr val="75787A"/>
              </a:buClr>
              <a:buFont typeface="Arial"/>
              <a:buChar char="•"/>
            </a:pPr>
            <a:endParaRPr lang="en-US" sz="2000" dirty="0">
              <a:latin typeface="Open Sans"/>
              <a:cs typeface="Open Sans"/>
            </a:endParaRPr>
          </a:p>
          <a:p>
            <a:pPr marL="247650" marR="831850" indent="-210185">
              <a:lnSpc>
                <a:spcPct val="100800"/>
              </a:lnSpc>
              <a:buFont typeface="Arial"/>
              <a:buChar char="•"/>
              <a:tabLst>
                <a:tab pos="247650" algn="l"/>
                <a:tab pos="248285" algn="l"/>
              </a:tabLst>
            </a:pPr>
            <a:r>
              <a:rPr lang="en-US" sz="2000" spc="-15" dirty="0">
                <a:solidFill>
                  <a:srgbClr val="75787A"/>
                </a:solidFill>
                <a:latin typeface="Open Sans"/>
                <a:cs typeface="Open Sans"/>
              </a:rPr>
              <a:t>Can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only </a:t>
            </a:r>
            <a:r>
              <a:rPr lang="en-US" sz="2000" spc="10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lang="en-US" sz="2000" spc="-5" dirty="0">
                <a:solidFill>
                  <a:srgbClr val="75787A"/>
                </a:solidFill>
                <a:latin typeface="Open Sans"/>
                <a:cs typeface="Open Sans"/>
              </a:rPr>
              <a:t>and </a:t>
            </a:r>
            <a:r>
              <a:rPr lang="en-US" sz="2000" spc="-15" dirty="0">
                <a:solidFill>
                  <a:srgbClr val="75787A"/>
                </a:solidFill>
                <a:latin typeface="Open Sans"/>
                <a:cs typeface="Open Sans"/>
              </a:rPr>
              <a:t>must </a:t>
            </a:r>
            <a:r>
              <a:rPr lang="en-US" sz="2000" spc="10" dirty="0">
                <a:solidFill>
                  <a:srgbClr val="75787A"/>
                </a:solidFill>
                <a:latin typeface="Open Sans"/>
                <a:cs typeface="Open Sans"/>
              </a:rPr>
              <a:t>be  </a:t>
            </a:r>
            <a:r>
              <a:rPr lang="en-US" sz="2000" spc="-25" dirty="0">
                <a:solidFill>
                  <a:srgbClr val="75787A"/>
                </a:solidFill>
                <a:latin typeface="Open Sans"/>
                <a:cs typeface="Open Sans"/>
              </a:rPr>
              <a:t>corrected </a:t>
            </a:r>
            <a:r>
              <a:rPr lang="en-US" sz="2000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your</a:t>
            </a:r>
            <a:r>
              <a:rPr lang="en-US" sz="2000" spc="-30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dirty="0">
                <a:solidFill>
                  <a:srgbClr val="75787A"/>
                </a:solidFill>
                <a:latin typeface="Open Sans"/>
                <a:cs typeface="Open Sans"/>
              </a:rPr>
              <a:t>SIS</a:t>
            </a:r>
            <a:endParaRPr lang="en-US" sz="2000" dirty="0">
              <a:latin typeface="Open Sans"/>
              <a:cs typeface="Open Sans"/>
            </a:endParaRPr>
          </a:p>
          <a:p>
            <a:pPr marL="591185" lvl="1" indent="-210820">
              <a:lnSpc>
                <a:spcPts val="2100"/>
              </a:lnSpc>
              <a:buFont typeface="Arial"/>
              <a:buChar char="•"/>
              <a:tabLst>
                <a:tab pos="591185" algn="l"/>
                <a:tab pos="591820" algn="l"/>
              </a:tabLst>
            </a:pP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Extract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to</a:t>
            </a:r>
            <a:r>
              <a:rPr lang="en-US" spc="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EIS</a:t>
            </a:r>
            <a:endParaRPr lang="en-US" dirty="0">
              <a:latin typeface="Open Sans"/>
              <a:cs typeface="Open Sans"/>
            </a:endParaRPr>
          </a:p>
          <a:p>
            <a:pPr marL="591185" marR="377190" lvl="1" indent="-210185">
              <a:lnSpc>
                <a:spcPct val="100800"/>
              </a:lnSpc>
              <a:buFont typeface="Arial"/>
              <a:buChar char="•"/>
              <a:tabLst>
                <a:tab pos="591185" algn="l"/>
                <a:tab pos="591820" algn="l"/>
              </a:tabLst>
            </a:pP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Vis </a:t>
            </a:r>
            <a:r>
              <a:rPr lang="en-US" spc="-65" dirty="0">
                <a:solidFill>
                  <a:srgbClr val="75787A"/>
                </a:solidFill>
                <a:latin typeface="Open Sans"/>
                <a:cs typeface="Open Sans"/>
              </a:rPr>
              <a:t>Tool </a:t>
            </a:r>
            <a:r>
              <a:rPr lang="en-US" dirty="0">
                <a:solidFill>
                  <a:srgbClr val="75787A"/>
                </a:solidFill>
                <a:latin typeface="Open Sans"/>
                <a:cs typeface="Open Sans"/>
              </a:rPr>
              <a:t>next </a:t>
            </a:r>
            <a:r>
              <a:rPr lang="en-US" spc="-5" dirty="0">
                <a:solidFill>
                  <a:srgbClr val="75787A"/>
                </a:solidFill>
                <a:latin typeface="Open Sans"/>
                <a:cs typeface="Open Sans"/>
              </a:rPr>
              <a:t>morning if  </a:t>
            </a:r>
            <a:r>
              <a:rPr lang="en-US" spc="-20" dirty="0">
                <a:solidFill>
                  <a:srgbClr val="75787A"/>
                </a:solidFill>
                <a:latin typeface="Open Sans"/>
                <a:cs typeface="Open Sans"/>
              </a:rPr>
              <a:t>successful</a:t>
            </a:r>
            <a:endParaRPr lang="en-US" dirty="0">
              <a:latin typeface="Open Sans"/>
              <a:cs typeface="Open Sans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Clr>
                <a:srgbClr val="75787A"/>
              </a:buClr>
              <a:buFont typeface="Arial"/>
              <a:buChar char="•"/>
            </a:pPr>
            <a:endParaRPr lang="en-US" dirty="0">
              <a:latin typeface="Open Sans"/>
              <a:cs typeface="Open Sans"/>
            </a:endParaRPr>
          </a:p>
          <a:p>
            <a:pPr marL="247650" indent="-210185">
              <a:lnSpc>
                <a:spcPct val="100000"/>
              </a:lnSpc>
              <a:buFont typeface="Arial"/>
              <a:buChar char="•"/>
              <a:tabLst>
                <a:tab pos="247650" algn="l"/>
                <a:tab pos="248285" algn="l"/>
              </a:tabLst>
            </a:pPr>
            <a:r>
              <a:rPr lang="en-US" sz="2000" spc="-25" dirty="0">
                <a:solidFill>
                  <a:srgbClr val="75787A"/>
                </a:solidFill>
                <a:latin typeface="Open Sans"/>
                <a:cs typeface="Open Sans"/>
              </a:rPr>
              <a:t>Use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circled </a:t>
            </a:r>
            <a:r>
              <a:rPr lang="en-US" sz="2000" dirty="0">
                <a:solidFill>
                  <a:srgbClr val="75787A"/>
                </a:solidFill>
                <a:latin typeface="Open Sans"/>
                <a:cs typeface="Open Sans"/>
              </a:rPr>
              <a:t>?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to </a:t>
            </a:r>
            <a:r>
              <a:rPr lang="en-US" sz="2000" spc="-15" dirty="0">
                <a:solidFill>
                  <a:srgbClr val="75787A"/>
                </a:solidFill>
                <a:latin typeface="Open Sans"/>
                <a:cs typeface="Open Sans"/>
              </a:rPr>
              <a:t>open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the</a:t>
            </a:r>
            <a:r>
              <a:rPr lang="en-US" sz="2000" spc="21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list.</a:t>
            </a:r>
            <a:endParaRPr lang="en-US" sz="2000" dirty="0">
              <a:latin typeface="Open Sans"/>
              <a:cs typeface="Open Sans"/>
            </a:endParaRPr>
          </a:p>
          <a:p>
            <a:pPr marL="247650" marR="1278890" indent="-210185">
              <a:lnSpc>
                <a:spcPct val="100800"/>
              </a:lnSpc>
              <a:spcBef>
                <a:spcPts val="2105"/>
              </a:spcBef>
              <a:buFont typeface="Arial"/>
              <a:buChar char="•"/>
              <a:tabLst>
                <a:tab pos="247650" algn="l"/>
                <a:tab pos="248285" algn="l"/>
              </a:tabLst>
            </a:pPr>
            <a:r>
              <a:rPr lang="en-US" sz="2000" spc="-15" dirty="0">
                <a:solidFill>
                  <a:srgbClr val="75787A"/>
                </a:solidFill>
                <a:latin typeface="Open Sans"/>
                <a:cs typeface="Open Sans"/>
              </a:rPr>
              <a:t>Prevents </a:t>
            </a: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upload into  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PearsonAccess</a:t>
            </a:r>
            <a:r>
              <a:rPr lang="en-US" sz="2000" spc="-30" baseline="23148" dirty="0">
                <a:solidFill>
                  <a:srgbClr val="75787A"/>
                </a:solidFill>
                <a:latin typeface="Open Sans"/>
                <a:cs typeface="Open Sans"/>
              </a:rPr>
              <a:t>next</a:t>
            </a: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.</a:t>
            </a:r>
            <a:endParaRPr lang="en-US" sz="2000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B112BFE2-68F9-4E5E-A5F1-6B1935E6428D}"/>
              </a:ext>
            </a:extLst>
          </p:cNvPr>
          <p:cNvSpPr/>
          <p:nvPr/>
        </p:nvSpPr>
        <p:spPr>
          <a:xfrm>
            <a:off x="5787871" y="1666737"/>
            <a:ext cx="3981450" cy="33804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5B7E5E34-7CC5-44F0-ABA7-76628C07B6D3}"/>
              </a:ext>
            </a:extLst>
          </p:cNvPr>
          <p:cNvSpPr/>
          <p:nvPr/>
        </p:nvSpPr>
        <p:spPr>
          <a:xfrm>
            <a:off x="4687411" y="4388662"/>
            <a:ext cx="1422874" cy="565078"/>
          </a:xfrm>
          <a:custGeom>
            <a:avLst/>
            <a:gdLst/>
            <a:ahLst/>
            <a:cxnLst/>
            <a:rect l="l" t="t" r="r" b="b"/>
            <a:pathLst>
              <a:path w="354965" h="488950">
                <a:moveTo>
                  <a:pt x="293236" y="61417"/>
                </a:moveTo>
                <a:lnTo>
                  <a:pt x="0" y="471805"/>
                </a:lnTo>
                <a:lnTo>
                  <a:pt x="23266" y="488442"/>
                </a:lnTo>
                <a:lnTo>
                  <a:pt x="316511" y="78024"/>
                </a:lnTo>
                <a:lnTo>
                  <a:pt x="293236" y="61417"/>
                </a:lnTo>
                <a:close/>
              </a:path>
              <a:path w="354965" h="488950">
                <a:moveTo>
                  <a:pt x="346845" y="49784"/>
                </a:moveTo>
                <a:lnTo>
                  <a:pt x="301548" y="49784"/>
                </a:lnTo>
                <a:lnTo>
                  <a:pt x="324802" y="66421"/>
                </a:lnTo>
                <a:lnTo>
                  <a:pt x="316511" y="78024"/>
                </a:lnTo>
                <a:lnTo>
                  <a:pt x="339763" y="94615"/>
                </a:lnTo>
                <a:lnTo>
                  <a:pt x="346845" y="49784"/>
                </a:lnTo>
                <a:close/>
              </a:path>
              <a:path w="354965" h="488950">
                <a:moveTo>
                  <a:pt x="301548" y="49784"/>
                </a:moveTo>
                <a:lnTo>
                  <a:pt x="293236" y="61417"/>
                </a:lnTo>
                <a:lnTo>
                  <a:pt x="316511" y="78024"/>
                </a:lnTo>
                <a:lnTo>
                  <a:pt x="324802" y="66421"/>
                </a:lnTo>
                <a:lnTo>
                  <a:pt x="301548" y="49784"/>
                </a:lnTo>
                <a:close/>
              </a:path>
              <a:path w="354965" h="488950">
                <a:moveTo>
                  <a:pt x="354710" y="0"/>
                </a:moveTo>
                <a:lnTo>
                  <a:pt x="269989" y="44831"/>
                </a:lnTo>
                <a:lnTo>
                  <a:pt x="293236" y="61417"/>
                </a:lnTo>
                <a:lnTo>
                  <a:pt x="301548" y="49784"/>
                </a:lnTo>
                <a:lnTo>
                  <a:pt x="346845" y="49784"/>
                </a:lnTo>
                <a:lnTo>
                  <a:pt x="354710" y="0"/>
                </a:lnTo>
                <a:close/>
              </a:path>
            </a:pathLst>
          </a:custGeom>
          <a:solidFill>
            <a:srgbClr val="2CCCD2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00974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8C955-C76E-44A1-BC30-784DEF38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40753-A22E-4DE9-BED8-C75DFECBA8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6141" y="5327189"/>
            <a:ext cx="3925464" cy="1176631"/>
          </a:xfrm>
        </p:spPr>
        <p:txBody>
          <a:bodyPr>
            <a:normAutofit/>
          </a:bodyPr>
          <a:lstStyle/>
          <a:p>
            <a:r>
              <a:rPr lang="en-US" sz="1800" dirty="0"/>
              <a:t>Identifies the School ID and Name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63F2BED8-9138-4274-B59B-BA5D6FDA193C}"/>
              </a:ext>
            </a:extLst>
          </p:cNvPr>
          <p:cNvSpPr/>
          <p:nvPr/>
        </p:nvSpPr>
        <p:spPr>
          <a:xfrm>
            <a:off x="680620" y="1757098"/>
            <a:ext cx="5862314" cy="29924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D5B958-8E93-4681-B2AD-D8B70B57A12B}"/>
              </a:ext>
            </a:extLst>
          </p:cNvPr>
          <p:cNvSpPr txBox="1"/>
          <p:nvPr/>
        </p:nvSpPr>
        <p:spPr>
          <a:xfrm>
            <a:off x="6853560" y="1825714"/>
            <a:ext cx="3089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Identifies the type of High Priority Metric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8B3462-4B56-4C8C-9F6F-374CCBECF8FA}"/>
              </a:ext>
            </a:extLst>
          </p:cNvPr>
          <p:cNvSpPr txBox="1"/>
          <p:nvPr/>
        </p:nvSpPr>
        <p:spPr>
          <a:xfrm>
            <a:off x="6968971" y="4103222"/>
            <a:ext cx="2716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Identifies the local class number in EIS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DD364D3-3944-4EC2-9551-F9483D2D38C8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5690586" y="4426387"/>
            <a:ext cx="1278385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A452353-E1B6-415C-9724-C423BE61BD5C}"/>
              </a:ext>
            </a:extLst>
          </p:cNvPr>
          <p:cNvCxnSpPr>
            <a:cxnSpLocks/>
          </p:cNvCxnSpPr>
          <p:nvPr/>
        </p:nvCxnSpPr>
        <p:spPr>
          <a:xfrm flipH="1">
            <a:off x="5655074" y="2272684"/>
            <a:ext cx="119848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C24D98-A0C4-4165-9453-8C951C7E48E7}"/>
              </a:ext>
            </a:extLst>
          </p:cNvPr>
          <p:cNvCxnSpPr>
            <a:stCxn id="3" idx="0"/>
          </p:cNvCxnSpPr>
          <p:nvPr/>
        </p:nvCxnSpPr>
        <p:spPr>
          <a:xfrm flipV="1">
            <a:off x="3258873" y="4598633"/>
            <a:ext cx="0" cy="728556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4096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2ABC-7195-4CA2-B989-50F997005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(Class)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C4CC9-6C23-403A-A601-B5C5102E13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1531917"/>
            <a:ext cx="5404659" cy="4605647"/>
          </a:xfrm>
        </p:spPr>
        <p:txBody>
          <a:bodyPr>
            <a:normAutofit/>
          </a:bodyPr>
          <a:lstStyle/>
          <a:p>
            <a:pPr marL="222250" marR="466725" indent="-210185">
              <a:lnSpc>
                <a:spcPts val="2100"/>
              </a:lnSpc>
              <a:spcBef>
                <a:spcPts val="220"/>
              </a:spcBef>
              <a:buFont typeface="Arial"/>
              <a:buChar char="•"/>
              <a:tabLst>
                <a:tab pos="222250" algn="l"/>
                <a:tab pos="222885" algn="l"/>
              </a:tabLst>
            </a:pPr>
            <a:r>
              <a:rPr lang="en-US" sz="2200" spc="-30" dirty="0"/>
              <a:t>Assessed classes </a:t>
            </a:r>
            <a:r>
              <a:rPr lang="en-US" sz="2200" spc="-10" dirty="0"/>
              <a:t>with </a:t>
            </a:r>
            <a:r>
              <a:rPr lang="en-US" sz="2200" spc="5" dirty="0"/>
              <a:t>no </a:t>
            </a:r>
            <a:r>
              <a:rPr lang="en-US" sz="2200" spc="-25" dirty="0"/>
              <a:t>teacher </a:t>
            </a:r>
            <a:r>
              <a:rPr lang="en-US" sz="2200" spc="-20" dirty="0"/>
              <a:t>of  </a:t>
            </a:r>
            <a:r>
              <a:rPr lang="en-US" sz="2200" spc="-15" dirty="0"/>
              <a:t>record*</a:t>
            </a:r>
          </a:p>
          <a:p>
            <a:pPr marL="222250" marR="5080" indent="-210185">
              <a:lnSpc>
                <a:spcPct val="100800"/>
              </a:lnSpc>
              <a:spcBef>
                <a:spcPts val="395"/>
              </a:spcBef>
              <a:buFont typeface="Arial"/>
              <a:buChar char="•"/>
              <a:tabLst>
                <a:tab pos="222250" algn="l"/>
                <a:tab pos="222885" algn="l"/>
              </a:tabLst>
            </a:pPr>
            <a:r>
              <a:rPr lang="en-US" sz="2200" spc="-25" dirty="0"/>
              <a:t>Classes </a:t>
            </a:r>
            <a:r>
              <a:rPr lang="en-US" sz="2200" spc="-10" dirty="0"/>
              <a:t>with multiple </a:t>
            </a:r>
            <a:r>
              <a:rPr lang="en-US" sz="2200" spc="-20" dirty="0"/>
              <a:t>teachers of </a:t>
            </a:r>
            <a:r>
              <a:rPr lang="en-US" sz="2200" spc="-15" dirty="0"/>
              <a:t>record  </a:t>
            </a:r>
            <a:r>
              <a:rPr lang="en-US" sz="2200" spc="-10" dirty="0"/>
              <a:t>with </a:t>
            </a:r>
            <a:r>
              <a:rPr lang="en-US" sz="2200" spc="-25" dirty="0"/>
              <a:t>same </a:t>
            </a:r>
            <a:r>
              <a:rPr lang="en-US" sz="2200" spc="-20" dirty="0"/>
              <a:t>dates or </a:t>
            </a:r>
            <a:r>
              <a:rPr lang="en-US" sz="2200" spc="-10" dirty="0"/>
              <a:t>overlapping</a:t>
            </a:r>
            <a:r>
              <a:rPr lang="en-US" sz="2200" spc="215" dirty="0"/>
              <a:t> </a:t>
            </a:r>
            <a:r>
              <a:rPr lang="en-US" sz="2200" spc="-20" dirty="0"/>
              <a:t>dates</a:t>
            </a:r>
          </a:p>
          <a:p>
            <a:pPr marL="222250" marR="521334" indent="-210185">
              <a:lnSpc>
                <a:spcPct val="100800"/>
              </a:lnSpc>
              <a:spcBef>
                <a:spcPts val="455"/>
              </a:spcBef>
              <a:buFont typeface="Arial"/>
              <a:buChar char="•"/>
              <a:tabLst>
                <a:tab pos="222250" algn="l"/>
                <a:tab pos="222885" algn="l"/>
              </a:tabLst>
            </a:pPr>
            <a:r>
              <a:rPr lang="en-US" sz="2200" spc="-25" dirty="0"/>
              <a:t>Classes </a:t>
            </a:r>
            <a:r>
              <a:rPr lang="en-US" sz="2200" spc="-15" dirty="0"/>
              <a:t>missing </a:t>
            </a:r>
            <a:r>
              <a:rPr lang="en-US" sz="2200" spc="-25" dirty="0"/>
              <a:t>staff </a:t>
            </a:r>
            <a:r>
              <a:rPr lang="en-US" sz="2200" spc="-20" dirty="0"/>
              <a:t>member </a:t>
            </a:r>
            <a:r>
              <a:rPr lang="en-US" sz="2200" spc="-25" dirty="0"/>
              <a:t>class  </a:t>
            </a:r>
            <a:r>
              <a:rPr lang="en-US" sz="2200" spc="-20" dirty="0"/>
              <a:t>assignment*</a:t>
            </a:r>
          </a:p>
          <a:p>
            <a:pPr marL="222250" indent="-210185">
              <a:lnSpc>
                <a:spcPct val="100000"/>
              </a:lnSpc>
              <a:spcBef>
                <a:spcPts val="390"/>
              </a:spcBef>
              <a:buFont typeface="Arial"/>
              <a:buChar char="•"/>
              <a:tabLst>
                <a:tab pos="222250" algn="l"/>
                <a:tab pos="222885" algn="l"/>
              </a:tabLst>
            </a:pPr>
            <a:r>
              <a:rPr lang="en-US" sz="2200" spc="-15" dirty="0"/>
              <a:t>Course </a:t>
            </a:r>
            <a:r>
              <a:rPr lang="en-US" sz="2200" spc="-20" dirty="0"/>
              <a:t>codes </a:t>
            </a:r>
            <a:r>
              <a:rPr lang="en-US" sz="2200" dirty="0"/>
              <a:t>in </a:t>
            </a:r>
            <a:r>
              <a:rPr lang="en-US" sz="2200" spc="-10" dirty="0"/>
              <a:t>the </a:t>
            </a:r>
            <a:r>
              <a:rPr lang="en-US" sz="2200" dirty="0"/>
              <a:t>wrong </a:t>
            </a:r>
            <a:r>
              <a:rPr lang="en-US" sz="2200" spc="-30" dirty="0"/>
              <a:t>test</a:t>
            </a:r>
            <a:r>
              <a:rPr lang="en-US" sz="2200" spc="204" dirty="0"/>
              <a:t> </a:t>
            </a:r>
            <a:r>
              <a:rPr lang="en-US" sz="2200" dirty="0"/>
              <a:t>window</a:t>
            </a:r>
          </a:p>
          <a:p>
            <a:pPr marL="222250" marR="738505" indent="-210185">
              <a:lnSpc>
                <a:spcPct val="100800"/>
              </a:lnSpc>
              <a:spcBef>
                <a:spcPts val="455"/>
              </a:spcBef>
              <a:buFont typeface="Arial"/>
              <a:buChar char="•"/>
              <a:tabLst>
                <a:tab pos="222250" algn="l"/>
                <a:tab pos="222885" algn="l"/>
              </a:tabLst>
            </a:pPr>
            <a:r>
              <a:rPr lang="en-US" sz="2200" spc="-5" dirty="0"/>
              <a:t>End </a:t>
            </a:r>
            <a:r>
              <a:rPr lang="en-US" sz="2200" spc="-20" dirty="0"/>
              <a:t>of </a:t>
            </a:r>
            <a:r>
              <a:rPr lang="en-US" sz="2200" spc="-15" dirty="0"/>
              <a:t>date </a:t>
            </a:r>
            <a:r>
              <a:rPr lang="en-US" sz="2200" spc="-20" dirty="0"/>
              <a:t>of </a:t>
            </a:r>
            <a:r>
              <a:rPr lang="en-US" sz="2200" spc="-10" dirty="0"/>
              <a:t>first </a:t>
            </a:r>
            <a:r>
              <a:rPr lang="en-US" sz="2200" spc="-35" dirty="0"/>
              <a:t>semester </a:t>
            </a:r>
            <a:r>
              <a:rPr lang="en-US" sz="2200" spc="-5" dirty="0"/>
              <a:t>is in  </a:t>
            </a:r>
            <a:r>
              <a:rPr lang="en-US" sz="2200" spc="-10" dirty="0"/>
              <a:t>January</a:t>
            </a:r>
          </a:p>
          <a:p>
            <a:pPr marL="527685" lvl="1" indent="-172085">
              <a:lnSpc>
                <a:spcPct val="100000"/>
              </a:lnSpc>
              <a:spcBef>
                <a:spcPts val="315"/>
              </a:spcBef>
              <a:buFont typeface="Arial"/>
              <a:buChar char="•"/>
              <a:tabLst>
                <a:tab pos="527685" algn="l"/>
              </a:tabLst>
            </a:pPr>
            <a:r>
              <a:rPr lang="en-US" sz="1500" spc="5" dirty="0">
                <a:solidFill>
                  <a:srgbClr val="75787A"/>
                </a:solidFill>
                <a:latin typeface="Open Sans"/>
                <a:cs typeface="Open Sans"/>
              </a:rPr>
              <a:t>Should </a:t>
            </a:r>
            <a:r>
              <a:rPr lang="en-US" sz="1500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lang="en-US" sz="1500" spc="-10" dirty="0">
                <a:solidFill>
                  <a:srgbClr val="75787A"/>
                </a:solidFill>
                <a:latin typeface="Open Sans"/>
                <a:cs typeface="Open Sans"/>
              </a:rPr>
              <a:t>the </a:t>
            </a:r>
            <a:r>
              <a:rPr lang="en-US" sz="1500" spc="10" dirty="0">
                <a:solidFill>
                  <a:srgbClr val="75787A"/>
                </a:solidFill>
                <a:latin typeface="Open Sans"/>
                <a:cs typeface="Open Sans"/>
              </a:rPr>
              <a:t>last </a:t>
            </a:r>
            <a:r>
              <a:rPr lang="en-US" sz="1500" dirty="0">
                <a:solidFill>
                  <a:srgbClr val="75787A"/>
                </a:solidFill>
                <a:latin typeface="Open Sans"/>
                <a:cs typeface="Open Sans"/>
              </a:rPr>
              <a:t>day of </a:t>
            </a:r>
            <a:r>
              <a:rPr lang="en-US" sz="1500" spc="-5" dirty="0">
                <a:solidFill>
                  <a:srgbClr val="75787A"/>
                </a:solidFill>
                <a:latin typeface="Open Sans"/>
                <a:cs typeface="Open Sans"/>
              </a:rPr>
              <a:t>student </a:t>
            </a:r>
            <a:r>
              <a:rPr lang="en-US" sz="1500" spc="-10" dirty="0">
                <a:solidFill>
                  <a:srgbClr val="75787A"/>
                </a:solidFill>
                <a:latin typeface="Open Sans"/>
                <a:cs typeface="Open Sans"/>
              </a:rPr>
              <a:t>attendance</a:t>
            </a:r>
            <a:r>
              <a:rPr lang="en-US" sz="1500" spc="-10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1500" spc="-5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1500" dirty="0"/>
              <a:t>fall</a:t>
            </a:r>
            <a:r>
              <a:rPr lang="en-US" sz="1500" spc="-25" dirty="0"/>
              <a:t> </a:t>
            </a:r>
            <a:r>
              <a:rPr lang="en-US" sz="1500" dirty="0"/>
              <a:t>semester</a:t>
            </a:r>
          </a:p>
          <a:p>
            <a:endParaRPr lang="en-US" dirty="0"/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ED6A5A1B-3B13-42F8-8E51-A2BB88A76200}"/>
              </a:ext>
            </a:extLst>
          </p:cNvPr>
          <p:cNvSpPr/>
          <p:nvPr/>
        </p:nvSpPr>
        <p:spPr>
          <a:xfrm>
            <a:off x="5840990" y="2915831"/>
            <a:ext cx="3867150" cy="1837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301A20-FF41-4694-8D88-65AF5297CB17}"/>
              </a:ext>
            </a:extLst>
          </p:cNvPr>
          <p:cNvSpPr txBox="1"/>
          <p:nvPr/>
        </p:nvSpPr>
        <p:spPr>
          <a:xfrm>
            <a:off x="6094412" y="2077375"/>
            <a:ext cx="336030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lang="en-US" sz="1800" b="1" spc="-5" dirty="0">
                <a:solidFill>
                  <a:srgbClr val="002C71"/>
                </a:solidFill>
                <a:latin typeface="Open Sans"/>
                <a:cs typeface="Open Sans"/>
              </a:rPr>
              <a:t>High </a:t>
            </a:r>
            <a:r>
              <a:rPr lang="en-US" sz="1800" b="1" spc="-10" dirty="0">
                <a:solidFill>
                  <a:srgbClr val="002C71"/>
                </a:solidFill>
                <a:latin typeface="Open Sans"/>
                <a:cs typeface="Open Sans"/>
              </a:rPr>
              <a:t>priority metric </a:t>
            </a:r>
            <a:r>
              <a:rPr lang="en-US" sz="1800" b="1" dirty="0">
                <a:solidFill>
                  <a:srgbClr val="002C71"/>
                </a:solidFill>
                <a:latin typeface="Open Sans"/>
                <a:cs typeface="Open Sans"/>
              </a:rPr>
              <a:t>errors  </a:t>
            </a:r>
            <a:r>
              <a:rPr lang="en-US" sz="1800" b="1" spc="-15" dirty="0">
                <a:solidFill>
                  <a:srgbClr val="002C71"/>
                </a:solidFill>
                <a:latin typeface="Open Sans"/>
                <a:cs typeface="Open Sans"/>
              </a:rPr>
              <a:t>are </a:t>
            </a:r>
            <a:r>
              <a:rPr lang="en-US" sz="1800" b="1" i="1" spc="-25" dirty="0">
                <a:solidFill>
                  <a:srgbClr val="002C71"/>
                </a:solidFill>
                <a:latin typeface="Open Sans"/>
                <a:cs typeface="Open Sans"/>
              </a:rPr>
              <a:t>usually </a:t>
            </a:r>
            <a:r>
              <a:rPr lang="en-US" sz="1800" b="1" dirty="0">
                <a:solidFill>
                  <a:srgbClr val="002C71"/>
                </a:solidFill>
                <a:latin typeface="Open Sans"/>
                <a:cs typeface="Open Sans"/>
              </a:rPr>
              <a:t>a </a:t>
            </a:r>
            <a:r>
              <a:rPr lang="en-US" sz="1800" b="1" spc="-10" dirty="0">
                <a:solidFill>
                  <a:srgbClr val="002C71"/>
                </a:solidFill>
                <a:latin typeface="Open Sans"/>
                <a:cs typeface="Open Sans"/>
              </a:rPr>
              <a:t>SIS to EIS</a:t>
            </a:r>
            <a:r>
              <a:rPr lang="en-US" sz="1800" b="1" spc="-240" dirty="0">
                <a:solidFill>
                  <a:srgbClr val="002C71"/>
                </a:solidFill>
                <a:latin typeface="Open Sans"/>
                <a:cs typeface="Open Sans"/>
              </a:rPr>
              <a:t> </a:t>
            </a:r>
            <a:r>
              <a:rPr lang="en-US" sz="1800" b="1" dirty="0">
                <a:solidFill>
                  <a:srgbClr val="002C71"/>
                </a:solidFill>
                <a:latin typeface="Open Sans"/>
                <a:cs typeface="Open Sans"/>
              </a:rPr>
              <a:t>issue</a:t>
            </a:r>
            <a:endParaRPr lang="en-US" sz="1800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733982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93A5B-04B1-4099-8A8F-5593545E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(Class)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E2EAD-EC73-4CE9-978A-183E44839D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4607511"/>
            <a:ext cx="9522822" cy="1530053"/>
          </a:xfrm>
        </p:spPr>
        <p:txBody>
          <a:bodyPr/>
          <a:lstStyle/>
          <a:p>
            <a:pPr marL="12700" indent="0">
              <a:lnSpc>
                <a:spcPct val="100000"/>
              </a:lnSpc>
              <a:spcBef>
                <a:spcPts val="600"/>
              </a:spcBef>
              <a:buNone/>
              <a:tabLst>
                <a:tab pos="231140" algn="l"/>
                <a:tab pos="231775" algn="l"/>
              </a:tabLst>
            </a:pPr>
            <a:r>
              <a:rPr lang="en-US" sz="2000" b="1" spc="10" dirty="0">
                <a:latin typeface="Open Sans"/>
                <a:cs typeface="Open Sans"/>
              </a:rPr>
              <a:t>Assessed</a:t>
            </a:r>
            <a:r>
              <a:rPr lang="en-US" sz="2000" b="1" spc="-120" dirty="0">
                <a:latin typeface="Open Sans"/>
                <a:cs typeface="Open Sans"/>
              </a:rPr>
              <a:t> </a:t>
            </a:r>
            <a:r>
              <a:rPr lang="en-US" sz="2000" b="1" spc="10" dirty="0">
                <a:latin typeface="Open Sans"/>
                <a:cs typeface="Open Sans"/>
              </a:rPr>
              <a:t>Class</a:t>
            </a:r>
            <a:r>
              <a:rPr lang="en-US" sz="2000" b="1" spc="-135" dirty="0">
                <a:latin typeface="Open Sans"/>
                <a:cs typeface="Open Sans"/>
              </a:rPr>
              <a:t> </a:t>
            </a:r>
            <a:r>
              <a:rPr lang="en-US" sz="2000" b="1" spc="20" dirty="0">
                <a:latin typeface="Open Sans"/>
                <a:cs typeface="Open Sans"/>
              </a:rPr>
              <a:t>with</a:t>
            </a:r>
            <a:r>
              <a:rPr lang="en-US" sz="2000" b="1" spc="-120" dirty="0">
                <a:latin typeface="Open Sans"/>
                <a:cs typeface="Open Sans"/>
              </a:rPr>
              <a:t> </a:t>
            </a:r>
            <a:r>
              <a:rPr lang="en-US" sz="2000" b="1" spc="25" dirty="0">
                <a:latin typeface="Open Sans"/>
                <a:cs typeface="Open Sans"/>
              </a:rPr>
              <a:t>no</a:t>
            </a:r>
            <a:r>
              <a:rPr lang="en-US" sz="2000" b="1" spc="-20" dirty="0">
                <a:latin typeface="Open Sans"/>
                <a:cs typeface="Open Sans"/>
              </a:rPr>
              <a:t> </a:t>
            </a:r>
            <a:r>
              <a:rPr lang="en-US" sz="2000" b="1" spc="-10" dirty="0">
                <a:latin typeface="Open Sans"/>
                <a:cs typeface="Open Sans"/>
              </a:rPr>
              <a:t>TOR</a:t>
            </a:r>
            <a:endParaRPr lang="en-US" sz="2000" b="1" dirty="0">
              <a:latin typeface="Open Sans"/>
              <a:cs typeface="Open Sans"/>
            </a:endParaRPr>
          </a:p>
          <a:p>
            <a:pPr marL="574675" marR="5080" lvl="1" indent="-21971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lang="en-US" sz="1800" spc="20" dirty="0">
                <a:latin typeface="Open Sans"/>
                <a:cs typeface="Open Sans"/>
              </a:rPr>
              <a:t>Teacher is not marked as TOR as shown</a:t>
            </a:r>
          </a:p>
          <a:p>
            <a:pPr marL="574675" marR="5080" lvl="1" indent="-21971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lang="en-US" sz="1800" spc="20" dirty="0">
                <a:latin typeface="Open Sans"/>
                <a:cs typeface="Open Sans"/>
              </a:rPr>
              <a:t>TOR has an end date before the end of the class meet date</a:t>
            </a:r>
          </a:p>
          <a:p>
            <a:pPr marL="574675" marR="5080" lvl="1" indent="-21971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lang="en-US" sz="1800" spc="20" dirty="0">
                <a:latin typeface="Open Sans"/>
                <a:cs typeface="Open Sans"/>
              </a:rPr>
              <a:t>TOR was deleted so the class will also be deleted from VisTool.</a:t>
            </a:r>
            <a:endParaRPr lang="en-US" sz="1800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16A338-91D8-4E9D-A550-AFFDC84AD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1492"/>
            <a:ext cx="10030691" cy="253055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8D07616-07AC-4545-806B-57066C356915}"/>
              </a:ext>
            </a:extLst>
          </p:cNvPr>
          <p:cNvCxnSpPr/>
          <p:nvPr/>
        </p:nvCxnSpPr>
        <p:spPr>
          <a:xfrm flipV="1">
            <a:off x="6564929" y="4208987"/>
            <a:ext cx="0" cy="3589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3074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B492F-6B0B-4C3A-B1E9-971B63210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(Class)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16F57-AD3A-4836-8D1F-1E78F9DB10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4766461"/>
            <a:ext cx="9522822" cy="1405008"/>
          </a:xfrm>
        </p:spPr>
        <p:txBody>
          <a:bodyPr/>
          <a:lstStyle/>
          <a:p>
            <a:pPr marL="12065" indent="0">
              <a:lnSpc>
                <a:spcPct val="100000"/>
              </a:lnSpc>
              <a:spcBef>
                <a:spcPts val="600"/>
              </a:spcBef>
              <a:buNone/>
              <a:tabLst>
                <a:tab pos="231140" algn="l"/>
                <a:tab pos="231775" algn="l"/>
              </a:tabLst>
            </a:pPr>
            <a:r>
              <a:rPr lang="en-US" sz="2000" b="1" spc="-20" dirty="0">
                <a:latin typeface="Open Sans"/>
                <a:cs typeface="Open Sans"/>
              </a:rPr>
              <a:t>Classes </a:t>
            </a:r>
            <a:r>
              <a:rPr lang="en-US" sz="2000" b="1" spc="-15" dirty="0">
                <a:latin typeface="Open Sans"/>
                <a:cs typeface="Open Sans"/>
              </a:rPr>
              <a:t>missing </a:t>
            </a:r>
            <a:r>
              <a:rPr lang="en-US" sz="2000" b="1" spc="-25" dirty="0">
                <a:latin typeface="Open Sans"/>
                <a:cs typeface="Open Sans"/>
              </a:rPr>
              <a:t>staff </a:t>
            </a:r>
            <a:r>
              <a:rPr lang="en-US" sz="2000" b="1" spc="-15" dirty="0">
                <a:latin typeface="Open Sans"/>
                <a:cs typeface="Open Sans"/>
              </a:rPr>
              <a:t>member </a:t>
            </a:r>
            <a:r>
              <a:rPr lang="en-US" sz="2000" b="1" spc="-20" dirty="0">
                <a:latin typeface="Open Sans"/>
                <a:cs typeface="Open Sans"/>
              </a:rPr>
              <a:t>class</a:t>
            </a:r>
            <a:r>
              <a:rPr lang="en-US" sz="2000" b="1" spc="120" dirty="0">
                <a:latin typeface="Open Sans"/>
                <a:cs typeface="Open Sans"/>
              </a:rPr>
              <a:t> </a:t>
            </a:r>
            <a:r>
              <a:rPr lang="en-US" sz="2000" b="1" spc="-15" dirty="0">
                <a:latin typeface="Open Sans"/>
                <a:cs typeface="Open Sans"/>
              </a:rPr>
              <a:t>assignments</a:t>
            </a:r>
            <a:endParaRPr lang="en-US" sz="2000" b="1" dirty="0">
              <a:latin typeface="Open Sans"/>
              <a:cs typeface="Open Sans"/>
            </a:endParaRPr>
          </a:p>
          <a:p>
            <a:pPr marL="574675" lvl="1" indent="-21971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lang="en-US" sz="1800" dirty="0">
                <a:latin typeface="Open Sans"/>
                <a:cs typeface="Open Sans"/>
              </a:rPr>
              <a:t>A </a:t>
            </a:r>
            <a:r>
              <a:rPr lang="en-US" sz="1800" spc="5" dirty="0">
                <a:latin typeface="Open Sans"/>
                <a:cs typeface="Open Sans"/>
              </a:rPr>
              <a:t>class with </a:t>
            </a:r>
            <a:r>
              <a:rPr lang="en-US" sz="1800" spc="-10" dirty="0">
                <a:latin typeface="Open Sans"/>
                <a:cs typeface="Open Sans"/>
              </a:rPr>
              <a:t>students </a:t>
            </a:r>
            <a:r>
              <a:rPr lang="en-US" sz="1800" dirty="0">
                <a:latin typeface="Open Sans"/>
                <a:cs typeface="Open Sans"/>
              </a:rPr>
              <a:t>assigned to it </a:t>
            </a:r>
            <a:r>
              <a:rPr lang="en-US" sz="1800" spc="5" dirty="0">
                <a:latin typeface="Open Sans"/>
                <a:cs typeface="Open Sans"/>
              </a:rPr>
              <a:t>must </a:t>
            </a:r>
            <a:r>
              <a:rPr lang="en-US" sz="1800" dirty="0">
                <a:latin typeface="Open Sans"/>
                <a:cs typeface="Open Sans"/>
              </a:rPr>
              <a:t>also </a:t>
            </a:r>
            <a:r>
              <a:rPr lang="en-US" sz="1800" spc="-10" dirty="0">
                <a:latin typeface="Open Sans"/>
                <a:cs typeface="Open Sans"/>
              </a:rPr>
              <a:t>have </a:t>
            </a:r>
            <a:r>
              <a:rPr lang="en-US" sz="1800" dirty="0">
                <a:latin typeface="Open Sans"/>
                <a:cs typeface="Open Sans"/>
              </a:rPr>
              <a:t>a</a:t>
            </a:r>
            <a:r>
              <a:rPr lang="en-US" sz="1800" spc="-200" dirty="0">
                <a:latin typeface="Open Sans"/>
                <a:cs typeface="Open Sans"/>
              </a:rPr>
              <a:t> </a:t>
            </a:r>
            <a:r>
              <a:rPr lang="en-US" sz="1800" spc="-10" dirty="0">
                <a:latin typeface="Open Sans"/>
                <a:cs typeface="Open Sans"/>
              </a:rPr>
              <a:t>teacher </a:t>
            </a:r>
            <a:r>
              <a:rPr lang="en-US" sz="1800" dirty="0">
                <a:latin typeface="Open Sans"/>
                <a:cs typeface="Open Sans"/>
              </a:rPr>
              <a:t>assigned </a:t>
            </a:r>
            <a:r>
              <a:rPr lang="en-US" sz="1800" spc="5" dirty="0">
                <a:latin typeface="Open Sans"/>
                <a:cs typeface="Open Sans"/>
              </a:rPr>
              <a:t>with </a:t>
            </a:r>
            <a:r>
              <a:rPr lang="en-US" sz="1800" dirty="0">
                <a:latin typeface="Open Sans"/>
                <a:cs typeface="Open Sans"/>
              </a:rPr>
              <a:t>a </a:t>
            </a:r>
            <a:r>
              <a:rPr lang="en-US" sz="1800" spc="-20" dirty="0">
                <a:latin typeface="Open Sans"/>
                <a:cs typeface="Open Sans"/>
              </a:rPr>
              <a:t>Teacher </a:t>
            </a:r>
            <a:r>
              <a:rPr lang="en-US" sz="1800" spc="-5" dirty="0">
                <a:latin typeface="Open Sans"/>
                <a:cs typeface="Open Sans"/>
              </a:rPr>
              <a:t>License </a:t>
            </a:r>
            <a:r>
              <a:rPr lang="en-US" sz="1800" spc="-10" dirty="0">
                <a:latin typeface="Open Sans"/>
                <a:cs typeface="Open Sans"/>
              </a:rPr>
              <a:t>Number</a:t>
            </a:r>
            <a:r>
              <a:rPr lang="en-US" sz="1800" spc="-35" dirty="0">
                <a:latin typeface="Open Sans"/>
                <a:cs typeface="Open Sans"/>
              </a:rPr>
              <a:t> </a:t>
            </a:r>
            <a:r>
              <a:rPr lang="en-US" sz="1800" spc="-10" dirty="0">
                <a:latin typeface="Open Sans"/>
                <a:cs typeface="Open Sans"/>
              </a:rPr>
              <a:t>(TLN).</a:t>
            </a:r>
          </a:p>
          <a:p>
            <a:pPr marL="574675" lvl="1" indent="-21971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lang="en-US" sz="1800" spc="-10" dirty="0">
                <a:latin typeface="Open Sans"/>
                <a:cs typeface="Open Sans"/>
              </a:rPr>
              <a:t>Check to see if the missing teacher is on the school staff list in EIS.</a:t>
            </a:r>
            <a:endParaRPr lang="en-US" sz="1800" dirty="0">
              <a:latin typeface="Open Sans"/>
              <a:cs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40E26-1D94-47E2-9F1A-A208B2DA5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7144"/>
            <a:ext cx="9801201" cy="26404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5217D55-BC19-4B01-A231-E40FDB8CD5C3}"/>
              </a:ext>
            </a:extLst>
          </p:cNvPr>
          <p:cNvSpPr/>
          <p:nvPr/>
        </p:nvSpPr>
        <p:spPr>
          <a:xfrm>
            <a:off x="1744394" y="3530992"/>
            <a:ext cx="7160455" cy="896630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73D25E-D180-4ED9-A1A2-572F0A6FA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800" y="1445478"/>
            <a:ext cx="7644960" cy="18794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3394834-D0C8-4C01-8F09-B241EAE3B624}"/>
              </a:ext>
            </a:extLst>
          </p:cNvPr>
          <p:cNvSpPr/>
          <p:nvPr/>
        </p:nvSpPr>
        <p:spPr>
          <a:xfrm>
            <a:off x="3896751" y="1342942"/>
            <a:ext cx="1631852" cy="444201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997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B79B8-AF17-412B-80F2-66F6B37DC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(Class)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3ADBB-57C4-4100-A08F-D3CDA128B3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4110361"/>
            <a:ext cx="9522822" cy="2139519"/>
          </a:xfrm>
        </p:spPr>
        <p:txBody>
          <a:bodyPr>
            <a:normAutofit/>
          </a:bodyPr>
          <a:lstStyle/>
          <a:p>
            <a:pPr marL="38100" indent="0">
              <a:lnSpc>
                <a:spcPts val="2130"/>
              </a:lnSpc>
              <a:spcBef>
                <a:spcPts val="600"/>
              </a:spcBef>
              <a:buNone/>
              <a:tabLst>
                <a:tab pos="256540" algn="l"/>
                <a:tab pos="257175" algn="l"/>
                <a:tab pos="2218690" algn="l"/>
              </a:tabLst>
            </a:pPr>
            <a:r>
              <a:rPr lang="en-US" sz="2000" b="1" spc="-5" dirty="0">
                <a:latin typeface="Open Sans"/>
                <a:cs typeface="Open Sans"/>
              </a:rPr>
              <a:t>Multiple</a:t>
            </a:r>
            <a:r>
              <a:rPr lang="en-US" sz="2000" b="1" spc="-45" dirty="0">
                <a:latin typeface="Open Sans"/>
                <a:cs typeface="Open Sans"/>
              </a:rPr>
              <a:t> </a:t>
            </a:r>
            <a:r>
              <a:rPr lang="en-US" sz="2000" b="1" spc="-20" dirty="0">
                <a:latin typeface="Open Sans"/>
                <a:cs typeface="Open Sans"/>
              </a:rPr>
              <a:t>teachers of</a:t>
            </a:r>
            <a:r>
              <a:rPr lang="en-US" sz="2000" b="1" spc="35" dirty="0">
                <a:latin typeface="Open Sans"/>
                <a:cs typeface="Open Sans"/>
              </a:rPr>
              <a:t> </a:t>
            </a:r>
            <a:r>
              <a:rPr lang="en-US" sz="2000" b="1" spc="-15" dirty="0">
                <a:latin typeface="Open Sans"/>
                <a:cs typeface="Open Sans"/>
              </a:rPr>
              <a:t>record</a:t>
            </a:r>
            <a:endParaRPr lang="en-US" sz="2000" b="1" dirty="0">
              <a:latin typeface="Open Sans"/>
              <a:cs typeface="Open Sans"/>
            </a:endParaRPr>
          </a:p>
          <a:p>
            <a:pPr marL="600075" marR="30480" lvl="1" indent="-219710">
              <a:lnSpc>
                <a:spcPts val="2180"/>
              </a:lnSpc>
              <a:spcBef>
                <a:spcPts val="600"/>
              </a:spcBef>
              <a:buFont typeface="Arial"/>
              <a:buChar char="•"/>
              <a:tabLst>
                <a:tab pos="600075" algn="l"/>
                <a:tab pos="600710" algn="l"/>
              </a:tabLst>
            </a:pPr>
            <a:r>
              <a:rPr lang="en-US" sz="1800" spc="-10" dirty="0">
                <a:latin typeface="Open Sans"/>
                <a:cs typeface="Open Sans"/>
              </a:rPr>
              <a:t>There </a:t>
            </a:r>
            <a:r>
              <a:rPr lang="en-US" sz="1800" spc="-25" dirty="0">
                <a:latin typeface="Open Sans"/>
                <a:cs typeface="Open Sans"/>
              </a:rPr>
              <a:t>can </a:t>
            </a:r>
            <a:r>
              <a:rPr lang="en-US" sz="1800" spc="-10" dirty="0">
                <a:latin typeface="Open Sans"/>
                <a:cs typeface="Open Sans"/>
              </a:rPr>
              <a:t>only </a:t>
            </a:r>
            <a:r>
              <a:rPr lang="en-US" sz="1800" spc="5" dirty="0">
                <a:latin typeface="Open Sans"/>
                <a:cs typeface="Open Sans"/>
              </a:rPr>
              <a:t>be </a:t>
            </a:r>
            <a:r>
              <a:rPr lang="en-US" sz="1800" spc="-10" dirty="0">
                <a:latin typeface="Open Sans"/>
                <a:cs typeface="Open Sans"/>
              </a:rPr>
              <a:t>one </a:t>
            </a:r>
            <a:r>
              <a:rPr lang="en-US" sz="1800" spc="-25" dirty="0">
                <a:latin typeface="Open Sans"/>
                <a:cs typeface="Open Sans"/>
              </a:rPr>
              <a:t>teacher </a:t>
            </a:r>
            <a:r>
              <a:rPr lang="en-US" sz="1800" spc="-10" dirty="0">
                <a:latin typeface="Open Sans"/>
                <a:cs typeface="Open Sans"/>
              </a:rPr>
              <a:t>marked </a:t>
            </a:r>
            <a:r>
              <a:rPr lang="en-US" sz="1800" spc="-15" dirty="0">
                <a:latin typeface="Open Sans"/>
                <a:cs typeface="Open Sans"/>
              </a:rPr>
              <a:t>as </a:t>
            </a:r>
            <a:r>
              <a:rPr lang="en-US" sz="1800" spc="-10" dirty="0">
                <a:latin typeface="Open Sans"/>
                <a:cs typeface="Open Sans"/>
              </a:rPr>
              <a:t>the </a:t>
            </a:r>
            <a:r>
              <a:rPr lang="en-US" sz="1800" dirty="0">
                <a:latin typeface="Open Sans"/>
                <a:cs typeface="Open Sans"/>
              </a:rPr>
              <a:t>TOR </a:t>
            </a:r>
            <a:r>
              <a:rPr lang="en-US" sz="1800" spc="-20" dirty="0">
                <a:latin typeface="Open Sans"/>
                <a:cs typeface="Open Sans"/>
              </a:rPr>
              <a:t>for </a:t>
            </a:r>
            <a:r>
              <a:rPr lang="en-US" sz="1800" spc="-10" dirty="0">
                <a:latin typeface="Open Sans"/>
                <a:cs typeface="Open Sans"/>
              </a:rPr>
              <a:t>the </a:t>
            </a:r>
            <a:r>
              <a:rPr lang="en-US" sz="1800" spc="-25" dirty="0">
                <a:latin typeface="Open Sans"/>
                <a:cs typeface="Open Sans"/>
              </a:rPr>
              <a:t>class </a:t>
            </a:r>
            <a:r>
              <a:rPr lang="en-US" sz="1800" spc="-10" dirty="0">
                <a:latin typeface="Open Sans"/>
                <a:cs typeface="Open Sans"/>
              </a:rPr>
              <a:t>with the </a:t>
            </a:r>
            <a:r>
              <a:rPr lang="en-US" sz="1800" spc="-25" dirty="0">
                <a:latin typeface="Open Sans"/>
                <a:cs typeface="Open Sans"/>
              </a:rPr>
              <a:t>same</a:t>
            </a:r>
            <a:r>
              <a:rPr lang="en-US" sz="1800" spc="185" dirty="0">
                <a:latin typeface="Open Sans"/>
                <a:cs typeface="Open Sans"/>
              </a:rPr>
              <a:t> </a:t>
            </a:r>
            <a:r>
              <a:rPr lang="en-US" sz="1800" spc="-20" dirty="0">
                <a:latin typeface="Open Sans"/>
                <a:cs typeface="Open Sans"/>
              </a:rPr>
              <a:t>dates</a:t>
            </a:r>
            <a:endParaRPr lang="en-US" sz="1800" dirty="0">
              <a:latin typeface="Open Sans"/>
              <a:cs typeface="Open Sans"/>
            </a:endParaRPr>
          </a:p>
          <a:p>
            <a:pPr marL="600075" lvl="1" indent="-219710">
              <a:lnSpc>
                <a:spcPts val="2100"/>
              </a:lnSpc>
              <a:spcBef>
                <a:spcPts val="600"/>
              </a:spcBef>
              <a:buFont typeface="Arial"/>
              <a:buChar char="•"/>
              <a:tabLst>
                <a:tab pos="600075" algn="l"/>
                <a:tab pos="600710" algn="l"/>
              </a:tabLst>
            </a:pPr>
            <a:r>
              <a:rPr lang="en-US" sz="1800" spc="10" dirty="0">
                <a:latin typeface="Open Sans"/>
                <a:cs typeface="Open Sans"/>
              </a:rPr>
              <a:t>If </a:t>
            </a:r>
            <a:r>
              <a:rPr lang="en-US" sz="1800" spc="-10" dirty="0">
                <a:latin typeface="Open Sans"/>
                <a:cs typeface="Open Sans"/>
              </a:rPr>
              <a:t>the </a:t>
            </a:r>
            <a:r>
              <a:rPr lang="en-US" sz="1800" spc="-25" dirty="0">
                <a:latin typeface="Open Sans"/>
                <a:cs typeface="Open Sans"/>
              </a:rPr>
              <a:t>teacher </a:t>
            </a:r>
            <a:r>
              <a:rPr lang="en-US" sz="1800" spc="-15" dirty="0">
                <a:latin typeface="Open Sans"/>
                <a:cs typeface="Open Sans"/>
              </a:rPr>
              <a:t>changes </a:t>
            </a:r>
            <a:r>
              <a:rPr lang="en-US" sz="1800" spc="5" dirty="0">
                <a:latin typeface="Open Sans"/>
                <a:cs typeface="Open Sans"/>
              </a:rPr>
              <a:t>during </a:t>
            </a:r>
            <a:r>
              <a:rPr lang="en-US" sz="1800" spc="-10" dirty="0">
                <a:latin typeface="Open Sans"/>
                <a:cs typeface="Open Sans"/>
              </a:rPr>
              <a:t>the </a:t>
            </a:r>
            <a:r>
              <a:rPr lang="en-US" sz="1800" spc="-15" dirty="0">
                <a:latin typeface="Open Sans"/>
                <a:cs typeface="Open Sans"/>
              </a:rPr>
              <a:t>year, </a:t>
            </a:r>
            <a:r>
              <a:rPr lang="en-US" sz="1800" spc="-10" dirty="0">
                <a:latin typeface="Open Sans"/>
                <a:cs typeface="Open Sans"/>
              </a:rPr>
              <a:t>the</a:t>
            </a:r>
            <a:r>
              <a:rPr lang="en-US" sz="1800" spc="-250" dirty="0">
                <a:latin typeface="Open Sans"/>
                <a:cs typeface="Open Sans"/>
              </a:rPr>
              <a:t> </a:t>
            </a:r>
            <a:r>
              <a:rPr lang="en-US" sz="1800" spc="-20" dirty="0">
                <a:latin typeface="Open Sans"/>
                <a:cs typeface="Open Sans"/>
              </a:rPr>
              <a:t>dates </a:t>
            </a:r>
            <a:r>
              <a:rPr lang="en-US" sz="1800" spc="-15" dirty="0">
                <a:latin typeface="Open Sans"/>
                <a:cs typeface="Open Sans"/>
              </a:rPr>
              <a:t>cannot</a:t>
            </a:r>
            <a:r>
              <a:rPr lang="en-US" sz="1800" spc="10" dirty="0">
                <a:latin typeface="Open Sans"/>
                <a:cs typeface="Open Sans"/>
              </a:rPr>
              <a:t> </a:t>
            </a:r>
            <a:r>
              <a:rPr lang="en-US" sz="1800" spc="-15" dirty="0">
                <a:latin typeface="Open Sans"/>
                <a:cs typeface="Open Sans"/>
              </a:rPr>
              <a:t>overlap.</a:t>
            </a:r>
            <a:endParaRPr lang="en-US" sz="1800" dirty="0">
              <a:latin typeface="Open Sans"/>
              <a:cs typeface="Open Sans"/>
            </a:endParaRPr>
          </a:p>
          <a:p>
            <a:pPr marL="600075" marR="32384" lvl="1" indent="-219710">
              <a:lnSpc>
                <a:spcPct val="99100"/>
              </a:lnSpc>
              <a:spcBef>
                <a:spcPts val="600"/>
              </a:spcBef>
              <a:buFont typeface="Arial"/>
              <a:buChar char="•"/>
              <a:tabLst>
                <a:tab pos="600075" algn="l"/>
                <a:tab pos="600710" algn="l"/>
              </a:tabLst>
            </a:pPr>
            <a:r>
              <a:rPr lang="en-US" sz="1800" spc="10" dirty="0">
                <a:latin typeface="Open Sans"/>
                <a:cs typeface="Open Sans"/>
              </a:rPr>
              <a:t>If </a:t>
            </a:r>
            <a:r>
              <a:rPr lang="en-US" sz="1800" spc="-15" dirty="0">
                <a:latin typeface="Open Sans"/>
                <a:cs typeface="Open Sans"/>
              </a:rPr>
              <a:t>that </a:t>
            </a:r>
            <a:r>
              <a:rPr lang="en-US" sz="1800" spc="-5" dirty="0">
                <a:latin typeface="Open Sans"/>
                <a:cs typeface="Open Sans"/>
              </a:rPr>
              <a:t>happens, </a:t>
            </a:r>
            <a:r>
              <a:rPr lang="en-US" sz="1800" spc="-20" dirty="0">
                <a:latin typeface="Open Sans"/>
                <a:cs typeface="Open Sans"/>
              </a:rPr>
              <a:t>check </a:t>
            </a:r>
            <a:r>
              <a:rPr lang="en-US" sz="1800" spc="-10" dirty="0">
                <a:latin typeface="Open Sans"/>
                <a:cs typeface="Open Sans"/>
              </a:rPr>
              <a:t>the </a:t>
            </a:r>
            <a:r>
              <a:rPr lang="en-US" sz="1800" spc="-15" dirty="0">
                <a:latin typeface="Open Sans"/>
                <a:cs typeface="Open Sans"/>
              </a:rPr>
              <a:t>Enrollment </a:t>
            </a:r>
            <a:r>
              <a:rPr lang="en-US" sz="1800" spc="5" dirty="0">
                <a:latin typeface="Open Sans"/>
                <a:cs typeface="Open Sans"/>
              </a:rPr>
              <a:t>by </a:t>
            </a:r>
            <a:r>
              <a:rPr lang="en-US" sz="1800" spc="-15" dirty="0">
                <a:latin typeface="Open Sans"/>
                <a:cs typeface="Open Sans"/>
              </a:rPr>
              <a:t>Content  spread </a:t>
            </a:r>
            <a:r>
              <a:rPr lang="en-US" sz="1800" spc="-20" dirty="0">
                <a:latin typeface="Open Sans"/>
                <a:cs typeface="Open Sans"/>
              </a:rPr>
              <a:t>sheet to </a:t>
            </a:r>
            <a:r>
              <a:rPr lang="en-US" sz="1800" spc="-10" dirty="0">
                <a:latin typeface="Open Sans"/>
                <a:cs typeface="Open Sans"/>
              </a:rPr>
              <a:t>verify the </a:t>
            </a:r>
            <a:r>
              <a:rPr lang="en-US" sz="1800" spc="-20" dirty="0">
                <a:latin typeface="Open Sans"/>
                <a:cs typeface="Open Sans"/>
              </a:rPr>
              <a:t>correct </a:t>
            </a:r>
            <a:r>
              <a:rPr lang="en-US" sz="1800" dirty="0">
                <a:latin typeface="Open Sans"/>
                <a:cs typeface="Open Sans"/>
              </a:rPr>
              <a:t>TOR </a:t>
            </a:r>
            <a:r>
              <a:rPr lang="en-US" sz="1800" spc="-5" dirty="0">
                <a:latin typeface="Open Sans"/>
                <a:cs typeface="Open Sans"/>
              </a:rPr>
              <a:t>is </a:t>
            </a:r>
            <a:r>
              <a:rPr lang="en-US" sz="1800" spc="-20" dirty="0">
                <a:latin typeface="Open Sans"/>
                <a:cs typeface="Open Sans"/>
              </a:rPr>
              <a:t>listed. </a:t>
            </a:r>
            <a:r>
              <a:rPr lang="en-US" sz="1800" spc="-5" dirty="0">
                <a:latin typeface="Open Sans"/>
                <a:cs typeface="Open Sans"/>
              </a:rPr>
              <a:t>This is  </a:t>
            </a:r>
            <a:r>
              <a:rPr lang="en-US" sz="1800" spc="-10" dirty="0">
                <a:latin typeface="Open Sans"/>
                <a:cs typeface="Open Sans"/>
              </a:rPr>
              <a:t>the </a:t>
            </a:r>
            <a:r>
              <a:rPr lang="en-US" sz="1800" spc="-15" dirty="0">
                <a:latin typeface="Open Sans"/>
                <a:cs typeface="Open Sans"/>
              </a:rPr>
              <a:t>data that </a:t>
            </a:r>
            <a:r>
              <a:rPr lang="en-US" sz="1800" spc="-25" dirty="0">
                <a:latin typeface="Open Sans"/>
                <a:cs typeface="Open Sans"/>
              </a:rPr>
              <a:t>gets </a:t>
            </a:r>
            <a:r>
              <a:rPr lang="en-US" sz="1800" spc="-15" dirty="0">
                <a:latin typeface="Open Sans"/>
                <a:cs typeface="Open Sans"/>
              </a:rPr>
              <a:t>sent </a:t>
            </a:r>
            <a:r>
              <a:rPr lang="en-US" sz="1800" spc="-20" dirty="0">
                <a:latin typeface="Open Sans"/>
                <a:cs typeface="Open Sans"/>
              </a:rPr>
              <a:t>to</a:t>
            </a:r>
            <a:r>
              <a:rPr lang="en-US" sz="1800" spc="285" dirty="0">
                <a:latin typeface="Open Sans"/>
                <a:cs typeface="Open Sans"/>
              </a:rPr>
              <a:t> </a:t>
            </a:r>
            <a:r>
              <a:rPr lang="en-US" sz="1800" spc="-20" dirty="0">
                <a:latin typeface="Open Sans"/>
                <a:cs typeface="Open Sans"/>
              </a:rPr>
              <a:t>PearsonAccess</a:t>
            </a:r>
            <a:r>
              <a:rPr lang="en-US" sz="1800" spc="-30" baseline="23148" dirty="0">
                <a:latin typeface="Open Sans"/>
                <a:cs typeface="Open Sans"/>
              </a:rPr>
              <a:t>next</a:t>
            </a:r>
            <a:r>
              <a:rPr lang="en-US" sz="1800" spc="-20" dirty="0">
                <a:latin typeface="Open Sans"/>
                <a:cs typeface="Open Sans"/>
              </a:rPr>
              <a:t>.</a:t>
            </a:r>
            <a:endParaRPr lang="en-US" sz="1800" dirty="0">
              <a:latin typeface="Open Sans"/>
              <a:cs typeface="Open Sans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B518E4-DC5B-45CB-8DE7-B3E7C06A3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61" y="1317349"/>
            <a:ext cx="9522822" cy="279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354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2FDFB-BC9F-48F0-BC19-5E66F2C45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(Class)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0121C-9C25-46E8-9C40-590EDDD8BB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3355759"/>
            <a:ext cx="9522822" cy="27818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Test Window Not Set for Class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Null = Traditional will not pull students into VisTool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Test window must be set to Fall, Spring, or Traditional according to the class begin and end dates.</a:t>
            </a:r>
          </a:p>
          <a:p>
            <a:pPr lvl="2"/>
            <a:r>
              <a:rPr lang="en-US" sz="1600" dirty="0"/>
              <a:t>Fall – fall block classes that test in the fall administration.</a:t>
            </a:r>
          </a:p>
          <a:p>
            <a:pPr lvl="2"/>
            <a:r>
              <a:rPr lang="en-US" sz="1600" dirty="0"/>
              <a:t>Spring – spring block classes that test in the spring administration.</a:t>
            </a:r>
          </a:p>
          <a:p>
            <a:pPr lvl="2"/>
            <a:r>
              <a:rPr lang="en-US" sz="1600" dirty="0"/>
              <a:t>Traditional- Year-long courses that test in the spring administration.</a:t>
            </a:r>
          </a:p>
          <a:p>
            <a:pPr lvl="2"/>
            <a:r>
              <a:rPr lang="en-US" sz="1600" dirty="0"/>
              <a:t>All ALT and Comprehensive course codes are set as Traditional or Spring and test during spring administration.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7156FB3A-824C-49D3-B142-9F57E97C184B}"/>
              </a:ext>
            </a:extLst>
          </p:cNvPr>
          <p:cNvSpPr/>
          <p:nvPr/>
        </p:nvSpPr>
        <p:spPr>
          <a:xfrm>
            <a:off x="804447" y="1621488"/>
            <a:ext cx="8486775" cy="13300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2E5965D-175D-4F3B-A7AE-873E51741CE6}"/>
              </a:ext>
            </a:extLst>
          </p:cNvPr>
          <p:cNvCxnSpPr>
            <a:cxnSpLocks/>
          </p:cNvCxnSpPr>
          <p:nvPr/>
        </p:nvCxnSpPr>
        <p:spPr>
          <a:xfrm flipV="1">
            <a:off x="8353887" y="2749495"/>
            <a:ext cx="0" cy="6062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967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3E884-80F3-4131-A049-15AF4AABE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(Class)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C5E3F-083C-4E39-9FFC-63F1BE9437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2689934"/>
            <a:ext cx="9522822" cy="3447630"/>
          </a:xfrm>
        </p:spPr>
        <p:txBody>
          <a:bodyPr/>
          <a:lstStyle/>
          <a:p>
            <a:pPr marL="38100" indent="0">
              <a:lnSpc>
                <a:spcPct val="100000"/>
              </a:lnSpc>
              <a:spcBef>
                <a:spcPts val="100"/>
              </a:spcBef>
              <a:buNone/>
              <a:tabLst>
                <a:tab pos="247015" algn="l"/>
                <a:tab pos="247650" algn="l"/>
              </a:tabLst>
            </a:pPr>
            <a:r>
              <a:rPr lang="en-US" sz="2000" b="1" spc="-5" dirty="0">
                <a:latin typeface="Open Sans"/>
                <a:cs typeface="Open Sans"/>
              </a:rPr>
              <a:t>End </a:t>
            </a:r>
            <a:r>
              <a:rPr lang="en-US" sz="2000" b="1" spc="-15" dirty="0">
                <a:latin typeface="Open Sans"/>
                <a:cs typeface="Open Sans"/>
              </a:rPr>
              <a:t>dates </a:t>
            </a:r>
            <a:r>
              <a:rPr lang="en-US" sz="2000" b="1" spc="-5" dirty="0">
                <a:latin typeface="Open Sans"/>
                <a:cs typeface="Open Sans"/>
              </a:rPr>
              <a:t>end prior </a:t>
            </a:r>
            <a:r>
              <a:rPr lang="en-US" sz="2000" b="1" spc="-20" dirty="0">
                <a:latin typeface="Open Sans"/>
                <a:cs typeface="Open Sans"/>
              </a:rPr>
              <a:t>to </a:t>
            </a:r>
            <a:r>
              <a:rPr lang="en-US" sz="2000" b="1" spc="-25" dirty="0">
                <a:latin typeface="Open Sans"/>
                <a:cs typeface="Open Sans"/>
              </a:rPr>
              <a:t>assessment </a:t>
            </a:r>
            <a:r>
              <a:rPr lang="en-US" sz="2000" b="1" dirty="0">
                <a:latin typeface="Open Sans"/>
                <a:cs typeface="Open Sans"/>
              </a:rPr>
              <a:t>window</a:t>
            </a:r>
          </a:p>
          <a:p>
            <a:pPr marL="247650" marR="645160" indent="-209550">
              <a:lnSpc>
                <a:spcPct val="100800"/>
              </a:lnSpc>
              <a:spcBef>
                <a:spcPts val="2105"/>
              </a:spcBef>
              <a:buFont typeface="Arial"/>
              <a:buChar char="•"/>
              <a:tabLst>
                <a:tab pos="247015" algn="l"/>
                <a:tab pos="247650" algn="l"/>
              </a:tabLst>
            </a:pPr>
            <a:r>
              <a:rPr lang="en-US" sz="1800" spc="-5" dirty="0">
                <a:latin typeface="Open Sans"/>
                <a:cs typeface="Open Sans"/>
              </a:rPr>
              <a:t>The </a:t>
            </a:r>
            <a:r>
              <a:rPr lang="en-US" sz="1800" spc="-20" dirty="0">
                <a:latin typeface="Open Sans"/>
                <a:cs typeface="Open Sans"/>
              </a:rPr>
              <a:t>class </a:t>
            </a:r>
            <a:r>
              <a:rPr lang="en-US" sz="1800" dirty="0">
                <a:latin typeface="Open Sans"/>
                <a:cs typeface="Open Sans"/>
              </a:rPr>
              <a:t>will </a:t>
            </a:r>
            <a:r>
              <a:rPr lang="en-US" sz="1800" spc="10" dirty="0">
                <a:latin typeface="Open Sans"/>
                <a:cs typeface="Open Sans"/>
              </a:rPr>
              <a:t>be </a:t>
            </a:r>
            <a:r>
              <a:rPr lang="en-US" sz="1800" dirty="0">
                <a:latin typeface="Open Sans"/>
                <a:cs typeface="Open Sans"/>
              </a:rPr>
              <a:t>dropped </a:t>
            </a:r>
            <a:r>
              <a:rPr lang="en-US" sz="1800" spc="-5" dirty="0">
                <a:latin typeface="Open Sans"/>
                <a:cs typeface="Open Sans"/>
              </a:rPr>
              <a:t>from VisTool on the end date </a:t>
            </a:r>
            <a:r>
              <a:rPr lang="en-US" sz="1800" spc="15" dirty="0">
                <a:latin typeface="Open Sans"/>
                <a:cs typeface="Open Sans"/>
              </a:rPr>
              <a:t>(10/23/2020)</a:t>
            </a:r>
            <a:endParaRPr lang="en-US" sz="1800" dirty="0">
              <a:latin typeface="Open Sans"/>
              <a:cs typeface="Open Sans"/>
            </a:endParaRPr>
          </a:p>
          <a:p>
            <a:pPr marL="590550" marR="30480" lvl="1" indent="-209550">
              <a:lnSpc>
                <a:spcPct val="100800"/>
              </a:lnSpc>
              <a:buFont typeface="Arial"/>
              <a:buChar char="•"/>
              <a:tabLst>
                <a:tab pos="590550" algn="l"/>
                <a:tab pos="591185" algn="l"/>
              </a:tabLst>
            </a:pPr>
            <a:r>
              <a:rPr lang="en-US" sz="1800" spc="-10" dirty="0">
                <a:latin typeface="Open Sans"/>
                <a:cs typeface="Open Sans"/>
              </a:rPr>
              <a:t>Dropped from </a:t>
            </a:r>
            <a:r>
              <a:rPr lang="en-US" sz="1800" spc="-15" dirty="0">
                <a:latin typeface="Open Sans"/>
                <a:cs typeface="Open Sans"/>
              </a:rPr>
              <a:t>Vis </a:t>
            </a:r>
            <a:r>
              <a:rPr lang="en-US" sz="1800" spc="-65" dirty="0">
                <a:latin typeface="Open Sans"/>
                <a:cs typeface="Open Sans"/>
              </a:rPr>
              <a:t>Tool </a:t>
            </a:r>
            <a:r>
              <a:rPr lang="en-US" sz="1800" spc="-5" dirty="0">
                <a:latin typeface="Open Sans"/>
                <a:cs typeface="Open Sans"/>
              </a:rPr>
              <a:t>and </a:t>
            </a:r>
            <a:r>
              <a:rPr lang="en-US" sz="1800" spc="-25" dirty="0">
                <a:latin typeface="Open Sans"/>
                <a:cs typeface="Open Sans"/>
              </a:rPr>
              <a:t>PearsonAccess</a:t>
            </a:r>
            <a:r>
              <a:rPr lang="en-US" sz="1800" spc="-37" baseline="23148" dirty="0">
                <a:latin typeface="Open Sans"/>
                <a:cs typeface="Open Sans"/>
              </a:rPr>
              <a:t>next </a:t>
            </a:r>
            <a:r>
              <a:rPr lang="en-US" sz="1800" spc="-20" dirty="0">
                <a:latin typeface="Open Sans"/>
                <a:cs typeface="Open Sans"/>
              </a:rPr>
              <a:t>on </a:t>
            </a:r>
            <a:r>
              <a:rPr lang="en-US" sz="1800" spc="-5" dirty="0">
                <a:latin typeface="Open Sans"/>
                <a:cs typeface="Open Sans"/>
              </a:rPr>
              <a:t>end </a:t>
            </a:r>
            <a:r>
              <a:rPr lang="en-US" sz="1800" spc="-10" dirty="0">
                <a:latin typeface="Open Sans"/>
                <a:cs typeface="Open Sans"/>
              </a:rPr>
              <a:t>date</a:t>
            </a:r>
            <a:endParaRPr lang="en-US" sz="1800" dirty="0">
              <a:latin typeface="Open Sans"/>
              <a:cs typeface="Open Sans"/>
            </a:endParaRPr>
          </a:p>
          <a:p>
            <a:pPr marL="590550" lvl="1" indent="-210185">
              <a:lnSpc>
                <a:spcPts val="2105"/>
              </a:lnSpc>
              <a:buFont typeface="Arial"/>
              <a:buChar char="•"/>
              <a:tabLst>
                <a:tab pos="590550" algn="l"/>
                <a:tab pos="591185" algn="l"/>
              </a:tabLst>
            </a:pPr>
            <a:r>
              <a:rPr lang="en-US" sz="1800" spc="-15" dirty="0">
                <a:latin typeface="Open Sans"/>
                <a:cs typeface="Open Sans"/>
              </a:rPr>
              <a:t>Very Critical </a:t>
            </a:r>
            <a:r>
              <a:rPr lang="en-US" sz="1800" dirty="0">
                <a:latin typeface="Open Sans"/>
                <a:cs typeface="Open Sans"/>
              </a:rPr>
              <a:t>when </a:t>
            </a:r>
            <a:r>
              <a:rPr lang="en-US" sz="1800" spc="-10" dirty="0">
                <a:latin typeface="Open Sans"/>
                <a:cs typeface="Open Sans"/>
              </a:rPr>
              <a:t>the date </a:t>
            </a:r>
            <a:r>
              <a:rPr lang="en-US" sz="1800" spc="-15" dirty="0">
                <a:latin typeface="Open Sans"/>
                <a:cs typeface="Open Sans"/>
              </a:rPr>
              <a:t>occurs </a:t>
            </a:r>
            <a:r>
              <a:rPr lang="en-US" sz="1800" spc="10" dirty="0">
                <a:latin typeface="Open Sans"/>
                <a:cs typeface="Open Sans"/>
              </a:rPr>
              <a:t>during</a:t>
            </a:r>
            <a:r>
              <a:rPr lang="en-US" sz="1800" spc="100" dirty="0">
                <a:latin typeface="Open Sans"/>
                <a:cs typeface="Open Sans"/>
              </a:rPr>
              <a:t> </a:t>
            </a:r>
            <a:r>
              <a:rPr lang="en-US" sz="1800" spc="-10" dirty="0">
                <a:latin typeface="Open Sans"/>
                <a:cs typeface="Open Sans"/>
              </a:rPr>
              <a:t>data/student</a:t>
            </a:r>
            <a:r>
              <a:rPr lang="en-US" sz="1800" dirty="0">
                <a:latin typeface="Open Sans"/>
                <a:cs typeface="Open Sans"/>
              </a:rPr>
              <a:t> </a:t>
            </a:r>
            <a:r>
              <a:rPr lang="en-US" sz="1800" spc="-15" dirty="0">
                <a:latin typeface="Open Sans"/>
                <a:cs typeface="Open Sans"/>
              </a:rPr>
              <a:t>counts </a:t>
            </a:r>
            <a:r>
              <a:rPr lang="en-US" sz="1800" spc="-5" dirty="0">
                <a:latin typeface="Open Sans"/>
                <a:cs typeface="Open Sans"/>
              </a:rPr>
              <a:t>in</a:t>
            </a:r>
            <a:r>
              <a:rPr lang="en-US" sz="1800" spc="30" dirty="0">
                <a:latin typeface="Open Sans"/>
                <a:cs typeface="Open Sans"/>
              </a:rPr>
              <a:t> </a:t>
            </a:r>
            <a:r>
              <a:rPr lang="en-US" sz="1800" spc="-25" dirty="0">
                <a:latin typeface="Open Sans"/>
                <a:cs typeface="Open Sans"/>
              </a:rPr>
              <a:t>PearsonAccess</a:t>
            </a:r>
            <a:r>
              <a:rPr lang="en-US" sz="1800" spc="-37" baseline="25462" dirty="0">
                <a:latin typeface="Open Sans"/>
                <a:cs typeface="Open Sans"/>
              </a:rPr>
              <a:t>next</a:t>
            </a:r>
          </a:p>
          <a:p>
            <a:pPr marL="380365" lvl="1" indent="0">
              <a:lnSpc>
                <a:spcPts val="2105"/>
              </a:lnSpc>
              <a:buNone/>
              <a:tabLst>
                <a:tab pos="590550" algn="l"/>
                <a:tab pos="591185" algn="l"/>
              </a:tabLst>
            </a:pPr>
            <a:endParaRPr lang="en-US" sz="1800" baseline="25462" dirty="0">
              <a:latin typeface="Open Sans"/>
              <a:cs typeface="Open Sans"/>
            </a:endParaRPr>
          </a:p>
          <a:p>
            <a:pPr marL="247650" indent="-209550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247015" algn="l"/>
                <a:tab pos="247650" algn="l"/>
              </a:tabLst>
            </a:pPr>
            <a:r>
              <a:rPr lang="en-US" sz="1800" spc="-5" dirty="0">
                <a:latin typeface="Open Sans"/>
                <a:cs typeface="Open Sans"/>
              </a:rPr>
              <a:t>To fix the issue</a:t>
            </a:r>
            <a:endParaRPr lang="en-US" sz="1800" dirty="0">
              <a:latin typeface="Open Sans"/>
              <a:cs typeface="Open Sans"/>
            </a:endParaRPr>
          </a:p>
          <a:p>
            <a:pPr marL="590550" lvl="1" indent="-210185">
              <a:lnSpc>
                <a:spcPts val="2105"/>
              </a:lnSpc>
              <a:buFont typeface="Arial"/>
              <a:buChar char="•"/>
              <a:tabLst>
                <a:tab pos="590550" algn="l"/>
                <a:tab pos="591185" algn="l"/>
              </a:tabLst>
            </a:pPr>
            <a:r>
              <a:rPr lang="en-US" sz="1800" spc="-15" dirty="0">
                <a:latin typeface="Open Sans"/>
                <a:cs typeface="Open Sans"/>
              </a:rPr>
              <a:t>Students and teacher should be scheduled </a:t>
            </a:r>
            <a:r>
              <a:rPr lang="en-US" sz="1800" spc="-20" dirty="0">
                <a:latin typeface="Open Sans"/>
                <a:cs typeface="Open Sans"/>
              </a:rPr>
              <a:t>for </a:t>
            </a:r>
            <a:r>
              <a:rPr lang="en-US" sz="1800" spc="-5" dirty="0">
                <a:latin typeface="Open Sans"/>
                <a:cs typeface="Open Sans"/>
              </a:rPr>
              <a:t>the </a:t>
            </a:r>
            <a:r>
              <a:rPr lang="en-US" sz="1800" spc="-20" dirty="0">
                <a:latin typeface="Open Sans"/>
                <a:cs typeface="Open Sans"/>
              </a:rPr>
              <a:t>second </a:t>
            </a:r>
            <a:r>
              <a:rPr lang="en-US" sz="1800" dirty="0">
                <a:latin typeface="Open Sans"/>
                <a:cs typeface="Open Sans"/>
              </a:rPr>
              <a:t>part </a:t>
            </a:r>
            <a:r>
              <a:rPr lang="en-US" sz="1800" spc="-20" dirty="0">
                <a:latin typeface="Open Sans"/>
                <a:cs typeface="Open Sans"/>
              </a:rPr>
              <a:t>of </a:t>
            </a:r>
            <a:r>
              <a:rPr lang="en-US" sz="1800" spc="-5" dirty="0">
                <a:latin typeface="Open Sans"/>
                <a:cs typeface="Open Sans"/>
              </a:rPr>
              <a:t>the  </a:t>
            </a:r>
            <a:r>
              <a:rPr lang="en-US" sz="1800" spc="-30" dirty="0">
                <a:latin typeface="Open Sans"/>
                <a:cs typeface="Open Sans"/>
              </a:rPr>
              <a:t>semester </a:t>
            </a:r>
            <a:r>
              <a:rPr lang="en-US" sz="1800" spc="-20" dirty="0">
                <a:latin typeface="Open Sans"/>
                <a:cs typeface="Open Sans"/>
              </a:rPr>
              <a:t>to </a:t>
            </a:r>
            <a:r>
              <a:rPr lang="en-US" sz="1800" spc="5" dirty="0">
                <a:latin typeface="Open Sans"/>
                <a:cs typeface="Open Sans"/>
              </a:rPr>
              <a:t>pull </a:t>
            </a:r>
            <a:r>
              <a:rPr lang="en-US" sz="1800" spc="-10" dirty="0">
                <a:latin typeface="Open Sans"/>
                <a:cs typeface="Open Sans"/>
              </a:rPr>
              <a:t>back into </a:t>
            </a:r>
            <a:r>
              <a:rPr lang="en-US" sz="1800" spc="-5" dirty="0">
                <a:latin typeface="Open Sans"/>
                <a:cs typeface="Open Sans"/>
              </a:rPr>
              <a:t>the </a:t>
            </a:r>
            <a:r>
              <a:rPr lang="en-US" sz="1800" spc="-15" dirty="0">
                <a:latin typeface="Open Sans"/>
                <a:cs typeface="Open Sans"/>
              </a:rPr>
              <a:t>VisTool and </a:t>
            </a:r>
            <a:r>
              <a:rPr lang="en-US" sz="1800" spc="-25" dirty="0">
                <a:latin typeface="Open Sans"/>
                <a:cs typeface="Open Sans"/>
              </a:rPr>
              <a:t>PearsonAccess</a:t>
            </a:r>
            <a:r>
              <a:rPr lang="en-US" sz="1800" spc="-37" baseline="25462" dirty="0">
                <a:latin typeface="Open Sans"/>
                <a:cs typeface="Open Sans"/>
              </a:rPr>
              <a:t>next</a:t>
            </a:r>
          </a:p>
          <a:p>
            <a:pPr marL="590550" marR="694690" lvl="1" indent="-209550">
              <a:lnSpc>
                <a:spcPct val="100800"/>
              </a:lnSpc>
              <a:buFont typeface="Arial"/>
              <a:buChar char="•"/>
              <a:tabLst>
                <a:tab pos="590550" algn="l"/>
                <a:tab pos="591185" algn="l"/>
              </a:tabLst>
            </a:pPr>
            <a:r>
              <a:rPr lang="en-US" sz="1800" spc="-5" dirty="0">
                <a:latin typeface="Open Sans"/>
                <a:cs typeface="Open Sans"/>
              </a:rPr>
              <a:t>Change the</a:t>
            </a:r>
            <a:r>
              <a:rPr lang="en-US" sz="1800" spc="-35" dirty="0">
                <a:latin typeface="Open Sans"/>
                <a:cs typeface="Open Sans"/>
              </a:rPr>
              <a:t> </a:t>
            </a:r>
            <a:r>
              <a:rPr lang="en-US" sz="1800" spc="-15" dirty="0">
                <a:latin typeface="Open Sans"/>
                <a:cs typeface="Open Sans"/>
              </a:rPr>
              <a:t>dates to end after the test administration</a:t>
            </a:r>
            <a:endParaRPr lang="en-US" sz="1800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1D54955B-9468-4A37-83C9-AC1825B5CFB7}"/>
              </a:ext>
            </a:extLst>
          </p:cNvPr>
          <p:cNvSpPr/>
          <p:nvPr/>
        </p:nvSpPr>
        <p:spPr>
          <a:xfrm>
            <a:off x="933450" y="1758707"/>
            <a:ext cx="8458200" cy="6094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Arrow: Bent 6">
            <a:extLst>
              <a:ext uri="{FF2B5EF4-FFF2-40B4-BE49-F238E27FC236}">
                <a16:creationId xmlns:a16="http://schemas.microsoft.com/office/drawing/2014/main" id="{63D4ED91-018B-4F9E-9C6E-90AD37E3FBC2}"/>
              </a:ext>
            </a:extLst>
          </p:cNvPr>
          <p:cNvSpPr/>
          <p:nvPr/>
        </p:nvSpPr>
        <p:spPr>
          <a:xfrm rot="5400000">
            <a:off x="2539013" y="1336553"/>
            <a:ext cx="408373" cy="355107"/>
          </a:xfrm>
          <a:prstGeom prst="ben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02BB79-8C32-4DED-A7D8-C70DAF42493E}"/>
              </a:ext>
            </a:extLst>
          </p:cNvPr>
          <p:cNvSpPr txBox="1"/>
          <p:nvPr/>
        </p:nvSpPr>
        <p:spPr>
          <a:xfrm>
            <a:off x="1321478" y="1208272"/>
            <a:ext cx="130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 Dates</a:t>
            </a:r>
          </a:p>
        </p:txBody>
      </p:sp>
    </p:spTree>
    <p:extLst>
      <p:ext uri="{BB962C8B-B14F-4D97-AF65-F5344CB8AC3E}">
        <p14:creationId xmlns:p14="http://schemas.microsoft.com/office/powerpoint/2010/main" val="22980379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DCBE5-5245-4E4D-956B-BE3438F54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(Class)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E0DFD-92BF-4F00-BA53-850C108128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3994950"/>
            <a:ext cx="9522822" cy="2142613"/>
          </a:xfrm>
        </p:spPr>
        <p:txBody>
          <a:bodyPr/>
          <a:lstStyle/>
          <a:p>
            <a:pPr marL="37465" indent="0">
              <a:lnSpc>
                <a:spcPts val="2130"/>
              </a:lnSpc>
              <a:spcBef>
                <a:spcPts val="600"/>
              </a:spcBef>
              <a:buNone/>
              <a:tabLst>
                <a:tab pos="257175" algn="l"/>
                <a:tab pos="257810" algn="l"/>
              </a:tabLst>
            </a:pPr>
            <a:r>
              <a:rPr lang="en-US" sz="2000" b="1" spc="-65" dirty="0">
                <a:latin typeface="Open Sans"/>
                <a:cs typeface="Open Sans"/>
              </a:rPr>
              <a:t>Test </a:t>
            </a:r>
            <a:r>
              <a:rPr lang="en-US" sz="2000" b="1" spc="-10" dirty="0">
                <a:latin typeface="Open Sans"/>
                <a:cs typeface="Open Sans"/>
              </a:rPr>
              <a:t>Window </a:t>
            </a:r>
            <a:r>
              <a:rPr lang="en-US" sz="2000" b="1" spc="-15" dirty="0">
                <a:latin typeface="Open Sans"/>
                <a:cs typeface="Open Sans"/>
              </a:rPr>
              <a:t>does </a:t>
            </a:r>
            <a:r>
              <a:rPr lang="en-US" sz="2000" b="1" spc="-10" dirty="0">
                <a:latin typeface="Open Sans"/>
                <a:cs typeface="Open Sans"/>
              </a:rPr>
              <a:t>not </a:t>
            </a:r>
            <a:r>
              <a:rPr lang="en-US" sz="2000" b="1" spc="-30" dirty="0">
                <a:latin typeface="Open Sans"/>
                <a:cs typeface="Open Sans"/>
              </a:rPr>
              <a:t>match </a:t>
            </a:r>
            <a:r>
              <a:rPr lang="en-US" sz="2000" b="1" spc="-10" dirty="0">
                <a:latin typeface="Open Sans"/>
                <a:cs typeface="Open Sans"/>
              </a:rPr>
              <a:t>with </a:t>
            </a:r>
            <a:r>
              <a:rPr lang="en-US" sz="2000" b="1" spc="-5" dirty="0">
                <a:latin typeface="Open Sans"/>
                <a:cs typeface="Open Sans"/>
              </a:rPr>
              <a:t>begin/end</a:t>
            </a:r>
            <a:r>
              <a:rPr lang="en-US" sz="2000" b="1" spc="-60" dirty="0">
                <a:latin typeface="Open Sans"/>
                <a:cs typeface="Open Sans"/>
              </a:rPr>
              <a:t> </a:t>
            </a:r>
            <a:r>
              <a:rPr lang="en-US" sz="2000" b="1" spc="-25" dirty="0">
                <a:latin typeface="Open Sans"/>
                <a:cs typeface="Open Sans"/>
              </a:rPr>
              <a:t>dates</a:t>
            </a:r>
            <a:endParaRPr lang="en-US" sz="2000" b="1" dirty="0">
              <a:latin typeface="Open Sans"/>
              <a:cs typeface="Open Sans"/>
            </a:endParaRPr>
          </a:p>
          <a:p>
            <a:pPr marL="600075" lvl="1" indent="-219710">
              <a:lnSpc>
                <a:spcPts val="2130"/>
              </a:lnSpc>
              <a:spcBef>
                <a:spcPts val="600"/>
              </a:spcBef>
              <a:buFont typeface="Arial"/>
              <a:buChar char="•"/>
              <a:tabLst>
                <a:tab pos="600075" algn="l"/>
                <a:tab pos="600710" algn="l"/>
              </a:tabLst>
            </a:pPr>
            <a:r>
              <a:rPr lang="en-US" sz="1800" spc="-30" dirty="0">
                <a:latin typeface="Open Sans"/>
                <a:cs typeface="Open Sans"/>
              </a:rPr>
              <a:t>Dates </a:t>
            </a:r>
            <a:r>
              <a:rPr lang="en-US" sz="1800" spc="-10" dirty="0">
                <a:latin typeface="Open Sans"/>
                <a:cs typeface="Open Sans"/>
              </a:rPr>
              <a:t>are </a:t>
            </a:r>
            <a:r>
              <a:rPr lang="en-US" sz="1800" spc="-25" dirty="0">
                <a:latin typeface="Open Sans"/>
                <a:cs typeface="Open Sans"/>
              </a:rPr>
              <a:t>set </a:t>
            </a:r>
            <a:r>
              <a:rPr lang="en-US" sz="1800" spc="-20" dirty="0">
                <a:latin typeface="Open Sans"/>
                <a:cs typeface="Open Sans"/>
              </a:rPr>
              <a:t>to </a:t>
            </a:r>
            <a:r>
              <a:rPr lang="en-US" sz="1800" spc="-15" dirty="0">
                <a:latin typeface="Open Sans"/>
                <a:cs typeface="Open Sans"/>
              </a:rPr>
              <a:t>fall </a:t>
            </a:r>
            <a:r>
              <a:rPr lang="en-US" sz="1800" dirty="0">
                <a:latin typeface="Open Sans"/>
                <a:cs typeface="Open Sans"/>
              </a:rPr>
              <a:t>ending in</a:t>
            </a:r>
            <a:r>
              <a:rPr lang="en-US" sz="1800" spc="240" dirty="0">
                <a:latin typeface="Open Sans"/>
                <a:cs typeface="Open Sans"/>
              </a:rPr>
              <a:t> </a:t>
            </a:r>
            <a:r>
              <a:rPr lang="en-US" sz="1800" spc="-20" dirty="0">
                <a:latin typeface="Open Sans"/>
                <a:cs typeface="Open Sans"/>
              </a:rPr>
              <a:t>December.</a:t>
            </a:r>
            <a:endParaRPr lang="en-US" sz="1800" dirty="0">
              <a:latin typeface="Open Sans"/>
              <a:cs typeface="Open Sans"/>
            </a:endParaRPr>
          </a:p>
          <a:p>
            <a:pPr marL="600075" lvl="1" indent="-21971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00075" algn="l"/>
                <a:tab pos="600710" algn="l"/>
              </a:tabLst>
            </a:pPr>
            <a:r>
              <a:rPr lang="en-US" sz="1800" spc="-65" dirty="0">
                <a:latin typeface="Open Sans"/>
                <a:cs typeface="Open Sans"/>
              </a:rPr>
              <a:t>Test </a:t>
            </a:r>
            <a:r>
              <a:rPr lang="en-US" sz="1800" spc="-5" dirty="0">
                <a:latin typeface="Open Sans"/>
                <a:cs typeface="Open Sans"/>
              </a:rPr>
              <a:t>Window </a:t>
            </a:r>
            <a:r>
              <a:rPr lang="en-US" sz="1800" spc="-25" dirty="0">
                <a:latin typeface="Open Sans"/>
                <a:cs typeface="Open Sans"/>
              </a:rPr>
              <a:t>set </a:t>
            </a:r>
            <a:r>
              <a:rPr lang="en-US" sz="1800" spc="-20" dirty="0">
                <a:latin typeface="Open Sans"/>
                <a:cs typeface="Open Sans"/>
              </a:rPr>
              <a:t>to</a:t>
            </a:r>
            <a:r>
              <a:rPr lang="en-US" sz="1800" spc="-110" dirty="0">
                <a:latin typeface="Open Sans"/>
                <a:cs typeface="Open Sans"/>
              </a:rPr>
              <a:t> </a:t>
            </a:r>
            <a:r>
              <a:rPr lang="en-US" sz="1800" dirty="0">
                <a:latin typeface="Open Sans"/>
                <a:cs typeface="Open Sans"/>
              </a:rPr>
              <a:t>Spring.</a:t>
            </a:r>
          </a:p>
          <a:p>
            <a:pPr marL="600075" lvl="1" indent="-21971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600075" algn="l"/>
                <a:tab pos="600710" algn="l"/>
              </a:tabLst>
            </a:pPr>
            <a:r>
              <a:rPr lang="en-US" sz="1800" spc="-10" dirty="0">
                <a:latin typeface="Open Sans"/>
                <a:cs typeface="Open Sans"/>
              </a:rPr>
              <a:t>Will </a:t>
            </a:r>
            <a:r>
              <a:rPr lang="en-US" sz="1800" spc="5" dirty="0">
                <a:latin typeface="Open Sans"/>
                <a:cs typeface="Open Sans"/>
              </a:rPr>
              <a:t>pull </a:t>
            </a:r>
            <a:r>
              <a:rPr lang="en-US" sz="1800" spc="-20" dirty="0">
                <a:latin typeface="Open Sans"/>
                <a:cs typeface="Open Sans"/>
              </a:rPr>
              <a:t>for </a:t>
            </a:r>
            <a:r>
              <a:rPr lang="en-US" sz="1800" dirty="0">
                <a:latin typeface="Open Sans"/>
                <a:cs typeface="Open Sans"/>
              </a:rPr>
              <a:t>spring </a:t>
            </a:r>
            <a:r>
              <a:rPr lang="en-US" sz="1800" spc="-10" dirty="0">
                <a:latin typeface="Open Sans"/>
                <a:cs typeface="Open Sans"/>
              </a:rPr>
              <a:t>into Vis</a:t>
            </a:r>
            <a:r>
              <a:rPr lang="en-US" sz="1800" spc="-65" dirty="0">
                <a:latin typeface="Open Sans"/>
                <a:cs typeface="Open Sans"/>
              </a:rPr>
              <a:t>Tool </a:t>
            </a:r>
            <a:r>
              <a:rPr lang="en-US" sz="1800" spc="-20" dirty="0">
                <a:latin typeface="Open Sans"/>
                <a:cs typeface="Open Sans"/>
              </a:rPr>
              <a:t>or</a:t>
            </a:r>
            <a:r>
              <a:rPr lang="en-US" sz="1800" spc="-135" dirty="0">
                <a:latin typeface="Open Sans"/>
                <a:cs typeface="Open Sans"/>
              </a:rPr>
              <a:t> </a:t>
            </a:r>
            <a:r>
              <a:rPr lang="en-US" sz="1800" spc="-20" dirty="0">
                <a:latin typeface="Open Sans"/>
                <a:cs typeface="Open Sans"/>
              </a:rPr>
              <a:t>PearsonAccess</a:t>
            </a:r>
            <a:r>
              <a:rPr lang="en-US" sz="1800" spc="-30" baseline="25462" dirty="0">
                <a:latin typeface="Open Sans"/>
                <a:cs typeface="Open Sans"/>
              </a:rPr>
              <a:t>next</a:t>
            </a:r>
            <a:r>
              <a:rPr lang="en-US" sz="1800" spc="-20" dirty="0">
                <a:latin typeface="Open Sans"/>
                <a:cs typeface="Open Sans"/>
              </a:rPr>
              <a:t>.</a:t>
            </a:r>
            <a:endParaRPr lang="en-US" sz="1800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A02716-BA01-4409-9FBB-EF42A8B60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814" y="2191444"/>
            <a:ext cx="7544853" cy="134321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AF24042-D5C5-4521-9154-FDBD318DCE7F}"/>
              </a:ext>
            </a:extLst>
          </p:cNvPr>
          <p:cNvSpPr/>
          <p:nvPr/>
        </p:nvSpPr>
        <p:spPr>
          <a:xfrm>
            <a:off x="4091364" y="2840853"/>
            <a:ext cx="852256" cy="292963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327091-A13D-4F77-9E18-765367512AC0}"/>
              </a:ext>
            </a:extLst>
          </p:cNvPr>
          <p:cNvSpPr/>
          <p:nvPr/>
        </p:nvSpPr>
        <p:spPr>
          <a:xfrm>
            <a:off x="8133426" y="2840852"/>
            <a:ext cx="852256" cy="292963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830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0F38D-A90D-4B28-AD8E-66E432F5E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(Class)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ABA37-3935-4A8D-97D0-08BDDD6DB0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3666478"/>
            <a:ext cx="9522822" cy="2471086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End date for class ends in January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Assessed courses should end on the last day students attend class for the semester.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Class dates ending in January may not pull into VisTool or </a:t>
            </a:r>
            <a:r>
              <a:rPr lang="en-US" sz="1800" spc="-20" dirty="0">
                <a:latin typeface="Open Sans"/>
                <a:cs typeface="Open Sans"/>
              </a:rPr>
              <a:t>PearsonAccess</a:t>
            </a:r>
            <a:r>
              <a:rPr lang="en-US" sz="1800" spc="-30" baseline="25462" dirty="0">
                <a:latin typeface="Open Sans"/>
                <a:cs typeface="Open Sans"/>
              </a:rPr>
              <a:t>next</a:t>
            </a:r>
            <a:r>
              <a:rPr lang="en-US" sz="1800" dirty="0"/>
              <a:t> correctly. 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671F66A4-9CFB-43F1-8A0E-D41B55287F7E}"/>
              </a:ext>
            </a:extLst>
          </p:cNvPr>
          <p:cNvSpPr/>
          <p:nvPr/>
        </p:nvSpPr>
        <p:spPr>
          <a:xfrm>
            <a:off x="1000125" y="2247315"/>
            <a:ext cx="8124825" cy="6767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07F7253-A43A-4601-A9CF-66D439FA980A}"/>
              </a:ext>
            </a:extLst>
          </p:cNvPr>
          <p:cNvCxnSpPr/>
          <p:nvPr/>
        </p:nvCxnSpPr>
        <p:spPr>
          <a:xfrm flipH="1">
            <a:off x="2290439" y="1891467"/>
            <a:ext cx="639193" cy="5757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78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21340-B9A8-214E-A00C-946BE800F0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591675" cy="1208088"/>
          </a:xfrm>
        </p:spPr>
        <p:txBody>
          <a:bodyPr/>
          <a:lstStyle/>
          <a:p>
            <a:r>
              <a:rPr lang="en-US" dirty="0"/>
              <a:t>Data Flow</a:t>
            </a:r>
          </a:p>
        </p:txBody>
      </p:sp>
      <p:pic>
        <p:nvPicPr>
          <p:cNvPr id="6" name="Picture Placeholder 5" descr="Pen pointing to a graph on a screen">
            <a:extLst>
              <a:ext uri="{FF2B5EF4-FFF2-40B4-BE49-F238E27FC236}">
                <a16:creationId xmlns:a16="http://schemas.microsoft.com/office/drawing/2014/main" id="{AD0E4060-3D6C-43A4-852E-C24C49C0354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2" r="41862"/>
          <a:stretch>
            <a:fillRect/>
          </a:stretch>
        </p:blipFill>
        <p:spPr>
          <a:xfrm>
            <a:off x="10514013" y="0"/>
            <a:ext cx="1674812" cy="6858000"/>
          </a:xfrm>
        </p:spPr>
      </p:pic>
      <p:sp>
        <p:nvSpPr>
          <p:cNvPr id="21" name="object 10">
            <a:extLst>
              <a:ext uri="{FF2B5EF4-FFF2-40B4-BE49-F238E27FC236}">
                <a16:creationId xmlns:a16="http://schemas.microsoft.com/office/drawing/2014/main" id="{A6DCCE0C-2EC3-4033-AF47-E781A04248E0}"/>
              </a:ext>
            </a:extLst>
          </p:cNvPr>
          <p:cNvSpPr/>
          <p:nvPr/>
        </p:nvSpPr>
        <p:spPr>
          <a:xfrm>
            <a:off x="3055018" y="4547820"/>
            <a:ext cx="4119669" cy="6430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1">
            <a:extLst>
              <a:ext uri="{FF2B5EF4-FFF2-40B4-BE49-F238E27FC236}">
                <a16:creationId xmlns:a16="http://schemas.microsoft.com/office/drawing/2014/main" id="{10D05117-9475-4A47-949C-5D894A504A7A}"/>
              </a:ext>
            </a:extLst>
          </p:cNvPr>
          <p:cNvSpPr/>
          <p:nvPr/>
        </p:nvSpPr>
        <p:spPr>
          <a:xfrm>
            <a:off x="3912290" y="4490738"/>
            <a:ext cx="2405126" cy="7286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8098EE2F-D6CD-473A-8F31-78CCF4A4012D}"/>
              </a:ext>
            </a:extLst>
          </p:cNvPr>
          <p:cNvSpPr/>
          <p:nvPr/>
        </p:nvSpPr>
        <p:spPr>
          <a:xfrm>
            <a:off x="3112190" y="4584921"/>
            <a:ext cx="4010025" cy="5332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3">
            <a:extLst>
              <a:ext uri="{FF2B5EF4-FFF2-40B4-BE49-F238E27FC236}">
                <a16:creationId xmlns:a16="http://schemas.microsoft.com/office/drawing/2014/main" id="{824CCE4D-1A04-4CBA-9E69-C4F196AEC4F7}"/>
              </a:ext>
            </a:extLst>
          </p:cNvPr>
          <p:cNvSpPr/>
          <p:nvPr/>
        </p:nvSpPr>
        <p:spPr>
          <a:xfrm>
            <a:off x="3035990" y="3728738"/>
            <a:ext cx="4157726" cy="9477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id="{15472AA5-8A8B-4EEF-AA85-590839BCBD87}"/>
              </a:ext>
            </a:extLst>
          </p:cNvPr>
          <p:cNvSpPr/>
          <p:nvPr/>
        </p:nvSpPr>
        <p:spPr>
          <a:xfrm>
            <a:off x="4178990" y="3747788"/>
            <a:ext cx="1881251" cy="6619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5">
            <a:extLst>
              <a:ext uri="{FF2B5EF4-FFF2-40B4-BE49-F238E27FC236}">
                <a16:creationId xmlns:a16="http://schemas.microsoft.com/office/drawing/2014/main" id="{6370CBF8-D558-459C-AA0A-4CCC4217DE3C}"/>
              </a:ext>
            </a:extLst>
          </p:cNvPr>
          <p:cNvSpPr/>
          <p:nvPr/>
        </p:nvSpPr>
        <p:spPr>
          <a:xfrm>
            <a:off x="3112190" y="3775537"/>
            <a:ext cx="4010025" cy="8188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6">
            <a:extLst>
              <a:ext uri="{FF2B5EF4-FFF2-40B4-BE49-F238E27FC236}">
                <a16:creationId xmlns:a16="http://schemas.microsoft.com/office/drawing/2014/main" id="{1F372FC5-1ACB-4630-97D3-1B7388C6DD96}"/>
              </a:ext>
            </a:extLst>
          </p:cNvPr>
          <p:cNvSpPr/>
          <p:nvPr/>
        </p:nvSpPr>
        <p:spPr>
          <a:xfrm>
            <a:off x="3035990" y="2909588"/>
            <a:ext cx="4157726" cy="9572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7">
            <a:extLst>
              <a:ext uri="{FF2B5EF4-FFF2-40B4-BE49-F238E27FC236}">
                <a16:creationId xmlns:a16="http://schemas.microsoft.com/office/drawing/2014/main" id="{91BA61FC-B1C1-418F-AAE4-28F453D3CAC1}"/>
              </a:ext>
            </a:extLst>
          </p:cNvPr>
          <p:cNvSpPr/>
          <p:nvPr/>
        </p:nvSpPr>
        <p:spPr>
          <a:xfrm>
            <a:off x="4731440" y="2928638"/>
            <a:ext cx="776287" cy="6619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8">
            <a:extLst>
              <a:ext uri="{FF2B5EF4-FFF2-40B4-BE49-F238E27FC236}">
                <a16:creationId xmlns:a16="http://schemas.microsoft.com/office/drawing/2014/main" id="{4FA159F6-2274-4DE0-9A26-85078ED78D13}"/>
              </a:ext>
            </a:extLst>
          </p:cNvPr>
          <p:cNvSpPr/>
          <p:nvPr/>
        </p:nvSpPr>
        <p:spPr>
          <a:xfrm>
            <a:off x="3112190" y="2956515"/>
            <a:ext cx="4010025" cy="8285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9">
            <a:extLst>
              <a:ext uri="{FF2B5EF4-FFF2-40B4-BE49-F238E27FC236}">
                <a16:creationId xmlns:a16="http://schemas.microsoft.com/office/drawing/2014/main" id="{2E474A7A-ADE8-42CF-91BE-DA5B2BF6D1A3}"/>
              </a:ext>
            </a:extLst>
          </p:cNvPr>
          <p:cNvSpPr/>
          <p:nvPr/>
        </p:nvSpPr>
        <p:spPr>
          <a:xfrm>
            <a:off x="3035990" y="2099963"/>
            <a:ext cx="4157726" cy="9477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20">
            <a:extLst>
              <a:ext uri="{FF2B5EF4-FFF2-40B4-BE49-F238E27FC236}">
                <a16:creationId xmlns:a16="http://schemas.microsoft.com/office/drawing/2014/main" id="{01DDCF05-2D7A-407E-9874-205E04F3F062}"/>
              </a:ext>
            </a:extLst>
          </p:cNvPr>
          <p:cNvSpPr/>
          <p:nvPr/>
        </p:nvSpPr>
        <p:spPr>
          <a:xfrm>
            <a:off x="4302815" y="2119013"/>
            <a:ext cx="1623949" cy="66198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1">
            <a:extLst>
              <a:ext uri="{FF2B5EF4-FFF2-40B4-BE49-F238E27FC236}">
                <a16:creationId xmlns:a16="http://schemas.microsoft.com/office/drawing/2014/main" id="{03B2BAD6-78BA-4C0D-BB5E-F0E14202E7CC}"/>
              </a:ext>
            </a:extLst>
          </p:cNvPr>
          <p:cNvSpPr/>
          <p:nvPr/>
        </p:nvSpPr>
        <p:spPr>
          <a:xfrm>
            <a:off x="3112190" y="2147144"/>
            <a:ext cx="4010025" cy="8188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2">
            <a:extLst>
              <a:ext uri="{FF2B5EF4-FFF2-40B4-BE49-F238E27FC236}">
                <a16:creationId xmlns:a16="http://schemas.microsoft.com/office/drawing/2014/main" id="{5354DD84-96FE-45FF-B240-A24F9900175E}"/>
              </a:ext>
            </a:extLst>
          </p:cNvPr>
          <p:cNvSpPr txBox="1"/>
          <p:nvPr/>
        </p:nvSpPr>
        <p:spPr>
          <a:xfrm>
            <a:off x="4091994" y="2251156"/>
            <a:ext cx="2051050" cy="27330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1700" b="1" dirty="0">
                <a:solidFill>
                  <a:srgbClr val="FFFFFF"/>
                </a:solidFill>
                <a:latin typeface="Open Sans"/>
                <a:cs typeface="Open Sans"/>
              </a:rPr>
              <a:t>District</a:t>
            </a:r>
            <a:r>
              <a:rPr sz="1700" b="1" spc="-8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sz="1700" b="1" spc="25" dirty="0">
                <a:solidFill>
                  <a:srgbClr val="FFFFFF"/>
                </a:solidFill>
                <a:latin typeface="Open Sans"/>
                <a:cs typeface="Open Sans"/>
              </a:rPr>
              <a:t>SIS</a:t>
            </a:r>
            <a:endParaRPr sz="17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200" dirty="0">
              <a:latin typeface="Open Sans"/>
              <a:cs typeface="Open Sans"/>
            </a:endParaRPr>
          </a:p>
          <a:p>
            <a:pPr marL="10795" algn="ctr">
              <a:lnSpc>
                <a:spcPct val="100000"/>
              </a:lnSpc>
            </a:pPr>
            <a:r>
              <a:rPr sz="1700" b="1" spc="20" dirty="0">
                <a:solidFill>
                  <a:srgbClr val="FFFFFF"/>
                </a:solidFill>
                <a:latin typeface="Open Sans"/>
                <a:cs typeface="Open Sans"/>
              </a:rPr>
              <a:t>EIS</a:t>
            </a:r>
            <a:endParaRPr sz="1700" dirty="0">
              <a:latin typeface="Open Sans"/>
              <a:cs typeface="Open Sans"/>
            </a:endParaRPr>
          </a:p>
          <a:p>
            <a:pPr marL="50800" marR="43180" indent="13970" algn="ctr">
              <a:lnSpc>
                <a:spcPts val="6420"/>
              </a:lnSpc>
              <a:spcBef>
                <a:spcPts val="940"/>
              </a:spcBef>
            </a:pPr>
            <a:r>
              <a:rPr sz="1700" b="1" spc="5" dirty="0">
                <a:solidFill>
                  <a:srgbClr val="FFFFFF"/>
                </a:solidFill>
                <a:latin typeface="Open Sans"/>
                <a:cs typeface="Open Sans"/>
              </a:rPr>
              <a:t>Visibility </a:t>
            </a:r>
            <a:r>
              <a:rPr sz="1700" b="1" spc="-40" dirty="0">
                <a:solidFill>
                  <a:srgbClr val="FFFFFF"/>
                </a:solidFill>
                <a:latin typeface="Open Sans"/>
                <a:cs typeface="Open Sans"/>
              </a:rPr>
              <a:t>Tool  </a:t>
            </a:r>
            <a:r>
              <a:rPr sz="1700" b="1" spc="-20" dirty="0">
                <a:solidFill>
                  <a:srgbClr val="FFFFFF"/>
                </a:solidFill>
                <a:latin typeface="Open Sans"/>
                <a:cs typeface="Open Sans"/>
              </a:rPr>
              <a:t>P</a:t>
            </a:r>
            <a:r>
              <a:rPr sz="1700" b="1" spc="40" dirty="0">
                <a:solidFill>
                  <a:srgbClr val="FFFFFF"/>
                </a:solidFill>
                <a:latin typeface="Open Sans"/>
                <a:cs typeface="Open Sans"/>
              </a:rPr>
              <a:t>e</a:t>
            </a:r>
            <a:r>
              <a:rPr sz="1700" b="1" spc="20" dirty="0">
                <a:solidFill>
                  <a:srgbClr val="FFFFFF"/>
                </a:solidFill>
                <a:latin typeface="Open Sans"/>
                <a:cs typeface="Open Sans"/>
              </a:rPr>
              <a:t>a</a:t>
            </a:r>
            <a:r>
              <a:rPr sz="1700" b="1" spc="-25" dirty="0">
                <a:solidFill>
                  <a:srgbClr val="FFFFFF"/>
                </a:solidFill>
                <a:latin typeface="Open Sans"/>
                <a:cs typeface="Open Sans"/>
              </a:rPr>
              <a:t>rs</a:t>
            </a:r>
            <a:r>
              <a:rPr sz="1700" b="1" spc="-5" dirty="0">
                <a:solidFill>
                  <a:srgbClr val="FFFFFF"/>
                </a:solidFill>
                <a:latin typeface="Open Sans"/>
                <a:cs typeface="Open Sans"/>
              </a:rPr>
              <a:t>o</a:t>
            </a:r>
            <a:r>
              <a:rPr sz="1700" b="1" dirty="0">
                <a:solidFill>
                  <a:srgbClr val="FFFFFF"/>
                </a:solidFill>
                <a:latin typeface="Open Sans"/>
                <a:cs typeface="Open Sans"/>
              </a:rPr>
              <a:t>n</a:t>
            </a:r>
            <a:r>
              <a:rPr sz="1700" b="1" spc="20" dirty="0">
                <a:solidFill>
                  <a:srgbClr val="FFFFFF"/>
                </a:solidFill>
                <a:latin typeface="Open Sans"/>
                <a:cs typeface="Open Sans"/>
              </a:rPr>
              <a:t>Acc</a:t>
            </a:r>
            <a:r>
              <a:rPr sz="1700" b="1" spc="40" dirty="0">
                <a:solidFill>
                  <a:srgbClr val="FFFFFF"/>
                </a:solidFill>
                <a:latin typeface="Open Sans"/>
                <a:cs typeface="Open Sans"/>
              </a:rPr>
              <a:t>e</a:t>
            </a:r>
            <a:r>
              <a:rPr sz="1700" b="1" spc="-25" dirty="0">
                <a:solidFill>
                  <a:srgbClr val="FFFFFF"/>
                </a:solidFill>
                <a:latin typeface="Open Sans"/>
                <a:cs typeface="Open Sans"/>
              </a:rPr>
              <a:t>s</a:t>
            </a:r>
            <a:r>
              <a:rPr sz="1700" b="1" spc="-10" dirty="0">
                <a:solidFill>
                  <a:srgbClr val="FFFFFF"/>
                </a:solidFill>
                <a:latin typeface="Open Sans"/>
                <a:cs typeface="Open Sans"/>
              </a:rPr>
              <a:t>s</a:t>
            </a:r>
            <a:r>
              <a:rPr sz="1650" b="1" spc="7" baseline="25252" dirty="0">
                <a:solidFill>
                  <a:srgbClr val="FFFFFF"/>
                </a:solidFill>
                <a:latin typeface="Open Sans"/>
                <a:cs typeface="Open Sans"/>
              </a:rPr>
              <a:t>N</a:t>
            </a:r>
            <a:r>
              <a:rPr sz="1650" b="1" spc="22" baseline="25252" dirty="0">
                <a:solidFill>
                  <a:srgbClr val="FFFFFF"/>
                </a:solidFill>
                <a:latin typeface="Open Sans"/>
                <a:cs typeface="Open Sans"/>
              </a:rPr>
              <a:t>e</a:t>
            </a:r>
            <a:r>
              <a:rPr sz="1650" b="1" spc="44" baseline="25252" dirty="0">
                <a:solidFill>
                  <a:srgbClr val="FFFFFF"/>
                </a:solidFill>
                <a:latin typeface="Open Sans"/>
                <a:cs typeface="Open Sans"/>
              </a:rPr>
              <a:t>x</a:t>
            </a:r>
            <a:r>
              <a:rPr sz="1650" b="1" spc="15" baseline="25252" dirty="0">
                <a:solidFill>
                  <a:srgbClr val="FFFFFF"/>
                </a:solidFill>
                <a:latin typeface="Open Sans"/>
                <a:cs typeface="Open Sans"/>
              </a:rPr>
              <a:t>t</a:t>
            </a:r>
            <a:endParaRPr sz="1650" baseline="25252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3800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9" grpId="0" animBg="1"/>
      <p:bldP spid="3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8B8-8578-476C-AD3F-573AB39A5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(Class)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B52D8-5B3D-4F03-83C4-7AFD9DB6AB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3773010"/>
            <a:ext cx="9522822" cy="2364554"/>
          </a:xfrm>
        </p:spPr>
        <p:txBody>
          <a:bodyPr/>
          <a:lstStyle/>
          <a:p>
            <a:pPr marL="12065" indent="0">
              <a:lnSpc>
                <a:spcPct val="100000"/>
              </a:lnSpc>
              <a:spcBef>
                <a:spcPts val="600"/>
              </a:spcBef>
              <a:buNone/>
              <a:tabLst>
                <a:tab pos="232410" algn="l"/>
              </a:tabLst>
            </a:pPr>
            <a:r>
              <a:rPr lang="en-US" sz="2000" b="1" dirty="0">
                <a:latin typeface="Open Sans"/>
                <a:cs typeface="Open Sans"/>
              </a:rPr>
              <a:t>Class </a:t>
            </a:r>
            <a:r>
              <a:rPr lang="en-US" sz="2000" b="1" spc="-15" dirty="0">
                <a:latin typeface="Open Sans"/>
                <a:cs typeface="Open Sans"/>
              </a:rPr>
              <a:t>missing </a:t>
            </a:r>
            <a:r>
              <a:rPr lang="en-US" sz="2000" b="1" spc="-10" dirty="0">
                <a:latin typeface="Open Sans"/>
                <a:cs typeface="Open Sans"/>
              </a:rPr>
              <a:t>class period </a:t>
            </a:r>
            <a:r>
              <a:rPr lang="en-US" sz="2000" b="1" dirty="0">
                <a:latin typeface="Open Sans"/>
                <a:cs typeface="Open Sans"/>
              </a:rPr>
              <a:t>and</a:t>
            </a:r>
            <a:r>
              <a:rPr lang="en-US" sz="2000" b="1" spc="75" dirty="0">
                <a:latin typeface="Open Sans"/>
                <a:cs typeface="Open Sans"/>
              </a:rPr>
              <a:t> </a:t>
            </a:r>
            <a:r>
              <a:rPr lang="en-US" sz="2000" b="1" spc="-15" dirty="0">
                <a:latin typeface="Open Sans"/>
                <a:cs typeface="Open Sans"/>
              </a:rPr>
              <a:t>duration </a:t>
            </a:r>
            <a:endParaRPr lang="en-US" sz="2000" b="1" dirty="0">
              <a:latin typeface="Open Sans"/>
              <a:cs typeface="Open Sans"/>
            </a:endParaRPr>
          </a:p>
          <a:p>
            <a:pPr marL="574675" marR="5080" lvl="1" indent="-219710">
              <a:lnSpc>
                <a:spcPct val="100800"/>
              </a:lnSpc>
              <a:spcBef>
                <a:spcPts val="600"/>
              </a:spcBef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lang="en-US" sz="1800" spc="-5" dirty="0">
                <a:latin typeface="Open Sans"/>
                <a:cs typeface="Open Sans"/>
              </a:rPr>
              <a:t>This </a:t>
            </a:r>
            <a:r>
              <a:rPr lang="en-US" sz="1800" spc="-25" dirty="0">
                <a:latin typeface="Open Sans"/>
                <a:cs typeface="Open Sans"/>
              </a:rPr>
              <a:t>class </a:t>
            </a:r>
            <a:r>
              <a:rPr lang="en-US" sz="1800" spc="-5" dirty="0">
                <a:latin typeface="Open Sans"/>
                <a:cs typeface="Open Sans"/>
              </a:rPr>
              <a:t>won’t </a:t>
            </a:r>
            <a:r>
              <a:rPr lang="en-US" sz="1800" spc="5" dirty="0">
                <a:latin typeface="Open Sans"/>
                <a:cs typeface="Open Sans"/>
              </a:rPr>
              <a:t>pull </a:t>
            </a:r>
            <a:r>
              <a:rPr lang="en-US" sz="1800" spc="-10" dirty="0">
                <a:latin typeface="Open Sans"/>
                <a:cs typeface="Open Sans"/>
              </a:rPr>
              <a:t>into Vis </a:t>
            </a:r>
            <a:r>
              <a:rPr lang="en-US" sz="1800" spc="-65" dirty="0">
                <a:latin typeface="Open Sans"/>
                <a:cs typeface="Open Sans"/>
              </a:rPr>
              <a:t>Tool </a:t>
            </a:r>
            <a:r>
              <a:rPr lang="en-US" sz="1800" spc="-15" dirty="0">
                <a:latin typeface="Open Sans"/>
                <a:cs typeface="Open Sans"/>
              </a:rPr>
              <a:t>because </a:t>
            </a:r>
            <a:r>
              <a:rPr lang="en-US" sz="1800" dirty="0">
                <a:latin typeface="Open Sans"/>
                <a:cs typeface="Open Sans"/>
              </a:rPr>
              <a:t>it </a:t>
            </a:r>
            <a:r>
              <a:rPr lang="en-US" sz="1800" spc="-15" dirty="0">
                <a:latin typeface="Open Sans"/>
                <a:cs typeface="Open Sans"/>
              </a:rPr>
              <a:t>technically doesn’t</a:t>
            </a:r>
            <a:r>
              <a:rPr lang="en-US" sz="1800" spc="150" dirty="0">
                <a:latin typeface="Open Sans"/>
                <a:cs typeface="Open Sans"/>
              </a:rPr>
              <a:t> </a:t>
            </a:r>
            <a:r>
              <a:rPr lang="en-US" sz="1800" spc="-30" dirty="0">
                <a:latin typeface="Open Sans"/>
                <a:cs typeface="Open Sans"/>
              </a:rPr>
              <a:t>meet.</a:t>
            </a:r>
          </a:p>
          <a:p>
            <a:pPr marL="574675" marR="5080" lvl="1" indent="-219710">
              <a:lnSpc>
                <a:spcPct val="100800"/>
              </a:lnSpc>
              <a:spcBef>
                <a:spcPts val="600"/>
              </a:spcBef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lang="en-US" sz="1800" spc="-30" dirty="0">
                <a:latin typeface="Open Sans"/>
                <a:cs typeface="Open Sans"/>
              </a:rPr>
              <a:t>A class type listed as pull out that has 0-0 in this area does pull.</a:t>
            </a:r>
            <a:endParaRPr lang="en-US" sz="1800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62F8B-F7F6-4F8E-9E30-5734F5554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97" y="1366247"/>
            <a:ext cx="10006166" cy="185634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52029C3-C984-40F5-BF05-0AEDB66CBB25}"/>
              </a:ext>
            </a:extLst>
          </p:cNvPr>
          <p:cNvSpPr/>
          <p:nvPr/>
        </p:nvSpPr>
        <p:spPr>
          <a:xfrm>
            <a:off x="266197" y="2711773"/>
            <a:ext cx="10244964" cy="452762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044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AC5BD-C220-4B44-855B-283ED2B1A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(Teacher)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7A5F0-7991-4F96-8002-54459B6888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1531917"/>
            <a:ext cx="3558104" cy="4605647"/>
          </a:xfrm>
        </p:spPr>
        <p:txBody>
          <a:bodyPr/>
          <a:lstStyle/>
          <a:p>
            <a:r>
              <a:rPr lang="en-US" dirty="0"/>
              <a:t>Teachers without an email address </a:t>
            </a:r>
          </a:p>
          <a:p>
            <a:r>
              <a:rPr lang="en-US" dirty="0"/>
              <a:t>Teachers without a license number</a:t>
            </a:r>
          </a:p>
          <a:p>
            <a:r>
              <a:rPr lang="en-US" dirty="0"/>
              <a:t>Teacher assignments with no end date for fall administration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99B7053F-72B2-4009-B23D-6DD26EC0AB2B}"/>
              </a:ext>
            </a:extLst>
          </p:cNvPr>
          <p:cNvSpPr/>
          <p:nvPr/>
        </p:nvSpPr>
        <p:spPr>
          <a:xfrm>
            <a:off x="4864962" y="2085677"/>
            <a:ext cx="5131295" cy="21667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30422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A014C-F858-4C00-BC09-6541F3BD4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(Teacher)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BCE5D-C880-4EA6-8B32-371136F5FE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3781887"/>
            <a:ext cx="9522822" cy="2355677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 dirty="0"/>
              <a:t>No teacher license number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Students in a class with a teacher without a teacher license who is marked as the TOR will not pull into VisTool or </a:t>
            </a:r>
            <a:r>
              <a:rPr lang="en-US" sz="1800" spc="-20" dirty="0">
                <a:latin typeface="Open Sans"/>
                <a:cs typeface="Open Sans"/>
              </a:rPr>
              <a:t>PearsonAccess</a:t>
            </a:r>
            <a:r>
              <a:rPr lang="en-US" sz="1800" spc="-30" baseline="25462" dirty="0">
                <a:latin typeface="Open Sans"/>
                <a:cs typeface="Open Sans"/>
              </a:rPr>
              <a:t>next</a:t>
            </a:r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657E78-E756-4249-8767-3EFCE88C7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25" y="1436914"/>
            <a:ext cx="9327544" cy="224745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A5F4BA-97AF-42C5-B53C-16100F2D36B0}"/>
              </a:ext>
            </a:extLst>
          </p:cNvPr>
          <p:cNvCxnSpPr/>
          <p:nvPr/>
        </p:nvCxnSpPr>
        <p:spPr>
          <a:xfrm flipV="1">
            <a:off x="4864963" y="3515557"/>
            <a:ext cx="0" cy="2663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397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B25F3-56D9-4CF8-815D-E4A9D439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(Student)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11361-F96C-41E8-BD9D-BB6C3D1904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1531917"/>
            <a:ext cx="4632302" cy="4605647"/>
          </a:xfrm>
        </p:spPr>
        <p:txBody>
          <a:bodyPr>
            <a:normAutofit fontScale="92500" lnSpcReduction="10000"/>
          </a:bodyPr>
          <a:lstStyle/>
          <a:p>
            <a:pPr marL="222250" indent="-20955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221615" algn="l"/>
                <a:tab pos="222250" algn="l"/>
              </a:tabLst>
            </a:pPr>
            <a:r>
              <a:rPr lang="en-US" sz="2200" spc="-15" dirty="0">
                <a:latin typeface="Open Sans"/>
                <a:cs typeface="Open Sans"/>
              </a:rPr>
              <a:t>Students </a:t>
            </a:r>
            <a:r>
              <a:rPr lang="en-US" sz="2200" dirty="0">
                <a:latin typeface="Open Sans"/>
                <a:cs typeface="Open Sans"/>
              </a:rPr>
              <a:t>assigned </a:t>
            </a:r>
            <a:r>
              <a:rPr lang="en-US" sz="2200" spc="-5" dirty="0">
                <a:latin typeface="Open Sans"/>
                <a:cs typeface="Open Sans"/>
              </a:rPr>
              <a:t>to </a:t>
            </a:r>
            <a:r>
              <a:rPr lang="en-US" sz="2200" spc="-10" dirty="0">
                <a:latin typeface="Open Sans"/>
                <a:cs typeface="Open Sans"/>
              </a:rPr>
              <a:t>duplicate content</a:t>
            </a:r>
            <a:r>
              <a:rPr lang="en-US" sz="2200" spc="135" dirty="0">
                <a:latin typeface="Open Sans"/>
                <a:cs typeface="Open Sans"/>
              </a:rPr>
              <a:t> </a:t>
            </a:r>
            <a:r>
              <a:rPr lang="en-US" sz="2200" spc="-15" dirty="0">
                <a:latin typeface="Open Sans"/>
                <a:cs typeface="Open Sans"/>
              </a:rPr>
              <a:t>areas</a:t>
            </a:r>
            <a:endParaRPr lang="en-US" sz="2200" dirty="0">
              <a:latin typeface="Open Sans"/>
              <a:cs typeface="Open Sans"/>
            </a:endParaRPr>
          </a:p>
          <a:p>
            <a:pPr marL="222250" marR="80010" indent="-209550">
              <a:spcBef>
                <a:spcPts val="600"/>
              </a:spcBef>
              <a:buFont typeface="Arial"/>
              <a:buChar char="•"/>
              <a:tabLst>
                <a:tab pos="221615" algn="l"/>
                <a:tab pos="222250" algn="l"/>
              </a:tabLst>
            </a:pPr>
            <a:r>
              <a:rPr lang="en-US" sz="2200" spc="-15" dirty="0">
                <a:latin typeface="Open Sans"/>
                <a:cs typeface="Open Sans"/>
              </a:rPr>
              <a:t>Students </a:t>
            </a:r>
            <a:r>
              <a:rPr lang="en-US" sz="2200" dirty="0">
                <a:latin typeface="Open Sans"/>
                <a:cs typeface="Open Sans"/>
              </a:rPr>
              <a:t>who </a:t>
            </a:r>
            <a:r>
              <a:rPr lang="en-US" sz="2200" spc="-10" dirty="0">
                <a:latin typeface="Open Sans"/>
                <a:cs typeface="Open Sans"/>
              </a:rPr>
              <a:t>are currently registered </a:t>
            </a:r>
            <a:r>
              <a:rPr lang="en-US" sz="2200" spc="-5" dirty="0">
                <a:latin typeface="Open Sans"/>
                <a:cs typeface="Open Sans"/>
              </a:rPr>
              <a:t>in </a:t>
            </a:r>
            <a:r>
              <a:rPr lang="en-US" sz="2200" spc="5" dirty="0">
                <a:latin typeface="Open Sans"/>
                <a:cs typeface="Open Sans"/>
              </a:rPr>
              <a:t>two </a:t>
            </a:r>
            <a:r>
              <a:rPr lang="en-US" sz="2200" spc="-10" dirty="0">
                <a:latin typeface="Open Sans"/>
                <a:cs typeface="Open Sans"/>
              </a:rPr>
              <a:t>different </a:t>
            </a:r>
            <a:r>
              <a:rPr lang="en-US" sz="2200" spc="-5" dirty="0">
                <a:latin typeface="Open Sans"/>
                <a:cs typeface="Open Sans"/>
              </a:rPr>
              <a:t>districts </a:t>
            </a:r>
            <a:r>
              <a:rPr lang="en-US" sz="2200" spc="-20" dirty="0">
                <a:latin typeface="Open Sans"/>
                <a:cs typeface="Open Sans"/>
              </a:rPr>
              <a:t>and/or</a:t>
            </a:r>
            <a:r>
              <a:rPr lang="en-US" sz="2200" spc="45" dirty="0">
                <a:latin typeface="Open Sans"/>
                <a:cs typeface="Open Sans"/>
              </a:rPr>
              <a:t> </a:t>
            </a:r>
            <a:r>
              <a:rPr lang="en-US" sz="2200" dirty="0">
                <a:latin typeface="Open Sans"/>
                <a:cs typeface="Open Sans"/>
              </a:rPr>
              <a:t>schools</a:t>
            </a:r>
          </a:p>
          <a:p>
            <a:pPr marL="222250" indent="-209550">
              <a:lnSpc>
                <a:spcPct val="110000"/>
              </a:lnSpc>
              <a:spcBef>
                <a:spcPts val="600"/>
              </a:spcBef>
              <a:buFont typeface="Arial"/>
              <a:buChar char="•"/>
              <a:tabLst>
                <a:tab pos="221615" algn="l"/>
                <a:tab pos="222250" algn="l"/>
              </a:tabLst>
            </a:pPr>
            <a:r>
              <a:rPr lang="en-US" sz="2200" spc="-15" dirty="0">
                <a:latin typeface="Open Sans"/>
                <a:cs typeface="Open Sans"/>
              </a:rPr>
              <a:t>Students not enrolled </a:t>
            </a:r>
            <a:r>
              <a:rPr lang="en-US" sz="2200" dirty="0">
                <a:latin typeface="Open Sans"/>
                <a:cs typeface="Open Sans"/>
              </a:rPr>
              <a:t>in </a:t>
            </a:r>
            <a:r>
              <a:rPr lang="en-US" sz="2200" spc="-5" dirty="0">
                <a:latin typeface="Open Sans"/>
                <a:cs typeface="Open Sans"/>
              </a:rPr>
              <a:t>at least</a:t>
            </a:r>
            <a:r>
              <a:rPr lang="en-US" sz="2200" spc="135" dirty="0">
                <a:latin typeface="Open Sans"/>
                <a:cs typeface="Open Sans"/>
              </a:rPr>
              <a:t> </a:t>
            </a:r>
            <a:r>
              <a:rPr lang="en-US" sz="2200" spc="-15" dirty="0">
                <a:latin typeface="Open Sans"/>
                <a:cs typeface="Open Sans"/>
              </a:rPr>
              <a:t>one</a:t>
            </a:r>
            <a:r>
              <a:rPr lang="en-US" sz="2200" dirty="0">
                <a:latin typeface="Open Sans"/>
                <a:cs typeface="Open Sans"/>
              </a:rPr>
              <a:t> </a:t>
            </a:r>
            <a:r>
              <a:rPr lang="en-US" sz="2200" spc="5" dirty="0">
                <a:latin typeface="Open Sans"/>
                <a:cs typeface="Open Sans"/>
              </a:rPr>
              <a:t>assessed </a:t>
            </a:r>
            <a:r>
              <a:rPr lang="en-US" sz="2200" dirty="0">
                <a:latin typeface="Open Sans"/>
                <a:cs typeface="Open Sans"/>
              </a:rPr>
              <a:t>course</a:t>
            </a:r>
            <a:r>
              <a:rPr lang="en-US" sz="2200" spc="-155" dirty="0">
                <a:latin typeface="Open Sans"/>
                <a:cs typeface="Open Sans"/>
              </a:rPr>
              <a:t> </a:t>
            </a:r>
            <a:r>
              <a:rPr lang="en-US" sz="2200" dirty="0">
                <a:latin typeface="Open Sans"/>
                <a:cs typeface="Open Sans"/>
              </a:rPr>
              <a:t>code</a:t>
            </a:r>
          </a:p>
          <a:p>
            <a:pPr marL="222250" indent="-209550">
              <a:lnSpc>
                <a:spcPct val="120000"/>
              </a:lnSpc>
              <a:spcBef>
                <a:spcPts val="600"/>
              </a:spcBef>
              <a:buFont typeface="Arial"/>
              <a:buChar char="•"/>
              <a:tabLst>
                <a:tab pos="221615" algn="l"/>
                <a:tab pos="222250" algn="l"/>
              </a:tabLst>
            </a:pPr>
            <a:r>
              <a:rPr lang="en-US" sz="2200" spc="-15" dirty="0">
                <a:latin typeface="Open Sans"/>
                <a:cs typeface="Open Sans"/>
              </a:rPr>
              <a:t>Students </a:t>
            </a:r>
            <a:r>
              <a:rPr lang="en-US" sz="2200" spc="5" dirty="0">
                <a:latin typeface="Open Sans"/>
                <a:cs typeface="Open Sans"/>
              </a:rPr>
              <a:t>with </a:t>
            </a:r>
            <a:r>
              <a:rPr lang="en-US" sz="2200" spc="-5" dirty="0">
                <a:latin typeface="Open Sans"/>
                <a:cs typeface="Open Sans"/>
              </a:rPr>
              <a:t>incomplete</a:t>
            </a:r>
            <a:r>
              <a:rPr lang="en-US" sz="2200" spc="15" dirty="0">
                <a:latin typeface="Open Sans"/>
                <a:cs typeface="Open Sans"/>
              </a:rPr>
              <a:t> </a:t>
            </a:r>
            <a:r>
              <a:rPr lang="en-US" sz="2200" spc="-10" dirty="0">
                <a:latin typeface="Open Sans"/>
                <a:cs typeface="Open Sans"/>
              </a:rPr>
              <a:t>enrollments</a:t>
            </a:r>
            <a:endParaRPr lang="en-US" sz="2200" dirty="0">
              <a:latin typeface="Open Sans"/>
              <a:cs typeface="Open Sans"/>
            </a:endParaRPr>
          </a:p>
          <a:p>
            <a:pPr marL="222250" indent="-209550">
              <a:lnSpc>
                <a:spcPct val="120000"/>
              </a:lnSpc>
              <a:spcBef>
                <a:spcPts val="600"/>
              </a:spcBef>
              <a:buFont typeface="Arial"/>
              <a:buChar char="•"/>
              <a:tabLst>
                <a:tab pos="221615" algn="l"/>
                <a:tab pos="222250" algn="l"/>
              </a:tabLst>
            </a:pPr>
            <a:r>
              <a:rPr lang="en-US" sz="2200" spc="-15" dirty="0">
                <a:latin typeface="Open Sans"/>
                <a:cs typeface="Open Sans"/>
              </a:rPr>
              <a:t>Students </a:t>
            </a:r>
            <a:r>
              <a:rPr lang="en-US" sz="2200" spc="5" dirty="0">
                <a:latin typeface="Open Sans"/>
                <a:cs typeface="Open Sans"/>
              </a:rPr>
              <a:t>with </a:t>
            </a:r>
            <a:r>
              <a:rPr lang="en-US" sz="2200" spc="-10" dirty="0">
                <a:latin typeface="Open Sans"/>
                <a:cs typeface="Open Sans"/>
              </a:rPr>
              <a:t>an </a:t>
            </a:r>
            <a:r>
              <a:rPr lang="en-US" sz="2200" dirty="0">
                <a:latin typeface="Open Sans"/>
                <a:cs typeface="Open Sans"/>
              </a:rPr>
              <a:t>assigned </a:t>
            </a:r>
            <a:r>
              <a:rPr lang="en-US" sz="2200" spc="-10" dirty="0">
                <a:latin typeface="Open Sans"/>
                <a:cs typeface="Open Sans"/>
              </a:rPr>
              <a:t>grade </a:t>
            </a:r>
            <a:r>
              <a:rPr lang="en-US" sz="2200" spc="-5" dirty="0">
                <a:latin typeface="Open Sans"/>
                <a:cs typeface="Open Sans"/>
              </a:rPr>
              <a:t>of P3, P4, etc.</a:t>
            </a:r>
            <a:endParaRPr lang="en-US" sz="2200" dirty="0">
              <a:latin typeface="Open Sans"/>
              <a:cs typeface="Open Sans"/>
            </a:endParaRPr>
          </a:p>
          <a:p>
            <a:pPr marL="222250" indent="-209550">
              <a:lnSpc>
                <a:spcPct val="120000"/>
              </a:lnSpc>
              <a:spcBef>
                <a:spcPts val="600"/>
              </a:spcBef>
              <a:buFont typeface="Arial"/>
              <a:buChar char="•"/>
              <a:tabLst>
                <a:tab pos="221615" algn="l"/>
                <a:tab pos="222250" algn="l"/>
              </a:tabLst>
            </a:pPr>
            <a:r>
              <a:rPr lang="en-US" sz="2200" spc="-15" dirty="0">
                <a:latin typeface="Open Sans"/>
                <a:cs typeface="Open Sans"/>
              </a:rPr>
              <a:t>Students </a:t>
            </a:r>
            <a:r>
              <a:rPr lang="en-US" sz="2200" spc="-5" dirty="0">
                <a:latin typeface="Open Sans"/>
                <a:cs typeface="Open Sans"/>
              </a:rPr>
              <a:t>listed in </a:t>
            </a:r>
            <a:r>
              <a:rPr lang="en-US" sz="2200" spc="5" dirty="0">
                <a:latin typeface="Open Sans"/>
                <a:cs typeface="Open Sans"/>
              </a:rPr>
              <a:t>two </a:t>
            </a:r>
            <a:r>
              <a:rPr lang="en-US" sz="2200" spc="-10" dirty="0">
                <a:latin typeface="Open Sans"/>
                <a:cs typeface="Open Sans"/>
              </a:rPr>
              <a:t>different</a:t>
            </a:r>
            <a:r>
              <a:rPr lang="en-US" sz="2200" spc="55" dirty="0">
                <a:latin typeface="Open Sans"/>
                <a:cs typeface="Open Sans"/>
              </a:rPr>
              <a:t> </a:t>
            </a:r>
            <a:r>
              <a:rPr lang="en-US" sz="2200" spc="-15" dirty="0">
                <a:latin typeface="Open Sans"/>
                <a:cs typeface="Open Sans"/>
              </a:rPr>
              <a:t>grades</a:t>
            </a:r>
            <a:endParaRPr lang="en-US" sz="2200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26C7EAF1-3557-471C-A083-089440F160B4}"/>
              </a:ext>
            </a:extLst>
          </p:cNvPr>
          <p:cNvSpPr/>
          <p:nvPr/>
        </p:nvSpPr>
        <p:spPr>
          <a:xfrm>
            <a:off x="5893571" y="2492823"/>
            <a:ext cx="4019550" cy="16188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33177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AF139-8EB1-4162-AB90-4A9CFAA7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(Student)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FC7AB-DF58-4106-811C-E90C96058E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4057095"/>
            <a:ext cx="9522822" cy="1985466"/>
          </a:xfrm>
        </p:spPr>
        <p:txBody>
          <a:bodyPr/>
          <a:lstStyle/>
          <a:p>
            <a:pPr marL="12700" indent="0">
              <a:lnSpc>
                <a:spcPts val="2130"/>
              </a:lnSpc>
              <a:spcBef>
                <a:spcPts val="600"/>
              </a:spcBef>
              <a:buNone/>
              <a:tabLst>
                <a:tab pos="231140" algn="l"/>
                <a:tab pos="231775" algn="l"/>
              </a:tabLst>
            </a:pPr>
            <a:r>
              <a:rPr lang="en-US" sz="2000" b="1" spc="-10" dirty="0">
                <a:latin typeface="Open Sans"/>
                <a:cs typeface="Open Sans"/>
              </a:rPr>
              <a:t>Students </a:t>
            </a:r>
            <a:r>
              <a:rPr lang="en-US" sz="2000" b="1" spc="-15" dirty="0">
                <a:latin typeface="Open Sans"/>
                <a:cs typeface="Open Sans"/>
              </a:rPr>
              <a:t>assigned </a:t>
            </a:r>
            <a:r>
              <a:rPr lang="en-US" sz="2000" b="1" spc="-20" dirty="0">
                <a:latin typeface="Open Sans"/>
                <a:cs typeface="Open Sans"/>
              </a:rPr>
              <a:t>to </a:t>
            </a:r>
            <a:r>
              <a:rPr lang="en-US" sz="2000" b="1" spc="-5" dirty="0">
                <a:latin typeface="Open Sans"/>
                <a:cs typeface="Open Sans"/>
              </a:rPr>
              <a:t>duplicate </a:t>
            </a:r>
            <a:r>
              <a:rPr lang="en-US" sz="2000" b="1" spc="-15" dirty="0">
                <a:latin typeface="Open Sans"/>
                <a:cs typeface="Open Sans"/>
              </a:rPr>
              <a:t>content</a:t>
            </a:r>
            <a:r>
              <a:rPr lang="en-US" sz="2000" b="1" spc="-100" dirty="0">
                <a:latin typeface="Open Sans"/>
                <a:cs typeface="Open Sans"/>
              </a:rPr>
              <a:t> </a:t>
            </a:r>
            <a:r>
              <a:rPr lang="en-US" sz="2000" b="1" spc="-20" dirty="0">
                <a:latin typeface="Open Sans"/>
                <a:cs typeface="Open Sans"/>
              </a:rPr>
              <a:t>areas</a:t>
            </a:r>
            <a:endParaRPr lang="en-US" sz="2000" b="1" dirty="0">
              <a:latin typeface="Open Sans"/>
              <a:cs typeface="Open Sans"/>
            </a:endParaRPr>
          </a:p>
          <a:p>
            <a:pPr marL="574675" marR="449580" lvl="1" indent="-219075">
              <a:lnSpc>
                <a:spcPts val="2180"/>
              </a:lnSpc>
              <a:spcBef>
                <a:spcPts val="600"/>
              </a:spcBef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lang="en-US" sz="1800" spc="-10" dirty="0">
                <a:latin typeface="Open Sans"/>
                <a:cs typeface="Open Sans"/>
              </a:rPr>
              <a:t>Students cannot </a:t>
            </a:r>
            <a:r>
              <a:rPr lang="en-US" sz="1800" spc="10" dirty="0">
                <a:latin typeface="Open Sans"/>
                <a:cs typeface="Open Sans"/>
              </a:rPr>
              <a:t>be </a:t>
            </a:r>
            <a:r>
              <a:rPr lang="en-US" sz="1800" spc="-20" dirty="0">
                <a:latin typeface="Open Sans"/>
                <a:cs typeface="Open Sans"/>
              </a:rPr>
              <a:t>assigned </a:t>
            </a:r>
            <a:r>
              <a:rPr lang="en-US" sz="1800" spc="-15" dirty="0">
                <a:latin typeface="Open Sans"/>
                <a:cs typeface="Open Sans"/>
              </a:rPr>
              <a:t>an </a:t>
            </a:r>
            <a:r>
              <a:rPr lang="en-US" sz="1800" spc="-30" dirty="0">
                <a:latin typeface="Open Sans"/>
                <a:cs typeface="Open Sans"/>
              </a:rPr>
              <a:t>assessed </a:t>
            </a:r>
            <a:r>
              <a:rPr lang="en-US" sz="1800" spc="-15" dirty="0">
                <a:latin typeface="Open Sans"/>
                <a:cs typeface="Open Sans"/>
              </a:rPr>
              <a:t>course code</a:t>
            </a:r>
            <a:r>
              <a:rPr lang="en-US" sz="1800" spc="15" dirty="0">
                <a:latin typeface="Open Sans"/>
                <a:cs typeface="Open Sans"/>
              </a:rPr>
              <a:t> </a:t>
            </a:r>
            <a:r>
              <a:rPr lang="en-US" sz="1800" spc="-20" dirty="0">
                <a:latin typeface="Open Sans"/>
                <a:cs typeface="Open Sans"/>
              </a:rPr>
              <a:t>twice.</a:t>
            </a:r>
            <a:endParaRPr lang="en-US" sz="1800" dirty="0">
              <a:latin typeface="Open Sans"/>
              <a:cs typeface="Open Sans"/>
            </a:endParaRPr>
          </a:p>
          <a:p>
            <a:pPr marL="574675" lvl="1" indent="-219710">
              <a:lnSpc>
                <a:spcPts val="2100"/>
              </a:lnSpc>
              <a:spcBef>
                <a:spcPts val="600"/>
              </a:spcBef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lang="en-US" sz="1800" spc="-5" dirty="0">
                <a:latin typeface="Open Sans"/>
                <a:cs typeface="Open Sans"/>
              </a:rPr>
              <a:t>The </a:t>
            </a:r>
            <a:r>
              <a:rPr lang="en-US" sz="1800" spc="-10" dirty="0">
                <a:latin typeface="Open Sans"/>
                <a:cs typeface="Open Sans"/>
              </a:rPr>
              <a:t>student </a:t>
            </a:r>
            <a:r>
              <a:rPr lang="en-US" sz="1800" spc="-25" dirty="0">
                <a:latin typeface="Open Sans"/>
                <a:cs typeface="Open Sans"/>
              </a:rPr>
              <a:t>class </a:t>
            </a:r>
            <a:r>
              <a:rPr lang="en-US" sz="1800" spc="-15" dirty="0">
                <a:latin typeface="Open Sans"/>
                <a:cs typeface="Open Sans"/>
              </a:rPr>
              <a:t>assignment </a:t>
            </a:r>
            <a:r>
              <a:rPr lang="en-US" sz="1800" spc="-20" dirty="0">
                <a:latin typeface="Open Sans"/>
                <a:cs typeface="Open Sans"/>
              </a:rPr>
              <a:t>dates </a:t>
            </a:r>
            <a:r>
              <a:rPr lang="en-US" sz="1800" spc="-10" dirty="0">
                <a:latin typeface="Open Sans"/>
                <a:cs typeface="Open Sans"/>
              </a:rPr>
              <a:t>cannot </a:t>
            </a:r>
            <a:r>
              <a:rPr lang="en-US" sz="1800" spc="-15" dirty="0">
                <a:latin typeface="Open Sans"/>
                <a:cs typeface="Open Sans"/>
              </a:rPr>
              <a:t>overlap</a:t>
            </a:r>
            <a:r>
              <a:rPr lang="en-US" sz="1800" spc="45" dirty="0">
                <a:latin typeface="Open Sans"/>
                <a:cs typeface="Open Sans"/>
              </a:rPr>
              <a:t> </a:t>
            </a:r>
            <a:r>
              <a:rPr lang="en-US" sz="1800" spc="-5" dirty="0">
                <a:latin typeface="Open Sans"/>
                <a:cs typeface="Open Sans"/>
              </a:rPr>
              <a:t>if </a:t>
            </a:r>
            <a:r>
              <a:rPr lang="en-US" sz="1800" dirty="0">
                <a:latin typeface="Open Sans"/>
                <a:cs typeface="Open Sans"/>
              </a:rPr>
              <a:t>a </a:t>
            </a:r>
            <a:r>
              <a:rPr lang="en-US" sz="1800" spc="-10" dirty="0">
                <a:latin typeface="Open Sans"/>
                <a:cs typeface="Open Sans"/>
              </a:rPr>
              <a:t>student changes </a:t>
            </a:r>
            <a:r>
              <a:rPr lang="en-US" sz="1800" spc="-25" dirty="0">
                <a:latin typeface="Open Sans"/>
                <a:cs typeface="Open Sans"/>
              </a:rPr>
              <a:t>sections </a:t>
            </a:r>
            <a:r>
              <a:rPr lang="en-US" sz="1800" spc="-20" dirty="0">
                <a:latin typeface="Open Sans"/>
                <a:cs typeface="Open Sans"/>
              </a:rPr>
              <a:t>of </a:t>
            </a:r>
            <a:r>
              <a:rPr lang="en-US" sz="1800" spc="-15" dirty="0">
                <a:latin typeface="Open Sans"/>
                <a:cs typeface="Open Sans"/>
              </a:rPr>
              <a:t>an </a:t>
            </a:r>
            <a:r>
              <a:rPr lang="en-US" sz="1800" spc="-30" dirty="0">
                <a:latin typeface="Open Sans"/>
                <a:cs typeface="Open Sans"/>
              </a:rPr>
              <a:t>assessed</a:t>
            </a:r>
            <a:r>
              <a:rPr lang="en-US" sz="1800" spc="145" dirty="0">
                <a:latin typeface="Open Sans"/>
                <a:cs typeface="Open Sans"/>
              </a:rPr>
              <a:t> </a:t>
            </a:r>
            <a:r>
              <a:rPr lang="en-US" sz="1800" spc="-20" dirty="0">
                <a:latin typeface="Open Sans"/>
                <a:cs typeface="Open Sans"/>
              </a:rPr>
              <a:t>course.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D9929815-AD17-4EA1-A92D-D245458B4174}"/>
              </a:ext>
            </a:extLst>
          </p:cNvPr>
          <p:cNvSpPr/>
          <p:nvPr/>
        </p:nvSpPr>
        <p:spPr>
          <a:xfrm>
            <a:off x="771525" y="1580768"/>
            <a:ext cx="9259165" cy="22898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70216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26C2D-150E-409D-AC40-502980708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(Student)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C2DC5-3F1D-40DC-95CA-695299419F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4234649"/>
            <a:ext cx="9522822" cy="1907873"/>
          </a:xfrm>
        </p:spPr>
        <p:txBody>
          <a:bodyPr/>
          <a:lstStyle/>
          <a:p>
            <a:pPr marL="12065" indent="0">
              <a:lnSpc>
                <a:spcPct val="100000"/>
              </a:lnSpc>
              <a:spcBef>
                <a:spcPts val="600"/>
              </a:spcBef>
              <a:buNone/>
              <a:tabLst>
                <a:tab pos="231775" algn="l"/>
                <a:tab pos="232410" algn="l"/>
              </a:tabLst>
            </a:pPr>
            <a:r>
              <a:rPr lang="en-US" sz="2000" b="1" spc="-10" dirty="0">
                <a:latin typeface="Open Sans"/>
                <a:cs typeface="Open Sans"/>
              </a:rPr>
              <a:t>Students </a:t>
            </a:r>
            <a:r>
              <a:rPr lang="en-US" sz="2000" b="1" spc="-20" dirty="0">
                <a:latin typeface="Open Sans"/>
                <a:cs typeface="Open Sans"/>
              </a:rPr>
              <a:t>registered </a:t>
            </a:r>
            <a:r>
              <a:rPr lang="en-US" sz="2000" b="1" spc="-5" dirty="0">
                <a:latin typeface="Open Sans"/>
                <a:cs typeface="Open Sans"/>
              </a:rPr>
              <a:t>in </a:t>
            </a:r>
            <a:r>
              <a:rPr lang="en-US" sz="2000" b="1" spc="-10" dirty="0">
                <a:latin typeface="Open Sans"/>
                <a:cs typeface="Open Sans"/>
              </a:rPr>
              <a:t>two</a:t>
            </a:r>
            <a:r>
              <a:rPr lang="en-US" sz="2000" b="1" spc="-320" dirty="0">
                <a:latin typeface="Open Sans"/>
                <a:cs typeface="Open Sans"/>
              </a:rPr>
              <a:t> </a:t>
            </a:r>
            <a:r>
              <a:rPr lang="en-US" sz="2000" b="1" spc="-20" dirty="0">
                <a:latin typeface="Open Sans"/>
                <a:cs typeface="Open Sans"/>
              </a:rPr>
              <a:t>districts</a:t>
            </a:r>
            <a:endParaRPr lang="en-US" sz="2000" b="1" dirty="0">
              <a:latin typeface="Open Sans"/>
              <a:cs typeface="Open Sans"/>
            </a:endParaRPr>
          </a:p>
          <a:p>
            <a:pPr marL="575310" lvl="1" indent="-2203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575310" algn="l"/>
                <a:tab pos="575945" algn="l"/>
              </a:tabLst>
            </a:pPr>
            <a:r>
              <a:rPr lang="en-US" sz="1500" spc="-10" dirty="0">
                <a:latin typeface="Open Sans"/>
                <a:cs typeface="Open Sans"/>
              </a:rPr>
              <a:t>Cannot </a:t>
            </a:r>
            <a:r>
              <a:rPr lang="en-US" sz="1500" spc="-15" dirty="0">
                <a:latin typeface="Open Sans"/>
                <a:cs typeface="Open Sans"/>
              </a:rPr>
              <a:t>be entered </a:t>
            </a:r>
            <a:r>
              <a:rPr lang="en-US" sz="1500" spc="-5" dirty="0">
                <a:latin typeface="Open Sans"/>
                <a:cs typeface="Open Sans"/>
              </a:rPr>
              <a:t>in </a:t>
            </a:r>
            <a:r>
              <a:rPr lang="en-US" sz="1500" spc="5" dirty="0">
                <a:latin typeface="Open Sans"/>
                <a:cs typeface="Open Sans"/>
              </a:rPr>
              <a:t>two </a:t>
            </a:r>
            <a:r>
              <a:rPr lang="en-US" sz="1500" dirty="0">
                <a:latin typeface="Open Sans"/>
                <a:cs typeface="Open Sans"/>
              </a:rPr>
              <a:t>districts/schools </a:t>
            </a:r>
            <a:r>
              <a:rPr lang="en-US" sz="1500" spc="-15" dirty="0">
                <a:latin typeface="Open Sans"/>
                <a:cs typeface="Open Sans"/>
              </a:rPr>
              <a:t>during the</a:t>
            </a:r>
            <a:r>
              <a:rPr lang="en-US" sz="1500" spc="65" dirty="0">
                <a:latin typeface="Open Sans"/>
                <a:cs typeface="Open Sans"/>
              </a:rPr>
              <a:t> </a:t>
            </a:r>
            <a:r>
              <a:rPr lang="en-US" sz="1500" spc="10" dirty="0">
                <a:latin typeface="Open Sans"/>
                <a:cs typeface="Open Sans"/>
              </a:rPr>
              <a:t>same</a:t>
            </a:r>
            <a:r>
              <a:rPr lang="en-US" sz="1500" dirty="0">
                <a:latin typeface="Open Sans"/>
                <a:cs typeface="Open Sans"/>
              </a:rPr>
              <a:t> </a:t>
            </a:r>
            <a:r>
              <a:rPr lang="en-US" sz="1500" spc="-15" dirty="0">
                <a:latin typeface="Open Sans"/>
                <a:cs typeface="Open Sans"/>
              </a:rPr>
              <a:t>dates</a:t>
            </a:r>
            <a:endParaRPr lang="en-US" sz="1500" dirty="0">
              <a:latin typeface="Open Sans"/>
              <a:cs typeface="Open Sans"/>
            </a:endParaRPr>
          </a:p>
          <a:p>
            <a:pPr marL="575310" lvl="1" indent="-2203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575310" algn="l"/>
                <a:tab pos="575945" algn="l"/>
              </a:tabLst>
            </a:pPr>
            <a:r>
              <a:rPr lang="en-US" sz="1500" spc="-15" dirty="0">
                <a:latin typeface="Open Sans"/>
                <a:cs typeface="Open Sans"/>
              </a:rPr>
              <a:t>The </a:t>
            </a:r>
            <a:r>
              <a:rPr lang="en-US" sz="1500" spc="-10" dirty="0">
                <a:latin typeface="Open Sans"/>
                <a:cs typeface="Open Sans"/>
              </a:rPr>
              <a:t>withdraw </a:t>
            </a:r>
            <a:r>
              <a:rPr lang="en-US" sz="1500" spc="-15" dirty="0">
                <a:latin typeface="Open Sans"/>
                <a:cs typeface="Open Sans"/>
              </a:rPr>
              <a:t>and </a:t>
            </a:r>
            <a:r>
              <a:rPr lang="en-US" sz="1500" spc="-10" dirty="0">
                <a:latin typeface="Open Sans"/>
                <a:cs typeface="Open Sans"/>
              </a:rPr>
              <a:t>enrollment </a:t>
            </a:r>
            <a:r>
              <a:rPr lang="en-US" sz="1500" spc="-15" dirty="0">
                <a:latin typeface="Open Sans"/>
                <a:cs typeface="Open Sans"/>
              </a:rPr>
              <a:t>dates </a:t>
            </a:r>
            <a:r>
              <a:rPr lang="en-US" sz="1500" spc="-5" dirty="0">
                <a:latin typeface="Open Sans"/>
                <a:cs typeface="Open Sans"/>
              </a:rPr>
              <a:t>should </a:t>
            </a:r>
            <a:r>
              <a:rPr lang="en-US" sz="1500" spc="-15" dirty="0">
                <a:latin typeface="Open Sans"/>
                <a:cs typeface="Open Sans"/>
              </a:rPr>
              <a:t>not </a:t>
            </a:r>
            <a:r>
              <a:rPr lang="en-US" sz="1500" spc="-10" dirty="0">
                <a:latin typeface="Open Sans"/>
                <a:cs typeface="Open Sans"/>
              </a:rPr>
              <a:t>overlap </a:t>
            </a:r>
            <a:r>
              <a:rPr lang="en-US" sz="1500" spc="-5" dirty="0">
                <a:latin typeface="Open Sans"/>
                <a:cs typeface="Open Sans"/>
              </a:rPr>
              <a:t>or</a:t>
            </a:r>
            <a:r>
              <a:rPr lang="en-US" sz="1500" spc="185" dirty="0">
                <a:latin typeface="Open Sans"/>
                <a:cs typeface="Open Sans"/>
              </a:rPr>
              <a:t> </a:t>
            </a:r>
            <a:r>
              <a:rPr lang="en-US" sz="1500" spc="-10" dirty="0">
                <a:latin typeface="Open Sans"/>
                <a:cs typeface="Open Sans"/>
              </a:rPr>
              <a:t>be</a:t>
            </a:r>
            <a:r>
              <a:rPr lang="en-US" sz="1500" dirty="0">
                <a:latin typeface="Open Sans"/>
                <a:cs typeface="Open Sans"/>
              </a:rPr>
              <a:t> </a:t>
            </a:r>
            <a:r>
              <a:rPr lang="en-US" sz="1500" spc="-5" dirty="0">
                <a:latin typeface="Open Sans"/>
                <a:cs typeface="Open Sans"/>
              </a:rPr>
              <a:t>on </a:t>
            </a:r>
            <a:r>
              <a:rPr lang="en-US" sz="1500" spc="-15" dirty="0">
                <a:latin typeface="Open Sans"/>
                <a:cs typeface="Open Sans"/>
              </a:rPr>
              <a:t>the </a:t>
            </a:r>
            <a:r>
              <a:rPr lang="en-US" sz="1500" spc="10" dirty="0">
                <a:latin typeface="Open Sans"/>
                <a:cs typeface="Open Sans"/>
              </a:rPr>
              <a:t>same</a:t>
            </a:r>
            <a:r>
              <a:rPr lang="en-US" sz="1500" spc="-20" dirty="0">
                <a:latin typeface="Open Sans"/>
                <a:cs typeface="Open Sans"/>
              </a:rPr>
              <a:t> </a:t>
            </a:r>
            <a:r>
              <a:rPr lang="en-US" sz="1500" spc="-30" dirty="0">
                <a:latin typeface="Open Sans"/>
                <a:cs typeface="Open Sans"/>
              </a:rPr>
              <a:t>day.</a:t>
            </a:r>
            <a:endParaRPr lang="en-US" sz="1500" dirty="0">
              <a:latin typeface="Open Sans"/>
              <a:cs typeface="Open Sans"/>
            </a:endParaRPr>
          </a:p>
          <a:p>
            <a:endParaRPr lang="en-US" dirty="0"/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D3A25C4D-7114-497A-B735-F047E8F84F13}"/>
              </a:ext>
            </a:extLst>
          </p:cNvPr>
          <p:cNvSpPr/>
          <p:nvPr/>
        </p:nvSpPr>
        <p:spPr>
          <a:xfrm>
            <a:off x="942975" y="1624166"/>
            <a:ext cx="8449600" cy="18048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B48AEC-1C21-4FDD-82AA-515944A8F9FF}"/>
              </a:ext>
            </a:extLst>
          </p:cNvPr>
          <p:cNvCxnSpPr/>
          <p:nvPr/>
        </p:nvCxnSpPr>
        <p:spPr>
          <a:xfrm flipH="1">
            <a:off x="9507985" y="2623351"/>
            <a:ext cx="163349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E86B161-54BD-4916-8359-A9FD76A9A5A3}"/>
              </a:ext>
            </a:extLst>
          </p:cNvPr>
          <p:cNvCxnSpPr/>
          <p:nvPr/>
        </p:nvCxnSpPr>
        <p:spPr>
          <a:xfrm flipH="1">
            <a:off x="9535021" y="2953305"/>
            <a:ext cx="163349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4662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0417D-B0E9-4834-900A-C20377F9E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(Student)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0596C-B342-4E5E-9722-5620EFE0E2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4314548"/>
            <a:ext cx="9522822" cy="1823016"/>
          </a:xfrm>
        </p:spPr>
        <p:txBody>
          <a:bodyPr/>
          <a:lstStyle/>
          <a:p>
            <a:pPr marL="12065" marR="802005" indent="0">
              <a:lnSpc>
                <a:spcPts val="2100"/>
              </a:lnSpc>
              <a:spcBef>
                <a:spcPts val="219"/>
              </a:spcBef>
              <a:buNone/>
              <a:tabLst>
                <a:tab pos="231775" algn="l"/>
                <a:tab pos="232410" algn="l"/>
              </a:tabLst>
            </a:pPr>
            <a:r>
              <a:rPr lang="en-US" sz="2000" b="1" spc="-10" dirty="0">
                <a:latin typeface="Open Sans"/>
                <a:cs typeface="Open Sans"/>
              </a:rPr>
              <a:t>Students not </a:t>
            </a:r>
            <a:r>
              <a:rPr lang="en-US" sz="2000" b="1" spc="-15" dirty="0">
                <a:latin typeface="Open Sans"/>
                <a:cs typeface="Open Sans"/>
              </a:rPr>
              <a:t>enrolled </a:t>
            </a:r>
            <a:r>
              <a:rPr lang="en-US" sz="2000" b="1" dirty="0">
                <a:latin typeface="Open Sans"/>
                <a:cs typeface="Open Sans"/>
              </a:rPr>
              <a:t>in </a:t>
            </a:r>
            <a:r>
              <a:rPr lang="en-US" sz="2000" b="1" spc="-15" dirty="0">
                <a:latin typeface="Open Sans"/>
                <a:cs typeface="Open Sans"/>
              </a:rPr>
              <a:t>at </a:t>
            </a:r>
            <a:r>
              <a:rPr lang="en-US" sz="2000" b="1" spc="-25" dirty="0">
                <a:latin typeface="Open Sans"/>
                <a:cs typeface="Open Sans"/>
              </a:rPr>
              <a:t>least </a:t>
            </a:r>
            <a:r>
              <a:rPr lang="en-US" sz="2000" b="1" spc="-10" dirty="0">
                <a:latin typeface="Open Sans"/>
                <a:cs typeface="Open Sans"/>
              </a:rPr>
              <a:t>one </a:t>
            </a:r>
            <a:r>
              <a:rPr lang="en-US" sz="2000" b="1" spc="-30" dirty="0">
                <a:latin typeface="Open Sans"/>
                <a:cs typeface="Open Sans"/>
              </a:rPr>
              <a:t>assessed </a:t>
            </a:r>
            <a:r>
              <a:rPr lang="en-US" sz="2000" b="1" spc="-15" dirty="0">
                <a:latin typeface="Open Sans"/>
                <a:cs typeface="Open Sans"/>
              </a:rPr>
              <a:t>course</a:t>
            </a:r>
            <a:r>
              <a:rPr lang="en-US" sz="2000" b="1" spc="90" dirty="0">
                <a:latin typeface="Open Sans"/>
                <a:cs typeface="Open Sans"/>
              </a:rPr>
              <a:t> </a:t>
            </a:r>
            <a:r>
              <a:rPr lang="en-US" sz="2000" b="1" spc="-15" dirty="0">
                <a:latin typeface="Open Sans"/>
                <a:cs typeface="Open Sans"/>
              </a:rPr>
              <a:t>code</a:t>
            </a:r>
            <a:endParaRPr lang="en-US" sz="2000" b="1" dirty="0">
              <a:latin typeface="Open Sans"/>
              <a:cs typeface="Open Sans"/>
            </a:endParaRPr>
          </a:p>
          <a:p>
            <a:pPr marL="574675" lvl="1" indent="-219710">
              <a:lnSpc>
                <a:spcPts val="1760"/>
              </a:lnSpc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lang="en-US" sz="1800" dirty="0">
                <a:latin typeface="Open Sans"/>
                <a:cs typeface="Open Sans"/>
              </a:rPr>
              <a:t>Must </a:t>
            </a:r>
            <a:r>
              <a:rPr lang="en-US" sz="1800" spc="-10" dirty="0">
                <a:latin typeface="Open Sans"/>
                <a:cs typeface="Open Sans"/>
              </a:rPr>
              <a:t>be enrolled </a:t>
            </a:r>
            <a:r>
              <a:rPr lang="en-US" sz="1800" dirty="0">
                <a:latin typeface="Open Sans"/>
                <a:cs typeface="Open Sans"/>
              </a:rPr>
              <a:t>in </a:t>
            </a:r>
            <a:r>
              <a:rPr lang="en-US" sz="1800" spc="-10" dirty="0">
                <a:latin typeface="Open Sans"/>
                <a:cs typeface="Open Sans"/>
              </a:rPr>
              <a:t>the appropriate </a:t>
            </a:r>
            <a:r>
              <a:rPr lang="en-US" sz="1800" spc="10" dirty="0">
                <a:latin typeface="Open Sans"/>
                <a:cs typeface="Open Sans"/>
              </a:rPr>
              <a:t>assessed </a:t>
            </a:r>
            <a:r>
              <a:rPr lang="en-US" sz="1800" spc="5" dirty="0">
                <a:latin typeface="Open Sans"/>
                <a:cs typeface="Open Sans"/>
              </a:rPr>
              <a:t>course</a:t>
            </a:r>
            <a:r>
              <a:rPr lang="en-US" sz="1800" spc="-35" dirty="0">
                <a:latin typeface="Open Sans"/>
                <a:cs typeface="Open Sans"/>
              </a:rPr>
              <a:t> </a:t>
            </a:r>
            <a:r>
              <a:rPr lang="en-US" sz="1800" dirty="0">
                <a:latin typeface="Open Sans"/>
                <a:cs typeface="Open Sans"/>
              </a:rPr>
              <a:t>codes to register for testing.</a:t>
            </a:r>
          </a:p>
          <a:p>
            <a:pPr marL="574675" marR="94615" lvl="1" indent="-219075">
              <a:lnSpc>
                <a:spcPct val="100000"/>
              </a:lnSpc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lang="en-US" sz="1800" spc="5" dirty="0">
                <a:latin typeface="Open Sans"/>
                <a:cs typeface="Open Sans"/>
              </a:rPr>
              <a:t>All </a:t>
            </a:r>
            <a:r>
              <a:rPr lang="en-US" sz="1800" spc="10" dirty="0">
                <a:latin typeface="Open Sans"/>
                <a:cs typeface="Open Sans"/>
              </a:rPr>
              <a:t>assessed </a:t>
            </a:r>
            <a:r>
              <a:rPr lang="en-US" sz="1800" spc="5" dirty="0">
                <a:latin typeface="Open Sans"/>
                <a:cs typeface="Open Sans"/>
              </a:rPr>
              <a:t>course </a:t>
            </a:r>
            <a:r>
              <a:rPr lang="en-US" sz="1800" spc="-5" dirty="0">
                <a:latin typeface="Open Sans"/>
                <a:cs typeface="Open Sans"/>
              </a:rPr>
              <a:t>codes </a:t>
            </a:r>
            <a:r>
              <a:rPr lang="en-US" sz="1800" spc="5" dirty="0">
                <a:latin typeface="Open Sans"/>
                <a:cs typeface="Open Sans"/>
              </a:rPr>
              <a:t>can </a:t>
            </a:r>
            <a:r>
              <a:rPr lang="en-US" sz="1800" spc="-10" dirty="0">
                <a:latin typeface="Open Sans"/>
                <a:cs typeface="Open Sans"/>
              </a:rPr>
              <a:t>be </a:t>
            </a:r>
            <a:r>
              <a:rPr lang="en-US" sz="1800" spc="-5" dirty="0">
                <a:latin typeface="Open Sans"/>
                <a:cs typeface="Open Sans"/>
              </a:rPr>
              <a:t>found </a:t>
            </a:r>
            <a:r>
              <a:rPr lang="en-US" sz="1800" dirty="0">
                <a:latin typeface="Open Sans"/>
                <a:cs typeface="Open Sans"/>
              </a:rPr>
              <a:t>in </a:t>
            </a:r>
            <a:r>
              <a:rPr lang="en-US" sz="1800" spc="-10" dirty="0">
                <a:latin typeface="Open Sans"/>
                <a:cs typeface="Open Sans"/>
              </a:rPr>
              <a:t>the</a:t>
            </a:r>
            <a:r>
              <a:rPr lang="en-US" sz="1800" spc="-175" dirty="0">
                <a:latin typeface="Open Sans"/>
                <a:cs typeface="Open Sans"/>
              </a:rPr>
              <a:t> </a:t>
            </a:r>
            <a:r>
              <a:rPr lang="en-US" sz="1800" spc="-5" dirty="0">
                <a:latin typeface="Open Sans"/>
                <a:cs typeface="Open Sans"/>
              </a:rPr>
              <a:t>Provisioning </a:t>
            </a:r>
            <a:r>
              <a:rPr lang="en-US" sz="1800" dirty="0">
                <a:latin typeface="Open Sans"/>
                <a:cs typeface="Open Sans"/>
              </a:rPr>
              <a:t>for </a:t>
            </a:r>
            <a:r>
              <a:rPr lang="en-US" sz="1800" spc="10" dirty="0">
                <a:latin typeface="Open Sans"/>
                <a:cs typeface="Open Sans"/>
              </a:rPr>
              <a:t>Assessments </a:t>
            </a:r>
            <a:r>
              <a:rPr lang="en-US" sz="1800" spc="-5" dirty="0">
                <a:latin typeface="Open Sans"/>
                <a:cs typeface="Open Sans"/>
              </a:rPr>
              <a:t>Guide </a:t>
            </a:r>
            <a:r>
              <a:rPr lang="en-US" sz="1800" dirty="0">
                <a:latin typeface="Open Sans"/>
                <a:cs typeface="Open Sans"/>
              </a:rPr>
              <a:t>in</a:t>
            </a:r>
            <a:r>
              <a:rPr lang="en-US" sz="1800" spc="-195" dirty="0">
                <a:latin typeface="Open Sans"/>
                <a:cs typeface="Open Sans"/>
              </a:rPr>
              <a:t> </a:t>
            </a:r>
            <a:r>
              <a:rPr lang="en-US" sz="1800" u="sng" spc="-10" dirty="0" err="1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Open Sans"/>
                <a:cs typeface="Open Sans"/>
                <a:hlinkClick r:id="rId2"/>
              </a:rPr>
              <a:t>LiveBinders</a:t>
            </a:r>
            <a:r>
              <a:rPr lang="en-US" sz="1800" spc="-10" dirty="0">
                <a:solidFill>
                  <a:srgbClr val="75787A"/>
                </a:solidFill>
                <a:latin typeface="Open Sans"/>
                <a:cs typeface="Open Sans"/>
              </a:rPr>
              <a:t>.</a:t>
            </a:r>
            <a:endParaRPr lang="en-US" sz="1800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266D1E70-0A7F-4CC7-9AB9-39FEA38B319B}"/>
              </a:ext>
            </a:extLst>
          </p:cNvPr>
          <p:cNvSpPr/>
          <p:nvPr/>
        </p:nvSpPr>
        <p:spPr>
          <a:xfrm>
            <a:off x="523875" y="2075878"/>
            <a:ext cx="8753475" cy="11126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80274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5C1CF-6063-4D53-BB91-CDA608AD7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(Student)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3F5B2-BA20-4AB7-9057-07A9A29AE8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8" y="3616235"/>
            <a:ext cx="9522822" cy="1876282"/>
          </a:xfrm>
        </p:spPr>
        <p:txBody>
          <a:bodyPr/>
          <a:lstStyle/>
          <a:p>
            <a:pPr marL="12700" indent="0">
              <a:lnSpc>
                <a:spcPct val="100000"/>
              </a:lnSpc>
              <a:spcBef>
                <a:spcPts val="600"/>
              </a:spcBef>
              <a:buNone/>
              <a:tabLst>
                <a:tab pos="231775" algn="l"/>
              </a:tabLst>
            </a:pPr>
            <a:r>
              <a:rPr lang="en-US" sz="2000" b="1" spc="-10" dirty="0">
                <a:latin typeface="Open Sans"/>
                <a:cs typeface="Open Sans"/>
              </a:rPr>
              <a:t>Student </a:t>
            </a:r>
            <a:r>
              <a:rPr lang="en-US" sz="2000" b="1" dirty="0">
                <a:latin typeface="Open Sans"/>
                <a:cs typeface="Open Sans"/>
              </a:rPr>
              <a:t>with </a:t>
            </a:r>
            <a:r>
              <a:rPr lang="en-US" sz="2000" b="1" spc="-5" dirty="0">
                <a:latin typeface="Open Sans"/>
                <a:cs typeface="Open Sans"/>
              </a:rPr>
              <a:t>incomplete</a:t>
            </a:r>
            <a:r>
              <a:rPr lang="en-US" sz="2000" b="1" spc="20" dirty="0">
                <a:latin typeface="Open Sans"/>
                <a:cs typeface="Open Sans"/>
              </a:rPr>
              <a:t> </a:t>
            </a:r>
            <a:r>
              <a:rPr lang="en-US" sz="2000" b="1" spc="-10" dirty="0">
                <a:latin typeface="Open Sans"/>
                <a:cs typeface="Open Sans"/>
              </a:rPr>
              <a:t>enrollments</a:t>
            </a:r>
            <a:endParaRPr lang="en-US" sz="2000" b="1" dirty="0">
              <a:latin typeface="Open Sans"/>
              <a:cs typeface="Open Sans"/>
            </a:endParaRPr>
          </a:p>
          <a:p>
            <a:pPr marL="574675" lvl="1" indent="-21971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lang="en-US" sz="1800" dirty="0">
                <a:latin typeface="Open Sans"/>
                <a:cs typeface="Open Sans"/>
              </a:rPr>
              <a:t>Check </a:t>
            </a:r>
            <a:r>
              <a:rPr lang="en-US" sz="1800" spc="5" dirty="0">
                <a:latin typeface="Open Sans"/>
                <a:cs typeface="Open Sans"/>
              </a:rPr>
              <a:t>EIS </a:t>
            </a:r>
            <a:r>
              <a:rPr lang="en-US" sz="1800" dirty="0">
                <a:latin typeface="Open Sans"/>
                <a:cs typeface="Open Sans"/>
              </a:rPr>
              <a:t>if a </a:t>
            </a:r>
            <a:r>
              <a:rPr lang="en-US" sz="1800" spc="-10" dirty="0">
                <a:latin typeface="Open Sans"/>
                <a:cs typeface="Open Sans"/>
              </a:rPr>
              <a:t>student </a:t>
            </a:r>
            <a:r>
              <a:rPr lang="en-US" sz="1800" dirty="0">
                <a:latin typeface="Open Sans"/>
                <a:cs typeface="Open Sans"/>
              </a:rPr>
              <a:t>is </a:t>
            </a:r>
            <a:r>
              <a:rPr lang="en-US" sz="1800" spc="-15" dirty="0">
                <a:latin typeface="Open Sans"/>
                <a:cs typeface="Open Sans"/>
              </a:rPr>
              <a:t>enrolled </a:t>
            </a:r>
            <a:r>
              <a:rPr lang="en-US" sz="1800" dirty="0">
                <a:latin typeface="Open Sans"/>
                <a:cs typeface="Open Sans"/>
              </a:rPr>
              <a:t>in </a:t>
            </a:r>
            <a:r>
              <a:rPr lang="en-US" sz="1800" spc="-15" dirty="0">
                <a:latin typeface="Open Sans"/>
                <a:cs typeface="Open Sans"/>
              </a:rPr>
              <a:t>your </a:t>
            </a:r>
            <a:r>
              <a:rPr lang="en-US" sz="1800" spc="10" dirty="0">
                <a:latin typeface="Open Sans"/>
                <a:cs typeface="Open Sans"/>
              </a:rPr>
              <a:t>SIS </a:t>
            </a:r>
            <a:r>
              <a:rPr lang="en-US" sz="1800" spc="-15" dirty="0">
                <a:latin typeface="Open Sans"/>
                <a:cs typeface="Open Sans"/>
              </a:rPr>
              <a:t>but not </a:t>
            </a:r>
            <a:r>
              <a:rPr lang="en-US" sz="1800" dirty="0">
                <a:latin typeface="Open Sans"/>
                <a:cs typeface="Open Sans"/>
              </a:rPr>
              <a:t>in</a:t>
            </a:r>
            <a:r>
              <a:rPr lang="en-US" sz="1800" spc="70" dirty="0">
                <a:latin typeface="Open Sans"/>
                <a:cs typeface="Open Sans"/>
              </a:rPr>
              <a:t> </a:t>
            </a:r>
            <a:r>
              <a:rPr lang="en-US" sz="1800" spc="5" dirty="0">
                <a:latin typeface="Open Sans"/>
                <a:cs typeface="Open Sans"/>
              </a:rPr>
              <a:t>EIS.</a:t>
            </a:r>
            <a:endParaRPr lang="en-US" sz="1800" dirty="0">
              <a:latin typeface="Open Sans"/>
              <a:cs typeface="Open Sans"/>
            </a:endParaRPr>
          </a:p>
          <a:p>
            <a:pPr marL="574675" marR="5080" lvl="1" indent="-21907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lang="en-US" sz="1800" dirty="0">
                <a:latin typeface="Open Sans"/>
                <a:cs typeface="Open Sans"/>
              </a:rPr>
              <a:t>A </a:t>
            </a:r>
            <a:r>
              <a:rPr lang="en-US" sz="1800" spc="-10" dirty="0">
                <a:latin typeface="Open Sans"/>
                <a:cs typeface="Open Sans"/>
              </a:rPr>
              <a:t>student cannot </a:t>
            </a:r>
            <a:r>
              <a:rPr lang="en-US" sz="1800" spc="-15" dirty="0">
                <a:latin typeface="Open Sans"/>
                <a:cs typeface="Open Sans"/>
              </a:rPr>
              <a:t>be </a:t>
            </a:r>
            <a:r>
              <a:rPr lang="en-US" sz="1800" spc="5" dirty="0">
                <a:latin typeface="Open Sans"/>
                <a:cs typeface="Open Sans"/>
              </a:rPr>
              <a:t>missing </a:t>
            </a:r>
            <a:r>
              <a:rPr lang="en-US" sz="1800" dirty="0">
                <a:latin typeface="Open Sans"/>
                <a:cs typeface="Open Sans"/>
              </a:rPr>
              <a:t>a </a:t>
            </a:r>
            <a:r>
              <a:rPr lang="en-US" sz="1800" spc="-10" dirty="0">
                <a:latin typeface="Open Sans"/>
                <a:cs typeface="Open Sans"/>
              </a:rPr>
              <a:t>primary enrollment, grade  level, enrollment dates, </a:t>
            </a:r>
            <a:r>
              <a:rPr lang="en-US" sz="1800" spc="-5" dirty="0">
                <a:latin typeface="Open Sans"/>
                <a:cs typeface="Open Sans"/>
              </a:rPr>
              <a:t>or </a:t>
            </a:r>
            <a:r>
              <a:rPr lang="en-US" sz="1800" dirty="0">
                <a:latin typeface="Open Sans"/>
                <a:cs typeface="Open Sans"/>
              </a:rPr>
              <a:t>a </a:t>
            </a:r>
            <a:r>
              <a:rPr lang="en-US" sz="1800" spc="5" dirty="0">
                <a:latin typeface="Open Sans"/>
                <a:cs typeface="Open Sans"/>
              </a:rPr>
              <a:t>class </a:t>
            </a:r>
            <a:r>
              <a:rPr lang="en-US" sz="1800" spc="-5" dirty="0">
                <a:latin typeface="Open Sans"/>
                <a:cs typeface="Open Sans"/>
              </a:rPr>
              <a:t>schedule and demographic information </a:t>
            </a:r>
            <a:r>
              <a:rPr lang="en-US" sz="1800" spc="5" dirty="0">
                <a:latin typeface="Open Sans"/>
                <a:cs typeface="Open Sans"/>
              </a:rPr>
              <a:t>will </a:t>
            </a:r>
            <a:r>
              <a:rPr lang="en-US" sz="1800" spc="-15" dirty="0">
                <a:latin typeface="Open Sans"/>
                <a:cs typeface="Open Sans"/>
              </a:rPr>
              <a:t>not pull </a:t>
            </a:r>
            <a:r>
              <a:rPr lang="en-US" sz="1800" spc="-10" dirty="0">
                <a:latin typeface="Open Sans"/>
                <a:cs typeface="Open Sans"/>
              </a:rPr>
              <a:t>into </a:t>
            </a:r>
            <a:r>
              <a:rPr lang="en-US" sz="1800" spc="-15" dirty="0">
                <a:latin typeface="Open Sans"/>
                <a:cs typeface="Open Sans"/>
              </a:rPr>
              <a:t>the</a:t>
            </a:r>
            <a:r>
              <a:rPr lang="en-US" sz="1800" spc="35" dirty="0">
                <a:latin typeface="Open Sans"/>
                <a:cs typeface="Open Sans"/>
              </a:rPr>
              <a:t> VisTool or PAN</a:t>
            </a:r>
            <a:r>
              <a:rPr lang="en-US" sz="1800" spc="-5" dirty="0">
                <a:latin typeface="Open Sans"/>
                <a:cs typeface="Open Sans"/>
              </a:rPr>
              <a:t>.</a:t>
            </a:r>
            <a:endParaRPr lang="en-US" sz="1800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076B3E-FA7B-4D84-A05D-3E929128B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30" y="2288849"/>
            <a:ext cx="9154323" cy="54595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5CBDC41-5478-4B3B-9CA4-BB7DA777C953}"/>
              </a:ext>
            </a:extLst>
          </p:cNvPr>
          <p:cNvSpPr/>
          <p:nvPr/>
        </p:nvSpPr>
        <p:spPr>
          <a:xfrm>
            <a:off x="3854548" y="2187526"/>
            <a:ext cx="1674055" cy="576775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6E18E6-41C8-4E56-B102-2959B8057C86}"/>
              </a:ext>
            </a:extLst>
          </p:cNvPr>
          <p:cNvSpPr/>
          <p:nvPr/>
        </p:nvSpPr>
        <p:spPr>
          <a:xfrm>
            <a:off x="6875850" y="2187525"/>
            <a:ext cx="861381" cy="576775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790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11A86-4A6F-4ED1-9EA8-4A037603A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Priority Metrics (Student)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498B7-D311-4F87-AFDB-7412657EC6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4025225"/>
            <a:ext cx="9522822" cy="2112340"/>
          </a:xfrm>
        </p:spPr>
        <p:txBody>
          <a:bodyPr/>
          <a:lstStyle/>
          <a:p>
            <a:pPr marL="12065" indent="0">
              <a:lnSpc>
                <a:spcPts val="2130"/>
              </a:lnSpc>
              <a:spcBef>
                <a:spcPts val="600"/>
              </a:spcBef>
              <a:buNone/>
              <a:tabLst>
                <a:tab pos="231775" algn="l"/>
                <a:tab pos="232410" algn="l"/>
              </a:tabLst>
            </a:pPr>
            <a:r>
              <a:rPr lang="en-US" sz="2000" b="1" spc="-10" dirty="0">
                <a:latin typeface="Open Sans"/>
                <a:cs typeface="Open Sans"/>
              </a:rPr>
              <a:t>Students </a:t>
            </a:r>
            <a:r>
              <a:rPr lang="en-US" sz="2000" b="1" spc="-25" dirty="0">
                <a:latin typeface="Open Sans"/>
                <a:cs typeface="Open Sans"/>
              </a:rPr>
              <a:t>listed </a:t>
            </a:r>
            <a:r>
              <a:rPr lang="en-US" sz="2000" b="1" dirty="0">
                <a:latin typeface="Open Sans"/>
                <a:cs typeface="Open Sans"/>
              </a:rPr>
              <a:t>in </a:t>
            </a:r>
            <a:r>
              <a:rPr lang="en-US" sz="2000" b="1" spc="-10" dirty="0">
                <a:latin typeface="Open Sans"/>
                <a:cs typeface="Open Sans"/>
              </a:rPr>
              <a:t>two different </a:t>
            </a:r>
            <a:r>
              <a:rPr lang="en-US" sz="2000" b="1" spc="-5" dirty="0">
                <a:latin typeface="Open Sans"/>
                <a:cs typeface="Open Sans"/>
              </a:rPr>
              <a:t>grade</a:t>
            </a:r>
            <a:r>
              <a:rPr lang="en-US" sz="2000" b="1" spc="-330" dirty="0">
                <a:latin typeface="Open Sans"/>
                <a:cs typeface="Open Sans"/>
              </a:rPr>
              <a:t> </a:t>
            </a:r>
            <a:r>
              <a:rPr lang="en-US" sz="2000" b="1" spc="-15" dirty="0">
                <a:latin typeface="Open Sans"/>
                <a:cs typeface="Open Sans"/>
              </a:rPr>
              <a:t>levels</a:t>
            </a:r>
            <a:endParaRPr lang="en-US" sz="2000" b="1" dirty="0">
              <a:latin typeface="Open Sans"/>
              <a:cs typeface="Open Sans"/>
            </a:endParaRPr>
          </a:p>
          <a:p>
            <a:pPr marL="575310" marR="5080" lvl="1" indent="-219710">
              <a:lnSpc>
                <a:spcPts val="2180"/>
              </a:lnSpc>
              <a:spcBef>
                <a:spcPts val="600"/>
              </a:spcBef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lang="en-US" sz="1800" spc="-5" dirty="0">
                <a:latin typeface="Open Sans"/>
                <a:cs typeface="Open Sans"/>
              </a:rPr>
              <a:t>This </a:t>
            </a:r>
            <a:r>
              <a:rPr lang="en-US" sz="1800" spc="-25" dirty="0">
                <a:latin typeface="Open Sans"/>
                <a:cs typeface="Open Sans"/>
              </a:rPr>
              <a:t>can </a:t>
            </a:r>
            <a:r>
              <a:rPr lang="en-US" sz="1800" spc="-5" dirty="0">
                <a:latin typeface="Open Sans"/>
                <a:cs typeface="Open Sans"/>
              </a:rPr>
              <a:t>happen if </a:t>
            </a:r>
            <a:r>
              <a:rPr lang="en-US" sz="1800" spc="-20" dirty="0">
                <a:latin typeface="Open Sans"/>
                <a:cs typeface="Open Sans"/>
              </a:rPr>
              <a:t>districts </a:t>
            </a:r>
            <a:r>
              <a:rPr lang="en-US" sz="1800" spc="-10" dirty="0">
                <a:latin typeface="Open Sans"/>
                <a:cs typeface="Open Sans"/>
              </a:rPr>
              <a:t>enroll the student </a:t>
            </a:r>
            <a:r>
              <a:rPr lang="en-US" sz="1800" spc="-5" dirty="0">
                <a:latin typeface="Open Sans"/>
                <a:cs typeface="Open Sans"/>
              </a:rPr>
              <a:t>in </a:t>
            </a:r>
            <a:r>
              <a:rPr lang="en-US" sz="1800" dirty="0">
                <a:latin typeface="Open Sans"/>
                <a:cs typeface="Open Sans"/>
              </a:rPr>
              <a:t>a </a:t>
            </a:r>
            <a:r>
              <a:rPr lang="en-US" sz="1800" spc="-10" dirty="0">
                <a:latin typeface="Open Sans"/>
                <a:cs typeface="Open Sans"/>
              </a:rPr>
              <a:t>different </a:t>
            </a:r>
            <a:r>
              <a:rPr lang="en-US" sz="1800" spc="-5" dirty="0">
                <a:latin typeface="Open Sans"/>
                <a:cs typeface="Open Sans"/>
              </a:rPr>
              <a:t>grade </a:t>
            </a:r>
            <a:r>
              <a:rPr lang="en-US" sz="1800" spc="-20" dirty="0">
                <a:latin typeface="Open Sans"/>
                <a:cs typeface="Open Sans"/>
              </a:rPr>
              <a:t>level </a:t>
            </a:r>
            <a:r>
              <a:rPr lang="en-US" sz="1800" spc="-10" dirty="0">
                <a:latin typeface="Open Sans"/>
                <a:cs typeface="Open Sans"/>
              </a:rPr>
              <a:t>from the </a:t>
            </a:r>
            <a:r>
              <a:rPr lang="en-US" sz="1800" spc="-5" dirty="0">
                <a:latin typeface="Open Sans"/>
                <a:cs typeface="Open Sans"/>
              </a:rPr>
              <a:t>previous </a:t>
            </a:r>
            <a:r>
              <a:rPr lang="en-US" sz="1800" spc="-15" dirty="0">
                <a:latin typeface="Open Sans"/>
                <a:cs typeface="Open Sans"/>
              </a:rPr>
              <a:t>district </a:t>
            </a:r>
            <a:r>
              <a:rPr lang="en-US" sz="1800" spc="-20" dirty="0">
                <a:latin typeface="Open Sans"/>
                <a:cs typeface="Open Sans"/>
              </a:rPr>
              <a:t>or </a:t>
            </a:r>
            <a:r>
              <a:rPr lang="en-US" sz="1800" spc="-10" dirty="0">
                <a:latin typeface="Open Sans"/>
                <a:cs typeface="Open Sans"/>
              </a:rPr>
              <a:t>the student </a:t>
            </a:r>
            <a:r>
              <a:rPr lang="en-US" sz="1800" spc="-5" dirty="0">
                <a:latin typeface="Open Sans"/>
                <a:cs typeface="Open Sans"/>
              </a:rPr>
              <a:t>is </a:t>
            </a:r>
            <a:r>
              <a:rPr lang="en-US" sz="1800" spc="-15" dirty="0">
                <a:latin typeface="Open Sans"/>
                <a:cs typeface="Open Sans"/>
              </a:rPr>
              <a:t>enrolled </a:t>
            </a:r>
            <a:r>
              <a:rPr lang="en-US" sz="1800" spc="-5" dirty="0">
                <a:latin typeface="Open Sans"/>
                <a:cs typeface="Open Sans"/>
              </a:rPr>
              <a:t>without </a:t>
            </a:r>
            <a:r>
              <a:rPr lang="en-US" sz="1800" dirty="0">
                <a:latin typeface="Open Sans"/>
                <a:cs typeface="Open Sans"/>
              </a:rPr>
              <a:t>a </a:t>
            </a:r>
            <a:r>
              <a:rPr lang="en-US" sz="1800" spc="-5" dirty="0">
                <a:latin typeface="Open Sans"/>
                <a:cs typeface="Open Sans"/>
              </a:rPr>
              <a:t>grade </a:t>
            </a:r>
            <a:r>
              <a:rPr lang="en-US" sz="1800" spc="-20" dirty="0">
                <a:latin typeface="Open Sans"/>
                <a:cs typeface="Open Sans"/>
              </a:rPr>
              <a:t>level </a:t>
            </a:r>
            <a:r>
              <a:rPr lang="en-US" sz="1800" spc="-5" dirty="0">
                <a:latin typeface="Open Sans"/>
                <a:cs typeface="Open Sans"/>
              </a:rPr>
              <a:t>in </a:t>
            </a:r>
            <a:r>
              <a:rPr lang="en-US" sz="1800" dirty="0">
                <a:latin typeface="Open Sans"/>
                <a:cs typeface="Open Sans"/>
              </a:rPr>
              <a:t>a</a:t>
            </a:r>
            <a:r>
              <a:rPr lang="en-US" sz="1800" spc="-35" dirty="0">
                <a:latin typeface="Open Sans"/>
                <a:cs typeface="Open Sans"/>
              </a:rPr>
              <a:t> </a:t>
            </a:r>
            <a:r>
              <a:rPr lang="en-US" sz="1800" spc="-20" dirty="0">
                <a:latin typeface="Open Sans"/>
                <a:cs typeface="Open Sans"/>
              </a:rPr>
              <a:t>district.</a:t>
            </a:r>
          </a:p>
          <a:p>
            <a:pPr marL="575310" marR="5080" lvl="1" indent="-219710">
              <a:lnSpc>
                <a:spcPts val="2180"/>
              </a:lnSpc>
              <a:spcBef>
                <a:spcPts val="600"/>
              </a:spcBef>
              <a:buFont typeface="Arial"/>
              <a:buChar char="•"/>
              <a:tabLst>
                <a:tab pos="574675" algn="l"/>
                <a:tab pos="575310" algn="l"/>
              </a:tabLst>
            </a:pPr>
            <a:r>
              <a:rPr lang="en-US" sz="1800" spc="-20" dirty="0">
                <a:latin typeface="Open Sans"/>
                <a:cs typeface="Open Sans"/>
              </a:rPr>
              <a:t>Students will often register as kindergarten students in PAN when this occurs.</a:t>
            </a:r>
            <a:endParaRPr lang="en-US" sz="1800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01054-948A-4742-B981-D2297F63E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06" y="1987796"/>
            <a:ext cx="9013127" cy="84498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B6253AF-DE8F-4475-A8BA-8EF7C8BFB6C3}"/>
              </a:ext>
            </a:extLst>
          </p:cNvPr>
          <p:cNvCxnSpPr/>
          <p:nvPr/>
        </p:nvCxnSpPr>
        <p:spPr>
          <a:xfrm flipV="1">
            <a:off x="3924886" y="2832777"/>
            <a:ext cx="0" cy="11061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6623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96EA3F-5496-4354-8199-DB8BD3C77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Visibility Tool Important?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AAA91A-E639-4A61-90C9-12080610D2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869" y="2535835"/>
            <a:ext cx="9522822" cy="3786264"/>
          </a:xfrm>
        </p:spPr>
        <p:txBody>
          <a:bodyPr/>
          <a:lstStyle/>
          <a:p>
            <a:pPr marL="295275" indent="-257175">
              <a:lnSpc>
                <a:spcPct val="100000"/>
              </a:lnSpc>
              <a:spcBef>
                <a:spcPts val="675"/>
              </a:spcBef>
              <a:buFont typeface="Wingdings"/>
              <a:buChar char=""/>
              <a:tabLst>
                <a:tab pos="295275" algn="l"/>
              </a:tabLst>
            </a:pPr>
            <a:r>
              <a:rPr lang="en-US" sz="2000" dirty="0">
                <a:solidFill>
                  <a:srgbClr val="75787A"/>
                </a:solidFill>
                <a:latin typeface="Open Sans"/>
                <a:cs typeface="Open Sans"/>
              </a:rPr>
              <a:t>Eliminates</a:t>
            </a:r>
            <a:r>
              <a:rPr lang="en-US" sz="2000" spc="2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dirty="0">
                <a:solidFill>
                  <a:srgbClr val="75787A"/>
                </a:solidFill>
                <a:latin typeface="Open Sans"/>
                <a:cs typeface="Open Sans"/>
              </a:rPr>
              <a:t>clean-up</a:t>
            </a:r>
            <a:endParaRPr lang="en-US" sz="2000" dirty="0">
              <a:latin typeface="Open Sans"/>
              <a:cs typeface="Open Sans"/>
            </a:endParaRPr>
          </a:p>
          <a:p>
            <a:pPr marL="295275" indent="-257175">
              <a:lnSpc>
                <a:spcPct val="100000"/>
              </a:lnSpc>
              <a:spcBef>
                <a:spcPts val="575"/>
              </a:spcBef>
              <a:buFont typeface="Wingdings"/>
              <a:buChar char=""/>
              <a:tabLst>
                <a:tab pos="295275" algn="l"/>
              </a:tabLst>
            </a:pPr>
            <a:r>
              <a:rPr lang="en-US" sz="2000" spc="-10" dirty="0">
                <a:solidFill>
                  <a:srgbClr val="75787A"/>
                </a:solidFill>
                <a:latin typeface="Open Sans"/>
                <a:cs typeface="Open Sans"/>
              </a:rPr>
              <a:t>Ensures </a:t>
            </a:r>
            <a:r>
              <a:rPr lang="en-US" sz="2000" spc="-5" dirty="0">
                <a:solidFill>
                  <a:srgbClr val="75787A"/>
                </a:solidFill>
                <a:latin typeface="Open Sans"/>
                <a:cs typeface="Open Sans"/>
              </a:rPr>
              <a:t>your </a:t>
            </a:r>
            <a:r>
              <a:rPr lang="en-US" sz="2000" dirty="0">
                <a:solidFill>
                  <a:srgbClr val="75787A"/>
                </a:solidFill>
                <a:latin typeface="Open Sans"/>
                <a:cs typeface="Open Sans"/>
              </a:rPr>
              <a:t>data </a:t>
            </a:r>
            <a:r>
              <a:rPr lang="en-US" sz="2000" spc="-5" dirty="0">
                <a:solidFill>
                  <a:srgbClr val="75787A"/>
                </a:solidFill>
                <a:latin typeface="Open Sans"/>
                <a:cs typeface="Open Sans"/>
              </a:rPr>
              <a:t>is</a:t>
            </a:r>
            <a:r>
              <a:rPr lang="en-US" sz="2000" spc="2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000" spc="-5" dirty="0">
                <a:solidFill>
                  <a:srgbClr val="75787A"/>
                </a:solidFill>
                <a:latin typeface="Open Sans"/>
                <a:cs typeface="Open Sans"/>
              </a:rPr>
              <a:t>clean</a:t>
            </a:r>
          </a:p>
          <a:p>
            <a:pPr marL="295275" indent="-257175">
              <a:lnSpc>
                <a:spcPct val="100000"/>
              </a:lnSpc>
              <a:spcBef>
                <a:spcPts val="575"/>
              </a:spcBef>
              <a:buFont typeface="Wingdings"/>
              <a:buChar char=""/>
              <a:tabLst>
                <a:tab pos="295275" algn="l"/>
              </a:tabLst>
            </a:pPr>
            <a:r>
              <a:rPr lang="en-US" sz="2000" spc="-5" dirty="0">
                <a:solidFill>
                  <a:srgbClr val="75787A"/>
                </a:solidFill>
                <a:latin typeface="Open Sans"/>
                <a:cs typeface="Open Sans"/>
              </a:rPr>
              <a:t>Reduces additional orders for paper tests</a:t>
            </a:r>
            <a:endParaRPr lang="en-US" sz="2000" dirty="0">
              <a:latin typeface="Open Sans"/>
              <a:cs typeface="Open Sans"/>
            </a:endParaRPr>
          </a:p>
          <a:p>
            <a:pPr marL="295275" marR="1136015" indent="-257175">
              <a:lnSpc>
                <a:spcPct val="101699"/>
              </a:lnSpc>
              <a:spcBef>
                <a:spcPts val="520"/>
              </a:spcBef>
              <a:buFont typeface="Wingdings"/>
              <a:buChar char=""/>
              <a:tabLst>
                <a:tab pos="295275" algn="l"/>
              </a:tabLst>
            </a:pPr>
            <a:r>
              <a:rPr lang="en-US" sz="2000" spc="-20" dirty="0">
                <a:solidFill>
                  <a:srgbClr val="75787A"/>
                </a:solidFill>
                <a:latin typeface="Open Sans"/>
                <a:cs typeface="Open Sans"/>
              </a:rPr>
              <a:t>Prevents </a:t>
            </a:r>
            <a:r>
              <a:rPr lang="en-US" sz="2000" spc="-5" dirty="0">
                <a:solidFill>
                  <a:srgbClr val="75787A"/>
                </a:solidFill>
                <a:latin typeface="Open Sans"/>
                <a:cs typeface="Open Sans"/>
              </a:rPr>
              <a:t>last </a:t>
            </a:r>
            <a:r>
              <a:rPr lang="en-US" sz="2000" dirty="0">
                <a:solidFill>
                  <a:srgbClr val="75787A"/>
                </a:solidFill>
                <a:latin typeface="Open Sans"/>
                <a:cs typeface="Open Sans"/>
              </a:rPr>
              <a:t>minute </a:t>
            </a:r>
            <a:r>
              <a:rPr lang="en-US" sz="2000" spc="-25" dirty="0">
                <a:solidFill>
                  <a:srgbClr val="75787A"/>
                </a:solidFill>
                <a:latin typeface="Open Sans"/>
                <a:cs typeface="Open Sans"/>
              </a:rPr>
              <a:t>stress </a:t>
            </a:r>
            <a:r>
              <a:rPr lang="en-US" sz="2000" spc="-15" dirty="0">
                <a:solidFill>
                  <a:srgbClr val="75787A"/>
                </a:solidFill>
                <a:latin typeface="Open Sans"/>
                <a:cs typeface="Open Sans"/>
              </a:rPr>
              <a:t>to </a:t>
            </a:r>
            <a:r>
              <a:rPr lang="en-US" sz="2000" spc="-5" dirty="0">
                <a:solidFill>
                  <a:srgbClr val="75787A"/>
                </a:solidFill>
                <a:latin typeface="Open Sans"/>
                <a:cs typeface="Open Sans"/>
              </a:rPr>
              <a:t>fix </a:t>
            </a:r>
            <a:r>
              <a:rPr lang="en-US" sz="2000" spc="10" dirty="0">
                <a:solidFill>
                  <a:srgbClr val="75787A"/>
                </a:solidFill>
                <a:latin typeface="Open Sans"/>
                <a:cs typeface="Open Sans"/>
              </a:rPr>
              <a:t>and </a:t>
            </a:r>
            <a:r>
              <a:rPr lang="en-US" sz="2000" spc="-5" dirty="0">
                <a:solidFill>
                  <a:srgbClr val="75787A"/>
                </a:solidFill>
                <a:latin typeface="Open Sans"/>
                <a:cs typeface="Open Sans"/>
              </a:rPr>
              <a:t>clean </a:t>
            </a:r>
            <a:r>
              <a:rPr lang="en-US" sz="2000" dirty="0">
                <a:solidFill>
                  <a:srgbClr val="75787A"/>
                </a:solidFill>
                <a:latin typeface="Open Sans"/>
                <a:cs typeface="Open Sans"/>
              </a:rPr>
              <a:t>data</a:t>
            </a:r>
            <a:endParaRPr lang="en-US" sz="2000" dirty="0">
              <a:latin typeface="Open Sans"/>
              <a:cs typeface="Open Sans"/>
            </a:endParaRPr>
          </a:p>
          <a:p>
            <a:pPr marL="295275" marR="2855595" indent="-257175">
              <a:lnSpc>
                <a:spcPts val="2860"/>
              </a:lnSpc>
              <a:spcBef>
                <a:spcPts val="685"/>
              </a:spcBef>
              <a:buFont typeface="Wingdings"/>
              <a:buChar char=""/>
              <a:tabLst>
                <a:tab pos="295275" algn="l"/>
              </a:tabLst>
            </a:pPr>
            <a:r>
              <a:rPr lang="en-US" sz="2000" dirty="0">
                <a:solidFill>
                  <a:srgbClr val="75787A"/>
                </a:solidFill>
                <a:latin typeface="Open Sans"/>
                <a:cs typeface="Open Sans"/>
              </a:rPr>
              <a:t>It </a:t>
            </a:r>
            <a:r>
              <a:rPr lang="en-US" sz="2000" spc="-5" dirty="0">
                <a:solidFill>
                  <a:srgbClr val="75787A"/>
                </a:solidFill>
                <a:latin typeface="Open Sans"/>
                <a:cs typeface="Open Sans"/>
              </a:rPr>
              <a:t>is the only </a:t>
            </a:r>
            <a:r>
              <a:rPr lang="en-US" sz="2000" spc="5" dirty="0">
                <a:solidFill>
                  <a:srgbClr val="75787A"/>
                </a:solidFill>
                <a:latin typeface="Open Sans"/>
                <a:cs typeface="Open Sans"/>
              </a:rPr>
              <a:t>way </a:t>
            </a:r>
            <a:r>
              <a:rPr lang="en-US" sz="2000" spc="-15" dirty="0">
                <a:solidFill>
                  <a:srgbClr val="75787A"/>
                </a:solidFill>
                <a:latin typeface="Open Sans"/>
                <a:cs typeface="Open Sans"/>
              </a:rPr>
              <a:t>to </a:t>
            </a:r>
            <a:r>
              <a:rPr lang="en-US" sz="2000" spc="5" dirty="0">
                <a:solidFill>
                  <a:srgbClr val="75787A"/>
                </a:solidFill>
                <a:latin typeface="Open Sans"/>
                <a:cs typeface="Open Sans"/>
              </a:rPr>
              <a:t>get </a:t>
            </a:r>
            <a:r>
              <a:rPr lang="en-US" sz="2000" dirty="0">
                <a:solidFill>
                  <a:srgbClr val="75787A"/>
                </a:solidFill>
                <a:latin typeface="Open Sans"/>
                <a:cs typeface="Open Sans"/>
              </a:rPr>
              <a:t>data </a:t>
            </a:r>
            <a:r>
              <a:rPr lang="en-US" sz="2000" spc="-15" dirty="0">
                <a:solidFill>
                  <a:srgbClr val="75787A"/>
                </a:solidFill>
                <a:latin typeface="Open Sans"/>
                <a:cs typeface="Open Sans"/>
              </a:rPr>
              <a:t>to </a:t>
            </a:r>
            <a:r>
              <a:rPr lang="en-US" sz="2000" spc="-5" dirty="0">
                <a:solidFill>
                  <a:srgbClr val="75787A"/>
                </a:solidFill>
                <a:latin typeface="Open Sans"/>
                <a:cs typeface="Open Sans"/>
              </a:rPr>
              <a:t>PearsonAccess</a:t>
            </a:r>
            <a:r>
              <a:rPr lang="en-US" sz="2000" spc="-7" baseline="26881" dirty="0">
                <a:solidFill>
                  <a:srgbClr val="75787A"/>
                </a:solidFill>
                <a:latin typeface="Open Sans"/>
                <a:cs typeface="Open Sans"/>
              </a:rPr>
              <a:t>next</a:t>
            </a:r>
            <a:endParaRPr lang="en-US" sz="2000" baseline="26881" dirty="0">
              <a:latin typeface="Open Sans"/>
              <a:cs typeface="Open Sans"/>
            </a:endParaRPr>
          </a:p>
          <a:p>
            <a:pPr marL="495300" marR="892175" indent="0">
              <a:lnSpc>
                <a:spcPct val="100000"/>
              </a:lnSpc>
              <a:spcBef>
                <a:spcPts val="425"/>
              </a:spcBef>
              <a:buNone/>
            </a:pPr>
            <a:r>
              <a:rPr lang="en-US" sz="2000" spc="15" dirty="0">
                <a:solidFill>
                  <a:srgbClr val="75787A"/>
                </a:solidFill>
                <a:latin typeface="Arial"/>
                <a:cs typeface="Arial"/>
              </a:rPr>
              <a:t>– </a:t>
            </a:r>
            <a:r>
              <a:rPr lang="en-US" sz="1800" spc="20" dirty="0">
                <a:solidFill>
                  <a:srgbClr val="75787A"/>
                </a:solidFill>
                <a:latin typeface="Open Sans"/>
                <a:cs typeface="Open Sans"/>
              </a:rPr>
              <a:t>Students </a:t>
            </a:r>
            <a:r>
              <a:rPr lang="en-US" sz="1800" spc="15" dirty="0">
                <a:solidFill>
                  <a:srgbClr val="75787A"/>
                </a:solidFill>
                <a:latin typeface="Open Sans"/>
                <a:cs typeface="Open Sans"/>
              </a:rPr>
              <a:t>not in </a:t>
            </a:r>
            <a:r>
              <a:rPr lang="en-US" sz="1800" spc="5" dirty="0">
                <a:solidFill>
                  <a:srgbClr val="75787A"/>
                </a:solidFill>
                <a:latin typeface="Open Sans"/>
                <a:cs typeface="Open Sans"/>
              </a:rPr>
              <a:t>PearsonAccess</a:t>
            </a:r>
            <a:r>
              <a:rPr lang="en-US" sz="1800" spc="7" baseline="24691" dirty="0">
                <a:solidFill>
                  <a:srgbClr val="75787A"/>
                </a:solidFill>
                <a:latin typeface="Open Sans"/>
                <a:cs typeface="Open Sans"/>
              </a:rPr>
              <a:t>next </a:t>
            </a:r>
            <a:r>
              <a:rPr lang="en-US" sz="1800" spc="15" dirty="0">
                <a:solidFill>
                  <a:srgbClr val="75787A"/>
                </a:solidFill>
                <a:latin typeface="Open Sans"/>
                <a:cs typeface="Open Sans"/>
              </a:rPr>
              <a:t>will not </a:t>
            </a:r>
            <a:r>
              <a:rPr lang="en-US" sz="1800" spc="30" dirty="0">
                <a:solidFill>
                  <a:srgbClr val="75787A"/>
                </a:solidFill>
                <a:latin typeface="Open Sans"/>
                <a:cs typeface="Open Sans"/>
              </a:rPr>
              <a:t>be</a:t>
            </a:r>
            <a:r>
              <a:rPr lang="en-US" sz="1800" spc="-18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1800" spc="20" dirty="0">
                <a:solidFill>
                  <a:srgbClr val="75787A"/>
                </a:solidFill>
                <a:latin typeface="Open Sans"/>
                <a:cs typeface="Open Sans"/>
              </a:rPr>
              <a:t>able </a:t>
            </a:r>
            <a:r>
              <a:rPr lang="en-US" sz="1800" spc="25" dirty="0">
                <a:solidFill>
                  <a:srgbClr val="75787A"/>
                </a:solidFill>
                <a:latin typeface="Open Sans"/>
                <a:cs typeface="Open Sans"/>
              </a:rPr>
              <a:t>to</a:t>
            </a:r>
            <a:r>
              <a:rPr lang="en-US" sz="1800" spc="-10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1800" spc="-5" dirty="0">
                <a:solidFill>
                  <a:srgbClr val="75787A"/>
                </a:solidFill>
                <a:latin typeface="Open Sans"/>
                <a:cs typeface="Open Sans"/>
              </a:rPr>
              <a:t>take </a:t>
            </a:r>
            <a:r>
              <a:rPr lang="en-US" sz="1800" spc="20" dirty="0">
                <a:solidFill>
                  <a:srgbClr val="75787A"/>
                </a:solidFill>
                <a:latin typeface="Open Sans"/>
                <a:cs typeface="Open Sans"/>
              </a:rPr>
              <a:t>tests</a:t>
            </a:r>
            <a:r>
              <a:rPr lang="en-US" sz="1800" spc="-14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1800" spc="20" dirty="0">
                <a:solidFill>
                  <a:srgbClr val="75787A"/>
                </a:solidFill>
                <a:latin typeface="Open Sans"/>
                <a:cs typeface="Open Sans"/>
              </a:rPr>
              <a:t>online</a:t>
            </a:r>
            <a:r>
              <a:rPr lang="en-US" sz="1800" spc="-15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1800" spc="25" dirty="0">
                <a:solidFill>
                  <a:srgbClr val="75787A"/>
                </a:solidFill>
                <a:latin typeface="Open Sans"/>
                <a:cs typeface="Open Sans"/>
              </a:rPr>
              <a:t>during</a:t>
            </a:r>
            <a:r>
              <a:rPr lang="en-US" sz="1800" spc="-204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1800" spc="20" dirty="0">
                <a:solidFill>
                  <a:srgbClr val="75787A"/>
                </a:solidFill>
                <a:latin typeface="Open Sans"/>
                <a:cs typeface="Open Sans"/>
              </a:rPr>
              <a:t>the administration</a:t>
            </a:r>
            <a:r>
              <a:rPr lang="en-US" sz="1800" spc="-114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1800" spc="10" dirty="0">
                <a:solidFill>
                  <a:srgbClr val="75787A"/>
                </a:solidFill>
                <a:latin typeface="Open Sans"/>
                <a:cs typeface="Open Sans"/>
              </a:rPr>
              <a:t>window</a:t>
            </a:r>
            <a:endParaRPr lang="en-US" sz="1800" dirty="0">
              <a:latin typeface="Open Sans"/>
              <a:cs typeface="Open Sans"/>
            </a:endParaRP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b="1" spc="20" dirty="0">
                <a:solidFill>
                  <a:srgbClr val="75787A"/>
                </a:solidFill>
                <a:latin typeface="Open Sans"/>
                <a:cs typeface="Open Sans"/>
              </a:rPr>
              <a:t>Ensure </a:t>
            </a:r>
            <a:r>
              <a:rPr lang="en-US" sz="2400" b="1" spc="25" dirty="0">
                <a:solidFill>
                  <a:srgbClr val="75787A"/>
                </a:solidFill>
                <a:latin typeface="Open Sans"/>
                <a:cs typeface="Open Sans"/>
              </a:rPr>
              <a:t>accurate </a:t>
            </a:r>
            <a:r>
              <a:rPr lang="en-US" sz="2400" b="1" spc="-5" dirty="0">
                <a:solidFill>
                  <a:srgbClr val="75787A"/>
                </a:solidFill>
                <a:latin typeface="Open Sans"/>
                <a:cs typeface="Open Sans"/>
              </a:rPr>
              <a:t>results, </a:t>
            </a:r>
            <a:r>
              <a:rPr lang="en-US" sz="2400" b="1" spc="15" dirty="0">
                <a:solidFill>
                  <a:srgbClr val="75787A"/>
                </a:solidFill>
                <a:latin typeface="Open Sans"/>
                <a:cs typeface="Open Sans"/>
              </a:rPr>
              <a:t>data, </a:t>
            </a:r>
            <a:r>
              <a:rPr lang="en-US" sz="2400" b="1" spc="25" dirty="0">
                <a:solidFill>
                  <a:srgbClr val="75787A"/>
                </a:solidFill>
                <a:latin typeface="Open Sans"/>
                <a:cs typeface="Open Sans"/>
              </a:rPr>
              <a:t>and </a:t>
            </a:r>
            <a:r>
              <a:rPr lang="en-US" sz="2400" b="1" spc="5" dirty="0">
                <a:solidFill>
                  <a:srgbClr val="75787A"/>
                </a:solidFill>
                <a:latin typeface="Open Sans"/>
                <a:cs typeface="Open Sans"/>
              </a:rPr>
              <a:t>next</a:t>
            </a:r>
            <a:r>
              <a:rPr lang="en-US" sz="2400" b="1" spc="-2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2400" b="1" spc="-10" dirty="0">
                <a:solidFill>
                  <a:srgbClr val="75787A"/>
                </a:solidFill>
                <a:latin typeface="Open Sans"/>
                <a:cs typeface="Open Sans"/>
              </a:rPr>
              <a:t>steps!</a:t>
            </a:r>
            <a:endParaRPr lang="en-US" sz="2400" dirty="0">
              <a:latin typeface="Open Sans"/>
              <a:cs typeface="Open Sans"/>
            </a:endParaRP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0F30D352-59BD-403D-9BD0-5C1EBB3B36FC}"/>
              </a:ext>
            </a:extLst>
          </p:cNvPr>
          <p:cNvSpPr/>
          <p:nvPr/>
        </p:nvSpPr>
        <p:spPr>
          <a:xfrm>
            <a:off x="2697797" y="1446720"/>
            <a:ext cx="5059870" cy="3480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3F9B243C-6E41-4CCE-87A9-C775F12D2B15}"/>
              </a:ext>
            </a:extLst>
          </p:cNvPr>
          <p:cNvSpPr/>
          <p:nvPr/>
        </p:nvSpPr>
        <p:spPr>
          <a:xfrm>
            <a:off x="4149280" y="1951418"/>
            <a:ext cx="2141791" cy="4449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031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21340-B9A8-214E-A00C-946BE800F0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591675" cy="1208088"/>
          </a:xfrm>
        </p:spPr>
        <p:txBody>
          <a:bodyPr/>
          <a:lstStyle/>
          <a:p>
            <a:r>
              <a:rPr lang="en-US" dirty="0"/>
              <a:t>Data Flow</a:t>
            </a:r>
          </a:p>
        </p:txBody>
      </p:sp>
      <p:pic>
        <p:nvPicPr>
          <p:cNvPr id="6" name="Picture Placeholder 5" descr="Pen pointing to a graph on a screen">
            <a:extLst>
              <a:ext uri="{FF2B5EF4-FFF2-40B4-BE49-F238E27FC236}">
                <a16:creationId xmlns:a16="http://schemas.microsoft.com/office/drawing/2014/main" id="{AD0E4060-3D6C-43A4-852E-C24C49C0354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2" r="41862"/>
          <a:stretch>
            <a:fillRect/>
          </a:stretch>
        </p:blipFill>
        <p:spPr>
          <a:xfrm>
            <a:off x="10514013" y="0"/>
            <a:ext cx="1674812" cy="6858000"/>
          </a:xfrm>
        </p:spPr>
      </p:pic>
      <p:sp>
        <p:nvSpPr>
          <p:cNvPr id="38" name="object 21">
            <a:extLst>
              <a:ext uri="{FF2B5EF4-FFF2-40B4-BE49-F238E27FC236}">
                <a16:creationId xmlns:a16="http://schemas.microsoft.com/office/drawing/2014/main" id="{FAB19FA2-4C98-4383-88FA-C0B6DD0E011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90857" y="1535112"/>
            <a:ext cx="7004050" cy="1208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</a:rPr>
              <a:t>District 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70043A-70A5-4A0B-A3A3-F26C849F928E}"/>
              </a:ext>
            </a:extLst>
          </p:cNvPr>
          <p:cNvSpPr/>
          <p:nvPr/>
        </p:nvSpPr>
        <p:spPr>
          <a:xfrm>
            <a:off x="1891145" y="2743200"/>
            <a:ext cx="7003474" cy="685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 dirty="0"/>
              <a:t>EIS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80196E-73DD-4777-AC39-7433E3F946AF}"/>
              </a:ext>
            </a:extLst>
          </p:cNvPr>
          <p:cNvSpPr txBox="1"/>
          <p:nvPr/>
        </p:nvSpPr>
        <p:spPr>
          <a:xfrm>
            <a:off x="2025432" y="3684420"/>
            <a:ext cx="7003474" cy="198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9245" indent="-219710">
              <a:lnSpc>
                <a:spcPts val="2130"/>
              </a:lnSpc>
              <a:buFont typeface="Arial"/>
              <a:buChar char="•"/>
              <a:tabLst>
                <a:tab pos="309245" algn="l"/>
                <a:tab pos="309880" algn="l"/>
              </a:tabLst>
            </a:pPr>
            <a:r>
              <a:rPr lang="en-US" sz="1800" b="1" u="sng" spc="20" dirty="0">
                <a:solidFill>
                  <a:srgbClr val="75787A"/>
                </a:solidFill>
                <a:uFill>
                  <a:solidFill>
                    <a:srgbClr val="75787A"/>
                  </a:solidFill>
                </a:uFill>
                <a:latin typeface="Open Sans"/>
                <a:cs typeface="Open Sans"/>
              </a:rPr>
              <a:t>ALL</a:t>
            </a:r>
            <a:r>
              <a:rPr lang="en-US" sz="1800" b="1" spc="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1800" spc="-10" dirty="0">
                <a:solidFill>
                  <a:srgbClr val="75787A"/>
                </a:solidFill>
                <a:latin typeface="Open Sans"/>
                <a:cs typeface="Open Sans"/>
              </a:rPr>
              <a:t>updates </a:t>
            </a:r>
            <a:r>
              <a:rPr lang="en-US" sz="1800" spc="-20" dirty="0">
                <a:solidFill>
                  <a:srgbClr val="75787A"/>
                </a:solidFill>
                <a:latin typeface="Open Sans"/>
                <a:cs typeface="Open Sans"/>
              </a:rPr>
              <a:t>to </a:t>
            </a:r>
            <a:r>
              <a:rPr lang="en-US" sz="1800" spc="-5" dirty="0">
                <a:solidFill>
                  <a:srgbClr val="75787A"/>
                </a:solidFill>
                <a:latin typeface="Open Sans"/>
                <a:cs typeface="Open Sans"/>
              </a:rPr>
              <a:t>any </a:t>
            </a:r>
            <a:r>
              <a:rPr lang="en-US" sz="1800" spc="-15" dirty="0">
                <a:solidFill>
                  <a:srgbClr val="75787A"/>
                </a:solidFill>
                <a:latin typeface="Open Sans"/>
                <a:cs typeface="Open Sans"/>
              </a:rPr>
              <a:t>data </a:t>
            </a:r>
            <a:r>
              <a:rPr lang="en-US" sz="1800" b="1" spc="10" dirty="0">
                <a:solidFill>
                  <a:srgbClr val="75787A"/>
                </a:solidFill>
                <a:latin typeface="Open Sans"/>
                <a:cs typeface="Open Sans"/>
              </a:rPr>
              <a:t>must</a:t>
            </a:r>
            <a:r>
              <a:rPr lang="en-US" sz="1800" b="1" spc="-8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1800" b="1" spc="-10" dirty="0">
                <a:solidFill>
                  <a:srgbClr val="75787A"/>
                </a:solidFill>
                <a:latin typeface="Open Sans"/>
                <a:cs typeface="Open Sans"/>
              </a:rPr>
              <a:t>be</a:t>
            </a:r>
            <a:endParaRPr lang="en-US" sz="1800" dirty="0">
              <a:latin typeface="Open Sans"/>
              <a:cs typeface="Open Sans"/>
            </a:endParaRPr>
          </a:p>
          <a:p>
            <a:pPr marL="309245">
              <a:lnSpc>
                <a:spcPts val="2130"/>
              </a:lnSpc>
            </a:pPr>
            <a:r>
              <a:rPr lang="en-US" sz="1800" spc="-25" dirty="0">
                <a:solidFill>
                  <a:srgbClr val="75787A"/>
                </a:solidFill>
                <a:latin typeface="Open Sans"/>
                <a:cs typeface="Open Sans"/>
              </a:rPr>
              <a:t>completed </a:t>
            </a:r>
            <a:r>
              <a:rPr lang="en-US" sz="1800" spc="-5" dirty="0">
                <a:solidFill>
                  <a:srgbClr val="75787A"/>
                </a:solidFill>
                <a:latin typeface="Open Sans"/>
                <a:cs typeface="Open Sans"/>
              </a:rPr>
              <a:t>in </a:t>
            </a:r>
            <a:r>
              <a:rPr lang="en-US" sz="1800" spc="-10" dirty="0">
                <a:solidFill>
                  <a:srgbClr val="75787A"/>
                </a:solidFill>
                <a:latin typeface="Open Sans"/>
                <a:cs typeface="Open Sans"/>
              </a:rPr>
              <a:t>your</a:t>
            </a:r>
            <a:r>
              <a:rPr lang="en-US" sz="1800" spc="-28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1800" spc="-5" dirty="0">
                <a:solidFill>
                  <a:srgbClr val="75787A"/>
                </a:solidFill>
                <a:latin typeface="Open Sans"/>
                <a:cs typeface="Open Sans"/>
              </a:rPr>
              <a:t>SIS.</a:t>
            </a:r>
            <a:endParaRPr lang="en-US" sz="18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</a:pPr>
            <a:endParaRPr lang="en-US" sz="1600" dirty="0">
              <a:latin typeface="Open Sans"/>
              <a:cs typeface="Open Sans"/>
            </a:endParaRPr>
          </a:p>
          <a:p>
            <a:pPr marL="309245" marR="295910" indent="-219710">
              <a:lnSpc>
                <a:spcPct val="100800"/>
              </a:lnSpc>
              <a:buFont typeface="Arial"/>
              <a:buChar char="•"/>
              <a:tabLst>
                <a:tab pos="309245" algn="l"/>
                <a:tab pos="309880" algn="l"/>
              </a:tabLst>
            </a:pPr>
            <a:r>
              <a:rPr lang="en-US" sz="1800" spc="-20" dirty="0">
                <a:solidFill>
                  <a:srgbClr val="75787A"/>
                </a:solidFill>
                <a:latin typeface="Open Sans"/>
                <a:cs typeface="Open Sans"/>
              </a:rPr>
              <a:t>Extracts </a:t>
            </a:r>
            <a:r>
              <a:rPr lang="en-US" sz="1800" spc="-10" dirty="0">
                <a:solidFill>
                  <a:srgbClr val="75787A"/>
                </a:solidFill>
                <a:latin typeface="Open Sans"/>
                <a:cs typeface="Open Sans"/>
              </a:rPr>
              <a:t>must </a:t>
            </a:r>
            <a:r>
              <a:rPr lang="en-US" sz="1800" spc="5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lang="en-US" sz="1800" spc="-15" dirty="0">
                <a:solidFill>
                  <a:srgbClr val="75787A"/>
                </a:solidFill>
                <a:latin typeface="Open Sans"/>
                <a:cs typeface="Open Sans"/>
              </a:rPr>
              <a:t>sent </a:t>
            </a:r>
            <a:r>
              <a:rPr lang="en-US" sz="1800" spc="-5" dirty="0">
                <a:solidFill>
                  <a:srgbClr val="75787A"/>
                </a:solidFill>
                <a:latin typeface="Open Sans"/>
                <a:cs typeface="Open Sans"/>
              </a:rPr>
              <a:t>and </a:t>
            </a:r>
            <a:r>
              <a:rPr lang="en-US" sz="1800" spc="-20" dirty="0">
                <a:solidFill>
                  <a:srgbClr val="75787A"/>
                </a:solidFill>
                <a:latin typeface="Open Sans"/>
                <a:cs typeface="Open Sans"/>
              </a:rPr>
              <a:t>received  </a:t>
            </a:r>
            <a:r>
              <a:rPr lang="en-US" sz="1800" spc="-15" dirty="0">
                <a:solidFill>
                  <a:srgbClr val="75787A"/>
                </a:solidFill>
                <a:latin typeface="Open Sans"/>
                <a:cs typeface="Open Sans"/>
              </a:rPr>
              <a:t>before </a:t>
            </a:r>
            <a:r>
              <a:rPr lang="en-US" sz="1800" spc="-5" dirty="0">
                <a:solidFill>
                  <a:srgbClr val="75787A"/>
                </a:solidFill>
                <a:latin typeface="Open Sans"/>
                <a:cs typeface="Open Sans"/>
              </a:rPr>
              <a:t>EIS and </a:t>
            </a:r>
            <a:r>
              <a:rPr lang="en-US" sz="1800" spc="-15" dirty="0">
                <a:solidFill>
                  <a:srgbClr val="75787A"/>
                </a:solidFill>
                <a:latin typeface="Open Sans"/>
                <a:cs typeface="Open Sans"/>
              </a:rPr>
              <a:t>Vis </a:t>
            </a:r>
            <a:r>
              <a:rPr lang="en-US" sz="1800" spc="-65" dirty="0">
                <a:solidFill>
                  <a:srgbClr val="75787A"/>
                </a:solidFill>
                <a:latin typeface="Open Sans"/>
                <a:cs typeface="Open Sans"/>
              </a:rPr>
              <a:t>Tool</a:t>
            </a:r>
            <a:r>
              <a:rPr lang="en-US" sz="1800" spc="16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1800" spc="-15" dirty="0">
                <a:solidFill>
                  <a:srgbClr val="75787A"/>
                </a:solidFill>
                <a:latin typeface="Open Sans"/>
                <a:cs typeface="Open Sans"/>
              </a:rPr>
              <a:t>update.</a:t>
            </a:r>
            <a:endParaRPr lang="en-US" sz="1800" dirty="0">
              <a:latin typeface="Open Sans"/>
              <a:cs typeface="Open Sans"/>
            </a:endParaRPr>
          </a:p>
          <a:p>
            <a:pPr marL="309245" indent="-219710">
              <a:lnSpc>
                <a:spcPct val="100000"/>
              </a:lnSpc>
              <a:spcBef>
                <a:spcPts val="2120"/>
              </a:spcBef>
              <a:buFont typeface="Arial"/>
              <a:buChar char="•"/>
              <a:tabLst>
                <a:tab pos="309245" algn="l"/>
                <a:tab pos="309880" algn="l"/>
              </a:tabLst>
            </a:pPr>
            <a:r>
              <a:rPr lang="en-US" sz="1800" spc="-15" dirty="0">
                <a:solidFill>
                  <a:srgbClr val="75787A"/>
                </a:solidFill>
                <a:latin typeface="Open Sans"/>
                <a:cs typeface="Open Sans"/>
              </a:rPr>
              <a:t>Verify </a:t>
            </a:r>
            <a:r>
              <a:rPr lang="en-US" spc="-15" dirty="0">
                <a:solidFill>
                  <a:srgbClr val="75787A"/>
                </a:solidFill>
                <a:latin typeface="Open Sans"/>
                <a:cs typeface="Open Sans"/>
              </a:rPr>
              <a:t>that extracts were received if EIS does not update</a:t>
            </a:r>
            <a:r>
              <a:rPr lang="en-US" sz="1800" spc="-15" dirty="0">
                <a:solidFill>
                  <a:srgbClr val="75787A"/>
                </a:solidFill>
                <a:latin typeface="Open Sans"/>
                <a:cs typeface="Open Sans"/>
              </a:rPr>
              <a:t>.</a:t>
            </a:r>
            <a:endParaRPr lang="en-US" sz="1800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0137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82AAA689-9215-4C8B-BE22-424EF00BF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and Resources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216227-E368-4D98-8680-29CDE31D1FCA}"/>
              </a:ext>
            </a:extLst>
          </p:cNvPr>
          <p:cNvSpPr txBox="1"/>
          <p:nvPr/>
        </p:nvSpPr>
        <p:spPr>
          <a:xfrm>
            <a:off x="126609" y="2419644"/>
            <a:ext cx="25743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District Technology Support Desk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DT.Support@tn.gov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For help with EIS issues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E4FA15-0F6E-49F5-843C-1C97BF2D9C5D}"/>
              </a:ext>
            </a:extLst>
          </p:cNvPr>
          <p:cNvSpPr txBox="1"/>
          <p:nvPr/>
        </p:nvSpPr>
        <p:spPr>
          <a:xfrm>
            <a:off x="9284677" y="2447781"/>
            <a:ext cx="2405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LiveBinders</a:t>
            </a:r>
            <a:endParaRPr lang="en-US" b="1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Visibility Tool Tab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Assessment Provisioning 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Milestones Document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A14D8D-7B04-4C51-8A9C-B702C4CD66A3}"/>
              </a:ext>
            </a:extLst>
          </p:cNvPr>
          <p:cNvSpPr txBox="1"/>
          <p:nvPr/>
        </p:nvSpPr>
        <p:spPr>
          <a:xfrm>
            <a:off x="3348111" y="2447780"/>
            <a:ext cx="26447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Tonya Chase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Tonya.F.Chase@tn.gov</a:t>
            </a:r>
            <a:endParaRPr lang="en-US" dirty="0"/>
          </a:p>
          <a:p>
            <a:endParaRPr lang="en-US" dirty="0"/>
          </a:p>
          <a:p>
            <a:r>
              <a:rPr lang="en-US" dirty="0"/>
              <a:t>For help when students are not loading into VisTool or PAN and any questions you may have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6F98BE-3E47-4D2A-8AB7-D9E486D90587}"/>
              </a:ext>
            </a:extLst>
          </p:cNvPr>
          <p:cNvSpPr txBox="1"/>
          <p:nvPr/>
        </p:nvSpPr>
        <p:spPr>
          <a:xfrm>
            <a:off x="6355496" y="2447780"/>
            <a:ext cx="26227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Denette Kolbe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Denette.Kolbe@tn.gov</a:t>
            </a:r>
            <a:endParaRPr lang="en-US" dirty="0"/>
          </a:p>
          <a:p>
            <a:endParaRPr lang="en-US" dirty="0"/>
          </a:p>
          <a:p>
            <a:r>
              <a:rPr lang="en-US" dirty="0"/>
              <a:t>For help when students are not loading into VisTool or PAN and any questions you may have</a:t>
            </a:r>
          </a:p>
        </p:txBody>
      </p:sp>
    </p:spTree>
    <p:extLst>
      <p:ext uri="{BB962C8B-B14F-4D97-AF65-F5344CB8AC3E}">
        <p14:creationId xmlns:p14="http://schemas.microsoft.com/office/powerpoint/2010/main" val="35006991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Quizzical burrowing owl looking forward">
            <a:extLst>
              <a:ext uri="{FF2B5EF4-FFF2-40B4-BE49-F238E27FC236}">
                <a16:creationId xmlns:a16="http://schemas.microsoft.com/office/drawing/2014/main" id="{85D7118B-F3F4-4A18-8806-2208064A08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0" r="23540"/>
          <a:stretch>
            <a:fillRect/>
          </a:stretch>
        </p:blipFill>
        <p:spPr/>
      </p:pic>
      <p:pic>
        <p:nvPicPr>
          <p:cNvPr id="25" name="Picture Placeholder 24" descr="Different colored question marks">
            <a:extLst>
              <a:ext uri="{FF2B5EF4-FFF2-40B4-BE49-F238E27FC236}">
                <a16:creationId xmlns:a16="http://schemas.microsoft.com/office/drawing/2014/main" id="{19A5CCA1-4A84-4569-A995-5DD275050F6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9" r="28579"/>
          <a:stretch>
            <a:fillRect/>
          </a:stretch>
        </p:blipFill>
        <p:spPr/>
      </p:pic>
      <p:pic>
        <p:nvPicPr>
          <p:cNvPr id="19" name="Picture Placeholder 18" descr="Magnifying glass and question mark">
            <a:extLst>
              <a:ext uri="{FF2B5EF4-FFF2-40B4-BE49-F238E27FC236}">
                <a16:creationId xmlns:a16="http://schemas.microsoft.com/office/drawing/2014/main" id="{8B05EA15-8A37-4C0C-A8E1-124753D698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9" r="28579"/>
          <a:stretch>
            <a:fillRect/>
          </a:stretch>
        </p:blipFill>
        <p:spPr/>
      </p:pic>
      <p:pic>
        <p:nvPicPr>
          <p:cNvPr id="21" name="Picture Placeholder 20" descr="Wood human figure">
            <a:extLst>
              <a:ext uri="{FF2B5EF4-FFF2-40B4-BE49-F238E27FC236}">
                <a16:creationId xmlns:a16="http://schemas.microsoft.com/office/drawing/2014/main" id="{7E1FB646-A3C1-4BA5-8BB2-AF6D552839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r="955"/>
          <a:stretch>
            <a:fillRect/>
          </a:stretch>
        </p:blipFill>
        <p:spPr/>
      </p:pic>
      <p:pic>
        <p:nvPicPr>
          <p:cNvPr id="13" name="Picture Placeholder 12" descr="Close-up of hands raised in classroom">
            <a:extLst>
              <a:ext uri="{FF2B5EF4-FFF2-40B4-BE49-F238E27FC236}">
                <a16:creationId xmlns:a16="http://schemas.microsoft.com/office/drawing/2014/main" id="{DADF11D4-53BF-47DA-BAF3-876E67B9B8D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" r="993"/>
          <a:stretch>
            <a:fillRect/>
          </a:stretch>
        </p:blipFill>
        <p:spPr/>
      </p:pic>
      <p:pic>
        <p:nvPicPr>
          <p:cNvPr id="23" name="Picture Placeholder 22" descr="Several hands raised and ready to answer a question">
            <a:extLst>
              <a:ext uri="{FF2B5EF4-FFF2-40B4-BE49-F238E27FC236}">
                <a16:creationId xmlns:a16="http://schemas.microsoft.com/office/drawing/2014/main" id="{1311BCE2-795E-409E-A705-12CCF498A6A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" r="933"/>
          <a:stretch>
            <a:fillRect/>
          </a:stretch>
        </p:blipFill>
        <p:spPr/>
      </p:pic>
      <p:pic>
        <p:nvPicPr>
          <p:cNvPr id="17" name="Content Placeholder 16" descr="Cup of coffee 3D pattern">
            <a:extLst>
              <a:ext uri="{FF2B5EF4-FFF2-40B4-BE49-F238E27FC236}">
                <a16:creationId xmlns:a16="http://schemas.microsoft.com/office/drawing/2014/main" id="{DCFBDB3A-B6C2-4A82-BE22-50B45F4FA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64251"/>
            <a:ext cx="2233613" cy="2791460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E93DFB7-13C0-45F4-B263-BB7CBC5A4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660263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3D puzzle pieces">
            <a:extLst>
              <a:ext uri="{FF2B5EF4-FFF2-40B4-BE49-F238E27FC236}">
                <a16:creationId xmlns:a16="http://schemas.microsoft.com/office/drawing/2014/main" id="{A997610E-0BED-4BF4-87F9-3BBC02DE94A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9" b="33589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3979785-FE81-4BA9-B40D-86E20996A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46E2F-98C5-404F-A822-43222143E7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#TNBestforAll</a:t>
            </a:r>
          </a:p>
        </p:txBody>
      </p:sp>
    </p:spTree>
    <p:extLst>
      <p:ext uri="{BB962C8B-B14F-4D97-AF65-F5344CB8AC3E}">
        <p14:creationId xmlns:p14="http://schemas.microsoft.com/office/powerpoint/2010/main" val="3109047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21340-B9A8-214E-A00C-946BE800F0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591675" cy="1208088"/>
          </a:xfrm>
        </p:spPr>
        <p:txBody>
          <a:bodyPr/>
          <a:lstStyle/>
          <a:p>
            <a:r>
              <a:rPr lang="en-US" dirty="0"/>
              <a:t>Data Flow</a:t>
            </a:r>
          </a:p>
        </p:txBody>
      </p:sp>
      <p:pic>
        <p:nvPicPr>
          <p:cNvPr id="6" name="Picture Placeholder 5" descr="Pen pointing to a graph on a screen">
            <a:extLst>
              <a:ext uri="{FF2B5EF4-FFF2-40B4-BE49-F238E27FC236}">
                <a16:creationId xmlns:a16="http://schemas.microsoft.com/office/drawing/2014/main" id="{AD0E4060-3D6C-43A4-852E-C24C49C0354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2" r="41862"/>
          <a:stretch>
            <a:fillRect/>
          </a:stretch>
        </p:blipFill>
        <p:spPr>
          <a:xfrm>
            <a:off x="10514013" y="0"/>
            <a:ext cx="1674812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70043A-70A5-4A0B-A3A3-F26C849F928E}"/>
              </a:ext>
            </a:extLst>
          </p:cNvPr>
          <p:cNvSpPr/>
          <p:nvPr/>
        </p:nvSpPr>
        <p:spPr>
          <a:xfrm>
            <a:off x="1891145" y="2743200"/>
            <a:ext cx="7003474" cy="685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 dirty="0"/>
              <a:t>Visibility Tool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80196E-73DD-4777-AC39-7433E3F946AF}"/>
              </a:ext>
            </a:extLst>
          </p:cNvPr>
          <p:cNvSpPr txBox="1"/>
          <p:nvPr/>
        </p:nvSpPr>
        <p:spPr>
          <a:xfrm>
            <a:off x="2025432" y="3684420"/>
            <a:ext cx="7003474" cy="2013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marR="210185" indent="-219710">
              <a:lnSpc>
                <a:spcPts val="2100"/>
              </a:lnSpc>
              <a:spcBef>
                <a:spcPts val="220"/>
              </a:spcBef>
              <a:buFont typeface="Arial"/>
              <a:buChar char="•"/>
              <a:tabLst>
                <a:tab pos="231775" algn="l"/>
                <a:tab pos="232410" algn="l"/>
              </a:tabLst>
            </a:pPr>
            <a:r>
              <a:rPr lang="en-US" sz="1800" spc="-15" dirty="0">
                <a:solidFill>
                  <a:srgbClr val="75787A"/>
                </a:solidFill>
                <a:latin typeface="Open Sans"/>
                <a:cs typeface="Open Sans"/>
              </a:rPr>
              <a:t>Vis</a:t>
            </a:r>
            <a:r>
              <a:rPr lang="en-US" sz="1800" spc="-65" dirty="0">
                <a:solidFill>
                  <a:srgbClr val="75787A"/>
                </a:solidFill>
                <a:latin typeface="Open Sans"/>
                <a:cs typeface="Open Sans"/>
              </a:rPr>
              <a:t>Tool </a:t>
            </a:r>
            <a:r>
              <a:rPr lang="en-US" sz="1800" dirty="0">
                <a:solidFill>
                  <a:srgbClr val="75787A"/>
                </a:solidFill>
                <a:latin typeface="Open Sans"/>
                <a:cs typeface="Open Sans"/>
              </a:rPr>
              <a:t>pulls </a:t>
            </a:r>
            <a:r>
              <a:rPr lang="en-US" sz="1800" spc="-5" dirty="0">
                <a:solidFill>
                  <a:srgbClr val="75787A"/>
                </a:solidFill>
                <a:latin typeface="Open Sans"/>
                <a:cs typeface="Open Sans"/>
              </a:rPr>
              <a:t>key </a:t>
            </a:r>
            <a:r>
              <a:rPr lang="en-US" sz="1800" spc="-15" dirty="0">
                <a:solidFill>
                  <a:srgbClr val="75787A"/>
                </a:solidFill>
                <a:latin typeface="Open Sans"/>
                <a:cs typeface="Open Sans"/>
              </a:rPr>
              <a:t>data </a:t>
            </a:r>
            <a:r>
              <a:rPr lang="en-US" sz="1800" spc="-10" dirty="0">
                <a:solidFill>
                  <a:srgbClr val="75787A"/>
                </a:solidFill>
                <a:latin typeface="Open Sans"/>
                <a:cs typeface="Open Sans"/>
              </a:rPr>
              <a:t>points </a:t>
            </a:r>
            <a:r>
              <a:rPr lang="en-US" sz="1800" spc="-20" dirty="0">
                <a:solidFill>
                  <a:srgbClr val="75787A"/>
                </a:solidFill>
                <a:latin typeface="Open Sans"/>
                <a:cs typeface="Open Sans"/>
              </a:rPr>
              <a:t>for</a:t>
            </a:r>
            <a:r>
              <a:rPr lang="en-US" sz="1800" spc="-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1800" spc="-30" dirty="0">
                <a:solidFill>
                  <a:srgbClr val="75787A"/>
                </a:solidFill>
                <a:latin typeface="Open Sans"/>
                <a:cs typeface="Open Sans"/>
              </a:rPr>
              <a:t>assessed</a:t>
            </a:r>
            <a:r>
              <a:rPr lang="en-US" sz="1800" spc="265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1800" spc="-20" dirty="0">
                <a:solidFill>
                  <a:srgbClr val="75787A"/>
                </a:solidFill>
                <a:latin typeface="Open Sans"/>
                <a:cs typeface="Open Sans"/>
              </a:rPr>
              <a:t>course codes</a:t>
            </a:r>
            <a:endParaRPr lang="en-US" sz="1800" dirty="0">
              <a:latin typeface="Open Sans"/>
              <a:cs typeface="Open Sans"/>
            </a:endParaRPr>
          </a:p>
          <a:p>
            <a:pPr marL="231775" marR="407670" indent="-219710">
              <a:lnSpc>
                <a:spcPct val="100800"/>
              </a:lnSpc>
              <a:spcBef>
                <a:spcPts val="2120"/>
              </a:spcBef>
              <a:buFont typeface="Arial"/>
              <a:buChar char="•"/>
              <a:tabLst>
                <a:tab pos="231775" algn="l"/>
                <a:tab pos="232410" algn="l"/>
              </a:tabLst>
            </a:pPr>
            <a:r>
              <a:rPr lang="en-US" sz="1800" spc="-30" dirty="0">
                <a:solidFill>
                  <a:srgbClr val="75787A"/>
                </a:solidFill>
                <a:latin typeface="Open Sans"/>
                <a:cs typeface="Open Sans"/>
              </a:rPr>
              <a:t>It is a data </a:t>
            </a:r>
            <a:r>
              <a:rPr lang="en-US" sz="1800" spc="-15" dirty="0">
                <a:solidFill>
                  <a:srgbClr val="75787A"/>
                </a:solidFill>
                <a:latin typeface="Open Sans"/>
                <a:cs typeface="Open Sans"/>
              </a:rPr>
              <a:t>base </a:t>
            </a:r>
            <a:r>
              <a:rPr lang="en-US" sz="1800" spc="-20" dirty="0">
                <a:solidFill>
                  <a:srgbClr val="75787A"/>
                </a:solidFill>
                <a:latin typeface="Open Sans"/>
                <a:cs typeface="Open Sans"/>
              </a:rPr>
              <a:t>for </a:t>
            </a:r>
            <a:r>
              <a:rPr lang="en-US" sz="1800" spc="-5" dirty="0">
                <a:solidFill>
                  <a:srgbClr val="75787A"/>
                </a:solidFill>
                <a:latin typeface="Open Sans"/>
                <a:cs typeface="Open Sans"/>
              </a:rPr>
              <a:t>ensuring SIS/EIS </a:t>
            </a:r>
            <a:r>
              <a:rPr lang="en-US" sz="1800" spc="-15" dirty="0">
                <a:solidFill>
                  <a:srgbClr val="75787A"/>
                </a:solidFill>
                <a:latin typeface="Open Sans"/>
                <a:cs typeface="Open Sans"/>
              </a:rPr>
              <a:t>data </a:t>
            </a:r>
            <a:r>
              <a:rPr lang="en-US" sz="1800" spc="-5" dirty="0">
                <a:solidFill>
                  <a:srgbClr val="75787A"/>
                </a:solidFill>
                <a:latin typeface="Open Sans"/>
                <a:cs typeface="Open Sans"/>
              </a:rPr>
              <a:t>is </a:t>
            </a:r>
            <a:r>
              <a:rPr lang="en-US" sz="1800" spc="-20" dirty="0">
                <a:solidFill>
                  <a:srgbClr val="75787A"/>
                </a:solidFill>
                <a:latin typeface="Open Sans"/>
                <a:cs typeface="Open Sans"/>
              </a:rPr>
              <a:t>accurate </a:t>
            </a:r>
            <a:r>
              <a:rPr lang="en-US" sz="1800" spc="-5" dirty="0">
                <a:solidFill>
                  <a:srgbClr val="75787A"/>
                </a:solidFill>
                <a:latin typeface="Open Sans"/>
                <a:cs typeface="Open Sans"/>
              </a:rPr>
              <a:t>prior </a:t>
            </a:r>
            <a:r>
              <a:rPr lang="en-US" sz="1800" spc="-20" dirty="0">
                <a:solidFill>
                  <a:srgbClr val="75787A"/>
                </a:solidFill>
                <a:latin typeface="Open Sans"/>
                <a:cs typeface="Open Sans"/>
              </a:rPr>
              <a:t>to the test administration</a:t>
            </a:r>
            <a:r>
              <a:rPr lang="en-US" sz="1800" spc="-15" dirty="0">
                <a:solidFill>
                  <a:srgbClr val="75787A"/>
                </a:solidFill>
                <a:latin typeface="Open Sans"/>
                <a:cs typeface="Open Sans"/>
              </a:rPr>
              <a:t>.</a:t>
            </a:r>
            <a:endParaRPr lang="en-US" sz="1800" dirty="0">
              <a:latin typeface="Open Sans"/>
              <a:cs typeface="Open Sans"/>
            </a:endParaRPr>
          </a:p>
          <a:p>
            <a:pPr marL="231775" indent="-219710">
              <a:lnSpc>
                <a:spcPct val="100000"/>
              </a:lnSpc>
              <a:spcBef>
                <a:spcPts val="2120"/>
              </a:spcBef>
              <a:buFont typeface="Arial"/>
              <a:buChar char="•"/>
              <a:tabLst>
                <a:tab pos="231775" algn="l"/>
                <a:tab pos="232410" algn="l"/>
              </a:tabLst>
            </a:pPr>
            <a:r>
              <a:rPr lang="en-US" spc="10" dirty="0">
                <a:solidFill>
                  <a:srgbClr val="75787A"/>
                </a:solidFill>
                <a:latin typeface="Open Sans"/>
                <a:cs typeface="Open Sans"/>
              </a:rPr>
              <a:t>Students will not be in VisTool if all business rules to pull the data are not met in EIS.</a:t>
            </a:r>
            <a:endParaRPr lang="en-US" sz="1800" dirty="0">
              <a:latin typeface="Open Sans"/>
              <a:cs typeface="Open Sans"/>
            </a:endParaRPr>
          </a:p>
        </p:txBody>
      </p:sp>
      <p:sp>
        <p:nvSpPr>
          <p:cNvPr id="9" name="Callout: Down Arrow 8">
            <a:extLst>
              <a:ext uri="{FF2B5EF4-FFF2-40B4-BE49-F238E27FC236}">
                <a16:creationId xmlns:a16="http://schemas.microsoft.com/office/drawing/2014/main" id="{2419DE67-2B43-4387-8BAB-84ABBBA7E9FC}"/>
              </a:ext>
            </a:extLst>
          </p:cNvPr>
          <p:cNvSpPr/>
          <p:nvPr/>
        </p:nvSpPr>
        <p:spPr>
          <a:xfrm>
            <a:off x="1891145" y="1692334"/>
            <a:ext cx="7003474" cy="1050866"/>
          </a:xfrm>
          <a:prstGeom prst="downArrowCallou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 dirty="0"/>
              <a:t>EIS</a:t>
            </a:r>
          </a:p>
        </p:txBody>
      </p:sp>
    </p:spTree>
    <p:extLst>
      <p:ext uri="{BB962C8B-B14F-4D97-AF65-F5344CB8AC3E}">
        <p14:creationId xmlns:p14="http://schemas.microsoft.com/office/powerpoint/2010/main" val="3225445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21340-B9A8-214E-A00C-946BE800F0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591675" cy="1208088"/>
          </a:xfrm>
        </p:spPr>
        <p:txBody>
          <a:bodyPr/>
          <a:lstStyle/>
          <a:p>
            <a:r>
              <a:rPr lang="en-US" dirty="0"/>
              <a:t>Data Flow</a:t>
            </a:r>
          </a:p>
        </p:txBody>
      </p:sp>
      <p:pic>
        <p:nvPicPr>
          <p:cNvPr id="6" name="Picture Placeholder 5" descr="Pen pointing to a graph on a screen">
            <a:extLst>
              <a:ext uri="{FF2B5EF4-FFF2-40B4-BE49-F238E27FC236}">
                <a16:creationId xmlns:a16="http://schemas.microsoft.com/office/drawing/2014/main" id="{AD0E4060-3D6C-43A4-852E-C24C49C0354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2" r="41862"/>
          <a:stretch>
            <a:fillRect/>
          </a:stretch>
        </p:blipFill>
        <p:spPr>
          <a:xfrm>
            <a:off x="10514013" y="0"/>
            <a:ext cx="1674812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70043A-70A5-4A0B-A3A3-F26C849F928E}"/>
              </a:ext>
            </a:extLst>
          </p:cNvPr>
          <p:cNvSpPr/>
          <p:nvPr/>
        </p:nvSpPr>
        <p:spPr>
          <a:xfrm>
            <a:off x="1891145" y="2743200"/>
            <a:ext cx="7003474" cy="685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FFFFFF"/>
                </a:solidFill>
                <a:latin typeface="Open Sans"/>
                <a:cs typeface="Open Sans"/>
              </a:rPr>
              <a:t>PearsonAccess</a:t>
            </a:r>
            <a:r>
              <a:rPr lang="en-US" sz="2800" b="1" baseline="23809" dirty="0">
                <a:solidFill>
                  <a:srgbClr val="FFFFFF"/>
                </a:solidFill>
                <a:latin typeface="Open Sans"/>
                <a:cs typeface="Open Sans"/>
              </a:rPr>
              <a:t>next</a:t>
            </a:r>
            <a:endParaRPr lang="en-US" sz="2800" baseline="23809" dirty="0">
              <a:latin typeface="Open Sans"/>
              <a:cs typeface="Open San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080196E-73DD-4777-AC39-7433E3F946AF}"/>
              </a:ext>
            </a:extLst>
          </p:cNvPr>
          <p:cNvSpPr txBox="1"/>
          <p:nvPr/>
        </p:nvSpPr>
        <p:spPr>
          <a:xfrm>
            <a:off x="2025432" y="3684420"/>
            <a:ext cx="7003474" cy="2265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marR="419100" indent="-219710">
              <a:lnSpc>
                <a:spcPct val="99100"/>
              </a:lnSpc>
              <a:spcBef>
                <a:spcPts val="120"/>
              </a:spcBef>
              <a:buFont typeface="Arial"/>
              <a:buChar char="•"/>
              <a:tabLst>
                <a:tab pos="257175" algn="l"/>
                <a:tab pos="257810" algn="l"/>
              </a:tabLst>
            </a:pPr>
            <a:r>
              <a:rPr lang="en-US" sz="1800" spc="-25" dirty="0">
                <a:solidFill>
                  <a:srgbClr val="75787A"/>
                </a:solidFill>
                <a:latin typeface="Open Sans"/>
                <a:cs typeface="Open Sans"/>
              </a:rPr>
              <a:t>Pearson </a:t>
            </a:r>
            <a:r>
              <a:rPr lang="en-US" sz="1800" spc="-20" dirty="0">
                <a:solidFill>
                  <a:srgbClr val="75787A"/>
                </a:solidFill>
                <a:latin typeface="Open Sans"/>
                <a:cs typeface="Open Sans"/>
              </a:rPr>
              <a:t>receives information</a:t>
            </a:r>
            <a:r>
              <a:rPr lang="en-US" sz="1800" spc="-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1800" spc="-15" dirty="0">
                <a:solidFill>
                  <a:srgbClr val="75787A"/>
                </a:solidFill>
                <a:latin typeface="Open Sans"/>
                <a:cs typeface="Open Sans"/>
              </a:rPr>
              <a:t>containing </a:t>
            </a:r>
            <a:r>
              <a:rPr lang="en-US" sz="1800" spc="-25" dirty="0">
                <a:solidFill>
                  <a:srgbClr val="75787A"/>
                </a:solidFill>
                <a:latin typeface="Open Sans"/>
                <a:cs typeface="Open Sans"/>
              </a:rPr>
              <a:t>testing </a:t>
            </a:r>
            <a:r>
              <a:rPr lang="en-US" sz="1800" spc="-15" dirty="0">
                <a:solidFill>
                  <a:srgbClr val="75787A"/>
                </a:solidFill>
                <a:latin typeface="Open Sans"/>
                <a:cs typeface="Open Sans"/>
              </a:rPr>
              <a:t>data </a:t>
            </a:r>
            <a:r>
              <a:rPr lang="en-US" sz="1800" spc="-10" dirty="0">
                <a:solidFill>
                  <a:srgbClr val="75787A"/>
                </a:solidFill>
                <a:latin typeface="Open Sans"/>
                <a:cs typeface="Open Sans"/>
              </a:rPr>
              <a:t>from </a:t>
            </a:r>
            <a:r>
              <a:rPr lang="en-US" sz="1800" spc="-15" dirty="0">
                <a:solidFill>
                  <a:srgbClr val="75787A"/>
                </a:solidFill>
                <a:latin typeface="Open Sans"/>
                <a:cs typeface="Open Sans"/>
              </a:rPr>
              <a:t>Vis</a:t>
            </a:r>
            <a:r>
              <a:rPr lang="en-US" sz="1800" spc="-55" dirty="0">
                <a:solidFill>
                  <a:srgbClr val="75787A"/>
                </a:solidFill>
                <a:latin typeface="Open Sans"/>
                <a:cs typeface="Open Sans"/>
              </a:rPr>
              <a:t>Tool daily.</a:t>
            </a:r>
            <a:endParaRPr lang="en-US" sz="1800" dirty="0">
              <a:latin typeface="Open Sans"/>
              <a:cs typeface="Open Sans"/>
            </a:endParaRPr>
          </a:p>
          <a:p>
            <a:pPr>
              <a:lnSpc>
                <a:spcPct val="100000"/>
              </a:lnSpc>
              <a:buClr>
                <a:srgbClr val="75787A"/>
              </a:buClr>
              <a:buFont typeface="Arial"/>
              <a:buChar char="•"/>
            </a:pPr>
            <a:endParaRPr lang="en-US" sz="1600" dirty="0">
              <a:latin typeface="Open Sans"/>
              <a:cs typeface="Open Sans"/>
            </a:endParaRPr>
          </a:p>
          <a:p>
            <a:pPr marL="257175" marR="241935" indent="-219710">
              <a:lnSpc>
                <a:spcPct val="100800"/>
              </a:lnSpc>
              <a:buFont typeface="Arial"/>
              <a:buChar char="•"/>
              <a:tabLst>
                <a:tab pos="257175" algn="l"/>
                <a:tab pos="257810" algn="l"/>
              </a:tabLst>
            </a:pPr>
            <a:r>
              <a:rPr lang="en-US" sz="1800" spc="-25" dirty="0">
                <a:solidFill>
                  <a:srgbClr val="75787A"/>
                </a:solidFill>
                <a:latin typeface="Open Sans"/>
                <a:cs typeface="Open Sans"/>
              </a:rPr>
              <a:t>Pearson </a:t>
            </a:r>
            <a:r>
              <a:rPr lang="en-US" sz="1800" spc="-5" dirty="0">
                <a:solidFill>
                  <a:srgbClr val="75787A"/>
                </a:solidFill>
                <a:latin typeface="Open Sans"/>
                <a:cs typeface="Open Sans"/>
              </a:rPr>
              <a:t>uploads </a:t>
            </a:r>
            <a:r>
              <a:rPr lang="en-US" sz="1800" spc="-15" dirty="0">
                <a:solidFill>
                  <a:srgbClr val="75787A"/>
                </a:solidFill>
                <a:latin typeface="Open Sans"/>
                <a:cs typeface="Open Sans"/>
              </a:rPr>
              <a:t>that data </a:t>
            </a:r>
            <a:r>
              <a:rPr lang="en-US" sz="1800" spc="-10" dirty="0">
                <a:solidFill>
                  <a:srgbClr val="75787A"/>
                </a:solidFill>
                <a:latin typeface="Open Sans"/>
                <a:cs typeface="Open Sans"/>
              </a:rPr>
              <a:t>into the correct administrative</a:t>
            </a:r>
            <a:r>
              <a:rPr lang="en-US" sz="1800" spc="1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1800" spc="-15" dirty="0">
                <a:solidFill>
                  <a:srgbClr val="75787A"/>
                </a:solidFill>
                <a:latin typeface="Open Sans"/>
                <a:cs typeface="Open Sans"/>
              </a:rPr>
              <a:t>platform.</a:t>
            </a:r>
            <a:endParaRPr lang="en-US" sz="1800" dirty="0">
              <a:latin typeface="Open Sans"/>
              <a:cs typeface="Open Sans"/>
            </a:endParaRPr>
          </a:p>
          <a:p>
            <a:pPr marL="257175" marR="30480" indent="-219710">
              <a:lnSpc>
                <a:spcPct val="100800"/>
              </a:lnSpc>
              <a:spcBef>
                <a:spcPts val="2105"/>
              </a:spcBef>
              <a:buFont typeface="Arial"/>
              <a:buChar char="•"/>
              <a:tabLst>
                <a:tab pos="257175" algn="l"/>
                <a:tab pos="257810" algn="l"/>
              </a:tabLst>
            </a:pPr>
            <a:r>
              <a:rPr lang="en-US" sz="1800" spc="-10" dirty="0">
                <a:solidFill>
                  <a:srgbClr val="75787A"/>
                </a:solidFill>
                <a:latin typeface="Open Sans"/>
                <a:cs typeface="Open Sans"/>
              </a:rPr>
              <a:t>Vis</a:t>
            </a:r>
            <a:r>
              <a:rPr lang="en-US" sz="1800" spc="-65" dirty="0">
                <a:solidFill>
                  <a:srgbClr val="75787A"/>
                </a:solidFill>
                <a:latin typeface="Open Sans"/>
                <a:cs typeface="Open Sans"/>
              </a:rPr>
              <a:t>Tool </a:t>
            </a:r>
            <a:r>
              <a:rPr lang="en-US" sz="1800" spc="-5" dirty="0">
                <a:solidFill>
                  <a:srgbClr val="75787A"/>
                </a:solidFill>
                <a:latin typeface="Open Sans"/>
                <a:cs typeface="Open Sans"/>
              </a:rPr>
              <a:t>and </a:t>
            </a:r>
            <a:r>
              <a:rPr lang="en-US" sz="1800" spc="-20" dirty="0">
                <a:solidFill>
                  <a:srgbClr val="75787A"/>
                </a:solidFill>
                <a:latin typeface="Open Sans"/>
                <a:cs typeface="Open Sans"/>
              </a:rPr>
              <a:t>PearsonAccess</a:t>
            </a:r>
            <a:r>
              <a:rPr lang="en-US" sz="1800" spc="-30" baseline="25462" dirty="0">
                <a:solidFill>
                  <a:srgbClr val="75787A"/>
                </a:solidFill>
                <a:latin typeface="Open Sans"/>
                <a:cs typeface="Open Sans"/>
              </a:rPr>
              <a:t>next </a:t>
            </a:r>
            <a:r>
              <a:rPr lang="en-US" sz="1200" spc="-20" dirty="0">
                <a:solidFill>
                  <a:srgbClr val="75787A"/>
                </a:solidFill>
                <a:latin typeface="Open Sans"/>
                <a:cs typeface="Open Sans"/>
              </a:rPr>
              <a:t> </a:t>
            </a:r>
            <a:r>
              <a:rPr lang="en-US" sz="1800" spc="-10" dirty="0">
                <a:solidFill>
                  <a:srgbClr val="75787A"/>
                </a:solidFill>
                <a:latin typeface="Open Sans"/>
                <a:cs typeface="Open Sans"/>
              </a:rPr>
              <a:t>are </a:t>
            </a:r>
            <a:r>
              <a:rPr lang="en-US" sz="1800" spc="-40" dirty="0">
                <a:solidFill>
                  <a:srgbClr val="75787A"/>
                </a:solidFill>
                <a:latin typeface="Open Sans"/>
                <a:cs typeface="Open Sans"/>
              </a:rPr>
              <a:t>“sister </a:t>
            </a:r>
            <a:r>
              <a:rPr lang="en-US" sz="1800" spc="-20" dirty="0">
                <a:solidFill>
                  <a:srgbClr val="75787A"/>
                </a:solidFill>
                <a:latin typeface="Open Sans"/>
                <a:cs typeface="Open Sans"/>
              </a:rPr>
              <a:t>platforms” </a:t>
            </a:r>
            <a:r>
              <a:rPr lang="en-US" sz="1800" spc="-15" dirty="0">
                <a:solidFill>
                  <a:srgbClr val="75787A"/>
                </a:solidFill>
                <a:latin typeface="Open Sans"/>
                <a:cs typeface="Open Sans"/>
              </a:rPr>
              <a:t>that </a:t>
            </a:r>
            <a:r>
              <a:rPr lang="en-US" sz="1800" spc="-10" dirty="0">
                <a:solidFill>
                  <a:srgbClr val="75787A"/>
                </a:solidFill>
                <a:latin typeface="Open Sans"/>
                <a:cs typeface="Open Sans"/>
              </a:rPr>
              <a:t>should  </a:t>
            </a:r>
            <a:r>
              <a:rPr lang="en-US" sz="1800" spc="10" dirty="0">
                <a:solidFill>
                  <a:srgbClr val="75787A"/>
                </a:solidFill>
                <a:latin typeface="Open Sans"/>
                <a:cs typeface="Open Sans"/>
              </a:rPr>
              <a:t>be </a:t>
            </a:r>
            <a:r>
              <a:rPr lang="en-US" sz="1800" spc="-15" dirty="0">
                <a:solidFill>
                  <a:srgbClr val="75787A"/>
                </a:solidFill>
                <a:latin typeface="Open Sans"/>
                <a:cs typeface="Open Sans"/>
              </a:rPr>
              <a:t>used </a:t>
            </a:r>
            <a:r>
              <a:rPr lang="en-US" sz="1800" spc="-25" dirty="0">
                <a:solidFill>
                  <a:srgbClr val="75787A"/>
                </a:solidFill>
                <a:latin typeface="Open Sans"/>
                <a:cs typeface="Open Sans"/>
              </a:rPr>
              <a:t>together </a:t>
            </a:r>
            <a:r>
              <a:rPr lang="en-US" sz="1800" dirty="0">
                <a:solidFill>
                  <a:srgbClr val="75787A"/>
                </a:solidFill>
                <a:latin typeface="Open Sans"/>
                <a:cs typeface="Open Sans"/>
              </a:rPr>
              <a:t>when </a:t>
            </a:r>
            <a:r>
              <a:rPr lang="en-US" sz="1800" spc="-10" dirty="0">
                <a:solidFill>
                  <a:srgbClr val="75787A"/>
                </a:solidFill>
                <a:latin typeface="Open Sans"/>
                <a:cs typeface="Open Sans"/>
              </a:rPr>
              <a:t>verifying  </a:t>
            </a:r>
            <a:r>
              <a:rPr lang="en-US" sz="1800" spc="-20" dirty="0">
                <a:solidFill>
                  <a:srgbClr val="75787A"/>
                </a:solidFill>
                <a:latin typeface="Open Sans"/>
                <a:cs typeface="Open Sans"/>
              </a:rPr>
              <a:t>data.</a:t>
            </a:r>
            <a:endParaRPr lang="en-US" sz="1800" dirty="0">
              <a:latin typeface="Open Sans"/>
              <a:cs typeface="Open Sans"/>
            </a:endParaRPr>
          </a:p>
        </p:txBody>
      </p:sp>
      <p:sp>
        <p:nvSpPr>
          <p:cNvPr id="9" name="Callout: Down Arrow 8">
            <a:extLst>
              <a:ext uri="{FF2B5EF4-FFF2-40B4-BE49-F238E27FC236}">
                <a16:creationId xmlns:a16="http://schemas.microsoft.com/office/drawing/2014/main" id="{2419DE67-2B43-4387-8BAB-84ABBBA7E9FC}"/>
              </a:ext>
            </a:extLst>
          </p:cNvPr>
          <p:cNvSpPr/>
          <p:nvPr/>
        </p:nvSpPr>
        <p:spPr>
          <a:xfrm>
            <a:off x="1891145" y="1692334"/>
            <a:ext cx="7003474" cy="1050866"/>
          </a:xfrm>
          <a:prstGeom prst="downArrowCallou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800" b="1" dirty="0"/>
              <a:t>Visibility Tool</a:t>
            </a:r>
          </a:p>
        </p:txBody>
      </p:sp>
    </p:spTree>
    <p:extLst>
      <p:ext uri="{BB962C8B-B14F-4D97-AF65-F5344CB8AC3E}">
        <p14:creationId xmlns:p14="http://schemas.microsoft.com/office/powerpoint/2010/main" val="21592121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TDOE BFA 2021">
      <a:dk1>
        <a:srgbClr val="3C3E40"/>
      </a:dk1>
      <a:lt1>
        <a:srgbClr val="FFFFFF"/>
      </a:lt1>
      <a:dk2>
        <a:srgbClr val="6E7073"/>
      </a:dk2>
      <a:lt2>
        <a:srgbClr val="EEEEEE"/>
      </a:lt2>
      <a:accent1>
        <a:srgbClr val="EE3424"/>
      </a:accent1>
      <a:accent2>
        <a:srgbClr val="0E2B5A"/>
      </a:accent2>
      <a:accent3>
        <a:srgbClr val="E87722"/>
      </a:accent3>
      <a:accent4>
        <a:srgbClr val="2DCCD3"/>
      </a:accent4>
      <a:accent5>
        <a:srgbClr val="D2D755"/>
      </a:accent5>
      <a:accent6>
        <a:srgbClr val="5D7975"/>
      </a:accent6>
      <a:hlink>
        <a:srgbClr val="0563C1"/>
      </a:hlink>
      <a:folHlink>
        <a:srgbClr val="954F72"/>
      </a:folHlink>
    </a:clrScheme>
    <a:fontScheme name="TDOE Fonts">
      <a:majorFont>
        <a:latin typeface="PermianSlabSerifTypeface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estforAll-WIDESCREEN-2022" id="{E22F0C58-EA78-1F4B-81C0-E4EB4609742F}" vid="{82F1EBDF-C946-8B42-9282-6E3FCE5006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8bc45f0-fb64-44cc-bf44-f9f8397c9796" xsi:nil="true"/>
    <lcf76f155ced4ddcb4097134ff3c332f xmlns="14e4065e-378f-4dec-a84c-588814b71606">
      <Terms xmlns="http://schemas.microsoft.com/office/infopath/2007/PartnerControls"/>
    </lcf76f155ced4ddcb4097134ff3c332f>
    <img_tags xmlns="14e4065e-378f-4dec-a84c-588814b7160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0CD87D1D75AC4B8CD23C1CB88958EF" ma:contentTypeVersion="17" ma:contentTypeDescription="Create a new document." ma:contentTypeScope="" ma:versionID="3b3f43bf2cfc807eb6cc3c0705637861">
  <xsd:schema xmlns:xsd="http://www.w3.org/2001/XMLSchema" xmlns:xs="http://www.w3.org/2001/XMLSchema" xmlns:p="http://schemas.microsoft.com/office/2006/metadata/properties" xmlns:ns2="14e4065e-378f-4dec-a84c-588814b71606" xmlns:ns3="88bc45f0-fb64-44cc-bf44-f9f8397c9796" targetNamespace="http://schemas.microsoft.com/office/2006/metadata/properties" ma:root="true" ma:fieldsID="ffd718607f40246e049e000dd8837def" ns2:_="" ns3:_="">
    <xsd:import namespace="14e4065e-378f-4dec-a84c-588814b71606"/>
    <xsd:import namespace="88bc45f0-fb64-44cc-bf44-f9f8397c9796"/>
    <xsd:element name="properties">
      <xsd:complexType>
        <xsd:sequence>
          <xsd:element name="documentManagement">
            <xsd:complexType>
              <xsd:all>
                <xsd:element ref="ns2:img_tags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e4065e-378f-4dec-a84c-588814b71606" elementFormDefault="qualified">
    <xsd:import namespace="http://schemas.microsoft.com/office/2006/documentManagement/types"/>
    <xsd:import namespace="http://schemas.microsoft.com/office/infopath/2007/PartnerControls"/>
    <xsd:element name="img_tags" ma:index="2" nillable="true" ma:displayName="img_tags" ma:internalName="img_tags" ma:readOnly="false">
      <xsd:simpleType>
        <xsd:restriction base="dms:Note">
          <xsd:maxLength value="255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true">
      <xsd:simpleType>
        <xsd:restriction base="dms:Note"/>
      </xsd:simpleType>
    </xsd:element>
    <xsd:element name="MediaServiceOCR" ma:index="18" nillable="true" ma:displayName="Extracted Text" ma:hidden="true" ma:internalName="MediaServiceOCR" ma:readOnly="true">
      <xsd:simpleType>
        <xsd:restriction base="dms:Note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e4be1d-d524-4aa9-85d5-5e42c742cc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bc45f0-fb64-44cc-bf44-f9f8397c979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3" nillable="true" ma:displayName="Taxonomy Catch All Column" ma:hidden="true" ma:list="{c886416a-45cc-4096-817a-620d5f31d47e}" ma:internalName="TaxCatchAll" ma:showField="CatchAllData" ma:web="88bc45f0-fb64-44cc-bf44-f9f8397c97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6F60C1-803E-4BBB-9567-67897965F98D}">
  <ds:schemaRefs>
    <ds:schemaRef ds:uri="http://purl.org/dc/dcmitype/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88bc45f0-fb64-44cc-bf44-f9f8397c9796"/>
    <ds:schemaRef ds:uri="cd5d47a3-a2f9-4141-be10-f2e1e06d43f0"/>
    <ds:schemaRef ds:uri="http://schemas.microsoft.com/office/2006/metadata/properties"/>
    <ds:schemaRef ds:uri="14e4065e-378f-4dec-a84c-588814b71606"/>
  </ds:schemaRefs>
</ds:datastoreItem>
</file>

<file path=customXml/itemProps2.xml><?xml version="1.0" encoding="utf-8"?>
<ds:datastoreItem xmlns:ds="http://schemas.openxmlformats.org/officeDocument/2006/customXml" ds:itemID="{5D848918-0EBC-4BAE-A79C-C7698340A6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43500B-3DEF-46EE-8914-151FE8A180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e4065e-378f-4dec-a84c-588814b71606"/>
    <ds:schemaRef ds:uri="88bc45f0-fb64-44cc-bf44-f9f8397c97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BestforAll-WIDESCREEN-2022</Template>
  <TotalTime>1112</TotalTime>
  <Words>3712</Words>
  <Application>Microsoft Office PowerPoint</Application>
  <PresentationFormat>Custom</PresentationFormat>
  <Paragraphs>804</Paragraphs>
  <Slides>72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2" baseType="lpstr">
      <vt:lpstr>Arial</vt:lpstr>
      <vt:lpstr>Calibri</vt:lpstr>
      <vt:lpstr>Courier New</vt:lpstr>
      <vt:lpstr>Georgia</vt:lpstr>
      <vt:lpstr>Lato Light</vt:lpstr>
      <vt:lpstr>Open Sans</vt:lpstr>
      <vt:lpstr>PermianSlabSerifTypeface</vt:lpstr>
      <vt:lpstr>Segoe UI</vt:lpstr>
      <vt:lpstr>Wingdings</vt:lpstr>
      <vt:lpstr>Theme1</vt:lpstr>
      <vt:lpstr>Student Provisioning</vt:lpstr>
      <vt:lpstr>PowerPoint Presentation</vt:lpstr>
      <vt:lpstr>Agenda</vt:lpstr>
      <vt:lpstr>Testing Modes for 2022-23</vt:lpstr>
      <vt:lpstr>Data Flow</vt:lpstr>
      <vt:lpstr>Data Flow</vt:lpstr>
      <vt:lpstr>Data Flow</vt:lpstr>
      <vt:lpstr>Data Flow</vt:lpstr>
      <vt:lpstr>Data Flow</vt:lpstr>
      <vt:lpstr>Districts Need Access to These Platforms for Successful Testing</vt:lpstr>
      <vt:lpstr>Scheduling for Assessed Courses</vt:lpstr>
      <vt:lpstr>Two Very Helpful Webinars</vt:lpstr>
      <vt:lpstr>Assessment Course Codes</vt:lpstr>
      <vt:lpstr>Assessed Course Checklist</vt:lpstr>
      <vt:lpstr>Assessed Course Teacher Checklist</vt:lpstr>
      <vt:lpstr>Student Checklist</vt:lpstr>
      <vt:lpstr>Assessed Course Code Guidance</vt:lpstr>
      <vt:lpstr>Different Course Codes</vt:lpstr>
      <vt:lpstr>TCAP Achievement (ACH) Assessments Grades 2-8</vt:lpstr>
      <vt:lpstr>Achievement Course Codes (ACH)</vt:lpstr>
      <vt:lpstr>Achievement Course Codes (ACH)</vt:lpstr>
      <vt:lpstr>TCAP End of Course (EOC) Assessments High School</vt:lpstr>
      <vt:lpstr>EOC Regular Math Course Codes</vt:lpstr>
      <vt:lpstr>EOC Extended Scheduling Math Course Codes</vt:lpstr>
      <vt:lpstr>EOC A/B Math Course Codes</vt:lpstr>
      <vt:lpstr>EOC Course Codes for English, Science and Social Studies</vt:lpstr>
      <vt:lpstr>EOC Course Codes for IGCSE Courses</vt:lpstr>
      <vt:lpstr>EOC Comprehensive Course Codes</vt:lpstr>
      <vt:lpstr>TCAP Alternate (ALT) Assessments Grades 2-11</vt:lpstr>
      <vt:lpstr>Achievement Course Codes (ACH)</vt:lpstr>
      <vt:lpstr>Achievement Course Codes (ACH)</vt:lpstr>
      <vt:lpstr>EOC Alternate Course Codes</vt:lpstr>
      <vt:lpstr>English Learners (EL) Assessments Grades K-12</vt:lpstr>
      <vt:lpstr>EL Course Code Tidbits</vt:lpstr>
      <vt:lpstr>EL and ELA Course Codes for  Grades 2-8</vt:lpstr>
      <vt:lpstr>EL Course Code Tidbits</vt:lpstr>
      <vt:lpstr>EL Course Codes Guidance for  Grades 9-12</vt:lpstr>
      <vt:lpstr>EIS Business Rules</vt:lpstr>
      <vt:lpstr>Business Rules for EIS Enrollment</vt:lpstr>
      <vt:lpstr>EIS: Student Enrollment</vt:lpstr>
      <vt:lpstr>EIS: Student Schedule</vt:lpstr>
      <vt:lpstr>EIS: Student Assessed Course</vt:lpstr>
      <vt:lpstr>Other Data Points</vt:lpstr>
      <vt:lpstr>Visibility Tool and High Priority Metrics</vt:lpstr>
      <vt:lpstr>Checking TCAP Visibility Tool</vt:lpstr>
      <vt:lpstr>TCAP Visibility Tool Troubleshooting</vt:lpstr>
      <vt:lpstr>TCAP VisTool</vt:lpstr>
      <vt:lpstr>TCAP VisTool Tiles</vt:lpstr>
      <vt:lpstr>Enrollment by Test Content Area</vt:lpstr>
      <vt:lpstr>High Priority Metrics</vt:lpstr>
      <vt:lpstr>High Priority Metrics</vt:lpstr>
      <vt:lpstr>High Priority Metrics (Class)</vt:lpstr>
      <vt:lpstr>High Priority Metrics (Class)</vt:lpstr>
      <vt:lpstr>High Priority Metrics (Class)</vt:lpstr>
      <vt:lpstr>High Priority Metrics (Class)</vt:lpstr>
      <vt:lpstr>High Priority Metrics (Class)</vt:lpstr>
      <vt:lpstr>High Priority Metrics (Class)</vt:lpstr>
      <vt:lpstr>High Priority Metrics (Class)</vt:lpstr>
      <vt:lpstr>High Priority Metrics (Class)</vt:lpstr>
      <vt:lpstr>High Priority Metrics (Class)</vt:lpstr>
      <vt:lpstr>High Priority Metrics (Teacher)</vt:lpstr>
      <vt:lpstr>High Priority Metrics (Teacher)</vt:lpstr>
      <vt:lpstr>High Priority Metrics (Student)</vt:lpstr>
      <vt:lpstr>High Priority Metrics (Student)</vt:lpstr>
      <vt:lpstr>High Priority Metrics (Student)</vt:lpstr>
      <vt:lpstr>High Priority Metrics (Student)</vt:lpstr>
      <vt:lpstr>High Priority Metrics (Student)</vt:lpstr>
      <vt:lpstr>High Priority Metrics (Student)</vt:lpstr>
      <vt:lpstr>Why is Visibility Tool Important?</vt:lpstr>
      <vt:lpstr>Support and Resources</vt:lpstr>
      <vt:lpstr>Questions?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Tonya  Chase</dc:creator>
  <cp:keywords/>
  <dc:description/>
  <cp:lastModifiedBy>Tonya  Chase</cp:lastModifiedBy>
  <cp:revision>84</cp:revision>
  <cp:lastPrinted>2019-11-04T17:49:10Z</cp:lastPrinted>
  <dcterms:created xsi:type="dcterms:W3CDTF">2022-06-01T15:25:56Z</dcterms:created>
  <dcterms:modified xsi:type="dcterms:W3CDTF">2022-09-22T13:17:10Z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0x010100690CD87D1D75AC4B8CD23C1CB88958EF</vt:lpwstr>
  </property>
  <property fmtid="{D5CDD505-2E9C-101B-9397-08002B2CF9AE}" pid="3" name="MediaServiceImageTags">
    <vt:lpwstr/>
  </property>
</Properties>
</file>