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89" r:id="rId2"/>
    <p:sldId id="292" r:id="rId3"/>
    <p:sldId id="290" r:id="rId4"/>
    <p:sldId id="293" r:id="rId5"/>
    <p:sldId id="294" r:id="rId6"/>
    <p:sldId id="295" r:id="rId7"/>
    <p:sldId id="296" r:id="rId8"/>
    <p:sldId id="297" r:id="rId9"/>
    <p:sldId id="298" r:id="rId10"/>
    <p:sldId id="299" r:id="rId11"/>
    <p:sldId id="300" r:id="rId12"/>
    <p:sldId id="301" r:id="rId13"/>
    <p:sldId id="302" r:id="rId14"/>
    <p:sldId id="307" r:id="rId15"/>
    <p:sldId id="304" r:id="rId16"/>
    <p:sldId id="306" r:id="rId17"/>
    <p:sldId id="303" r:id="rId18"/>
    <p:sldId id="305" r:id="rId19"/>
    <p:sldId id="256" r:id="rId20"/>
    <p:sldId id="257" r:id="rId21"/>
    <p:sldId id="258" r:id="rId22"/>
    <p:sldId id="259" r:id="rId23"/>
    <p:sldId id="260" r:id="rId24"/>
    <p:sldId id="261" r:id="rId25"/>
    <p:sldId id="273" r:id="rId26"/>
    <p:sldId id="263" r:id="rId27"/>
    <p:sldId id="265" r:id="rId28"/>
    <p:sldId id="264" r:id="rId29"/>
    <p:sldId id="282" r:id="rId30"/>
    <p:sldId id="283" r:id="rId31"/>
    <p:sldId id="286" r:id="rId32"/>
    <p:sldId id="266" r:id="rId33"/>
    <p:sldId id="287" r:id="rId34"/>
    <p:sldId id="267" r:id="rId35"/>
    <p:sldId id="276" r:id="rId36"/>
    <p:sldId id="277" r:id="rId37"/>
    <p:sldId id="278" r:id="rId38"/>
    <p:sldId id="284" r:id="rId39"/>
    <p:sldId id="285" r:id="rId40"/>
    <p:sldId id="275" r:id="rId41"/>
    <p:sldId id="280" r:id="rId42"/>
    <p:sldId id="269" r:id="rId43"/>
    <p:sldId id="270" r:id="rId44"/>
    <p:sldId id="268" r:id="rId45"/>
    <p:sldId id="288" r:id="rId46"/>
    <p:sldId id="28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4034" autoAdjust="0"/>
  </p:normalViewPr>
  <p:slideViewPr>
    <p:cSldViewPr>
      <p:cViewPr>
        <p:scale>
          <a:sx n="70" d="100"/>
          <a:sy n="70" d="100"/>
        </p:scale>
        <p:origin x="-181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80148-1CD8-4CBF-8C14-9A5CFB7920AA}" type="datetimeFigureOut">
              <a:rPr lang="en-US" smtClean="0"/>
              <a:pPr/>
              <a:t>8/28/2017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A25EA-A99F-4BFC-A353-B946596B4249}" type="slidenum">
              <a:rPr lang="en-US" smtClean="0"/>
              <a:pPr/>
              <a:t>‹#›</a:t>
            </a:fld>
            <a:endParaRPr lang="en-US"/>
          </a:p>
        </p:txBody>
      </p:sp>
    </p:spTree>
    <p:extLst>
      <p:ext uri="{BB962C8B-B14F-4D97-AF65-F5344CB8AC3E}">
        <p14:creationId xmlns:p14="http://schemas.microsoft.com/office/powerpoint/2010/main" val="230798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CARES</a:t>
            </a:r>
            <a:r>
              <a:rPr lang="en-US" baseline="0" dirty="0" smtClean="0"/>
              <a:t> – Bonnie Freeman</a:t>
            </a:r>
          </a:p>
          <a:p>
            <a:endParaRPr lang="en-US" baseline="0" dirty="0" smtClean="0"/>
          </a:p>
          <a:p>
            <a:r>
              <a:rPr lang="en-US" baseline="0" dirty="0" smtClean="0"/>
              <a:t>C – comfort</a:t>
            </a:r>
          </a:p>
          <a:p>
            <a:r>
              <a:rPr lang="en-US" baseline="0" dirty="0" smtClean="0"/>
              <a:t>A – </a:t>
            </a:r>
            <a:r>
              <a:rPr lang="en-US" baseline="0" dirty="0" err="1" smtClean="0"/>
              <a:t>aireway</a:t>
            </a:r>
            <a:endParaRPr lang="en-US" baseline="0" dirty="0" smtClean="0"/>
          </a:p>
          <a:p>
            <a:r>
              <a:rPr lang="en-US" baseline="0" dirty="0" smtClean="0"/>
              <a:t>R – restlessness</a:t>
            </a:r>
          </a:p>
          <a:p>
            <a:r>
              <a:rPr lang="en-US" baseline="0" dirty="0" smtClean="0"/>
              <a:t>E – emotional</a:t>
            </a:r>
          </a:p>
          <a:p>
            <a:r>
              <a:rPr lang="en-US" baseline="0" dirty="0" smtClean="0"/>
              <a:t>S – </a:t>
            </a:r>
            <a:r>
              <a:rPr lang="en-US" baseline="0" dirty="0" err="1" smtClean="0"/>
              <a:t>selfcare</a:t>
            </a:r>
            <a:r>
              <a:rPr lang="en-US" baseline="0" dirty="0" smtClean="0"/>
              <a:t> </a:t>
            </a:r>
          </a:p>
          <a:p>
            <a:endParaRPr lang="en-US" baseline="0" dirty="0" smtClean="0"/>
          </a:p>
          <a:p>
            <a:r>
              <a:rPr lang="en-US" baseline="0" dirty="0" smtClean="0"/>
              <a:t>COMFORT – Elaine Wittenberg, PhD </a:t>
            </a:r>
          </a:p>
          <a:p>
            <a:r>
              <a:rPr lang="en-US" baseline="0" dirty="0" smtClean="0"/>
              <a:t>Communication – narrative clinical practice</a:t>
            </a:r>
          </a:p>
          <a:p>
            <a:r>
              <a:rPr lang="en-US" baseline="0" dirty="0" smtClean="0"/>
              <a:t>Orientation and Opportunity – health and cultural literacy</a:t>
            </a:r>
          </a:p>
          <a:p>
            <a:r>
              <a:rPr lang="en-US" baseline="0" dirty="0" smtClean="0"/>
              <a:t>Mindful presence – presence in practice</a:t>
            </a:r>
          </a:p>
          <a:p>
            <a:r>
              <a:rPr lang="en-US" baseline="0" dirty="0" smtClean="0"/>
              <a:t>Family – presence of family </a:t>
            </a:r>
          </a:p>
          <a:p>
            <a:r>
              <a:rPr lang="en-US" baseline="0" dirty="0" smtClean="0"/>
              <a:t>Openings – transitions in care</a:t>
            </a:r>
          </a:p>
          <a:p>
            <a:r>
              <a:rPr lang="en-US" baseline="0" dirty="0" smtClean="0"/>
              <a:t>Relating – patient and family needs</a:t>
            </a:r>
          </a:p>
          <a:p>
            <a:r>
              <a:rPr lang="en-US" baseline="0" dirty="0" smtClean="0"/>
              <a:t>Team – teamwork</a:t>
            </a:r>
          </a:p>
          <a:p>
            <a:endParaRPr lang="en-US" baseline="0" dirty="0" smtClean="0"/>
          </a:p>
          <a:p>
            <a:endParaRPr lang="en-US" baseline="0" dirty="0" smtClean="0"/>
          </a:p>
          <a:p>
            <a:r>
              <a:rPr lang="en-US" baseline="0" dirty="0" smtClean="0"/>
              <a:t>CITI = Collaborative Institutional Training Initiative – Human Subjects Training course </a:t>
            </a:r>
            <a:endParaRPr lang="en-US" dirty="0"/>
          </a:p>
        </p:txBody>
      </p:sp>
      <p:sp>
        <p:nvSpPr>
          <p:cNvPr id="4" name="Slide Number Placeholder 3"/>
          <p:cNvSpPr>
            <a:spLocks noGrp="1"/>
          </p:cNvSpPr>
          <p:nvPr>
            <p:ph type="sldNum" sz="quarter" idx="10"/>
          </p:nvPr>
        </p:nvSpPr>
        <p:spPr/>
        <p:txBody>
          <a:bodyPr/>
          <a:lstStyle/>
          <a:p>
            <a:fld id="{027A25EA-A99F-4BFC-A353-B946596B4249}"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Other projects: </a:t>
            </a:r>
          </a:p>
          <a:p>
            <a:pPr marL="222931" indent="-222931">
              <a:buFontTx/>
              <a:buAutoNum type="arabicParenR"/>
              <a:defRPr/>
            </a:pPr>
            <a:r>
              <a:rPr lang="en-US" dirty="0" smtClean="0"/>
              <a:t>Chemo teaching for Breast med </a:t>
            </a:r>
            <a:r>
              <a:rPr lang="en-US" dirty="0" err="1" smtClean="0"/>
              <a:t>onc</a:t>
            </a:r>
            <a:r>
              <a:rPr lang="en-US" dirty="0" smtClean="0"/>
              <a:t>- &gt;85% compliance, 56 chemo </a:t>
            </a:r>
            <a:r>
              <a:rPr lang="en-US" dirty="0" err="1" smtClean="0"/>
              <a:t>ed</a:t>
            </a:r>
            <a:r>
              <a:rPr lang="en-US" dirty="0" smtClean="0"/>
              <a:t> </a:t>
            </a:r>
            <a:r>
              <a:rPr lang="en-US" dirty="0" err="1" smtClean="0"/>
              <a:t>appts</a:t>
            </a:r>
            <a:r>
              <a:rPr lang="en-US" dirty="0" smtClean="0"/>
              <a:t> to date, scores trending up.</a:t>
            </a:r>
          </a:p>
          <a:p>
            <a:pPr marL="222931" indent="-222931">
              <a:buFontTx/>
              <a:buAutoNum type="arabicParenR"/>
              <a:defRPr/>
            </a:pPr>
            <a:r>
              <a:rPr lang="en-US" dirty="0" smtClean="0"/>
              <a:t>Care model work- team assignments and meetings</a:t>
            </a:r>
          </a:p>
          <a:p>
            <a:pPr marL="222931" indent="-222931">
              <a:buFontTx/>
              <a:buAutoNum type="arabicParenR"/>
              <a:defRPr/>
            </a:pPr>
            <a:r>
              <a:rPr lang="en-US" dirty="0" smtClean="0"/>
              <a:t>Avoid ETC admissions</a:t>
            </a:r>
          </a:p>
          <a:p>
            <a:pPr marL="222931" indent="-222931">
              <a:buFontTx/>
              <a:buAutoNum type="arabicParenR"/>
              <a:defRPr/>
            </a:pPr>
            <a:r>
              <a:rPr lang="en-US" dirty="0" smtClean="0"/>
              <a:t>Tracking call backs</a:t>
            </a:r>
          </a:p>
          <a:p>
            <a:pPr marL="222931" indent="-222931">
              <a:buFontTx/>
              <a:buAutoNum type="arabicParenR"/>
              <a:defRPr/>
            </a:pPr>
            <a:r>
              <a:rPr lang="en-US" dirty="0" smtClean="0"/>
              <a:t>Program implementation- scalp cooling</a:t>
            </a:r>
          </a:p>
          <a:p>
            <a:pPr marL="222931" indent="-222931">
              <a:buFontTx/>
              <a:buAutoNum type="arabicParenR"/>
              <a:defRPr/>
            </a:pPr>
            <a:endParaRPr lang="en-US" dirty="0" smtClean="0"/>
          </a:p>
          <a:p>
            <a:pPr marL="222931" indent="-222931">
              <a:buFontTx/>
              <a:buAutoNum type="arabicParenR"/>
              <a:defRPr/>
            </a:pPr>
            <a:endParaRPr 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anose="020B0604020202020204" pitchFamily="34" charset="0"/>
                <a:ea typeface="MS PGothic" panose="020B0600070205080204" pitchFamily="34" charset="-128"/>
              </a:defRPr>
            </a:lvl1pPr>
            <a:lvl2pPr marL="724525" indent="-278663">
              <a:defRPr sz="2300">
                <a:solidFill>
                  <a:schemeClr val="tx1"/>
                </a:solidFill>
                <a:latin typeface="Arial" panose="020B0604020202020204" pitchFamily="34" charset="0"/>
                <a:ea typeface="MS PGothic" panose="020B0600070205080204" pitchFamily="34" charset="-128"/>
              </a:defRPr>
            </a:lvl2pPr>
            <a:lvl3pPr marL="1114654" indent="-222931">
              <a:defRPr sz="2300">
                <a:solidFill>
                  <a:schemeClr val="tx1"/>
                </a:solidFill>
                <a:latin typeface="Arial" panose="020B0604020202020204" pitchFamily="34" charset="0"/>
                <a:ea typeface="MS PGothic" panose="020B0600070205080204" pitchFamily="34" charset="-128"/>
              </a:defRPr>
            </a:lvl3pPr>
            <a:lvl4pPr marL="1560515" indent="-222931">
              <a:defRPr sz="2300">
                <a:solidFill>
                  <a:schemeClr val="tx1"/>
                </a:solidFill>
                <a:latin typeface="Arial" panose="020B0604020202020204" pitchFamily="34" charset="0"/>
                <a:ea typeface="MS PGothic" panose="020B0600070205080204" pitchFamily="34" charset="-128"/>
              </a:defRPr>
            </a:lvl4pPr>
            <a:lvl5pPr marL="2006376" indent="-222931">
              <a:defRPr sz="2300">
                <a:solidFill>
                  <a:schemeClr val="tx1"/>
                </a:solidFill>
                <a:latin typeface="Arial" panose="020B0604020202020204" pitchFamily="34" charset="0"/>
                <a:ea typeface="MS PGothic" panose="020B0600070205080204" pitchFamily="34" charset="-128"/>
              </a:defRPr>
            </a:lvl5pPr>
            <a:lvl6pPr marL="2452238" indent="-222931"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6pPr>
            <a:lvl7pPr marL="2898099" indent="-222931"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7pPr>
            <a:lvl8pPr marL="3343961" indent="-222931"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8pPr>
            <a:lvl9pPr marL="3789822" indent="-222931"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9pPr>
          </a:lstStyle>
          <a:p>
            <a:fld id="{A7F2B74C-2912-449C-BCFC-6BE9FAAA4DA9}" type="slidenum">
              <a:rPr lang="en-US" altLang="en-US" sz="1200"/>
              <a:pPr/>
              <a:t>35</a:t>
            </a:fld>
            <a:endParaRPr lang="en-US" altLang="en-US" sz="1200" dirty="0"/>
          </a:p>
        </p:txBody>
      </p:sp>
    </p:spTree>
    <p:extLst>
      <p:ext uri="{BB962C8B-B14F-4D97-AF65-F5344CB8AC3E}">
        <p14:creationId xmlns:p14="http://schemas.microsoft.com/office/powerpoint/2010/main" val="2012797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8302AD8-D7B1-4ADC-9817-1B65A4CD40BF}" type="datetimeFigureOut">
              <a:rPr lang="en-US" smtClean="0"/>
              <a:pPr/>
              <a:t>8/28/2017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7F1FCF2-38DB-458B-B7FF-6ED0D6984E1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302AD8-D7B1-4ADC-9817-1B65A4CD40BF}" type="datetimeFigureOut">
              <a:rPr lang="en-US" smtClean="0"/>
              <a:pPr/>
              <a:t>8/28/2017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F1FCF2-38DB-458B-B7FF-6ED0D6984E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8302AD8-D7B1-4ADC-9817-1B65A4CD40BF}" type="datetimeFigureOut">
              <a:rPr lang="en-US" smtClean="0"/>
              <a:pPr/>
              <a:t>8/28/2017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7F1FCF2-38DB-458B-B7FF-6ED0D6984E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302AD8-D7B1-4ADC-9817-1B65A4CD40BF}" type="datetimeFigureOut">
              <a:rPr lang="en-US" smtClean="0"/>
              <a:pPr/>
              <a:t>8/28/2017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F1FCF2-38DB-458B-B7FF-6ED0D6984E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8302AD8-D7B1-4ADC-9817-1B65A4CD40BF}" type="datetimeFigureOut">
              <a:rPr lang="en-US" smtClean="0"/>
              <a:pPr/>
              <a:t>8/28/2017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7F1FCF2-38DB-458B-B7FF-6ED0D6984E1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302AD8-D7B1-4ADC-9817-1B65A4CD40BF}" type="datetimeFigureOut">
              <a:rPr lang="en-US" smtClean="0"/>
              <a:pPr/>
              <a:t>8/28/2017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7F1FCF2-38DB-458B-B7FF-6ED0D6984E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302AD8-D7B1-4ADC-9817-1B65A4CD40BF}" type="datetimeFigureOut">
              <a:rPr lang="en-US" smtClean="0"/>
              <a:pPr/>
              <a:t>8/28/2017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7F1FCF2-38DB-458B-B7FF-6ED0D6984E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302AD8-D7B1-4ADC-9817-1B65A4CD40BF}" type="datetimeFigureOut">
              <a:rPr lang="en-US" smtClean="0"/>
              <a:pPr/>
              <a:t>8/28/2017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7F1FCF2-38DB-458B-B7FF-6ED0D6984E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8302AD8-D7B1-4ADC-9817-1B65A4CD40BF}" type="datetimeFigureOut">
              <a:rPr lang="en-US" smtClean="0"/>
              <a:pPr/>
              <a:t>8/28/2017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97F1FCF2-38DB-458B-B7FF-6ED0D6984E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302AD8-D7B1-4ADC-9817-1B65A4CD40BF}" type="datetimeFigureOut">
              <a:rPr lang="en-US" smtClean="0"/>
              <a:pPr/>
              <a:t>8/28/2017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7F1FCF2-38DB-458B-B7FF-6ED0D6984E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8302AD8-D7B1-4ADC-9817-1B65A4CD40BF}" type="datetimeFigureOut">
              <a:rPr lang="en-US" smtClean="0"/>
              <a:pPr/>
              <a:t>8/28/2017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7F1FCF2-38DB-458B-B7FF-6ED0D6984E1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8302AD8-D7B1-4ADC-9817-1B65A4CD40BF}" type="datetimeFigureOut">
              <a:rPr lang="en-US" smtClean="0"/>
              <a:pPr/>
              <a:t>8/28/2017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7F1FCF2-38DB-458B-B7FF-6ED0D6984E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 Care Delivery: Where are we headed? </a:t>
            </a:r>
            <a:endParaRPr lang="en-US" dirty="0"/>
          </a:p>
        </p:txBody>
      </p:sp>
      <p:sp>
        <p:nvSpPr>
          <p:cNvPr id="3" name="Subtitle 2"/>
          <p:cNvSpPr>
            <a:spLocks noGrp="1"/>
          </p:cNvSpPr>
          <p:nvPr>
            <p:ph type="subTitle" idx="1"/>
          </p:nvPr>
        </p:nvSpPr>
        <p:spPr/>
        <p:txBody>
          <a:bodyPr>
            <a:normAutofit lnSpcReduction="10000"/>
          </a:bodyPr>
          <a:lstStyle/>
          <a:p>
            <a:r>
              <a:rPr lang="en-US" dirty="0" smtClean="0"/>
              <a:t>Anne M Ireland, MSN, RN, AOCN, CENP</a:t>
            </a:r>
          </a:p>
          <a:p>
            <a:r>
              <a:rPr lang="en-US" dirty="0" smtClean="0"/>
              <a:t>Clinical Director, Solid Tumor Program</a:t>
            </a:r>
          </a:p>
          <a:p>
            <a:r>
              <a:rPr lang="en-US" dirty="0" smtClean="0"/>
              <a:t>City of Hope, Duarte, CA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Ocm-ffs</a:t>
            </a:r>
            <a:r>
              <a:rPr lang="en-US" dirty="0" smtClean="0"/>
              <a:t> episode definition</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Types of cancer</a:t>
            </a:r>
          </a:p>
          <a:p>
            <a:pPr lvl="1"/>
            <a:r>
              <a:rPr lang="en-US" dirty="0" smtClean="0"/>
              <a:t>•OCM-FFS includes nearly all cancer types </a:t>
            </a:r>
          </a:p>
          <a:p>
            <a:endParaRPr lang="en-US" dirty="0" smtClean="0"/>
          </a:p>
          <a:p>
            <a:r>
              <a:rPr lang="en-US" b="1" dirty="0" smtClean="0"/>
              <a:t>Episode initiation</a:t>
            </a:r>
          </a:p>
          <a:p>
            <a:pPr lvl="1"/>
            <a:r>
              <a:rPr lang="en-US" dirty="0" smtClean="0"/>
              <a:t>Episodes initiate when a beneficiary receives a qualifying chemotherapy drug</a:t>
            </a:r>
          </a:p>
          <a:p>
            <a:pPr lvl="1"/>
            <a:r>
              <a:rPr lang="en-US" dirty="0" smtClean="0"/>
              <a:t>The list of qualifying chemotherapy drugs that trigger OCM-FFS episodes includes endocrine therapies but excludes topical formulations of drugs</a:t>
            </a:r>
          </a:p>
          <a:p>
            <a:endParaRPr lang="en-US" dirty="0" smtClean="0"/>
          </a:p>
          <a:p>
            <a:r>
              <a:rPr lang="en-US" b="1" dirty="0" smtClean="0"/>
              <a:t>Included services </a:t>
            </a:r>
          </a:p>
          <a:p>
            <a:pPr lvl="1"/>
            <a:r>
              <a:rPr lang="en-US" dirty="0" smtClean="0"/>
              <a:t>All Medicare A and B services that Medicare FFS beneficiaries receive during the episode </a:t>
            </a:r>
          </a:p>
          <a:p>
            <a:pPr lvl="1"/>
            <a:r>
              <a:rPr lang="en-US" dirty="0" smtClean="0"/>
              <a:t>Certain Part D expenditures are also included: the Low Income Cost Sharing Subsidy (LICS) amount and 80 percent of the Gross Drug Cost above the Catastrophic (GDCA) threshold</a:t>
            </a:r>
          </a:p>
          <a:p>
            <a:endParaRPr lang="en-US" dirty="0" smtClean="0"/>
          </a:p>
          <a:p>
            <a:r>
              <a:rPr lang="en-US" b="1" dirty="0" smtClean="0"/>
              <a:t>Episode duration</a:t>
            </a:r>
          </a:p>
          <a:p>
            <a:pPr lvl="1"/>
            <a:r>
              <a:rPr lang="en-US" dirty="0" smtClean="0"/>
              <a:t>OCM-FFS episodes extend six months after a beneficiary’s triggering chemotherapy claim</a:t>
            </a:r>
          </a:p>
          <a:p>
            <a:pPr lvl="1"/>
            <a:r>
              <a:rPr lang="en-US" dirty="0" smtClean="0"/>
              <a:t>Beneficiaries may initiate multiple episodes during the five-year model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Ocm-ffs</a:t>
            </a:r>
            <a:r>
              <a:rPr lang="en-US" dirty="0" smtClean="0"/>
              <a:t> risk arrangement options </a:t>
            </a:r>
            <a:endParaRPr lang="en-US" dirty="0"/>
          </a:p>
        </p:txBody>
      </p:sp>
      <p:sp>
        <p:nvSpPr>
          <p:cNvPr id="4" name="Content Placeholder 3"/>
          <p:cNvSpPr>
            <a:spLocks noGrp="1"/>
          </p:cNvSpPr>
          <p:nvPr>
            <p:ph sz="half" idx="1"/>
          </p:nvPr>
        </p:nvSpPr>
        <p:spPr/>
        <p:txBody>
          <a:bodyPr>
            <a:normAutofit fontScale="70000" lnSpcReduction="20000"/>
          </a:bodyPr>
          <a:lstStyle/>
          <a:p>
            <a:endParaRPr lang="en-US" dirty="0" smtClean="0"/>
          </a:p>
          <a:p>
            <a:pPr>
              <a:buNone/>
            </a:pPr>
            <a:r>
              <a:rPr lang="en-US" b="1" dirty="0" smtClean="0"/>
              <a:t>One-Sided</a:t>
            </a:r>
          </a:p>
          <a:p>
            <a:r>
              <a:rPr lang="en-US" dirty="0" smtClean="0"/>
              <a:t>OCM practices are NOT responsible for Medicare expenditures that exceed the target price</a:t>
            </a:r>
          </a:p>
          <a:p>
            <a:r>
              <a:rPr lang="en-US" dirty="0" smtClean="0"/>
              <a:t>Medicare discount = 4%</a:t>
            </a:r>
          </a:p>
          <a:p>
            <a:r>
              <a:rPr lang="en-US" dirty="0" smtClean="0"/>
              <a:t>OCM practices in one-sided risk are in a MIPS APM</a:t>
            </a:r>
          </a:p>
          <a:p>
            <a:r>
              <a:rPr lang="en-US" i="1" dirty="0" smtClean="0"/>
              <a:t>Must qualify for performance-based payment by mid-2019 to remain in one-sided risk</a:t>
            </a:r>
          </a:p>
        </p:txBody>
      </p:sp>
      <p:sp>
        <p:nvSpPr>
          <p:cNvPr id="5" name="Content Placeholder 4"/>
          <p:cNvSpPr>
            <a:spLocks noGrp="1"/>
          </p:cNvSpPr>
          <p:nvPr>
            <p:ph sz="half" idx="2"/>
          </p:nvPr>
        </p:nvSpPr>
        <p:spPr/>
        <p:txBody>
          <a:bodyPr>
            <a:normAutofit fontScale="70000" lnSpcReduction="20000"/>
          </a:bodyPr>
          <a:lstStyle/>
          <a:p>
            <a:endParaRPr lang="en-US" dirty="0" smtClean="0"/>
          </a:p>
          <a:p>
            <a:pPr>
              <a:buNone/>
            </a:pPr>
            <a:r>
              <a:rPr lang="en-US" b="1" dirty="0" smtClean="0"/>
              <a:t>Two-Sided</a:t>
            </a:r>
          </a:p>
          <a:p>
            <a:r>
              <a:rPr lang="en-US" dirty="0" smtClean="0"/>
              <a:t>OCM practices are responsible for Medicare expenditures that exceed target price</a:t>
            </a:r>
          </a:p>
          <a:p>
            <a:r>
              <a:rPr lang="en-US" dirty="0" smtClean="0"/>
              <a:t>Option to take two-sided risk begins in 2017</a:t>
            </a:r>
          </a:p>
          <a:p>
            <a:r>
              <a:rPr lang="en-US" dirty="0" smtClean="0"/>
              <a:t>Medicare discount = 2.75%</a:t>
            </a:r>
          </a:p>
          <a:p>
            <a:r>
              <a:rPr lang="en-US" dirty="0" smtClean="0"/>
              <a:t>OCM practices in two-sided risk that meet the QP threshold are in an Advanced APM </a:t>
            </a:r>
          </a:p>
          <a:p>
            <a:endParaRPr lang="en-US"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err="1" smtClean="0"/>
              <a:t>ocm-ffs</a:t>
            </a:r>
            <a:r>
              <a:rPr lang="en-US" sz="3200" dirty="0" smtClean="0"/>
              <a:t> quality measures </a:t>
            </a:r>
            <a:endParaRPr lang="en-US" sz="3200" dirty="0"/>
          </a:p>
        </p:txBody>
      </p:sp>
      <p:pic>
        <p:nvPicPr>
          <p:cNvPr id="1026" name="Picture 2"/>
          <p:cNvPicPr>
            <a:picLocks noGrp="1" noChangeAspect="1" noChangeArrowheads="1"/>
          </p:cNvPicPr>
          <p:nvPr>
            <p:ph idx="1"/>
          </p:nvPr>
        </p:nvPicPr>
        <p:blipFill>
          <a:blip r:embed="rId2"/>
          <a:srcRect/>
          <a:stretch>
            <a:fillRect/>
          </a:stretch>
        </p:blipFill>
        <p:spPr bwMode="auto">
          <a:xfrm>
            <a:off x="66737" y="1600200"/>
            <a:ext cx="8086663" cy="4876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evaluation</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b="1" dirty="0" smtClean="0"/>
              <a:t>Monitoring </a:t>
            </a:r>
            <a:r>
              <a:rPr lang="en-US" dirty="0" smtClean="0"/>
              <a:t>aims to assess participants’ compliance, understand use of model funding, and promote the safety of the beneficiaries and the integrity of model. Monitoring data sources may include:</a:t>
            </a:r>
          </a:p>
          <a:p>
            <a:pPr lvl="1"/>
            <a:r>
              <a:rPr lang="en-US" dirty="0" smtClean="0"/>
              <a:t>Claims data;</a:t>
            </a:r>
          </a:p>
          <a:p>
            <a:pPr lvl="1"/>
            <a:r>
              <a:rPr lang="en-US" dirty="0" smtClean="0"/>
              <a:t>Practice-reported quality measure and clinical data;</a:t>
            </a:r>
          </a:p>
          <a:p>
            <a:pPr lvl="1"/>
            <a:r>
              <a:rPr lang="en-US" dirty="0" smtClean="0"/>
              <a:t>Medical records;</a:t>
            </a:r>
          </a:p>
          <a:p>
            <a:pPr lvl="1"/>
            <a:r>
              <a:rPr lang="en-US" dirty="0" smtClean="0"/>
              <a:t>Patient surveys and patient feedback;</a:t>
            </a:r>
          </a:p>
          <a:p>
            <a:pPr lvl="1"/>
            <a:r>
              <a:rPr lang="en-US" dirty="0" smtClean="0"/>
              <a:t>Interviews with OCM Beneficiaries and their caregivers;</a:t>
            </a:r>
          </a:p>
          <a:p>
            <a:pPr lvl="1"/>
            <a:r>
              <a:rPr lang="en-US" dirty="0" smtClean="0"/>
              <a:t>Site visits;</a:t>
            </a:r>
          </a:p>
          <a:p>
            <a:pPr lvl="1"/>
            <a:r>
              <a:rPr lang="en-US" dirty="0" smtClean="0"/>
              <a:t>Documentation requests, including responses to surveys and questionnaires.</a:t>
            </a:r>
          </a:p>
          <a:p>
            <a:endParaRPr lang="en-US" dirty="0" smtClean="0"/>
          </a:p>
          <a:p>
            <a:r>
              <a:rPr lang="en-US" b="1" dirty="0" smtClean="0"/>
              <a:t>Evaluation: </a:t>
            </a:r>
            <a:r>
              <a:rPr lang="en-US" dirty="0" smtClean="0"/>
              <a:t>CMS’s independent evaluation contractor is employing a non-randomized research design using matched comparison groups to detect changes in utilization, costs, and quality that can be attributed to the model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rPr lang="en-US" sz="2800" dirty="0" smtClean="0"/>
              <a:t>Caring for Seriously Ill Patients and Implementing Better Symptom Management </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Caring for seriously ill patients </a:t>
            </a:r>
            <a:endParaRPr lang="en-US" dirty="0"/>
          </a:p>
        </p:txBody>
      </p:sp>
      <p:sp>
        <p:nvSpPr>
          <p:cNvPr id="3" name="Content Placeholder 2"/>
          <p:cNvSpPr>
            <a:spLocks noGrp="1"/>
          </p:cNvSpPr>
          <p:nvPr>
            <p:ph idx="1"/>
          </p:nvPr>
        </p:nvSpPr>
        <p:spPr/>
        <p:txBody>
          <a:bodyPr/>
          <a:lstStyle/>
          <a:p>
            <a:r>
              <a:rPr lang="en-US" dirty="0" smtClean="0"/>
              <a:t>25% of all Medicare dollars are spent on treatment during the final year of life</a:t>
            </a:r>
          </a:p>
          <a:p>
            <a:r>
              <a:rPr lang="en-US" dirty="0" smtClean="0"/>
              <a:t>33% of the final-year expenditures is squeezed into the last month of life</a:t>
            </a:r>
          </a:p>
          <a:p>
            <a:r>
              <a:rPr lang="en-US" dirty="0" smtClean="0"/>
              <a:t>80% of spending is for hospital-based treatment, much of it in ICUs</a:t>
            </a:r>
          </a:p>
          <a:p>
            <a:r>
              <a:rPr lang="en-US" dirty="0" smtClean="0"/>
              <a:t>25% of all hospice patients get enrolled 3 days prior to death</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Better Symptom Management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Laura </a:t>
            </a:r>
            <a:r>
              <a:rPr lang="en-US" dirty="0" err="1" smtClean="0"/>
              <a:t>Panattoni</a:t>
            </a:r>
            <a:r>
              <a:rPr lang="en-US" dirty="0" smtClean="0"/>
              <a:t>, MD, Fred Hutchison’s Cancer Research </a:t>
            </a:r>
          </a:p>
          <a:p>
            <a:r>
              <a:rPr lang="en-US" dirty="0" smtClean="0"/>
              <a:t>Analyzed 1,581 patients with solid tumor cancers in Washington state</a:t>
            </a:r>
          </a:p>
          <a:p>
            <a:r>
              <a:rPr lang="en-US" dirty="0" smtClean="0"/>
              <a:t>53% of ED visits categorized as potentially preventable due to cancer-related symptoms</a:t>
            </a:r>
          </a:p>
          <a:p>
            <a:r>
              <a:rPr lang="en-US" dirty="0" smtClean="0"/>
              <a:t>27% of ED visits has a pain diagnosis, followed by fever and </a:t>
            </a:r>
            <a:r>
              <a:rPr lang="en-US" dirty="0" err="1" smtClean="0"/>
              <a:t>dyspnea</a:t>
            </a:r>
            <a:r>
              <a:rPr lang="en-US" dirty="0" smtClean="0"/>
              <a:t> (6% each)</a:t>
            </a:r>
          </a:p>
          <a:p>
            <a:r>
              <a:rPr lang="en-US" dirty="0" smtClean="0"/>
              <a:t>OCM includes risk-adjusted ED utilization and hospitalization as performance metrics </a:t>
            </a:r>
          </a:p>
          <a:p>
            <a:r>
              <a:rPr lang="en-US" dirty="0" smtClean="0"/>
              <a:t>CMS is proposing a new quality metric – the Admissions and Emergency Dept Visit for Patients receiving Outpatient Chemotherapy Measure – to go into effect 2020</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Better Advanced illness management (AIM) – Sutter health </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$13 million grant from the CMMI</a:t>
            </a:r>
          </a:p>
          <a:p>
            <a:r>
              <a:rPr lang="en-US" dirty="0" smtClean="0"/>
              <a:t>Focused on providing advanced care planning for patients with advanced chronic illnesses</a:t>
            </a:r>
          </a:p>
          <a:p>
            <a:pPr lvl="1"/>
            <a:r>
              <a:rPr lang="en-US" dirty="0" smtClean="0"/>
              <a:t>Home based care by skilled staff</a:t>
            </a:r>
          </a:p>
          <a:p>
            <a:pPr lvl="1"/>
            <a:r>
              <a:rPr lang="en-US" dirty="0" smtClean="0"/>
              <a:t>Proactive management of pain and suffering</a:t>
            </a:r>
          </a:p>
          <a:p>
            <a:pPr lvl="1"/>
            <a:r>
              <a:rPr lang="en-US" dirty="0" smtClean="0"/>
              <a:t>Patient, family and caregiver education about disease process, prognosis and options for care, including hospice</a:t>
            </a:r>
          </a:p>
          <a:p>
            <a:pPr lvl="1"/>
            <a:r>
              <a:rPr lang="en-US" dirty="0" smtClean="0"/>
              <a:t>Frank discussions about what patient wants as disease progresses</a:t>
            </a:r>
          </a:p>
          <a:p>
            <a:pPr lvl="1"/>
            <a:r>
              <a:rPr lang="en-US" dirty="0" smtClean="0"/>
              <a:t>Clear documentation across the system</a:t>
            </a:r>
          </a:p>
          <a:p>
            <a:pPr lvl="1"/>
            <a:r>
              <a:rPr lang="en-US" dirty="0" smtClean="0"/>
              <a:t>Attention to caregiver needs/burden</a:t>
            </a:r>
          </a:p>
          <a:p>
            <a:pPr lvl="1">
              <a:buNone/>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Sutter’s report</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AIM saved $5,700 per patient in the final month of like and served more than 16,000 patients</a:t>
            </a:r>
          </a:p>
          <a:p>
            <a:endParaRPr lang="en-US" dirty="0" smtClean="0"/>
          </a:p>
          <a:p>
            <a:r>
              <a:rPr lang="en-US" dirty="0" smtClean="0"/>
              <a:t>High level of patient/family satisfaction</a:t>
            </a:r>
          </a:p>
          <a:p>
            <a:endParaRPr lang="en-US" dirty="0" smtClean="0"/>
          </a:p>
          <a:p>
            <a:endParaRPr lang="en-US" dirty="0" smtClean="0"/>
          </a:p>
          <a:p>
            <a:endParaRPr lang="en-US" dirty="0" smtClean="0"/>
          </a:p>
          <a:p>
            <a:pPr>
              <a:buNone/>
            </a:pPr>
            <a:r>
              <a:rPr lang="en-US" sz="1800" dirty="0" smtClean="0"/>
              <a:t>Source: </a:t>
            </a:r>
            <a:r>
              <a:rPr lang="en-US" sz="1800" i="1" dirty="0" smtClean="0"/>
              <a:t>Giving Seriously Ill Patients More Choices About their Care</a:t>
            </a:r>
            <a:r>
              <a:rPr lang="en-US" sz="1800" dirty="0" smtClean="0"/>
              <a:t>. </a:t>
            </a:r>
          </a:p>
          <a:p>
            <a:pPr>
              <a:buNone/>
            </a:pPr>
            <a:r>
              <a:rPr lang="en-US" sz="1800" dirty="0" smtClean="0"/>
              <a:t>Harvard Business Review, May 23, 2017. </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Inter-professional Care Coordination of the Complex Patient </a:t>
            </a:r>
            <a:endParaRPr lang="en-US" dirty="0"/>
          </a:p>
        </p:txBody>
      </p:sp>
      <p:sp>
        <p:nvSpPr>
          <p:cNvPr id="3" name="Subtitle 2"/>
          <p:cNvSpPr>
            <a:spLocks noGrp="1"/>
          </p:cNvSpPr>
          <p:nvPr>
            <p:ph type="subTitle" idx="1"/>
          </p:nvPr>
        </p:nvSpPr>
        <p:spPr/>
        <p:txBody>
          <a:bodyPr>
            <a:normAutofit/>
          </a:bodyPr>
          <a:lstStyle/>
          <a:p>
            <a:r>
              <a:rPr lang="en-US" dirty="0" smtClean="0"/>
              <a:t>A City of Hope Program to improve care coordination for our patients and their families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compelling story </a:t>
            </a:r>
            <a:endParaRPr lang="en-US" dirty="0"/>
          </a:p>
        </p:txBody>
      </p:sp>
      <p:sp>
        <p:nvSpPr>
          <p:cNvPr id="3" name="Content Placeholder 2"/>
          <p:cNvSpPr>
            <a:spLocks noGrp="1"/>
          </p:cNvSpPr>
          <p:nvPr>
            <p:ph idx="1"/>
          </p:nvPr>
        </p:nvSpPr>
        <p:spPr/>
        <p:txBody>
          <a:bodyPr>
            <a:normAutofit/>
          </a:bodyPr>
          <a:lstStyle/>
          <a:p>
            <a:r>
              <a:rPr lang="en-US" dirty="0" smtClean="0"/>
              <a:t>&gt;1.6 million new cases of cancer diagnosed in 2016</a:t>
            </a:r>
          </a:p>
          <a:p>
            <a:r>
              <a:rPr lang="en-US" dirty="0" smtClean="0"/>
              <a:t>600,000 Americans died of cancer in 2016 (the majority of these being &gt;65) </a:t>
            </a:r>
          </a:p>
          <a:p>
            <a:endParaRPr lang="en-US" dirty="0" smtClean="0"/>
          </a:p>
          <a:p>
            <a:r>
              <a:rPr lang="en-US" dirty="0" smtClean="0"/>
              <a:t>Medical expenditures for cancer in the year 2020 are projected to reach at least </a:t>
            </a:r>
            <a:r>
              <a:rPr lang="en-US" sz="3600" dirty="0" smtClean="0">
                <a:solidFill>
                  <a:schemeClr val="accent2">
                    <a:lumMod val="75000"/>
                  </a:schemeClr>
                </a:solidFill>
              </a:rPr>
              <a:t>$158 billion</a:t>
            </a:r>
            <a:r>
              <a:rPr lang="en-US" dirty="0" smtClean="0"/>
              <a:t> (in 2010 dollars) –an increase of 27 percent over 2010. </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Real </a:t>
            </a:r>
            <a:r>
              <a:rPr lang="en-US" dirty="0" smtClean="0"/>
              <a:t>Challenge</a:t>
            </a:r>
            <a:endParaRPr lang="en-US" dirty="0"/>
          </a:p>
        </p:txBody>
      </p:sp>
      <p:sp>
        <p:nvSpPr>
          <p:cNvPr id="3" name="Content Placeholder 2"/>
          <p:cNvSpPr>
            <a:spLocks noGrp="1"/>
          </p:cNvSpPr>
          <p:nvPr>
            <p:ph idx="1"/>
          </p:nvPr>
        </p:nvSpPr>
        <p:spPr/>
        <p:txBody>
          <a:bodyPr/>
          <a:lstStyle/>
          <a:p>
            <a:r>
              <a:rPr lang="en-US" dirty="0" smtClean="0"/>
              <a:t>People diagnosed with cancer are faced with</a:t>
            </a:r>
          </a:p>
          <a:p>
            <a:pPr lvl="1"/>
            <a:r>
              <a:rPr lang="en-US" dirty="0" smtClean="0"/>
              <a:t>a life-threatening diagnosis </a:t>
            </a:r>
          </a:p>
          <a:p>
            <a:pPr lvl="1"/>
            <a:r>
              <a:rPr lang="en-US" dirty="0" smtClean="0"/>
              <a:t>numerous treatment choices </a:t>
            </a:r>
          </a:p>
          <a:p>
            <a:pPr lvl="1"/>
            <a:r>
              <a:rPr lang="en-US" dirty="0"/>
              <a:t>v</a:t>
            </a:r>
            <a:r>
              <a:rPr lang="en-US" dirty="0" smtClean="0"/>
              <a:t>ariable levels of severity of short-and long-term toxicities across many months to years</a:t>
            </a:r>
          </a:p>
          <a:p>
            <a:endParaRPr lang="en-US" dirty="0" smtClean="0"/>
          </a:p>
          <a:p>
            <a:r>
              <a:rPr lang="en-US" dirty="0" smtClean="0"/>
              <a:t>People diagnosed with cancer always worry their cancer will come back someday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Obvious </a:t>
            </a:r>
            <a:r>
              <a:rPr lang="en-US" dirty="0" smtClean="0"/>
              <a:t>Need</a:t>
            </a:r>
            <a:endParaRPr lang="en-US" dirty="0"/>
          </a:p>
        </p:txBody>
      </p:sp>
      <p:sp>
        <p:nvSpPr>
          <p:cNvPr id="3" name="Content Placeholder 2"/>
          <p:cNvSpPr>
            <a:spLocks noGrp="1"/>
          </p:cNvSpPr>
          <p:nvPr>
            <p:ph idx="1"/>
          </p:nvPr>
        </p:nvSpPr>
        <p:spPr/>
        <p:txBody>
          <a:bodyPr/>
          <a:lstStyle/>
          <a:p>
            <a:endParaRPr lang="en-US" dirty="0" smtClean="0"/>
          </a:p>
          <a:p>
            <a:r>
              <a:rPr lang="en-US" dirty="0" smtClean="0"/>
              <a:t>People diagnosed with cancer need someone to help them navigate through the complexity of their care </a:t>
            </a:r>
            <a:endParaRPr lang="en-US" dirty="0"/>
          </a:p>
        </p:txBody>
      </p:sp>
      <p:pic>
        <p:nvPicPr>
          <p:cNvPr id="1026" name="Picture 2"/>
          <p:cNvPicPr>
            <a:picLocks noChangeAspect="1" noChangeArrowheads="1"/>
          </p:cNvPicPr>
          <p:nvPr/>
        </p:nvPicPr>
        <p:blipFill>
          <a:blip r:embed="rId2"/>
          <a:srcRect/>
          <a:stretch>
            <a:fillRect/>
          </a:stretch>
        </p:blipFill>
        <p:spPr bwMode="auto">
          <a:xfrm rot="851100">
            <a:off x="3352800" y="3886200"/>
            <a:ext cx="1590675" cy="17430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Nursing Intervention </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a:t>
            </a:r>
            <a:endParaRPr lang="en-US" dirty="0"/>
          </a:p>
          <a:p>
            <a:pPr>
              <a:buNone/>
            </a:pPr>
            <a:r>
              <a:rPr lang="en-US" dirty="0" smtClean="0"/>
              <a:t>“The </a:t>
            </a:r>
            <a:r>
              <a:rPr lang="en-US" dirty="0"/>
              <a:t>o</a:t>
            </a:r>
            <a:r>
              <a:rPr lang="en-US" dirty="0" smtClean="0"/>
              <a:t>ncology nurse functions as a patient coordinator and collaborates with other health care team members to provide high-quality interdisciplinary care. The nurse </a:t>
            </a:r>
            <a:r>
              <a:rPr lang="en-US" i="1" dirty="0" smtClean="0">
                <a:solidFill>
                  <a:schemeClr val="accent6">
                    <a:lumMod val="75000"/>
                  </a:schemeClr>
                </a:solidFill>
              </a:rPr>
              <a:t>acts as a patient navigator </a:t>
            </a:r>
            <a:r>
              <a:rPr lang="en-US" dirty="0" smtClean="0"/>
              <a:t>and advocates for and assists patients and families to gain information, ensuring informed consent for treatment decisions and promoting maximal patient autonomy.” </a:t>
            </a:r>
          </a:p>
          <a:p>
            <a:pPr>
              <a:buNone/>
            </a:pPr>
            <a:r>
              <a:rPr lang="en-US" dirty="0"/>
              <a:t>	</a:t>
            </a:r>
            <a:r>
              <a:rPr lang="en-US" dirty="0" smtClean="0"/>
              <a:t>			</a:t>
            </a:r>
          </a:p>
          <a:p>
            <a:pPr>
              <a:buNone/>
            </a:pPr>
            <a:endParaRPr lang="en-US" dirty="0"/>
          </a:p>
          <a:p>
            <a:pPr>
              <a:buNone/>
            </a:pPr>
            <a:endParaRPr lang="en-US" sz="1400" dirty="0" smtClean="0"/>
          </a:p>
          <a:p>
            <a:pPr>
              <a:buNone/>
            </a:pPr>
            <a:endParaRPr lang="en-US" sz="1400" dirty="0"/>
          </a:p>
          <a:p>
            <a:pPr>
              <a:buNone/>
            </a:pPr>
            <a:r>
              <a:rPr lang="en-US" sz="1400" dirty="0" smtClean="0"/>
              <a:t>Source: Brant, J. M. &amp; Wickham, R. (Eds.) (2013). </a:t>
            </a:r>
            <a:r>
              <a:rPr lang="en-US" sz="1400" i="1" dirty="0" smtClean="0"/>
              <a:t>Statement on the Scope and Standards of Oncology Nursing Practice: Generalist and Advanced Practice. </a:t>
            </a:r>
            <a:r>
              <a:rPr lang="en-US" sz="1400" dirty="0" smtClean="0"/>
              <a:t>Pittsburgh, PA: Oncology Nursing Society </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Reality </a:t>
            </a:r>
            <a:endParaRPr lang="en-US" dirty="0"/>
          </a:p>
        </p:txBody>
      </p:sp>
      <p:sp>
        <p:nvSpPr>
          <p:cNvPr id="3" name="Content Placeholder 2"/>
          <p:cNvSpPr>
            <a:spLocks noGrp="1"/>
          </p:cNvSpPr>
          <p:nvPr>
            <p:ph idx="1"/>
          </p:nvPr>
        </p:nvSpPr>
        <p:spPr/>
        <p:txBody>
          <a:bodyPr/>
          <a:lstStyle/>
          <a:p>
            <a:r>
              <a:rPr lang="en-US" dirty="0" smtClean="0"/>
              <a:t>Nursing has not consistently demonstrated our role in care coordination </a:t>
            </a:r>
          </a:p>
          <a:p>
            <a:r>
              <a:rPr lang="en-US" dirty="0" smtClean="0"/>
              <a:t>Patients’ care is increasingly fragmented between care providers in multiple organizations</a:t>
            </a:r>
          </a:p>
          <a:p>
            <a:r>
              <a:rPr lang="en-US" dirty="0" smtClean="0"/>
              <a:t>We (Nursing) have to do better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Hope Approach</a:t>
            </a:r>
            <a:endParaRPr lang="en-US" dirty="0"/>
          </a:p>
        </p:txBody>
      </p:sp>
      <p:sp>
        <p:nvSpPr>
          <p:cNvPr id="3" name="Content Placeholder 2"/>
          <p:cNvSpPr>
            <a:spLocks noGrp="1"/>
          </p:cNvSpPr>
          <p:nvPr>
            <p:ph idx="1"/>
          </p:nvPr>
        </p:nvSpPr>
        <p:spPr/>
        <p:txBody>
          <a:bodyPr>
            <a:normAutofit/>
          </a:bodyPr>
          <a:lstStyle/>
          <a:p>
            <a:r>
              <a:rPr lang="en-US" dirty="0" smtClean="0"/>
              <a:t>Disease-based Care Teams</a:t>
            </a:r>
          </a:p>
          <a:p>
            <a:pPr>
              <a:buNone/>
            </a:pPr>
            <a:r>
              <a:rPr lang="en-US" dirty="0"/>
              <a:t>	</a:t>
            </a:r>
            <a:r>
              <a:rPr lang="en-US" dirty="0" smtClean="0"/>
              <a:t>- Urology</a:t>
            </a:r>
          </a:p>
          <a:p>
            <a:pPr>
              <a:buNone/>
            </a:pPr>
            <a:r>
              <a:rPr lang="en-US" dirty="0"/>
              <a:t>	</a:t>
            </a:r>
            <a:r>
              <a:rPr lang="en-US" dirty="0" smtClean="0"/>
              <a:t>- GI/Colorectal</a:t>
            </a:r>
          </a:p>
          <a:p>
            <a:pPr>
              <a:buNone/>
            </a:pPr>
            <a:r>
              <a:rPr lang="en-US" dirty="0"/>
              <a:t>	</a:t>
            </a:r>
            <a:r>
              <a:rPr lang="en-US" dirty="0" smtClean="0"/>
              <a:t>- </a:t>
            </a:r>
            <a:r>
              <a:rPr lang="en-US" dirty="0" err="1" smtClean="0"/>
              <a:t>Neuro</a:t>
            </a:r>
            <a:endParaRPr lang="en-US" dirty="0" smtClean="0"/>
          </a:p>
          <a:p>
            <a:pPr>
              <a:buNone/>
            </a:pPr>
            <a:r>
              <a:rPr lang="en-US" dirty="0"/>
              <a:t>	</a:t>
            </a:r>
            <a:r>
              <a:rPr lang="en-US" dirty="0" smtClean="0"/>
              <a:t>- Melanoma</a:t>
            </a:r>
          </a:p>
          <a:p>
            <a:pPr>
              <a:buNone/>
            </a:pPr>
            <a:r>
              <a:rPr lang="en-US" dirty="0"/>
              <a:t>	</a:t>
            </a:r>
            <a:r>
              <a:rPr lang="en-US" dirty="0" smtClean="0"/>
              <a:t>- Pulmonary</a:t>
            </a:r>
          </a:p>
          <a:p>
            <a:pPr>
              <a:buNone/>
            </a:pPr>
            <a:r>
              <a:rPr lang="en-US" dirty="0"/>
              <a:t>	</a:t>
            </a:r>
            <a:r>
              <a:rPr lang="en-US" dirty="0" smtClean="0"/>
              <a:t>- Head and Neck</a:t>
            </a:r>
          </a:p>
          <a:p>
            <a:pPr>
              <a:buNone/>
            </a:pPr>
            <a:r>
              <a:rPr lang="en-US" dirty="0"/>
              <a:t>	</a:t>
            </a:r>
            <a:r>
              <a:rPr lang="en-US" dirty="0" smtClean="0"/>
              <a:t>- Breast/GYN</a:t>
            </a:r>
          </a:p>
          <a:p>
            <a:pPr>
              <a:buNone/>
            </a:pPr>
            <a:r>
              <a:rPr lang="en-US" dirty="0"/>
              <a:t>	</a:t>
            </a:r>
            <a:r>
              <a:rPr lang="en-US" dirty="0" smtClean="0"/>
              <a:t>- Pediatric Sarcoma</a:t>
            </a:r>
          </a:p>
          <a:p>
            <a:pPr>
              <a:buNone/>
            </a:pPr>
            <a:r>
              <a:rPr lang="en-US" dirty="0"/>
              <a:t>		</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57200" y="1490682"/>
            <a:ext cx="5715000" cy="5367318"/>
          </a:xfrm>
          <a:prstGeom prst="rect">
            <a:avLst/>
          </a:prstGeom>
          <a:noFill/>
          <a:ln w="9525">
            <a:noFill/>
            <a:miter lim="800000"/>
            <a:headEnd/>
            <a:tailEnd/>
          </a:ln>
          <a:effectLst/>
        </p:spPr>
      </p:pic>
      <p:sp>
        <p:nvSpPr>
          <p:cNvPr id="4" name="Title 3"/>
          <p:cNvSpPr>
            <a:spLocks noGrp="1"/>
          </p:cNvSpPr>
          <p:nvPr>
            <p:ph type="title"/>
          </p:nvPr>
        </p:nvSpPr>
        <p:spPr>
          <a:xfrm>
            <a:off x="457200" y="320040"/>
            <a:ext cx="7239000" cy="975360"/>
          </a:xfrm>
        </p:spPr>
        <p:txBody>
          <a:bodyPr>
            <a:normAutofit fontScale="90000"/>
          </a:bodyPr>
          <a:lstStyle/>
          <a:p>
            <a:r>
              <a:rPr lang="en-US" dirty="0" smtClean="0"/>
              <a:t>Role clarification in ambulatory setting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2800" dirty="0" smtClean="0"/>
              <a:t>NURSE CARE COORDINATOR- Key Responsibilities  </a:t>
            </a:r>
            <a:endParaRPr lang="en-US" sz="2800" dirty="0"/>
          </a:p>
        </p:txBody>
      </p:sp>
      <p:sp>
        <p:nvSpPr>
          <p:cNvPr id="3" name="Content Placeholder 2"/>
          <p:cNvSpPr>
            <a:spLocks noGrp="1"/>
          </p:cNvSpPr>
          <p:nvPr>
            <p:ph idx="1"/>
          </p:nvPr>
        </p:nvSpPr>
        <p:spPr>
          <a:xfrm>
            <a:off x="533400" y="1219200"/>
            <a:ext cx="8229600" cy="4525963"/>
          </a:xfrm>
        </p:spPr>
        <p:txBody>
          <a:bodyPr/>
          <a:lstStyle/>
          <a:p>
            <a:pPr>
              <a:buNone/>
            </a:pPr>
            <a:endParaRPr lang="en-US" dirty="0"/>
          </a:p>
          <a:p>
            <a:endParaRPr lang="en-US" dirty="0"/>
          </a:p>
        </p:txBody>
      </p:sp>
      <p:pic>
        <p:nvPicPr>
          <p:cNvPr id="4" name="Picture 3" descr="Table2p44.JPG"/>
          <p:cNvPicPr>
            <a:picLocks noChangeAspect="1"/>
          </p:cNvPicPr>
          <p:nvPr/>
        </p:nvPicPr>
        <p:blipFill>
          <a:blip r:embed="rId2" cstate="print"/>
          <a:srcRect t="3896"/>
          <a:stretch>
            <a:fillRect/>
          </a:stretch>
        </p:blipFill>
        <p:spPr>
          <a:xfrm>
            <a:off x="457200" y="1524000"/>
            <a:ext cx="6677766" cy="49394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NCC </a:t>
            </a:r>
            <a:r>
              <a:rPr lang="en-US" dirty="0" err="1" smtClean="0"/>
              <a:t>ORIentation</a:t>
            </a:r>
            <a:r>
              <a:rPr lang="en-US" dirty="0" smtClean="0"/>
              <a:t>/competencies</a:t>
            </a:r>
            <a:endParaRPr lang="en-US" dirty="0"/>
          </a:p>
        </p:txBody>
      </p:sp>
      <p:sp>
        <p:nvSpPr>
          <p:cNvPr id="3" name="Content Placeholder 2"/>
          <p:cNvSpPr>
            <a:spLocks noGrp="1"/>
          </p:cNvSpPr>
          <p:nvPr>
            <p:ph idx="1"/>
          </p:nvPr>
        </p:nvSpPr>
        <p:spPr/>
        <p:txBody>
          <a:bodyPr>
            <a:normAutofit/>
          </a:bodyPr>
          <a:lstStyle/>
          <a:p>
            <a:r>
              <a:rPr lang="en-US" dirty="0" smtClean="0"/>
              <a:t>Disease-specific education</a:t>
            </a:r>
          </a:p>
          <a:p>
            <a:r>
              <a:rPr lang="en-US" dirty="0" smtClean="0"/>
              <a:t>ELNEC (End-of-Life Nursing Education Consortium)</a:t>
            </a:r>
          </a:p>
          <a:p>
            <a:r>
              <a:rPr lang="en-US" dirty="0" smtClean="0"/>
              <a:t>CARES Model </a:t>
            </a:r>
          </a:p>
          <a:p>
            <a:r>
              <a:rPr lang="en-US" dirty="0" smtClean="0"/>
              <a:t>COMFORT Communication Model</a:t>
            </a:r>
          </a:p>
          <a:p>
            <a:r>
              <a:rPr lang="en-US" dirty="0" smtClean="0"/>
              <a:t>Pain Resource Nurse Training </a:t>
            </a:r>
          </a:p>
          <a:p>
            <a:r>
              <a:rPr lang="en-US" dirty="0" smtClean="0"/>
              <a:t>CITI Human Subjects Research Training</a:t>
            </a:r>
          </a:p>
          <a:p>
            <a:r>
              <a:rPr lang="en-US" dirty="0" smtClean="0"/>
              <a:t>ONS Chemotherapy/Biotherapy Course</a:t>
            </a:r>
          </a:p>
          <a:p>
            <a:r>
              <a:rPr lang="en-US" dirty="0" smtClean="0"/>
              <a:t>OCN Certification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Model </a:t>
            </a:r>
            <a:endParaRPr lang="en-US" dirty="0"/>
          </a:p>
        </p:txBody>
      </p:sp>
      <p:pic>
        <p:nvPicPr>
          <p:cNvPr id="6" name="Picture 2"/>
          <p:cNvPicPr>
            <a:picLocks noGrp="1" noChangeAspect="1" noChangeArrowheads="1"/>
          </p:cNvPicPr>
          <p:nvPr>
            <p:ph idx="1"/>
          </p:nvPr>
        </p:nvPicPr>
        <p:blipFill>
          <a:blip r:embed="rId2"/>
          <a:srcRect/>
          <a:stretch>
            <a:fillRect/>
          </a:stretch>
        </p:blipFill>
        <p:spPr bwMode="auto">
          <a:xfrm>
            <a:off x="2895600" y="1624793"/>
            <a:ext cx="4495800" cy="5233207"/>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Interdisciplinary Team members </a:t>
            </a:r>
            <a:endParaRPr lang="en-US" dirty="0"/>
          </a:p>
        </p:txBody>
      </p:sp>
      <p:sp>
        <p:nvSpPr>
          <p:cNvPr id="3" name="Content Placeholder 2"/>
          <p:cNvSpPr>
            <a:spLocks noGrp="1"/>
          </p:cNvSpPr>
          <p:nvPr>
            <p:ph idx="1"/>
          </p:nvPr>
        </p:nvSpPr>
        <p:spPr>
          <a:xfrm>
            <a:off x="457200" y="2819400"/>
            <a:ext cx="7239000" cy="3636336"/>
          </a:xfrm>
        </p:spPr>
        <p:txBody>
          <a:bodyPr numCol="2">
            <a:normAutofit fontScale="92500" lnSpcReduction="20000"/>
          </a:bodyPr>
          <a:lstStyle/>
          <a:p>
            <a:pPr lvl="1"/>
            <a:r>
              <a:rPr lang="en-US" sz="2000" dirty="0" smtClean="0"/>
              <a:t>Clinic Nurse</a:t>
            </a:r>
          </a:p>
          <a:p>
            <a:pPr lvl="1"/>
            <a:r>
              <a:rPr lang="en-US" sz="2000" dirty="0" smtClean="0"/>
              <a:t>Clinic MA</a:t>
            </a:r>
          </a:p>
          <a:p>
            <a:pPr lvl="1"/>
            <a:r>
              <a:rPr lang="en-US" sz="2000" dirty="0" smtClean="0"/>
              <a:t>Nurse Care Coordinator</a:t>
            </a:r>
          </a:p>
          <a:p>
            <a:pPr lvl="1"/>
            <a:r>
              <a:rPr lang="en-US" sz="2000" dirty="0" smtClean="0"/>
              <a:t>Clinical Research Nurse </a:t>
            </a:r>
          </a:p>
          <a:p>
            <a:pPr lvl="1"/>
            <a:r>
              <a:rPr lang="en-US" sz="2000" dirty="0" smtClean="0"/>
              <a:t>Case Manager </a:t>
            </a:r>
          </a:p>
          <a:p>
            <a:pPr lvl="1"/>
            <a:r>
              <a:rPr lang="en-US" sz="2000" dirty="0" smtClean="0"/>
              <a:t>Nurse Practitioner</a:t>
            </a:r>
          </a:p>
          <a:p>
            <a:pPr lvl="1"/>
            <a:r>
              <a:rPr lang="en-US" sz="2000" dirty="0" smtClean="0"/>
              <a:t>Attending Physician</a:t>
            </a:r>
          </a:p>
          <a:p>
            <a:pPr lvl="1"/>
            <a:r>
              <a:rPr lang="en-US" sz="2000" dirty="0" smtClean="0"/>
              <a:t>Social Worker</a:t>
            </a:r>
          </a:p>
          <a:p>
            <a:pPr lvl="1"/>
            <a:r>
              <a:rPr lang="en-US" sz="2000" dirty="0" smtClean="0"/>
              <a:t>Psychologist/Psychiatrist</a:t>
            </a:r>
          </a:p>
          <a:p>
            <a:pPr lvl="1"/>
            <a:r>
              <a:rPr lang="en-US" sz="2000" dirty="0" smtClean="0"/>
              <a:t>Chaplin</a:t>
            </a:r>
          </a:p>
          <a:p>
            <a:pPr lvl="1"/>
            <a:endParaRPr lang="en-US" sz="2000" dirty="0" smtClean="0"/>
          </a:p>
          <a:p>
            <a:pPr lvl="1"/>
            <a:endParaRPr lang="en-US" sz="2000" dirty="0" smtClean="0"/>
          </a:p>
          <a:p>
            <a:pPr lvl="1"/>
            <a:r>
              <a:rPr lang="en-US" sz="2000" dirty="0" smtClean="0"/>
              <a:t>Pain/Palliative Care Specialist</a:t>
            </a:r>
          </a:p>
          <a:p>
            <a:pPr lvl="1"/>
            <a:r>
              <a:rPr lang="en-US" sz="2000" dirty="0" smtClean="0"/>
              <a:t>Financial Counselor</a:t>
            </a:r>
          </a:p>
          <a:p>
            <a:pPr lvl="1"/>
            <a:r>
              <a:rPr lang="en-US" sz="2000" dirty="0" smtClean="0"/>
              <a:t>Occupational Therapist/Physical Therapist</a:t>
            </a:r>
          </a:p>
          <a:p>
            <a:pPr lvl="1"/>
            <a:r>
              <a:rPr lang="en-US" sz="2000" dirty="0" smtClean="0"/>
              <a:t>Speech Language Pathologist</a:t>
            </a:r>
          </a:p>
          <a:p>
            <a:pPr lvl="1"/>
            <a:r>
              <a:rPr lang="en-US" sz="2000" dirty="0" smtClean="0"/>
              <a:t>Pharmacist</a:t>
            </a:r>
          </a:p>
          <a:p>
            <a:pPr lvl="1"/>
            <a:r>
              <a:rPr lang="en-US" sz="2000" dirty="0" smtClean="0"/>
              <a:t>Lay Navigator</a:t>
            </a:r>
          </a:p>
          <a:p>
            <a:pPr lvl="1"/>
            <a:r>
              <a:rPr lang="en-US" sz="2000" dirty="0" smtClean="0"/>
              <a:t>Interpreter</a:t>
            </a:r>
          </a:p>
          <a:p>
            <a:pPr lvl="1">
              <a:buNone/>
            </a:pPr>
            <a:endParaRPr lang="en-US" dirty="0" smtClean="0"/>
          </a:p>
        </p:txBody>
      </p:sp>
      <p:sp>
        <p:nvSpPr>
          <p:cNvPr id="5" name="TextBox 4"/>
          <p:cNvSpPr txBox="1"/>
          <p:nvPr/>
        </p:nvSpPr>
        <p:spPr>
          <a:xfrm>
            <a:off x="457200" y="1676400"/>
            <a:ext cx="7086600" cy="1107996"/>
          </a:xfrm>
          <a:prstGeom prst="rect">
            <a:avLst/>
          </a:prstGeom>
          <a:noFill/>
        </p:spPr>
        <p:txBody>
          <a:bodyPr wrap="square" rtlCol="0">
            <a:spAutoFit/>
          </a:bodyPr>
          <a:lstStyle/>
          <a:p>
            <a:r>
              <a:rPr lang="en-US" sz="2400" dirty="0" smtClean="0"/>
              <a:t>Varies based on the disease team and patient population needs: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Oncology Care model (OCM)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bundled payment program established under the Center for Medicare and Medicaid Services Innovation Center (CMMI) as a component of the Affordable Care Act (ACA)</a:t>
            </a:r>
          </a:p>
          <a:p>
            <a:pPr>
              <a:buNone/>
            </a:pPr>
            <a:endParaRPr lang="en-US" dirty="0" smtClean="0"/>
          </a:p>
          <a:p>
            <a:pPr>
              <a:buNone/>
            </a:pPr>
            <a:endParaRPr lang="en-US" dirty="0" smtClean="0"/>
          </a:p>
          <a:p>
            <a:r>
              <a:rPr lang="en-US" dirty="0" smtClean="0"/>
              <a:t>Part of the </a:t>
            </a:r>
            <a:r>
              <a:rPr lang="en-US" dirty="0" err="1" smtClean="0"/>
              <a:t>Obama</a:t>
            </a:r>
            <a:r>
              <a:rPr lang="en-US" dirty="0" smtClean="0"/>
              <a:t> administration’s commitment to shift 50% of FFS payments to value-based care by the end of 2018</a:t>
            </a:r>
          </a:p>
          <a:p>
            <a:endParaRPr lang="en-US" b="1" dirty="0" smtClean="0"/>
          </a:p>
          <a:p>
            <a:r>
              <a:rPr lang="en-US" dirty="0" smtClean="0"/>
              <a:t>The bundled payment model includes the following characteristics:</a:t>
            </a:r>
          </a:p>
          <a:p>
            <a:pPr lvl="1"/>
            <a:r>
              <a:rPr lang="en-US" dirty="0" smtClean="0"/>
              <a:t>Condition specific</a:t>
            </a:r>
          </a:p>
          <a:p>
            <a:pPr lvl="1"/>
            <a:r>
              <a:rPr lang="en-US" dirty="0" smtClean="0"/>
              <a:t>Includes nearly all services providers to patients (“episode”)</a:t>
            </a:r>
          </a:p>
          <a:p>
            <a:pPr lvl="1"/>
            <a:r>
              <a:rPr lang="en-US" dirty="0" smtClean="0"/>
              <a:t>Episode begins with a trigger event</a:t>
            </a:r>
          </a:p>
          <a:p>
            <a:pPr lvl="1"/>
            <a:r>
              <a:rPr lang="en-US" dirty="0" smtClean="0"/>
              <a:t>Total payments during an episode must fall below a threshold in order for a provider to receive savings</a:t>
            </a:r>
          </a:p>
          <a:p>
            <a:pPr>
              <a:buNone/>
            </a:pPr>
            <a:r>
              <a:rPr lang="en-US"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Interdisciplinary team Processes</a:t>
            </a:r>
            <a:endParaRPr lang="en-US" dirty="0"/>
          </a:p>
        </p:txBody>
      </p:sp>
      <p:sp>
        <p:nvSpPr>
          <p:cNvPr id="3" name="Content Placeholder 2"/>
          <p:cNvSpPr>
            <a:spLocks noGrp="1"/>
          </p:cNvSpPr>
          <p:nvPr>
            <p:ph idx="1"/>
          </p:nvPr>
        </p:nvSpPr>
        <p:spPr>
          <a:xfrm>
            <a:off x="457200" y="1600200"/>
            <a:ext cx="7239000" cy="4846320"/>
          </a:xfrm>
        </p:spPr>
        <p:txBody>
          <a:bodyPr/>
          <a:lstStyle/>
          <a:p>
            <a:r>
              <a:rPr lang="en-US" dirty="0" smtClean="0"/>
              <a:t>Weekly team meetings</a:t>
            </a:r>
          </a:p>
          <a:p>
            <a:r>
              <a:rPr lang="en-US" dirty="0" smtClean="0"/>
              <a:t>Daily huddles</a:t>
            </a:r>
          </a:p>
          <a:p>
            <a:r>
              <a:rPr lang="en-US" dirty="0" smtClean="0"/>
              <a:t>End of Clinic Debriefs</a:t>
            </a:r>
          </a:p>
          <a:p>
            <a:endParaRPr lang="en-US" dirty="0" smtClean="0"/>
          </a:p>
          <a:p>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Interdisciplinary Team challenges</a:t>
            </a:r>
            <a:endParaRPr lang="en-US" dirty="0"/>
          </a:p>
        </p:txBody>
      </p:sp>
      <p:sp>
        <p:nvSpPr>
          <p:cNvPr id="3" name="Content Placeholder 2"/>
          <p:cNvSpPr>
            <a:spLocks noGrp="1"/>
          </p:cNvSpPr>
          <p:nvPr>
            <p:ph idx="1"/>
          </p:nvPr>
        </p:nvSpPr>
        <p:spPr/>
        <p:txBody>
          <a:bodyPr/>
          <a:lstStyle/>
          <a:p>
            <a:r>
              <a:rPr lang="en-US" dirty="0" smtClean="0"/>
              <a:t>Physical Space limitations</a:t>
            </a:r>
          </a:p>
          <a:p>
            <a:r>
              <a:rPr lang="en-US" dirty="0" smtClean="0"/>
              <a:t>Lack of understanding of roles/capabilities</a:t>
            </a:r>
          </a:p>
          <a:p>
            <a:r>
              <a:rPr lang="en-US" dirty="0" smtClean="0"/>
              <a:t>Clinical Handoffs</a:t>
            </a:r>
          </a:p>
          <a:p>
            <a:r>
              <a:rPr lang="en-US" dirty="0" smtClean="0"/>
              <a:t>Lack of integrated care planning </a:t>
            </a:r>
          </a:p>
          <a:p>
            <a:endParaRPr lang="en-US" dirty="0" smtClean="0"/>
          </a:p>
          <a:p>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Report </a:t>
            </a:r>
            <a:endParaRPr lang="en-US" dirty="0"/>
          </a:p>
        </p:txBody>
      </p:sp>
      <p:sp>
        <p:nvSpPr>
          <p:cNvPr id="3" name="Content Placeholder 2"/>
          <p:cNvSpPr>
            <a:spLocks noGrp="1"/>
          </p:cNvSpPr>
          <p:nvPr>
            <p:ph idx="1"/>
          </p:nvPr>
        </p:nvSpPr>
        <p:spPr/>
        <p:txBody>
          <a:bodyPr/>
          <a:lstStyle/>
          <a:p>
            <a:endParaRPr lang="en-US" dirty="0" smtClean="0"/>
          </a:p>
          <a:p>
            <a:r>
              <a:rPr lang="en-US" dirty="0" smtClean="0"/>
              <a:t># patients served in first year = approx. 2500</a:t>
            </a:r>
          </a:p>
          <a:p>
            <a:endParaRPr lang="en-US" dirty="0" smtClean="0"/>
          </a:p>
          <a:p>
            <a:r>
              <a:rPr lang="en-US" dirty="0" smtClean="0"/>
              <a:t>Average active patient caseload per NCC = 40</a:t>
            </a:r>
          </a:p>
          <a:p>
            <a:endParaRPr lang="en-US" dirty="0" smtClean="0"/>
          </a:p>
          <a:p>
            <a:pPr>
              <a:buNone/>
            </a:pPr>
            <a:endParaRPr lang="en-US" dirty="0" smtClean="0"/>
          </a:p>
          <a:p>
            <a:endParaRPr lang="en-US" dirty="0"/>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Report </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Role delineation is illustrating the need for </a:t>
            </a:r>
          </a:p>
          <a:p>
            <a:pPr lvl="1"/>
            <a:r>
              <a:rPr lang="en-US" dirty="0" smtClean="0"/>
              <a:t>MORE nurses in Nurse Care Coordinator role </a:t>
            </a:r>
          </a:p>
          <a:p>
            <a:pPr lvl="1"/>
            <a:endParaRPr lang="en-US" dirty="0" smtClean="0"/>
          </a:p>
          <a:p>
            <a:r>
              <a:rPr lang="en-US" dirty="0" smtClean="0"/>
              <a:t>Consider </a:t>
            </a:r>
            <a:r>
              <a:rPr lang="en-US" dirty="0" err="1" smtClean="0"/>
              <a:t>retitling</a:t>
            </a:r>
            <a:r>
              <a:rPr lang="en-US" dirty="0" smtClean="0"/>
              <a:t> of roles </a:t>
            </a:r>
          </a:p>
          <a:p>
            <a:pPr lvl="1"/>
            <a:r>
              <a:rPr lang="en-US" dirty="0" smtClean="0"/>
              <a:t>Clinic RN </a:t>
            </a:r>
            <a:r>
              <a:rPr lang="en-US" dirty="0" smtClean="0">
                <a:sym typeface="Wingdings" pitchFamily="2" charset="2"/>
              </a:rPr>
              <a:t> Nurse Coordinator</a:t>
            </a:r>
          </a:p>
          <a:p>
            <a:pPr lvl="1"/>
            <a:r>
              <a:rPr lang="en-US" dirty="0" smtClean="0">
                <a:sym typeface="Wingdings" pitchFamily="2" charset="2"/>
              </a:rPr>
              <a:t>Nurse Care Coordinator  Oncology Nurse Navigator</a:t>
            </a:r>
            <a:endParaRPr lang="en-US" dirty="0"/>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smtClean="0"/>
              <a:t>Patient Satisfaction</a:t>
            </a:r>
          </a:p>
          <a:p>
            <a:pPr lvl="1"/>
            <a:r>
              <a:rPr lang="en-US" dirty="0" smtClean="0"/>
              <a:t>Care Coordination</a:t>
            </a:r>
          </a:p>
          <a:p>
            <a:r>
              <a:rPr lang="en-US" dirty="0" smtClean="0"/>
              <a:t>Provider Satisfaction</a:t>
            </a:r>
          </a:p>
          <a:p>
            <a:r>
              <a:rPr lang="en-US" dirty="0" smtClean="0"/>
              <a:t>Unplanned Readmission</a:t>
            </a:r>
          </a:p>
          <a:p>
            <a:r>
              <a:rPr lang="en-US" dirty="0" smtClean="0"/>
              <a:t>Length of Stay</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20040"/>
            <a:ext cx="7239000" cy="899160"/>
          </a:xfrm>
        </p:spPr>
        <p:txBody>
          <a:bodyPr>
            <a:normAutofit/>
          </a:bodyPr>
          <a:lstStyle/>
          <a:p>
            <a:r>
              <a:rPr lang="en-US" altLang="en-US" sz="2800" dirty="0" smtClean="0"/>
              <a:t>Patient Satisfaction: Breast, Gynecology, Plastics</a:t>
            </a:r>
          </a:p>
        </p:txBody>
      </p:sp>
      <p:pic>
        <p:nvPicPr>
          <p:cNvPr id="491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7681913" cy="540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Point Star 5"/>
          <p:cNvSpPr/>
          <p:nvPr/>
        </p:nvSpPr>
        <p:spPr bwMode="auto">
          <a:xfrm>
            <a:off x="1860550" y="4826000"/>
            <a:ext cx="190500" cy="182563"/>
          </a:xfrm>
          <a:prstGeom prst="star5">
            <a:avLst/>
          </a:prstGeom>
          <a:solidFill>
            <a:srgbClr val="FFC000"/>
          </a:solidFill>
          <a:ln w="9525" cap="flat" cmpd="sng" algn="ctr">
            <a:solidFill>
              <a:srgbClr val="FFC000"/>
            </a:solidFill>
            <a:prstDash val="solid"/>
            <a:round/>
            <a:headEnd type="none" w="med" len="med"/>
            <a:tailEnd type="none" w="med" len="med"/>
          </a:ln>
          <a:effectLst/>
          <a:extLst/>
        </p:spPr>
        <p:txBody>
          <a:bodyPr/>
          <a:lstStyle/>
          <a:p>
            <a:pPr>
              <a:defRPr/>
            </a:pPr>
            <a:endParaRPr lang="en-US">
              <a:solidFill>
                <a:srgbClr val="000000"/>
              </a:solidFill>
              <a:latin typeface="Arial" charset="0"/>
              <a:ea typeface="ＭＳ Ｐゴシック" charset="0"/>
            </a:endParaRPr>
          </a:p>
        </p:txBody>
      </p:sp>
      <p:sp>
        <p:nvSpPr>
          <p:cNvPr id="7" name="5-Point Star 6"/>
          <p:cNvSpPr/>
          <p:nvPr/>
        </p:nvSpPr>
        <p:spPr bwMode="auto">
          <a:xfrm>
            <a:off x="6450013" y="5686425"/>
            <a:ext cx="190500" cy="182563"/>
          </a:xfrm>
          <a:prstGeom prst="star5">
            <a:avLst/>
          </a:prstGeom>
          <a:solidFill>
            <a:srgbClr val="FFC000"/>
          </a:solidFill>
          <a:ln w="9525" cap="flat" cmpd="sng" algn="ctr">
            <a:solidFill>
              <a:srgbClr val="FFC000"/>
            </a:solidFill>
            <a:prstDash val="solid"/>
            <a:round/>
            <a:headEnd type="none" w="med" len="med"/>
            <a:tailEnd type="none" w="med" len="med"/>
          </a:ln>
          <a:effectLst/>
          <a:extLst/>
        </p:spPr>
        <p:txBody>
          <a:bodyPr/>
          <a:lstStyle/>
          <a:p>
            <a:pPr>
              <a:defRPr/>
            </a:pPr>
            <a:endParaRPr lang="en-US">
              <a:solidFill>
                <a:srgbClr val="000000"/>
              </a:solidFill>
              <a:latin typeface="Arial" charset="0"/>
              <a:ea typeface="ＭＳ Ｐゴシック" charset="0"/>
            </a:endParaRPr>
          </a:p>
        </p:txBody>
      </p:sp>
      <p:sp>
        <p:nvSpPr>
          <p:cNvPr id="8" name="5-Point Star 7"/>
          <p:cNvSpPr/>
          <p:nvPr/>
        </p:nvSpPr>
        <p:spPr bwMode="auto">
          <a:xfrm>
            <a:off x="4924425" y="4519613"/>
            <a:ext cx="190500" cy="182562"/>
          </a:xfrm>
          <a:prstGeom prst="star5">
            <a:avLst/>
          </a:prstGeom>
          <a:solidFill>
            <a:srgbClr val="FFC000"/>
          </a:solidFill>
          <a:ln w="9525" cap="flat" cmpd="sng" algn="ctr">
            <a:solidFill>
              <a:srgbClr val="FFC000"/>
            </a:solidFill>
            <a:prstDash val="solid"/>
            <a:round/>
            <a:headEnd type="none" w="med" len="med"/>
            <a:tailEnd type="none" w="med" len="med"/>
          </a:ln>
          <a:effectLst/>
          <a:extLst/>
        </p:spPr>
        <p:txBody>
          <a:bodyPr/>
          <a:lstStyle/>
          <a:p>
            <a:pPr>
              <a:defRPr/>
            </a:pPr>
            <a:endParaRPr lang="en-US">
              <a:solidFill>
                <a:srgbClr val="000000"/>
              </a:solidFill>
              <a:latin typeface="Arial" charset="0"/>
              <a:ea typeface="ＭＳ Ｐゴシック" charset="0"/>
            </a:endParaRPr>
          </a:p>
        </p:txBody>
      </p:sp>
      <p:sp>
        <p:nvSpPr>
          <p:cNvPr id="9" name="5-Point Star 8"/>
          <p:cNvSpPr/>
          <p:nvPr/>
        </p:nvSpPr>
        <p:spPr bwMode="auto">
          <a:xfrm>
            <a:off x="3375025" y="3621088"/>
            <a:ext cx="190500" cy="184150"/>
          </a:xfrm>
          <a:prstGeom prst="star5">
            <a:avLst/>
          </a:prstGeom>
          <a:solidFill>
            <a:srgbClr val="FFC000"/>
          </a:solidFill>
          <a:ln w="9525" cap="flat" cmpd="sng" algn="ctr">
            <a:solidFill>
              <a:srgbClr val="FFC000"/>
            </a:solidFill>
            <a:prstDash val="solid"/>
            <a:round/>
            <a:headEnd type="none" w="med" len="med"/>
            <a:tailEnd type="none" w="med" len="med"/>
          </a:ln>
          <a:effectLst/>
          <a:extLst/>
        </p:spPr>
        <p:txBody>
          <a:bodyPr/>
          <a:lstStyle/>
          <a:p>
            <a:pPr>
              <a:defRPr/>
            </a:pPr>
            <a:endParaRPr lang="en-US">
              <a:solidFill>
                <a:srgbClr val="000000"/>
              </a:solidFill>
              <a:latin typeface="Arial" charset="0"/>
              <a:ea typeface="ＭＳ Ｐゴシック" charset="0"/>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9238" y="230188"/>
            <a:ext cx="8534400" cy="593725"/>
          </a:xfrm>
        </p:spPr>
        <p:txBody>
          <a:bodyPr>
            <a:normAutofit/>
          </a:bodyPr>
          <a:lstStyle/>
          <a:p>
            <a:r>
              <a:rPr lang="en-US" altLang="en-US" sz="2800" dirty="0" smtClean="0"/>
              <a:t>Patient Satisfaction - GU</a:t>
            </a:r>
          </a:p>
        </p:txBody>
      </p:sp>
      <p:sp>
        <p:nvSpPr>
          <p:cNvPr id="50179" name="Content Placeholder 2"/>
          <p:cNvSpPr>
            <a:spLocks noGrp="1"/>
          </p:cNvSpPr>
          <p:nvPr>
            <p:ph idx="1"/>
          </p:nvPr>
        </p:nvSpPr>
        <p:spPr>
          <a:xfrm>
            <a:off x="457200" y="2057400"/>
            <a:ext cx="7239000" cy="4181784"/>
          </a:xfrm>
        </p:spPr>
        <p:txBody>
          <a:bodyPr/>
          <a:lstStyle/>
          <a:p>
            <a:r>
              <a:rPr lang="en-US" altLang="en-US" dirty="0" smtClean="0"/>
              <a:t>b</a:t>
            </a:r>
          </a:p>
        </p:txBody>
      </p:sp>
      <p:pic>
        <p:nvPicPr>
          <p:cNvPr id="50180" name="Picture 3"/>
          <p:cNvPicPr>
            <a:picLocks noChangeAspect="1"/>
          </p:cNvPicPr>
          <p:nvPr/>
        </p:nvPicPr>
        <p:blipFill>
          <a:blip r:embed="rId3">
            <a:extLst>
              <a:ext uri="{28A0092B-C50C-407E-A947-70E740481C1C}">
                <a14:useLocalDpi xmlns:a14="http://schemas.microsoft.com/office/drawing/2010/main" val="0"/>
              </a:ext>
            </a:extLst>
          </a:blip>
          <a:srcRect r="18710"/>
          <a:stretch>
            <a:fillRect/>
          </a:stretch>
        </p:blipFill>
        <p:spPr bwMode="auto">
          <a:xfrm>
            <a:off x="533400" y="1981200"/>
            <a:ext cx="7053263"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3400" y="1524000"/>
            <a:ext cx="2809875" cy="400050"/>
          </a:xfrm>
          <a:prstGeom prst="rect">
            <a:avLst/>
          </a:prstGeom>
          <a:solidFill>
            <a:schemeClr val="bg1"/>
          </a:solidFill>
          <a:ln>
            <a:solidFill>
              <a:schemeClr val="accent2">
                <a:lumMod val="60000"/>
                <a:lumOff val="40000"/>
              </a:schemeClr>
            </a:solidFill>
          </a:ln>
        </p:spPr>
        <p:txBody>
          <a:bodyPr>
            <a:spAutoFit/>
          </a:bodyPr>
          <a:lstStyle/>
          <a:p>
            <a:pPr>
              <a:defRPr/>
            </a:pPr>
            <a:r>
              <a:rPr lang="en-US" sz="2000" dirty="0">
                <a:solidFill>
                  <a:srgbClr val="000000"/>
                </a:solidFill>
                <a:latin typeface="Arial" charset="0"/>
              </a:rPr>
              <a:t>“Care Coordination”</a:t>
            </a:r>
          </a:p>
        </p:txBody>
      </p:sp>
      <p:sp>
        <p:nvSpPr>
          <p:cNvPr id="6" name="TextBox 5"/>
          <p:cNvSpPr txBox="1"/>
          <p:nvPr/>
        </p:nvSpPr>
        <p:spPr>
          <a:xfrm>
            <a:off x="4038600" y="1524000"/>
            <a:ext cx="3363913" cy="400050"/>
          </a:xfrm>
          <a:prstGeom prst="rect">
            <a:avLst/>
          </a:prstGeom>
          <a:solidFill>
            <a:schemeClr val="bg1"/>
          </a:solidFill>
          <a:ln>
            <a:solidFill>
              <a:schemeClr val="accent2">
                <a:lumMod val="60000"/>
                <a:lumOff val="40000"/>
              </a:schemeClr>
            </a:solidFill>
          </a:ln>
        </p:spPr>
        <p:txBody>
          <a:bodyPr>
            <a:spAutoFit/>
          </a:bodyPr>
          <a:lstStyle/>
          <a:p>
            <a:pPr>
              <a:defRPr/>
            </a:pPr>
            <a:r>
              <a:rPr lang="en-US" sz="2000" dirty="0">
                <a:solidFill>
                  <a:srgbClr val="000000"/>
                </a:solidFill>
                <a:latin typeface="Arial" charset="0"/>
              </a:rPr>
              <a:t>“Likelihood to Recommend”</a:t>
            </a:r>
          </a:p>
        </p:txBody>
      </p:sp>
      <p:sp>
        <p:nvSpPr>
          <p:cNvPr id="9" name="TextBox 8"/>
          <p:cNvSpPr txBox="1">
            <a:spLocks noChangeArrowheads="1"/>
          </p:cNvSpPr>
          <p:nvPr/>
        </p:nvSpPr>
        <p:spPr bwMode="auto">
          <a:xfrm>
            <a:off x="3733800" y="2438400"/>
            <a:ext cx="538163" cy="276225"/>
          </a:xfrm>
          <a:prstGeom prst="rect">
            <a:avLst/>
          </a:prstGeom>
          <a:solidFill>
            <a:schemeClr val="bg1"/>
          </a:solidFill>
          <a:ln w="9525">
            <a:solidFill>
              <a:srgbClr val="00B050"/>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dirty="0">
                <a:solidFill>
                  <a:srgbClr val="000000"/>
                </a:solidFill>
              </a:rPr>
              <a:t>91st</a:t>
            </a:r>
          </a:p>
        </p:txBody>
      </p:sp>
      <p:sp>
        <p:nvSpPr>
          <p:cNvPr id="10" name="TextBox 9"/>
          <p:cNvSpPr txBox="1">
            <a:spLocks noChangeArrowheads="1"/>
          </p:cNvSpPr>
          <p:nvPr/>
        </p:nvSpPr>
        <p:spPr bwMode="auto">
          <a:xfrm>
            <a:off x="7010400" y="2286000"/>
            <a:ext cx="538162" cy="277812"/>
          </a:xfrm>
          <a:prstGeom prst="rect">
            <a:avLst/>
          </a:prstGeom>
          <a:solidFill>
            <a:schemeClr val="bg1"/>
          </a:solidFill>
          <a:ln w="9525">
            <a:solidFill>
              <a:srgbClr val="00B050"/>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dirty="0">
                <a:solidFill>
                  <a:srgbClr val="000000"/>
                </a:solidFill>
              </a:rPr>
              <a:t>98th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239000" cy="1143000"/>
          </a:xfrm>
        </p:spPr>
        <p:txBody>
          <a:bodyPr>
            <a:normAutofit/>
          </a:bodyPr>
          <a:lstStyle/>
          <a:p>
            <a:r>
              <a:rPr lang="en-US" dirty="0" smtClean="0"/>
              <a:t>Provider satisfaction </a:t>
            </a:r>
            <a:endParaRPr lang="en-US" dirty="0"/>
          </a:p>
        </p:txBody>
      </p:sp>
      <p:sp>
        <p:nvSpPr>
          <p:cNvPr id="3" name="Content Placeholder 2"/>
          <p:cNvSpPr>
            <a:spLocks noGrp="1"/>
          </p:cNvSpPr>
          <p:nvPr>
            <p:ph idx="1"/>
          </p:nvPr>
        </p:nvSpPr>
        <p:spPr/>
        <p:txBody>
          <a:bodyPr>
            <a:normAutofit/>
          </a:bodyPr>
          <a:lstStyle/>
          <a:p>
            <a:r>
              <a:rPr lang="en-US" dirty="0" smtClean="0"/>
              <a:t>“I know my team and they know me”</a:t>
            </a:r>
          </a:p>
          <a:p>
            <a:r>
              <a:rPr lang="en-US" dirty="0" smtClean="0"/>
              <a:t>“My patients feel supported throughout the process”</a:t>
            </a:r>
          </a:p>
          <a:p>
            <a:r>
              <a:rPr lang="en-US" dirty="0" smtClean="0"/>
              <a:t>Improved education/support reduces patient phone calls as they know what to expect </a:t>
            </a:r>
          </a:p>
          <a:p>
            <a:r>
              <a:rPr lang="en-US" dirty="0" smtClean="0"/>
              <a:t>Phone calls are managed quickly </a:t>
            </a:r>
          </a:p>
          <a:p>
            <a:r>
              <a:rPr lang="en-US" dirty="0" smtClean="0"/>
              <a:t>Team assist in transitions between treatment modalities</a:t>
            </a:r>
          </a:p>
          <a:p>
            <a:r>
              <a:rPr lang="en-US" dirty="0" smtClean="0"/>
              <a:t>Team facilitates timely and better planning for Survivorship transition</a:t>
            </a:r>
          </a:p>
          <a:p>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Unplanned readmissions</a:t>
            </a:r>
            <a:endParaRPr lang="en-US" dirty="0"/>
          </a:p>
        </p:txBody>
      </p:sp>
      <p:pic>
        <p:nvPicPr>
          <p:cNvPr id="1026" name="Picture 1" descr="image001"/>
          <p:cNvPicPr>
            <a:picLocks noChangeAspect="1" noChangeArrowheads="1"/>
          </p:cNvPicPr>
          <p:nvPr/>
        </p:nvPicPr>
        <p:blipFill>
          <a:blip r:embed="rId2"/>
          <a:srcRect/>
          <a:stretch>
            <a:fillRect/>
          </a:stretch>
        </p:blipFill>
        <p:spPr bwMode="auto">
          <a:xfrm>
            <a:off x="762000" y="1970746"/>
            <a:ext cx="6019800" cy="4406611"/>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Unplanned readmissions</a:t>
            </a:r>
            <a:endParaRPr lang="en-US" dirty="0"/>
          </a:p>
        </p:txBody>
      </p:sp>
      <p:pic>
        <p:nvPicPr>
          <p:cNvPr id="2050" name="Chart 2" descr="image002"/>
          <p:cNvPicPr>
            <a:picLocks noChangeAspect="1" noChangeArrowheads="1"/>
          </p:cNvPicPr>
          <p:nvPr/>
        </p:nvPicPr>
        <p:blipFill>
          <a:blip r:embed="rId2"/>
          <a:srcRect/>
          <a:stretch>
            <a:fillRect/>
          </a:stretch>
        </p:blipFill>
        <p:spPr bwMode="auto">
          <a:xfrm>
            <a:off x="228600" y="1752600"/>
            <a:ext cx="7756525" cy="4419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Oncology Care Model (OCM)</a:t>
            </a:r>
            <a:endParaRPr lang="en-US" dirty="0"/>
          </a:p>
        </p:txBody>
      </p:sp>
      <p:sp>
        <p:nvSpPr>
          <p:cNvPr id="3" name="Content Placeholder 2"/>
          <p:cNvSpPr>
            <a:spLocks noGrp="1"/>
          </p:cNvSpPr>
          <p:nvPr>
            <p:ph idx="1"/>
          </p:nvPr>
        </p:nvSpPr>
        <p:spPr/>
        <p:txBody>
          <a:bodyPr>
            <a:normAutofit fontScale="92500"/>
          </a:bodyPr>
          <a:lstStyle/>
          <a:p>
            <a:r>
              <a:rPr lang="en-US" dirty="0" smtClean="0"/>
              <a:t>Focuses on episodes of cancer care that include chemotherapy</a:t>
            </a:r>
          </a:p>
          <a:p>
            <a:r>
              <a:rPr lang="en-US" dirty="0" smtClean="0"/>
              <a:t>Goals are to utilize aligned financial incentives to improve: </a:t>
            </a:r>
          </a:p>
          <a:p>
            <a:pPr lvl="1"/>
            <a:r>
              <a:rPr lang="en-US" dirty="0" smtClean="0"/>
              <a:t>Care Coordination</a:t>
            </a:r>
          </a:p>
          <a:p>
            <a:pPr lvl="1"/>
            <a:r>
              <a:rPr lang="en-US" dirty="0" smtClean="0"/>
              <a:t>Appropriateness of Care</a:t>
            </a:r>
          </a:p>
          <a:p>
            <a:pPr lvl="1"/>
            <a:r>
              <a:rPr lang="en-US" dirty="0" smtClean="0"/>
              <a:t>Access for beneficiaries undergoing chemotherapy</a:t>
            </a:r>
          </a:p>
          <a:p>
            <a:r>
              <a:rPr lang="en-US" dirty="0" smtClean="0"/>
              <a:t>Financial incentives encourage participating practices to work collaboratively with other providers to address the complex care needs of patients receiving chemotherapy and encourage the use of services that improve health outcomes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2209800"/>
            <a:ext cx="7504848" cy="3219450"/>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err="1" smtClean="0"/>
              <a:t>LENgth</a:t>
            </a:r>
            <a:r>
              <a:rPr lang="en-US" dirty="0" smtClean="0"/>
              <a:t> of stay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00200"/>
            <a:ext cx="6255488" cy="1362075"/>
          </a:xfrm>
        </p:spPr>
        <p:txBody>
          <a:bodyPr/>
          <a:lstStyle/>
          <a:p>
            <a:pPr algn="l"/>
            <a:r>
              <a:rPr lang="en-US" dirty="0" smtClean="0"/>
              <a:t>What is the future of the ONN Role?</a:t>
            </a:r>
            <a:endParaRPr lang="en-US" dirty="0"/>
          </a:p>
        </p:txBody>
      </p:sp>
      <p:pic>
        <p:nvPicPr>
          <p:cNvPr id="1027" name="Picture 3" descr="C:\Users\aireland\AppData\Local\Microsoft\Windows\Temporary Internet Files\Content.IE5\54AN6OKY\crystal-ball[1].png"/>
          <p:cNvPicPr>
            <a:picLocks noChangeAspect="1" noChangeArrowheads="1"/>
          </p:cNvPicPr>
          <p:nvPr/>
        </p:nvPicPr>
        <p:blipFill>
          <a:blip r:embed="rId2"/>
          <a:srcRect/>
          <a:stretch>
            <a:fillRect/>
          </a:stretch>
        </p:blipFill>
        <p:spPr bwMode="auto">
          <a:xfrm>
            <a:off x="3886200" y="3048000"/>
            <a:ext cx="2608031" cy="259499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Oncology Nurse Navigation  </a:t>
            </a:r>
            <a:endParaRPr lang="en-US" dirty="0"/>
          </a:p>
        </p:txBody>
      </p:sp>
      <p:sp>
        <p:nvSpPr>
          <p:cNvPr id="3" name="Content Placeholder 2"/>
          <p:cNvSpPr>
            <a:spLocks noGrp="1"/>
          </p:cNvSpPr>
          <p:nvPr>
            <p:ph idx="1"/>
          </p:nvPr>
        </p:nvSpPr>
        <p:spPr/>
        <p:txBody>
          <a:bodyPr>
            <a:normAutofit lnSpcReduction="10000"/>
          </a:bodyPr>
          <a:lstStyle/>
          <a:p>
            <a:r>
              <a:rPr lang="en-US" dirty="0" smtClean="0"/>
              <a:t>Results of the ONS/ONCC 2016 Role Delineation Study </a:t>
            </a:r>
          </a:p>
          <a:p>
            <a:endParaRPr lang="en-US" dirty="0"/>
          </a:p>
          <a:p>
            <a:pPr>
              <a:buNone/>
            </a:pPr>
            <a:r>
              <a:rPr lang="en-US" dirty="0" smtClean="0"/>
              <a:t>“The ONN role is evolving, and more was learned about its key tasks…however, the role delineation study did not find an adequate difference in the knowledge required by the ONN and the clinical or staff nurse to support the need for a separate ONN certification” </a:t>
            </a:r>
          </a:p>
          <a:p>
            <a:pPr>
              <a:buNone/>
            </a:pPr>
            <a:endParaRPr lang="en-US" sz="1900" dirty="0" smtClean="0"/>
          </a:p>
          <a:p>
            <a:pPr>
              <a:buNone/>
            </a:pPr>
            <a:r>
              <a:rPr lang="en-US" sz="1900" dirty="0" err="1" smtClean="0"/>
              <a:t>Lubejko</a:t>
            </a:r>
            <a:r>
              <a:rPr lang="en-US" sz="1900" dirty="0" smtClean="0"/>
              <a:t> et al. (2017). </a:t>
            </a:r>
            <a:r>
              <a:rPr lang="en-US" sz="1900" i="1" dirty="0" smtClean="0"/>
              <a:t>Oncology Nurse Navigation: Results of the 2016 role delineation study. </a:t>
            </a:r>
            <a:r>
              <a:rPr lang="en-US" sz="1900" dirty="0" smtClean="0"/>
              <a:t>CJON, 21 (1), 43-50</a:t>
            </a:r>
            <a:endParaRPr lang="en-US" sz="19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Tasks of the ONN </a:t>
            </a:r>
            <a:endParaRPr lang="en-US" dirty="0"/>
          </a:p>
        </p:txBody>
      </p:sp>
      <p:pic>
        <p:nvPicPr>
          <p:cNvPr id="6" name="Content Placeholder 5" descr="Side1.JPG"/>
          <p:cNvPicPr>
            <a:picLocks noGrp="1" noChangeAspect="1"/>
          </p:cNvPicPr>
          <p:nvPr>
            <p:ph idx="1"/>
          </p:nvPr>
        </p:nvPicPr>
        <p:blipFill>
          <a:blip r:embed="rId2" cstate="print"/>
          <a:srcRect t="9434"/>
          <a:stretch>
            <a:fillRect/>
          </a:stretch>
        </p:blipFill>
        <p:spPr>
          <a:xfrm>
            <a:off x="0" y="1861139"/>
            <a:ext cx="4114800" cy="3853861"/>
          </a:xfrm>
        </p:spPr>
      </p:pic>
      <p:pic>
        <p:nvPicPr>
          <p:cNvPr id="7" name="Picture 6" descr="Side2.JPG"/>
          <p:cNvPicPr>
            <a:picLocks noChangeAspect="1"/>
          </p:cNvPicPr>
          <p:nvPr/>
        </p:nvPicPr>
        <p:blipFill>
          <a:blip r:embed="rId3" cstate="print"/>
          <a:stretch>
            <a:fillRect/>
          </a:stretch>
        </p:blipFill>
        <p:spPr>
          <a:xfrm>
            <a:off x="4343400" y="1828800"/>
            <a:ext cx="3790950" cy="3924300"/>
          </a:xfrm>
          <a:prstGeom prst="rect">
            <a:avLst/>
          </a:prstGeom>
        </p:spPr>
      </p:pic>
      <p:sp>
        <p:nvSpPr>
          <p:cNvPr id="5" name="TextBox 4"/>
          <p:cNvSpPr txBox="1"/>
          <p:nvPr/>
        </p:nvSpPr>
        <p:spPr>
          <a:xfrm>
            <a:off x="228600" y="6019800"/>
            <a:ext cx="7696200" cy="800219"/>
          </a:xfrm>
          <a:prstGeom prst="rect">
            <a:avLst/>
          </a:prstGeom>
          <a:noFill/>
        </p:spPr>
        <p:txBody>
          <a:bodyPr wrap="square" rtlCol="0">
            <a:spAutoFit/>
          </a:bodyPr>
          <a:lstStyle/>
          <a:p>
            <a:r>
              <a:rPr lang="en-US" sz="1400" dirty="0" smtClean="0"/>
              <a:t>Source: </a:t>
            </a:r>
            <a:r>
              <a:rPr lang="en-US" sz="1400" dirty="0" err="1" smtClean="0"/>
              <a:t>Lubejko</a:t>
            </a:r>
            <a:r>
              <a:rPr lang="en-US" sz="1400" dirty="0" smtClean="0"/>
              <a:t> et al. (2017). </a:t>
            </a:r>
            <a:r>
              <a:rPr lang="en-US" sz="1400" i="1" dirty="0" smtClean="0"/>
              <a:t>Oncology Nurse Navigation: Results of the 2016 role delineation study. </a:t>
            </a:r>
            <a:r>
              <a:rPr lang="en-US" sz="1400" dirty="0" smtClean="0"/>
              <a:t>CJON, 21 (1), 43-50</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Considerations  </a:t>
            </a:r>
            <a:endParaRPr lang="en-US" dirty="0"/>
          </a:p>
        </p:txBody>
      </p:sp>
      <p:sp>
        <p:nvSpPr>
          <p:cNvPr id="3" name="Content Placeholder 2"/>
          <p:cNvSpPr>
            <a:spLocks noGrp="1"/>
          </p:cNvSpPr>
          <p:nvPr>
            <p:ph idx="1"/>
          </p:nvPr>
        </p:nvSpPr>
        <p:spPr/>
        <p:txBody>
          <a:bodyPr/>
          <a:lstStyle/>
          <a:p>
            <a:r>
              <a:rPr lang="en-US" dirty="0" smtClean="0"/>
              <a:t>Survivorship</a:t>
            </a:r>
          </a:p>
          <a:p>
            <a:r>
              <a:rPr lang="en-US" dirty="0" smtClean="0"/>
              <a:t>Home Health </a:t>
            </a:r>
          </a:p>
          <a:p>
            <a:r>
              <a:rPr lang="en-US" dirty="0" smtClean="0"/>
              <a:t>Oral Chemotherapy Monitoring </a:t>
            </a:r>
          </a:p>
          <a:p>
            <a:r>
              <a:rPr lang="en-US" dirty="0" err="1" smtClean="0"/>
              <a:t>eHealth</a:t>
            </a:r>
            <a:endParaRPr lang="en-US" dirty="0" smtClean="0"/>
          </a:p>
          <a:p>
            <a:r>
              <a:rPr lang="en-US" dirty="0" smtClean="0"/>
              <a:t>Interdisciplinary education/experiential opportunities </a:t>
            </a:r>
            <a:endParaRPr lang="en-US" dirty="0"/>
          </a:p>
          <a:p>
            <a:endParaRPr lang="en-US" dirty="0" smtClean="0"/>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ONS Oncology Nurse Navigator Toolkit</a:t>
            </a:r>
          </a:p>
          <a:p>
            <a:pPr lvl="1"/>
            <a:r>
              <a:rPr lang="en-US" dirty="0" smtClean="0"/>
              <a:t>Helping Patients Navigate Financial Issues</a:t>
            </a:r>
          </a:p>
          <a:p>
            <a:pPr lvl="1"/>
            <a:r>
              <a:rPr lang="en-US" dirty="0" smtClean="0"/>
              <a:t>ONN Job Responsibilities &amp; Requirements</a:t>
            </a:r>
          </a:p>
          <a:p>
            <a:pPr lvl="1"/>
            <a:r>
              <a:rPr lang="en-US" dirty="0" smtClean="0"/>
              <a:t>2017 ONN Competencies</a:t>
            </a:r>
          </a:p>
          <a:p>
            <a:pPr lvl="1">
              <a:buNone/>
            </a:pPr>
            <a:endParaRPr lang="en-US" dirty="0" smtClean="0"/>
          </a:p>
          <a:p>
            <a:r>
              <a:rPr lang="en-US" dirty="0" err="1" smtClean="0"/>
              <a:t>Blaseg</a:t>
            </a:r>
            <a:r>
              <a:rPr lang="en-US" dirty="0" smtClean="0"/>
              <a:t>, K.D., Daugherty, P., &amp; </a:t>
            </a:r>
            <a:r>
              <a:rPr lang="en-US" dirty="0" err="1" smtClean="0"/>
              <a:t>Gamblin</a:t>
            </a:r>
            <a:r>
              <a:rPr lang="en-US" dirty="0" smtClean="0"/>
              <a:t>, K.A. (2014). </a:t>
            </a:r>
            <a:r>
              <a:rPr lang="en-US" i="1" dirty="0" smtClean="0"/>
              <a:t>Oncology Nurse Navigation – delivering patient-centered care across the continuum. </a:t>
            </a:r>
            <a:r>
              <a:rPr lang="en-US" dirty="0" smtClean="0"/>
              <a:t>Pittsburgh, PA: Oncology Nursing Society</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Thank you!</a:t>
            </a:r>
            <a:endParaRPr lang="en-US" dirty="0"/>
          </a:p>
        </p:txBody>
      </p:sp>
      <p:sp>
        <p:nvSpPr>
          <p:cNvPr id="8" name="Subtitle 7"/>
          <p:cNvSpPr>
            <a:spLocks noGrp="1"/>
          </p:cNvSpPr>
          <p:nvPr>
            <p:ph type="subTitle" idx="1"/>
          </p:nvPr>
        </p:nvSpPr>
        <p:spPr/>
        <p:txBody>
          <a:bodyPr/>
          <a:lstStyle/>
          <a:p>
            <a:r>
              <a:rPr lang="en-US" dirty="0" smtClean="0"/>
              <a:t>aireland@coh.org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Ocm</a:t>
            </a:r>
            <a:r>
              <a:rPr lang="en-US" dirty="0" smtClean="0"/>
              <a:t> overview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Episode-based</a:t>
            </a:r>
          </a:p>
          <a:p>
            <a:pPr lvl="1"/>
            <a:r>
              <a:rPr lang="en-US" dirty="0" smtClean="0"/>
              <a:t>Payment model targets chemotherapy and related care during a 6-month period that begins with receipt of chemotherapy treatment</a:t>
            </a:r>
          </a:p>
          <a:p>
            <a:r>
              <a:rPr lang="en-US" b="1" dirty="0" smtClean="0"/>
              <a:t>Emphasizes practice transformation</a:t>
            </a:r>
          </a:p>
          <a:p>
            <a:pPr lvl="1"/>
            <a:r>
              <a:rPr lang="en-US" dirty="0" smtClean="0"/>
              <a:t>Physician practices are required to implement “practice redesign activities” to improve the quality of care they deliver</a:t>
            </a:r>
          </a:p>
          <a:p>
            <a:r>
              <a:rPr lang="en-US" b="1" dirty="0" smtClean="0"/>
              <a:t>Multi-payer model</a:t>
            </a:r>
          </a:p>
          <a:p>
            <a:pPr lvl="1"/>
            <a:r>
              <a:rPr lang="en-US" dirty="0" smtClean="0"/>
              <a:t>Includes Medicare fee-for-service and other payers working in tandem to leverage the opportunity to transform care for oncology patients across the practice’s population</a:t>
            </a:r>
          </a:p>
          <a:p>
            <a:r>
              <a:rPr lang="en-US" b="1" dirty="0" smtClean="0"/>
              <a:t>Timeline: July 1, 2016-June 30, 2021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redesign activities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b="1" dirty="0" smtClean="0"/>
              <a:t>Provide Enhanced Services</a:t>
            </a:r>
          </a:p>
          <a:p>
            <a:pPr lvl="1"/>
            <a:r>
              <a:rPr lang="en-US" dirty="0" smtClean="0"/>
              <a:t>Provide OCM Beneficiaries with 24/7 access to an appropriate clinician who has real-time access to the Practice’s medical records</a:t>
            </a:r>
          </a:p>
          <a:p>
            <a:pPr lvl="1"/>
            <a:r>
              <a:rPr lang="en-US" dirty="0" smtClean="0"/>
              <a:t>Provide the core functions of patient navigation to OCM Beneficiaries </a:t>
            </a:r>
          </a:p>
          <a:p>
            <a:pPr lvl="1"/>
            <a:r>
              <a:rPr lang="en-US" dirty="0" smtClean="0"/>
              <a:t>Document a care plan for each OCM Beneficiary that contains the 13 components in the Institute of Medicine Care Management Plan</a:t>
            </a:r>
          </a:p>
          <a:p>
            <a:pPr lvl="1"/>
            <a:r>
              <a:rPr lang="en-US" dirty="0" smtClean="0"/>
              <a:t>Treat OCM Beneficiaries with therapies that are consistent with nationally recognized clinical guidelines </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Practice redesign activities </a:t>
            </a:r>
            <a:r>
              <a:rPr lang="en-US" sz="2000" dirty="0" smtClean="0"/>
              <a:t>(cont’d) </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b="1" dirty="0" smtClean="0"/>
              <a:t>Use certified electronic health record technology (CEHRT) </a:t>
            </a:r>
          </a:p>
          <a:p>
            <a:pPr lvl="1"/>
            <a:r>
              <a:rPr lang="en-US" dirty="0" smtClean="0"/>
              <a:t>OCM Practices must use CEHRT in a manner sufficient to meet the requirements of an “eligible alternative payment entity” under the MACRA rule implementing the Quality Payment Program.</a:t>
            </a:r>
          </a:p>
          <a:p>
            <a:r>
              <a:rPr lang="en-US" b="1" dirty="0" smtClean="0"/>
              <a:t>Utilize data for continuous quality improvement</a:t>
            </a:r>
          </a:p>
          <a:p>
            <a:pPr lvl="1"/>
            <a:r>
              <a:rPr lang="en-US" dirty="0" smtClean="0"/>
              <a:t>Practices must collect and report clinical and quality data to the Innovation Center. In addition, the Innovation Center will provide participating practices with feedback reports for practices to use to continuously improve OCM patient care management. </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Ocm</a:t>
            </a:r>
            <a:r>
              <a:rPr lang="en-US" dirty="0" smtClean="0"/>
              <a:t> practices</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r>
              <a:rPr lang="en-US" dirty="0" smtClean="0"/>
              <a:t>Nearly 200 oncology practices are participating in OCM.</a:t>
            </a:r>
          </a:p>
          <a:p>
            <a:pPr>
              <a:buNone/>
            </a:pPr>
            <a:endParaRPr lang="en-US" dirty="0" smtClean="0"/>
          </a:p>
          <a:p>
            <a:r>
              <a:rPr lang="en-US" dirty="0" smtClean="0"/>
              <a:t>OCM Practices:–Medicare-enrolled physician groups identified by a single Taxpayer Identification Number (TIN) </a:t>
            </a:r>
          </a:p>
          <a:p>
            <a:pPr lvl="1"/>
            <a:r>
              <a:rPr lang="en-US" dirty="0" smtClean="0"/>
              <a:t>Composed of one or more physicians who treat Medicare beneficiaries diagnosed with cancer</a:t>
            </a:r>
          </a:p>
          <a:p>
            <a:pPr lvl="1"/>
            <a:r>
              <a:rPr lang="en-US" dirty="0" smtClean="0"/>
              <a:t>Cover urban, suburban and rural areas </a:t>
            </a:r>
          </a:p>
          <a:p>
            <a:pPr lvl="1"/>
            <a:r>
              <a:rPr lang="en-US" dirty="0" smtClean="0"/>
              <a:t>Range in size from solo oncologists to large practices with hundreds of providers </a:t>
            </a:r>
          </a:p>
          <a:p>
            <a:endParaRPr lang="en-US" dirty="0" smtClean="0"/>
          </a:p>
          <a:p>
            <a:pPr>
              <a:buNone/>
            </a:pPr>
            <a:r>
              <a:rPr lang="en-US"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Ocm</a:t>
            </a:r>
            <a:r>
              <a:rPr lang="en-US" dirty="0" smtClean="0"/>
              <a:t> payers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16 commercial insurers including regional and national organizations</a:t>
            </a:r>
          </a:p>
          <a:p>
            <a:endParaRPr lang="en-US" dirty="0" smtClean="0"/>
          </a:p>
          <a:p>
            <a:r>
              <a:rPr lang="en-US" dirty="0" smtClean="0"/>
              <a:t>Goal is to provide aligned financial support and quality measurement across a practice’s patient population, in order to facilitate whole practice change</a:t>
            </a:r>
          </a:p>
          <a:p>
            <a:endParaRPr lang="en-US" dirty="0" smtClean="0"/>
          </a:p>
          <a:p>
            <a:r>
              <a:rPr lang="en-US" dirty="0" smtClean="0"/>
              <a:t>CMS and the payers will convene regularly to share lessons learned on engaging in alternative payment model work that supports oncology practice transformation </a:t>
            </a:r>
          </a:p>
          <a:p>
            <a:endParaRPr lang="en-US" dirty="0" smtClean="0"/>
          </a:p>
          <a:p>
            <a:pPr>
              <a:buNone/>
            </a:pP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0</TotalTime>
  <Words>1977</Words>
  <Application>Microsoft Office PowerPoint</Application>
  <PresentationFormat>On-screen Show (4:3)</PresentationFormat>
  <Paragraphs>309</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Opulent</vt:lpstr>
      <vt:lpstr>Cancer Care Delivery: Where are we headed? </vt:lpstr>
      <vt:lpstr>The compelling story </vt:lpstr>
      <vt:lpstr>Oncology Care model (OCM) </vt:lpstr>
      <vt:lpstr>Oncology Care Model (OCM)</vt:lpstr>
      <vt:lpstr>Ocm overview </vt:lpstr>
      <vt:lpstr>Practice redesign activities</vt:lpstr>
      <vt:lpstr>Practice redesign activities (cont’d) </vt:lpstr>
      <vt:lpstr>Ocm practices</vt:lpstr>
      <vt:lpstr>Ocm payers</vt:lpstr>
      <vt:lpstr>Ocm-ffs episode definition</vt:lpstr>
      <vt:lpstr>Ocm-ffs risk arrangement options </vt:lpstr>
      <vt:lpstr>ocm-ffs quality measures </vt:lpstr>
      <vt:lpstr>Monitoring and evaluation</vt:lpstr>
      <vt:lpstr>PowerPoint Presentation</vt:lpstr>
      <vt:lpstr>Caring for seriously ill patients </vt:lpstr>
      <vt:lpstr>Better Symptom Management</vt:lpstr>
      <vt:lpstr>Better Advanced illness management (AIM) – Sutter health </vt:lpstr>
      <vt:lpstr>Sutter’s report</vt:lpstr>
      <vt:lpstr>Inter-professional Care Coordination of the Complex Patient </vt:lpstr>
      <vt:lpstr>The Real Challenge</vt:lpstr>
      <vt:lpstr>The Obvious Need</vt:lpstr>
      <vt:lpstr>The Nursing Intervention </vt:lpstr>
      <vt:lpstr>The Reality </vt:lpstr>
      <vt:lpstr>City of Hope Approach</vt:lpstr>
      <vt:lpstr>Role clarification in ambulatory setting </vt:lpstr>
      <vt:lpstr>NURSE CARE COORDINATOR- Key Responsibilities  </vt:lpstr>
      <vt:lpstr>NCC ORIentation/competencies</vt:lpstr>
      <vt:lpstr>Staffing Model </vt:lpstr>
      <vt:lpstr>Interdisciplinary Team members </vt:lpstr>
      <vt:lpstr>Interdisciplinary team Processes</vt:lpstr>
      <vt:lpstr>Interdisciplinary Team challenges</vt:lpstr>
      <vt:lpstr>Progress Report </vt:lpstr>
      <vt:lpstr>Progress Report </vt:lpstr>
      <vt:lpstr>Outcomes</vt:lpstr>
      <vt:lpstr>Patient Satisfaction: Breast, Gynecology, Plastics</vt:lpstr>
      <vt:lpstr>Patient Satisfaction - GU</vt:lpstr>
      <vt:lpstr>Provider satisfaction </vt:lpstr>
      <vt:lpstr>Unplanned readmissions</vt:lpstr>
      <vt:lpstr>Unplanned readmissions</vt:lpstr>
      <vt:lpstr>LENgth of stay </vt:lpstr>
      <vt:lpstr>What is the future of the ONN Role?</vt:lpstr>
      <vt:lpstr>Oncology Nurse Navigation  </vt:lpstr>
      <vt:lpstr>Top Tasks of the ONN </vt:lpstr>
      <vt:lpstr>Future Considerations  </vt:lpstr>
      <vt:lpstr>Resources</vt:lpstr>
      <vt:lpstr>Thank you!</vt:lpstr>
    </vt:vector>
  </TitlesOfParts>
  <Company>City of Hope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Interprofessional Care Coordination of the Complex Patient</dc:title>
  <dc:creator>aireland</dc:creator>
  <cp:lastModifiedBy>Timothy Freitas</cp:lastModifiedBy>
  <cp:revision>109</cp:revision>
  <dcterms:created xsi:type="dcterms:W3CDTF">2017-04-09T15:30:52Z</dcterms:created>
  <dcterms:modified xsi:type="dcterms:W3CDTF">2017-08-28T18:15:44Z</dcterms:modified>
</cp:coreProperties>
</file>