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dp" ContentType="image/vnd.ms-photo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7"/>
  </p:notesMasterIdLst>
  <p:sldIdLst>
    <p:sldId id="256" r:id="rId2"/>
    <p:sldId id="257" r:id="rId3"/>
    <p:sldId id="258" r:id="rId4"/>
    <p:sldId id="259" r:id="rId5"/>
    <p:sldId id="261" r:id="rId6"/>
    <p:sldId id="262" r:id="rId7"/>
    <p:sldId id="286" r:id="rId8"/>
    <p:sldId id="263" r:id="rId9"/>
    <p:sldId id="268" r:id="rId10"/>
    <p:sldId id="264" r:id="rId11"/>
    <p:sldId id="265" r:id="rId12"/>
    <p:sldId id="269" r:id="rId13"/>
    <p:sldId id="270" r:id="rId14"/>
    <p:sldId id="274" r:id="rId15"/>
    <p:sldId id="275" r:id="rId16"/>
    <p:sldId id="281" r:id="rId17"/>
    <p:sldId id="272" r:id="rId18"/>
    <p:sldId id="282" r:id="rId19"/>
    <p:sldId id="273" r:id="rId20"/>
    <p:sldId id="283" r:id="rId21"/>
    <p:sldId id="276" r:id="rId22"/>
    <p:sldId id="284" r:id="rId23"/>
    <p:sldId id="277" r:id="rId24"/>
    <p:sldId id="285" r:id="rId25"/>
    <p:sldId id="287" r:id="rId26"/>
    <p:sldId id="289" r:id="rId27"/>
    <p:sldId id="288" r:id="rId28"/>
    <p:sldId id="290" r:id="rId29"/>
    <p:sldId id="291" r:id="rId30"/>
    <p:sldId id="292" r:id="rId31"/>
    <p:sldId id="294" r:id="rId32"/>
    <p:sldId id="295" r:id="rId33"/>
    <p:sldId id="293" r:id="rId34"/>
    <p:sldId id="297" r:id="rId35"/>
    <p:sldId id="300" r:id="rId36"/>
    <p:sldId id="298" r:id="rId37"/>
    <p:sldId id="299" r:id="rId38"/>
    <p:sldId id="296" r:id="rId39"/>
    <p:sldId id="301" r:id="rId40"/>
    <p:sldId id="278" r:id="rId41"/>
    <p:sldId id="302" r:id="rId42"/>
    <p:sldId id="303" r:id="rId43"/>
    <p:sldId id="279" r:id="rId44"/>
    <p:sldId id="304" r:id="rId45"/>
    <p:sldId id="305" r:id="rId46"/>
    <p:sldId id="306" r:id="rId47"/>
    <p:sldId id="307" r:id="rId48"/>
    <p:sldId id="280" r:id="rId49"/>
    <p:sldId id="308" r:id="rId50"/>
    <p:sldId id="347" r:id="rId51"/>
    <p:sldId id="309" r:id="rId52"/>
    <p:sldId id="348" r:id="rId53"/>
    <p:sldId id="310" r:id="rId54"/>
    <p:sldId id="317" r:id="rId55"/>
    <p:sldId id="311" r:id="rId56"/>
    <p:sldId id="349" r:id="rId57"/>
    <p:sldId id="312" r:id="rId58"/>
    <p:sldId id="350" r:id="rId59"/>
    <p:sldId id="318" r:id="rId60"/>
    <p:sldId id="313" r:id="rId61"/>
    <p:sldId id="351" r:id="rId62"/>
    <p:sldId id="314" r:id="rId63"/>
    <p:sldId id="315" r:id="rId64"/>
    <p:sldId id="352" r:id="rId65"/>
    <p:sldId id="316" r:id="rId66"/>
    <p:sldId id="353" r:id="rId67"/>
    <p:sldId id="266" r:id="rId68"/>
    <p:sldId id="319" r:id="rId69"/>
    <p:sldId id="322" r:id="rId70"/>
    <p:sldId id="323" r:id="rId71"/>
    <p:sldId id="324" r:id="rId72"/>
    <p:sldId id="340" r:id="rId73"/>
    <p:sldId id="325" r:id="rId74"/>
    <p:sldId id="326" r:id="rId75"/>
    <p:sldId id="327" r:id="rId76"/>
    <p:sldId id="341" r:id="rId77"/>
    <p:sldId id="328" r:id="rId78"/>
    <p:sldId id="329" r:id="rId79"/>
    <p:sldId id="342" r:id="rId80"/>
    <p:sldId id="330" r:id="rId81"/>
    <p:sldId id="343" r:id="rId82"/>
    <p:sldId id="331" r:id="rId83"/>
    <p:sldId id="332" r:id="rId84"/>
    <p:sldId id="333" r:id="rId85"/>
    <p:sldId id="334" r:id="rId86"/>
    <p:sldId id="335" r:id="rId87"/>
    <p:sldId id="344" r:id="rId88"/>
    <p:sldId id="336" r:id="rId89"/>
    <p:sldId id="337" r:id="rId90"/>
    <p:sldId id="354" r:id="rId91"/>
    <p:sldId id="338" r:id="rId92"/>
    <p:sldId id="345" r:id="rId93"/>
    <p:sldId id="339" r:id="rId94"/>
    <p:sldId id="267" r:id="rId95"/>
    <p:sldId id="346" r:id="rId9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312"/>
    <p:restoredTop sz="80398"/>
  </p:normalViewPr>
  <p:slideViewPr>
    <p:cSldViewPr snapToGrid="0" snapToObjects="1">
      <p:cViewPr varScale="1">
        <p:scale>
          <a:sx n="71" d="100"/>
          <a:sy n="71" d="100"/>
        </p:scale>
        <p:origin x="2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notesMaster" Target="notesMasters/notesMaster1.xml"/><Relationship Id="rId98" Type="http://schemas.openxmlformats.org/officeDocument/2006/relationships/presProps" Target="presProps.xml"/><Relationship Id="rId9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heme" Target="theme/theme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936E46-CD8A-F84A-B018-3945B710CCBD}" type="doc">
      <dgm:prSet loTypeId="urn:microsoft.com/office/officeart/2005/8/layout/process1" loCatId="" qsTypeId="urn:microsoft.com/office/officeart/2005/8/quickstyle/3D1" qsCatId="3D" csTypeId="urn:microsoft.com/office/officeart/2005/8/colors/accent1_2" csCatId="accent1" phldr="1"/>
      <dgm:spPr/>
    </dgm:pt>
    <dgm:pt modelId="{8159E9CE-D3F9-C144-8C1A-42DDBBC1230B}">
      <dgm:prSet phldrT="[Text]"/>
      <dgm:spPr/>
      <dgm:t>
        <a:bodyPr/>
        <a:lstStyle/>
        <a:p>
          <a:r>
            <a:rPr lang="es-ES_tradnl" dirty="0" smtClean="0"/>
            <a:t>Abya Yala </a:t>
          </a:r>
          <a:endParaRPr lang="es-ES_tradnl" dirty="0"/>
        </a:p>
      </dgm:t>
    </dgm:pt>
    <dgm:pt modelId="{A446EFB6-F239-514C-96F9-25A980C4738E}" type="parTrans" cxnId="{4310E88E-9D1B-B340-B308-9F2DC253BB4C}">
      <dgm:prSet/>
      <dgm:spPr/>
      <dgm:t>
        <a:bodyPr/>
        <a:lstStyle/>
        <a:p>
          <a:endParaRPr lang="es-ES_tradnl"/>
        </a:p>
      </dgm:t>
    </dgm:pt>
    <dgm:pt modelId="{BD0364AC-F246-C642-87B4-069B29B25C18}" type="sibTrans" cxnId="{4310E88E-9D1B-B340-B308-9F2DC253BB4C}">
      <dgm:prSet/>
      <dgm:spPr/>
      <dgm:t>
        <a:bodyPr/>
        <a:lstStyle/>
        <a:p>
          <a:endParaRPr lang="es-ES_tradnl" dirty="0"/>
        </a:p>
      </dgm:t>
    </dgm:pt>
    <dgm:pt modelId="{8DC0C80B-82EB-0F47-9779-251DA5475FDC}">
      <dgm:prSet phldrT="[Text]"/>
      <dgm:spPr/>
      <dgm:t>
        <a:bodyPr/>
        <a:lstStyle/>
        <a:p>
          <a:r>
            <a:rPr lang="es-ES_tradnl" dirty="0" smtClean="0"/>
            <a:t>Colonialismo Europeo</a:t>
          </a:r>
          <a:endParaRPr lang="es-ES_tradnl" dirty="0"/>
        </a:p>
      </dgm:t>
    </dgm:pt>
    <dgm:pt modelId="{4F987C8F-7280-5344-B51E-2FEA6D18521A}" type="parTrans" cxnId="{9FC536C3-44D6-3041-97C9-968B49C15B95}">
      <dgm:prSet/>
      <dgm:spPr/>
      <dgm:t>
        <a:bodyPr/>
        <a:lstStyle/>
        <a:p>
          <a:endParaRPr lang="es-ES_tradnl"/>
        </a:p>
      </dgm:t>
    </dgm:pt>
    <dgm:pt modelId="{5C7F86AA-5184-C847-9C0E-9AF8D541445C}" type="sibTrans" cxnId="{9FC536C3-44D6-3041-97C9-968B49C15B95}">
      <dgm:prSet/>
      <dgm:spPr/>
      <dgm:t>
        <a:bodyPr/>
        <a:lstStyle/>
        <a:p>
          <a:endParaRPr lang="es-ES_tradnl" dirty="0"/>
        </a:p>
      </dgm:t>
    </dgm:pt>
    <dgm:pt modelId="{55341F74-6782-F24E-9215-18ED9F222C9B}">
      <dgm:prSet phldrT="[Text]"/>
      <dgm:spPr/>
      <dgm:t>
        <a:bodyPr/>
        <a:lstStyle/>
        <a:p>
          <a:r>
            <a:rPr lang="es-ES_tradnl" dirty="0" smtClean="0"/>
            <a:t>Liberación del Indio y el Mundo</a:t>
          </a:r>
          <a:endParaRPr lang="es-ES_tradnl" dirty="0"/>
        </a:p>
      </dgm:t>
    </dgm:pt>
    <dgm:pt modelId="{C1D37084-EF12-D74B-8946-FBFE4CCCBAAD}" type="parTrans" cxnId="{C94A07E4-7D8B-1941-9E6F-B616D8872E00}">
      <dgm:prSet/>
      <dgm:spPr/>
      <dgm:t>
        <a:bodyPr/>
        <a:lstStyle/>
        <a:p>
          <a:endParaRPr lang="es-ES_tradnl"/>
        </a:p>
      </dgm:t>
    </dgm:pt>
    <dgm:pt modelId="{585ACBE9-3039-F74D-96CB-8253ADDE206D}" type="sibTrans" cxnId="{C94A07E4-7D8B-1941-9E6F-B616D8872E00}">
      <dgm:prSet/>
      <dgm:spPr/>
      <dgm:t>
        <a:bodyPr/>
        <a:lstStyle/>
        <a:p>
          <a:endParaRPr lang="es-ES_tradnl"/>
        </a:p>
      </dgm:t>
    </dgm:pt>
    <dgm:pt modelId="{3092D3F1-CEBA-5C4A-A19A-6830870B1BAC}">
      <dgm:prSet phldrT="[Text]"/>
      <dgm:spPr/>
      <dgm:t>
        <a:bodyPr/>
        <a:lstStyle/>
        <a:p>
          <a:r>
            <a:rPr lang="es-ES_tradnl" dirty="0" smtClean="0"/>
            <a:t>Tawantinsuyu, ayllu, Indio, igualdad de raza</a:t>
          </a:r>
          <a:endParaRPr lang="es-ES_tradnl" dirty="0"/>
        </a:p>
      </dgm:t>
    </dgm:pt>
    <dgm:pt modelId="{3F998D8B-1FF2-284C-B202-F8846BFFA9C0}" type="parTrans" cxnId="{2354DE28-B4E2-8846-AE7D-793053D14EE9}">
      <dgm:prSet/>
      <dgm:spPr/>
      <dgm:t>
        <a:bodyPr/>
        <a:lstStyle/>
        <a:p>
          <a:endParaRPr lang="es-ES_tradnl"/>
        </a:p>
      </dgm:t>
    </dgm:pt>
    <dgm:pt modelId="{9D4B52D3-33FF-6342-B40F-EB82AD931BD7}" type="sibTrans" cxnId="{2354DE28-B4E2-8846-AE7D-793053D14EE9}">
      <dgm:prSet/>
      <dgm:spPr/>
      <dgm:t>
        <a:bodyPr/>
        <a:lstStyle/>
        <a:p>
          <a:endParaRPr lang="es-ES_tradnl"/>
        </a:p>
      </dgm:t>
    </dgm:pt>
    <dgm:pt modelId="{C9FF02B5-BCAC-9D45-881D-75609E92FC69}" type="pres">
      <dgm:prSet presAssocID="{25936E46-CD8A-F84A-B018-3945B710CCBD}" presName="Name0" presStyleCnt="0">
        <dgm:presLayoutVars>
          <dgm:dir/>
          <dgm:resizeHandles val="exact"/>
        </dgm:presLayoutVars>
      </dgm:prSet>
      <dgm:spPr/>
    </dgm:pt>
    <dgm:pt modelId="{225A10A4-4379-C849-896E-9F0F86D783EA}" type="pres">
      <dgm:prSet presAssocID="{8159E9CE-D3F9-C144-8C1A-42DDBBC1230B}" presName="node" presStyleLbl="node1" presStyleIdx="0" presStyleCnt="3" custLinFactNeighborX="-836" custLinFactNeighborY="4078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FE50FC0-1D16-CD42-910D-125924D56DD4}" type="pres">
      <dgm:prSet presAssocID="{BD0364AC-F246-C642-87B4-069B29B25C18}" presName="sibTrans" presStyleLbl="sibTrans2D1" presStyleIdx="0" presStyleCnt="2" custAng="1240785" custLinFactNeighborY="-18900"/>
      <dgm:spPr/>
      <dgm:t>
        <a:bodyPr/>
        <a:lstStyle/>
        <a:p>
          <a:endParaRPr lang="es-ES_tradnl"/>
        </a:p>
      </dgm:t>
    </dgm:pt>
    <dgm:pt modelId="{2F6F3D5F-0DC7-8942-A46C-1749DBB15F7F}" type="pres">
      <dgm:prSet presAssocID="{BD0364AC-F246-C642-87B4-069B29B25C18}" presName="connectorText" presStyleLbl="sibTrans2D1" presStyleIdx="0" presStyleCnt="2"/>
      <dgm:spPr/>
      <dgm:t>
        <a:bodyPr/>
        <a:lstStyle/>
        <a:p>
          <a:endParaRPr lang="es-ES_tradnl"/>
        </a:p>
      </dgm:t>
    </dgm:pt>
    <dgm:pt modelId="{E4082826-72CE-1543-BD18-DE26A4DC5F7F}" type="pres">
      <dgm:prSet presAssocID="{8DC0C80B-82EB-0F47-9779-251DA5475FDC}" presName="node" presStyleLbl="node1" presStyleIdx="1" presStyleCnt="3" custLinFactY="16410" custLinFactNeighborX="14020" custLinFactNeighborY="10000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2BCBC34-A807-AA40-8DDC-BA190C6FF0D3}" type="pres">
      <dgm:prSet presAssocID="{5C7F86AA-5184-C847-9C0E-9AF8D541445C}" presName="sibTrans" presStyleLbl="sibTrans2D1" presStyleIdx="1" presStyleCnt="2" custAng="20728230" custScaleX="117384"/>
      <dgm:spPr/>
      <dgm:t>
        <a:bodyPr/>
        <a:lstStyle/>
        <a:p>
          <a:endParaRPr lang="es-ES_tradnl"/>
        </a:p>
      </dgm:t>
    </dgm:pt>
    <dgm:pt modelId="{0D18668A-987B-504F-94B1-4151DF7D445C}" type="pres">
      <dgm:prSet presAssocID="{5C7F86AA-5184-C847-9C0E-9AF8D541445C}" presName="connectorText" presStyleLbl="sibTrans2D1" presStyleIdx="1" presStyleCnt="2"/>
      <dgm:spPr/>
      <dgm:t>
        <a:bodyPr/>
        <a:lstStyle/>
        <a:p>
          <a:endParaRPr lang="es-ES_tradnl"/>
        </a:p>
      </dgm:t>
    </dgm:pt>
    <dgm:pt modelId="{3EA35616-37D7-E446-B13D-13D66227873D}" type="pres">
      <dgm:prSet presAssocID="{55341F74-6782-F24E-9215-18ED9F222C9B}" presName="node" presStyleLbl="node1" presStyleIdx="2" presStyleCnt="3" custLinFactNeighborX="836" custLinFactNeighborY="-849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757D8842-24BA-D646-8700-B5278196EA5A}" type="presOf" srcId="{5C7F86AA-5184-C847-9C0E-9AF8D541445C}" destId="{0D18668A-987B-504F-94B1-4151DF7D445C}" srcOrd="1" destOrd="0" presId="urn:microsoft.com/office/officeart/2005/8/layout/process1"/>
    <dgm:cxn modelId="{2980F35D-5BFE-BA42-9E46-29181425BF8F}" type="presOf" srcId="{3092D3F1-CEBA-5C4A-A19A-6830870B1BAC}" destId="{225A10A4-4379-C849-896E-9F0F86D783EA}" srcOrd="0" destOrd="1" presId="urn:microsoft.com/office/officeart/2005/8/layout/process1"/>
    <dgm:cxn modelId="{9742EA88-E271-E94A-B385-9A7F9739C638}" type="presOf" srcId="{8159E9CE-D3F9-C144-8C1A-42DDBBC1230B}" destId="{225A10A4-4379-C849-896E-9F0F86D783EA}" srcOrd="0" destOrd="0" presId="urn:microsoft.com/office/officeart/2005/8/layout/process1"/>
    <dgm:cxn modelId="{C94A07E4-7D8B-1941-9E6F-B616D8872E00}" srcId="{25936E46-CD8A-F84A-B018-3945B710CCBD}" destId="{55341F74-6782-F24E-9215-18ED9F222C9B}" srcOrd="2" destOrd="0" parTransId="{C1D37084-EF12-D74B-8946-FBFE4CCCBAAD}" sibTransId="{585ACBE9-3039-F74D-96CB-8253ADDE206D}"/>
    <dgm:cxn modelId="{4310E88E-9D1B-B340-B308-9F2DC253BB4C}" srcId="{25936E46-CD8A-F84A-B018-3945B710CCBD}" destId="{8159E9CE-D3F9-C144-8C1A-42DDBBC1230B}" srcOrd="0" destOrd="0" parTransId="{A446EFB6-F239-514C-96F9-25A980C4738E}" sibTransId="{BD0364AC-F246-C642-87B4-069B29B25C18}"/>
    <dgm:cxn modelId="{71EFDE7A-F5E9-6844-A80B-7B446A755AB4}" type="presOf" srcId="{5C7F86AA-5184-C847-9C0E-9AF8D541445C}" destId="{52BCBC34-A807-AA40-8DDC-BA190C6FF0D3}" srcOrd="0" destOrd="0" presId="urn:microsoft.com/office/officeart/2005/8/layout/process1"/>
    <dgm:cxn modelId="{9FC536C3-44D6-3041-97C9-968B49C15B95}" srcId="{25936E46-CD8A-F84A-B018-3945B710CCBD}" destId="{8DC0C80B-82EB-0F47-9779-251DA5475FDC}" srcOrd="1" destOrd="0" parTransId="{4F987C8F-7280-5344-B51E-2FEA6D18521A}" sibTransId="{5C7F86AA-5184-C847-9C0E-9AF8D541445C}"/>
    <dgm:cxn modelId="{BD68B197-0B88-CF46-A53D-0BFF53943DD3}" type="presOf" srcId="{55341F74-6782-F24E-9215-18ED9F222C9B}" destId="{3EA35616-37D7-E446-B13D-13D66227873D}" srcOrd="0" destOrd="0" presId="urn:microsoft.com/office/officeart/2005/8/layout/process1"/>
    <dgm:cxn modelId="{6D81D225-6E6B-2F4F-BC82-FAFB3C9C636E}" type="presOf" srcId="{BD0364AC-F246-C642-87B4-069B29B25C18}" destId="{2FE50FC0-1D16-CD42-910D-125924D56DD4}" srcOrd="0" destOrd="0" presId="urn:microsoft.com/office/officeart/2005/8/layout/process1"/>
    <dgm:cxn modelId="{5ED6ABE7-5CD2-B747-A8F7-A8F5397E3DD7}" type="presOf" srcId="{BD0364AC-F246-C642-87B4-069B29B25C18}" destId="{2F6F3D5F-0DC7-8942-A46C-1749DBB15F7F}" srcOrd="1" destOrd="0" presId="urn:microsoft.com/office/officeart/2005/8/layout/process1"/>
    <dgm:cxn modelId="{3C6D720A-041C-1140-A34E-D90B95369CD2}" type="presOf" srcId="{8DC0C80B-82EB-0F47-9779-251DA5475FDC}" destId="{E4082826-72CE-1543-BD18-DE26A4DC5F7F}" srcOrd="0" destOrd="0" presId="urn:microsoft.com/office/officeart/2005/8/layout/process1"/>
    <dgm:cxn modelId="{B2739205-98FC-D944-AB65-1690EA4B61B6}" type="presOf" srcId="{25936E46-CD8A-F84A-B018-3945B710CCBD}" destId="{C9FF02B5-BCAC-9D45-881D-75609E92FC69}" srcOrd="0" destOrd="0" presId="urn:microsoft.com/office/officeart/2005/8/layout/process1"/>
    <dgm:cxn modelId="{2354DE28-B4E2-8846-AE7D-793053D14EE9}" srcId="{8159E9CE-D3F9-C144-8C1A-42DDBBC1230B}" destId="{3092D3F1-CEBA-5C4A-A19A-6830870B1BAC}" srcOrd="0" destOrd="0" parTransId="{3F998D8B-1FF2-284C-B202-F8846BFFA9C0}" sibTransId="{9D4B52D3-33FF-6342-B40F-EB82AD931BD7}"/>
    <dgm:cxn modelId="{F614E377-38D3-9F41-85A1-721E7EBDDD3F}" type="presParOf" srcId="{C9FF02B5-BCAC-9D45-881D-75609E92FC69}" destId="{225A10A4-4379-C849-896E-9F0F86D783EA}" srcOrd="0" destOrd="0" presId="urn:microsoft.com/office/officeart/2005/8/layout/process1"/>
    <dgm:cxn modelId="{580EBEAA-86DB-0746-9C02-90E53638FBBD}" type="presParOf" srcId="{C9FF02B5-BCAC-9D45-881D-75609E92FC69}" destId="{2FE50FC0-1D16-CD42-910D-125924D56DD4}" srcOrd="1" destOrd="0" presId="urn:microsoft.com/office/officeart/2005/8/layout/process1"/>
    <dgm:cxn modelId="{5A221CD3-0E3D-7547-9314-05C06897ECC3}" type="presParOf" srcId="{2FE50FC0-1D16-CD42-910D-125924D56DD4}" destId="{2F6F3D5F-0DC7-8942-A46C-1749DBB15F7F}" srcOrd="0" destOrd="0" presId="urn:microsoft.com/office/officeart/2005/8/layout/process1"/>
    <dgm:cxn modelId="{90282CED-5162-3B49-B29D-340DFA7E7423}" type="presParOf" srcId="{C9FF02B5-BCAC-9D45-881D-75609E92FC69}" destId="{E4082826-72CE-1543-BD18-DE26A4DC5F7F}" srcOrd="2" destOrd="0" presId="urn:microsoft.com/office/officeart/2005/8/layout/process1"/>
    <dgm:cxn modelId="{579E56C1-68F8-A645-8F5C-E8284DC6387E}" type="presParOf" srcId="{C9FF02B5-BCAC-9D45-881D-75609E92FC69}" destId="{52BCBC34-A807-AA40-8DDC-BA190C6FF0D3}" srcOrd="3" destOrd="0" presId="urn:microsoft.com/office/officeart/2005/8/layout/process1"/>
    <dgm:cxn modelId="{44237EA2-3F69-134C-A759-CA352E5879E5}" type="presParOf" srcId="{52BCBC34-A807-AA40-8DDC-BA190C6FF0D3}" destId="{0D18668A-987B-504F-94B1-4151DF7D445C}" srcOrd="0" destOrd="0" presId="urn:microsoft.com/office/officeart/2005/8/layout/process1"/>
    <dgm:cxn modelId="{C7DFE1A8-3BAF-3346-8C25-094DE9CD89F6}" type="presParOf" srcId="{C9FF02B5-BCAC-9D45-881D-75609E92FC69}" destId="{3EA35616-37D7-E446-B13D-13D66227873D}" srcOrd="4" destOrd="0" presId="urn:microsoft.com/office/officeart/2005/8/layout/process1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936E46-CD8A-F84A-B018-3945B710CCBD}" type="doc">
      <dgm:prSet loTypeId="urn:microsoft.com/office/officeart/2005/8/layout/process1" loCatId="" qsTypeId="urn:microsoft.com/office/officeart/2005/8/quickstyle/3D1" qsCatId="3D" csTypeId="urn:microsoft.com/office/officeart/2005/8/colors/accent3_2" csCatId="accent3" phldr="1"/>
      <dgm:spPr/>
    </dgm:pt>
    <dgm:pt modelId="{8159E9CE-D3F9-C144-8C1A-42DDBBC1230B}">
      <dgm:prSet phldrT="[Text]" custT="1"/>
      <dgm:spPr/>
      <dgm:t>
        <a:bodyPr/>
        <a:lstStyle/>
        <a:p>
          <a:r>
            <a:rPr lang="es-ES_tradnl" sz="2400" dirty="0" smtClean="0"/>
            <a:t>Tesis</a:t>
          </a:r>
          <a:endParaRPr lang="es-ES_tradnl" sz="2400" dirty="0"/>
        </a:p>
      </dgm:t>
    </dgm:pt>
    <dgm:pt modelId="{A446EFB6-F239-514C-96F9-25A980C4738E}" type="parTrans" cxnId="{4310E88E-9D1B-B340-B308-9F2DC253BB4C}">
      <dgm:prSet/>
      <dgm:spPr/>
      <dgm:t>
        <a:bodyPr/>
        <a:lstStyle/>
        <a:p>
          <a:endParaRPr lang="es-ES_tradnl"/>
        </a:p>
      </dgm:t>
    </dgm:pt>
    <dgm:pt modelId="{BD0364AC-F246-C642-87B4-069B29B25C18}" type="sibTrans" cxnId="{4310E88E-9D1B-B340-B308-9F2DC253BB4C}">
      <dgm:prSet/>
      <dgm:spPr/>
      <dgm:t>
        <a:bodyPr/>
        <a:lstStyle/>
        <a:p>
          <a:endParaRPr lang="es-ES_tradnl" dirty="0"/>
        </a:p>
      </dgm:t>
    </dgm:pt>
    <dgm:pt modelId="{8DC0C80B-82EB-0F47-9779-251DA5475FDC}">
      <dgm:prSet phldrT="[Text]" custT="1"/>
      <dgm:spPr/>
      <dgm:t>
        <a:bodyPr/>
        <a:lstStyle/>
        <a:p>
          <a:r>
            <a:rPr lang="es-ES_tradnl" sz="2400" dirty="0" smtClean="0"/>
            <a:t>Antítesis</a:t>
          </a:r>
          <a:endParaRPr lang="es-ES_tradnl" sz="2400" dirty="0"/>
        </a:p>
      </dgm:t>
    </dgm:pt>
    <dgm:pt modelId="{4F987C8F-7280-5344-B51E-2FEA6D18521A}" type="parTrans" cxnId="{9FC536C3-44D6-3041-97C9-968B49C15B95}">
      <dgm:prSet/>
      <dgm:spPr/>
      <dgm:t>
        <a:bodyPr/>
        <a:lstStyle/>
        <a:p>
          <a:endParaRPr lang="es-ES_tradnl"/>
        </a:p>
      </dgm:t>
    </dgm:pt>
    <dgm:pt modelId="{5C7F86AA-5184-C847-9C0E-9AF8D541445C}" type="sibTrans" cxnId="{9FC536C3-44D6-3041-97C9-968B49C15B95}">
      <dgm:prSet/>
      <dgm:spPr/>
      <dgm:t>
        <a:bodyPr/>
        <a:lstStyle/>
        <a:p>
          <a:endParaRPr lang="es-ES_tradnl" dirty="0"/>
        </a:p>
      </dgm:t>
    </dgm:pt>
    <dgm:pt modelId="{55341F74-6782-F24E-9215-18ED9F222C9B}">
      <dgm:prSet phldrT="[Text]" custT="1"/>
      <dgm:spPr/>
      <dgm:t>
        <a:bodyPr/>
        <a:lstStyle/>
        <a:p>
          <a:r>
            <a:rPr lang="es-ES_tradnl" sz="2400" dirty="0" smtClean="0"/>
            <a:t>Síntesis</a:t>
          </a:r>
          <a:endParaRPr lang="es-ES_tradnl" sz="2400" dirty="0"/>
        </a:p>
      </dgm:t>
    </dgm:pt>
    <dgm:pt modelId="{C1D37084-EF12-D74B-8946-FBFE4CCCBAAD}" type="parTrans" cxnId="{C94A07E4-7D8B-1941-9E6F-B616D8872E00}">
      <dgm:prSet/>
      <dgm:spPr/>
      <dgm:t>
        <a:bodyPr/>
        <a:lstStyle/>
        <a:p>
          <a:endParaRPr lang="es-ES_tradnl"/>
        </a:p>
      </dgm:t>
    </dgm:pt>
    <dgm:pt modelId="{585ACBE9-3039-F74D-96CB-8253ADDE206D}" type="sibTrans" cxnId="{C94A07E4-7D8B-1941-9E6F-B616D8872E00}">
      <dgm:prSet/>
      <dgm:spPr/>
      <dgm:t>
        <a:bodyPr/>
        <a:lstStyle/>
        <a:p>
          <a:endParaRPr lang="es-ES_tradnl"/>
        </a:p>
      </dgm:t>
    </dgm:pt>
    <dgm:pt modelId="{C9FF02B5-BCAC-9D45-881D-75609E92FC69}" type="pres">
      <dgm:prSet presAssocID="{25936E46-CD8A-F84A-B018-3945B710CCBD}" presName="Name0" presStyleCnt="0">
        <dgm:presLayoutVars>
          <dgm:dir/>
          <dgm:resizeHandles val="exact"/>
        </dgm:presLayoutVars>
      </dgm:prSet>
      <dgm:spPr/>
    </dgm:pt>
    <dgm:pt modelId="{225A10A4-4379-C849-896E-9F0F86D783EA}" type="pres">
      <dgm:prSet presAssocID="{8159E9CE-D3F9-C144-8C1A-42DDBBC1230B}" presName="node" presStyleLbl="node1" presStyleIdx="0" presStyleCnt="3" custScaleY="36550" custLinFactNeighborX="-836" custLinFactNeighborY="4078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FE50FC0-1D16-CD42-910D-125924D56DD4}" type="pres">
      <dgm:prSet presAssocID="{BD0364AC-F246-C642-87B4-069B29B25C18}" presName="sibTrans" presStyleLbl="sibTrans2D1" presStyleIdx="0" presStyleCnt="2" custAng="1274711" custScaleX="70113" custLinFactNeighborX="-5999" custLinFactNeighborY="2098"/>
      <dgm:spPr/>
      <dgm:t>
        <a:bodyPr/>
        <a:lstStyle/>
        <a:p>
          <a:endParaRPr lang="es-ES_tradnl"/>
        </a:p>
      </dgm:t>
    </dgm:pt>
    <dgm:pt modelId="{2F6F3D5F-0DC7-8942-A46C-1749DBB15F7F}" type="pres">
      <dgm:prSet presAssocID="{BD0364AC-F246-C642-87B4-069B29B25C18}" presName="connectorText" presStyleLbl="sibTrans2D1" presStyleIdx="0" presStyleCnt="2"/>
      <dgm:spPr/>
      <dgm:t>
        <a:bodyPr/>
        <a:lstStyle/>
        <a:p>
          <a:endParaRPr lang="es-ES_tradnl"/>
        </a:p>
      </dgm:t>
    </dgm:pt>
    <dgm:pt modelId="{E4082826-72CE-1543-BD18-DE26A4DC5F7F}" type="pres">
      <dgm:prSet presAssocID="{8DC0C80B-82EB-0F47-9779-251DA5475FDC}" presName="node" presStyleLbl="node1" presStyleIdx="1" presStyleCnt="3" custScaleY="36550" custLinFactY="18996" custLinFactNeighborX="7550" custLinFactNeighborY="10000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2BCBC34-A807-AA40-8DDC-BA190C6FF0D3}" type="pres">
      <dgm:prSet presAssocID="{5C7F86AA-5184-C847-9C0E-9AF8D541445C}" presName="sibTrans" presStyleLbl="sibTrans2D1" presStyleIdx="1" presStyleCnt="2" custAng="20707738" custScaleX="50376" custLinFactNeighborX="12995" custLinFactNeighborY="33162"/>
      <dgm:spPr/>
      <dgm:t>
        <a:bodyPr/>
        <a:lstStyle/>
        <a:p>
          <a:endParaRPr lang="es-ES_tradnl"/>
        </a:p>
      </dgm:t>
    </dgm:pt>
    <dgm:pt modelId="{0D18668A-987B-504F-94B1-4151DF7D445C}" type="pres">
      <dgm:prSet presAssocID="{5C7F86AA-5184-C847-9C0E-9AF8D541445C}" presName="connectorText" presStyleLbl="sibTrans2D1" presStyleIdx="1" presStyleCnt="2"/>
      <dgm:spPr/>
      <dgm:t>
        <a:bodyPr/>
        <a:lstStyle/>
        <a:p>
          <a:endParaRPr lang="es-ES_tradnl"/>
        </a:p>
      </dgm:t>
    </dgm:pt>
    <dgm:pt modelId="{3EA35616-37D7-E446-B13D-13D66227873D}" type="pres">
      <dgm:prSet presAssocID="{55341F74-6782-F24E-9215-18ED9F222C9B}" presName="node" presStyleLbl="node1" presStyleIdx="2" presStyleCnt="3" custScaleY="36550" custLinFactNeighborX="836" custLinFactNeighborY="-849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35EA0107-B92D-804C-8EB1-C88C6D925429}" type="presOf" srcId="{55341F74-6782-F24E-9215-18ED9F222C9B}" destId="{3EA35616-37D7-E446-B13D-13D66227873D}" srcOrd="0" destOrd="0" presId="urn:microsoft.com/office/officeart/2005/8/layout/process1"/>
    <dgm:cxn modelId="{2ADCA2FF-11E0-5149-B497-BA13093F022A}" type="presOf" srcId="{BD0364AC-F246-C642-87B4-069B29B25C18}" destId="{2FE50FC0-1D16-CD42-910D-125924D56DD4}" srcOrd="0" destOrd="0" presId="urn:microsoft.com/office/officeart/2005/8/layout/process1"/>
    <dgm:cxn modelId="{4EDB96B9-03AC-0643-859F-BDF6BFA81352}" type="presOf" srcId="{5C7F86AA-5184-C847-9C0E-9AF8D541445C}" destId="{0D18668A-987B-504F-94B1-4151DF7D445C}" srcOrd="1" destOrd="0" presId="urn:microsoft.com/office/officeart/2005/8/layout/process1"/>
    <dgm:cxn modelId="{524C4E00-3FAC-4743-AA8A-F27DD811F0BA}" type="presOf" srcId="{25936E46-CD8A-F84A-B018-3945B710CCBD}" destId="{C9FF02B5-BCAC-9D45-881D-75609E92FC69}" srcOrd="0" destOrd="0" presId="urn:microsoft.com/office/officeart/2005/8/layout/process1"/>
    <dgm:cxn modelId="{C94A07E4-7D8B-1941-9E6F-B616D8872E00}" srcId="{25936E46-CD8A-F84A-B018-3945B710CCBD}" destId="{55341F74-6782-F24E-9215-18ED9F222C9B}" srcOrd="2" destOrd="0" parTransId="{C1D37084-EF12-D74B-8946-FBFE4CCCBAAD}" sibTransId="{585ACBE9-3039-F74D-96CB-8253ADDE206D}"/>
    <dgm:cxn modelId="{4310E88E-9D1B-B340-B308-9F2DC253BB4C}" srcId="{25936E46-CD8A-F84A-B018-3945B710CCBD}" destId="{8159E9CE-D3F9-C144-8C1A-42DDBBC1230B}" srcOrd="0" destOrd="0" parTransId="{A446EFB6-F239-514C-96F9-25A980C4738E}" sibTransId="{BD0364AC-F246-C642-87B4-069B29B25C18}"/>
    <dgm:cxn modelId="{15AC505F-55D6-344D-8F8B-90CAA205591C}" type="presOf" srcId="{BD0364AC-F246-C642-87B4-069B29B25C18}" destId="{2F6F3D5F-0DC7-8942-A46C-1749DBB15F7F}" srcOrd="1" destOrd="0" presId="urn:microsoft.com/office/officeart/2005/8/layout/process1"/>
    <dgm:cxn modelId="{28714654-327C-2445-B1B6-33C072545FF3}" type="presOf" srcId="{8DC0C80B-82EB-0F47-9779-251DA5475FDC}" destId="{E4082826-72CE-1543-BD18-DE26A4DC5F7F}" srcOrd="0" destOrd="0" presId="urn:microsoft.com/office/officeart/2005/8/layout/process1"/>
    <dgm:cxn modelId="{9FC536C3-44D6-3041-97C9-968B49C15B95}" srcId="{25936E46-CD8A-F84A-B018-3945B710CCBD}" destId="{8DC0C80B-82EB-0F47-9779-251DA5475FDC}" srcOrd="1" destOrd="0" parTransId="{4F987C8F-7280-5344-B51E-2FEA6D18521A}" sibTransId="{5C7F86AA-5184-C847-9C0E-9AF8D541445C}"/>
    <dgm:cxn modelId="{504286FB-07CB-B54D-8EE1-25A372849F49}" type="presOf" srcId="{5C7F86AA-5184-C847-9C0E-9AF8D541445C}" destId="{52BCBC34-A807-AA40-8DDC-BA190C6FF0D3}" srcOrd="0" destOrd="0" presId="urn:microsoft.com/office/officeart/2005/8/layout/process1"/>
    <dgm:cxn modelId="{0251C984-23BC-7243-8BD9-5D9A0573BB10}" type="presOf" srcId="{8159E9CE-D3F9-C144-8C1A-42DDBBC1230B}" destId="{225A10A4-4379-C849-896E-9F0F86D783EA}" srcOrd="0" destOrd="0" presId="urn:microsoft.com/office/officeart/2005/8/layout/process1"/>
    <dgm:cxn modelId="{B12A91C5-8FE7-B94A-AEE9-1DB24729C1D5}" type="presParOf" srcId="{C9FF02B5-BCAC-9D45-881D-75609E92FC69}" destId="{225A10A4-4379-C849-896E-9F0F86D783EA}" srcOrd="0" destOrd="0" presId="urn:microsoft.com/office/officeart/2005/8/layout/process1"/>
    <dgm:cxn modelId="{244464BE-CAB9-CB43-AA3E-87EF86F86725}" type="presParOf" srcId="{C9FF02B5-BCAC-9D45-881D-75609E92FC69}" destId="{2FE50FC0-1D16-CD42-910D-125924D56DD4}" srcOrd="1" destOrd="0" presId="urn:microsoft.com/office/officeart/2005/8/layout/process1"/>
    <dgm:cxn modelId="{5B9CC5D8-62B5-3547-BF98-6A47AEE23C29}" type="presParOf" srcId="{2FE50FC0-1D16-CD42-910D-125924D56DD4}" destId="{2F6F3D5F-0DC7-8942-A46C-1749DBB15F7F}" srcOrd="0" destOrd="0" presId="urn:microsoft.com/office/officeart/2005/8/layout/process1"/>
    <dgm:cxn modelId="{062FB017-F372-E14F-9E13-2C56DC48B2AF}" type="presParOf" srcId="{C9FF02B5-BCAC-9D45-881D-75609E92FC69}" destId="{E4082826-72CE-1543-BD18-DE26A4DC5F7F}" srcOrd="2" destOrd="0" presId="urn:microsoft.com/office/officeart/2005/8/layout/process1"/>
    <dgm:cxn modelId="{CBCAF56A-642A-AA47-BD08-4CBB83D1F128}" type="presParOf" srcId="{C9FF02B5-BCAC-9D45-881D-75609E92FC69}" destId="{52BCBC34-A807-AA40-8DDC-BA190C6FF0D3}" srcOrd="3" destOrd="0" presId="urn:microsoft.com/office/officeart/2005/8/layout/process1"/>
    <dgm:cxn modelId="{D6187DE1-6CE8-7241-96F9-6CACC0950B52}" type="presParOf" srcId="{52BCBC34-A807-AA40-8DDC-BA190C6FF0D3}" destId="{0D18668A-987B-504F-94B1-4151DF7D445C}" srcOrd="0" destOrd="0" presId="urn:microsoft.com/office/officeart/2005/8/layout/process1"/>
    <dgm:cxn modelId="{A67C892A-1149-4F45-A0EA-30FDAA5C857F}" type="presParOf" srcId="{C9FF02B5-BCAC-9D45-881D-75609E92FC69}" destId="{3EA35616-37D7-E446-B13D-13D66227873D}" srcOrd="4" destOrd="0" presId="urn:microsoft.com/office/officeart/2005/8/layout/process1"/>
  </dgm:cxnLst>
  <dgm:bg>
    <a:effectLst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5A10A4-4379-C849-896E-9F0F86D783EA}">
      <dsp:nvSpPr>
        <dsp:cNvPr id="0" name=""/>
        <dsp:cNvSpPr/>
      </dsp:nvSpPr>
      <dsp:spPr>
        <a:xfrm>
          <a:off x="5" y="3141352"/>
          <a:ext cx="3135579" cy="18813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900" kern="1200" dirty="0" smtClean="0"/>
            <a:t>Abya Yala </a:t>
          </a:r>
          <a:endParaRPr lang="es-ES_tradnl" sz="29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2300" kern="1200" dirty="0" smtClean="0"/>
            <a:t>Tawantinsuyu, ayllu, Indio, igualdad de raza</a:t>
          </a:r>
          <a:endParaRPr lang="es-ES_tradnl" sz="2300" kern="1200" dirty="0"/>
        </a:p>
      </dsp:txBody>
      <dsp:txXfrm>
        <a:off x="55108" y="3196455"/>
        <a:ext cx="3025373" cy="1771141"/>
      </dsp:txXfrm>
    </dsp:sp>
    <dsp:sp modelId="{2FE50FC0-1D16-CD42-910D-125924D56DD4}">
      <dsp:nvSpPr>
        <dsp:cNvPr id="0" name=""/>
        <dsp:cNvSpPr/>
      </dsp:nvSpPr>
      <dsp:spPr>
        <a:xfrm rot="2282608">
          <a:off x="3471317" y="4264253"/>
          <a:ext cx="785490" cy="77762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2300" kern="1200" dirty="0"/>
        </a:p>
      </dsp:txBody>
      <dsp:txXfrm>
        <a:off x="3496099" y="4347895"/>
        <a:ext cx="552203" cy="466573"/>
      </dsp:txXfrm>
    </dsp:sp>
    <dsp:sp modelId="{E4082826-72CE-1543-BD18-DE26A4DC5F7F}">
      <dsp:nvSpPr>
        <dsp:cNvPr id="0" name=""/>
        <dsp:cNvSpPr/>
      </dsp:nvSpPr>
      <dsp:spPr>
        <a:xfrm>
          <a:off x="4550104" y="4564103"/>
          <a:ext cx="3135579" cy="18813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900" kern="1200" dirty="0" smtClean="0"/>
            <a:t>Colonialismo Europeo</a:t>
          </a:r>
          <a:endParaRPr lang="es-ES_tradnl" sz="2900" kern="1200" dirty="0"/>
        </a:p>
      </dsp:txBody>
      <dsp:txXfrm>
        <a:off x="4605207" y="4619206"/>
        <a:ext cx="3025373" cy="1771141"/>
      </dsp:txXfrm>
    </dsp:sp>
    <dsp:sp modelId="{52BCBC34-A807-AA40-8DDC-BA190C6FF0D3}">
      <dsp:nvSpPr>
        <dsp:cNvPr id="0" name=""/>
        <dsp:cNvSpPr/>
      </dsp:nvSpPr>
      <dsp:spPr>
        <a:xfrm rot="19081930">
          <a:off x="7868837" y="4004269"/>
          <a:ext cx="780457" cy="77762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2300" kern="1200" dirty="0"/>
        </a:p>
      </dsp:txBody>
      <dsp:txXfrm>
        <a:off x="7898754" y="4237795"/>
        <a:ext cx="547170" cy="466573"/>
      </dsp:txXfrm>
    </dsp:sp>
    <dsp:sp modelId="{3EA35616-37D7-E446-B13D-13D66227873D}">
      <dsp:nvSpPr>
        <dsp:cNvPr id="0" name=""/>
        <dsp:cNvSpPr/>
      </dsp:nvSpPr>
      <dsp:spPr>
        <a:xfrm>
          <a:off x="8799046" y="2358053"/>
          <a:ext cx="3135579" cy="18813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900" kern="1200" dirty="0" smtClean="0"/>
            <a:t>Liberación del Indio y el Mundo</a:t>
          </a:r>
          <a:endParaRPr lang="es-ES_tradnl" sz="2900" kern="1200" dirty="0"/>
        </a:p>
      </dsp:txBody>
      <dsp:txXfrm>
        <a:off x="8854149" y="2413156"/>
        <a:ext cx="3025373" cy="17711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5A10A4-4379-C849-896E-9F0F86D783EA}">
      <dsp:nvSpPr>
        <dsp:cNvPr id="0" name=""/>
        <dsp:cNvSpPr/>
      </dsp:nvSpPr>
      <dsp:spPr>
        <a:xfrm>
          <a:off x="0" y="3738210"/>
          <a:ext cx="3135579" cy="6876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dirty="0" smtClean="0"/>
            <a:t>Tesis</a:t>
          </a:r>
          <a:endParaRPr lang="es-ES_tradnl" sz="2400" kern="1200" dirty="0"/>
        </a:p>
      </dsp:txBody>
      <dsp:txXfrm>
        <a:off x="20140" y="3758350"/>
        <a:ext cx="3095299" cy="647352"/>
      </dsp:txXfrm>
    </dsp:sp>
    <dsp:sp modelId="{2FE50FC0-1D16-CD42-910D-125924D56DD4}">
      <dsp:nvSpPr>
        <dsp:cNvPr id="0" name=""/>
        <dsp:cNvSpPr/>
      </dsp:nvSpPr>
      <dsp:spPr>
        <a:xfrm rot="2341534">
          <a:off x="3340106" y="4456986"/>
          <a:ext cx="953756" cy="77762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3300" kern="1200" dirty="0"/>
        </a:p>
      </dsp:txBody>
      <dsp:txXfrm>
        <a:off x="3366133" y="4539064"/>
        <a:ext cx="720469" cy="466573"/>
      </dsp:txXfrm>
    </dsp:sp>
    <dsp:sp modelId="{E4082826-72CE-1543-BD18-DE26A4DC5F7F}">
      <dsp:nvSpPr>
        <dsp:cNvPr id="0" name=""/>
        <dsp:cNvSpPr/>
      </dsp:nvSpPr>
      <dsp:spPr>
        <a:xfrm>
          <a:off x="4588278" y="5209612"/>
          <a:ext cx="3135579" cy="6876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dirty="0" smtClean="0"/>
            <a:t>Antítesis</a:t>
          </a:r>
          <a:endParaRPr lang="es-ES_tradnl" sz="2400" kern="1200" dirty="0"/>
        </a:p>
      </dsp:txBody>
      <dsp:txXfrm>
        <a:off x="4608418" y="5229752"/>
        <a:ext cx="3095299" cy="647352"/>
      </dsp:txXfrm>
    </dsp:sp>
    <dsp:sp modelId="{52BCBC34-A807-AA40-8DDC-BA190C6FF0D3}">
      <dsp:nvSpPr>
        <dsp:cNvPr id="0" name=""/>
        <dsp:cNvSpPr/>
      </dsp:nvSpPr>
      <dsp:spPr>
        <a:xfrm rot="19018229">
          <a:off x="8091554" y="4271635"/>
          <a:ext cx="886597" cy="77762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3300" kern="1200" dirty="0"/>
        </a:p>
      </dsp:txBody>
      <dsp:txXfrm>
        <a:off x="8122931" y="4506755"/>
        <a:ext cx="653310" cy="466573"/>
      </dsp:txXfrm>
    </dsp:sp>
    <dsp:sp modelId="{3EA35616-37D7-E446-B13D-13D66227873D}">
      <dsp:nvSpPr>
        <dsp:cNvPr id="0" name=""/>
        <dsp:cNvSpPr/>
      </dsp:nvSpPr>
      <dsp:spPr>
        <a:xfrm>
          <a:off x="8800605" y="2954911"/>
          <a:ext cx="3135579" cy="6876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dirty="0" smtClean="0"/>
            <a:t>Síntesis</a:t>
          </a:r>
          <a:endParaRPr lang="es-ES_tradnl" sz="2400" kern="1200" dirty="0"/>
        </a:p>
      </dsp:txBody>
      <dsp:txXfrm>
        <a:off x="8820745" y="2975051"/>
        <a:ext cx="3095299" cy="6473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F077B-E85D-454E-B1C8-814E240153A1}" type="datetimeFigureOut">
              <a:rPr lang="en-US" smtClean="0"/>
              <a:t>4/12/18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B29ED-FE7D-464E-9227-18A7206C25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495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772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40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Pensamiento como Construcción de sociedades = Ejemplo: Indianismo</a:t>
            </a:r>
            <a:r>
              <a:rPr lang="es-ES_tradnl" baseline="0" dirty="0" smtClean="0"/>
              <a:t> Revolucionario = </a:t>
            </a:r>
            <a:r>
              <a:rPr lang="es-ES_tradnl" sz="2800" dirty="0" smtClean="0">
                <a:solidFill>
                  <a:schemeClr val="accent2"/>
                </a:solidFill>
              </a:rPr>
              <a:t>raza</a:t>
            </a:r>
            <a:r>
              <a:rPr lang="es-ES_tradnl" sz="2800" baseline="0" dirty="0" smtClean="0">
                <a:solidFill>
                  <a:schemeClr val="accent2"/>
                </a:solidFill>
              </a:rPr>
              <a:t> y nación</a:t>
            </a:r>
            <a:r>
              <a:rPr lang="es-ES_tradnl" baseline="0" dirty="0" smtClean="0">
                <a:solidFill>
                  <a:schemeClr val="accent2"/>
                </a:solidFill>
              </a:rPr>
              <a:t>.</a:t>
            </a:r>
          </a:p>
          <a:p>
            <a:endParaRPr lang="es-ES_tradnl" baseline="0" dirty="0" smtClean="0"/>
          </a:p>
          <a:p>
            <a:r>
              <a:rPr lang="es-ES_tradnl" baseline="0" dirty="0" smtClean="0"/>
              <a:t>Organiza lo material y los sistemas sociales de producción. 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295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503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240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513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614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744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1270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9959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481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948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765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5833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0633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283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5273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5271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7218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5424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2134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946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3803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5500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0094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0043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2838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9325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218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041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8463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8957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840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6991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Incoherencia entre los dos puntos de partida epistemológicos y relación jerarquizada entre ellos. </a:t>
            </a:r>
          </a:p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3956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9998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7357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7281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5944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2297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4271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9494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9491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8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6926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66313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8803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12380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19990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11681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8755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68940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97700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79563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53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3688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312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6015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075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183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05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29ED-FE7D-464E-9227-18A7206C25B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273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4DD21-6BE0-6642-AF81-B5C624A6FFD5}" type="datetimeFigureOut">
              <a:rPr lang="en-US" smtClean="0"/>
              <a:t>4/12/18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E0C7E-E595-9B4D-B378-036148DF5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79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4DD21-6BE0-6642-AF81-B5C624A6FFD5}" type="datetimeFigureOut">
              <a:rPr lang="en-US" smtClean="0"/>
              <a:t>4/12/18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E0C7E-E595-9B4D-B378-036148DF5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670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4DD21-6BE0-6642-AF81-B5C624A6FFD5}" type="datetimeFigureOut">
              <a:rPr lang="en-US" smtClean="0"/>
              <a:t>4/12/18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E0C7E-E595-9B4D-B378-036148DF5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567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4DD21-6BE0-6642-AF81-B5C624A6FFD5}" type="datetimeFigureOut">
              <a:rPr lang="en-US" smtClean="0"/>
              <a:t>4/12/18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E0C7E-E595-9B4D-B378-036148DF5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57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4DD21-6BE0-6642-AF81-B5C624A6FFD5}" type="datetimeFigureOut">
              <a:rPr lang="en-US" smtClean="0"/>
              <a:t>4/12/18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E0C7E-E595-9B4D-B378-036148DF5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380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4DD21-6BE0-6642-AF81-B5C624A6FFD5}" type="datetimeFigureOut">
              <a:rPr lang="en-US" smtClean="0"/>
              <a:t>4/12/18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E0C7E-E595-9B4D-B378-036148DF5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472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4DD21-6BE0-6642-AF81-B5C624A6FFD5}" type="datetimeFigureOut">
              <a:rPr lang="en-US" smtClean="0"/>
              <a:t>4/12/18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E0C7E-E595-9B4D-B378-036148DF5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994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4DD21-6BE0-6642-AF81-B5C624A6FFD5}" type="datetimeFigureOut">
              <a:rPr lang="en-US" smtClean="0"/>
              <a:t>4/12/18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E0C7E-E595-9B4D-B378-036148DF5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154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4DD21-6BE0-6642-AF81-B5C624A6FFD5}" type="datetimeFigureOut">
              <a:rPr lang="en-US" smtClean="0"/>
              <a:t>4/12/18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E0C7E-E595-9B4D-B378-036148DF5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81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4DD21-6BE0-6642-AF81-B5C624A6FFD5}" type="datetimeFigureOut">
              <a:rPr lang="en-US" smtClean="0"/>
              <a:t>4/12/18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E0C7E-E595-9B4D-B378-036148DF5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26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4DD21-6BE0-6642-AF81-B5C624A6FFD5}" type="datetimeFigureOut">
              <a:rPr lang="en-US" smtClean="0"/>
              <a:t>4/12/18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E0C7E-E595-9B4D-B378-036148DF5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688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4DD21-6BE0-6642-AF81-B5C624A6FFD5}" type="datetimeFigureOut">
              <a:rPr lang="en-US" smtClean="0"/>
              <a:t>4/12/18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E0C7E-E595-9B4D-B378-036148DF5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7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microsoft.com/office/2007/relationships/hdphoto" Target="../media/hdphoto5.wdp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microsoft.com/office/2007/relationships/hdphoto" Target="../media/hdphoto5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microsoft.com/office/2007/relationships/hdphoto" Target="../media/hdphoto5.wdp"/><Relationship Id="rId5" Type="http://schemas.openxmlformats.org/officeDocument/2006/relationships/image" Target="../media/image19.jpeg"/><Relationship Id="rId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microsoft.com/office/2007/relationships/hdphoto" Target="../media/hdphoto5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microsoft.com/office/2007/relationships/hdphoto" Target="../media/hdphoto9.wdp"/><Relationship Id="rId5" Type="http://schemas.openxmlformats.org/officeDocument/2006/relationships/image" Target="../media/image23.jpeg"/><Relationship Id="rId6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microsoft.com/office/2007/relationships/hdphoto" Target="../media/hdphoto13.wdp"/><Relationship Id="rId5" Type="http://schemas.openxmlformats.org/officeDocument/2006/relationships/image" Target="../media/image30.jpeg"/><Relationship Id="rId6" Type="http://schemas.microsoft.com/office/2007/relationships/hdphoto" Target="../media/hdphoto1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microsoft.com/office/2007/relationships/hdphoto" Target="../media/hdphoto1.wdp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8" Type="http://schemas.openxmlformats.org/officeDocument/2006/relationships/image" Target="../media/image34.jpeg"/><Relationship Id="rId9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microsoft.com/office/2007/relationships/hdphoto" Target="../media/hdphoto1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diagramData" Target="../diagrams/data2.xml"/><Relationship Id="rId9" Type="http://schemas.openxmlformats.org/officeDocument/2006/relationships/diagramLayout" Target="../diagrams/layout2.xml"/><Relationship Id="rId10" Type="http://schemas.openxmlformats.org/officeDocument/2006/relationships/diagramQuickStyle" Target="../diagrams/quickStyle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645" y="0"/>
            <a:ext cx="7984670" cy="2387600"/>
          </a:xfrm>
        </p:spPr>
        <p:txBody>
          <a:bodyPr/>
          <a:lstStyle/>
          <a:p>
            <a:r>
              <a:rPr lang="es-AR" b="1" u="sng">
                <a:solidFill>
                  <a:srgbClr val="FF0000"/>
                </a:solidFill>
              </a:rPr>
              <a:t>Conocimientos</a:t>
            </a:r>
            <a:r>
              <a:rPr lang="es-AR" b="1"/>
              <a:t> </a:t>
            </a:r>
            <a:r>
              <a:rPr lang="es-AR" b="1" smtClean="0"/>
              <a:t>Indígenas </a:t>
            </a:r>
            <a:r>
              <a:rPr lang="es-AR" b="1"/>
              <a:t>y Decolonialidad</a:t>
            </a:r>
            <a:r>
              <a:rPr lang="en-US" b="1" dirty="0" smtClean="0">
                <a:effectLst/>
              </a:rPr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645" y="2969532"/>
            <a:ext cx="7984670" cy="1655762"/>
          </a:xfrm>
        </p:spPr>
        <p:txBody>
          <a:bodyPr>
            <a:normAutofit/>
          </a:bodyPr>
          <a:lstStyle/>
          <a:p>
            <a:r>
              <a:rPr lang="es-AR" sz="2800" b="1" dirty="0"/>
              <a:t>Las Bases Discursivas </a:t>
            </a:r>
            <a:r>
              <a:rPr lang="es-AR" sz="2800" b="1" dirty="0" smtClean="0"/>
              <a:t>del </a:t>
            </a:r>
            <a:r>
              <a:rPr lang="es-AR" sz="2800" b="1" u="sng" dirty="0" smtClean="0">
                <a:solidFill>
                  <a:srgbClr val="FF0000"/>
                </a:solidFill>
              </a:rPr>
              <a:t>Indianismo</a:t>
            </a:r>
            <a:r>
              <a:rPr lang="es-AR" sz="2800" b="1" dirty="0" smtClean="0"/>
              <a:t> y </a:t>
            </a:r>
            <a:r>
              <a:rPr lang="es-AR" sz="2800" b="1" dirty="0"/>
              <a:t>la </a:t>
            </a:r>
            <a:r>
              <a:rPr lang="es-AR" sz="2800" b="1" dirty="0" smtClean="0"/>
              <a:t>Deconstrucción </a:t>
            </a:r>
            <a:r>
              <a:rPr lang="es-AR" sz="2800" b="1" dirty="0"/>
              <a:t>del </a:t>
            </a:r>
            <a:r>
              <a:rPr lang="es-AR" sz="2800" b="1" dirty="0" smtClean="0"/>
              <a:t>Antropocentrismo, </a:t>
            </a:r>
            <a:r>
              <a:rPr lang="es-AR" sz="2800" b="1" dirty="0"/>
              <a:t>la Propiedad Privada, la Dominación y el Progreso</a:t>
            </a:r>
            <a:r>
              <a:rPr lang="en-US" sz="2800" dirty="0" smtClean="0">
                <a:effectLst/>
              </a:rPr>
              <a:t>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188835" y="4625294"/>
            <a:ext cx="31564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Marcos Scauso</a:t>
            </a:r>
          </a:p>
          <a:p>
            <a:endParaRPr lang="en-US" sz="2000" dirty="0"/>
          </a:p>
          <a:p>
            <a:r>
              <a:rPr lang="en-US" sz="2000" dirty="0" smtClean="0"/>
              <a:t>Universidad de California, Irvine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15714" r="13906" b="22678"/>
          <a:stretch/>
        </p:blipFill>
        <p:spPr>
          <a:xfrm rot="5400000">
            <a:off x="6659335" y="1325336"/>
            <a:ext cx="6858000" cy="42073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84670" y="6613686"/>
            <a:ext cx="36086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smtClean="0"/>
              <a:t>Waman Puma, 1612-1615 en Rivera 2015, 209.  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207567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414"/>
            <a:ext cx="10515600" cy="1325563"/>
          </a:xfrm>
        </p:spPr>
        <p:txBody>
          <a:bodyPr/>
          <a:lstStyle/>
          <a:p>
            <a:r>
              <a:rPr lang="es-ES_tradnl" b="1" u="sng" dirty="0" smtClean="0">
                <a:solidFill>
                  <a:srgbClr val="FF0000"/>
                </a:solidFill>
              </a:rPr>
              <a:t>Pero</a:t>
            </a:r>
            <a:r>
              <a:rPr lang="es-ES_tradnl" dirty="0" smtClean="0"/>
              <a:t>… y Pachamama?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90688"/>
            <a:ext cx="12192000" cy="4714878"/>
          </a:xfrm>
        </p:spPr>
        <p:txBody>
          <a:bodyPr>
            <a:noAutofit/>
          </a:bodyPr>
          <a:lstStyle/>
          <a:p>
            <a:r>
              <a:rPr lang="es-ES_tradnl" sz="2800" dirty="0" smtClean="0"/>
              <a:t>Construcción de un discurso cerrado y en “</a:t>
            </a:r>
            <a:r>
              <a:rPr lang="es-ES_tradnl" sz="2800" b="1" dirty="0" smtClean="0">
                <a:solidFill>
                  <a:srgbClr val="FF0000"/>
                </a:solidFill>
              </a:rPr>
              <a:t>armonía</a:t>
            </a:r>
            <a:r>
              <a:rPr lang="es-ES_tradnl" sz="2800" dirty="0" smtClean="0"/>
              <a:t>”</a:t>
            </a:r>
          </a:p>
          <a:p>
            <a:endParaRPr lang="es-ES_tradnl" sz="2800" dirty="0" smtClean="0"/>
          </a:p>
          <a:p>
            <a:pPr lvl="1"/>
            <a:r>
              <a:rPr lang="es-ES_tradnl" sz="2800" dirty="0" smtClean="0"/>
              <a:t>Pero</a:t>
            </a:r>
            <a:r>
              <a:rPr lang="es-ES_tradnl" sz="2800" dirty="0"/>
              <a:t>… ¿</a:t>
            </a:r>
            <a:r>
              <a:rPr lang="es-ES_tradnl" sz="2800" dirty="0" smtClean="0"/>
              <a:t>Cómo es que </a:t>
            </a:r>
            <a:r>
              <a:rPr lang="es-ES_tradnl" sz="2800" b="1" dirty="0" smtClean="0">
                <a:solidFill>
                  <a:srgbClr val="FF0000"/>
                </a:solidFill>
              </a:rPr>
              <a:t>Pachamama</a:t>
            </a:r>
            <a:r>
              <a:rPr lang="es-ES_tradnl" sz="2800" dirty="0" smtClean="0">
                <a:solidFill>
                  <a:srgbClr val="FF0000"/>
                </a:solidFill>
              </a:rPr>
              <a:t> </a:t>
            </a:r>
            <a:r>
              <a:rPr lang="es-ES_tradnl" sz="2800" dirty="0" smtClean="0"/>
              <a:t>le atribuye igualdad al “hombre” entre otras entidades?</a:t>
            </a:r>
          </a:p>
          <a:p>
            <a:pPr lvl="1"/>
            <a:endParaRPr lang="es-ES_tradnl" sz="2800" dirty="0"/>
          </a:p>
          <a:p>
            <a:pPr lvl="1"/>
            <a:r>
              <a:rPr lang="es-ES_tradnl" sz="2800" dirty="0"/>
              <a:t>¿Cómo </a:t>
            </a:r>
            <a:r>
              <a:rPr lang="es-ES_tradnl" sz="2800" dirty="0" smtClean="0"/>
              <a:t>se puede hablar de igualdad más allá del “hombre” si la base de igualdad no incluye a otras entidades fuera de la noción de herencia? </a:t>
            </a:r>
          </a:p>
          <a:p>
            <a:pPr lvl="1"/>
            <a:endParaRPr lang="es-ES_tradnl" sz="2800" dirty="0" smtClean="0"/>
          </a:p>
          <a:p>
            <a:pPr lvl="1"/>
            <a:r>
              <a:rPr lang="es-ES_tradnl" sz="2800" dirty="0" smtClean="0"/>
              <a:t>Construcción del Indianismo Revolucionario como </a:t>
            </a:r>
            <a:r>
              <a:rPr lang="es-ES_tradnl" sz="2800" b="1" dirty="0" smtClean="0">
                <a:solidFill>
                  <a:srgbClr val="FF0000"/>
                </a:solidFill>
              </a:rPr>
              <a:t>antropocéntrico</a:t>
            </a:r>
            <a:r>
              <a:rPr lang="es-ES_tradnl" sz="2800" dirty="0" smtClean="0"/>
              <a:t>. </a:t>
            </a:r>
            <a:endParaRPr lang="es-ES_tradnl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50" y="42872"/>
            <a:ext cx="4258765" cy="394562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0" y="2286155"/>
            <a:ext cx="7916906" cy="4527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dirty="0" smtClean="0"/>
              <a:t>Problema de </a:t>
            </a:r>
            <a:r>
              <a:rPr lang="es-ES_tradnl" sz="36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Coexistencia</a:t>
            </a:r>
          </a:p>
          <a:p>
            <a:pPr algn="ctr"/>
            <a:endParaRPr lang="es-ES_tradnl" sz="3600" b="1" u="sng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s-ES_tradnl" sz="36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Igualdad </a:t>
            </a:r>
            <a:r>
              <a:rPr lang="es-ES_tradnl" sz="3600" dirty="0" smtClean="0">
                <a:solidFill>
                  <a:schemeClr val="bg1"/>
                </a:solidFill>
              </a:rPr>
              <a:t>en la raza “humana”, pero</a:t>
            </a:r>
          </a:p>
          <a:p>
            <a:pPr algn="ctr"/>
            <a:r>
              <a:rPr lang="es-ES_tradnl" sz="36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Diferencia </a:t>
            </a:r>
            <a:r>
              <a:rPr lang="es-ES_tradnl" sz="3600" dirty="0" smtClean="0">
                <a:solidFill>
                  <a:schemeClr val="bg1"/>
                </a:solidFill>
              </a:rPr>
              <a:t>limitada </a:t>
            </a:r>
            <a:endParaRPr lang="es-ES_tradnl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4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7974"/>
            <a:ext cx="10515600" cy="1325563"/>
          </a:xfrm>
        </p:spPr>
        <p:txBody>
          <a:bodyPr>
            <a:normAutofit/>
          </a:bodyPr>
          <a:lstStyle/>
          <a:p>
            <a:r>
              <a:rPr lang="es-ES_tradnl" sz="5400" dirty="0" smtClean="0"/>
              <a:t>Indianismo </a:t>
            </a:r>
            <a:r>
              <a:rPr lang="es-ES_tradnl" sz="5400" b="1" u="sng" dirty="0" smtClean="0">
                <a:solidFill>
                  <a:srgbClr val="FF0000"/>
                </a:solidFill>
              </a:rPr>
              <a:t>Decolonial</a:t>
            </a:r>
            <a:endParaRPr lang="es-ES_tradnl" sz="5400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1358"/>
            <a:ext cx="12192000" cy="5796642"/>
          </a:xfrm>
        </p:spPr>
        <p:txBody>
          <a:bodyPr>
            <a:noAutofit/>
          </a:bodyPr>
          <a:lstStyle/>
          <a:p>
            <a:pPr lvl="1"/>
            <a:r>
              <a:rPr lang="es-ES_tradnl" sz="3200" dirty="0" smtClean="0"/>
              <a:t>Ramiro Reynaga </a:t>
            </a:r>
          </a:p>
          <a:p>
            <a:pPr lvl="2"/>
            <a:r>
              <a:rPr lang="es-ES_tradnl" sz="2800" i="1" dirty="0" smtClean="0"/>
              <a:t>Ideología y Cultura </a:t>
            </a:r>
            <a:r>
              <a:rPr lang="es-ES_tradnl" sz="2800" dirty="0" smtClean="0"/>
              <a:t>(</a:t>
            </a:r>
            <a:r>
              <a:rPr lang="es-ES_tradnl" sz="2800" dirty="0"/>
              <a:t>1972</a:t>
            </a:r>
            <a:r>
              <a:rPr lang="es-ES_tradnl" sz="2800" dirty="0" smtClean="0"/>
              <a:t>)</a:t>
            </a:r>
          </a:p>
          <a:p>
            <a:pPr lvl="3"/>
            <a:r>
              <a:rPr lang="es-ES_tradnl" sz="2400" dirty="0" smtClean="0"/>
              <a:t>“</a:t>
            </a:r>
            <a:r>
              <a:rPr lang="es-ES_tradnl" sz="2400" b="1" u="sng" dirty="0" smtClean="0">
                <a:solidFill>
                  <a:srgbClr val="FF0000"/>
                </a:solidFill>
              </a:rPr>
              <a:t>coexistencia </a:t>
            </a:r>
            <a:r>
              <a:rPr lang="es-ES_tradnl" sz="2400" b="1" u="sng" dirty="0">
                <a:solidFill>
                  <a:srgbClr val="FF0000"/>
                </a:solidFill>
              </a:rPr>
              <a:t>cósmica</a:t>
            </a:r>
            <a:r>
              <a:rPr lang="es-ES_tradnl" sz="2400" dirty="0"/>
              <a:t>”</a:t>
            </a:r>
            <a:endParaRPr lang="es-ES_tradnl" sz="2400" dirty="0" smtClean="0"/>
          </a:p>
          <a:p>
            <a:pPr lvl="2"/>
            <a:endParaRPr lang="es-ES_tradnl" sz="2800" dirty="0" smtClean="0"/>
          </a:p>
          <a:p>
            <a:pPr lvl="1"/>
            <a:r>
              <a:rPr lang="es-ES_tradnl" sz="3200" dirty="0" smtClean="0"/>
              <a:t>Fausto Reinaga</a:t>
            </a:r>
          </a:p>
          <a:p>
            <a:pPr lvl="2"/>
            <a:r>
              <a:rPr lang="es-ES_tradnl" sz="2800" i="1" dirty="0"/>
              <a:t>América India y </a:t>
            </a:r>
            <a:r>
              <a:rPr lang="es-ES_tradnl" sz="2800" i="1" dirty="0" smtClean="0"/>
              <a:t>Occidente </a:t>
            </a:r>
            <a:r>
              <a:rPr lang="es-ES_tradnl" sz="2800" dirty="0" smtClean="0"/>
              <a:t>(1974): </a:t>
            </a:r>
          </a:p>
          <a:p>
            <a:pPr lvl="3"/>
            <a:r>
              <a:rPr lang="es-ES_tradnl" sz="2400" dirty="0" smtClean="0"/>
              <a:t>Preocupación por la vida en </a:t>
            </a:r>
            <a:r>
              <a:rPr lang="es-ES_tradnl" sz="2400" b="1" u="sng" dirty="0" smtClean="0">
                <a:solidFill>
                  <a:srgbClr val="FF0000"/>
                </a:solidFill>
              </a:rPr>
              <a:t>la tierra </a:t>
            </a:r>
            <a:r>
              <a:rPr lang="es-ES_tradnl" sz="2400" dirty="0" smtClean="0"/>
              <a:t>en la era nuclear. </a:t>
            </a:r>
          </a:p>
          <a:p>
            <a:pPr lvl="3"/>
            <a:r>
              <a:rPr lang="es-ES_tradnl" sz="2400" dirty="0" smtClean="0"/>
              <a:t>Cuestión </a:t>
            </a:r>
            <a:r>
              <a:rPr lang="es-ES_tradnl" sz="2400" b="1" u="sng" dirty="0" smtClean="0">
                <a:solidFill>
                  <a:srgbClr val="FF0000"/>
                </a:solidFill>
              </a:rPr>
              <a:t>religiosa</a:t>
            </a:r>
            <a:r>
              <a:rPr lang="es-ES_tradnl" sz="2400" dirty="0" smtClean="0"/>
              <a:t> (e.g., Popol Vuh) = no “tabúes” ni supersticiones, sino conocimiento para la liberación. </a:t>
            </a:r>
          </a:p>
          <a:p>
            <a:pPr lvl="3"/>
            <a:endParaRPr lang="es-ES_tradnl" sz="2400" dirty="0" smtClean="0"/>
          </a:p>
          <a:p>
            <a:pPr lvl="2"/>
            <a:r>
              <a:rPr lang="es-ES_tradnl" sz="2800" i="1" dirty="0" smtClean="0"/>
              <a:t>La Razón y el Indio  </a:t>
            </a:r>
            <a:r>
              <a:rPr lang="es-ES_tradnl" sz="2800" dirty="0" smtClean="0"/>
              <a:t>(1978):</a:t>
            </a:r>
          </a:p>
          <a:p>
            <a:pPr lvl="3"/>
            <a:r>
              <a:rPr lang="es-ES_tradnl" sz="2400" dirty="0" smtClean="0"/>
              <a:t>Mentalidad cósmica del amauta (</a:t>
            </a:r>
            <a:r>
              <a:rPr lang="es-ES_tradnl" sz="2400" b="1" u="sng" dirty="0" smtClean="0">
                <a:solidFill>
                  <a:srgbClr val="FF0000"/>
                </a:solidFill>
              </a:rPr>
              <a:t>Pensamiento Amáutico</a:t>
            </a:r>
            <a:r>
              <a:rPr lang="es-ES_tradnl" sz="2400" dirty="0" smtClean="0"/>
              <a:t>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256" y="0"/>
            <a:ext cx="3929743" cy="34702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09214" y="3428996"/>
            <a:ext cx="3782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/>
              <a:t>http://sabermasdeperu.blogspot.com.ar/2016/06/</a:t>
            </a:r>
          </a:p>
        </p:txBody>
      </p:sp>
    </p:spTree>
    <p:extLst>
      <p:ext uri="{BB962C8B-B14F-4D97-AF65-F5344CB8AC3E}">
        <p14:creationId xmlns:p14="http://schemas.microsoft.com/office/powerpoint/2010/main" val="170734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30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1358"/>
            <a:ext cx="8864600" cy="5796642"/>
          </a:xfrm>
        </p:spPr>
        <p:txBody>
          <a:bodyPr>
            <a:noAutofit/>
          </a:bodyPr>
          <a:lstStyle/>
          <a:p>
            <a:r>
              <a:rPr lang="es-ES_tradnl" dirty="0" smtClean="0"/>
              <a:t>“La filosofía, como la religión, en la América india es convicción de que: el </a:t>
            </a:r>
            <a:r>
              <a:rPr lang="es-ES_tradnl" b="1" dirty="0" smtClean="0">
                <a:solidFill>
                  <a:srgbClr val="FF0000"/>
                </a:solidFill>
              </a:rPr>
              <a:t>hombre </a:t>
            </a:r>
            <a:r>
              <a:rPr lang="es-ES_tradnl" b="1" u="sng" dirty="0" smtClean="0">
                <a:solidFill>
                  <a:srgbClr val="FF0000"/>
                </a:solidFill>
              </a:rPr>
              <a:t>no</a:t>
            </a:r>
            <a:r>
              <a:rPr lang="es-ES_tradnl" b="1" dirty="0" smtClean="0">
                <a:solidFill>
                  <a:srgbClr val="FF0000"/>
                </a:solidFill>
              </a:rPr>
              <a:t> es un ser distinto de la tierra </a:t>
            </a:r>
            <a:r>
              <a:rPr lang="es-ES_tradnl" dirty="0" smtClean="0"/>
              <a:t>que le parió. Su carne es tierra y su espíritu es Sol” (Reinaga 1974, 180). </a:t>
            </a:r>
          </a:p>
          <a:p>
            <a:endParaRPr lang="es-ES_tradnl" dirty="0" smtClean="0"/>
          </a:p>
          <a:p>
            <a:r>
              <a:rPr lang="es-ES_tradnl" dirty="0" smtClean="0"/>
              <a:t>“Así </a:t>
            </a:r>
            <a:r>
              <a:rPr lang="es-ES_tradnl" dirty="0"/>
              <a:t>el Dios antropomorfo y antropopático tiene la misma forma y </a:t>
            </a:r>
            <a:r>
              <a:rPr lang="es-ES_tradnl" dirty="0" smtClean="0"/>
              <a:t>la mismas </a:t>
            </a:r>
            <a:r>
              <a:rPr lang="es-ES_tradnl" dirty="0"/>
              <a:t>pasiones del hombre de </a:t>
            </a:r>
            <a:r>
              <a:rPr lang="es-ES_tradnl" dirty="0" smtClean="0"/>
              <a:t>occidente. Y </a:t>
            </a:r>
            <a:r>
              <a:rPr lang="es-ES_tradnl" b="1" dirty="0">
                <a:solidFill>
                  <a:srgbClr val="FF0000"/>
                </a:solidFill>
              </a:rPr>
              <a:t>la verdad: que </a:t>
            </a:r>
            <a:r>
              <a:rPr lang="es-ES_tradnl" b="1" u="sng" dirty="0">
                <a:solidFill>
                  <a:srgbClr val="FF0000"/>
                </a:solidFill>
              </a:rPr>
              <a:t>el hombre es Cosmos</a:t>
            </a:r>
            <a:r>
              <a:rPr lang="es-ES_tradnl" dirty="0"/>
              <a:t>. El hombre ajeno al Cosmos </a:t>
            </a:r>
            <a:r>
              <a:rPr lang="es-ES_tradnl" dirty="0" smtClean="0"/>
              <a:t>no existe</a:t>
            </a:r>
            <a:r>
              <a:rPr lang="es-ES_tradnl" dirty="0"/>
              <a:t>. Su mundo físico y su mundo espiritual son, la presencia y </a:t>
            </a:r>
            <a:r>
              <a:rPr lang="es-ES_tradnl" dirty="0" smtClean="0"/>
              <a:t>expresión del </a:t>
            </a:r>
            <a:r>
              <a:rPr lang="es-ES_tradnl" dirty="0"/>
              <a:t>Cosmos. Por su forma y su fondo el hombre es la síntesis del </a:t>
            </a:r>
            <a:r>
              <a:rPr lang="es-ES_tradnl" dirty="0" smtClean="0"/>
              <a:t>Cosmos” (Reinaga 1978, 375). </a:t>
            </a:r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900" y="820622"/>
            <a:ext cx="33274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1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114303"/>
            <a:ext cx="11923059" cy="1325563"/>
          </a:xfrm>
        </p:spPr>
        <p:txBody>
          <a:bodyPr/>
          <a:lstStyle/>
          <a:p>
            <a:r>
              <a:rPr lang="es-ES_tradnl" dirty="0" smtClean="0"/>
              <a:t>Indianismo Decolonial: aletheia = </a:t>
            </a:r>
            <a:r>
              <a:rPr lang="es-ES_tradnl" b="1" u="sng" dirty="0" smtClean="0">
                <a:solidFill>
                  <a:srgbClr val="FF0000"/>
                </a:solidFill>
              </a:rPr>
              <a:t>epistemología </a:t>
            </a:r>
            <a:endParaRPr lang="es-ES_tradnl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1358"/>
            <a:ext cx="12192000" cy="5796642"/>
          </a:xfrm>
        </p:spPr>
        <p:txBody>
          <a:bodyPr>
            <a:noAutofit/>
          </a:bodyPr>
          <a:lstStyle/>
          <a:p>
            <a:r>
              <a:rPr lang="es-ES_tradnl" sz="3600" dirty="0" smtClean="0"/>
              <a:t>Epistemología: “</a:t>
            </a:r>
            <a:r>
              <a:rPr lang="es-ES_tradnl" sz="3600" b="1" dirty="0" smtClean="0">
                <a:solidFill>
                  <a:srgbClr val="FF0000"/>
                </a:solidFill>
              </a:rPr>
              <a:t>hecho de coexistencia</a:t>
            </a:r>
            <a:r>
              <a:rPr lang="es-ES_tradnl" sz="3600" dirty="0" smtClean="0"/>
              <a:t>” </a:t>
            </a:r>
          </a:p>
          <a:p>
            <a:pPr lvl="1"/>
            <a:r>
              <a:rPr lang="es-ES_tradnl" sz="3200" dirty="0"/>
              <a:t>N</a:t>
            </a:r>
            <a:r>
              <a:rPr lang="es-ES_tradnl" sz="3200" dirty="0" smtClean="0"/>
              <a:t>ecesidad indiscutible de coexistencia del hombre en el cosmos</a:t>
            </a:r>
          </a:p>
          <a:p>
            <a:pPr lvl="1"/>
            <a:r>
              <a:rPr lang="es-ES_tradnl" sz="3200" dirty="0" smtClean="0"/>
              <a:t>Existencia del hombre en la materia (tierra) y energía física (sol) del átomo </a:t>
            </a:r>
          </a:p>
          <a:p>
            <a:pPr lvl="1"/>
            <a:endParaRPr lang="es-ES_tradnl" sz="3200" dirty="0" smtClean="0"/>
          </a:p>
          <a:p>
            <a:pPr lvl="1"/>
            <a:r>
              <a:rPr lang="es-ES_tradnl" sz="3200" dirty="0" smtClean="0"/>
              <a:t>Punto de partida es la coexistencia, el cosmos</a:t>
            </a:r>
          </a:p>
          <a:p>
            <a:pPr lvl="1"/>
            <a:endParaRPr lang="es-ES_tradnl" sz="3200" dirty="0"/>
          </a:p>
          <a:p>
            <a:pPr lvl="1"/>
            <a:r>
              <a:rPr lang="es-ES_tradnl" sz="3200" dirty="0" smtClean="0"/>
              <a:t>La </a:t>
            </a:r>
            <a:r>
              <a:rPr lang="es-ES_tradnl" sz="3200" b="1" u="sng" dirty="0" smtClean="0">
                <a:solidFill>
                  <a:srgbClr val="FF0000"/>
                </a:solidFill>
              </a:rPr>
              <a:t>verdad base </a:t>
            </a:r>
            <a:r>
              <a:rPr lang="es-ES_tradnl" sz="3200" dirty="0" smtClean="0"/>
              <a:t>(condición de posibilidad) es el hecho de coexistencia </a:t>
            </a:r>
          </a:p>
          <a:p>
            <a:pPr lvl="2"/>
            <a:r>
              <a:rPr lang="es-ES_tradnl" sz="2800" dirty="0" smtClean="0"/>
              <a:t>“lo que existe”</a:t>
            </a:r>
          </a:p>
          <a:p>
            <a:pPr lvl="2"/>
            <a:r>
              <a:rPr lang="es-ES_tradnl" sz="2800" dirty="0" smtClean="0"/>
              <a:t>“Punto de partida desde el cual nacen los valores del Indio” </a:t>
            </a:r>
            <a:endParaRPr lang="es-ES_tradnl" sz="2800" dirty="0"/>
          </a:p>
        </p:txBody>
      </p:sp>
      <p:sp>
        <p:nvSpPr>
          <p:cNvPr id="4" name="Rounded Rectangle 3"/>
          <p:cNvSpPr/>
          <p:nvPr/>
        </p:nvSpPr>
        <p:spPr>
          <a:xfrm>
            <a:off x="5594294" y="1496975"/>
            <a:ext cx="6525986" cy="5290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“¿Qué existe? Existe el Cosmos</a:t>
            </a:r>
            <a:r>
              <a:rPr lang="es-ES_tradnl" sz="2800" dirty="0" smtClean="0"/>
              <a:t>. El Cosmos es el Ser. Y ¿qué es el hombre? ¿Cuál su destino? ¿Para qué existe? El hombre es la conciencia del Cosmos. Su destino es ser Cosmos consciente. Existe para la Verdad, la Libertad y el Bien” (Reinaga 1978b).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90274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30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1358"/>
            <a:ext cx="12192000" cy="5796642"/>
          </a:xfrm>
        </p:spPr>
        <p:txBody>
          <a:bodyPr>
            <a:noAutofit/>
          </a:bodyPr>
          <a:lstStyle/>
          <a:p>
            <a:r>
              <a:rPr lang="es-ES_tradnl" sz="3600" dirty="0" smtClean="0"/>
              <a:t>Epistemología: “</a:t>
            </a:r>
            <a:r>
              <a:rPr lang="es-ES_tradnl" sz="3600" b="1" dirty="0" smtClean="0">
                <a:solidFill>
                  <a:srgbClr val="FF0000"/>
                </a:solidFill>
              </a:rPr>
              <a:t>hecho de coexistencia</a:t>
            </a:r>
            <a:r>
              <a:rPr lang="es-ES_tradnl" sz="3600" dirty="0" smtClean="0"/>
              <a:t>” </a:t>
            </a:r>
          </a:p>
          <a:p>
            <a:endParaRPr lang="es-ES_tradnl" sz="3600" dirty="0" smtClean="0"/>
          </a:p>
          <a:p>
            <a:pPr lvl="1"/>
            <a:r>
              <a:rPr lang="es-ES_tradnl" sz="3200" b="1" dirty="0" smtClean="0">
                <a:solidFill>
                  <a:srgbClr val="FF0000"/>
                </a:solidFill>
              </a:rPr>
              <a:t>Presupone todas las otras entidades</a:t>
            </a:r>
            <a:r>
              <a:rPr lang="es-ES_tradnl" sz="3200" dirty="0" smtClean="0"/>
              <a:t> del universo como componentes necesarios del hecho de coexistencia. </a:t>
            </a:r>
          </a:p>
          <a:p>
            <a:pPr lvl="2"/>
            <a:endParaRPr lang="es-ES_tradnl" sz="2800" dirty="0" smtClean="0"/>
          </a:p>
          <a:p>
            <a:pPr lvl="2"/>
            <a:r>
              <a:rPr lang="es-ES_tradnl" sz="2800" dirty="0" smtClean="0"/>
              <a:t>Hombre como un elemento más del cosmos.</a:t>
            </a:r>
          </a:p>
          <a:p>
            <a:pPr lvl="3"/>
            <a:r>
              <a:rPr lang="es-ES_tradnl" sz="2600" dirty="0" smtClean="0"/>
              <a:t>Necesidad de todas las otras entidades para la existencia del cosmos</a:t>
            </a:r>
          </a:p>
          <a:p>
            <a:pPr lvl="3"/>
            <a:r>
              <a:rPr lang="es-ES_tradnl" sz="2600" dirty="0" smtClean="0"/>
              <a:t>Necesidad de </a:t>
            </a:r>
            <a:r>
              <a:rPr lang="es-ES_tradnl" sz="2600" b="1" u="sng" dirty="0" smtClean="0">
                <a:solidFill>
                  <a:srgbClr val="FF0000"/>
                </a:solidFill>
              </a:rPr>
              <a:t>coparticipación</a:t>
            </a:r>
            <a:r>
              <a:rPr lang="es-ES_tradnl" sz="2600" dirty="0" smtClean="0"/>
              <a:t> para el hecho de coexistencia. </a:t>
            </a:r>
          </a:p>
          <a:p>
            <a:pPr lvl="2"/>
            <a:endParaRPr lang="es-ES_tradnl" sz="2800" dirty="0"/>
          </a:p>
          <a:p>
            <a:pPr lvl="2"/>
            <a:r>
              <a:rPr lang="es-ES_tradnl" sz="2800" dirty="0" smtClean="0"/>
              <a:t>Primer </a:t>
            </a:r>
            <a:r>
              <a:rPr lang="es-ES_tradnl" sz="2800" b="1" u="sng" dirty="0" smtClean="0">
                <a:solidFill>
                  <a:srgbClr val="FF0000"/>
                </a:solidFill>
              </a:rPr>
              <a:t>deconstrucción</a:t>
            </a:r>
            <a:r>
              <a:rPr lang="es-ES_tradnl" sz="2800" dirty="0" smtClean="0"/>
              <a:t> del antropocentrismo occidental. </a:t>
            </a:r>
          </a:p>
        </p:txBody>
      </p:sp>
    </p:spTree>
    <p:extLst>
      <p:ext uri="{BB962C8B-B14F-4D97-AF65-F5344CB8AC3E}">
        <p14:creationId xmlns:p14="http://schemas.microsoft.com/office/powerpoint/2010/main" val="125805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30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1358"/>
            <a:ext cx="12192000" cy="5796642"/>
          </a:xfrm>
        </p:spPr>
        <p:txBody>
          <a:bodyPr>
            <a:noAutofit/>
          </a:bodyPr>
          <a:lstStyle/>
          <a:p>
            <a:endParaRPr lang="es-ES_tradnl" sz="3600" dirty="0" smtClean="0"/>
          </a:p>
          <a:p>
            <a:r>
              <a:rPr lang="es-ES_tradnl" sz="3600" dirty="0" smtClean="0"/>
              <a:t>Epistemología: “</a:t>
            </a:r>
            <a:r>
              <a:rPr lang="es-ES_tradnl" sz="3600" b="1" dirty="0" smtClean="0">
                <a:solidFill>
                  <a:srgbClr val="FF0000"/>
                </a:solidFill>
              </a:rPr>
              <a:t>hecho de coexistencia</a:t>
            </a:r>
            <a:r>
              <a:rPr lang="es-ES_tradnl" sz="3600" dirty="0" smtClean="0"/>
              <a:t>” </a:t>
            </a:r>
          </a:p>
          <a:p>
            <a:endParaRPr lang="es-ES_tradnl" sz="3600" dirty="0" smtClean="0"/>
          </a:p>
          <a:p>
            <a:pPr lvl="1"/>
            <a:r>
              <a:rPr lang="es-ES_tradnl" sz="3200" b="1" dirty="0" smtClean="0">
                <a:solidFill>
                  <a:srgbClr val="FF0000"/>
                </a:solidFill>
              </a:rPr>
              <a:t>Presupone todas las otras entidades</a:t>
            </a:r>
            <a:r>
              <a:rPr lang="es-ES_tradnl" sz="3200" dirty="0" smtClean="0"/>
              <a:t> del universo como componentes necesarios = presupone </a:t>
            </a:r>
            <a:r>
              <a:rPr lang="es-ES_tradnl" sz="3200" b="1" dirty="0" smtClean="0">
                <a:solidFill>
                  <a:srgbClr val="FF0000"/>
                </a:solidFill>
              </a:rPr>
              <a:t>igualdad</a:t>
            </a:r>
            <a:r>
              <a:rPr lang="es-ES_tradnl" sz="3200" dirty="0" smtClean="0"/>
              <a:t> entre entidades de la coexistencia </a:t>
            </a:r>
          </a:p>
          <a:p>
            <a:pPr lvl="2"/>
            <a:endParaRPr lang="es-ES_tradnl" sz="2800" dirty="0"/>
          </a:p>
          <a:p>
            <a:pPr lvl="2"/>
            <a:r>
              <a:rPr lang="es-ES_tradnl" sz="2800" dirty="0" smtClean="0"/>
              <a:t>Primer deconstrucción del antropocentrismo occidental.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466115" y="2530929"/>
            <a:ext cx="5725885" cy="43270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2800" dirty="0" smtClean="0"/>
              <a:t>“</a:t>
            </a:r>
            <a:r>
              <a:rPr lang="es-ES_tradnl" sz="2800" dirty="0"/>
              <a:t>El Cosmos es movimiento. Entre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las partes </a:t>
            </a:r>
            <a:r>
              <a:rPr lang="es-ES_tradnl" sz="2800" dirty="0"/>
              <a:t>y el todo hay </a:t>
            </a:r>
            <a:r>
              <a:rPr lang="es-ES_tradnl" sz="2800" dirty="0" smtClean="0"/>
              <a:t>interrelación, mancomunidad </a:t>
            </a:r>
            <a:r>
              <a:rPr lang="es-ES_tradnl" sz="2800" dirty="0"/>
              <a:t>y solidaridad. Del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esfuerzo conjunto </a:t>
            </a:r>
            <a:r>
              <a:rPr lang="es-ES_tradnl" sz="2800" dirty="0"/>
              <a:t>emerge una </a:t>
            </a:r>
            <a:r>
              <a:rPr lang="es-ES_tradnl" sz="2800" dirty="0" smtClean="0"/>
              <a:t>acción colectiva</a:t>
            </a:r>
            <a:r>
              <a:rPr lang="es-ES_tradnl" sz="2800" dirty="0"/>
              <a:t>, armónica. Cada cosa, cada ser es lo que es y hace lo que </a:t>
            </a:r>
            <a:r>
              <a:rPr lang="es-ES_tradnl" sz="2800" dirty="0" smtClean="0"/>
              <a:t>debe hacer” (Reinaga 1978a).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47992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17929"/>
            <a:ext cx="5649686" cy="57015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2800" dirty="0" smtClean="0"/>
              <a:t>“</a:t>
            </a:r>
            <a:r>
              <a:rPr lang="es-ES_tradnl" sz="2800" dirty="0"/>
              <a:t>El pensador maya llegó a la conclusión de que el hombre </a:t>
            </a:r>
            <a:r>
              <a:rPr lang="es-ES_tradnl" sz="2800" dirty="0" smtClean="0"/>
              <a:t>había sido </a:t>
            </a:r>
            <a:r>
              <a:rPr lang="es-ES_tradnl" sz="2800" dirty="0"/>
              <a:t>creado por los mismos creadores de la Tierra, y que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él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no era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Un ser excepcional dentro de la naturaleza</a:t>
            </a:r>
            <a:r>
              <a:rPr lang="es-ES_tradnl" sz="2800" dirty="0"/>
              <a:t>, sino parte </a:t>
            </a:r>
            <a:r>
              <a:rPr lang="es-ES_tradnl" sz="2800" dirty="0" smtClean="0"/>
              <a:t>integrante de </a:t>
            </a:r>
            <a:r>
              <a:rPr lang="es-ES_tradnl" sz="2800" dirty="0"/>
              <a:t>ella. Que él como ella, tenía que obedecer leyes; </a:t>
            </a:r>
            <a:r>
              <a:rPr lang="es-ES_tradnl" sz="2800" dirty="0" smtClean="0"/>
              <a:t>igual que </a:t>
            </a:r>
            <a:r>
              <a:rPr lang="es-ES_tradnl" sz="2800" dirty="0"/>
              <a:t>las plantas, las bestias, los pájaros, los </a:t>
            </a:r>
            <a:r>
              <a:rPr lang="es-ES_tradnl" sz="2800" dirty="0" smtClean="0"/>
              <a:t>insectos” (Reinaga 1978ª, 227). </a:t>
            </a:r>
            <a:endParaRPr lang="es-ES_tradnl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5654495" y="1094014"/>
            <a:ext cx="6542314" cy="57639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2800" dirty="0" smtClean="0"/>
              <a:t>“</a:t>
            </a:r>
            <a:r>
              <a:rPr lang="es-ES_tradnl" sz="2800" dirty="0"/>
              <a:t>Para el pensamiento amáutico, el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hombre piensa, la hormiga piensa,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el árbol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también</a:t>
            </a:r>
            <a:r>
              <a:rPr lang="es-ES_tradnl" sz="2800" dirty="0"/>
              <a:t>. De alguna parte ha debido salir el pensamiento. Ni el </a:t>
            </a:r>
            <a:r>
              <a:rPr lang="es-ES_tradnl" sz="2800" dirty="0" smtClean="0"/>
              <a:t>hombre ni </a:t>
            </a:r>
            <a:r>
              <a:rPr lang="es-ES_tradnl" sz="2800" dirty="0"/>
              <a:t>la hormiga ni el árbol piensan sin el Sol; no viven sin el Sol; de </a:t>
            </a:r>
            <a:r>
              <a:rPr lang="es-ES_tradnl" sz="2800" dirty="0" smtClean="0"/>
              <a:t>alguna manera </a:t>
            </a:r>
            <a:r>
              <a:rPr lang="es-ES_tradnl" sz="2800" dirty="0"/>
              <a:t>el Sol es quien engendra, quien hace la vida de los seres </a:t>
            </a:r>
            <a:r>
              <a:rPr lang="es-ES_tradnl" sz="2800" dirty="0" smtClean="0"/>
              <a:t>terrestres. Porque </a:t>
            </a:r>
            <a:r>
              <a:rPr lang="es-ES_tradnl" sz="2800" dirty="0"/>
              <a:t>sin el Sol no hay vida, no hay </a:t>
            </a:r>
            <a:r>
              <a:rPr lang="es-ES_tradnl" sz="2800" dirty="0" smtClean="0"/>
              <a:t>pensamiento” (Reinaga 1978ª, 403). </a:t>
            </a:r>
            <a:endParaRPr lang="es-ES_tradnl" sz="2800" dirty="0"/>
          </a:p>
        </p:txBody>
      </p:sp>
      <p:sp>
        <p:nvSpPr>
          <p:cNvPr id="6" name="Rectangle 5"/>
          <p:cNvSpPr/>
          <p:nvPr/>
        </p:nvSpPr>
        <p:spPr>
          <a:xfrm>
            <a:off x="7855487" y="193064"/>
            <a:ext cx="21403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4000" b="1" dirty="0" smtClean="0">
                <a:solidFill>
                  <a:srgbClr val="FF0000"/>
                </a:solidFill>
              </a:rPr>
              <a:t>Igualdad</a:t>
            </a:r>
            <a:r>
              <a:rPr lang="es-ES_tradnl" sz="4000" dirty="0" smtClean="0"/>
              <a:t> </a:t>
            </a:r>
            <a:endParaRPr lang="es-ES_tradnl" sz="4000" dirty="0"/>
          </a:p>
        </p:txBody>
      </p:sp>
    </p:spTree>
    <p:extLst>
      <p:ext uri="{BB962C8B-B14F-4D97-AF65-F5344CB8AC3E}">
        <p14:creationId xmlns:p14="http://schemas.microsoft.com/office/powerpoint/2010/main" val="63056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4699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1"/>
            <a:ext cx="7984671" cy="5796642"/>
          </a:xfrm>
        </p:spPr>
        <p:txBody>
          <a:bodyPr>
            <a:noAutofit/>
          </a:bodyPr>
          <a:lstStyle/>
          <a:p>
            <a:r>
              <a:rPr lang="es-ES_tradnl" sz="3600" dirty="0" smtClean="0"/>
              <a:t>Epistemología: “hecho de coexistencia” </a:t>
            </a:r>
          </a:p>
          <a:p>
            <a:pPr lvl="1"/>
            <a:r>
              <a:rPr lang="es-ES_tradnl" sz="3200" b="1" dirty="0" smtClean="0">
                <a:solidFill>
                  <a:srgbClr val="FF0000"/>
                </a:solidFill>
              </a:rPr>
              <a:t>Pero</a:t>
            </a:r>
            <a:r>
              <a:rPr lang="mr-IN" sz="3200" dirty="0" smtClean="0"/>
              <a:t>…</a:t>
            </a:r>
            <a:r>
              <a:rPr lang="es-ES_tradnl" sz="3200" dirty="0" smtClean="0"/>
              <a:t> el </a:t>
            </a:r>
            <a:r>
              <a:rPr lang="es-ES_tradnl" sz="3200" b="1" dirty="0" smtClean="0">
                <a:solidFill>
                  <a:srgbClr val="FF0000"/>
                </a:solidFill>
              </a:rPr>
              <a:t>“hombre” conoce/sabe </a:t>
            </a:r>
            <a:r>
              <a:rPr lang="es-ES_tradnl" sz="3200" dirty="0" smtClean="0"/>
              <a:t>el cosmos</a:t>
            </a:r>
          </a:p>
          <a:p>
            <a:pPr lvl="2"/>
            <a:r>
              <a:rPr lang="es-ES_tradnl" sz="2800" dirty="0" smtClean="0"/>
              <a:t>Conoce/sabe la coexistencia. </a:t>
            </a:r>
          </a:p>
          <a:p>
            <a:pPr lvl="2"/>
            <a:endParaRPr lang="es-ES_tradnl" sz="2800" dirty="0"/>
          </a:p>
          <a:p>
            <a:pPr lvl="2"/>
            <a:r>
              <a:rPr lang="es-ES_tradnl" sz="2800" dirty="0" smtClean="0"/>
              <a:t>Estudio/ciencia sobre la coexistencia. </a:t>
            </a:r>
          </a:p>
          <a:p>
            <a:pPr lvl="2"/>
            <a:endParaRPr lang="es-ES_tradnl" sz="2800" dirty="0"/>
          </a:p>
          <a:p>
            <a:pPr lvl="2"/>
            <a:r>
              <a:rPr lang="es-ES_tradnl" sz="2800" dirty="0" smtClean="0"/>
              <a:t>En la </a:t>
            </a:r>
            <a:r>
              <a:rPr lang="es-ES_tradnl" sz="2800" b="1" u="sng" dirty="0" smtClean="0">
                <a:solidFill>
                  <a:srgbClr val="FF0000"/>
                </a:solidFill>
              </a:rPr>
              <a:t>co-substanciación</a:t>
            </a:r>
            <a:r>
              <a:rPr lang="es-ES_tradnl" sz="2800" dirty="0" smtClean="0"/>
              <a:t>, el hombre como “receptivo” </a:t>
            </a:r>
          </a:p>
          <a:p>
            <a:pPr lvl="3"/>
            <a:r>
              <a:rPr lang="es-ES_tradnl" sz="2600" b="1" u="sng" dirty="0">
                <a:solidFill>
                  <a:srgbClr val="FF0000"/>
                </a:solidFill>
              </a:rPr>
              <a:t>A</a:t>
            </a:r>
            <a:r>
              <a:rPr lang="es-ES_tradnl" sz="2600" b="1" u="sng" dirty="0" smtClean="0">
                <a:solidFill>
                  <a:srgbClr val="FF0000"/>
                </a:solidFill>
              </a:rPr>
              <a:t>ntena</a:t>
            </a:r>
            <a:r>
              <a:rPr lang="es-ES_tradnl" sz="2600" dirty="0" smtClean="0"/>
              <a:t> que recibe “mensajes del cosmos”</a:t>
            </a:r>
          </a:p>
          <a:p>
            <a:pPr lvl="3"/>
            <a:r>
              <a:rPr lang="es-ES_tradnl" sz="2600" dirty="0" smtClean="0"/>
              <a:t>Conocimiento de las “leyes del cosmos” </a:t>
            </a:r>
          </a:p>
          <a:p>
            <a:pPr lvl="3"/>
            <a:endParaRPr lang="es-ES_tradnl" sz="2600" dirty="0"/>
          </a:p>
          <a:p>
            <a:pPr lvl="3"/>
            <a:r>
              <a:rPr lang="es-ES_tradnl" sz="2600" b="1" u="sng" dirty="0" smtClean="0">
                <a:solidFill>
                  <a:srgbClr val="FF0000"/>
                </a:solidFill>
              </a:rPr>
              <a:t>Certeza</a:t>
            </a:r>
            <a:r>
              <a:rPr lang="es-ES_tradnl" sz="2600" dirty="0" smtClean="0"/>
              <a:t> = conocimiento garantizado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15714" r="13906" b="22678"/>
          <a:stretch/>
        </p:blipFill>
        <p:spPr>
          <a:xfrm rot="5400000">
            <a:off x="6659335" y="1325336"/>
            <a:ext cx="6858000" cy="42073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84670" y="6613686"/>
            <a:ext cx="36086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smtClean="0"/>
              <a:t>Waman Puma, 1612-1615 en Rivera 2015, 209.  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82132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solidFill>
                  <a:srgbClr val="FF0000"/>
                </a:solidFill>
              </a:rPr>
              <a:t>Conocer/saber</a:t>
            </a:r>
            <a:r>
              <a:rPr lang="es-ES_tradnl" dirty="0" smtClean="0"/>
              <a:t> el cosmos:</a:t>
            </a:r>
            <a:endParaRPr lang="es-ES_tradnl" dirty="0"/>
          </a:p>
        </p:txBody>
      </p:sp>
      <p:sp>
        <p:nvSpPr>
          <p:cNvPr id="4" name="Rounded Rectangle 3"/>
          <p:cNvSpPr/>
          <p:nvPr/>
        </p:nvSpPr>
        <p:spPr>
          <a:xfrm>
            <a:off x="2824843" y="2277836"/>
            <a:ext cx="9367157" cy="45801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2800" dirty="0" smtClean="0"/>
              <a:t>“</a:t>
            </a:r>
            <a:r>
              <a:rPr lang="es-ES_tradnl" sz="2800" dirty="0"/>
              <a:t>El ser humano en Preamérica,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observó atentamente </a:t>
            </a:r>
            <a:r>
              <a:rPr lang="es-ES_tradnl" sz="2800" dirty="0"/>
              <a:t>el </a:t>
            </a:r>
            <a:r>
              <a:rPr lang="es-ES_tradnl" sz="2800" dirty="0" smtClean="0"/>
              <a:t>comportamiento de </a:t>
            </a:r>
            <a:r>
              <a:rPr lang="es-ES_tradnl" sz="2800" dirty="0"/>
              <a:t>las entidades que componen el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cosmos</a:t>
            </a:r>
            <a:r>
              <a:rPr lang="es-ES_tradnl" sz="2800" dirty="0"/>
              <a:t> y confirmando que todas </a:t>
            </a:r>
            <a:r>
              <a:rPr lang="es-ES_tradnl" sz="2800" dirty="0" smtClean="0"/>
              <a:t>estas entidades </a:t>
            </a:r>
            <a:r>
              <a:rPr lang="es-ES_tradnl" sz="2800" dirty="0"/>
              <a:t>actúan en cooperación, colectivamente, formuló su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cosmovisión </a:t>
            </a:r>
            <a:r>
              <a:rPr lang="es-ES_tradnl" sz="2800" dirty="0" smtClean="0"/>
              <a:t>comunal </a:t>
            </a:r>
            <a:r>
              <a:rPr lang="es-ES_tradnl" sz="2800" dirty="0"/>
              <a:t>sin escindirla de la terrenalidad y la transportó </a:t>
            </a:r>
            <a:r>
              <a:rPr lang="es-ES_tradnl" sz="2800" dirty="0" smtClean="0"/>
              <a:t>a la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comuna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humana</a:t>
            </a:r>
            <a:r>
              <a:rPr lang="es-ES_tradnl" sz="2800" dirty="0" smtClean="0"/>
              <a:t>. Si </a:t>
            </a:r>
            <a:r>
              <a:rPr lang="es-ES_tradnl" sz="2800" dirty="0"/>
              <a:t>somos cosmos debemos actuar como todas las entidades del </a:t>
            </a:r>
            <a:r>
              <a:rPr lang="es-ES_tradnl" sz="2800" dirty="0" smtClean="0"/>
              <a:t>universo” (Reinaga 1978b).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68243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30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1358"/>
            <a:ext cx="12192000" cy="5796642"/>
          </a:xfrm>
        </p:spPr>
        <p:txBody>
          <a:bodyPr>
            <a:noAutofit/>
          </a:bodyPr>
          <a:lstStyle/>
          <a:p>
            <a:r>
              <a:rPr lang="es-ES_tradnl" sz="3600" dirty="0" smtClean="0"/>
              <a:t>Epistemología: “hecho de coexistencia” </a:t>
            </a:r>
          </a:p>
          <a:p>
            <a:pPr lvl="1"/>
            <a:r>
              <a:rPr lang="es-ES_tradnl" sz="3200" dirty="0" smtClean="0"/>
              <a:t>Pero el “hombre” conoce el cosmos</a:t>
            </a:r>
          </a:p>
          <a:p>
            <a:pPr lvl="1"/>
            <a:endParaRPr lang="es-ES_tradnl" sz="3200" dirty="0"/>
          </a:p>
          <a:p>
            <a:pPr lvl="1"/>
            <a:r>
              <a:rPr lang="es-ES_tradnl" sz="3200" b="1" dirty="0" smtClean="0">
                <a:solidFill>
                  <a:srgbClr val="FF0000"/>
                </a:solidFill>
              </a:rPr>
              <a:t>Ciencia</a:t>
            </a:r>
            <a:r>
              <a:rPr lang="es-ES_tradnl" sz="3200" dirty="0" smtClean="0"/>
              <a:t> = re-organizada en base a la idea de coexistencia </a:t>
            </a:r>
          </a:p>
          <a:p>
            <a:pPr lvl="1"/>
            <a:endParaRPr lang="es-ES_tradnl" sz="3200" dirty="0"/>
          </a:p>
          <a:p>
            <a:pPr lvl="1"/>
            <a:r>
              <a:rPr lang="es-ES_tradnl" sz="3200" dirty="0" smtClean="0"/>
              <a:t>Conocimiento científico de las </a:t>
            </a:r>
            <a:r>
              <a:rPr lang="es-ES_tradnl" sz="3200" b="1" u="sng" dirty="0" smtClean="0">
                <a:solidFill>
                  <a:srgbClr val="FF0000"/>
                </a:solidFill>
              </a:rPr>
              <a:t>leyes del cosmos </a:t>
            </a:r>
            <a:r>
              <a:rPr lang="es-ES_tradnl" sz="3200" dirty="0" smtClean="0"/>
              <a:t>y la coexistencia</a:t>
            </a:r>
          </a:p>
          <a:p>
            <a:pPr lvl="1"/>
            <a:endParaRPr lang="es-ES_tradnl" sz="3200" dirty="0"/>
          </a:p>
          <a:p>
            <a:pPr lvl="2"/>
            <a:r>
              <a:rPr lang="es-ES_tradnl" sz="2800" dirty="0" smtClean="0"/>
              <a:t>Destino del hombre es conocer la galaxia, las leyes del cosmos.</a:t>
            </a:r>
          </a:p>
          <a:p>
            <a:pPr lvl="3"/>
            <a:r>
              <a:rPr lang="es-ES_tradnl" sz="2600" dirty="0" smtClean="0"/>
              <a:t>Astronomía</a:t>
            </a:r>
          </a:p>
          <a:p>
            <a:pPr lvl="3"/>
            <a:r>
              <a:rPr lang="es-ES_tradnl" sz="2600" dirty="0" smtClean="0"/>
              <a:t>Biología</a:t>
            </a:r>
          </a:p>
          <a:p>
            <a:pPr lvl="3"/>
            <a:r>
              <a:rPr lang="es-ES_tradnl" sz="2600" dirty="0" smtClean="0"/>
              <a:t>Medicina</a:t>
            </a:r>
          </a:p>
          <a:p>
            <a:pPr lvl="3"/>
            <a:r>
              <a:rPr lang="es-ES_tradnl" sz="2600" dirty="0" smtClean="0"/>
              <a:t>Física </a:t>
            </a:r>
          </a:p>
          <a:p>
            <a:pPr lvl="1"/>
            <a:endParaRPr lang="es-ES_tradnl" sz="3200" dirty="0"/>
          </a:p>
          <a:p>
            <a:pPr lvl="1"/>
            <a:endParaRPr lang="es-ES_tradnl" sz="3200" dirty="0" smtClean="0"/>
          </a:p>
          <a:p>
            <a:pPr lvl="1"/>
            <a:endParaRPr lang="es-ES_tradnl" sz="3200" dirty="0" smtClean="0"/>
          </a:p>
        </p:txBody>
      </p:sp>
    </p:spTree>
    <p:extLst>
      <p:ext uri="{BB962C8B-B14F-4D97-AF65-F5344CB8AC3E}">
        <p14:creationId xmlns:p14="http://schemas.microsoft.com/office/powerpoint/2010/main" val="90306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85" y="-293914"/>
            <a:ext cx="10515600" cy="1325563"/>
          </a:xfrm>
        </p:spPr>
        <p:txBody>
          <a:bodyPr/>
          <a:lstStyle/>
          <a:p>
            <a:r>
              <a:rPr lang="es-ES_tradnl" b="1" u="sng" dirty="0" smtClean="0">
                <a:solidFill>
                  <a:srgbClr val="FF0000"/>
                </a:solidFill>
              </a:rPr>
              <a:t>Contexto</a:t>
            </a:r>
            <a:r>
              <a:rPr lang="es-ES_tradnl" dirty="0" smtClean="0"/>
              <a:t> de la investigación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754910"/>
            <a:ext cx="12077700" cy="582635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s-ES_tradnl" sz="3200" dirty="0" smtClean="0"/>
          </a:p>
          <a:p>
            <a:pPr marL="0" indent="0" algn="ctr">
              <a:buNone/>
            </a:pPr>
            <a:endParaRPr lang="es-ES_tradnl" sz="3200" dirty="0"/>
          </a:p>
          <a:p>
            <a:pPr marL="0" indent="0" algn="ctr">
              <a:buNone/>
            </a:pPr>
            <a:r>
              <a:rPr lang="es-ES_tradnl" sz="3200" dirty="0" smtClean="0"/>
              <a:t>¿Cómo amplía el Indianismo la discusión sobre las posibilidades de </a:t>
            </a:r>
            <a:r>
              <a:rPr lang="es-ES_tradnl" sz="3200" b="1" u="sng" dirty="0" smtClean="0">
                <a:solidFill>
                  <a:srgbClr val="FF0000"/>
                </a:solidFill>
              </a:rPr>
              <a:t>coexistencia</a:t>
            </a:r>
            <a:r>
              <a:rPr lang="es-ES_tradnl" sz="3200" dirty="0" smtClean="0"/>
              <a:t> más allá de los límites coloniales del Liberalismo Internacional?</a:t>
            </a:r>
            <a:endParaRPr lang="es-ES_tradnl" sz="2800" dirty="0" smtClean="0"/>
          </a:p>
          <a:p>
            <a:pPr lvl="1"/>
            <a:endParaRPr lang="es-ES_tradnl" sz="2800" dirty="0" smtClean="0"/>
          </a:p>
        </p:txBody>
      </p:sp>
    </p:spTree>
    <p:extLst>
      <p:ext uri="{BB962C8B-B14F-4D97-AF65-F5344CB8AC3E}">
        <p14:creationId xmlns:p14="http://schemas.microsoft.com/office/powerpoint/2010/main" val="14654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Conocer/saber y </a:t>
            </a:r>
            <a:r>
              <a:rPr lang="es-ES_tradnl" b="1" dirty="0" smtClean="0">
                <a:solidFill>
                  <a:srgbClr val="FF0000"/>
                </a:solidFill>
              </a:rPr>
              <a:t>Ciencia</a:t>
            </a:r>
            <a:endParaRPr lang="es-ES_tradnl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92086" y="2171700"/>
            <a:ext cx="10199914" cy="4686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2800" dirty="0" smtClean="0"/>
              <a:t>“</a:t>
            </a:r>
            <a:r>
              <a:rPr lang="es-ES_tradnl" sz="2800" dirty="0"/>
              <a:t>La Revolución Amáutica es una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revolución científica</a:t>
            </a:r>
            <a:r>
              <a:rPr lang="es-ES_tradnl" sz="2800" dirty="0"/>
              <a:t>. Sale de la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ciencia</a:t>
            </a:r>
            <a:r>
              <a:rPr lang="es-ES_tradnl" sz="2800" dirty="0"/>
              <a:t> y </a:t>
            </a:r>
            <a:r>
              <a:rPr lang="es-ES_tradnl" sz="2800" dirty="0" smtClean="0"/>
              <a:t>va en </a:t>
            </a:r>
            <a:r>
              <a:rPr lang="es-ES_tradnl" sz="2800" dirty="0"/>
              <a:t>pos de la ciencia. Su divisa, eje, motor y faro es la Verdad y la </a:t>
            </a:r>
            <a:r>
              <a:rPr lang="es-ES_tradnl" sz="2800" dirty="0" smtClean="0"/>
              <a:t>Libertad. La </a:t>
            </a:r>
            <a:r>
              <a:rPr lang="es-ES_tradnl" sz="2800" dirty="0"/>
              <a:t>revolución socrática es una revolución teológica: sale de Dios y </a:t>
            </a:r>
            <a:r>
              <a:rPr lang="es-ES_tradnl" sz="2800" dirty="0" smtClean="0"/>
              <a:t>termina en </a:t>
            </a:r>
            <a:r>
              <a:rPr lang="es-ES_tradnl" sz="2800" dirty="0"/>
              <a:t>Dios. Sócrates fue condenado a la cicuta por no creer en los dioses </a:t>
            </a:r>
            <a:r>
              <a:rPr lang="es-ES_tradnl" sz="2800" dirty="0" smtClean="0"/>
              <a:t>del Olimpo </a:t>
            </a:r>
            <a:r>
              <a:rPr lang="es-ES_tradnl" sz="2800" dirty="0"/>
              <a:t>y por corromper a la juventud. Cristo </a:t>
            </a:r>
            <a:r>
              <a:rPr lang="es-ES_tradnl" sz="2800" dirty="0" smtClean="0"/>
              <a:t>también” (Reinaga 1981, 42).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36215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30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1358"/>
            <a:ext cx="7048500" cy="5796642"/>
          </a:xfrm>
        </p:spPr>
        <p:txBody>
          <a:bodyPr>
            <a:noAutofit/>
          </a:bodyPr>
          <a:lstStyle/>
          <a:p>
            <a:r>
              <a:rPr lang="es-ES_tradnl" sz="3600" dirty="0" smtClean="0"/>
              <a:t>Epistemología: “hecho de coexistencia” </a:t>
            </a:r>
          </a:p>
          <a:p>
            <a:pPr lvl="1"/>
            <a:r>
              <a:rPr lang="es-ES_tradnl" sz="3200" dirty="0" smtClean="0"/>
              <a:t>Pero el “hombre” conoce el cosmos</a:t>
            </a:r>
          </a:p>
          <a:p>
            <a:pPr lvl="1"/>
            <a:endParaRPr lang="es-ES_tradnl" sz="3200" dirty="0"/>
          </a:p>
          <a:p>
            <a:pPr lvl="1"/>
            <a:r>
              <a:rPr lang="es-ES_tradnl" sz="3200" dirty="0" smtClean="0"/>
              <a:t>Certeza = </a:t>
            </a:r>
            <a:r>
              <a:rPr lang="es-ES_tradnl" sz="3200" u="sng" dirty="0" smtClean="0">
                <a:solidFill>
                  <a:srgbClr val="FF0000"/>
                </a:solidFill>
              </a:rPr>
              <a:t>universalización</a:t>
            </a:r>
            <a:r>
              <a:rPr lang="es-ES_tradnl" sz="3200" dirty="0" smtClean="0"/>
              <a:t> del conocimiento + </a:t>
            </a:r>
            <a:r>
              <a:rPr lang="es-ES_tradnl" sz="3200" b="1" dirty="0" smtClean="0">
                <a:solidFill>
                  <a:srgbClr val="FF0000"/>
                </a:solidFill>
              </a:rPr>
              <a:t>jerarquiza</a:t>
            </a:r>
            <a:r>
              <a:rPr lang="es-ES_tradnl" sz="3200" dirty="0" smtClean="0"/>
              <a:t> otros conocimientos.  </a:t>
            </a:r>
          </a:p>
          <a:p>
            <a:pPr lvl="1"/>
            <a:endParaRPr lang="es-ES_tradnl" sz="3200" dirty="0"/>
          </a:p>
          <a:p>
            <a:pPr lvl="1"/>
            <a:r>
              <a:rPr lang="es-ES_tradnl" sz="3200" dirty="0" smtClean="0"/>
              <a:t>Orden = sistema de </a:t>
            </a:r>
            <a:r>
              <a:rPr lang="es-ES_tradnl" sz="3200" b="1" dirty="0" smtClean="0">
                <a:solidFill>
                  <a:srgbClr val="FF0000"/>
                </a:solidFill>
              </a:rPr>
              <a:t>orden</a:t>
            </a:r>
            <a:r>
              <a:rPr lang="es-ES_tradnl" sz="3200" dirty="0" smtClean="0"/>
              <a:t> y leyes cósmicas armónico, perfecto, terminado. </a:t>
            </a:r>
            <a:endParaRPr lang="es-ES_tradnl" sz="3200" dirty="0"/>
          </a:p>
          <a:p>
            <a:pPr lvl="1"/>
            <a:endParaRPr lang="es-ES_tradnl" sz="3200" dirty="0" smtClean="0"/>
          </a:p>
          <a:p>
            <a:pPr lvl="1"/>
            <a:endParaRPr lang="es-ES_tradnl" sz="32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8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48500" y="6477395"/>
            <a:ext cx="4745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/>
              <a:t>Waman Puma, 1612-1615 en Rivera 2015</a:t>
            </a:r>
            <a:r>
              <a:rPr lang="es-ES_tradnl" dirty="0" smtClean="0"/>
              <a:t>,  187.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2799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31" y="-220556"/>
            <a:ext cx="10515600" cy="1325563"/>
          </a:xfrm>
        </p:spPr>
        <p:txBody>
          <a:bodyPr/>
          <a:lstStyle/>
          <a:p>
            <a:r>
              <a:rPr lang="es-ES_tradnl" b="1" dirty="0" smtClean="0">
                <a:solidFill>
                  <a:srgbClr val="FF0000"/>
                </a:solidFill>
              </a:rPr>
              <a:t>Orden</a:t>
            </a:r>
            <a:r>
              <a:rPr lang="es-ES_tradnl" dirty="0" smtClean="0"/>
              <a:t> y armonía  </a:t>
            </a:r>
            <a:endParaRPr lang="es-ES_tradnl" dirty="0"/>
          </a:p>
        </p:txBody>
      </p:sp>
      <p:sp>
        <p:nvSpPr>
          <p:cNvPr id="4" name="Rounded Rectangle 3"/>
          <p:cNvSpPr/>
          <p:nvPr/>
        </p:nvSpPr>
        <p:spPr>
          <a:xfrm>
            <a:off x="0" y="808944"/>
            <a:ext cx="6482443" cy="6049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2800" dirty="0" smtClean="0"/>
              <a:t>“</a:t>
            </a:r>
            <a:r>
              <a:rPr lang="es-ES_tradnl" sz="2800" dirty="0"/>
              <a:t>En el hombre, el hombre, la forma más elevada de la vida, huesos, </a:t>
            </a:r>
            <a:r>
              <a:rPr lang="es-ES_tradnl" sz="2800" dirty="0" smtClean="0"/>
              <a:t>carne, sangre </a:t>
            </a:r>
            <a:r>
              <a:rPr lang="es-ES_tradnl" sz="2800" dirty="0"/>
              <a:t>y energía representan tal conexión, tal orden, tal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armonía</a:t>
            </a:r>
            <a:r>
              <a:rPr lang="es-ES_tradnl" sz="2800" dirty="0"/>
              <a:t> y </a:t>
            </a:r>
            <a:r>
              <a:rPr lang="es-ES_tradnl" sz="2800" dirty="0" smtClean="0"/>
              <a:t>tal energía</a:t>
            </a:r>
            <a:r>
              <a:rPr lang="es-ES_tradnl" sz="2800" dirty="0"/>
              <a:t>; aquí, es donde se puede afirmar, que en el hombre se ve, se </a:t>
            </a:r>
            <a:r>
              <a:rPr lang="es-ES_tradnl" sz="2800" dirty="0" smtClean="0"/>
              <a:t>tacta, se </a:t>
            </a:r>
            <a:r>
              <a:rPr lang="es-ES_tradnl" sz="2800" dirty="0"/>
              <a:t>huele, que: el hombre sí que es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una sola célula, una sola neurona</a:t>
            </a:r>
            <a:r>
              <a:rPr lang="es-ES_tradnl" sz="2800" dirty="0"/>
              <a:t>. De </a:t>
            </a:r>
            <a:r>
              <a:rPr lang="es-ES_tradnl" sz="2800" dirty="0" smtClean="0"/>
              <a:t>las uñas </a:t>
            </a:r>
            <a:r>
              <a:rPr lang="es-ES_tradnl" sz="2800" dirty="0"/>
              <a:t>de los pies a los pelos de la testa el hombre es una sola célula. </a:t>
            </a:r>
            <a:r>
              <a:rPr lang="es-ES_tradnl" sz="2800" dirty="0" smtClean="0"/>
              <a:t>Célula organizada </a:t>
            </a:r>
            <a:r>
              <a:rPr lang="es-ES_tradnl" sz="2800" dirty="0"/>
              <a:t>a imagen y semejanza del </a:t>
            </a:r>
            <a:r>
              <a:rPr lang="es-ES_tradnl" sz="2800" dirty="0" smtClean="0"/>
              <a:t>Cosmos” (Reinaga 1981, 157). </a:t>
            </a:r>
            <a:endParaRPr lang="es-ES_tradnl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6482443" y="1502226"/>
            <a:ext cx="5709557" cy="53557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2800" dirty="0" smtClean="0"/>
              <a:t>“</a:t>
            </a:r>
            <a:r>
              <a:rPr lang="es-ES_tradnl" sz="2800" dirty="0"/>
              <a:t>La raza preamericana,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una</a:t>
            </a:r>
            <a:r>
              <a:rPr lang="es-ES_tradnl" sz="2800" b="1" u="sng" dirty="0"/>
              <a:t> </a:t>
            </a:r>
            <a:r>
              <a:rPr lang="es-ES_tradnl" sz="2800" dirty="0"/>
              <a:t>en su concepción filosófica,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una</a:t>
            </a:r>
            <a:r>
              <a:rPr lang="es-ES_tradnl" sz="2800" dirty="0"/>
              <a:t> </a:t>
            </a:r>
            <a:r>
              <a:rPr lang="es-ES_tradnl" sz="2800" dirty="0" smtClean="0"/>
              <a:t>en su </a:t>
            </a:r>
            <a:r>
              <a:rPr lang="es-ES_tradnl" sz="2800" dirty="0"/>
              <a:t>organización social,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una</a:t>
            </a:r>
            <a:r>
              <a:rPr lang="es-ES_tradnl" sz="2800" dirty="0"/>
              <a:t> en el reparto colectivo de la </a:t>
            </a:r>
            <a:r>
              <a:rPr lang="es-ES_tradnl" sz="2800" dirty="0" smtClean="0"/>
              <a:t>producción,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una </a:t>
            </a:r>
            <a:r>
              <a:rPr lang="es-ES_tradnl" sz="2800" dirty="0"/>
              <a:t>en sus concepciones artísticas y religiosas, </a:t>
            </a:r>
            <a:r>
              <a:rPr lang="es-ES_tradnl" sz="2800" dirty="0" smtClean="0"/>
              <a:t>vivió de </a:t>
            </a:r>
            <a:r>
              <a:rPr lang="es-ES_tradnl" sz="2800" dirty="0"/>
              <a:t>cara al Sol, le amó, le respetó, se integró a </a:t>
            </a:r>
            <a:r>
              <a:rPr lang="es-ES_tradnl" sz="2800" dirty="0" smtClean="0"/>
              <a:t>él” (Reinaga 1981, 174). </a:t>
            </a:r>
            <a:endParaRPr lang="es-ES_tradnl" sz="2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689274" y="3295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b="1" dirty="0" smtClean="0">
                <a:solidFill>
                  <a:srgbClr val="FF0000"/>
                </a:solidFill>
              </a:rPr>
              <a:t>Universalización</a:t>
            </a:r>
            <a:endParaRPr lang="es-ES_tradn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0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30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Decolonial: Ethopoiesis = </a:t>
            </a:r>
            <a:r>
              <a:rPr lang="es-ES_tradnl" sz="4800" b="1" u="sng" dirty="0" smtClean="0">
                <a:solidFill>
                  <a:srgbClr val="FF0000"/>
                </a:solidFill>
              </a:rPr>
              <a:t>YO </a:t>
            </a:r>
            <a:endParaRPr lang="es-ES_tradnl" sz="4800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93914" y="653143"/>
            <a:ext cx="8075351" cy="6204857"/>
          </a:xfrm>
        </p:spPr>
        <p:txBody>
          <a:bodyPr>
            <a:noAutofit/>
          </a:bodyPr>
          <a:lstStyle/>
          <a:p>
            <a:pPr lvl="1"/>
            <a:endParaRPr lang="es-ES_tradnl" sz="3200" dirty="0" smtClean="0"/>
          </a:p>
          <a:p>
            <a:pPr lvl="1"/>
            <a:r>
              <a:rPr lang="es-ES_tradnl" sz="3200" dirty="0" smtClean="0"/>
              <a:t>Construcción del “yo”</a:t>
            </a:r>
          </a:p>
          <a:p>
            <a:pPr lvl="1"/>
            <a:endParaRPr lang="es-ES_tradnl" sz="3200" dirty="0" smtClean="0"/>
          </a:p>
          <a:p>
            <a:pPr lvl="2"/>
            <a:r>
              <a:rPr lang="es-ES_tradnl" sz="2800" b="1" dirty="0" smtClean="0">
                <a:solidFill>
                  <a:srgbClr val="FF0000"/>
                </a:solidFill>
              </a:rPr>
              <a:t>Pensamiento primero</a:t>
            </a:r>
            <a:r>
              <a:rPr lang="es-ES_tradnl" sz="2800" dirty="0" smtClean="0"/>
              <a:t> (base de la construcción de la sociedad)</a:t>
            </a:r>
          </a:p>
          <a:p>
            <a:pPr lvl="2"/>
            <a:endParaRPr lang="es-ES_tradnl" sz="2800" dirty="0" smtClean="0"/>
          </a:p>
          <a:p>
            <a:pPr lvl="3"/>
            <a:r>
              <a:rPr lang="es-ES_tradnl" sz="2600" dirty="0" smtClean="0"/>
              <a:t>Pensamiento como </a:t>
            </a:r>
            <a:r>
              <a:rPr lang="es-ES_tradnl" sz="2600" b="1" dirty="0" smtClean="0">
                <a:solidFill>
                  <a:srgbClr val="FF0000"/>
                </a:solidFill>
              </a:rPr>
              <a:t>energía</a:t>
            </a:r>
            <a:r>
              <a:rPr lang="es-ES_tradnl" sz="2600" dirty="0" smtClean="0"/>
              <a:t> y la energía como base de la construcción del cosmos.</a:t>
            </a:r>
          </a:p>
          <a:p>
            <a:pPr lvl="3"/>
            <a:endParaRPr lang="es-ES_tradnl" sz="2600" dirty="0"/>
          </a:p>
          <a:p>
            <a:pPr lvl="3"/>
            <a:r>
              <a:rPr lang="es-ES_tradnl" sz="2600" dirty="0" smtClean="0"/>
              <a:t>Energía que </a:t>
            </a:r>
            <a:r>
              <a:rPr lang="es-ES_tradnl" sz="2600" b="1" dirty="0" smtClean="0">
                <a:solidFill>
                  <a:srgbClr val="FF0000"/>
                </a:solidFill>
              </a:rPr>
              <a:t>viene</a:t>
            </a:r>
            <a:r>
              <a:rPr lang="es-ES_tradnl" sz="2600" dirty="0" smtClean="0"/>
              <a:t> del cosmos = pensamiento viene del cosmos </a:t>
            </a:r>
          </a:p>
          <a:p>
            <a:pPr lvl="3"/>
            <a:endParaRPr lang="es-ES_tradnl" sz="2600" dirty="0" smtClean="0"/>
          </a:p>
          <a:p>
            <a:pPr lvl="3"/>
            <a:r>
              <a:rPr lang="es-ES_tradnl" sz="2600" dirty="0" smtClean="0"/>
              <a:t>Pensamiento como base de la construcción de todas las </a:t>
            </a:r>
            <a:r>
              <a:rPr lang="es-ES_tradnl" sz="2600" b="1" dirty="0" smtClean="0">
                <a:solidFill>
                  <a:srgbClr val="FF0000"/>
                </a:solidFill>
              </a:rPr>
              <a:t>sociedades </a:t>
            </a:r>
          </a:p>
          <a:p>
            <a:pPr lvl="3"/>
            <a:endParaRPr lang="es-ES_tradnl" sz="26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9" t="19018" b="12947"/>
          <a:stretch/>
        </p:blipFill>
        <p:spPr>
          <a:xfrm rot="5400000">
            <a:off x="7379927" y="2062932"/>
            <a:ext cx="5841964" cy="37481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426823" y="6508376"/>
            <a:ext cx="36418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/>
              <a:t>Waman Puma, 1612-1615 en Rivera 2015, </a:t>
            </a:r>
            <a:r>
              <a:rPr lang="es-ES_tradnl" sz="1400" dirty="0" smtClean="0"/>
              <a:t>192.  </a:t>
            </a:r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val="9220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0552" y="1149048"/>
            <a:ext cx="10515600" cy="1325563"/>
          </a:xfrm>
        </p:spPr>
        <p:txBody>
          <a:bodyPr/>
          <a:lstStyle/>
          <a:p>
            <a:r>
              <a:rPr lang="es-ES_tradnl" dirty="0" smtClean="0"/>
              <a:t>Pensamiento = </a:t>
            </a:r>
            <a:r>
              <a:rPr lang="es-ES_tradnl" b="1" dirty="0" smtClean="0">
                <a:solidFill>
                  <a:srgbClr val="FF0000"/>
                </a:solidFill>
              </a:rPr>
              <a:t>sociedades</a:t>
            </a:r>
            <a:endParaRPr lang="es-ES_tradnl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1088874"/>
            <a:ext cx="6123210" cy="53609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dirty="0" smtClean="0"/>
              <a:t>“</a:t>
            </a:r>
            <a:r>
              <a:rPr lang="es-ES_tradnl" sz="2800" dirty="0"/>
              <a:t>El hombre no es ni microcosmos ni macrocosmos. El hombre es </a:t>
            </a:r>
            <a:r>
              <a:rPr lang="es-ES_tradnl" sz="2800" dirty="0" smtClean="0"/>
              <a:t>Cosmos. El </a:t>
            </a:r>
            <a:r>
              <a:rPr lang="es-ES_tradnl" sz="2800" dirty="0"/>
              <a:t>pensamiento es Cosmos. El “soplo vital” es “soplo” cósmico. Fluido </a:t>
            </a:r>
            <a:r>
              <a:rPr lang="es-ES_tradnl" sz="2800" dirty="0" smtClean="0"/>
              <a:t>cósmico y, </a:t>
            </a:r>
            <a:r>
              <a:rPr lang="es-ES_tradnl" sz="2800" dirty="0"/>
              <a:t>como tal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el pensamiento es energía. Fuerza</a:t>
            </a:r>
            <a:r>
              <a:rPr lang="es-ES_tradnl" sz="2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  <a:r>
              <a:rPr lang="es-ES_tradnl" sz="2800" dirty="0"/>
              <a:t> Fuerza física y </a:t>
            </a:r>
            <a:r>
              <a:rPr lang="es-ES_tradnl" sz="2800" dirty="0" smtClean="0"/>
              <a:t>fuerza psíquica” (Reinaga 1978, 223). </a:t>
            </a:r>
            <a:endParaRPr lang="es-ES_tradnl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6286500" y="2141989"/>
            <a:ext cx="5905500" cy="4716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dirty="0" smtClean="0"/>
              <a:t>“</a:t>
            </a:r>
            <a:r>
              <a:rPr lang="es-ES_tradnl" sz="2800" dirty="0"/>
              <a:t>El pensamiento es el conceptor y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creador de todas las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sociedades</a:t>
            </a:r>
            <a:r>
              <a:rPr lang="es-ES_tradnl" sz="2800" dirty="0" smtClean="0"/>
              <a:t>, civilizaciones</a:t>
            </a:r>
            <a:r>
              <a:rPr lang="es-ES_tradnl" sz="2800" dirty="0"/>
              <a:t> </a:t>
            </a:r>
            <a:r>
              <a:rPr lang="es-ES_tradnl" sz="2800" dirty="0" smtClean="0"/>
              <a:t>y </a:t>
            </a:r>
            <a:r>
              <a:rPr lang="es-ES_tradnl" sz="2800" dirty="0"/>
              <a:t>culturas que han existido y existen sobre el planeta </a:t>
            </a:r>
            <a:r>
              <a:rPr lang="es-ES_tradnl" sz="2800" dirty="0" smtClean="0"/>
              <a:t>Tierra”  (Reinaga 1978, 224). </a:t>
            </a:r>
            <a:endParaRPr lang="es-ES_tradnl" sz="2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856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 smtClean="0"/>
              <a:t>Pensamiento como </a:t>
            </a:r>
            <a:r>
              <a:rPr lang="es-ES_tradnl" b="1" dirty="0" smtClean="0">
                <a:solidFill>
                  <a:srgbClr val="FF0000"/>
                </a:solidFill>
              </a:rPr>
              <a:t>base</a:t>
            </a:r>
            <a:endParaRPr lang="es-ES_tradnl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-5448" y="1088874"/>
            <a:ext cx="12192000" cy="57691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2800" dirty="0" smtClean="0"/>
              <a:t>“</a:t>
            </a:r>
            <a:r>
              <a:rPr lang="es-ES_tradnl" sz="2800" dirty="0"/>
              <a:t>¿Qué soy? Tal como me veo, soy huesos, carne y pensamiento. Mis </a:t>
            </a:r>
            <a:r>
              <a:rPr lang="es-ES_tradnl" sz="2800" dirty="0" smtClean="0"/>
              <a:t>huesos y </a:t>
            </a:r>
            <a:r>
              <a:rPr lang="es-ES_tradnl" sz="2800" dirty="0"/>
              <a:t>mi carne son visibles y tangibles. Mi pensamiento </a:t>
            </a:r>
            <a:r>
              <a:rPr lang="es-ES_tradnl" sz="2800" dirty="0" smtClean="0"/>
              <a:t>no. Y </a:t>
            </a:r>
            <a:r>
              <a:rPr lang="es-ES_tradnl" sz="2800" dirty="0"/>
              <a:t>sin embargo, es con el pensamiento con que conoce y hace el </a:t>
            </a:r>
            <a:r>
              <a:rPr lang="es-ES_tradnl" sz="2800" dirty="0" smtClean="0"/>
              <a:t>hombre las </a:t>
            </a:r>
            <a:r>
              <a:rPr lang="es-ES_tradnl" sz="2800" dirty="0"/>
              <a:t>cosas. Entonces ¿qué es el pensamiento? El pensamiento es un </a:t>
            </a:r>
            <a:r>
              <a:rPr lang="es-ES_tradnl" sz="2800" dirty="0" smtClean="0"/>
              <a:t>fluido cósmico</a:t>
            </a:r>
            <a:r>
              <a:rPr lang="es-ES_tradnl" sz="2800" dirty="0"/>
              <a:t>, una energía. Eso, energía que se manifiesta en fuerza física y </a:t>
            </a:r>
            <a:r>
              <a:rPr lang="es-ES_tradnl" sz="2800" dirty="0" smtClean="0"/>
              <a:t>fuerza psíquica</a:t>
            </a:r>
            <a:r>
              <a:rPr lang="es-ES_tradnl" sz="2800" dirty="0"/>
              <a:t>. La fuerza psíquica, la fuerza del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pensamiento –salvo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demostración contraria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– es el elemento número uno de todo cuanto existe en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la vida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del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hombre”</a:t>
            </a:r>
            <a:r>
              <a:rPr lang="es-ES_tradnl" sz="2800" dirty="0" smtClean="0"/>
              <a:t> (Reinaga 1978, 383).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89502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30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Decolonial: YO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1358"/>
            <a:ext cx="12192000" cy="5796642"/>
          </a:xfrm>
        </p:spPr>
        <p:txBody>
          <a:bodyPr>
            <a:noAutofit/>
          </a:bodyPr>
          <a:lstStyle/>
          <a:p>
            <a:pPr lvl="1"/>
            <a:endParaRPr lang="es-ES_tradnl" sz="3200" dirty="0" smtClean="0"/>
          </a:p>
          <a:p>
            <a:pPr lvl="1"/>
            <a:r>
              <a:rPr lang="es-ES_tradnl" sz="3200" dirty="0" smtClean="0"/>
              <a:t>Construcción del “yo”</a:t>
            </a:r>
          </a:p>
          <a:p>
            <a:pPr lvl="1"/>
            <a:endParaRPr lang="es-ES_tradnl" sz="3200" dirty="0" smtClean="0"/>
          </a:p>
          <a:p>
            <a:pPr lvl="2"/>
            <a:r>
              <a:rPr lang="es-ES_tradnl" sz="2800" b="1" dirty="0" smtClean="0">
                <a:solidFill>
                  <a:srgbClr val="FF0000"/>
                </a:solidFill>
              </a:rPr>
              <a:t>Lenguaje </a:t>
            </a:r>
            <a:r>
              <a:rPr lang="es-ES_tradnl" sz="2800" dirty="0" smtClean="0"/>
              <a:t>como inherentemente conectado con el pensamiento</a:t>
            </a:r>
          </a:p>
          <a:p>
            <a:pPr lvl="2"/>
            <a:endParaRPr lang="es-ES_tradnl" sz="2800" dirty="0"/>
          </a:p>
          <a:p>
            <a:pPr lvl="3"/>
            <a:r>
              <a:rPr lang="es-ES_tradnl" sz="2400" dirty="0" smtClean="0"/>
              <a:t>Lenguaje </a:t>
            </a:r>
            <a:r>
              <a:rPr lang="es-ES_tradnl" sz="2400" b="1" u="sng" dirty="0" smtClean="0">
                <a:solidFill>
                  <a:srgbClr val="FF0000"/>
                </a:solidFill>
              </a:rPr>
              <a:t>permite</a:t>
            </a:r>
            <a:r>
              <a:rPr lang="es-ES_tradnl" sz="2400" dirty="0" smtClean="0"/>
              <a:t> el pensamiento y el pensamiento se </a:t>
            </a:r>
            <a:r>
              <a:rPr lang="es-ES_tradnl" sz="2400" b="1" u="sng" dirty="0" smtClean="0">
                <a:solidFill>
                  <a:srgbClr val="FF0000"/>
                </a:solidFill>
              </a:rPr>
              <a:t>expresa</a:t>
            </a:r>
            <a:r>
              <a:rPr lang="es-ES_tradnl" sz="2400" dirty="0" smtClean="0"/>
              <a:t> en el lenguaje.</a:t>
            </a:r>
          </a:p>
          <a:p>
            <a:pPr lvl="3"/>
            <a:endParaRPr lang="es-ES_tradnl" sz="2400" dirty="0"/>
          </a:p>
          <a:p>
            <a:pPr lvl="3"/>
            <a:r>
              <a:rPr lang="es-ES_tradnl" sz="2400" dirty="0" smtClean="0"/>
              <a:t>Y el lenguaje Indio </a:t>
            </a:r>
            <a:r>
              <a:rPr lang="es-ES_tradnl" sz="2400" b="1" u="sng" dirty="0" smtClean="0">
                <a:solidFill>
                  <a:srgbClr val="FF0000"/>
                </a:solidFill>
              </a:rPr>
              <a:t>sigue vivo</a:t>
            </a:r>
            <a:r>
              <a:rPr lang="es-ES_tradnl" sz="2400" dirty="0" smtClean="0"/>
              <a:t>.  </a:t>
            </a:r>
          </a:p>
          <a:p>
            <a:pPr lvl="3"/>
            <a:endParaRPr lang="es-ES_tradnl" sz="2400" dirty="0"/>
          </a:p>
          <a:p>
            <a:pPr lvl="3"/>
            <a:r>
              <a:rPr lang="es-ES_tradnl" sz="2400" dirty="0" smtClean="0"/>
              <a:t>Desde estos lenguajes se </a:t>
            </a:r>
            <a:r>
              <a:rPr lang="es-ES_tradnl" sz="2400" b="1" u="sng" dirty="0" smtClean="0">
                <a:solidFill>
                  <a:srgbClr val="FF0000"/>
                </a:solidFill>
              </a:rPr>
              <a:t>re-construye al Indio </a:t>
            </a:r>
            <a:r>
              <a:rPr lang="es-ES_tradnl" sz="2400" dirty="0" smtClean="0"/>
              <a:t>= Pensamiento Amáutico. </a:t>
            </a:r>
          </a:p>
        </p:txBody>
      </p:sp>
    </p:spTree>
    <p:extLst>
      <p:ext uri="{BB962C8B-B14F-4D97-AF65-F5344CB8AC3E}">
        <p14:creationId xmlns:p14="http://schemas.microsoft.com/office/powerpoint/2010/main" val="191330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6244" y="174478"/>
            <a:ext cx="10515600" cy="1325563"/>
          </a:xfrm>
        </p:spPr>
        <p:txBody>
          <a:bodyPr/>
          <a:lstStyle/>
          <a:p>
            <a:r>
              <a:rPr lang="es-ES_tradnl" dirty="0" smtClean="0"/>
              <a:t>Lenguaje y el </a:t>
            </a:r>
            <a:r>
              <a:rPr lang="es-ES_tradnl" b="1" u="sng" dirty="0" smtClean="0">
                <a:solidFill>
                  <a:srgbClr val="FF0000"/>
                </a:solidFill>
              </a:rPr>
              <a:t>Indio</a:t>
            </a:r>
            <a:endParaRPr lang="es-ES_tradnl" b="1" u="sng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5316" y="1088874"/>
            <a:ext cx="5127171" cy="4446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2800" dirty="0" smtClean="0"/>
              <a:t>“</a:t>
            </a:r>
            <a:r>
              <a:rPr lang="es-ES_tradnl" sz="2800" dirty="0"/>
              <a:t>En la calidad del pensamiento </a:t>
            </a:r>
            <a:r>
              <a:rPr lang="es-ES_tradnl" sz="2800" dirty="0" smtClean="0"/>
              <a:t>está implícita </a:t>
            </a:r>
            <a:r>
              <a:rPr lang="es-ES_tradnl" sz="2800" dirty="0"/>
              <a:t>la calidad de la lengua.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No hay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pensamiento sin palabra,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ni palabra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sin pensamiento</a:t>
            </a:r>
            <a:r>
              <a:rPr lang="es-ES_tradnl" sz="2800" dirty="0" smtClean="0"/>
              <a:t>.” (Reinaga 1978, 235). </a:t>
            </a:r>
            <a:endParaRPr lang="es-ES_tradnl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5202413" y="1106803"/>
            <a:ext cx="6917871" cy="57691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2800" dirty="0" smtClean="0"/>
              <a:t>“</a:t>
            </a:r>
            <a:r>
              <a:rPr lang="es-ES_tradnl" sz="2800" dirty="0"/>
              <a:t>El conocimiento y la lengua, la filosofía </a:t>
            </a:r>
            <a:r>
              <a:rPr lang="es-ES_tradnl" sz="2800" dirty="0" smtClean="0"/>
              <a:t>y la </a:t>
            </a:r>
            <a:r>
              <a:rPr lang="es-ES_tradnl" sz="2800" dirty="0"/>
              <a:t>filología en el aymara y </a:t>
            </a:r>
            <a:r>
              <a:rPr lang="es-ES_tradnl" sz="2800" dirty="0" smtClean="0"/>
              <a:t>el quechua</a:t>
            </a:r>
            <a:r>
              <a:rPr lang="es-ES_tradnl" sz="2800" dirty="0"/>
              <a:t>, </a:t>
            </a:r>
            <a:r>
              <a:rPr lang="es-ES_tradnl" sz="2800" dirty="0" smtClean="0"/>
              <a:t>no obstante </a:t>
            </a:r>
            <a:r>
              <a:rPr lang="es-ES_tradnl" sz="2800" dirty="0"/>
              <a:t>la conducta asesina de la “</a:t>
            </a:r>
            <a:r>
              <a:rPr lang="es-ES_tradnl" sz="2800" dirty="0" smtClean="0"/>
              <a:t>fiera blanca</a:t>
            </a:r>
            <a:r>
              <a:rPr lang="es-ES_tradnl" sz="2800" dirty="0"/>
              <a:t>” de </a:t>
            </a:r>
            <a:r>
              <a:rPr lang="es-ES_tradnl" sz="2800" dirty="0" smtClean="0"/>
              <a:t>Europa, revisten </a:t>
            </a:r>
            <a:r>
              <a:rPr lang="es-ES_tradnl" sz="2800" dirty="0"/>
              <a:t>suma importancia</a:t>
            </a:r>
            <a:r>
              <a:rPr lang="es-ES_tradnl" sz="2800" dirty="0" smtClean="0"/>
              <a:t>. Quiero </a:t>
            </a:r>
            <a:r>
              <a:rPr lang="es-ES_tradnl" sz="2800" dirty="0"/>
              <a:t>decir, que </a:t>
            </a:r>
            <a:r>
              <a:rPr lang="es-ES_tradnl" sz="2800" dirty="0" smtClean="0"/>
              <a:t>el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pensamiento y la lengua del indio están vivos </a:t>
            </a:r>
            <a:r>
              <a:rPr lang="es-ES_tradnl" sz="2800" dirty="0"/>
              <a:t>en la sangre y el espíritu de </a:t>
            </a:r>
            <a:r>
              <a:rPr lang="es-ES_tradnl" sz="2800" dirty="0" smtClean="0"/>
              <a:t>millones de autóctonos que </a:t>
            </a:r>
            <a:r>
              <a:rPr lang="es-ES_tradnl" sz="2800" dirty="0"/>
              <a:t>habitan desde </a:t>
            </a:r>
            <a:r>
              <a:rPr lang="es-ES_tradnl" sz="2800" dirty="0" smtClean="0"/>
              <a:t>Alaska hasta </a:t>
            </a:r>
            <a:r>
              <a:rPr lang="es-ES_tradnl" sz="2800" dirty="0"/>
              <a:t>la </a:t>
            </a:r>
            <a:r>
              <a:rPr lang="es-ES_tradnl" sz="2800" dirty="0" smtClean="0"/>
              <a:t>Patagonia”  (Reinaga 1978, 235). </a:t>
            </a:r>
            <a:endParaRPr lang="es-ES_tradnl" sz="2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5316" y="1632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b="1" u="sng" dirty="0" smtClean="0">
                <a:solidFill>
                  <a:srgbClr val="FF0000"/>
                </a:solidFill>
              </a:rPr>
              <a:t>Lenguaje</a:t>
            </a:r>
            <a:r>
              <a:rPr lang="es-ES_tradnl" dirty="0" smtClean="0"/>
              <a:t> y Pensamiento</a:t>
            </a:r>
            <a:endParaRPr lang="es-ES_tradn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30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Decolonial: YO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1358"/>
            <a:ext cx="12192000" cy="5796642"/>
          </a:xfrm>
        </p:spPr>
        <p:txBody>
          <a:bodyPr>
            <a:noAutofit/>
          </a:bodyPr>
          <a:lstStyle/>
          <a:p>
            <a:pPr lvl="1"/>
            <a:endParaRPr lang="es-ES_tradnl" sz="3200" dirty="0" smtClean="0"/>
          </a:p>
          <a:p>
            <a:pPr lvl="1"/>
            <a:r>
              <a:rPr lang="es-ES_tradnl" sz="3200" dirty="0" smtClean="0"/>
              <a:t>Construcción del “yo”</a:t>
            </a:r>
          </a:p>
          <a:p>
            <a:pPr lvl="1"/>
            <a:endParaRPr lang="es-ES_tradnl" sz="3200" dirty="0" smtClean="0"/>
          </a:p>
          <a:p>
            <a:pPr lvl="2"/>
            <a:r>
              <a:rPr lang="es-ES_tradnl" sz="2800" dirty="0" smtClean="0"/>
              <a:t>Pensamiento y Lenguaje</a:t>
            </a:r>
          </a:p>
          <a:p>
            <a:pPr lvl="2"/>
            <a:endParaRPr lang="es-ES_tradnl" sz="2800" dirty="0"/>
          </a:p>
          <a:p>
            <a:pPr lvl="3"/>
            <a:r>
              <a:rPr lang="es-ES_tradnl" sz="2400" b="1" u="sng" dirty="0" smtClean="0">
                <a:solidFill>
                  <a:srgbClr val="FF0000"/>
                </a:solidFill>
              </a:rPr>
              <a:t>Indio</a:t>
            </a:r>
            <a:r>
              <a:rPr lang="es-ES_tradnl" sz="2400" dirty="0" smtClean="0"/>
              <a:t> = pensamiento cabal y fuerza cósmica</a:t>
            </a:r>
            <a:r>
              <a:rPr lang="es-ES_tradnl" sz="2400" dirty="0"/>
              <a:t> </a:t>
            </a:r>
            <a:r>
              <a:rPr lang="es-ES_tradnl" sz="2400" dirty="0" smtClean="0"/>
              <a:t>= </a:t>
            </a:r>
            <a:r>
              <a:rPr lang="es-ES_tradnl" sz="2400" b="1" u="sng" dirty="0" smtClean="0">
                <a:solidFill>
                  <a:srgbClr val="FF0000"/>
                </a:solidFill>
              </a:rPr>
              <a:t>cercano (conoce/sabe) al hecho de coexistencia</a:t>
            </a:r>
          </a:p>
          <a:p>
            <a:pPr lvl="3"/>
            <a:endParaRPr lang="es-ES_tradnl" sz="2400" dirty="0"/>
          </a:p>
          <a:p>
            <a:pPr lvl="4"/>
            <a:r>
              <a:rPr lang="es-ES_tradnl" sz="2400" b="1" u="sng" dirty="0" smtClean="0">
                <a:solidFill>
                  <a:srgbClr val="FF0000"/>
                </a:solidFill>
              </a:rPr>
              <a:t>Re-construcción</a:t>
            </a:r>
            <a:r>
              <a:rPr lang="es-ES_tradnl" sz="2400" dirty="0" smtClean="0"/>
              <a:t> desde los significados compartidos en los lenguajes “indios”</a:t>
            </a:r>
          </a:p>
          <a:p>
            <a:pPr lvl="5"/>
            <a:r>
              <a:rPr lang="es-ES_tradnl" sz="2400" dirty="0" smtClean="0"/>
              <a:t>Acompañados por conocimientos desde la ciencia (re-acomodados) </a:t>
            </a:r>
            <a:endParaRPr lang="es-ES_tradnl" sz="2400" dirty="0"/>
          </a:p>
          <a:p>
            <a:pPr lvl="4"/>
            <a:endParaRPr lang="es-ES_tradnl" sz="2400" dirty="0" smtClean="0"/>
          </a:p>
          <a:p>
            <a:pPr lvl="4"/>
            <a:r>
              <a:rPr lang="es-ES_tradnl" sz="2400" b="1" u="sng" dirty="0" smtClean="0">
                <a:solidFill>
                  <a:srgbClr val="FF0000"/>
                </a:solidFill>
              </a:rPr>
              <a:t>Creación</a:t>
            </a:r>
            <a:r>
              <a:rPr lang="es-ES_tradnl" sz="2400" dirty="0" smtClean="0"/>
              <a:t> del Pensamiento Amáutico </a:t>
            </a:r>
          </a:p>
          <a:p>
            <a:pPr lvl="3"/>
            <a:endParaRPr lang="es-ES_tradnl" sz="2400" dirty="0"/>
          </a:p>
          <a:p>
            <a:pPr lvl="4"/>
            <a:endParaRPr lang="es-ES_tradnl" sz="2400" dirty="0" smtClean="0"/>
          </a:p>
        </p:txBody>
      </p:sp>
    </p:spTree>
    <p:extLst>
      <p:ext uri="{BB962C8B-B14F-4D97-AF65-F5344CB8AC3E}">
        <p14:creationId xmlns:p14="http://schemas.microsoft.com/office/powerpoint/2010/main" val="100794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1600" y="1105203"/>
            <a:ext cx="6482442" cy="57456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2800" dirty="0" smtClean="0"/>
              <a:t>“</a:t>
            </a:r>
            <a:r>
              <a:rPr lang="es-ES_tradnl" sz="2800" dirty="0"/>
              <a:t>El testimonio estelar de la unidad de pensamiento, de la unidad de </a:t>
            </a:r>
            <a:r>
              <a:rPr lang="es-ES_tradnl" sz="2800" dirty="0" smtClean="0"/>
              <a:t>lengua y </a:t>
            </a:r>
            <a:r>
              <a:rPr lang="es-ES_tradnl" sz="2800" dirty="0"/>
              <a:t>de la unidad social es el calendario maya; calendario maya y el “</a:t>
            </a:r>
            <a:r>
              <a:rPr lang="es-ES_tradnl" sz="2800" dirty="0" smtClean="0"/>
              <a:t>Nosce</a:t>
            </a:r>
            <a:r>
              <a:rPr lang="es-ES_tradnl" sz="2800" dirty="0"/>
              <a:t> </a:t>
            </a:r>
            <a:r>
              <a:rPr lang="es-ES_tradnl" sz="2800" dirty="0" smtClean="0"/>
              <a:t>te </a:t>
            </a:r>
            <a:r>
              <a:rPr lang="es-ES_tradnl" sz="2800" dirty="0"/>
              <a:t>ipsum” que están grabados en la Puerta del Sol de Tiwanacu,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y la viva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y actuante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presencia </a:t>
            </a:r>
            <a:r>
              <a:rPr lang="es-ES_tradnl" sz="2800" dirty="0"/>
              <a:t>del Calpulli en México, del Pop Vuh, en Guatemala, y </a:t>
            </a:r>
            <a:r>
              <a:rPr lang="es-ES_tradnl" sz="2800" dirty="0" smtClean="0"/>
              <a:t>del Ayllu-Comunidad </a:t>
            </a:r>
            <a:r>
              <a:rPr lang="es-ES_tradnl" sz="2800" dirty="0"/>
              <a:t>en el Tawantinsuyo de los </a:t>
            </a:r>
            <a:r>
              <a:rPr lang="es-ES_tradnl" sz="2800" dirty="0" smtClean="0"/>
              <a:t>Andes” (Reinaga 1978, 237). </a:t>
            </a:r>
            <a:endParaRPr lang="es-ES_tradnl" sz="2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329" y="-1142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b="1" u="sng" dirty="0" smtClean="0">
                <a:solidFill>
                  <a:srgbClr val="FF0000"/>
                </a:solidFill>
              </a:rPr>
              <a:t>Indio</a:t>
            </a:r>
            <a:endParaRPr lang="es-ES_tradnl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480842" y="1105203"/>
            <a:ext cx="5693229" cy="5752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2800" dirty="0" smtClean="0"/>
              <a:t>“</a:t>
            </a:r>
            <a:r>
              <a:rPr lang="es-ES_tradnl" sz="2800" dirty="0"/>
              <a:t>El indio ha hecho Tihuanaco y ha hecho el Pensamiento </a:t>
            </a:r>
            <a:r>
              <a:rPr lang="es-ES_tradnl" sz="2800" dirty="0" smtClean="0"/>
              <a:t>indio. El </a:t>
            </a:r>
            <a:r>
              <a:rPr lang="es-ES_tradnl" sz="2800" dirty="0"/>
              <a:t>indio de ayer ha esculpido la Puerta del Sol de Tihuanaco; y el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indio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de hoy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ha creado El Pensamiento Indio que sepulta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al pensamiento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de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Europa y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¡salva a la humanidad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!” </a:t>
            </a:r>
            <a:r>
              <a:rPr lang="es-ES_tradnl" sz="2800" dirty="0" smtClean="0"/>
              <a:t>(Reinaga 1991, 220).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33707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30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Decolonial: YO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1358"/>
            <a:ext cx="12192000" cy="5796642"/>
          </a:xfrm>
        </p:spPr>
        <p:txBody>
          <a:bodyPr>
            <a:noAutofit/>
          </a:bodyPr>
          <a:lstStyle/>
          <a:p>
            <a:pPr lvl="1"/>
            <a:endParaRPr lang="es-ES_tradnl" sz="3600" dirty="0" smtClean="0"/>
          </a:p>
          <a:p>
            <a:pPr lvl="1"/>
            <a:r>
              <a:rPr lang="es-ES_tradnl" sz="3600" dirty="0" smtClean="0"/>
              <a:t>Construcción del “yo” de la coexistencia</a:t>
            </a:r>
          </a:p>
          <a:p>
            <a:pPr lvl="1"/>
            <a:endParaRPr lang="es-ES_tradnl" sz="3600" dirty="0" smtClean="0"/>
          </a:p>
          <a:p>
            <a:pPr lvl="2"/>
            <a:r>
              <a:rPr lang="es-ES_tradnl" sz="3200" dirty="0" smtClean="0"/>
              <a:t>Pensamiento y Lenguaje (no colonial) = Indio</a:t>
            </a:r>
          </a:p>
          <a:p>
            <a:pPr lvl="2"/>
            <a:endParaRPr lang="es-ES_tradnl" sz="3200" dirty="0"/>
          </a:p>
          <a:p>
            <a:pPr lvl="3"/>
            <a:r>
              <a:rPr lang="es-ES_tradnl" sz="2800" b="1" u="sng" dirty="0" smtClean="0">
                <a:solidFill>
                  <a:srgbClr val="FF0000"/>
                </a:solidFill>
              </a:rPr>
              <a:t>Significados compartidos </a:t>
            </a:r>
          </a:p>
          <a:p>
            <a:pPr lvl="3"/>
            <a:endParaRPr lang="es-ES_tradnl" sz="2800" dirty="0"/>
          </a:p>
          <a:p>
            <a:pPr lvl="4"/>
            <a:r>
              <a:rPr lang="es-ES_tradnl" sz="2800" dirty="0" smtClean="0"/>
              <a:t>Ejemplo: Pedagogía básica de </a:t>
            </a:r>
            <a:r>
              <a:rPr lang="es-ES_tradnl" sz="2800" b="1" u="sng" dirty="0" smtClean="0">
                <a:solidFill>
                  <a:srgbClr val="FF0000"/>
                </a:solidFill>
              </a:rPr>
              <a:t>socialización infantil</a:t>
            </a:r>
            <a:r>
              <a:rPr lang="es-ES_tradnl" sz="2800" dirty="0" smtClean="0"/>
              <a:t>: ejercicio mental de coexistencia. </a:t>
            </a:r>
            <a:endParaRPr lang="es-ES_tradnl" sz="2800" dirty="0"/>
          </a:p>
          <a:p>
            <a:pPr lvl="4"/>
            <a:endParaRPr lang="es-ES_tradnl" sz="2800" dirty="0" smtClean="0"/>
          </a:p>
        </p:txBody>
      </p:sp>
    </p:spTree>
    <p:extLst>
      <p:ext uri="{BB962C8B-B14F-4D97-AF65-F5344CB8AC3E}">
        <p14:creationId xmlns:p14="http://schemas.microsoft.com/office/powerpoint/2010/main" val="105814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85" y="-130628"/>
            <a:ext cx="10515600" cy="1325563"/>
          </a:xfrm>
        </p:spPr>
        <p:txBody>
          <a:bodyPr/>
          <a:lstStyle/>
          <a:p>
            <a:r>
              <a:rPr lang="es-ES_tradnl" dirty="0" smtClean="0"/>
              <a:t>El problema de </a:t>
            </a:r>
            <a:r>
              <a:rPr lang="es-ES_tradnl" b="1" dirty="0" smtClean="0">
                <a:solidFill>
                  <a:srgbClr val="FF0000"/>
                </a:solidFill>
              </a:rPr>
              <a:t>Coexistencia</a:t>
            </a:r>
            <a:endParaRPr lang="es-ES_tradnl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4935"/>
            <a:ext cx="12191999" cy="5535385"/>
          </a:xfrm>
        </p:spPr>
        <p:txBody>
          <a:bodyPr>
            <a:noAutofit/>
          </a:bodyPr>
          <a:lstStyle/>
          <a:p>
            <a:r>
              <a:rPr lang="es-ES_tradnl" sz="3200" dirty="0" smtClean="0"/>
              <a:t>Todorov (1982): Desde la conquista, el encuentro con </a:t>
            </a:r>
            <a:r>
              <a:rPr lang="es-ES_tradnl" sz="3200" b="1" dirty="0" smtClean="0">
                <a:solidFill>
                  <a:srgbClr val="FF0000"/>
                </a:solidFill>
              </a:rPr>
              <a:t>el “otro” </a:t>
            </a:r>
            <a:r>
              <a:rPr lang="es-ES_tradnl" sz="3200" dirty="0" smtClean="0"/>
              <a:t>ha implicado principios de jerarquía que han establecido diferentes modelos de colonialismo y </a:t>
            </a:r>
            <a:r>
              <a:rPr lang="es-ES_tradnl" sz="3200" b="1" u="sng" dirty="0" smtClean="0">
                <a:solidFill>
                  <a:srgbClr val="FF0000"/>
                </a:solidFill>
              </a:rPr>
              <a:t>civilización</a:t>
            </a:r>
            <a:r>
              <a:rPr lang="es-ES_tradnl" sz="3200" dirty="0"/>
              <a:t> </a:t>
            </a:r>
            <a:r>
              <a:rPr lang="es-ES_tradnl" sz="3200" b="1" u="sng" dirty="0" smtClean="0">
                <a:solidFill>
                  <a:srgbClr val="FF0000"/>
                </a:solidFill>
              </a:rPr>
              <a:t>= discursos</a:t>
            </a:r>
            <a:r>
              <a:rPr lang="es-ES_tradnl" sz="3200" dirty="0" smtClean="0"/>
              <a:t>. </a:t>
            </a:r>
          </a:p>
          <a:p>
            <a:endParaRPr lang="es-ES_tradnl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606" y="3460376"/>
            <a:ext cx="5119393" cy="33976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549128"/>
            <a:ext cx="685383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3200" dirty="0"/>
          </a:p>
          <a:p>
            <a:pPr lvl="1"/>
            <a:r>
              <a:rPr lang="es-ES_tradnl" sz="3200" dirty="0"/>
              <a:t>Pero algunos </a:t>
            </a:r>
            <a:r>
              <a:rPr lang="es-ES_tradnl" sz="3200" b="1" dirty="0">
                <a:solidFill>
                  <a:srgbClr val="FF0000"/>
                </a:solidFill>
              </a:rPr>
              <a:t>intelectuales</a:t>
            </a:r>
            <a:r>
              <a:rPr lang="es-ES_tradnl" sz="3200" dirty="0"/>
              <a:t> pensaron en las posibilidades de ir más allá. </a:t>
            </a:r>
          </a:p>
          <a:p>
            <a:pPr lvl="1" algn="ctr"/>
            <a:endParaRPr lang="es-ES_tradnl" sz="3200" dirty="0" smtClean="0"/>
          </a:p>
          <a:p>
            <a:pPr lvl="1" algn="ctr"/>
            <a:endParaRPr lang="es-ES_tradnl" sz="3200" dirty="0"/>
          </a:p>
          <a:p>
            <a:pPr lvl="1" algn="ctr"/>
            <a:r>
              <a:rPr lang="es-ES_tradnl" sz="3200" dirty="0" smtClean="0"/>
              <a:t>¿</a:t>
            </a:r>
            <a:r>
              <a:rPr lang="es-ES_tradnl" sz="3200" dirty="0"/>
              <a:t>Cómo establecer alguna forma de </a:t>
            </a:r>
            <a:r>
              <a:rPr lang="es-ES_tradnl" sz="3200" b="1" dirty="0">
                <a:solidFill>
                  <a:srgbClr val="FF0000"/>
                </a:solidFill>
              </a:rPr>
              <a:t>igualdad</a:t>
            </a:r>
            <a:r>
              <a:rPr lang="es-ES_tradnl" sz="3200" dirty="0"/>
              <a:t> que no implique el precio de la </a:t>
            </a:r>
            <a:r>
              <a:rPr lang="es-ES_tradnl" sz="3200" b="1" dirty="0">
                <a:solidFill>
                  <a:srgbClr val="FF0000"/>
                </a:solidFill>
              </a:rPr>
              <a:t>identidad</a:t>
            </a:r>
            <a:r>
              <a:rPr lang="es-ES_tradnl" sz="3200" dirty="0"/>
              <a:t>?</a:t>
            </a:r>
          </a:p>
          <a:p>
            <a:pPr algn="ctr"/>
            <a:endParaRPr lang="es-ES_tradnl" dirty="0"/>
          </a:p>
        </p:txBody>
      </p:sp>
      <p:sp>
        <p:nvSpPr>
          <p:cNvPr id="6" name="Rounded Rectangle 5"/>
          <p:cNvSpPr/>
          <p:nvPr/>
        </p:nvSpPr>
        <p:spPr>
          <a:xfrm>
            <a:off x="276352" y="2611130"/>
            <a:ext cx="6577487" cy="21122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dirty="0" smtClean="0"/>
              <a:t>Problema de </a:t>
            </a:r>
            <a:r>
              <a:rPr lang="es-ES_tradnl" sz="36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Coexistencia </a:t>
            </a:r>
            <a:endParaRPr lang="es-ES_tradnl" sz="3600" b="1" u="sng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2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328" y="1031651"/>
            <a:ext cx="12175671" cy="57653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2600" dirty="0" smtClean="0"/>
              <a:t>“</a:t>
            </a:r>
            <a:r>
              <a:rPr lang="es-ES_tradnl" sz="2600" dirty="0"/>
              <a:t>La concepción preamericana llegó a un concepto cósmico de la pedagogía</a:t>
            </a:r>
            <a:r>
              <a:rPr lang="es-ES_tradnl" sz="2600" dirty="0" smtClean="0"/>
              <a:t>...1</a:t>
            </a:r>
            <a:r>
              <a:rPr lang="es-ES_tradnl" sz="2600" dirty="0"/>
              <a:t>) El primer ejercicio inculcado por los padres al niño antes </a:t>
            </a:r>
            <a:r>
              <a:rPr lang="es-ES_tradnl" sz="2600" dirty="0" smtClean="0"/>
              <a:t>de ir </a:t>
            </a:r>
            <a:r>
              <a:rPr lang="es-ES_tradnl" sz="2600" dirty="0"/>
              <a:t>a la escuela era: ¿Ves a </a:t>
            </a:r>
            <a:r>
              <a:rPr lang="es-ES_tradnl" sz="26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ese otro </a:t>
            </a:r>
            <a:r>
              <a:rPr lang="es-ES_tradnl" sz="2600" dirty="0"/>
              <a:t>niño frente a ti? Piensa que sus ojos </a:t>
            </a:r>
            <a:r>
              <a:rPr lang="es-ES_tradnl" sz="2600" dirty="0" smtClean="0"/>
              <a:t>son como </a:t>
            </a:r>
            <a:r>
              <a:rPr lang="es-ES_tradnl" sz="2600" dirty="0"/>
              <a:t>los tuyos y que también te está mirando; que es como si fueras</a:t>
            </a:r>
            <a:r>
              <a:rPr lang="es-ES_tradnl" sz="26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26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tú mismo </a:t>
            </a:r>
            <a:r>
              <a:rPr lang="es-ES_tradnl" sz="2600" dirty="0"/>
              <a:t>con otra cara. ¿Le harías daño?... 2) Más tarde llevaban al </a:t>
            </a:r>
            <a:r>
              <a:rPr lang="es-ES_tradnl" sz="2600" dirty="0" smtClean="0"/>
              <a:t>muchacho a </a:t>
            </a:r>
            <a:r>
              <a:rPr lang="es-ES_tradnl" sz="2600" dirty="0"/>
              <a:t>pasear por la millpa y le decían: “Mira la </a:t>
            </a:r>
            <a:r>
              <a:rPr lang="es-ES_tradnl" sz="26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plantita</a:t>
            </a:r>
            <a:r>
              <a:rPr lang="es-ES_tradnl" sz="2600" dirty="0"/>
              <a:t> del maíz que empieza </a:t>
            </a:r>
            <a:r>
              <a:rPr lang="es-ES_tradnl" sz="2600" dirty="0" smtClean="0"/>
              <a:t>a crecer </a:t>
            </a:r>
            <a:r>
              <a:rPr lang="es-ES_tradnl" sz="2600" dirty="0"/>
              <a:t>porque ha llovido y porque ahora el sol la alumbra. Debes saber </a:t>
            </a:r>
            <a:r>
              <a:rPr lang="es-ES_tradnl" sz="2600" dirty="0" smtClean="0"/>
              <a:t>que la </a:t>
            </a:r>
            <a:r>
              <a:rPr lang="es-ES_tradnl" sz="2600" dirty="0"/>
              <a:t>lluvia, el sol, el aire y la tierra trabajan juntos para ayudar a la </a:t>
            </a:r>
            <a:r>
              <a:rPr lang="es-ES_tradnl" sz="2600" dirty="0" smtClean="0"/>
              <a:t>plantita en </a:t>
            </a:r>
            <a:r>
              <a:rPr lang="es-ES_tradnl" sz="2600" dirty="0"/>
              <a:t>su crecimiento, </a:t>
            </a:r>
            <a:r>
              <a:rPr lang="es-ES_tradnl" sz="26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todas las entidades </a:t>
            </a:r>
            <a:r>
              <a:rPr lang="es-ES_tradnl" sz="2600" dirty="0"/>
              <a:t>del mundo trabajan en </a:t>
            </a:r>
            <a:r>
              <a:rPr lang="es-ES_tradnl" sz="2600" dirty="0" smtClean="0"/>
              <a:t>cooperación. Ahora </a:t>
            </a:r>
            <a:r>
              <a:rPr lang="es-ES_tradnl" sz="2600" dirty="0"/>
              <a:t>bien, piensa que tú te alimentas de maíz, que en ti hay algo que </a:t>
            </a:r>
            <a:r>
              <a:rPr lang="es-ES_tradnl" sz="2600" dirty="0" smtClean="0"/>
              <a:t>te dieron </a:t>
            </a:r>
            <a:r>
              <a:rPr lang="es-ES_tradnl" sz="2600" dirty="0"/>
              <a:t>la lluvia, el sol, el aire y la tierra y que estás formado, pues, por </a:t>
            </a:r>
            <a:r>
              <a:rPr lang="es-ES_tradnl" sz="2600" dirty="0" smtClean="0"/>
              <a:t>una </a:t>
            </a:r>
            <a:r>
              <a:rPr lang="es-ES_tradnl" sz="26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concepción </a:t>
            </a:r>
            <a:r>
              <a:rPr lang="es-ES_tradnl" sz="26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comunal que se halla en tu misma </a:t>
            </a:r>
            <a:r>
              <a:rPr lang="es-ES_tradnl" sz="26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substancia</a:t>
            </a:r>
            <a:r>
              <a:rPr lang="es-ES_tradnl" sz="2600" dirty="0" smtClean="0"/>
              <a:t>” (Reinaga 1974, 33). </a:t>
            </a:r>
            <a:endParaRPr lang="es-ES_tradnl" sz="26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658" y="-979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b="1" u="sng" dirty="0" smtClean="0">
                <a:solidFill>
                  <a:srgbClr val="FF0000"/>
                </a:solidFill>
              </a:rPr>
              <a:t>Indio</a:t>
            </a:r>
            <a:endParaRPr lang="es-ES_tradn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71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30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Decolonial: YO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1358"/>
            <a:ext cx="12192000" cy="5796642"/>
          </a:xfrm>
        </p:spPr>
        <p:txBody>
          <a:bodyPr>
            <a:noAutofit/>
          </a:bodyPr>
          <a:lstStyle/>
          <a:p>
            <a:pPr lvl="1"/>
            <a:endParaRPr lang="es-ES_tradnl" sz="3200" dirty="0" smtClean="0"/>
          </a:p>
          <a:p>
            <a:pPr lvl="1"/>
            <a:r>
              <a:rPr lang="es-ES_tradnl" sz="3200" dirty="0" smtClean="0"/>
              <a:t>Construcción del “Indio”</a:t>
            </a:r>
          </a:p>
          <a:p>
            <a:pPr lvl="1"/>
            <a:endParaRPr lang="es-ES_tradnl" sz="3200" dirty="0" smtClean="0"/>
          </a:p>
          <a:p>
            <a:pPr lvl="2"/>
            <a:r>
              <a:rPr lang="es-ES_tradnl" sz="2800" dirty="0" smtClean="0"/>
              <a:t>Pensamiento y Lenguaje</a:t>
            </a:r>
          </a:p>
          <a:p>
            <a:pPr lvl="2"/>
            <a:endParaRPr lang="es-ES_tradnl" sz="2800" dirty="0"/>
          </a:p>
          <a:p>
            <a:pPr lvl="3"/>
            <a:r>
              <a:rPr lang="es-ES_tradnl" sz="2400" dirty="0" smtClean="0"/>
              <a:t>Significados compartidos </a:t>
            </a:r>
          </a:p>
          <a:p>
            <a:pPr lvl="3"/>
            <a:endParaRPr lang="es-ES_tradnl" sz="2400" dirty="0"/>
          </a:p>
          <a:p>
            <a:pPr lvl="4"/>
            <a:r>
              <a:rPr lang="es-ES_tradnl" sz="2400" dirty="0" smtClean="0"/>
              <a:t>Ejemplo de </a:t>
            </a:r>
            <a:r>
              <a:rPr lang="es-ES_tradnl" sz="2400" b="1" u="sng" dirty="0" smtClean="0">
                <a:solidFill>
                  <a:srgbClr val="FF0000"/>
                </a:solidFill>
              </a:rPr>
              <a:t>Sak’abamba</a:t>
            </a:r>
            <a:r>
              <a:rPr lang="es-ES_tradnl" sz="2400" dirty="0" smtClean="0"/>
              <a:t>:</a:t>
            </a:r>
          </a:p>
          <a:p>
            <a:pPr lvl="5"/>
            <a:r>
              <a:rPr lang="es-ES_tradnl" sz="2400" dirty="0" smtClean="0"/>
              <a:t>Conocimiento Amáutico </a:t>
            </a:r>
          </a:p>
          <a:p>
            <a:pPr lvl="5"/>
            <a:r>
              <a:rPr lang="es-ES_tradnl" sz="2400" dirty="0" smtClean="0"/>
              <a:t>Armonía con naturaleza</a:t>
            </a:r>
          </a:p>
          <a:p>
            <a:pPr lvl="5"/>
            <a:r>
              <a:rPr lang="es-ES_tradnl" sz="2400" dirty="0" smtClean="0"/>
              <a:t>Armonía entre razas/naciones </a:t>
            </a:r>
            <a:endParaRPr lang="es-ES_tradnl" sz="2400" dirty="0"/>
          </a:p>
          <a:p>
            <a:pPr lvl="4"/>
            <a:endParaRPr lang="es-ES_tradnl" sz="2400" dirty="0" smtClean="0"/>
          </a:p>
        </p:txBody>
      </p:sp>
    </p:spTree>
    <p:extLst>
      <p:ext uri="{BB962C8B-B14F-4D97-AF65-F5344CB8AC3E}">
        <p14:creationId xmlns:p14="http://schemas.microsoft.com/office/powerpoint/2010/main" val="176742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1469571"/>
            <a:ext cx="12192000" cy="53274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2600" dirty="0" smtClean="0"/>
              <a:t>“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Sak’abamba</a:t>
            </a:r>
            <a:r>
              <a:rPr lang="es-ES_tradnl" sz="2800" dirty="0"/>
              <a:t>, es comunidad inca. Ni el </a:t>
            </a:r>
            <a:r>
              <a:rPr lang="es-ES_tradnl" sz="2800" dirty="0" smtClean="0"/>
              <a:t>español, </a:t>
            </a:r>
            <a:r>
              <a:rPr lang="es-ES_tradnl" sz="2800" dirty="0"/>
              <a:t>ni los repúblicos </a:t>
            </a:r>
            <a:r>
              <a:rPr lang="es-ES_tradnl" sz="2800" dirty="0" smtClean="0"/>
              <a:t>consiguieron apoderarse </a:t>
            </a:r>
            <a:r>
              <a:rPr lang="es-ES_tradnl" sz="2800" dirty="0"/>
              <a:t>de aquella fértil y hermosa tierra. Quienes intentaron, </a:t>
            </a:r>
            <a:r>
              <a:rPr lang="es-ES_tradnl" sz="2800" dirty="0" smtClean="0"/>
              <a:t>murieron víctimas </a:t>
            </a:r>
            <a:r>
              <a:rPr lang="es-ES_tradnl" sz="2800" dirty="0"/>
              <a:t>de una enfermedad misteriosa. Se creía que los </a:t>
            </a:r>
            <a:r>
              <a:rPr lang="es-ES_tradnl" sz="2800" dirty="0" smtClean="0"/>
              <a:t>arúspices estaban </a:t>
            </a:r>
            <a:r>
              <a:rPr lang="es-ES_tradnl" sz="2800" dirty="0"/>
              <a:t>en posesión de poderes cósmicos; y que la vida de los </a:t>
            </a:r>
            <a:r>
              <a:rPr lang="es-ES_tradnl" sz="2800" dirty="0" smtClean="0"/>
              <a:t>hombres que </a:t>
            </a:r>
            <a:r>
              <a:rPr lang="es-ES_tradnl" sz="2800" dirty="0"/>
              <a:t>hacían daño a la Comunidad, se hallaba en sus manos. Gracias a </a:t>
            </a:r>
            <a:r>
              <a:rPr lang="es-ES_tradnl" sz="2800" dirty="0" smtClean="0"/>
              <a:t>esta leyenda</a:t>
            </a:r>
            <a:r>
              <a:rPr lang="es-ES_tradnl" sz="2800" dirty="0"/>
              <a:t>, Sak’abamba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se conservó una Comunidad casi intangida </a:t>
            </a:r>
            <a:r>
              <a:rPr lang="es-ES_tradnl" sz="2800" dirty="0" smtClean="0"/>
              <a:t>durante la </a:t>
            </a:r>
            <a:r>
              <a:rPr lang="es-ES_tradnl" sz="2800" dirty="0"/>
              <a:t>colonia y la </a:t>
            </a:r>
            <a:r>
              <a:rPr lang="es-ES_tradnl" sz="2800" dirty="0" smtClean="0"/>
              <a:t>República</a:t>
            </a:r>
            <a:r>
              <a:rPr lang="es-ES_tradnl" sz="2600" dirty="0" smtClean="0"/>
              <a:t>” (Reinaga 1974, 205). </a:t>
            </a:r>
            <a:endParaRPr lang="es-ES_tradnl" sz="26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658" y="653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b="1" u="sng" dirty="0" smtClean="0">
                <a:solidFill>
                  <a:srgbClr val="FF0000"/>
                </a:solidFill>
              </a:rPr>
              <a:t>Indio</a:t>
            </a:r>
            <a:endParaRPr lang="es-ES_tradn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2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30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Decolonial: YO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1358"/>
            <a:ext cx="12192000" cy="5796642"/>
          </a:xfrm>
        </p:spPr>
        <p:txBody>
          <a:bodyPr>
            <a:noAutofit/>
          </a:bodyPr>
          <a:lstStyle/>
          <a:p>
            <a:pPr lvl="1"/>
            <a:endParaRPr lang="es-ES_tradnl" sz="3200" dirty="0" smtClean="0"/>
          </a:p>
          <a:p>
            <a:pPr lvl="1"/>
            <a:r>
              <a:rPr lang="es-ES_tradnl" sz="3200" dirty="0" smtClean="0"/>
              <a:t>Construcción del “Indio”</a:t>
            </a:r>
          </a:p>
          <a:p>
            <a:pPr lvl="1"/>
            <a:endParaRPr lang="es-ES_tradnl" sz="3200" dirty="0" smtClean="0"/>
          </a:p>
          <a:p>
            <a:pPr lvl="2"/>
            <a:r>
              <a:rPr lang="es-ES_tradnl" sz="2800" dirty="0" smtClean="0"/>
              <a:t>Pensamiento y Lenguaje</a:t>
            </a:r>
          </a:p>
          <a:p>
            <a:pPr lvl="2"/>
            <a:endParaRPr lang="es-ES_tradnl" sz="2800" dirty="0"/>
          </a:p>
          <a:p>
            <a:pPr lvl="3"/>
            <a:r>
              <a:rPr lang="es-ES_tradnl" sz="2400" dirty="0" smtClean="0"/>
              <a:t>Coexistencia con otras entidades del cosmos</a:t>
            </a:r>
          </a:p>
          <a:p>
            <a:pPr lvl="4"/>
            <a:r>
              <a:rPr lang="es-ES_tradnl" sz="2400" b="1" u="sng" dirty="0">
                <a:solidFill>
                  <a:srgbClr val="FF0000"/>
                </a:solidFill>
              </a:rPr>
              <a:t>Naturaleza</a:t>
            </a:r>
            <a:r>
              <a:rPr lang="es-ES_tradnl" sz="2400" dirty="0"/>
              <a:t> </a:t>
            </a:r>
            <a:r>
              <a:rPr lang="es-ES_tradnl" sz="2400" dirty="0" smtClean="0"/>
              <a:t>y Universo (entidades </a:t>
            </a:r>
            <a:r>
              <a:rPr lang="es-ES_tradnl" sz="2400" dirty="0"/>
              <a:t>del cosmos</a:t>
            </a:r>
            <a:r>
              <a:rPr lang="es-ES_tradnl" sz="2400" dirty="0" smtClean="0"/>
              <a:t>)</a:t>
            </a:r>
            <a:endParaRPr lang="es-ES_tradnl" sz="2400" b="1" u="sng" dirty="0" smtClean="0">
              <a:solidFill>
                <a:srgbClr val="FF0000"/>
              </a:solidFill>
            </a:endParaRPr>
          </a:p>
          <a:p>
            <a:pPr lvl="4"/>
            <a:r>
              <a:rPr lang="es-ES_tradnl" sz="2400" b="1" u="sng" dirty="0" smtClean="0">
                <a:solidFill>
                  <a:srgbClr val="FF0000"/>
                </a:solidFill>
              </a:rPr>
              <a:t>Raza, nación </a:t>
            </a:r>
            <a:r>
              <a:rPr lang="es-ES_tradnl" sz="2400" dirty="0" smtClean="0"/>
              <a:t>(“hombre”) </a:t>
            </a:r>
          </a:p>
          <a:p>
            <a:pPr lvl="4"/>
            <a:endParaRPr lang="es-ES_tradnl" sz="2400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171450" y="5008521"/>
            <a:ext cx="11849100" cy="18494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600" dirty="0" smtClean="0"/>
              <a:t>“</a:t>
            </a:r>
            <a:r>
              <a:rPr lang="es-ES_tradnl" sz="2800" dirty="0"/>
              <a:t>El movimiento indio de América, </a:t>
            </a:r>
            <a:r>
              <a:rPr lang="es-ES_tradnl" sz="2800" dirty="0" smtClean="0"/>
              <a:t>de Norteamérica</a:t>
            </a:r>
            <a:r>
              <a:rPr lang="es-ES_tradnl" sz="2800" dirty="0"/>
              <a:t>, centro y sur </a:t>
            </a:r>
            <a:r>
              <a:rPr lang="es-ES_tradnl" sz="2800" dirty="0" smtClean="0"/>
              <a:t>América, tiene </a:t>
            </a:r>
            <a:r>
              <a:rPr lang="es-ES_tradnl" sz="2800" dirty="0"/>
              <a:t>un espíritu y una razón: espíritu </a:t>
            </a:r>
            <a:r>
              <a:rPr lang="es-ES_tradnl" sz="2800" dirty="0" smtClean="0"/>
              <a:t>de </a:t>
            </a:r>
            <a:r>
              <a:rPr lang="es-ES_tradnl" sz="2800" dirty="0"/>
              <a:t>libertad y razón cósmica. No </a:t>
            </a:r>
            <a:r>
              <a:rPr lang="es-ES_tradnl" sz="2800" dirty="0" smtClean="0"/>
              <a:t>es ni </a:t>
            </a:r>
            <a:r>
              <a:rPr lang="es-ES_tradnl" sz="2800" dirty="0"/>
              <a:t>puede ser un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movimiento racial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simple</a:t>
            </a:r>
            <a:r>
              <a:rPr lang="es-ES_tradnl" sz="2600" dirty="0" smtClean="0"/>
              <a:t>” (Reinaga 1974, 197). </a:t>
            </a:r>
            <a:endParaRPr lang="es-ES_tradnl" sz="2600" dirty="0"/>
          </a:p>
        </p:txBody>
      </p:sp>
      <p:sp>
        <p:nvSpPr>
          <p:cNvPr id="5" name="Rounded Rectangle 4"/>
          <p:cNvSpPr/>
          <p:nvPr/>
        </p:nvSpPr>
        <p:spPr>
          <a:xfrm>
            <a:off x="171450" y="5008521"/>
            <a:ext cx="11849100" cy="18494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600" dirty="0" smtClean="0"/>
              <a:t>“</a:t>
            </a:r>
            <a:r>
              <a:rPr lang="es-ES_tradnl" sz="2800" dirty="0"/>
              <a:t>Árbol, montaña, animal, Tierra, Luna, estrella, </a:t>
            </a:r>
            <a:r>
              <a:rPr lang="es-ES_tradnl" sz="2800" dirty="0" smtClean="0"/>
              <a:t>más que </a:t>
            </a:r>
            <a:r>
              <a:rPr lang="es-ES_tradnl" sz="2800" dirty="0"/>
              <a:t>sus hermanos, son él mismo,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son su sí mismo</a:t>
            </a:r>
            <a:r>
              <a:rPr lang="es-ES_tradnl" sz="2800" dirty="0"/>
              <a:t>. Porque el indio </a:t>
            </a:r>
            <a:r>
              <a:rPr lang="es-ES_tradnl" sz="2800" dirty="0" smtClean="0"/>
              <a:t>piensa, cree </a:t>
            </a:r>
            <a:r>
              <a:rPr lang="es-ES_tradnl" sz="2800" dirty="0"/>
              <a:t>y hace lo que cada uno de los elementos de la Naturaleza, del </a:t>
            </a:r>
            <a:r>
              <a:rPr lang="es-ES_tradnl" sz="2800" dirty="0" smtClean="0"/>
              <a:t>Cosmos</a:t>
            </a:r>
            <a:r>
              <a:rPr lang="es-ES_tradnl" sz="2600" dirty="0" smtClean="0"/>
              <a:t>” (Reinaga 1978b, 404). </a:t>
            </a:r>
            <a:endParaRPr lang="es-ES_tradnl" sz="2600" dirty="0"/>
          </a:p>
        </p:txBody>
      </p:sp>
    </p:spTree>
    <p:extLst>
      <p:ext uri="{BB962C8B-B14F-4D97-AF65-F5344CB8AC3E}">
        <p14:creationId xmlns:p14="http://schemas.microsoft.com/office/powerpoint/2010/main" val="111033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30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Decolonial: YO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1358"/>
            <a:ext cx="12192000" cy="5796642"/>
          </a:xfrm>
        </p:spPr>
        <p:txBody>
          <a:bodyPr>
            <a:noAutofit/>
          </a:bodyPr>
          <a:lstStyle/>
          <a:p>
            <a:pPr lvl="1"/>
            <a:endParaRPr lang="es-ES_tradnl" sz="3200" dirty="0" smtClean="0"/>
          </a:p>
          <a:p>
            <a:pPr lvl="1"/>
            <a:r>
              <a:rPr lang="es-ES_tradnl" sz="3200" dirty="0" smtClean="0"/>
              <a:t>Construcción del “Indio”</a:t>
            </a:r>
          </a:p>
          <a:p>
            <a:pPr lvl="1"/>
            <a:endParaRPr lang="es-ES_tradnl" sz="3200" dirty="0" smtClean="0"/>
          </a:p>
          <a:p>
            <a:pPr lvl="2"/>
            <a:r>
              <a:rPr lang="es-ES_tradnl" sz="2800" dirty="0" smtClean="0"/>
              <a:t>Pensamiento y Lenguaje</a:t>
            </a:r>
          </a:p>
          <a:p>
            <a:pPr lvl="2"/>
            <a:endParaRPr lang="es-ES_tradnl" sz="2800" dirty="0"/>
          </a:p>
          <a:p>
            <a:pPr lvl="3"/>
            <a:r>
              <a:rPr lang="es-ES_tradnl" sz="2400" dirty="0" smtClean="0"/>
              <a:t>Coexistencia con otras entidades del cosmos</a:t>
            </a:r>
          </a:p>
          <a:p>
            <a:pPr lvl="4"/>
            <a:r>
              <a:rPr lang="es-ES_tradnl" sz="2400" b="1" u="sng" dirty="0" smtClean="0">
                <a:solidFill>
                  <a:srgbClr val="FF0000"/>
                </a:solidFill>
              </a:rPr>
              <a:t>Raza, nación </a:t>
            </a:r>
            <a:r>
              <a:rPr lang="es-ES_tradnl" sz="2400" dirty="0" smtClean="0"/>
              <a:t>(“hombre”) </a:t>
            </a:r>
          </a:p>
          <a:p>
            <a:pPr lvl="5"/>
            <a:r>
              <a:rPr lang="es-ES_tradnl" sz="2400" dirty="0" smtClean="0"/>
              <a:t>Indio como conocedor histórico del cosmos y sus leyes (coexistencia)</a:t>
            </a:r>
          </a:p>
          <a:p>
            <a:pPr lvl="5"/>
            <a:r>
              <a:rPr lang="es-ES_tradnl" sz="2400" dirty="0" smtClean="0"/>
              <a:t>Indio como nación/raza = “hombre” es nación/raza </a:t>
            </a:r>
          </a:p>
          <a:p>
            <a:pPr lvl="5"/>
            <a:endParaRPr lang="es-ES_tradnl" sz="2400" dirty="0" smtClean="0"/>
          </a:p>
          <a:p>
            <a:pPr lvl="5"/>
            <a:endParaRPr lang="es-ES_tradnl" sz="2400" dirty="0"/>
          </a:p>
          <a:p>
            <a:pPr lvl="5"/>
            <a:endParaRPr lang="es-ES_tradnl" sz="2400" dirty="0" smtClean="0"/>
          </a:p>
        </p:txBody>
      </p:sp>
    </p:spTree>
    <p:extLst>
      <p:ext uri="{BB962C8B-B14F-4D97-AF65-F5344CB8AC3E}">
        <p14:creationId xmlns:p14="http://schemas.microsoft.com/office/powerpoint/2010/main" val="196241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30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Decolonial: YO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9713"/>
            <a:ext cx="12192000" cy="5796642"/>
          </a:xfrm>
        </p:spPr>
        <p:txBody>
          <a:bodyPr>
            <a:noAutofit/>
          </a:bodyPr>
          <a:lstStyle/>
          <a:p>
            <a:pPr lvl="1"/>
            <a:endParaRPr lang="es-ES_tradnl" sz="3200" dirty="0" smtClean="0"/>
          </a:p>
          <a:p>
            <a:pPr lvl="1"/>
            <a:r>
              <a:rPr lang="es-ES_tradnl" sz="3200" dirty="0" smtClean="0"/>
              <a:t>Construcción del “Indio”</a:t>
            </a:r>
          </a:p>
          <a:p>
            <a:pPr lvl="1"/>
            <a:endParaRPr lang="es-ES_tradnl" sz="3200" dirty="0" smtClean="0"/>
          </a:p>
          <a:p>
            <a:pPr lvl="2"/>
            <a:r>
              <a:rPr lang="es-ES_tradnl" sz="2800" dirty="0" smtClean="0"/>
              <a:t>Pensamiento y Lenguaje</a:t>
            </a:r>
          </a:p>
          <a:p>
            <a:pPr lvl="2"/>
            <a:endParaRPr lang="es-ES_tradnl" sz="2800" dirty="0"/>
          </a:p>
          <a:p>
            <a:pPr lvl="3"/>
            <a:r>
              <a:rPr lang="es-ES_tradnl" sz="2400" dirty="0" smtClean="0"/>
              <a:t>Coexistencia con otras entidades del cosmos</a:t>
            </a:r>
          </a:p>
          <a:p>
            <a:pPr lvl="4"/>
            <a:r>
              <a:rPr lang="es-ES_tradnl" sz="2400" dirty="0" smtClean="0"/>
              <a:t>Raza, nación (“hombre”) </a:t>
            </a:r>
          </a:p>
          <a:p>
            <a:pPr lvl="6"/>
            <a:r>
              <a:rPr lang="es-ES_tradnl" sz="2400" b="1" u="sng" dirty="0" smtClean="0">
                <a:solidFill>
                  <a:srgbClr val="FF0000"/>
                </a:solidFill>
              </a:rPr>
              <a:t>Jerarquía en base a coexistencia</a:t>
            </a:r>
          </a:p>
          <a:p>
            <a:pPr lvl="6"/>
            <a:endParaRPr lang="es-ES_tradnl" sz="2400" dirty="0"/>
          </a:p>
          <a:p>
            <a:pPr lvl="7"/>
            <a:r>
              <a:rPr lang="es-ES_tradnl" sz="2400" dirty="0" smtClean="0"/>
              <a:t>Indio + Amauta </a:t>
            </a:r>
          </a:p>
          <a:p>
            <a:pPr lvl="7"/>
            <a:endParaRPr lang="es-ES_tradnl" sz="2400" dirty="0"/>
          </a:p>
          <a:p>
            <a:pPr lvl="7"/>
            <a:r>
              <a:rPr lang="es-ES_tradnl" sz="2400" dirty="0" smtClean="0"/>
              <a:t>Pero es un “pensamiento”</a:t>
            </a:r>
          </a:p>
          <a:p>
            <a:pPr lvl="8"/>
            <a:r>
              <a:rPr lang="es-ES_tradnl" sz="2400" dirty="0" smtClean="0"/>
              <a:t>Potencialmente universal/inclusivo en la liberación. </a:t>
            </a:r>
          </a:p>
          <a:p>
            <a:pPr lvl="5"/>
            <a:endParaRPr lang="es-ES_tradnl" sz="2400" dirty="0" smtClean="0"/>
          </a:p>
          <a:p>
            <a:pPr lvl="5"/>
            <a:endParaRPr lang="es-ES_tradnl" sz="2400" dirty="0"/>
          </a:p>
          <a:p>
            <a:pPr lvl="5"/>
            <a:endParaRPr lang="es-ES_tradnl" sz="2400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0" y="4588329"/>
            <a:ext cx="12192000" cy="22696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600" dirty="0" smtClean="0"/>
              <a:t>“</a:t>
            </a:r>
            <a:r>
              <a:rPr lang="es-ES_tradnl" sz="2800" dirty="0"/>
              <a:t>El pensamiento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indio</a:t>
            </a:r>
            <a:r>
              <a:rPr lang="es-ES_tradnl" sz="2800" dirty="0"/>
              <a:t> es un pensamiento amáutico. Cuando el indio </a:t>
            </a:r>
            <a:r>
              <a:rPr lang="es-ES_tradnl" sz="2800" dirty="0" smtClean="0"/>
              <a:t>piensa, los </a:t>
            </a:r>
            <a:r>
              <a:rPr lang="es-ES_tradnl" sz="2800" dirty="0"/>
              <a:t>14 millones de círculos nerviosos de su masa encefálica; vibrátiles </a:t>
            </a:r>
            <a:r>
              <a:rPr lang="es-ES_tradnl" sz="2800" dirty="0" smtClean="0"/>
              <a:t>al ritmo del Cosmos</a:t>
            </a:r>
            <a:r>
              <a:rPr lang="es-ES_tradnl" sz="2800" dirty="0"/>
              <a:t>, rutilan como un cielo </a:t>
            </a:r>
            <a:r>
              <a:rPr lang="es-ES_tradnl" sz="2800" dirty="0" smtClean="0"/>
              <a:t>estrellado (</a:t>
            </a:r>
            <a:r>
              <a:rPr lang="mr-IN" sz="2800" dirty="0" smtClean="0"/>
              <a:t>…</a:t>
            </a:r>
            <a:r>
              <a:rPr lang="es-ES_tradnl" sz="2800" dirty="0" smtClean="0"/>
              <a:t>) </a:t>
            </a:r>
            <a:r>
              <a:rPr lang="es-ES_tradnl" sz="2800" dirty="0"/>
              <a:t>Por tanto, el hombre y la </a:t>
            </a:r>
            <a:r>
              <a:rPr lang="es-ES_tradnl" sz="2800" dirty="0" smtClean="0"/>
              <a:t>sociedad son </a:t>
            </a:r>
            <a:r>
              <a:rPr lang="es-ES_tradnl" sz="2800" dirty="0"/>
              <a:t>la misma imagen de su Galaxia, </a:t>
            </a:r>
            <a:r>
              <a:rPr lang="es-ES_tradnl" sz="2800" dirty="0" smtClean="0"/>
              <a:t>de su </a:t>
            </a:r>
            <a:r>
              <a:rPr lang="es-ES_tradnl" sz="2800" dirty="0"/>
              <a:t>sistema y de su planeta.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El hombre es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el Cosmos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. Su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Cosmos</a:t>
            </a:r>
            <a:r>
              <a:rPr lang="es-ES_tradnl" sz="2600" dirty="0" smtClean="0"/>
              <a:t>” (Reinaga 1978, 234).</a:t>
            </a:r>
            <a:endParaRPr lang="es-ES_tradnl" sz="2600" dirty="0"/>
          </a:p>
        </p:txBody>
      </p:sp>
      <p:sp>
        <p:nvSpPr>
          <p:cNvPr id="4" name="Rounded Rectangle 3"/>
          <p:cNvSpPr/>
          <p:nvPr/>
        </p:nvSpPr>
        <p:spPr>
          <a:xfrm>
            <a:off x="0" y="4623117"/>
            <a:ext cx="12192000" cy="21553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600" dirty="0" smtClean="0"/>
              <a:t>“</a:t>
            </a:r>
            <a:r>
              <a:rPr lang="es-ES_tradnl" sz="2800" dirty="0"/>
              <a:t>Antes del descubrimiento de América, en el Nuevo Mundo hay un </a:t>
            </a:r>
            <a:r>
              <a:rPr lang="es-ES_tradnl" sz="2800" dirty="0" smtClean="0"/>
              <a:t>solo pensamiento, una </a:t>
            </a:r>
            <a:r>
              <a:rPr lang="es-ES_tradnl" sz="2800" dirty="0"/>
              <a:t>sola lengua, una sola organización social y un solo </a:t>
            </a:r>
            <a:r>
              <a:rPr lang="es-ES_tradnl" sz="2800" dirty="0" smtClean="0"/>
              <a:t>gobierno. El </a:t>
            </a:r>
            <a:r>
              <a:rPr lang="es-ES_tradnl" sz="2800" dirty="0"/>
              <a:t>pensamiento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es amáutico</a:t>
            </a:r>
            <a:r>
              <a:rPr lang="es-ES_tradnl" sz="2800" dirty="0"/>
              <a:t>, la lengua maya, la sociedad </a:t>
            </a:r>
            <a:r>
              <a:rPr lang="es-ES_tradnl" sz="2800" dirty="0" smtClean="0"/>
              <a:t>ayllu-comunidad, y </a:t>
            </a:r>
            <a:r>
              <a:rPr lang="es-ES_tradnl" sz="2800" dirty="0"/>
              <a:t>el gobierno, un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Consejo de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Amautas</a:t>
            </a:r>
            <a:r>
              <a:rPr lang="es-ES_tradnl" sz="2600" dirty="0" smtClean="0"/>
              <a:t>” (Reinaga 1978, 234).</a:t>
            </a:r>
            <a:endParaRPr lang="es-ES_tradnl" sz="2600" dirty="0"/>
          </a:p>
        </p:txBody>
      </p:sp>
      <p:sp>
        <p:nvSpPr>
          <p:cNvPr id="6" name="Rounded Rectangle 5"/>
          <p:cNvSpPr/>
          <p:nvPr/>
        </p:nvSpPr>
        <p:spPr>
          <a:xfrm>
            <a:off x="0" y="4628085"/>
            <a:ext cx="12192000" cy="22696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600" dirty="0" smtClean="0"/>
              <a:t>“</a:t>
            </a:r>
            <a:r>
              <a:rPr lang="es-ES_tradnl" sz="2800" dirty="0"/>
              <a:t>Los hombres les deben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cariño, respeto, obediencia</a:t>
            </a:r>
            <a:r>
              <a:rPr lang="es-ES_tradnl" sz="2800" dirty="0"/>
              <a:t>. La satisfacción de </a:t>
            </a:r>
            <a:r>
              <a:rPr lang="es-ES_tradnl" sz="2800" dirty="0" smtClean="0"/>
              <a:t>sus necesidades </a:t>
            </a:r>
            <a:r>
              <a:rPr lang="es-ES_tradnl" sz="2800" dirty="0"/>
              <a:t>por la sociedad es un deber supremo, una obligación </a:t>
            </a:r>
            <a:r>
              <a:rPr lang="es-ES_tradnl" sz="2800" dirty="0" smtClean="0"/>
              <a:t>cósmica, un </a:t>
            </a:r>
            <a:r>
              <a:rPr lang="es-ES_tradnl" sz="2800" dirty="0"/>
              <a:t>rito sagrado...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Los amautas </a:t>
            </a:r>
            <a:r>
              <a:rPr lang="es-ES_tradnl" sz="2800" dirty="0"/>
              <a:t>disponen de todo. Nada les falta. Son, por </a:t>
            </a:r>
            <a:r>
              <a:rPr lang="es-ES_tradnl" sz="2800" dirty="0" smtClean="0"/>
              <a:t>así decir</a:t>
            </a:r>
            <a:r>
              <a:rPr lang="es-ES_tradnl" sz="2800" dirty="0"/>
              <a:t>, los representantes del Padre Sol sobre la </a:t>
            </a:r>
            <a:r>
              <a:rPr lang="es-ES_tradnl" sz="2800" dirty="0" smtClean="0"/>
              <a:t>Tierra</a:t>
            </a:r>
            <a:r>
              <a:rPr lang="es-ES_tradnl" sz="2600" dirty="0" smtClean="0"/>
              <a:t>” (Reinaga 1978, 234).</a:t>
            </a:r>
            <a:endParaRPr lang="es-ES_tradnl" sz="2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15714" r="13906" b="22678"/>
          <a:stretch/>
        </p:blipFill>
        <p:spPr>
          <a:xfrm rot="5400000">
            <a:off x="8505943" y="882986"/>
            <a:ext cx="4569042" cy="28030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823692" y="4402546"/>
            <a:ext cx="19335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700" dirty="0"/>
              <a:t>Waman Puma, 1612-1615 en Rivera 2015, </a:t>
            </a:r>
            <a:r>
              <a:rPr lang="es-ES_tradnl" sz="700" dirty="0" smtClean="0"/>
              <a:t>192.  </a:t>
            </a:r>
            <a:endParaRPr lang="es-ES_tradnl" sz="700" dirty="0"/>
          </a:p>
        </p:txBody>
      </p:sp>
    </p:spTree>
    <p:extLst>
      <p:ext uri="{BB962C8B-B14F-4D97-AF65-F5344CB8AC3E}">
        <p14:creationId xmlns:p14="http://schemas.microsoft.com/office/powerpoint/2010/main" val="140552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30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Decolonial: YO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08214" y="548478"/>
            <a:ext cx="8049984" cy="6309522"/>
          </a:xfrm>
        </p:spPr>
        <p:txBody>
          <a:bodyPr>
            <a:noAutofit/>
          </a:bodyPr>
          <a:lstStyle/>
          <a:p>
            <a:pPr lvl="1"/>
            <a:endParaRPr lang="es-ES_tradnl" sz="3200" dirty="0" smtClean="0"/>
          </a:p>
          <a:p>
            <a:pPr lvl="1"/>
            <a:r>
              <a:rPr lang="es-ES_tradnl" sz="3200" dirty="0" smtClean="0"/>
              <a:t>Construcción del “Indio”</a:t>
            </a:r>
          </a:p>
          <a:p>
            <a:pPr lvl="1"/>
            <a:endParaRPr lang="es-ES_tradnl" sz="3200" dirty="0" smtClean="0"/>
          </a:p>
          <a:p>
            <a:pPr lvl="2"/>
            <a:r>
              <a:rPr lang="es-ES_tradnl" sz="2800" dirty="0" smtClean="0"/>
              <a:t>Pensamiento y Lenguaje</a:t>
            </a:r>
          </a:p>
          <a:p>
            <a:pPr lvl="2"/>
            <a:endParaRPr lang="es-ES_tradnl" sz="2800" dirty="0"/>
          </a:p>
          <a:p>
            <a:pPr lvl="3"/>
            <a:r>
              <a:rPr lang="es-ES_tradnl" sz="2400" dirty="0" smtClean="0"/>
              <a:t>Coexistencia con otras entidades del cosmos</a:t>
            </a:r>
          </a:p>
          <a:p>
            <a:pPr lvl="4"/>
            <a:r>
              <a:rPr lang="es-ES_tradnl" sz="2400" b="1" u="sng" dirty="0" smtClean="0">
                <a:solidFill>
                  <a:srgbClr val="FF0000"/>
                </a:solidFill>
              </a:rPr>
              <a:t>Naturaleza y Tierra</a:t>
            </a:r>
            <a:endParaRPr lang="es-ES_tradnl" sz="2400" dirty="0" smtClean="0"/>
          </a:p>
          <a:p>
            <a:pPr lvl="5"/>
            <a:r>
              <a:rPr lang="es-ES_tradnl" sz="2400" dirty="0" smtClean="0"/>
              <a:t>Convivencia de cada pueblo en cada territorio = </a:t>
            </a:r>
            <a:r>
              <a:rPr lang="es-ES_tradnl" sz="2400" b="1" u="sng" dirty="0" smtClean="0">
                <a:solidFill>
                  <a:srgbClr val="FF0000"/>
                </a:solidFill>
              </a:rPr>
              <a:t>uso colectivo </a:t>
            </a:r>
            <a:r>
              <a:rPr lang="es-ES_tradnl" sz="2400" dirty="0" smtClean="0"/>
              <a:t>del Ayllu</a:t>
            </a:r>
          </a:p>
          <a:p>
            <a:pPr lvl="5"/>
            <a:r>
              <a:rPr lang="es-ES_tradnl" sz="2400" dirty="0" smtClean="0"/>
              <a:t>Tierra = igualdad de entidades = igualdad de necesidad y de trabajo </a:t>
            </a:r>
          </a:p>
          <a:p>
            <a:pPr lvl="6"/>
            <a:r>
              <a:rPr lang="es-ES_tradnl" sz="2400" b="1" dirty="0"/>
              <a:t>Ama Sua </a:t>
            </a:r>
            <a:r>
              <a:rPr lang="es-ES_tradnl" sz="2400" b="1" dirty="0" smtClean="0"/>
              <a:t>(No </a:t>
            </a:r>
            <a:r>
              <a:rPr lang="es-ES_tradnl" sz="2400" b="1" dirty="0"/>
              <a:t>seas ladrón</a:t>
            </a:r>
            <a:r>
              <a:rPr lang="es-ES_tradnl" sz="2400" b="1" dirty="0" smtClean="0"/>
              <a:t>), </a:t>
            </a:r>
            <a:r>
              <a:rPr lang="es-ES_tradnl" sz="2400" b="1" dirty="0"/>
              <a:t>Ama Llulla (No seas mentiroso</a:t>
            </a:r>
            <a:r>
              <a:rPr lang="es-ES_tradnl" sz="2400" b="1" dirty="0" smtClean="0"/>
              <a:t>), </a:t>
            </a:r>
            <a:r>
              <a:rPr lang="es-ES_tradnl" sz="2400" b="1" dirty="0"/>
              <a:t>Ama Quella (No seas ocioso</a:t>
            </a:r>
            <a:r>
              <a:rPr lang="es-ES_tradnl" sz="2400" dirty="0"/>
              <a:t>)</a:t>
            </a:r>
          </a:p>
          <a:p>
            <a:pPr lvl="5"/>
            <a:endParaRPr lang="es-ES_tradnl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3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19" t="10300" r="4524" b="8747"/>
          <a:stretch/>
        </p:blipFill>
        <p:spPr>
          <a:xfrm rot="5400000">
            <a:off x="6516769" y="1178798"/>
            <a:ext cx="6773021" cy="45230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87803" y="6509321"/>
            <a:ext cx="41808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600" dirty="0"/>
              <a:t>Waman Puma, 1612-1615 en Rivera 2015, </a:t>
            </a:r>
            <a:r>
              <a:rPr lang="es-ES_tradnl" sz="1600" dirty="0" smtClean="0"/>
              <a:t>193.  </a:t>
            </a:r>
            <a:endParaRPr lang="es-ES_tradnl" sz="1600" dirty="0"/>
          </a:p>
        </p:txBody>
      </p:sp>
    </p:spTree>
    <p:extLst>
      <p:ext uri="{BB962C8B-B14F-4D97-AF65-F5344CB8AC3E}">
        <p14:creationId xmlns:p14="http://schemas.microsoft.com/office/powerpoint/2010/main" val="52070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Rounded Rectangle 3"/>
          <p:cNvSpPr/>
          <p:nvPr/>
        </p:nvSpPr>
        <p:spPr>
          <a:xfrm>
            <a:off x="0" y="283480"/>
            <a:ext cx="12192000" cy="63028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2600" dirty="0" smtClean="0"/>
              <a:t>“</a:t>
            </a:r>
            <a:r>
              <a:rPr lang="es-ES_tradnl" sz="2800" dirty="0"/>
              <a:t>Una sociedad donde nadie miente,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nadie roba, nadie explota</a:t>
            </a:r>
            <a:r>
              <a:rPr lang="es-ES_tradnl" sz="2800" dirty="0"/>
              <a:t>. Una </a:t>
            </a:r>
            <a:r>
              <a:rPr lang="es-ES_tradnl" sz="2800" dirty="0" smtClean="0"/>
              <a:t>sociedad donde </a:t>
            </a:r>
            <a:r>
              <a:rPr lang="es-ES_tradnl" sz="2800" dirty="0"/>
              <a:t>no hay hambre, miseria carnal ni espiritual. Una </a:t>
            </a:r>
            <a:r>
              <a:rPr lang="es-ES_tradnl" sz="2800" dirty="0" smtClean="0"/>
              <a:t>sociedad donde </a:t>
            </a:r>
            <a:r>
              <a:rPr lang="es-ES_tradnl" sz="2800" dirty="0"/>
              <a:t>todos trabajan. Una sociedad donde cada uno recibe, según su </a:t>
            </a:r>
            <a:r>
              <a:rPr lang="es-ES_tradnl" sz="2800" dirty="0" smtClean="0"/>
              <a:t>necesidad; y </a:t>
            </a:r>
            <a:r>
              <a:rPr lang="es-ES_tradnl" sz="2800" dirty="0"/>
              <a:t>rinde según su </a:t>
            </a:r>
            <a:r>
              <a:rPr lang="es-ES_tradnl" sz="2800" dirty="0" smtClean="0"/>
              <a:t>capacidad. Una </a:t>
            </a:r>
            <a:r>
              <a:rPr lang="es-ES_tradnl" sz="2800" dirty="0"/>
              <a:t>sociedad que en milenios de evolución llega a establecer, a </a:t>
            </a:r>
            <a:r>
              <a:rPr lang="es-ES_tradnl" sz="2800" dirty="0" smtClean="0"/>
              <a:t>imagen y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semejanza del Cosmos</a:t>
            </a:r>
            <a:r>
              <a:rPr lang="es-ES_tradnl" sz="2800" dirty="0"/>
              <a:t>, tal solidaridad, donde cada unidad humana </a:t>
            </a:r>
            <a:r>
              <a:rPr lang="es-ES_tradnl" sz="2800" dirty="0" smtClean="0"/>
              <a:t>es responsable </a:t>
            </a:r>
            <a:r>
              <a:rPr lang="es-ES_tradnl" sz="2800" dirty="0"/>
              <a:t>de la totalidad del grupo </a:t>
            </a:r>
            <a:r>
              <a:rPr lang="es-ES_tradnl" sz="2800" dirty="0" smtClean="0"/>
              <a:t>social. Como </a:t>
            </a:r>
            <a:r>
              <a:rPr lang="es-ES_tradnl" sz="2800" dirty="0"/>
              <a:t>el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ayllu existe en una comarca, la tierra</a:t>
            </a:r>
            <a:r>
              <a:rPr lang="es-ES_tradnl" sz="2800" dirty="0"/>
              <a:t>, se ha hecho sangre y </a:t>
            </a:r>
            <a:r>
              <a:rPr lang="es-ES_tradnl" sz="2800" dirty="0" smtClean="0"/>
              <a:t>conciencia del </a:t>
            </a:r>
            <a:r>
              <a:rPr lang="es-ES_tradnl" sz="2800" dirty="0"/>
              <a:t>hombre; De tal modo que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hombre y tierra, tierra y hombre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son la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misma cosa</a:t>
            </a:r>
            <a:r>
              <a:rPr lang="es-ES_tradnl" sz="2800" dirty="0"/>
              <a:t>: unidad e identidad absolutas. Son comunidad, ayllu, </a:t>
            </a:r>
            <a:r>
              <a:rPr lang="es-ES_tradnl" sz="2800" dirty="0" smtClean="0"/>
              <a:t>calpulli, pop-wuh.</a:t>
            </a:r>
            <a:r>
              <a:rPr lang="es-ES_tradnl" sz="2600" dirty="0" smtClean="0"/>
              <a:t>” (Reinaga 1978, 237).</a:t>
            </a:r>
            <a:endParaRPr lang="es-ES_tradnl" sz="2600" dirty="0"/>
          </a:p>
        </p:txBody>
      </p:sp>
    </p:spTree>
    <p:extLst>
      <p:ext uri="{BB962C8B-B14F-4D97-AF65-F5344CB8AC3E}">
        <p14:creationId xmlns:p14="http://schemas.microsoft.com/office/powerpoint/2010/main" val="199227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30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Decolonial: YO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02130"/>
            <a:ext cx="12192000" cy="5796642"/>
          </a:xfrm>
        </p:spPr>
        <p:txBody>
          <a:bodyPr>
            <a:noAutofit/>
          </a:bodyPr>
          <a:lstStyle/>
          <a:p>
            <a:pPr lvl="1"/>
            <a:endParaRPr lang="es-ES_tradnl" sz="3200" dirty="0" smtClean="0"/>
          </a:p>
          <a:p>
            <a:pPr lvl="1"/>
            <a:r>
              <a:rPr lang="es-ES_tradnl" sz="3200" dirty="0" smtClean="0"/>
              <a:t>Construcción del “Indio”</a:t>
            </a:r>
          </a:p>
          <a:p>
            <a:pPr lvl="1"/>
            <a:endParaRPr lang="es-ES_tradnl" sz="3200" dirty="0" smtClean="0"/>
          </a:p>
          <a:p>
            <a:pPr lvl="2"/>
            <a:r>
              <a:rPr lang="es-ES_tradnl" sz="2800" dirty="0" smtClean="0"/>
              <a:t>Pensamiento y Lenguaje</a:t>
            </a:r>
          </a:p>
          <a:p>
            <a:pPr lvl="2"/>
            <a:endParaRPr lang="es-ES_tradnl" sz="2800" dirty="0"/>
          </a:p>
          <a:p>
            <a:pPr lvl="3"/>
            <a:r>
              <a:rPr lang="es-ES_tradnl" sz="2400" dirty="0" smtClean="0"/>
              <a:t>Coexistencia con otras entidades del cosmos</a:t>
            </a:r>
          </a:p>
          <a:p>
            <a:pPr lvl="4"/>
            <a:endParaRPr lang="es-ES_tradnl" sz="2400" dirty="0" smtClean="0"/>
          </a:p>
          <a:p>
            <a:pPr lvl="5"/>
            <a:r>
              <a:rPr lang="es-ES_tradnl" sz="2400" b="1" u="sng" dirty="0" smtClean="0">
                <a:solidFill>
                  <a:srgbClr val="FF0000"/>
                </a:solidFill>
              </a:rPr>
              <a:t>Unidad comunitaria universal </a:t>
            </a:r>
          </a:p>
          <a:p>
            <a:pPr lvl="5"/>
            <a:endParaRPr lang="es-ES_tradnl" sz="2400" b="1" u="sng" dirty="0">
              <a:solidFill>
                <a:srgbClr val="FF0000"/>
              </a:solidFill>
            </a:endParaRPr>
          </a:p>
          <a:p>
            <a:pPr lvl="6"/>
            <a:r>
              <a:rPr lang="es-ES_tradnl" sz="2400" b="1" u="sng" dirty="0" smtClean="0">
                <a:solidFill>
                  <a:srgbClr val="FF0000"/>
                </a:solidFill>
              </a:rPr>
              <a:t>“Humanidad”</a:t>
            </a:r>
            <a:r>
              <a:rPr lang="es-ES_tradnl" sz="2400" b="1" dirty="0" smtClean="0">
                <a:solidFill>
                  <a:srgbClr val="FF0000"/>
                </a:solidFill>
              </a:rPr>
              <a:t> </a:t>
            </a:r>
            <a:r>
              <a:rPr lang="es-ES_tradnl" sz="2400" dirty="0" smtClean="0"/>
              <a:t>como una sola comunidad universal de “coexistencia”</a:t>
            </a:r>
          </a:p>
          <a:p>
            <a:pPr lvl="6"/>
            <a:r>
              <a:rPr lang="es-ES_tradnl" sz="2400" dirty="0"/>
              <a:t>Borrar fronteras en comunidad mundial de “coexistencia” </a:t>
            </a:r>
            <a:endParaRPr lang="es-ES_tradnl" sz="2400" dirty="0" smtClean="0"/>
          </a:p>
          <a:p>
            <a:pPr lvl="6"/>
            <a:r>
              <a:rPr lang="es-ES_tradnl" sz="2400" dirty="0" smtClean="0"/>
              <a:t>En base a las “leyes del Cosmos” = </a:t>
            </a:r>
            <a:r>
              <a:rPr lang="es-ES_tradnl" sz="2400" b="1" u="sng" dirty="0" smtClean="0">
                <a:solidFill>
                  <a:srgbClr val="FF0000"/>
                </a:solidFill>
              </a:rPr>
              <a:t>Ayllu</a:t>
            </a:r>
            <a:r>
              <a:rPr lang="es-ES_tradnl" sz="2400" dirty="0" smtClean="0"/>
              <a:t> como base organizativa universal + confederación + consejo amauta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4272414"/>
            <a:ext cx="12192000" cy="2547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“</a:t>
            </a:r>
            <a:r>
              <a:rPr lang="es-ES_tradnl" sz="2800" dirty="0" smtClean="0"/>
              <a:t>El pensamiento amáutico, pensamiento comunal, crea una sociedad cósmica. Se difunde por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todo el globo </a:t>
            </a:r>
            <a:r>
              <a:rPr lang="es-ES_tradnl" sz="2800" dirty="0" smtClean="0"/>
              <a:t>y hace una comunidad en toda la faz de la Tierra</a:t>
            </a:r>
            <a:r>
              <a:rPr lang="es-ES_tradnl" sz="2600" dirty="0" smtClean="0"/>
              <a:t>“</a:t>
            </a:r>
            <a:r>
              <a:rPr lang="es-ES_tradnl" sz="2800" dirty="0" smtClean="0"/>
              <a:t> </a:t>
            </a:r>
            <a:r>
              <a:rPr lang="es-ES_tradnl" sz="2600" dirty="0" smtClean="0"/>
              <a:t>(Reinaga 1974, 199).</a:t>
            </a:r>
            <a:endParaRPr lang="es-ES_tradnl" sz="2600" dirty="0"/>
          </a:p>
        </p:txBody>
      </p:sp>
    </p:spTree>
    <p:extLst>
      <p:ext uri="{BB962C8B-B14F-4D97-AF65-F5344CB8AC3E}">
        <p14:creationId xmlns:p14="http://schemas.microsoft.com/office/powerpoint/2010/main" val="145434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30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Decolonial: YO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02130"/>
            <a:ext cx="12192000" cy="5796642"/>
          </a:xfrm>
        </p:spPr>
        <p:txBody>
          <a:bodyPr>
            <a:noAutofit/>
          </a:bodyPr>
          <a:lstStyle/>
          <a:p>
            <a:pPr lvl="1"/>
            <a:endParaRPr lang="es-ES_tradnl" sz="3200" dirty="0" smtClean="0"/>
          </a:p>
          <a:p>
            <a:pPr lvl="1"/>
            <a:r>
              <a:rPr lang="es-ES_tradnl" sz="3200" dirty="0" smtClean="0"/>
              <a:t>Construcción del “Indio”</a:t>
            </a:r>
          </a:p>
          <a:p>
            <a:pPr lvl="1"/>
            <a:endParaRPr lang="es-ES_tradnl" sz="3200" dirty="0" smtClean="0"/>
          </a:p>
          <a:p>
            <a:pPr lvl="2"/>
            <a:r>
              <a:rPr lang="es-ES_tradnl" sz="2800" dirty="0" smtClean="0"/>
              <a:t>Pensamiento y Lenguaje</a:t>
            </a:r>
          </a:p>
          <a:p>
            <a:pPr lvl="2"/>
            <a:endParaRPr lang="es-ES_tradnl" sz="2800" dirty="0"/>
          </a:p>
          <a:p>
            <a:pPr lvl="3"/>
            <a:r>
              <a:rPr lang="es-ES_tradnl" sz="2400" dirty="0" smtClean="0"/>
              <a:t>Coexistencia con otras entidades del cosmos</a:t>
            </a:r>
          </a:p>
          <a:p>
            <a:pPr lvl="4"/>
            <a:endParaRPr lang="es-ES_tradnl" sz="2400" dirty="0" smtClean="0"/>
          </a:p>
          <a:p>
            <a:pPr lvl="5"/>
            <a:r>
              <a:rPr lang="es-ES_tradnl" sz="2400" b="1" u="sng" dirty="0" smtClean="0">
                <a:solidFill>
                  <a:srgbClr val="FF0000"/>
                </a:solidFill>
              </a:rPr>
              <a:t>Unidad comunitaria universal </a:t>
            </a:r>
          </a:p>
          <a:p>
            <a:pPr lvl="5"/>
            <a:endParaRPr lang="es-ES_tradnl" sz="2400" b="1" u="sng" dirty="0" smtClean="0">
              <a:solidFill>
                <a:srgbClr val="FF0000"/>
              </a:solidFill>
            </a:endParaRPr>
          </a:p>
          <a:p>
            <a:pPr lvl="6"/>
            <a:r>
              <a:rPr lang="es-ES_tradnl" sz="2400" b="1" u="sng" dirty="0" smtClean="0">
                <a:solidFill>
                  <a:srgbClr val="FF0000"/>
                </a:solidFill>
              </a:rPr>
              <a:t>Perfección y armonía: </a:t>
            </a:r>
            <a:r>
              <a:rPr lang="es-ES_tradnl" sz="2400" dirty="0" smtClean="0"/>
              <a:t>homogeneidad en base a la </a:t>
            </a:r>
            <a:r>
              <a:rPr lang="es-ES_tradnl" sz="2400" dirty="0"/>
              <a:t>coexistencia.</a:t>
            </a:r>
          </a:p>
          <a:p>
            <a:pPr lvl="6"/>
            <a:endParaRPr lang="es-ES_tradnl" sz="2400" b="1" u="sng" dirty="0">
              <a:solidFill>
                <a:srgbClr val="FF0000"/>
              </a:solidFill>
            </a:endParaRPr>
          </a:p>
          <a:p>
            <a:pPr lvl="7"/>
            <a:endParaRPr lang="es-ES_tradnl" sz="2400" b="1" u="sng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4338917"/>
            <a:ext cx="12192000" cy="249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600" dirty="0" smtClean="0"/>
              <a:t>“</a:t>
            </a:r>
            <a:r>
              <a:rPr lang="es-ES_tradnl" sz="2800" dirty="0"/>
              <a:t>El hombre, hijo del Sol y de la Tierra es: unidad biológica y unidad </a:t>
            </a:r>
            <a:r>
              <a:rPr lang="es-ES_tradnl" sz="2800" dirty="0" smtClean="0"/>
              <a:t>conciencial. El hombre </a:t>
            </a:r>
            <a:r>
              <a:rPr lang="es-ES_tradnl" sz="2800" dirty="0"/>
              <a:t>con otro hombre,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no sólo que es homogeneidad,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identidad, sino unidad</a:t>
            </a:r>
            <a:r>
              <a:rPr lang="es-ES_tradnl" sz="2800" dirty="0"/>
              <a:t>. El hombre es un ser social; una comunidad. En la </a:t>
            </a:r>
            <a:r>
              <a:rPr lang="es-ES_tradnl" sz="2800" dirty="0" smtClean="0"/>
              <a:t>comunidad uno </a:t>
            </a:r>
            <a:r>
              <a:rPr lang="es-ES_tradnl" sz="2800" dirty="0"/>
              <a:t>es todos. Y todos uno. Y todo de todos. El Sol, la Tierra, </a:t>
            </a:r>
            <a:r>
              <a:rPr lang="es-ES_tradnl" sz="2800" dirty="0" smtClean="0"/>
              <a:t>la lluvia</a:t>
            </a:r>
            <a:r>
              <a:rPr lang="es-ES_tradnl" sz="2800" dirty="0"/>
              <a:t>... de todos y para todos</a:t>
            </a:r>
            <a:r>
              <a:rPr lang="es-ES_tradnl" sz="2800" dirty="0" smtClean="0"/>
              <a:t>...</a:t>
            </a:r>
            <a:r>
              <a:rPr lang="es-ES_tradnl" sz="2600" dirty="0" smtClean="0"/>
              <a:t>” (Reinaga 1974, 199).</a:t>
            </a:r>
            <a:endParaRPr lang="es-ES_tradnl" sz="2600" dirty="0"/>
          </a:p>
        </p:txBody>
      </p:sp>
    </p:spTree>
    <p:extLst>
      <p:ext uri="{BB962C8B-B14F-4D97-AF65-F5344CB8AC3E}">
        <p14:creationId xmlns:p14="http://schemas.microsoft.com/office/powerpoint/2010/main" val="165018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85" y="-130628"/>
            <a:ext cx="10515600" cy="1325563"/>
          </a:xfrm>
        </p:spPr>
        <p:txBody>
          <a:bodyPr/>
          <a:lstStyle/>
          <a:p>
            <a:r>
              <a:rPr lang="es-ES_tradnl" dirty="0" smtClean="0"/>
              <a:t>El problema de </a:t>
            </a:r>
            <a:r>
              <a:rPr lang="es-ES_tradnl" b="1" dirty="0" smtClean="0">
                <a:solidFill>
                  <a:srgbClr val="FF0000"/>
                </a:solidFill>
              </a:rPr>
              <a:t>Coexistencia = </a:t>
            </a:r>
            <a:r>
              <a:rPr lang="es-ES_tradnl" b="1" u="sng" dirty="0" smtClean="0">
                <a:solidFill>
                  <a:srgbClr val="FF0000"/>
                </a:solidFill>
              </a:rPr>
              <a:t>discursos</a:t>
            </a:r>
            <a:endParaRPr lang="es-ES_tradnl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4935"/>
            <a:ext cx="12077700" cy="4950506"/>
          </a:xfrm>
        </p:spPr>
        <p:txBody>
          <a:bodyPr>
            <a:noAutofit/>
          </a:bodyPr>
          <a:lstStyle/>
          <a:p>
            <a:r>
              <a:rPr lang="es-ES_tradnl" sz="4400" dirty="0" smtClean="0"/>
              <a:t>Respuestas implican </a:t>
            </a:r>
            <a:r>
              <a:rPr lang="es-ES_tradnl" sz="4400" u="sng" dirty="0" smtClean="0">
                <a:solidFill>
                  <a:srgbClr val="FF0000"/>
                </a:solidFill>
              </a:rPr>
              <a:t>dimensiones</a:t>
            </a:r>
            <a:r>
              <a:rPr lang="es-ES_tradnl" sz="4400" dirty="0" smtClean="0">
                <a:solidFill>
                  <a:srgbClr val="FF0000"/>
                </a:solidFill>
              </a:rPr>
              <a:t> discursivas</a:t>
            </a:r>
            <a:r>
              <a:rPr lang="es-ES_tradnl" sz="4400" dirty="0" smtClean="0"/>
              <a:t>:</a:t>
            </a:r>
          </a:p>
          <a:p>
            <a:endParaRPr lang="es-ES_tradnl" sz="4400" dirty="0" smtClean="0"/>
          </a:p>
          <a:p>
            <a:pPr lvl="1"/>
            <a:r>
              <a:rPr lang="es-ES_tradnl" sz="3600" dirty="0" smtClean="0"/>
              <a:t>Epistemológica: </a:t>
            </a:r>
          </a:p>
          <a:p>
            <a:pPr lvl="2"/>
            <a:r>
              <a:rPr lang="es-ES_tradnl" sz="3200" dirty="0" smtClean="0"/>
              <a:t>condición de posibilidad, positividad = “fundación” </a:t>
            </a:r>
          </a:p>
          <a:p>
            <a:pPr lvl="1"/>
            <a:r>
              <a:rPr lang="es-ES_tradnl" sz="3600" dirty="0" smtClean="0"/>
              <a:t>Ontológica: </a:t>
            </a:r>
          </a:p>
          <a:p>
            <a:pPr lvl="2"/>
            <a:r>
              <a:rPr lang="es-ES_tradnl" sz="3200" dirty="0" smtClean="0"/>
              <a:t>“Yo/nosotros” Versus “Otro”</a:t>
            </a:r>
          </a:p>
          <a:p>
            <a:pPr lvl="1"/>
            <a:r>
              <a:rPr lang="es-ES_tradnl" sz="3600" dirty="0" smtClean="0"/>
              <a:t>Política: </a:t>
            </a:r>
          </a:p>
          <a:p>
            <a:pPr lvl="2"/>
            <a:r>
              <a:rPr lang="es-ES_tradnl" sz="3200" dirty="0" smtClean="0"/>
              <a:t>relaciones de poder y justicia/normatividad</a:t>
            </a:r>
          </a:p>
          <a:p>
            <a:pPr lvl="1"/>
            <a:r>
              <a:rPr lang="es-ES_tradnl" sz="3600" dirty="0" smtClean="0"/>
              <a:t>Temporalidad</a:t>
            </a:r>
          </a:p>
          <a:p>
            <a:pPr lvl="2"/>
            <a:r>
              <a:rPr lang="es-ES_tradnl" sz="3200" dirty="0" smtClean="0"/>
              <a:t>Transformación? Liberación? Progreso? Desarrollo? </a:t>
            </a:r>
            <a:endParaRPr lang="es-ES_tradnl" sz="3200" dirty="0"/>
          </a:p>
          <a:p>
            <a:endParaRPr lang="es-ES_tradnl" sz="3200" dirty="0" smtClean="0"/>
          </a:p>
        </p:txBody>
      </p:sp>
    </p:spTree>
    <p:extLst>
      <p:ext uri="{BB962C8B-B14F-4D97-AF65-F5344CB8AC3E}">
        <p14:creationId xmlns:p14="http://schemas.microsoft.com/office/powerpoint/2010/main" val="45412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30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Decolonial: Politeia = </a:t>
            </a:r>
            <a:r>
              <a:rPr lang="es-ES_tradnl" sz="4800" b="1" u="sng" dirty="0" smtClean="0">
                <a:solidFill>
                  <a:srgbClr val="FF0000"/>
                </a:solidFill>
              </a:rPr>
              <a:t>“otro”</a:t>
            </a:r>
            <a:endParaRPr lang="es-ES_tradnl" sz="4800" b="1" u="sng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13" b="4521"/>
          <a:stretch/>
        </p:blipFill>
        <p:spPr>
          <a:xfrm rot="5400000">
            <a:off x="7416291" y="1967990"/>
            <a:ext cx="5714522" cy="3836893"/>
          </a:xfrm>
        </p:spPr>
      </p:pic>
      <p:sp>
        <p:nvSpPr>
          <p:cNvPr id="7" name="Rectangle 6"/>
          <p:cNvSpPr/>
          <p:nvPr/>
        </p:nvSpPr>
        <p:spPr>
          <a:xfrm>
            <a:off x="8534400" y="6490446"/>
            <a:ext cx="35342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dirty="0"/>
              <a:t>Waman Puma, 1612-1615 en Rivera 2015, </a:t>
            </a:r>
            <a:r>
              <a:rPr lang="es-ES_tradnl" sz="1200" dirty="0" smtClean="0"/>
              <a:t>202.  </a:t>
            </a:r>
            <a:endParaRPr lang="es-ES_tradnl" sz="12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-123372" y="881956"/>
            <a:ext cx="8355106" cy="5796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s-ES_tradnl" sz="3200" dirty="0" smtClean="0"/>
          </a:p>
          <a:p>
            <a:pPr lvl="1"/>
            <a:r>
              <a:rPr lang="es-ES_tradnl" sz="3200" dirty="0" smtClean="0"/>
              <a:t>Descripción de “</a:t>
            </a:r>
            <a:r>
              <a:rPr lang="es-ES_tradnl" sz="3200" b="1" u="sng" dirty="0" smtClean="0">
                <a:solidFill>
                  <a:srgbClr val="FF0000"/>
                </a:solidFill>
              </a:rPr>
              <a:t>occidente</a:t>
            </a:r>
            <a:r>
              <a:rPr lang="es-ES_tradnl" sz="3200" dirty="0" smtClean="0"/>
              <a:t>”</a:t>
            </a:r>
          </a:p>
          <a:p>
            <a:pPr lvl="1"/>
            <a:endParaRPr lang="es-ES_tradnl" sz="3200" dirty="0" smtClean="0"/>
          </a:p>
          <a:p>
            <a:pPr lvl="2"/>
            <a:r>
              <a:rPr lang="es-ES_tradnl" sz="2800" dirty="0" smtClean="0"/>
              <a:t>Pensamiento y Lenguaje: </a:t>
            </a:r>
          </a:p>
          <a:p>
            <a:pPr lvl="2"/>
            <a:endParaRPr lang="es-ES_tradnl" sz="2800" dirty="0"/>
          </a:p>
          <a:p>
            <a:pPr lvl="3"/>
            <a:r>
              <a:rPr lang="es-ES_tradnl" sz="2600" b="1" u="sng" dirty="0" smtClean="0">
                <a:solidFill>
                  <a:srgbClr val="FF0000"/>
                </a:solidFill>
              </a:rPr>
              <a:t>Genealogía</a:t>
            </a:r>
            <a:r>
              <a:rPr lang="es-ES_tradnl" sz="2600" dirty="0" smtClean="0"/>
              <a:t> del pensamiento Occidental</a:t>
            </a:r>
          </a:p>
          <a:p>
            <a:pPr lvl="3"/>
            <a:endParaRPr lang="es-ES_tradnl" sz="2600" dirty="0"/>
          </a:p>
          <a:p>
            <a:pPr lvl="3"/>
            <a:r>
              <a:rPr lang="es-ES_tradnl" sz="2600" dirty="0" smtClean="0"/>
              <a:t>En la Filosofía occidental</a:t>
            </a:r>
          </a:p>
          <a:p>
            <a:pPr lvl="3"/>
            <a:endParaRPr lang="es-ES_tradnl" sz="2600" dirty="0"/>
          </a:p>
          <a:p>
            <a:pPr lvl="4"/>
            <a:r>
              <a:rPr lang="es-ES_tradnl" sz="2600" dirty="0" smtClean="0"/>
              <a:t>Base de la sociedad occidental y el colonialismo </a:t>
            </a:r>
          </a:p>
        </p:txBody>
      </p:sp>
    </p:spTree>
    <p:extLst>
      <p:ext uri="{BB962C8B-B14F-4D97-AF65-F5344CB8AC3E}">
        <p14:creationId xmlns:p14="http://schemas.microsoft.com/office/powerpoint/2010/main" val="91910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30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Decolonial: “otro”</a:t>
            </a:r>
            <a:endParaRPr lang="es-ES_tradnl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13" b="4521"/>
          <a:stretch/>
        </p:blipFill>
        <p:spPr>
          <a:xfrm rot="5400000">
            <a:off x="9068900" y="613943"/>
            <a:ext cx="3737042" cy="2509157"/>
          </a:xfrm>
        </p:spPr>
      </p:pic>
      <p:sp>
        <p:nvSpPr>
          <p:cNvPr id="7" name="Rectangle 6"/>
          <p:cNvSpPr/>
          <p:nvPr/>
        </p:nvSpPr>
        <p:spPr>
          <a:xfrm>
            <a:off x="9862457" y="3477983"/>
            <a:ext cx="24837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900" dirty="0"/>
              <a:t>Waman Puma, 1612-1615 en Rivera 2015, </a:t>
            </a:r>
            <a:r>
              <a:rPr lang="es-ES_tradnl" sz="900" dirty="0" smtClean="0"/>
              <a:t>202.  </a:t>
            </a:r>
            <a:endParaRPr lang="es-ES_tradnl" sz="9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669471"/>
            <a:ext cx="10254344" cy="6172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s-ES_tradnl" sz="3200" dirty="0" smtClean="0"/>
          </a:p>
          <a:p>
            <a:pPr lvl="1"/>
            <a:r>
              <a:rPr lang="es-ES_tradnl" sz="3200" dirty="0" smtClean="0"/>
              <a:t>Descripción de “occidente”</a:t>
            </a:r>
          </a:p>
          <a:p>
            <a:pPr lvl="1"/>
            <a:endParaRPr lang="es-ES_tradnl" sz="3200" dirty="0" smtClean="0"/>
          </a:p>
          <a:p>
            <a:pPr lvl="2"/>
            <a:r>
              <a:rPr lang="es-ES_tradnl" sz="2800" b="1" u="sng" dirty="0" smtClean="0">
                <a:solidFill>
                  <a:srgbClr val="FF0000"/>
                </a:solidFill>
              </a:rPr>
              <a:t>Pensamiento y Lenguaje</a:t>
            </a:r>
            <a:r>
              <a:rPr lang="es-ES_tradnl" sz="2800" dirty="0" smtClean="0"/>
              <a:t>: </a:t>
            </a:r>
          </a:p>
          <a:p>
            <a:pPr lvl="2"/>
            <a:endParaRPr lang="es-ES_tradnl" sz="2800" dirty="0" smtClean="0"/>
          </a:p>
          <a:p>
            <a:pPr lvl="2"/>
            <a:r>
              <a:rPr lang="es-ES_tradnl" sz="2800" dirty="0" smtClean="0"/>
              <a:t>“Hombre” como base de toda verdad y centro del cosmos</a:t>
            </a:r>
          </a:p>
          <a:p>
            <a:pPr lvl="2"/>
            <a:endParaRPr lang="es-ES_tradnl" sz="2800" dirty="0"/>
          </a:p>
          <a:p>
            <a:pPr lvl="3"/>
            <a:r>
              <a:rPr lang="es-ES_tradnl" sz="2600" dirty="0" smtClean="0"/>
              <a:t>Hombre causa/crea/domina al cosmos </a:t>
            </a:r>
          </a:p>
          <a:p>
            <a:pPr lvl="3"/>
            <a:endParaRPr lang="es-ES_tradnl" sz="2600" dirty="0"/>
          </a:p>
          <a:p>
            <a:pPr lvl="4"/>
            <a:r>
              <a:rPr lang="es-ES_tradnl" sz="2600" b="1" u="sng" dirty="0" smtClean="0">
                <a:solidFill>
                  <a:srgbClr val="FF0000"/>
                </a:solidFill>
              </a:rPr>
              <a:t>Antropocentrismo </a:t>
            </a:r>
            <a:endParaRPr lang="es-ES_tradnl" sz="26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1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935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Decolonial: “otro”</a:t>
            </a:r>
            <a:endParaRPr lang="es-ES_tradnl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7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13" b="4521"/>
          <a:stretch/>
        </p:blipFill>
        <p:spPr>
          <a:xfrm rot="5400000">
            <a:off x="9068900" y="613943"/>
            <a:ext cx="3737042" cy="2509157"/>
          </a:xfrm>
        </p:spPr>
      </p:pic>
      <p:sp>
        <p:nvSpPr>
          <p:cNvPr id="7" name="Rectangle 6"/>
          <p:cNvSpPr/>
          <p:nvPr/>
        </p:nvSpPr>
        <p:spPr>
          <a:xfrm>
            <a:off x="9862457" y="3477983"/>
            <a:ext cx="24837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900" dirty="0"/>
              <a:t>Waman Puma, 1612-1615 en Rivera 2015, </a:t>
            </a:r>
            <a:r>
              <a:rPr lang="es-ES_tradnl" sz="900" dirty="0" smtClean="0"/>
              <a:t>202.  </a:t>
            </a:r>
            <a:endParaRPr lang="es-ES_tradnl" sz="9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-297229" y="391774"/>
            <a:ext cx="8964151" cy="6172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s-ES_tradnl" sz="3200" dirty="0" smtClean="0"/>
          </a:p>
          <a:p>
            <a:pPr lvl="1"/>
            <a:r>
              <a:rPr lang="es-ES_tradnl" sz="3200" dirty="0" smtClean="0"/>
              <a:t>Descripción de “occidente”</a:t>
            </a:r>
          </a:p>
          <a:p>
            <a:pPr lvl="1"/>
            <a:endParaRPr lang="es-ES_tradnl" sz="3200" dirty="0" smtClean="0"/>
          </a:p>
          <a:p>
            <a:pPr lvl="2"/>
            <a:r>
              <a:rPr lang="es-ES_tradnl" sz="2800" dirty="0" smtClean="0"/>
              <a:t>Pensamiento y Lenguaje: </a:t>
            </a:r>
          </a:p>
          <a:p>
            <a:pPr lvl="2"/>
            <a:endParaRPr lang="es-ES_tradnl" sz="2800" dirty="0" smtClean="0"/>
          </a:p>
          <a:p>
            <a:pPr lvl="2"/>
            <a:r>
              <a:rPr lang="es-ES_tradnl" sz="2800" dirty="0" smtClean="0"/>
              <a:t>“Hombre” como base de toda verdad y centro del cosmos</a:t>
            </a:r>
          </a:p>
          <a:p>
            <a:pPr lvl="2"/>
            <a:endParaRPr lang="es-ES_tradnl" sz="2800" dirty="0"/>
          </a:p>
          <a:p>
            <a:pPr lvl="3"/>
            <a:r>
              <a:rPr lang="es-ES_tradnl" sz="3200" b="1" u="sng" dirty="0" smtClean="0">
                <a:solidFill>
                  <a:srgbClr val="FF0000"/>
                </a:solidFill>
              </a:rPr>
              <a:t>Fe</a:t>
            </a:r>
            <a:r>
              <a:rPr lang="es-ES_tradnl" sz="2600" dirty="0" smtClean="0"/>
              <a:t> = “soy el que </a:t>
            </a:r>
            <a:r>
              <a:rPr lang="es-ES_tradnl" sz="2600" b="1" u="sng" dirty="0" smtClean="0">
                <a:solidFill>
                  <a:srgbClr val="FF0000"/>
                </a:solidFill>
              </a:rPr>
              <a:t>es</a:t>
            </a:r>
            <a:r>
              <a:rPr lang="es-ES_tradnl" sz="2600" dirty="0" smtClean="0"/>
              <a:t>” (</a:t>
            </a:r>
            <a:r>
              <a:rPr lang="es-ES_tradnl" sz="2600" b="1" u="sng" dirty="0" smtClean="0">
                <a:solidFill>
                  <a:srgbClr val="FF0000"/>
                </a:solidFill>
              </a:rPr>
              <a:t>ante </a:t>
            </a:r>
            <a:r>
              <a:rPr lang="es-ES_tradnl" sz="2600" dirty="0" smtClean="0"/>
              <a:t>el hombre)</a:t>
            </a:r>
          </a:p>
          <a:p>
            <a:pPr lvl="3"/>
            <a:endParaRPr lang="es-ES_tradnl" sz="2600" dirty="0"/>
          </a:p>
          <a:p>
            <a:pPr lvl="4"/>
            <a:r>
              <a:rPr lang="es-ES_tradnl" sz="2600" dirty="0" smtClean="0"/>
              <a:t>Dios a imagen del “</a:t>
            </a:r>
            <a:r>
              <a:rPr lang="es-ES_tradnl" sz="2600" b="1" u="sng" dirty="0" smtClean="0">
                <a:solidFill>
                  <a:srgbClr val="FF0000"/>
                </a:solidFill>
              </a:rPr>
              <a:t>hombre</a:t>
            </a:r>
            <a:r>
              <a:rPr lang="es-ES_tradnl" sz="2600" dirty="0" smtClean="0"/>
              <a:t>”</a:t>
            </a:r>
            <a:endParaRPr lang="es-ES_tradnl" sz="2600" dirty="0"/>
          </a:p>
          <a:p>
            <a:pPr lvl="5"/>
            <a:r>
              <a:rPr lang="es-ES_tradnl" sz="2600" dirty="0" smtClean="0"/>
              <a:t>“Hombre” occidental y blanco </a:t>
            </a:r>
          </a:p>
          <a:p>
            <a:pPr lvl="5"/>
            <a:endParaRPr lang="es-ES_tradnl" sz="2600" dirty="0"/>
          </a:p>
          <a:p>
            <a:pPr lvl="6"/>
            <a:r>
              <a:rPr lang="es-ES_tradnl" sz="2600" dirty="0" smtClean="0"/>
              <a:t>Jerarquía colonial del “</a:t>
            </a:r>
            <a:r>
              <a:rPr lang="es-ES_tradnl" sz="2600" b="1" u="sng" dirty="0" smtClean="0">
                <a:solidFill>
                  <a:srgbClr val="FF0000"/>
                </a:solidFill>
              </a:rPr>
              <a:t>bárbaro</a:t>
            </a:r>
            <a:r>
              <a:rPr lang="es-ES_tradnl" sz="2600" dirty="0" smtClean="0"/>
              <a:t>”</a:t>
            </a:r>
          </a:p>
          <a:p>
            <a:pPr lvl="4"/>
            <a:endParaRPr lang="es-ES_tradnl" sz="2600" dirty="0" smtClean="0"/>
          </a:p>
          <a:p>
            <a:pPr lvl="4"/>
            <a:endParaRPr lang="es-ES_tradnl" sz="2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5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21802" r="5321" b="3609"/>
          <a:stretch/>
        </p:blipFill>
        <p:spPr>
          <a:xfrm>
            <a:off x="7633252" y="3736757"/>
            <a:ext cx="4558748" cy="31763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912626" y="6575650"/>
            <a:ext cx="24837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800" dirty="0" smtClean="0"/>
              <a:t>Melchor María Mercado (1991)  en </a:t>
            </a:r>
            <a:r>
              <a:rPr lang="es-ES_tradnl" sz="800" dirty="0"/>
              <a:t>Rivera 2015</a:t>
            </a:r>
            <a:r>
              <a:rPr lang="es-ES_tradnl" sz="800"/>
              <a:t>, </a:t>
            </a:r>
            <a:r>
              <a:rPr lang="es-ES_tradnl" sz="800" smtClean="0"/>
              <a:t>69.  </a:t>
            </a:r>
            <a:endParaRPr lang="es-ES_tradnl" sz="800" dirty="0"/>
          </a:p>
        </p:txBody>
      </p:sp>
    </p:spTree>
    <p:extLst>
      <p:ext uri="{BB962C8B-B14F-4D97-AF65-F5344CB8AC3E}">
        <p14:creationId xmlns:p14="http://schemas.microsoft.com/office/powerpoint/2010/main" val="138557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30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Decolonial: Otro</a:t>
            </a:r>
            <a:endParaRPr lang="es-ES_tradnl" dirty="0"/>
          </a:p>
        </p:txBody>
      </p:sp>
      <p:sp>
        <p:nvSpPr>
          <p:cNvPr id="4" name="Rounded Rectangle 3"/>
          <p:cNvSpPr/>
          <p:nvPr/>
        </p:nvSpPr>
        <p:spPr>
          <a:xfrm>
            <a:off x="1" y="1211260"/>
            <a:ext cx="12192000" cy="56467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dirty="0" smtClean="0"/>
              <a:t>“</a:t>
            </a:r>
            <a:r>
              <a:rPr lang="es-ES_tradnl" sz="2800" dirty="0"/>
              <a:t>Santo Tomás, es el “filósofo más completo y profundo de la historia </a:t>
            </a:r>
            <a:r>
              <a:rPr lang="es-ES_tradnl" sz="2800" dirty="0" smtClean="0"/>
              <a:t>intelectual de </a:t>
            </a:r>
            <a:r>
              <a:rPr lang="es-ES_tradnl" sz="2800" dirty="0"/>
              <a:t>la humanidad. Su pensamiento se ha ordenado en cuatro </a:t>
            </a:r>
            <a:r>
              <a:rPr lang="es-ES_tradnl" sz="2800" dirty="0" smtClean="0"/>
              <a:t>grandes dominios</a:t>
            </a:r>
            <a:r>
              <a:rPr lang="es-ES_tradnl" sz="2800" dirty="0"/>
              <a:t>: Dios, el hombre, la moral y la redención.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El Que Es</a:t>
            </a:r>
            <a:r>
              <a:rPr lang="es-ES_tradnl" sz="2800" dirty="0"/>
              <a:t>, es </a:t>
            </a:r>
            <a:r>
              <a:rPr lang="es-ES_tradnl" sz="2800" dirty="0" smtClean="0"/>
              <a:t>la fuente </a:t>
            </a:r>
            <a:r>
              <a:rPr lang="es-ES_tradnl" sz="2800" dirty="0"/>
              <a:t>divina y personal de la que reciben toda su riqueza e </a:t>
            </a:r>
            <a:r>
              <a:rPr lang="es-ES_tradnl" sz="2800" dirty="0" smtClean="0"/>
              <a:t>inteligibilidad los </a:t>
            </a:r>
            <a:r>
              <a:rPr lang="es-ES_tradnl" sz="2800" dirty="0"/>
              <a:t>entes del mundo creado. Ayer y hoy y siempre, será una inefable </a:t>
            </a:r>
            <a:r>
              <a:rPr lang="es-ES_tradnl" sz="2800" dirty="0" smtClean="0"/>
              <a:t>alegría acompañar </a:t>
            </a:r>
            <a:r>
              <a:rPr lang="es-ES_tradnl" sz="2800" dirty="0"/>
              <a:t>al intrépido Tomás de Aquino en la rigurosa demostración </a:t>
            </a:r>
            <a:r>
              <a:rPr lang="es-ES_tradnl" sz="2800" dirty="0" smtClean="0"/>
              <a:t>racional de </a:t>
            </a:r>
            <a:r>
              <a:rPr lang="es-ES_tradnl" sz="2800" dirty="0"/>
              <a:t>la existencia de Dios</a:t>
            </a:r>
            <a:r>
              <a:rPr lang="es-ES_tradnl" sz="2800" dirty="0" smtClean="0"/>
              <a:t>. (...)</a:t>
            </a:r>
            <a:r>
              <a:rPr lang="es-ES_tradnl" sz="2800" dirty="0"/>
              <a:t> </a:t>
            </a:r>
            <a:r>
              <a:rPr lang="es-ES_tradnl" sz="2800" dirty="0" smtClean="0"/>
              <a:t>El </a:t>
            </a:r>
            <a:r>
              <a:rPr lang="es-ES_tradnl" sz="2800" dirty="0"/>
              <a:t>poder espiritual, el Poder de Dios,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se ha encarnado en el Papa</a:t>
            </a:r>
            <a:r>
              <a:rPr lang="es-ES_tradnl" sz="2800" dirty="0"/>
              <a:t>. El </a:t>
            </a:r>
            <a:r>
              <a:rPr lang="es-ES_tradnl" sz="2800" dirty="0" smtClean="0"/>
              <a:t>Papa es </a:t>
            </a:r>
            <a:r>
              <a:rPr lang="es-ES_tradnl" sz="2800" dirty="0"/>
              <a:t>el Poder Absoluto, que se empina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sobre el Poder Temporal de los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Reyes</a:t>
            </a:r>
            <a:r>
              <a:rPr lang="es-ES_tradnl" sz="2800" dirty="0" smtClean="0"/>
              <a:t>” (Reinaga 1978, 253).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56161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935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Decolonial: “otro”</a:t>
            </a:r>
            <a:endParaRPr lang="es-ES_tradnl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7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13" b="4521"/>
          <a:stretch/>
        </p:blipFill>
        <p:spPr>
          <a:xfrm rot="5400000">
            <a:off x="9068900" y="613943"/>
            <a:ext cx="3737042" cy="2509157"/>
          </a:xfrm>
        </p:spPr>
      </p:pic>
      <p:sp>
        <p:nvSpPr>
          <p:cNvPr id="7" name="Rectangle 6"/>
          <p:cNvSpPr/>
          <p:nvPr/>
        </p:nvSpPr>
        <p:spPr>
          <a:xfrm>
            <a:off x="9862457" y="3477983"/>
            <a:ext cx="24837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900" dirty="0"/>
              <a:t>Waman Puma, 1612-1615 en Rivera 2015, </a:t>
            </a:r>
            <a:r>
              <a:rPr lang="es-ES_tradnl" sz="900" dirty="0" smtClean="0"/>
              <a:t>202.  </a:t>
            </a:r>
            <a:endParaRPr lang="es-ES_tradnl" sz="9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-285751" y="391774"/>
            <a:ext cx="10589080" cy="6172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s-ES_tradnl" sz="3200" dirty="0" smtClean="0"/>
          </a:p>
          <a:p>
            <a:pPr lvl="1"/>
            <a:r>
              <a:rPr lang="es-ES_tradnl" sz="3200" dirty="0" smtClean="0"/>
              <a:t>Descripción de “occidente”</a:t>
            </a:r>
          </a:p>
          <a:p>
            <a:pPr lvl="1"/>
            <a:endParaRPr lang="es-ES_tradnl" sz="3200" dirty="0" smtClean="0"/>
          </a:p>
          <a:p>
            <a:pPr lvl="2"/>
            <a:r>
              <a:rPr lang="es-ES_tradnl" sz="2800" dirty="0" smtClean="0"/>
              <a:t>Pensamiento y Lenguaje: </a:t>
            </a:r>
          </a:p>
          <a:p>
            <a:pPr lvl="2"/>
            <a:endParaRPr lang="es-ES_tradnl" sz="2800" dirty="0" smtClean="0"/>
          </a:p>
          <a:p>
            <a:pPr lvl="2"/>
            <a:r>
              <a:rPr lang="es-ES_tradnl" sz="2800" dirty="0" smtClean="0"/>
              <a:t>“Hombre” como base de toda verdad y centro del cosmos</a:t>
            </a:r>
          </a:p>
          <a:p>
            <a:pPr lvl="2"/>
            <a:endParaRPr lang="es-ES_tradnl" sz="2800" dirty="0"/>
          </a:p>
          <a:p>
            <a:pPr lvl="4"/>
            <a:r>
              <a:rPr lang="es-ES_tradnl" sz="2600" b="1" u="sng" dirty="0" smtClean="0">
                <a:solidFill>
                  <a:srgbClr val="FF0000"/>
                </a:solidFill>
              </a:rPr>
              <a:t>Razón</a:t>
            </a:r>
            <a:r>
              <a:rPr lang="es-ES_tradnl" sz="2600" dirty="0" smtClean="0"/>
              <a:t>: </a:t>
            </a:r>
            <a:r>
              <a:rPr lang="es-ES_tradnl" sz="2600" b="1" u="sng" dirty="0" smtClean="0">
                <a:solidFill>
                  <a:srgbClr val="FF0000"/>
                </a:solidFill>
              </a:rPr>
              <a:t>del</a:t>
            </a:r>
            <a:r>
              <a:rPr lang="es-ES_tradnl" sz="2600" dirty="0" smtClean="0"/>
              <a:t> “hombre”</a:t>
            </a:r>
          </a:p>
          <a:p>
            <a:pPr lvl="4"/>
            <a:endParaRPr lang="es-ES_tradnl" sz="2600" dirty="0"/>
          </a:p>
          <a:p>
            <a:pPr lvl="4"/>
            <a:endParaRPr lang="es-ES_tradnl" sz="26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-1164934" y="4316061"/>
            <a:ext cx="903663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0" lvl="4" indent="-457200">
              <a:buFont typeface="Arial" charset="0"/>
              <a:buChar char="•"/>
            </a:pPr>
            <a:r>
              <a:rPr lang="es-ES_tradnl" sz="2600" dirty="0"/>
              <a:t>Definición de razón: Sócrates </a:t>
            </a:r>
          </a:p>
          <a:p>
            <a:pPr marL="2743200" lvl="5" indent="-457200">
              <a:buFont typeface="Arial" charset="0"/>
              <a:buChar char="•"/>
            </a:pPr>
            <a:r>
              <a:rPr lang="es-ES_tradnl" sz="2600" dirty="0"/>
              <a:t>Lo más sublime del “hombre” es la razón </a:t>
            </a:r>
          </a:p>
          <a:p>
            <a:pPr marL="2743200" lvl="5" indent="-457200">
              <a:buFont typeface="Arial" charset="0"/>
              <a:buChar char="•"/>
            </a:pPr>
            <a:r>
              <a:rPr lang="es-ES_tradnl" sz="2600" dirty="0"/>
              <a:t>Separación de lo “sentimental”</a:t>
            </a:r>
          </a:p>
          <a:p>
            <a:pPr marL="2743200" lvl="5" indent="-457200">
              <a:buFont typeface="Arial" charset="0"/>
              <a:buChar char="•"/>
            </a:pPr>
            <a:r>
              <a:rPr lang="es-ES_tradnl" sz="2600" dirty="0"/>
              <a:t>“Liberación” individual socrática en la razón </a:t>
            </a:r>
          </a:p>
          <a:p>
            <a:pPr marL="3200400" lvl="6" indent="-457200">
              <a:buFont typeface="Arial" charset="0"/>
              <a:buChar char="•"/>
            </a:pPr>
            <a:r>
              <a:rPr lang="es-ES_tradnl" sz="2600" dirty="0"/>
              <a:t>Liberación en el </a:t>
            </a:r>
            <a:r>
              <a:rPr lang="es-ES_tradnl" sz="2600" b="1" u="sng" dirty="0">
                <a:solidFill>
                  <a:srgbClr val="FF0000"/>
                </a:solidFill>
              </a:rPr>
              <a:t>conocimiento</a:t>
            </a:r>
            <a:r>
              <a:rPr lang="es-ES_tradnl" sz="2600" dirty="0"/>
              <a:t> individual de la razón </a:t>
            </a:r>
          </a:p>
          <a:p>
            <a:pPr marL="285750" indent="-285750">
              <a:buFont typeface="Arial" charset="0"/>
              <a:buChar char="•"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3384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935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Decolonial: “otro”</a:t>
            </a:r>
            <a:endParaRPr lang="es-ES_tradnl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7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13" b="4521"/>
          <a:stretch/>
        </p:blipFill>
        <p:spPr>
          <a:xfrm rot="5400000">
            <a:off x="9068900" y="613943"/>
            <a:ext cx="3737042" cy="2509157"/>
          </a:xfrm>
        </p:spPr>
      </p:pic>
      <p:sp>
        <p:nvSpPr>
          <p:cNvPr id="7" name="Rectangle 6"/>
          <p:cNvSpPr/>
          <p:nvPr/>
        </p:nvSpPr>
        <p:spPr>
          <a:xfrm>
            <a:off x="9862457" y="3477983"/>
            <a:ext cx="24837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900" dirty="0"/>
              <a:t>Waman Puma, 1612-1615 en Rivera 2015, </a:t>
            </a:r>
            <a:r>
              <a:rPr lang="es-ES_tradnl" sz="900" dirty="0" smtClean="0"/>
              <a:t>202.  </a:t>
            </a:r>
            <a:endParaRPr lang="es-ES_tradnl" sz="9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-285751" y="391774"/>
            <a:ext cx="10589080" cy="6172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s-ES_tradnl" sz="3200" dirty="0" smtClean="0"/>
          </a:p>
          <a:p>
            <a:pPr lvl="1"/>
            <a:r>
              <a:rPr lang="es-ES_tradnl" sz="3200" dirty="0" smtClean="0"/>
              <a:t>Descripción de “occidente”</a:t>
            </a:r>
          </a:p>
          <a:p>
            <a:pPr lvl="2"/>
            <a:endParaRPr lang="es-ES_tradnl" sz="2800" dirty="0" smtClean="0"/>
          </a:p>
          <a:p>
            <a:pPr lvl="2"/>
            <a:r>
              <a:rPr lang="es-ES_tradnl" sz="2800" dirty="0" smtClean="0"/>
              <a:t>“Hombre” como base de toda verdad y centro del cosmos</a:t>
            </a:r>
          </a:p>
          <a:p>
            <a:pPr lvl="2"/>
            <a:endParaRPr lang="es-ES_tradnl" sz="2800" dirty="0"/>
          </a:p>
          <a:p>
            <a:pPr lvl="4"/>
            <a:r>
              <a:rPr lang="es-ES_tradnl" sz="2600" b="1" u="sng" dirty="0" smtClean="0">
                <a:solidFill>
                  <a:srgbClr val="FF0000"/>
                </a:solidFill>
              </a:rPr>
              <a:t>Razón</a:t>
            </a:r>
            <a:r>
              <a:rPr lang="es-ES_tradnl" sz="2600" dirty="0" smtClean="0"/>
              <a:t>: R. Descartes y I. Kant</a:t>
            </a:r>
          </a:p>
          <a:p>
            <a:pPr lvl="4"/>
            <a:endParaRPr lang="es-ES_tradnl" sz="2600" dirty="0"/>
          </a:p>
          <a:p>
            <a:pPr lvl="5"/>
            <a:r>
              <a:rPr lang="es-ES_tradnl" sz="2600" b="1" u="sng" dirty="0" smtClean="0">
                <a:solidFill>
                  <a:srgbClr val="FF0000"/>
                </a:solidFill>
              </a:rPr>
              <a:t>Absolutización de la “razón”</a:t>
            </a:r>
          </a:p>
          <a:p>
            <a:pPr lvl="6"/>
            <a:r>
              <a:rPr lang="es-ES_tradnl" sz="2600" dirty="0" smtClean="0"/>
              <a:t>Razón del “hombre” como base de toda existencia</a:t>
            </a:r>
          </a:p>
          <a:p>
            <a:pPr lvl="7"/>
            <a:r>
              <a:rPr lang="es-ES_tradnl" sz="2600" dirty="0" smtClean="0"/>
              <a:t>Como fundamento de todo</a:t>
            </a:r>
          </a:p>
          <a:p>
            <a:pPr lvl="8"/>
            <a:r>
              <a:rPr lang="es-ES_tradnl" sz="2600" dirty="0" smtClean="0"/>
              <a:t>Razón organiza el universo y sus leyes </a:t>
            </a:r>
            <a:endParaRPr lang="es-ES_tradnl" sz="2600" dirty="0"/>
          </a:p>
          <a:p>
            <a:pPr lvl="8"/>
            <a:r>
              <a:rPr lang="es-ES_tradnl" sz="2600" dirty="0" smtClean="0"/>
              <a:t>Categórico Imperativo como ley universal</a:t>
            </a:r>
          </a:p>
          <a:p>
            <a:pPr lvl="8"/>
            <a:r>
              <a:rPr lang="es-ES_tradnl" sz="2600" dirty="0" smtClean="0"/>
              <a:t>Democracia, mercado y confederación internacional.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-14513" y="4715026"/>
            <a:ext cx="12192000" cy="21145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dirty="0" smtClean="0"/>
              <a:t>“</a:t>
            </a:r>
            <a:r>
              <a:rPr lang="es-ES_tradnl" sz="2800" dirty="0"/>
              <a:t>Yo dudo, esto es absolutamente cierto. Pero dudar, es pensar. Lo </a:t>
            </a:r>
            <a:r>
              <a:rPr lang="es-ES_tradnl" sz="2800" dirty="0" smtClean="0"/>
              <a:t>cierto es </a:t>
            </a:r>
            <a:r>
              <a:rPr lang="es-ES_tradnl" sz="2800" dirty="0"/>
              <a:t>que yo pienso. Pensar es ser. Luego es cierto que yo existo: “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Cogito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ergo sum</a:t>
            </a:r>
            <a:r>
              <a:rPr lang="es-ES_tradnl" sz="2800" dirty="0" smtClean="0"/>
              <a:t>.”</a:t>
            </a:r>
            <a:r>
              <a:rPr lang="es-ES_tradnl" sz="2800" dirty="0"/>
              <a:t> </a:t>
            </a:r>
            <a:r>
              <a:rPr lang="es-ES_tradnl" sz="2800" dirty="0" smtClean="0"/>
              <a:t>“</a:t>
            </a:r>
            <a:r>
              <a:rPr lang="es-ES_tradnl" sz="2800" dirty="0"/>
              <a:t>Yo pienso, luego </a:t>
            </a:r>
            <a:r>
              <a:rPr lang="es-ES_tradnl" sz="2800" dirty="0" smtClean="0"/>
              <a:t>soy.” </a:t>
            </a:r>
            <a:r>
              <a:rPr lang="es-ES_tradnl" sz="2800" dirty="0"/>
              <a:t>“El pensamiento es lo único que no puede </a:t>
            </a:r>
            <a:r>
              <a:rPr lang="es-ES_tradnl" sz="2800" dirty="0" smtClean="0"/>
              <a:t>separarse de mí” (Reinaga 1981, 287). </a:t>
            </a:r>
            <a:endParaRPr lang="es-ES_tradnl" sz="2800" dirty="0"/>
          </a:p>
        </p:txBody>
      </p:sp>
      <p:sp>
        <p:nvSpPr>
          <p:cNvPr id="11" name="Rounded Rectangle 10"/>
          <p:cNvSpPr/>
          <p:nvPr/>
        </p:nvSpPr>
        <p:spPr>
          <a:xfrm>
            <a:off x="14513" y="3477982"/>
            <a:ext cx="12177487" cy="33876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dirty="0" smtClean="0"/>
              <a:t>“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Para Kant </a:t>
            </a:r>
            <a:r>
              <a:rPr lang="es-ES_tradnl" sz="2800" dirty="0" smtClean="0"/>
              <a:t>los </a:t>
            </a:r>
            <a:r>
              <a:rPr lang="es-ES_tradnl" sz="2800" dirty="0"/>
              <a:t>conceptos de la “Razón e Ideas”, son la cosa en </a:t>
            </a:r>
            <a:r>
              <a:rPr lang="es-ES_tradnl" sz="2800" dirty="0" smtClean="0"/>
              <a:t>sí, </a:t>
            </a:r>
            <a:r>
              <a:rPr lang="es-ES_tradnl" sz="2800" dirty="0"/>
              <a:t>lo </a:t>
            </a:r>
            <a:r>
              <a:rPr lang="es-ES_tradnl" sz="2800" dirty="0" smtClean="0"/>
              <a:t>absoluto, el </a:t>
            </a:r>
            <a:r>
              <a:rPr lang="es-ES_tradnl" sz="2800" dirty="0"/>
              <a:t>universo, el alma, </a:t>
            </a:r>
            <a:r>
              <a:rPr lang="es-ES_tradnl" sz="2800" dirty="0" smtClean="0"/>
              <a:t>Dios. “La </a:t>
            </a:r>
            <a:r>
              <a:rPr lang="es-ES_tradnl" sz="2800" dirty="0"/>
              <a:t>idea de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Cosmos no es otra cosa que la categoría </a:t>
            </a:r>
            <a:r>
              <a:rPr lang="es-ES_tradnl" sz="2800" dirty="0"/>
              <a:t>de la </a:t>
            </a:r>
            <a:r>
              <a:rPr lang="es-ES_tradnl" sz="2800" dirty="0" smtClean="0"/>
              <a:t>totalidad; la </a:t>
            </a:r>
            <a:r>
              <a:rPr lang="es-ES_tradnl" sz="2800" dirty="0"/>
              <a:t>Idea de alma y la Ideal de Dios, son aplicaciones </a:t>
            </a:r>
            <a:r>
              <a:rPr lang="es-ES_tradnl" sz="2800" dirty="0" smtClean="0"/>
              <a:t>de las </a:t>
            </a:r>
            <a:r>
              <a:rPr lang="es-ES_tradnl" sz="2800" dirty="0"/>
              <a:t>categorías de sustancia y de causa de los hechos </a:t>
            </a:r>
            <a:r>
              <a:rPr lang="es-ES_tradnl" sz="2800" dirty="0" smtClean="0"/>
              <a:t>internos (alma</a:t>
            </a:r>
            <a:r>
              <a:rPr lang="es-ES_tradnl" sz="2800" dirty="0"/>
              <a:t>); y la universalidad de los fenómenos (Dios</a:t>
            </a:r>
            <a:r>
              <a:rPr lang="es-ES_tradnl" sz="2800" dirty="0" smtClean="0"/>
              <a:t>)” (Reinaga 1978, 289).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74649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935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Decolonial: “otro”</a:t>
            </a:r>
            <a:endParaRPr lang="es-ES_tradnl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7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13" b="4521"/>
          <a:stretch/>
        </p:blipFill>
        <p:spPr>
          <a:xfrm rot="5400000">
            <a:off x="9068900" y="613943"/>
            <a:ext cx="3737042" cy="2509157"/>
          </a:xfrm>
        </p:spPr>
      </p:pic>
      <p:sp>
        <p:nvSpPr>
          <p:cNvPr id="7" name="Rectangle 6"/>
          <p:cNvSpPr/>
          <p:nvPr/>
        </p:nvSpPr>
        <p:spPr>
          <a:xfrm>
            <a:off x="9862457" y="3477983"/>
            <a:ext cx="24837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900" dirty="0"/>
              <a:t>Waman Puma, 1612-1615 en Rivera 2015, </a:t>
            </a:r>
            <a:r>
              <a:rPr lang="es-ES_tradnl" sz="900" dirty="0" smtClean="0"/>
              <a:t>202.  </a:t>
            </a:r>
            <a:endParaRPr lang="es-ES_tradnl" sz="9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-285751" y="391774"/>
            <a:ext cx="10589080" cy="6172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s-ES_tradnl" sz="3200" dirty="0" smtClean="0"/>
          </a:p>
          <a:p>
            <a:pPr lvl="1"/>
            <a:r>
              <a:rPr lang="es-ES_tradnl" sz="3200" dirty="0" smtClean="0"/>
              <a:t>Descripción de “occidente”</a:t>
            </a:r>
          </a:p>
          <a:p>
            <a:pPr lvl="2"/>
            <a:endParaRPr lang="es-ES_tradnl" sz="2800" dirty="0" smtClean="0"/>
          </a:p>
          <a:p>
            <a:pPr lvl="2"/>
            <a:r>
              <a:rPr lang="es-ES_tradnl" sz="2800" dirty="0" smtClean="0"/>
              <a:t>“Hombre” como base de toda verdad y centro del cosmos</a:t>
            </a:r>
          </a:p>
          <a:p>
            <a:pPr lvl="2"/>
            <a:endParaRPr lang="es-ES_tradnl" sz="2800" dirty="0"/>
          </a:p>
          <a:p>
            <a:pPr lvl="4"/>
            <a:r>
              <a:rPr lang="es-ES_tradnl" sz="2600" b="1" u="sng" dirty="0" smtClean="0">
                <a:solidFill>
                  <a:srgbClr val="FF0000"/>
                </a:solidFill>
              </a:rPr>
              <a:t>Razón</a:t>
            </a:r>
            <a:r>
              <a:rPr lang="es-ES_tradnl" sz="2600" dirty="0" smtClean="0"/>
              <a:t>: Marx</a:t>
            </a:r>
          </a:p>
          <a:p>
            <a:pPr lvl="5"/>
            <a:endParaRPr lang="es-ES_tradnl" sz="2600" dirty="0"/>
          </a:p>
          <a:p>
            <a:pPr lvl="5"/>
            <a:r>
              <a:rPr lang="es-ES_tradnl" sz="2600" dirty="0" smtClean="0"/>
              <a:t>Actividad del hombre por sobre la naturaleza: </a:t>
            </a:r>
          </a:p>
          <a:p>
            <a:pPr lvl="6"/>
            <a:r>
              <a:rPr lang="es-ES_tradnl" sz="2600" dirty="0"/>
              <a:t>B</a:t>
            </a:r>
            <a:r>
              <a:rPr lang="es-ES_tradnl" sz="2600" dirty="0" smtClean="0"/>
              <a:t>ase del conocimiento es la dominación de la naturaleza</a:t>
            </a:r>
          </a:p>
          <a:p>
            <a:pPr lvl="7"/>
            <a:r>
              <a:rPr lang="es-ES_tradnl" sz="2600" dirty="0" smtClean="0"/>
              <a:t>“Trabajo” como base </a:t>
            </a:r>
          </a:p>
          <a:p>
            <a:pPr lvl="7"/>
            <a:endParaRPr lang="es-ES_tradnl" sz="2600" dirty="0"/>
          </a:p>
          <a:p>
            <a:pPr lvl="8"/>
            <a:r>
              <a:rPr lang="es-ES_tradnl" sz="2600" dirty="0" smtClean="0"/>
              <a:t>Antropocentrismo </a:t>
            </a:r>
            <a:endParaRPr lang="es-ES_tradnl" sz="2600" dirty="0"/>
          </a:p>
        </p:txBody>
      </p:sp>
      <p:sp>
        <p:nvSpPr>
          <p:cNvPr id="9" name="Rounded Rectangle 8"/>
          <p:cNvSpPr/>
          <p:nvPr/>
        </p:nvSpPr>
        <p:spPr>
          <a:xfrm>
            <a:off x="0" y="4743447"/>
            <a:ext cx="12192000" cy="21145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dirty="0" smtClean="0"/>
              <a:t>“</a:t>
            </a:r>
            <a:r>
              <a:rPr lang="es-ES_tradnl" sz="2800" dirty="0"/>
              <a:t>Nuestro punto de partida es el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hombre real, activo</a:t>
            </a:r>
            <a:r>
              <a:rPr lang="es-ES_tradnl" sz="2800" dirty="0"/>
              <a:t>, que </a:t>
            </a:r>
            <a:r>
              <a:rPr lang="es-ES_tradnl" sz="2800" dirty="0" smtClean="0"/>
              <a:t>vive de </a:t>
            </a:r>
            <a:r>
              <a:rPr lang="es-ES_tradnl" sz="2800" dirty="0"/>
              <a:t>cierto </a:t>
            </a:r>
            <a:r>
              <a:rPr lang="es-ES_tradnl" sz="2800" dirty="0" smtClean="0"/>
              <a:t>y determinado </a:t>
            </a:r>
            <a:r>
              <a:rPr lang="es-ES_tradnl" sz="2800" dirty="0"/>
              <a:t>modo. Y en base de su vida real </a:t>
            </a:r>
            <a:r>
              <a:rPr lang="es-ES_tradnl" sz="2800" dirty="0" smtClean="0"/>
              <a:t>explicamos el </a:t>
            </a:r>
            <a:r>
              <a:rPr lang="es-ES_tradnl" sz="2800" dirty="0"/>
              <a:t>desarrollo de su </a:t>
            </a:r>
            <a:r>
              <a:rPr lang="es-ES_tradnl" sz="2800" dirty="0" smtClean="0"/>
              <a:t>ideología” (Reinaga 1978, 293).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52932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935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Decolonial: “otro”</a:t>
            </a:r>
            <a:endParaRPr lang="es-ES_tradnl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7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13" b="4521"/>
          <a:stretch/>
        </p:blipFill>
        <p:spPr>
          <a:xfrm rot="5400000">
            <a:off x="9068900" y="613943"/>
            <a:ext cx="3737042" cy="2509157"/>
          </a:xfrm>
        </p:spPr>
      </p:pic>
      <p:sp>
        <p:nvSpPr>
          <p:cNvPr id="7" name="Rectangle 6"/>
          <p:cNvSpPr/>
          <p:nvPr/>
        </p:nvSpPr>
        <p:spPr>
          <a:xfrm>
            <a:off x="9862457" y="3477983"/>
            <a:ext cx="24837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900" dirty="0"/>
              <a:t>Waman Puma, 1612-1615 en Rivera 2015, </a:t>
            </a:r>
            <a:r>
              <a:rPr lang="es-ES_tradnl" sz="900" dirty="0" smtClean="0"/>
              <a:t>202.  </a:t>
            </a:r>
            <a:endParaRPr lang="es-ES_tradnl" sz="9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-285751" y="391774"/>
            <a:ext cx="10589080" cy="6172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s-ES_tradnl" sz="3200" dirty="0" smtClean="0"/>
          </a:p>
          <a:p>
            <a:pPr lvl="1"/>
            <a:r>
              <a:rPr lang="es-ES_tradnl" sz="3200" dirty="0" smtClean="0"/>
              <a:t>Descripción de “occidente”</a:t>
            </a:r>
          </a:p>
          <a:p>
            <a:pPr lvl="2"/>
            <a:endParaRPr lang="es-ES_tradnl" sz="2800" dirty="0" smtClean="0"/>
          </a:p>
          <a:p>
            <a:pPr lvl="2"/>
            <a:r>
              <a:rPr lang="es-ES_tradnl" sz="2800" dirty="0" smtClean="0"/>
              <a:t>“Hombre” como base de toda verdad y centro del cosmos</a:t>
            </a:r>
          </a:p>
          <a:p>
            <a:pPr lvl="2"/>
            <a:endParaRPr lang="es-ES_tradnl" sz="2800" dirty="0"/>
          </a:p>
          <a:p>
            <a:pPr lvl="4"/>
            <a:r>
              <a:rPr lang="es-ES_tradnl" sz="2600" b="1" u="sng" dirty="0" smtClean="0">
                <a:solidFill>
                  <a:srgbClr val="FF0000"/>
                </a:solidFill>
              </a:rPr>
              <a:t>Razón y Fe</a:t>
            </a:r>
          </a:p>
          <a:p>
            <a:pPr lvl="4"/>
            <a:endParaRPr lang="es-ES_tradnl" sz="2600" dirty="0"/>
          </a:p>
          <a:p>
            <a:pPr lvl="5"/>
            <a:r>
              <a:rPr lang="es-ES_tradnl" sz="2600" dirty="0" smtClean="0"/>
              <a:t>Pensamientos occidentales</a:t>
            </a:r>
          </a:p>
          <a:p>
            <a:pPr lvl="5"/>
            <a:endParaRPr lang="es-ES_tradnl" sz="2600" dirty="0"/>
          </a:p>
          <a:p>
            <a:pPr lvl="5"/>
            <a:r>
              <a:rPr lang="es-ES_tradnl" sz="2600" dirty="0" smtClean="0"/>
              <a:t>Ambos organizando el mundo bajo noción de </a:t>
            </a:r>
            <a:r>
              <a:rPr lang="es-ES_tradnl" sz="2600" b="1" u="sng" dirty="0" smtClean="0">
                <a:solidFill>
                  <a:srgbClr val="FF0000"/>
                </a:solidFill>
              </a:rPr>
              <a:t>una verdad </a:t>
            </a:r>
            <a:r>
              <a:rPr lang="es-ES_tradnl" sz="2600" dirty="0" smtClean="0"/>
              <a:t>basada en el “hombre” y garantizada por el “</a:t>
            </a:r>
            <a:r>
              <a:rPr lang="es-ES_tradnl" sz="2600" b="1" u="sng" dirty="0" smtClean="0">
                <a:solidFill>
                  <a:srgbClr val="FF0000"/>
                </a:solidFill>
              </a:rPr>
              <a:t>hombre</a:t>
            </a:r>
            <a:r>
              <a:rPr lang="es-ES_tradnl" sz="2600" dirty="0" smtClean="0"/>
              <a:t>”</a:t>
            </a:r>
          </a:p>
          <a:p>
            <a:pPr lvl="5"/>
            <a:endParaRPr lang="es-ES_tradnl" sz="2600" dirty="0"/>
          </a:p>
          <a:p>
            <a:pPr lvl="6"/>
            <a:r>
              <a:rPr lang="es-ES_tradnl" sz="2600" dirty="0" smtClean="0"/>
              <a:t>Dios a semejanza del “hombre” o</a:t>
            </a:r>
          </a:p>
          <a:p>
            <a:pPr lvl="6"/>
            <a:r>
              <a:rPr lang="es-ES_tradnl" sz="2600" dirty="0" smtClean="0"/>
              <a:t>Razón del “hombre” </a:t>
            </a:r>
          </a:p>
        </p:txBody>
      </p:sp>
    </p:spTree>
    <p:extLst>
      <p:ext uri="{BB962C8B-B14F-4D97-AF65-F5344CB8AC3E}">
        <p14:creationId xmlns:p14="http://schemas.microsoft.com/office/powerpoint/2010/main" val="118569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30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Decolonial: Otro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1260"/>
            <a:ext cx="12192000" cy="5796642"/>
          </a:xfrm>
        </p:spPr>
        <p:txBody>
          <a:bodyPr>
            <a:noAutofit/>
          </a:bodyPr>
          <a:lstStyle/>
          <a:p>
            <a:pPr lvl="1"/>
            <a:r>
              <a:rPr lang="es-ES_tradnl" sz="3200" b="1" dirty="0" smtClean="0">
                <a:solidFill>
                  <a:srgbClr val="FF0000"/>
                </a:solidFill>
              </a:rPr>
              <a:t>Colonialismo</a:t>
            </a:r>
            <a:r>
              <a:rPr lang="es-ES_tradnl" sz="3200" dirty="0" smtClean="0"/>
              <a:t> de occidente: </a:t>
            </a:r>
          </a:p>
          <a:p>
            <a:pPr lvl="2"/>
            <a:r>
              <a:rPr lang="es-ES_tradnl" sz="2800" dirty="0" smtClean="0"/>
              <a:t>Razón y fe</a:t>
            </a:r>
          </a:p>
          <a:p>
            <a:pPr lvl="3"/>
            <a:r>
              <a:rPr lang="es-ES_tradnl" sz="2600" b="1" u="sng" dirty="0" smtClean="0">
                <a:solidFill>
                  <a:srgbClr val="FF0000"/>
                </a:solidFill>
              </a:rPr>
              <a:t>verdad del “hombre”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2715762"/>
            <a:ext cx="12192000" cy="41422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dirty="0" smtClean="0"/>
              <a:t>“</a:t>
            </a:r>
            <a:r>
              <a:rPr lang="es-ES_tradnl" sz="2800" dirty="0"/>
              <a:t>Hace 6.000 años que aparece occidente. Su historia es la historia de </a:t>
            </a:r>
            <a:r>
              <a:rPr lang="es-ES_tradnl" sz="2800" dirty="0" smtClean="0"/>
              <a:t>su pensamiento. Antes </a:t>
            </a:r>
            <a:r>
              <a:rPr lang="es-ES_tradnl" sz="2800" dirty="0"/>
              <a:t>de ser conquistado el mundo por occidente, el mundo </a:t>
            </a:r>
            <a:r>
              <a:rPr lang="es-ES_tradnl" sz="2800" dirty="0" smtClean="0"/>
              <a:t>tenía su </a:t>
            </a:r>
            <a:r>
              <a:rPr lang="es-ES_tradnl" sz="2800" dirty="0"/>
              <a:t>pensamiento. Asia, África y América -igual que Europa- tenían </a:t>
            </a:r>
            <a:r>
              <a:rPr lang="es-ES_tradnl" sz="2800" dirty="0" smtClean="0"/>
              <a:t>su pensamiento</a:t>
            </a:r>
            <a:r>
              <a:rPr lang="es-ES_tradnl" sz="2800" dirty="0"/>
              <a:t>. El pensamiento de Asia, África y América después de </a:t>
            </a:r>
            <a:r>
              <a:rPr lang="es-ES_tradnl" sz="2800" dirty="0" smtClean="0"/>
              <a:t>ser desollado </a:t>
            </a:r>
            <a:r>
              <a:rPr lang="es-ES_tradnl" sz="2800" dirty="0"/>
              <a:t>cae en la cárcel del silencio.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El pensamiento conquistador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aplastó </a:t>
            </a:r>
            <a:r>
              <a:rPr lang="es-ES_tradnl" sz="2800" dirty="0" smtClean="0"/>
              <a:t>con </a:t>
            </a:r>
            <a:r>
              <a:rPr lang="es-ES_tradnl" sz="2800" dirty="0"/>
              <a:t>la suela de su zapato al pensamiento de Asia, África y América. Y </a:t>
            </a:r>
            <a:r>
              <a:rPr lang="es-ES_tradnl" sz="2800" dirty="0" smtClean="0"/>
              <a:t>Asia, África </a:t>
            </a:r>
            <a:r>
              <a:rPr lang="es-ES_tradnl" sz="2800" dirty="0"/>
              <a:t>y América, en carne y espíritu quedaron como esclavas </a:t>
            </a:r>
            <a:r>
              <a:rPr lang="es-ES_tradnl" sz="2800" dirty="0" smtClean="0"/>
              <a:t>factorías coloniales </a:t>
            </a:r>
            <a:r>
              <a:rPr lang="es-ES_tradnl" sz="2800" dirty="0"/>
              <a:t>de </a:t>
            </a:r>
            <a:r>
              <a:rPr lang="es-ES_tradnl" sz="2800" dirty="0" smtClean="0"/>
              <a:t>Europa” (Reinaga 1978, 406).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55975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30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Decolonial: Otro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1260"/>
            <a:ext cx="12192000" cy="5796642"/>
          </a:xfrm>
        </p:spPr>
        <p:txBody>
          <a:bodyPr>
            <a:noAutofit/>
          </a:bodyPr>
          <a:lstStyle/>
          <a:p>
            <a:pPr lvl="1"/>
            <a:r>
              <a:rPr lang="es-ES_tradnl" sz="3200" dirty="0"/>
              <a:t>Colonialismo de occidente: </a:t>
            </a:r>
          </a:p>
          <a:p>
            <a:pPr lvl="2"/>
            <a:r>
              <a:rPr lang="es-ES_tradnl" sz="3200" dirty="0"/>
              <a:t>Razón y fe</a:t>
            </a:r>
          </a:p>
          <a:p>
            <a:pPr lvl="3"/>
            <a:r>
              <a:rPr lang="es-ES_tradnl" sz="3200" dirty="0"/>
              <a:t>V</a:t>
            </a:r>
            <a:r>
              <a:rPr lang="es-ES_tradnl" sz="3200" dirty="0" smtClean="0"/>
              <a:t>erdad </a:t>
            </a:r>
            <a:r>
              <a:rPr lang="es-ES_tradnl" sz="3200" dirty="0"/>
              <a:t>del “hombre”</a:t>
            </a:r>
          </a:p>
          <a:p>
            <a:pPr lvl="3"/>
            <a:endParaRPr lang="es-ES_tradnl" sz="3200" dirty="0"/>
          </a:p>
          <a:p>
            <a:pPr lvl="4"/>
            <a:r>
              <a:rPr lang="es-ES_tradnl" sz="3200" dirty="0"/>
              <a:t>Antropocentrismo </a:t>
            </a:r>
            <a:endParaRPr lang="es-ES_tradnl" sz="3200" dirty="0" smtClean="0"/>
          </a:p>
          <a:p>
            <a:pPr lvl="4"/>
            <a:endParaRPr lang="es-ES_tradnl" sz="3200" dirty="0"/>
          </a:p>
          <a:p>
            <a:pPr lvl="5"/>
            <a:r>
              <a:rPr lang="es-ES_tradnl" sz="3200" dirty="0" smtClean="0"/>
              <a:t>En oposición al </a:t>
            </a:r>
            <a:r>
              <a:rPr lang="es-ES_tradnl" sz="3200" b="1" u="sng" dirty="0" smtClean="0">
                <a:solidFill>
                  <a:srgbClr val="FF0000"/>
                </a:solidFill>
              </a:rPr>
              <a:t>cosmos</a:t>
            </a:r>
          </a:p>
          <a:p>
            <a:pPr lvl="5"/>
            <a:r>
              <a:rPr lang="es-ES_tradnl" sz="3200" dirty="0" smtClean="0"/>
              <a:t>En egoísmo </a:t>
            </a:r>
            <a:r>
              <a:rPr lang="es-ES_tradnl" sz="3200" b="1" u="sng" dirty="0" smtClean="0">
                <a:solidFill>
                  <a:srgbClr val="FF0000"/>
                </a:solidFill>
              </a:rPr>
              <a:t>individualista</a:t>
            </a:r>
          </a:p>
          <a:p>
            <a:pPr lvl="5"/>
            <a:r>
              <a:rPr lang="es-ES_tradnl" sz="3200" dirty="0" smtClean="0"/>
              <a:t>En creación de </a:t>
            </a:r>
            <a:r>
              <a:rPr lang="es-ES_tradnl" sz="3200" b="1" u="sng" dirty="0" smtClean="0">
                <a:solidFill>
                  <a:srgbClr val="FF0000"/>
                </a:solidFill>
              </a:rPr>
              <a:t>racismo blanco </a:t>
            </a:r>
          </a:p>
          <a:p>
            <a:pPr lvl="5"/>
            <a:r>
              <a:rPr lang="es-ES_tradnl" sz="3200" dirty="0" smtClean="0"/>
              <a:t>En creación de la </a:t>
            </a:r>
            <a:r>
              <a:rPr lang="es-ES_tradnl" sz="3200" b="1" u="sng" dirty="0">
                <a:solidFill>
                  <a:srgbClr val="FF0000"/>
                </a:solidFill>
              </a:rPr>
              <a:t>propiedad privada</a:t>
            </a:r>
          </a:p>
          <a:p>
            <a:pPr lvl="5"/>
            <a:r>
              <a:rPr lang="es-ES_tradnl" sz="3200" dirty="0" smtClean="0"/>
              <a:t>En creación de una temporalidad linear = </a:t>
            </a:r>
            <a:r>
              <a:rPr lang="es-ES_tradnl" sz="3200" b="1" u="sng" dirty="0" smtClean="0">
                <a:solidFill>
                  <a:srgbClr val="FF0000"/>
                </a:solidFill>
              </a:rPr>
              <a:t>progreso</a:t>
            </a:r>
            <a:r>
              <a:rPr lang="es-ES_tradnl" sz="3200" dirty="0" smtClean="0"/>
              <a:t> </a:t>
            </a:r>
            <a:endParaRPr lang="es-ES_tradnl" sz="3200" dirty="0"/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13" b="4521"/>
          <a:stretch/>
        </p:blipFill>
        <p:spPr>
          <a:xfrm rot="5400000">
            <a:off x="9068900" y="613943"/>
            <a:ext cx="3737042" cy="250915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862457" y="3477983"/>
            <a:ext cx="24837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900" dirty="0"/>
              <a:t>Waman Puma, 1612-1615 en Rivera 2015, </a:t>
            </a:r>
            <a:r>
              <a:rPr lang="es-ES_tradnl" sz="900" dirty="0" smtClean="0"/>
              <a:t>202.  </a:t>
            </a:r>
            <a:endParaRPr lang="es-ES_tradnl" sz="900" dirty="0"/>
          </a:p>
        </p:txBody>
      </p:sp>
    </p:spTree>
    <p:extLst>
      <p:ext uri="{BB962C8B-B14F-4D97-AF65-F5344CB8AC3E}">
        <p14:creationId xmlns:p14="http://schemas.microsoft.com/office/powerpoint/2010/main" val="214259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85" y="-130628"/>
            <a:ext cx="10515600" cy="1325563"/>
          </a:xfrm>
        </p:spPr>
        <p:txBody>
          <a:bodyPr/>
          <a:lstStyle/>
          <a:p>
            <a:r>
              <a:rPr lang="es-ES_tradnl" b="1" dirty="0" smtClean="0"/>
              <a:t>Indianismo</a:t>
            </a:r>
            <a:r>
              <a:rPr lang="es-ES_tradnl" dirty="0" smtClean="0"/>
              <a:t>:</a:t>
            </a:r>
            <a:endParaRPr lang="es-ES_tradnl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85" y="982661"/>
            <a:ext cx="11897850" cy="5244420"/>
          </a:xfrm>
        </p:spPr>
        <p:txBody>
          <a:bodyPr>
            <a:noAutofit/>
          </a:bodyPr>
          <a:lstStyle/>
          <a:p>
            <a:r>
              <a:rPr lang="es-ES_tradnl" sz="3600" b="1" dirty="0" smtClean="0">
                <a:solidFill>
                  <a:srgbClr val="FF0000"/>
                </a:solidFill>
              </a:rPr>
              <a:t>Marxismo </a:t>
            </a:r>
            <a:r>
              <a:rPr lang="es-ES_tradnl" sz="3600" dirty="0" smtClean="0"/>
              <a:t>del materialismo histórico: Movimiento Nacionalista Revolucionario en Bolivia (1941) </a:t>
            </a:r>
          </a:p>
          <a:p>
            <a:endParaRPr lang="es-ES_tradnl" sz="3600" dirty="0" smtClean="0"/>
          </a:p>
          <a:p>
            <a:pPr lvl="1"/>
            <a:r>
              <a:rPr lang="es-ES_tradnl" sz="2800" dirty="0" smtClean="0"/>
              <a:t>Hecho indiscutible = </a:t>
            </a:r>
            <a:r>
              <a:rPr lang="es-ES_tradnl" sz="2400" dirty="0" smtClean="0"/>
              <a:t>“</a:t>
            </a:r>
            <a:r>
              <a:rPr lang="es-ES_tradnl" sz="2400" b="1" dirty="0" smtClean="0">
                <a:solidFill>
                  <a:srgbClr val="FF0000"/>
                </a:solidFill>
              </a:rPr>
              <a:t>Hombre</a:t>
            </a:r>
            <a:r>
              <a:rPr lang="es-ES_tradnl" sz="2400" dirty="0" smtClean="0"/>
              <a:t>” = El hecho del deseo / interés  </a:t>
            </a:r>
          </a:p>
          <a:p>
            <a:pPr lvl="3"/>
            <a:r>
              <a:rPr lang="es-ES_tradnl" dirty="0"/>
              <a:t>No como representación de la naturaleza del deseo del “hombre”, pero como estudio empírico del </a:t>
            </a:r>
            <a:r>
              <a:rPr lang="es-ES_tradnl" dirty="0" smtClean="0"/>
              <a:t>mismo. </a:t>
            </a:r>
            <a:endParaRPr lang="es-ES_tradnl" sz="2400" dirty="0" smtClean="0"/>
          </a:p>
          <a:p>
            <a:pPr lvl="1"/>
            <a:r>
              <a:rPr lang="es-ES_tradnl" sz="2800" dirty="0" smtClean="0"/>
              <a:t>Yo = trabajo = </a:t>
            </a:r>
            <a:r>
              <a:rPr lang="es-ES_tradnl" sz="2800" b="1" u="sng" dirty="0" smtClean="0">
                <a:solidFill>
                  <a:srgbClr val="FF0000"/>
                </a:solidFill>
              </a:rPr>
              <a:t>Proletariado</a:t>
            </a:r>
            <a:r>
              <a:rPr lang="es-ES_tradnl" sz="2800" dirty="0" smtClean="0"/>
              <a:t> (minas) + “Campesino”</a:t>
            </a:r>
          </a:p>
          <a:p>
            <a:pPr lvl="2"/>
            <a:r>
              <a:rPr lang="es-ES_tradnl" sz="2400" dirty="0" smtClean="0"/>
              <a:t>Otro = no trabajo = elites propietarias de la tierra. </a:t>
            </a:r>
          </a:p>
          <a:p>
            <a:pPr lvl="2"/>
            <a:endParaRPr lang="es-ES_tradnl" sz="2400" dirty="0" smtClean="0"/>
          </a:p>
          <a:p>
            <a:pPr lvl="1"/>
            <a:r>
              <a:rPr lang="es-ES_tradnl" sz="2800" dirty="0" smtClean="0"/>
              <a:t>Política = relaciones de clase = mita y encomienda. </a:t>
            </a:r>
          </a:p>
          <a:p>
            <a:pPr lvl="2"/>
            <a:r>
              <a:rPr lang="es-ES_tradnl" sz="2400" b="1" u="sng" dirty="0" smtClean="0">
                <a:solidFill>
                  <a:srgbClr val="FF0000"/>
                </a:solidFill>
              </a:rPr>
              <a:t>Explotación </a:t>
            </a:r>
          </a:p>
          <a:p>
            <a:pPr lvl="1"/>
            <a:r>
              <a:rPr lang="es-ES_tradnl" sz="2800" dirty="0" smtClean="0"/>
              <a:t>Temporalidad: materialismo histórico = dialéctica = </a:t>
            </a:r>
            <a:r>
              <a:rPr lang="es-ES_tradnl" sz="2800" b="1" u="sng" dirty="0" smtClean="0">
                <a:solidFill>
                  <a:srgbClr val="FF0000"/>
                </a:solidFill>
              </a:rPr>
              <a:t>revolución/nes</a:t>
            </a:r>
            <a:r>
              <a:rPr lang="es-ES_tradnl" sz="2800" dirty="0" smtClean="0"/>
              <a:t> </a:t>
            </a:r>
          </a:p>
          <a:p>
            <a:pPr lvl="1"/>
            <a:endParaRPr lang="es-ES_tradnl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" t="1600" r="2396"/>
          <a:stretch/>
        </p:blipFill>
        <p:spPr>
          <a:xfrm>
            <a:off x="7688944" y="485592"/>
            <a:ext cx="4456671" cy="2831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029" y="3318487"/>
            <a:ext cx="5562586" cy="349975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985" y="2041332"/>
            <a:ext cx="8533120" cy="47769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dirty="0" smtClean="0"/>
              <a:t>Problema de </a:t>
            </a:r>
            <a:r>
              <a:rPr lang="es-ES_tradnl" sz="36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Coexistencia</a:t>
            </a:r>
          </a:p>
          <a:p>
            <a:pPr algn="ctr"/>
            <a:endParaRPr lang="es-ES_tradnl" sz="3600" b="1" u="sng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s-ES_tradnl" sz="36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Igualdad </a:t>
            </a:r>
            <a:r>
              <a:rPr lang="es-ES_tradnl" sz="3600" dirty="0" smtClean="0">
                <a:solidFill>
                  <a:schemeClr val="bg1"/>
                </a:solidFill>
              </a:rPr>
              <a:t>en la clase trabajadora, pero</a:t>
            </a:r>
          </a:p>
          <a:p>
            <a:pPr algn="ctr"/>
            <a:r>
              <a:rPr lang="es-ES_tradnl" sz="36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Diferencia </a:t>
            </a:r>
            <a:r>
              <a:rPr lang="es-ES_tradnl" sz="3600" dirty="0" smtClean="0">
                <a:solidFill>
                  <a:schemeClr val="bg1"/>
                </a:solidFill>
              </a:rPr>
              <a:t>limitada </a:t>
            </a:r>
            <a:endParaRPr lang="es-ES_tradnl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624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Rounded Rectangle 3"/>
          <p:cNvSpPr/>
          <p:nvPr/>
        </p:nvSpPr>
        <p:spPr>
          <a:xfrm>
            <a:off x="-5680" y="0"/>
            <a:ext cx="12192000" cy="51108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dirty="0" smtClean="0"/>
              <a:t>“</a:t>
            </a:r>
            <a:r>
              <a:rPr lang="es-ES_tradnl" sz="2800" dirty="0"/>
              <a:t>La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conciencia egocéntrica </a:t>
            </a:r>
            <a:r>
              <a:rPr lang="es-ES_tradnl" sz="2800" dirty="0"/>
              <a:t>de occidente ha puesto al hombre en la </a:t>
            </a:r>
            <a:r>
              <a:rPr lang="es-ES_tradnl" sz="2800" dirty="0" smtClean="0"/>
              <a:t>cúspide de </a:t>
            </a:r>
            <a:r>
              <a:rPr lang="es-ES_tradnl" sz="2800" dirty="0"/>
              <a:t>la escala de sus valores. El hombre es un valor en sí y para sí; y </a:t>
            </a:r>
            <a:r>
              <a:rPr lang="es-ES_tradnl" sz="2800" dirty="0" smtClean="0"/>
              <a:t>como tal </a:t>
            </a:r>
            <a:r>
              <a:rPr lang="es-ES_tradnl" sz="2800" dirty="0"/>
              <a:t>se ha declarado “Rey de la Creación”, “Medida de las cosas”, “</a:t>
            </a:r>
            <a:r>
              <a:rPr lang="es-ES_tradnl" sz="2800" dirty="0" smtClean="0"/>
              <a:t>Homosapiens”. Y </a:t>
            </a:r>
            <a:r>
              <a:rPr lang="es-ES_tradnl" sz="2800" dirty="0"/>
              <a:t>a su entender, saber y sentir ha ordenado y dispuesto las cosas </a:t>
            </a:r>
            <a:r>
              <a:rPr lang="es-ES_tradnl" sz="2800" dirty="0" smtClean="0"/>
              <a:t>del mundo. Ha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hecho a los dioses </a:t>
            </a:r>
            <a:r>
              <a:rPr lang="es-ES_tradnl" sz="2800" dirty="0"/>
              <a:t>a su imagen y semejanza; </a:t>
            </a:r>
            <a:r>
              <a:rPr lang="es-ES_tradnl" sz="2800" dirty="0" smtClean="0"/>
              <a:t>ha colocado </a:t>
            </a:r>
            <a:r>
              <a:rPr lang="es-ES_tradnl" sz="2800" dirty="0"/>
              <a:t>a los </a:t>
            </a:r>
            <a:r>
              <a:rPr lang="es-ES_tradnl" sz="2800" dirty="0" smtClean="0"/>
              <a:t>hombres en </a:t>
            </a:r>
            <a:r>
              <a:rPr lang="es-ES_tradnl" sz="2800" dirty="0"/>
              <a:t>la Tierra y a los dioses en el cielo; los hombres después de la </a:t>
            </a:r>
            <a:r>
              <a:rPr lang="es-ES_tradnl" sz="2800" dirty="0" smtClean="0"/>
              <a:t>vida material</a:t>
            </a:r>
            <a:r>
              <a:rPr lang="es-ES_tradnl" sz="2800" dirty="0"/>
              <a:t>, después de este “valle de lágrimas”, unos van al paraíso otros </a:t>
            </a:r>
            <a:r>
              <a:rPr lang="es-ES_tradnl" sz="2800" dirty="0" smtClean="0"/>
              <a:t>al infierno. Ha </a:t>
            </a:r>
            <a:r>
              <a:rPr lang="es-ES_tradnl" sz="2800" dirty="0"/>
              <a:t>dividido el planeta Tierra en patrias, y a las patrias en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propiedades privadas</a:t>
            </a:r>
            <a:r>
              <a:rPr lang="es-ES_tradnl" sz="2800" dirty="0"/>
              <a:t>; unas y otras sujetas a la ley de oferta y </a:t>
            </a:r>
            <a:r>
              <a:rPr lang="es-ES_tradnl" sz="2800" dirty="0" smtClean="0"/>
              <a:t>demanda. Ha </a:t>
            </a:r>
            <a:r>
              <a:rPr lang="es-ES_tradnl" sz="2800" dirty="0"/>
              <a:t>convertido al Sol, la Tierra, el agua, el aire...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en mercancía</a:t>
            </a:r>
            <a:r>
              <a:rPr lang="es-ES_tradnl" sz="2800" dirty="0" smtClean="0"/>
              <a:t>.” (Reinaga 1978, 403). </a:t>
            </a:r>
            <a:endParaRPr lang="es-ES_tradnl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-5680" y="359827"/>
            <a:ext cx="12192000" cy="51108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dirty="0" smtClean="0"/>
              <a:t>“</a:t>
            </a:r>
            <a:r>
              <a:rPr lang="es-ES_tradnl" sz="2800" dirty="0"/>
              <a:t>Ha establecido los valores según el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color de la piel</a:t>
            </a:r>
            <a:r>
              <a:rPr lang="es-ES_tradnl" sz="2800" dirty="0"/>
              <a:t>, rango económico,</a:t>
            </a:r>
          </a:p>
          <a:p>
            <a:r>
              <a:rPr lang="es-ES_tradnl" sz="2800" dirty="0"/>
              <a:t>monopolio cultural, </a:t>
            </a:r>
            <a:r>
              <a:rPr lang="es-ES_tradnl" sz="2800" dirty="0" smtClean="0"/>
              <a:t>etc. Ha </a:t>
            </a:r>
            <a:r>
              <a:rPr lang="es-ES_tradnl" sz="2800" dirty="0"/>
              <a:t>dividido a la humanidad en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seres libres y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esclavos</a:t>
            </a:r>
            <a:r>
              <a:rPr lang="es-ES_tradnl" sz="2800" dirty="0" smtClean="0"/>
              <a:t>” (Reinaga 1978, 403). </a:t>
            </a:r>
            <a:endParaRPr lang="es-ES_tradnl" sz="2800" dirty="0"/>
          </a:p>
        </p:txBody>
      </p:sp>
      <p:sp>
        <p:nvSpPr>
          <p:cNvPr id="6" name="Rounded Rectangle 5"/>
          <p:cNvSpPr/>
          <p:nvPr/>
        </p:nvSpPr>
        <p:spPr>
          <a:xfrm>
            <a:off x="0" y="815640"/>
            <a:ext cx="12192000" cy="51108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dirty="0" smtClean="0"/>
              <a:t>“</a:t>
            </a:r>
            <a:r>
              <a:rPr lang="es-ES_tradnl" sz="2800" dirty="0"/>
              <a:t>Si existe el deber, y si se tiene esperanza fundada de fundar el reinado </a:t>
            </a:r>
            <a:r>
              <a:rPr lang="es-ES_tradnl" sz="2800" dirty="0" smtClean="0"/>
              <a:t>del derecho público, aunque </a:t>
            </a:r>
            <a:r>
              <a:rPr lang="es-ES_tradnl" sz="2800" dirty="0"/>
              <a:t>con una aproximación progresiva a lo infinito, entonces la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paz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perpetua </a:t>
            </a:r>
            <a:r>
              <a:rPr lang="es-ES_tradnl" sz="2800" dirty="0" smtClean="0"/>
              <a:t>que </a:t>
            </a:r>
            <a:r>
              <a:rPr lang="es-ES_tradnl" sz="2800" dirty="0"/>
              <a:t>se sucederá a la tregua, llamado falsamente tratados de paz, no es una idea falta </a:t>
            </a:r>
            <a:r>
              <a:rPr lang="es-ES_tradnl" sz="2800" dirty="0" smtClean="0"/>
              <a:t>de sentido</a:t>
            </a:r>
            <a:r>
              <a:rPr lang="es-ES_tradnl" sz="2800" dirty="0"/>
              <a:t>, sino un complemento que, resuelto poco a poco,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se aproxima a su fin</a:t>
            </a:r>
            <a:r>
              <a:rPr lang="es-ES_tradnl" sz="2800" dirty="0"/>
              <a:t>; </a:t>
            </a:r>
            <a:r>
              <a:rPr lang="es-ES_tradnl" sz="2800" dirty="0" smtClean="0"/>
              <a:t>porque los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progresos</a:t>
            </a:r>
            <a:r>
              <a:rPr lang="es-ES_tradnl" sz="2800" dirty="0"/>
              <a:t> de la humanidad siguen un movimiento que se hace, con el tiempo, </a:t>
            </a:r>
            <a:r>
              <a:rPr lang="es-ES_tradnl" sz="2800" dirty="0" smtClean="0"/>
              <a:t>cada vez </a:t>
            </a:r>
            <a:r>
              <a:rPr lang="es-ES_tradnl" sz="2800" dirty="0"/>
              <a:t>más veloz</a:t>
            </a:r>
            <a:r>
              <a:rPr lang="es-ES_tradnl" sz="2800" dirty="0" smtClean="0"/>
              <a:t>” (Kant. </a:t>
            </a:r>
            <a:r>
              <a:rPr lang="es-ES_tradnl" sz="2800" i="1" dirty="0" smtClean="0"/>
              <a:t>La </a:t>
            </a:r>
            <a:r>
              <a:rPr lang="es-ES_tradnl" sz="2800" i="1" dirty="0"/>
              <a:t>P</a:t>
            </a:r>
            <a:r>
              <a:rPr lang="es-ES_tradnl" sz="2800" i="1" dirty="0" smtClean="0"/>
              <a:t>az </a:t>
            </a:r>
            <a:r>
              <a:rPr lang="es-ES_tradnl" sz="2800" i="1" dirty="0"/>
              <a:t>P</a:t>
            </a:r>
            <a:r>
              <a:rPr lang="es-ES_tradnl" sz="2800" i="1" dirty="0" smtClean="0"/>
              <a:t>erpetua</a:t>
            </a:r>
            <a:r>
              <a:rPr lang="es-ES_tradnl" sz="2800" dirty="0" smtClean="0"/>
              <a:t>, en Reinaga 1978, 351). </a:t>
            </a:r>
            <a:endParaRPr lang="es-ES_tradnl" sz="2800" dirty="0"/>
          </a:p>
        </p:txBody>
      </p:sp>
      <p:sp>
        <p:nvSpPr>
          <p:cNvPr id="7" name="Rounded Rectangle 6"/>
          <p:cNvSpPr/>
          <p:nvPr/>
        </p:nvSpPr>
        <p:spPr>
          <a:xfrm>
            <a:off x="17040" y="1274857"/>
            <a:ext cx="12192000" cy="51108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dirty="0" smtClean="0"/>
              <a:t>“</a:t>
            </a:r>
            <a:r>
              <a:rPr lang="es-ES_tradnl" sz="2800" dirty="0"/>
              <a:t>Kant, igual que De Pauw, ubica al </a:t>
            </a:r>
            <a:r>
              <a:rPr lang="es-ES_tradnl" sz="32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indio</a:t>
            </a:r>
            <a:r>
              <a:rPr lang="es-ES_tradnl" sz="3200" dirty="0"/>
              <a:t> </a:t>
            </a:r>
            <a:r>
              <a:rPr lang="es-ES_tradnl" sz="2800" dirty="0"/>
              <a:t>como homo sylvestris; un “</a:t>
            </a:r>
            <a:r>
              <a:rPr lang="es-ES_tradnl" sz="2800" dirty="0" smtClean="0"/>
              <a:t>medium</a:t>
            </a:r>
            <a:r>
              <a:rPr lang="es-ES_tradnl" sz="2800" dirty="0"/>
              <a:t> </a:t>
            </a:r>
            <a:r>
              <a:rPr lang="es-ES_tradnl" sz="2800" dirty="0" smtClean="0"/>
              <a:t>entre </a:t>
            </a:r>
            <a:r>
              <a:rPr lang="es-ES_tradnl" sz="2800" dirty="0"/>
              <a:t>hombre y bestia</a:t>
            </a:r>
            <a:r>
              <a:rPr lang="es-ES_tradnl" sz="2800" dirty="0" smtClean="0"/>
              <a:t>”. Los </a:t>
            </a:r>
            <a:r>
              <a:rPr lang="es-ES_tradnl" sz="2800" dirty="0"/>
              <a:t>americanos son una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subraza</a:t>
            </a:r>
            <a:r>
              <a:rPr lang="es-ES_tradnl" sz="2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2800" dirty="0"/>
              <a:t>no bien formada todavía, </a:t>
            </a:r>
            <a:r>
              <a:rPr lang="es-ES_tradnl" sz="2800" dirty="0" smtClean="0"/>
              <a:t>del tronco </a:t>
            </a:r>
            <a:r>
              <a:rPr lang="es-ES_tradnl" sz="2800" dirty="0"/>
              <a:t>de los hunos o calmucos. Tanto su aspecto físico como </a:t>
            </a:r>
            <a:r>
              <a:rPr lang="es-ES_tradnl" sz="2800" dirty="0" smtClean="0"/>
              <a:t>la “frigidez </a:t>
            </a:r>
            <a:r>
              <a:rPr lang="es-ES_tradnl" sz="2800" dirty="0"/>
              <a:t>e insensibilidad del temperamento” demuestran </a:t>
            </a:r>
            <a:r>
              <a:rPr lang="es-ES_tradnl" sz="2800" dirty="0" smtClean="0"/>
              <a:t>una larga </a:t>
            </a:r>
            <a:r>
              <a:rPr lang="es-ES_tradnl" sz="2800" dirty="0"/>
              <a:t>permanencia de sus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antepasados</a:t>
            </a:r>
            <a:r>
              <a:rPr lang="es-ES_tradnl" sz="2800" dirty="0"/>
              <a:t>, en las zonas </a:t>
            </a:r>
            <a:r>
              <a:rPr lang="es-ES_tradnl" sz="2800" dirty="0" smtClean="0"/>
              <a:t>glaciales del </a:t>
            </a:r>
            <a:r>
              <a:rPr lang="es-ES_tradnl" sz="2800" dirty="0"/>
              <a:t>Septentrión: </a:t>
            </a:r>
            <a:r>
              <a:rPr lang="es-ES_tradnl" sz="2800" dirty="0" smtClean="0"/>
              <a:t>su fuerza </a:t>
            </a:r>
            <a:r>
              <a:rPr lang="es-ES_tradnl" sz="2800" dirty="0"/>
              <a:t>vital se encuentra casi </a:t>
            </a:r>
            <a:r>
              <a:rPr lang="es-ES_tradnl" sz="2800" dirty="0" smtClean="0"/>
              <a:t>extinguida”  (Reinaga 1978, 415). </a:t>
            </a:r>
            <a:endParaRPr lang="es-ES_tradnl" sz="2800" dirty="0"/>
          </a:p>
        </p:txBody>
      </p:sp>
      <p:sp>
        <p:nvSpPr>
          <p:cNvPr id="8" name="Rounded Rectangle 7"/>
          <p:cNvSpPr/>
          <p:nvPr/>
        </p:nvSpPr>
        <p:spPr>
          <a:xfrm>
            <a:off x="5680" y="1730444"/>
            <a:ext cx="12192000" cy="51108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dirty="0" smtClean="0"/>
              <a:t>“</a:t>
            </a:r>
            <a:r>
              <a:rPr lang="es-ES_tradnl" sz="2800" dirty="0"/>
              <a:t>Los nacidos en el Nuevo Mundo, desde Colón hasta </a:t>
            </a:r>
            <a:r>
              <a:rPr lang="es-ES_tradnl" sz="2800" dirty="0" smtClean="0"/>
              <a:t>nuestros días</a:t>
            </a:r>
            <a:r>
              <a:rPr lang="es-ES_tradnl" sz="2800" dirty="0"/>
              <a:t>, han sido llamados con más de una docena de </a:t>
            </a:r>
            <a:r>
              <a:rPr lang="es-ES_tradnl" sz="2800" dirty="0" smtClean="0"/>
              <a:t>nombres. Los </a:t>
            </a:r>
            <a:r>
              <a:rPr lang="es-ES_tradnl" sz="2800" dirty="0"/>
              <a:t>primeros españoles nos llamaron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indios</a:t>
            </a:r>
            <a:r>
              <a:rPr lang="es-ES_tradnl" sz="2800" dirty="0"/>
              <a:t>; después nos </a:t>
            </a:r>
            <a:r>
              <a:rPr lang="es-ES_tradnl" sz="2800" dirty="0" smtClean="0"/>
              <a:t>dieron </a:t>
            </a:r>
            <a:r>
              <a:rPr lang="es-ES_tradnl" sz="2800" dirty="0"/>
              <a:t>los nombres de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bestias, monos,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salvajes, bárbaros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perros, caribes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nativos, indígenas, naturales, aborígenes,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peruanos, Atahuallpas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kollas, janihuas, ladinos, “campesinos”, </a:t>
            </a:r>
            <a:r>
              <a:rPr lang="es-ES_tradnl" sz="2800" dirty="0" smtClean="0"/>
              <a:t>etc.”  (Reinaga 1978, 474). </a:t>
            </a:r>
            <a:endParaRPr lang="es-ES_tradnl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1460049" y="6094567"/>
            <a:ext cx="9893751" cy="6166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dirty="0" smtClean="0"/>
              <a:t>Emocional? Irracional? Terrorista? Negro? Etc.? 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86009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30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Decolonial: Otro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1260"/>
            <a:ext cx="12192000" cy="5796642"/>
          </a:xfrm>
        </p:spPr>
        <p:txBody>
          <a:bodyPr>
            <a:noAutofit/>
          </a:bodyPr>
          <a:lstStyle/>
          <a:p>
            <a:pPr lvl="1"/>
            <a:r>
              <a:rPr lang="es-ES_tradnl" sz="3200" b="1" u="sng" dirty="0" smtClean="0">
                <a:solidFill>
                  <a:srgbClr val="FF0000"/>
                </a:solidFill>
              </a:rPr>
              <a:t>Re-organización</a:t>
            </a:r>
            <a:r>
              <a:rPr lang="es-ES_tradnl" sz="3200" dirty="0" smtClean="0"/>
              <a:t> del pensamiento occidental</a:t>
            </a:r>
          </a:p>
          <a:p>
            <a:pPr lvl="1"/>
            <a:endParaRPr lang="es-ES_tradnl" sz="3200" dirty="0"/>
          </a:p>
          <a:p>
            <a:pPr lvl="2"/>
            <a:r>
              <a:rPr lang="es-ES_tradnl" sz="2800" dirty="0" smtClean="0"/>
              <a:t>Hecho de coexistencia coloca al “pensamiento occidental” como </a:t>
            </a:r>
            <a:r>
              <a:rPr lang="es-ES_tradnl" sz="2800" b="1" u="sng" dirty="0" smtClean="0">
                <a:solidFill>
                  <a:srgbClr val="FF0000"/>
                </a:solidFill>
              </a:rPr>
              <a:t>falso</a:t>
            </a:r>
          </a:p>
          <a:p>
            <a:pPr lvl="3"/>
            <a:endParaRPr lang="es-ES_tradnl" sz="2600" dirty="0" smtClean="0"/>
          </a:p>
          <a:p>
            <a:pPr lvl="3"/>
            <a:r>
              <a:rPr lang="es-ES_tradnl" sz="2600" dirty="0" smtClean="0"/>
              <a:t>Punto de partida Indianista = </a:t>
            </a:r>
            <a:r>
              <a:rPr lang="es-ES_tradnl" sz="2600" b="1" u="sng" dirty="0" smtClean="0">
                <a:solidFill>
                  <a:srgbClr val="FF0000"/>
                </a:solidFill>
              </a:rPr>
              <a:t>hecho de coexistencia </a:t>
            </a:r>
            <a:r>
              <a:rPr lang="es-ES_tradnl" sz="2600" dirty="0" smtClean="0"/>
              <a:t>y cosmos</a:t>
            </a:r>
          </a:p>
          <a:p>
            <a:pPr lvl="3"/>
            <a:endParaRPr lang="es-ES_tradnl" sz="2600" dirty="0"/>
          </a:p>
          <a:p>
            <a:pPr lvl="3"/>
            <a:r>
              <a:rPr lang="es-ES_tradnl" sz="2600" dirty="0"/>
              <a:t>No son la razón, la fe, o el deseo las </a:t>
            </a:r>
            <a:r>
              <a:rPr lang="es-ES_tradnl" sz="2600" dirty="0" smtClean="0"/>
              <a:t>bases </a:t>
            </a:r>
            <a:r>
              <a:rPr lang="es-ES_tradnl" sz="2600" dirty="0"/>
              <a:t>de la verdad</a:t>
            </a:r>
          </a:p>
          <a:p>
            <a:pPr lvl="4"/>
            <a:r>
              <a:rPr lang="es-ES_tradnl" sz="2600" dirty="0"/>
              <a:t>No son la definición del “hombre</a:t>
            </a:r>
            <a:r>
              <a:rPr lang="es-ES_tradnl" sz="2600" dirty="0" smtClean="0"/>
              <a:t>”</a:t>
            </a:r>
          </a:p>
          <a:p>
            <a:pPr lvl="3"/>
            <a:endParaRPr lang="es-ES_tradnl" sz="2600" dirty="0"/>
          </a:p>
          <a:p>
            <a:pPr lvl="4"/>
            <a:r>
              <a:rPr lang="es-ES_tradnl" sz="2600" dirty="0" smtClean="0"/>
              <a:t>Falsedad le atribuye </a:t>
            </a:r>
            <a:r>
              <a:rPr lang="es-ES_tradnl" sz="2600" b="1" u="sng" dirty="0" smtClean="0">
                <a:solidFill>
                  <a:srgbClr val="FF0000"/>
                </a:solidFill>
              </a:rPr>
              <a:t>inferioridad</a:t>
            </a:r>
            <a:r>
              <a:rPr lang="es-ES_tradnl" sz="2600" dirty="0" smtClean="0"/>
              <a:t> y </a:t>
            </a:r>
            <a:r>
              <a:rPr lang="es-ES_tradnl" sz="2600" b="1" u="sng" dirty="0">
                <a:solidFill>
                  <a:srgbClr val="FF0000"/>
                </a:solidFill>
              </a:rPr>
              <a:t>alteridad</a:t>
            </a:r>
            <a:r>
              <a:rPr lang="es-ES_tradnl" sz="2600" dirty="0" smtClean="0"/>
              <a:t> (otro) a “occidente”</a:t>
            </a:r>
          </a:p>
          <a:p>
            <a:pPr lvl="4"/>
            <a:endParaRPr lang="es-ES_tradnl" sz="2600" dirty="0"/>
          </a:p>
          <a:p>
            <a:pPr lvl="5"/>
            <a:r>
              <a:rPr lang="es-ES_tradnl" sz="2600" dirty="0" smtClean="0"/>
              <a:t>Enemistad </a:t>
            </a:r>
          </a:p>
          <a:p>
            <a:pPr lvl="1"/>
            <a:endParaRPr lang="es-ES_tradnl" sz="3200" dirty="0"/>
          </a:p>
          <a:p>
            <a:pPr lvl="2"/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203717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Rounded Rectangle 3"/>
          <p:cNvSpPr/>
          <p:nvPr/>
        </p:nvSpPr>
        <p:spPr>
          <a:xfrm>
            <a:off x="34549" y="1195152"/>
            <a:ext cx="12191999" cy="5146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dirty="0" smtClean="0"/>
              <a:t>“</a:t>
            </a:r>
            <a:r>
              <a:rPr lang="es-ES_tradnl" sz="2800" dirty="0"/>
              <a:t>El choque entre Europa y América, es un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choque de pensamiento</a:t>
            </a:r>
            <a:r>
              <a:rPr lang="es-ES_tradnl" sz="2800" dirty="0"/>
              <a:t>. </a:t>
            </a:r>
            <a:r>
              <a:rPr lang="es-ES_tradnl" sz="2800" dirty="0" smtClean="0"/>
              <a:t>El pensamiento</a:t>
            </a:r>
            <a:r>
              <a:rPr lang="es-ES_tradnl" sz="2800" dirty="0"/>
              <a:t> </a:t>
            </a:r>
            <a:r>
              <a:rPr lang="es-ES_tradnl" sz="2800" dirty="0" smtClean="0"/>
              <a:t>del </a:t>
            </a:r>
            <a:r>
              <a:rPr lang="es-ES_tradnl" sz="2800" dirty="0"/>
              <a:t>Nuevo Mundo es amáutico, comunal, </a:t>
            </a:r>
            <a:r>
              <a:rPr lang="es-ES_tradnl" sz="2800" dirty="0" smtClean="0"/>
              <a:t>cósmico. El </a:t>
            </a:r>
            <a:r>
              <a:rPr lang="es-ES_tradnl" sz="2800" dirty="0"/>
              <a:t>pensamiento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europeo es antropomorfo, egocéntrico,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individualista</a:t>
            </a:r>
            <a:r>
              <a:rPr lang="es-ES_tradnl" sz="2800" dirty="0" smtClean="0"/>
              <a:t>. Aquí </a:t>
            </a:r>
            <a:r>
              <a:rPr lang="es-ES_tradnl" sz="2800" dirty="0"/>
              <a:t>el yo, el ego, es eje y motor. Este pensamiento antropomorfo, </a:t>
            </a:r>
            <a:r>
              <a:rPr lang="es-ES_tradnl" sz="2800" dirty="0" smtClean="0"/>
              <a:t>edifica un </a:t>
            </a:r>
            <a:r>
              <a:rPr lang="es-ES_tradnl" sz="2800" dirty="0"/>
              <a:t>mundo </a:t>
            </a:r>
            <a:r>
              <a:rPr lang="es-ES_tradnl" sz="2800" dirty="0" smtClean="0"/>
              <a:t>egocéntrico. En </a:t>
            </a:r>
            <a:r>
              <a:rPr lang="es-ES_tradnl" sz="2800" dirty="0"/>
              <a:t>tanto que el pensamiento indio de América edifica un mundo cosmogónico</a:t>
            </a:r>
            <a:r>
              <a:rPr lang="es-ES_tradnl" sz="2800" dirty="0" smtClean="0"/>
              <a:t>. (</a:t>
            </a:r>
            <a:r>
              <a:rPr lang="mr-IN" sz="2800" dirty="0" smtClean="0"/>
              <a:t>…</a:t>
            </a:r>
            <a:r>
              <a:rPr lang="en-US" sz="2800" dirty="0" smtClean="0"/>
              <a:t>)</a:t>
            </a:r>
            <a:endParaRPr lang="es-ES_tradnl" sz="2800" dirty="0" smtClean="0"/>
          </a:p>
          <a:p>
            <a:endParaRPr lang="es-ES_tradnl" sz="2800" dirty="0"/>
          </a:p>
          <a:p>
            <a:r>
              <a:rPr lang="es-ES_tradnl" sz="2800" dirty="0" smtClean="0"/>
              <a:t>La </a:t>
            </a:r>
            <a:r>
              <a:rPr lang="es-ES_tradnl" sz="2800" dirty="0"/>
              <a:t>“naturaleza humana” de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occidente es un mito</a:t>
            </a:r>
            <a:r>
              <a:rPr lang="es-ES_tradnl" sz="2800" dirty="0"/>
              <a:t>. No existe la “naturaleza</a:t>
            </a:r>
          </a:p>
          <a:p>
            <a:r>
              <a:rPr lang="es-ES_tradnl" sz="2800" dirty="0"/>
              <a:t>humana” inmanente, innata, invariable, fatal en el ser humano. </a:t>
            </a:r>
            <a:r>
              <a:rPr lang="es-ES_tradnl" sz="2800" dirty="0" smtClean="0"/>
              <a:t>La concepción </a:t>
            </a:r>
            <a:r>
              <a:rPr lang="es-ES_tradnl" sz="2800" dirty="0"/>
              <a:t>de que él “por naturaleza” está destinado a devorar al </a:t>
            </a:r>
            <a:r>
              <a:rPr lang="es-ES_tradnl" sz="2800" dirty="0" smtClean="0"/>
              <a:t>hombre, es </a:t>
            </a:r>
            <a:r>
              <a:rPr lang="es-ES_tradnl" sz="2800" dirty="0"/>
              <a:t>una leyenda </a:t>
            </a:r>
            <a:r>
              <a:rPr lang="es-ES_tradnl" sz="2800" dirty="0" smtClean="0"/>
              <a:t>venenosa” (Reinaga 1978, 365). </a:t>
            </a:r>
            <a:endParaRPr lang="es-ES_tradnl" sz="2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4549" y="1195152"/>
            <a:ext cx="12219213" cy="5146700"/>
            <a:chOff x="-19878" y="1195152"/>
            <a:chExt cx="12219213" cy="5146700"/>
          </a:xfrm>
        </p:grpSpPr>
        <p:grpSp>
          <p:nvGrpSpPr>
            <p:cNvPr id="5" name="Group 4"/>
            <p:cNvGrpSpPr/>
            <p:nvPr/>
          </p:nvGrpSpPr>
          <p:grpSpPr>
            <a:xfrm>
              <a:off x="-19878" y="1195152"/>
              <a:ext cx="12219213" cy="5146700"/>
              <a:chOff x="-27213" y="3053448"/>
              <a:chExt cx="12219213" cy="5146700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-27213" y="3053448"/>
                <a:ext cx="12219213" cy="5146700"/>
                <a:chOff x="-27213" y="3053448"/>
                <a:chExt cx="12219213" cy="5146700"/>
              </a:xfrm>
            </p:grpSpPr>
            <p:sp>
              <p:nvSpPr>
                <p:cNvPr id="8" name="Rounded Rectangle 7"/>
                <p:cNvSpPr/>
                <p:nvPr/>
              </p:nvSpPr>
              <p:spPr>
                <a:xfrm>
                  <a:off x="0" y="3053702"/>
                  <a:ext cx="12192000" cy="5146446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s-ES_tradnl" sz="2800" dirty="0"/>
                </a:p>
              </p:txBody>
            </p:sp>
            <p:sp>
              <p:nvSpPr>
                <p:cNvPr id="9" name="Rounded Rectangle 8"/>
                <p:cNvSpPr/>
                <p:nvPr/>
              </p:nvSpPr>
              <p:spPr>
                <a:xfrm>
                  <a:off x="-27213" y="3053448"/>
                  <a:ext cx="6123213" cy="5146446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s-ES_tradnl" sz="2800" dirty="0" smtClean="0"/>
                    <a:t>“</a:t>
                  </a:r>
                  <a:r>
                    <a:rPr lang="es-ES_tradnl" sz="2800" dirty="0"/>
                    <a:t>El racismo indio no es odio al blanco, no es odio al color del cuero, al </a:t>
                  </a:r>
                  <a:r>
                    <a:rPr lang="es-ES_tradnl" sz="2800" dirty="0" smtClean="0"/>
                    <a:t>color de </a:t>
                  </a:r>
                  <a:r>
                    <a:rPr lang="es-ES_tradnl" sz="2800" dirty="0"/>
                    <a:t>la piel del mestizo. No. El racismo indio es </a:t>
                  </a:r>
                  <a:r>
                    <a:rPr lang="es-ES_tradnl" sz="2800" b="1" u="sng" dirty="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rPr>
                    <a:t>odio a la </a:t>
                  </a:r>
                  <a:r>
                    <a:rPr lang="es-ES_tradnl" sz="2800" b="1" u="sng" dirty="0" smtClean="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rPr>
                    <a:t>opresión</a:t>
                  </a:r>
                  <a:r>
                    <a:rPr lang="es-ES_tradnl" sz="2800" dirty="0" smtClean="0"/>
                    <a:t>. Odio </a:t>
                  </a:r>
                  <a:r>
                    <a:rPr lang="es-ES_tradnl" sz="2800" dirty="0"/>
                    <a:t>a su </a:t>
                  </a:r>
                  <a:r>
                    <a:rPr lang="es-ES_tradnl" sz="2800" dirty="0" smtClean="0"/>
                    <a:t>opresor. El </a:t>
                  </a:r>
                  <a:r>
                    <a:rPr lang="es-ES_tradnl" sz="2800" dirty="0"/>
                    <a:t>racismo indio es el </a:t>
                  </a:r>
                  <a:r>
                    <a:rPr lang="es-ES_tradnl" sz="2800" b="1" u="sng" dirty="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rPr>
                    <a:t>amor a la libertad</a:t>
                  </a:r>
                  <a:r>
                    <a:rPr lang="es-ES_tradnl" sz="2800" dirty="0"/>
                    <a:t>; a su </a:t>
                  </a:r>
                  <a:r>
                    <a:rPr lang="es-ES_tradnl" sz="2800" dirty="0" smtClean="0"/>
                    <a:t>libertad” (Reinaga 1978, 470). </a:t>
                  </a:r>
                  <a:endParaRPr lang="es-ES_tradnl" sz="2800" dirty="0"/>
                </a:p>
              </p:txBody>
            </p:sp>
          </p:grpSp>
          <p:pic>
            <p:nvPicPr>
              <p:cNvPr id="7" name="Content Placeholder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37000" contrast="1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13" b="4521"/>
              <a:stretch/>
            </p:blipFill>
            <p:spPr>
              <a:xfrm rot="5400000">
                <a:off x="7039968" y="3899189"/>
                <a:ext cx="5146447" cy="3455471"/>
              </a:xfrm>
              <a:prstGeom prst="rect">
                <a:avLst/>
              </a:prstGeom>
            </p:spPr>
          </p:pic>
        </p:grpSp>
        <p:sp>
          <p:nvSpPr>
            <p:cNvPr id="10" name="Rectangle 9"/>
            <p:cNvSpPr/>
            <p:nvPr/>
          </p:nvSpPr>
          <p:spPr>
            <a:xfrm>
              <a:off x="7947217" y="6064599"/>
              <a:ext cx="345547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1200" dirty="0"/>
                <a:t>Waman Puma, 1612-1615 en Rivera 2015, </a:t>
              </a:r>
              <a:r>
                <a:rPr lang="es-ES_tradnl" sz="1200" dirty="0" smtClean="0"/>
                <a:t>202.  </a:t>
              </a:r>
              <a:endParaRPr lang="es-ES_tradnl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50597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1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1" t="6161" r="4954" b="6786"/>
          <a:stretch/>
        </p:blipFill>
        <p:spPr>
          <a:xfrm rot="5400000">
            <a:off x="6109606" y="775606"/>
            <a:ext cx="6858000" cy="53067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30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Decolonial: Otro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1260"/>
            <a:ext cx="7168243" cy="5796642"/>
          </a:xfrm>
        </p:spPr>
        <p:txBody>
          <a:bodyPr>
            <a:noAutofit/>
          </a:bodyPr>
          <a:lstStyle/>
          <a:p>
            <a:pPr lvl="1"/>
            <a:r>
              <a:rPr lang="es-ES_tradnl" sz="3200" b="1" u="sng" dirty="0" smtClean="0">
                <a:solidFill>
                  <a:srgbClr val="FF0000"/>
                </a:solidFill>
              </a:rPr>
              <a:t>Re-organización</a:t>
            </a:r>
            <a:r>
              <a:rPr lang="es-ES_tradnl" sz="3200" dirty="0" smtClean="0"/>
              <a:t> de relaciones occidentales </a:t>
            </a:r>
          </a:p>
          <a:p>
            <a:pPr lvl="1"/>
            <a:endParaRPr lang="es-ES_tradnl" sz="3200" dirty="0"/>
          </a:p>
          <a:p>
            <a:pPr lvl="1"/>
            <a:r>
              <a:rPr lang="es-ES_tradnl" sz="3200" b="1" u="sng" dirty="0" smtClean="0">
                <a:solidFill>
                  <a:srgbClr val="FF0000"/>
                </a:solidFill>
              </a:rPr>
              <a:t>Relaciones</a:t>
            </a:r>
            <a:r>
              <a:rPr lang="es-ES_tradnl" sz="3200" dirty="0" smtClean="0"/>
              <a:t> generadas por pensamiento occidental </a:t>
            </a:r>
          </a:p>
          <a:p>
            <a:pPr lvl="1"/>
            <a:endParaRPr lang="es-ES_tradnl" sz="3200" dirty="0"/>
          </a:p>
          <a:p>
            <a:pPr lvl="2"/>
            <a:r>
              <a:rPr lang="es-ES_tradnl" sz="2800" dirty="0" smtClean="0"/>
              <a:t>Basadas en falsedades inferiores</a:t>
            </a:r>
          </a:p>
          <a:p>
            <a:pPr lvl="2"/>
            <a:endParaRPr lang="es-ES_tradnl" sz="2800" dirty="0"/>
          </a:p>
          <a:p>
            <a:pPr lvl="3"/>
            <a:r>
              <a:rPr lang="es-ES_tradnl" sz="2800" b="1" u="sng" dirty="0" smtClean="0">
                <a:solidFill>
                  <a:srgbClr val="FF0000"/>
                </a:solidFill>
              </a:rPr>
              <a:t>Injusticias y opresión </a:t>
            </a:r>
            <a:endParaRPr lang="es-ES_tradnl" sz="2800" b="1" u="sng" dirty="0">
              <a:solidFill>
                <a:srgbClr val="FF0000"/>
              </a:solidFill>
            </a:endParaRPr>
          </a:p>
          <a:p>
            <a:pPr lvl="2"/>
            <a:endParaRPr lang="es-ES_tradnl" sz="2800" dirty="0"/>
          </a:p>
        </p:txBody>
      </p:sp>
      <p:sp>
        <p:nvSpPr>
          <p:cNvPr id="8" name="Rectangle 7"/>
          <p:cNvSpPr/>
          <p:nvPr/>
        </p:nvSpPr>
        <p:spPr>
          <a:xfrm>
            <a:off x="7885455" y="6581510"/>
            <a:ext cx="34554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dirty="0"/>
              <a:t>Waman Puma, 1612-1615 en Rivera </a:t>
            </a:r>
            <a:r>
              <a:rPr lang="es-ES_tradnl" sz="1200" dirty="0" smtClean="0"/>
              <a:t>2015, 201.  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208037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12191999" cy="68582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dirty="0" smtClean="0"/>
              <a:t>“</a:t>
            </a:r>
            <a:r>
              <a:rPr lang="es-ES_tradnl" sz="2800" dirty="0"/>
              <a:t>El pensamiento de occidente, el pensamiento de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Europa es el error</a:t>
            </a:r>
            <a:r>
              <a:rPr lang="es-ES_tradnl" sz="2800" dirty="0"/>
              <a:t>. Eso, </a:t>
            </a:r>
            <a:r>
              <a:rPr lang="es-ES_tradnl" sz="2800" dirty="0" smtClean="0"/>
              <a:t>el error</a:t>
            </a:r>
            <a:r>
              <a:rPr lang="es-ES_tradnl" sz="2800" dirty="0"/>
              <a:t>. Y como imperativo ético, la mentira. El error en vez de la verdad; y </a:t>
            </a:r>
            <a:r>
              <a:rPr lang="es-ES_tradnl" sz="2800" dirty="0" smtClean="0"/>
              <a:t>la mentira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hecha ley natural</a:t>
            </a:r>
            <a:r>
              <a:rPr lang="es-ES_tradnl" sz="2800" dirty="0"/>
              <a:t>. El error y la mentira han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engendrado el odio</a:t>
            </a:r>
            <a:r>
              <a:rPr lang="es-ES_tradnl" sz="2800" dirty="0"/>
              <a:t>. </a:t>
            </a:r>
            <a:r>
              <a:rPr lang="es-ES_tradnl" sz="2800" dirty="0" smtClean="0"/>
              <a:t>El odió </a:t>
            </a:r>
            <a:r>
              <a:rPr lang="es-ES_tradnl" sz="2800" dirty="0"/>
              <a:t>ha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engendrado el crimen</a:t>
            </a:r>
            <a:r>
              <a:rPr lang="es-ES_tradnl" sz="2800" dirty="0"/>
              <a:t>. El pensamiento de occidente es el </a:t>
            </a:r>
            <a:r>
              <a:rPr lang="es-ES_tradnl" sz="2800" dirty="0" smtClean="0"/>
              <a:t>crimen: crimen </a:t>
            </a:r>
            <a:r>
              <a:rPr lang="es-ES_tradnl" sz="2800" dirty="0"/>
              <a:t>total, </a:t>
            </a:r>
            <a:r>
              <a:rPr lang="es-ES_tradnl" sz="2800" dirty="0" smtClean="0"/>
              <a:t>absoluto. El </a:t>
            </a:r>
            <a:r>
              <a:rPr lang="es-ES_tradnl" sz="2800" dirty="0"/>
              <a:t>pensamiento de occidente es el mal; el mal en grado superlativo. </a:t>
            </a:r>
            <a:r>
              <a:rPr lang="es-ES_tradnl" sz="2800" dirty="0" smtClean="0"/>
              <a:t>Porque no </a:t>
            </a:r>
            <a:r>
              <a:rPr lang="es-ES_tradnl" sz="2800" dirty="0"/>
              <a:t>sólo es lo opuesto, la contradicción de la verdad; es el error </a:t>
            </a:r>
            <a:r>
              <a:rPr lang="es-ES_tradnl" sz="2800" dirty="0" smtClean="0"/>
              <a:t>mismo, el </a:t>
            </a:r>
            <a:r>
              <a:rPr lang="es-ES_tradnl" sz="2800" dirty="0"/>
              <a:t>error hecho causa, el error hecho razón; causa y razón de los hombres </a:t>
            </a:r>
            <a:r>
              <a:rPr lang="es-ES_tradnl" sz="2800" dirty="0" smtClean="0"/>
              <a:t>y de </a:t>
            </a:r>
            <a:r>
              <a:rPr lang="es-ES_tradnl" sz="2800" dirty="0"/>
              <a:t>las </a:t>
            </a:r>
            <a:r>
              <a:rPr lang="es-ES_tradnl" sz="2800" dirty="0" smtClean="0"/>
              <a:t>cosas” (Reinaga 1978, 347).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14197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30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Decolonial: Otro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99528"/>
            <a:ext cx="12192000" cy="5796642"/>
          </a:xfrm>
        </p:spPr>
        <p:txBody>
          <a:bodyPr>
            <a:noAutofit/>
          </a:bodyPr>
          <a:lstStyle/>
          <a:p>
            <a:pPr lvl="1"/>
            <a:endParaRPr lang="es-ES_tradnl" sz="3200" dirty="0" smtClean="0"/>
          </a:p>
          <a:p>
            <a:pPr lvl="1"/>
            <a:r>
              <a:rPr lang="es-ES_tradnl" sz="3200" dirty="0" smtClean="0"/>
              <a:t>Re-organización de relaciones occidentales </a:t>
            </a:r>
          </a:p>
          <a:p>
            <a:pPr lvl="1"/>
            <a:endParaRPr lang="es-ES_tradnl" sz="3200" dirty="0"/>
          </a:p>
          <a:p>
            <a:pPr lvl="1"/>
            <a:r>
              <a:rPr lang="es-ES_tradnl" sz="3200" dirty="0" smtClean="0"/>
              <a:t>Relaciones de Injusticia y opresión:</a:t>
            </a:r>
          </a:p>
          <a:p>
            <a:pPr lvl="1"/>
            <a:endParaRPr lang="es-ES_tradnl" sz="3200" dirty="0" smtClean="0"/>
          </a:p>
          <a:p>
            <a:pPr lvl="2"/>
            <a:r>
              <a:rPr lang="es-ES_tradnl" sz="2800" dirty="0" smtClean="0"/>
              <a:t>Destrucción </a:t>
            </a:r>
            <a:r>
              <a:rPr lang="es-ES_tradnl" sz="2800" b="1" u="sng" dirty="0" smtClean="0">
                <a:solidFill>
                  <a:srgbClr val="FF0000"/>
                </a:solidFill>
              </a:rPr>
              <a:t>planetaria</a:t>
            </a:r>
          </a:p>
          <a:p>
            <a:pPr lvl="2"/>
            <a:endParaRPr lang="es-ES_tradnl" sz="2800" dirty="0" smtClean="0"/>
          </a:p>
          <a:p>
            <a:pPr lvl="3"/>
            <a:r>
              <a:rPr lang="es-ES_tradnl" sz="2600" dirty="0" smtClean="0"/>
              <a:t>Armas nucleares, militarización, mercantilización</a:t>
            </a:r>
          </a:p>
          <a:p>
            <a:pPr lvl="3"/>
            <a:r>
              <a:rPr lang="es-ES_tradnl" sz="2600" dirty="0" smtClean="0"/>
              <a:t>Ciencia, progreso, destrucción ambiental</a:t>
            </a:r>
          </a:p>
          <a:p>
            <a:pPr lvl="3"/>
            <a:endParaRPr lang="es-ES_tradnl" sz="2600" dirty="0"/>
          </a:p>
          <a:p>
            <a:pPr lvl="4"/>
            <a:r>
              <a:rPr lang="es-ES_tradnl" sz="2600" b="1" u="sng" dirty="0" smtClean="0">
                <a:solidFill>
                  <a:srgbClr val="FF0000"/>
                </a:solidFill>
              </a:rPr>
              <a:t>Suicidio y destrucción </a:t>
            </a:r>
          </a:p>
        </p:txBody>
      </p:sp>
    </p:spTree>
    <p:extLst>
      <p:ext uri="{BB962C8B-B14F-4D97-AF65-F5344CB8AC3E}">
        <p14:creationId xmlns:p14="http://schemas.microsoft.com/office/powerpoint/2010/main" val="118676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Rounded Rectangle 3"/>
          <p:cNvSpPr/>
          <p:nvPr/>
        </p:nvSpPr>
        <p:spPr>
          <a:xfrm>
            <a:off x="-1" y="1027906"/>
            <a:ext cx="12191999" cy="5146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dirty="0" smtClean="0"/>
              <a:t>“</a:t>
            </a:r>
            <a:r>
              <a:rPr lang="es-ES_tradnl" sz="2800" dirty="0"/>
              <a:t>Los bárbaros destruyeron el Imperio Romano;... ahora los bárbaros </a:t>
            </a:r>
            <a:r>
              <a:rPr lang="es-ES_tradnl" sz="2800" dirty="0" smtClean="0"/>
              <a:t>han llegado </a:t>
            </a:r>
            <a:r>
              <a:rPr lang="es-ES_tradnl" sz="2800" dirty="0"/>
              <a:t>a la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bomba atómica</a:t>
            </a:r>
            <a:r>
              <a:rPr lang="es-ES_tradnl" sz="2800" dirty="0"/>
              <a:t>. La civilización nazi-comunista</a:t>
            </a:r>
            <a:r>
              <a:rPr lang="es-ES_tradnl" sz="2800" dirty="0">
                <a:solidFill>
                  <a:schemeClr val="bg1"/>
                </a:solidFill>
              </a:rPr>
              <a:t> despedaza </a:t>
            </a:r>
            <a:r>
              <a:rPr lang="es-ES_tradnl" sz="2800" dirty="0" smtClean="0">
                <a:solidFill>
                  <a:schemeClr val="bg1"/>
                </a:solidFill>
              </a:rPr>
              <a:t>el mundo. Comunistas </a:t>
            </a:r>
            <a:r>
              <a:rPr lang="es-ES_tradnl" sz="2800" dirty="0">
                <a:solidFill>
                  <a:schemeClr val="bg1"/>
                </a:solidFill>
              </a:rPr>
              <a:t>y nazifascistas exter</a:t>
            </a:r>
            <a:r>
              <a:rPr lang="es-ES_tradnl" sz="2800" dirty="0"/>
              <a:t>minarán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al hombre y a la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vida</a:t>
            </a:r>
            <a:r>
              <a:rPr lang="es-ES_tradnl" sz="2800" dirty="0" smtClean="0"/>
              <a:t>” (Reinaga 1978, 354). </a:t>
            </a:r>
            <a:endParaRPr lang="es-ES_tradnl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0" y="1030517"/>
            <a:ext cx="12191999" cy="5146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dirty="0" smtClean="0"/>
              <a:t>“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La ciencia y la tecnología </a:t>
            </a:r>
            <a:r>
              <a:rPr lang="es-ES_tradnl" sz="2800" dirty="0"/>
              <a:t>contemporáneas producto de la </a:t>
            </a:r>
            <a:r>
              <a:rPr lang="es-ES_tradnl" sz="2800" dirty="0" smtClean="0"/>
              <a:t>imaginación creadora </a:t>
            </a:r>
            <a:r>
              <a:rPr lang="es-ES_tradnl" sz="2800" dirty="0"/>
              <a:t>del hombre occidental ha incrementado </a:t>
            </a:r>
            <a:r>
              <a:rPr lang="es-ES_tradnl" sz="2800" dirty="0" smtClean="0"/>
              <a:t>un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desarrollo</a:t>
            </a:r>
            <a:r>
              <a:rPr lang="es-ES_tradnl" sz="2800" dirty="0" smtClean="0"/>
              <a:t> </a:t>
            </a:r>
            <a:r>
              <a:rPr lang="es-ES_tradnl" sz="2800" dirty="0"/>
              <a:t>industrial suicida con máquinas que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contaminan</a:t>
            </a:r>
            <a:r>
              <a:rPr lang="es-ES_tradnl" sz="2800" dirty="0"/>
              <a:t> </a:t>
            </a:r>
            <a:r>
              <a:rPr lang="es-ES_tradnl" sz="2800" dirty="0" smtClean="0"/>
              <a:t>el oxígeno </a:t>
            </a:r>
            <a:r>
              <a:rPr lang="es-ES_tradnl" sz="2800" dirty="0"/>
              <a:t>indispensable para la vida humana, que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envenenan</a:t>
            </a:r>
            <a:r>
              <a:rPr lang="es-ES_tradnl" sz="2800" dirty="0" smtClean="0"/>
              <a:t> sus </a:t>
            </a:r>
            <a:r>
              <a:rPr lang="es-ES_tradnl" sz="2800" dirty="0"/>
              <a:t>aguas y que, incluso, adulteran criminalmente las </a:t>
            </a:r>
            <a:r>
              <a:rPr lang="es-ES_tradnl" sz="2800" dirty="0" smtClean="0"/>
              <a:t>relaciones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ecológicas</a:t>
            </a:r>
            <a:r>
              <a:rPr lang="es-ES_tradnl" sz="2800" dirty="0"/>
              <a:t>. Está probado que mares y ricas tierras son </a:t>
            </a:r>
            <a:r>
              <a:rPr lang="es-ES_tradnl" sz="2800" dirty="0" smtClean="0"/>
              <a:t>ahora comarcas </a:t>
            </a:r>
            <a:r>
              <a:rPr lang="es-ES_tradnl" sz="2800" dirty="0"/>
              <a:t>muertas o en vías de </a:t>
            </a:r>
            <a:r>
              <a:rPr lang="es-ES_tradnl" sz="2800" dirty="0" smtClean="0"/>
              <a:t>desaparecer” (Reinaga 1978, 175).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90491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20" t="14116" r="2456" b="15179"/>
          <a:stretch/>
        </p:blipFill>
        <p:spPr>
          <a:xfrm rot="5400000">
            <a:off x="6549575" y="1222671"/>
            <a:ext cx="6858001" cy="44268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30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Decolonial: Otro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24544" y="1068452"/>
            <a:ext cx="8189697" cy="5796642"/>
          </a:xfrm>
        </p:spPr>
        <p:txBody>
          <a:bodyPr>
            <a:noAutofit/>
          </a:bodyPr>
          <a:lstStyle/>
          <a:p>
            <a:pPr lvl="1"/>
            <a:r>
              <a:rPr lang="es-ES_tradnl" sz="3200" dirty="0" smtClean="0"/>
              <a:t>Re-organización de relaciones occidentales </a:t>
            </a:r>
          </a:p>
          <a:p>
            <a:pPr lvl="1"/>
            <a:endParaRPr lang="es-ES_tradnl" sz="3200" dirty="0"/>
          </a:p>
          <a:p>
            <a:pPr lvl="1"/>
            <a:r>
              <a:rPr lang="es-ES_tradnl" sz="3200" dirty="0" smtClean="0"/>
              <a:t>Relaciones de Injusticia y opresión:</a:t>
            </a:r>
          </a:p>
          <a:p>
            <a:pPr lvl="2"/>
            <a:endParaRPr lang="es-ES_tradnl" sz="2800" dirty="0" smtClean="0"/>
          </a:p>
          <a:p>
            <a:pPr lvl="2"/>
            <a:r>
              <a:rPr lang="es-ES_tradnl" sz="2800" b="1" u="sng" dirty="0" smtClean="0">
                <a:solidFill>
                  <a:srgbClr val="FF0000"/>
                </a:solidFill>
              </a:rPr>
              <a:t>Racismo</a:t>
            </a:r>
            <a:r>
              <a:rPr lang="es-ES_tradnl" sz="2800" dirty="0" smtClean="0"/>
              <a:t> = destrucción de coexistencia</a:t>
            </a:r>
          </a:p>
          <a:p>
            <a:pPr lvl="3"/>
            <a:r>
              <a:rPr lang="es-ES_tradnl" sz="2600" dirty="0" smtClean="0"/>
              <a:t>Genocidio</a:t>
            </a:r>
          </a:p>
          <a:p>
            <a:pPr lvl="3"/>
            <a:r>
              <a:rPr lang="es-ES_tradnl" sz="2600" dirty="0" smtClean="0"/>
              <a:t>Asimilación</a:t>
            </a:r>
          </a:p>
          <a:p>
            <a:pPr lvl="4"/>
            <a:r>
              <a:rPr lang="es-ES_tradnl" sz="2600" dirty="0" smtClean="0"/>
              <a:t>Mestizaje = homogeneización</a:t>
            </a:r>
          </a:p>
          <a:p>
            <a:pPr lvl="3"/>
            <a:r>
              <a:rPr lang="es-ES_tradnl" sz="2600" dirty="0" smtClean="0"/>
              <a:t>Silenciando / borrando  Pensamiento Amáutico</a:t>
            </a:r>
          </a:p>
          <a:p>
            <a:pPr lvl="3"/>
            <a:r>
              <a:rPr lang="es-ES_tradnl" sz="2600" dirty="0" smtClean="0"/>
              <a:t>Guerra , Guerra Fría, Guerra Nuclear</a:t>
            </a:r>
          </a:p>
          <a:p>
            <a:pPr lvl="4"/>
            <a:r>
              <a:rPr lang="es-ES_tradnl" sz="2600" dirty="0" smtClean="0"/>
              <a:t>Dictaduras </a:t>
            </a:r>
          </a:p>
          <a:p>
            <a:pPr lvl="3"/>
            <a:endParaRPr lang="es-ES_tradnl" sz="2600" dirty="0" smtClean="0"/>
          </a:p>
          <a:p>
            <a:pPr lvl="3"/>
            <a:endParaRPr lang="es-ES_tradnl" sz="2600" dirty="0"/>
          </a:p>
          <a:p>
            <a:pPr lvl="2"/>
            <a:endParaRPr lang="es-ES_tradnl" sz="2800" dirty="0"/>
          </a:p>
        </p:txBody>
      </p:sp>
      <p:sp>
        <p:nvSpPr>
          <p:cNvPr id="8" name="Rectangle 7"/>
          <p:cNvSpPr/>
          <p:nvPr/>
        </p:nvSpPr>
        <p:spPr>
          <a:xfrm>
            <a:off x="7918113" y="6581004"/>
            <a:ext cx="34554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dirty="0"/>
              <a:t>Waman Puma, 1612-1615 en Rivera </a:t>
            </a:r>
            <a:r>
              <a:rPr lang="es-ES_tradnl" sz="1200" dirty="0" smtClean="0"/>
              <a:t>2015, 203.  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63197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Rounded Rectangle 3"/>
          <p:cNvSpPr/>
          <p:nvPr/>
        </p:nvSpPr>
        <p:spPr>
          <a:xfrm>
            <a:off x="1" y="855057"/>
            <a:ext cx="12191999" cy="5146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dirty="0" smtClean="0"/>
              <a:t>“Es la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fiera blanca</a:t>
            </a:r>
            <a:r>
              <a:rPr lang="es-ES_tradnl" sz="2800" dirty="0"/>
              <a:t>, quien ha enseñado el odio racial al indio de América, al negro </a:t>
            </a:r>
            <a:r>
              <a:rPr lang="es-ES_tradnl" sz="2800" dirty="0" smtClean="0"/>
              <a:t>de África </a:t>
            </a:r>
            <a:r>
              <a:rPr lang="es-ES_tradnl" sz="2800" dirty="0"/>
              <a:t>y al mongol de Asia. El blanco conquistador es quien ha puesto en </a:t>
            </a:r>
            <a:r>
              <a:rPr lang="es-ES_tradnl" sz="2800" dirty="0" smtClean="0"/>
              <a:t>el cerebro </a:t>
            </a:r>
            <a:r>
              <a:rPr lang="es-ES_tradnl" sz="2800" dirty="0"/>
              <a:t>del indio de América, el tumor maligno de la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escala racial </a:t>
            </a:r>
            <a:r>
              <a:rPr lang="es-ES_tradnl" sz="2800" dirty="0"/>
              <a:t>de </a:t>
            </a:r>
            <a:r>
              <a:rPr lang="es-ES_tradnl" sz="2800" dirty="0" smtClean="0"/>
              <a:t>valores” (Reinaga 1978, 418). </a:t>
            </a:r>
            <a:endParaRPr lang="es-ES_tradnl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0" y="855057"/>
            <a:ext cx="12191999" cy="5146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dirty="0" smtClean="0"/>
              <a:t>“</a:t>
            </a:r>
            <a:r>
              <a:rPr lang="es-ES_tradnl" sz="2800" dirty="0"/>
              <a:t>El árbol no se devora; el animal tampoco. Una planta es un gens de la </a:t>
            </a:r>
            <a:r>
              <a:rPr lang="es-ES_tradnl" sz="2800" dirty="0" smtClean="0"/>
              <a:t>familia vegetal</a:t>
            </a:r>
            <a:r>
              <a:rPr lang="es-ES_tradnl" sz="2800" dirty="0"/>
              <a:t>, y no hace guerra contra otra planta; el animal de una </a:t>
            </a:r>
            <a:r>
              <a:rPr lang="es-ES_tradnl" sz="2800" dirty="0" smtClean="0"/>
              <a:t>familia o </a:t>
            </a:r>
            <a:r>
              <a:rPr lang="es-ES_tradnl" sz="2800" dirty="0"/>
              <a:t>de una especie no devora a su congénere. Ningún ser se autodevora. </a:t>
            </a:r>
            <a:r>
              <a:rPr lang="es-ES_tradnl" sz="2800" dirty="0" smtClean="0"/>
              <a:t>El hombre </a:t>
            </a:r>
            <a:r>
              <a:rPr lang="es-ES_tradnl" sz="2800" dirty="0"/>
              <a:t>de Preamérica no es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antropófago</a:t>
            </a:r>
            <a:r>
              <a:rPr lang="es-ES_tradnl" sz="2800" dirty="0"/>
              <a:t>. El indio no come carne </a:t>
            </a:r>
            <a:r>
              <a:rPr lang="es-ES_tradnl" sz="2800" dirty="0" smtClean="0"/>
              <a:t>humana. El </a:t>
            </a:r>
            <a:r>
              <a:rPr lang="es-ES_tradnl" sz="2800" dirty="0"/>
              <a:t>blanco europeo es quien come al hombre. El occidente, a lo largo de </a:t>
            </a:r>
            <a:r>
              <a:rPr lang="es-ES_tradnl" sz="2800" dirty="0" smtClean="0"/>
              <a:t>su historia</a:t>
            </a:r>
            <a:r>
              <a:rPr lang="es-ES_tradnl" sz="2800" dirty="0"/>
              <a:t>, </a:t>
            </a:r>
            <a:r>
              <a:rPr lang="es-ES_tradnl" sz="2800" dirty="0" smtClean="0"/>
              <a:t>es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genocidio y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antropofagia</a:t>
            </a:r>
            <a:r>
              <a:rPr lang="es-ES_tradnl" sz="2800" dirty="0" smtClean="0"/>
              <a:t>” (Reinaga 1978, 179).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213442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9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1" t="14197" r="5151" b="9732"/>
          <a:stretch/>
        </p:blipFill>
        <p:spPr>
          <a:xfrm rot="5400000">
            <a:off x="6512255" y="1185351"/>
            <a:ext cx="6865094" cy="44943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30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Decolonial: Otro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24543" y="1068452"/>
            <a:ext cx="4735286" cy="5796642"/>
          </a:xfrm>
        </p:spPr>
        <p:txBody>
          <a:bodyPr>
            <a:noAutofit/>
          </a:bodyPr>
          <a:lstStyle/>
          <a:p>
            <a:pPr lvl="1"/>
            <a:r>
              <a:rPr lang="es-ES_tradnl" sz="3200" b="1" u="sng" dirty="0" smtClean="0">
                <a:solidFill>
                  <a:srgbClr val="FF0000"/>
                </a:solidFill>
              </a:rPr>
              <a:t>Re-organización</a:t>
            </a:r>
            <a:r>
              <a:rPr lang="es-ES_tradnl" sz="3200" dirty="0" smtClean="0"/>
              <a:t> de relaciones occidentales </a:t>
            </a:r>
          </a:p>
          <a:p>
            <a:pPr lvl="1"/>
            <a:endParaRPr lang="es-ES_tradnl" sz="3200" dirty="0"/>
          </a:p>
          <a:p>
            <a:pPr lvl="1"/>
            <a:r>
              <a:rPr lang="es-ES_tradnl" sz="3200" dirty="0" smtClean="0"/>
              <a:t>Relaciones de Injusticia y opresión:</a:t>
            </a:r>
          </a:p>
          <a:p>
            <a:pPr lvl="2"/>
            <a:endParaRPr lang="es-ES_tradnl" sz="2800" dirty="0" smtClean="0"/>
          </a:p>
          <a:p>
            <a:pPr lvl="2"/>
            <a:r>
              <a:rPr lang="es-ES_tradnl" sz="2800" dirty="0" smtClean="0"/>
              <a:t>Racismo = definición de “hombre”</a:t>
            </a:r>
          </a:p>
          <a:p>
            <a:pPr lvl="3"/>
            <a:r>
              <a:rPr lang="es-ES_tradnl" sz="2600" b="1" u="sng" dirty="0" smtClean="0">
                <a:solidFill>
                  <a:srgbClr val="FF0000"/>
                </a:solidFill>
              </a:rPr>
              <a:t>Explotación</a:t>
            </a:r>
            <a:r>
              <a:rPr lang="es-ES_tradnl" sz="2600" dirty="0" smtClean="0"/>
              <a:t>, hambre, propiedad privada </a:t>
            </a:r>
          </a:p>
          <a:p>
            <a:pPr lvl="3"/>
            <a:endParaRPr lang="es-ES_tradnl" sz="2600" dirty="0" smtClean="0"/>
          </a:p>
          <a:p>
            <a:pPr lvl="3"/>
            <a:endParaRPr lang="es-ES_tradnl" sz="2600" dirty="0"/>
          </a:p>
          <a:p>
            <a:pPr lvl="2"/>
            <a:endParaRPr lang="es-ES_tradnl" sz="2800" dirty="0"/>
          </a:p>
        </p:txBody>
      </p:sp>
      <p:sp>
        <p:nvSpPr>
          <p:cNvPr id="8" name="Rectangle 7"/>
          <p:cNvSpPr/>
          <p:nvPr/>
        </p:nvSpPr>
        <p:spPr>
          <a:xfrm>
            <a:off x="7918113" y="6581004"/>
            <a:ext cx="34554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dirty="0"/>
              <a:t>Waman Puma, 1612-1615 en Rivera </a:t>
            </a:r>
            <a:r>
              <a:rPr lang="es-ES_tradnl" sz="1200" dirty="0" smtClean="0"/>
              <a:t>2015, 199-200.  </a:t>
            </a:r>
            <a:endParaRPr lang="es-ES_tradnl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3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86" t="10076" r="6249" b="5817"/>
          <a:stretch/>
        </p:blipFill>
        <p:spPr>
          <a:xfrm rot="5400000">
            <a:off x="3878798" y="2949312"/>
            <a:ext cx="4422277" cy="339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6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Revolución de 1952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586" y="2054228"/>
            <a:ext cx="11914414" cy="4351338"/>
          </a:xfrm>
        </p:spPr>
        <p:txBody>
          <a:bodyPr>
            <a:noAutofit/>
          </a:bodyPr>
          <a:lstStyle/>
          <a:p>
            <a:r>
              <a:rPr lang="es-ES_tradnl" sz="3200" dirty="0" smtClean="0"/>
              <a:t>Cuestiones “culturales” quedan como secundarias (menos verdad):</a:t>
            </a:r>
          </a:p>
          <a:p>
            <a:pPr lvl="1"/>
            <a:r>
              <a:rPr lang="es-ES_tradnl" sz="2800" dirty="0" smtClean="0"/>
              <a:t>Tradiciones, religión, identidad, lenguaje, etc. </a:t>
            </a:r>
          </a:p>
          <a:p>
            <a:pPr lvl="1"/>
            <a:endParaRPr lang="es-ES_tradnl" sz="2800" dirty="0"/>
          </a:p>
          <a:p>
            <a:pPr marL="457200" lvl="1" indent="0" algn="ctr">
              <a:buNone/>
            </a:pPr>
            <a:r>
              <a:rPr lang="es-ES_tradnl" sz="2800" dirty="0" smtClean="0"/>
              <a:t>=</a:t>
            </a:r>
          </a:p>
          <a:p>
            <a:pPr lvl="1"/>
            <a:endParaRPr lang="es-ES_tradnl" sz="2800" dirty="0"/>
          </a:p>
          <a:p>
            <a:pPr lvl="1"/>
            <a:r>
              <a:rPr lang="es-ES_tradnl" sz="2800" dirty="0" smtClean="0"/>
              <a:t>Urbanización, castellanización, educación centralizada, proletarización, etc. </a:t>
            </a:r>
          </a:p>
          <a:p>
            <a:pPr lvl="1"/>
            <a:endParaRPr lang="es-ES_tradnl" sz="2800" dirty="0" smtClean="0"/>
          </a:p>
          <a:p>
            <a:pPr marL="457200" lvl="1" indent="0" algn="ctr">
              <a:buNone/>
            </a:pPr>
            <a:r>
              <a:rPr lang="es-ES_tradnl" sz="2800" dirty="0" smtClean="0"/>
              <a:t>=</a:t>
            </a:r>
          </a:p>
          <a:p>
            <a:pPr lvl="1"/>
            <a:r>
              <a:rPr lang="es-ES_tradnl" sz="2800" b="1" dirty="0" smtClean="0">
                <a:solidFill>
                  <a:srgbClr val="FF0000"/>
                </a:solidFill>
              </a:rPr>
              <a:t>Homogenización</a:t>
            </a:r>
            <a:r>
              <a:rPr lang="es-ES_tradnl" sz="2800" dirty="0" smtClean="0"/>
              <a:t> civilizatoria  </a:t>
            </a:r>
            <a:endParaRPr lang="es-ES_tradnl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2075810" y="1610725"/>
            <a:ext cx="8533120" cy="47769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dirty="0" smtClean="0"/>
              <a:t>Problema de </a:t>
            </a:r>
            <a:r>
              <a:rPr lang="es-ES_tradnl" sz="36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Coexistencia</a:t>
            </a:r>
          </a:p>
          <a:p>
            <a:pPr algn="ctr"/>
            <a:endParaRPr lang="es-ES_tradnl" sz="3600" b="1" u="sng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s-ES_tradnl" sz="36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Igualdad </a:t>
            </a:r>
            <a:r>
              <a:rPr lang="es-ES_tradnl" sz="3600" dirty="0" smtClean="0">
                <a:solidFill>
                  <a:schemeClr val="bg1"/>
                </a:solidFill>
              </a:rPr>
              <a:t>en la clase trabajadora, pero</a:t>
            </a:r>
          </a:p>
          <a:p>
            <a:pPr algn="ctr"/>
            <a:r>
              <a:rPr lang="es-ES_tradnl" sz="36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Diferencia </a:t>
            </a:r>
            <a:r>
              <a:rPr lang="es-ES_tradnl" sz="3600" dirty="0" smtClean="0">
                <a:solidFill>
                  <a:schemeClr val="bg1"/>
                </a:solidFill>
              </a:rPr>
              <a:t>limitada </a:t>
            </a:r>
            <a:endParaRPr lang="es-ES_tradnl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22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15714" r="13906" b="22678"/>
          <a:stretch/>
        </p:blipFill>
        <p:spPr>
          <a:xfrm rot="5400000">
            <a:off x="7648032" y="1914797"/>
            <a:ext cx="5632464" cy="345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303"/>
            <a:ext cx="12191998" cy="1325563"/>
          </a:xfrm>
        </p:spPr>
        <p:txBody>
          <a:bodyPr/>
          <a:lstStyle/>
          <a:p>
            <a:r>
              <a:rPr lang="es-ES_tradnl" dirty="0" smtClean="0"/>
              <a:t>Indianismo Decolonial: </a:t>
            </a:r>
            <a:r>
              <a:rPr lang="es-ES_tradnl" b="1" u="sng" dirty="0" smtClean="0">
                <a:solidFill>
                  <a:srgbClr val="FF0000"/>
                </a:solidFill>
              </a:rPr>
              <a:t>Temporalidad </a:t>
            </a:r>
            <a:r>
              <a:rPr lang="es-ES_tradnl" dirty="0" smtClean="0"/>
              <a:t>= Liberación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7384"/>
            <a:ext cx="7641771" cy="5796642"/>
          </a:xfrm>
        </p:spPr>
        <p:txBody>
          <a:bodyPr>
            <a:noAutofit/>
          </a:bodyPr>
          <a:lstStyle/>
          <a:p>
            <a:pPr lvl="1"/>
            <a:endParaRPr lang="es-ES_tradnl" sz="3200" b="1" u="sng" dirty="0" smtClean="0">
              <a:solidFill>
                <a:srgbClr val="FF0000"/>
              </a:solidFill>
            </a:endParaRPr>
          </a:p>
          <a:p>
            <a:pPr lvl="1"/>
            <a:r>
              <a:rPr lang="es-ES_tradnl" sz="3200" b="1" u="sng" dirty="0" smtClean="0">
                <a:solidFill>
                  <a:srgbClr val="FF0000"/>
                </a:solidFill>
              </a:rPr>
              <a:t>Pensamiento </a:t>
            </a:r>
            <a:r>
              <a:rPr lang="es-ES_tradnl" sz="3200" dirty="0" smtClean="0"/>
              <a:t>de Liberación = Amáutico </a:t>
            </a:r>
          </a:p>
          <a:p>
            <a:pPr lvl="1"/>
            <a:endParaRPr lang="es-ES_tradnl" sz="3200" dirty="0"/>
          </a:p>
          <a:p>
            <a:pPr lvl="2"/>
            <a:r>
              <a:rPr lang="es-ES_tradnl" sz="2800" b="1" u="sng" dirty="0">
                <a:solidFill>
                  <a:srgbClr val="FF0000"/>
                </a:solidFill>
              </a:rPr>
              <a:t>Verdad</a:t>
            </a:r>
            <a:r>
              <a:rPr lang="es-ES_tradnl" sz="2400" dirty="0" smtClean="0"/>
              <a:t> </a:t>
            </a:r>
            <a:r>
              <a:rPr lang="es-ES_tradnl" sz="2800" dirty="0" smtClean="0"/>
              <a:t>= justicia = liberación de injusticia/opresión </a:t>
            </a:r>
          </a:p>
          <a:p>
            <a:pPr lvl="2"/>
            <a:endParaRPr lang="es-ES_tradnl" sz="2800" dirty="0" smtClean="0"/>
          </a:p>
          <a:p>
            <a:pPr lvl="2"/>
            <a:r>
              <a:rPr lang="es-ES_tradnl" sz="2800" dirty="0" smtClean="0"/>
              <a:t>Verdad es “hecho de coexistencia”</a:t>
            </a:r>
          </a:p>
          <a:p>
            <a:pPr lvl="3"/>
            <a:r>
              <a:rPr lang="es-ES_tradnl" sz="2600" dirty="0" smtClean="0"/>
              <a:t>Leyes del </a:t>
            </a:r>
            <a:r>
              <a:rPr lang="es-ES_tradnl" sz="2800" b="1" u="sng" dirty="0">
                <a:solidFill>
                  <a:srgbClr val="FF0000"/>
                </a:solidFill>
              </a:rPr>
              <a:t>cosmos</a:t>
            </a:r>
          </a:p>
          <a:p>
            <a:pPr lvl="3"/>
            <a:endParaRPr lang="es-ES_tradnl" sz="2600" dirty="0"/>
          </a:p>
          <a:p>
            <a:pPr lvl="3"/>
            <a:r>
              <a:rPr lang="es-ES_tradnl" sz="2600" dirty="0" smtClean="0"/>
              <a:t>Construcción de la mentalidad del Indio y de las </a:t>
            </a:r>
            <a:r>
              <a:rPr lang="es-ES_tradnl" sz="2600" b="1" u="sng" dirty="0" smtClean="0">
                <a:solidFill>
                  <a:srgbClr val="FF0000"/>
                </a:solidFill>
              </a:rPr>
              <a:t>relaciones sociales </a:t>
            </a:r>
            <a:r>
              <a:rPr lang="es-ES_tradnl" sz="2600" dirty="0" smtClean="0"/>
              <a:t>que ella implica.</a:t>
            </a:r>
          </a:p>
          <a:p>
            <a:pPr lvl="2"/>
            <a:endParaRPr lang="es-ES_tradnl" sz="2800" dirty="0"/>
          </a:p>
          <a:p>
            <a:pPr lvl="2"/>
            <a:endParaRPr lang="es-ES_tradnl" sz="2800" dirty="0" smtClean="0"/>
          </a:p>
          <a:p>
            <a:pPr lvl="3"/>
            <a:endParaRPr lang="es-ES_tradnl" sz="3200" dirty="0"/>
          </a:p>
          <a:p>
            <a:pPr lvl="2"/>
            <a:endParaRPr lang="es-ES_tradnl" sz="3600" dirty="0"/>
          </a:p>
        </p:txBody>
      </p:sp>
      <p:sp>
        <p:nvSpPr>
          <p:cNvPr id="9" name="Rectangle 8"/>
          <p:cNvSpPr/>
          <p:nvPr/>
        </p:nvSpPr>
        <p:spPr>
          <a:xfrm>
            <a:off x="8736528" y="6425449"/>
            <a:ext cx="34554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dirty="0"/>
              <a:t>Waman Puma, 1612-1615 en Rivera </a:t>
            </a:r>
            <a:r>
              <a:rPr lang="es-ES_tradnl" sz="1200" dirty="0" smtClean="0"/>
              <a:t>2015, 209.  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168429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Rounded Rectangle 3"/>
          <p:cNvSpPr/>
          <p:nvPr/>
        </p:nvSpPr>
        <p:spPr>
          <a:xfrm>
            <a:off x="0" y="560855"/>
            <a:ext cx="12191999" cy="5146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dirty="0" smtClean="0"/>
              <a:t>“</a:t>
            </a:r>
            <a:r>
              <a:rPr lang="es-ES_tradnl" sz="2800" dirty="0"/>
              <a:t>Vale decir: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otro pensamiento </a:t>
            </a:r>
            <a:r>
              <a:rPr lang="es-ES_tradnl" sz="2800" dirty="0"/>
              <a:t>y otra lengua; otros conceptos y otros </a:t>
            </a:r>
            <a:r>
              <a:rPr lang="es-ES_tradnl" sz="2800" dirty="0" smtClean="0"/>
              <a:t>términos lingüísticos</a:t>
            </a:r>
            <a:r>
              <a:rPr lang="es-ES_tradnl" sz="2800" dirty="0"/>
              <a:t>; otra psiquis, otra estructura psíquica y otra forma </a:t>
            </a:r>
            <a:r>
              <a:rPr lang="es-ES_tradnl" sz="2800" dirty="0" smtClean="0"/>
              <a:t>y substancia elocutiva. En </a:t>
            </a:r>
            <a:r>
              <a:rPr lang="es-ES_tradnl" sz="2800" dirty="0"/>
              <a:t>suma, otro contenido ideográfico en el cerebro, y otra manera de </a:t>
            </a:r>
            <a:r>
              <a:rPr lang="es-ES_tradnl" sz="2800" dirty="0" smtClean="0"/>
              <a:t>expresión individual </a:t>
            </a:r>
            <a:r>
              <a:rPr lang="es-ES_tradnl" sz="2800" dirty="0"/>
              <a:t>y </a:t>
            </a:r>
            <a:r>
              <a:rPr lang="es-ES_tradnl" sz="2800" dirty="0" smtClean="0"/>
              <a:t>social” (Reinaga 1978, 372). </a:t>
            </a:r>
            <a:endParaRPr lang="es-ES_tradnl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-1" y="1224018"/>
            <a:ext cx="12191999" cy="5146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dirty="0" smtClean="0"/>
              <a:t>“</a:t>
            </a:r>
            <a:r>
              <a:rPr lang="es-ES_tradnl" sz="2800" dirty="0"/>
              <a:t>Conciencia </a:t>
            </a:r>
            <a:r>
              <a:rPr lang="es-ES_tradnl" sz="2800" dirty="0" smtClean="0"/>
              <a:t>amáutica</a:t>
            </a:r>
            <a:r>
              <a:rPr lang="es-ES_tradnl" sz="2800" dirty="0"/>
              <a:t> </a:t>
            </a:r>
            <a:r>
              <a:rPr lang="es-ES_tradnl" sz="2800" dirty="0" smtClean="0"/>
              <a:t>que </a:t>
            </a:r>
            <a:r>
              <a:rPr lang="es-ES_tradnl" sz="2800" dirty="0"/>
              <a:t>es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más que </a:t>
            </a:r>
            <a:r>
              <a:rPr lang="es-ES_tradnl" sz="2800" dirty="0"/>
              <a:t>el “cogito ergo sum” de Descartes; más que el “Dios Razón</a:t>
            </a:r>
            <a:r>
              <a:rPr lang="es-ES_tradnl" sz="2800" dirty="0" smtClean="0"/>
              <a:t>”, “</a:t>
            </a:r>
            <a:r>
              <a:rPr lang="es-ES_tradnl" sz="2800" dirty="0"/>
              <a:t>Razón en sí” y “para sí”; más que el imperativo “puedes, pues debes” </a:t>
            </a:r>
            <a:r>
              <a:rPr lang="es-ES_tradnl" sz="2800" dirty="0" smtClean="0"/>
              <a:t>de Kant</a:t>
            </a:r>
            <a:r>
              <a:rPr lang="es-ES_tradnl" sz="2800" dirty="0"/>
              <a:t>; más que “lo racional y lo real son lo mismo” de Hegel; más que “</a:t>
            </a:r>
            <a:r>
              <a:rPr lang="es-ES_tradnl" sz="2800" dirty="0" smtClean="0"/>
              <a:t>la Razón </a:t>
            </a:r>
            <a:r>
              <a:rPr lang="es-ES_tradnl" sz="2800" dirty="0"/>
              <a:t>es Revolución” de Marx; y más que el “Superhombre” de </a:t>
            </a:r>
            <a:r>
              <a:rPr lang="es-ES_tradnl" sz="2800" dirty="0" smtClean="0"/>
              <a:t>Nietzsche. Siendo </a:t>
            </a:r>
            <a:r>
              <a:rPr lang="es-ES_tradnl" sz="2800" dirty="0"/>
              <a:t>el hombre amáutico la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conciencia del Cosmos</a:t>
            </a:r>
            <a:r>
              <a:rPr lang="es-ES_tradnl" sz="2800" dirty="0"/>
              <a:t>, el Cosmos </a:t>
            </a:r>
            <a:r>
              <a:rPr lang="es-ES_tradnl" sz="2800" dirty="0" smtClean="0"/>
              <a:t>hecho conciencia</a:t>
            </a:r>
            <a:r>
              <a:rPr lang="es-ES_tradnl" sz="2800" dirty="0"/>
              <a:t>; el hombre amáutico es carne y verbo de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la verdad, la libertad y el bien</a:t>
            </a:r>
            <a:r>
              <a:rPr lang="es-ES_tradnl" sz="2800" dirty="0" smtClean="0"/>
              <a:t>” (Reinaga 1978, 405).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52727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30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Decolonial: Liberación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7384"/>
            <a:ext cx="12192000" cy="5796642"/>
          </a:xfrm>
        </p:spPr>
        <p:txBody>
          <a:bodyPr>
            <a:noAutofit/>
          </a:bodyPr>
          <a:lstStyle/>
          <a:p>
            <a:pPr lvl="1"/>
            <a:endParaRPr lang="es-ES_tradnl" sz="3200" dirty="0" smtClean="0"/>
          </a:p>
          <a:p>
            <a:pPr lvl="1"/>
            <a:r>
              <a:rPr lang="es-ES_tradnl" sz="3200" dirty="0" smtClean="0"/>
              <a:t>Pensamiento Amáutico </a:t>
            </a:r>
          </a:p>
          <a:p>
            <a:pPr lvl="1"/>
            <a:endParaRPr lang="es-ES_tradnl" sz="3200" dirty="0"/>
          </a:p>
          <a:p>
            <a:pPr lvl="2"/>
            <a:r>
              <a:rPr lang="es-ES_tradnl" sz="2800" dirty="0" smtClean="0"/>
              <a:t>Liberación </a:t>
            </a:r>
          </a:p>
          <a:p>
            <a:pPr lvl="2"/>
            <a:endParaRPr lang="es-ES_tradnl" sz="2800" dirty="0" smtClean="0"/>
          </a:p>
          <a:p>
            <a:pPr lvl="2"/>
            <a:r>
              <a:rPr lang="es-ES_tradnl" sz="2800" b="1" u="sng" dirty="0" smtClean="0">
                <a:solidFill>
                  <a:srgbClr val="FF0000"/>
                </a:solidFill>
              </a:rPr>
              <a:t>Cómo</a:t>
            </a:r>
            <a:r>
              <a:rPr lang="es-ES_tradnl" sz="2800" dirty="0" smtClean="0"/>
              <a:t>?</a:t>
            </a:r>
          </a:p>
          <a:p>
            <a:pPr lvl="2"/>
            <a:endParaRPr lang="es-ES_tradnl" sz="2800" dirty="0" smtClean="0"/>
          </a:p>
          <a:p>
            <a:pPr lvl="3"/>
            <a:r>
              <a:rPr lang="es-ES_tradnl" sz="2600" dirty="0" smtClean="0"/>
              <a:t>Guerra, silencio, resistencia…</a:t>
            </a:r>
          </a:p>
          <a:p>
            <a:pPr lvl="3"/>
            <a:r>
              <a:rPr lang="es-ES_tradnl" sz="2600" dirty="0" smtClean="0"/>
              <a:t>En unión: liberación del tercer mundo </a:t>
            </a:r>
          </a:p>
          <a:p>
            <a:pPr lvl="3"/>
            <a:endParaRPr lang="es-ES_tradnl" sz="2600" dirty="0" smtClean="0"/>
          </a:p>
          <a:p>
            <a:pPr lvl="2"/>
            <a:endParaRPr lang="es-ES_tradnl" sz="2800" dirty="0" smtClean="0"/>
          </a:p>
          <a:p>
            <a:pPr lvl="3"/>
            <a:endParaRPr lang="es-ES_tradnl" sz="3200" dirty="0" smtClean="0"/>
          </a:p>
          <a:p>
            <a:pPr lvl="2"/>
            <a:endParaRPr lang="es-ES_tradnl" sz="3600" dirty="0"/>
          </a:p>
        </p:txBody>
      </p:sp>
      <p:sp>
        <p:nvSpPr>
          <p:cNvPr id="5" name="Rounded Rectangle 4"/>
          <p:cNvSpPr/>
          <p:nvPr/>
        </p:nvSpPr>
        <p:spPr>
          <a:xfrm>
            <a:off x="0" y="1490665"/>
            <a:ext cx="12192001" cy="52530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dirty="0" smtClean="0"/>
              <a:t>“</a:t>
            </a:r>
            <a:r>
              <a:rPr lang="es-ES_tradnl" sz="2800" dirty="0"/>
              <a:t>Desde 1492 a 1977, el pueblo, la Comunidad india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está en guerra</a:t>
            </a:r>
            <a:r>
              <a:rPr lang="es-ES_tradnl" sz="2800" dirty="0"/>
              <a:t>. Su lucha,</a:t>
            </a:r>
          </a:p>
          <a:p>
            <a:r>
              <a:rPr lang="es-ES_tradnl" sz="2800" dirty="0"/>
              <a:t>armada unas veces, paciencia muda otras, no ha llegado a la </a:t>
            </a:r>
            <a:r>
              <a:rPr lang="es-ES_tradnl" sz="2800" dirty="0" smtClean="0"/>
              <a:t>victoria. El </a:t>
            </a:r>
            <a:r>
              <a:rPr lang="es-ES_tradnl" sz="2800" dirty="0"/>
              <a:t>indio no ha vencido; no ha expulsado a Europa</a:t>
            </a:r>
            <a:r>
              <a:rPr lang="es-ES_tradnl" sz="2800" dirty="0" smtClean="0"/>
              <a:t>... ¿</a:t>
            </a:r>
            <a:r>
              <a:rPr lang="es-ES_tradnl" sz="2800" dirty="0"/>
              <a:t>Por </a:t>
            </a:r>
            <a:r>
              <a:rPr lang="es-ES_tradnl" sz="2800" dirty="0" smtClean="0"/>
              <a:t>qué? Porque </a:t>
            </a:r>
            <a:r>
              <a:rPr lang="es-ES_tradnl" sz="2800" dirty="0"/>
              <a:t>esta guerra, es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guerra de pensamiento</a:t>
            </a:r>
            <a:r>
              <a:rPr lang="es-ES_tradnl" sz="2800" dirty="0"/>
              <a:t>. Y el blanco se ha </a:t>
            </a:r>
            <a:r>
              <a:rPr lang="es-ES_tradnl" sz="2800" dirty="0" smtClean="0"/>
              <a:t>hecho dueño </a:t>
            </a:r>
            <a:r>
              <a:rPr lang="es-ES_tradnl" sz="2800" dirty="0"/>
              <a:t>único del pensar. El pensamiento indio ha vivido, ha </a:t>
            </a:r>
            <a:r>
              <a:rPr lang="es-ES_tradnl" sz="2800" dirty="0" smtClean="0"/>
              <a:t>permanecido dentro </a:t>
            </a:r>
            <a:r>
              <a:rPr lang="es-ES_tradnl" sz="2800" dirty="0"/>
              <a:t>de la Comunidad, como un niño dentro la vida uterina</a:t>
            </a:r>
            <a:r>
              <a:rPr lang="es-ES_tradnl" sz="2800" dirty="0" smtClean="0"/>
              <a:t>... Empero</a:t>
            </a:r>
            <a:r>
              <a:rPr lang="es-ES_tradnl" sz="2800" dirty="0"/>
              <a:t>, ahora las cosas han cambiado:</a:t>
            </a:r>
          </a:p>
          <a:p>
            <a:endParaRPr lang="es-ES_tradnl" sz="2800" dirty="0" smtClean="0"/>
          </a:p>
          <a:p>
            <a:r>
              <a:rPr lang="es-ES_tradnl" sz="2800" dirty="0" smtClean="0"/>
              <a:t>a</a:t>
            </a:r>
            <a:r>
              <a:rPr lang="es-ES_tradnl" sz="2800" dirty="0"/>
              <a:t>) El pensamiento de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Europa está en coma</a:t>
            </a:r>
            <a:r>
              <a:rPr lang="es-ES_tradnl" sz="2800" dirty="0"/>
              <a:t>, agoniza en los estertores </a:t>
            </a:r>
            <a:r>
              <a:rPr lang="es-ES_tradnl" sz="2800" dirty="0" smtClean="0"/>
              <a:t>de la </a:t>
            </a:r>
            <a:r>
              <a:rPr lang="es-ES_tradnl" sz="2800" dirty="0"/>
              <a:t>muerte</a:t>
            </a:r>
            <a:r>
              <a:rPr lang="es-ES_tradnl" sz="2800" dirty="0" smtClean="0"/>
              <a:t>;</a:t>
            </a:r>
          </a:p>
          <a:p>
            <a:r>
              <a:rPr lang="es-ES_tradnl" sz="2800" dirty="0" smtClean="0"/>
              <a:t>b</a:t>
            </a:r>
            <a:r>
              <a:rPr lang="es-ES_tradnl" sz="2800" dirty="0"/>
              <a:t>) en contraste el pensamiento indio, el pensamiento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amáutico se levanta</a:t>
            </a:r>
          </a:p>
          <a:p>
            <a:r>
              <a:rPr lang="es-ES_tradnl" sz="2800" dirty="0"/>
              <a:t>con su Wiphala </a:t>
            </a:r>
            <a:r>
              <a:rPr lang="es-ES_tradnl" sz="2800" dirty="0" smtClean="0"/>
              <a:t>radiante” (Reinaga 1978, 400).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64328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30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Decolonial: Liberación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7384"/>
            <a:ext cx="12192000" cy="5796642"/>
          </a:xfrm>
        </p:spPr>
        <p:txBody>
          <a:bodyPr>
            <a:noAutofit/>
          </a:bodyPr>
          <a:lstStyle/>
          <a:p>
            <a:pPr lvl="1"/>
            <a:r>
              <a:rPr lang="es-ES_tradnl" sz="3200" dirty="0" smtClean="0"/>
              <a:t>Pensamiento Amáutico </a:t>
            </a:r>
          </a:p>
          <a:p>
            <a:pPr lvl="1"/>
            <a:endParaRPr lang="es-ES_tradnl" sz="3200" dirty="0"/>
          </a:p>
          <a:p>
            <a:pPr lvl="2"/>
            <a:r>
              <a:rPr lang="es-ES_tradnl" sz="2800" dirty="0" smtClean="0"/>
              <a:t>Liberación </a:t>
            </a:r>
          </a:p>
          <a:p>
            <a:pPr lvl="3"/>
            <a:endParaRPr lang="es-ES_tradnl" sz="2600" dirty="0"/>
          </a:p>
          <a:p>
            <a:pPr lvl="2"/>
            <a:r>
              <a:rPr lang="es-ES_tradnl" sz="2800" b="1" u="sng" dirty="0">
                <a:solidFill>
                  <a:srgbClr val="FF0000"/>
                </a:solidFill>
              </a:rPr>
              <a:t>Qué</a:t>
            </a:r>
            <a:r>
              <a:rPr lang="es-ES_tradnl" sz="2800" dirty="0" smtClean="0"/>
              <a:t>?</a:t>
            </a:r>
          </a:p>
          <a:p>
            <a:pPr lvl="2"/>
            <a:endParaRPr lang="es-ES_tradnl" sz="2800" dirty="0"/>
          </a:p>
          <a:p>
            <a:pPr lvl="3"/>
            <a:r>
              <a:rPr lang="es-ES_tradnl" sz="2600" dirty="0"/>
              <a:t>Comunidad </a:t>
            </a:r>
            <a:r>
              <a:rPr lang="es-ES_tradnl" sz="2600" b="1" u="sng" dirty="0">
                <a:solidFill>
                  <a:srgbClr val="FF0000"/>
                </a:solidFill>
              </a:rPr>
              <a:t>universal de ayllus</a:t>
            </a:r>
          </a:p>
          <a:p>
            <a:pPr lvl="4"/>
            <a:r>
              <a:rPr lang="es-ES_tradnl" sz="2600" dirty="0"/>
              <a:t>Organización colectiva de cada comunidad y de la confederación de comunidades </a:t>
            </a:r>
          </a:p>
          <a:p>
            <a:pPr lvl="3"/>
            <a:r>
              <a:rPr lang="es-ES_tradnl" sz="2600" dirty="0"/>
              <a:t>Bajo el </a:t>
            </a:r>
            <a:r>
              <a:rPr lang="es-ES_tradnl" sz="2600" dirty="0" smtClean="0"/>
              <a:t>gobierno del </a:t>
            </a:r>
            <a:r>
              <a:rPr lang="es-ES_tradnl" sz="2600" b="1" u="sng" dirty="0" smtClean="0">
                <a:solidFill>
                  <a:srgbClr val="FF0000"/>
                </a:solidFill>
              </a:rPr>
              <a:t>Consejo Amauta</a:t>
            </a:r>
          </a:p>
          <a:p>
            <a:pPr lvl="3"/>
            <a:endParaRPr lang="es-ES_tradnl" sz="2600" dirty="0"/>
          </a:p>
          <a:p>
            <a:pPr lvl="3"/>
            <a:endParaRPr lang="es-ES_tradnl" sz="2600" dirty="0" smtClean="0"/>
          </a:p>
          <a:p>
            <a:pPr lvl="2"/>
            <a:endParaRPr lang="es-ES_tradnl" sz="2800" dirty="0" smtClean="0"/>
          </a:p>
          <a:p>
            <a:pPr lvl="3"/>
            <a:endParaRPr lang="es-ES_tradnl" sz="3200" dirty="0" smtClean="0"/>
          </a:p>
          <a:p>
            <a:pPr lvl="2"/>
            <a:endParaRPr lang="es-ES_tradnl" sz="3600" dirty="0"/>
          </a:p>
        </p:txBody>
      </p:sp>
    </p:spTree>
    <p:extLst>
      <p:ext uri="{BB962C8B-B14F-4D97-AF65-F5344CB8AC3E}">
        <p14:creationId xmlns:p14="http://schemas.microsoft.com/office/powerpoint/2010/main" val="28002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Rounded Rectangle 3"/>
          <p:cNvSpPr/>
          <p:nvPr/>
        </p:nvSpPr>
        <p:spPr>
          <a:xfrm>
            <a:off x="0" y="1701720"/>
            <a:ext cx="12192000" cy="3429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dirty="0" smtClean="0"/>
              <a:t>“</a:t>
            </a:r>
            <a:r>
              <a:rPr lang="es-ES_tradnl" sz="2800" dirty="0"/>
              <a:t>La razón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amáutica</a:t>
            </a:r>
            <a:r>
              <a:rPr lang="es-ES_tradnl" sz="2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2800" dirty="0"/>
              <a:t>no se propone libertar al hombre como ser aparte del</a:t>
            </a:r>
          </a:p>
          <a:p>
            <a:r>
              <a:rPr lang="es-ES_tradnl" sz="2800" dirty="0"/>
              <a:t>Cosmos, ajeno al Cosmos. Se propone libertar al hombre para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que se integre</a:t>
            </a:r>
          </a:p>
          <a:p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al Cosmos y viva dentro del Cosmos</a:t>
            </a:r>
            <a:r>
              <a:rPr lang="es-ES_tradnl" sz="2800" dirty="0"/>
              <a:t>. Viva como ser humano; y no</a:t>
            </a:r>
          </a:p>
          <a:p>
            <a:r>
              <a:rPr lang="es-ES_tradnl" sz="2800" dirty="0"/>
              <a:t>como “hombre lobo del </a:t>
            </a:r>
            <a:r>
              <a:rPr lang="es-ES_tradnl" sz="2800" dirty="0" smtClean="0"/>
              <a:t>hombre” (Reinaga 1978, 377). </a:t>
            </a:r>
            <a:endParaRPr lang="es-ES_tradnl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0" y="1690688"/>
            <a:ext cx="12192000" cy="3429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dirty="0" smtClean="0"/>
              <a:t>“</a:t>
            </a:r>
            <a:r>
              <a:rPr lang="es-ES_tradnl" sz="2800" dirty="0"/>
              <a:t>El pensamiento del Nuevo Mundo, el pensamiento indio, edifica una sociedad</a:t>
            </a:r>
          </a:p>
          <a:p>
            <a:r>
              <a:rPr lang="es-ES_tradnl" sz="2800" dirty="0"/>
              <a:t>perfecta: la única en la </a:t>
            </a:r>
            <a:r>
              <a:rPr lang="es-ES_tradnl" sz="2800" dirty="0" smtClean="0"/>
              <a:t>historia. Preamérica </a:t>
            </a:r>
            <a:r>
              <a:rPr lang="es-ES_tradnl" sz="2800" dirty="0"/>
              <a:t>es la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sociedad perfecta</a:t>
            </a:r>
            <a:r>
              <a:rPr lang="es-ES_tradnl" sz="2800" dirty="0"/>
              <a:t>. </a:t>
            </a:r>
            <a:r>
              <a:rPr lang="es-ES_tradnl" sz="2800" dirty="0" smtClean="0"/>
              <a:t>Una sociedad </a:t>
            </a:r>
            <a:r>
              <a:rPr lang="es-ES_tradnl" sz="2800" dirty="0"/>
              <a:t>a cabalidad para la </a:t>
            </a:r>
            <a:r>
              <a:rPr lang="es-ES_tradnl" sz="2800" dirty="0" smtClean="0"/>
              <a:t>convivencia humana </a:t>
            </a:r>
            <a:r>
              <a:rPr lang="es-ES_tradnl" sz="2800" dirty="0"/>
              <a:t>de la era </a:t>
            </a:r>
            <a:r>
              <a:rPr lang="es-ES_tradnl" sz="2800" dirty="0" smtClean="0"/>
              <a:t>atómica. Y </a:t>
            </a:r>
            <a:r>
              <a:rPr lang="es-ES_tradnl" sz="2800" dirty="0"/>
              <a:t>la áurea y marmórea columna, columna vital de esta sociedad </a:t>
            </a:r>
            <a:r>
              <a:rPr lang="es-ES_tradnl" sz="2800" dirty="0" smtClean="0"/>
              <a:t>perfecta es </a:t>
            </a:r>
            <a:r>
              <a:rPr lang="es-ES_tradnl" sz="2800" dirty="0"/>
              <a:t>el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Tawantinsuyo</a:t>
            </a:r>
            <a:r>
              <a:rPr lang="es-ES_tradnl" sz="2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2800" dirty="0" smtClean="0"/>
              <a:t>inca” (Reinaga 1978, 185).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562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303"/>
            <a:ext cx="10515600" cy="1325563"/>
          </a:xfrm>
        </p:spPr>
        <p:txBody>
          <a:bodyPr/>
          <a:lstStyle/>
          <a:p>
            <a:r>
              <a:rPr lang="es-ES_tradnl" dirty="0" smtClean="0"/>
              <a:t>Indianismo Decolonial: Liberación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7384"/>
            <a:ext cx="12192000" cy="5796642"/>
          </a:xfrm>
        </p:spPr>
        <p:txBody>
          <a:bodyPr>
            <a:noAutofit/>
          </a:bodyPr>
          <a:lstStyle/>
          <a:p>
            <a:pPr lvl="1"/>
            <a:r>
              <a:rPr lang="es-ES_tradnl" sz="3200" dirty="0" smtClean="0"/>
              <a:t>Pensamiento Amáutico </a:t>
            </a:r>
          </a:p>
          <a:p>
            <a:pPr lvl="1"/>
            <a:endParaRPr lang="es-ES_tradnl" sz="3200" dirty="0"/>
          </a:p>
          <a:p>
            <a:pPr lvl="2"/>
            <a:r>
              <a:rPr lang="es-ES_tradnl" sz="2800" dirty="0" smtClean="0"/>
              <a:t>Liberación </a:t>
            </a:r>
          </a:p>
          <a:p>
            <a:pPr lvl="2"/>
            <a:endParaRPr lang="es-ES_tradnl" sz="2800" dirty="0"/>
          </a:p>
          <a:p>
            <a:pPr lvl="3"/>
            <a:r>
              <a:rPr lang="es-ES_tradnl" sz="2600" b="1" u="sng" dirty="0" smtClean="0">
                <a:solidFill>
                  <a:srgbClr val="FF0000"/>
                </a:solidFill>
              </a:rPr>
              <a:t>Universal y perfecta </a:t>
            </a:r>
          </a:p>
          <a:p>
            <a:pPr lvl="3"/>
            <a:endParaRPr lang="es-ES_tradnl" sz="2600" dirty="0"/>
          </a:p>
          <a:p>
            <a:pPr lvl="4"/>
            <a:r>
              <a:rPr lang="es-ES_tradnl" sz="2600" dirty="0" smtClean="0"/>
              <a:t>Todos pueden ser Indios (liberación = mentalidad) </a:t>
            </a:r>
          </a:p>
          <a:p>
            <a:pPr lvl="4"/>
            <a:endParaRPr lang="es-ES_tradnl" sz="2600" dirty="0" smtClean="0"/>
          </a:p>
          <a:p>
            <a:pPr lvl="4"/>
            <a:r>
              <a:rPr lang="es-ES_tradnl" sz="2600" dirty="0"/>
              <a:t>Armonía en leyes del cosmos </a:t>
            </a:r>
            <a:endParaRPr lang="es-ES_tradnl" sz="2600" dirty="0" smtClean="0"/>
          </a:p>
          <a:p>
            <a:pPr lvl="4"/>
            <a:endParaRPr lang="es-ES_tradnl" sz="2600" dirty="0" smtClean="0"/>
          </a:p>
          <a:p>
            <a:pPr lvl="4"/>
            <a:r>
              <a:rPr lang="es-ES_tradnl" sz="2600" dirty="0" smtClean="0"/>
              <a:t>Dirección para el resto de la humanidad </a:t>
            </a:r>
          </a:p>
          <a:p>
            <a:pPr lvl="5"/>
            <a:r>
              <a:rPr lang="es-ES_tradnl" sz="2600" dirty="0" smtClean="0"/>
              <a:t>Temporalidad dialéctica/circular: retorno con mejoras. </a:t>
            </a:r>
          </a:p>
          <a:p>
            <a:pPr lvl="4"/>
            <a:endParaRPr lang="es-ES_tradnl" sz="2600" dirty="0" smtClean="0"/>
          </a:p>
          <a:p>
            <a:pPr lvl="3"/>
            <a:endParaRPr lang="es-ES_tradnl" sz="2600" dirty="0"/>
          </a:p>
          <a:p>
            <a:pPr lvl="3"/>
            <a:endParaRPr lang="es-ES_tradnl" sz="2600" dirty="0" smtClean="0"/>
          </a:p>
          <a:p>
            <a:pPr lvl="2"/>
            <a:endParaRPr lang="es-ES_tradnl" sz="2800" dirty="0" smtClean="0"/>
          </a:p>
          <a:p>
            <a:pPr lvl="3"/>
            <a:endParaRPr lang="es-ES_tradnl" sz="3200" dirty="0" smtClean="0"/>
          </a:p>
          <a:p>
            <a:pPr lvl="2"/>
            <a:endParaRPr lang="es-ES_tradnl" sz="3600" dirty="0"/>
          </a:p>
        </p:txBody>
      </p:sp>
    </p:spTree>
    <p:extLst>
      <p:ext uri="{BB962C8B-B14F-4D97-AF65-F5344CB8AC3E}">
        <p14:creationId xmlns:p14="http://schemas.microsoft.com/office/powerpoint/2010/main" val="68757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Rounded Rectangle 3"/>
          <p:cNvSpPr/>
          <p:nvPr/>
        </p:nvSpPr>
        <p:spPr>
          <a:xfrm>
            <a:off x="0" y="1690688"/>
            <a:ext cx="12192000" cy="3429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dirty="0" smtClean="0"/>
              <a:t>“</a:t>
            </a:r>
            <a:r>
              <a:rPr lang="es-ES_tradnl" sz="2800" dirty="0"/>
              <a:t>Y la gente, que es una comunidad </a:t>
            </a:r>
            <a:r>
              <a:rPr lang="es-ES_tradnl" sz="2800" dirty="0" smtClean="0"/>
              <a:t>amáutica, no </a:t>
            </a:r>
            <a:r>
              <a:rPr lang="es-ES_tradnl" sz="2800" dirty="0"/>
              <a:t>sólo que admitirá, sino como un imperativo de conciencia, una </a:t>
            </a:r>
            <a:r>
              <a:rPr lang="es-ES_tradnl" sz="2800" dirty="0" smtClean="0"/>
              <a:t>convicción filosófica</a:t>
            </a:r>
            <a:r>
              <a:rPr lang="es-ES_tradnl" sz="2800" dirty="0"/>
              <a:t>, un imperativo categórico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universal</a:t>
            </a:r>
            <a:r>
              <a:rPr lang="es-ES_tradnl" sz="2800" dirty="0"/>
              <a:t>, la sociedad velará y </a:t>
            </a:r>
            <a:r>
              <a:rPr lang="es-ES_tradnl" sz="2800" dirty="0" smtClean="0"/>
              <a:t>se desvelará </a:t>
            </a:r>
            <a:r>
              <a:rPr lang="es-ES_tradnl" sz="2800" dirty="0"/>
              <a:t>por su </a:t>
            </a:r>
            <a:r>
              <a:rPr lang="es-ES_tradnl" sz="2800" dirty="0" smtClean="0"/>
              <a:t>cumplimiento. El </a:t>
            </a:r>
            <a:r>
              <a:rPr lang="es-ES_tradnl" sz="2800" dirty="0"/>
              <a:t>Nuevo Mundo es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armonía cósmica</a:t>
            </a:r>
            <a:r>
              <a:rPr lang="es-ES_tradnl" sz="2800" dirty="0"/>
              <a:t>, es amor. No hay hambre; no </a:t>
            </a:r>
            <a:r>
              <a:rPr lang="es-ES_tradnl" sz="2800" dirty="0" smtClean="0"/>
              <a:t>hay opresión </a:t>
            </a:r>
            <a:r>
              <a:rPr lang="es-ES_tradnl" sz="2800" dirty="0"/>
              <a:t>del hombre por el hombre. El Nuevo Mundo es libertad. Es </a:t>
            </a:r>
            <a:r>
              <a:rPr lang="es-ES_tradnl" sz="2800" dirty="0" smtClean="0"/>
              <a:t>felicidad” (Reinaga 1978, 368). </a:t>
            </a:r>
            <a:endParaRPr lang="es-ES_tradnl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19878" y="1686479"/>
            <a:ext cx="12192000" cy="3429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dirty="0" smtClean="0"/>
              <a:t>“</a:t>
            </a:r>
            <a:r>
              <a:rPr lang="es-ES_tradnl" sz="2800" dirty="0"/>
              <a:t>Desde la milenaria “Puerta del Sol” de Tiwanacu, es el amauta, hijo </a:t>
            </a:r>
            <a:r>
              <a:rPr lang="es-ES_tradnl" sz="2800" dirty="0" smtClean="0"/>
              <a:t>del Tawantinsuyo</a:t>
            </a:r>
            <a:r>
              <a:rPr lang="es-ES_tradnl" sz="2800" dirty="0"/>
              <a:t>, quien anuncia la aurora de una nueva vida: ¡vida </a:t>
            </a:r>
            <a:r>
              <a:rPr lang="es-ES_tradnl" sz="2800" dirty="0" smtClean="0"/>
              <a:t>real! Una </a:t>
            </a:r>
            <a:r>
              <a:rPr lang="es-ES_tradnl" sz="2800" dirty="0"/>
              <a:t>vida sin hambre ni opresión... Son las agudas notas del clarín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indio</a:t>
            </a:r>
            <a:r>
              <a:rPr lang="es-ES_tradnl" sz="2800" dirty="0" smtClean="0"/>
              <a:t> que </a:t>
            </a:r>
            <a:r>
              <a:rPr lang="es-ES_tradnl" sz="2800" dirty="0"/>
              <a:t>vibran ante la humanidad de todo el orbe... El rugir del pututu </a:t>
            </a:r>
            <a:r>
              <a:rPr lang="es-ES_tradnl" sz="2800" dirty="0" smtClean="0"/>
              <a:t>de Tiwanacu</a:t>
            </a:r>
            <a:r>
              <a:rPr lang="es-ES_tradnl" sz="2800" dirty="0"/>
              <a:t>, es quien dice al hombre</a:t>
            </a:r>
            <a:r>
              <a:rPr lang="es-ES_tradnl" sz="2800" dirty="0" smtClean="0"/>
              <a:t>: “¡</a:t>
            </a:r>
            <a:r>
              <a:rPr lang="es-ES_tradnl" sz="2800" dirty="0"/>
              <a:t>Por aquí</a:t>
            </a:r>
            <a:r>
              <a:rPr lang="es-ES_tradnl" sz="2800" dirty="0" smtClean="0"/>
              <a:t>!” “¡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Por aquí</a:t>
            </a:r>
            <a:r>
              <a:rPr lang="es-ES_tradnl" sz="2800" dirty="0"/>
              <a:t>!” ¡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 la vida cósmica </a:t>
            </a:r>
            <a:r>
              <a:rPr lang="es-ES_tradnl" sz="2800" dirty="0"/>
              <a:t>de la era </a:t>
            </a:r>
            <a:r>
              <a:rPr lang="es-ES_tradnl" sz="2800" dirty="0" smtClean="0"/>
              <a:t>nuclear</a:t>
            </a:r>
            <a:r>
              <a:rPr lang="es-ES_tradnl" sz="2800" dirty="0"/>
              <a:t>!</a:t>
            </a:r>
            <a:r>
              <a:rPr lang="es-ES_tradnl" sz="2800" dirty="0" smtClean="0"/>
              <a:t>” (Reinaga 1978, 208).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50268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4" y="122480"/>
            <a:ext cx="7587342" cy="1325563"/>
          </a:xfrm>
        </p:spPr>
        <p:txBody>
          <a:bodyPr>
            <a:noAutofit/>
          </a:bodyPr>
          <a:lstStyle/>
          <a:p>
            <a:r>
              <a:rPr lang="es-ES_tradnl" sz="4000" b="1" u="sng" dirty="0" smtClean="0">
                <a:solidFill>
                  <a:srgbClr val="FF0000"/>
                </a:solidFill>
              </a:rPr>
              <a:t>Pero</a:t>
            </a:r>
            <a:r>
              <a:rPr lang="es-ES_tradnl" sz="3600" dirty="0" smtClean="0"/>
              <a:t>… y el patriarcado </a:t>
            </a:r>
            <a:r>
              <a:rPr lang="mr-IN" sz="3600" dirty="0" smtClean="0"/>
              <a:t>…</a:t>
            </a:r>
            <a:r>
              <a:rPr lang="en-US" sz="3600" dirty="0" smtClean="0"/>
              <a:t> </a:t>
            </a:r>
            <a:r>
              <a:rPr lang="es-ES_tradnl" sz="3600" dirty="0" smtClean="0"/>
              <a:t>y la igualdad entre entidades en el cosmos? </a:t>
            </a:r>
            <a:endParaRPr lang="es-ES_tradnl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747157"/>
            <a:ext cx="7918113" cy="5110843"/>
          </a:xfrm>
        </p:spPr>
        <p:txBody>
          <a:bodyPr>
            <a:noAutofit/>
          </a:bodyPr>
          <a:lstStyle/>
          <a:p>
            <a:r>
              <a:rPr lang="es-ES_tradnl" sz="2800" dirty="0" smtClean="0"/>
              <a:t>Fausto define </a:t>
            </a:r>
            <a:r>
              <a:rPr lang="es-ES_tradnl" sz="2800" b="1" u="sng" dirty="0" smtClean="0">
                <a:solidFill>
                  <a:srgbClr val="FF0000"/>
                </a:solidFill>
              </a:rPr>
              <a:t>una</a:t>
            </a:r>
            <a:r>
              <a:rPr lang="es-ES_tradnl" sz="2800" dirty="0" smtClean="0"/>
              <a:t> coexistencia</a:t>
            </a:r>
          </a:p>
          <a:p>
            <a:pPr lvl="1"/>
            <a:r>
              <a:rPr lang="es-ES_tradnl" sz="2400" dirty="0" smtClean="0"/>
              <a:t>En base a la idea de </a:t>
            </a:r>
            <a:r>
              <a:rPr lang="es-ES_tradnl" sz="2400" b="1" u="sng" dirty="0" smtClean="0">
                <a:solidFill>
                  <a:srgbClr val="FF0000"/>
                </a:solidFill>
              </a:rPr>
              <a:t>acceso a las leyes </a:t>
            </a:r>
            <a:r>
              <a:rPr lang="es-ES_tradnl" sz="2400" dirty="0" smtClean="0"/>
              <a:t>del cosmos = certeza</a:t>
            </a:r>
          </a:p>
          <a:p>
            <a:pPr lvl="2"/>
            <a:r>
              <a:rPr lang="es-ES_tradnl" dirty="0" smtClean="0"/>
              <a:t>Todavía similar a la noción de razón en su </a:t>
            </a:r>
            <a:r>
              <a:rPr lang="es-ES_tradnl" b="1" u="sng" dirty="0" smtClean="0">
                <a:solidFill>
                  <a:srgbClr val="FF0000"/>
                </a:solidFill>
              </a:rPr>
              <a:t>antropocentrismo</a:t>
            </a:r>
            <a:r>
              <a:rPr lang="es-ES_tradnl" dirty="0" smtClean="0"/>
              <a:t>? </a:t>
            </a:r>
            <a:endParaRPr lang="es-ES_tradnl" sz="2000" dirty="0" smtClean="0"/>
          </a:p>
          <a:p>
            <a:pPr lvl="1"/>
            <a:endParaRPr lang="es-ES_tradnl" sz="2400" dirty="0" smtClean="0"/>
          </a:p>
          <a:p>
            <a:pPr lvl="1"/>
            <a:r>
              <a:rPr lang="es-ES_tradnl" sz="2400" dirty="0" smtClean="0"/>
              <a:t>Y define </a:t>
            </a:r>
            <a:r>
              <a:rPr lang="es-ES_tradnl" sz="2400" b="1" u="sng" dirty="0" smtClean="0">
                <a:solidFill>
                  <a:srgbClr val="FF0000"/>
                </a:solidFill>
              </a:rPr>
              <a:t>un “hombre” </a:t>
            </a:r>
            <a:r>
              <a:rPr lang="es-ES_tradnl" sz="2400" dirty="0" smtClean="0"/>
              <a:t>dentro de ella.</a:t>
            </a:r>
          </a:p>
          <a:p>
            <a:pPr lvl="2"/>
            <a:r>
              <a:rPr lang="es-ES_tradnl" sz="2000" dirty="0" smtClean="0"/>
              <a:t>Colonialidad como luchas de raza y como igualdad con la naturaleza</a:t>
            </a:r>
          </a:p>
          <a:p>
            <a:pPr lvl="2"/>
            <a:r>
              <a:rPr lang="es-ES_tradnl" dirty="0" smtClean="0"/>
              <a:t>Y las </a:t>
            </a:r>
            <a:r>
              <a:rPr lang="es-ES_tradnl" b="1" u="sng" dirty="0" smtClean="0">
                <a:solidFill>
                  <a:srgbClr val="FF0000"/>
                </a:solidFill>
              </a:rPr>
              <a:t>otras luchas </a:t>
            </a:r>
            <a:r>
              <a:rPr lang="es-ES_tradnl" dirty="0" smtClean="0"/>
              <a:t>y colonialidades</a:t>
            </a:r>
          </a:p>
          <a:p>
            <a:pPr lvl="3"/>
            <a:r>
              <a:rPr lang="es-ES_tradnl" dirty="0" smtClean="0"/>
              <a:t>Género? Sexualidad? Clase?</a:t>
            </a:r>
            <a:endParaRPr lang="es-ES_tradnl" sz="1800" dirty="0" smtClean="0"/>
          </a:p>
          <a:p>
            <a:pPr lvl="2"/>
            <a:endParaRPr lang="es-ES_tradnl" dirty="0"/>
          </a:p>
          <a:p>
            <a:pPr lvl="1"/>
            <a:r>
              <a:rPr lang="es-ES_tradnl" sz="2400" dirty="0" smtClean="0"/>
              <a:t>Noción de </a:t>
            </a:r>
            <a:r>
              <a:rPr lang="es-ES_tradnl" sz="2400" b="1" u="sng" dirty="0" smtClean="0">
                <a:solidFill>
                  <a:srgbClr val="FF0000"/>
                </a:solidFill>
              </a:rPr>
              <a:t>armonía</a:t>
            </a:r>
            <a:r>
              <a:rPr lang="es-ES_tradnl" sz="2400" dirty="0" smtClean="0"/>
              <a:t>: razón?</a:t>
            </a:r>
          </a:p>
          <a:p>
            <a:pPr lvl="2"/>
            <a:r>
              <a:rPr lang="es-ES_tradnl" sz="2000" dirty="0" smtClean="0"/>
              <a:t>Todavía en </a:t>
            </a:r>
            <a:r>
              <a:rPr lang="es-ES_tradnl" sz="2000" b="1" u="sng" dirty="0" smtClean="0">
                <a:solidFill>
                  <a:srgbClr val="FF0000"/>
                </a:solidFill>
              </a:rPr>
              <a:t>tensión</a:t>
            </a:r>
            <a:r>
              <a:rPr lang="es-ES_tradnl" sz="2000" dirty="0" smtClean="0"/>
              <a:t> con la naturaleza?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0" t="3274" r="1428" b="14762"/>
          <a:stretch/>
        </p:blipFill>
        <p:spPr>
          <a:xfrm rot="5400000">
            <a:off x="6502984" y="1168984"/>
            <a:ext cx="6838686" cy="45393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18113" y="6581004"/>
            <a:ext cx="34554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dirty="0"/>
              <a:t>Waman Puma, 1612-1615 en Rivera </a:t>
            </a:r>
            <a:r>
              <a:rPr lang="es-ES_tradnl" sz="1200" dirty="0" smtClean="0"/>
              <a:t>2015, 269.  </a:t>
            </a:r>
            <a:endParaRPr lang="es-ES_tradnl" sz="1200" dirty="0"/>
          </a:p>
        </p:txBody>
      </p:sp>
      <p:sp>
        <p:nvSpPr>
          <p:cNvPr id="6" name="Rounded Rectangle 5"/>
          <p:cNvSpPr/>
          <p:nvPr/>
        </p:nvSpPr>
        <p:spPr>
          <a:xfrm>
            <a:off x="55518" y="2194119"/>
            <a:ext cx="7918112" cy="46168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dirty="0" smtClean="0"/>
              <a:t>Problema de </a:t>
            </a:r>
            <a:r>
              <a:rPr lang="es-ES_tradnl" sz="36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Coexistencia</a:t>
            </a:r>
          </a:p>
          <a:p>
            <a:pPr algn="ctr"/>
            <a:endParaRPr lang="es-ES_tradnl" sz="3600" b="1" u="sng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s-ES_tradnl" sz="36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Igualdad </a:t>
            </a:r>
            <a:r>
              <a:rPr lang="es-ES_tradnl" sz="3600" dirty="0" smtClean="0">
                <a:solidFill>
                  <a:schemeClr val="bg1"/>
                </a:solidFill>
              </a:rPr>
              <a:t>en la raza “humana” que “respeta” la naturaleza, pero</a:t>
            </a:r>
          </a:p>
          <a:p>
            <a:pPr algn="ctr"/>
            <a:r>
              <a:rPr lang="es-ES_tradnl" sz="36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Diferencia </a:t>
            </a:r>
            <a:r>
              <a:rPr lang="es-ES_tradnl" sz="3600" dirty="0" smtClean="0">
                <a:solidFill>
                  <a:schemeClr val="bg1"/>
                </a:solidFill>
              </a:rPr>
              <a:t>limitada </a:t>
            </a:r>
            <a:endParaRPr lang="es-ES_tradnl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06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4" y="122480"/>
            <a:ext cx="7587342" cy="1325563"/>
          </a:xfrm>
        </p:spPr>
        <p:txBody>
          <a:bodyPr>
            <a:noAutofit/>
          </a:bodyPr>
          <a:lstStyle/>
          <a:p>
            <a:r>
              <a:rPr lang="es-ES_tradnl" sz="4000" b="1" u="sng" dirty="0" smtClean="0">
                <a:solidFill>
                  <a:srgbClr val="FF0000"/>
                </a:solidFill>
              </a:rPr>
              <a:t>Coexistencia</a:t>
            </a:r>
            <a:r>
              <a:rPr lang="en-US" sz="4000" b="1" u="sng" dirty="0" smtClean="0">
                <a:solidFill>
                  <a:srgbClr val="FF0000"/>
                </a:solidFill>
              </a:rPr>
              <a:t> = </a:t>
            </a:r>
            <a:r>
              <a:rPr lang="es-ES_tradnl" sz="4000" b="1" u="sng" dirty="0" smtClean="0">
                <a:solidFill>
                  <a:srgbClr val="FF0000"/>
                </a:solidFill>
              </a:rPr>
              <a:t>Tensión</a:t>
            </a:r>
            <a:endParaRPr lang="es-ES_tradnl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747157"/>
            <a:ext cx="9110134" cy="5110843"/>
          </a:xfrm>
        </p:spPr>
        <p:txBody>
          <a:bodyPr>
            <a:noAutofit/>
          </a:bodyPr>
          <a:lstStyle/>
          <a:p>
            <a:r>
              <a:rPr lang="es-ES_tradnl" sz="2800" dirty="0" smtClean="0"/>
              <a:t>Entre la posibilidades de una igualdad y la inconmensurabilidad de la diferencia</a:t>
            </a:r>
          </a:p>
          <a:p>
            <a:endParaRPr lang="es-ES_tradnl" dirty="0"/>
          </a:p>
          <a:p>
            <a:pPr lvl="1"/>
            <a:r>
              <a:rPr lang="es-ES_tradnl" dirty="0" smtClean="0"/>
              <a:t> </a:t>
            </a:r>
            <a:endParaRPr lang="es-ES_tradnl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0" t="3274" r="1428" b="14762"/>
          <a:stretch/>
        </p:blipFill>
        <p:spPr>
          <a:xfrm rot="5400000">
            <a:off x="7573610" y="1753790"/>
            <a:ext cx="5507589" cy="36557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31453" y="6095322"/>
            <a:ext cx="320104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700" dirty="0"/>
              <a:t>Waman Puma, 1612-1615 en Rivera </a:t>
            </a:r>
            <a:r>
              <a:rPr lang="es-ES_tradnl" sz="700" dirty="0" smtClean="0"/>
              <a:t>2015, 269.  </a:t>
            </a:r>
            <a:endParaRPr lang="es-ES_tradnl" sz="700" dirty="0"/>
          </a:p>
        </p:txBody>
      </p:sp>
      <p:sp>
        <p:nvSpPr>
          <p:cNvPr id="6" name="Magnetic Disk 5"/>
          <p:cNvSpPr/>
          <p:nvPr/>
        </p:nvSpPr>
        <p:spPr>
          <a:xfrm>
            <a:off x="408214" y="2924573"/>
            <a:ext cx="3370509" cy="1058296"/>
          </a:xfrm>
          <a:prstGeom prst="flowChartMagneticDisk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7" name="Magnetic Disk 6"/>
          <p:cNvSpPr/>
          <p:nvPr/>
        </p:nvSpPr>
        <p:spPr>
          <a:xfrm>
            <a:off x="2683264" y="4885718"/>
            <a:ext cx="2302329" cy="669472"/>
          </a:xfrm>
          <a:prstGeom prst="flowChartMagneticDisk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8" name="Magnetic Disk 7"/>
          <p:cNvSpPr/>
          <p:nvPr/>
        </p:nvSpPr>
        <p:spPr>
          <a:xfrm>
            <a:off x="5380264" y="4913840"/>
            <a:ext cx="2302329" cy="669472"/>
          </a:xfrm>
          <a:prstGeom prst="flowChartMagneticDisk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9" name="Magnetic Disk 8"/>
          <p:cNvSpPr/>
          <p:nvPr/>
        </p:nvSpPr>
        <p:spPr>
          <a:xfrm>
            <a:off x="5380264" y="3544715"/>
            <a:ext cx="2302329" cy="1046531"/>
          </a:xfrm>
          <a:prstGeom prst="flowChartMagneticDisk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extBox 9"/>
          <p:cNvSpPr txBox="1"/>
          <p:nvPr/>
        </p:nvSpPr>
        <p:spPr>
          <a:xfrm>
            <a:off x="892058" y="3399314"/>
            <a:ext cx="2455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/>
              <a:t>Igualdad de clase</a:t>
            </a:r>
            <a:endParaRPr lang="es-ES_tradnl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663161" y="3944916"/>
            <a:ext cx="1714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“Otro” enemigo = No trabajo</a:t>
            </a:r>
            <a:endParaRPr lang="es-ES_tradnl" dirty="0"/>
          </a:p>
        </p:txBody>
      </p:sp>
      <p:sp>
        <p:nvSpPr>
          <p:cNvPr id="12" name="TextBox 11"/>
          <p:cNvSpPr txBox="1"/>
          <p:nvPr/>
        </p:nvSpPr>
        <p:spPr>
          <a:xfrm>
            <a:off x="5674177" y="5148516"/>
            <a:ext cx="171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“Otro” de raza</a:t>
            </a:r>
            <a:endParaRPr lang="es-ES_tradnl" dirty="0"/>
          </a:p>
        </p:txBody>
      </p:sp>
      <p:sp>
        <p:nvSpPr>
          <p:cNvPr id="13" name="TextBox 12"/>
          <p:cNvSpPr txBox="1"/>
          <p:nvPr/>
        </p:nvSpPr>
        <p:spPr>
          <a:xfrm>
            <a:off x="2747215" y="5106150"/>
            <a:ext cx="200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“Otro” de género</a:t>
            </a:r>
            <a:endParaRPr lang="es-ES_tradnl" dirty="0"/>
          </a:p>
        </p:txBody>
      </p:sp>
      <p:sp>
        <p:nvSpPr>
          <p:cNvPr id="14" name="Magnetic Disk 13"/>
          <p:cNvSpPr/>
          <p:nvPr/>
        </p:nvSpPr>
        <p:spPr>
          <a:xfrm>
            <a:off x="2644811" y="6074945"/>
            <a:ext cx="2302329" cy="669472"/>
          </a:xfrm>
          <a:prstGeom prst="flowChartMagneticDisk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5" name="TextBox 14"/>
          <p:cNvSpPr txBox="1"/>
          <p:nvPr/>
        </p:nvSpPr>
        <p:spPr>
          <a:xfrm>
            <a:off x="2708762" y="6295377"/>
            <a:ext cx="223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“Otro” de sexualidad</a:t>
            </a:r>
            <a:endParaRPr lang="es-ES_tradnl" dirty="0"/>
          </a:p>
        </p:txBody>
      </p:sp>
      <p:sp>
        <p:nvSpPr>
          <p:cNvPr id="16" name="Magnetic Disk 15"/>
          <p:cNvSpPr/>
          <p:nvPr/>
        </p:nvSpPr>
        <p:spPr>
          <a:xfrm>
            <a:off x="5380264" y="6115051"/>
            <a:ext cx="2302329" cy="669472"/>
          </a:xfrm>
          <a:prstGeom prst="flowChartMagneticDisk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7" name="TextBox 16"/>
          <p:cNvSpPr txBox="1"/>
          <p:nvPr/>
        </p:nvSpPr>
        <p:spPr>
          <a:xfrm>
            <a:off x="5444215" y="6335483"/>
            <a:ext cx="200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“Otro” de religión</a:t>
            </a:r>
            <a:endParaRPr lang="es-ES_tradnl" dirty="0"/>
          </a:p>
        </p:txBody>
      </p:sp>
      <p:cxnSp>
        <p:nvCxnSpPr>
          <p:cNvPr id="19" name="Straight Arrow Connector 18"/>
          <p:cNvCxnSpPr>
            <a:stCxn id="6" idx="4"/>
            <a:endCxn id="9" idx="2"/>
          </p:cNvCxnSpPr>
          <p:nvPr/>
        </p:nvCxnSpPr>
        <p:spPr>
          <a:xfrm>
            <a:off x="3778723" y="3453721"/>
            <a:ext cx="1601541" cy="614260"/>
          </a:xfrm>
          <a:prstGeom prst="straightConnector1">
            <a:avLst/>
          </a:prstGeom>
          <a:ln w="635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6" idx="4"/>
          </p:cNvCxnSpPr>
          <p:nvPr/>
        </p:nvCxnSpPr>
        <p:spPr>
          <a:xfrm>
            <a:off x="3778723" y="3453721"/>
            <a:ext cx="1470781" cy="1538846"/>
          </a:xfrm>
          <a:prstGeom prst="straightConnector1">
            <a:avLst/>
          </a:prstGeom>
          <a:ln w="63500">
            <a:gradFill>
              <a:gsLst>
                <a:gs pos="0">
                  <a:schemeClr val="accent2">
                    <a:lumMod val="50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Magnetic Disk 28"/>
          <p:cNvSpPr/>
          <p:nvPr/>
        </p:nvSpPr>
        <p:spPr>
          <a:xfrm>
            <a:off x="183599" y="5395393"/>
            <a:ext cx="2302329" cy="669472"/>
          </a:xfrm>
          <a:prstGeom prst="flowChartMagneticDisk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30" name="TextBox 29"/>
          <p:cNvSpPr txBox="1"/>
          <p:nvPr/>
        </p:nvSpPr>
        <p:spPr>
          <a:xfrm>
            <a:off x="183599" y="5630069"/>
            <a:ext cx="2302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“Otro” de naturaleza</a:t>
            </a:r>
            <a:endParaRPr lang="es-ES_tradnl" dirty="0"/>
          </a:p>
        </p:txBody>
      </p:sp>
      <p:sp>
        <p:nvSpPr>
          <p:cNvPr id="22" name="TextBox 21"/>
          <p:cNvSpPr txBox="1"/>
          <p:nvPr/>
        </p:nvSpPr>
        <p:spPr>
          <a:xfrm>
            <a:off x="1839698" y="2876049"/>
            <a:ext cx="2455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/>
              <a:t>YO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179004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4" y="122480"/>
            <a:ext cx="7587342" cy="1325563"/>
          </a:xfrm>
        </p:spPr>
        <p:txBody>
          <a:bodyPr>
            <a:noAutofit/>
          </a:bodyPr>
          <a:lstStyle/>
          <a:p>
            <a:r>
              <a:rPr lang="es-ES_tradnl" sz="4000" b="1" u="sng" dirty="0" smtClean="0">
                <a:solidFill>
                  <a:srgbClr val="FF0000"/>
                </a:solidFill>
              </a:rPr>
              <a:t>Coexistencia</a:t>
            </a:r>
            <a:r>
              <a:rPr lang="en-US" sz="4000" b="1" u="sng" dirty="0" smtClean="0">
                <a:solidFill>
                  <a:srgbClr val="FF0000"/>
                </a:solidFill>
              </a:rPr>
              <a:t> = </a:t>
            </a:r>
            <a:r>
              <a:rPr lang="es-ES_tradnl" sz="4000" b="1" u="sng" dirty="0" smtClean="0">
                <a:solidFill>
                  <a:srgbClr val="FF0000"/>
                </a:solidFill>
              </a:rPr>
              <a:t>Tensión</a:t>
            </a:r>
            <a:endParaRPr lang="es-ES_tradnl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747157"/>
            <a:ext cx="7918113" cy="5110843"/>
          </a:xfrm>
        </p:spPr>
        <p:txBody>
          <a:bodyPr>
            <a:noAutofit/>
          </a:bodyPr>
          <a:lstStyle/>
          <a:p>
            <a:r>
              <a:rPr lang="es-ES_tradnl" sz="2800" dirty="0" smtClean="0"/>
              <a:t>Entre la posibilidades de una igualdad y la inconmensurabilidad de la diferencia</a:t>
            </a:r>
          </a:p>
          <a:p>
            <a:endParaRPr lang="es-ES_tradnl" dirty="0"/>
          </a:p>
          <a:p>
            <a:pPr lvl="1"/>
            <a:r>
              <a:rPr lang="es-ES_tradnl" dirty="0" smtClean="0"/>
              <a:t> </a:t>
            </a:r>
            <a:endParaRPr lang="es-ES_tradnl" sz="1600" dirty="0" smtClean="0"/>
          </a:p>
        </p:txBody>
      </p:sp>
      <p:sp>
        <p:nvSpPr>
          <p:cNvPr id="6" name="Magnetic Disk 5"/>
          <p:cNvSpPr/>
          <p:nvPr/>
        </p:nvSpPr>
        <p:spPr>
          <a:xfrm>
            <a:off x="408214" y="2924573"/>
            <a:ext cx="3370509" cy="1058296"/>
          </a:xfrm>
          <a:prstGeom prst="flowChartMagneticDisk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7" name="Magnetic Disk 6"/>
          <p:cNvSpPr/>
          <p:nvPr/>
        </p:nvSpPr>
        <p:spPr>
          <a:xfrm>
            <a:off x="2683264" y="4885718"/>
            <a:ext cx="2302329" cy="669472"/>
          </a:xfrm>
          <a:prstGeom prst="flowChartMagneticDisk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8" name="Magnetic Disk 7"/>
          <p:cNvSpPr/>
          <p:nvPr/>
        </p:nvSpPr>
        <p:spPr>
          <a:xfrm>
            <a:off x="5380264" y="4913840"/>
            <a:ext cx="2302329" cy="669472"/>
          </a:xfrm>
          <a:prstGeom prst="flowChartMagneticDisk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9" name="Magnetic Disk 8"/>
          <p:cNvSpPr/>
          <p:nvPr/>
        </p:nvSpPr>
        <p:spPr>
          <a:xfrm>
            <a:off x="5380264" y="3544715"/>
            <a:ext cx="2302329" cy="1046531"/>
          </a:xfrm>
          <a:prstGeom prst="flowChartMagneticDisk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extBox 9"/>
          <p:cNvSpPr txBox="1"/>
          <p:nvPr/>
        </p:nvSpPr>
        <p:spPr>
          <a:xfrm>
            <a:off x="459973" y="3355951"/>
            <a:ext cx="3370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/>
              <a:t>Igualdad de raza/nación</a:t>
            </a:r>
            <a:endParaRPr lang="es-ES_tradnl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663161" y="3944916"/>
            <a:ext cx="1894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“Otro” enemigo = ”Colonialismo”</a:t>
            </a:r>
            <a:endParaRPr lang="es-ES_tradnl" dirty="0"/>
          </a:p>
        </p:txBody>
      </p:sp>
      <p:sp>
        <p:nvSpPr>
          <p:cNvPr id="12" name="TextBox 11"/>
          <p:cNvSpPr txBox="1"/>
          <p:nvPr/>
        </p:nvSpPr>
        <p:spPr>
          <a:xfrm>
            <a:off x="5674177" y="5148516"/>
            <a:ext cx="171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“Otro” de clase</a:t>
            </a:r>
            <a:endParaRPr lang="es-ES_tradnl" dirty="0"/>
          </a:p>
        </p:txBody>
      </p:sp>
      <p:sp>
        <p:nvSpPr>
          <p:cNvPr id="13" name="TextBox 12"/>
          <p:cNvSpPr txBox="1"/>
          <p:nvPr/>
        </p:nvSpPr>
        <p:spPr>
          <a:xfrm>
            <a:off x="2747215" y="5106150"/>
            <a:ext cx="200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“Otro” de género</a:t>
            </a:r>
            <a:endParaRPr lang="es-ES_tradnl" dirty="0"/>
          </a:p>
        </p:txBody>
      </p:sp>
      <p:sp>
        <p:nvSpPr>
          <p:cNvPr id="14" name="Magnetic Disk 13"/>
          <p:cNvSpPr/>
          <p:nvPr/>
        </p:nvSpPr>
        <p:spPr>
          <a:xfrm>
            <a:off x="2644811" y="6074945"/>
            <a:ext cx="2302329" cy="669472"/>
          </a:xfrm>
          <a:prstGeom prst="flowChartMagneticDisk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5" name="TextBox 14"/>
          <p:cNvSpPr txBox="1"/>
          <p:nvPr/>
        </p:nvSpPr>
        <p:spPr>
          <a:xfrm>
            <a:off x="2708762" y="6295377"/>
            <a:ext cx="223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“Otro” de sexualidad</a:t>
            </a:r>
            <a:endParaRPr lang="es-ES_tradnl" dirty="0"/>
          </a:p>
        </p:txBody>
      </p:sp>
      <p:sp>
        <p:nvSpPr>
          <p:cNvPr id="16" name="Magnetic Disk 15"/>
          <p:cNvSpPr/>
          <p:nvPr/>
        </p:nvSpPr>
        <p:spPr>
          <a:xfrm>
            <a:off x="5380264" y="6115051"/>
            <a:ext cx="2302329" cy="669472"/>
          </a:xfrm>
          <a:prstGeom prst="flowChartMagneticDisk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7" name="TextBox 16"/>
          <p:cNvSpPr txBox="1"/>
          <p:nvPr/>
        </p:nvSpPr>
        <p:spPr>
          <a:xfrm>
            <a:off x="5444215" y="6335483"/>
            <a:ext cx="200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“Otro” de religión</a:t>
            </a:r>
            <a:endParaRPr lang="es-ES_tradnl" dirty="0"/>
          </a:p>
        </p:txBody>
      </p:sp>
      <p:cxnSp>
        <p:nvCxnSpPr>
          <p:cNvPr id="19" name="Straight Arrow Connector 18"/>
          <p:cNvCxnSpPr>
            <a:stCxn id="6" idx="4"/>
            <a:endCxn id="9" idx="2"/>
          </p:cNvCxnSpPr>
          <p:nvPr/>
        </p:nvCxnSpPr>
        <p:spPr>
          <a:xfrm>
            <a:off x="3778723" y="3453721"/>
            <a:ext cx="1601541" cy="614260"/>
          </a:xfrm>
          <a:prstGeom prst="straightConnector1">
            <a:avLst/>
          </a:prstGeom>
          <a:ln w="635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6" idx="4"/>
          </p:cNvCxnSpPr>
          <p:nvPr/>
        </p:nvCxnSpPr>
        <p:spPr>
          <a:xfrm>
            <a:off x="3778723" y="3453721"/>
            <a:ext cx="1470781" cy="1538846"/>
          </a:xfrm>
          <a:prstGeom prst="straightConnector1">
            <a:avLst/>
          </a:prstGeom>
          <a:ln w="63500">
            <a:gradFill>
              <a:gsLst>
                <a:gs pos="0">
                  <a:schemeClr val="accent2">
                    <a:lumMod val="50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Magnetic Disk 19"/>
          <p:cNvSpPr/>
          <p:nvPr/>
        </p:nvSpPr>
        <p:spPr>
          <a:xfrm>
            <a:off x="183599" y="5395393"/>
            <a:ext cx="2302329" cy="669472"/>
          </a:xfrm>
          <a:prstGeom prst="flowChartMagneticDisk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1" name="TextBox 20"/>
          <p:cNvSpPr txBox="1"/>
          <p:nvPr/>
        </p:nvSpPr>
        <p:spPr>
          <a:xfrm>
            <a:off x="183599" y="5630069"/>
            <a:ext cx="2302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“Otro” de naturaleza</a:t>
            </a:r>
            <a:endParaRPr lang="es-ES_tradnl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0" t="3274" r="1428" b="14762"/>
          <a:stretch/>
        </p:blipFill>
        <p:spPr>
          <a:xfrm rot="5400000">
            <a:off x="7573610" y="1753790"/>
            <a:ext cx="5507589" cy="365579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631453" y="6095322"/>
            <a:ext cx="320104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700" dirty="0"/>
              <a:t>Waman Puma, 1612-1615 en Rivera </a:t>
            </a:r>
            <a:r>
              <a:rPr lang="es-ES_tradnl" sz="700" dirty="0" smtClean="0"/>
              <a:t>2015, 269.  </a:t>
            </a:r>
            <a:endParaRPr lang="es-ES_tradnl" sz="700" dirty="0"/>
          </a:p>
        </p:txBody>
      </p:sp>
      <p:sp>
        <p:nvSpPr>
          <p:cNvPr id="25" name="TextBox 24"/>
          <p:cNvSpPr txBox="1"/>
          <p:nvPr/>
        </p:nvSpPr>
        <p:spPr>
          <a:xfrm>
            <a:off x="1839698" y="2876049"/>
            <a:ext cx="2455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/>
              <a:t>YO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156883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" r="2256" b="23890"/>
          <a:stretch/>
        </p:blipFill>
        <p:spPr>
          <a:xfrm>
            <a:off x="5127178" y="783776"/>
            <a:ext cx="2667177" cy="21227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8"/>
          <a:stretch/>
        </p:blipFill>
        <p:spPr>
          <a:xfrm>
            <a:off x="3558734" y="3051859"/>
            <a:ext cx="5016500" cy="3802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6" y="3183617"/>
            <a:ext cx="3595351" cy="3677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874" y="1196063"/>
            <a:ext cx="2794000" cy="2146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10971" cy="334236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512424" y="1577788"/>
            <a:ext cx="4663247" cy="52638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>
              <a:buFont typeface="Arial" charset="0"/>
              <a:buChar char="•"/>
            </a:pPr>
            <a:r>
              <a:rPr lang="es-ES_tradnl" sz="2400" dirty="0" smtClean="0"/>
              <a:t>Partido Indio de Aymaras y Keswas (PIAK), luego Partido Indio de Bolivia (PIB) </a:t>
            </a:r>
          </a:p>
          <a:p>
            <a:pPr marL="285750" indent="-285750" algn="r">
              <a:buFont typeface="Arial" charset="0"/>
              <a:buChar char="•"/>
            </a:pPr>
            <a:r>
              <a:rPr lang="es-ES_tradnl" sz="2400" dirty="0" smtClean="0"/>
              <a:t>Fausto Reinaga</a:t>
            </a:r>
          </a:p>
          <a:p>
            <a:pPr marL="285750" indent="-285750" algn="r">
              <a:buFont typeface="Arial" charset="0"/>
              <a:buChar char="•"/>
            </a:pPr>
            <a:r>
              <a:rPr lang="es-ES_tradnl" sz="2400" dirty="0" smtClean="0"/>
              <a:t>Ramiro Reynaga</a:t>
            </a:r>
          </a:p>
          <a:p>
            <a:pPr marL="285750" indent="-285750" algn="r">
              <a:buFont typeface="Arial" charset="0"/>
              <a:buChar char="•"/>
            </a:pPr>
            <a:r>
              <a:rPr lang="es-ES_tradnl" sz="2400" dirty="0" smtClean="0"/>
              <a:t>Ayar Quispe</a:t>
            </a:r>
          </a:p>
          <a:p>
            <a:pPr marL="285750" indent="-285750" algn="r">
              <a:buFont typeface="Arial" charset="0"/>
              <a:buChar char="•"/>
            </a:pPr>
            <a:r>
              <a:rPr lang="es-ES_tradnl" sz="2400" dirty="0" smtClean="0"/>
              <a:t>Felipe Quispe</a:t>
            </a:r>
          </a:p>
          <a:p>
            <a:pPr marL="285750" indent="-285750" algn="r">
              <a:buFont typeface="Arial" charset="0"/>
              <a:buChar char="•"/>
            </a:pPr>
            <a:r>
              <a:rPr lang="es-ES" sz="2400" dirty="0"/>
              <a:t>Confederación Sindical Única de </a:t>
            </a:r>
            <a:r>
              <a:rPr lang="es-ES" sz="2400" dirty="0" smtClean="0"/>
              <a:t>Trab. </a:t>
            </a:r>
            <a:r>
              <a:rPr lang="es-ES" sz="2400" dirty="0"/>
              <a:t>Campesinos de </a:t>
            </a:r>
            <a:r>
              <a:rPr lang="es-ES" sz="2400" dirty="0" smtClean="0"/>
              <a:t>Bolivia (CSUTCB)</a:t>
            </a:r>
            <a:endParaRPr lang="es-ES" sz="2400" dirty="0"/>
          </a:p>
          <a:p>
            <a:pPr marL="285750" indent="-285750" algn="r">
              <a:buFont typeface="Arial" charset="0"/>
              <a:buChar char="•"/>
            </a:pPr>
            <a:r>
              <a:rPr lang="en-US" sz="2400" dirty="0"/>
              <a:t>Virgilio </a:t>
            </a:r>
            <a:r>
              <a:rPr lang="en-US" sz="2400" dirty="0" smtClean="0"/>
              <a:t>Roel</a:t>
            </a:r>
          </a:p>
          <a:p>
            <a:pPr marL="285750" indent="-285750" algn="r">
              <a:buFont typeface="Arial" charset="0"/>
              <a:buChar char="•"/>
            </a:pPr>
            <a:r>
              <a:rPr lang="en-US" sz="2400" dirty="0"/>
              <a:t>EGTK </a:t>
            </a:r>
            <a:endParaRPr lang="en-US" sz="2400" dirty="0" smtClean="0"/>
          </a:p>
          <a:p>
            <a:pPr marL="285750" indent="-285750" algn="r">
              <a:buFont typeface="Arial" charset="0"/>
              <a:buChar char="•"/>
            </a:pPr>
            <a:r>
              <a:rPr lang="en-US" sz="2400" dirty="0"/>
              <a:t>MITKA 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115308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4" y="122480"/>
            <a:ext cx="7587342" cy="1325563"/>
          </a:xfrm>
        </p:spPr>
        <p:txBody>
          <a:bodyPr>
            <a:noAutofit/>
          </a:bodyPr>
          <a:lstStyle/>
          <a:p>
            <a:r>
              <a:rPr lang="es-ES_tradnl" sz="4000" b="1" u="sng" dirty="0" smtClean="0">
                <a:solidFill>
                  <a:srgbClr val="FF0000"/>
                </a:solidFill>
              </a:rPr>
              <a:t>Coexistencia</a:t>
            </a:r>
            <a:r>
              <a:rPr lang="en-US" sz="4000" b="1" u="sng" dirty="0" smtClean="0">
                <a:solidFill>
                  <a:srgbClr val="FF0000"/>
                </a:solidFill>
              </a:rPr>
              <a:t> = </a:t>
            </a:r>
            <a:r>
              <a:rPr lang="es-ES_tradnl" sz="4000" b="1" u="sng" dirty="0" smtClean="0">
                <a:solidFill>
                  <a:srgbClr val="FF0000"/>
                </a:solidFill>
              </a:rPr>
              <a:t>Tensión</a:t>
            </a:r>
            <a:endParaRPr lang="es-ES_tradnl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747157"/>
            <a:ext cx="7918113" cy="5110843"/>
          </a:xfrm>
        </p:spPr>
        <p:txBody>
          <a:bodyPr>
            <a:noAutofit/>
          </a:bodyPr>
          <a:lstStyle/>
          <a:p>
            <a:r>
              <a:rPr lang="es-ES_tradnl" sz="2800" dirty="0" smtClean="0"/>
              <a:t>Entre la posibilidades de una igualdad y la inconmensurabilidad de la diferencia</a:t>
            </a:r>
          </a:p>
          <a:p>
            <a:endParaRPr lang="es-ES_tradnl" dirty="0"/>
          </a:p>
          <a:p>
            <a:pPr lvl="1"/>
            <a:r>
              <a:rPr lang="es-ES_tradnl" dirty="0" smtClean="0"/>
              <a:t> </a:t>
            </a:r>
            <a:endParaRPr lang="es-ES_tradnl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0" t="3274" r="1428" b="14762"/>
          <a:stretch/>
        </p:blipFill>
        <p:spPr>
          <a:xfrm rot="5400000">
            <a:off x="9503829" y="551548"/>
            <a:ext cx="3192153" cy="21188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12186" y="3014481"/>
            <a:ext cx="211886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700" dirty="0"/>
              <a:t>Waman Puma, 1612-1615 en Rivera </a:t>
            </a:r>
            <a:r>
              <a:rPr lang="es-ES_tradnl" sz="700" dirty="0" smtClean="0"/>
              <a:t>2015, 269.  </a:t>
            </a:r>
            <a:endParaRPr lang="es-ES_tradnl" sz="700" dirty="0"/>
          </a:p>
        </p:txBody>
      </p:sp>
      <p:sp>
        <p:nvSpPr>
          <p:cNvPr id="6" name="Magnetic Disk 5"/>
          <p:cNvSpPr/>
          <p:nvPr/>
        </p:nvSpPr>
        <p:spPr>
          <a:xfrm>
            <a:off x="408214" y="2924573"/>
            <a:ext cx="3370509" cy="1058296"/>
          </a:xfrm>
          <a:prstGeom prst="flowChartMagneticDisk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7" name="Magnetic Disk 6"/>
          <p:cNvSpPr/>
          <p:nvPr/>
        </p:nvSpPr>
        <p:spPr>
          <a:xfrm>
            <a:off x="2683264" y="4885718"/>
            <a:ext cx="2302329" cy="669472"/>
          </a:xfrm>
          <a:prstGeom prst="flowChartMagneticDisk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8" name="Magnetic Disk 7"/>
          <p:cNvSpPr/>
          <p:nvPr/>
        </p:nvSpPr>
        <p:spPr>
          <a:xfrm>
            <a:off x="5380264" y="4913840"/>
            <a:ext cx="2302329" cy="669472"/>
          </a:xfrm>
          <a:prstGeom prst="flowChartMagneticDisk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9" name="Magnetic Disk 8"/>
          <p:cNvSpPr/>
          <p:nvPr/>
        </p:nvSpPr>
        <p:spPr>
          <a:xfrm>
            <a:off x="5380264" y="3544715"/>
            <a:ext cx="2302329" cy="1046531"/>
          </a:xfrm>
          <a:prstGeom prst="flowChartMagneticDisk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extBox 9"/>
          <p:cNvSpPr txBox="1"/>
          <p:nvPr/>
        </p:nvSpPr>
        <p:spPr>
          <a:xfrm>
            <a:off x="380461" y="3375829"/>
            <a:ext cx="3443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/>
              <a:t>Igualdad de “coexistencia”</a:t>
            </a:r>
            <a:endParaRPr lang="es-ES_tradnl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663161" y="3944916"/>
            <a:ext cx="1894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“Otro” enemigo = ”Colonialismo”</a:t>
            </a:r>
            <a:endParaRPr lang="es-ES_tradnl" dirty="0"/>
          </a:p>
        </p:txBody>
      </p:sp>
      <p:sp>
        <p:nvSpPr>
          <p:cNvPr id="12" name="TextBox 11"/>
          <p:cNvSpPr txBox="1"/>
          <p:nvPr/>
        </p:nvSpPr>
        <p:spPr>
          <a:xfrm>
            <a:off x="5674177" y="5148516"/>
            <a:ext cx="171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“Otro” de clase</a:t>
            </a:r>
            <a:endParaRPr lang="es-ES_tradnl" dirty="0"/>
          </a:p>
        </p:txBody>
      </p:sp>
      <p:sp>
        <p:nvSpPr>
          <p:cNvPr id="13" name="TextBox 12"/>
          <p:cNvSpPr txBox="1"/>
          <p:nvPr/>
        </p:nvSpPr>
        <p:spPr>
          <a:xfrm>
            <a:off x="2747215" y="5106150"/>
            <a:ext cx="200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“Otro” de género</a:t>
            </a:r>
            <a:endParaRPr lang="es-ES_tradnl" dirty="0"/>
          </a:p>
        </p:txBody>
      </p:sp>
      <p:sp>
        <p:nvSpPr>
          <p:cNvPr id="14" name="Magnetic Disk 13"/>
          <p:cNvSpPr/>
          <p:nvPr/>
        </p:nvSpPr>
        <p:spPr>
          <a:xfrm>
            <a:off x="2644811" y="6074945"/>
            <a:ext cx="2302329" cy="669472"/>
          </a:xfrm>
          <a:prstGeom prst="flowChartMagneticDisk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5" name="TextBox 14"/>
          <p:cNvSpPr txBox="1"/>
          <p:nvPr/>
        </p:nvSpPr>
        <p:spPr>
          <a:xfrm>
            <a:off x="2708762" y="6295377"/>
            <a:ext cx="223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“Otro” de sexualidad</a:t>
            </a:r>
            <a:endParaRPr lang="es-ES_tradnl" dirty="0"/>
          </a:p>
        </p:txBody>
      </p:sp>
      <p:sp>
        <p:nvSpPr>
          <p:cNvPr id="16" name="Magnetic Disk 15"/>
          <p:cNvSpPr/>
          <p:nvPr/>
        </p:nvSpPr>
        <p:spPr>
          <a:xfrm>
            <a:off x="5380264" y="6115051"/>
            <a:ext cx="2302329" cy="669472"/>
          </a:xfrm>
          <a:prstGeom prst="flowChartMagneticDisk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7" name="TextBox 16"/>
          <p:cNvSpPr txBox="1"/>
          <p:nvPr/>
        </p:nvSpPr>
        <p:spPr>
          <a:xfrm>
            <a:off x="5444215" y="6335483"/>
            <a:ext cx="200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“Otro” de religión</a:t>
            </a:r>
            <a:endParaRPr lang="es-ES_tradnl" dirty="0"/>
          </a:p>
        </p:txBody>
      </p:sp>
      <p:cxnSp>
        <p:nvCxnSpPr>
          <p:cNvPr id="19" name="Straight Arrow Connector 18"/>
          <p:cNvCxnSpPr>
            <a:stCxn id="6" idx="4"/>
            <a:endCxn id="9" idx="2"/>
          </p:cNvCxnSpPr>
          <p:nvPr/>
        </p:nvCxnSpPr>
        <p:spPr>
          <a:xfrm>
            <a:off x="3778723" y="3453721"/>
            <a:ext cx="1601541" cy="614260"/>
          </a:xfrm>
          <a:prstGeom prst="straightConnector1">
            <a:avLst/>
          </a:prstGeom>
          <a:ln w="635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6" idx="4"/>
          </p:cNvCxnSpPr>
          <p:nvPr/>
        </p:nvCxnSpPr>
        <p:spPr>
          <a:xfrm>
            <a:off x="3778723" y="3453721"/>
            <a:ext cx="1470781" cy="1538846"/>
          </a:xfrm>
          <a:prstGeom prst="straightConnector1">
            <a:avLst/>
          </a:prstGeom>
          <a:ln w="63500">
            <a:gradFill>
              <a:gsLst>
                <a:gs pos="0">
                  <a:schemeClr val="accent2">
                    <a:lumMod val="50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Magnetic Disk 19"/>
          <p:cNvSpPr/>
          <p:nvPr/>
        </p:nvSpPr>
        <p:spPr>
          <a:xfrm>
            <a:off x="8679497" y="3350747"/>
            <a:ext cx="3204370" cy="1043692"/>
          </a:xfrm>
          <a:prstGeom prst="flowChartMagneticDisk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1" name="TextBox 20"/>
          <p:cNvSpPr txBox="1"/>
          <p:nvPr/>
        </p:nvSpPr>
        <p:spPr>
          <a:xfrm>
            <a:off x="8679497" y="3693230"/>
            <a:ext cx="3204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Jerarquía naturaleza/“hombre”</a:t>
            </a:r>
          </a:p>
          <a:p>
            <a:pPr algn="ctr"/>
            <a:r>
              <a:rPr lang="es-ES_tradnl" dirty="0" smtClean="0"/>
              <a:t>ANTROPOCENTRISMO</a:t>
            </a:r>
            <a:endParaRPr lang="es-ES_tradnl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7683649" y="4067980"/>
            <a:ext cx="1015365" cy="18308"/>
          </a:xfrm>
          <a:prstGeom prst="straightConnector1">
            <a:avLst/>
          </a:prstGeom>
          <a:ln w="635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9" idx="4"/>
          </p:cNvCxnSpPr>
          <p:nvPr/>
        </p:nvCxnSpPr>
        <p:spPr>
          <a:xfrm>
            <a:off x="7682593" y="4067981"/>
            <a:ext cx="1016421" cy="912231"/>
          </a:xfrm>
          <a:prstGeom prst="straightConnector1">
            <a:avLst/>
          </a:prstGeom>
          <a:ln w="635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Magnetic Disk 31"/>
          <p:cNvSpPr/>
          <p:nvPr/>
        </p:nvSpPr>
        <p:spPr>
          <a:xfrm>
            <a:off x="8689256" y="4629114"/>
            <a:ext cx="3204370" cy="926075"/>
          </a:xfrm>
          <a:prstGeom prst="flowChartMagneticDisk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33" name="TextBox 32"/>
          <p:cNvSpPr txBox="1"/>
          <p:nvPr/>
        </p:nvSpPr>
        <p:spPr>
          <a:xfrm>
            <a:off x="8706509" y="4898298"/>
            <a:ext cx="3204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Jerarquía raza/nación</a:t>
            </a:r>
          </a:p>
          <a:p>
            <a:pPr algn="ctr"/>
            <a:r>
              <a:rPr lang="es-ES_tradnl" dirty="0" smtClean="0"/>
              <a:t>RACISMO</a:t>
            </a:r>
            <a:endParaRPr lang="es-ES_tradnl" dirty="0"/>
          </a:p>
        </p:txBody>
      </p:sp>
      <p:sp>
        <p:nvSpPr>
          <p:cNvPr id="27" name="TextBox 26"/>
          <p:cNvSpPr txBox="1"/>
          <p:nvPr/>
        </p:nvSpPr>
        <p:spPr>
          <a:xfrm>
            <a:off x="1839698" y="2876049"/>
            <a:ext cx="2455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/>
              <a:t>YO</a:t>
            </a:r>
            <a:endParaRPr lang="es-ES_tradnl" sz="2400" dirty="0"/>
          </a:p>
        </p:txBody>
      </p:sp>
      <p:cxnSp>
        <p:nvCxnSpPr>
          <p:cNvPr id="28" name="Straight Arrow Connector 27"/>
          <p:cNvCxnSpPr>
            <a:endCxn id="32" idx="1"/>
          </p:cNvCxnSpPr>
          <p:nvPr/>
        </p:nvCxnSpPr>
        <p:spPr>
          <a:xfrm flipH="1">
            <a:off x="10291441" y="4394439"/>
            <a:ext cx="17253" cy="234675"/>
          </a:xfrm>
          <a:prstGeom prst="straightConnector1">
            <a:avLst/>
          </a:prstGeom>
          <a:ln w="3175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586597"/>
            <a:ext cx="7652655" cy="6271404"/>
          </a:xfrm>
        </p:spPr>
        <p:txBody>
          <a:bodyPr>
            <a:noAutofit/>
          </a:bodyPr>
          <a:lstStyle/>
          <a:p>
            <a:r>
              <a:rPr lang="es-ES_tradnl" dirty="0"/>
              <a:t>“Conocer” la coexistencia = definición </a:t>
            </a:r>
            <a:r>
              <a:rPr lang="es-ES_tradnl" dirty="0" smtClean="0"/>
              <a:t>estable de </a:t>
            </a:r>
            <a:r>
              <a:rPr lang="es-ES_tradnl" dirty="0"/>
              <a:t>la base de igualdad </a:t>
            </a:r>
            <a:r>
              <a:rPr lang="es-ES_tradnl" dirty="0" smtClean="0"/>
              <a:t>y del otro</a:t>
            </a:r>
          </a:p>
          <a:p>
            <a:pPr lvl="1"/>
            <a:r>
              <a:rPr lang="es-ES_tradnl" dirty="0" smtClean="0"/>
              <a:t>leyes </a:t>
            </a:r>
            <a:r>
              <a:rPr lang="es-ES_tradnl" dirty="0"/>
              <a:t>del cosmos = pensamiento Amáutico = </a:t>
            </a:r>
            <a:r>
              <a:rPr lang="es-ES_tradnl" dirty="0" smtClean="0"/>
              <a:t>Indio</a:t>
            </a:r>
            <a:endParaRPr lang="es-ES_tradnl" dirty="0"/>
          </a:p>
          <a:p>
            <a:endParaRPr lang="es-ES_tradnl" dirty="0"/>
          </a:p>
          <a:p>
            <a:r>
              <a:rPr lang="es-ES_tradnl" sz="4000" b="1" u="sng" dirty="0">
                <a:solidFill>
                  <a:srgbClr val="FF0000"/>
                </a:solidFill>
              </a:rPr>
              <a:t>Pero</a:t>
            </a:r>
            <a:r>
              <a:rPr lang="es-ES_tradnl" dirty="0"/>
              <a:t>, </a:t>
            </a:r>
            <a:r>
              <a:rPr lang="es-ES_tradnl" dirty="0" smtClean="0"/>
              <a:t>la igualdad </a:t>
            </a:r>
            <a:r>
              <a:rPr lang="es-ES_tradnl" dirty="0"/>
              <a:t>de coexistencia presupone </a:t>
            </a:r>
            <a:r>
              <a:rPr lang="es-ES_tradnl" b="1" u="sng" dirty="0">
                <a:solidFill>
                  <a:srgbClr val="FF0000"/>
                </a:solidFill>
              </a:rPr>
              <a:t>igualdad entre entidades </a:t>
            </a:r>
            <a:r>
              <a:rPr lang="es-ES_tradnl" dirty="0"/>
              <a:t>que coexisten</a:t>
            </a:r>
          </a:p>
          <a:p>
            <a:endParaRPr lang="es-ES_tradnl" dirty="0"/>
          </a:p>
          <a:p>
            <a:r>
              <a:rPr lang="es-ES_tradnl" dirty="0"/>
              <a:t>Naturaleza adquiere </a:t>
            </a:r>
            <a:r>
              <a:rPr lang="es-ES_tradnl" b="1" u="sng" dirty="0" smtClean="0">
                <a:solidFill>
                  <a:srgbClr val="FF0000"/>
                </a:solidFill>
              </a:rPr>
              <a:t>igualdad </a:t>
            </a:r>
            <a:r>
              <a:rPr lang="es-ES_tradnl" dirty="0" smtClean="0"/>
              <a:t>epistémica</a:t>
            </a:r>
          </a:p>
          <a:p>
            <a:r>
              <a:rPr lang="es-ES_tradnl" dirty="0"/>
              <a:t>O</a:t>
            </a:r>
            <a:r>
              <a:rPr lang="es-ES_tradnl" dirty="0" smtClean="0"/>
              <a:t>tros </a:t>
            </a:r>
            <a:r>
              <a:rPr lang="es-ES_tradnl" dirty="0"/>
              <a:t>“</a:t>
            </a:r>
            <a:r>
              <a:rPr lang="es-ES_tradnl" b="1" u="sng" dirty="0">
                <a:solidFill>
                  <a:srgbClr val="FF0000"/>
                </a:solidFill>
              </a:rPr>
              <a:t>hombres</a:t>
            </a:r>
            <a:r>
              <a:rPr lang="es-ES_tradnl" dirty="0"/>
              <a:t>” (</a:t>
            </a:r>
            <a:r>
              <a:rPr lang="es-ES_tradnl" dirty="0" smtClean="0"/>
              <a:t>humanidades?) </a:t>
            </a:r>
            <a:r>
              <a:rPr lang="es-ES_tradnl" dirty="0"/>
              <a:t>adquieren agencia </a:t>
            </a:r>
            <a:r>
              <a:rPr lang="es-ES_tradnl" dirty="0" smtClean="0"/>
              <a:t>también</a:t>
            </a:r>
          </a:p>
          <a:p>
            <a:pPr lvl="1"/>
            <a:endParaRPr lang="es-ES_tradnl" dirty="0"/>
          </a:p>
          <a:p>
            <a:pPr lvl="1"/>
            <a:r>
              <a:rPr lang="es-ES_tradnl" b="1" u="sng" dirty="0" smtClean="0">
                <a:solidFill>
                  <a:srgbClr val="FF0000"/>
                </a:solidFill>
              </a:rPr>
              <a:t>diferencia</a:t>
            </a:r>
            <a:r>
              <a:rPr lang="es-ES_tradnl" dirty="0" smtClean="0"/>
              <a:t> </a:t>
            </a:r>
            <a:r>
              <a:rPr lang="es-ES_tradnl" dirty="0"/>
              <a:t>no permite DEFINICION ESTABLE de la igualdad</a:t>
            </a:r>
          </a:p>
          <a:p>
            <a:pPr lvl="2"/>
            <a:endParaRPr lang="es-ES_tradnl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0" t="3274" r="1428" b="14762"/>
          <a:stretch/>
        </p:blipFill>
        <p:spPr>
          <a:xfrm rot="5400000">
            <a:off x="6502984" y="1168984"/>
            <a:ext cx="6838686" cy="45393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18113" y="6581004"/>
            <a:ext cx="34554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dirty="0"/>
              <a:t>Waman Puma, 1612-1615 en Rivera </a:t>
            </a:r>
            <a:r>
              <a:rPr lang="es-ES_tradnl" sz="1200" dirty="0" smtClean="0"/>
              <a:t>2015, 269.  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212649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Rounded Rectangle 3"/>
          <p:cNvSpPr/>
          <p:nvPr/>
        </p:nvSpPr>
        <p:spPr>
          <a:xfrm>
            <a:off x="-1" y="96097"/>
            <a:ext cx="12192000" cy="33329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dirty="0" smtClean="0"/>
              <a:t>“</a:t>
            </a:r>
            <a:r>
              <a:rPr lang="es-ES_tradnl" sz="2800" dirty="0"/>
              <a:t>El cerebro piensa. El hombre piensa. La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hormiga piensa</a:t>
            </a:r>
            <a:r>
              <a:rPr lang="es-ES_tradnl" sz="2800" dirty="0"/>
              <a:t>. Y si piensa,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habla</a:t>
            </a:r>
            <a:r>
              <a:rPr lang="es-ES_tradnl" sz="2800" dirty="0" smtClean="0"/>
              <a:t>. La </a:t>
            </a:r>
            <a:r>
              <a:rPr lang="es-ES_tradnl" sz="2800" dirty="0"/>
              <a:t>estrella piensa y habla. El árbol piensa y habla. La Tierra piensa </a:t>
            </a:r>
            <a:r>
              <a:rPr lang="es-ES_tradnl" sz="2800" dirty="0" smtClean="0"/>
              <a:t>y habla</a:t>
            </a:r>
            <a:r>
              <a:rPr lang="es-ES_tradnl" sz="2800" dirty="0"/>
              <a:t>. </a:t>
            </a:r>
            <a:r>
              <a:rPr lang="es-ES_tradnl" sz="2800" dirty="0" smtClean="0"/>
              <a:t>Los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muertos</a:t>
            </a:r>
            <a:r>
              <a:rPr lang="es-ES_tradnl" sz="2800" dirty="0" smtClean="0"/>
              <a:t> </a:t>
            </a:r>
            <a:r>
              <a:rPr lang="es-ES_tradnl" sz="2800" dirty="0"/>
              <a:t>que han vuelto a ser tierra, piensan y </a:t>
            </a:r>
            <a:r>
              <a:rPr lang="es-ES_tradnl" sz="2800" dirty="0" smtClean="0"/>
              <a:t>hablan” (Reinaga 1978, 222). </a:t>
            </a:r>
            <a:endParaRPr lang="es-ES_tradnl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0" y="3429000"/>
            <a:ext cx="12192000" cy="3429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Universalización</a:t>
            </a:r>
            <a:r>
              <a:rPr lang="es-ES_tradnl" sz="2800" dirty="0" smtClean="0"/>
              <a:t> como lógica del pensamiento colonial  (Ramiro Reinaga 1972, 22). </a:t>
            </a:r>
          </a:p>
          <a:p>
            <a:endParaRPr lang="es-ES_tradnl" sz="2800" dirty="0"/>
          </a:p>
          <a:p>
            <a:r>
              <a:rPr lang="es-ES_tradnl" sz="2800" dirty="0" smtClean="0"/>
              <a:t>Definición de la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naturaleza del “hombre” </a:t>
            </a:r>
            <a:r>
              <a:rPr lang="es-ES_tradnl" sz="2800" dirty="0" smtClean="0"/>
              <a:t>y la jerarquía que esto genera como un mito Colonial </a:t>
            </a:r>
            <a:r>
              <a:rPr lang="es-ES_tradnl" sz="2800" dirty="0"/>
              <a:t>(</a:t>
            </a:r>
            <a:r>
              <a:rPr lang="es-ES_tradnl" sz="2800" dirty="0" smtClean="0"/>
              <a:t>Ramiro </a:t>
            </a:r>
            <a:r>
              <a:rPr lang="es-ES_tradnl" sz="2800" dirty="0"/>
              <a:t>Reinaga 1972, </a:t>
            </a:r>
            <a:r>
              <a:rPr lang="es-ES_tradnl" sz="2800" dirty="0" smtClean="0"/>
              <a:t>9).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78411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9314"/>
            <a:ext cx="7918114" cy="6838687"/>
          </a:xfrm>
        </p:spPr>
        <p:txBody>
          <a:bodyPr>
            <a:noAutofit/>
          </a:bodyPr>
          <a:lstStyle/>
          <a:p>
            <a:r>
              <a:rPr lang="es-ES_tradnl" sz="3200" dirty="0" smtClean="0"/>
              <a:t>Pensar en esta inestabilidad y tensión:</a:t>
            </a:r>
          </a:p>
          <a:p>
            <a:endParaRPr lang="es-ES_tradnl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0" t="3274" r="1428" b="14762"/>
          <a:stretch/>
        </p:blipFill>
        <p:spPr>
          <a:xfrm rot="5400000">
            <a:off x="6716555" y="1382555"/>
            <a:ext cx="6581955" cy="43689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18113" y="6581004"/>
            <a:ext cx="34554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dirty="0"/>
              <a:t>Waman Puma, 1612-1615 en Rivera </a:t>
            </a:r>
            <a:r>
              <a:rPr lang="es-ES_tradnl" sz="1200" dirty="0" smtClean="0"/>
              <a:t>2015, 269.  </a:t>
            </a:r>
            <a:endParaRPr lang="es-ES_tradnl" sz="1200" dirty="0"/>
          </a:p>
        </p:txBody>
      </p:sp>
      <p:sp>
        <p:nvSpPr>
          <p:cNvPr id="8" name="Rounded Rectangle 7"/>
          <p:cNvSpPr/>
          <p:nvPr/>
        </p:nvSpPr>
        <p:spPr>
          <a:xfrm>
            <a:off x="22861" y="740376"/>
            <a:ext cx="7918112" cy="6122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dirty="0" smtClean="0"/>
              <a:t>Problema de </a:t>
            </a:r>
            <a:r>
              <a:rPr lang="es-ES_tradnl" sz="36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Coexistencia</a:t>
            </a:r>
          </a:p>
          <a:p>
            <a:pPr algn="ctr"/>
            <a:endParaRPr lang="es-ES_tradnl" sz="3600" b="1" u="sng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s-ES_tradnl" sz="36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Igualdad </a:t>
            </a:r>
            <a:r>
              <a:rPr lang="es-ES_tradnl" sz="3600" dirty="0" smtClean="0">
                <a:solidFill>
                  <a:schemeClr val="bg1"/>
                </a:solidFill>
              </a:rPr>
              <a:t>en la raza “humana” que “respeta” la naturaleza, pero</a:t>
            </a:r>
          </a:p>
          <a:p>
            <a:pPr algn="ctr"/>
            <a:r>
              <a:rPr lang="es-ES_tradnl" sz="36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Diferencia </a:t>
            </a:r>
            <a:r>
              <a:rPr lang="es-ES_tradnl" sz="3600" dirty="0" smtClean="0">
                <a:solidFill>
                  <a:schemeClr val="bg1"/>
                </a:solidFill>
              </a:rPr>
              <a:t>limitada </a:t>
            </a:r>
            <a:endParaRPr lang="es-ES_tradnl" sz="3600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4664" y="735107"/>
            <a:ext cx="7918112" cy="6122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endParaRPr lang="es-ES_tradnl" sz="3200" dirty="0">
              <a:solidFill>
                <a:schemeClr val="bg1"/>
              </a:solidFill>
            </a:endParaRPr>
          </a:p>
          <a:p>
            <a:pPr marL="177800" lvl="2" indent="0" algn="ctr">
              <a:buNone/>
            </a:pPr>
            <a:r>
              <a:rPr lang="es-ES_tradnl" sz="3600" dirty="0">
                <a:solidFill>
                  <a:schemeClr val="bg1"/>
                </a:solidFill>
              </a:rPr>
              <a:t>¿Cómo construir la posibilidad de una </a:t>
            </a:r>
            <a:r>
              <a:rPr lang="es-ES_tradnl" sz="36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igualdad</a:t>
            </a:r>
            <a:r>
              <a:rPr lang="es-ES_tradnl" sz="3600" dirty="0">
                <a:solidFill>
                  <a:schemeClr val="bg1"/>
                </a:solidFill>
              </a:rPr>
              <a:t> (presupone otro y la posibilidad de lucha) sin limitar la inconmensurabilidad de la </a:t>
            </a:r>
            <a:r>
              <a:rPr lang="es-ES_tradnl" sz="36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diferencia</a:t>
            </a:r>
            <a:r>
              <a:rPr lang="es-ES_tradnl" sz="36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20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9314"/>
            <a:ext cx="7108167" cy="6838687"/>
          </a:xfrm>
        </p:spPr>
        <p:txBody>
          <a:bodyPr>
            <a:noAutofit/>
          </a:bodyPr>
          <a:lstStyle/>
          <a:p>
            <a:endParaRPr lang="es-ES_tradnl" sz="3200" dirty="0" smtClean="0"/>
          </a:p>
          <a:p>
            <a:endParaRPr lang="es-ES_tradnl" sz="3200" dirty="0"/>
          </a:p>
          <a:p>
            <a:r>
              <a:rPr lang="es-ES_tradnl" sz="3200" dirty="0" smtClean="0"/>
              <a:t>Silvia Rivera Cusicanqui: pensando desde la tensión. </a:t>
            </a:r>
          </a:p>
          <a:p>
            <a:endParaRPr lang="es-ES_tradnl" sz="3200" dirty="0"/>
          </a:p>
          <a:p>
            <a:r>
              <a:rPr lang="es-ES_tradnl" sz="3200" dirty="0" smtClean="0"/>
              <a:t>Construcción de conocimiento teniendo en cuenta varias </a:t>
            </a:r>
            <a:r>
              <a:rPr lang="es-ES_tradnl" sz="3200" b="1" u="sng" dirty="0" smtClean="0">
                <a:solidFill>
                  <a:srgbClr val="FF0000"/>
                </a:solidFill>
              </a:rPr>
              <a:t>coexistencias no articuladas.</a:t>
            </a:r>
          </a:p>
          <a:p>
            <a:endParaRPr lang="es-ES_tradnl" sz="3200" dirty="0"/>
          </a:p>
          <a:p>
            <a:pPr lvl="1"/>
            <a:endParaRPr lang="es-ES_tradnl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53" y="309676"/>
            <a:ext cx="4229194" cy="34988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166" y="3793409"/>
            <a:ext cx="5083834" cy="303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7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9314"/>
            <a:ext cx="11921707" cy="6838687"/>
          </a:xfrm>
        </p:spPr>
        <p:txBody>
          <a:bodyPr>
            <a:noAutofit/>
          </a:bodyPr>
          <a:lstStyle/>
          <a:p>
            <a:r>
              <a:rPr lang="es-ES_tradnl" sz="3200" dirty="0" smtClean="0"/>
              <a:t>Tensión y Decolonialidad: </a:t>
            </a:r>
            <a:r>
              <a:rPr lang="es-ES_tradnl" sz="3200" b="1" u="sng" dirty="0" smtClean="0">
                <a:solidFill>
                  <a:srgbClr val="FF0000"/>
                </a:solidFill>
              </a:rPr>
              <a:t>aletheia </a:t>
            </a:r>
          </a:p>
          <a:p>
            <a:endParaRPr lang="es-ES_tradnl" sz="3200" dirty="0"/>
          </a:p>
          <a:p>
            <a:pPr lvl="1"/>
            <a:r>
              <a:rPr lang="es-ES_tradnl" sz="3200" dirty="0"/>
              <a:t>Epistemología: “</a:t>
            </a:r>
            <a:r>
              <a:rPr lang="es-ES_tradnl" sz="3200" b="1" dirty="0">
                <a:solidFill>
                  <a:srgbClr val="FF0000"/>
                </a:solidFill>
              </a:rPr>
              <a:t>hecho de coexistencia</a:t>
            </a:r>
            <a:r>
              <a:rPr lang="es-ES_tradnl" sz="3200" dirty="0" smtClean="0"/>
              <a:t>”</a:t>
            </a:r>
          </a:p>
          <a:p>
            <a:pPr lvl="1"/>
            <a:endParaRPr lang="es-ES_tradnl" sz="1000" dirty="0" smtClean="0"/>
          </a:p>
          <a:p>
            <a:pPr lvl="2"/>
            <a:r>
              <a:rPr lang="es-ES_tradnl" sz="2800" dirty="0" smtClean="0"/>
              <a:t>Participación de la humanidad = posibilidad de conocimiento</a:t>
            </a:r>
          </a:p>
          <a:p>
            <a:pPr lvl="2"/>
            <a:r>
              <a:rPr lang="es-ES_tradnl" sz="2800" b="1" u="sng" dirty="0" smtClean="0">
                <a:solidFill>
                  <a:srgbClr val="FF0000"/>
                </a:solidFill>
              </a:rPr>
              <a:t>Pero</a:t>
            </a:r>
            <a:r>
              <a:rPr lang="es-ES_tradnl" sz="2800" dirty="0" smtClean="0"/>
              <a:t>, presupone </a:t>
            </a:r>
            <a:r>
              <a:rPr lang="es-ES_tradnl" sz="2800" b="1" u="sng" dirty="0" smtClean="0">
                <a:solidFill>
                  <a:srgbClr val="FF0000"/>
                </a:solidFill>
              </a:rPr>
              <a:t>igualdad en participación</a:t>
            </a:r>
            <a:r>
              <a:rPr lang="es-ES_tradnl" sz="2800" dirty="0" smtClean="0"/>
              <a:t> en su rol en la coexistencia </a:t>
            </a:r>
            <a:r>
              <a:rPr lang="es-ES_tradnl" sz="2800" dirty="0"/>
              <a:t>con otras entidades </a:t>
            </a:r>
            <a:r>
              <a:rPr lang="es-ES_tradnl" sz="2800" dirty="0" smtClean="0"/>
              <a:t>= construcción/afirmación radical </a:t>
            </a:r>
          </a:p>
          <a:p>
            <a:pPr lvl="3"/>
            <a:r>
              <a:rPr lang="es-ES_tradnl" sz="2600" dirty="0" smtClean="0"/>
              <a:t>Relativismo?</a:t>
            </a:r>
            <a:endParaRPr lang="es-ES_tradnl" sz="2600" dirty="0"/>
          </a:p>
          <a:p>
            <a:pPr lvl="1"/>
            <a:endParaRPr lang="es-ES_tradnl" sz="3200" dirty="0"/>
          </a:p>
          <a:p>
            <a:pPr lvl="1"/>
            <a:r>
              <a:rPr lang="es-ES_tradnl" sz="3200" b="1" u="sng" dirty="0">
                <a:solidFill>
                  <a:srgbClr val="FF0000"/>
                </a:solidFill>
              </a:rPr>
              <a:t>Pero</a:t>
            </a:r>
            <a:r>
              <a:rPr lang="es-ES_tradnl" sz="3200" dirty="0"/>
              <a:t> </a:t>
            </a:r>
            <a:r>
              <a:rPr lang="es-ES_tradnl" sz="3200" dirty="0" smtClean="0"/>
              <a:t>ninguna definición de coexistencia es universalmente valida </a:t>
            </a:r>
          </a:p>
          <a:p>
            <a:pPr lvl="2"/>
            <a:r>
              <a:rPr lang="es-ES_tradnl" sz="2800" dirty="0" smtClean="0"/>
              <a:t>Cada definición nace desde </a:t>
            </a:r>
            <a:r>
              <a:rPr lang="es-ES_tradnl" sz="2800" b="1" u="sng" dirty="0" smtClean="0">
                <a:solidFill>
                  <a:srgbClr val="FF0000"/>
                </a:solidFill>
              </a:rPr>
              <a:t>una entidad </a:t>
            </a:r>
            <a:r>
              <a:rPr lang="es-ES_tradnl" sz="2800" dirty="0" smtClean="0"/>
              <a:t>hacia todas las otras = dominación/universalización = deconstrucción/duda radical </a:t>
            </a:r>
          </a:p>
          <a:p>
            <a:pPr lvl="3"/>
            <a:r>
              <a:rPr lang="es-ES_tradnl" sz="2600" dirty="0" smtClean="0"/>
              <a:t>Nihilismo?</a:t>
            </a:r>
          </a:p>
          <a:p>
            <a:pPr lvl="1"/>
            <a:r>
              <a:rPr lang="es-ES_tradnl" sz="3200" b="1" u="sng" dirty="0" smtClean="0">
                <a:solidFill>
                  <a:srgbClr val="FF0000"/>
                </a:solidFill>
              </a:rPr>
              <a:t>Pero</a:t>
            </a:r>
            <a:r>
              <a:rPr lang="es-ES_tradnl" sz="3200" dirty="0" smtClean="0"/>
              <a:t>, cada entidad es valida en sí, por lo que no puede haber una totalidad basada en la nada</a:t>
            </a:r>
            <a:r>
              <a:rPr lang="mr-IN" sz="3200" dirty="0" smtClean="0"/>
              <a:t>…</a:t>
            </a:r>
            <a:r>
              <a:rPr lang="en-US" sz="3200" dirty="0" smtClean="0"/>
              <a:t> </a:t>
            </a:r>
            <a:endParaRPr lang="es-ES_tradnl" sz="3200" dirty="0" smtClean="0"/>
          </a:p>
          <a:p>
            <a:pPr lvl="1"/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35433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12157494" cy="4865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4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Tensión</a:t>
            </a:r>
            <a:r>
              <a:rPr lang="es-ES_tradnl" sz="4400" dirty="0">
                <a:solidFill>
                  <a:schemeClr val="bg1"/>
                </a:solidFill>
              </a:rPr>
              <a:t>: con múltiple agencias </a:t>
            </a:r>
            <a:r>
              <a:rPr lang="es-ES_tradnl" sz="4400" dirty="0" smtClean="0">
                <a:solidFill>
                  <a:schemeClr val="bg1"/>
                </a:solidFill>
              </a:rPr>
              <a:t>epistémicas</a:t>
            </a:r>
          </a:p>
          <a:p>
            <a:pPr lvl="1" algn="ctr"/>
            <a:r>
              <a:rPr lang="es-ES_tradnl" sz="4400" dirty="0" smtClean="0">
                <a:solidFill>
                  <a:schemeClr val="bg1"/>
                </a:solidFill>
              </a:rPr>
              <a:t> </a:t>
            </a:r>
            <a:endParaRPr lang="es-ES_tradnl" sz="4400" dirty="0">
              <a:solidFill>
                <a:schemeClr val="bg1"/>
              </a:solidFill>
            </a:endParaRPr>
          </a:p>
          <a:p>
            <a:pPr lvl="2" algn="ctr"/>
            <a:r>
              <a:rPr lang="es-ES_tradnl" sz="2800" dirty="0">
                <a:solidFill>
                  <a:schemeClr val="bg1"/>
                </a:solidFill>
              </a:rPr>
              <a:t>Ninguna entidad tiene el monopolio legítimo de definición del hecho de coexistencia, pero cada una tiene validez limitada desde su posición en la coexistencia =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DESARTICULACION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-6283" y="1992702"/>
            <a:ext cx="12157494" cy="4865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dirty="0" smtClean="0"/>
              <a:t>“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Pacha</a:t>
            </a:r>
            <a:r>
              <a:rPr lang="es-ES_tradnl" sz="2800" dirty="0" smtClean="0"/>
              <a:t> es al mismo tiempo un concepto abstracto de naturaleza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metafórica</a:t>
            </a:r>
            <a:r>
              <a:rPr lang="es-ES_tradnl" sz="2800" dirty="0" smtClean="0"/>
              <a:t> e interpretativa, y una herramienta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práctica</a:t>
            </a:r>
            <a:r>
              <a:rPr lang="es-ES_tradnl" sz="2800" dirty="0" smtClean="0"/>
              <a:t> para caminar en el aquí-ahora de lo cotidiano. La sintaxis de la cultura aymara es entonces una suerte de desplazador semiótico que crea un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método de traducción e integración </a:t>
            </a:r>
            <a:r>
              <a:rPr lang="es-ES_tradnl" sz="2800" dirty="0" smtClean="0"/>
              <a:t>de entidades presentes y futuras que pueden ser incluso ajenas a la cultura. (…) (Ellas) han sido absorbidas en la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multiplicidad</a:t>
            </a:r>
            <a:r>
              <a:rPr lang="es-ES_tradnl" sz="2800" dirty="0" smtClean="0"/>
              <a:t> de espacios/entidades sagradas, encajando así en la lógica aymara de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complementariedad, suplementación y oposición dialéctica</a:t>
            </a:r>
            <a:r>
              <a:rPr lang="es-ES_tradnl" sz="2800" dirty="0" smtClean="0"/>
              <a:t>" (Rivera 2015, 207-208).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29713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9314"/>
            <a:ext cx="11921707" cy="6838687"/>
          </a:xfrm>
        </p:spPr>
        <p:txBody>
          <a:bodyPr>
            <a:noAutofit/>
          </a:bodyPr>
          <a:lstStyle/>
          <a:p>
            <a:r>
              <a:rPr lang="es-ES_tradnl" sz="3200" dirty="0" smtClean="0"/>
              <a:t>Tensión y Decolonialidad</a:t>
            </a:r>
          </a:p>
          <a:p>
            <a:endParaRPr lang="es-ES_tradnl" sz="3200" dirty="0"/>
          </a:p>
          <a:p>
            <a:pPr lvl="1"/>
            <a:r>
              <a:rPr lang="es-ES_tradnl" sz="3200" dirty="0"/>
              <a:t>Coparticipación del </a:t>
            </a:r>
            <a:r>
              <a:rPr lang="es-ES_tradnl" sz="3200" dirty="0" smtClean="0"/>
              <a:t>observador/ra </a:t>
            </a:r>
            <a:endParaRPr lang="es-ES_tradnl" sz="3200" dirty="0"/>
          </a:p>
          <a:p>
            <a:pPr lvl="1"/>
            <a:endParaRPr lang="es-ES_tradnl" sz="3200" dirty="0" smtClean="0"/>
          </a:p>
          <a:p>
            <a:pPr lvl="1"/>
            <a:r>
              <a:rPr lang="es-ES_tradnl" sz="3200" dirty="0" smtClean="0"/>
              <a:t>Construcción de una coexistencia + límites</a:t>
            </a:r>
          </a:p>
          <a:p>
            <a:pPr lvl="1"/>
            <a:r>
              <a:rPr lang="es-ES_tradnl" sz="3200" dirty="0" smtClean="0"/>
              <a:t>Construcción de otra coexistencia + límites </a:t>
            </a:r>
          </a:p>
          <a:p>
            <a:pPr lvl="1"/>
            <a:r>
              <a:rPr lang="es-ES_tradnl" sz="3200" dirty="0" smtClean="0"/>
              <a:t>Construcción de otra coexistencia + </a:t>
            </a:r>
            <a:r>
              <a:rPr lang="es-ES_tradnl" sz="3200" dirty="0"/>
              <a:t>límites </a:t>
            </a:r>
            <a:endParaRPr lang="es-ES_tradnl" sz="3200" dirty="0" smtClean="0"/>
          </a:p>
          <a:p>
            <a:pPr lvl="1"/>
            <a:endParaRPr lang="es-ES_tradnl" sz="3200" dirty="0"/>
          </a:p>
          <a:p>
            <a:pPr lvl="1"/>
            <a:r>
              <a:rPr lang="es-ES_tradnl" sz="3200" dirty="0" smtClean="0"/>
              <a:t>Desarticulación de coexistencias = </a:t>
            </a:r>
            <a:r>
              <a:rPr lang="es-ES_tradnl" sz="3200" b="1" u="sng" dirty="0" smtClean="0">
                <a:solidFill>
                  <a:srgbClr val="FF0000"/>
                </a:solidFill>
              </a:rPr>
              <a:t>apertura de fronteras discursivas. </a:t>
            </a:r>
            <a:endParaRPr lang="es-ES_tradnl" sz="3200" b="1" u="sng" dirty="0">
              <a:solidFill>
                <a:srgbClr val="FF0000"/>
              </a:solidFill>
            </a:endParaRPr>
          </a:p>
          <a:p>
            <a:pPr lvl="1"/>
            <a:endParaRPr lang="es-ES_tradnl" sz="3200" dirty="0"/>
          </a:p>
        </p:txBody>
      </p:sp>
      <p:sp>
        <p:nvSpPr>
          <p:cNvPr id="4" name="Rounded Rectangle 3"/>
          <p:cNvSpPr/>
          <p:nvPr/>
        </p:nvSpPr>
        <p:spPr>
          <a:xfrm>
            <a:off x="0" y="2026024"/>
            <a:ext cx="12192000" cy="48319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dirty="0" smtClean="0"/>
              <a:t>“Esta crítica ha puesto en entredicho al pretencioso postulado de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objetividad</a:t>
            </a:r>
            <a:r>
              <a:rPr lang="es-ES_tradnl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2800" dirty="0" smtClean="0"/>
              <a:t>en las ciencias sociales, dando paso a una serie de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visiones fragmentadas </a:t>
            </a:r>
            <a:r>
              <a:rPr lang="es-ES_tradnl" sz="2800" dirty="0" smtClean="0"/>
              <a:t>de la sociedad, que aún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no han sido articuladas </a:t>
            </a:r>
            <a:r>
              <a:rPr lang="es-ES_tradnl" sz="2800" dirty="0" smtClean="0"/>
              <a:t>en una única lectura alternativa de la historia social del país. Pero es precisamente en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su pluralidad y diversidad </a:t>
            </a:r>
            <a:r>
              <a:rPr lang="es-ES_tradnl" sz="2800" dirty="0" smtClean="0"/>
              <a:t>donde reside el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potencial epistemológico </a:t>
            </a:r>
            <a:r>
              <a:rPr lang="es-ES_tradnl" sz="2800" dirty="0" smtClean="0"/>
              <a:t>de las fuentes no escritas, para develar la textura de los deseos colectivos, las acciones y las relaciones sociales que se entretejen en una sociedad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no-coetánea</a:t>
            </a:r>
            <a:r>
              <a:rPr lang="es-ES_tradnl" sz="2800" dirty="0" smtClean="0"/>
              <a:t> como la boliviana” (Rivera 2015, 91).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60317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9314"/>
            <a:ext cx="11921707" cy="6838687"/>
          </a:xfrm>
        </p:spPr>
        <p:txBody>
          <a:bodyPr>
            <a:noAutofit/>
          </a:bodyPr>
          <a:lstStyle/>
          <a:p>
            <a:r>
              <a:rPr lang="es-ES_tradnl" sz="3200" dirty="0" smtClean="0"/>
              <a:t>Tensión y Decolonialidad: construcción de múltiples </a:t>
            </a:r>
            <a:r>
              <a:rPr lang="es-ES_tradnl" sz="4000" b="1" u="sng" dirty="0" smtClean="0">
                <a:solidFill>
                  <a:srgbClr val="FF0000"/>
                </a:solidFill>
              </a:rPr>
              <a:t>“yo’s”</a:t>
            </a:r>
            <a:endParaRPr lang="es-ES_tradnl" sz="3200" b="1" u="sng" dirty="0" smtClean="0">
              <a:solidFill>
                <a:srgbClr val="FF0000"/>
              </a:solidFill>
            </a:endParaRPr>
          </a:p>
          <a:p>
            <a:endParaRPr lang="es-ES_tradnl" sz="3200" dirty="0"/>
          </a:p>
          <a:p>
            <a:pPr lvl="1"/>
            <a:r>
              <a:rPr lang="es-ES_tradnl" sz="3200" b="1" u="sng" dirty="0" smtClean="0">
                <a:solidFill>
                  <a:srgbClr val="FF0000"/>
                </a:solidFill>
              </a:rPr>
              <a:t>Significado/lenguaje</a:t>
            </a:r>
            <a:r>
              <a:rPr lang="es-ES_tradnl" sz="3200" dirty="0" smtClean="0"/>
              <a:t> como base </a:t>
            </a:r>
          </a:p>
          <a:p>
            <a:pPr lvl="2"/>
            <a:r>
              <a:rPr lang="es-ES_tradnl" sz="2800" dirty="0" smtClean="0"/>
              <a:t>Pero no limitado por la estructura del lenguaje hablado o escrito </a:t>
            </a:r>
          </a:p>
          <a:p>
            <a:pPr lvl="2"/>
            <a:endParaRPr lang="es-ES_tradnl" sz="2800" dirty="0"/>
          </a:p>
          <a:p>
            <a:pPr lvl="2"/>
            <a:r>
              <a:rPr lang="es-ES_tradnl" sz="2800" dirty="0" smtClean="0"/>
              <a:t>Imagen y significados</a:t>
            </a:r>
          </a:p>
          <a:p>
            <a:pPr lvl="2"/>
            <a:endParaRPr lang="es-ES_tradnl" sz="2800" dirty="0"/>
          </a:p>
          <a:p>
            <a:pPr lvl="2"/>
            <a:r>
              <a:rPr lang="es-ES_tradnl" sz="2800" dirty="0" smtClean="0"/>
              <a:t>Jugando con el lenguaje escrito y hablado</a:t>
            </a:r>
          </a:p>
          <a:p>
            <a:pPr lvl="2"/>
            <a:endParaRPr lang="es-ES_tradnl" sz="2800" dirty="0"/>
          </a:p>
          <a:p>
            <a:pPr lvl="2"/>
            <a:r>
              <a:rPr lang="es-ES_tradnl" sz="2800" dirty="0" smtClean="0"/>
              <a:t>Buscando las </a:t>
            </a:r>
            <a:r>
              <a:rPr lang="es-ES_tradnl" sz="2800" b="1" u="sng" dirty="0" smtClean="0">
                <a:solidFill>
                  <a:srgbClr val="FF0000"/>
                </a:solidFill>
              </a:rPr>
              <a:t>convergencias</a:t>
            </a:r>
            <a:r>
              <a:rPr lang="es-ES_tradnl" sz="2800" dirty="0" smtClean="0"/>
              <a:t> “culturales” y “políticas” que construyen “atmósferas discursivas”</a:t>
            </a:r>
          </a:p>
          <a:p>
            <a:pPr lvl="2"/>
            <a:endParaRPr lang="es-ES_tradnl" sz="2800" dirty="0"/>
          </a:p>
          <a:p>
            <a:pPr lvl="2"/>
            <a:r>
              <a:rPr lang="es-ES_tradnl" sz="2800" dirty="0" smtClean="0"/>
              <a:t>Conexiones de lo inmediatamente vivido con los “grandes problemas de la época”</a:t>
            </a:r>
            <a:endParaRPr lang="es-ES_tradnl" sz="2800" dirty="0"/>
          </a:p>
          <a:p>
            <a:pPr lvl="1"/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2600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Rounded Rectangle 3"/>
          <p:cNvSpPr/>
          <p:nvPr/>
        </p:nvSpPr>
        <p:spPr>
          <a:xfrm>
            <a:off x="46150" y="19313"/>
            <a:ext cx="12087132" cy="3968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dirty="0" smtClean="0"/>
              <a:t>“</a:t>
            </a:r>
            <a:r>
              <a:rPr lang="es-ES_tradnl" sz="28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Las imágenes </a:t>
            </a:r>
            <a:r>
              <a:rPr lang="es-ES_tradnl" sz="2800" dirty="0" smtClean="0"/>
              <a:t>han jugado un papel crucial en la comunicación intercultural: son un lenguaje proliferante de códigos y mensajes tácitos que se despliegan en múltiples sentidos </a:t>
            </a:r>
            <a:r>
              <a:rPr lang="es-ES_tradnl" sz="28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sin formar un trayecto rectilíneo o unidimensional</a:t>
            </a:r>
            <a:r>
              <a:rPr lang="es-ES_tradnl" sz="2800" dirty="0" smtClean="0"/>
              <a:t>” (Rivera 2015, 73). </a:t>
            </a:r>
            <a:endParaRPr lang="es-ES_tradnl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69009" y="3048000"/>
            <a:ext cx="12087133" cy="381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dirty="0" smtClean="0"/>
              <a:t>“… una actitud vital que centra su impulso en captar/narrar la experiencia de un sentido situado y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auto-consiente de la existencia social</a:t>
            </a:r>
            <a:r>
              <a:rPr lang="es-ES_tradnl" sz="2800" dirty="0" smtClean="0"/>
              <a:t>.” (Rivera 2015, 23).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37565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83030"/>
            <a:ext cx="10515600" cy="1325563"/>
          </a:xfrm>
        </p:spPr>
        <p:txBody>
          <a:bodyPr/>
          <a:lstStyle/>
          <a:p>
            <a:r>
              <a:rPr lang="es-ES_tradnl" dirty="0" smtClean="0"/>
              <a:t>Nacimiento del </a:t>
            </a:r>
            <a:r>
              <a:rPr lang="es-ES_tradnl" b="1" u="sng" dirty="0" smtClean="0">
                <a:solidFill>
                  <a:srgbClr val="FF0000"/>
                </a:solidFill>
              </a:rPr>
              <a:t>Indianismo Revolucionario</a:t>
            </a:r>
            <a:endParaRPr lang="es-ES_tradnl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74974" y="1042533"/>
            <a:ext cx="9711241" cy="4517572"/>
          </a:xfrm>
        </p:spPr>
        <p:txBody>
          <a:bodyPr>
            <a:noAutofit/>
          </a:bodyPr>
          <a:lstStyle/>
          <a:p>
            <a:pPr lvl="1"/>
            <a:r>
              <a:rPr lang="es-ES_tradnl" sz="2800" dirty="0" smtClean="0"/>
              <a:t>Hecho indiscutible = </a:t>
            </a:r>
            <a:r>
              <a:rPr lang="es-ES_tradnl" dirty="0"/>
              <a:t>“</a:t>
            </a:r>
            <a:r>
              <a:rPr lang="es-ES_tradnl" b="1" dirty="0">
                <a:solidFill>
                  <a:srgbClr val="FF0000"/>
                </a:solidFill>
              </a:rPr>
              <a:t>Hombre</a:t>
            </a:r>
            <a:r>
              <a:rPr lang="es-ES_tradnl" dirty="0"/>
              <a:t>” = </a:t>
            </a:r>
            <a:r>
              <a:rPr lang="es-ES_tradnl" dirty="0" smtClean="0"/>
              <a:t>nacimiento = conexión con el pasado</a:t>
            </a:r>
          </a:p>
          <a:p>
            <a:pPr lvl="2"/>
            <a:r>
              <a:rPr lang="es-ES_tradnl" dirty="0" smtClean="0"/>
              <a:t>El hecho de herencia</a:t>
            </a:r>
            <a:endParaRPr lang="es-ES_tradnl" dirty="0"/>
          </a:p>
          <a:p>
            <a:pPr lvl="2"/>
            <a:endParaRPr lang="es-ES_tradnl" sz="2400" dirty="0" smtClean="0"/>
          </a:p>
          <a:p>
            <a:pPr lvl="1"/>
            <a:r>
              <a:rPr lang="es-ES_tradnl" sz="2800" dirty="0" smtClean="0"/>
              <a:t>Yo = </a:t>
            </a:r>
            <a:r>
              <a:rPr lang="es-ES_tradnl" sz="2800" b="1" u="sng" dirty="0" smtClean="0">
                <a:solidFill>
                  <a:srgbClr val="FF0000"/>
                </a:solidFill>
              </a:rPr>
              <a:t>raza o nación </a:t>
            </a:r>
            <a:r>
              <a:rPr lang="es-ES_tradnl" sz="2800" dirty="0" smtClean="0"/>
              <a:t>= Indio/pueblo (pasado original)</a:t>
            </a:r>
          </a:p>
          <a:p>
            <a:pPr lvl="2"/>
            <a:r>
              <a:rPr lang="es-ES_tradnl" dirty="0" smtClean="0"/>
              <a:t>Base de igualdad: origen común de la “humanidad” </a:t>
            </a:r>
          </a:p>
          <a:p>
            <a:pPr lvl="2"/>
            <a:endParaRPr lang="es-ES_tradnl" dirty="0" smtClean="0"/>
          </a:p>
          <a:p>
            <a:pPr lvl="2"/>
            <a:r>
              <a:rPr lang="es-ES_tradnl" sz="2400" dirty="0" smtClean="0"/>
              <a:t>Otro = </a:t>
            </a:r>
            <a:r>
              <a:rPr lang="es-ES_tradnl" sz="2400" b="1" u="sng" dirty="0">
                <a:solidFill>
                  <a:srgbClr val="FF0000"/>
                </a:solidFill>
              </a:rPr>
              <a:t>occidente/blanco</a:t>
            </a:r>
            <a:r>
              <a:rPr lang="es-ES_tradnl" sz="2400" dirty="0"/>
              <a:t> </a:t>
            </a:r>
            <a:r>
              <a:rPr lang="es-ES_tradnl" sz="2400" dirty="0" smtClean="0"/>
              <a:t>(pasado mentira, foráneo) </a:t>
            </a:r>
          </a:p>
          <a:p>
            <a:pPr lvl="2"/>
            <a:endParaRPr lang="es-ES_tradnl" sz="2400" dirty="0" smtClean="0"/>
          </a:p>
          <a:p>
            <a:pPr lvl="1"/>
            <a:r>
              <a:rPr lang="es-ES_tradnl" sz="2800" dirty="0" smtClean="0"/>
              <a:t>Política = </a:t>
            </a:r>
            <a:r>
              <a:rPr lang="es-ES_tradnl" sz="2800" b="1" u="sng" dirty="0" smtClean="0">
                <a:solidFill>
                  <a:srgbClr val="FF0000"/>
                </a:solidFill>
              </a:rPr>
              <a:t>relaciones coloniales </a:t>
            </a:r>
            <a:r>
              <a:rPr lang="es-ES_tradnl" sz="2800" dirty="0" smtClean="0"/>
              <a:t>de raza/nación </a:t>
            </a:r>
          </a:p>
          <a:p>
            <a:pPr lvl="2"/>
            <a:r>
              <a:rPr lang="es-ES_tradnl" dirty="0"/>
              <a:t>jerarquía </a:t>
            </a:r>
            <a:r>
              <a:rPr lang="es-ES_tradnl" dirty="0" smtClean="0"/>
              <a:t>racial: discriminación, explotación, mestizaje, genocidio, etc.  </a:t>
            </a:r>
          </a:p>
          <a:p>
            <a:pPr lvl="2"/>
            <a:endParaRPr lang="es-ES_tradnl" sz="2400" dirty="0" smtClean="0"/>
          </a:p>
          <a:p>
            <a:pPr lvl="1"/>
            <a:r>
              <a:rPr lang="es-ES_tradnl" sz="2800" dirty="0" smtClean="0"/>
              <a:t>Temporalidad: dialéctica = </a:t>
            </a:r>
            <a:r>
              <a:rPr lang="es-ES_tradnl" sz="2800" b="1" u="sng" dirty="0" smtClean="0">
                <a:solidFill>
                  <a:srgbClr val="FF0000"/>
                </a:solidFill>
              </a:rPr>
              <a:t>revolución/nes</a:t>
            </a:r>
            <a:r>
              <a:rPr lang="es-ES_tradnl" sz="2800" dirty="0" smtClean="0"/>
              <a:t> + liberación</a:t>
            </a:r>
          </a:p>
          <a:p>
            <a:pPr lvl="2"/>
            <a:r>
              <a:rPr lang="es-ES_tradnl" dirty="0" smtClean="0"/>
              <a:t>Retorno al </a:t>
            </a:r>
            <a:r>
              <a:rPr lang="es-ES_tradnl" dirty="0"/>
              <a:t>T</a:t>
            </a:r>
            <a:r>
              <a:rPr lang="es-ES_tradnl" dirty="0" smtClean="0"/>
              <a:t>awantinsuyu + con avances tecnológicos</a:t>
            </a:r>
          </a:p>
          <a:p>
            <a:pPr lvl="2"/>
            <a:r>
              <a:rPr lang="es-ES_tradnl" dirty="0" smtClean="0"/>
              <a:t>Respeto a las “naciones” diferentes = confederación.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267" y="3041374"/>
            <a:ext cx="2955732" cy="38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2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9314"/>
            <a:ext cx="11921707" cy="6838687"/>
          </a:xfrm>
        </p:spPr>
        <p:txBody>
          <a:bodyPr>
            <a:noAutofit/>
          </a:bodyPr>
          <a:lstStyle/>
          <a:p>
            <a:r>
              <a:rPr lang="es-ES_tradnl" sz="3200" dirty="0" smtClean="0"/>
              <a:t>Tensión y Decolonialidad: construcción de múltiples “yo’s”</a:t>
            </a:r>
          </a:p>
          <a:p>
            <a:endParaRPr lang="es-ES_tradnl" sz="3200" dirty="0"/>
          </a:p>
          <a:p>
            <a:pPr lvl="1"/>
            <a:r>
              <a:rPr lang="es-ES_tradnl" sz="3200" dirty="0" smtClean="0"/>
              <a:t>Rol del </a:t>
            </a:r>
            <a:r>
              <a:rPr lang="es-ES_tradnl" sz="3200" b="1" u="sng" dirty="0" smtClean="0">
                <a:solidFill>
                  <a:srgbClr val="FF0000"/>
                </a:solidFill>
              </a:rPr>
              <a:t>Pasado</a:t>
            </a:r>
          </a:p>
          <a:p>
            <a:pPr lvl="1"/>
            <a:endParaRPr lang="es-ES_tradnl" sz="3200" dirty="0"/>
          </a:p>
          <a:p>
            <a:pPr lvl="2"/>
            <a:r>
              <a:rPr lang="es-ES_tradnl" sz="2800" dirty="0" smtClean="0"/>
              <a:t>No como un pasado original, accesible objetivamente o genuino</a:t>
            </a:r>
          </a:p>
          <a:p>
            <a:pPr lvl="2"/>
            <a:endParaRPr lang="es-ES_tradnl" sz="2800" dirty="0"/>
          </a:p>
          <a:p>
            <a:pPr lvl="2"/>
            <a:r>
              <a:rPr lang="es-ES_tradnl" sz="2800" dirty="0" smtClean="0"/>
              <a:t>Como significados compartidos (imágenes) que muestran </a:t>
            </a:r>
            <a:r>
              <a:rPr lang="es-ES_tradnl" sz="2800" b="1" u="sng" dirty="0" smtClean="0">
                <a:solidFill>
                  <a:srgbClr val="FF0000"/>
                </a:solidFill>
              </a:rPr>
              <a:t>otras formas </a:t>
            </a:r>
            <a:r>
              <a:rPr lang="es-ES_tradnl" sz="2800" dirty="0" smtClean="0"/>
              <a:t>de coexistencia (igualdad) </a:t>
            </a:r>
          </a:p>
          <a:p>
            <a:pPr lvl="2"/>
            <a:endParaRPr lang="es-ES_tradnl" sz="2800" dirty="0"/>
          </a:p>
          <a:p>
            <a:pPr lvl="2"/>
            <a:r>
              <a:rPr lang="es-ES_tradnl" sz="2800" dirty="0" smtClean="0"/>
              <a:t> Como flashes que muestran </a:t>
            </a:r>
            <a:r>
              <a:rPr lang="es-ES_tradnl" sz="2800" b="1" u="sng" dirty="0" smtClean="0">
                <a:solidFill>
                  <a:srgbClr val="FF0000"/>
                </a:solidFill>
              </a:rPr>
              <a:t>otros significados </a:t>
            </a:r>
            <a:r>
              <a:rPr lang="es-ES_tradnl" sz="2800" dirty="0" smtClean="0"/>
              <a:t>que yacen por debajo de los discursos coloniales (jerarquía y antropocentrismo) </a:t>
            </a:r>
          </a:p>
          <a:p>
            <a:pPr lvl="2"/>
            <a:endParaRPr lang="es-ES_tradnl" sz="2800" dirty="0"/>
          </a:p>
          <a:p>
            <a:pPr lvl="2"/>
            <a:r>
              <a:rPr lang="es-ES_tradnl" sz="2800" b="1" u="sng" dirty="0" smtClean="0">
                <a:solidFill>
                  <a:srgbClr val="FF0000"/>
                </a:solidFill>
              </a:rPr>
              <a:t>“poiesis”</a:t>
            </a:r>
            <a:r>
              <a:rPr lang="es-ES_tradnl" sz="2800" dirty="0" smtClean="0"/>
              <a:t> del Indio poeta y el </a:t>
            </a:r>
            <a:r>
              <a:rPr lang="es-ES_tradnl" sz="2800" b="1" u="sng" dirty="0" smtClean="0">
                <a:solidFill>
                  <a:srgbClr val="FF0000"/>
                </a:solidFill>
              </a:rPr>
              <a:t>futuro-pasado</a:t>
            </a:r>
            <a:r>
              <a:rPr lang="es-ES_tradnl" sz="2800" dirty="0" smtClean="0"/>
              <a:t>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93539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Rounded Rectangle 3"/>
          <p:cNvSpPr/>
          <p:nvPr/>
        </p:nvSpPr>
        <p:spPr>
          <a:xfrm>
            <a:off x="53790" y="878540"/>
            <a:ext cx="12066494" cy="51606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dirty="0" smtClean="0"/>
              <a:t>“Pero las lecturas historicistas, las apariciones basadas en ideas de autenticidad y autoría han hecho aun más daño a esta obra. (…) La visión estrecha de la crítica académica ha así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pasado</a:t>
            </a:r>
            <a:r>
              <a:rPr lang="es-ES_tradnl" sz="2800" dirty="0" smtClean="0"/>
              <a:t> por alto el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valor interpretativo </a:t>
            </a:r>
            <a:r>
              <a:rPr lang="es-ES_tradnl" sz="2800" dirty="0" smtClean="0"/>
              <a:t>de la imagen, atenida a la noción de “verdad histórica,” que pasa así por encima del marco conceptual y moral desde el cual se escribe o dibuja, desdeñando en potencial interpretativo de esta postura.” (Rivera 2015, 183).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70703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9314"/>
            <a:ext cx="11921707" cy="6838687"/>
          </a:xfrm>
        </p:spPr>
        <p:txBody>
          <a:bodyPr>
            <a:noAutofit/>
          </a:bodyPr>
          <a:lstStyle/>
          <a:p>
            <a:r>
              <a:rPr lang="es-ES_tradnl" sz="3200" dirty="0" smtClean="0"/>
              <a:t>Tensión y Decolonialidad: construcción de múltiples “yo’s”</a:t>
            </a:r>
          </a:p>
          <a:p>
            <a:endParaRPr lang="es-ES_tradnl" sz="3200" dirty="0"/>
          </a:p>
          <a:p>
            <a:pPr lvl="1"/>
            <a:r>
              <a:rPr lang="es-ES_tradnl" sz="3200" b="1" u="sng" dirty="0" smtClean="0">
                <a:solidFill>
                  <a:srgbClr val="FF0000"/>
                </a:solidFill>
              </a:rPr>
              <a:t>Yo’s y verdades</a:t>
            </a:r>
          </a:p>
          <a:p>
            <a:pPr lvl="1"/>
            <a:endParaRPr lang="es-ES_tradnl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74" t="2400" r="14259" b="2381"/>
          <a:stretch/>
        </p:blipFill>
        <p:spPr>
          <a:xfrm rot="5400000">
            <a:off x="7152861" y="1818862"/>
            <a:ext cx="4969564" cy="51087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1888436"/>
            <a:ext cx="7083287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S_tradnl" sz="3200" dirty="0"/>
              <a:t>Yo de la </a:t>
            </a:r>
            <a:r>
              <a:rPr lang="es-ES_tradnl" sz="3200" b="1" u="sng" dirty="0">
                <a:solidFill>
                  <a:srgbClr val="FF0000"/>
                </a:solidFill>
              </a:rPr>
              <a:t>naturaleza</a:t>
            </a:r>
          </a:p>
          <a:p>
            <a:pPr lvl="2"/>
            <a:r>
              <a:rPr lang="es-ES_tradnl" sz="2800" dirty="0"/>
              <a:t>Relación más balanceada desde la comunidad con la naturaleza</a:t>
            </a:r>
            <a:endParaRPr lang="es-ES_tradnl" sz="3200" dirty="0"/>
          </a:p>
          <a:p>
            <a:pPr lvl="2"/>
            <a:endParaRPr lang="es-ES_tradnl" sz="2800" dirty="0"/>
          </a:p>
          <a:p>
            <a:pPr lvl="1"/>
            <a:r>
              <a:rPr lang="es-ES_tradnl" sz="3200" dirty="0"/>
              <a:t>Yo de la </a:t>
            </a:r>
            <a:r>
              <a:rPr lang="es-ES_tradnl" sz="3200" b="1" u="sng" dirty="0">
                <a:solidFill>
                  <a:srgbClr val="FF0000"/>
                </a:solidFill>
              </a:rPr>
              <a:t>nación/raza</a:t>
            </a:r>
          </a:p>
          <a:p>
            <a:pPr lvl="2"/>
            <a:r>
              <a:rPr lang="es-ES_tradnl" sz="2800" dirty="0"/>
              <a:t>Indio de la igualdad de razas</a:t>
            </a:r>
          </a:p>
          <a:p>
            <a:pPr lvl="2"/>
            <a:endParaRPr lang="es-ES_tradnl" sz="2800" dirty="0"/>
          </a:p>
          <a:p>
            <a:pPr lvl="2"/>
            <a:r>
              <a:rPr lang="es-ES_tradnl" sz="2800" dirty="0"/>
              <a:t>Yo del </a:t>
            </a:r>
            <a:r>
              <a:rPr lang="es-ES_tradnl" sz="2800" b="1" u="sng" dirty="0">
                <a:solidFill>
                  <a:srgbClr val="FF0000"/>
                </a:solidFill>
              </a:rPr>
              <a:t>trabajo </a:t>
            </a:r>
          </a:p>
          <a:p>
            <a:pPr lvl="3"/>
            <a:r>
              <a:rPr lang="es-ES_tradnl" sz="2600" dirty="0"/>
              <a:t>Indio como base de la sociedad Boliviana</a:t>
            </a:r>
          </a:p>
          <a:p>
            <a:pPr lvl="3"/>
            <a:r>
              <a:rPr lang="es-ES_tradnl" sz="2600" dirty="0"/>
              <a:t>Indio y la tierra (también escuelas de Warisata) </a:t>
            </a:r>
          </a:p>
          <a:p>
            <a:pPr lvl="2"/>
            <a:endParaRPr lang="es-ES_tradnl" sz="2800" dirty="0"/>
          </a:p>
        </p:txBody>
      </p:sp>
      <p:sp>
        <p:nvSpPr>
          <p:cNvPr id="5" name="Rectangle 4"/>
          <p:cNvSpPr/>
          <p:nvPr/>
        </p:nvSpPr>
        <p:spPr>
          <a:xfrm>
            <a:off x="10951321" y="6591901"/>
            <a:ext cx="13997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000" smtClean="0"/>
              <a:t>  </a:t>
            </a:r>
            <a:r>
              <a:rPr lang="es-ES_tradnl" sz="1000" dirty="0"/>
              <a:t>E</a:t>
            </a:r>
            <a:r>
              <a:rPr lang="es-ES_tradnl" sz="1000" smtClean="0"/>
              <a:t>n </a:t>
            </a:r>
            <a:r>
              <a:rPr lang="es-ES_tradnl" sz="1000" dirty="0"/>
              <a:t>Rivera 2015</a:t>
            </a:r>
            <a:r>
              <a:rPr lang="es-ES_tradnl" sz="1000"/>
              <a:t>, </a:t>
            </a:r>
            <a:r>
              <a:rPr lang="es-ES_tradnl" sz="1000" smtClean="0"/>
              <a:t>272.  </a:t>
            </a:r>
            <a:endParaRPr lang="es-ES_tradnl" sz="1000" dirty="0"/>
          </a:p>
        </p:txBody>
      </p:sp>
    </p:spTree>
    <p:extLst>
      <p:ext uri="{BB962C8B-B14F-4D97-AF65-F5344CB8AC3E}">
        <p14:creationId xmlns:p14="http://schemas.microsoft.com/office/powerpoint/2010/main" val="205644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9314"/>
            <a:ext cx="11921707" cy="6838687"/>
          </a:xfrm>
        </p:spPr>
        <p:txBody>
          <a:bodyPr>
            <a:noAutofit/>
          </a:bodyPr>
          <a:lstStyle/>
          <a:p>
            <a:r>
              <a:rPr lang="es-ES_tradnl" sz="3200" dirty="0" smtClean="0"/>
              <a:t>Tensión y Decolonialidad: construcción de múltiples “yo’s”</a:t>
            </a:r>
          </a:p>
          <a:p>
            <a:endParaRPr lang="es-ES_tradnl" sz="3200" dirty="0"/>
          </a:p>
          <a:p>
            <a:pPr lvl="1"/>
            <a:r>
              <a:rPr lang="es-ES_tradnl" sz="3200" dirty="0" smtClean="0"/>
              <a:t>Yo’s</a:t>
            </a:r>
          </a:p>
          <a:p>
            <a:pPr lvl="1"/>
            <a:endParaRPr lang="es-ES_tradnl" sz="3200" dirty="0" smtClean="0"/>
          </a:p>
          <a:p>
            <a:pPr lvl="1"/>
            <a:r>
              <a:rPr lang="es-ES_tradnl" sz="3200" dirty="0" smtClean="0"/>
              <a:t>Pero se </a:t>
            </a:r>
            <a:r>
              <a:rPr lang="es-ES_tradnl" sz="3200" b="1" u="sng" dirty="0" smtClean="0">
                <a:solidFill>
                  <a:srgbClr val="FF0000"/>
                </a:solidFill>
              </a:rPr>
              <a:t>desarticulan</a:t>
            </a:r>
            <a:r>
              <a:rPr lang="es-ES_tradnl" sz="3200" dirty="0" smtClean="0"/>
              <a:t> entre sí:</a:t>
            </a:r>
          </a:p>
          <a:p>
            <a:pPr lvl="2"/>
            <a:r>
              <a:rPr lang="es-ES_tradnl" sz="2800" dirty="0" smtClean="0"/>
              <a:t>El Indio que resiste la coexistencia de clase en la Revolución de 1952</a:t>
            </a:r>
          </a:p>
          <a:p>
            <a:pPr lvl="1"/>
            <a:endParaRPr lang="es-ES_tradnl" sz="3200" dirty="0"/>
          </a:p>
          <a:p>
            <a:pPr lvl="1"/>
            <a:r>
              <a:rPr lang="es-ES_tradnl" sz="3200" dirty="0" smtClean="0"/>
              <a:t>Y se desarticulan también con la introducción de la coexistencia de </a:t>
            </a:r>
            <a:r>
              <a:rPr lang="es-ES_tradnl" sz="3200" b="1" u="sng" dirty="0" smtClean="0">
                <a:solidFill>
                  <a:srgbClr val="FF0000"/>
                </a:solidFill>
              </a:rPr>
              <a:t>género = otra “humanidad”</a:t>
            </a:r>
          </a:p>
          <a:p>
            <a:pPr lvl="2"/>
            <a:r>
              <a:rPr lang="es-ES_tradnl" sz="2800" dirty="0" smtClean="0"/>
              <a:t>Lucha silenciada bajo otras lógicas (</a:t>
            </a:r>
            <a:r>
              <a:rPr lang="es-ES_tradnl" sz="2800" dirty="0" err="1" smtClean="0"/>
              <a:t>yo’s</a:t>
            </a:r>
            <a:r>
              <a:rPr lang="es-ES_tradnl" sz="2800" dirty="0" smtClean="0"/>
              <a:t>) </a:t>
            </a:r>
            <a:endParaRPr lang="es-ES_tradnl" sz="2800" dirty="0"/>
          </a:p>
          <a:p>
            <a:pPr lvl="2"/>
            <a:r>
              <a:rPr lang="es-ES_tradnl" sz="2800" dirty="0" smtClean="0"/>
              <a:t>La posiciones de mujeres en el sistema de raza desarticulan jerarquías e introducen otra lógica</a:t>
            </a:r>
          </a:p>
          <a:p>
            <a:pPr lvl="2"/>
            <a:r>
              <a:rPr lang="es-ES_tradnl" sz="2800" dirty="0" smtClean="0"/>
              <a:t>Resistencias ocultas en los mercados y festivales, pero también en los sindicatos</a:t>
            </a:r>
            <a:endParaRPr lang="es-ES_tradnl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45720" y="1577340"/>
            <a:ext cx="12066494" cy="5160616"/>
            <a:chOff x="0" y="1697385"/>
            <a:chExt cx="12066494" cy="5160616"/>
          </a:xfrm>
        </p:grpSpPr>
        <p:sp>
          <p:nvSpPr>
            <p:cNvPr id="5" name="Rounded Rectangle 4"/>
            <p:cNvSpPr/>
            <p:nvPr/>
          </p:nvSpPr>
          <p:spPr>
            <a:xfrm>
              <a:off x="0" y="1697385"/>
              <a:ext cx="12066494" cy="516061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_tradnl" sz="2800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004" y="1697387"/>
              <a:ext cx="8610770" cy="516061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158664" y="6519447"/>
              <a:ext cx="42367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800" dirty="0"/>
                <a:t>http://www.fundacionabril.org/areas-de-trabajo/escuela-del-pueblo/aniversario-de-la-coordinadora-de-defensa-del-agua-y-de-la-vida/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184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9314"/>
            <a:ext cx="11921707" cy="6838687"/>
          </a:xfrm>
        </p:spPr>
        <p:txBody>
          <a:bodyPr>
            <a:noAutofit/>
          </a:bodyPr>
          <a:lstStyle/>
          <a:p>
            <a:r>
              <a:rPr lang="es-ES_tradnl" sz="3200" dirty="0" smtClean="0"/>
              <a:t>Tensión y Decolonialidad: construcción de múltiples “yo’s”</a:t>
            </a:r>
          </a:p>
          <a:p>
            <a:endParaRPr lang="es-ES_tradnl" sz="3200" dirty="0" smtClean="0"/>
          </a:p>
          <a:p>
            <a:pPr lvl="1"/>
            <a:r>
              <a:rPr lang="es-ES_tradnl" sz="3200" dirty="0" smtClean="0"/>
              <a:t>Yo’s</a:t>
            </a:r>
          </a:p>
          <a:p>
            <a:pPr lvl="1"/>
            <a:endParaRPr lang="es-ES_tradnl" sz="3200" dirty="0" smtClean="0"/>
          </a:p>
          <a:p>
            <a:pPr lvl="1"/>
            <a:r>
              <a:rPr lang="es-ES_tradnl" sz="3200" dirty="0" smtClean="0"/>
              <a:t>… y se </a:t>
            </a:r>
            <a:r>
              <a:rPr lang="es-ES_tradnl" sz="3200" b="1" u="sng" dirty="0" smtClean="0">
                <a:solidFill>
                  <a:srgbClr val="FF0000"/>
                </a:solidFill>
              </a:rPr>
              <a:t>auto-crítica</a:t>
            </a:r>
            <a:r>
              <a:rPr lang="es-ES_tradnl" sz="3200" dirty="0" smtClean="0"/>
              <a:t> en su propias tendencias coloniales.</a:t>
            </a:r>
          </a:p>
          <a:p>
            <a:pPr lvl="2"/>
            <a:r>
              <a:rPr lang="es-ES_tradnl" sz="2800" dirty="0" smtClean="0"/>
              <a:t>Verdades limitadas por las otras verdades</a:t>
            </a:r>
          </a:p>
          <a:p>
            <a:pPr lvl="1"/>
            <a:endParaRPr lang="es-ES_tradnl" sz="3200" dirty="0" smtClean="0"/>
          </a:p>
          <a:p>
            <a:pPr lvl="1"/>
            <a:r>
              <a:rPr lang="es-ES_tradnl" sz="3200" dirty="0" smtClean="0"/>
              <a:t>Ejemplos: </a:t>
            </a:r>
          </a:p>
          <a:p>
            <a:pPr lvl="1"/>
            <a:endParaRPr lang="es-ES_tradnl" sz="3200" dirty="0"/>
          </a:p>
          <a:p>
            <a:pPr lvl="2"/>
            <a:r>
              <a:rPr lang="es-ES_tradnl" sz="2800" dirty="0" smtClean="0"/>
              <a:t>Cineastas en su separación entre “sujetos” y “objetos”</a:t>
            </a:r>
          </a:p>
          <a:p>
            <a:pPr lvl="3"/>
            <a:r>
              <a:rPr lang="es-ES_tradnl" sz="2600" dirty="0" smtClean="0"/>
              <a:t>Director-extras en términos de raza, explotación y género</a:t>
            </a:r>
          </a:p>
          <a:p>
            <a:pPr lvl="3"/>
            <a:endParaRPr lang="es-ES_tradnl" sz="2600" dirty="0" smtClean="0"/>
          </a:p>
          <a:p>
            <a:pPr lvl="2"/>
            <a:r>
              <a:rPr lang="es-ES_tradnl" sz="2800" dirty="0" smtClean="0"/>
              <a:t>Waman Puma como imponiendo sus propias jerarquías también</a:t>
            </a:r>
          </a:p>
        </p:txBody>
      </p:sp>
    </p:spTree>
    <p:extLst>
      <p:ext uri="{BB962C8B-B14F-4D97-AF65-F5344CB8AC3E}">
        <p14:creationId xmlns:p14="http://schemas.microsoft.com/office/powerpoint/2010/main" val="4865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9314"/>
            <a:ext cx="11921707" cy="6838687"/>
          </a:xfrm>
        </p:spPr>
        <p:txBody>
          <a:bodyPr>
            <a:noAutofit/>
          </a:bodyPr>
          <a:lstStyle/>
          <a:p>
            <a:r>
              <a:rPr lang="es-ES_tradnl" sz="3600" dirty="0" smtClean="0"/>
              <a:t>Tensión y Decolonialidad: construcción de múltiples </a:t>
            </a:r>
            <a:r>
              <a:rPr lang="es-ES_tradnl" sz="4000" b="1" u="sng" dirty="0" smtClean="0">
                <a:solidFill>
                  <a:srgbClr val="FF0000"/>
                </a:solidFill>
              </a:rPr>
              <a:t>“otros”</a:t>
            </a:r>
          </a:p>
          <a:p>
            <a:endParaRPr lang="es-ES_tradnl" sz="3200" dirty="0" smtClean="0"/>
          </a:p>
          <a:p>
            <a:pPr lvl="1"/>
            <a:r>
              <a:rPr lang="es-ES_tradnl" sz="3200" b="1" u="sng" dirty="0" smtClean="0">
                <a:solidFill>
                  <a:srgbClr val="FF0000"/>
                </a:solidFill>
              </a:rPr>
              <a:t>Otros y relaciones de injusticia</a:t>
            </a:r>
            <a:r>
              <a:rPr lang="es-ES_tradnl" sz="2800" dirty="0" smtClean="0"/>
              <a:t>: desde cada “yo” surge “otro”</a:t>
            </a:r>
          </a:p>
          <a:p>
            <a:pPr lvl="1"/>
            <a:endParaRPr lang="es-ES_tradnl" sz="3200" dirty="0" smtClean="0"/>
          </a:p>
          <a:p>
            <a:pPr lvl="2"/>
            <a:endParaRPr lang="es-ES_tradnl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-457200" y="1965960"/>
            <a:ext cx="8010898" cy="475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2" indent="-457200">
              <a:buFont typeface="Arial" charset="0"/>
              <a:buChar char="•"/>
            </a:pPr>
            <a:r>
              <a:rPr lang="es-ES_tradnl" sz="2800" dirty="0" smtClean="0"/>
              <a:t>Otros </a:t>
            </a:r>
            <a:r>
              <a:rPr lang="es-ES_tradnl" sz="2800" b="1" u="sng" dirty="0" smtClean="0">
                <a:solidFill>
                  <a:srgbClr val="FF0000"/>
                </a:solidFill>
              </a:rPr>
              <a:t>individuales</a:t>
            </a:r>
            <a:r>
              <a:rPr lang="es-ES_tradnl" sz="2800" dirty="0" smtClean="0"/>
              <a:t>:</a:t>
            </a:r>
          </a:p>
          <a:p>
            <a:pPr marL="1828800" lvl="3" indent="-457200">
              <a:buFont typeface="Arial" charset="0"/>
              <a:buChar char="•"/>
            </a:pPr>
            <a:r>
              <a:rPr lang="es-ES_tradnl" sz="2800" dirty="0" smtClean="0"/>
              <a:t>Jerarquía </a:t>
            </a:r>
            <a:r>
              <a:rPr lang="es-ES_tradnl" sz="2800" dirty="0"/>
              <a:t>de </a:t>
            </a:r>
            <a:r>
              <a:rPr lang="es-ES_tradnl" sz="2800" b="1" u="sng" dirty="0">
                <a:solidFill>
                  <a:srgbClr val="FF0000"/>
                </a:solidFill>
              </a:rPr>
              <a:t>raza</a:t>
            </a:r>
            <a:r>
              <a:rPr lang="es-ES_tradnl" sz="2800" dirty="0"/>
              <a:t> + nación, homogeneización, mestizaje, explotación, muerte, etc. </a:t>
            </a:r>
          </a:p>
          <a:p>
            <a:pPr marL="1828800" lvl="3" indent="-457200">
              <a:buFont typeface="Arial" charset="0"/>
              <a:buChar char="•"/>
            </a:pPr>
            <a:endParaRPr lang="es-ES_tradnl" sz="2600" dirty="0"/>
          </a:p>
          <a:p>
            <a:pPr marL="1828800" lvl="3" indent="-457200">
              <a:buFont typeface="Arial" charset="0"/>
              <a:buChar char="•"/>
            </a:pPr>
            <a:r>
              <a:rPr lang="es-ES_tradnl" sz="2800" dirty="0"/>
              <a:t>Jerarquía de </a:t>
            </a:r>
            <a:r>
              <a:rPr lang="es-ES_tradnl" sz="2800" b="1" u="sng" dirty="0">
                <a:solidFill>
                  <a:srgbClr val="FF0000"/>
                </a:solidFill>
              </a:rPr>
              <a:t>género</a:t>
            </a:r>
            <a:r>
              <a:rPr lang="es-ES_tradnl" sz="2800" dirty="0"/>
              <a:t> + discriminación, explotación, muerte, etc. </a:t>
            </a:r>
          </a:p>
          <a:p>
            <a:pPr marL="1371600" lvl="2" indent="-457200">
              <a:buFont typeface="Arial" charset="0"/>
              <a:buChar char="•"/>
            </a:pPr>
            <a:endParaRPr lang="es-ES_tradnl" sz="2000" dirty="0"/>
          </a:p>
          <a:p>
            <a:pPr marL="1371600" lvl="2" indent="-457200">
              <a:buFont typeface="Arial" charset="0"/>
              <a:buChar char="•"/>
            </a:pPr>
            <a:r>
              <a:rPr lang="es-ES_tradnl" sz="2800" b="1" u="sng" dirty="0" smtClean="0">
                <a:solidFill>
                  <a:srgbClr val="FF0000"/>
                </a:solidFill>
              </a:rPr>
              <a:t>Otro en la Articulación</a:t>
            </a:r>
          </a:p>
          <a:p>
            <a:pPr marL="1828800" lvl="3" indent="-457200">
              <a:buFont typeface="Arial" charset="0"/>
              <a:buChar char="•"/>
            </a:pPr>
            <a:r>
              <a:rPr lang="es-ES_tradnl" sz="2600" dirty="0"/>
              <a:t>B</a:t>
            </a:r>
            <a:r>
              <a:rPr lang="es-ES_tradnl" sz="2600" dirty="0" smtClean="0"/>
              <a:t>ajo </a:t>
            </a:r>
            <a:r>
              <a:rPr lang="es-ES_tradnl" sz="2600" dirty="0"/>
              <a:t>el discurso de clase en la Revolución Nacionalista de 1952.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4" t="13333" r="5580"/>
          <a:stretch/>
        </p:blipFill>
        <p:spPr>
          <a:xfrm>
            <a:off x="7507978" y="1761892"/>
            <a:ext cx="4684022" cy="3279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6" t="5806" r="8232" b="10716"/>
          <a:stretch/>
        </p:blipFill>
        <p:spPr>
          <a:xfrm>
            <a:off x="8961785" y="4472611"/>
            <a:ext cx="3230215" cy="23853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849989" y="4647459"/>
            <a:ext cx="24837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800" dirty="0" smtClean="0"/>
              <a:t>Melchor María Mercado (1991)  en </a:t>
            </a:r>
            <a:r>
              <a:rPr lang="es-ES_tradnl" sz="800" dirty="0"/>
              <a:t>Rivera 2015, </a:t>
            </a:r>
            <a:r>
              <a:rPr lang="es-ES_tradnl" sz="800" dirty="0" smtClean="0"/>
              <a:t>50.  </a:t>
            </a:r>
            <a:endParaRPr lang="es-ES_tradnl" sz="800" dirty="0"/>
          </a:p>
        </p:txBody>
      </p:sp>
    </p:spTree>
    <p:extLst>
      <p:ext uri="{BB962C8B-B14F-4D97-AF65-F5344CB8AC3E}">
        <p14:creationId xmlns:p14="http://schemas.microsoft.com/office/powerpoint/2010/main" val="62449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9314"/>
            <a:ext cx="11921707" cy="6838687"/>
          </a:xfrm>
        </p:spPr>
        <p:txBody>
          <a:bodyPr>
            <a:noAutofit/>
          </a:bodyPr>
          <a:lstStyle/>
          <a:p>
            <a:r>
              <a:rPr lang="es-ES_tradnl" sz="3200" dirty="0" smtClean="0"/>
              <a:t>Tensión y Decolonialidad: construcción de múltiples “otros”</a:t>
            </a:r>
          </a:p>
          <a:p>
            <a:endParaRPr lang="es-ES_tradnl" sz="3200" dirty="0" smtClean="0"/>
          </a:p>
          <a:p>
            <a:pPr lvl="1"/>
            <a:r>
              <a:rPr lang="es-ES_tradnl" sz="2800" b="1" u="sng" dirty="0" smtClean="0">
                <a:solidFill>
                  <a:srgbClr val="FF0000"/>
                </a:solidFill>
              </a:rPr>
              <a:t>Otro de clase </a:t>
            </a:r>
            <a:r>
              <a:rPr lang="es-ES_tradnl" sz="2800" dirty="0" smtClean="0"/>
              <a:t>como base de </a:t>
            </a:r>
            <a:r>
              <a:rPr lang="es-ES_tradnl" sz="2800" b="1" u="sng" dirty="0" smtClean="0">
                <a:solidFill>
                  <a:srgbClr val="FF0000"/>
                </a:solidFill>
              </a:rPr>
              <a:t>re-organización/articulación</a:t>
            </a:r>
            <a:r>
              <a:rPr lang="es-ES_tradnl" sz="2800" dirty="0" smtClean="0"/>
              <a:t> de la historia</a:t>
            </a:r>
          </a:p>
          <a:p>
            <a:pPr lvl="1"/>
            <a:endParaRPr lang="es-ES_tradnl" sz="2800" dirty="0" smtClean="0"/>
          </a:p>
          <a:p>
            <a:pPr lvl="2"/>
            <a:r>
              <a:rPr lang="es-ES_tradnl" sz="2400" dirty="0" smtClean="0"/>
              <a:t>Historia </a:t>
            </a:r>
            <a:r>
              <a:rPr lang="es-ES_tradnl" sz="2400" b="1" u="sng" dirty="0" smtClean="0">
                <a:solidFill>
                  <a:srgbClr val="FF0000"/>
                </a:solidFill>
              </a:rPr>
              <a:t>primero</a:t>
            </a:r>
            <a:r>
              <a:rPr lang="es-ES_tradnl" sz="2400" dirty="0" smtClean="0">
                <a:solidFill>
                  <a:srgbClr val="FF0000"/>
                </a:solidFill>
              </a:rPr>
              <a:t> </a:t>
            </a:r>
            <a:r>
              <a:rPr lang="es-ES_tradnl" sz="2400" dirty="0" smtClean="0"/>
              <a:t>como lucha de clases </a:t>
            </a:r>
          </a:p>
          <a:p>
            <a:pPr lvl="2"/>
            <a:endParaRPr lang="es-ES_tradnl" sz="2400" dirty="0" smtClean="0"/>
          </a:p>
          <a:p>
            <a:pPr lvl="3"/>
            <a:r>
              <a:rPr lang="es-ES_tradnl" sz="2400" dirty="0" smtClean="0"/>
              <a:t>Indio como clase = </a:t>
            </a:r>
            <a:r>
              <a:rPr lang="es-ES_tradnl" sz="2400" b="1" u="sng" dirty="0" smtClean="0">
                <a:solidFill>
                  <a:srgbClr val="FF0000"/>
                </a:solidFill>
              </a:rPr>
              <a:t>campesino</a:t>
            </a:r>
          </a:p>
          <a:p>
            <a:pPr lvl="4"/>
            <a:r>
              <a:rPr lang="es-ES_tradnl" sz="2400" dirty="0" smtClean="0"/>
              <a:t>Lucha india como “arcaica” = silenciando demandas y agencia </a:t>
            </a:r>
          </a:p>
          <a:p>
            <a:pPr lvl="4"/>
            <a:r>
              <a:rPr lang="es-ES_tradnl" sz="2400" dirty="0" smtClean="0"/>
              <a:t>Nociones de higiene e higienización </a:t>
            </a:r>
          </a:p>
          <a:p>
            <a:pPr lvl="3"/>
            <a:r>
              <a:rPr lang="es-ES_tradnl" sz="2400" dirty="0" smtClean="0"/>
              <a:t>Mujeres como </a:t>
            </a:r>
            <a:r>
              <a:rPr lang="es-ES_tradnl" sz="2400" b="1" u="sng" dirty="0" smtClean="0">
                <a:solidFill>
                  <a:srgbClr val="FF0000"/>
                </a:solidFill>
              </a:rPr>
              <a:t>viudas y ama de casa</a:t>
            </a:r>
          </a:p>
          <a:p>
            <a:pPr lvl="4"/>
            <a:r>
              <a:rPr lang="es-ES_tradnl" sz="2400" dirty="0" smtClean="0"/>
              <a:t>Borrando demandas y agencia</a:t>
            </a:r>
          </a:p>
          <a:p>
            <a:pPr lvl="3"/>
            <a:r>
              <a:rPr lang="es-ES_tradnl" sz="2400" dirty="0" smtClean="0"/>
              <a:t>Naturaleza como </a:t>
            </a:r>
            <a:r>
              <a:rPr lang="es-ES_tradnl" sz="2400" b="1" u="sng" dirty="0" smtClean="0">
                <a:solidFill>
                  <a:srgbClr val="FF0000"/>
                </a:solidFill>
              </a:rPr>
              <a:t>recurso</a:t>
            </a:r>
          </a:p>
          <a:p>
            <a:pPr lvl="4"/>
            <a:r>
              <a:rPr lang="es-ES_tradnl" sz="2400" dirty="0" smtClean="0"/>
              <a:t>Explotación indeterminada + propiedad del “trabajador” </a:t>
            </a:r>
            <a:endParaRPr lang="es-ES_tradnl" sz="2400" dirty="0"/>
          </a:p>
          <a:p>
            <a:pPr lvl="2"/>
            <a:r>
              <a:rPr lang="es-ES_tradnl" sz="2400" dirty="0" smtClean="0"/>
              <a:t>Historia como “</a:t>
            </a:r>
            <a:r>
              <a:rPr lang="es-ES_tradnl" sz="2400" b="1" u="sng" dirty="0" smtClean="0">
                <a:solidFill>
                  <a:srgbClr val="FF0000"/>
                </a:solidFill>
              </a:rPr>
              <a:t>progreso</a:t>
            </a:r>
            <a:r>
              <a:rPr lang="es-ES_tradnl" sz="2400" dirty="0" smtClean="0"/>
              <a:t>” rectilíneo y dialéctico</a:t>
            </a:r>
          </a:p>
          <a:p>
            <a:pPr lvl="3"/>
            <a:r>
              <a:rPr lang="es-ES_tradnl" sz="2200" dirty="0" smtClean="0"/>
              <a:t>Revolución como fin de la historia + Estenssoro como representación perfecta de la revolución en su persona. </a:t>
            </a:r>
          </a:p>
        </p:txBody>
      </p:sp>
    </p:spTree>
    <p:extLst>
      <p:ext uri="{BB962C8B-B14F-4D97-AF65-F5344CB8AC3E}">
        <p14:creationId xmlns:p14="http://schemas.microsoft.com/office/powerpoint/2010/main" val="10064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Rounded Rectangle 3"/>
          <p:cNvSpPr/>
          <p:nvPr/>
        </p:nvSpPr>
        <p:spPr>
          <a:xfrm>
            <a:off x="35858" y="33144"/>
            <a:ext cx="12122990" cy="3968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Consecuencias</a:t>
            </a:r>
            <a:r>
              <a:rPr lang="es-ES_tradnl" sz="2800" dirty="0" smtClean="0"/>
              <a:t>: explotación, subordinación, silencio, muerte, masacre (1974). (Rivera 2015, 77). </a:t>
            </a:r>
            <a:endParaRPr lang="es-ES_tradnl" sz="2800" dirty="0"/>
          </a:p>
        </p:txBody>
      </p:sp>
      <p:sp>
        <p:nvSpPr>
          <p:cNvPr id="6" name="Rounded Rectangle 5"/>
          <p:cNvSpPr/>
          <p:nvPr/>
        </p:nvSpPr>
        <p:spPr>
          <a:xfrm>
            <a:off x="35858" y="2889850"/>
            <a:ext cx="12122990" cy="3968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dirty="0" smtClean="0"/>
              <a:t>“El discurso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miserabilista</a:t>
            </a:r>
            <a:r>
              <a:rPr lang="es-ES_tradnl" sz="2800" dirty="0" smtClean="0"/>
              <a:t> </a:t>
            </a:r>
            <a:r>
              <a:rPr lang="mr-IN" sz="2800" dirty="0" smtClean="0"/>
              <a:t>–</a:t>
            </a:r>
            <a:r>
              <a:rPr lang="es-ES_tradnl" sz="2800" dirty="0" smtClean="0"/>
              <a:t> que objetiviza a indios y mujeres como víctimas sufridas, sometidas a la explotación y tributarias de una identidad y protagonismo ajenos </a:t>
            </a:r>
            <a:r>
              <a:rPr lang="mr-IN" sz="2800" dirty="0" smtClean="0"/>
              <a:t>–</a:t>
            </a:r>
            <a:r>
              <a:rPr lang="es-ES_tradnl" sz="2800" dirty="0" smtClean="0"/>
              <a:t> logra sumirlos en el anonimato colectivo de su condición de colonizadxs,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privándoles de una posición de sujetxs de la historia</a:t>
            </a:r>
            <a:r>
              <a:rPr lang="es-ES_tradnl" sz="2800" dirty="0" smtClean="0"/>
              <a:t>” (Rivera 2015, 151). </a:t>
            </a:r>
            <a:endParaRPr lang="es-ES_tradnl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34505" y="2889850"/>
            <a:ext cx="12122990" cy="3968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dirty="0" smtClean="0"/>
              <a:t>“La retórica republicana en la esfera castellano hablante de las elites urbanas permitió así construir la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imagen de lo “mestizo” </a:t>
            </a:r>
            <a:r>
              <a:rPr lang="es-ES_tradnl" sz="2800" dirty="0" smtClean="0"/>
              <a:t>en el discurso público e imponerla como la única identidad legítima de la nación boliviana moderna. Pero, ¿en qué consistía esta imagen y cómo fue construida? Con base en los propios documentos emitidos por el MNR, proponemos que el mestizaje era el recurso ideológico que permitía imaginar un país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masculino, “occidental” y cristiano; es decir, blanco, “decente”, homogéneo e individualista</a:t>
            </a:r>
            <a:r>
              <a:rPr lang="es-ES_tradnl" sz="2800" dirty="0" smtClean="0"/>
              <a:t>, fundado en el modelo de la familia patriarcal y nuclear moderna. ” (Rivera 2015, 96).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48920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9314"/>
            <a:ext cx="11921707" cy="6838687"/>
          </a:xfrm>
        </p:spPr>
        <p:txBody>
          <a:bodyPr>
            <a:noAutofit/>
          </a:bodyPr>
          <a:lstStyle/>
          <a:p>
            <a:r>
              <a:rPr lang="es-ES_tradnl" sz="3200" dirty="0" smtClean="0"/>
              <a:t>Tensión y Decolonialidad: construcción de múltiples “otros”</a:t>
            </a:r>
          </a:p>
          <a:p>
            <a:pPr lvl="1"/>
            <a:endParaRPr lang="es-ES_tradnl" sz="2800" b="1" u="sng" dirty="0" smtClean="0">
              <a:solidFill>
                <a:srgbClr val="FF0000"/>
              </a:solidFill>
            </a:endParaRPr>
          </a:p>
          <a:p>
            <a:pPr lvl="1"/>
            <a:r>
              <a:rPr lang="es-ES_tradnl" sz="2800" b="1" u="sng" dirty="0" smtClean="0">
                <a:solidFill>
                  <a:srgbClr val="FF0000"/>
                </a:solidFill>
              </a:rPr>
              <a:t>Pero</a:t>
            </a:r>
            <a:r>
              <a:rPr lang="es-ES_tradnl" sz="2800" dirty="0" smtClean="0"/>
              <a:t> la multiplicidad de </a:t>
            </a:r>
            <a:r>
              <a:rPr lang="es-ES_tradnl" sz="2800" b="1" u="sng" dirty="0" smtClean="0">
                <a:solidFill>
                  <a:srgbClr val="FF0000"/>
                </a:solidFill>
              </a:rPr>
              <a:t>“yo’s” desarticula </a:t>
            </a:r>
            <a:r>
              <a:rPr lang="es-ES_tradnl" sz="2800" dirty="0" smtClean="0"/>
              <a:t>la totalidad universal del discurso colonial</a:t>
            </a:r>
          </a:p>
          <a:p>
            <a:pPr lvl="1"/>
            <a:endParaRPr lang="es-ES_tradnl" sz="2800" dirty="0"/>
          </a:p>
          <a:p>
            <a:pPr lvl="2"/>
            <a:endParaRPr lang="es-ES_tradnl" sz="1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15714" r="13906" b="22678"/>
          <a:stretch/>
        </p:blipFill>
        <p:spPr>
          <a:xfrm rot="5400000">
            <a:off x="8505943" y="2675928"/>
            <a:ext cx="4569042" cy="2803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15714" r="13906" b="22678"/>
          <a:stretch/>
        </p:blipFill>
        <p:spPr>
          <a:xfrm rot="5400000">
            <a:off x="5690188" y="2998658"/>
            <a:ext cx="4569042" cy="2803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15714" r="13906" b="22678"/>
          <a:stretch/>
        </p:blipFill>
        <p:spPr>
          <a:xfrm rot="5400000">
            <a:off x="3296652" y="3678489"/>
            <a:ext cx="3726359" cy="22860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bright="2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15714" r="13906" b="22678"/>
          <a:stretch/>
        </p:blipFill>
        <p:spPr>
          <a:xfrm rot="5400000">
            <a:off x="195580" y="2998659"/>
            <a:ext cx="4569042" cy="2803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bright="2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15714" r="13906" b="22678"/>
          <a:stretch/>
        </p:blipFill>
        <p:spPr>
          <a:xfrm rot="5400000">
            <a:off x="4127287" y="2421376"/>
            <a:ext cx="4569042" cy="2803071"/>
          </a:xfrm>
          <a:prstGeom prst="rect">
            <a:avLst/>
          </a:prstGeom>
          <a:solidFill>
            <a:schemeClr val="accent1">
              <a:alpha val="13000"/>
            </a:schemeClr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2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15714" r="13906" b="22678"/>
          <a:stretch/>
        </p:blipFill>
        <p:spPr>
          <a:xfrm rot="5400000">
            <a:off x="8542318" y="4263456"/>
            <a:ext cx="3156318" cy="19363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15714" r="13906" b="22678"/>
          <a:stretch/>
        </p:blipFill>
        <p:spPr>
          <a:xfrm rot="5400000">
            <a:off x="-480149" y="4541263"/>
            <a:ext cx="2811963" cy="17251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15714" r="13906" b="22678"/>
          <a:stretch/>
        </p:blipFill>
        <p:spPr>
          <a:xfrm rot="5400000">
            <a:off x="2773182" y="2258147"/>
            <a:ext cx="2407219" cy="14768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2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15714" r="13906" b="22678"/>
          <a:stretch/>
        </p:blipFill>
        <p:spPr>
          <a:xfrm rot="5400000">
            <a:off x="9447276" y="2144052"/>
            <a:ext cx="3331670" cy="20439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15714" r="13906" b="22678"/>
          <a:stretch/>
        </p:blipFill>
        <p:spPr>
          <a:xfrm rot="5400000">
            <a:off x="850614" y="2998658"/>
            <a:ext cx="4569042" cy="28030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bright="2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15714" r="13906" b="22678"/>
          <a:stretch/>
        </p:blipFill>
        <p:spPr>
          <a:xfrm rot="5400000">
            <a:off x="-729449" y="2434941"/>
            <a:ext cx="4569042" cy="2803071"/>
          </a:xfrm>
          <a:prstGeom prst="rect">
            <a:avLst/>
          </a:prstGeom>
          <a:solidFill>
            <a:schemeClr val="accent1">
              <a:alpha val="13000"/>
            </a:schemeClr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2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15714" r="13906" b="22678"/>
          <a:stretch/>
        </p:blipFill>
        <p:spPr>
          <a:xfrm rot="5400000">
            <a:off x="3702744" y="4301653"/>
            <a:ext cx="3156318" cy="19363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15714" r="13906" b="22678"/>
          <a:stretch/>
        </p:blipFill>
        <p:spPr>
          <a:xfrm rot="5400000">
            <a:off x="5842588" y="3151058"/>
            <a:ext cx="4569042" cy="28030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bright="2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15714" r="13906" b="22678"/>
          <a:stretch/>
        </p:blipFill>
        <p:spPr>
          <a:xfrm rot="5400000">
            <a:off x="7147244" y="2276176"/>
            <a:ext cx="4569042" cy="2803071"/>
          </a:xfrm>
          <a:prstGeom prst="rect">
            <a:avLst/>
          </a:prstGeom>
          <a:solidFill>
            <a:schemeClr val="accent1">
              <a:alpha val="13000"/>
            </a:schemeClr>
          </a:solidFill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2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15714" r="13906" b="22678"/>
          <a:stretch/>
        </p:blipFill>
        <p:spPr>
          <a:xfrm rot="5400000">
            <a:off x="9498510" y="3823544"/>
            <a:ext cx="3331670" cy="20439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bright="2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15714" r="13906" b="22678"/>
          <a:stretch/>
        </p:blipFill>
        <p:spPr>
          <a:xfrm rot="5400000">
            <a:off x="8385695" y="2421437"/>
            <a:ext cx="4569042" cy="2803071"/>
          </a:xfrm>
          <a:prstGeom prst="rect">
            <a:avLst/>
          </a:prstGeom>
          <a:solidFill>
            <a:schemeClr val="accent1">
              <a:alpha val="13000"/>
            </a:schemeClr>
          </a:solidFill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15714" r="13906" b="22678"/>
          <a:stretch/>
        </p:blipFill>
        <p:spPr>
          <a:xfrm rot="5400000">
            <a:off x="7031590" y="2258208"/>
            <a:ext cx="2407219" cy="14768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2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15714" r="13906" b="22678"/>
          <a:stretch/>
        </p:blipFill>
        <p:spPr>
          <a:xfrm rot="5400000">
            <a:off x="7961152" y="4301714"/>
            <a:ext cx="3156318" cy="193637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15714" r="13906" b="22678"/>
          <a:stretch/>
        </p:blipFill>
        <p:spPr>
          <a:xfrm rot="5400000">
            <a:off x="5453141" y="2825229"/>
            <a:ext cx="4552689" cy="27930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15714" r="13906" b="22678"/>
          <a:stretch/>
        </p:blipFill>
        <p:spPr>
          <a:xfrm rot="5400000">
            <a:off x="4698327" y="2874561"/>
            <a:ext cx="2407219" cy="147681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15714" r="13906" b="22678"/>
          <a:stretch/>
        </p:blipFill>
        <p:spPr>
          <a:xfrm rot="5400000">
            <a:off x="360924" y="1894461"/>
            <a:ext cx="2407219" cy="14768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bright="2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15714" r="13906" b="22678"/>
          <a:stretch/>
        </p:blipFill>
        <p:spPr>
          <a:xfrm rot="5400000">
            <a:off x="1151672" y="2311896"/>
            <a:ext cx="4569042" cy="2803071"/>
          </a:xfrm>
          <a:prstGeom prst="rect">
            <a:avLst/>
          </a:prstGeom>
          <a:solidFill>
            <a:schemeClr val="accent1">
              <a:alpha val="13000"/>
            </a:schemeClr>
          </a:solidFill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2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15714" r="13906" b="22678"/>
          <a:stretch/>
        </p:blipFill>
        <p:spPr>
          <a:xfrm rot="5400000">
            <a:off x="2760173" y="2496498"/>
            <a:ext cx="3156318" cy="193637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2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15714" r="13906" b="22678"/>
          <a:stretch/>
        </p:blipFill>
        <p:spPr>
          <a:xfrm rot="5400000">
            <a:off x="9414635" y="2232248"/>
            <a:ext cx="3331670" cy="204395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bright="2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15714" r="13906" b="22678"/>
          <a:stretch/>
        </p:blipFill>
        <p:spPr>
          <a:xfrm rot="5400000">
            <a:off x="3942654" y="3652435"/>
            <a:ext cx="3699613" cy="2269683"/>
          </a:xfrm>
          <a:prstGeom prst="rect">
            <a:avLst/>
          </a:prstGeom>
          <a:solidFill>
            <a:schemeClr val="accent1">
              <a:alpha val="13000"/>
            </a:schemeClr>
          </a:solidFill>
        </p:spPr>
      </p:pic>
      <p:sp>
        <p:nvSpPr>
          <p:cNvPr id="4" name="Rounded Rectangle 3"/>
          <p:cNvSpPr/>
          <p:nvPr/>
        </p:nvSpPr>
        <p:spPr>
          <a:xfrm>
            <a:off x="11786" y="1416498"/>
            <a:ext cx="12174071" cy="5421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dirty="0" smtClean="0"/>
              <a:t>“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Los significados plurales </a:t>
            </a:r>
            <a:r>
              <a:rPr lang="es-ES_tradnl" sz="2800" dirty="0" smtClean="0"/>
              <a:t>de la historia son recreados a través de un contrapunto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entre voces </a:t>
            </a:r>
            <a:r>
              <a:rPr lang="es-ES_tradnl" sz="2800" dirty="0" smtClean="0"/>
              <a:t>de hombres y mujeres, obreros y campesinos, empleados y trabajadores manuales, que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lejos de integrarse </a:t>
            </a:r>
            <a:r>
              <a:rPr lang="es-ES_tradnl" sz="2800" dirty="0" smtClean="0"/>
              <a:t>en una visión lineal de la historia, permanecen como hilos sueltos de un tejido inconcluso, que será terminado de tejer por el/la espectador/a” (Rivera 2015, 78).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41090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9314"/>
            <a:ext cx="11921707" cy="6838687"/>
          </a:xfrm>
        </p:spPr>
        <p:txBody>
          <a:bodyPr>
            <a:noAutofit/>
          </a:bodyPr>
          <a:lstStyle/>
          <a:p>
            <a:r>
              <a:rPr lang="es-ES_tradnl" sz="3200" dirty="0" smtClean="0"/>
              <a:t>Tensión y Decolonialidad: construcción de múltiples “otros”</a:t>
            </a:r>
          </a:p>
          <a:p>
            <a:endParaRPr lang="es-ES_tradnl" sz="3200" dirty="0" smtClean="0"/>
          </a:p>
          <a:p>
            <a:pPr lvl="1"/>
            <a:r>
              <a:rPr lang="es-ES_tradnl" sz="3200" b="1" u="sng" dirty="0" smtClean="0">
                <a:solidFill>
                  <a:srgbClr val="FF0000"/>
                </a:solidFill>
              </a:rPr>
              <a:t>Auto-crítica </a:t>
            </a:r>
            <a:r>
              <a:rPr lang="es-ES_tradnl" sz="3200" dirty="0" smtClean="0"/>
              <a:t>de nuestras construcciones de Otros</a:t>
            </a:r>
            <a:endParaRPr lang="es-ES_tradnl" sz="3200" dirty="0"/>
          </a:p>
          <a:p>
            <a:pPr lvl="2"/>
            <a:r>
              <a:rPr lang="es-ES_tradnl" sz="2800" dirty="0" smtClean="0"/>
              <a:t>Limitaciones de </a:t>
            </a:r>
            <a:r>
              <a:rPr lang="es-ES_tradnl" sz="2800" b="1" u="sng" dirty="0" smtClean="0">
                <a:solidFill>
                  <a:srgbClr val="FF0000"/>
                </a:solidFill>
              </a:rPr>
              <a:t>cada voz también</a:t>
            </a:r>
          </a:p>
          <a:p>
            <a:pPr lvl="1"/>
            <a:endParaRPr lang="es-ES_tradnl" sz="3200" b="1" u="sng" dirty="0" smtClean="0">
              <a:solidFill>
                <a:srgbClr val="FF0000"/>
              </a:solidFill>
            </a:endParaRPr>
          </a:p>
          <a:p>
            <a:pPr lvl="1"/>
            <a:endParaRPr lang="es-ES_tradnl" sz="3200" b="1" u="sng" dirty="0">
              <a:solidFill>
                <a:srgbClr val="FF0000"/>
              </a:solidFill>
            </a:endParaRPr>
          </a:p>
          <a:p>
            <a:pPr lvl="1"/>
            <a:r>
              <a:rPr lang="es-ES_tradnl" sz="3200" b="1" u="sng" dirty="0" smtClean="0">
                <a:solidFill>
                  <a:srgbClr val="FF0000"/>
                </a:solidFill>
              </a:rPr>
              <a:t>Consecuencias </a:t>
            </a:r>
            <a:r>
              <a:rPr lang="es-ES_tradnl" sz="3200" dirty="0"/>
              <a:t>discursivas:</a:t>
            </a:r>
            <a:r>
              <a:rPr lang="es-ES_tradnl" sz="3200" b="1" u="sng" dirty="0" smtClean="0">
                <a:solidFill>
                  <a:srgbClr val="FF0000"/>
                </a:solidFill>
              </a:rPr>
              <a:t> </a:t>
            </a:r>
            <a:endParaRPr lang="es-ES_tradnl" sz="3200" b="1" u="sng" dirty="0">
              <a:solidFill>
                <a:srgbClr val="FF0000"/>
              </a:solidFill>
            </a:endParaRPr>
          </a:p>
          <a:p>
            <a:pPr lvl="1"/>
            <a:endParaRPr lang="es-ES_tradnl" sz="3200" dirty="0" smtClean="0"/>
          </a:p>
          <a:p>
            <a:pPr lvl="2"/>
            <a:r>
              <a:rPr lang="es-ES_tradnl" sz="2400" dirty="0" smtClean="0"/>
              <a:t>Implica una </a:t>
            </a:r>
            <a:r>
              <a:rPr lang="es-ES_tradnl" sz="2400" b="1" u="sng" dirty="0" smtClean="0">
                <a:solidFill>
                  <a:srgbClr val="FF0000"/>
                </a:solidFill>
              </a:rPr>
              <a:t>crítica al discurso </a:t>
            </a:r>
            <a:r>
              <a:rPr lang="es-ES_tradnl" sz="2400" dirty="0" smtClean="0"/>
              <a:t>y reflexividad sobre la persona</a:t>
            </a:r>
          </a:p>
          <a:p>
            <a:pPr lvl="3"/>
            <a:r>
              <a:rPr lang="es-ES_tradnl" sz="2200" dirty="0" smtClean="0"/>
              <a:t>Ejemplo: Melchor como constructor de la “nación”, pero también exiliado, explotado, etc. </a:t>
            </a:r>
          </a:p>
          <a:p>
            <a:pPr lvl="3"/>
            <a:endParaRPr lang="es-ES_tradnl" sz="2200" dirty="0"/>
          </a:p>
          <a:p>
            <a:pPr lvl="3"/>
            <a:r>
              <a:rPr lang="es-ES_tradnl" sz="2200" dirty="0" smtClean="0"/>
              <a:t>Crítica primero a la </a:t>
            </a:r>
            <a:r>
              <a:rPr lang="es-ES_tradnl" sz="2200" b="1" u="sng" dirty="0" smtClean="0">
                <a:solidFill>
                  <a:srgbClr val="FF0000"/>
                </a:solidFill>
              </a:rPr>
              <a:t>articulación unilineal</a:t>
            </a:r>
            <a:r>
              <a:rPr lang="es-ES_tradnl" sz="2200" dirty="0" smtClean="0"/>
              <a:t>: su universalidad, su orden y su jerarquía</a:t>
            </a:r>
          </a:p>
          <a:p>
            <a:pPr lvl="3"/>
            <a:endParaRPr lang="es-ES_tradnl" sz="2200" dirty="0" smtClean="0"/>
          </a:p>
          <a:p>
            <a:pPr lvl="2"/>
            <a:r>
              <a:rPr lang="es-ES_tradnl" sz="2400" dirty="0" smtClean="0"/>
              <a:t>Implica </a:t>
            </a:r>
            <a:r>
              <a:rPr lang="es-ES_tradnl" sz="2400" b="1" u="sng" dirty="0" smtClean="0">
                <a:solidFill>
                  <a:srgbClr val="FF0000"/>
                </a:solidFill>
              </a:rPr>
              <a:t>igualdad entre las voces </a:t>
            </a:r>
            <a:r>
              <a:rPr lang="es-ES_tradnl" sz="2400" dirty="0" smtClean="0"/>
              <a:t>sobre “otros” anti-coexistencia. </a:t>
            </a:r>
            <a:endParaRPr lang="es-ES_tradnl" sz="2400" dirty="0"/>
          </a:p>
          <a:p>
            <a:pPr lvl="3"/>
            <a:r>
              <a:rPr lang="es-ES_tradnl" sz="2000" dirty="0" smtClean="0"/>
              <a:t>Igualdad entre los yo’s y sus coexistencias</a:t>
            </a:r>
            <a:endParaRPr lang="es-ES_tradnl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4" t="13333" r="5580"/>
          <a:stretch/>
        </p:blipFill>
        <p:spPr>
          <a:xfrm>
            <a:off x="8766312" y="1676418"/>
            <a:ext cx="3425687" cy="23987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79155" y="4058306"/>
            <a:ext cx="18165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800" dirty="0" smtClean="0"/>
              <a:t>Melchor María Mercado (1991)  en </a:t>
            </a:r>
            <a:r>
              <a:rPr lang="es-ES_tradnl" sz="800" dirty="0"/>
              <a:t>Rivera 2015, </a:t>
            </a:r>
            <a:r>
              <a:rPr lang="es-ES_tradnl" sz="800" dirty="0" smtClean="0"/>
              <a:t>50.  </a:t>
            </a:r>
            <a:endParaRPr lang="es-ES_tradnl" sz="800" dirty="0"/>
          </a:p>
        </p:txBody>
      </p:sp>
    </p:spTree>
    <p:extLst>
      <p:ext uri="{BB962C8B-B14F-4D97-AF65-F5344CB8AC3E}">
        <p14:creationId xmlns:p14="http://schemas.microsoft.com/office/powerpoint/2010/main" val="82132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95485767"/>
              </p:ext>
            </p:extLst>
          </p:nvPr>
        </p:nvGraphicFramePr>
        <p:xfrm>
          <a:off x="130628" y="-979716"/>
          <a:ext cx="11936185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16921841"/>
              </p:ext>
            </p:extLst>
          </p:nvPr>
        </p:nvGraphicFramePr>
        <p:xfrm>
          <a:off x="127907" y="440078"/>
          <a:ext cx="11936185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Dialéctica del Indianismo Revolucionario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0375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4" y="122480"/>
            <a:ext cx="7587342" cy="1325563"/>
          </a:xfrm>
        </p:spPr>
        <p:txBody>
          <a:bodyPr>
            <a:noAutofit/>
          </a:bodyPr>
          <a:lstStyle/>
          <a:p>
            <a:r>
              <a:rPr lang="es-ES_tradnl" sz="4000" b="1" u="sng" dirty="0" smtClean="0">
                <a:solidFill>
                  <a:srgbClr val="FF0000"/>
                </a:solidFill>
              </a:rPr>
              <a:t>Coexistencia</a:t>
            </a:r>
            <a:r>
              <a:rPr lang="en-US" sz="4000" b="1" u="sng" dirty="0" smtClean="0">
                <a:solidFill>
                  <a:srgbClr val="FF0000"/>
                </a:solidFill>
              </a:rPr>
              <a:t> = </a:t>
            </a:r>
            <a:r>
              <a:rPr lang="es-ES_tradnl" sz="4000" b="1" u="sng" dirty="0" smtClean="0">
                <a:solidFill>
                  <a:srgbClr val="FF0000"/>
                </a:solidFill>
              </a:rPr>
              <a:t>Género</a:t>
            </a:r>
            <a:endParaRPr lang="es-ES_tradnl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747157"/>
            <a:ext cx="7918113" cy="5110843"/>
          </a:xfrm>
        </p:spPr>
        <p:txBody>
          <a:bodyPr>
            <a:noAutofit/>
          </a:bodyPr>
          <a:lstStyle/>
          <a:p>
            <a:r>
              <a:rPr lang="es-ES_tradnl" sz="2800" dirty="0" smtClean="0"/>
              <a:t>Entre la posibilidades de una igualdad y la inconmensurabilidad de la diferencia</a:t>
            </a:r>
          </a:p>
          <a:p>
            <a:endParaRPr lang="es-ES_tradnl" dirty="0"/>
          </a:p>
          <a:p>
            <a:pPr lvl="1"/>
            <a:r>
              <a:rPr lang="es-ES_tradnl" dirty="0" smtClean="0"/>
              <a:t> </a:t>
            </a:r>
            <a:endParaRPr lang="es-ES_tradnl" sz="16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10112186" y="3014481"/>
            <a:ext cx="211886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700" dirty="0"/>
              <a:t>Waman Puma, 1612-1615 en Rivera </a:t>
            </a:r>
            <a:r>
              <a:rPr lang="es-ES_tradnl" sz="700" dirty="0" smtClean="0"/>
              <a:t>2015, 269.  </a:t>
            </a:r>
            <a:endParaRPr lang="es-ES_tradnl" sz="700" dirty="0"/>
          </a:p>
        </p:txBody>
      </p:sp>
      <p:sp>
        <p:nvSpPr>
          <p:cNvPr id="6" name="Magnetic Disk 5"/>
          <p:cNvSpPr/>
          <p:nvPr/>
        </p:nvSpPr>
        <p:spPr>
          <a:xfrm>
            <a:off x="408214" y="2924573"/>
            <a:ext cx="3370509" cy="1058296"/>
          </a:xfrm>
          <a:prstGeom prst="flowChartMagneticDisk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8" name="Magnetic Disk 7"/>
          <p:cNvSpPr/>
          <p:nvPr/>
        </p:nvSpPr>
        <p:spPr>
          <a:xfrm>
            <a:off x="5380264" y="4719475"/>
            <a:ext cx="2302329" cy="863837"/>
          </a:xfrm>
          <a:prstGeom prst="flowChartMagneticDisk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9" name="Magnetic Disk 8"/>
          <p:cNvSpPr/>
          <p:nvPr/>
        </p:nvSpPr>
        <p:spPr>
          <a:xfrm>
            <a:off x="5380264" y="3544715"/>
            <a:ext cx="2302329" cy="1046531"/>
          </a:xfrm>
          <a:prstGeom prst="flowChartMagneticDisk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extBox 9"/>
          <p:cNvSpPr txBox="1"/>
          <p:nvPr/>
        </p:nvSpPr>
        <p:spPr>
          <a:xfrm>
            <a:off x="380461" y="3375829"/>
            <a:ext cx="3443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/>
              <a:t>Igualdad de “coexistencia”</a:t>
            </a:r>
            <a:endParaRPr lang="es-ES_tradnl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663161" y="3944916"/>
            <a:ext cx="1894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“Otro” enemigo = “Colonialismo”</a:t>
            </a:r>
            <a:endParaRPr lang="es-ES_tradnl" dirty="0"/>
          </a:p>
        </p:txBody>
      </p:sp>
      <p:sp>
        <p:nvSpPr>
          <p:cNvPr id="12" name="TextBox 11"/>
          <p:cNvSpPr txBox="1"/>
          <p:nvPr/>
        </p:nvSpPr>
        <p:spPr>
          <a:xfrm>
            <a:off x="5674177" y="4965636"/>
            <a:ext cx="1714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“Otro</a:t>
            </a:r>
            <a:r>
              <a:rPr lang="es-ES_tradnl" smtClean="0"/>
              <a:t>” enemigo “Colonialismo</a:t>
            </a:r>
            <a:r>
              <a:rPr lang="es-ES_tradnl" dirty="0" smtClean="0"/>
              <a:t>”</a:t>
            </a:r>
            <a:endParaRPr lang="es-ES_tradnl" dirty="0"/>
          </a:p>
        </p:txBody>
      </p:sp>
      <p:sp>
        <p:nvSpPr>
          <p:cNvPr id="16" name="Magnetic Disk 15"/>
          <p:cNvSpPr/>
          <p:nvPr/>
        </p:nvSpPr>
        <p:spPr>
          <a:xfrm>
            <a:off x="5380264" y="6115051"/>
            <a:ext cx="2302329" cy="669472"/>
          </a:xfrm>
          <a:prstGeom prst="flowChartMagneticDisk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7000"/>
                </a:schemeClr>
              </a:gs>
              <a:gs pos="0">
                <a:schemeClr val="accent1">
                  <a:tint val="44500"/>
                  <a:satMod val="160000"/>
                </a:schemeClr>
              </a:gs>
              <a:gs pos="57000">
                <a:schemeClr val="accent1">
                  <a:tint val="23500"/>
                  <a:satMod val="160000"/>
                  <a:alpha val="40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shade val="50000"/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7" name="TextBox 16"/>
          <p:cNvSpPr txBox="1"/>
          <p:nvPr/>
        </p:nvSpPr>
        <p:spPr>
          <a:xfrm>
            <a:off x="5444215" y="6335483"/>
            <a:ext cx="200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chemeClr val="bg1">
                    <a:lumMod val="65000"/>
                  </a:schemeClr>
                </a:solidFill>
              </a:rPr>
              <a:t>“Otro” de </a:t>
            </a:r>
            <a:r>
              <a:rPr lang="mr-IN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  <a:endParaRPr lang="es-ES_tradnl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9" name="Straight Arrow Connector 18"/>
          <p:cNvCxnSpPr>
            <a:stCxn id="6" idx="4"/>
            <a:endCxn id="9" idx="2"/>
          </p:cNvCxnSpPr>
          <p:nvPr/>
        </p:nvCxnSpPr>
        <p:spPr>
          <a:xfrm>
            <a:off x="3778723" y="3453721"/>
            <a:ext cx="1601541" cy="614260"/>
          </a:xfrm>
          <a:prstGeom prst="straightConnector1">
            <a:avLst/>
          </a:prstGeom>
          <a:ln w="635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Magnetic Disk 19"/>
          <p:cNvSpPr/>
          <p:nvPr/>
        </p:nvSpPr>
        <p:spPr>
          <a:xfrm>
            <a:off x="8736672" y="2294022"/>
            <a:ext cx="3204370" cy="1043692"/>
          </a:xfrm>
          <a:prstGeom prst="flowChartMagneticDisk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1" name="TextBox 20"/>
          <p:cNvSpPr txBox="1"/>
          <p:nvPr/>
        </p:nvSpPr>
        <p:spPr>
          <a:xfrm>
            <a:off x="8637281" y="2656383"/>
            <a:ext cx="34798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700" dirty="0" smtClean="0"/>
              <a:t>Jerarquía “naturaleza”/“humanidad”</a:t>
            </a:r>
          </a:p>
          <a:p>
            <a:pPr algn="ctr"/>
            <a:r>
              <a:rPr lang="es-ES_tradnl" sz="1700" dirty="0" smtClean="0"/>
              <a:t>“ANTROPOCENTRISMO”</a:t>
            </a:r>
            <a:endParaRPr lang="es-ES_tradnl" sz="1700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7683649" y="2876049"/>
            <a:ext cx="995704" cy="1210239"/>
          </a:xfrm>
          <a:prstGeom prst="straightConnector1">
            <a:avLst/>
          </a:prstGeom>
          <a:ln w="635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9" idx="4"/>
            <a:endCxn id="32" idx="2"/>
          </p:cNvCxnSpPr>
          <p:nvPr/>
        </p:nvCxnSpPr>
        <p:spPr>
          <a:xfrm flipV="1">
            <a:off x="7682593" y="4035427"/>
            <a:ext cx="1063838" cy="32554"/>
          </a:xfrm>
          <a:prstGeom prst="straightConnector1">
            <a:avLst/>
          </a:prstGeom>
          <a:ln w="635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Magnetic Disk 31"/>
          <p:cNvSpPr/>
          <p:nvPr/>
        </p:nvSpPr>
        <p:spPr>
          <a:xfrm>
            <a:off x="8746431" y="3572389"/>
            <a:ext cx="3204370" cy="926075"/>
          </a:xfrm>
          <a:prstGeom prst="flowChartMagneticDisk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33" name="TextBox 32"/>
          <p:cNvSpPr txBox="1"/>
          <p:nvPr/>
        </p:nvSpPr>
        <p:spPr>
          <a:xfrm>
            <a:off x="8763684" y="3841573"/>
            <a:ext cx="3204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Jerarquía de Género</a:t>
            </a:r>
          </a:p>
          <a:p>
            <a:pPr algn="ctr"/>
            <a:r>
              <a:rPr lang="es-ES_tradnl" dirty="0" smtClean="0"/>
              <a:t>Machismo</a:t>
            </a:r>
            <a:endParaRPr lang="es-ES_tradnl" dirty="0"/>
          </a:p>
        </p:txBody>
      </p:sp>
      <p:sp>
        <p:nvSpPr>
          <p:cNvPr id="27" name="TextBox 26"/>
          <p:cNvSpPr txBox="1"/>
          <p:nvPr/>
        </p:nvSpPr>
        <p:spPr>
          <a:xfrm>
            <a:off x="1839698" y="2876049"/>
            <a:ext cx="2455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/>
              <a:t>YO</a:t>
            </a:r>
            <a:endParaRPr lang="es-ES_tradnl" sz="2400" dirty="0"/>
          </a:p>
        </p:txBody>
      </p:sp>
      <p:sp>
        <p:nvSpPr>
          <p:cNvPr id="28" name="Magnetic Disk 27"/>
          <p:cNvSpPr/>
          <p:nvPr/>
        </p:nvSpPr>
        <p:spPr>
          <a:xfrm>
            <a:off x="48039" y="4008958"/>
            <a:ext cx="3370509" cy="1058296"/>
          </a:xfrm>
          <a:prstGeom prst="flowChartMagneticDisk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9" name="TextBox 28"/>
          <p:cNvSpPr txBox="1"/>
          <p:nvPr/>
        </p:nvSpPr>
        <p:spPr>
          <a:xfrm>
            <a:off x="20286" y="4460214"/>
            <a:ext cx="3443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/>
              <a:t>Igualdad de “coexistencia”</a:t>
            </a:r>
            <a:endParaRPr lang="es-ES_tradnl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1479523" y="3960434"/>
            <a:ext cx="2455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/>
              <a:t>YO</a:t>
            </a:r>
            <a:endParaRPr lang="es-ES_tradnl" sz="2400" dirty="0"/>
          </a:p>
        </p:txBody>
      </p:sp>
      <p:cxnSp>
        <p:nvCxnSpPr>
          <p:cNvPr id="31" name="Straight Arrow Connector 30"/>
          <p:cNvCxnSpPr>
            <a:endCxn id="8" idx="2"/>
          </p:cNvCxnSpPr>
          <p:nvPr/>
        </p:nvCxnSpPr>
        <p:spPr>
          <a:xfrm>
            <a:off x="3494682" y="4580883"/>
            <a:ext cx="1885582" cy="570511"/>
          </a:xfrm>
          <a:prstGeom prst="straightConnector1">
            <a:avLst/>
          </a:prstGeom>
          <a:ln w="635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Magnetic Disk 33"/>
          <p:cNvSpPr/>
          <p:nvPr/>
        </p:nvSpPr>
        <p:spPr>
          <a:xfrm>
            <a:off x="8746431" y="4697790"/>
            <a:ext cx="3204370" cy="979179"/>
          </a:xfrm>
          <a:prstGeom prst="flowChartMagneticDisk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35" name="TextBox 34"/>
          <p:cNvSpPr txBox="1"/>
          <p:nvPr/>
        </p:nvSpPr>
        <p:spPr>
          <a:xfrm>
            <a:off x="8666918" y="5061416"/>
            <a:ext cx="34798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700" dirty="0" smtClean="0"/>
              <a:t>Jerarquía “naturaleza”/“hombre”</a:t>
            </a:r>
          </a:p>
          <a:p>
            <a:pPr algn="ctr"/>
            <a:r>
              <a:rPr lang="es-ES_tradnl" sz="1700" dirty="0" smtClean="0"/>
              <a:t>ANTROPOCENTRISMO</a:t>
            </a:r>
            <a:endParaRPr lang="es-ES_tradnl" sz="1700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7682593" y="5151185"/>
            <a:ext cx="1083355" cy="265103"/>
          </a:xfrm>
          <a:prstGeom prst="straightConnector1">
            <a:avLst/>
          </a:prstGeom>
          <a:ln w="635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7682593" y="5146632"/>
            <a:ext cx="1128223" cy="1281206"/>
          </a:xfrm>
          <a:prstGeom prst="straightConnector1">
            <a:avLst/>
          </a:prstGeom>
          <a:ln w="635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Magnetic Disk 37"/>
          <p:cNvSpPr/>
          <p:nvPr/>
        </p:nvSpPr>
        <p:spPr>
          <a:xfrm>
            <a:off x="8756190" y="5942073"/>
            <a:ext cx="3204370" cy="862034"/>
          </a:xfrm>
          <a:prstGeom prst="flowChartMagneticDisk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39" name="TextBox 38"/>
          <p:cNvSpPr txBox="1"/>
          <p:nvPr/>
        </p:nvSpPr>
        <p:spPr>
          <a:xfrm>
            <a:off x="8773443" y="6238656"/>
            <a:ext cx="3204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Jerarquía de Raza</a:t>
            </a:r>
          </a:p>
          <a:p>
            <a:pPr algn="ctr"/>
            <a:r>
              <a:rPr lang="es-ES_tradnl" dirty="0" smtClean="0"/>
              <a:t>Racismo</a:t>
            </a:r>
            <a:endParaRPr lang="es-ES_tradnl" dirty="0"/>
          </a:p>
        </p:txBody>
      </p:sp>
      <p:sp>
        <p:nvSpPr>
          <p:cNvPr id="40" name="Magnetic Disk 39"/>
          <p:cNvSpPr/>
          <p:nvPr/>
        </p:nvSpPr>
        <p:spPr>
          <a:xfrm>
            <a:off x="60042" y="5118459"/>
            <a:ext cx="3370509" cy="1058296"/>
          </a:xfrm>
          <a:prstGeom prst="flowChartMagneticDisk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  <a:alpha val="19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shade val="50000"/>
                <a:alpha val="2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1" name="TextBox 40"/>
          <p:cNvSpPr txBox="1"/>
          <p:nvPr/>
        </p:nvSpPr>
        <p:spPr>
          <a:xfrm>
            <a:off x="32289" y="5569715"/>
            <a:ext cx="3443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bg1">
                    <a:lumMod val="65000"/>
                  </a:schemeClr>
                </a:solidFill>
              </a:rPr>
              <a:t>Igualdad de coexistencia”</a:t>
            </a:r>
            <a:endParaRPr lang="es-ES_tradnl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91526" y="5069935"/>
            <a:ext cx="2455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bg1">
                    <a:lumMod val="65000"/>
                  </a:schemeClr>
                </a:solidFill>
              </a:rPr>
              <a:t>YO</a:t>
            </a:r>
            <a:endParaRPr lang="es-ES_tradnl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5" name="Straight Arrow Connector 44"/>
          <p:cNvCxnSpPr>
            <a:endCxn id="16" idx="2"/>
          </p:cNvCxnSpPr>
          <p:nvPr/>
        </p:nvCxnSpPr>
        <p:spPr>
          <a:xfrm>
            <a:off x="3470308" y="5611112"/>
            <a:ext cx="1909956" cy="838675"/>
          </a:xfrm>
          <a:prstGeom prst="straightConnector1">
            <a:avLst/>
          </a:prstGeom>
          <a:ln w="63500">
            <a:gradFill>
              <a:gsLst>
                <a:gs pos="0">
                  <a:schemeClr val="accent2">
                    <a:lumMod val="50000"/>
                    <a:alpha val="52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Magnetic Disk 43"/>
          <p:cNvSpPr/>
          <p:nvPr/>
        </p:nvSpPr>
        <p:spPr>
          <a:xfrm>
            <a:off x="58201" y="6229791"/>
            <a:ext cx="3370509" cy="1058296"/>
          </a:xfrm>
          <a:prstGeom prst="flowChartMagneticDisk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  <a:alpha val="19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shade val="50000"/>
                <a:alpha val="2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6" name="TextBox 45"/>
          <p:cNvSpPr txBox="1"/>
          <p:nvPr/>
        </p:nvSpPr>
        <p:spPr>
          <a:xfrm>
            <a:off x="48377" y="6591402"/>
            <a:ext cx="3443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bg1">
                    <a:lumMod val="65000"/>
                  </a:schemeClr>
                </a:solidFill>
              </a:rPr>
              <a:t>Igualdad de coexistencia”</a:t>
            </a:r>
            <a:endParaRPr lang="es-ES_tradnl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489685" y="6181267"/>
            <a:ext cx="2455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bg1">
                    <a:lumMod val="65000"/>
                  </a:schemeClr>
                </a:solidFill>
              </a:rPr>
              <a:t>YO</a:t>
            </a:r>
            <a:endParaRPr lang="es-ES_tradnl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3418548" y="6704815"/>
            <a:ext cx="1816840" cy="771750"/>
          </a:xfrm>
          <a:prstGeom prst="straightConnector1">
            <a:avLst/>
          </a:prstGeom>
          <a:ln w="63500">
            <a:gradFill>
              <a:gsLst>
                <a:gs pos="0">
                  <a:schemeClr val="accent2">
                    <a:lumMod val="50000"/>
                    <a:alpha val="52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10381235" y="3342622"/>
            <a:ext cx="17253" cy="234675"/>
          </a:xfrm>
          <a:prstGeom prst="straightConnector1">
            <a:avLst/>
          </a:prstGeom>
          <a:ln w="3175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10375352" y="5690355"/>
            <a:ext cx="17253" cy="234675"/>
          </a:xfrm>
          <a:prstGeom prst="straightConnector1">
            <a:avLst/>
          </a:prstGeom>
          <a:ln w="3175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7695724" y="6450698"/>
            <a:ext cx="1043244" cy="672852"/>
          </a:xfrm>
          <a:prstGeom prst="straightConnector1">
            <a:avLst/>
          </a:prstGeom>
          <a:ln w="63500">
            <a:gradFill>
              <a:gsLst>
                <a:gs pos="0">
                  <a:schemeClr val="accent2">
                    <a:lumMod val="50000"/>
                    <a:alpha val="52000"/>
                  </a:schemeClr>
                </a:gs>
                <a:gs pos="13000">
                  <a:srgbClr val="CDB09D"/>
                </a:gs>
                <a:gs pos="47000">
                  <a:schemeClr val="bg1"/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73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17"/>
            <a:ext cx="11921707" cy="6838687"/>
          </a:xfrm>
        </p:spPr>
        <p:txBody>
          <a:bodyPr>
            <a:noAutofit/>
          </a:bodyPr>
          <a:lstStyle/>
          <a:p>
            <a:r>
              <a:rPr lang="es-ES_tradnl" sz="3200" dirty="0" smtClean="0"/>
              <a:t>Tensión y Decolonialidad: construcción del </a:t>
            </a:r>
            <a:r>
              <a:rPr lang="es-ES_tradnl" sz="3200" b="1" u="sng" dirty="0" smtClean="0">
                <a:solidFill>
                  <a:srgbClr val="FF0000"/>
                </a:solidFill>
              </a:rPr>
              <a:t>“quehacer” </a:t>
            </a:r>
            <a:r>
              <a:rPr lang="es-ES_tradnl" b="1" u="sng" dirty="0" smtClean="0">
                <a:solidFill>
                  <a:srgbClr val="FF0000"/>
                </a:solidFill>
              </a:rPr>
              <a:t>(temporalidad)</a:t>
            </a:r>
          </a:p>
          <a:p>
            <a:pPr lvl="1"/>
            <a:endParaRPr lang="es-ES_tradnl" sz="3200" b="1" u="sng" dirty="0" smtClean="0">
              <a:solidFill>
                <a:srgbClr val="FF0000"/>
              </a:solidFill>
            </a:endParaRPr>
          </a:p>
          <a:p>
            <a:pPr lvl="1"/>
            <a:r>
              <a:rPr lang="es-ES_tradnl" sz="3200" b="1" u="sng" dirty="0" smtClean="0">
                <a:solidFill>
                  <a:srgbClr val="FF0000"/>
                </a:solidFill>
              </a:rPr>
              <a:t>Tensión: </a:t>
            </a:r>
            <a:r>
              <a:rPr lang="es-ES_tradnl" sz="3200" dirty="0" smtClean="0"/>
              <a:t>Micro-Política situada e iconoclástica, pero con posibilidad de buen gobierno también.</a:t>
            </a:r>
          </a:p>
          <a:p>
            <a:pPr lvl="1"/>
            <a:endParaRPr lang="es-ES_tradnl" sz="3200" dirty="0" smtClean="0"/>
          </a:p>
          <a:p>
            <a:pPr lvl="1"/>
            <a:r>
              <a:rPr lang="es-ES_tradnl" sz="3200" dirty="0" smtClean="0"/>
              <a:t>Del </a:t>
            </a:r>
            <a:r>
              <a:rPr lang="es-ES_tradnl" sz="3200" b="1" u="sng" dirty="0" smtClean="0">
                <a:solidFill>
                  <a:srgbClr val="FF0000"/>
                </a:solidFill>
              </a:rPr>
              <a:t>futuro-pasado (yo’s) al presente-futuro </a:t>
            </a:r>
            <a:r>
              <a:rPr lang="es-ES_tradnl" sz="3200" dirty="0" smtClean="0"/>
              <a:t>(liberaciones)</a:t>
            </a:r>
          </a:p>
          <a:p>
            <a:pPr lvl="1"/>
            <a:endParaRPr lang="es-ES_tradnl" sz="3200" dirty="0"/>
          </a:p>
          <a:p>
            <a:pPr lvl="2"/>
            <a:r>
              <a:rPr lang="es-ES_tradnl" sz="2800" dirty="0"/>
              <a:t>Actualización del pasado para imaginar otro </a:t>
            </a:r>
            <a:r>
              <a:rPr lang="es-ES_tradnl" sz="2800" dirty="0" smtClean="0"/>
              <a:t>futuro + actuar en el presente para construir otro futuro de liberación </a:t>
            </a:r>
            <a:endParaRPr lang="es-ES_tradnl" sz="2800" dirty="0"/>
          </a:p>
          <a:p>
            <a:pPr lvl="3"/>
            <a:r>
              <a:rPr lang="es-ES_tradnl" sz="2600" dirty="0" smtClean="0"/>
              <a:t>Yo’s como posibles </a:t>
            </a:r>
            <a:r>
              <a:rPr lang="es-ES_tradnl" sz="2600" b="1" u="sng" dirty="0" smtClean="0">
                <a:solidFill>
                  <a:srgbClr val="FF0000"/>
                </a:solidFill>
              </a:rPr>
              <a:t>comunidades</a:t>
            </a:r>
            <a:r>
              <a:rPr lang="es-ES_tradnl" sz="2600" dirty="0" smtClean="0"/>
              <a:t> inestables de liberación</a:t>
            </a:r>
          </a:p>
          <a:p>
            <a:pPr lvl="3"/>
            <a:r>
              <a:rPr lang="es-ES_tradnl" sz="2600" dirty="0" smtClean="0"/>
              <a:t>Organizaciones comunitarias o anárquicas de luchas por coexistencias.</a:t>
            </a:r>
          </a:p>
          <a:p>
            <a:pPr lvl="3"/>
            <a:endParaRPr lang="es-ES_tradnl" sz="2600" dirty="0"/>
          </a:p>
          <a:p>
            <a:pPr lvl="3"/>
            <a:r>
              <a:rPr lang="es-ES_tradnl" sz="2600" dirty="0" smtClean="0"/>
              <a:t>Giro epistémico decolonial = énfasis en </a:t>
            </a:r>
            <a:r>
              <a:rPr lang="es-ES_tradnl" sz="2600" b="1" u="sng" dirty="0" smtClean="0">
                <a:solidFill>
                  <a:srgbClr val="FF0000"/>
                </a:solidFill>
              </a:rPr>
              <a:t>escuchar</a:t>
            </a:r>
            <a:r>
              <a:rPr lang="es-ES_tradnl" sz="2600" dirty="0" smtClean="0"/>
              <a:t> las voces subalternas </a:t>
            </a:r>
          </a:p>
          <a:p>
            <a:pPr lvl="4"/>
            <a:r>
              <a:rPr lang="es-ES_tradnl" sz="2600" dirty="0" smtClean="0"/>
              <a:t>Coexistencias desde abajo</a:t>
            </a:r>
          </a:p>
          <a:p>
            <a:pPr lvl="5"/>
            <a:r>
              <a:rPr lang="es-ES_tradnl" sz="2600" dirty="0" smtClean="0"/>
              <a:t>No sólo en las “humanidades” sino también para con la </a:t>
            </a:r>
            <a:r>
              <a:rPr lang="es-ES_tradnl" sz="2600" b="1" u="sng" dirty="0" smtClean="0">
                <a:solidFill>
                  <a:srgbClr val="FF0000"/>
                </a:solidFill>
              </a:rPr>
              <a:t>naturaleza </a:t>
            </a:r>
          </a:p>
          <a:p>
            <a:pPr lvl="3"/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22248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Rounded Rectangle 3"/>
          <p:cNvSpPr/>
          <p:nvPr/>
        </p:nvSpPr>
        <p:spPr>
          <a:xfrm>
            <a:off x="0" y="113352"/>
            <a:ext cx="12192000" cy="66012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solidFill>
                  <a:schemeClr val="bg1"/>
                </a:solidFill>
              </a:rPr>
              <a:t>“Como podrá verse en el conjunto de trabajos que componen este libro, he hecho profesión de fé de que la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descolonización</a:t>
            </a:r>
            <a:r>
              <a:rPr lang="es-ES_tradnl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2800" dirty="0" smtClean="0">
                <a:solidFill>
                  <a:schemeClr val="bg1"/>
                </a:solidFill>
              </a:rPr>
              <a:t>sólo puede realizarse en la práctica. Se trataría empero de una práctica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reflexiva y comunicativa </a:t>
            </a:r>
            <a:r>
              <a:rPr lang="es-ES_tradnl" sz="2800" dirty="0" smtClean="0">
                <a:solidFill>
                  <a:schemeClr val="bg1"/>
                </a:solidFill>
              </a:rPr>
              <a:t>fundada en el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deseo de recuperar una memoria </a:t>
            </a:r>
            <a:r>
              <a:rPr lang="es-ES_tradnl" sz="2800" dirty="0" smtClean="0">
                <a:solidFill>
                  <a:schemeClr val="bg1"/>
                </a:solidFill>
              </a:rPr>
              <a:t>y una corporalidad propias. Resulta de ello entonces que tal memoria no sería solamente acción sino también </a:t>
            </a:r>
            <a:r>
              <a:rPr lang="es-ES_tradnl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ideación, imaginación</a:t>
            </a:r>
            <a:r>
              <a:rPr lang="es-ES_tradnl" sz="2800" dirty="0" smtClean="0">
                <a:solidFill>
                  <a:schemeClr val="bg1"/>
                </a:solidFill>
              </a:rPr>
              <a:t>, y pensamiento (amuyt’aña). Siguiendo este razonamiento, el amuyt’aña, en tanto gesto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colectivo</a:t>
            </a:r>
            <a:r>
              <a:rPr lang="es-ES_tradnl" sz="2800" dirty="0" smtClean="0">
                <a:solidFill>
                  <a:schemeClr val="bg1"/>
                </a:solidFill>
              </a:rPr>
              <a:t>, permitiría una reactualización/reinvención de la memoria colectiva en ciertos espacios/tiempos del ciclo histórico en que se ve venir un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cambio</a:t>
            </a:r>
            <a:r>
              <a:rPr lang="es-ES_tradnl" sz="2800" dirty="0" smtClean="0">
                <a:solidFill>
                  <a:schemeClr val="bg1"/>
                </a:solidFill>
              </a:rPr>
              <a:t> o conmoción de la sociedad. Varias veces me he referido a que estas ideas se nutren del aforismo aymara </a:t>
            </a:r>
            <a:r>
              <a:rPr lang="es-ES_tradnl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quip nayr uñtasis sarnaqapxañani </a:t>
            </a:r>
            <a:r>
              <a:rPr lang="es-ES_tradnl" sz="2800" i="1" dirty="0" smtClean="0">
                <a:solidFill>
                  <a:schemeClr val="bg1"/>
                </a:solidFill>
              </a:rPr>
              <a:t>(mirado atrás y adelante (pasado-futuro) podemos caminar en el presente-futuro).</a:t>
            </a:r>
            <a:r>
              <a:rPr lang="es-ES_tradnl" sz="2800" dirty="0" smtClean="0">
                <a:solidFill>
                  <a:schemeClr val="bg1"/>
                </a:solidFill>
              </a:rPr>
              <a:t>” (Rivera 2015, 78). </a:t>
            </a:r>
            <a:endParaRPr lang="es-ES_tradn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11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9314"/>
            <a:ext cx="11921707" cy="6838687"/>
          </a:xfrm>
        </p:spPr>
        <p:txBody>
          <a:bodyPr>
            <a:noAutofit/>
          </a:bodyPr>
          <a:lstStyle/>
          <a:p>
            <a:r>
              <a:rPr lang="es-ES_tradnl" sz="3200" dirty="0" smtClean="0"/>
              <a:t>Tensión y Decolonialidad: construcción del “quehacer” </a:t>
            </a:r>
            <a:r>
              <a:rPr lang="es-ES_tradnl" dirty="0" smtClean="0"/>
              <a:t>(temporalidad)</a:t>
            </a:r>
          </a:p>
          <a:p>
            <a:pPr lvl="1"/>
            <a:endParaRPr lang="es-ES_tradnl" sz="3200" dirty="0" smtClean="0"/>
          </a:p>
          <a:p>
            <a:pPr lvl="1"/>
            <a:r>
              <a:rPr lang="es-ES_tradnl" sz="3200" dirty="0" smtClean="0"/>
              <a:t>Tensión: Micro-Política situada e iconoclástica pero con posibilidad de buen gobierno también.</a:t>
            </a:r>
          </a:p>
          <a:p>
            <a:pPr lvl="1"/>
            <a:endParaRPr lang="es-ES_tradnl" sz="3200" dirty="0" smtClean="0"/>
          </a:p>
          <a:p>
            <a:pPr lvl="1"/>
            <a:r>
              <a:rPr lang="es-ES_tradnl" sz="3200" dirty="0" smtClean="0"/>
              <a:t>Del futuro-pasado (yo’s) al presente-futuro (liberaciones)</a:t>
            </a:r>
          </a:p>
          <a:p>
            <a:pPr lvl="2"/>
            <a:endParaRPr lang="es-ES_tradnl" sz="2800" dirty="0"/>
          </a:p>
          <a:p>
            <a:pPr lvl="2"/>
            <a:r>
              <a:rPr lang="es-ES_tradnl" sz="3200" b="1" u="sng" dirty="0">
                <a:solidFill>
                  <a:srgbClr val="FF0000"/>
                </a:solidFill>
              </a:rPr>
              <a:t>Temporalidad circular </a:t>
            </a:r>
          </a:p>
          <a:p>
            <a:pPr lvl="3"/>
            <a:r>
              <a:rPr lang="es-ES_tradnl" sz="2800" dirty="0" smtClean="0"/>
              <a:t>Liberación en el </a:t>
            </a:r>
            <a:r>
              <a:rPr lang="es-ES_tradnl" sz="2800" b="1" u="sng" dirty="0" smtClean="0">
                <a:solidFill>
                  <a:srgbClr val="FF0000"/>
                </a:solidFill>
              </a:rPr>
              <a:t>pasado </a:t>
            </a:r>
            <a:r>
              <a:rPr lang="es-ES_tradnl" sz="2800" dirty="0" smtClean="0"/>
              <a:t>que imaginamos sin Colonialidad (coexistencia) </a:t>
            </a:r>
          </a:p>
          <a:p>
            <a:pPr lvl="3"/>
            <a:r>
              <a:rPr lang="es-ES_tradnl" sz="2800" dirty="0" smtClean="0"/>
              <a:t>Pero también en el eterno regreso de la </a:t>
            </a:r>
            <a:r>
              <a:rPr lang="es-ES_tradnl" sz="2800" b="1" u="sng" dirty="0" smtClean="0">
                <a:solidFill>
                  <a:srgbClr val="FF0000"/>
                </a:solidFill>
              </a:rPr>
              <a:t>auto-reflexión</a:t>
            </a:r>
            <a:r>
              <a:rPr lang="es-ES_tradnl" sz="2800" dirty="0" smtClean="0"/>
              <a:t> y su infinitud. </a:t>
            </a:r>
          </a:p>
          <a:p>
            <a:pPr lvl="4"/>
            <a:r>
              <a:rPr lang="es-ES_tradnl" sz="2800" dirty="0"/>
              <a:t>Inexorabilidad de la tensión </a:t>
            </a:r>
            <a:endParaRPr lang="es-ES_tradnl" sz="2800" dirty="0" smtClean="0"/>
          </a:p>
          <a:p>
            <a:pPr lvl="4"/>
            <a:endParaRPr lang="es-ES_tradnl" sz="2800" dirty="0" smtClean="0"/>
          </a:p>
          <a:p>
            <a:pPr lvl="4"/>
            <a:r>
              <a:rPr lang="es-ES_tradnl" sz="2800" dirty="0" smtClean="0"/>
              <a:t>Deconstruye la noción/prejuicio de </a:t>
            </a:r>
            <a:r>
              <a:rPr lang="es-ES_tradnl" sz="2800" b="1" u="sng" dirty="0" smtClean="0">
                <a:solidFill>
                  <a:srgbClr val="FF0000"/>
                </a:solidFill>
              </a:rPr>
              <a:t>predictibilidad </a:t>
            </a:r>
            <a:r>
              <a:rPr lang="es-ES_tradnl" sz="2800" dirty="0" smtClean="0"/>
              <a:t>(siempre es presente-futuro)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63234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1869"/>
            <a:ext cx="11174506" cy="1325563"/>
          </a:xfrm>
        </p:spPr>
        <p:txBody>
          <a:bodyPr/>
          <a:lstStyle/>
          <a:p>
            <a:r>
              <a:rPr lang="es-ES_tradnl" dirty="0" smtClean="0"/>
              <a:t>Tensión y paradoja del </a:t>
            </a:r>
            <a:r>
              <a:rPr lang="es-ES_tradnl" b="1" u="sng" dirty="0" smtClean="0">
                <a:solidFill>
                  <a:srgbClr val="FF0000"/>
                </a:solidFill>
              </a:rPr>
              <a:t>problema de coexistencia </a:t>
            </a:r>
            <a:endParaRPr lang="es-ES_tradnl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3694"/>
            <a:ext cx="12191999" cy="5764306"/>
          </a:xfrm>
        </p:spPr>
        <p:txBody>
          <a:bodyPr>
            <a:normAutofit fontScale="92500" lnSpcReduction="10000"/>
          </a:bodyPr>
          <a:lstStyle/>
          <a:p>
            <a:r>
              <a:rPr lang="es-ES_tradnl" dirty="0" smtClean="0"/>
              <a:t>Invita a </a:t>
            </a:r>
            <a:r>
              <a:rPr lang="es-ES_tradnl" b="1" u="sng" dirty="0" smtClean="0">
                <a:solidFill>
                  <a:srgbClr val="FF0000"/>
                </a:solidFill>
              </a:rPr>
              <a:t>pensar </a:t>
            </a:r>
            <a:r>
              <a:rPr lang="es-ES_tradnl" sz="3600" b="1" u="sng" dirty="0" smtClean="0">
                <a:solidFill>
                  <a:srgbClr val="FF0000"/>
                </a:solidFill>
              </a:rPr>
              <a:t>en</a:t>
            </a:r>
            <a:r>
              <a:rPr lang="es-ES_tradnl" b="1" u="sng" dirty="0" smtClean="0">
                <a:solidFill>
                  <a:srgbClr val="FF0000"/>
                </a:solidFill>
              </a:rPr>
              <a:t> la coexistencia </a:t>
            </a:r>
            <a:r>
              <a:rPr lang="es-ES_tradnl" dirty="0" smtClean="0"/>
              <a:t>y en posibilidades decoloniales</a:t>
            </a:r>
          </a:p>
          <a:p>
            <a:pPr lvl="1"/>
            <a:r>
              <a:rPr lang="es-ES_tradnl" dirty="0" smtClean="0"/>
              <a:t>Racismo, antropocentrismo, explotación, machismo/patriarcado, heteronormatividad, etc.</a:t>
            </a:r>
          </a:p>
          <a:p>
            <a:pPr lvl="1"/>
            <a:endParaRPr lang="es-ES_tradnl" dirty="0" smtClean="0"/>
          </a:p>
          <a:p>
            <a:r>
              <a:rPr lang="es-ES_tradnl" dirty="0" smtClean="0"/>
              <a:t>Invita a pensar </a:t>
            </a:r>
            <a:r>
              <a:rPr lang="es-ES_tradnl" sz="3600" b="1" u="sng" dirty="0" smtClean="0">
                <a:solidFill>
                  <a:srgbClr val="FF0000"/>
                </a:solidFill>
              </a:rPr>
              <a:t>desde </a:t>
            </a:r>
            <a:r>
              <a:rPr lang="es-ES_tradnl" b="1" u="sng" dirty="0" smtClean="0">
                <a:solidFill>
                  <a:srgbClr val="FF0000"/>
                </a:solidFill>
              </a:rPr>
              <a:t>la coexistencia</a:t>
            </a:r>
          </a:p>
          <a:p>
            <a:pPr lvl="1"/>
            <a:r>
              <a:rPr lang="es-ES_tradnl" dirty="0" smtClean="0"/>
              <a:t>Reorganización de cada relación yo/otro (eje de poder): clase, género, raza/nación, etc.</a:t>
            </a:r>
          </a:p>
          <a:p>
            <a:pPr lvl="1"/>
            <a:endParaRPr lang="es-ES_tradnl" dirty="0" smtClean="0"/>
          </a:p>
          <a:p>
            <a:r>
              <a:rPr lang="es-ES_tradnl" dirty="0"/>
              <a:t>E</a:t>
            </a:r>
            <a:r>
              <a:rPr lang="es-ES_tradnl" dirty="0" smtClean="0"/>
              <a:t>nseña a </a:t>
            </a:r>
            <a:r>
              <a:rPr lang="es-ES_tradnl" sz="3600" b="1" u="sng" dirty="0">
                <a:solidFill>
                  <a:srgbClr val="FF0000"/>
                </a:solidFill>
              </a:rPr>
              <a:t>permanecer </a:t>
            </a:r>
            <a:r>
              <a:rPr lang="es-ES_tradnl" b="1" u="sng" dirty="0">
                <a:solidFill>
                  <a:srgbClr val="FF0000"/>
                </a:solidFill>
              </a:rPr>
              <a:t>en la paradoja </a:t>
            </a:r>
            <a:r>
              <a:rPr lang="es-ES_tradnl" dirty="0" smtClean="0"/>
              <a:t>y establecer un pensamiento desde ella. </a:t>
            </a:r>
          </a:p>
          <a:p>
            <a:pPr lvl="1"/>
            <a:r>
              <a:rPr lang="es-ES_tradnl" dirty="0" smtClean="0"/>
              <a:t>Auto-Reflexividad o capacidad crítica endógena junto a capacidad política al mismo tiempo</a:t>
            </a:r>
          </a:p>
          <a:p>
            <a:pPr lvl="2"/>
            <a:r>
              <a:rPr lang="es-ES_tradnl" dirty="0"/>
              <a:t>Pensamiento al límite del antropocentrismo, pero con “duda” </a:t>
            </a:r>
            <a:endParaRPr lang="es-ES_tradnl" dirty="0" smtClean="0"/>
          </a:p>
          <a:p>
            <a:pPr lvl="1"/>
            <a:r>
              <a:rPr lang="es-ES_tradnl" dirty="0"/>
              <a:t>Reorganización de las relaciones entre cada eje de poder: desarticulación  </a:t>
            </a:r>
          </a:p>
          <a:p>
            <a:pPr lvl="1"/>
            <a:endParaRPr lang="es-ES_tradnl" dirty="0" smtClean="0"/>
          </a:p>
          <a:p>
            <a:r>
              <a:rPr lang="es-ES_tradnl" dirty="0" smtClean="0"/>
              <a:t>Énfasis en </a:t>
            </a:r>
            <a:r>
              <a:rPr lang="es-ES_tradnl" sz="3600" b="1" u="sng" dirty="0">
                <a:solidFill>
                  <a:srgbClr val="FF0000"/>
                </a:solidFill>
              </a:rPr>
              <a:t>voces </a:t>
            </a:r>
            <a:r>
              <a:rPr lang="es-ES_tradnl" b="1" u="sng" dirty="0">
                <a:solidFill>
                  <a:srgbClr val="FF0000"/>
                </a:solidFill>
              </a:rPr>
              <a:t>subalternas </a:t>
            </a:r>
            <a:r>
              <a:rPr lang="es-ES_tradnl" dirty="0" smtClean="0"/>
              <a:t>desde lo epistemológico</a:t>
            </a:r>
            <a:endParaRPr lang="es-ES_tradnl" dirty="0"/>
          </a:p>
          <a:p>
            <a:pPr lvl="1"/>
            <a:r>
              <a:rPr lang="es-ES_tradnl" dirty="0" smtClean="0"/>
              <a:t>Desarticulación y des-totalización desde la fundación </a:t>
            </a:r>
          </a:p>
          <a:p>
            <a:pPr lvl="2"/>
            <a:r>
              <a:rPr lang="es-ES_tradnl" dirty="0" smtClean="0"/>
              <a:t>Los “yo’s” muestran las múltiples coexistencias que se deben tener en cuenta</a:t>
            </a:r>
            <a:endParaRPr lang="es-ES_tradnl" dirty="0"/>
          </a:p>
          <a:p>
            <a:pPr lvl="2"/>
            <a:r>
              <a:rPr lang="es-ES_tradnl" dirty="0" smtClean="0"/>
              <a:t>Los “</a:t>
            </a:r>
            <a:r>
              <a:rPr lang="es-ES_tradnl" dirty="0" err="1" smtClean="0"/>
              <a:t>yo’s</a:t>
            </a:r>
            <a:r>
              <a:rPr lang="es-ES_tradnl" dirty="0" smtClean="0"/>
              <a:t>” expanden el debate de la coexistencia </a:t>
            </a:r>
          </a:p>
          <a:p>
            <a:pPr lvl="1"/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31992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Rounded Rectangle 3"/>
          <p:cNvSpPr/>
          <p:nvPr/>
        </p:nvSpPr>
        <p:spPr>
          <a:xfrm>
            <a:off x="28456" y="562346"/>
            <a:ext cx="12135088" cy="57406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6600" b="1" u="sng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996" y="1256978"/>
            <a:ext cx="4548008" cy="4351338"/>
          </a:xfrm>
        </p:spPr>
      </p:pic>
      <p:sp>
        <p:nvSpPr>
          <p:cNvPr id="6" name="TextBox 5"/>
          <p:cNvSpPr txBox="1"/>
          <p:nvPr/>
        </p:nvSpPr>
        <p:spPr>
          <a:xfrm>
            <a:off x="4575313" y="2991064"/>
            <a:ext cx="30016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400" b="1" u="sng" dirty="0"/>
              <a:t>Gracias!!</a:t>
            </a:r>
          </a:p>
          <a:p>
            <a:pPr algn="ctr"/>
            <a:endParaRPr lang="es-ES_tradnl" b="1" u="sng" dirty="0"/>
          </a:p>
          <a:p>
            <a:pPr algn="ctr"/>
            <a:endParaRPr lang="es-ES_tradnl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8171221" y="5194952"/>
            <a:ext cx="37935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u="sng" dirty="0">
                <a:solidFill>
                  <a:schemeClr val="bg1"/>
                </a:solidFill>
              </a:rPr>
              <a:t>E-mail: </a:t>
            </a:r>
            <a:r>
              <a:rPr lang="es-ES_tradnl" sz="2400" b="1" u="sng" dirty="0" err="1">
                <a:solidFill>
                  <a:schemeClr val="bg1"/>
                </a:solidFill>
              </a:rPr>
              <a:t>mscauso@uci.edu</a:t>
            </a:r>
            <a:r>
              <a:rPr lang="es-ES_tradnl" sz="2400" b="1" u="sng" dirty="0">
                <a:solidFill>
                  <a:schemeClr val="bg1"/>
                </a:solidFill>
              </a:rPr>
              <a:t> </a:t>
            </a:r>
            <a:r>
              <a:rPr lang="es-ES_tradnl" sz="6600" b="1" u="sng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3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3059</TotalTime>
  <Words>9168</Words>
  <Application>Microsoft Macintosh PowerPoint</Application>
  <PresentationFormat>Widescreen</PresentationFormat>
  <Paragraphs>973</Paragraphs>
  <Slides>95</Slides>
  <Notes>62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0" baseType="lpstr">
      <vt:lpstr>Arial</vt:lpstr>
      <vt:lpstr>Calibri</vt:lpstr>
      <vt:lpstr>Calibri Light</vt:lpstr>
      <vt:lpstr>Mangal</vt:lpstr>
      <vt:lpstr>Office Theme</vt:lpstr>
      <vt:lpstr>Conocimientos Indígenas y Decolonialidad </vt:lpstr>
      <vt:lpstr>Contexto de la investigación </vt:lpstr>
      <vt:lpstr>El problema de Coexistencia</vt:lpstr>
      <vt:lpstr>El problema de Coexistencia = discursos</vt:lpstr>
      <vt:lpstr>Indianismo:</vt:lpstr>
      <vt:lpstr>Revolución de 1952 </vt:lpstr>
      <vt:lpstr>PowerPoint Presentation</vt:lpstr>
      <vt:lpstr>Nacimiento del Indianismo Revolucionario</vt:lpstr>
      <vt:lpstr>Dialéctica del Indianismo Revolucionario </vt:lpstr>
      <vt:lpstr>Pero… y Pachamama? </vt:lpstr>
      <vt:lpstr>Indianismo Decolonial</vt:lpstr>
      <vt:lpstr>Indianismo Decolonial</vt:lpstr>
      <vt:lpstr>Indianismo Decolonial: aletheia = epistemología </vt:lpstr>
      <vt:lpstr>Indianismo Decolonial</vt:lpstr>
      <vt:lpstr>Indianismo Decolonial</vt:lpstr>
      <vt:lpstr>PowerPoint Presentation</vt:lpstr>
      <vt:lpstr>Indianismo Decolonial</vt:lpstr>
      <vt:lpstr>Conocer/saber el cosmos:</vt:lpstr>
      <vt:lpstr>Indianismo Decolonial</vt:lpstr>
      <vt:lpstr>Conocer/saber y Ciencia</vt:lpstr>
      <vt:lpstr>Indianismo Decolonial</vt:lpstr>
      <vt:lpstr>Orden y armonía  </vt:lpstr>
      <vt:lpstr>Indianismo Decolonial: Ethopoiesis = YO </vt:lpstr>
      <vt:lpstr>Pensamiento = sociedades</vt:lpstr>
      <vt:lpstr>Indianismo Decolonial: YO </vt:lpstr>
      <vt:lpstr>Lenguaje y el Indio</vt:lpstr>
      <vt:lpstr>Indianismo Decolonial: YO </vt:lpstr>
      <vt:lpstr>PowerPoint Presentation</vt:lpstr>
      <vt:lpstr>Indianismo Decolonial: YO </vt:lpstr>
      <vt:lpstr>PowerPoint Presentation</vt:lpstr>
      <vt:lpstr>Indianismo Decolonial: YO </vt:lpstr>
      <vt:lpstr>PowerPoint Presentation</vt:lpstr>
      <vt:lpstr>Indianismo Decolonial: YO </vt:lpstr>
      <vt:lpstr>Indianismo Decolonial: YO </vt:lpstr>
      <vt:lpstr>Indianismo Decolonial: YO </vt:lpstr>
      <vt:lpstr>Indianismo Decolonial: YO </vt:lpstr>
      <vt:lpstr>PowerPoint Presentation</vt:lpstr>
      <vt:lpstr>Indianismo Decolonial: YO </vt:lpstr>
      <vt:lpstr>Indianismo Decolonial: YO </vt:lpstr>
      <vt:lpstr>Indianismo Decolonial: Politeia = “otro”</vt:lpstr>
      <vt:lpstr>Indianismo Decolonial: “otro”</vt:lpstr>
      <vt:lpstr>Indianismo Decolonial: “otro”</vt:lpstr>
      <vt:lpstr>Indianismo Decolonial: Otro</vt:lpstr>
      <vt:lpstr>Indianismo Decolonial: “otro”</vt:lpstr>
      <vt:lpstr>Indianismo Decolonial: “otro”</vt:lpstr>
      <vt:lpstr>Indianismo Decolonial: “otro”</vt:lpstr>
      <vt:lpstr>Indianismo Decolonial: “otro”</vt:lpstr>
      <vt:lpstr>Indianismo Decolonial: Otro </vt:lpstr>
      <vt:lpstr>Indianismo Decolonial: Otro </vt:lpstr>
      <vt:lpstr>PowerPoint Presentation</vt:lpstr>
      <vt:lpstr>Indianismo Decolonial: Otro </vt:lpstr>
      <vt:lpstr>PowerPoint Presentation</vt:lpstr>
      <vt:lpstr>Indianismo Decolonial: Otro </vt:lpstr>
      <vt:lpstr>PowerPoint Presentation</vt:lpstr>
      <vt:lpstr>Indianismo Decolonial: Otro </vt:lpstr>
      <vt:lpstr>PowerPoint Presentation</vt:lpstr>
      <vt:lpstr>Indianismo Decolonial: Otro </vt:lpstr>
      <vt:lpstr>PowerPoint Presentation</vt:lpstr>
      <vt:lpstr>Indianismo Decolonial: Otro </vt:lpstr>
      <vt:lpstr>Indianismo Decolonial: Temporalidad = Liberación </vt:lpstr>
      <vt:lpstr>PowerPoint Presentation</vt:lpstr>
      <vt:lpstr>Indianismo Decolonial: Liberación </vt:lpstr>
      <vt:lpstr>Indianismo Decolonial: Liberación </vt:lpstr>
      <vt:lpstr>PowerPoint Presentation</vt:lpstr>
      <vt:lpstr>Indianismo Decolonial: Liberación </vt:lpstr>
      <vt:lpstr>PowerPoint Presentation</vt:lpstr>
      <vt:lpstr>Pero… y el patriarcado … y la igualdad entre entidades en el cosmos? </vt:lpstr>
      <vt:lpstr>Coexistencia = Tensión</vt:lpstr>
      <vt:lpstr>Coexistencia = Tensión</vt:lpstr>
      <vt:lpstr>Coexistencia = Tensión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Coexistencia = Género</vt:lpstr>
      <vt:lpstr>PowerPoint Presentation</vt:lpstr>
      <vt:lpstr>PowerPoint Presentation</vt:lpstr>
      <vt:lpstr>PowerPoint Presentation</vt:lpstr>
      <vt:lpstr>Tensión y paradoja del problema de coexistencia 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Conocimientos Indigenas y Decolonialidad </dc:title>
  <dc:creator>Marcos Scauso</dc:creator>
  <cp:lastModifiedBy>Marcos Scauso</cp:lastModifiedBy>
  <cp:revision>258</cp:revision>
  <dcterms:created xsi:type="dcterms:W3CDTF">2017-07-24T11:49:12Z</dcterms:created>
  <dcterms:modified xsi:type="dcterms:W3CDTF">2018-04-12T18:35:55Z</dcterms:modified>
</cp:coreProperties>
</file>