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6" r:id="rId2"/>
    <p:sldMasterId id="2147483664" r:id="rId3"/>
    <p:sldMasterId id="2147483652" r:id="rId4"/>
    <p:sldMasterId id="2147483708" r:id="rId5"/>
  </p:sldMasterIdLst>
  <p:notesMasterIdLst>
    <p:notesMasterId r:id="rId34"/>
  </p:notesMasterIdLst>
  <p:sldIdLst>
    <p:sldId id="267" r:id="rId6"/>
    <p:sldId id="275" r:id="rId7"/>
    <p:sldId id="302" r:id="rId8"/>
    <p:sldId id="303" r:id="rId9"/>
    <p:sldId id="256" r:id="rId10"/>
    <p:sldId id="301" r:id="rId11"/>
    <p:sldId id="277" r:id="rId12"/>
    <p:sldId id="295" r:id="rId13"/>
    <p:sldId id="278" r:id="rId14"/>
    <p:sldId id="296" r:id="rId15"/>
    <p:sldId id="279" r:id="rId16"/>
    <p:sldId id="280" r:id="rId17"/>
    <p:sldId id="297" r:id="rId18"/>
    <p:sldId id="281" r:id="rId19"/>
    <p:sldId id="282" r:id="rId20"/>
    <p:sldId id="283" r:id="rId21"/>
    <p:sldId id="284" r:id="rId22"/>
    <p:sldId id="285" r:id="rId23"/>
    <p:sldId id="286" r:id="rId24"/>
    <p:sldId id="287" r:id="rId25"/>
    <p:sldId id="298" r:id="rId26"/>
    <p:sldId id="288" r:id="rId27"/>
    <p:sldId id="289" r:id="rId28"/>
    <p:sldId id="290" r:id="rId29"/>
    <p:sldId id="291" r:id="rId30"/>
    <p:sldId id="299" r:id="rId31"/>
    <p:sldId id="300" r:id="rId32"/>
    <p:sldId id="294" r:id="rId3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3" d="100"/>
          <a:sy n="73" d="100"/>
        </p:scale>
        <p:origin x="618" y="72"/>
      </p:cViewPr>
      <p:guideLst>
        <p:guide orient="horz" pos="2160"/>
        <p:guide pos="3840"/>
      </p:guideLst>
    </p:cSldViewPr>
  </p:slideViewPr>
  <p:notesTextViewPr>
    <p:cViewPr>
      <p:scale>
        <a:sx n="1" d="1"/>
        <a:sy n="1" d="1"/>
      </p:scale>
      <p:origin x="0" y="0"/>
    </p:cViewPr>
  </p:notesTextViewPr>
  <p:sorterViewPr>
    <p:cViewPr>
      <p:scale>
        <a:sx n="100" d="100"/>
        <a:sy n="100" d="100"/>
      </p:scale>
      <p:origin x="0" y="-17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C779CAF-FF9D-4A7F-BEC0-07151B642B02}" type="datetimeFigureOut">
              <a:rPr lang="en-US"/>
              <a:pPr>
                <a:defRPr/>
              </a:pPr>
              <a:t>7/6/2022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3A994578-2F42-4989-827C-C8FF6B3A2C0B}" type="slidenum">
              <a:rPr lang="en-US"/>
              <a:pPr>
                <a:defRPr/>
              </a:pPr>
              <a:t>‹#›</a:t>
            </a:fld>
            <a:endParaRPr lang="en-US"/>
          </a:p>
        </p:txBody>
      </p:sp>
    </p:spTree>
    <p:extLst>
      <p:ext uri="{BB962C8B-B14F-4D97-AF65-F5344CB8AC3E}">
        <p14:creationId xmlns:p14="http://schemas.microsoft.com/office/powerpoint/2010/main" val="1562134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536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745186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3555"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2380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617243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676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033276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723108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1231889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709970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9092848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350680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255362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536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439493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65010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5686611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13492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6160483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643761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94221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21726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388964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536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960975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002901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536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941321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9459"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832292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9459"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90666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1507"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820325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1507"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632677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6D0C9B7-5BB9-4E88-B9B2-E3F754D49F8B}" type="datetimeFigureOut">
              <a:rPr lang="en-US"/>
              <a:pPr>
                <a:defRPr/>
              </a:pPr>
              <a:t>7/6/2022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A62249A-6E02-45BC-8FCC-066AE09E8E35}" type="slidenum">
              <a:rPr lang="en-US"/>
              <a:pPr>
                <a:defRPr/>
              </a:pPr>
              <a:t>‹#›</a:t>
            </a:fld>
            <a:endParaRPr lang="en-US" dirty="0"/>
          </a:p>
        </p:txBody>
      </p:sp>
    </p:spTree>
    <p:extLst>
      <p:ext uri="{BB962C8B-B14F-4D97-AF65-F5344CB8AC3E}">
        <p14:creationId xmlns:p14="http://schemas.microsoft.com/office/powerpoint/2010/main" val="3075377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A8F95D4-4A0E-4971-92BB-B372F5973C24}"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0E1659C-B258-4940-B472-7D8642D084E4}" type="slidenum">
              <a:rPr lang="en-US"/>
              <a:pPr>
                <a:defRPr/>
              </a:pPr>
              <a:t>‹#›</a:t>
            </a:fld>
            <a:endParaRPr lang="en-US"/>
          </a:p>
        </p:txBody>
      </p:sp>
    </p:spTree>
    <p:extLst>
      <p:ext uri="{BB962C8B-B14F-4D97-AF65-F5344CB8AC3E}">
        <p14:creationId xmlns:p14="http://schemas.microsoft.com/office/powerpoint/2010/main" val="3545279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675EB5A-C2F1-40CF-BD01-537895C8452C}"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6C132D-104F-4139-A67A-64C59D89299A}" type="slidenum">
              <a:rPr lang="en-US"/>
              <a:pPr>
                <a:defRPr/>
              </a:pPr>
              <a:t>‹#›</a:t>
            </a:fld>
            <a:endParaRPr lang="en-US"/>
          </a:p>
        </p:txBody>
      </p:sp>
    </p:spTree>
    <p:extLst>
      <p:ext uri="{BB962C8B-B14F-4D97-AF65-F5344CB8AC3E}">
        <p14:creationId xmlns:p14="http://schemas.microsoft.com/office/powerpoint/2010/main" val="626685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1F50CE-6219-45FA-B72E-403836321D74}"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6FD9BC-B24D-43C2-B433-B998BC4C81BF}" type="slidenum">
              <a:rPr lang="en-US"/>
              <a:pPr>
                <a:defRPr/>
              </a:pPr>
              <a:t>‹#›</a:t>
            </a:fld>
            <a:endParaRPr lang="en-US"/>
          </a:p>
        </p:txBody>
      </p:sp>
    </p:spTree>
    <p:extLst>
      <p:ext uri="{BB962C8B-B14F-4D97-AF65-F5344CB8AC3E}">
        <p14:creationId xmlns:p14="http://schemas.microsoft.com/office/powerpoint/2010/main" val="1644614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419A4C-7A20-4767-844D-29325B27555B}"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80FF86-6CFE-47E7-98C8-C72CFA2A5775}" type="slidenum">
              <a:rPr lang="en-US"/>
              <a:pPr>
                <a:defRPr/>
              </a:pPr>
              <a:t>‹#›</a:t>
            </a:fld>
            <a:endParaRPr lang="en-US"/>
          </a:p>
        </p:txBody>
      </p:sp>
    </p:spTree>
    <p:extLst>
      <p:ext uri="{BB962C8B-B14F-4D97-AF65-F5344CB8AC3E}">
        <p14:creationId xmlns:p14="http://schemas.microsoft.com/office/powerpoint/2010/main" val="330842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895C898-E14A-4289-90E2-507E0C15FBE3}" type="datetimeFigureOut">
              <a:rPr lang="en-US"/>
              <a:pPr>
                <a:defRPr/>
              </a:pPr>
              <a:t>7/6/2022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597618A-046A-4AB6-90E2-67321AB4B2C8}" type="slidenum">
              <a:rPr lang="en-US"/>
              <a:pPr>
                <a:defRPr/>
              </a:pPr>
              <a:t>‹#›</a:t>
            </a:fld>
            <a:endParaRPr lang="en-US"/>
          </a:p>
        </p:txBody>
      </p:sp>
    </p:spTree>
    <p:extLst>
      <p:ext uri="{BB962C8B-B14F-4D97-AF65-F5344CB8AC3E}">
        <p14:creationId xmlns:p14="http://schemas.microsoft.com/office/powerpoint/2010/main" val="2668443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B368B98-DD45-441A-8751-5ADCA499D757}" type="datetimeFigureOut">
              <a:rPr lang="en-US"/>
              <a:pPr>
                <a:defRPr/>
              </a:pPr>
              <a:t>7/6/2022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B9338B1-2323-4E18-90E2-94F53D813EA0}" type="slidenum">
              <a:rPr lang="en-US"/>
              <a:pPr>
                <a:defRPr/>
              </a:pPr>
              <a:t>‹#›</a:t>
            </a:fld>
            <a:endParaRPr lang="en-US"/>
          </a:p>
        </p:txBody>
      </p:sp>
    </p:spTree>
    <p:extLst>
      <p:ext uri="{BB962C8B-B14F-4D97-AF65-F5344CB8AC3E}">
        <p14:creationId xmlns:p14="http://schemas.microsoft.com/office/powerpoint/2010/main" val="2818549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EE0E23-F442-4081-9536-D353442736F0}" type="datetimeFigureOut">
              <a:rPr lang="en-US"/>
              <a:pPr>
                <a:defRPr/>
              </a:pPr>
              <a:t>7/6/2022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A1EE0B3-006D-4802-A58E-9BE2928AF83F}" type="slidenum">
              <a:rPr lang="en-US"/>
              <a:pPr>
                <a:defRPr/>
              </a:pPr>
              <a:t>‹#›</a:t>
            </a:fld>
            <a:endParaRPr lang="en-US"/>
          </a:p>
        </p:txBody>
      </p:sp>
    </p:spTree>
    <p:extLst>
      <p:ext uri="{BB962C8B-B14F-4D97-AF65-F5344CB8AC3E}">
        <p14:creationId xmlns:p14="http://schemas.microsoft.com/office/powerpoint/2010/main" val="334322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03786A8-917D-4BE4-8E81-A221D57BB006}"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670B9D3-B832-4130-AD7B-FD3FADF34B0C}" type="slidenum">
              <a:rPr lang="en-US"/>
              <a:pPr>
                <a:defRPr/>
              </a:pPr>
              <a:t>‹#›</a:t>
            </a:fld>
            <a:endParaRPr lang="en-US"/>
          </a:p>
        </p:txBody>
      </p:sp>
    </p:spTree>
    <p:extLst>
      <p:ext uri="{BB962C8B-B14F-4D97-AF65-F5344CB8AC3E}">
        <p14:creationId xmlns:p14="http://schemas.microsoft.com/office/powerpoint/2010/main" val="318343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402CE7B-42AE-4020-95E1-764A60A372E3}"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70B008-C100-4597-8A3B-EE6E90F82EA2}" type="slidenum">
              <a:rPr lang="en-US"/>
              <a:pPr>
                <a:defRPr/>
              </a:pPr>
              <a:t>‹#›</a:t>
            </a:fld>
            <a:endParaRPr lang="en-US"/>
          </a:p>
        </p:txBody>
      </p:sp>
    </p:spTree>
    <p:extLst>
      <p:ext uri="{BB962C8B-B14F-4D97-AF65-F5344CB8AC3E}">
        <p14:creationId xmlns:p14="http://schemas.microsoft.com/office/powerpoint/2010/main" val="18441044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1CC89B-8045-4D2A-B5E6-61753A5FA29C}"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45A5C0-751E-4A0C-9570-533BD6036815}" type="slidenum">
              <a:rPr lang="en-US"/>
              <a:pPr>
                <a:defRPr/>
              </a:pPr>
              <a:t>‹#›</a:t>
            </a:fld>
            <a:endParaRPr lang="en-US"/>
          </a:p>
        </p:txBody>
      </p:sp>
    </p:spTree>
    <p:extLst>
      <p:ext uri="{BB962C8B-B14F-4D97-AF65-F5344CB8AC3E}">
        <p14:creationId xmlns:p14="http://schemas.microsoft.com/office/powerpoint/2010/main" val="2951947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6A9ECDB-C9CA-408B-B533-E62C6DF675C1}"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4276B7-E44D-4505-B8B6-3C1580A26D9C}" type="slidenum">
              <a:rPr lang="en-US"/>
              <a:pPr>
                <a:defRPr/>
              </a:pPr>
              <a:t>‹#›</a:t>
            </a:fld>
            <a:endParaRPr lang="en-US"/>
          </a:p>
        </p:txBody>
      </p:sp>
    </p:spTree>
    <p:extLst>
      <p:ext uri="{BB962C8B-B14F-4D97-AF65-F5344CB8AC3E}">
        <p14:creationId xmlns:p14="http://schemas.microsoft.com/office/powerpoint/2010/main" val="13101453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88E08D-9F7D-417B-A58E-3F03F1D124DF}"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D926F7-9422-4C7F-8EB2-74D446F8ED4F}" type="slidenum">
              <a:rPr lang="en-US"/>
              <a:pPr>
                <a:defRPr/>
              </a:pPr>
              <a:t>‹#›</a:t>
            </a:fld>
            <a:endParaRPr lang="en-US"/>
          </a:p>
        </p:txBody>
      </p:sp>
    </p:spTree>
    <p:extLst>
      <p:ext uri="{BB962C8B-B14F-4D97-AF65-F5344CB8AC3E}">
        <p14:creationId xmlns:p14="http://schemas.microsoft.com/office/powerpoint/2010/main" val="41954586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2CBD571-D747-4483-9C3A-F973A9BF43EE}"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85D8F7-2FE9-486C-AAE9-68C4C88F5A87}" type="slidenum">
              <a:rPr lang="en-US"/>
              <a:pPr>
                <a:defRPr/>
              </a:pPr>
              <a:t>‹#›</a:t>
            </a:fld>
            <a:endParaRPr lang="en-US"/>
          </a:p>
        </p:txBody>
      </p:sp>
    </p:spTree>
    <p:extLst>
      <p:ext uri="{BB962C8B-B14F-4D97-AF65-F5344CB8AC3E}">
        <p14:creationId xmlns:p14="http://schemas.microsoft.com/office/powerpoint/2010/main" val="566370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72555AA-EEFE-4518-BAD6-72C17BDE68D3}"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153C62-0CA4-4B84-AAC2-BE4162821A91}" type="slidenum">
              <a:rPr lang="en-US"/>
              <a:pPr>
                <a:defRPr/>
              </a:pPr>
              <a:t>‹#›</a:t>
            </a:fld>
            <a:endParaRPr lang="en-US"/>
          </a:p>
        </p:txBody>
      </p:sp>
    </p:spTree>
    <p:extLst>
      <p:ext uri="{BB962C8B-B14F-4D97-AF65-F5344CB8AC3E}">
        <p14:creationId xmlns:p14="http://schemas.microsoft.com/office/powerpoint/2010/main" val="1101852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9FED65B-9FC5-42B4-A8D3-4D50345FFBCE}"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BC8E5E-FA0B-4C8F-AA2F-F948F04CC0B3}" type="slidenum">
              <a:rPr lang="en-US"/>
              <a:pPr>
                <a:defRPr/>
              </a:pPr>
              <a:t>‹#›</a:t>
            </a:fld>
            <a:endParaRPr lang="en-US"/>
          </a:p>
        </p:txBody>
      </p:sp>
    </p:spTree>
    <p:extLst>
      <p:ext uri="{BB962C8B-B14F-4D97-AF65-F5344CB8AC3E}">
        <p14:creationId xmlns:p14="http://schemas.microsoft.com/office/powerpoint/2010/main" val="30451260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92F78AF-B3BE-409A-A8D6-24E76111DC88}"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09B864-40DB-4E4F-A0E8-98925A515A0B}" type="slidenum">
              <a:rPr lang="en-US"/>
              <a:pPr>
                <a:defRPr/>
              </a:pPr>
              <a:t>‹#›</a:t>
            </a:fld>
            <a:endParaRPr lang="en-US"/>
          </a:p>
        </p:txBody>
      </p:sp>
    </p:spTree>
    <p:extLst>
      <p:ext uri="{BB962C8B-B14F-4D97-AF65-F5344CB8AC3E}">
        <p14:creationId xmlns:p14="http://schemas.microsoft.com/office/powerpoint/2010/main" val="15643546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583CA5E-886C-4331-922D-05F5C1DB361D}" type="datetimeFigureOut">
              <a:rPr lang="en-US"/>
              <a:pPr>
                <a:defRPr/>
              </a:pPr>
              <a:t>7/6/2022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6E1453A-937B-4223-A551-9BA9293B8DD0}" type="slidenum">
              <a:rPr lang="en-US"/>
              <a:pPr>
                <a:defRPr/>
              </a:pPr>
              <a:t>‹#›</a:t>
            </a:fld>
            <a:endParaRPr lang="en-US"/>
          </a:p>
        </p:txBody>
      </p:sp>
    </p:spTree>
    <p:extLst>
      <p:ext uri="{BB962C8B-B14F-4D97-AF65-F5344CB8AC3E}">
        <p14:creationId xmlns:p14="http://schemas.microsoft.com/office/powerpoint/2010/main" val="4425058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AAE873E-15CB-4351-8FBE-B3C3194ECDFB}" type="datetimeFigureOut">
              <a:rPr lang="en-US"/>
              <a:pPr>
                <a:defRPr/>
              </a:pPr>
              <a:t>7/6/2022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E5028A2-2232-49C0-B887-7C260082F134}" type="slidenum">
              <a:rPr lang="en-US"/>
              <a:pPr>
                <a:defRPr/>
              </a:pPr>
              <a:t>‹#›</a:t>
            </a:fld>
            <a:endParaRPr lang="en-US"/>
          </a:p>
        </p:txBody>
      </p:sp>
    </p:spTree>
    <p:extLst>
      <p:ext uri="{BB962C8B-B14F-4D97-AF65-F5344CB8AC3E}">
        <p14:creationId xmlns:p14="http://schemas.microsoft.com/office/powerpoint/2010/main" val="30849552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540A948-47C5-4D33-BC7E-B2ED614353A0}" type="datetimeFigureOut">
              <a:rPr lang="en-US"/>
              <a:pPr>
                <a:defRPr/>
              </a:pPr>
              <a:t>7/6/2022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9970E97-C6EC-47C6-BA10-A44C46F333EB}" type="slidenum">
              <a:rPr lang="en-US"/>
              <a:pPr>
                <a:defRPr/>
              </a:pPr>
              <a:t>‹#›</a:t>
            </a:fld>
            <a:endParaRPr lang="en-US"/>
          </a:p>
        </p:txBody>
      </p:sp>
    </p:spTree>
    <p:extLst>
      <p:ext uri="{BB962C8B-B14F-4D97-AF65-F5344CB8AC3E}">
        <p14:creationId xmlns:p14="http://schemas.microsoft.com/office/powerpoint/2010/main" val="20945850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26EEA9B-160D-4933-BD07-EEC72B1A9684}"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31D12A-2967-4172-B6C5-031C53CD71E0}" type="slidenum">
              <a:rPr lang="en-US"/>
              <a:pPr>
                <a:defRPr/>
              </a:pPr>
              <a:t>‹#›</a:t>
            </a:fld>
            <a:endParaRPr lang="en-US"/>
          </a:p>
        </p:txBody>
      </p:sp>
    </p:spTree>
    <p:extLst>
      <p:ext uri="{BB962C8B-B14F-4D97-AF65-F5344CB8AC3E}">
        <p14:creationId xmlns:p14="http://schemas.microsoft.com/office/powerpoint/2010/main" val="23490930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6E2AF6B-052F-4F90-A472-7A8F96BCDCA2}"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50E38E-2DF7-428E-A23A-8F8A2E1AD1D4}" type="slidenum">
              <a:rPr lang="en-US"/>
              <a:pPr>
                <a:defRPr/>
              </a:pPr>
              <a:t>‹#›</a:t>
            </a:fld>
            <a:endParaRPr lang="en-US"/>
          </a:p>
        </p:txBody>
      </p:sp>
    </p:spTree>
    <p:extLst>
      <p:ext uri="{BB962C8B-B14F-4D97-AF65-F5344CB8AC3E}">
        <p14:creationId xmlns:p14="http://schemas.microsoft.com/office/powerpoint/2010/main" val="3318944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9A07174-8EC8-4929-842C-6A6D21558913}"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5FF5AA-209D-4485-8638-BE2ED627F209}" type="slidenum">
              <a:rPr lang="en-US"/>
              <a:pPr>
                <a:defRPr/>
              </a:pPr>
              <a:t>‹#›</a:t>
            </a:fld>
            <a:endParaRPr lang="en-US"/>
          </a:p>
        </p:txBody>
      </p:sp>
    </p:spTree>
    <p:extLst>
      <p:ext uri="{BB962C8B-B14F-4D97-AF65-F5344CB8AC3E}">
        <p14:creationId xmlns:p14="http://schemas.microsoft.com/office/powerpoint/2010/main" val="42308933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D98C7DA-8EA1-490D-9EE8-4A334BD8FEA7}"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2C50DA-0B4C-42ED-B8F5-B4E647BAF23A}" type="slidenum">
              <a:rPr lang="en-US"/>
              <a:pPr>
                <a:defRPr/>
              </a:pPr>
              <a:t>‹#›</a:t>
            </a:fld>
            <a:endParaRPr lang="en-US"/>
          </a:p>
        </p:txBody>
      </p:sp>
    </p:spTree>
    <p:extLst>
      <p:ext uri="{BB962C8B-B14F-4D97-AF65-F5344CB8AC3E}">
        <p14:creationId xmlns:p14="http://schemas.microsoft.com/office/powerpoint/2010/main" val="9846887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A2BA9D8-E1D9-4F98-A2E7-F62F1DF1F8FE}"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FF61A6-FE5C-4B88-B811-1357C1F6E64D}" type="slidenum">
              <a:rPr lang="en-US"/>
              <a:pPr>
                <a:defRPr/>
              </a:pPr>
              <a:t>‹#›</a:t>
            </a:fld>
            <a:endParaRPr lang="en-US"/>
          </a:p>
        </p:txBody>
      </p:sp>
    </p:spTree>
    <p:extLst>
      <p:ext uri="{BB962C8B-B14F-4D97-AF65-F5344CB8AC3E}">
        <p14:creationId xmlns:p14="http://schemas.microsoft.com/office/powerpoint/2010/main" val="31097473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46A9ECDB-C9CA-408B-B533-E62C6DF675C1}"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4276B7-E44D-4505-B8B6-3C1580A26D9C}" type="slidenum">
              <a:rPr lang="en-US" smtClean="0"/>
              <a:pPr>
                <a:defRPr/>
              </a:pPr>
              <a:t>‹#›</a:t>
            </a:fld>
            <a:endParaRPr lang="en-US"/>
          </a:p>
        </p:txBody>
      </p:sp>
    </p:spTree>
    <p:extLst>
      <p:ext uri="{BB962C8B-B14F-4D97-AF65-F5344CB8AC3E}">
        <p14:creationId xmlns:p14="http://schemas.microsoft.com/office/powerpoint/2010/main" val="13615676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E9A07174-8EC8-4929-842C-6A6D21558913}"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35FF5AA-209D-4485-8638-BE2ED627F209}" type="slidenum">
              <a:rPr lang="en-US" smtClean="0"/>
              <a:pPr>
                <a:defRPr/>
              </a:pPr>
              <a:t>‹#›</a:t>
            </a:fld>
            <a:endParaRPr lang="en-US"/>
          </a:p>
        </p:txBody>
      </p:sp>
    </p:spTree>
    <p:extLst>
      <p:ext uri="{BB962C8B-B14F-4D97-AF65-F5344CB8AC3E}">
        <p14:creationId xmlns:p14="http://schemas.microsoft.com/office/powerpoint/2010/main" val="178232401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2D41256E-99AD-4654-8834-225CAE6208D3}"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19BBFE2-AB80-4032-BAB5-BF9B4F6B37E6}" type="slidenum">
              <a:rPr lang="en-US" smtClean="0"/>
              <a:pPr>
                <a:defRPr/>
              </a:pPr>
              <a:t>‹#›</a:t>
            </a:fld>
            <a:endParaRPr lang="en-US"/>
          </a:p>
        </p:txBody>
      </p:sp>
    </p:spTree>
    <p:extLst>
      <p:ext uri="{BB962C8B-B14F-4D97-AF65-F5344CB8AC3E}">
        <p14:creationId xmlns:p14="http://schemas.microsoft.com/office/powerpoint/2010/main" val="28977322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35CAF3B2-747D-44A1-BBBD-1E7A97FD42B1}" type="datetimeFigureOut">
              <a:rPr lang="en-US" smtClean="0"/>
              <a:pPr>
                <a:defRPr/>
              </a:pPr>
              <a:t>7/6/2022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95B3A78-5462-4B57-A75D-641A5A3B04BE}" type="slidenum">
              <a:rPr lang="en-US" smtClean="0"/>
              <a:pPr>
                <a:defRPr/>
              </a:pPr>
              <a:t>‹#›</a:t>
            </a:fld>
            <a:endParaRPr lang="en-US"/>
          </a:p>
        </p:txBody>
      </p:sp>
    </p:spTree>
    <p:extLst>
      <p:ext uri="{BB962C8B-B14F-4D97-AF65-F5344CB8AC3E}">
        <p14:creationId xmlns:p14="http://schemas.microsoft.com/office/powerpoint/2010/main" val="6418855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FA5B6B08-CAD6-48D1-8086-27715EBAA5C4}" type="datetimeFigureOut">
              <a:rPr lang="en-US" smtClean="0"/>
              <a:pPr>
                <a:defRPr/>
              </a:pPr>
              <a:t>7/6/2022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41DD3DB-C1BD-459A-86A8-534F113F2622}" type="slidenum">
              <a:rPr lang="en-US" smtClean="0"/>
              <a:pPr>
                <a:defRPr/>
              </a:pPr>
              <a:t>‹#›</a:t>
            </a:fld>
            <a:endParaRPr lang="en-US"/>
          </a:p>
        </p:txBody>
      </p:sp>
    </p:spTree>
    <p:extLst>
      <p:ext uri="{BB962C8B-B14F-4D97-AF65-F5344CB8AC3E}">
        <p14:creationId xmlns:p14="http://schemas.microsoft.com/office/powerpoint/2010/main" val="16831972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EB4BEDE-B90D-42CD-B414-82D0CF5DC6AA}" type="datetimeFigureOut">
              <a:rPr lang="en-US" smtClean="0"/>
              <a:pPr>
                <a:defRPr/>
              </a:pPr>
              <a:t>7/6/2022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ABFDFE6-5287-40A5-8DC7-CDB96E620162}" type="slidenum">
              <a:rPr lang="en-US" smtClean="0"/>
              <a:pPr>
                <a:defRPr/>
              </a:pPr>
              <a:t>‹#›</a:t>
            </a:fld>
            <a:endParaRPr lang="en-US"/>
          </a:p>
        </p:txBody>
      </p:sp>
    </p:spTree>
    <p:extLst>
      <p:ext uri="{BB962C8B-B14F-4D97-AF65-F5344CB8AC3E}">
        <p14:creationId xmlns:p14="http://schemas.microsoft.com/office/powerpoint/2010/main" val="258366209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4C263A0-AD00-4A08-BD9C-E997EF7F63FC}" type="datetimeFigureOut">
              <a:rPr lang="en-US" smtClean="0"/>
              <a:pPr>
                <a:defRPr/>
              </a:pPr>
              <a:t>7/6/2022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ED96CB3-68EB-49DD-9823-3BD18D5FC709}" type="slidenum">
              <a:rPr lang="en-US" smtClean="0"/>
              <a:pPr>
                <a:defRPr/>
              </a:pPr>
              <a:t>‹#›</a:t>
            </a:fld>
            <a:endParaRPr lang="en-US"/>
          </a:p>
        </p:txBody>
      </p:sp>
    </p:spTree>
    <p:extLst>
      <p:ext uri="{BB962C8B-B14F-4D97-AF65-F5344CB8AC3E}">
        <p14:creationId xmlns:p14="http://schemas.microsoft.com/office/powerpoint/2010/main" val="156935214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2FF38B2-BDA2-407F-ABA7-5B4E889105E6}" type="datetimeFigureOut">
              <a:rPr lang="en-US" smtClean="0"/>
              <a:pPr>
                <a:defRPr/>
              </a:pPr>
              <a:t>7/6/2022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CB5019F-1CA1-433C-A691-A1478A37E80B}" type="slidenum">
              <a:rPr lang="en-US" smtClean="0"/>
              <a:pPr>
                <a:defRPr/>
              </a:pPr>
              <a:t>‹#›</a:t>
            </a:fld>
            <a:endParaRPr lang="en-US"/>
          </a:p>
        </p:txBody>
      </p:sp>
    </p:spTree>
    <p:extLst>
      <p:ext uri="{BB962C8B-B14F-4D97-AF65-F5344CB8AC3E}">
        <p14:creationId xmlns:p14="http://schemas.microsoft.com/office/powerpoint/2010/main" val="2582249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D41256E-99AD-4654-8834-225CAE6208D3}" type="datetimeFigureOut">
              <a:rPr lang="en-US"/>
              <a:pPr>
                <a:defRPr/>
              </a:pPr>
              <a:t>7/6/2022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9BBFE2-AB80-4032-BAB5-BF9B4F6B37E6}" type="slidenum">
              <a:rPr lang="en-US"/>
              <a:pPr>
                <a:defRPr/>
              </a:pPr>
              <a:t>‹#›</a:t>
            </a:fld>
            <a:endParaRPr lang="en-US"/>
          </a:p>
        </p:txBody>
      </p:sp>
    </p:spTree>
    <p:extLst>
      <p:ext uri="{BB962C8B-B14F-4D97-AF65-F5344CB8AC3E}">
        <p14:creationId xmlns:p14="http://schemas.microsoft.com/office/powerpoint/2010/main" val="15235148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A8F95D4-4A0E-4971-92BB-B372F5973C24}" type="datetimeFigureOut">
              <a:rPr lang="en-US" smtClean="0"/>
              <a:pPr>
                <a:defRPr/>
              </a:pPr>
              <a:t>7/6/2022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0E1659C-B258-4940-B472-7D8642D084E4}" type="slidenum">
              <a:rPr lang="en-US" smtClean="0"/>
              <a:pPr>
                <a:defRPr/>
              </a:pPr>
              <a:t>‹#›</a:t>
            </a:fld>
            <a:endParaRPr lang="en-US"/>
          </a:p>
        </p:txBody>
      </p:sp>
    </p:spTree>
    <p:extLst>
      <p:ext uri="{BB962C8B-B14F-4D97-AF65-F5344CB8AC3E}">
        <p14:creationId xmlns:p14="http://schemas.microsoft.com/office/powerpoint/2010/main" val="14477188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F675EB5A-C2F1-40CF-BD01-537895C8452C}"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16C132D-104F-4139-A67A-64C59D89299A}" type="slidenum">
              <a:rPr lang="en-US" smtClean="0"/>
              <a:pPr>
                <a:defRPr/>
              </a:pPr>
              <a:t>‹#›</a:t>
            </a:fld>
            <a:endParaRPr lang="en-US"/>
          </a:p>
        </p:txBody>
      </p:sp>
    </p:spTree>
    <p:extLst>
      <p:ext uri="{BB962C8B-B14F-4D97-AF65-F5344CB8AC3E}">
        <p14:creationId xmlns:p14="http://schemas.microsoft.com/office/powerpoint/2010/main" val="6520528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01F50CE-6219-45FA-B72E-403836321D74}" type="datetimeFigureOut">
              <a:rPr lang="en-US" smtClean="0"/>
              <a:pPr>
                <a:defRPr/>
              </a:pPr>
              <a:t>7/6/2022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86FD9BC-B24D-43C2-B433-B998BC4C81BF}" type="slidenum">
              <a:rPr lang="en-US" smtClean="0"/>
              <a:pPr>
                <a:defRPr/>
              </a:pPr>
              <a:t>‹#›</a:t>
            </a:fld>
            <a:endParaRPr lang="en-US"/>
          </a:p>
        </p:txBody>
      </p:sp>
    </p:spTree>
    <p:extLst>
      <p:ext uri="{BB962C8B-B14F-4D97-AF65-F5344CB8AC3E}">
        <p14:creationId xmlns:p14="http://schemas.microsoft.com/office/powerpoint/2010/main" val="180633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5CAF3B2-747D-44A1-BBBD-1E7A97FD42B1}"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5B3A78-5462-4B57-A75D-641A5A3B04BE}" type="slidenum">
              <a:rPr lang="en-US"/>
              <a:pPr>
                <a:defRPr/>
              </a:pPr>
              <a:t>‹#›</a:t>
            </a:fld>
            <a:endParaRPr lang="en-US"/>
          </a:p>
        </p:txBody>
      </p:sp>
    </p:spTree>
    <p:extLst>
      <p:ext uri="{BB962C8B-B14F-4D97-AF65-F5344CB8AC3E}">
        <p14:creationId xmlns:p14="http://schemas.microsoft.com/office/powerpoint/2010/main" val="729924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A5B6B08-CAD6-48D1-8086-27715EBAA5C4}" type="datetimeFigureOut">
              <a:rPr lang="en-US"/>
              <a:pPr>
                <a:defRPr/>
              </a:pPr>
              <a:t>7/6/2022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41DD3DB-C1BD-459A-86A8-534F113F2622}" type="slidenum">
              <a:rPr lang="en-US"/>
              <a:pPr>
                <a:defRPr/>
              </a:pPr>
              <a:t>‹#›</a:t>
            </a:fld>
            <a:endParaRPr lang="en-US"/>
          </a:p>
        </p:txBody>
      </p:sp>
    </p:spTree>
    <p:extLst>
      <p:ext uri="{BB962C8B-B14F-4D97-AF65-F5344CB8AC3E}">
        <p14:creationId xmlns:p14="http://schemas.microsoft.com/office/powerpoint/2010/main" val="1227604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EB4BEDE-B90D-42CD-B414-82D0CF5DC6AA}" type="datetimeFigureOut">
              <a:rPr lang="en-US"/>
              <a:pPr>
                <a:defRPr/>
              </a:pPr>
              <a:t>7/6/2022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ABFDFE6-5287-40A5-8DC7-CDB96E620162}" type="slidenum">
              <a:rPr lang="en-US"/>
              <a:pPr>
                <a:defRPr/>
              </a:pPr>
              <a:t>‹#›</a:t>
            </a:fld>
            <a:endParaRPr lang="en-US"/>
          </a:p>
        </p:txBody>
      </p:sp>
    </p:spTree>
    <p:extLst>
      <p:ext uri="{BB962C8B-B14F-4D97-AF65-F5344CB8AC3E}">
        <p14:creationId xmlns:p14="http://schemas.microsoft.com/office/powerpoint/2010/main" val="1307702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C263A0-AD00-4A08-BD9C-E997EF7F63FC}" type="datetimeFigureOut">
              <a:rPr lang="en-US"/>
              <a:pPr>
                <a:defRPr/>
              </a:pPr>
              <a:t>7/6/2022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ED96CB3-68EB-49DD-9823-3BD18D5FC709}" type="slidenum">
              <a:rPr lang="en-US"/>
              <a:pPr>
                <a:defRPr/>
              </a:pPr>
              <a:t>‹#›</a:t>
            </a:fld>
            <a:endParaRPr lang="en-US"/>
          </a:p>
        </p:txBody>
      </p:sp>
    </p:spTree>
    <p:extLst>
      <p:ext uri="{BB962C8B-B14F-4D97-AF65-F5344CB8AC3E}">
        <p14:creationId xmlns:p14="http://schemas.microsoft.com/office/powerpoint/2010/main" val="2321897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2FF38B2-BDA2-407F-ABA7-5B4E889105E6}" type="datetimeFigureOut">
              <a:rPr lang="en-US"/>
              <a:pPr>
                <a:defRPr/>
              </a:pPr>
              <a:t>7/6/2022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B5019F-1CA1-433C-A691-A1478A37E80B}" type="slidenum">
              <a:rPr lang="en-US"/>
              <a:pPr>
                <a:defRPr/>
              </a:pPr>
              <a:t>‹#›</a:t>
            </a:fld>
            <a:endParaRPr lang="en-US"/>
          </a:p>
        </p:txBody>
      </p:sp>
    </p:spTree>
    <p:extLst>
      <p:ext uri="{BB962C8B-B14F-4D97-AF65-F5344CB8AC3E}">
        <p14:creationId xmlns:p14="http://schemas.microsoft.com/office/powerpoint/2010/main" val="172705492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4.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5.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9747D493-C2AA-413D-B23A-BEB2C40D0EFB}" type="datetimeFigureOut">
              <a:rPr lang="en-US"/>
              <a:pPr>
                <a:defRPr/>
              </a:pPr>
              <a:t>7/6/2022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mn-lt"/>
              </a:defRPr>
            </a:lvl1pPr>
          </a:lstStyle>
          <a:p>
            <a:pPr>
              <a:defRPr/>
            </a:pPr>
            <a:fld id="{21654E7C-9602-4D76-84C8-9526B4FB099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7" r:id="rId1"/>
  </p:sldLayoutIdLst>
  <p:txStyles>
    <p:titleStyle>
      <a:lvl1pPr algn="ctr" rtl="0" eaLnBrk="0" fontAlgn="base" hangingPunct="0">
        <a:spcBef>
          <a:spcPct val="0"/>
        </a:spcBef>
        <a:spcAft>
          <a:spcPct val="0"/>
        </a:spcAft>
        <a:defRPr sz="4000" b="1"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2pPr>
      <a:lvl3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3pPr>
      <a:lvl4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4pPr>
      <a:lvl5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5pPr>
      <a:lvl6pPr marL="4572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6pPr>
      <a:lvl7pPr marL="9144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7pPr>
      <a:lvl8pPr marL="13716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8pPr>
      <a:lvl9pPr marL="18288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9pPr>
    </p:titleStyle>
    <p:bodyStyle>
      <a:lvl1pPr marL="514350" indent="-514350" algn="l" rtl="0" eaLnBrk="0" fontAlgn="base" hangingPunct="0">
        <a:spcBef>
          <a:spcPct val="20000"/>
        </a:spcBef>
        <a:spcAft>
          <a:spcPct val="0"/>
        </a:spcAft>
        <a:buFont typeface="Calibri" panose="020F0502020204030204" pitchFamily="34" charset="0"/>
        <a:buAutoNum type="arabicPeriod"/>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971550" indent="-514350" algn="l" rtl="0" eaLnBrk="0" fontAlgn="base" hangingPunct="0">
        <a:spcBef>
          <a:spcPct val="20000"/>
        </a:spcBef>
        <a:spcAft>
          <a:spcPct val="0"/>
        </a:spcAft>
        <a:buFont typeface="Calibri" panose="020F0502020204030204" pitchFamily="34" charset="0"/>
        <a:buAutoNum type="alphaLcPeriod"/>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371600" indent="-457200" algn="l" rtl="0" eaLnBrk="0" fontAlgn="base" hangingPunct="0">
        <a:spcBef>
          <a:spcPct val="20000"/>
        </a:spcBef>
        <a:spcAft>
          <a:spcPct val="0"/>
        </a:spcAft>
        <a:buFont typeface="Calibri" panose="020F0502020204030204" pitchFamily="34" charset="0"/>
        <a:buAutoNum type="romanLcPeriod"/>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828800" indent="-457200" algn="l" rtl="0" eaLnBrk="0" fontAlgn="base" hangingPunct="0">
        <a:spcBef>
          <a:spcPct val="20000"/>
        </a:spcBef>
        <a:spcAft>
          <a:spcPct val="0"/>
        </a:spcAft>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286000" indent="-457200" algn="l" rtl="0" eaLnBrk="0" fontAlgn="base" hangingPunct="0">
        <a:spcBef>
          <a:spcPct val="20000"/>
        </a:spcBef>
        <a:spcAft>
          <a:spcPct val="0"/>
        </a:spcAft>
        <a:buFont typeface="Calibri" panose="020F0502020204030204" pitchFamily="34" charset="0"/>
        <a:buAutoNum type="arabicPeriod"/>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91E7E9F6-09DA-4091-9165-0081829D96B5}" type="datetimeFigureOut">
              <a:rPr lang="en-US"/>
              <a:pPr>
                <a:defRPr/>
              </a:pPr>
              <a:t>7/6/2022</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AD64DFBB-4832-4641-93FD-FD5DF20DE7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71D642F-4F9E-4FE6-8729-DF13FD94E3DA}" type="datetimeFigureOut">
              <a:rPr lang="en-US"/>
              <a:pPr>
                <a:defRPr/>
              </a:pPr>
              <a:t>7/6/2022</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D70EE6B1-0573-43E3-BCFA-53107A2039D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1D66F64-5582-43FD-B0B5-403502B2B1BB}" type="datetimeFigureOut">
              <a:rPr lang="en-US"/>
              <a:pPr>
                <a:defRPr/>
              </a:pPr>
              <a:t>7/6/2022</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47DE526-E531-4678-A3AA-FE341D04F39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747D493-C2AA-413D-B23A-BEB2C40D0EFB}" type="datetimeFigureOut">
              <a:rPr lang="en-US" smtClean="0"/>
              <a:pPr>
                <a:defRPr/>
              </a:pPr>
              <a:t>7/6/2022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1654E7C-9602-4D76-84C8-9526B4FB0992}" type="slidenum">
              <a:rPr lang="en-US" smtClean="0"/>
              <a:pPr>
                <a:defRPr/>
              </a:pPr>
              <a:t>‹#›</a:t>
            </a:fld>
            <a:endParaRPr lang="en-US" dirty="0"/>
          </a:p>
        </p:txBody>
      </p:sp>
    </p:spTree>
    <p:extLst>
      <p:ext uri="{BB962C8B-B14F-4D97-AF65-F5344CB8AC3E}">
        <p14:creationId xmlns:p14="http://schemas.microsoft.com/office/powerpoint/2010/main" val="2919534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Lightning Bolt 7"/>
          <p:cNvSpPr/>
          <p:nvPr/>
        </p:nvSpPr>
        <p:spPr>
          <a:xfrm>
            <a:off x="1752600" y="336550"/>
            <a:ext cx="8763000" cy="636905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48" name="Title 1"/>
          <p:cNvSpPr>
            <a:spLocks noGrp="1"/>
          </p:cNvSpPr>
          <p:nvPr>
            <p:ph type="ctrTitle"/>
          </p:nvPr>
        </p:nvSpPr>
        <p:spPr>
          <a:xfrm>
            <a:off x="2514600" y="369888"/>
            <a:ext cx="6858000" cy="2387600"/>
          </a:xfrm>
        </p:spPr>
        <p:txBody>
          <a:bodyPr/>
          <a:lstStyle/>
          <a:p>
            <a:r>
              <a:rPr lang="en-US" sz="4400" b="1">
                <a:latin typeface="Tahoma" panose="020B0604030504040204" pitchFamily="34" charset="0"/>
                <a:cs typeface="Tahoma" panose="020B0604030504040204" pitchFamily="34" charset="0"/>
              </a:rPr>
              <a:t>Agents of Reconciliation in a Fractured World </a:t>
            </a:r>
          </a:p>
        </p:txBody>
      </p:sp>
      <p:sp>
        <p:nvSpPr>
          <p:cNvPr id="6149" name="Content Placeholder 2"/>
          <p:cNvSpPr>
            <a:spLocks noGrp="1"/>
          </p:cNvSpPr>
          <p:nvPr>
            <p:ph type="subTitle" idx="1"/>
          </p:nvPr>
        </p:nvSpPr>
        <p:spPr>
          <a:xfrm>
            <a:off x="2667000" y="4222751"/>
            <a:ext cx="6858000" cy="1655763"/>
          </a:xfrm>
        </p:spPr>
        <p:txBody>
          <a:bodyPr>
            <a:normAutofit/>
          </a:bodyPr>
          <a:lstStyle/>
          <a:p>
            <a:pPr eaLnBrk="1" hangingPunct="1"/>
            <a:r>
              <a:rPr lang="en-US" sz="3200" b="1" dirty="0"/>
              <a:t>Dr. Jim Westgate </a:t>
            </a:r>
          </a:p>
          <a:p>
            <a:pPr eaLnBrk="1" hangingPunct="1"/>
            <a:r>
              <a:rPr lang="en-US" sz="3200" b="1" dirty="0"/>
              <a:t>Spring 2015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04061" y="342056"/>
            <a:ext cx="3001340"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Christ </a:t>
            </a:r>
          </a:p>
        </p:txBody>
      </p:sp>
      <p:sp>
        <p:nvSpPr>
          <p:cNvPr id="20489" name="Content Placeholder 2"/>
          <p:cNvSpPr>
            <a:spLocks noGrp="1"/>
          </p:cNvSpPr>
          <p:nvPr>
            <p:ph idx="1"/>
          </p:nvPr>
        </p:nvSpPr>
        <p:spPr>
          <a:xfrm>
            <a:off x="533400" y="1641412"/>
            <a:ext cx="10972800" cy="4987988"/>
          </a:xfrm>
        </p:spPr>
        <p:txBody>
          <a:bodyPr>
            <a:normAutofit/>
          </a:bodyPr>
          <a:lstStyle/>
          <a:p>
            <a:r>
              <a:rPr lang="en-US" sz="3600" i="1" dirty="0"/>
              <a:t>In Christ Jesus you have become a new                     creation and a son of God. 2 Corinthians 5:17, “If anyone is </a:t>
            </a:r>
            <a:r>
              <a:rPr lang="en-US" sz="3600" i="1" dirty="0">
                <a:solidFill>
                  <a:srgbClr val="FF0000"/>
                </a:solidFill>
              </a:rPr>
              <a:t>in Christ</a:t>
            </a:r>
            <a:r>
              <a:rPr lang="en-US" sz="3600" i="1" dirty="0"/>
              <a:t>, he is a new creation. The old has passed away; behold, the new has come.” Galatians 3:26, “</a:t>
            </a:r>
            <a:r>
              <a:rPr lang="en-US" sz="3600" i="1" dirty="0">
                <a:solidFill>
                  <a:srgbClr val="FF0000"/>
                </a:solidFill>
              </a:rPr>
              <a:t>In Christ Jesus </a:t>
            </a:r>
            <a:r>
              <a:rPr lang="en-US" sz="3600" i="1" dirty="0"/>
              <a:t>you are all sons of God, through faith.”</a:t>
            </a:r>
          </a:p>
          <a:p>
            <a:r>
              <a:rPr lang="en-US" sz="3600" i="1" dirty="0"/>
              <a:t>In Christ Jesus you have been seated in the heavenly places even while he lived on earth. Ephesians 2:6, “God raised us up with Christ and seated us with him in the heavenly places </a:t>
            </a:r>
            <a:r>
              <a:rPr lang="en-US" sz="3600" i="1" dirty="0">
                <a:solidFill>
                  <a:srgbClr val="FF0000"/>
                </a:solidFill>
              </a:rPr>
              <a:t>in Christ Jesus</a:t>
            </a:r>
            <a:r>
              <a:rPr lang="en-US" sz="3600" i="1" dirty="0"/>
              <a:t>.”</a:t>
            </a:r>
            <a:endParaRPr lang="en-US" sz="3600" dirty="0"/>
          </a:p>
          <a:p>
            <a:endParaRPr lang="en-US" sz="3600" dirty="0"/>
          </a:p>
        </p:txBody>
      </p:sp>
      <p:grpSp>
        <p:nvGrpSpPr>
          <p:cNvPr id="10" name="Group 9">
            <a:extLst>
              <a:ext uri="{FF2B5EF4-FFF2-40B4-BE49-F238E27FC236}">
                <a16:creationId xmlns:a16="http://schemas.microsoft.com/office/drawing/2014/main" xmlns="" id="{E09164E0-E0E8-46F5-A7E2-F3AC77C6AFA8}"/>
              </a:ext>
            </a:extLst>
          </p:cNvPr>
          <p:cNvGrpSpPr/>
          <p:nvPr/>
        </p:nvGrpSpPr>
        <p:grpSpPr>
          <a:xfrm>
            <a:off x="762000" y="327991"/>
            <a:ext cx="1287975" cy="1048543"/>
            <a:chOff x="762000" y="324644"/>
            <a:chExt cx="1440375" cy="1199356"/>
          </a:xfrm>
        </p:grpSpPr>
        <p:sp>
          <p:nvSpPr>
            <p:cNvPr id="11" name="Cube 10">
              <a:extLst>
                <a:ext uri="{FF2B5EF4-FFF2-40B4-BE49-F238E27FC236}">
                  <a16:creationId xmlns:a16="http://schemas.microsoft.com/office/drawing/2014/main" xmlns="" id="{81ED53FD-3BAE-43E6-8A1B-12B4672766C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29467218-D2FE-45D5-A41E-3FCA5E9448A4}"/>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F81D3884-3DC5-4743-AA75-41A66B12DEB3}"/>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87751D32-DFD5-498D-96F0-83C5DBCB2CDE}"/>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B1AB33B4-7032-450B-A34C-514E53EB4582}"/>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473DD443-466E-414A-9B78-24624EF99545}"/>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254025223"/>
      </p:ext>
    </p:extLst>
  </p:cSld>
  <p:clrMapOvr>
    <a:overrideClrMapping bg1="lt1" tx1="dk1" bg2="lt2" tx2="dk2" accent1="accent1" accent2="accent2" accent3="accent3" accent4="accent4" accent5="accent5" accent6="accent6" hlink="hlink" folHlink="folHlink"/>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215550" y="420025"/>
            <a:ext cx="2649536"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Christ </a:t>
            </a:r>
          </a:p>
        </p:txBody>
      </p:sp>
      <p:sp>
        <p:nvSpPr>
          <p:cNvPr id="22537" name="Content Placeholder 2"/>
          <p:cNvSpPr>
            <a:spLocks noGrp="1"/>
          </p:cNvSpPr>
          <p:nvPr>
            <p:ph idx="1"/>
          </p:nvPr>
        </p:nvSpPr>
        <p:spPr>
          <a:xfrm>
            <a:off x="457200" y="1641412"/>
            <a:ext cx="11353800" cy="4987989"/>
          </a:xfrm>
        </p:spPr>
        <p:txBody>
          <a:bodyPr/>
          <a:lstStyle/>
          <a:p>
            <a:r>
              <a:rPr lang="en-US" sz="3600" i="1" dirty="0"/>
              <a:t>In Christ Jesus all the promises of God are                            Yes for you. 2 Corinthians 1:20, “All the promises of God find their Yes </a:t>
            </a:r>
            <a:r>
              <a:rPr lang="en-US" sz="3600" i="1" dirty="0">
                <a:solidFill>
                  <a:srgbClr val="FF0000"/>
                </a:solidFill>
              </a:rPr>
              <a:t>in Christ.</a:t>
            </a:r>
            <a:r>
              <a:rPr lang="en-US" sz="3600" i="1" dirty="0"/>
              <a:t>”</a:t>
            </a:r>
            <a:endParaRPr lang="en-US" sz="3600" dirty="0"/>
          </a:p>
          <a:p>
            <a:r>
              <a:rPr lang="en-US" sz="3600" i="1" dirty="0"/>
              <a:t>In Christ Jesus you are being sanctified and made holy. 1 Corinthians 1:2, “To the church of God that is in Corinth, to those sanctified </a:t>
            </a:r>
            <a:r>
              <a:rPr lang="en-US" sz="3600" i="1" dirty="0">
                <a:solidFill>
                  <a:srgbClr val="FF0000"/>
                </a:solidFill>
              </a:rPr>
              <a:t>in Christ Jesus</a:t>
            </a:r>
            <a:r>
              <a:rPr lang="en-US" sz="3600" i="1" dirty="0"/>
              <a:t>.”</a:t>
            </a:r>
            <a:endParaRPr lang="en-US" sz="3600" dirty="0"/>
          </a:p>
          <a:p>
            <a:r>
              <a:rPr lang="en-US" sz="3600" i="1" dirty="0"/>
              <a:t>In Christ Jesus everything you really needed will be supplied. Philippians 4:19, “My God will supply every need of yours according to his riches in glory </a:t>
            </a:r>
            <a:r>
              <a:rPr lang="en-US" sz="3600" i="1" dirty="0">
                <a:solidFill>
                  <a:srgbClr val="FF0000"/>
                </a:solidFill>
              </a:rPr>
              <a:t>in Christ Jesus</a:t>
            </a:r>
            <a:r>
              <a:rPr lang="en-US" sz="3600" i="1" dirty="0"/>
              <a:t>.”</a:t>
            </a:r>
            <a:endParaRPr lang="en-US" sz="3600" dirty="0"/>
          </a:p>
          <a:p>
            <a:pPr marL="0" indent="0">
              <a:buNone/>
            </a:pPr>
            <a:endParaRPr lang="en-US" sz="2600" dirty="0"/>
          </a:p>
        </p:txBody>
      </p:sp>
      <p:grpSp>
        <p:nvGrpSpPr>
          <p:cNvPr id="10" name="Group 9">
            <a:extLst>
              <a:ext uri="{FF2B5EF4-FFF2-40B4-BE49-F238E27FC236}">
                <a16:creationId xmlns:a16="http://schemas.microsoft.com/office/drawing/2014/main" xmlns="" id="{55F08E11-E959-4F6E-8347-14C7EC73F008}"/>
              </a:ext>
            </a:extLst>
          </p:cNvPr>
          <p:cNvGrpSpPr/>
          <p:nvPr/>
        </p:nvGrpSpPr>
        <p:grpSpPr>
          <a:xfrm>
            <a:off x="762000" y="301487"/>
            <a:ext cx="1287975" cy="1048543"/>
            <a:chOff x="762000" y="324644"/>
            <a:chExt cx="1440375" cy="1199356"/>
          </a:xfrm>
        </p:grpSpPr>
        <p:sp>
          <p:nvSpPr>
            <p:cNvPr id="11" name="Cube 10">
              <a:extLst>
                <a:ext uri="{FF2B5EF4-FFF2-40B4-BE49-F238E27FC236}">
                  <a16:creationId xmlns:a16="http://schemas.microsoft.com/office/drawing/2014/main" xmlns="" id="{361CBD1E-A48F-4912-92DE-331C447AC89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9E081A16-7743-4A74-89C7-1C189B045ACD}"/>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C8235BD6-2601-48F6-8F90-6C7F75F48E75}"/>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EF4AD06C-9F2A-4E50-BF7D-E41F9D29B091}"/>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382057EA-AB0D-481A-9737-361B0A3E26D3}"/>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A2FFAB76-EFD0-4620-83FE-758F232AC9F2}"/>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93698" y="376572"/>
            <a:ext cx="2530702"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Christ </a:t>
            </a:r>
          </a:p>
        </p:txBody>
      </p:sp>
      <p:sp>
        <p:nvSpPr>
          <p:cNvPr id="24585" name="Content Placeholder 2"/>
          <p:cNvSpPr>
            <a:spLocks noGrp="1"/>
          </p:cNvSpPr>
          <p:nvPr>
            <p:ph idx="1"/>
          </p:nvPr>
        </p:nvSpPr>
        <p:spPr>
          <a:xfrm>
            <a:off x="685800" y="1828800"/>
            <a:ext cx="10896600" cy="4800601"/>
          </a:xfrm>
        </p:spPr>
        <p:txBody>
          <a:bodyPr>
            <a:normAutofit/>
          </a:bodyPr>
          <a:lstStyle/>
          <a:p>
            <a:r>
              <a:rPr lang="en-US" sz="3600" i="1" dirty="0"/>
              <a:t>In Christ Jesus the peace of God will guard your heart and mind. Philippians 4:7, “The peace of God, which surpasses all understanding, will guard your hearts and your minds </a:t>
            </a:r>
            <a:r>
              <a:rPr lang="en-US" sz="3600" i="1" dirty="0">
                <a:solidFill>
                  <a:srgbClr val="FF0000"/>
                </a:solidFill>
              </a:rPr>
              <a:t>in Christ Jesus</a:t>
            </a:r>
            <a:r>
              <a:rPr lang="en-US" sz="3600" i="1" dirty="0"/>
              <a:t>.”</a:t>
            </a:r>
            <a:endParaRPr lang="en-US" sz="3600" dirty="0"/>
          </a:p>
          <a:p>
            <a:r>
              <a:rPr lang="en-US" sz="3600" i="1" dirty="0"/>
              <a:t>In Christ Jesus you have eternal life. Romans 6:23, “For the wages of sin is death, but the free gift of God is eternal life </a:t>
            </a:r>
            <a:r>
              <a:rPr lang="en-US" sz="3600" i="1" dirty="0">
                <a:solidFill>
                  <a:srgbClr val="FF0000"/>
                </a:solidFill>
              </a:rPr>
              <a:t>in Christ Jesus </a:t>
            </a:r>
            <a:r>
              <a:rPr lang="en-US" sz="3600" i="1" dirty="0"/>
              <a:t>our Lord.”</a:t>
            </a:r>
          </a:p>
        </p:txBody>
      </p:sp>
      <p:grpSp>
        <p:nvGrpSpPr>
          <p:cNvPr id="11" name="Group 10">
            <a:extLst>
              <a:ext uri="{FF2B5EF4-FFF2-40B4-BE49-F238E27FC236}">
                <a16:creationId xmlns:a16="http://schemas.microsoft.com/office/drawing/2014/main" xmlns="" id="{898F7D41-A609-4098-BBAF-E6873FDB8EF6}"/>
              </a:ext>
            </a:extLst>
          </p:cNvPr>
          <p:cNvGrpSpPr/>
          <p:nvPr/>
        </p:nvGrpSpPr>
        <p:grpSpPr>
          <a:xfrm>
            <a:off x="762000" y="301487"/>
            <a:ext cx="1287975" cy="1048543"/>
            <a:chOff x="762000" y="324644"/>
            <a:chExt cx="1440375" cy="1199356"/>
          </a:xfrm>
        </p:grpSpPr>
        <p:sp>
          <p:nvSpPr>
            <p:cNvPr id="12" name="Cube 11">
              <a:extLst>
                <a:ext uri="{FF2B5EF4-FFF2-40B4-BE49-F238E27FC236}">
                  <a16:creationId xmlns:a16="http://schemas.microsoft.com/office/drawing/2014/main" xmlns="" id="{F947720D-6C6B-4C0B-BB6D-84CB3EB7726C}"/>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BF3E51C3-6B74-403C-B142-AF37C004757F}"/>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Cube 15">
              <a:extLst>
                <a:ext uri="{FF2B5EF4-FFF2-40B4-BE49-F238E27FC236}">
                  <a16:creationId xmlns:a16="http://schemas.microsoft.com/office/drawing/2014/main" xmlns="" id="{DD4DDD88-1014-4F1C-BECF-DA030B607BC3}"/>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TextBox 14">
              <a:extLst>
                <a:ext uri="{FF2B5EF4-FFF2-40B4-BE49-F238E27FC236}">
                  <a16:creationId xmlns:a16="http://schemas.microsoft.com/office/drawing/2014/main" xmlns="" id="{A89C55E0-94D1-49FF-8F9D-117249E89BA3}"/>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9" name="TextBox 15">
              <a:extLst>
                <a:ext uri="{FF2B5EF4-FFF2-40B4-BE49-F238E27FC236}">
                  <a16:creationId xmlns:a16="http://schemas.microsoft.com/office/drawing/2014/main" xmlns="" id="{AE958361-5883-48C6-8F70-A6F7A22AC793}"/>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20" name="TextBox 16">
              <a:extLst>
                <a:ext uri="{FF2B5EF4-FFF2-40B4-BE49-F238E27FC236}">
                  <a16:creationId xmlns:a16="http://schemas.microsoft.com/office/drawing/2014/main" xmlns="" id="{A2F889CD-CA22-4776-B877-4491C692A4D8}"/>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59568" y="436326"/>
            <a:ext cx="2546932"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In Christ </a:t>
            </a:r>
          </a:p>
        </p:txBody>
      </p:sp>
      <p:sp>
        <p:nvSpPr>
          <p:cNvPr id="24585" name="Content Placeholder 2"/>
          <p:cNvSpPr>
            <a:spLocks noGrp="1"/>
          </p:cNvSpPr>
          <p:nvPr>
            <p:ph idx="1"/>
          </p:nvPr>
        </p:nvSpPr>
        <p:spPr>
          <a:xfrm>
            <a:off x="1066800" y="2133600"/>
            <a:ext cx="10134600" cy="4495801"/>
          </a:xfrm>
        </p:spPr>
        <p:txBody>
          <a:bodyPr>
            <a:normAutofit/>
          </a:bodyPr>
          <a:lstStyle/>
          <a:p>
            <a:r>
              <a:rPr lang="en-US" sz="3600" i="1" dirty="0"/>
              <a:t>And in Christ Jesus you will be raised from the dead at the coming of the Lord. 1 Corinthians 15:22, “For as in Adam all die, so also </a:t>
            </a:r>
            <a:r>
              <a:rPr lang="en-US" sz="3600" i="1" dirty="0">
                <a:solidFill>
                  <a:srgbClr val="FF0000"/>
                </a:solidFill>
              </a:rPr>
              <a:t>in Christ </a:t>
            </a:r>
            <a:r>
              <a:rPr lang="en-US" sz="3600" i="1" dirty="0"/>
              <a:t>shall all be made alive.” All those united to Adam in the first humanity die. All those united to Christ in the new humanity rise to live again</a:t>
            </a:r>
            <a:endParaRPr lang="en-US" sz="3600" dirty="0"/>
          </a:p>
        </p:txBody>
      </p:sp>
      <p:grpSp>
        <p:nvGrpSpPr>
          <p:cNvPr id="10" name="Group 9">
            <a:extLst>
              <a:ext uri="{FF2B5EF4-FFF2-40B4-BE49-F238E27FC236}">
                <a16:creationId xmlns:a16="http://schemas.microsoft.com/office/drawing/2014/main" xmlns="" id="{F4FDD992-B6EB-4CC4-AE36-F5F4A4FA4D30}"/>
              </a:ext>
            </a:extLst>
          </p:cNvPr>
          <p:cNvGrpSpPr/>
          <p:nvPr/>
        </p:nvGrpSpPr>
        <p:grpSpPr>
          <a:xfrm>
            <a:off x="762000" y="301487"/>
            <a:ext cx="1287975" cy="1048543"/>
            <a:chOff x="762000" y="324644"/>
            <a:chExt cx="1440375" cy="1199356"/>
          </a:xfrm>
        </p:grpSpPr>
        <p:sp>
          <p:nvSpPr>
            <p:cNvPr id="11" name="Cube 10">
              <a:extLst>
                <a:ext uri="{FF2B5EF4-FFF2-40B4-BE49-F238E27FC236}">
                  <a16:creationId xmlns:a16="http://schemas.microsoft.com/office/drawing/2014/main" xmlns="" id="{9576A7E3-9A56-4BC4-8CE7-517795E931EB}"/>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1CFEEED6-D595-4F84-947A-18D1D356FC0C}"/>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030E41B8-3698-4101-ABEC-27FAD9B0D83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E8FBC0C-A848-448B-A7EA-49542EFEFCC1}"/>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5481913-7CCD-4556-BC4D-A8D421CE7BE5}"/>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BF6DB87F-5E5A-49B2-8685-08AFDAFD3EE9}"/>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652175996"/>
      </p:ext>
    </p:extLst>
  </p:cSld>
  <p:clrMapOvr>
    <a:overrideClrMapping bg1="lt1" tx1="dk1" bg2="lt2" tx2="dk2" accent1="accent1" accent2="accent2" accent3="accent3" accent4="accent4" accent5="accent5" accent6="accent6" hlink="hlink" folHlink="folHlink"/>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48581" y="348346"/>
            <a:ext cx="4885619"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In World/In Christ</a:t>
            </a:r>
          </a:p>
        </p:txBody>
      </p:sp>
      <p:sp>
        <p:nvSpPr>
          <p:cNvPr id="24585" name="Content Placeholder 2"/>
          <p:cNvSpPr>
            <a:spLocks noGrp="1"/>
          </p:cNvSpPr>
          <p:nvPr>
            <p:ph idx="1"/>
          </p:nvPr>
        </p:nvSpPr>
        <p:spPr>
          <a:xfrm>
            <a:off x="609600" y="1524000"/>
            <a:ext cx="11049000" cy="5105400"/>
          </a:xfrm>
        </p:spPr>
        <p:txBody>
          <a:bodyPr>
            <a:normAutofit/>
          </a:bodyPr>
          <a:lstStyle/>
          <a:p>
            <a:pPr marL="0" indent="0">
              <a:buNone/>
            </a:pPr>
            <a:r>
              <a:rPr lang="en-US" sz="3600" b="1" dirty="0"/>
              <a:t>Transformational leap </a:t>
            </a:r>
            <a:r>
              <a:rPr lang="en-US" sz="3600" dirty="0"/>
              <a:t>– We are either                                  in the world or in Christ. </a:t>
            </a:r>
          </a:p>
          <a:p>
            <a:pPr lvl="1"/>
            <a:r>
              <a:rPr lang="en-US" sz="3600" dirty="0"/>
              <a:t>Jn. 17:15-19 </a:t>
            </a:r>
          </a:p>
          <a:p>
            <a:pPr lvl="2"/>
            <a:r>
              <a:rPr lang="en-US" sz="3600" dirty="0"/>
              <a:t>in the world but not of the world</a:t>
            </a:r>
          </a:p>
          <a:p>
            <a:pPr lvl="2"/>
            <a:r>
              <a:rPr lang="en-US" sz="3600" dirty="0"/>
              <a:t>Keep them from the evil one </a:t>
            </a:r>
          </a:p>
          <a:p>
            <a:pPr lvl="2"/>
            <a:r>
              <a:rPr lang="en-US" sz="3600" dirty="0"/>
              <a:t>Sanctified – Holy Spirit sets us apart as holy vessels </a:t>
            </a:r>
          </a:p>
          <a:p>
            <a:pPr lvl="2"/>
            <a:r>
              <a:rPr lang="en-US" sz="3600" dirty="0"/>
              <a:t>Sanctified in the truth </a:t>
            </a:r>
          </a:p>
          <a:p>
            <a:pPr lvl="3"/>
            <a:r>
              <a:rPr lang="en-US" sz="3600" dirty="0"/>
              <a:t>Relationship to the word (the spoken truth)</a:t>
            </a:r>
          </a:p>
          <a:p>
            <a:pPr lvl="3"/>
            <a:r>
              <a:rPr lang="en-US" sz="3600" dirty="0"/>
              <a:t>Relationship to Christ (the living truth)  </a:t>
            </a:r>
          </a:p>
        </p:txBody>
      </p:sp>
      <p:grpSp>
        <p:nvGrpSpPr>
          <p:cNvPr id="10" name="Group 9">
            <a:extLst>
              <a:ext uri="{FF2B5EF4-FFF2-40B4-BE49-F238E27FC236}">
                <a16:creationId xmlns:a16="http://schemas.microsoft.com/office/drawing/2014/main" xmlns="" id="{92B588F9-DFFF-4757-B28F-7469E4839C53}"/>
              </a:ext>
            </a:extLst>
          </p:cNvPr>
          <p:cNvGrpSpPr/>
          <p:nvPr/>
        </p:nvGrpSpPr>
        <p:grpSpPr>
          <a:xfrm>
            <a:off x="762000" y="301487"/>
            <a:ext cx="1287975" cy="1048543"/>
            <a:chOff x="762000" y="324644"/>
            <a:chExt cx="1440375" cy="1199356"/>
          </a:xfrm>
        </p:grpSpPr>
        <p:sp>
          <p:nvSpPr>
            <p:cNvPr id="11" name="Cube 10">
              <a:extLst>
                <a:ext uri="{FF2B5EF4-FFF2-40B4-BE49-F238E27FC236}">
                  <a16:creationId xmlns:a16="http://schemas.microsoft.com/office/drawing/2014/main" xmlns="" id="{7519AE0B-18A0-43C0-AD59-7B6C8EFED7E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BA4A1F67-BC58-448E-8B9D-8A9C84AB650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0B2DF334-B7B2-4523-81C8-819313FF51C9}"/>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A980999E-0ACA-45C4-BCB2-1F36C94D55ED}"/>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A7A12735-9AA2-45A4-9D2F-8BD8D966AE9D}"/>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ABF5AFAD-243F-4518-9312-6B151612E0F8}"/>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064449992"/>
      </p:ext>
    </p:extLst>
  </p:cSld>
  <p:clrMapOvr>
    <a:overrideClrMapping bg1="lt1" tx1="dk1" bg2="lt2" tx2="dk2" accent1="accent1" accent2="accent2" accent3="accent3" accent4="accent4" accent5="accent5" accent6="accent6" hlink="hlink" folHlink="folHlink"/>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213027" y="376572"/>
            <a:ext cx="357817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Unity in Christ</a:t>
            </a:r>
          </a:p>
        </p:txBody>
      </p:sp>
      <p:sp>
        <p:nvSpPr>
          <p:cNvPr id="24585" name="Content Placeholder 2"/>
          <p:cNvSpPr>
            <a:spLocks noGrp="1"/>
          </p:cNvSpPr>
          <p:nvPr>
            <p:ph idx="1"/>
          </p:nvPr>
        </p:nvSpPr>
        <p:spPr>
          <a:xfrm>
            <a:off x="609600" y="1524000"/>
            <a:ext cx="11125200" cy="5105400"/>
          </a:xfrm>
        </p:spPr>
        <p:txBody>
          <a:bodyPr>
            <a:noAutofit/>
          </a:bodyPr>
          <a:lstStyle/>
          <a:p>
            <a:pPr lvl="0"/>
            <a:r>
              <a:rPr lang="en-US" sz="3600" b="1" dirty="0"/>
              <a:t>Unity with Christ and with each other                      convinces the world that God sent His Son. </a:t>
            </a:r>
          </a:p>
          <a:p>
            <a:r>
              <a:rPr lang="en-US" sz="3600" b="1" dirty="0"/>
              <a:t>Christ’s prayer in  Jn. 17:20-23</a:t>
            </a:r>
          </a:p>
          <a:p>
            <a:pPr lvl="1"/>
            <a:r>
              <a:rPr lang="en-US" sz="3400" dirty="0"/>
              <a:t>Prayer for us through the witness of disciples </a:t>
            </a:r>
          </a:p>
          <a:p>
            <a:pPr lvl="1"/>
            <a:r>
              <a:rPr lang="en-US" sz="3400" dirty="0"/>
              <a:t>Unity of believers is a witness to the power of Christ’s redemption in the world. </a:t>
            </a:r>
          </a:p>
          <a:p>
            <a:pPr lvl="1"/>
            <a:r>
              <a:rPr lang="en-US" sz="3400" dirty="0"/>
              <a:t>Unity in Christ releases the glory of God </a:t>
            </a:r>
          </a:p>
          <a:p>
            <a:pPr lvl="1"/>
            <a:r>
              <a:rPr lang="en-US" sz="3400" dirty="0"/>
              <a:t>Unity produces  maturity – perfected in unity</a:t>
            </a:r>
          </a:p>
          <a:p>
            <a:pPr lvl="1"/>
            <a:r>
              <a:rPr lang="en-US" sz="3400" dirty="0"/>
              <a:t>Unity in Christ helps people to experientially know Christ</a:t>
            </a:r>
          </a:p>
        </p:txBody>
      </p:sp>
      <p:grpSp>
        <p:nvGrpSpPr>
          <p:cNvPr id="10" name="Group 9">
            <a:extLst>
              <a:ext uri="{FF2B5EF4-FFF2-40B4-BE49-F238E27FC236}">
                <a16:creationId xmlns:a16="http://schemas.microsoft.com/office/drawing/2014/main" xmlns="" id="{C563E4F8-79B7-4D42-962C-85901C04D482}"/>
              </a:ext>
            </a:extLst>
          </p:cNvPr>
          <p:cNvGrpSpPr/>
          <p:nvPr/>
        </p:nvGrpSpPr>
        <p:grpSpPr>
          <a:xfrm>
            <a:off x="762000" y="274983"/>
            <a:ext cx="1287975" cy="1048543"/>
            <a:chOff x="762000" y="324644"/>
            <a:chExt cx="1440375" cy="1199356"/>
          </a:xfrm>
        </p:grpSpPr>
        <p:sp>
          <p:nvSpPr>
            <p:cNvPr id="11" name="Cube 10">
              <a:extLst>
                <a:ext uri="{FF2B5EF4-FFF2-40B4-BE49-F238E27FC236}">
                  <a16:creationId xmlns:a16="http://schemas.microsoft.com/office/drawing/2014/main" xmlns="" id="{D31FE3AA-3B3B-46EB-97D1-2BDCF0881CEB}"/>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C49524E3-FCBB-4A53-96EE-CD3997CD20C4}"/>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93DDDD77-5253-439E-9C49-BB878C4CCD06}"/>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97C59B6A-F740-482F-86FD-F1D4BA371CD5}"/>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CE7B8DBB-1D9C-42E8-90E3-6C939BAE08F8}"/>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C2DE44BA-8AD6-43A1-BA6F-A80A08FDB9EA}"/>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020944134"/>
      </p:ext>
    </p:extLst>
  </p:cSld>
  <p:clrMapOvr>
    <a:overrideClrMapping bg1="lt1" tx1="dk1" bg2="lt2" tx2="dk2" accent1="accent1" accent2="accent2" accent3="accent3" accent4="accent4" accent5="accent5" accent6="accent6" hlink="hlink" folHlink="folHlink"/>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50133" y="481184"/>
            <a:ext cx="4326868"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Baptized in Christ</a:t>
            </a:r>
          </a:p>
        </p:txBody>
      </p:sp>
      <p:sp>
        <p:nvSpPr>
          <p:cNvPr id="24585" name="Content Placeholder 2"/>
          <p:cNvSpPr>
            <a:spLocks noGrp="1"/>
          </p:cNvSpPr>
          <p:nvPr>
            <p:ph idx="1"/>
          </p:nvPr>
        </p:nvSpPr>
        <p:spPr>
          <a:xfrm>
            <a:off x="513522" y="1708824"/>
            <a:ext cx="11068878" cy="4851002"/>
          </a:xfrm>
        </p:spPr>
        <p:txBody>
          <a:bodyPr>
            <a:normAutofit/>
          </a:bodyPr>
          <a:lstStyle/>
          <a:p>
            <a:pPr lvl="0"/>
            <a:r>
              <a:rPr lang="en-US" sz="3600" dirty="0"/>
              <a:t>We are baptized into Christ by the H S.                        Gal.3:26-28 </a:t>
            </a:r>
          </a:p>
          <a:p>
            <a:pPr lvl="1"/>
            <a:r>
              <a:rPr lang="en-US" sz="3600" dirty="0"/>
              <a:t>Happens at time of conversion - 1 Cor. 12:13</a:t>
            </a:r>
          </a:p>
          <a:p>
            <a:pPr lvl="1"/>
            <a:r>
              <a:rPr lang="en-US" sz="3600" dirty="0"/>
              <a:t>Baptism by the Holy Spirit makes us one with Christ. </a:t>
            </a:r>
          </a:p>
          <a:p>
            <a:pPr lvl="1"/>
            <a:r>
              <a:rPr lang="en-US" sz="3600" dirty="0"/>
              <a:t>Baptism by the Holy Spirit empowers us to break down the barriers of Jew/Gentile, Bond/Free, Male/Female. </a:t>
            </a:r>
          </a:p>
          <a:p>
            <a:pPr lvl="1"/>
            <a:r>
              <a:rPr lang="en-US" sz="3600" dirty="0"/>
              <a:t>Baptism by the Holy Spirit makes us heirs of the Promise </a:t>
            </a:r>
          </a:p>
        </p:txBody>
      </p:sp>
      <p:grpSp>
        <p:nvGrpSpPr>
          <p:cNvPr id="10" name="Group 9">
            <a:extLst>
              <a:ext uri="{FF2B5EF4-FFF2-40B4-BE49-F238E27FC236}">
                <a16:creationId xmlns:a16="http://schemas.microsoft.com/office/drawing/2014/main" xmlns="" id="{6BB43CCA-3801-4C13-BEB8-49E325F960EC}"/>
              </a:ext>
            </a:extLst>
          </p:cNvPr>
          <p:cNvGrpSpPr/>
          <p:nvPr/>
        </p:nvGrpSpPr>
        <p:grpSpPr>
          <a:xfrm>
            <a:off x="762000" y="327991"/>
            <a:ext cx="1287975" cy="1048543"/>
            <a:chOff x="762000" y="324644"/>
            <a:chExt cx="1440375" cy="1199356"/>
          </a:xfrm>
        </p:grpSpPr>
        <p:sp>
          <p:nvSpPr>
            <p:cNvPr id="11" name="Cube 10">
              <a:extLst>
                <a:ext uri="{FF2B5EF4-FFF2-40B4-BE49-F238E27FC236}">
                  <a16:creationId xmlns:a16="http://schemas.microsoft.com/office/drawing/2014/main" xmlns="" id="{2614AD11-6D25-4DFD-94A1-D74E85176E0C}"/>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06073D01-1456-469D-A9F6-005DF1CF865C}"/>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19DAA000-5F8A-4931-BB75-723D7C411C0B}"/>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17E19091-4811-467A-AC2D-E5A7D331F3F1}"/>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B3D41C7-9A0E-47C7-A8D8-6C3582A5D9B9}"/>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0886F5A5-70D9-4880-B65E-2E11DFA977D1}"/>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224645200"/>
      </p:ext>
    </p:extLst>
  </p:cSld>
  <p:clrMapOvr>
    <a:overrideClrMapping bg1="lt1" tx1="dk1" bg2="lt2" tx2="dk2" accent1="accent1" accent2="accent2" accent3="accent3" accent4="accent4" accent5="accent5" accent6="accent6" hlink="hlink" folHlink="folHlink"/>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69461" y="388103"/>
            <a:ext cx="3545539"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New Creation </a:t>
            </a:r>
          </a:p>
        </p:txBody>
      </p:sp>
      <p:sp>
        <p:nvSpPr>
          <p:cNvPr id="24585" name="Content Placeholder 2"/>
          <p:cNvSpPr>
            <a:spLocks noGrp="1"/>
          </p:cNvSpPr>
          <p:nvPr>
            <p:ph idx="1"/>
          </p:nvPr>
        </p:nvSpPr>
        <p:spPr>
          <a:xfrm>
            <a:off x="609600" y="1524000"/>
            <a:ext cx="10896600" cy="5105400"/>
          </a:xfrm>
        </p:spPr>
        <p:txBody>
          <a:bodyPr>
            <a:normAutofit/>
          </a:bodyPr>
          <a:lstStyle/>
          <a:p>
            <a:pPr marL="0" indent="0">
              <a:buNone/>
            </a:pPr>
            <a:r>
              <a:rPr lang="en-US" sz="3600" b="1" dirty="0"/>
              <a:t>New Creation </a:t>
            </a:r>
            <a:endParaRPr lang="en-US" sz="3600" dirty="0"/>
          </a:p>
          <a:p>
            <a:pPr lvl="0"/>
            <a:r>
              <a:rPr lang="en-US" sz="3600" dirty="0"/>
              <a:t>Washing of Regeneration – Titus 3:5-6</a:t>
            </a:r>
          </a:p>
          <a:p>
            <a:pPr lvl="0"/>
            <a:r>
              <a:rPr lang="en-US" sz="3600" dirty="0"/>
              <a:t>Renewing of the Holy Ghost – Titus 3:5-6</a:t>
            </a:r>
          </a:p>
          <a:p>
            <a:pPr lvl="0"/>
            <a:r>
              <a:rPr lang="en-US" sz="3600" dirty="0"/>
              <a:t>Old Thing pass away – transformation is a process by the Holy Spirit</a:t>
            </a:r>
          </a:p>
          <a:p>
            <a:pPr lvl="1"/>
            <a:r>
              <a:rPr lang="en-US" sz="3600" dirty="0"/>
              <a:t>Old habits &amp; patterns</a:t>
            </a:r>
          </a:p>
          <a:p>
            <a:pPr lvl="1"/>
            <a:r>
              <a:rPr lang="en-US" sz="3600" dirty="0"/>
              <a:t>Old thoughts</a:t>
            </a:r>
          </a:p>
          <a:p>
            <a:pPr lvl="1"/>
            <a:r>
              <a:rPr lang="en-US" sz="3600" dirty="0"/>
              <a:t>Old relationships</a:t>
            </a:r>
          </a:p>
        </p:txBody>
      </p:sp>
      <p:grpSp>
        <p:nvGrpSpPr>
          <p:cNvPr id="10" name="Group 9">
            <a:extLst>
              <a:ext uri="{FF2B5EF4-FFF2-40B4-BE49-F238E27FC236}">
                <a16:creationId xmlns:a16="http://schemas.microsoft.com/office/drawing/2014/main" xmlns="" id="{A4A0FA8A-23DC-4AA0-ADF8-4E00FBE6C0B4}"/>
              </a:ext>
            </a:extLst>
          </p:cNvPr>
          <p:cNvGrpSpPr/>
          <p:nvPr/>
        </p:nvGrpSpPr>
        <p:grpSpPr>
          <a:xfrm>
            <a:off x="762000" y="274983"/>
            <a:ext cx="1287975" cy="1048543"/>
            <a:chOff x="762000" y="324644"/>
            <a:chExt cx="1440375" cy="1199356"/>
          </a:xfrm>
        </p:grpSpPr>
        <p:sp>
          <p:nvSpPr>
            <p:cNvPr id="11" name="Cube 10">
              <a:extLst>
                <a:ext uri="{FF2B5EF4-FFF2-40B4-BE49-F238E27FC236}">
                  <a16:creationId xmlns:a16="http://schemas.microsoft.com/office/drawing/2014/main" xmlns="" id="{6DF4D134-4793-47E2-972F-5C2601078A27}"/>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83F67682-59DF-4FA1-BDD0-A5751AED57E7}"/>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DEDA8AA2-6E9B-4FEE-84C9-92733272A2F0}"/>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3C35EB96-4393-4C87-8632-CE26EFE7AE6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4335756-7157-4D27-ABD1-F5D374389C8D}"/>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BB4A08D4-2B5A-4783-836F-3D441DA10F07}"/>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792587436"/>
      </p:ext>
    </p:extLst>
  </p:cSld>
  <p:clrMapOvr>
    <a:overrideClrMapping bg1="lt1" tx1="dk1" bg2="lt2" tx2="dk2" accent1="accent1" accent2="accent2" accent3="accent3" accent4="accent4" accent5="accent5" accent6="accent6" hlink="hlink" folHlink="folHlink"/>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50132" y="350068"/>
            <a:ext cx="7221537"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New Creation</a:t>
            </a:r>
          </a:p>
        </p:txBody>
      </p:sp>
      <p:sp>
        <p:nvSpPr>
          <p:cNvPr id="24585" name="Content Placeholder 2"/>
          <p:cNvSpPr>
            <a:spLocks noGrp="1"/>
          </p:cNvSpPr>
          <p:nvPr>
            <p:ph idx="1"/>
          </p:nvPr>
        </p:nvSpPr>
        <p:spPr>
          <a:xfrm>
            <a:off x="990600" y="1524000"/>
            <a:ext cx="10591800" cy="5105400"/>
          </a:xfrm>
        </p:spPr>
        <p:txBody>
          <a:bodyPr>
            <a:normAutofit/>
          </a:bodyPr>
          <a:lstStyle/>
          <a:p>
            <a:pPr lvl="0"/>
            <a:r>
              <a:rPr lang="en-US" sz="3600" b="1" dirty="0"/>
              <a:t>New Things will come </a:t>
            </a:r>
          </a:p>
          <a:p>
            <a:pPr lvl="1"/>
            <a:r>
              <a:rPr lang="en-US" sz="3600" dirty="0"/>
              <a:t>New Life – Abundant Life </a:t>
            </a:r>
          </a:p>
          <a:p>
            <a:pPr lvl="1"/>
            <a:r>
              <a:rPr lang="en-US" sz="3600" dirty="0"/>
              <a:t>New Spirit – Holy Spirit </a:t>
            </a:r>
          </a:p>
          <a:p>
            <a:pPr lvl="1"/>
            <a:r>
              <a:rPr lang="en-US" sz="3600" dirty="0"/>
              <a:t>New power – Resurrection power </a:t>
            </a:r>
          </a:p>
          <a:p>
            <a:pPr lvl="1"/>
            <a:r>
              <a:rPr lang="en-US" sz="3600" dirty="0"/>
              <a:t>New insight – Illumination</a:t>
            </a:r>
          </a:p>
          <a:p>
            <a:pPr lvl="1"/>
            <a:r>
              <a:rPr lang="en-US" sz="3600" dirty="0"/>
              <a:t>New strength – Ability to bring every thought	into obedience to Christ</a:t>
            </a:r>
          </a:p>
          <a:p>
            <a:pPr lvl="1"/>
            <a:r>
              <a:rPr lang="en-US" sz="3600" dirty="0"/>
              <a:t>New vision – All that God wants me to be</a:t>
            </a:r>
          </a:p>
          <a:p>
            <a:pPr lvl="1"/>
            <a:r>
              <a:rPr lang="en-US" sz="3600" dirty="0"/>
              <a:t>New passion – Love for Christ </a:t>
            </a:r>
          </a:p>
        </p:txBody>
      </p:sp>
      <p:grpSp>
        <p:nvGrpSpPr>
          <p:cNvPr id="10" name="Group 9">
            <a:extLst>
              <a:ext uri="{FF2B5EF4-FFF2-40B4-BE49-F238E27FC236}">
                <a16:creationId xmlns:a16="http://schemas.microsoft.com/office/drawing/2014/main" xmlns="" id="{23AEA12E-F8E2-47C6-8B9A-87FD62385DF9}"/>
              </a:ext>
            </a:extLst>
          </p:cNvPr>
          <p:cNvGrpSpPr/>
          <p:nvPr/>
        </p:nvGrpSpPr>
        <p:grpSpPr>
          <a:xfrm>
            <a:off x="762000" y="274983"/>
            <a:ext cx="1287975" cy="1048543"/>
            <a:chOff x="762000" y="324644"/>
            <a:chExt cx="1440375" cy="1199356"/>
          </a:xfrm>
        </p:grpSpPr>
        <p:sp>
          <p:nvSpPr>
            <p:cNvPr id="11" name="Cube 10">
              <a:extLst>
                <a:ext uri="{FF2B5EF4-FFF2-40B4-BE49-F238E27FC236}">
                  <a16:creationId xmlns:a16="http://schemas.microsoft.com/office/drawing/2014/main" xmlns="" id="{FB79B076-EA53-4831-A8C5-10568C62F7F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04B50B4A-B911-4A54-909A-8346A1ACEA0C}"/>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7E35F181-4CBE-42BE-80ED-055659E9626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DFAD17AC-A85B-42F8-9EB3-2A9C4D03D61F}"/>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7A2C9D7C-A368-46A7-9EE4-ED2DE380EA3C}"/>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DC4EA515-A76B-46C9-8E18-04D3BAD6BEC9}"/>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697853951"/>
      </p:ext>
    </p:extLst>
  </p:cSld>
  <p:clrMapOvr>
    <a:overrideClrMapping bg1="lt1" tx1="dk1" bg2="lt2" tx2="dk2" accent1="accent1" accent2="accent2" accent3="accent3" accent4="accent4" accent5="accent5" accent6="accent6" hlink="hlink" folHlink="folHlink"/>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99176" y="350068"/>
            <a:ext cx="7221537" cy="895350"/>
          </a:xfrm>
        </p:spPr>
        <p:txBody>
          <a:bodyPr rtlCol="0">
            <a:normAutofit/>
          </a:bodyPr>
          <a:lstStyle/>
          <a:p>
            <a:pPr>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Great Exchange</a:t>
            </a:r>
          </a:p>
        </p:txBody>
      </p:sp>
      <p:sp>
        <p:nvSpPr>
          <p:cNvPr id="24585" name="Content Placeholder 2"/>
          <p:cNvSpPr>
            <a:spLocks noGrp="1"/>
          </p:cNvSpPr>
          <p:nvPr>
            <p:ph idx="1"/>
          </p:nvPr>
        </p:nvSpPr>
        <p:spPr>
          <a:xfrm>
            <a:off x="609600" y="1524000"/>
            <a:ext cx="10820400" cy="5105400"/>
          </a:xfrm>
        </p:spPr>
        <p:txBody>
          <a:bodyPr>
            <a:normAutofit lnSpcReduction="10000"/>
          </a:bodyPr>
          <a:lstStyle/>
          <a:p>
            <a:pPr marL="0" indent="0">
              <a:buNone/>
            </a:pPr>
            <a:r>
              <a:rPr lang="en-US" sz="3600" b="1" dirty="0"/>
              <a:t>New Word of Reconciliation - 5:18-19 –                         The Great Exchange</a:t>
            </a:r>
            <a:endParaRPr lang="en-US" sz="3600" dirty="0"/>
          </a:p>
          <a:p>
            <a:pPr marL="0" indent="0">
              <a:buNone/>
            </a:pPr>
            <a:r>
              <a:rPr lang="en-US" sz="3600" dirty="0"/>
              <a:t>God reconciled us to Himself – “Now all these things are from God</a:t>
            </a:r>
          </a:p>
          <a:p>
            <a:pPr lvl="1"/>
            <a:r>
              <a:rPr lang="en-US" sz="3600" dirty="0"/>
              <a:t>God is the source of reconciliation not humankind </a:t>
            </a:r>
          </a:p>
          <a:p>
            <a:pPr lvl="1"/>
            <a:r>
              <a:rPr lang="en-US" sz="3600" dirty="0"/>
              <a:t>God is the creator of the world and the human race which was “very good” however, humanity fell in sin and became separated from God. </a:t>
            </a:r>
          </a:p>
          <a:p>
            <a:pPr lvl="1"/>
            <a:r>
              <a:rPr lang="en-US" sz="3600" dirty="0"/>
              <a:t>God is the creator of the new creation and the new world order – the Kingdom of God. </a:t>
            </a:r>
          </a:p>
          <a:p>
            <a:pPr marL="0" indent="0">
              <a:buNone/>
            </a:pPr>
            <a:endParaRPr lang="en-US" sz="3200" dirty="0"/>
          </a:p>
        </p:txBody>
      </p:sp>
      <p:grpSp>
        <p:nvGrpSpPr>
          <p:cNvPr id="10" name="Group 9">
            <a:extLst>
              <a:ext uri="{FF2B5EF4-FFF2-40B4-BE49-F238E27FC236}">
                <a16:creationId xmlns:a16="http://schemas.microsoft.com/office/drawing/2014/main" xmlns="" id="{84320106-77F6-412A-812E-93DA8859541A}"/>
              </a:ext>
            </a:extLst>
          </p:cNvPr>
          <p:cNvGrpSpPr/>
          <p:nvPr/>
        </p:nvGrpSpPr>
        <p:grpSpPr>
          <a:xfrm>
            <a:off x="762000" y="274983"/>
            <a:ext cx="1287975" cy="1048543"/>
            <a:chOff x="762000" y="324644"/>
            <a:chExt cx="1440375" cy="1199356"/>
          </a:xfrm>
        </p:grpSpPr>
        <p:sp>
          <p:nvSpPr>
            <p:cNvPr id="11" name="Cube 10">
              <a:extLst>
                <a:ext uri="{FF2B5EF4-FFF2-40B4-BE49-F238E27FC236}">
                  <a16:creationId xmlns:a16="http://schemas.microsoft.com/office/drawing/2014/main" xmlns="" id="{B348E756-F098-40FE-BC14-D6162C6EDF08}"/>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A46B686D-15BA-4049-8605-BEB7124B71EB}"/>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EDE6505B-E01E-4980-BAA1-95087085C210}"/>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9F424B5B-F1FF-4828-9715-52950BD2333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E7B75F8-F1A7-4778-963F-7E957C247EC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9D9609FA-848A-4384-878B-C507396AE303}"/>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756067889"/>
      </p:ext>
    </p:extLst>
  </p:cSld>
  <p:clrMapOvr>
    <a:overrideClrMapping bg1="lt1" tx1="dk1" bg2="lt2" tx2="dk2" accent1="accent1" accent2="accent2" accent3="accent3" accent4="accent4" accent5="accent5" accent6="accent6" hlink="hlink" folHlink="folHlink"/>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241505" y="446529"/>
            <a:ext cx="4880772"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p>
        </p:txBody>
      </p:sp>
      <p:sp>
        <p:nvSpPr>
          <p:cNvPr id="14345" name="Content Placeholder 2"/>
          <p:cNvSpPr>
            <a:spLocks noGrp="1"/>
          </p:cNvSpPr>
          <p:nvPr>
            <p:ph idx="1"/>
          </p:nvPr>
        </p:nvSpPr>
        <p:spPr>
          <a:xfrm>
            <a:off x="790478" y="1735328"/>
            <a:ext cx="10515600" cy="4454056"/>
          </a:xfrm>
        </p:spPr>
        <p:txBody>
          <a:bodyPr>
            <a:normAutofit/>
          </a:bodyPr>
          <a:lstStyle/>
          <a:p>
            <a:pPr marL="0" indent="0">
              <a:buNone/>
              <a:defRPr/>
            </a:pPr>
            <a:r>
              <a:rPr lang="en-US" sz="3600" b="1" dirty="0"/>
              <a:t>Definitions of Reconciliation:</a:t>
            </a:r>
            <a:endParaRPr lang="en-US" sz="3600" dirty="0"/>
          </a:p>
          <a:p>
            <a:pPr>
              <a:defRPr/>
            </a:pPr>
            <a:r>
              <a:rPr lang="en-US" sz="3600" b="1" dirty="0"/>
              <a:t>World view </a:t>
            </a:r>
            <a:r>
              <a:rPr lang="en-US" sz="3600" dirty="0"/>
              <a:t>– </a:t>
            </a:r>
            <a:r>
              <a:rPr lang="en-US" sz="3600" b="1" dirty="0"/>
              <a:t>Reconciliation is basically horizontal and negotiated through conditions that are agreed upon by both parties, but the process is often controlled by the dominant party. </a:t>
            </a:r>
          </a:p>
          <a:p>
            <a:pPr marL="0" indent="0">
              <a:buNone/>
            </a:pPr>
            <a:endParaRPr lang="en-US" sz="3600" dirty="0"/>
          </a:p>
        </p:txBody>
      </p:sp>
      <p:grpSp>
        <p:nvGrpSpPr>
          <p:cNvPr id="10" name="Group 9">
            <a:extLst>
              <a:ext uri="{FF2B5EF4-FFF2-40B4-BE49-F238E27FC236}">
                <a16:creationId xmlns:a16="http://schemas.microsoft.com/office/drawing/2014/main" xmlns="" id="{C045D322-D7E8-4CA8-96E6-28E878859B11}"/>
              </a:ext>
            </a:extLst>
          </p:cNvPr>
          <p:cNvGrpSpPr/>
          <p:nvPr/>
        </p:nvGrpSpPr>
        <p:grpSpPr>
          <a:xfrm>
            <a:off x="762000" y="327991"/>
            <a:ext cx="1287975" cy="1048543"/>
            <a:chOff x="762000" y="324644"/>
            <a:chExt cx="1440375" cy="1199356"/>
          </a:xfrm>
        </p:grpSpPr>
        <p:sp>
          <p:nvSpPr>
            <p:cNvPr id="11" name="Cube 10">
              <a:extLst>
                <a:ext uri="{FF2B5EF4-FFF2-40B4-BE49-F238E27FC236}">
                  <a16:creationId xmlns:a16="http://schemas.microsoft.com/office/drawing/2014/main" xmlns="" id="{FF822BBA-23A0-4553-9662-EE377CEC3435}"/>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66E0450E-34E0-47D6-BCCF-1CD910CD2273}"/>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FCB8415-455F-485D-888C-1FC59ED1D9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2E95B004-A739-4CD5-9D16-C5C6911AFAF4}"/>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6FBED91A-A98C-4104-A024-3594309D23E6}"/>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A6278A26-6A9C-4C8B-98CC-97BCFBD3965A}"/>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7628" y="553387"/>
            <a:ext cx="7221537" cy="895350"/>
          </a:xfrm>
        </p:spPr>
        <p:txBody>
          <a:bodyPr rtlCol="0">
            <a:normAutofit/>
          </a:bodyPr>
          <a:lstStyle/>
          <a:p>
            <a:pPr>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Great Exchange</a:t>
            </a:r>
          </a:p>
        </p:txBody>
      </p:sp>
      <p:sp>
        <p:nvSpPr>
          <p:cNvPr id="24585" name="Content Placeholder 2"/>
          <p:cNvSpPr>
            <a:spLocks noGrp="1"/>
          </p:cNvSpPr>
          <p:nvPr>
            <p:ph idx="1"/>
          </p:nvPr>
        </p:nvSpPr>
        <p:spPr>
          <a:xfrm>
            <a:off x="685800" y="2058918"/>
            <a:ext cx="10591800" cy="4383639"/>
          </a:xfrm>
        </p:spPr>
        <p:txBody>
          <a:bodyPr>
            <a:noAutofit/>
          </a:bodyPr>
          <a:lstStyle/>
          <a:p>
            <a:pPr marL="0" indent="0">
              <a:buNone/>
            </a:pPr>
            <a:r>
              <a:rPr lang="en-US" sz="3600" b="1" dirty="0"/>
              <a:t>God reconciled us through Christ </a:t>
            </a:r>
            <a:r>
              <a:rPr lang="en-US" sz="3600" dirty="0"/>
              <a:t>vs. 21 –                      </a:t>
            </a:r>
            <a:r>
              <a:rPr lang="en-US" sz="3600" b="1" dirty="0"/>
              <a:t>The Great Exchange </a:t>
            </a:r>
          </a:p>
          <a:p>
            <a:pPr lvl="1"/>
            <a:r>
              <a:rPr lang="en-US" sz="3600" dirty="0"/>
              <a:t>He who knew no sin – </a:t>
            </a:r>
            <a:r>
              <a:rPr lang="en-US" sz="3600" b="1" dirty="0"/>
              <a:t>Purity</a:t>
            </a:r>
            <a:r>
              <a:rPr lang="en-US" sz="3600" dirty="0"/>
              <a:t>/</a:t>
            </a:r>
            <a:r>
              <a:rPr lang="en-US" sz="3600" b="1" dirty="0"/>
              <a:t>Truth </a:t>
            </a:r>
            <a:endParaRPr lang="en-US" sz="3600" dirty="0"/>
          </a:p>
          <a:p>
            <a:pPr lvl="1"/>
            <a:r>
              <a:rPr lang="en-US" sz="3600" dirty="0"/>
              <a:t>Was made sin for us – </a:t>
            </a:r>
            <a:r>
              <a:rPr lang="en-US" sz="3600" b="1" dirty="0"/>
              <a:t>Love</a:t>
            </a:r>
            <a:r>
              <a:rPr lang="en-US" sz="3600" dirty="0"/>
              <a:t> </a:t>
            </a:r>
          </a:p>
          <a:p>
            <a:pPr lvl="1"/>
            <a:r>
              <a:rPr lang="en-US" sz="3600" dirty="0"/>
              <a:t>That we might be made the righteousness of God in Him – </a:t>
            </a:r>
            <a:r>
              <a:rPr lang="en-US" sz="3600" b="1" dirty="0"/>
              <a:t>Justice </a:t>
            </a:r>
            <a:endParaRPr lang="en-US" sz="3600" dirty="0"/>
          </a:p>
        </p:txBody>
      </p:sp>
      <p:grpSp>
        <p:nvGrpSpPr>
          <p:cNvPr id="10" name="Group 9">
            <a:extLst>
              <a:ext uri="{FF2B5EF4-FFF2-40B4-BE49-F238E27FC236}">
                <a16:creationId xmlns:a16="http://schemas.microsoft.com/office/drawing/2014/main" xmlns="" id="{5D41E5E9-FF6E-435F-9A0A-E79FCA60E485}"/>
              </a:ext>
            </a:extLst>
          </p:cNvPr>
          <p:cNvGrpSpPr/>
          <p:nvPr/>
        </p:nvGrpSpPr>
        <p:grpSpPr>
          <a:xfrm>
            <a:off x="685800" y="389097"/>
            <a:ext cx="1287975" cy="1048543"/>
            <a:chOff x="762000" y="324644"/>
            <a:chExt cx="1440375" cy="1199356"/>
          </a:xfrm>
        </p:grpSpPr>
        <p:sp>
          <p:nvSpPr>
            <p:cNvPr id="11" name="Cube 10">
              <a:extLst>
                <a:ext uri="{FF2B5EF4-FFF2-40B4-BE49-F238E27FC236}">
                  <a16:creationId xmlns:a16="http://schemas.microsoft.com/office/drawing/2014/main" xmlns="" id="{526F2BA9-EF7F-4F3C-A40C-8423AEEB5BD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8133A3B3-43D4-4419-9DBE-AB37D23A61C4}"/>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634E29AF-CF44-4EED-B2CA-6D7AE78CB81A}"/>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3C39A813-2FF9-4ACD-8216-642F7851416E}"/>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8AB022A3-4CDD-45CB-895E-739594324D8A}"/>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3A0FD1D7-F687-49A1-972E-311DD6FFCFEB}"/>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288403471"/>
      </p:ext>
    </p:extLst>
  </p:cSld>
  <p:clrMapOvr>
    <a:overrideClrMapping bg1="lt1" tx1="dk1" bg2="lt2" tx2="dk2" accent1="accent1" accent2="accent2" accent3="accent3" accent4="accent4" accent5="accent5" accent6="accent6" hlink="hlink" folHlink="folHlink"/>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77245" y="403162"/>
            <a:ext cx="7221537"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Great Exchange</a:t>
            </a:r>
          </a:p>
        </p:txBody>
      </p:sp>
      <p:sp>
        <p:nvSpPr>
          <p:cNvPr id="24585" name="Content Placeholder 2"/>
          <p:cNvSpPr>
            <a:spLocks noGrp="1"/>
          </p:cNvSpPr>
          <p:nvPr>
            <p:ph idx="1"/>
          </p:nvPr>
        </p:nvSpPr>
        <p:spPr>
          <a:xfrm>
            <a:off x="990600" y="2057400"/>
            <a:ext cx="10439400" cy="4572001"/>
          </a:xfrm>
        </p:spPr>
        <p:txBody>
          <a:bodyPr>
            <a:noAutofit/>
          </a:bodyPr>
          <a:lstStyle/>
          <a:p>
            <a:pPr marL="0" indent="0">
              <a:buNone/>
            </a:pPr>
            <a:r>
              <a:rPr lang="en-US" sz="3600" b="1" dirty="0"/>
              <a:t>God in Christ reconciling the world </a:t>
            </a:r>
          </a:p>
          <a:p>
            <a:pPr lvl="1"/>
            <a:r>
              <a:rPr lang="en-US" sz="3600" dirty="0"/>
              <a:t>Not counting their trespasses  - grace </a:t>
            </a:r>
          </a:p>
          <a:p>
            <a:pPr lvl="1"/>
            <a:r>
              <a:rPr lang="en-US" sz="3600" dirty="0"/>
              <a:t>He has committed to us  the Word of Reconciliation – Forgiveness brings restoration</a:t>
            </a:r>
          </a:p>
          <a:p>
            <a:pPr lvl="1"/>
            <a:r>
              <a:rPr lang="en-US" sz="3600" dirty="0"/>
              <a:t>He has chosen to accomplish his purposes through us</a:t>
            </a:r>
          </a:p>
        </p:txBody>
      </p:sp>
      <p:grpSp>
        <p:nvGrpSpPr>
          <p:cNvPr id="10" name="Group 9">
            <a:extLst>
              <a:ext uri="{FF2B5EF4-FFF2-40B4-BE49-F238E27FC236}">
                <a16:creationId xmlns:a16="http://schemas.microsoft.com/office/drawing/2014/main" xmlns="" id="{BBFE6C25-D871-409C-8E83-20BB145156D4}"/>
              </a:ext>
            </a:extLst>
          </p:cNvPr>
          <p:cNvGrpSpPr/>
          <p:nvPr/>
        </p:nvGrpSpPr>
        <p:grpSpPr>
          <a:xfrm>
            <a:off x="685800" y="389097"/>
            <a:ext cx="1287975" cy="1048543"/>
            <a:chOff x="762000" y="324644"/>
            <a:chExt cx="1440375" cy="1199356"/>
          </a:xfrm>
        </p:grpSpPr>
        <p:sp>
          <p:nvSpPr>
            <p:cNvPr id="11" name="Cube 10">
              <a:extLst>
                <a:ext uri="{FF2B5EF4-FFF2-40B4-BE49-F238E27FC236}">
                  <a16:creationId xmlns:a16="http://schemas.microsoft.com/office/drawing/2014/main" xmlns="" id="{D7FD7DA6-4078-4C17-A844-79319BB02898}"/>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4DC4742F-ECF8-4217-9B3A-6B5B4A098344}"/>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FD7BF93E-0716-4989-975E-8C006564FA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4FC6F2EC-5AB2-44A3-8817-2071777EE3AF}"/>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EBA53CF7-33E4-4C79-B084-0AC97CFBCFC1}"/>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E36B89B6-84DC-4F2F-BF2E-0BFE98B0D5C2}"/>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099019809"/>
      </p:ext>
    </p:extLst>
  </p:cSld>
  <p:clrMapOvr>
    <a:overrideClrMapping bg1="lt1" tx1="dk1" bg2="lt2" tx2="dk2" accent1="accent1" accent2="accent2" accent3="accent3" accent4="accent4" accent5="accent5" accent6="accent6" hlink="hlink" folHlink="folHlink"/>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928640" y="523936"/>
            <a:ext cx="4267199" cy="895350"/>
          </a:xfrm>
        </p:spPr>
        <p:txBody>
          <a:bodyPr rtlCol="0">
            <a:normAutofit/>
          </a:bodyPr>
          <a:lstStyle/>
          <a:p>
            <a:pPr>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The New Mission </a:t>
            </a:r>
          </a:p>
        </p:txBody>
      </p:sp>
      <p:sp>
        <p:nvSpPr>
          <p:cNvPr id="24585" name="Content Placeholder 2"/>
          <p:cNvSpPr>
            <a:spLocks noGrp="1"/>
          </p:cNvSpPr>
          <p:nvPr>
            <p:ph idx="1"/>
          </p:nvPr>
        </p:nvSpPr>
        <p:spPr>
          <a:xfrm>
            <a:off x="457200" y="1752600"/>
            <a:ext cx="11201400" cy="4876800"/>
          </a:xfrm>
        </p:spPr>
        <p:txBody>
          <a:bodyPr>
            <a:normAutofit/>
          </a:bodyPr>
          <a:lstStyle/>
          <a:p>
            <a:pPr marL="0" indent="0">
              <a:buNone/>
            </a:pPr>
            <a:r>
              <a:rPr lang="en-US" sz="3600" b="1" dirty="0"/>
              <a:t>Ambassadors of Reconciliation for Christ -                            2 Cor. 5:20-21 - </a:t>
            </a:r>
            <a:endParaRPr lang="en-US" sz="3600" dirty="0"/>
          </a:p>
          <a:p>
            <a:pPr lvl="0"/>
            <a:r>
              <a:rPr lang="en-US" sz="3600" dirty="0"/>
              <a:t>Ambassadors – from the same word as “Elder” </a:t>
            </a:r>
            <a:r>
              <a:rPr lang="en-US" sz="3600" i="1" dirty="0" err="1"/>
              <a:t>Presbeuo</a:t>
            </a:r>
            <a:r>
              <a:rPr lang="en-US" sz="3600" i="1" dirty="0"/>
              <a:t> </a:t>
            </a:r>
            <a:r>
              <a:rPr lang="en-US" sz="3600" dirty="0"/>
              <a:t>– not a novice. Someone who is seasoned in the Word and mature in their faith. </a:t>
            </a:r>
          </a:p>
          <a:p>
            <a:pPr lvl="0"/>
            <a:r>
              <a:rPr lang="en-US" sz="3600" dirty="0"/>
              <a:t>Commissioned by a sovereign power </a:t>
            </a:r>
          </a:p>
          <a:p>
            <a:pPr lvl="0"/>
            <a:r>
              <a:rPr lang="en-US" sz="3600" dirty="0"/>
              <a:t>Represents that sovereign with all the power of the King. (Kingdom Power) </a:t>
            </a:r>
          </a:p>
        </p:txBody>
      </p:sp>
      <p:grpSp>
        <p:nvGrpSpPr>
          <p:cNvPr id="10" name="Group 9">
            <a:extLst>
              <a:ext uri="{FF2B5EF4-FFF2-40B4-BE49-F238E27FC236}">
                <a16:creationId xmlns:a16="http://schemas.microsoft.com/office/drawing/2014/main" xmlns="" id="{7AE215B7-C6A3-4750-B57D-46314212267E}"/>
              </a:ext>
            </a:extLst>
          </p:cNvPr>
          <p:cNvGrpSpPr/>
          <p:nvPr/>
        </p:nvGrpSpPr>
        <p:grpSpPr>
          <a:xfrm>
            <a:off x="685800" y="389097"/>
            <a:ext cx="1287975" cy="1048543"/>
            <a:chOff x="762000" y="324644"/>
            <a:chExt cx="1440375" cy="1199356"/>
          </a:xfrm>
        </p:grpSpPr>
        <p:sp>
          <p:nvSpPr>
            <p:cNvPr id="11" name="Cube 10">
              <a:extLst>
                <a:ext uri="{FF2B5EF4-FFF2-40B4-BE49-F238E27FC236}">
                  <a16:creationId xmlns:a16="http://schemas.microsoft.com/office/drawing/2014/main" xmlns="" id="{260DDC4B-95D0-472E-9897-C1BCB10480D4}"/>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C5C52CBD-B3D1-4451-B1F0-C2F35C0CF569}"/>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A9444D91-E0A5-436F-95E0-146EBA7A16E8}"/>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CC1C0026-C14A-433E-B327-4D6FEDF36151}"/>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69116A7A-0A75-4AE0-A3B9-CA760406BB40}"/>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594199AA-9EE1-4E29-9BF6-C8F5A3A027E5}"/>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293250567"/>
      </p:ext>
    </p:extLst>
  </p:cSld>
  <p:clrMapOvr>
    <a:overrideClrMapping bg1="lt1" tx1="dk1" bg2="lt2" tx2="dk2" accent1="accent1" accent2="accent2" accent3="accent3" accent4="accent4" accent5="accent5" accent6="accent6" hlink="hlink" folHlink="folHlink"/>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44425" y="556253"/>
            <a:ext cx="3916467" cy="895350"/>
          </a:xfrm>
        </p:spPr>
        <p:txBody>
          <a:bodyPr rtlCol="0">
            <a:normAutofit fontScale="90000"/>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New Mission</a:t>
            </a:r>
          </a:p>
        </p:txBody>
      </p:sp>
      <p:sp>
        <p:nvSpPr>
          <p:cNvPr id="24585" name="Content Placeholder 2"/>
          <p:cNvSpPr>
            <a:spLocks noGrp="1"/>
          </p:cNvSpPr>
          <p:nvPr>
            <p:ph idx="1"/>
          </p:nvPr>
        </p:nvSpPr>
        <p:spPr>
          <a:xfrm>
            <a:off x="609600" y="2057400"/>
            <a:ext cx="11506200" cy="4572000"/>
          </a:xfrm>
        </p:spPr>
        <p:txBody>
          <a:bodyPr>
            <a:normAutofit/>
          </a:bodyPr>
          <a:lstStyle/>
          <a:p>
            <a:pPr lvl="0"/>
            <a:r>
              <a:rPr lang="en-US" sz="3600" dirty="0"/>
              <a:t>Ambassadors must display the character and integrity of that sovereign power. </a:t>
            </a:r>
          </a:p>
          <a:p>
            <a:pPr lvl="0"/>
            <a:r>
              <a:rPr lang="en-US" sz="3600" dirty="0"/>
              <a:t>Ambassadors are guaranteed results based on the sovereign power not our power.</a:t>
            </a:r>
          </a:p>
          <a:p>
            <a:r>
              <a:rPr lang="en-US" sz="3600" dirty="0"/>
              <a:t>The Sovereign God wants to speak through us – we are vehicles through whom the Holy Spirit convinces the world of sin, righteousness and justice</a:t>
            </a:r>
          </a:p>
        </p:txBody>
      </p:sp>
      <p:grpSp>
        <p:nvGrpSpPr>
          <p:cNvPr id="10" name="Group 9">
            <a:extLst>
              <a:ext uri="{FF2B5EF4-FFF2-40B4-BE49-F238E27FC236}">
                <a16:creationId xmlns:a16="http://schemas.microsoft.com/office/drawing/2014/main" xmlns="" id="{E8626DA6-919E-4585-A601-6F71E1F6827B}"/>
              </a:ext>
            </a:extLst>
          </p:cNvPr>
          <p:cNvGrpSpPr/>
          <p:nvPr/>
        </p:nvGrpSpPr>
        <p:grpSpPr>
          <a:xfrm>
            <a:off x="685800" y="389097"/>
            <a:ext cx="1287975" cy="1048543"/>
            <a:chOff x="762000" y="324644"/>
            <a:chExt cx="1440375" cy="1199356"/>
          </a:xfrm>
        </p:grpSpPr>
        <p:sp>
          <p:nvSpPr>
            <p:cNvPr id="11" name="Cube 10">
              <a:extLst>
                <a:ext uri="{FF2B5EF4-FFF2-40B4-BE49-F238E27FC236}">
                  <a16:creationId xmlns:a16="http://schemas.microsoft.com/office/drawing/2014/main" xmlns="" id="{3A7BA769-1758-4038-AA72-A46E530AD4DA}"/>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7938A6AB-8412-4872-81B7-CFC07916276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02DEB40E-4D1C-4740-9ADC-21A9F371E5E0}"/>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6029B965-C449-47BB-8F80-25B817C315F8}"/>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5C82D5C9-85FA-4250-80E4-B6A0CBF66C92}"/>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99CE7528-B9DF-4057-A802-E442F30FA56D}"/>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6026118"/>
      </p:ext>
    </p:extLst>
  </p:cSld>
  <p:clrMapOvr>
    <a:overrideClrMapping bg1="lt1" tx1="dk1" bg2="lt2" tx2="dk2" accent1="accent1" accent2="accent2" accent3="accent3" accent4="accent4" accent5="accent5" accent6="accent6" hlink="hlink" folHlink="folHlink"/>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972381" y="523936"/>
            <a:ext cx="7221537"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Ministry of Reconciliation</a:t>
            </a:r>
          </a:p>
        </p:txBody>
      </p:sp>
      <p:sp>
        <p:nvSpPr>
          <p:cNvPr id="24585" name="Content Placeholder 2"/>
          <p:cNvSpPr>
            <a:spLocks noGrp="1"/>
          </p:cNvSpPr>
          <p:nvPr>
            <p:ph idx="1"/>
          </p:nvPr>
        </p:nvSpPr>
        <p:spPr>
          <a:xfrm>
            <a:off x="609600" y="1524000"/>
            <a:ext cx="11201400" cy="5105400"/>
          </a:xfrm>
        </p:spPr>
        <p:txBody>
          <a:bodyPr>
            <a:noAutofit/>
          </a:bodyPr>
          <a:lstStyle/>
          <a:p>
            <a:pPr marL="0" indent="0">
              <a:buNone/>
            </a:pPr>
            <a:r>
              <a:rPr lang="en-US" sz="3600" b="1" dirty="0"/>
              <a:t>The Ministry of Reconciliation </a:t>
            </a:r>
            <a:endParaRPr lang="en-US" sz="3600" dirty="0"/>
          </a:p>
          <a:p>
            <a:pPr lvl="0">
              <a:spcBef>
                <a:spcPts val="0"/>
              </a:spcBef>
            </a:pPr>
            <a:r>
              <a:rPr lang="en-US" sz="3600" dirty="0"/>
              <a:t>Calling men and women to be reconciled to God. </a:t>
            </a:r>
          </a:p>
          <a:p>
            <a:pPr lvl="0">
              <a:spcBef>
                <a:spcPts val="0"/>
              </a:spcBef>
            </a:pPr>
            <a:r>
              <a:rPr lang="en-US" sz="3600" dirty="0"/>
              <a:t>Calling men and women to be reconciled to each other </a:t>
            </a:r>
          </a:p>
          <a:p>
            <a:pPr lvl="0">
              <a:spcBef>
                <a:spcPts val="0"/>
              </a:spcBef>
            </a:pPr>
            <a:r>
              <a:rPr lang="en-US" sz="3600" dirty="0"/>
              <a:t>Making clear the great exchange that Jesus who knew no sin was made sin on our behalf so we can be reconciled to God. </a:t>
            </a:r>
          </a:p>
          <a:p>
            <a:pPr lvl="0">
              <a:spcBef>
                <a:spcPts val="0"/>
              </a:spcBef>
            </a:pPr>
            <a:r>
              <a:rPr lang="en-US" sz="3600" dirty="0"/>
              <a:t>Making clear that God is willing to wipe the debit card clean by receiving Christ as savior.  </a:t>
            </a:r>
          </a:p>
          <a:p>
            <a:pPr lvl="0">
              <a:spcBef>
                <a:spcPts val="0"/>
              </a:spcBef>
            </a:pPr>
            <a:r>
              <a:rPr lang="en-US" sz="3600" dirty="0"/>
              <a:t>Making clear that when you receive Christ you are a new creation. </a:t>
            </a:r>
          </a:p>
        </p:txBody>
      </p:sp>
      <p:grpSp>
        <p:nvGrpSpPr>
          <p:cNvPr id="10" name="Group 9">
            <a:extLst>
              <a:ext uri="{FF2B5EF4-FFF2-40B4-BE49-F238E27FC236}">
                <a16:creationId xmlns:a16="http://schemas.microsoft.com/office/drawing/2014/main" xmlns="" id="{64C85F30-7CD8-4454-BBAA-84BED4BC6FBE}"/>
              </a:ext>
            </a:extLst>
          </p:cNvPr>
          <p:cNvGrpSpPr/>
          <p:nvPr/>
        </p:nvGrpSpPr>
        <p:grpSpPr>
          <a:xfrm>
            <a:off x="685800" y="362592"/>
            <a:ext cx="1287975" cy="1048543"/>
            <a:chOff x="762000" y="324644"/>
            <a:chExt cx="1440375" cy="1199356"/>
          </a:xfrm>
        </p:grpSpPr>
        <p:sp>
          <p:nvSpPr>
            <p:cNvPr id="11" name="Cube 10">
              <a:extLst>
                <a:ext uri="{FF2B5EF4-FFF2-40B4-BE49-F238E27FC236}">
                  <a16:creationId xmlns:a16="http://schemas.microsoft.com/office/drawing/2014/main" xmlns="" id="{CB287D6B-DAD5-436E-9AAE-72DA395352EC}"/>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6F4DADFE-FD41-44ED-B872-92A96FC4984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B3B42881-3199-469C-87DC-1277A84EF139}"/>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5796FC55-3B9D-43B1-8DFE-A592EEE00DB7}"/>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9F8A26FD-D862-4FD8-8E6A-1E0B6CFB06A6}"/>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3117128F-3B11-4173-8BE1-3846884CC4EC}"/>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006134869"/>
      </p:ext>
    </p:extLst>
  </p:cSld>
  <p:clrMapOvr>
    <a:overrideClrMapping bg1="lt1" tx1="dk1" bg2="lt2" tx2="dk2" accent1="accent1" accent2="accent2" accent3="accent3" accent4="accent4" accent5="accent5" accent6="accent6" hlink="hlink" folHlink="folHlink"/>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972381" y="437677"/>
            <a:ext cx="6333419"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Ministry of Reconciliation</a:t>
            </a:r>
          </a:p>
        </p:txBody>
      </p:sp>
      <p:sp>
        <p:nvSpPr>
          <p:cNvPr id="24585" name="Content Placeholder 2"/>
          <p:cNvSpPr>
            <a:spLocks noGrp="1"/>
          </p:cNvSpPr>
          <p:nvPr>
            <p:ph idx="1"/>
          </p:nvPr>
        </p:nvSpPr>
        <p:spPr>
          <a:xfrm>
            <a:off x="762000" y="2057400"/>
            <a:ext cx="11430000" cy="4572000"/>
          </a:xfrm>
        </p:spPr>
        <p:txBody>
          <a:bodyPr>
            <a:normAutofit/>
          </a:bodyPr>
          <a:lstStyle/>
          <a:p>
            <a:pPr marL="0" indent="0">
              <a:buNone/>
            </a:pPr>
            <a:r>
              <a:rPr lang="en-US" sz="3600" b="1" dirty="0"/>
              <a:t>Practical Steps: </a:t>
            </a:r>
          </a:p>
          <a:p>
            <a:pPr lvl="0"/>
            <a:r>
              <a:rPr lang="en-US" sz="3600" dirty="0"/>
              <a:t>Tools for Ambassadors </a:t>
            </a:r>
          </a:p>
          <a:p>
            <a:pPr lvl="1"/>
            <a:r>
              <a:rPr lang="en-US" sz="3600" dirty="0"/>
              <a:t>The Timothy Program </a:t>
            </a:r>
          </a:p>
          <a:p>
            <a:pPr lvl="1"/>
            <a:r>
              <a:rPr lang="en-US" sz="3600" dirty="0"/>
              <a:t>The New Believers Bible </a:t>
            </a:r>
          </a:p>
          <a:p>
            <a:pPr lvl="1"/>
            <a:r>
              <a:rPr lang="en-US" sz="3600" dirty="0"/>
              <a:t>How to have peace with God – Billy Graham </a:t>
            </a:r>
          </a:p>
          <a:p>
            <a:pPr lvl="1"/>
            <a:r>
              <a:rPr lang="en-US" sz="3600" dirty="0"/>
              <a:t>VORP – Victim Offender Reconciliation Program </a:t>
            </a:r>
          </a:p>
          <a:p>
            <a:pPr lvl="1"/>
            <a:endParaRPr lang="en-US" sz="3600" dirty="0"/>
          </a:p>
        </p:txBody>
      </p:sp>
      <p:grpSp>
        <p:nvGrpSpPr>
          <p:cNvPr id="10" name="Group 9">
            <a:extLst>
              <a:ext uri="{FF2B5EF4-FFF2-40B4-BE49-F238E27FC236}">
                <a16:creationId xmlns:a16="http://schemas.microsoft.com/office/drawing/2014/main" xmlns="" id="{535AE57B-4DBF-4BB7-B96D-1F937CB9C365}"/>
              </a:ext>
            </a:extLst>
          </p:cNvPr>
          <p:cNvGrpSpPr/>
          <p:nvPr/>
        </p:nvGrpSpPr>
        <p:grpSpPr>
          <a:xfrm>
            <a:off x="685800" y="362592"/>
            <a:ext cx="1287975" cy="1048543"/>
            <a:chOff x="762000" y="324644"/>
            <a:chExt cx="1440375" cy="1199356"/>
          </a:xfrm>
        </p:grpSpPr>
        <p:sp>
          <p:nvSpPr>
            <p:cNvPr id="11" name="Cube 10">
              <a:extLst>
                <a:ext uri="{FF2B5EF4-FFF2-40B4-BE49-F238E27FC236}">
                  <a16:creationId xmlns:a16="http://schemas.microsoft.com/office/drawing/2014/main" xmlns="" id="{94F630E8-3FD8-45E5-BDC6-7BB1A8D5F0AD}"/>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A85264E3-F555-4A3D-BB1A-0CB40E1CCB9A}"/>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53AC5E49-88A4-423E-9CB9-BD50BAC2F1FD}"/>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7FE8938B-6B61-407F-8AA6-45135EA3820F}"/>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479A14B4-0E80-4C0F-994F-860DC891A2ED}"/>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234B429C-819B-474E-ABB6-1DB33C5A6B6C}"/>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863342322"/>
      </p:ext>
    </p:extLst>
  </p:cSld>
  <p:clrMapOvr>
    <a:overrideClrMapping bg1="lt1" tx1="dk1" bg2="lt2" tx2="dk2" accent1="accent1" accent2="accent2" accent3="accent3" accent4="accent4" accent5="accent5" accent6="accent6" hlink="hlink" folHlink="folHlink"/>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93261" y="579169"/>
            <a:ext cx="3437819"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Take </a:t>
            </a:r>
            <a:r>
              <a:rPr lang="en-US" sz="3600" b="1"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Aways</a:t>
            </a: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p:txBody>
      </p:sp>
      <p:sp>
        <p:nvSpPr>
          <p:cNvPr id="24585" name="Content Placeholder 2"/>
          <p:cNvSpPr>
            <a:spLocks noGrp="1"/>
          </p:cNvSpPr>
          <p:nvPr>
            <p:ph idx="1"/>
          </p:nvPr>
        </p:nvSpPr>
        <p:spPr>
          <a:xfrm>
            <a:off x="762000" y="2057400"/>
            <a:ext cx="11430000" cy="4572000"/>
          </a:xfrm>
        </p:spPr>
        <p:txBody>
          <a:bodyPr>
            <a:normAutofit/>
          </a:bodyPr>
          <a:lstStyle/>
          <a:p>
            <a:pPr marL="742950" lvl="0" indent="-742950">
              <a:buFont typeface="+mj-lt"/>
              <a:buAutoNum type="arabicPeriod"/>
            </a:pPr>
            <a:r>
              <a:rPr lang="en-US" sz="3600" dirty="0"/>
              <a:t>Our position in Christ is the basis from which reconciliation flows from us to the world. </a:t>
            </a:r>
          </a:p>
          <a:p>
            <a:pPr marL="742950" lvl="0" indent="-742950">
              <a:buFont typeface="+mj-lt"/>
              <a:buAutoNum type="arabicPeriod"/>
            </a:pPr>
            <a:r>
              <a:rPr lang="en-US" sz="3600" dirty="0"/>
              <a:t>We have to constantly remind ourselves that we are in the world but not of the world. </a:t>
            </a:r>
          </a:p>
          <a:p>
            <a:pPr marL="742950" lvl="0" indent="-742950">
              <a:buFont typeface="+mj-lt"/>
              <a:buAutoNum type="arabicPeriod"/>
            </a:pPr>
            <a:r>
              <a:rPr lang="en-US" sz="3600" dirty="0"/>
              <a:t>Becoming the new creation involves the washing of regeneration (new birth) and the renewing (transformation) of the Holy Spirit.</a:t>
            </a:r>
          </a:p>
          <a:p>
            <a:pPr marL="0" indent="0">
              <a:buNone/>
            </a:pPr>
            <a:endParaRPr lang="en-US" sz="3600" dirty="0"/>
          </a:p>
        </p:txBody>
      </p:sp>
      <p:grpSp>
        <p:nvGrpSpPr>
          <p:cNvPr id="10" name="Group 9">
            <a:extLst>
              <a:ext uri="{FF2B5EF4-FFF2-40B4-BE49-F238E27FC236}">
                <a16:creationId xmlns:a16="http://schemas.microsoft.com/office/drawing/2014/main" xmlns="" id="{535AE57B-4DBF-4BB7-B96D-1F937CB9C365}"/>
              </a:ext>
            </a:extLst>
          </p:cNvPr>
          <p:cNvGrpSpPr/>
          <p:nvPr/>
        </p:nvGrpSpPr>
        <p:grpSpPr>
          <a:xfrm>
            <a:off x="685800" y="362592"/>
            <a:ext cx="1287975" cy="1048543"/>
            <a:chOff x="762000" y="324644"/>
            <a:chExt cx="1440375" cy="1199356"/>
          </a:xfrm>
        </p:grpSpPr>
        <p:sp>
          <p:nvSpPr>
            <p:cNvPr id="11" name="Cube 10">
              <a:extLst>
                <a:ext uri="{FF2B5EF4-FFF2-40B4-BE49-F238E27FC236}">
                  <a16:creationId xmlns:a16="http://schemas.microsoft.com/office/drawing/2014/main" xmlns="" id="{94F630E8-3FD8-45E5-BDC6-7BB1A8D5F0AD}"/>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A85264E3-F555-4A3D-BB1A-0CB40E1CCB9A}"/>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53AC5E49-88A4-423E-9CB9-BD50BAC2F1FD}"/>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7FE8938B-6B61-407F-8AA6-45135EA3820F}"/>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479A14B4-0E80-4C0F-994F-860DC891A2ED}"/>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234B429C-819B-474E-ABB6-1DB33C5A6B6C}"/>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396325313"/>
      </p:ext>
    </p:extLst>
  </p:cSld>
  <p:clrMapOvr>
    <a:overrideClrMapping bg1="lt1" tx1="dk1" bg2="lt2" tx2="dk2" accent1="accent1" accent2="accent2" accent3="accent3" accent4="accent4" accent5="accent5" accent6="accent6" hlink="hlink" folHlink="folHlink"/>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93261" y="579169"/>
            <a:ext cx="3437819"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Take </a:t>
            </a:r>
            <a:r>
              <a:rPr lang="en-US" sz="3600" b="1"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Aways</a:t>
            </a: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p:txBody>
      </p:sp>
      <p:sp>
        <p:nvSpPr>
          <p:cNvPr id="24585" name="Content Placeholder 2"/>
          <p:cNvSpPr>
            <a:spLocks noGrp="1"/>
          </p:cNvSpPr>
          <p:nvPr>
            <p:ph idx="1"/>
          </p:nvPr>
        </p:nvSpPr>
        <p:spPr>
          <a:xfrm>
            <a:off x="762000" y="2057400"/>
            <a:ext cx="11430000" cy="4572000"/>
          </a:xfrm>
        </p:spPr>
        <p:txBody>
          <a:bodyPr>
            <a:normAutofit/>
          </a:bodyPr>
          <a:lstStyle/>
          <a:p>
            <a:pPr marL="742950" lvl="0" indent="-742950">
              <a:buFont typeface="+mj-lt"/>
              <a:buAutoNum type="arabicPeriod" startAt="4"/>
            </a:pPr>
            <a:r>
              <a:rPr lang="en-US" sz="3600" dirty="0"/>
              <a:t>God is the source of reconciliation not humankind. </a:t>
            </a:r>
          </a:p>
          <a:p>
            <a:pPr marL="742950" lvl="0" indent="-742950">
              <a:buFont typeface="+mj-lt"/>
              <a:buAutoNum type="arabicPeriod" startAt="4"/>
            </a:pPr>
            <a:r>
              <a:rPr lang="en-US" sz="3600" dirty="0"/>
              <a:t>We were reconciled to God by the great exchange – Jesus became sin for us that we might become the righteousness of God in Him. </a:t>
            </a:r>
          </a:p>
          <a:p>
            <a:pPr marL="742950" lvl="0" indent="-742950">
              <a:buFont typeface="+mj-lt"/>
              <a:buAutoNum type="arabicPeriod" startAt="4"/>
            </a:pPr>
            <a:r>
              <a:rPr lang="en-US" sz="3600" dirty="0"/>
              <a:t>As ambassadors of reconciliation to the world we are to call men and women to consider Christ who is the savior of the world.   </a:t>
            </a:r>
          </a:p>
          <a:p>
            <a:pPr marL="0" indent="0">
              <a:buNone/>
            </a:pPr>
            <a:endParaRPr lang="en-US" sz="3600" dirty="0"/>
          </a:p>
        </p:txBody>
      </p:sp>
      <p:grpSp>
        <p:nvGrpSpPr>
          <p:cNvPr id="10" name="Group 9">
            <a:extLst>
              <a:ext uri="{FF2B5EF4-FFF2-40B4-BE49-F238E27FC236}">
                <a16:creationId xmlns:a16="http://schemas.microsoft.com/office/drawing/2014/main" xmlns="" id="{535AE57B-4DBF-4BB7-B96D-1F937CB9C365}"/>
              </a:ext>
            </a:extLst>
          </p:cNvPr>
          <p:cNvGrpSpPr/>
          <p:nvPr/>
        </p:nvGrpSpPr>
        <p:grpSpPr>
          <a:xfrm>
            <a:off x="685800" y="362592"/>
            <a:ext cx="1287975" cy="1048543"/>
            <a:chOff x="762000" y="324644"/>
            <a:chExt cx="1440375" cy="1199356"/>
          </a:xfrm>
        </p:grpSpPr>
        <p:sp>
          <p:nvSpPr>
            <p:cNvPr id="11" name="Cube 10">
              <a:extLst>
                <a:ext uri="{FF2B5EF4-FFF2-40B4-BE49-F238E27FC236}">
                  <a16:creationId xmlns:a16="http://schemas.microsoft.com/office/drawing/2014/main" xmlns="" id="{94F630E8-3FD8-45E5-BDC6-7BB1A8D5F0AD}"/>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A85264E3-F555-4A3D-BB1A-0CB40E1CCB9A}"/>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53AC5E49-88A4-423E-9CB9-BD50BAC2F1FD}"/>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7FE8938B-6B61-407F-8AA6-45135EA3820F}"/>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479A14B4-0E80-4C0F-994F-860DC891A2ED}"/>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234B429C-819B-474E-ABB6-1DB33C5A6B6C}"/>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264261985"/>
      </p:ext>
    </p:extLst>
  </p:cSld>
  <p:clrMapOvr>
    <a:overrideClrMapping bg1="lt1" tx1="dk1" bg2="lt2" tx2="dk2" accent1="accent1" accent2="accent2" accent3="accent3" accent4="accent4" accent5="accent5" accent6="accent6" hlink="hlink" folHlink="folHlink"/>
  </p:clrMapOvr>
  <p:transition/>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581"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24582"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24583"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24585" name="Content Placeholder 2"/>
          <p:cNvSpPr>
            <a:spLocks noGrp="1"/>
          </p:cNvSpPr>
          <p:nvPr>
            <p:ph idx="1"/>
          </p:nvPr>
        </p:nvSpPr>
        <p:spPr>
          <a:xfrm>
            <a:off x="762000" y="1701512"/>
            <a:ext cx="9525000" cy="4800600"/>
          </a:xfrm>
        </p:spPr>
        <p:txBody>
          <a:bodyPr/>
          <a:lstStyle/>
          <a:p>
            <a:pPr marL="0" indent="0">
              <a:buNone/>
            </a:pPr>
            <a:r>
              <a:rPr lang="en-US" sz="3600" b="1" dirty="0"/>
              <a:t>Next Week: Reconciliation in Fractured Relationships</a:t>
            </a:r>
          </a:p>
          <a:p>
            <a:pPr marL="0" indent="0">
              <a:buNone/>
            </a:pPr>
            <a:r>
              <a:rPr lang="en-US" sz="3600" dirty="0"/>
              <a:t>Read Gen. 45:1-15 - What key elements do you find that brought reconciliation between Joseph and his brothers?</a:t>
            </a:r>
          </a:p>
          <a:p>
            <a:pPr marL="0" indent="0">
              <a:buNone/>
            </a:pPr>
            <a:r>
              <a:rPr lang="en-US" sz="3600" dirty="0"/>
              <a:t>Read Gen. 50:15-21 – Why were Joseph’s brothers afraid and what does this show about their view of forgiveness and reconciliation?</a:t>
            </a:r>
          </a:p>
          <a:p>
            <a:pPr marL="0" indent="0">
              <a:buNone/>
            </a:pPr>
            <a:endParaRPr lang="en-US" sz="3600" dirty="0"/>
          </a:p>
          <a:p>
            <a:pPr marL="971550" lvl="1" indent="-514350">
              <a:buFont typeface="+mj-lt"/>
              <a:buAutoNum type="arabicPeriod"/>
            </a:pPr>
            <a:endParaRPr lang="en-US" dirty="0"/>
          </a:p>
        </p:txBody>
      </p:sp>
    </p:spTree>
    <p:extLst>
      <p:ext uri="{BB962C8B-B14F-4D97-AF65-F5344CB8AC3E}">
        <p14:creationId xmlns:p14="http://schemas.microsoft.com/office/powerpoint/2010/main" val="2349016110"/>
      </p:ext>
    </p:extLst>
  </p:cSld>
  <p:clrMapOvr>
    <a:overrideClrMapping bg1="lt1" tx1="dk1" bg2="lt2" tx2="dk2" accent1="accent1" accent2="accent2" accent3="accent3" accent4="accent4" accent5="accent5" accent6="accent6" hlink="hlink" folHlink="folHlink"/>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241505" y="446529"/>
            <a:ext cx="4880772" cy="895350"/>
          </a:xfrm>
        </p:spPr>
        <p:txBody>
          <a:bodyPr rtlCol="0">
            <a:normAutofit/>
          </a:bodyPr>
          <a:lstStyle/>
          <a:p>
            <a:pPr>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a:t>
            </a:r>
          </a:p>
        </p:txBody>
      </p:sp>
      <p:sp>
        <p:nvSpPr>
          <p:cNvPr id="14345" name="Content Placeholder 2"/>
          <p:cNvSpPr>
            <a:spLocks noGrp="1"/>
          </p:cNvSpPr>
          <p:nvPr>
            <p:ph idx="1"/>
          </p:nvPr>
        </p:nvSpPr>
        <p:spPr>
          <a:xfrm>
            <a:off x="1127846" y="2057400"/>
            <a:ext cx="10515600" cy="4606456"/>
          </a:xfrm>
        </p:spPr>
        <p:txBody>
          <a:bodyPr>
            <a:normAutofit/>
          </a:bodyPr>
          <a:lstStyle/>
          <a:p>
            <a:pPr marL="0" indent="0">
              <a:buNone/>
              <a:defRPr/>
            </a:pPr>
            <a:r>
              <a:rPr lang="en-US" sz="3600" b="1" dirty="0"/>
              <a:t>Definitions of Reconciliation:</a:t>
            </a:r>
            <a:endParaRPr lang="en-US" sz="3600" dirty="0"/>
          </a:p>
          <a:p>
            <a:pPr>
              <a:defRPr/>
            </a:pPr>
            <a:r>
              <a:rPr lang="en-US" sz="3600" b="1" dirty="0"/>
              <a:t>Christian view </a:t>
            </a:r>
            <a:r>
              <a:rPr lang="en-US" sz="3600" dirty="0"/>
              <a:t>–</a:t>
            </a:r>
            <a:r>
              <a:rPr lang="en-US" sz="3600" b="1" dirty="0"/>
              <a:t>Reconciliation is both horizontal and vertical allowing the transcendent God to intervene in the offended party and the offender with unconditional love setting both parties free to confess the truth and forgive each other.</a:t>
            </a:r>
          </a:p>
          <a:p>
            <a:pPr marL="0" indent="0">
              <a:buNone/>
            </a:pPr>
            <a:endParaRPr lang="en-US" sz="3600" dirty="0"/>
          </a:p>
        </p:txBody>
      </p:sp>
      <p:grpSp>
        <p:nvGrpSpPr>
          <p:cNvPr id="10" name="Group 9">
            <a:extLst>
              <a:ext uri="{FF2B5EF4-FFF2-40B4-BE49-F238E27FC236}">
                <a16:creationId xmlns:a16="http://schemas.microsoft.com/office/drawing/2014/main" xmlns="" id="{C045D322-D7E8-4CA8-96E6-28E878859B11}"/>
              </a:ext>
            </a:extLst>
          </p:cNvPr>
          <p:cNvGrpSpPr/>
          <p:nvPr/>
        </p:nvGrpSpPr>
        <p:grpSpPr>
          <a:xfrm>
            <a:off x="762000" y="330847"/>
            <a:ext cx="1287975" cy="1048543"/>
            <a:chOff x="762000" y="324644"/>
            <a:chExt cx="1440375" cy="1199356"/>
          </a:xfrm>
        </p:grpSpPr>
        <p:sp>
          <p:nvSpPr>
            <p:cNvPr id="11" name="Cube 10">
              <a:extLst>
                <a:ext uri="{FF2B5EF4-FFF2-40B4-BE49-F238E27FC236}">
                  <a16:creationId xmlns:a16="http://schemas.microsoft.com/office/drawing/2014/main" xmlns="" id="{FF822BBA-23A0-4553-9662-EE377CEC3435}"/>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66E0450E-34E0-47D6-BCCF-1CD910CD2273}"/>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FCB8415-455F-485D-888C-1FC59ED1D9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2E95B004-A739-4CD5-9D16-C5C6911AFAF4}"/>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6FBED91A-A98C-4104-A024-3594309D23E6}"/>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A6278A26-6A9C-4C8B-98CC-97BCFBD3965A}"/>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315405929"/>
      </p:ext>
    </p:extLst>
  </p:cSld>
  <p:clrMapOvr>
    <a:overrideClrMapping bg1="lt1" tx1="dk1" bg2="lt2" tx2="dk2" accent1="accent1" accent2="accent2" accent3="accent3" accent4="accent4" accent5="accent5" accent6="accent6" hlink="hlink" folHlink="folHlink"/>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222175" y="446529"/>
            <a:ext cx="3797625" cy="895350"/>
          </a:xfrm>
        </p:spPr>
        <p:txBody>
          <a:bodyPr rtlCol="0">
            <a:normAutofit/>
          </a:bodyPr>
          <a:lstStyle/>
          <a:p>
            <a:pPr>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a:t>
            </a:r>
          </a:p>
        </p:txBody>
      </p:sp>
      <p:sp>
        <p:nvSpPr>
          <p:cNvPr id="14345" name="Content Placeholder 2"/>
          <p:cNvSpPr>
            <a:spLocks noGrp="1"/>
          </p:cNvSpPr>
          <p:nvPr>
            <p:ph idx="1"/>
          </p:nvPr>
        </p:nvSpPr>
        <p:spPr>
          <a:xfrm>
            <a:off x="533400" y="1558456"/>
            <a:ext cx="11110046" cy="5105400"/>
          </a:xfrm>
        </p:spPr>
        <p:txBody>
          <a:bodyPr>
            <a:normAutofit/>
          </a:bodyPr>
          <a:lstStyle/>
          <a:p>
            <a:pPr marL="0" indent="0">
              <a:buNone/>
              <a:defRPr/>
            </a:pPr>
            <a:r>
              <a:rPr lang="en-US" sz="3600" b="1" dirty="0"/>
              <a:t>Biblical Theological Views: </a:t>
            </a:r>
            <a:endParaRPr lang="en-US" sz="3600" dirty="0"/>
          </a:p>
          <a:p>
            <a:pPr>
              <a:defRPr/>
            </a:pPr>
            <a:r>
              <a:rPr lang="en-US" sz="3600" dirty="0"/>
              <a:t>Reconciliation is restorative work of God by which He accepts Jesus’s sacrifice for the sin of humankind to restore harmony and unity with His creation. </a:t>
            </a:r>
          </a:p>
          <a:p>
            <a:pPr>
              <a:defRPr/>
            </a:pPr>
            <a:r>
              <a:rPr lang="en-US" sz="3600" dirty="0"/>
              <a:t>Reconciliation is the restoration of fellowship between God and humankind based on the sacrificial payment of Christ which satisfies the righteous demands of a holy God and allows humankind to be declared righteous by placing ones trust in Christ as savior </a:t>
            </a:r>
          </a:p>
          <a:p>
            <a:pPr marL="0" indent="0">
              <a:buNone/>
            </a:pPr>
            <a:endParaRPr lang="en-US" sz="3600" dirty="0"/>
          </a:p>
        </p:txBody>
      </p:sp>
      <p:grpSp>
        <p:nvGrpSpPr>
          <p:cNvPr id="10" name="Group 9">
            <a:extLst>
              <a:ext uri="{FF2B5EF4-FFF2-40B4-BE49-F238E27FC236}">
                <a16:creationId xmlns:a16="http://schemas.microsoft.com/office/drawing/2014/main" xmlns="" id="{C045D322-D7E8-4CA8-96E6-28E878859B11}"/>
              </a:ext>
            </a:extLst>
          </p:cNvPr>
          <p:cNvGrpSpPr/>
          <p:nvPr/>
        </p:nvGrpSpPr>
        <p:grpSpPr>
          <a:xfrm>
            <a:off x="762000" y="354495"/>
            <a:ext cx="1287975" cy="1048543"/>
            <a:chOff x="762000" y="324644"/>
            <a:chExt cx="1440375" cy="1199356"/>
          </a:xfrm>
        </p:grpSpPr>
        <p:sp>
          <p:nvSpPr>
            <p:cNvPr id="11" name="Cube 10">
              <a:extLst>
                <a:ext uri="{FF2B5EF4-FFF2-40B4-BE49-F238E27FC236}">
                  <a16:creationId xmlns:a16="http://schemas.microsoft.com/office/drawing/2014/main" xmlns="" id="{FF822BBA-23A0-4553-9662-EE377CEC3435}"/>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66E0450E-34E0-47D6-BCCF-1CD910CD2273}"/>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FCB8415-455F-485D-888C-1FC59ED1D9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2E95B004-A739-4CD5-9D16-C5C6911AFAF4}"/>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6FBED91A-A98C-4104-A024-3594309D23E6}"/>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A6278A26-6A9C-4C8B-98CC-97BCFBD3965A}"/>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026036133"/>
      </p:ext>
    </p:extLst>
  </p:cSld>
  <p:clrMapOvr>
    <a:overrideClrMapping bg1="lt1" tx1="dk1" bg2="lt2" tx2="dk2" accent1="accent1" accent2="accent2" accent3="accent3" accent4="accent4" accent5="accent5" accent6="accent6" hlink="hlink" folHlink="folHlink"/>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p:cNvSpPr/>
          <p:nvPr/>
        </p:nvSpPr>
        <p:spPr>
          <a:xfrm>
            <a:off x="5388934" y="2898648"/>
            <a:ext cx="1600200" cy="1600200"/>
          </a:xfrm>
          <a:prstGeom prst="rect">
            <a:avLst/>
          </a:prstGeom>
          <a:solidFill>
            <a:srgbClr val="F79A5B"/>
          </a:solidFill>
          <a:ln>
            <a:noFill/>
          </a:ln>
          <a:effectLst>
            <a:outerShdw blurRad="355600" dist="254000" dir="11400000" sx="110000" sy="110000" algn="tr" rotWithShape="0">
              <a:prstClr val="black">
                <a:alpha val="30000"/>
              </a:prstClr>
            </a:outerShdw>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5" name="Rectangle 4"/>
          <p:cNvSpPr/>
          <p:nvPr/>
        </p:nvSpPr>
        <p:spPr>
          <a:xfrm>
            <a:off x="4267200" y="914400"/>
            <a:ext cx="1600200" cy="1600200"/>
          </a:xfrm>
          <a:prstGeom prst="rect">
            <a:avLst/>
          </a:prstGeom>
          <a:solidFill>
            <a:srgbClr val="00B0F0"/>
          </a:solidFill>
          <a:ln>
            <a:noFill/>
          </a:ln>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6" name="Rectangle 5"/>
          <p:cNvSpPr/>
          <p:nvPr/>
        </p:nvSpPr>
        <p:spPr>
          <a:xfrm>
            <a:off x="3134833" y="2895600"/>
            <a:ext cx="1600200" cy="1600200"/>
          </a:xfrm>
          <a:prstGeom prst="rect">
            <a:avLst/>
          </a:prstGeom>
          <a:solidFill>
            <a:schemeClr val="accent2"/>
          </a:solidFill>
          <a:ln>
            <a:noFill/>
          </a:ln>
          <a:effectLst>
            <a:outerShdw blurRad="355600" dist="254000" dir="11400000" sx="110000" sy="110000" algn="tr" rotWithShape="0">
              <a:prstClr val="black">
                <a:alpha val="30000"/>
              </a:prstClr>
            </a:outerShdw>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endParaRPr lang="en-US" sz="4000" dirty="0">
              <a:solidFill>
                <a:prstClr val="black"/>
              </a:solidFill>
              <a:latin typeface="Franklin Gothic Medium Cond" pitchFamily="34" charset="0"/>
            </a:endParaRPr>
          </a:p>
        </p:txBody>
      </p:sp>
      <p:sp>
        <p:nvSpPr>
          <p:cNvPr id="9" name="TextBox 8"/>
          <p:cNvSpPr txBox="1"/>
          <p:nvPr/>
        </p:nvSpPr>
        <p:spPr>
          <a:xfrm>
            <a:off x="4965223" y="2367332"/>
            <a:ext cx="1346074" cy="646331"/>
          </a:xfrm>
          <a:prstGeom prst="rect">
            <a:avLst/>
          </a:prstGeom>
          <a:noFill/>
        </p:spPr>
        <p:txBody>
          <a:bodyPr wrap="none">
            <a:spAutoFit/>
            <a:scene3d>
              <a:camera prst="isometricRightUp"/>
              <a:lightRig rig="threePt" dir="t"/>
            </a:scene3d>
          </a:bodyPr>
          <a:lstStyle/>
          <a:p>
            <a:pPr algn="ctr" eaLnBrk="1" fontAlgn="auto" hangingPunct="1">
              <a:spcBef>
                <a:spcPts val="0"/>
              </a:spcBef>
              <a:spcAft>
                <a:spcPts val="0"/>
              </a:spcAft>
              <a:defRPr/>
            </a:pPr>
            <a:r>
              <a:rPr lang="en-US" sz="3600" dirty="0">
                <a:solidFill>
                  <a:prstClr val="black"/>
                </a:solidFill>
                <a:latin typeface="Franklin Gothic Medium Cond" pitchFamily="34" charset="0"/>
              </a:rPr>
              <a:t>Justice</a:t>
            </a:r>
          </a:p>
        </p:txBody>
      </p:sp>
      <p:sp>
        <p:nvSpPr>
          <p:cNvPr id="10" name="TextBox 9"/>
          <p:cNvSpPr txBox="1"/>
          <p:nvPr/>
        </p:nvSpPr>
        <p:spPr>
          <a:xfrm>
            <a:off x="5066043" y="4359166"/>
            <a:ext cx="1040798" cy="707886"/>
          </a:xfrm>
          <a:prstGeom prst="rect">
            <a:avLst/>
          </a:prstGeom>
          <a:noFill/>
        </p:spPr>
        <p:txBody>
          <a:bodyPr wrap="none">
            <a:spAutoFit/>
            <a:scene3d>
              <a:camera prst="isometricLeftDown"/>
              <a:lightRig rig="threePt" dir="t"/>
            </a:scene3d>
          </a:bodyPr>
          <a:lstStyle/>
          <a:p>
            <a:pPr algn="ctr" eaLnBrk="1" fontAlgn="auto" hangingPunct="1">
              <a:spcBef>
                <a:spcPts val="0"/>
              </a:spcBef>
              <a:spcAft>
                <a:spcPts val="0"/>
              </a:spcAft>
              <a:defRPr/>
            </a:pPr>
            <a:r>
              <a:rPr lang="en-US" sz="4000" dirty="0">
                <a:solidFill>
                  <a:prstClr val="black"/>
                </a:solidFill>
                <a:latin typeface="Franklin Gothic Medium Cond" pitchFamily="34" charset="0"/>
              </a:rPr>
              <a:t>Love</a:t>
            </a:r>
          </a:p>
        </p:txBody>
      </p:sp>
      <p:sp>
        <p:nvSpPr>
          <p:cNvPr id="8" name="TextBox 7"/>
          <p:cNvSpPr txBox="1"/>
          <p:nvPr/>
        </p:nvSpPr>
        <p:spPr>
          <a:xfrm>
            <a:off x="3548884" y="3066392"/>
            <a:ext cx="800219" cy="1292774"/>
          </a:xfrm>
          <a:prstGeom prst="rect">
            <a:avLst/>
          </a:prstGeom>
          <a:noFill/>
        </p:spPr>
        <p:txBody>
          <a:bodyPr vert="vert">
            <a:spAutoFit/>
            <a:scene3d>
              <a:camera prst="isometricTopUp"/>
              <a:lightRig rig="threePt" dir="t"/>
            </a:scene3d>
          </a:bodyPr>
          <a:lstStyle/>
          <a:p>
            <a:pPr algn="ctr" eaLnBrk="1" fontAlgn="auto" hangingPunct="1">
              <a:spcBef>
                <a:spcPts val="0"/>
              </a:spcBef>
              <a:spcAft>
                <a:spcPts val="0"/>
              </a:spcAft>
              <a:defRPr/>
            </a:pPr>
            <a:r>
              <a:rPr lang="en-US" sz="4000" dirty="0">
                <a:solidFill>
                  <a:prstClr val="black"/>
                </a:solidFill>
                <a:latin typeface="Franklin Gothic Medium Cond" pitchFamily="34" charset="0"/>
              </a:rPr>
              <a:t>Truth</a:t>
            </a:r>
          </a:p>
        </p:txBody>
      </p:sp>
      <p:sp>
        <p:nvSpPr>
          <p:cNvPr id="2" name="TextBox 1"/>
          <p:cNvSpPr txBox="1"/>
          <p:nvPr/>
        </p:nvSpPr>
        <p:spPr>
          <a:xfrm>
            <a:off x="-65567" y="368364"/>
            <a:ext cx="8001000" cy="708025"/>
          </a:xfrm>
          <a:prstGeom prst="rect">
            <a:avLst/>
          </a:prstGeom>
          <a:noFill/>
        </p:spPr>
        <p:txBody>
          <a:bodyPr>
            <a:spAutoFit/>
          </a:bodyPr>
          <a:lstStyle/>
          <a:p>
            <a:pPr algn="ctr" eaLnBrk="1" fontAlgn="auto" hangingPunct="1">
              <a:spcBef>
                <a:spcPts val="0"/>
              </a:spcBef>
              <a:spcAft>
                <a:spcPts val="0"/>
              </a:spcAft>
              <a:defRPr/>
            </a:pPr>
            <a:r>
              <a:rPr lang="en-US" sz="4000" b="1" dirty="0">
                <a:effectLst>
                  <a:outerShdw blurRad="38100" dist="38100" dir="2700000" algn="tl">
                    <a:srgbClr val="000000">
                      <a:alpha val="43137"/>
                    </a:srgbClr>
                  </a:outerShdw>
                </a:effectLst>
                <a:latin typeface="+mn-lt"/>
              </a:rPr>
              <a:t>Building Blocks of Reconciliation </a:t>
            </a:r>
          </a:p>
        </p:txBody>
      </p:sp>
    </p:spTree>
  </p:cSld>
  <p:clrMapOvr>
    <a:overrideClrMapping bg1="lt1" tx1="dk1" bg2="lt2" tx2="dk2" accent1="accent1" accent2="accent2" accent3="accent3" accent4="accent4" accent5="accent5" accent6="accent6" hlink="hlink" folHlink="folHlink"/>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48581" y="446529"/>
            <a:ext cx="5073696"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Building Blocks</a:t>
            </a:r>
          </a:p>
        </p:txBody>
      </p:sp>
      <p:sp>
        <p:nvSpPr>
          <p:cNvPr id="14345" name="Content Placeholder 2"/>
          <p:cNvSpPr>
            <a:spLocks noGrp="1"/>
          </p:cNvSpPr>
          <p:nvPr>
            <p:ph idx="1"/>
          </p:nvPr>
        </p:nvSpPr>
        <p:spPr>
          <a:xfrm>
            <a:off x="1752600" y="1923349"/>
            <a:ext cx="7848600" cy="4330148"/>
          </a:xfrm>
        </p:spPr>
        <p:txBody>
          <a:bodyPr>
            <a:normAutofit/>
          </a:bodyPr>
          <a:lstStyle/>
          <a:p>
            <a:pPr marL="0" indent="0">
              <a:buNone/>
            </a:pPr>
            <a:r>
              <a:rPr lang="en-US" sz="3600" b="1" dirty="0"/>
              <a:t>Balance between Truth-Love-Justice </a:t>
            </a:r>
          </a:p>
          <a:p>
            <a:r>
              <a:rPr lang="en-US" sz="3600" b="1" i="1" dirty="0"/>
              <a:t>Truth without love is brutality,             truth without justice is chaos. </a:t>
            </a:r>
            <a:endParaRPr lang="en-US" sz="3600" b="1" dirty="0"/>
          </a:p>
          <a:p>
            <a:r>
              <a:rPr lang="en-US" sz="3600" b="1" i="1" dirty="0"/>
              <a:t>Love without truth is deception,            love without justice is sentimentalism. </a:t>
            </a:r>
            <a:endParaRPr lang="en-US" sz="3600" b="1" dirty="0"/>
          </a:p>
          <a:p>
            <a:r>
              <a:rPr lang="en-US" sz="3600" b="1" i="1" dirty="0"/>
              <a:t>Justice without love is legalism,         justice without truth is discrimination. </a:t>
            </a:r>
            <a:endParaRPr lang="en-US" sz="3600" b="1" dirty="0"/>
          </a:p>
          <a:p>
            <a:pPr marL="0" indent="0">
              <a:buNone/>
            </a:pPr>
            <a:endParaRPr lang="en-US" sz="3600" dirty="0"/>
          </a:p>
        </p:txBody>
      </p:sp>
      <p:grpSp>
        <p:nvGrpSpPr>
          <p:cNvPr id="10" name="Group 9">
            <a:extLst>
              <a:ext uri="{FF2B5EF4-FFF2-40B4-BE49-F238E27FC236}">
                <a16:creationId xmlns:a16="http://schemas.microsoft.com/office/drawing/2014/main" xmlns="" id="{C045D322-D7E8-4CA8-96E6-28E878859B11}"/>
              </a:ext>
            </a:extLst>
          </p:cNvPr>
          <p:cNvGrpSpPr/>
          <p:nvPr/>
        </p:nvGrpSpPr>
        <p:grpSpPr>
          <a:xfrm>
            <a:off x="762000" y="354495"/>
            <a:ext cx="1287975" cy="1048543"/>
            <a:chOff x="762000" y="324644"/>
            <a:chExt cx="1440375" cy="1199356"/>
          </a:xfrm>
        </p:grpSpPr>
        <p:sp>
          <p:nvSpPr>
            <p:cNvPr id="11" name="Cube 10">
              <a:extLst>
                <a:ext uri="{FF2B5EF4-FFF2-40B4-BE49-F238E27FC236}">
                  <a16:creationId xmlns:a16="http://schemas.microsoft.com/office/drawing/2014/main" xmlns="" id="{FF822BBA-23A0-4553-9662-EE377CEC3435}"/>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66E0450E-34E0-47D6-BCCF-1CD910CD2273}"/>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3FCB8415-455F-485D-888C-1FC59ED1D9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2E95B004-A739-4CD5-9D16-C5C6911AFAF4}"/>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6FBED91A-A98C-4104-A024-3594309D23E6}"/>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A6278A26-6A9C-4C8B-98CC-97BCFBD3965A}"/>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870640723"/>
      </p:ext>
    </p:extLst>
  </p:cSld>
  <p:clrMapOvr>
    <a:overrideClrMapping bg1="lt1" tx1="dk1" bg2="lt2" tx2="dk2" accent1="accent1" accent2="accent2" accent3="accent3" accent4="accent4" accent5="accent5" accent6="accent6" hlink="hlink" folHlink="folHlink"/>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93698" y="381000"/>
            <a:ext cx="3944936"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New Creation </a:t>
            </a:r>
          </a:p>
        </p:txBody>
      </p:sp>
      <p:sp>
        <p:nvSpPr>
          <p:cNvPr id="18441" name="Content Placeholder 2"/>
          <p:cNvSpPr>
            <a:spLocks noGrp="1"/>
          </p:cNvSpPr>
          <p:nvPr>
            <p:ph idx="1"/>
          </p:nvPr>
        </p:nvSpPr>
        <p:spPr>
          <a:xfrm>
            <a:off x="457200" y="1694420"/>
            <a:ext cx="11201400" cy="4934979"/>
          </a:xfrm>
        </p:spPr>
        <p:txBody>
          <a:bodyPr>
            <a:normAutofit/>
          </a:bodyPr>
          <a:lstStyle/>
          <a:p>
            <a:pPr marL="0" indent="0">
              <a:buNone/>
            </a:pPr>
            <a:r>
              <a:rPr lang="en-US" sz="3600" b="1" dirty="0"/>
              <a:t>New Creation - 5:17 - In Christ</a:t>
            </a:r>
            <a:endParaRPr lang="en-US" sz="3600" dirty="0"/>
          </a:p>
          <a:p>
            <a:pPr lvl="0"/>
            <a:r>
              <a:rPr lang="en-US" sz="3600" dirty="0"/>
              <a:t>What does it mean to be “in Christ”. (John Piper)</a:t>
            </a:r>
          </a:p>
          <a:p>
            <a:pPr lvl="1"/>
            <a:r>
              <a:rPr lang="en-US" sz="3600" i="1" dirty="0"/>
              <a:t>In Christ Jesus you were given grace before the world was created. 2 Timothy 1:9, “He gave us grace </a:t>
            </a:r>
            <a:r>
              <a:rPr lang="en-US" sz="3600" i="1" dirty="0">
                <a:solidFill>
                  <a:srgbClr val="FF0000"/>
                </a:solidFill>
              </a:rPr>
              <a:t>in Christ </a:t>
            </a:r>
            <a:r>
              <a:rPr lang="en-US" sz="3600" i="1" dirty="0"/>
              <a:t>Jesus before the ages began.”</a:t>
            </a:r>
            <a:endParaRPr lang="en-US" sz="3600" dirty="0"/>
          </a:p>
          <a:p>
            <a:pPr lvl="1"/>
            <a:r>
              <a:rPr lang="en-US" sz="3600" i="1" dirty="0"/>
              <a:t>In Christ Jesus you were chosen by God before creation. Ephesians 1:4, “God chose us </a:t>
            </a:r>
            <a:r>
              <a:rPr lang="en-US" sz="3600" i="1" dirty="0">
                <a:solidFill>
                  <a:srgbClr val="FF0000"/>
                </a:solidFill>
              </a:rPr>
              <a:t>in Christ </a:t>
            </a:r>
            <a:r>
              <a:rPr lang="en-US" sz="3600" i="1" dirty="0"/>
              <a:t>before the foundation of the world.”</a:t>
            </a:r>
            <a:endParaRPr lang="en-US" sz="3600" dirty="0"/>
          </a:p>
        </p:txBody>
      </p:sp>
      <p:grpSp>
        <p:nvGrpSpPr>
          <p:cNvPr id="10" name="Group 9">
            <a:extLst>
              <a:ext uri="{FF2B5EF4-FFF2-40B4-BE49-F238E27FC236}">
                <a16:creationId xmlns:a16="http://schemas.microsoft.com/office/drawing/2014/main" xmlns="" id="{A43C0547-AA6C-4B66-98DB-1AEC6264B76F}"/>
              </a:ext>
            </a:extLst>
          </p:cNvPr>
          <p:cNvGrpSpPr/>
          <p:nvPr/>
        </p:nvGrpSpPr>
        <p:grpSpPr>
          <a:xfrm>
            <a:off x="762000" y="354495"/>
            <a:ext cx="1287975" cy="1048543"/>
            <a:chOff x="762000" y="324644"/>
            <a:chExt cx="1440375" cy="1199356"/>
          </a:xfrm>
        </p:grpSpPr>
        <p:sp>
          <p:nvSpPr>
            <p:cNvPr id="11" name="Cube 10">
              <a:extLst>
                <a:ext uri="{FF2B5EF4-FFF2-40B4-BE49-F238E27FC236}">
                  <a16:creationId xmlns:a16="http://schemas.microsoft.com/office/drawing/2014/main" xmlns="" id="{7B549F67-CCA7-478A-9258-98F70057226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11B7F4E7-001C-4F09-94A7-86CDC3A9F30E}"/>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5123AB3D-8E5F-4964-AF81-FABF41E45004}"/>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420F511A-8CB4-4832-874A-C286C2295A1A}"/>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D44DF0EB-1549-4D65-8D19-429781C3977A}"/>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421DD6C6-4440-4E82-B7B5-EC636EB33111}"/>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93698" y="528451"/>
            <a:ext cx="3944936"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Christ </a:t>
            </a:r>
          </a:p>
        </p:txBody>
      </p:sp>
      <p:sp>
        <p:nvSpPr>
          <p:cNvPr id="18441" name="Content Placeholder 2"/>
          <p:cNvSpPr>
            <a:spLocks noGrp="1"/>
          </p:cNvSpPr>
          <p:nvPr>
            <p:ph idx="1"/>
          </p:nvPr>
        </p:nvSpPr>
        <p:spPr>
          <a:xfrm>
            <a:off x="457200" y="1975040"/>
            <a:ext cx="10896600" cy="4654359"/>
          </a:xfrm>
        </p:spPr>
        <p:txBody>
          <a:bodyPr>
            <a:normAutofit/>
          </a:bodyPr>
          <a:lstStyle/>
          <a:p>
            <a:pPr lvl="1"/>
            <a:r>
              <a:rPr lang="en-US" sz="3600" i="1" dirty="0"/>
              <a:t>In Christ Jesus you are loved by God with an inseparable love. Romans 8:38–39, “I am sure that neither death nor life, nor angels nor rulers, nor things present nor things to come, nor powers, nor height nor depth, nor anything else in all creation, will be able to separate us from the love of God </a:t>
            </a:r>
            <a:r>
              <a:rPr lang="en-US" sz="3600" i="1" dirty="0">
                <a:solidFill>
                  <a:srgbClr val="FF0000"/>
                </a:solidFill>
              </a:rPr>
              <a:t>in Christ </a:t>
            </a:r>
            <a:r>
              <a:rPr lang="en-US" sz="3600" i="1" dirty="0"/>
              <a:t>Jesus our Lord.”</a:t>
            </a:r>
            <a:endParaRPr lang="en-US" sz="3600" dirty="0"/>
          </a:p>
        </p:txBody>
      </p:sp>
      <p:grpSp>
        <p:nvGrpSpPr>
          <p:cNvPr id="10" name="Group 9">
            <a:extLst>
              <a:ext uri="{FF2B5EF4-FFF2-40B4-BE49-F238E27FC236}">
                <a16:creationId xmlns:a16="http://schemas.microsoft.com/office/drawing/2014/main" xmlns="" id="{A43C0547-AA6C-4B66-98DB-1AEC6264B76F}"/>
              </a:ext>
            </a:extLst>
          </p:cNvPr>
          <p:cNvGrpSpPr/>
          <p:nvPr/>
        </p:nvGrpSpPr>
        <p:grpSpPr>
          <a:xfrm>
            <a:off x="762000" y="381000"/>
            <a:ext cx="1287975" cy="1048543"/>
            <a:chOff x="762000" y="324644"/>
            <a:chExt cx="1440375" cy="1199356"/>
          </a:xfrm>
        </p:grpSpPr>
        <p:sp>
          <p:nvSpPr>
            <p:cNvPr id="11" name="Cube 10">
              <a:extLst>
                <a:ext uri="{FF2B5EF4-FFF2-40B4-BE49-F238E27FC236}">
                  <a16:creationId xmlns:a16="http://schemas.microsoft.com/office/drawing/2014/main" xmlns="" id="{7B549F67-CCA7-478A-9258-98F70057226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11B7F4E7-001C-4F09-94A7-86CDC3A9F30E}"/>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5123AB3D-8E5F-4964-AF81-FABF41E45004}"/>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420F511A-8CB4-4832-874A-C286C2295A1A}"/>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D44DF0EB-1549-4D65-8D19-429781C3977A}"/>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421DD6C6-4440-4E82-B7B5-EC636EB33111}"/>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877872533"/>
      </p:ext>
    </p:extLst>
  </p:cSld>
  <p:clrMapOvr>
    <a:overrideClrMapping bg1="lt1" tx1="dk1" bg2="lt2" tx2="dk2" accent1="accent1" accent2="accent2" accent3="accent3" accent4="accent4" accent5="accent5" accent6="accent6" hlink="hlink" folHlink="folHlink"/>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99176" y="429580"/>
            <a:ext cx="3276600"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Christ </a:t>
            </a:r>
          </a:p>
        </p:txBody>
      </p:sp>
      <p:sp>
        <p:nvSpPr>
          <p:cNvPr id="20489" name="Content Placeholder 2"/>
          <p:cNvSpPr>
            <a:spLocks noGrp="1"/>
          </p:cNvSpPr>
          <p:nvPr>
            <p:ph idx="1"/>
          </p:nvPr>
        </p:nvSpPr>
        <p:spPr>
          <a:xfrm>
            <a:off x="457200" y="1905000"/>
            <a:ext cx="11049000" cy="4724400"/>
          </a:xfrm>
        </p:spPr>
        <p:txBody>
          <a:bodyPr>
            <a:normAutofit/>
          </a:bodyPr>
          <a:lstStyle/>
          <a:p>
            <a:r>
              <a:rPr lang="en-US" sz="3600" i="1" dirty="0"/>
              <a:t>In Christ Jesus you were redeemed and forgiven for all your sins. Ephesians 1:7, “</a:t>
            </a:r>
            <a:r>
              <a:rPr lang="en-US" sz="3600" i="1" dirty="0">
                <a:solidFill>
                  <a:srgbClr val="FF0000"/>
                </a:solidFill>
              </a:rPr>
              <a:t>In Christ </a:t>
            </a:r>
            <a:r>
              <a:rPr lang="en-US" sz="3600" i="1" dirty="0"/>
              <a:t>we have redemption through his blood, the forgiveness of our trespasses.”</a:t>
            </a:r>
            <a:endParaRPr lang="en-US" sz="3600" dirty="0"/>
          </a:p>
          <a:p>
            <a:r>
              <a:rPr lang="en-US" sz="3600" i="1" dirty="0"/>
              <a:t>In Christ Jesus you are justified before God and the righteousness of God </a:t>
            </a:r>
            <a:r>
              <a:rPr lang="en-US" sz="3600" i="1" dirty="0">
                <a:solidFill>
                  <a:srgbClr val="FF0000"/>
                </a:solidFill>
              </a:rPr>
              <a:t>in Christ </a:t>
            </a:r>
            <a:r>
              <a:rPr lang="en-US" sz="3600" i="1" dirty="0"/>
              <a:t>is imputed to you. 2 Corinthians 5:21, “For our sake God made Christ to be sin who knew no sin, so that in him we might become the righteousness of God.”</a:t>
            </a:r>
            <a:endParaRPr lang="en-US" sz="3600" dirty="0"/>
          </a:p>
        </p:txBody>
      </p:sp>
      <p:grpSp>
        <p:nvGrpSpPr>
          <p:cNvPr id="10" name="Group 9">
            <a:extLst>
              <a:ext uri="{FF2B5EF4-FFF2-40B4-BE49-F238E27FC236}">
                <a16:creationId xmlns:a16="http://schemas.microsoft.com/office/drawing/2014/main" xmlns="" id="{70B3E84F-34B3-427F-B0EA-BE8EAE620D54}"/>
              </a:ext>
            </a:extLst>
          </p:cNvPr>
          <p:cNvGrpSpPr/>
          <p:nvPr/>
        </p:nvGrpSpPr>
        <p:grpSpPr>
          <a:xfrm>
            <a:off x="762000" y="327991"/>
            <a:ext cx="1287975" cy="1048543"/>
            <a:chOff x="762000" y="324644"/>
            <a:chExt cx="1440375" cy="1199356"/>
          </a:xfrm>
        </p:grpSpPr>
        <p:sp>
          <p:nvSpPr>
            <p:cNvPr id="11" name="Cube 10">
              <a:extLst>
                <a:ext uri="{FF2B5EF4-FFF2-40B4-BE49-F238E27FC236}">
                  <a16:creationId xmlns:a16="http://schemas.microsoft.com/office/drawing/2014/main" xmlns="" id="{EDC02136-8A54-4D1C-B24F-29457E33751A}"/>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xmlns="" id="{FABA9113-C5AF-4338-8161-61902E4828E6}"/>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xmlns="" id="{6130DDDF-01E4-44F9-A923-763475029EA9}"/>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xmlns="" id="{F3AA204A-CC47-4F54-8374-68E6534F8A5E}"/>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xmlns="" id="{F2C3FDC9-A7AE-4A71-B981-5AA7DAB27E9A}"/>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xmlns="" id="{7637B65C-6A79-4C77-9A40-E06F36378F4B}"/>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Stacked blocks with text</Template>
  <TotalTime>1523</TotalTime>
  <Words>1875</Words>
  <Application>Microsoft Office PowerPoint</Application>
  <PresentationFormat>Widescreen</PresentationFormat>
  <Paragraphs>2098</Paragraphs>
  <Slides>28</Slides>
  <Notes>27</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28</vt:i4>
      </vt:variant>
    </vt:vector>
  </HeadingPairs>
  <TitlesOfParts>
    <vt:vector size="38" baseType="lpstr">
      <vt:lpstr>Arial</vt:lpstr>
      <vt:lpstr>Calibri</vt:lpstr>
      <vt:lpstr>Calibri Light</vt:lpstr>
      <vt:lpstr>Franklin Gothic Medium Cond</vt:lpstr>
      <vt:lpstr>Tahoma</vt:lpstr>
      <vt:lpstr>1_Office Theme</vt:lpstr>
      <vt:lpstr>2_Custom Design</vt:lpstr>
      <vt:lpstr>1_Custom Design</vt:lpstr>
      <vt:lpstr>Custom Design</vt:lpstr>
      <vt:lpstr>3_Custom Design</vt:lpstr>
      <vt:lpstr>Agents of Reconciliation in a Fractured World </vt:lpstr>
      <vt:lpstr>Reconciliation </vt:lpstr>
      <vt:lpstr>Reconciliation</vt:lpstr>
      <vt:lpstr>Reconciliation</vt:lpstr>
      <vt:lpstr>PowerPoint Presentation</vt:lpstr>
      <vt:lpstr>Building Blocks</vt:lpstr>
      <vt:lpstr>New Creation </vt:lpstr>
      <vt:lpstr>In Christ </vt:lpstr>
      <vt:lpstr>In Christ </vt:lpstr>
      <vt:lpstr>In Christ </vt:lpstr>
      <vt:lpstr>In Christ </vt:lpstr>
      <vt:lpstr>In Christ </vt:lpstr>
      <vt:lpstr> In Christ </vt:lpstr>
      <vt:lpstr> In World/In Christ</vt:lpstr>
      <vt:lpstr>Unity in Christ</vt:lpstr>
      <vt:lpstr>Baptized in Christ</vt:lpstr>
      <vt:lpstr>New Creation </vt:lpstr>
      <vt:lpstr>New Creation</vt:lpstr>
      <vt:lpstr>The Great Exchange</vt:lpstr>
      <vt:lpstr>The Great Exchange</vt:lpstr>
      <vt:lpstr>The Great Exchange</vt:lpstr>
      <vt:lpstr> The New Mission </vt:lpstr>
      <vt:lpstr>The New Mission</vt:lpstr>
      <vt:lpstr>Ministry of Reconciliation</vt:lpstr>
      <vt:lpstr>Ministry of Reconciliation</vt:lpstr>
      <vt:lpstr>Take Aways </vt:lpstr>
      <vt:lpstr>Take Aways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Westgate</dc:creator>
  <cp:keywords/>
  <cp:lastModifiedBy>James Westgate</cp:lastModifiedBy>
  <cp:revision>63</cp:revision>
  <dcterms:created xsi:type="dcterms:W3CDTF">2015-05-12T15:31:40Z</dcterms:created>
  <dcterms:modified xsi:type="dcterms:W3CDTF">2022-07-07T02:55:55Z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TC019192269991</vt:lpwstr>
  </property>
</Properties>
</file>