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19" d="100"/>
          <a:sy n="119" d="100"/>
        </p:scale>
        <p:origin x="-10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IAS 17: Leases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Finance &amp; Operating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59768" y="4884821"/>
            <a:ext cx="4812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Prepared by Nathaniel Brown.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969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 the term of the lease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The asset is depreciated over its </a:t>
            </a:r>
            <a:r>
              <a:rPr lang="en-GB" dirty="0" smtClean="0">
                <a:solidFill>
                  <a:srgbClr val="7030A0"/>
                </a:solidFill>
              </a:rPr>
              <a:t>useful life.</a:t>
            </a:r>
          </a:p>
          <a:p>
            <a:endParaRPr lang="en-GB" dirty="0" smtClean="0">
              <a:solidFill>
                <a:srgbClr val="7030A0"/>
              </a:solidFill>
            </a:endParaRPr>
          </a:p>
          <a:p>
            <a:endParaRPr lang="en-GB" dirty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Useful Life:- The estimated remaining period over which the economic benefits embodied in the asset are expected to be consumed by the entity.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7334" y="2640940"/>
            <a:ext cx="8596668" cy="7704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The lease payments are split between capital and interest. Capital portion reduces outstanding liability and the interest is charged to Profit or Loss.</a:t>
            </a:r>
          </a:p>
        </p:txBody>
      </p:sp>
    </p:spTree>
    <p:extLst>
      <p:ext uri="{BB962C8B-B14F-4D97-AF65-F5344CB8AC3E}">
        <p14:creationId xmlns:p14="http://schemas.microsoft.com/office/powerpoint/2010/main" val="302721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Accounting for Operating Leases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The payments are charged to profit or loss on a straight line basis.</a:t>
            </a:r>
          </a:p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Not recognised in the Statement of Financial Position - Information is instead disclosed in the notes to the financial statement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2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a working example: step-by-step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Follow </a:t>
            </a:r>
            <a:r>
              <a:rPr lang="en-GB" sz="2000" dirty="0" err="1"/>
              <a:t>Faringdon</a:t>
            </a:r>
            <a:r>
              <a:rPr lang="en-GB" sz="2000" dirty="0"/>
              <a:t> Ltd – Page 209</a:t>
            </a:r>
          </a:p>
        </p:txBody>
      </p:sp>
    </p:spTree>
    <p:extLst>
      <p:ext uri="{BB962C8B-B14F-4D97-AF65-F5344CB8AC3E}">
        <p14:creationId xmlns:p14="http://schemas.microsoft.com/office/powerpoint/2010/main" val="24441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Definition of a Lease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 lease is an agreement whereby the owner of an asset (</a:t>
            </a:r>
            <a:r>
              <a:rPr lang="en-GB" dirty="0" smtClean="0">
                <a:solidFill>
                  <a:srgbClr val="C00000"/>
                </a:solidFill>
              </a:rPr>
              <a:t>the lessor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) hires the asset to the user of the asset (</a:t>
            </a:r>
            <a:r>
              <a:rPr lang="en-GB" dirty="0" smtClean="0">
                <a:solidFill>
                  <a:srgbClr val="7030A0"/>
                </a:solidFill>
              </a:rPr>
              <a:t>the lessee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) for an agreed period of time.</a:t>
            </a:r>
          </a:p>
          <a:p>
            <a:endParaRPr lang="en-GB" dirty="0"/>
          </a:p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Many entities choose to use leases to finance their purchases of assets as it allows them to spread the cash outflow over several accounting periods.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rgbClr val="C00000"/>
                </a:solidFill>
              </a:rPr>
              <a:t>Lessor = The supplier of the asset</a:t>
            </a:r>
          </a:p>
          <a:p>
            <a:r>
              <a:rPr lang="en-GB" dirty="0">
                <a:solidFill>
                  <a:srgbClr val="7030A0"/>
                </a:solidFill>
              </a:rPr>
              <a:t>Lessee = The customer who is hiring the asset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112484" y="609600"/>
            <a:ext cx="435808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/>
              <a:t>&amp;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Why they are used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35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types of Leases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69889" y="609600"/>
            <a:ext cx="328506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/>
              <a:t>&amp;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Definitions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2114676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Finance Lease:- </a:t>
            </a:r>
            <a:b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2114676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transfers substantially all of the risks and rewards of ownership of an asset to the lessee. </a:t>
            </a:r>
            <a:r>
              <a:rPr lang="en-GB" dirty="0" smtClean="0"/>
              <a:t>However, ownership may or may not eventually be transferred.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7334" y="328629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any lease that does not fall into a Finance Lease. </a:t>
            </a:r>
            <a:r>
              <a:rPr lang="en-GB" dirty="0" smtClean="0"/>
              <a:t>It is similar to a rental agreement.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77334" y="328629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Operating Lease:-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82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of a Finance Lease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3527"/>
            <a:ext cx="8596668" cy="716449"/>
          </a:xfrm>
        </p:spPr>
        <p:txBody>
          <a:bodyPr>
            <a:normAutofit/>
          </a:bodyPr>
          <a:lstStyle/>
          <a:p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</a:rPr>
              <a:t>If all or some of the following apply: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7334" y="2330451"/>
            <a:ext cx="8596668" cy="74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The Lease transfers ownership of the asset to the lessee by the end of the lease term.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3071111"/>
            <a:ext cx="8596668" cy="737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The lessee has the option to purchase the asset and it is reasonably certain that this will happen.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3808968"/>
            <a:ext cx="8596668" cy="737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The lease contract is for all or most of the asset’s useful life, even if ownership is not transferred.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7334" y="4546009"/>
            <a:ext cx="8596668" cy="1137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The minimum lease payments amount to substantially all of the fair value of the leased asset </a:t>
            </a:r>
            <a:r>
              <a:rPr lang="en-GB" dirty="0" smtClean="0"/>
              <a:t>– </a:t>
            </a:r>
            <a:r>
              <a:rPr lang="en-GB" i="1" dirty="0" smtClean="0"/>
              <a:t>minimum lease payments are the total payments that the lessee is or can be required to make over the lease term.</a:t>
            </a: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7334" y="5546941"/>
            <a:ext cx="8596668" cy="716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i="1" dirty="0" smtClean="0">
                <a:solidFill>
                  <a:schemeClr val="accent1">
                    <a:lumMod val="75000"/>
                  </a:schemeClr>
                </a:solidFill>
              </a:rPr>
              <a:t>The leased assets are specialised so that only the lessee can use them without major modifications.</a:t>
            </a: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5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Continued…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657039"/>
          </a:xfrm>
        </p:spPr>
        <p:txBody>
          <a:bodyPr/>
          <a:lstStyle/>
          <a:p>
            <a:r>
              <a:rPr lang="en-GB" sz="2000" b="1" dirty="0" smtClean="0"/>
              <a:t>Could be a finance lease if either of the following apply: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7334" y="2817628"/>
            <a:ext cx="8596668" cy="74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If the lease is cancelled, the lessee bears any losses incurred as a result of the cancellation.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3559728"/>
            <a:ext cx="8596668" cy="766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After the initial terms ends, there is an option for continuing to lease at a rate that is substantially lower than the market rent.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7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of an Operating Lease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5653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These tend to be in a similar form to a rental agreement.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7334" y="2626242"/>
            <a:ext cx="8596668" cy="1114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It is an Operating Lease if the lease did not fall into any of the previous criteria of a Finance Lease.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66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Witney Ltd leases an item of plant. Under the terms of the lease, Witney Ltd makes payments of £20,000 each year for five years. The present value of the minimum lease payments is £95,500. The plant has a useful life of five years and would cost £98,000 to purchase outright.</a:t>
            </a:r>
          </a:p>
          <a:p>
            <a:endParaRPr lang="en-GB" dirty="0"/>
          </a:p>
          <a:p>
            <a:r>
              <a:rPr lang="en-GB" b="1" dirty="0" smtClean="0"/>
              <a:t>This lease is an operating lease.</a:t>
            </a:r>
          </a:p>
          <a:p>
            <a:endParaRPr lang="en-GB" dirty="0"/>
          </a:p>
          <a:p>
            <a:r>
              <a:rPr lang="en-GB" dirty="0" smtClean="0"/>
              <a:t>Is this statement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True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/>
              <a:t>or </a:t>
            </a:r>
            <a:r>
              <a:rPr lang="en-GB" dirty="0" smtClean="0">
                <a:solidFill>
                  <a:srgbClr val="C00000"/>
                </a:solidFill>
              </a:rPr>
              <a:t>False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15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Accounting for Finance Leases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Recognised in the lessee’s SFP at its </a:t>
            </a:r>
            <a:r>
              <a:rPr lang="en-GB" dirty="0" smtClean="0">
                <a:solidFill>
                  <a:srgbClr val="7030A0"/>
                </a:solidFill>
              </a:rPr>
              <a:t>fair value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, or the present value of the minimum lease payments. Whichever is lower.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solidFill>
                  <a:srgbClr val="7030A0"/>
                </a:solidFill>
              </a:rPr>
              <a:t>Fair value – amount for which an asset could be exchanged/liability settled in an arm’s length transaction. </a:t>
            </a:r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7334" y="2908412"/>
            <a:ext cx="8596668" cy="727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Lessee recognises liability for the loan – same amount as the value of the asset.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59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Arriving at the Minimum Lease Payment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Interest rate implicit in the lease:-</a:t>
            </a:r>
          </a:p>
          <a:p>
            <a:r>
              <a:rPr lang="en-GB" dirty="0" smtClean="0"/>
              <a:t>The discount rate at the start of the lease making the total present value of the minimum lease payments equal to the fair value of the leased asset.</a:t>
            </a:r>
            <a:endParaRPr lang="en-GB" dirty="0"/>
          </a:p>
          <a:p>
            <a:endParaRPr lang="en-GB" dirty="0" smtClean="0"/>
          </a:p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Incremental borrowing rate:- </a:t>
            </a:r>
            <a:r>
              <a:rPr lang="en-GB" dirty="0" smtClean="0">
                <a:solidFill>
                  <a:srgbClr val="C00000"/>
                </a:solidFill>
              </a:rPr>
              <a:t>Used if Interest rate is not possible</a:t>
            </a:r>
          </a:p>
          <a:p>
            <a:r>
              <a:rPr lang="en-GB" dirty="0" smtClean="0"/>
              <a:t>The rate of interest that the lessee would have to pay on a similar lease/sum of money over a similar timescale.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91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711</Words>
  <Application>Microsoft Office PowerPoint</Application>
  <PresentationFormat>Custom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IAS 17: Leases</vt:lpstr>
      <vt:lpstr>Definition of a Lease </vt:lpstr>
      <vt:lpstr>Two types of Leases</vt:lpstr>
      <vt:lpstr>Classification of a Finance Lease</vt:lpstr>
      <vt:lpstr>Continued…</vt:lpstr>
      <vt:lpstr>Classification of an Operating Lease</vt:lpstr>
      <vt:lpstr>Question</vt:lpstr>
      <vt:lpstr>Accounting for Finance Leases</vt:lpstr>
      <vt:lpstr>Arriving at the Minimum Lease Payment</vt:lpstr>
      <vt:lpstr>Over the term of the lease</vt:lpstr>
      <vt:lpstr>Accounting for Operating Leases</vt:lpstr>
      <vt:lpstr>For a working example: step-by-step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17: Leases</dc:title>
  <dc:creator>Nathaniel Brown</dc:creator>
  <cp:lastModifiedBy>Karen</cp:lastModifiedBy>
  <cp:revision>13</cp:revision>
  <dcterms:created xsi:type="dcterms:W3CDTF">2015-03-15T08:53:41Z</dcterms:created>
  <dcterms:modified xsi:type="dcterms:W3CDTF">2015-05-03T11:41:33Z</dcterms:modified>
</cp:coreProperties>
</file>