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6"/>
  </p:notesMasterIdLst>
  <p:handoutMasterIdLst>
    <p:handoutMasterId r:id="rId167"/>
  </p:handoutMasterIdLst>
  <p:sldIdLst>
    <p:sldId id="299" r:id="rId2"/>
    <p:sldId id="3377" r:id="rId3"/>
    <p:sldId id="687" r:id="rId4"/>
    <p:sldId id="1155" r:id="rId5"/>
    <p:sldId id="688" r:id="rId6"/>
    <p:sldId id="3461" r:id="rId7"/>
    <p:sldId id="3462" r:id="rId8"/>
    <p:sldId id="3463" r:id="rId9"/>
    <p:sldId id="3480" r:id="rId10"/>
    <p:sldId id="3481" r:id="rId11"/>
    <p:sldId id="3482" r:id="rId12"/>
    <p:sldId id="3483" r:id="rId13"/>
    <p:sldId id="3484" r:id="rId14"/>
    <p:sldId id="3485" r:id="rId15"/>
    <p:sldId id="3486" r:id="rId16"/>
    <p:sldId id="3487" r:id="rId17"/>
    <p:sldId id="3488" r:id="rId18"/>
    <p:sldId id="3489" r:id="rId19"/>
    <p:sldId id="3490" r:id="rId20"/>
    <p:sldId id="3491" r:id="rId21"/>
    <p:sldId id="3492" r:id="rId22"/>
    <p:sldId id="689" r:id="rId23"/>
    <p:sldId id="3450" r:id="rId24"/>
    <p:sldId id="544" r:id="rId25"/>
    <p:sldId id="1261" r:id="rId26"/>
    <p:sldId id="3493" r:id="rId27"/>
    <p:sldId id="1265" r:id="rId28"/>
    <p:sldId id="3456" r:id="rId29"/>
    <p:sldId id="3457" r:id="rId30"/>
    <p:sldId id="1268" r:id="rId31"/>
    <p:sldId id="750" r:id="rId32"/>
    <p:sldId id="3494" r:id="rId33"/>
    <p:sldId id="3495" r:id="rId34"/>
    <p:sldId id="1275" r:id="rId35"/>
    <p:sldId id="1277" r:id="rId36"/>
    <p:sldId id="1276" r:id="rId37"/>
    <p:sldId id="1278" r:id="rId38"/>
    <p:sldId id="1298" r:id="rId39"/>
    <p:sldId id="782" r:id="rId40"/>
    <p:sldId id="783" r:id="rId41"/>
    <p:sldId id="784" r:id="rId42"/>
    <p:sldId id="787" r:id="rId43"/>
    <p:sldId id="789" r:id="rId44"/>
    <p:sldId id="790" r:id="rId45"/>
    <p:sldId id="791" r:id="rId46"/>
    <p:sldId id="3501" r:id="rId47"/>
    <p:sldId id="793" r:id="rId48"/>
    <p:sldId id="795" r:id="rId49"/>
    <p:sldId id="796" r:id="rId50"/>
    <p:sldId id="1017" r:id="rId51"/>
    <p:sldId id="3502" r:id="rId52"/>
    <p:sldId id="1165" r:id="rId53"/>
    <p:sldId id="1280" r:id="rId54"/>
    <p:sldId id="3496" r:id="rId55"/>
    <p:sldId id="3497" r:id="rId56"/>
    <p:sldId id="3498" r:id="rId57"/>
    <p:sldId id="1288" r:id="rId58"/>
    <p:sldId id="1289" r:id="rId59"/>
    <p:sldId id="3459" r:id="rId60"/>
    <p:sldId id="1291" r:id="rId61"/>
    <p:sldId id="3499" r:id="rId62"/>
    <p:sldId id="3500" r:id="rId63"/>
    <p:sldId id="1296" r:id="rId64"/>
    <p:sldId id="3394" r:id="rId65"/>
    <p:sldId id="3460" r:id="rId66"/>
    <p:sldId id="1048" r:id="rId67"/>
    <p:sldId id="1049" r:id="rId68"/>
    <p:sldId id="1050" r:id="rId69"/>
    <p:sldId id="1051" r:id="rId70"/>
    <p:sldId id="1053" r:id="rId71"/>
    <p:sldId id="3503" r:id="rId72"/>
    <p:sldId id="1057" r:id="rId73"/>
    <p:sldId id="1058" r:id="rId74"/>
    <p:sldId id="1059" r:id="rId75"/>
    <p:sldId id="1060" r:id="rId76"/>
    <p:sldId id="3504" r:id="rId77"/>
    <p:sldId id="3505" r:id="rId78"/>
    <p:sldId id="3544" r:id="rId79"/>
    <p:sldId id="815" r:id="rId80"/>
    <p:sldId id="258" r:id="rId81"/>
    <p:sldId id="812" r:id="rId82"/>
    <p:sldId id="391" r:id="rId83"/>
    <p:sldId id="813" r:id="rId84"/>
    <p:sldId id="3545" r:id="rId85"/>
    <p:sldId id="3546" r:id="rId86"/>
    <p:sldId id="396" r:id="rId87"/>
    <p:sldId id="814" r:id="rId88"/>
    <p:sldId id="804" r:id="rId89"/>
    <p:sldId id="803" r:id="rId90"/>
    <p:sldId id="808" r:id="rId91"/>
    <p:sldId id="809" r:id="rId92"/>
    <p:sldId id="810" r:id="rId93"/>
    <p:sldId id="805" r:id="rId94"/>
    <p:sldId id="806" r:id="rId95"/>
    <p:sldId id="807" r:id="rId96"/>
    <p:sldId id="811" r:id="rId97"/>
    <p:sldId id="816" r:id="rId98"/>
    <p:sldId id="3572" r:id="rId99"/>
    <p:sldId id="862" r:id="rId100"/>
    <p:sldId id="863" r:id="rId101"/>
    <p:sldId id="1844" r:id="rId102"/>
    <p:sldId id="1792" r:id="rId103"/>
    <p:sldId id="867" r:id="rId104"/>
    <p:sldId id="873" r:id="rId105"/>
    <p:sldId id="874" r:id="rId106"/>
    <p:sldId id="1793" r:id="rId107"/>
    <p:sldId id="876" r:id="rId108"/>
    <p:sldId id="449" r:id="rId109"/>
    <p:sldId id="1845" r:id="rId110"/>
    <p:sldId id="1794" r:id="rId111"/>
    <p:sldId id="3578" r:id="rId112"/>
    <p:sldId id="886" r:id="rId113"/>
    <p:sldId id="887" r:id="rId114"/>
    <p:sldId id="891" r:id="rId115"/>
    <p:sldId id="888" r:id="rId116"/>
    <p:sldId id="1179" r:id="rId117"/>
    <p:sldId id="890" r:id="rId118"/>
    <p:sldId id="3438" r:id="rId119"/>
    <p:sldId id="3573" r:id="rId120"/>
    <p:sldId id="894" r:id="rId121"/>
    <p:sldId id="898" r:id="rId122"/>
    <p:sldId id="895" r:id="rId123"/>
    <p:sldId id="1182" r:id="rId124"/>
    <p:sldId id="3554" r:id="rId125"/>
    <p:sldId id="3440" r:id="rId126"/>
    <p:sldId id="3574" r:id="rId127"/>
    <p:sldId id="901" r:id="rId128"/>
    <p:sldId id="678" r:id="rId129"/>
    <p:sldId id="545" r:id="rId130"/>
    <p:sldId id="3555" r:id="rId131"/>
    <p:sldId id="904" r:id="rId132"/>
    <p:sldId id="906" r:id="rId133"/>
    <p:sldId id="902" r:id="rId134"/>
    <p:sldId id="3575" r:id="rId135"/>
    <p:sldId id="3451" r:id="rId136"/>
    <p:sldId id="3556" r:id="rId137"/>
    <p:sldId id="3557" r:id="rId138"/>
    <p:sldId id="917" r:id="rId139"/>
    <p:sldId id="918" r:id="rId140"/>
    <p:sldId id="920" r:id="rId141"/>
    <p:sldId id="921" r:id="rId142"/>
    <p:sldId id="924" r:id="rId143"/>
    <p:sldId id="1795" r:id="rId144"/>
    <p:sldId id="3566" r:id="rId145"/>
    <p:sldId id="1193" r:id="rId146"/>
    <p:sldId id="3567" r:id="rId147"/>
    <p:sldId id="1194" r:id="rId148"/>
    <p:sldId id="3568" r:id="rId149"/>
    <p:sldId id="947" r:id="rId150"/>
    <p:sldId id="3452" r:id="rId151"/>
    <p:sldId id="3576" r:id="rId152"/>
    <p:sldId id="772" r:id="rId153"/>
    <p:sldId id="794" r:id="rId154"/>
    <p:sldId id="773" r:id="rId155"/>
    <p:sldId id="3571" r:id="rId156"/>
    <p:sldId id="1196" r:id="rId157"/>
    <p:sldId id="3453" r:id="rId158"/>
    <p:sldId id="3577" r:id="rId159"/>
    <p:sldId id="1202" r:id="rId160"/>
    <p:sldId id="1210" r:id="rId161"/>
    <p:sldId id="704" r:id="rId162"/>
    <p:sldId id="1205" r:id="rId163"/>
    <p:sldId id="980" r:id="rId164"/>
    <p:sldId id="3386" r:id="rId1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F2600"/>
    <a:srgbClr val="76D6FF"/>
    <a:srgbClr val="D883FF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4" autoAdjust="0"/>
    <p:restoredTop sz="95597" autoAdjust="0"/>
  </p:normalViewPr>
  <p:slideViewPr>
    <p:cSldViewPr snapToGrid="0">
      <p:cViewPr varScale="1">
        <p:scale>
          <a:sx n="114" d="100"/>
          <a:sy n="114" d="100"/>
        </p:scale>
        <p:origin x="176" y="456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48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9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49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9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50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54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3766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55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6972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56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09747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61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92443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62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52279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67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70758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53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78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4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72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074718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73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0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75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07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8342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380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1381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697D4-6D5B-834C-8E90-5A11BA6A937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0063F8-1DA9-5F4C-88A8-8CD04F267F2B}"/>
              </a:ext>
            </a:extLst>
          </p:cNvPr>
          <p:cNvSpPr txBox="1">
            <a:spLocks/>
          </p:cNvSpPr>
          <p:nvPr userDrawn="1"/>
        </p:nvSpPr>
        <p:spPr>
          <a:xfrm>
            <a:off x="-1231900" y="6673910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2020 Sarah R. Powell, Ph.D.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tif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tiff"/><Relationship Id="rId7" Type="http://schemas.openxmlformats.org/officeDocument/2006/relationships/image" Target="../media/image70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Relationship Id="rId9" Type="http://schemas.openxmlformats.org/officeDocument/2006/relationships/image" Target="../media/image72.tif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064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of Operations and Word-Problem Structures</a:t>
            </a:r>
            <a:endParaRPr lang="en-US" sz="5000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25805892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4523" y="1322859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6261" y="1862418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2844" y="2511164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7439" y="3159910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4254" y="373464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91509" y="4298374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8764" y="4958132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6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CDDE8-6E68-B84E-ABAC-A0C3E453B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789" y="0"/>
            <a:ext cx="5176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593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66783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33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460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318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1517656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8BC8E-3D74-9A4C-A788-3A335A465A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543" y="43786"/>
            <a:ext cx="2618508" cy="34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714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795EE-95A0-3649-8644-63709E84E2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584" y="0"/>
            <a:ext cx="516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043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9758326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64639" y="3812558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64639" y="5495436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64639" y="4653997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70934" y="2967057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70934" y="1307363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91183" y="2137210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74720" y="334973"/>
            <a:ext cx="2194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3062455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6C963-132D-814E-BB51-ADD4D8DBD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558" y="-446048"/>
            <a:ext cx="511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000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Emily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01385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7688491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80834" y="98771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DE8E8-CF8F-C64F-8953-A90DEC6F55B3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65E8EE-8BE4-5C46-A18B-4DAAF09D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57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4DE8D-6485-344E-B704-57D6F2860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674" y="0"/>
            <a:ext cx="519668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538075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= 52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073574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80340" y="25691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469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957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D883FF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113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6C963-132D-814E-BB51-ADD4D8DBD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558" y="-446048"/>
            <a:ext cx="511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728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872608"/>
            <a:ext cx="8915400" cy="48395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</a:t>
            </a:r>
            <a:r>
              <a:rPr lang="en-US" sz="2800" dirty="0" err="1"/>
              <a:t>Shinead</a:t>
            </a:r>
            <a:r>
              <a:rPr lang="en-US" sz="2800" dirty="0"/>
              <a:t>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Amanda. If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</a:t>
            </a:r>
            <a:r>
              <a:rPr lang="en-US" sz="2800" dirty="0" err="1"/>
              <a:t>Shinead</a:t>
            </a:r>
            <a:r>
              <a:rPr lang="en-US" sz="2800" dirty="0"/>
              <a:t>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Amanda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</a:t>
            </a:r>
            <a:r>
              <a:rPr lang="en-US" sz="2800" dirty="0" err="1"/>
              <a:t>Shinead</a:t>
            </a:r>
            <a:r>
              <a:rPr lang="en-US" sz="2800" dirty="0"/>
              <a:t>. </a:t>
            </a:r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Amanda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480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703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182005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33958" y="988572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A1B663-33CD-784B-BF4B-EDA3056D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67B1C-FD65-1F45-9510-E0950443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436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296646-D2A2-CA4D-8D80-D6FEC3D475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825" y="0"/>
            <a:ext cx="519668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528151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0878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78428" y="354260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40121" y="406755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3734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346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6C963-132D-814E-BB51-ADD4D8DBD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558" y="-446048"/>
            <a:ext cx="511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25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984132"/>
            <a:ext cx="8756374" cy="472028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</a:t>
            </a:r>
            <a:r>
              <a:rPr lang="en-US" sz="2500" dirty="0" err="1"/>
              <a:t>Shannah</a:t>
            </a:r>
            <a:r>
              <a:rPr lang="en-US" sz="2500" dirty="0"/>
              <a:t>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</a:t>
            </a:r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</a:t>
            </a:r>
            <a:r>
              <a:rPr lang="en-US" sz="2500" dirty="0" err="1"/>
              <a:t>Shannah</a:t>
            </a:r>
            <a:r>
              <a:rPr lang="en-US" sz="2500" dirty="0"/>
              <a:t>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7314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614977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3978135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49F31-2B99-354B-B562-1E987C83B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82" y="0"/>
            <a:ext cx="516128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178475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601" y="4494508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730" y="5507310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04135" y="2337318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30593" y="403266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2516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047640"/>
            <a:ext cx="8637104" cy="4839538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Reece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Reece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Reece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Reece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1199002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23263" y="874794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AC3A31-1AD9-CD4B-A09B-4BFFD2662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BC5E10-7D8D-8F40-8794-B5AF9F37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377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6C963-132D-814E-BB51-ADD4D8DBD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558" y="-446048"/>
            <a:ext cx="511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3F8956-6D78-1544-B395-E8E9B4A27D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82" y="0"/>
            <a:ext cx="5161280" cy="68580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F8299DB1-3BDE-7746-B0DA-A5D758624878}"/>
              </a:ext>
            </a:extLst>
          </p:cNvPr>
          <p:cNvSpPr/>
          <p:nvPr/>
        </p:nvSpPr>
        <p:spPr>
          <a:xfrm>
            <a:off x="3189629" y="414827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F5C93D45-7137-094C-A130-B88ECF988E85}"/>
              </a:ext>
            </a:extLst>
          </p:cNvPr>
          <p:cNvSpPr/>
          <p:nvPr/>
        </p:nvSpPr>
        <p:spPr>
          <a:xfrm>
            <a:off x="5669592" y="4148270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1620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85008" y="2807636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153B0-AFCA-F341-90BB-BB5E3F6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46" y="1133061"/>
            <a:ext cx="7763159" cy="14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669587" y="3023550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74F0D-589C-C744-9505-48875054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21" y="1053548"/>
            <a:ext cx="7814842" cy="17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7030A0"/>
                </a:solidFill>
              </a:rPr>
              <a:t>Total </a:t>
            </a:r>
            <a:r>
              <a:rPr lang="en-US" sz="3600" dirty="0"/>
              <a:t>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0070C0"/>
                </a:solidFill>
              </a:rPr>
              <a:t>Difference</a:t>
            </a:r>
            <a:r>
              <a:rPr lang="en-US" sz="3600" dirty="0"/>
              <a:t> problem?</a:t>
            </a:r>
          </a:p>
          <a:p>
            <a:r>
              <a:rPr lang="en-US" sz="3600" dirty="0"/>
              <a:t>What’s a </a:t>
            </a:r>
            <a:r>
              <a:rPr lang="en-US" sz="3600" b="1" dirty="0">
                <a:solidFill>
                  <a:srgbClr val="00B050"/>
                </a:solidFill>
              </a:rPr>
              <a:t>Change</a:t>
            </a:r>
            <a:r>
              <a:rPr lang="en-US" sz="36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1717807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988663" y="2379825"/>
            <a:ext cx="71849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205161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31680414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9" y="813231"/>
            <a:ext cx="8184683" cy="2092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PARCC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BDC258-8191-2749-915E-886684989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417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3105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8447239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2"/>
                </a:solidFill>
              </a:rPr>
              <a:t>Grade 3 PARCC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1" y="126627"/>
            <a:ext cx="6731000" cy="6527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2C566-3326-4B45-B424-AA32767F3368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5087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674030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79CF7-C39A-B64B-BD80-2E5D96876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6011" y="-356839"/>
            <a:ext cx="405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280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Scott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Scott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1665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2939426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209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67504C-67AB-A245-9135-E9DA78907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822" y="0"/>
            <a:ext cx="51485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4351154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6972685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E2A36-4DE5-624F-BF9B-CE57A19FB6AE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3931398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657807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682226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99527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8142" y="151200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1023" y="368222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73399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47991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658093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383510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3129266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30956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272" y="3020723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64436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639473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55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511" y="400777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92" y="449085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2B4DD-B874-FE49-B752-6961BAB8C129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8985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7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52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79CF7-C39A-B64B-BD80-2E5D96876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6011" y="-356839"/>
            <a:ext cx="405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585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Julie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Amy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Julie. </a:t>
            </a:r>
            <a:r>
              <a:rPr lang="en-US" sz="2400" dirty="0"/>
              <a:t>How many apples did </a:t>
            </a:r>
            <a:r>
              <a:rPr lang="en-US" dirty="0"/>
              <a:t>Julie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Julie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/>
              <a:t>Amy </a:t>
            </a:r>
            <a:r>
              <a:rPr lang="en-US" sz="2400"/>
              <a:t>pick?  </a:t>
            </a:r>
            <a:endParaRPr lang="en-US" sz="2400" dirty="0"/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566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555717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64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97E132-4351-134D-AE15-CC52893E27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568" y="0"/>
            <a:ext cx="51485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4572000" y="4068766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4A5138A-58C8-E84F-BC07-346916F0E8BD}"/>
              </a:ext>
            </a:extLst>
          </p:cNvPr>
          <p:cNvSpPr/>
          <p:nvPr/>
        </p:nvSpPr>
        <p:spPr>
          <a:xfrm>
            <a:off x="7139609" y="4068765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01832-2E7A-1D42-A0DB-0D5E3A45B694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9101837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3C7C7-F022-B64A-941E-8181C59B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7" y="1013131"/>
            <a:ext cx="8988645" cy="1598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12 robots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044202" y="2002440"/>
            <a:ext cx="1081427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BC2BC-4825-BA47-BEEC-856D85895CD0}"/>
              </a:ext>
            </a:extLst>
          </p:cNvPr>
          <p:cNvSpPr txBox="1"/>
          <p:nvPr/>
        </p:nvSpPr>
        <p:spPr>
          <a:xfrm>
            <a:off x="283013" y="372186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11023-601F-ED47-BAE8-48981E978B83}"/>
              </a:ext>
            </a:extLst>
          </p:cNvPr>
          <p:cNvSpPr txBox="1"/>
          <p:nvPr/>
        </p:nvSpPr>
        <p:spPr>
          <a:xfrm>
            <a:off x="29752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6F5E7-F646-8147-907F-61439A347B1A}"/>
              </a:ext>
            </a:extLst>
          </p:cNvPr>
          <p:cNvSpPr txBox="1"/>
          <p:nvPr/>
        </p:nvSpPr>
        <p:spPr>
          <a:xfrm>
            <a:off x="251422" y="463159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D9EBC-A0DA-4E46-8024-CA0BCEE7161F}"/>
              </a:ext>
            </a:extLst>
          </p:cNvPr>
          <p:cNvSpPr txBox="1"/>
          <p:nvPr/>
        </p:nvSpPr>
        <p:spPr>
          <a:xfrm>
            <a:off x="205321" y="5113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9489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5" grpId="0"/>
      <p:bldP spid="26" grpId="0"/>
      <p:bldP spid="27" grpId="0"/>
      <p:bldP spid="2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534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79CF7-C39A-B64B-BD80-2E5D96876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6011" y="-356839"/>
            <a:ext cx="405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167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111022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3607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288994097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5371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77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64639" y="3812558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64639" y="5495436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64639" y="4653997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70934" y="2967057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70934" y="1307363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91183" y="2137210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74720" y="334973"/>
            <a:ext cx="2194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46709729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3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0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5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3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8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explicit instruction?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E644A-ACCF-334E-A401-EE15EC981C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207" y="0"/>
            <a:ext cx="515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8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448323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Total (Part-Part-Whole, Combine)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20702-68C4-8340-AC6B-99A1C23F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one set, count another set, put sets together, count sum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07" y="2371429"/>
            <a:ext cx="825731" cy="731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022" y="3401727"/>
            <a:ext cx="825731" cy="731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4498" y="2161534"/>
            <a:ext cx="3352800" cy="2517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77888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685E0-D385-9A43-8899-6087F6F75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2316826"/>
            <a:ext cx="1268884" cy="634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1B202A-592B-524E-9DDA-FABCCFCFF3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3" y="3102949"/>
            <a:ext cx="1268884" cy="634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E86896-1AB1-BE4F-960A-A32F04FC0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3889072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625 L -0.25503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1.11111E-6 L -0.23871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051 L -0.2335 0.0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Join (Change Increase)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Start with a set, add the other set, count sum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2F5B-AD8B-394A-B014-EF1F9D1F60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312" y="2460181"/>
            <a:ext cx="825731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D7A6C4-F70E-524E-8909-32FC4E8C4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78" y="3668605"/>
            <a:ext cx="825731" cy="731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7D1A69-FABC-E549-A72F-26E85E07EBBE}"/>
              </a:ext>
            </a:extLst>
          </p:cNvPr>
          <p:cNvSpPr/>
          <p:nvPr/>
        </p:nvSpPr>
        <p:spPr>
          <a:xfrm>
            <a:off x="2814498" y="2161534"/>
            <a:ext cx="3352800" cy="2517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F3CD5-7FFE-944C-B8A4-D234499561C7}"/>
              </a:ext>
            </a:extLst>
          </p:cNvPr>
          <p:cNvSpPr txBox="1"/>
          <p:nvPr/>
        </p:nvSpPr>
        <p:spPr>
          <a:xfrm>
            <a:off x="3577888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029AF-4230-8A44-BD9B-C77B1ADFF2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2316826"/>
            <a:ext cx="1268884" cy="634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4B16A-2140-BE43-A766-1B17050CD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3" y="3102949"/>
            <a:ext cx="1268884" cy="634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D0C2C1-F900-5B49-8920-B5C06B8D59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887" y="3889072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-0.00232 L 0.19948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0.00278 L 0.16285 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625 L -0.25503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1.11111E-6 L -0.23871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0.0051 L -0.2335 0.0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72270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Angie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Angie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76889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Pam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Pam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3930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78168" y="4535297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6053668" y="5059639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95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4114545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07571" y="1845733"/>
            <a:ext cx="4376058" cy="258475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1213F6-761B-C942-84CB-48B231090156}"/>
              </a:ext>
            </a:extLst>
          </p:cNvPr>
          <p:cNvSpPr txBox="1"/>
          <p:nvPr/>
        </p:nvSpPr>
        <p:spPr>
          <a:xfrm>
            <a:off x="3577888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20CB-3806-C144-824B-29BA21016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2001480"/>
            <a:ext cx="1005114" cy="10051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A95485-94C0-BB4E-B13D-20A64F4D6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2635552"/>
            <a:ext cx="1005114" cy="10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6EE441-E248-D340-A1CF-D354ECBDA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13" y="2088539"/>
            <a:ext cx="1005114" cy="1005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52C431-79F7-1447-9267-C0B4EEBE5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34" y="3162340"/>
            <a:ext cx="1005114" cy="1005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89C338-2E59-384F-A90A-0A3DF3AC2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166" y="3191701"/>
            <a:ext cx="1005114" cy="10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00648 L 0.41267 0.00648 " pathEditMode="relative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-0.00417 L 0.41007 -0.00417 " pathEditMode="relative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0.00023 L 0.39236 0.00023 " pathEditMode="relative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Difference (Compare)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1213F6-761B-C942-84CB-48B231090156}"/>
              </a:ext>
            </a:extLst>
          </p:cNvPr>
          <p:cNvSpPr txBox="1"/>
          <p:nvPr/>
        </p:nvSpPr>
        <p:spPr>
          <a:xfrm>
            <a:off x="3577888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20CB-3806-C144-824B-29BA21016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2001480"/>
            <a:ext cx="1005114" cy="10051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A95485-94C0-BB4E-B13D-20A64F4D6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2001480"/>
            <a:ext cx="1005114" cy="10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6EE441-E248-D340-A1CF-D354ECBDA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59" y="2001480"/>
            <a:ext cx="1005114" cy="1005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52C431-79F7-1447-9267-C0B4EEBE5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577" y="2001480"/>
            <a:ext cx="1005114" cy="1005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89C338-2E59-384F-A90A-0A3DF3AC2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818" y="2001480"/>
            <a:ext cx="1005114" cy="1005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AA0E8-5383-C043-B7B5-0EDC3D05B9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41" y="3160603"/>
            <a:ext cx="1005114" cy="100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4C0531-A071-1047-840C-CEF2DEA6F4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00" y="3160603"/>
            <a:ext cx="1005114" cy="100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8B00E-4043-B74F-AAB4-2FE8A8927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59" y="3160603"/>
            <a:ext cx="1005114" cy="10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3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325482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Amanda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Amanda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264889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Cathy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Scott have? (How many fewer does Cathy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505507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86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00609-26C5-2349-B0C0-EBDD615B4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92" y="0"/>
            <a:ext cx="513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5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055D9E-10A0-AF4D-A91C-DF07F223B6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362" y="0"/>
            <a:ext cx="517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place value</a:t>
            </a:r>
          </a:p>
          <a:p>
            <a:endParaRPr lang="en-US" dirty="0"/>
          </a:p>
        </p:txBody>
      </p:sp>
      <p:pic>
        <p:nvPicPr>
          <p:cNvPr id="4" name="Picture 2" descr="http://www.eduplace.com/math/mw/background/2/12/graphics/ts_2_12_wi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132" y="3352800"/>
            <a:ext cx="2598868" cy="24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27" y="1810870"/>
            <a:ext cx="301557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25273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Autumn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Lydia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Victoria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Carol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494156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00609-26C5-2349-B0C0-EBDD615B4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92" y="0"/>
            <a:ext cx="513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14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947" y="2546195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02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Eric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Beth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00609-26C5-2349-B0C0-EBDD615B4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92" y="0"/>
            <a:ext cx="513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5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36FEB-209C-FF46-A674-8C873F1038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92" y="0"/>
            <a:ext cx="513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5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561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8748F964-BA00-3A4E-92DA-FAF1E3E18FE7}"/>
              </a:ext>
            </a:extLst>
          </p:cNvPr>
          <p:cNvSpPr/>
          <p:nvPr/>
        </p:nvSpPr>
        <p:spPr>
          <a:xfrm>
            <a:off x="426170" y="2316826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39502" y="497776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BCC7A6-0F9B-B742-86EB-897D914B9E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58" y="2647055"/>
            <a:ext cx="1268884" cy="6344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29F2C6-9A7B-8140-AB86-5F4FBDB91050}"/>
              </a:ext>
            </a:extLst>
          </p:cNvPr>
          <p:cNvSpPr/>
          <p:nvPr/>
        </p:nvSpPr>
        <p:spPr>
          <a:xfrm>
            <a:off x="6125029" y="2681989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62C22E-8C74-A844-94F7-0827F91FBDE0}"/>
              </a:ext>
            </a:extLst>
          </p:cNvPr>
          <p:cNvSpPr/>
          <p:nvPr/>
        </p:nvSpPr>
        <p:spPr>
          <a:xfrm>
            <a:off x="3334658" y="1880232"/>
            <a:ext cx="239485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9C82AB7-B225-B248-A79C-6EE592848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87" y="3446931"/>
            <a:ext cx="1268884" cy="634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2215D4-121C-1A4E-8FEF-A9277E01B8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145" y="2178969"/>
            <a:ext cx="1268884" cy="6344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6A4E6-4875-6141-92D7-21A907E65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774" y="2978845"/>
            <a:ext cx="1268884" cy="6344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154006-5F43-E54B-84F5-8D7BFE925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01" y="3111779"/>
            <a:ext cx="1268884" cy="634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978113-B1AA-E84A-8E13-1C2905650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830" y="3911655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27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39502" y="497776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FBC63A-8F18-9A43-AC6A-BB9C594C5A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3994699"/>
            <a:ext cx="1005114" cy="100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2DE1FE-A91A-5348-AE68-E5F60F70FB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2940378"/>
            <a:ext cx="1005114" cy="100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C74794-0E21-6F45-B1B6-75D46B215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116" y="1877235"/>
            <a:ext cx="1005114" cy="100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63F9A0-F70B-0942-B4DC-2B2D8F97C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94699"/>
            <a:ext cx="1005114" cy="100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054F09-B56C-264A-ABF9-F59A7B1245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40378"/>
            <a:ext cx="1005114" cy="1005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63C99E-3455-6B49-9F14-AE1F176B3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77235"/>
            <a:ext cx="1005114" cy="10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5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44" y="2860211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95111" y="2719559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B5A56-B5D2-6A49-AE90-51D34D356050}"/>
              </a:ext>
            </a:extLst>
          </p:cNvPr>
          <p:cNvSpPr txBox="1"/>
          <p:nvPr/>
        </p:nvSpPr>
        <p:spPr>
          <a:xfrm>
            <a:off x="3539502" y="497776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4175112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bags of apples. There are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in each bag. How many apples does Carlos have altogether?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 </a:t>
            </a: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9336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800" dirty="0"/>
          </a:p>
          <a:p>
            <a:pPr lvl="1" eaLnBrk="1" hangingPunct="1"/>
            <a:r>
              <a:rPr lang="en-US" sz="2800" dirty="0"/>
              <a:t>Beth picked </a:t>
            </a:r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apples. Amy picked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times as many apples as Beth. How many apples did Amy pick? 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	</a:t>
            </a:r>
            <a:r>
              <a:rPr lang="en-US" sz="2400" b="1" dirty="0">
                <a:solidFill>
                  <a:srgbClr val="0070C0"/>
                </a:solidFill>
              </a:rPr>
              <a:t>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9887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Equal Groups versus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F8AD8"/>
                </a:solidFill>
              </a:rPr>
              <a:t>2 ×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6"/>
                </a:solidFill>
              </a:rPr>
              <a:t>4 × 3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10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8575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8830543F-208C-D54C-8CF7-011E2E0A9234}"/>
              </a:ext>
            </a:extLst>
          </p:cNvPr>
          <p:cNvSpPr/>
          <p:nvPr/>
        </p:nvSpPr>
        <p:spPr>
          <a:xfrm>
            <a:off x="3597893" y="1714466"/>
            <a:ext cx="331547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9114B6-25E6-E442-9923-2C0781171F02}"/>
              </a:ext>
            </a:extLst>
          </p:cNvPr>
          <p:cNvSpPr/>
          <p:nvPr/>
        </p:nvSpPr>
        <p:spPr>
          <a:xfrm>
            <a:off x="5599923" y="3657350"/>
            <a:ext cx="3315477" cy="2168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10936" y="5257207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÷ 2 = 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B86DA0-5809-594A-92D1-828A174B6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2" y="1873459"/>
            <a:ext cx="1268884" cy="634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7A0607-8B23-0C47-B820-C2426865EA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274" y="2481289"/>
            <a:ext cx="1268884" cy="6344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BAF877-5C85-9A4C-A8B3-9FB262233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2" y="2957503"/>
            <a:ext cx="1268884" cy="6344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7DBF97-8691-A846-A05D-1F490C3159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3565333"/>
            <a:ext cx="1268884" cy="6344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7B5B1B-D74F-2C47-B8D1-E245FB233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227" y="3136115"/>
            <a:ext cx="1268884" cy="6344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C94080-3762-8A4B-A0AA-9A2A178927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79" y="4064882"/>
            <a:ext cx="1268884" cy="6344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769E32-9224-7A45-8F22-ABD952467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25" y="4332156"/>
            <a:ext cx="1268884" cy="634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819552-1087-7C4D-83F6-06BADA814D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7" y="4939986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208 L 0.38403 0.029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7 -0.00347 L 0.50851 0.2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-0.00139 L 0.56771 -0.156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52 0.00324 L 0.57239 0.1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5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5 -3.7037E-6 L 0.3309 -0.092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47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5 -0.00463 L 0.40538 0.1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0301 L 0.53524 -0.244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209 L 0.66424 -0.014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(Quotative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508B1-778A-784A-ADCA-9B5E2A8E190D}"/>
              </a:ext>
            </a:extLst>
          </p:cNvPr>
          <p:cNvSpPr txBox="1"/>
          <p:nvPr/>
        </p:nvSpPr>
        <p:spPr>
          <a:xfrm>
            <a:off x="3510936" y="5257207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÷ 2 = 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1DA3B2-B6FA-A64A-B979-5A3830EBB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2" y="1873459"/>
            <a:ext cx="1268884" cy="634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B1BAB-A928-0743-B549-981E62E443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274" y="2481289"/>
            <a:ext cx="1268884" cy="634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C9B864-8DAA-0B41-ABF5-C22AD82CF2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2" y="2957503"/>
            <a:ext cx="1268884" cy="634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88B23-7B56-7C4D-B11D-4604D6A72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14" y="3565333"/>
            <a:ext cx="1268884" cy="6344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A26972-8CDC-5F43-9453-17AB3CEEE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227" y="3136115"/>
            <a:ext cx="1268884" cy="6344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EB23C7-280F-324B-8647-2EFF11C2F8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379" y="4064882"/>
            <a:ext cx="1268884" cy="6344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3C319C-96C3-764E-9E44-FB41C454D4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25" y="4332156"/>
            <a:ext cx="1268884" cy="634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4141-14B2-1646-9687-CF5122FAA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7" y="4939986"/>
            <a:ext cx="1268884" cy="6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42847 -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33629 0.0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-0.00139 L 0.46511 0.05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52 0.00324 L 0.24375 0.14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5 -3.7037E-6 L 0.69531 -0.25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5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5 -0.00463 L 0.54722 -0.228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0301 L 0.73785 -0.15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65799 -0.141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550393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wants to share them equally among his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friends. How many apples will each friend receive?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 </a:t>
            </a:r>
            <a:r>
              <a:rPr lang="en-US" sz="2800" dirty="0"/>
              <a:t>× </a:t>
            </a:r>
            <a:r>
              <a:rPr lang="en-US" sz="2800" b="1" dirty="0">
                <a:solidFill>
                  <a:srgbClr val="EB641B"/>
                </a:solidFill>
              </a:rPr>
              <a:t>?</a:t>
            </a:r>
            <a:r>
              <a:rPr lang="en-US" sz="2800" dirty="0">
                <a:solidFill>
                  <a:srgbClr val="EB641B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put them into bags containing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each. How many bags did Carlos use?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endParaRPr lang="en-US" sz="2800" dirty="0"/>
          </a:p>
          <a:p>
            <a:pPr marL="228600" lvl="2" indent="0">
              <a:buNone/>
            </a:pPr>
            <a:r>
              <a:rPr lang="en-US" sz="5100" b="1" dirty="0">
                <a:solidFill>
                  <a:srgbClr val="0070C0"/>
                </a:solidFill>
              </a:rPr>
              <a:t>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6612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Partitive versus Quotative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2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12 ÷ 4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02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AD6CB-704E-6B4A-B339-BF5DC0085A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462" y="0"/>
            <a:ext cx="515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Angie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367775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Carlos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Cathy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68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below the equal line. Where?”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84957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24307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 What’s 26 plus 79?” </a:t>
            </a:r>
          </a:p>
        </p:txBody>
      </p:sp>
    </p:spTree>
    <p:extLst>
      <p:ext uri="{BB962C8B-B14F-4D97-AF65-F5344CB8AC3E}">
        <p14:creationId xmlns:p14="http://schemas.microsoft.com/office/powerpoint/2010/main" val="560252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Scott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AD6CB-704E-6B4A-B339-BF5DC0085A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462" y="0"/>
            <a:ext cx="515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Pam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46" y="2512406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Amanda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3267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589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8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313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AD6CB-704E-6B4A-B339-BF5DC0085A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462" y="0"/>
            <a:ext cx="515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914E-8600-A648-AAD7-14936792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D6D61-ACAD-8546-839E-043B8A48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03418-9A61-4045-A91D-8F0322AF03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38" y="0"/>
            <a:ext cx="5226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2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390 facts.</a:t>
            </a: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32159" y="2995270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80267" y="2995270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32159" y="4047278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80267" y="4047278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46D6-A077-F24C-96AE-9FA2227C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576A-5905-614A-832B-42CC45966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should practice small sets of facts</a:t>
            </a:r>
          </a:p>
          <a:p>
            <a:pPr lvl="1"/>
            <a:r>
              <a:rPr lang="en-US" dirty="0"/>
              <a:t>These small sets should include known and unknown facts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C10DDE-6459-314A-A820-929281E7F610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71695-2479-0849-9052-F8D3EE5B620F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27231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2923" y="4771924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2923" y="4310260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2094229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2923" y="3112769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8231" y="4227877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31245" y="4235309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245" y="4235309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03390" y="4210274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390" y="4210274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592" t="-13725" r="-126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6975209" y="4336406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231DE4-D1B4-C64A-87EB-44DFD1C3C6B0}"/>
              </a:ext>
            </a:extLst>
          </p:cNvPr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724993-A487-6F4D-9E75-B406EDFAFADC}"/>
              </a:ext>
            </a:extLst>
          </p:cNvPr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</p:spTree>
    <p:extLst>
      <p:ext uri="{BB962C8B-B14F-4D97-AF65-F5344CB8AC3E}">
        <p14:creationId xmlns:p14="http://schemas.microsoft.com/office/powerpoint/2010/main" val="12575705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E777-BDC6-A648-BF90-B3C9DD9F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Cover, Copy, Compare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3AC91-B0BB-9946-B898-CABC224606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08" y="1037272"/>
            <a:ext cx="3508787" cy="47920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108AE-0BFD-3C43-9956-9EF17DA86F4E}"/>
              </a:ext>
            </a:extLst>
          </p:cNvPr>
          <p:cNvSpPr/>
          <p:nvPr/>
        </p:nvSpPr>
        <p:spPr>
          <a:xfrm>
            <a:off x="133235" y="2594183"/>
            <a:ext cx="4149090" cy="1114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10-12 answered problems and room to copy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0B5FA-856B-6846-A262-D4F218D2DC1E}"/>
              </a:ext>
            </a:extLst>
          </p:cNvPr>
          <p:cNvSpPr/>
          <p:nvPr/>
        </p:nvSpPr>
        <p:spPr>
          <a:xfrm>
            <a:off x="133235" y="3809811"/>
            <a:ext cx="4149090" cy="111442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reads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covers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rewrites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compares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661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D8E3-E8D4-9640-B38A-6D00CD43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2581C-632F-AC41-9664-B14C0D8E6B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08" y="1131094"/>
            <a:ext cx="3503354" cy="4671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8E3B03-4C97-C74A-A36D-730E763776E5}"/>
              </a:ext>
            </a:extLst>
          </p:cNvPr>
          <p:cNvSpPr/>
          <p:nvPr/>
        </p:nvSpPr>
        <p:spPr>
          <a:xfrm>
            <a:off x="133235" y="2594183"/>
            <a:ext cx="4149090" cy="649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15-25 answered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CC602-AA29-1C4E-A27C-3FBE94754CD0}"/>
              </a:ext>
            </a:extLst>
          </p:cNvPr>
          <p:cNvSpPr/>
          <p:nvPr/>
        </p:nvSpPr>
        <p:spPr>
          <a:xfrm>
            <a:off x="133235" y="3446496"/>
            <a:ext cx="4149090" cy="106369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folds answers over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answers to all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unfolds answers and compare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539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Taped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A76D2-0FFF-074D-9ECD-65286C58A2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68" y="1002506"/>
            <a:ext cx="3896783" cy="4869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161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worksheet with 15-25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Make a recording: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(e.g., “6 times 5 equals…”)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Pause for 1-5 seconds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answer (e.g., “30”)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Continue with all facts on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4310540"/>
            <a:ext cx="4149090" cy="9629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listens to recording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 answer before the answer is stated on the recording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517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A2F5-2FAE-7A4D-A486-CEA2AE99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Constant Time Delay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64B81-24D8-374C-A765-2FF876D071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371535" y="3654901"/>
            <a:ext cx="1281233" cy="2001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47E7D-E7A7-0542-B11C-C333A234C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6205307" y="2244021"/>
            <a:ext cx="1319479" cy="2020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84B5E-4594-614D-9182-7FADF05E49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4567353" y="3603628"/>
            <a:ext cx="1332227" cy="2033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CE28FE-5B76-1549-BCBB-D25CD619913D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A7FD-36E0-8846-9E26-BB727A9E69AD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 for 3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state correct answer and place back in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state correct answer and have student repeat it; place back in pile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through pile of cards for 1-2 minutes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93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Graphing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place in correct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review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Time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Count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Could opt to try to beat score for another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highest score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02598-29E6-B74A-9558-41F829442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469" y="1940654"/>
            <a:ext cx="4522297" cy="35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5E31-2B0D-E94B-AEDF-50EC712E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Incremental Rehearsal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45408-029C-764C-B381-90E87E0F8035}"/>
              </a:ext>
            </a:extLst>
          </p:cNvPr>
          <p:cNvSpPr/>
          <p:nvPr/>
        </p:nvSpPr>
        <p:spPr>
          <a:xfrm>
            <a:off x="133235" y="2594184"/>
            <a:ext cx="4149090" cy="8729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1 unknown fact from a set of flash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9 known facts from a set of flash cards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54560-FAE2-E34C-9E7A-F4D5E77E2112}"/>
              </a:ext>
            </a:extLst>
          </p:cNvPr>
          <p:cNvSpPr/>
          <p:nvPr/>
        </p:nvSpPr>
        <p:spPr>
          <a:xfrm>
            <a:off x="133234" y="3568303"/>
            <a:ext cx="6991466" cy="228938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Read unknown fact aloud, provide answer, and ask student to read problem with you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unknown fact flash card and combine with 1 known fact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2 flash cards to student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 correctly, go to next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answers incorrectly, read fact with answer and ask student to read with you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on cards until student answers correctly within 2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Add in 1 known fact flash card; continue with 3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adding in known fact flash cards until student achieves fluency with unknown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new unknown fact and repeat process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0D411-927E-5C46-901C-3031D5012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710849" y="4050155"/>
            <a:ext cx="1281233" cy="200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C844E-8FAC-4A43-9A2D-1E99741E16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7474611" y="1161383"/>
            <a:ext cx="1319479" cy="202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FE64-D7E7-064C-8307-C7DFFCE4E6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6818328" y="2712550"/>
            <a:ext cx="1332227" cy="2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4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2B9D-1602-8A4B-B69B-0F4AD79E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1F03F-8806-674B-8A26-BE6C291B2331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1EE8C-5B7E-E44C-835C-F7ED34FD0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915" y="1322614"/>
            <a:ext cx="3908851" cy="44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94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 with Graphing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5A391-8BA7-3842-A73A-D6DDED1552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06" y="1195462"/>
            <a:ext cx="3336860" cy="44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263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4" y="2594184"/>
            <a:ext cx="5191241" cy="10062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sets of magic squares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See templates http://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www.sarahpowellphd.com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presentations.html</a:t>
            </a: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4" y="3733800"/>
            <a:ext cx="5191241" cy="199072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Place sum or product in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bottom row, create a fact with a sum or product of bottom right corner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right column, create a fact with a sum or product of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columns with a sum or product of bottom number 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rows with a sum or product of right column number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Write created facts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9BA9F-D9A6-0442-ACB4-B122EBB2F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103" y="1123093"/>
            <a:ext cx="3599663" cy="464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03486-516F-714B-93E9-0F524285E80F}"/>
              </a:ext>
            </a:extLst>
          </p:cNvPr>
          <p:cNvSpPr txBox="1"/>
          <p:nvPr/>
        </p:nvSpPr>
        <p:spPr>
          <a:xfrm>
            <a:off x="133235" y="5724526"/>
            <a:ext cx="25841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See demonstration on next slide.</a:t>
            </a:r>
          </a:p>
        </p:txBody>
      </p:sp>
    </p:spTree>
    <p:extLst>
      <p:ext uri="{BB962C8B-B14F-4D97-AF65-F5344CB8AC3E}">
        <p14:creationId xmlns:p14="http://schemas.microsoft.com/office/powerpoint/2010/main" val="4702582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25" y="4400550"/>
            <a:ext cx="2400300" cy="13501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35" y="2375447"/>
            <a:ext cx="3901875" cy="275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2100" y="17716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050" y="2457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3600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2001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250" y="18288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900" y="26860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50" y="1314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28575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08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8334 L -0.23125 0.3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4005 L -0.3125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25 -0.140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3 -0.05972 L -0.64687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50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9675 L -0.5566 0.465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57986 0.1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3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5069 0.104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57552 -0.0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7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81 L -0.50851 0.015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49919" y="2094229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231DE4-D1B4-C64A-87EB-44DFD1C3C6B0}"/>
              </a:ext>
            </a:extLst>
          </p:cNvPr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724993-A487-6F4D-9E75-B406EDFAFADC}"/>
              </a:ext>
            </a:extLst>
          </p:cNvPr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018188-D688-EA49-91C2-F03EEBC0F122}"/>
              </a:ext>
            </a:extLst>
          </p:cNvPr>
          <p:cNvSpPr/>
          <p:nvPr/>
        </p:nvSpPr>
        <p:spPr>
          <a:xfrm>
            <a:off x="2849919" y="3056475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7D2B285-E432-AC48-B88C-6E2F2E23F461}"/>
                  </a:ext>
                </a:extLst>
              </p:cNvPr>
              <p:cNvSpPr txBox="1"/>
              <p:nvPr/>
            </p:nvSpPr>
            <p:spPr>
              <a:xfrm>
                <a:off x="2663116" y="499945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7D2B285-E432-AC48-B88C-6E2F2E23F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116" y="4999458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864" t="-13462" r="-762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5360B8-6FB7-B640-899D-4FE2DFC2767E}"/>
                  </a:ext>
                </a:extLst>
              </p:cNvPr>
              <p:cNvSpPr txBox="1"/>
              <p:nvPr/>
            </p:nvSpPr>
            <p:spPr>
              <a:xfrm>
                <a:off x="4503941" y="499945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5360B8-6FB7-B640-899D-4FE2DFC27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941" y="4999458"/>
                <a:ext cx="1495922" cy="646331"/>
              </a:xfrm>
              <a:prstGeom prst="rect">
                <a:avLst/>
              </a:prstGeom>
              <a:blipFill>
                <a:blip r:embed="rId3"/>
                <a:stretch>
                  <a:fillRect l="-11864" t="-13462" r="-762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2C3C352-24AC-2A42-AC03-0EEE48009EBA}"/>
                  </a:ext>
                </a:extLst>
              </p:cNvPr>
              <p:cNvSpPr txBox="1"/>
              <p:nvPr/>
            </p:nvSpPr>
            <p:spPr>
              <a:xfrm>
                <a:off x="6351784" y="499945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2C3C352-24AC-2A42-AC03-0EEE48009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784" y="499945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672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B79610E9-1A7E-F347-AE2E-BD45C999FBD3}"/>
              </a:ext>
            </a:extLst>
          </p:cNvPr>
          <p:cNvSpPr txBox="1"/>
          <p:nvPr/>
        </p:nvSpPr>
        <p:spPr>
          <a:xfrm>
            <a:off x="2822923" y="4037212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</p:spTree>
    <p:extLst>
      <p:ext uri="{BB962C8B-B14F-4D97-AF65-F5344CB8AC3E}">
        <p14:creationId xmlns:p14="http://schemas.microsoft.com/office/powerpoint/2010/main" val="2470441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C111-CF8A-8F4E-A592-11EAF9DD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0DC30-4325-3A4D-A924-298EFB258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83" y="2125267"/>
            <a:ext cx="5413094" cy="3394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F32A9-EF71-E447-8274-B0E8E319C20E}"/>
              </a:ext>
            </a:extLst>
          </p:cNvPr>
          <p:cNvSpPr/>
          <p:nvPr/>
        </p:nvSpPr>
        <p:spPr>
          <a:xfrm>
            <a:off x="133234" y="2594184"/>
            <a:ext cx="3337754" cy="670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numbered playing cards from a deck of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3A1B1-D551-B849-B681-777FF58C8EBF}"/>
              </a:ext>
            </a:extLst>
          </p:cNvPr>
          <p:cNvSpPr/>
          <p:nvPr/>
        </p:nvSpPr>
        <p:spPr>
          <a:xfrm>
            <a:off x="133234" y="3376516"/>
            <a:ext cx="3337754" cy="24811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Divide deck in half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place set of cards face down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Each student flips over top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First student to add, subtract, or multiply the cards gets to keep both cards; cards go back in student’s set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continue until one student has all the cards</a:t>
            </a:r>
          </a:p>
          <a:p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War.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524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D929-91CD-D74B-B5C7-BB22CB6F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62" y="2480777"/>
            <a:ext cx="4816175" cy="25234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rolls two die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83C7E-CA50-3C4C-B77D-3860416B2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303" y="3981331"/>
            <a:ext cx="2233328" cy="16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42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Dominoes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select domino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70661-9DF1-624A-8C97-06426FC8B5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05" y="3909333"/>
            <a:ext cx="1685925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F59A2-6A75-4042-8082-4FEE50CDC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23" y="2369781"/>
            <a:ext cx="4603865" cy="23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26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76FB-B6FB-EA4E-8BDB-A0EB85F4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F3E6-6951-6840-B46B-384EBC9C50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43" y="2411587"/>
            <a:ext cx="4558720" cy="2893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143028-DE16-8646-BA49-A6022F6B4ACE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wraps string behind key and places around top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fact by wrapping string in front of key and around to answer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brings string around the back to next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continues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At end, student checks facts by comparing string to raised pattern on back of key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20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565F-A239-EE4B-AE4C-AB32D216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DA015-9AD3-5144-B1EF-BBB513AF63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749" y="1131094"/>
            <a:ext cx="4736647" cy="4736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30728-5F0F-7344-8D5B-4B53535548BA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begin with a specific number of blue tiles; the white tiles can be used at anytime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create a set of equations that build off of one another (each student makes their own set of equations)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draw more blue tiles after blue tiles are used; students rearrange and add to equation set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Bananagrams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211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D39F-8D96-B54A-A952-1DA3A4A6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89D4E-1725-C04A-8B86-90AFBDE949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601" y="1114717"/>
            <a:ext cx="4639647" cy="4639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CBFD6-ACEE-0848-AF65-3362F0485243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use tiles to create equations on a game board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take turns and build off of one another’s tiles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Scrabble.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344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0BED-120C-3746-BBE4-79F69277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BF67B-295C-E94D-97CD-A4AF708B2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614BC-587E-2F48-B112-0301397B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96" y="1232645"/>
            <a:ext cx="1703152" cy="170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42437-1B63-0040-B738-C450487E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33" y="2428850"/>
            <a:ext cx="1475051" cy="196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9EA18-CBC8-7444-BE48-2B19B985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152" y="3487970"/>
            <a:ext cx="1824806" cy="1596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CF5E9-B282-F843-89B1-02149D49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862" y="1323334"/>
            <a:ext cx="1383811" cy="2083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97534-89BB-934C-A492-CD928F75B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731" y="2800801"/>
            <a:ext cx="1961666" cy="1475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32656-78D3-A947-ADEF-1EEF6F29A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006" y="4392771"/>
            <a:ext cx="2083319" cy="1383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634D-85D4-C34A-BDB9-4DCCF39F0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306" y="1005249"/>
            <a:ext cx="1383811" cy="2083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716D2-D88E-7148-8B48-1BABF7278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263" y="3917431"/>
            <a:ext cx="1383811" cy="20833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47DA2-E92E-DF45-A807-68FC0A6FD53E}"/>
              </a:ext>
            </a:extLst>
          </p:cNvPr>
          <p:cNvSpPr/>
          <p:nvPr/>
        </p:nvSpPr>
        <p:spPr>
          <a:xfrm>
            <a:off x="133234" y="2594184"/>
            <a:ext cx="3337754" cy="1796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practice small sets of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track and monitor student progress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provide feedback to student (especially when student makes mistake)</a:t>
            </a:r>
          </a:p>
        </p:txBody>
      </p:sp>
    </p:spTree>
    <p:extLst>
      <p:ext uri="{BB962C8B-B14F-4D97-AF65-F5344CB8AC3E}">
        <p14:creationId xmlns:p14="http://schemas.microsoft.com/office/powerpoint/2010/main" val="32049548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73F6-9934-0943-B0D5-4E5BD8E0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9530-B9C3-9748-8C81-99B391E91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Tic-Tac-Toe (with facts)</a:t>
            </a:r>
          </a:p>
          <a:p>
            <a:r>
              <a:rPr lang="en-US" dirty="0"/>
              <a:t>Connect Four (with numbers)</a:t>
            </a:r>
          </a:p>
          <a:p>
            <a:r>
              <a:rPr lang="en-US" dirty="0"/>
              <a:t>Chutes and Ladders (with numbers)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to </a:t>
            </a:r>
            <a:r>
              <a:rPr lang="en-US"/>
              <a:t>this list!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067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FADE-F90A-304C-AF4F-91172C5D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6FDB4-FA11-754B-9556-06E728DB3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13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8801" y="4964089"/>
            <a:ext cx="7439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40592575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CEC DR Showcase srp 4-6-16</Template>
  <TotalTime>4603</TotalTime>
  <Words>4236</Words>
  <Application>Microsoft Macintosh PowerPoint</Application>
  <PresentationFormat>On-screen Show (4:3)</PresentationFormat>
  <Paragraphs>966</Paragraphs>
  <Slides>164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76" baseType="lpstr">
      <vt:lpstr>American Typewriter</vt:lpstr>
      <vt:lpstr>Arial</vt:lpstr>
      <vt:lpstr>Ayuthaya</vt:lpstr>
      <vt:lpstr>Calibri</vt:lpstr>
      <vt:lpstr>Cambria Math</vt:lpstr>
      <vt:lpstr>Chalkduster</vt:lpstr>
      <vt:lpstr>Palatino Linotype</vt:lpstr>
      <vt:lpstr>Segoe UI Symbol</vt:lpstr>
      <vt:lpstr>Times New Roman</vt:lpstr>
      <vt:lpstr>Wingdings</vt:lpstr>
      <vt:lpstr>Wingdings 2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instruction?</vt:lpstr>
      <vt:lpstr>PowerPoint Presentation</vt:lpstr>
      <vt:lpstr>Addition</vt:lpstr>
      <vt:lpstr>Addition: Total (Part-Part-Whole, Combine)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</vt:lpstr>
      <vt:lpstr>Subtraction: Separate (Change Decrease)</vt:lpstr>
      <vt:lpstr>Subtraction: Difference (Compare)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Notation Matters</vt:lpstr>
      <vt:lpstr>Addition and Subtraction</vt:lpstr>
      <vt:lpstr>Addition and Subtraction</vt:lpstr>
      <vt:lpstr>Autumn</vt:lpstr>
      <vt:lpstr>Lydia</vt:lpstr>
      <vt:lpstr>Victoria</vt:lpstr>
      <vt:lpstr>Carol</vt:lpstr>
      <vt:lpstr>PowerPoint Presentation</vt:lpstr>
      <vt:lpstr>Julie</vt:lpstr>
      <vt:lpstr>Janie</vt:lpstr>
      <vt:lpstr>Eric</vt:lpstr>
      <vt:lpstr>Beth</vt:lpstr>
      <vt:lpstr>PowerPoint Presentation</vt:lpstr>
      <vt:lpstr>PowerPoint Presentation</vt:lpstr>
      <vt:lpstr>Multiplication</vt:lpstr>
      <vt:lpstr>Multiplication: Equal Groups</vt:lpstr>
      <vt:lpstr>Multiplication: Equal Groups</vt:lpstr>
      <vt:lpstr>Multiplication: Comparison</vt:lpstr>
      <vt:lpstr>PowerPoint Presentation</vt:lpstr>
      <vt:lpstr>PowerPoint Presentation</vt:lpstr>
      <vt:lpstr>Equal Groups versus Comparison</vt:lpstr>
      <vt:lpstr>Division</vt:lpstr>
      <vt:lpstr>Division: Equal Groups (Partitive Division)</vt:lpstr>
      <vt:lpstr>Division: Equal Groups (Quotative Division)</vt:lpstr>
      <vt:lpstr>PowerPoint Presentation</vt:lpstr>
      <vt:lpstr>PowerPoint Presentation</vt:lpstr>
      <vt:lpstr>Partitive versus Quotative</vt:lpstr>
      <vt:lpstr>PowerPoint Presentation</vt:lpstr>
      <vt:lpstr>Angie</vt:lpstr>
      <vt:lpstr>Carlos</vt:lpstr>
      <vt:lpstr>Cathy</vt:lpstr>
      <vt:lpstr>Scott</vt:lpstr>
      <vt:lpstr>PowerPoint Presentation</vt:lpstr>
      <vt:lpstr>Pam</vt:lpstr>
      <vt:lpstr>Amanda</vt:lpstr>
      <vt:lpstr>Julie</vt:lpstr>
      <vt:lpstr>Janie</vt:lpstr>
      <vt:lpstr>PowerPoint Presentation</vt:lpstr>
      <vt:lpstr>Fluency</vt:lpstr>
      <vt:lpstr>Fluency Focus</vt:lpstr>
      <vt:lpstr>Fact Practice</vt:lpstr>
      <vt:lpstr>Cover, Copy, Compare</vt:lpstr>
      <vt:lpstr>File Folder</vt:lpstr>
      <vt:lpstr>Taped Problems</vt:lpstr>
      <vt:lpstr>Flash Cards with Constant Time Delay</vt:lpstr>
      <vt:lpstr>Flash Cards with Graphing</vt:lpstr>
      <vt:lpstr>Flash Cards with Incremental Rehearsal</vt:lpstr>
      <vt:lpstr>Worksheets</vt:lpstr>
      <vt:lpstr>Worksheets with Graphing</vt:lpstr>
      <vt:lpstr>Magic Squares</vt:lpstr>
      <vt:lpstr>Magic Squares</vt:lpstr>
      <vt:lpstr>Playing Cards</vt:lpstr>
      <vt:lpstr>Dice Roll</vt:lpstr>
      <vt:lpstr>Dominoes</vt:lpstr>
      <vt:lpstr>Wrap-Ups</vt:lpstr>
      <vt:lpstr>Mobi </vt:lpstr>
      <vt:lpstr>SMATH</vt:lpstr>
      <vt:lpstr>Technology</vt:lpstr>
      <vt:lpstr>Other Ideas</vt:lpstr>
      <vt:lpstr>Word Problems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545</cp:revision>
  <dcterms:created xsi:type="dcterms:W3CDTF">2016-08-16T05:11:43Z</dcterms:created>
  <dcterms:modified xsi:type="dcterms:W3CDTF">2020-02-27T14:25:56Z</dcterms:modified>
</cp:coreProperties>
</file>