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528" r:id="rId5"/>
    <p:sldId id="529" r:id="rId6"/>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6A0D3"/>
    <a:srgbClr val="66CCFF"/>
    <a:srgbClr val="99CCFF"/>
    <a:srgbClr val="3333FF"/>
    <a:srgbClr val="0066FF"/>
    <a:srgbClr val="FF0066"/>
    <a:srgbClr val="CC3300"/>
    <a:srgbClr val="0099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58" autoAdjust="0"/>
    <p:restoredTop sz="94626" autoAdjust="0"/>
  </p:normalViewPr>
  <p:slideViewPr>
    <p:cSldViewPr snapToGrid="0" snapToObjects="1">
      <p:cViewPr varScale="1">
        <p:scale>
          <a:sx n="125" d="100"/>
          <a:sy n="125" d="100"/>
        </p:scale>
        <p:origin x="148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5" d="100"/>
          <a:sy n="65" d="100"/>
        </p:scale>
        <p:origin x="-3246"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4B366CF1-DB7C-442A-A56B-6CA8BAAA86F7}" type="datetimeFigureOut">
              <a:rPr lang="en-US" smtClean="0"/>
              <a:pPr/>
              <a:t>11/28/2017</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F7E358FA-9A35-4380-B00E-64596A3F04F5}" type="slidenum">
              <a:rPr lang="en-US" smtClean="0"/>
              <a:pPr/>
              <a:t>‹#›</a:t>
            </a:fld>
            <a:endParaRPr lang="en-US"/>
          </a:p>
        </p:txBody>
      </p:sp>
    </p:spTree>
    <p:extLst>
      <p:ext uri="{BB962C8B-B14F-4D97-AF65-F5344CB8AC3E}">
        <p14:creationId xmlns:p14="http://schemas.microsoft.com/office/powerpoint/2010/main" val="185118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88411F8-DEBD-4F61-A5BF-D302DADB1031}" type="datetimeFigureOut">
              <a:rPr lang="en-US" smtClean="0"/>
              <a:pPr/>
              <a:t>11/28/2017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CE16ACBA-0314-46A2-918A-81714D3B1616}" type="slidenum">
              <a:rPr lang="en-US" smtClean="0"/>
              <a:pPr/>
              <a:t>‹#›</a:t>
            </a:fld>
            <a:endParaRPr lang="en-US"/>
          </a:p>
        </p:txBody>
      </p:sp>
    </p:spTree>
    <p:extLst>
      <p:ext uri="{BB962C8B-B14F-4D97-AF65-F5344CB8AC3E}">
        <p14:creationId xmlns:p14="http://schemas.microsoft.com/office/powerpoint/2010/main" val="78955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818" y="3573071"/>
            <a:ext cx="6400800" cy="1752600"/>
          </a:xfrm>
          <a:prstGeom prst="rect">
            <a:avLst/>
          </a:prstGeom>
        </p:spPr>
        <p:txBody>
          <a:bodyPr>
            <a:normAutofit/>
          </a:bodyPr>
          <a:lstStyle>
            <a:lvl1pPr marL="0" indent="0" algn="l">
              <a:buNone/>
              <a:defRPr sz="2400" b="0" i="0">
                <a:solidFill>
                  <a:srgbClr val="56A0D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543034" y="3733800"/>
            <a:ext cx="5016500" cy="6248400"/>
          </a:xfrm>
          <a:prstGeom prst="rect">
            <a:avLst/>
          </a:prstGeom>
        </p:spPr>
      </p:pic>
      <p:sp>
        <p:nvSpPr>
          <p:cNvPr id="10" name="Rectangle 9"/>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72726" y="982977"/>
            <a:ext cx="7772400" cy="2287812"/>
          </a:xfrm>
          <a:prstGeom prst="rect">
            <a:avLst/>
          </a:prstGeom>
        </p:spPr>
        <p:txBody>
          <a:bodyPr anchor="b">
            <a:noAutofit/>
          </a:bodyPr>
          <a:lstStyle>
            <a:lvl1pPr algn="l">
              <a:defRPr sz="7200" b="0" i="0">
                <a:latin typeface="Arial"/>
                <a:cs typeface="Arial"/>
              </a:defRPr>
            </a:lvl1pPr>
          </a:lstStyle>
          <a:p>
            <a:r>
              <a:rPr lang="en-US" dirty="0" smtClean="0"/>
              <a:t>Click to edit Master title style</a:t>
            </a:r>
            <a:endParaRPr lang="en-US" dirty="0"/>
          </a:p>
        </p:txBody>
      </p:sp>
      <p:pic>
        <p:nvPicPr>
          <p:cNvPr id="11" name="Picture 10" descr="unc kfbs logo white stacked 96-dpi.png"/>
          <p:cNvPicPr>
            <a:picLocks noChangeAspect="1"/>
          </p:cNvPicPr>
          <p:nvPr userDrawn="1"/>
        </p:nvPicPr>
        <p:blipFill>
          <a:blip r:embed="rId4"/>
          <a:stretch>
            <a:fillRect/>
          </a:stretch>
        </p:blipFill>
        <p:spPr>
          <a:xfrm>
            <a:off x="280460" y="6216454"/>
            <a:ext cx="1370542" cy="416126"/>
          </a:xfrm>
          <a:prstGeom prst="rect">
            <a:avLst/>
          </a:prstGeom>
        </p:spPr>
      </p:pic>
      <p:sp>
        <p:nvSpPr>
          <p:cNvPr id="9" name="Text Box 9"/>
          <p:cNvSpPr txBox="1">
            <a:spLocks noChangeArrowheads="1"/>
          </p:cNvSpPr>
          <p:nvPr userDrawn="1"/>
        </p:nvSpPr>
        <p:spPr bwMode="auto">
          <a:xfrm>
            <a:off x="3200400" y="6324600"/>
            <a:ext cx="3581400" cy="457200"/>
          </a:xfrm>
          <a:prstGeom prst="rect">
            <a:avLst/>
          </a:prstGeom>
          <a:noFill/>
          <a:ln w="107950" cap="sq">
            <a:noFill/>
            <a:miter lim="800000"/>
            <a:headEnd/>
            <a:tailEnd/>
          </a:ln>
          <a:effectLst/>
        </p:spPr>
        <p:txBody>
          <a:bodyPr>
            <a:spAutoFit/>
          </a:bodyPr>
          <a:lstStyle/>
          <a:p>
            <a:pPr>
              <a:defRPr/>
            </a:pPr>
            <a:r>
              <a:rPr lang="en-US" sz="1200" b="0" i="1" dirty="0">
                <a:latin typeface="Arial" charset="0"/>
              </a:rPr>
              <a:t>© Prof. J-B.E.M. Steenkamp</a:t>
            </a:r>
          </a:p>
          <a:p>
            <a:pPr>
              <a:defRPr/>
            </a:pPr>
            <a:r>
              <a:rPr lang="en-US" sz="1200" b="0" i="1" dirty="0">
                <a:latin typeface="Arial" charset="0"/>
              </a:rPr>
              <a:t>Not to be used or reproduced without permission</a:t>
            </a:r>
            <a:endParaRPr lang="nl-NL" sz="1200" b="0" i="1" dirty="0">
              <a:latin typeface="Arial"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536" y="419529"/>
            <a:ext cx="8109305" cy="1143000"/>
          </a:xfrm>
          <a:prstGeom prst="rect">
            <a:avLst/>
          </a:prstGeom>
        </p:spPr>
        <p:txBody>
          <a:bodyPr>
            <a:normAutofit/>
          </a:bodyPr>
          <a:lstStyle>
            <a:lvl1pPr algn="l">
              <a:defRPr sz="4000" b="0" i="0">
                <a:solidFill>
                  <a:srgbClr val="56A0D3"/>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6536" y="1591678"/>
            <a:ext cx="8109305" cy="4383100"/>
          </a:xfrm>
          <a:prstGeom prst="rect">
            <a:avLst/>
          </a:prstGeom>
        </p:spPr>
        <p:txBody>
          <a:bodyPr/>
          <a:lstStyle>
            <a:lvl1pPr>
              <a:defRPr sz="2800" b="0" i="0">
                <a:latin typeface="Arial"/>
                <a:cs typeface="Arial"/>
              </a:defRPr>
            </a:lvl1pPr>
            <a:lvl2pPr>
              <a:defRPr sz="2600" b="0" i="0">
                <a:latin typeface="Arial"/>
                <a:cs typeface="Arial"/>
              </a:defRPr>
            </a:lvl2pPr>
            <a:lvl3pPr>
              <a:buFont typeface="Wingdings" charset="2"/>
              <a:buChar char="§"/>
              <a:defRPr sz="2400" b="0" i="0">
                <a:latin typeface="Arial"/>
                <a:cs typeface="Arial"/>
              </a:defRPr>
            </a:lvl3pPr>
            <a:lvl4pPr>
              <a:buSzPct val="75000"/>
              <a:buFont typeface="Wingdings" charset="2"/>
              <a:buChar char=""/>
              <a:defRPr sz="2200" b="0" i="0">
                <a:latin typeface="Arial"/>
                <a:cs typeface="Arial"/>
              </a:defRPr>
            </a:lvl4pPr>
            <a:lvl5pPr>
              <a:defRPr sz="2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Rectangle 8"/>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
        <p:nvSpPr>
          <p:cNvPr id="10" name="Text Box 9"/>
          <p:cNvSpPr txBox="1">
            <a:spLocks noChangeArrowheads="1"/>
          </p:cNvSpPr>
          <p:nvPr userDrawn="1"/>
        </p:nvSpPr>
        <p:spPr bwMode="auto">
          <a:xfrm>
            <a:off x="5661973" y="6356495"/>
            <a:ext cx="3581400" cy="457200"/>
          </a:xfrm>
          <a:prstGeom prst="rect">
            <a:avLst/>
          </a:prstGeom>
          <a:noFill/>
          <a:ln w="107950" cap="sq">
            <a:noFill/>
            <a:miter lim="800000"/>
            <a:headEnd/>
            <a:tailEnd/>
          </a:ln>
          <a:effectLst/>
        </p:spPr>
        <p:txBody>
          <a:bodyPr>
            <a:spAutoFit/>
          </a:bodyPr>
          <a:lstStyle/>
          <a:p>
            <a:pPr>
              <a:defRPr/>
            </a:pPr>
            <a:r>
              <a:rPr lang="en-US" sz="1200" b="0" i="1" dirty="0">
                <a:solidFill>
                  <a:schemeClr val="bg1"/>
                </a:solidFill>
                <a:latin typeface="Arial" charset="0"/>
              </a:rPr>
              <a:t>© Prof. J-B.E.M. Steenkamp</a:t>
            </a:r>
          </a:p>
          <a:p>
            <a:pPr>
              <a:defRPr/>
            </a:pPr>
            <a:r>
              <a:rPr lang="en-US" sz="1200" b="0" i="1" dirty="0">
                <a:solidFill>
                  <a:schemeClr val="bg1"/>
                </a:solidFill>
                <a:latin typeface="Arial" charset="0"/>
              </a:rPr>
              <a:t>Not to be used or reproduced without permission</a:t>
            </a:r>
            <a:endParaRPr lang="nl-NL" sz="1200" b="0" i="1" dirty="0">
              <a:solidFill>
                <a:schemeClr val="bg1"/>
              </a:solidFill>
              <a:latin typeface="Arial"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6579" y="982977"/>
            <a:ext cx="8229600" cy="1143000"/>
          </a:xfrm>
          <a:prstGeom prst="rect">
            <a:avLst/>
          </a:prstGeom>
        </p:spPr>
        <p:txBody>
          <a:bodyPr/>
          <a:lstStyle>
            <a:lvl1pPr algn="l">
              <a:defRPr sz="7200">
                <a:latin typeface="Arial"/>
                <a:cs typeface="Arial"/>
              </a:defRPr>
            </a:lvl1pPr>
          </a:lstStyle>
          <a:p>
            <a:r>
              <a:rPr lang="en-US" dirty="0" smtClean="0"/>
              <a:t>Click to edit Master title style</a:t>
            </a:r>
            <a:endParaRPr lang="en-US" dirty="0"/>
          </a:p>
        </p:txBody>
      </p:sp>
      <p:sp>
        <p:nvSpPr>
          <p:cNvPr id="6" name="Rectangle 5"/>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Rectangle 7"/>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9"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74378" y="6068368"/>
            <a:ext cx="9006121" cy="70919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Rectangle 6"/>
          <p:cNvSpPr/>
          <p:nvPr userDrawn="1"/>
        </p:nvSpPr>
        <p:spPr>
          <a:xfrm>
            <a:off x="69850" y="69851"/>
            <a:ext cx="9007475" cy="6715124"/>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Picture 7" descr="unc kfbs logo white stacked 96-dpi.png"/>
          <p:cNvPicPr>
            <a:picLocks noChangeAspect="1"/>
          </p:cNvPicPr>
          <p:nvPr userDrawn="1"/>
        </p:nvPicPr>
        <p:blipFill>
          <a:blip r:embed="rId2"/>
          <a:stretch>
            <a:fillRect/>
          </a:stretch>
        </p:blipFill>
        <p:spPr>
          <a:xfrm>
            <a:off x="280460" y="6216454"/>
            <a:ext cx="1370542" cy="4161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18" y="64719"/>
            <a:ext cx="8937171" cy="1464558"/>
          </a:xfrm>
        </p:spPr>
        <p:txBody>
          <a:bodyPr>
            <a:normAutofit/>
          </a:bodyPr>
          <a:lstStyle/>
          <a:p>
            <a:r>
              <a:rPr lang="nl-NL" sz="2800" dirty="0" smtClean="0"/>
              <a:t>JBS’ </a:t>
            </a:r>
            <a:r>
              <a:rPr lang="nl-NL" sz="2800" dirty="0"/>
              <a:t>T</a:t>
            </a:r>
            <a:r>
              <a:rPr lang="nl-NL" sz="2800" dirty="0" smtClean="0"/>
              <a:t>en </a:t>
            </a:r>
            <a:r>
              <a:rPr lang="nl-NL" sz="2800" dirty="0"/>
              <a:t>Commandments of Global </a:t>
            </a:r>
            <a:r>
              <a:rPr lang="nl-NL" sz="2800" dirty="0" smtClean="0"/>
              <a:t>Brand Strategy</a:t>
            </a:r>
            <a:endParaRPr lang="en-US" sz="2800" dirty="0"/>
          </a:p>
        </p:txBody>
      </p:sp>
      <p:sp>
        <p:nvSpPr>
          <p:cNvPr id="4" name="Rectangle 3"/>
          <p:cNvSpPr txBox="1">
            <a:spLocks noChangeArrowheads="1"/>
          </p:cNvSpPr>
          <p:nvPr/>
        </p:nvSpPr>
        <p:spPr>
          <a:xfrm>
            <a:off x="2129116" y="601673"/>
            <a:ext cx="6820151"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ts val="2000"/>
              </a:lnSpc>
              <a:spcBef>
                <a:spcPct val="0"/>
              </a:spcBef>
              <a:spcAft>
                <a:spcPts val="600"/>
              </a:spcAft>
              <a:buClr>
                <a:prstClr val="black"/>
              </a:buClr>
              <a:buSzPct val="100000"/>
              <a:buFont typeface="+mj-lt"/>
              <a:buAutoNum type="romanUcPeriod"/>
            </a:pPr>
            <a:r>
              <a:rPr lang="en-GB" sz="1600" dirty="0" smtClean="0">
                <a:solidFill>
                  <a:prstClr val="black"/>
                </a:solidFill>
              </a:rPr>
              <a:t>Informed global branding strategies start with a deep understanding of the type of global brand you have, its challenges and its sources of value. </a:t>
            </a:r>
          </a:p>
          <a:p>
            <a:pPr marL="457200" indent="-457200">
              <a:lnSpc>
                <a:spcPts val="2000"/>
              </a:lnSpc>
              <a:spcBef>
                <a:spcPct val="0"/>
              </a:spcBef>
              <a:spcAft>
                <a:spcPts val="600"/>
              </a:spcAft>
              <a:buClr>
                <a:prstClr val="black"/>
              </a:buClr>
              <a:buSzPct val="100000"/>
              <a:buFont typeface="+mj-lt"/>
              <a:buAutoNum type="romanUcPeriod"/>
            </a:pPr>
            <a:r>
              <a:rPr lang="en-GB" sz="1600" dirty="0" smtClean="0">
                <a:solidFill>
                  <a:prstClr val="black"/>
                </a:solidFill>
              </a:rPr>
              <a:t>Quite often, consumers do not really care whether the brand is global or not. That does not mean that a global brand does not create significant value to the company. Use the COMET framework to assess how it creates value to the firm, and where it falls short.</a:t>
            </a:r>
          </a:p>
          <a:p>
            <a:pPr marL="457200" indent="-457200">
              <a:lnSpc>
                <a:spcPts val="2000"/>
              </a:lnSpc>
              <a:spcBef>
                <a:spcPct val="0"/>
              </a:spcBef>
              <a:spcAft>
                <a:spcPts val="600"/>
              </a:spcAft>
              <a:buClr>
                <a:prstClr val="black"/>
              </a:buClr>
              <a:buSzPct val="100000"/>
              <a:buFont typeface="+mj-lt"/>
              <a:buAutoNum type="romanUcPeriod"/>
            </a:pPr>
            <a:r>
              <a:rPr lang="en-GB" sz="1600" dirty="0" smtClean="0">
                <a:solidFill>
                  <a:prstClr val="black"/>
                </a:solidFill>
              </a:rPr>
              <a:t>In developing global brand strategies, make looking for cross-national similarities</a:t>
            </a:r>
            <a:r>
              <a:rPr lang="en-GB" sz="1600" i="1" dirty="0" smtClean="0">
                <a:solidFill>
                  <a:prstClr val="black"/>
                </a:solidFill>
              </a:rPr>
              <a:t> </a:t>
            </a:r>
            <a:r>
              <a:rPr lang="en-GB" sz="1600" dirty="0" smtClean="0">
                <a:solidFill>
                  <a:prstClr val="black"/>
                </a:solidFill>
              </a:rPr>
              <a:t>your mantra. Cross-national differences in actual </a:t>
            </a:r>
            <a:r>
              <a:rPr lang="en-GB" sz="1600" dirty="0" err="1" smtClean="0">
                <a:solidFill>
                  <a:prstClr val="black"/>
                </a:solidFill>
              </a:rPr>
              <a:t>behavior</a:t>
            </a:r>
            <a:r>
              <a:rPr lang="en-GB" sz="1600" dirty="0">
                <a:solidFill>
                  <a:prstClr val="black"/>
                </a:solidFill>
              </a:rPr>
              <a:t> </a:t>
            </a:r>
            <a:r>
              <a:rPr lang="en-GB" sz="1600" dirty="0" smtClean="0">
                <a:solidFill>
                  <a:prstClr val="black"/>
                </a:solidFill>
              </a:rPr>
              <a:t>may disguise potential for global products and brands. Is your target segment happy with the outcome? Are there globally unfulfilled needs? </a:t>
            </a:r>
          </a:p>
          <a:p>
            <a:pPr marL="457200" indent="-457200">
              <a:lnSpc>
                <a:spcPts val="2000"/>
              </a:lnSpc>
              <a:spcBef>
                <a:spcPct val="0"/>
              </a:spcBef>
              <a:spcAft>
                <a:spcPts val="600"/>
              </a:spcAft>
              <a:buClr>
                <a:prstClr val="black"/>
              </a:buClr>
              <a:buSzPct val="100000"/>
              <a:buFont typeface="+mj-lt"/>
              <a:buAutoNum type="romanUcPeriod"/>
            </a:pPr>
            <a:r>
              <a:rPr lang="en-GB" sz="1600" dirty="0" smtClean="0">
                <a:solidFill>
                  <a:srgbClr val="000000"/>
                </a:solidFill>
              </a:rPr>
              <a:t>Adaptation of marketing strategies has its costs – out-of-pocket as well as lost profits due to delay, as well as greater organizational complexity. Weigh those against the expected higher sales versus standardization. Use established practices and recommendations as benchmark. Remember – local managers have their own agenda!</a:t>
            </a:r>
          </a:p>
          <a:p>
            <a:pPr marL="457200" indent="-457200">
              <a:lnSpc>
                <a:spcPts val="2000"/>
              </a:lnSpc>
              <a:spcBef>
                <a:spcPct val="0"/>
              </a:spcBef>
              <a:spcAft>
                <a:spcPts val="600"/>
              </a:spcAft>
              <a:buClr>
                <a:prstClr val="black"/>
              </a:buClr>
              <a:buSzPct val="100000"/>
              <a:buFont typeface="+mj-lt"/>
              <a:buAutoNum type="romanUcPeriod"/>
            </a:pPr>
            <a:r>
              <a:rPr lang="en-GB" sz="1600" dirty="0" smtClean="0">
                <a:solidFill>
                  <a:srgbClr val="000000"/>
                </a:solidFill>
              </a:rPr>
              <a:t>The rise of the digital platform means any brand can be global, and that new competition emerges faster than ever before.</a:t>
            </a:r>
          </a:p>
        </p:txBody>
      </p:sp>
      <p:pic>
        <p:nvPicPr>
          <p:cNvPr id="5" name="Picture 2" descr="http://sgbrowne.com/wp-content/uploads/2010/12/ten-command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41" y="2000635"/>
            <a:ext cx="1828800" cy="22669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flipH="1">
            <a:off x="158735" y="961514"/>
            <a:ext cx="1500447" cy="658091"/>
          </a:xfrm>
          <a:prstGeom prst="wedgeEllipseCallout">
            <a:avLst>
              <a:gd name="adj1" fmla="val -12219"/>
              <a:gd name="adj2" fmla="val 135398"/>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GB">
              <a:solidFill>
                <a:prstClr val="black"/>
              </a:solidFill>
            </a:endParaRPr>
          </a:p>
        </p:txBody>
      </p:sp>
      <p:sp>
        <p:nvSpPr>
          <p:cNvPr id="7" name="TextBox 12"/>
          <p:cNvSpPr txBox="1">
            <a:spLocks noChangeArrowheads="1"/>
          </p:cNvSpPr>
          <p:nvPr/>
        </p:nvSpPr>
        <p:spPr bwMode="auto">
          <a:xfrm>
            <a:off x="266006" y="1155466"/>
            <a:ext cx="1351611" cy="276999"/>
          </a:xfrm>
          <a:prstGeom prst="rect">
            <a:avLst/>
          </a:prstGeom>
          <a:noFill/>
          <a:ln w="9525">
            <a:noFill/>
            <a:miter lim="800000"/>
            <a:headEnd/>
            <a:tailEnd/>
          </a:ln>
        </p:spPr>
        <p:txBody>
          <a:bodyPr wrap="square">
            <a:spAutoFit/>
          </a:bodyPr>
          <a:lstStyle/>
          <a:p>
            <a:r>
              <a:rPr lang="en-US" sz="1200" dirty="0" smtClean="0">
                <a:solidFill>
                  <a:prstClr val="black"/>
                </a:solidFill>
              </a:rPr>
              <a:t>(This is not JBS)</a:t>
            </a:r>
            <a:endParaRPr lang="en-US" sz="1200" dirty="0">
              <a:solidFill>
                <a:prstClr val="black"/>
              </a:solidFill>
            </a:endParaRPr>
          </a:p>
        </p:txBody>
      </p:sp>
    </p:spTree>
    <p:extLst>
      <p:ext uri="{BB962C8B-B14F-4D97-AF65-F5344CB8AC3E}">
        <p14:creationId xmlns:p14="http://schemas.microsoft.com/office/powerpoint/2010/main" val="22774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3" y="80879"/>
            <a:ext cx="8937171" cy="1464558"/>
          </a:xfrm>
        </p:spPr>
        <p:txBody>
          <a:bodyPr>
            <a:normAutofit/>
          </a:bodyPr>
          <a:lstStyle/>
          <a:p>
            <a:r>
              <a:rPr lang="nl-NL" sz="2800" dirty="0" smtClean="0"/>
              <a:t>JBS’ Ten </a:t>
            </a:r>
            <a:r>
              <a:rPr lang="nl-NL" sz="2800" dirty="0"/>
              <a:t>Commandments of Global </a:t>
            </a:r>
            <a:r>
              <a:rPr lang="nl-NL" sz="2800" dirty="0" smtClean="0"/>
              <a:t>Brand Strategy</a:t>
            </a:r>
            <a:endParaRPr lang="en-US" sz="2800" dirty="0"/>
          </a:p>
        </p:txBody>
      </p:sp>
      <p:sp>
        <p:nvSpPr>
          <p:cNvPr id="4" name="Rectangle 3"/>
          <p:cNvSpPr txBox="1">
            <a:spLocks noChangeArrowheads="1"/>
          </p:cNvSpPr>
          <p:nvPr/>
        </p:nvSpPr>
        <p:spPr>
          <a:xfrm>
            <a:off x="2590800" y="638527"/>
            <a:ext cx="6363894"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ts val="2000"/>
              </a:lnSpc>
              <a:spcAft>
                <a:spcPts val="600"/>
              </a:spcAft>
              <a:buClr>
                <a:srgbClr val="000000"/>
              </a:buClr>
              <a:buSzPct val="100000"/>
              <a:buFont typeface="+mj-lt"/>
              <a:buAutoNum type="romanUcPeriod" startAt="6"/>
            </a:pPr>
            <a:r>
              <a:rPr lang="en-GB" sz="1600" dirty="0" smtClean="0">
                <a:solidFill>
                  <a:srgbClr val="000000"/>
                </a:solidFill>
              </a:rPr>
              <a:t>Many </a:t>
            </a:r>
            <a:r>
              <a:rPr lang="en-GB" sz="1600" dirty="0">
                <a:solidFill>
                  <a:srgbClr val="000000"/>
                </a:solidFill>
              </a:rPr>
              <a:t>global successes are based on local </a:t>
            </a:r>
            <a:r>
              <a:rPr lang="en-GB" sz="1600" dirty="0" smtClean="0">
                <a:solidFill>
                  <a:srgbClr val="000000"/>
                </a:solidFill>
              </a:rPr>
              <a:t>successes. </a:t>
            </a:r>
            <a:r>
              <a:rPr lang="en-GB" sz="1600" dirty="0">
                <a:solidFill>
                  <a:srgbClr val="000000"/>
                </a:solidFill>
              </a:rPr>
              <a:t>To predict whether this is going to happen, develop a deep understanding whether/which aspects of the company’s local business model are transferable to other markets. </a:t>
            </a:r>
          </a:p>
          <a:p>
            <a:pPr marL="457200" indent="-457200">
              <a:lnSpc>
                <a:spcPts val="2000"/>
              </a:lnSpc>
              <a:spcAft>
                <a:spcPts val="600"/>
              </a:spcAft>
              <a:buClr>
                <a:srgbClr val="000000"/>
              </a:buClr>
              <a:buSzPct val="100000"/>
              <a:buFont typeface="+mj-lt"/>
              <a:buAutoNum type="romanUcPeriod" startAt="6"/>
            </a:pPr>
            <a:r>
              <a:rPr lang="en-GB" sz="1600" dirty="0" smtClean="0">
                <a:solidFill>
                  <a:srgbClr val="000000"/>
                </a:solidFill>
              </a:rPr>
              <a:t>Numerous global strategies have gone awry because of bad implementation. Organizational structure and management need to be aligned for successful global implementation. </a:t>
            </a:r>
          </a:p>
          <a:p>
            <a:pPr marL="457200" indent="-457200">
              <a:lnSpc>
                <a:spcPts val="2000"/>
              </a:lnSpc>
              <a:spcAft>
                <a:spcPts val="600"/>
              </a:spcAft>
              <a:buClr>
                <a:srgbClr val="000000"/>
              </a:buClr>
              <a:buSzPct val="100000"/>
              <a:buFont typeface="+mj-lt"/>
              <a:buAutoNum type="romanUcPeriod" startAt="6"/>
            </a:pPr>
            <a:r>
              <a:rPr lang="en-GB" sz="1600" dirty="0">
                <a:solidFill>
                  <a:srgbClr val="000000"/>
                </a:solidFill>
              </a:rPr>
              <a:t>CSR has become an integral part of global branding. And increased transparency means hiding scandals is impossible and when they break, the effect is worldwide</a:t>
            </a:r>
            <a:r>
              <a:rPr lang="en-GB" sz="1600" dirty="0" smtClean="0">
                <a:solidFill>
                  <a:srgbClr val="000000"/>
                </a:solidFill>
              </a:rPr>
              <a:t>.</a:t>
            </a:r>
            <a:endParaRPr lang="en-GB" sz="1600" dirty="0" smtClean="0">
              <a:solidFill>
                <a:prstClr val="black"/>
              </a:solidFill>
            </a:endParaRPr>
          </a:p>
          <a:p>
            <a:pPr marL="457200" indent="-457200">
              <a:lnSpc>
                <a:spcPts val="2000"/>
              </a:lnSpc>
              <a:spcAft>
                <a:spcPts val="600"/>
              </a:spcAft>
              <a:buClr>
                <a:srgbClr val="000000"/>
              </a:buClr>
              <a:buSzPct val="100000"/>
              <a:buFont typeface="+mj-lt"/>
              <a:buAutoNum type="romanUcPeriod" startAt="6"/>
            </a:pPr>
            <a:r>
              <a:rPr lang="en-GB" sz="1600" dirty="0" smtClean="0">
                <a:solidFill>
                  <a:srgbClr val="000000"/>
                </a:solidFill>
              </a:rPr>
              <a:t>Monitor the equity of your global brand over time using surveys and economic outcomes (price premium, profits..). Work with a brand valuation agency. Choosing one consistent method is more important than which method you choose. </a:t>
            </a:r>
          </a:p>
          <a:p>
            <a:pPr marL="457200" indent="-457200">
              <a:lnSpc>
                <a:spcPts val="2000"/>
              </a:lnSpc>
              <a:spcAft>
                <a:spcPts val="600"/>
              </a:spcAft>
              <a:buClr>
                <a:srgbClr val="000000"/>
              </a:buClr>
              <a:buSzPct val="100000"/>
              <a:buFont typeface="+mj-lt"/>
              <a:buAutoNum type="romanUcPeriod" startAt="6"/>
            </a:pPr>
            <a:r>
              <a:rPr lang="en-GB" sz="1600" dirty="0"/>
              <a:t>The C-suite is more concerned </a:t>
            </a:r>
            <a:r>
              <a:rPr lang="en-GB" sz="1600" dirty="0" smtClean="0"/>
              <a:t>about </a:t>
            </a:r>
            <a:r>
              <a:rPr lang="en-GB" sz="1600" dirty="0"/>
              <a:t>financial markets than </a:t>
            </a:r>
            <a:r>
              <a:rPr lang="en-GB" sz="1600" dirty="0" smtClean="0"/>
              <a:t>about consumer </a:t>
            </a:r>
            <a:r>
              <a:rPr lang="en-GB" sz="1600" dirty="0"/>
              <a:t>markets. To get their </a:t>
            </a:r>
            <a:r>
              <a:rPr lang="en-GB" sz="1600" dirty="0" smtClean="0"/>
              <a:t>ear, consider </a:t>
            </a:r>
            <a:r>
              <a:rPr lang="en-GB" sz="1600" dirty="0"/>
              <a:t>brand economics and </a:t>
            </a:r>
            <a:r>
              <a:rPr lang="en-GB" sz="1600" dirty="0" smtClean="0"/>
              <a:t>financial </a:t>
            </a:r>
            <a:r>
              <a:rPr lang="en-GB" sz="1600" dirty="0"/>
              <a:t>implications of what you do wherever possible. </a:t>
            </a:r>
            <a:r>
              <a:rPr lang="en-GB" sz="1600" dirty="0" smtClean="0">
                <a:solidFill>
                  <a:srgbClr val="000000"/>
                </a:solidFill>
              </a:rPr>
              <a:t>Collect and present evidence that your brand investments translate in increased shareholder value. </a:t>
            </a:r>
          </a:p>
        </p:txBody>
      </p:sp>
      <p:sp>
        <p:nvSpPr>
          <p:cNvPr id="6" name="Oval Callout 5"/>
          <p:cNvSpPr/>
          <p:nvPr/>
        </p:nvSpPr>
        <p:spPr>
          <a:xfrm flipH="1">
            <a:off x="100544" y="969827"/>
            <a:ext cx="1500447" cy="658091"/>
          </a:xfrm>
          <a:prstGeom prst="wedgeEllipseCallout">
            <a:avLst>
              <a:gd name="adj1" fmla="val -12219"/>
              <a:gd name="adj2" fmla="val 135398"/>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GB">
              <a:solidFill>
                <a:prstClr val="black"/>
              </a:solidFill>
            </a:endParaRPr>
          </a:p>
        </p:txBody>
      </p:sp>
      <p:sp>
        <p:nvSpPr>
          <p:cNvPr id="7" name="TextBox 12"/>
          <p:cNvSpPr txBox="1">
            <a:spLocks noChangeArrowheads="1"/>
          </p:cNvSpPr>
          <p:nvPr/>
        </p:nvSpPr>
        <p:spPr bwMode="auto">
          <a:xfrm>
            <a:off x="321148" y="1163779"/>
            <a:ext cx="1645127" cy="276999"/>
          </a:xfrm>
          <a:prstGeom prst="rect">
            <a:avLst/>
          </a:prstGeom>
          <a:noFill/>
          <a:ln w="9525">
            <a:noFill/>
            <a:miter lim="800000"/>
            <a:headEnd/>
            <a:tailEnd/>
          </a:ln>
        </p:spPr>
        <p:txBody>
          <a:bodyPr wrap="square">
            <a:spAutoFit/>
          </a:bodyPr>
          <a:lstStyle/>
          <a:p>
            <a:r>
              <a:rPr lang="en-US" sz="1200" dirty="0" smtClean="0">
                <a:solidFill>
                  <a:prstClr val="black"/>
                </a:solidFill>
              </a:rPr>
              <a:t>(This is JBS)</a:t>
            </a:r>
            <a:endParaRPr lang="en-US" sz="1200" dirty="0">
              <a:solidFill>
                <a:prstClr val="black"/>
              </a:solidFill>
            </a:endParaRPr>
          </a:p>
        </p:txBody>
      </p:sp>
      <p:pic>
        <p:nvPicPr>
          <p:cNvPr id="8" name="Picture 7" descr="JB_Steenkamp_2_high-res.JPG"/>
          <p:cNvPicPr>
            <a:picLocks noChangeAspect="1"/>
          </p:cNvPicPr>
          <p:nvPr/>
        </p:nvPicPr>
        <p:blipFill>
          <a:blip r:embed="rId2"/>
          <a:stretch>
            <a:fillRect/>
          </a:stretch>
        </p:blipFill>
        <p:spPr>
          <a:xfrm>
            <a:off x="440576" y="2111434"/>
            <a:ext cx="1905989" cy="26683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1895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7B9E2F759E114B8B1A556110CA9A6E" ma:contentTypeVersion="0" ma:contentTypeDescription="Create a new document." ma:contentTypeScope="" ma:versionID="a7d087293174a4813ba6f2b1d145de3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DC7EFF9-87C5-463E-810E-89C4D3F40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45127AB-D2E7-4228-B4B8-09DF22596D70}">
  <ds:schemaRefs>
    <ds:schemaRef ds:uri="http://schemas.microsoft.com/sharepoint/v3/contenttype/forms"/>
  </ds:schemaRefs>
</ds:datastoreItem>
</file>

<file path=customXml/itemProps3.xml><?xml version="1.0" encoding="utf-8"?>
<ds:datastoreItem xmlns:ds="http://schemas.openxmlformats.org/officeDocument/2006/customXml" ds:itemID="{38A9D451-890A-40EF-BF6B-DABA5B6A2918}">
  <ds:schemaRef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41929</TotalTime>
  <Words>397</Words>
  <Application>Microsoft Office PowerPoint</Application>
  <PresentationFormat>On-screen Show (4:3)</PresentationFormat>
  <Paragraphs>14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Office Theme</vt:lpstr>
      <vt:lpstr>JBS’ Ten Commandments of Global Brand Strategy</vt:lpstr>
      <vt:lpstr>JBS’ Ten Commandments of Global Brand Strategy</vt:lpstr>
    </vt:vector>
  </TitlesOfParts>
  <Company>Mellonaid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4: Black Title Slide, Old Well</dc:title>
  <dc:creator>Ben Schwabauer</dc:creator>
  <cp:lastModifiedBy>Didow, Nicholas</cp:lastModifiedBy>
  <cp:revision>861</cp:revision>
  <cp:lastPrinted>2015-03-02T23:03:22Z</cp:lastPrinted>
  <dcterms:created xsi:type="dcterms:W3CDTF">2010-08-24T14:59:53Z</dcterms:created>
  <dcterms:modified xsi:type="dcterms:W3CDTF">2017-11-28T19:05:43Z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0x010100FD7B9E2F759E114B8B1A556110CA9A6E</vt:lpwstr>
  </property>
</Properties>
</file>