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75" r:id="rId3"/>
    <p:sldId id="266" r:id="rId4"/>
    <p:sldId id="291" r:id="rId5"/>
    <p:sldId id="328" r:id="rId6"/>
    <p:sldId id="327" r:id="rId7"/>
    <p:sldId id="264" r:id="rId8"/>
    <p:sldId id="474" r:id="rId9"/>
    <p:sldId id="448" r:id="rId10"/>
    <p:sldId id="472" r:id="rId11"/>
    <p:sldId id="488" r:id="rId12"/>
    <p:sldId id="476" r:id="rId13"/>
    <p:sldId id="487" r:id="rId14"/>
    <p:sldId id="473" r:id="rId15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3298" autoAdjust="0"/>
  </p:normalViewPr>
  <p:slideViewPr>
    <p:cSldViewPr>
      <p:cViewPr varScale="1">
        <p:scale>
          <a:sx n="53" d="100"/>
          <a:sy n="53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6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75444D-1C01-4184-AD19-CAED89B327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876E1-F0C6-437E-AA2A-B91E43904D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83B16D-5456-4B79-9FFE-28E9EEAC7697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9831434-FF87-4356-99FD-695F2A0856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89CC067-E2B5-46E6-AFE4-6465CBEBD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2EB38-F2F9-458A-9D83-CB6233342D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32AEB-70F2-4FFE-8B1E-39C23C1F1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2DBC18-3DDF-4ABD-B3E4-4A65C3242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6A8F4AA-9B37-46AC-B48D-A083B3FA0A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A0DE0070-D447-42DB-B57D-7DD29E7EEE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07DD39F-A926-46DE-9DC7-546324A409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68BE8E-2813-4492-8A1B-5D40D84B32B6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A097D1C-3D8C-4136-A5DB-639FD9E1FE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298CA31-36E8-4B1D-9E3F-2878253A0A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53924D9-4E3D-4E43-86B1-2C1A5187A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11E57F-E453-4360-A3D0-1FFD8A70B8A7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87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A097D1C-3D8C-4136-A5DB-639FD9E1FE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298CA31-36E8-4B1D-9E3F-2878253A0A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53924D9-4E3D-4E43-86B1-2C1A5187A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11E57F-E453-4360-A3D0-1FFD8A70B8A7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65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A097D1C-3D8C-4136-A5DB-639FD9E1FE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298CA31-36E8-4B1D-9E3F-2878253A0A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53924D9-4E3D-4E43-86B1-2C1A5187A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11E57F-E453-4360-A3D0-1FFD8A70B8A7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0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A097D1C-3D8C-4136-A5DB-639FD9E1FE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298CA31-36E8-4B1D-9E3F-2878253A0A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53924D9-4E3D-4E43-86B1-2C1A5187A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11E57F-E453-4360-A3D0-1FFD8A70B8A7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58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A097D1C-3D8C-4136-A5DB-639FD9E1FE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298CA31-36E8-4B1D-9E3F-2878253A0A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53924D9-4E3D-4E43-86B1-2C1A5187A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11E57F-E453-4360-A3D0-1FFD8A70B8A7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6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A097D1C-3D8C-4136-A5DB-639FD9E1FE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298CA31-36E8-4B1D-9E3F-2878253A0A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53924D9-4E3D-4E43-86B1-2C1A5187A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11E57F-E453-4360-A3D0-1FFD8A70B8A7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28721E2C-70E7-4F14-84F9-A74DBC20FA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8107905-8A8E-4D1B-9E5F-2F23A18972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4C1A3EAE-F0F6-42C2-9D0E-0FFB66568A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C33E8-DA61-4C35-A1A8-A46FFC7588D1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A097D1C-3D8C-4136-A5DB-639FD9E1FE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298CA31-36E8-4B1D-9E3F-2878253A0A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53924D9-4E3D-4E43-86B1-2C1A5187A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11E57F-E453-4360-A3D0-1FFD8A70B8A7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523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A097D1C-3D8C-4136-A5DB-639FD9E1FE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298CA31-36E8-4B1D-9E3F-2878253A0A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53924D9-4E3D-4E43-86B1-2C1A5187A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11E57F-E453-4360-A3D0-1FFD8A70B8A7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4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A097D1C-3D8C-4136-A5DB-639FD9E1FE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298CA31-36E8-4B1D-9E3F-2878253A0A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53924D9-4E3D-4E43-86B1-2C1A5187A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11E57F-E453-4360-A3D0-1FFD8A70B8A7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13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A097D1C-3D8C-4136-A5DB-639FD9E1FE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298CA31-36E8-4B1D-9E3F-2878253A0A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53924D9-4E3D-4E43-86B1-2C1A5187A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11E57F-E453-4360-A3D0-1FFD8A70B8A7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A097D1C-3D8C-4136-A5DB-639FD9E1FE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298CA31-36E8-4B1D-9E3F-2878253A0A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53924D9-4E3D-4E43-86B1-2C1A5187A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11E57F-E453-4360-A3D0-1FFD8A70B8A7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03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A097D1C-3D8C-4136-A5DB-639FD9E1FE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298CA31-36E8-4B1D-9E3F-2878253A0A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53924D9-4E3D-4E43-86B1-2C1A5187A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11E57F-E453-4360-A3D0-1FFD8A70B8A7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1821D-6CE3-4544-AB85-BD7E017CD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492F-C220-46CF-A910-2BD15D2BAE8D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333CE-2729-4D01-9A84-40D2A647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EEFB9-6542-48A1-B556-72AD0549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D9BB-78FB-44C3-B887-AB18DCF00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9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E91DA-8BF3-4705-93A5-9D27A7ED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32678-C843-4EA4-9912-05C4144A8082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3C075-A053-4A1A-972F-B842587E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CE9D3-101F-4CFA-9081-ECA6E7B5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599A9-9157-4796-BE62-82C008B4C7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4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F33EE-52A9-4E4B-91A2-DC9E80F23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FE582-7A6D-4AC6-B254-AC95F279C917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7D215-0441-48F1-A744-2206DA3C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A98A5-2435-4424-880E-0B18A25D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7A91-7603-4CE7-8011-28FDD51E7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27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06499-8EC4-4086-A33B-816244C4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218D-A5C5-4770-A8CF-4BABC13A5536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6300A-A589-4F67-AD01-97B4AB3B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67C3C-4DDE-44FF-A127-5DEFD2F7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1CE4-D91C-4A3F-B509-0F39733945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08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C2E39-3595-44EB-BDED-B0B9114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7DCBC-4EE4-404E-829F-93A81DC084EC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B29CE-3801-4725-9CB6-4F72BC47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9C540-5534-4CCE-BE82-AD4EF253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8D3C-2079-48D7-B05D-316138ECA4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81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9626FB-A3C4-4987-A4A6-D6CCF187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45B7F-D9C0-4D3E-BB5D-4D6E89D8B345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A068A6-416B-4E10-B179-A8D9DE1D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EB3E71-2A84-46D0-A50D-64012EB8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212B-4ACA-49D1-8080-6E4D21B90B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87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AFFFC09-300D-468A-84D6-66DAA2D6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1DED-E52F-4955-9D29-46D0BD7DA87F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44DD6C-17C9-4933-B273-E764F272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BC551A-536B-43CE-BEB2-2D3ED38A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BB5F-9C5B-47FB-8710-22A5AEEE4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49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4A1F836-5C91-4CD3-8F22-5615B2BDD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BE2C3-A409-4300-8A60-6FD6A7ED07EB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C81EC6-9B16-4D87-B58C-C7D84DCF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6F91DA-61D7-4442-8B0C-7BD78401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83B10-0FDB-4AC0-9952-234B17569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56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748CF7-F73E-400D-AAD4-471DB675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FD92A-F60B-43E6-A0EA-5221D8F00EFA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BC3C38-8CDE-4826-8B3B-5608DC8BD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47CB99-A4C8-4CA3-B1FE-EC8DC51F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8F786-6B48-400B-AA9D-4FF1F9F19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40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F6463A-E35D-426E-A9EC-43E4E8027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E6EC-A4AA-4209-8180-D55503EB3751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DC4CBB-876F-4B87-AAE5-EB26A8DE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799522-8A4B-4713-A98B-2AB7D509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30886-D6AF-45C6-A062-24D4C45BC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33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044391-CD66-4BD8-869A-B4E025F0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22F7-4C63-4084-8A3E-AD3F6CB21F4D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7B9FD4-9E7B-4562-A6FD-9D01C729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4ED586-2471-4B0C-BE1E-50BE10A6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E8C68-58CD-408D-AE19-F587A1E2D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78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D8246F-7B21-4F6A-B8AD-1138F0A5D3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0A6A207-A94C-413D-897D-BB3BE2A14D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E0EDD-B6E2-4F51-A324-A8061D4C2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B7BC10-5866-47DF-9C78-27CF763412BB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BFF02-A44C-49E3-AFAD-BD7D19A18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1E782-3106-492E-82BD-5E8EA752E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2F4BF4-077C-4AB8-A35F-66DEDE65F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5895E8-E658-40C8-84BC-DC0A127FE86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5" name="Title 1">
            <a:extLst>
              <a:ext uri="{FF2B5EF4-FFF2-40B4-BE49-F238E27FC236}">
                <a16:creationId xmlns:a16="http://schemas.microsoft.com/office/drawing/2014/main" id="{35966C98-2192-4B69-981E-534C67852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-9525"/>
            <a:ext cx="8153400" cy="1000125"/>
          </a:xfrm>
        </p:spPr>
        <p:txBody>
          <a:bodyPr/>
          <a:lstStyle/>
          <a:p>
            <a:pPr eaLnBrk="1" hangingPunct="1"/>
            <a:r>
              <a:rPr lang="en-US" altLang="en-US" b="1" dirty="0"/>
              <a:t>Ecclesiastes charts  </a:t>
            </a:r>
            <a:endParaRPr lang="en-US" altLang="en-US" dirty="0"/>
          </a:p>
        </p:txBody>
      </p:sp>
      <p:pic>
        <p:nvPicPr>
          <p:cNvPr id="3076" name="Picture 2" descr="A picture containing clothing&#10;&#10;Description automatically generated">
            <a:extLst>
              <a:ext uri="{FF2B5EF4-FFF2-40B4-BE49-F238E27FC236}">
                <a16:creationId xmlns:a16="http://schemas.microsoft.com/office/drawing/2014/main" id="{17CE96E4-6312-4A14-8C8D-3CC8E1CD2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44080"/>
            <a:ext cx="8000999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C898BA-57A4-462E-9A89-60347928F5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C5FD1D-D5A8-4A2D-AF03-2A8085793784}"/>
              </a:ext>
            </a:extLst>
          </p:cNvPr>
          <p:cNvSpPr/>
          <p:nvPr/>
        </p:nvSpPr>
        <p:spPr>
          <a:xfrm>
            <a:off x="304801" y="2819400"/>
            <a:ext cx="8283195" cy="3581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AE4DC175-2FD9-4F64-9F3E-3D45C60CAD48}"/>
              </a:ext>
            </a:extLst>
          </p:cNvPr>
          <p:cNvSpPr/>
          <p:nvPr/>
        </p:nvSpPr>
        <p:spPr>
          <a:xfrm>
            <a:off x="304800" y="1181100"/>
            <a:ext cx="8728377" cy="1638300"/>
          </a:xfrm>
          <a:prstGeom prst="parallelogram">
            <a:avLst>
              <a:gd name="adj" fmla="val 2693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7E59D-46B2-4D84-841F-E989ED9FCD70}"/>
              </a:ext>
            </a:extLst>
          </p:cNvPr>
          <p:cNvCxnSpPr/>
          <p:nvPr/>
        </p:nvCxnSpPr>
        <p:spPr>
          <a:xfrm flipH="1">
            <a:off x="2689390" y="1175431"/>
            <a:ext cx="457200" cy="163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5C2364-7D19-4F0F-9F95-E96999C675F4}"/>
              </a:ext>
            </a:extLst>
          </p:cNvPr>
          <p:cNvCxnSpPr/>
          <p:nvPr/>
        </p:nvCxnSpPr>
        <p:spPr>
          <a:xfrm flipH="1">
            <a:off x="5625997" y="1191026"/>
            <a:ext cx="457200" cy="163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E403CF-DC58-4AE2-921B-B24B42027AD4}"/>
              </a:ext>
            </a:extLst>
          </p:cNvPr>
          <p:cNvCxnSpPr>
            <a:cxnSpLocks/>
          </p:cNvCxnSpPr>
          <p:nvPr/>
        </p:nvCxnSpPr>
        <p:spPr>
          <a:xfrm>
            <a:off x="311428" y="3201952"/>
            <a:ext cx="8276568" cy="45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5E100E-D036-42E6-853D-2F8B8E0AE304}"/>
              </a:ext>
            </a:extLst>
          </p:cNvPr>
          <p:cNvCxnSpPr>
            <a:cxnSpLocks/>
          </p:cNvCxnSpPr>
          <p:nvPr/>
        </p:nvCxnSpPr>
        <p:spPr>
          <a:xfrm>
            <a:off x="2696174" y="2814149"/>
            <a:ext cx="61292" cy="36411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EBF0F1-DA7C-47E5-A65A-3CE3D465B8B6}"/>
              </a:ext>
            </a:extLst>
          </p:cNvPr>
          <p:cNvCxnSpPr>
            <a:cxnSpLocks/>
          </p:cNvCxnSpPr>
          <p:nvPr/>
        </p:nvCxnSpPr>
        <p:spPr>
          <a:xfrm>
            <a:off x="5627031" y="2830873"/>
            <a:ext cx="0" cy="3558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6" name="TextBox 19455">
            <a:extLst>
              <a:ext uri="{FF2B5EF4-FFF2-40B4-BE49-F238E27FC236}">
                <a16:creationId xmlns:a16="http://schemas.microsoft.com/office/drawing/2014/main" id="{31F8E379-7F74-4E72-9EB9-7C56385F657D}"/>
              </a:ext>
            </a:extLst>
          </p:cNvPr>
          <p:cNvSpPr txBox="1"/>
          <p:nvPr/>
        </p:nvSpPr>
        <p:spPr>
          <a:xfrm>
            <a:off x="6304475" y="153515"/>
            <a:ext cx="247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Ecclesiastes 8</a:t>
            </a: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E1549FF7-D403-494F-BDBA-5138D45CBF11}"/>
              </a:ext>
            </a:extLst>
          </p:cNvPr>
          <p:cNvSpPr txBox="1"/>
          <p:nvPr/>
        </p:nvSpPr>
        <p:spPr>
          <a:xfrm>
            <a:off x="619404" y="1615878"/>
            <a:ext cx="2152239" cy="92927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Obedience reflects Godliness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8:2-9</a:t>
            </a:r>
            <a:endParaRPr lang="en-US" sz="16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15">
            <a:extLst>
              <a:ext uri="{FF2B5EF4-FFF2-40B4-BE49-F238E27FC236}">
                <a16:creationId xmlns:a16="http://schemas.microsoft.com/office/drawing/2014/main" id="{FEFD564D-8000-4FD0-B967-6616FA3345F7}"/>
              </a:ext>
            </a:extLst>
          </p:cNvPr>
          <p:cNvSpPr txBox="1"/>
          <p:nvPr/>
        </p:nvSpPr>
        <p:spPr>
          <a:xfrm>
            <a:off x="3451390" y="1590403"/>
            <a:ext cx="1799522" cy="91051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Justice will win in the end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8:10-13</a:t>
            </a: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Text Box 18">
            <a:extLst>
              <a:ext uri="{FF2B5EF4-FFF2-40B4-BE49-F238E27FC236}">
                <a16:creationId xmlns:a16="http://schemas.microsoft.com/office/drawing/2014/main" id="{1EA00E80-D9B2-491A-BA01-4731D72BCFCF}"/>
              </a:ext>
            </a:extLst>
          </p:cNvPr>
          <p:cNvSpPr txBox="1"/>
          <p:nvPr/>
        </p:nvSpPr>
        <p:spPr>
          <a:xfrm>
            <a:off x="6083197" y="1587925"/>
            <a:ext cx="2384589" cy="90180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Enjoy life and let God handle justice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8:14-17 </a:t>
            </a:r>
            <a:endParaRPr lang="en-US" sz="16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3">
            <a:extLst>
              <a:ext uri="{FF2B5EF4-FFF2-40B4-BE49-F238E27FC236}">
                <a16:creationId xmlns:a16="http://schemas.microsoft.com/office/drawing/2014/main" id="{B828C96F-59FD-422B-98C7-AFE13D3ABD13}"/>
              </a:ext>
            </a:extLst>
          </p:cNvPr>
          <p:cNvSpPr txBox="1"/>
          <p:nvPr/>
        </p:nvSpPr>
        <p:spPr>
          <a:xfrm>
            <a:off x="291837" y="2842211"/>
            <a:ext cx="8518749" cy="3693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Representative 	God’s Justice Prevails 	God’s Work is Just    </a:t>
            </a:r>
          </a:p>
        </p:txBody>
      </p:sp>
      <p:sp>
        <p:nvSpPr>
          <p:cNvPr id="41" name="Text Box 16">
            <a:extLst>
              <a:ext uri="{FF2B5EF4-FFF2-40B4-BE49-F238E27FC236}">
                <a16:creationId xmlns:a16="http://schemas.microsoft.com/office/drawing/2014/main" id="{7F857D23-0C82-4C51-BFE9-DFCD41CBB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25" y="3239523"/>
            <a:ext cx="2513687" cy="315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 TO AUTHORITIES (2-8)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Obey the king's command, for God's sake </a:t>
            </a:r>
          </a:p>
          <a:p>
            <a:pPr marL="182880" lvl="1">
              <a:spcBef>
                <a:spcPts val="0"/>
              </a:spcBef>
              <a:spcAft>
                <a:spcPts val="0"/>
              </a:spcAft>
            </a:pP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a.Don't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hasty to leave the king's presence </a:t>
            </a:r>
          </a:p>
          <a:p>
            <a:pPr marL="182880" lvl="1">
              <a:spcBef>
                <a:spcPts val="0"/>
              </a:spcBef>
              <a:spcAft>
                <a:spcPts val="0"/>
              </a:spcAft>
            </a:pP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b.Don't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take your stand for an evil thing </a:t>
            </a:r>
          </a:p>
          <a:p>
            <a:pPr marL="182880" lvl="1">
              <a:spcBef>
                <a:spcPts val="0"/>
              </a:spcBef>
              <a:spcAft>
                <a:spcPts val="0"/>
              </a:spcAft>
            </a:pP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c.Respect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his power, and you will be unharmed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 wise man will understand that judgment will come in its own time, so don't resort  to wickedness (i.e., rebellion) to alleviate misery - cf. Ro 13:1-7; 1 Pe 2:11-17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2DADFD8A-DC16-453F-AD51-36F2B0575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174" y="3256057"/>
            <a:ext cx="2851956" cy="313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ANTICIPATE WICKED RULERS (9-13)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will be times when men rule to their own detriment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will soon be forgotten after their demise 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Why do some persist in their evil? </a:t>
            </a:r>
          </a:p>
          <a:p>
            <a:pPr marL="182880" lvl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Because their judgment does not occur immediately </a:t>
            </a:r>
          </a:p>
          <a:p>
            <a:pPr marL="182880" lvl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Even so, it is still better to fear God. </a:t>
            </a:r>
          </a:p>
          <a:p>
            <a:pPr indent="-27432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Justice will prevail.</a:t>
            </a:r>
          </a:p>
          <a:p>
            <a:pPr marL="182880" lvl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01FE6BB1-1EE0-4C33-BA9F-2BDBAE4C3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677" y="3250234"/>
            <a:ext cx="2978572" cy="313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 PERPLEXITY (14, 16-17)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Sometimes the righteous suffer, and the wicked prosper, which is vanity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One cannot always understand why things happen the way they do (remember Job?)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ENJOY LIFE (15-17)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Delight in the fruits of your own labor </a:t>
            </a:r>
          </a:p>
          <a:p>
            <a:pPr marL="182880" lvl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Eat, drink, and be merry </a:t>
            </a:r>
          </a:p>
          <a:p>
            <a:pPr marL="182880" lvl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As you labor in the days God has given you in life under the sun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Look beyond circumstances and see the work of God.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Trust God even though you cannot comprehend his ways.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13">
            <a:extLst>
              <a:ext uri="{FF2B5EF4-FFF2-40B4-BE49-F238E27FC236}">
                <a16:creationId xmlns:a16="http://schemas.microsoft.com/office/drawing/2014/main" id="{F4568A74-8618-4F70-8682-9F851A47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49" y="6417184"/>
            <a:ext cx="8743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Verse:  8:12 -“I know that it will  be well for thos</a:t>
            </a:r>
            <a:r>
              <a:rPr lang="en-US" sz="1200" b="1" i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who</a:t>
            </a:r>
            <a:r>
              <a:rPr lang="en-US" sz="1200" b="1" i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fear God , who fears Him openly”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354C0-38F1-4928-BC7A-DB49DE0C3206}"/>
              </a:ext>
            </a:extLst>
          </p:cNvPr>
          <p:cNvSpPr txBox="1"/>
          <p:nvPr/>
        </p:nvSpPr>
        <p:spPr>
          <a:xfrm>
            <a:off x="811402" y="738774"/>
            <a:ext cx="7521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Obedience is better than Judgement </a:t>
            </a:r>
          </a:p>
        </p:txBody>
      </p:sp>
    </p:spTree>
    <p:extLst>
      <p:ext uri="{BB962C8B-B14F-4D97-AF65-F5344CB8AC3E}">
        <p14:creationId xmlns:p14="http://schemas.microsoft.com/office/powerpoint/2010/main" val="8572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C898BA-57A4-462E-9A89-60347928F5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C5FD1D-D5A8-4A2D-AF03-2A8085793784}"/>
              </a:ext>
            </a:extLst>
          </p:cNvPr>
          <p:cNvSpPr/>
          <p:nvPr/>
        </p:nvSpPr>
        <p:spPr>
          <a:xfrm>
            <a:off x="304801" y="2819400"/>
            <a:ext cx="8283195" cy="3581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AE4DC175-2FD9-4F64-9F3E-3D45C60CAD48}"/>
              </a:ext>
            </a:extLst>
          </p:cNvPr>
          <p:cNvSpPr/>
          <p:nvPr/>
        </p:nvSpPr>
        <p:spPr>
          <a:xfrm>
            <a:off x="304800" y="1181100"/>
            <a:ext cx="8728377" cy="1638300"/>
          </a:xfrm>
          <a:prstGeom prst="parallelogram">
            <a:avLst>
              <a:gd name="adj" fmla="val 2693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7E59D-46B2-4D84-841F-E989ED9FCD70}"/>
              </a:ext>
            </a:extLst>
          </p:cNvPr>
          <p:cNvCxnSpPr/>
          <p:nvPr/>
        </p:nvCxnSpPr>
        <p:spPr>
          <a:xfrm flipH="1">
            <a:off x="2689390" y="1175431"/>
            <a:ext cx="457200" cy="163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5C2364-7D19-4F0F-9F95-E96999C675F4}"/>
              </a:ext>
            </a:extLst>
          </p:cNvPr>
          <p:cNvCxnSpPr/>
          <p:nvPr/>
        </p:nvCxnSpPr>
        <p:spPr>
          <a:xfrm flipH="1">
            <a:off x="5625997" y="1191026"/>
            <a:ext cx="457200" cy="163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E403CF-DC58-4AE2-921B-B24B42027AD4}"/>
              </a:ext>
            </a:extLst>
          </p:cNvPr>
          <p:cNvCxnSpPr>
            <a:cxnSpLocks/>
          </p:cNvCxnSpPr>
          <p:nvPr/>
        </p:nvCxnSpPr>
        <p:spPr>
          <a:xfrm>
            <a:off x="311428" y="3201952"/>
            <a:ext cx="8276568" cy="45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5E100E-D036-42E6-853D-2F8B8E0AE304}"/>
              </a:ext>
            </a:extLst>
          </p:cNvPr>
          <p:cNvCxnSpPr>
            <a:cxnSpLocks/>
          </p:cNvCxnSpPr>
          <p:nvPr/>
        </p:nvCxnSpPr>
        <p:spPr>
          <a:xfrm>
            <a:off x="2696174" y="2814149"/>
            <a:ext cx="61292" cy="36411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EBF0F1-DA7C-47E5-A65A-3CE3D465B8B6}"/>
              </a:ext>
            </a:extLst>
          </p:cNvPr>
          <p:cNvCxnSpPr>
            <a:cxnSpLocks/>
          </p:cNvCxnSpPr>
          <p:nvPr/>
        </p:nvCxnSpPr>
        <p:spPr>
          <a:xfrm>
            <a:off x="5627031" y="2830873"/>
            <a:ext cx="0" cy="3558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6" name="TextBox 19455">
            <a:extLst>
              <a:ext uri="{FF2B5EF4-FFF2-40B4-BE49-F238E27FC236}">
                <a16:creationId xmlns:a16="http://schemas.microsoft.com/office/drawing/2014/main" id="{31F8E379-7F74-4E72-9EB9-7C56385F657D}"/>
              </a:ext>
            </a:extLst>
          </p:cNvPr>
          <p:cNvSpPr txBox="1"/>
          <p:nvPr/>
        </p:nvSpPr>
        <p:spPr>
          <a:xfrm>
            <a:off x="6304475" y="153515"/>
            <a:ext cx="247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Ecclesiastes 9</a:t>
            </a: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E1549FF7-D403-494F-BDBA-5138D45CBF11}"/>
              </a:ext>
            </a:extLst>
          </p:cNvPr>
          <p:cNvSpPr txBox="1"/>
          <p:nvPr/>
        </p:nvSpPr>
        <p:spPr>
          <a:xfrm>
            <a:off x="619404" y="1615878"/>
            <a:ext cx="2152239" cy="92927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Fate is in God’s Hands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9:1-6</a:t>
            </a:r>
            <a:endParaRPr lang="en-US" sz="16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15">
            <a:extLst>
              <a:ext uri="{FF2B5EF4-FFF2-40B4-BE49-F238E27FC236}">
                <a16:creationId xmlns:a16="http://schemas.microsoft.com/office/drawing/2014/main" id="{FEFD564D-8000-4FD0-B967-6616FA3345F7}"/>
              </a:ext>
            </a:extLst>
          </p:cNvPr>
          <p:cNvSpPr txBox="1"/>
          <p:nvPr/>
        </p:nvSpPr>
        <p:spPr>
          <a:xfrm>
            <a:off x="3451390" y="1590403"/>
            <a:ext cx="2063784" cy="910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Buy up the time God gives to you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9:7-12</a:t>
            </a:r>
            <a:endParaRPr lang="en-US" sz="16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18">
            <a:extLst>
              <a:ext uri="{FF2B5EF4-FFF2-40B4-BE49-F238E27FC236}">
                <a16:creationId xmlns:a16="http://schemas.microsoft.com/office/drawing/2014/main" id="{1EA00E80-D9B2-491A-BA01-4731D72BCFCF}"/>
              </a:ext>
            </a:extLst>
          </p:cNvPr>
          <p:cNvSpPr txBox="1"/>
          <p:nvPr/>
        </p:nvSpPr>
        <p:spPr>
          <a:xfrm>
            <a:off x="6281937" y="1556181"/>
            <a:ext cx="2009642" cy="90180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Wisdom wins over strength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9:13-18 </a:t>
            </a: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Text Box 23">
            <a:extLst>
              <a:ext uri="{FF2B5EF4-FFF2-40B4-BE49-F238E27FC236}">
                <a16:creationId xmlns:a16="http://schemas.microsoft.com/office/drawing/2014/main" id="{B828C96F-59FD-422B-98C7-AFE13D3ABD13}"/>
              </a:ext>
            </a:extLst>
          </p:cNvPr>
          <p:cNvSpPr txBox="1"/>
          <p:nvPr/>
        </p:nvSpPr>
        <p:spPr>
          <a:xfrm>
            <a:off x="291837" y="2842211"/>
            <a:ext cx="8518749" cy="3693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Live Trusting God	      Live Diligently                     Live Wisely  </a:t>
            </a:r>
          </a:p>
        </p:txBody>
      </p:sp>
      <p:sp>
        <p:nvSpPr>
          <p:cNvPr id="41" name="Text Box 16">
            <a:extLst>
              <a:ext uri="{FF2B5EF4-FFF2-40B4-BE49-F238E27FC236}">
                <a16:creationId xmlns:a16="http://schemas.microsoft.com/office/drawing/2014/main" id="{7F857D23-0C82-4C51-BFE9-DFCD41CBB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25" y="3301348"/>
            <a:ext cx="2513687" cy="309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 IS INEVITABLE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It happens to both the righteous and the wicked </a:t>
            </a:r>
          </a:p>
          <a:p>
            <a:pPr marL="18288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While the righteous are in God's hands </a:t>
            </a:r>
          </a:p>
          <a:p>
            <a:pPr marL="18288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And the sons of men are full of evil  	 	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While we live, there is hope; when we die... </a:t>
            </a:r>
          </a:p>
          <a:p>
            <a:pPr marL="18288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We know nothing of what goes on here on earth  </a:t>
            </a:r>
          </a:p>
          <a:p>
            <a:pPr marL="18288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Others' memory of us soon fades </a:t>
            </a:r>
          </a:p>
          <a:p>
            <a:pPr marL="18288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2DADFD8A-DC16-453F-AD51-36F2B0575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65" y="3250234"/>
            <a:ext cx="2868529" cy="309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ENJOY LIFE (7-10)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While death is inevitable, we should still enjoy life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Live joyfully with the wife God has given you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Work diligently while you are here; you won't be able to do anymore after you die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 THE UNEXPECTED (11-12)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Time and chance happens to all </a:t>
            </a:r>
          </a:p>
          <a:p>
            <a:pPr marL="182880" lvl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Being swift and strong does not mean you will always win </a:t>
            </a:r>
          </a:p>
          <a:p>
            <a:pPr marL="182880" lvl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Being wise, understanding, and skillful does not always ensure food, riches, or favor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Death is like a snare  or trap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01FE6BB1-1EE0-4C33-BA9F-2BDBAE4C3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933" y="3250234"/>
            <a:ext cx="2789622" cy="299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ESTEEM WISDOM (13-18)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The Preacher saw how wisdom saved a city </a:t>
            </a:r>
          </a:p>
          <a:p>
            <a:pPr marL="182880" lvl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Even though it came through  a poor man </a:t>
            </a:r>
          </a:p>
          <a:p>
            <a:pPr marL="182880" lvl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Even though the poor man was soon forgotten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2.Therefore praise the value of wisdom </a:t>
            </a:r>
          </a:p>
          <a:p>
            <a:pPr marL="411480" lvl="1" indent="-22860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better than strength </a:t>
            </a:r>
          </a:p>
          <a:p>
            <a:pPr marL="411480" lvl="1" indent="-22860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though a poor man's wisdom is often despised </a:t>
            </a:r>
          </a:p>
          <a:p>
            <a:pPr marL="182880" lvl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It is better than weapons of war</a:t>
            </a:r>
          </a:p>
          <a:p>
            <a:pPr marL="182880" lvl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 Even though it is spoken quietly by the wise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13">
            <a:extLst>
              <a:ext uri="{FF2B5EF4-FFF2-40B4-BE49-F238E27FC236}">
                <a16:creationId xmlns:a16="http://schemas.microsoft.com/office/drawing/2014/main" id="{F4568A74-8618-4F70-8682-9F851A47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49" y="6417184"/>
            <a:ext cx="8743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Verse: 9:10 -- What ever your hand finds to do, do it with all your might.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354C0-38F1-4928-BC7A-DB49DE0C3206}"/>
              </a:ext>
            </a:extLst>
          </p:cNvPr>
          <p:cNvSpPr txBox="1"/>
          <p:nvPr/>
        </p:nvSpPr>
        <p:spPr>
          <a:xfrm>
            <a:off x="811402" y="738774"/>
            <a:ext cx="7521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Obedience is better than Judgement </a:t>
            </a:r>
          </a:p>
        </p:txBody>
      </p:sp>
    </p:spTree>
    <p:extLst>
      <p:ext uri="{BB962C8B-B14F-4D97-AF65-F5344CB8AC3E}">
        <p14:creationId xmlns:p14="http://schemas.microsoft.com/office/powerpoint/2010/main" val="246183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C898BA-57A4-462E-9A89-60347928F5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C5FD1D-D5A8-4A2D-AF03-2A8085793784}"/>
              </a:ext>
            </a:extLst>
          </p:cNvPr>
          <p:cNvSpPr/>
          <p:nvPr/>
        </p:nvSpPr>
        <p:spPr>
          <a:xfrm>
            <a:off x="304801" y="2819400"/>
            <a:ext cx="8283195" cy="33301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AE4DC175-2FD9-4F64-9F3E-3D45C60CAD48}"/>
              </a:ext>
            </a:extLst>
          </p:cNvPr>
          <p:cNvSpPr/>
          <p:nvPr/>
        </p:nvSpPr>
        <p:spPr>
          <a:xfrm>
            <a:off x="304800" y="1181100"/>
            <a:ext cx="8728377" cy="1638300"/>
          </a:xfrm>
          <a:prstGeom prst="parallelogram">
            <a:avLst>
              <a:gd name="adj" fmla="val 2693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7E59D-46B2-4D84-841F-E989ED9FCD70}"/>
              </a:ext>
            </a:extLst>
          </p:cNvPr>
          <p:cNvCxnSpPr/>
          <p:nvPr/>
        </p:nvCxnSpPr>
        <p:spPr>
          <a:xfrm flipH="1">
            <a:off x="2869287" y="1186063"/>
            <a:ext cx="457200" cy="163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5C2364-7D19-4F0F-9F95-E96999C675F4}"/>
              </a:ext>
            </a:extLst>
          </p:cNvPr>
          <p:cNvCxnSpPr/>
          <p:nvPr/>
        </p:nvCxnSpPr>
        <p:spPr>
          <a:xfrm flipH="1">
            <a:off x="5625997" y="1191026"/>
            <a:ext cx="457200" cy="163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E403CF-DC58-4AE2-921B-B24B42027AD4}"/>
              </a:ext>
            </a:extLst>
          </p:cNvPr>
          <p:cNvCxnSpPr>
            <a:cxnSpLocks/>
          </p:cNvCxnSpPr>
          <p:nvPr/>
        </p:nvCxnSpPr>
        <p:spPr>
          <a:xfrm>
            <a:off x="311428" y="3201952"/>
            <a:ext cx="8276568" cy="45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5E100E-D036-42E6-853D-2F8B8E0AE304}"/>
              </a:ext>
            </a:extLst>
          </p:cNvPr>
          <p:cNvCxnSpPr>
            <a:cxnSpLocks/>
          </p:cNvCxnSpPr>
          <p:nvPr/>
        </p:nvCxnSpPr>
        <p:spPr>
          <a:xfrm>
            <a:off x="2856520" y="2814149"/>
            <a:ext cx="12767" cy="33447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EBF0F1-DA7C-47E5-A65A-3CE3D465B8B6}"/>
              </a:ext>
            </a:extLst>
          </p:cNvPr>
          <p:cNvCxnSpPr>
            <a:cxnSpLocks/>
          </p:cNvCxnSpPr>
          <p:nvPr/>
        </p:nvCxnSpPr>
        <p:spPr>
          <a:xfrm flipH="1">
            <a:off x="5625997" y="2830873"/>
            <a:ext cx="1034" cy="3328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6" name="TextBox 19455">
            <a:extLst>
              <a:ext uri="{FF2B5EF4-FFF2-40B4-BE49-F238E27FC236}">
                <a16:creationId xmlns:a16="http://schemas.microsoft.com/office/drawing/2014/main" id="{31F8E379-7F74-4E72-9EB9-7C56385F657D}"/>
              </a:ext>
            </a:extLst>
          </p:cNvPr>
          <p:cNvSpPr txBox="1"/>
          <p:nvPr/>
        </p:nvSpPr>
        <p:spPr>
          <a:xfrm>
            <a:off x="6304475" y="153515"/>
            <a:ext cx="247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Ecclesiastes 10</a:t>
            </a: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E1549FF7-D403-494F-BDBA-5138D45CBF11}"/>
              </a:ext>
            </a:extLst>
          </p:cNvPr>
          <p:cNvSpPr txBox="1"/>
          <p:nvPr/>
        </p:nvSpPr>
        <p:spPr>
          <a:xfrm>
            <a:off x="946591" y="1585326"/>
            <a:ext cx="1437999" cy="91559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Ways of a fool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10:1-7</a:t>
            </a:r>
            <a:endParaRPr lang="en-US" sz="16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15">
            <a:extLst>
              <a:ext uri="{FF2B5EF4-FFF2-40B4-BE49-F238E27FC236}">
                <a16:creationId xmlns:a16="http://schemas.microsoft.com/office/drawing/2014/main" id="{FEFD564D-8000-4FD0-B967-6616FA3345F7}"/>
              </a:ext>
            </a:extLst>
          </p:cNvPr>
          <p:cNvSpPr txBox="1"/>
          <p:nvPr/>
        </p:nvSpPr>
        <p:spPr>
          <a:xfrm>
            <a:off x="3707119" y="1590402"/>
            <a:ext cx="1501610" cy="91051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Work of a fool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10:8-11</a:t>
            </a:r>
            <a:endParaRPr lang="en-US" sz="16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18">
            <a:extLst>
              <a:ext uri="{FF2B5EF4-FFF2-40B4-BE49-F238E27FC236}">
                <a16:creationId xmlns:a16="http://schemas.microsoft.com/office/drawing/2014/main" id="{1EA00E80-D9B2-491A-BA01-4731D72BCFCF}"/>
              </a:ext>
            </a:extLst>
          </p:cNvPr>
          <p:cNvSpPr txBox="1"/>
          <p:nvPr/>
        </p:nvSpPr>
        <p:spPr>
          <a:xfrm>
            <a:off x="6458282" y="1585326"/>
            <a:ext cx="1586291" cy="9664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Words of a fool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10:12-20 </a:t>
            </a:r>
            <a:endParaRPr lang="en-US" sz="16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3">
            <a:extLst>
              <a:ext uri="{FF2B5EF4-FFF2-40B4-BE49-F238E27FC236}">
                <a16:creationId xmlns:a16="http://schemas.microsoft.com/office/drawing/2014/main" id="{B828C96F-59FD-422B-98C7-AFE13D3ABD13}"/>
              </a:ext>
            </a:extLst>
          </p:cNvPr>
          <p:cNvSpPr txBox="1"/>
          <p:nvPr/>
        </p:nvSpPr>
        <p:spPr>
          <a:xfrm>
            <a:off x="291837" y="2842211"/>
            <a:ext cx="8518749" cy="3693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Foolishness Deplored         Foolishness Displayed           Foolishness Declared </a:t>
            </a:r>
          </a:p>
        </p:txBody>
      </p:sp>
      <p:sp>
        <p:nvSpPr>
          <p:cNvPr id="41" name="Text Box 16">
            <a:extLst>
              <a:ext uri="{FF2B5EF4-FFF2-40B4-BE49-F238E27FC236}">
                <a16:creationId xmlns:a16="http://schemas.microsoft.com/office/drawing/2014/main" id="{7F857D23-0C82-4C51-BFE9-DFCD41CBB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56" y="3211543"/>
            <a:ext cx="2465164" cy="270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little foolishness destroys a reputation 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little foolishness corrupts wisdom and honor 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little foolishness distorts your walk 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little foolishness unleashes your temper 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Composure defeats a foolish temper. 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little foolishness causes rulers to create errors. 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little foolishness upsets common order. 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2DADFD8A-DC16-453F-AD51-36F2B0575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770" y="3306362"/>
            <a:ext cx="2647360" cy="26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little foolishness causes accidents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little foolishness causes misjudgment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little foolishness makes work dangerous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little foolishness causes extra work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little wisdom saves time and energy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little foolishness causes loss.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01FE6BB1-1EE0-4C33-BA9F-2BDBAE4C3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933" y="3250234"/>
            <a:ext cx="2930316" cy="289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Wise words brings unity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Foolish words brings destruction.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Foolish words leads to mischievous actions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Foolish words leads to stupidity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Foolish words cancel one’s future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Foolish words weary the spirit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Foolishness causes laziness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Wisdom brings strength and discipline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Foolishness leads to the destruction of your house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Foolishness makes money a god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Foolish words cannot be contained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13">
            <a:extLst>
              <a:ext uri="{FF2B5EF4-FFF2-40B4-BE49-F238E27FC236}">
                <a16:creationId xmlns:a16="http://schemas.microsoft.com/office/drawing/2014/main" id="{F4568A74-8618-4F70-8682-9F851A47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9" y="6155247"/>
            <a:ext cx="8743950" cy="36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Verse: 10:12 “Words of the wise are gracious but the lips of a  fool consume him”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354C0-38F1-4928-BC7A-DB49DE0C3206}"/>
              </a:ext>
            </a:extLst>
          </p:cNvPr>
          <p:cNvSpPr txBox="1"/>
          <p:nvPr/>
        </p:nvSpPr>
        <p:spPr>
          <a:xfrm>
            <a:off x="908390" y="689811"/>
            <a:ext cx="7521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Cynical advice from a Proverbial Fool </a:t>
            </a:r>
          </a:p>
        </p:txBody>
      </p:sp>
    </p:spTree>
    <p:extLst>
      <p:ext uri="{BB962C8B-B14F-4D97-AF65-F5344CB8AC3E}">
        <p14:creationId xmlns:p14="http://schemas.microsoft.com/office/powerpoint/2010/main" val="25560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C898BA-57A4-462E-9A89-60347928F5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C5FD1D-D5A8-4A2D-AF03-2A8085793784}"/>
              </a:ext>
            </a:extLst>
          </p:cNvPr>
          <p:cNvSpPr/>
          <p:nvPr/>
        </p:nvSpPr>
        <p:spPr>
          <a:xfrm>
            <a:off x="304801" y="2819400"/>
            <a:ext cx="8283195" cy="3581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AE4DC175-2FD9-4F64-9F3E-3D45C60CAD48}"/>
              </a:ext>
            </a:extLst>
          </p:cNvPr>
          <p:cNvSpPr/>
          <p:nvPr/>
        </p:nvSpPr>
        <p:spPr>
          <a:xfrm>
            <a:off x="304800" y="1181100"/>
            <a:ext cx="8728377" cy="1638300"/>
          </a:xfrm>
          <a:prstGeom prst="parallelogram">
            <a:avLst>
              <a:gd name="adj" fmla="val 2693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7E59D-46B2-4D84-841F-E989ED9FCD70}"/>
              </a:ext>
            </a:extLst>
          </p:cNvPr>
          <p:cNvCxnSpPr/>
          <p:nvPr/>
        </p:nvCxnSpPr>
        <p:spPr>
          <a:xfrm flipH="1">
            <a:off x="2689390" y="1175431"/>
            <a:ext cx="457200" cy="163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5C2364-7D19-4F0F-9F95-E96999C675F4}"/>
              </a:ext>
            </a:extLst>
          </p:cNvPr>
          <p:cNvCxnSpPr/>
          <p:nvPr/>
        </p:nvCxnSpPr>
        <p:spPr>
          <a:xfrm flipH="1">
            <a:off x="5625997" y="1191026"/>
            <a:ext cx="457200" cy="163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E403CF-DC58-4AE2-921B-B24B42027AD4}"/>
              </a:ext>
            </a:extLst>
          </p:cNvPr>
          <p:cNvCxnSpPr>
            <a:cxnSpLocks/>
          </p:cNvCxnSpPr>
          <p:nvPr/>
        </p:nvCxnSpPr>
        <p:spPr>
          <a:xfrm>
            <a:off x="311428" y="3201952"/>
            <a:ext cx="8276568" cy="45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5E100E-D036-42E6-853D-2F8B8E0AE304}"/>
              </a:ext>
            </a:extLst>
          </p:cNvPr>
          <p:cNvCxnSpPr>
            <a:cxnSpLocks/>
          </p:cNvCxnSpPr>
          <p:nvPr/>
        </p:nvCxnSpPr>
        <p:spPr>
          <a:xfrm>
            <a:off x="2696174" y="2814149"/>
            <a:ext cx="61292" cy="36411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EBF0F1-DA7C-47E5-A65A-3CE3D465B8B6}"/>
              </a:ext>
            </a:extLst>
          </p:cNvPr>
          <p:cNvCxnSpPr>
            <a:cxnSpLocks/>
          </p:cNvCxnSpPr>
          <p:nvPr/>
        </p:nvCxnSpPr>
        <p:spPr>
          <a:xfrm>
            <a:off x="5627031" y="2830873"/>
            <a:ext cx="0" cy="3558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6" name="TextBox 19455">
            <a:extLst>
              <a:ext uri="{FF2B5EF4-FFF2-40B4-BE49-F238E27FC236}">
                <a16:creationId xmlns:a16="http://schemas.microsoft.com/office/drawing/2014/main" id="{31F8E379-7F74-4E72-9EB9-7C56385F657D}"/>
              </a:ext>
            </a:extLst>
          </p:cNvPr>
          <p:cNvSpPr txBox="1"/>
          <p:nvPr/>
        </p:nvSpPr>
        <p:spPr>
          <a:xfrm>
            <a:off x="6304475" y="153515"/>
            <a:ext cx="247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Ecclesiastes 11</a:t>
            </a: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E1549FF7-D403-494F-BDBA-5138D45CBF11}"/>
              </a:ext>
            </a:extLst>
          </p:cNvPr>
          <p:cNvSpPr txBox="1"/>
          <p:nvPr/>
        </p:nvSpPr>
        <p:spPr>
          <a:xfrm>
            <a:off x="619404" y="1615878"/>
            <a:ext cx="2152239" cy="92927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Exhortation </a:t>
            </a: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Benevolence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11:1-3</a:t>
            </a:r>
          </a:p>
        </p:txBody>
      </p:sp>
      <p:sp>
        <p:nvSpPr>
          <p:cNvPr id="37" name="Text Box 15">
            <a:extLst>
              <a:ext uri="{FF2B5EF4-FFF2-40B4-BE49-F238E27FC236}">
                <a16:creationId xmlns:a16="http://schemas.microsoft.com/office/drawing/2014/main" id="{FEFD564D-8000-4FD0-B967-6616FA3345F7}"/>
              </a:ext>
            </a:extLst>
          </p:cNvPr>
          <p:cNvSpPr txBox="1"/>
          <p:nvPr/>
        </p:nvSpPr>
        <p:spPr>
          <a:xfrm>
            <a:off x="3451390" y="1590403"/>
            <a:ext cx="2063784" cy="910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Exhortation to Diligence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11:3-8 </a:t>
            </a:r>
            <a:endParaRPr lang="en-US" sz="16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18">
            <a:extLst>
              <a:ext uri="{FF2B5EF4-FFF2-40B4-BE49-F238E27FC236}">
                <a16:creationId xmlns:a16="http://schemas.microsoft.com/office/drawing/2014/main" id="{1EA00E80-D9B2-491A-BA01-4731D72BCFCF}"/>
              </a:ext>
            </a:extLst>
          </p:cNvPr>
          <p:cNvSpPr txBox="1"/>
          <p:nvPr/>
        </p:nvSpPr>
        <p:spPr>
          <a:xfrm>
            <a:off x="6281937" y="1556181"/>
            <a:ext cx="2009642" cy="90180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Exhortation to Youthfulness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11:9-10 </a:t>
            </a:r>
            <a:endParaRPr lang="en-US" sz="16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3">
            <a:extLst>
              <a:ext uri="{FF2B5EF4-FFF2-40B4-BE49-F238E27FC236}">
                <a16:creationId xmlns:a16="http://schemas.microsoft.com/office/drawing/2014/main" id="{B828C96F-59FD-422B-98C7-AFE13D3ABD13}"/>
              </a:ext>
            </a:extLst>
          </p:cNvPr>
          <p:cNvSpPr txBox="1"/>
          <p:nvPr/>
        </p:nvSpPr>
        <p:spPr>
          <a:xfrm>
            <a:off x="291837" y="2842211"/>
            <a:ext cx="8518749" cy="3693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Wisdom in Planning         Wisdom in Preparation 	Wisdom in Pleasure </a:t>
            </a:r>
          </a:p>
        </p:txBody>
      </p:sp>
      <p:sp>
        <p:nvSpPr>
          <p:cNvPr id="41" name="Text Box 16">
            <a:extLst>
              <a:ext uri="{FF2B5EF4-FFF2-40B4-BE49-F238E27FC236}">
                <a16:creationId xmlns:a16="http://schemas.microsoft.com/office/drawing/2014/main" id="{7F857D23-0C82-4C51-BFE9-DFCD41CBB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25" y="3301348"/>
            <a:ext cx="2513687" cy="309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Solomon had many ships and entered into worldwide trade. </a:t>
            </a: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understood sowing and reaping </a:t>
            </a: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knew how to increase his wealth </a:t>
            </a: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was willing to risk what he had 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your abundance with those around you. </a:t>
            </a: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builds relationship </a:t>
            </a: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run low others will share with you 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2DADFD8A-DC16-453F-AD51-36F2B0575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175" y="3250234"/>
            <a:ext cx="2929820" cy="309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things (</a:t>
            </a:r>
            <a:r>
              <a:rPr lang="en-US" sz="1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rain,wind</a:t>
            </a: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storms) are inevitable (3-4)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a. If we spend our time just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watching and not doing, we will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not sow and reap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There are things we cannot discern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a. Like the way of the wind (or spirit)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b. Like the development of the child in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the womb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c. Therefore do not  stop your efforts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There will be days of darkness (7-8)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a. It is great to be alive when one is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well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b. But even if one lives many joyful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days, they should know that evil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days will come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01FE6BB1-1EE0-4C33-BA9F-2BDBAE4C3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472" y="3250234"/>
            <a:ext cx="3110310" cy="299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Youthfulness is short lived therefore:</a:t>
            </a:r>
          </a:p>
          <a:p>
            <a:pPr marL="401638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Rejoice  in your childhood </a:t>
            </a:r>
          </a:p>
          <a:p>
            <a:pPr marL="401638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 your heart to enjoy the cheerfulness of freedom </a:t>
            </a:r>
          </a:p>
          <a:p>
            <a:pPr marL="401638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 to your heart not just your head. </a:t>
            </a:r>
          </a:p>
          <a:p>
            <a:pPr marL="401638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 your eyes to see beyond hardships of life</a:t>
            </a:r>
          </a:p>
          <a:p>
            <a:pPr marL="401638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your vision but walk in piety</a:t>
            </a:r>
          </a:p>
          <a:p>
            <a:pPr marL="401638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that God is reviewing all you do so walk in His ways </a:t>
            </a:r>
          </a:p>
          <a:p>
            <a:pPr marL="401638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let sorrow bog you down </a:t>
            </a:r>
          </a:p>
          <a:p>
            <a:pPr marL="401638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 t let pain stop you from following your vision. </a:t>
            </a:r>
          </a:p>
          <a:p>
            <a:pPr marL="401638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youthfulness is fleeting and temporary </a:t>
            </a:r>
          </a:p>
          <a:p>
            <a:pPr marL="401638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13">
            <a:extLst>
              <a:ext uri="{FF2B5EF4-FFF2-40B4-BE49-F238E27FC236}">
                <a16:creationId xmlns:a16="http://schemas.microsoft.com/office/drawing/2014/main" id="{F4568A74-8618-4F70-8682-9F851A47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49" y="6504270"/>
            <a:ext cx="8743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Verse: </a:t>
            </a:r>
            <a:r>
              <a:rPr lang="en-US" sz="1200" b="1" i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11:1 “ Cast your bread on the waters it will come back to you after many days”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354C0-38F1-4928-BC7A-DB49DE0C3206}"/>
              </a:ext>
            </a:extLst>
          </p:cNvPr>
          <p:cNvSpPr txBox="1"/>
          <p:nvPr/>
        </p:nvSpPr>
        <p:spPr>
          <a:xfrm>
            <a:off x="811402" y="738774"/>
            <a:ext cx="7521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Warnings and Wisdom from the Preacher </a:t>
            </a:r>
          </a:p>
        </p:txBody>
      </p:sp>
    </p:spTree>
    <p:extLst>
      <p:ext uri="{BB962C8B-B14F-4D97-AF65-F5344CB8AC3E}">
        <p14:creationId xmlns:p14="http://schemas.microsoft.com/office/powerpoint/2010/main" val="423932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C898BA-57A4-462E-9A89-60347928F5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C5FD1D-D5A8-4A2D-AF03-2A8085793784}"/>
              </a:ext>
            </a:extLst>
          </p:cNvPr>
          <p:cNvSpPr/>
          <p:nvPr/>
        </p:nvSpPr>
        <p:spPr>
          <a:xfrm>
            <a:off x="304801" y="2819400"/>
            <a:ext cx="8283195" cy="33235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AE4DC175-2FD9-4F64-9F3E-3D45C60CAD48}"/>
              </a:ext>
            </a:extLst>
          </p:cNvPr>
          <p:cNvSpPr/>
          <p:nvPr/>
        </p:nvSpPr>
        <p:spPr>
          <a:xfrm>
            <a:off x="304800" y="1181100"/>
            <a:ext cx="8728377" cy="1638300"/>
          </a:xfrm>
          <a:prstGeom prst="parallelogram">
            <a:avLst>
              <a:gd name="adj" fmla="val 2693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7E59D-46B2-4D84-841F-E989ED9FCD70}"/>
              </a:ext>
            </a:extLst>
          </p:cNvPr>
          <p:cNvCxnSpPr/>
          <p:nvPr/>
        </p:nvCxnSpPr>
        <p:spPr>
          <a:xfrm flipH="1">
            <a:off x="3079467" y="1211653"/>
            <a:ext cx="457200" cy="163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5C2364-7D19-4F0F-9F95-E96999C675F4}"/>
              </a:ext>
            </a:extLst>
          </p:cNvPr>
          <p:cNvCxnSpPr/>
          <p:nvPr/>
        </p:nvCxnSpPr>
        <p:spPr>
          <a:xfrm flipH="1">
            <a:off x="5625997" y="1191026"/>
            <a:ext cx="457200" cy="163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E403CF-DC58-4AE2-921B-B24B42027AD4}"/>
              </a:ext>
            </a:extLst>
          </p:cNvPr>
          <p:cNvCxnSpPr>
            <a:cxnSpLocks/>
          </p:cNvCxnSpPr>
          <p:nvPr/>
        </p:nvCxnSpPr>
        <p:spPr>
          <a:xfrm>
            <a:off x="311428" y="3201952"/>
            <a:ext cx="8276568" cy="45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5E100E-D036-42E6-853D-2F8B8E0AE304}"/>
              </a:ext>
            </a:extLst>
          </p:cNvPr>
          <p:cNvCxnSpPr>
            <a:cxnSpLocks/>
          </p:cNvCxnSpPr>
          <p:nvPr/>
        </p:nvCxnSpPr>
        <p:spPr>
          <a:xfrm flipH="1">
            <a:off x="3079467" y="2822824"/>
            <a:ext cx="9592" cy="3320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EBF0F1-DA7C-47E5-A65A-3CE3D465B8B6}"/>
              </a:ext>
            </a:extLst>
          </p:cNvPr>
          <p:cNvCxnSpPr>
            <a:cxnSpLocks/>
          </p:cNvCxnSpPr>
          <p:nvPr/>
        </p:nvCxnSpPr>
        <p:spPr>
          <a:xfrm>
            <a:off x="5627031" y="2830873"/>
            <a:ext cx="20214" cy="32883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6" name="TextBox 19455">
            <a:extLst>
              <a:ext uri="{FF2B5EF4-FFF2-40B4-BE49-F238E27FC236}">
                <a16:creationId xmlns:a16="http://schemas.microsoft.com/office/drawing/2014/main" id="{31F8E379-7F74-4E72-9EB9-7C56385F657D}"/>
              </a:ext>
            </a:extLst>
          </p:cNvPr>
          <p:cNvSpPr txBox="1"/>
          <p:nvPr/>
        </p:nvSpPr>
        <p:spPr>
          <a:xfrm>
            <a:off x="6304475" y="153515"/>
            <a:ext cx="247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Ecclesiastes 12</a:t>
            </a: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E1549FF7-D403-494F-BDBA-5138D45CBF11}"/>
              </a:ext>
            </a:extLst>
          </p:cNvPr>
          <p:cNvSpPr txBox="1"/>
          <p:nvPr/>
        </p:nvSpPr>
        <p:spPr>
          <a:xfrm>
            <a:off x="619404" y="1615878"/>
            <a:ext cx="2152239" cy="92927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God Before it is too late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12:1-7</a:t>
            </a:r>
            <a:endParaRPr lang="en-US" sz="16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15">
            <a:extLst>
              <a:ext uri="{FF2B5EF4-FFF2-40B4-BE49-F238E27FC236}">
                <a16:creationId xmlns:a16="http://schemas.microsoft.com/office/drawing/2014/main" id="{FEFD564D-8000-4FD0-B967-6616FA3345F7}"/>
              </a:ext>
            </a:extLst>
          </p:cNvPr>
          <p:cNvSpPr txBox="1"/>
          <p:nvPr/>
        </p:nvSpPr>
        <p:spPr>
          <a:xfrm>
            <a:off x="3451390" y="1590403"/>
            <a:ext cx="2063784" cy="910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Reverence  God’s Word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12:8-10   </a:t>
            </a:r>
            <a:endParaRPr lang="en-US" sz="16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18">
            <a:extLst>
              <a:ext uri="{FF2B5EF4-FFF2-40B4-BE49-F238E27FC236}">
                <a16:creationId xmlns:a16="http://schemas.microsoft.com/office/drawing/2014/main" id="{1EA00E80-D9B2-491A-BA01-4731D72BCFCF}"/>
              </a:ext>
            </a:extLst>
          </p:cNvPr>
          <p:cNvSpPr txBox="1"/>
          <p:nvPr/>
        </p:nvSpPr>
        <p:spPr>
          <a:xfrm>
            <a:off x="6281937" y="1556181"/>
            <a:ext cx="2009642" cy="90180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Resolve to do God’s Word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12:11-14  </a:t>
            </a:r>
            <a:endParaRPr lang="en-US" sz="16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3">
            <a:extLst>
              <a:ext uri="{FF2B5EF4-FFF2-40B4-BE49-F238E27FC236}">
                <a16:creationId xmlns:a16="http://schemas.microsoft.com/office/drawing/2014/main" id="{B828C96F-59FD-422B-98C7-AFE13D3ABD13}"/>
              </a:ext>
            </a:extLst>
          </p:cNvPr>
          <p:cNvSpPr txBox="1"/>
          <p:nvPr/>
        </p:nvSpPr>
        <p:spPr>
          <a:xfrm>
            <a:off x="291837" y="2842211"/>
            <a:ext cx="8518749" cy="3693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The Cycle of Life             The Clarity of the Word 	The  Command of God </a:t>
            </a:r>
            <a:endParaRPr lang="en-US" sz="16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16">
            <a:extLst>
              <a:ext uri="{FF2B5EF4-FFF2-40B4-BE49-F238E27FC236}">
                <a16:creationId xmlns:a16="http://schemas.microsoft.com/office/drawing/2014/main" id="{7F857D23-0C82-4C51-BFE9-DFCD41CBB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51" y="3250233"/>
            <a:ext cx="2699938" cy="276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</a:t>
            </a:r>
            <a:r>
              <a:rPr lang="en-US" sz="11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mber your Creator Before </a:t>
            </a:r>
            <a:endParaRPr lang="en-US" sz="11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mind darkens &amp; memory fades </a:t>
            </a: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house tremble (the arms )</a:t>
            </a: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strong men bow down (the legs)</a:t>
            </a: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grinders cease (the teeth fall out) </a:t>
            </a: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Those that look through the windows grow dim (the eyes lose their sight) </a:t>
            </a: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doors are shut- hearing loss </a:t>
            </a: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Early rising at the slightest sound. </a:t>
            </a: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Fear of Falling – no longer steady </a:t>
            </a: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Desires fail – sexual desires diminish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 people die 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Silver cord broken – </a:t>
            </a:r>
            <a:r>
              <a:rPr lang="en-US" sz="1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praralysis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Golden Bowl broken – fracture skull</a:t>
            </a: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Pitcher/ fountain broken – heart fails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return to dust </a:t>
            </a: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5888" marR="0" indent="-1158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8275" marR="0" indent="-16827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2DADFD8A-DC16-453F-AD51-36F2B0575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2023" y="3261726"/>
            <a:ext cx="2523972" cy="273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Work of the Preacher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712913" algn="l"/>
              </a:tabLst>
            </a:pP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Taught </a:t>
            </a:r>
          </a:p>
          <a:p>
            <a:pPr marL="461963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712913" algn="l"/>
              </a:tabLs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– Information </a:t>
            </a:r>
          </a:p>
          <a:p>
            <a:pPr marL="461963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712913" algn="l"/>
              </a:tabLst>
            </a:pP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Wisdom – Skill for living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712913" algn="l"/>
              </a:tabLs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Pondered </a:t>
            </a:r>
          </a:p>
          <a:p>
            <a:pPr marL="454025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712913" algn="l"/>
              </a:tabLs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 around in the mind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712913" algn="l"/>
              </a:tabLst>
            </a:pP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Searched </a:t>
            </a:r>
          </a:p>
          <a:p>
            <a:pPr marL="461963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712913" algn="l"/>
              </a:tabLs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truth </a:t>
            </a:r>
          </a:p>
          <a:p>
            <a:pPr marL="461963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712913" algn="l"/>
              </a:tabLst>
            </a:pP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Discover the linkage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712913" algn="l"/>
              </a:tabLs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Arranged </a:t>
            </a:r>
          </a:p>
          <a:p>
            <a:pPr marL="461963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712913" algn="l"/>
              </a:tabLst>
            </a:pP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 in a straight line - path </a:t>
            </a:r>
          </a:p>
          <a:p>
            <a:pPr marL="461963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712913" algn="l"/>
              </a:tabLs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block by block </a:t>
            </a:r>
          </a:p>
          <a:p>
            <a:pPr marL="476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712913" algn="l"/>
              </a:tabLst>
            </a:pP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correctly</a:t>
            </a:r>
          </a:p>
          <a:p>
            <a:pPr marL="461963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712913" algn="l"/>
              </a:tabLs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up the Word </a:t>
            </a:r>
          </a:p>
          <a:p>
            <a:pPr marL="461963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712913" algn="l"/>
              </a:tabLst>
            </a:pPr>
            <a:r>
              <a:rPr lang="en-US" sz="1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 comes from the Word 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01FE6BB1-1EE0-4C33-BA9F-2BDBAE4C3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495" y="3250234"/>
            <a:ext cx="2940751" cy="286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Words of the Preacher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 by one Shepherd </a:t>
            </a:r>
          </a:p>
          <a:p>
            <a:pPr marL="461963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Shepherd of Israel – Ps. 23 </a:t>
            </a:r>
          </a:p>
          <a:p>
            <a:pPr marL="461963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Shepherd – Jn. 10 </a:t>
            </a:r>
          </a:p>
          <a:p>
            <a:pPr marL="476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Goads </a:t>
            </a:r>
          </a:p>
          <a:p>
            <a:pPr marL="461963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Prodding – stimulate – wake up </a:t>
            </a:r>
          </a:p>
          <a:p>
            <a:pPr marL="461963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– moving forward </a:t>
            </a:r>
          </a:p>
          <a:p>
            <a:pPr marL="476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Masters of the Word </a:t>
            </a:r>
          </a:p>
          <a:p>
            <a:pPr marL="461963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Diligence in study of the Word</a:t>
            </a:r>
          </a:p>
          <a:p>
            <a:pPr marL="461963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Skilled in using the Word </a:t>
            </a:r>
          </a:p>
          <a:p>
            <a:pPr marL="476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 driven nails </a:t>
            </a:r>
          </a:p>
          <a:p>
            <a:pPr marL="461963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Fixed – un-moveable </a:t>
            </a:r>
          </a:p>
          <a:p>
            <a:pPr marL="461963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hang everything on them</a:t>
            </a:r>
          </a:p>
          <a:p>
            <a:pPr marL="4763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 “Fear God and Keep His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commandments </a:t>
            </a:r>
          </a:p>
          <a:p>
            <a:pPr marL="461963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lvl="1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13">
            <a:extLst>
              <a:ext uri="{FF2B5EF4-FFF2-40B4-BE49-F238E27FC236}">
                <a16:creationId xmlns:a16="http://schemas.microsoft.com/office/drawing/2014/main" id="{F4568A74-8618-4F70-8682-9F851A47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4" y="6238932"/>
            <a:ext cx="8743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Verse:12: 13 In conclusion, when all has been heard is “Fear God and keep His commandments .”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354C0-38F1-4928-BC7A-DB49DE0C3206}"/>
              </a:ext>
            </a:extLst>
          </p:cNvPr>
          <p:cNvSpPr txBox="1"/>
          <p:nvPr/>
        </p:nvSpPr>
        <p:spPr>
          <a:xfrm>
            <a:off x="811402" y="738774"/>
            <a:ext cx="7521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Benevolence and Diligence Demonstrates Wisdom </a:t>
            </a:r>
          </a:p>
        </p:txBody>
      </p:sp>
    </p:spTree>
    <p:extLst>
      <p:ext uri="{BB962C8B-B14F-4D97-AF65-F5344CB8AC3E}">
        <p14:creationId xmlns:p14="http://schemas.microsoft.com/office/powerpoint/2010/main" val="21660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C898BA-57A4-462E-9A89-60347928F556}"/>
              </a:ext>
            </a:extLst>
          </p:cNvPr>
          <p:cNvSpPr/>
          <p:nvPr/>
        </p:nvSpPr>
        <p:spPr>
          <a:xfrm>
            <a:off x="-7967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14D9DFDD-85F8-4A31-9ECA-0EC74946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5558"/>
            <a:ext cx="7772399" cy="597820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Discovering a Life of Fullness in an Empty World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C5FD1D-D5A8-4A2D-AF03-2A8085793784}"/>
              </a:ext>
            </a:extLst>
          </p:cNvPr>
          <p:cNvSpPr/>
          <p:nvPr/>
        </p:nvSpPr>
        <p:spPr>
          <a:xfrm>
            <a:off x="304801" y="2819400"/>
            <a:ext cx="8229599" cy="3352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AE4DC175-2FD9-4F64-9F3E-3D45C60CAD48}"/>
              </a:ext>
            </a:extLst>
          </p:cNvPr>
          <p:cNvSpPr/>
          <p:nvPr/>
        </p:nvSpPr>
        <p:spPr>
          <a:xfrm>
            <a:off x="304801" y="1181100"/>
            <a:ext cx="8656982" cy="1638300"/>
          </a:xfrm>
          <a:prstGeom prst="parallelogram">
            <a:avLst>
              <a:gd name="adj" fmla="val 2693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EE398-5FF9-4905-8BF4-3E592FEC490B}"/>
              </a:ext>
            </a:extLst>
          </p:cNvPr>
          <p:cNvCxnSpPr/>
          <p:nvPr/>
        </p:nvCxnSpPr>
        <p:spPr>
          <a:xfrm flipH="1">
            <a:off x="1676400" y="1181100"/>
            <a:ext cx="457200" cy="163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7E59D-46B2-4D84-841F-E989ED9FCD70}"/>
              </a:ext>
            </a:extLst>
          </p:cNvPr>
          <p:cNvCxnSpPr/>
          <p:nvPr/>
        </p:nvCxnSpPr>
        <p:spPr>
          <a:xfrm flipH="1">
            <a:off x="4565374" y="1181100"/>
            <a:ext cx="457200" cy="163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5C2364-7D19-4F0F-9F95-E96999C675F4}"/>
              </a:ext>
            </a:extLst>
          </p:cNvPr>
          <p:cNvCxnSpPr/>
          <p:nvPr/>
        </p:nvCxnSpPr>
        <p:spPr>
          <a:xfrm flipH="1">
            <a:off x="7315200" y="1181100"/>
            <a:ext cx="457200" cy="163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4E0381-E491-4515-B05B-D409DEFE55DB}"/>
              </a:ext>
            </a:extLst>
          </p:cNvPr>
          <p:cNvSpPr txBox="1"/>
          <p:nvPr/>
        </p:nvSpPr>
        <p:spPr>
          <a:xfrm rot="17309737">
            <a:off x="25227" y="1641342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</a:t>
            </a:r>
          </a:p>
          <a:p>
            <a:pPr algn="ctr"/>
            <a:r>
              <a:rPr lang="en-US" sz="2000" b="1" dirty="0"/>
              <a:t>Preacher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E403CF-DC58-4AE2-921B-B24B42027AD4}"/>
              </a:ext>
            </a:extLst>
          </p:cNvPr>
          <p:cNvCxnSpPr>
            <a:cxnSpLocks/>
          </p:cNvCxnSpPr>
          <p:nvPr/>
        </p:nvCxnSpPr>
        <p:spPr>
          <a:xfrm>
            <a:off x="311428" y="3201952"/>
            <a:ext cx="82295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74FFF2-EEB5-4E32-ACCB-D36EEEA9BEBE}"/>
              </a:ext>
            </a:extLst>
          </p:cNvPr>
          <p:cNvCxnSpPr>
            <a:cxnSpLocks/>
          </p:cNvCxnSpPr>
          <p:nvPr/>
        </p:nvCxnSpPr>
        <p:spPr>
          <a:xfrm>
            <a:off x="1676400" y="28194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5E100E-D036-42E6-853D-2F8B8E0AE304}"/>
              </a:ext>
            </a:extLst>
          </p:cNvPr>
          <p:cNvCxnSpPr>
            <a:cxnSpLocks/>
          </p:cNvCxnSpPr>
          <p:nvPr/>
        </p:nvCxnSpPr>
        <p:spPr>
          <a:xfrm>
            <a:off x="4572000" y="28194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EBF0F1-DA7C-47E5-A65A-3CE3D465B8B6}"/>
              </a:ext>
            </a:extLst>
          </p:cNvPr>
          <p:cNvCxnSpPr>
            <a:cxnSpLocks/>
          </p:cNvCxnSpPr>
          <p:nvPr/>
        </p:nvCxnSpPr>
        <p:spPr>
          <a:xfrm>
            <a:off x="7326923" y="2819400"/>
            <a:ext cx="0" cy="3352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D77B216-FDB3-49CA-9E27-9FAF08A426ED}"/>
              </a:ext>
            </a:extLst>
          </p:cNvPr>
          <p:cNvSpPr txBox="1"/>
          <p:nvPr/>
        </p:nvSpPr>
        <p:spPr>
          <a:xfrm>
            <a:off x="1676393" y="2819400"/>
            <a:ext cx="685800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Emptiness of Exploration      Exasperation of Mystery    Exaltation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6641C4-B073-432D-87ED-75D24E1B45D7}"/>
              </a:ext>
            </a:extLst>
          </p:cNvPr>
          <p:cNvSpPr txBox="1"/>
          <p:nvPr/>
        </p:nvSpPr>
        <p:spPr>
          <a:xfrm>
            <a:off x="1870647" y="217229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Cynicism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F4D5E7-AB32-4759-A9E2-6212140BB8BE}"/>
              </a:ext>
            </a:extLst>
          </p:cNvPr>
          <p:cNvSpPr txBox="1"/>
          <p:nvPr/>
        </p:nvSpPr>
        <p:spPr>
          <a:xfrm>
            <a:off x="3699485" y="158274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Fatalism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393B82-8806-4A79-8FBC-BED44BFA71D7}"/>
              </a:ext>
            </a:extLst>
          </p:cNvPr>
          <p:cNvSpPr txBox="1"/>
          <p:nvPr/>
        </p:nvSpPr>
        <p:spPr>
          <a:xfrm>
            <a:off x="4963007" y="1381479"/>
            <a:ext cx="145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Frustration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E6B836-21A7-4154-892E-6FB4EEF426EB}"/>
              </a:ext>
            </a:extLst>
          </p:cNvPr>
          <p:cNvSpPr txBox="1"/>
          <p:nvPr/>
        </p:nvSpPr>
        <p:spPr>
          <a:xfrm>
            <a:off x="5889148" y="2191899"/>
            <a:ext cx="1216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Wisdom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95CB04-55D8-441B-B4AF-1525CEA48F6B}"/>
              </a:ext>
            </a:extLst>
          </p:cNvPr>
          <p:cNvSpPr txBox="1"/>
          <p:nvPr/>
        </p:nvSpPr>
        <p:spPr>
          <a:xfrm>
            <a:off x="6770072" y="1764419"/>
            <a:ext cx="78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Folly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50A888-05CC-4241-A6D5-7A8E10BE27E6}"/>
              </a:ext>
            </a:extLst>
          </p:cNvPr>
          <p:cNvSpPr txBox="1"/>
          <p:nvPr/>
        </p:nvSpPr>
        <p:spPr>
          <a:xfrm>
            <a:off x="7639217" y="1967291"/>
            <a:ext cx="97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Fear </a:t>
            </a:r>
          </a:p>
          <a:p>
            <a:r>
              <a:rPr lang="en-US" sz="1600" dirty="0"/>
              <a:t>12:1-14</a:t>
            </a:r>
            <a:r>
              <a:rPr lang="en-US" b="1" dirty="0"/>
              <a:t>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9E1494-26E7-47C5-86F2-CCEF1BA09906}"/>
              </a:ext>
            </a:extLst>
          </p:cNvPr>
          <p:cNvSpPr txBox="1"/>
          <p:nvPr/>
        </p:nvSpPr>
        <p:spPr>
          <a:xfrm>
            <a:off x="8034923" y="1466426"/>
            <a:ext cx="78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Faith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2716EE-4387-41C2-AB15-6AEDCA736A14}"/>
              </a:ext>
            </a:extLst>
          </p:cNvPr>
          <p:cNvSpPr txBox="1"/>
          <p:nvPr/>
        </p:nvSpPr>
        <p:spPr>
          <a:xfrm>
            <a:off x="304801" y="3200400"/>
            <a:ext cx="137159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Vs.1:1-18 </a:t>
            </a:r>
          </a:p>
          <a:p>
            <a:pPr algn="ctr"/>
            <a:r>
              <a:rPr lang="en-US" dirty="0"/>
              <a:t>Preacher </a:t>
            </a:r>
          </a:p>
          <a:p>
            <a:pPr algn="ctr"/>
            <a:r>
              <a:rPr lang="en-US" dirty="0"/>
              <a:t>Precept</a:t>
            </a:r>
          </a:p>
          <a:p>
            <a:pPr algn="ctr"/>
            <a:r>
              <a:rPr lang="en-US" dirty="0"/>
              <a:t>Poem</a:t>
            </a:r>
          </a:p>
          <a:p>
            <a:pPr algn="ctr"/>
            <a:r>
              <a:rPr lang="en-US" dirty="0"/>
              <a:t>Problem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/>
              <a:t>Explore everything under the sun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8816D6-8B22-4A6F-A850-56E929C7D6F2}"/>
              </a:ext>
            </a:extLst>
          </p:cNvPr>
          <p:cNvSpPr txBox="1"/>
          <p:nvPr/>
        </p:nvSpPr>
        <p:spPr>
          <a:xfrm>
            <a:off x="1987820" y="3374411"/>
            <a:ext cx="26211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Pleasure 2:1-3 </a:t>
            </a:r>
          </a:p>
          <a:p>
            <a:pPr lvl="0"/>
            <a:r>
              <a:rPr lang="en-US" dirty="0"/>
              <a:t>Possessions 2:4-11 </a:t>
            </a:r>
          </a:p>
          <a:p>
            <a:pPr lvl="0"/>
            <a:r>
              <a:rPr lang="en-US" dirty="0"/>
              <a:t>Madness/Folly 2:12-26 </a:t>
            </a:r>
          </a:p>
          <a:p>
            <a:pPr lvl="0"/>
            <a:r>
              <a:rPr lang="en-US" dirty="0"/>
              <a:t>Time 3:1-5 </a:t>
            </a:r>
          </a:p>
          <a:p>
            <a:pPr lvl="0"/>
            <a:r>
              <a:rPr lang="en-US" dirty="0"/>
              <a:t>Justice 3:16-4:3 </a:t>
            </a:r>
          </a:p>
          <a:p>
            <a:pPr lvl="0"/>
            <a:r>
              <a:rPr lang="en-US" dirty="0"/>
              <a:t>Labor 4:4-16 </a:t>
            </a:r>
          </a:p>
          <a:p>
            <a:pPr lvl="0"/>
            <a:r>
              <a:rPr lang="en-US" dirty="0"/>
              <a:t>Religion 5:1-7 </a:t>
            </a:r>
          </a:p>
          <a:p>
            <a:pPr lvl="0"/>
            <a:r>
              <a:rPr lang="en-US" dirty="0"/>
              <a:t>Riches 5:10-6:9 </a:t>
            </a:r>
          </a:p>
          <a:p>
            <a:r>
              <a:rPr lang="en-US" dirty="0"/>
              <a:t>Refrain 6:10-12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C91FFD-335F-4BB1-8512-CDA3A41E8385}"/>
              </a:ext>
            </a:extLst>
          </p:cNvPr>
          <p:cNvSpPr txBox="1"/>
          <p:nvPr/>
        </p:nvSpPr>
        <p:spPr>
          <a:xfrm>
            <a:off x="4572000" y="3243470"/>
            <a:ext cx="275492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Mystery of Suffering </a:t>
            </a:r>
            <a:r>
              <a:rPr lang="en-US" sz="1400" dirty="0"/>
              <a:t>7:1-14</a:t>
            </a:r>
          </a:p>
          <a:p>
            <a:pPr lvl="0"/>
            <a:r>
              <a:rPr lang="en-US" sz="1600" dirty="0"/>
              <a:t>Mystery of Wickedness &amp; righteousness </a:t>
            </a:r>
            <a:r>
              <a:rPr lang="en-US" sz="1400" dirty="0"/>
              <a:t>7:15-22</a:t>
            </a:r>
          </a:p>
          <a:p>
            <a:pPr lvl="0"/>
            <a:r>
              <a:rPr lang="en-US" sz="1600" dirty="0"/>
              <a:t>Mystery of Wisdom </a:t>
            </a:r>
            <a:r>
              <a:rPr lang="en-US" sz="1400" dirty="0"/>
              <a:t>7:23-8:1 </a:t>
            </a:r>
          </a:p>
          <a:p>
            <a:pPr lvl="0"/>
            <a:r>
              <a:rPr lang="en-US" sz="1600" dirty="0"/>
              <a:t>Mystery of Authority </a:t>
            </a:r>
            <a:r>
              <a:rPr lang="en-US" sz="1400" dirty="0"/>
              <a:t>8:2-9</a:t>
            </a:r>
          </a:p>
          <a:p>
            <a:pPr lvl="0"/>
            <a:r>
              <a:rPr lang="en-US" sz="1600" dirty="0"/>
              <a:t>Mystery of Mortality </a:t>
            </a:r>
            <a:r>
              <a:rPr lang="en-US" sz="1400" dirty="0"/>
              <a:t>8:10-9:12 </a:t>
            </a:r>
          </a:p>
          <a:p>
            <a:pPr lvl="0"/>
            <a:r>
              <a:rPr lang="en-US" sz="1600" dirty="0"/>
              <a:t>Mystery of Folly </a:t>
            </a:r>
            <a:r>
              <a:rPr lang="en-US" sz="1400" dirty="0"/>
              <a:t>10:1-20 </a:t>
            </a:r>
          </a:p>
          <a:p>
            <a:pPr lvl="0"/>
            <a:r>
              <a:rPr lang="en-US" sz="1600" dirty="0"/>
              <a:t>Mystery of Sowing &amp; Reaping </a:t>
            </a:r>
            <a:r>
              <a:rPr lang="en-US" sz="1400" dirty="0"/>
              <a:t>11:1-6 </a:t>
            </a:r>
          </a:p>
          <a:p>
            <a:pPr lvl="0"/>
            <a:r>
              <a:rPr lang="en-US" sz="1600" dirty="0"/>
              <a:t>Mystery of Life’s Brevity </a:t>
            </a:r>
            <a:r>
              <a:rPr lang="en-US" sz="1400" dirty="0"/>
              <a:t>11:7-10 </a:t>
            </a: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2C261D-10DA-4A0D-AFAA-24BA3D6DAF37}"/>
              </a:ext>
            </a:extLst>
          </p:cNvPr>
          <p:cNvSpPr txBox="1"/>
          <p:nvPr/>
        </p:nvSpPr>
        <p:spPr>
          <a:xfrm>
            <a:off x="7315201" y="3196697"/>
            <a:ext cx="12258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12:1-14</a:t>
            </a:r>
          </a:p>
          <a:p>
            <a:pPr algn="ctr"/>
            <a:r>
              <a:rPr lang="en-US" sz="1600" dirty="0"/>
              <a:t>Remember</a:t>
            </a:r>
          </a:p>
          <a:p>
            <a:pPr algn="ctr"/>
            <a:r>
              <a:rPr lang="en-US" sz="1600" dirty="0"/>
              <a:t>Creator</a:t>
            </a:r>
          </a:p>
          <a:p>
            <a:pPr algn="ctr"/>
            <a:endParaRPr lang="en-US" sz="800" dirty="0"/>
          </a:p>
          <a:p>
            <a:pPr algn="ctr"/>
            <a:r>
              <a:rPr lang="en-US" sz="1600" dirty="0"/>
              <a:t>Remember Time </a:t>
            </a:r>
          </a:p>
          <a:p>
            <a:pPr algn="ctr"/>
            <a:endParaRPr lang="en-US" sz="800" dirty="0"/>
          </a:p>
          <a:p>
            <a:pPr algn="ctr"/>
            <a:r>
              <a:rPr lang="en-US" sz="1600" dirty="0"/>
              <a:t>Remember </a:t>
            </a:r>
          </a:p>
          <a:p>
            <a:pPr algn="ctr"/>
            <a:r>
              <a:rPr lang="en-US" sz="1600" dirty="0"/>
              <a:t>Commands</a:t>
            </a:r>
          </a:p>
          <a:p>
            <a:pPr algn="ctr"/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Remember </a:t>
            </a:r>
          </a:p>
          <a:p>
            <a:pPr algn="ctr"/>
            <a:r>
              <a:rPr lang="en-US" sz="1600" dirty="0"/>
              <a:t>Fear God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9B3F30-1F35-4158-87F5-D9220B9828DD}"/>
              </a:ext>
            </a:extLst>
          </p:cNvPr>
          <p:cNvSpPr txBox="1"/>
          <p:nvPr/>
        </p:nvSpPr>
        <p:spPr>
          <a:xfrm>
            <a:off x="304801" y="6172200"/>
            <a:ext cx="823622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12:13 The conclusion when all has been heard is fear God and keep His commandments because this applies to every person. </a:t>
            </a:r>
          </a:p>
        </p:txBody>
      </p:sp>
      <p:sp>
        <p:nvSpPr>
          <p:cNvPr id="19456" name="TextBox 19455">
            <a:extLst>
              <a:ext uri="{FF2B5EF4-FFF2-40B4-BE49-F238E27FC236}">
                <a16:creationId xmlns:a16="http://schemas.microsoft.com/office/drawing/2014/main" id="{31F8E379-7F74-4E72-9EB9-7C56385F657D}"/>
              </a:ext>
            </a:extLst>
          </p:cNvPr>
          <p:cNvSpPr txBox="1"/>
          <p:nvPr/>
        </p:nvSpPr>
        <p:spPr>
          <a:xfrm>
            <a:off x="3324922" y="94390"/>
            <a:ext cx="2514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Ecclesiastes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D47EF6-B09A-47A2-94CE-0BC600A980F2}"/>
              </a:ext>
            </a:extLst>
          </p:cNvPr>
          <p:cNvSpPr txBox="1"/>
          <p:nvPr/>
        </p:nvSpPr>
        <p:spPr>
          <a:xfrm>
            <a:off x="5744803" y="23889"/>
            <a:ext cx="328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Hebrew – </a:t>
            </a:r>
            <a:r>
              <a:rPr lang="en-US" sz="1600" b="1" dirty="0" err="1"/>
              <a:t>Koheleth</a:t>
            </a:r>
            <a:r>
              <a:rPr lang="en-US" sz="1600" b="1" dirty="0"/>
              <a:t> – Preacher </a:t>
            </a:r>
          </a:p>
          <a:p>
            <a:r>
              <a:rPr lang="en-US" sz="1600" b="1" dirty="0"/>
              <a:t>Greek – Ecclesia  - Gathering  </a:t>
            </a:r>
          </a:p>
        </p:txBody>
      </p:sp>
      <p:cxnSp>
        <p:nvCxnSpPr>
          <p:cNvPr id="19458" name="Straight Connector 19457">
            <a:extLst>
              <a:ext uri="{FF2B5EF4-FFF2-40B4-BE49-F238E27FC236}">
                <a16:creationId xmlns:a16="http://schemas.microsoft.com/office/drawing/2014/main" id="{44533EAF-788F-4E30-ACBF-FD5F913873F0}"/>
              </a:ext>
            </a:extLst>
          </p:cNvPr>
          <p:cNvCxnSpPr>
            <a:cxnSpLocks/>
          </p:cNvCxnSpPr>
          <p:nvPr/>
        </p:nvCxnSpPr>
        <p:spPr>
          <a:xfrm>
            <a:off x="2141567" y="1217104"/>
            <a:ext cx="2459065" cy="1628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64" name="Straight Connector 19463">
            <a:extLst>
              <a:ext uri="{FF2B5EF4-FFF2-40B4-BE49-F238E27FC236}">
                <a16:creationId xmlns:a16="http://schemas.microsoft.com/office/drawing/2014/main" id="{E107C828-A299-4AD4-B0E3-6FD13008306B}"/>
              </a:ext>
            </a:extLst>
          </p:cNvPr>
          <p:cNvCxnSpPr>
            <a:cxnSpLocks/>
          </p:cNvCxnSpPr>
          <p:nvPr/>
        </p:nvCxnSpPr>
        <p:spPr>
          <a:xfrm flipV="1">
            <a:off x="4564033" y="1208158"/>
            <a:ext cx="3181862" cy="16192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46E8EF6-451E-465C-BC57-0F089C210D49}"/>
              </a:ext>
            </a:extLst>
          </p:cNvPr>
          <p:cNvSpPr txBox="1"/>
          <p:nvPr/>
        </p:nvSpPr>
        <p:spPr>
          <a:xfrm rot="19983033">
            <a:off x="4565377" y="1702086"/>
            <a:ext cx="3055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Ascending towards faith 7-11  </a:t>
            </a:r>
            <a:r>
              <a:rPr lang="en-US" sz="1600" b="1" dirty="0"/>
              <a:t>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43FD3B-152C-444C-9FCA-7D4D88C0AD50}"/>
              </a:ext>
            </a:extLst>
          </p:cNvPr>
          <p:cNvSpPr txBox="1"/>
          <p:nvPr/>
        </p:nvSpPr>
        <p:spPr>
          <a:xfrm rot="2022858">
            <a:off x="2158471" y="1777304"/>
            <a:ext cx="2652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Descending to fatalism 2-6 </a:t>
            </a:r>
            <a:r>
              <a:rPr lang="en-US" sz="16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18BEE-5A2C-404D-9205-6240DB21F044}"/>
              </a:ext>
            </a:extLst>
          </p:cNvPr>
          <p:cNvSpPr txBox="1"/>
          <p:nvPr/>
        </p:nvSpPr>
        <p:spPr>
          <a:xfrm>
            <a:off x="298174" y="2819400"/>
            <a:ext cx="134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Experiment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C898BA-57A4-462E-9A89-60347928F556}"/>
              </a:ext>
            </a:extLst>
          </p:cNvPr>
          <p:cNvSpPr/>
          <p:nvPr/>
        </p:nvSpPr>
        <p:spPr>
          <a:xfrm>
            <a:off x="-15187" y="-2381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5" name="Title 1">
            <a:extLst>
              <a:ext uri="{FF2B5EF4-FFF2-40B4-BE49-F238E27FC236}">
                <a16:creationId xmlns:a16="http://schemas.microsoft.com/office/drawing/2014/main" id="{6B9B7E61-167B-4C9A-9CD9-5A64D59F8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04" y="915988"/>
            <a:ext cx="8229600" cy="1195387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Solomon’s Gifted Life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C5FD1D-D5A8-4A2D-AF03-2A8085793784}"/>
              </a:ext>
            </a:extLst>
          </p:cNvPr>
          <p:cNvSpPr/>
          <p:nvPr/>
        </p:nvSpPr>
        <p:spPr>
          <a:xfrm>
            <a:off x="575222" y="3291983"/>
            <a:ext cx="8088297" cy="283790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AE4DC175-2FD9-4F64-9F3E-3D45C60CAD48}"/>
              </a:ext>
            </a:extLst>
          </p:cNvPr>
          <p:cNvSpPr/>
          <p:nvPr/>
        </p:nvSpPr>
        <p:spPr>
          <a:xfrm>
            <a:off x="577850" y="1931195"/>
            <a:ext cx="8446052" cy="1371600"/>
          </a:xfrm>
          <a:prstGeom prst="parallelogram">
            <a:avLst>
              <a:gd name="adj" fmla="val 2693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D56AB3-526C-445C-BA53-F66989D352F8}"/>
              </a:ext>
            </a:extLst>
          </p:cNvPr>
          <p:cNvCxnSpPr/>
          <p:nvPr/>
        </p:nvCxnSpPr>
        <p:spPr>
          <a:xfrm flipH="1">
            <a:off x="2230383" y="1899692"/>
            <a:ext cx="38100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C47883-E7D3-4A62-8CE2-1AB3D64E8857}"/>
              </a:ext>
            </a:extLst>
          </p:cNvPr>
          <p:cNvCxnSpPr>
            <a:cxnSpLocks/>
          </p:cNvCxnSpPr>
          <p:nvPr/>
        </p:nvCxnSpPr>
        <p:spPr>
          <a:xfrm flipH="1">
            <a:off x="3741960" y="1931195"/>
            <a:ext cx="382228" cy="1410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9DE4CC-8353-4E19-B64E-42F904A7B2A9}"/>
              </a:ext>
            </a:extLst>
          </p:cNvPr>
          <p:cNvCxnSpPr/>
          <p:nvPr/>
        </p:nvCxnSpPr>
        <p:spPr>
          <a:xfrm flipH="1">
            <a:off x="5447212" y="1931195"/>
            <a:ext cx="38100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651A6F-823D-4B75-A1D8-4DA5A3F000BF}"/>
              </a:ext>
            </a:extLst>
          </p:cNvPr>
          <p:cNvCxnSpPr/>
          <p:nvPr/>
        </p:nvCxnSpPr>
        <p:spPr>
          <a:xfrm flipH="1">
            <a:off x="6989986" y="1918112"/>
            <a:ext cx="38100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3" name="TextBox 8">
            <a:extLst>
              <a:ext uri="{FF2B5EF4-FFF2-40B4-BE49-F238E27FC236}">
                <a16:creationId xmlns:a16="http://schemas.microsoft.com/office/drawing/2014/main" id="{615393E3-E0AE-4451-9D48-63362767C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2" y="2215110"/>
            <a:ext cx="1236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Gift of Wisdom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 Kings 3:3-15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564" name="TextBox 14">
            <a:extLst>
              <a:ext uri="{FF2B5EF4-FFF2-40B4-BE49-F238E27FC236}">
                <a16:creationId xmlns:a16="http://schemas.microsoft.com/office/drawing/2014/main" id="{3DE0D277-61F7-4CCD-8128-5769AB398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702" y="2194260"/>
            <a:ext cx="1254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Gift of Ruling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 Kings 4:21-28 </a:t>
            </a:r>
            <a:r>
              <a:rPr lang="en-US" altLang="en-US" sz="1800" dirty="0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23565" name="TextBox 15">
            <a:extLst>
              <a:ext uri="{FF2B5EF4-FFF2-40B4-BE49-F238E27FC236}">
                <a16:creationId xmlns:a16="http://schemas.microsoft.com/office/drawing/2014/main" id="{F948FC99-2986-4383-A4AE-6255E803A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533" y="2245123"/>
            <a:ext cx="12525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Gift of Writing </a:t>
            </a:r>
            <a:endParaRPr lang="en-US" altLang="en-US" sz="12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 Kings 4:29-34 </a:t>
            </a:r>
          </a:p>
        </p:txBody>
      </p:sp>
      <p:sp>
        <p:nvSpPr>
          <p:cNvPr id="23566" name="TextBox 16">
            <a:extLst>
              <a:ext uri="{FF2B5EF4-FFF2-40B4-BE49-F238E27FC236}">
                <a16:creationId xmlns:a16="http://schemas.microsoft.com/office/drawing/2014/main" id="{3C03E242-945B-4D4C-A30C-B842E7321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953" y="2189574"/>
            <a:ext cx="1193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Gift of Building </a:t>
            </a:r>
            <a:endParaRPr lang="en-US" altLang="en-US" sz="12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 Kings 7:1-14</a:t>
            </a:r>
            <a:r>
              <a:rPr lang="en-US" altLang="en-US" sz="1800" dirty="0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23567" name="TextBox 17">
            <a:extLst>
              <a:ext uri="{FF2B5EF4-FFF2-40B4-BE49-F238E27FC236}">
                <a16:creationId xmlns:a16="http://schemas.microsoft.com/office/drawing/2014/main" id="{D968A1C5-A24F-483C-B90F-206053312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883" y="2118547"/>
            <a:ext cx="127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Gift of Worship </a:t>
            </a:r>
            <a:endParaRPr lang="en-US" altLang="en-US" sz="12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 Kings 8:22-54</a:t>
            </a:r>
            <a:r>
              <a:rPr lang="en-US" altLang="en-US" sz="1800" dirty="0"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B881C7-1912-44A4-B9E0-9D0C2133118D}"/>
              </a:ext>
            </a:extLst>
          </p:cNvPr>
          <p:cNvCxnSpPr>
            <a:cxnSpLocks/>
          </p:cNvCxnSpPr>
          <p:nvPr/>
        </p:nvCxnSpPr>
        <p:spPr>
          <a:xfrm>
            <a:off x="2208213" y="3302795"/>
            <a:ext cx="0" cy="2827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58166F-3FD0-47D2-9CE7-CB6E0EFFEF6E}"/>
              </a:ext>
            </a:extLst>
          </p:cNvPr>
          <p:cNvCxnSpPr>
            <a:cxnSpLocks/>
          </p:cNvCxnSpPr>
          <p:nvPr/>
        </p:nvCxnSpPr>
        <p:spPr>
          <a:xfrm>
            <a:off x="3733800" y="3334298"/>
            <a:ext cx="0" cy="2795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F07DBB-7F07-4CBB-8A27-88CEC2929D91}"/>
              </a:ext>
            </a:extLst>
          </p:cNvPr>
          <p:cNvCxnSpPr>
            <a:cxnSpLocks/>
          </p:cNvCxnSpPr>
          <p:nvPr/>
        </p:nvCxnSpPr>
        <p:spPr>
          <a:xfrm>
            <a:off x="5447492" y="3274716"/>
            <a:ext cx="21427" cy="2828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337F8D-A613-4DB5-9E4F-626C119CBE96}"/>
              </a:ext>
            </a:extLst>
          </p:cNvPr>
          <p:cNvCxnSpPr>
            <a:cxnSpLocks/>
          </p:cNvCxnSpPr>
          <p:nvPr/>
        </p:nvCxnSpPr>
        <p:spPr>
          <a:xfrm>
            <a:off x="6989986" y="3302795"/>
            <a:ext cx="0" cy="28474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7D79C8-2FB3-4250-9844-0B49CFA36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15" y="3429055"/>
            <a:ext cx="15049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Understanding heart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Discernment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Understand Justice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Riches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Honor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No one like you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4E3591-0EE6-4C62-B410-9A466619C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761" y="3417183"/>
            <a:ext cx="120968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Euphrates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Philistines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Egypt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Gaza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Dominion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Peace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Tribute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35D4A7-E5C6-4AE7-978F-5B3C17263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856" y="3426619"/>
            <a:ext cx="169873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3,000 Proverbs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1,005 Songs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Song of Solomon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Ecclesiastes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Chapter 12:9-11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Delightful words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Truthful words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Words like goads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Words like nails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8DE1D7-B63A-44D3-9990-124374F99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4" y="3567168"/>
            <a:ext cx="1299361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Palace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Temple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Cities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Stables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Ships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Storehouses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5C2872-00D5-4925-A0C9-274A892E0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923" y="3604832"/>
            <a:ext cx="16271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Prayer for the Temple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Prayer for the People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Shekinah Glory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</a:rPr>
              <a:t>Covenant of God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C898BA-57A4-462E-9A89-60347928F556}"/>
              </a:ext>
            </a:extLst>
          </p:cNvPr>
          <p:cNvSpPr/>
          <p:nvPr/>
        </p:nvSpPr>
        <p:spPr>
          <a:xfrm>
            <a:off x="9939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Content Placeholder 7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84A21914-8D2F-43E7-AA8B-89A10F540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715000" cy="6831344"/>
          </a:xfrm>
        </p:spPr>
      </p:pic>
    </p:spTree>
    <p:extLst>
      <p:ext uri="{BB962C8B-B14F-4D97-AF65-F5344CB8AC3E}">
        <p14:creationId xmlns:p14="http://schemas.microsoft.com/office/powerpoint/2010/main" val="108930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C898BA-57A4-462E-9A89-60347928F556}"/>
              </a:ext>
            </a:extLst>
          </p:cNvPr>
          <p:cNvSpPr/>
          <p:nvPr/>
        </p:nvSpPr>
        <p:spPr>
          <a:xfrm>
            <a:off x="-152400" y="18143"/>
            <a:ext cx="92964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DA9D43CD-1D29-487D-85A6-9FD67D815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143"/>
            <a:ext cx="6172200" cy="6839857"/>
          </a:xfrm>
        </p:spPr>
      </p:pic>
    </p:spTree>
    <p:extLst>
      <p:ext uri="{BB962C8B-B14F-4D97-AF65-F5344CB8AC3E}">
        <p14:creationId xmlns:p14="http://schemas.microsoft.com/office/powerpoint/2010/main" val="232525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C898BA-57A4-462E-9A89-60347928F5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F85CD3-4838-4DFD-AE93-604567CB5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29246"/>
            <a:ext cx="8382000" cy="598766"/>
          </a:xfrm>
        </p:spPr>
        <p:txBody>
          <a:bodyPr/>
          <a:lstStyle/>
          <a:p>
            <a:r>
              <a:rPr lang="en-US" sz="2800" b="1" dirty="0"/>
              <a:t>Facing Life’s Cycles Forces us to Fear the God of Eternity 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6D9DD52D-5FDC-4CE0-A08E-761DE32996D1}"/>
              </a:ext>
            </a:extLst>
          </p:cNvPr>
          <p:cNvSpPr/>
          <p:nvPr/>
        </p:nvSpPr>
        <p:spPr>
          <a:xfrm>
            <a:off x="188845" y="1968320"/>
            <a:ext cx="2362200" cy="190500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912877F-8FE7-42E9-A38C-06A98BFCF2DF}"/>
              </a:ext>
            </a:extLst>
          </p:cNvPr>
          <p:cNvSpPr/>
          <p:nvPr/>
        </p:nvSpPr>
        <p:spPr>
          <a:xfrm>
            <a:off x="2547809" y="2015417"/>
            <a:ext cx="2362200" cy="182880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DC1B74D9-3A44-4676-B793-37DAF015B516}"/>
              </a:ext>
            </a:extLst>
          </p:cNvPr>
          <p:cNvSpPr/>
          <p:nvPr/>
        </p:nvSpPr>
        <p:spPr>
          <a:xfrm>
            <a:off x="4927315" y="2070097"/>
            <a:ext cx="2146022" cy="177165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DA7FC178-3F5B-45AB-BE11-81FD21AED7B5}"/>
              </a:ext>
            </a:extLst>
          </p:cNvPr>
          <p:cNvSpPr/>
          <p:nvPr/>
        </p:nvSpPr>
        <p:spPr>
          <a:xfrm>
            <a:off x="7083288" y="2111199"/>
            <a:ext cx="1908311" cy="168944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87BF5-7D0F-41B5-977C-B3A0BE5A328C}"/>
              </a:ext>
            </a:extLst>
          </p:cNvPr>
          <p:cNvSpPr txBox="1"/>
          <p:nvPr/>
        </p:nvSpPr>
        <p:spPr>
          <a:xfrm>
            <a:off x="623671" y="126071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Beginnings &amp; Endings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893CCE-6A75-4AEF-B408-9550797369B2}"/>
              </a:ext>
            </a:extLst>
          </p:cNvPr>
          <p:cNvSpPr txBox="1"/>
          <p:nvPr/>
        </p:nvSpPr>
        <p:spPr>
          <a:xfrm>
            <a:off x="2843399" y="1260712"/>
            <a:ext cx="1785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Emotions &amp; Relationships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E2A5DD-D46A-439A-837D-1B5B0D91953B}"/>
              </a:ext>
            </a:extLst>
          </p:cNvPr>
          <p:cNvSpPr txBox="1"/>
          <p:nvPr/>
        </p:nvSpPr>
        <p:spPr>
          <a:xfrm>
            <a:off x="5164218" y="132861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Value &amp; Possessions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A13CC1-8B7F-41D4-AB64-F1F8CA9798A6}"/>
              </a:ext>
            </a:extLst>
          </p:cNvPr>
          <p:cNvSpPr txBox="1"/>
          <p:nvPr/>
        </p:nvSpPr>
        <p:spPr>
          <a:xfrm>
            <a:off x="7221608" y="136908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Action &amp; Convictions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EEADD3-083D-4D4C-9FB8-646963EFCF4F}"/>
              </a:ext>
            </a:extLst>
          </p:cNvPr>
          <p:cNvSpPr txBox="1"/>
          <p:nvPr/>
        </p:nvSpPr>
        <p:spPr>
          <a:xfrm>
            <a:off x="147430" y="2278020"/>
            <a:ext cx="23622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Life &amp; Death </a:t>
            </a:r>
          </a:p>
          <a:p>
            <a:pPr algn="ctr"/>
            <a:r>
              <a:rPr lang="en-US" sz="1600" dirty="0"/>
              <a:t>Planting/Harvesting</a:t>
            </a:r>
          </a:p>
          <a:p>
            <a:pPr algn="ctr"/>
            <a:r>
              <a:rPr lang="en-US" sz="1600" dirty="0"/>
              <a:t>Kill/Heal </a:t>
            </a:r>
          </a:p>
          <a:p>
            <a:pPr algn="ctr"/>
            <a:r>
              <a:rPr lang="en-US" sz="1600" dirty="0"/>
              <a:t>Tear Down/Build Up</a:t>
            </a:r>
          </a:p>
          <a:p>
            <a:pPr algn="ctr"/>
            <a:r>
              <a:rPr lang="en-US" sz="1600" dirty="0"/>
              <a:t>3:1-3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C5CBB3-F50A-4FB8-BE7F-30816C8BD7FE}"/>
              </a:ext>
            </a:extLst>
          </p:cNvPr>
          <p:cNvSpPr txBox="1"/>
          <p:nvPr/>
        </p:nvSpPr>
        <p:spPr>
          <a:xfrm>
            <a:off x="2555164" y="2392756"/>
            <a:ext cx="23622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Weeping/Laughing</a:t>
            </a:r>
          </a:p>
          <a:p>
            <a:pPr algn="ctr"/>
            <a:r>
              <a:rPr lang="en-US" sz="1600" dirty="0"/>
              <a:t>Mourning/Dancing </a:t>
            </a:r>
          </a:p>
          <a:p>
            <a:pPr algn="ctr"/>
            <a:r>
              <a:rPr lang="en-US" sz="1600" dirty="0"/>
              <a:t>Throw/Gather Stones</a:t>
            </a:r>
          </a:p>
          <a:p>
            <a:pPr algn="ctr"/>
            <a:r>
              <a:rPr lang="en-US" sz="1600" dirty="0"/>
              <a:t>Embrace/Shun</a:t>
            </a:r>
          </a:p>
          <a:p>
            <a:pPr algn="ctr"/>
            <a:r>
              <a:rPr lang="en-US" sz="1600" dirty="0"/>
              <a:t>3:4-5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5EF2D0-E443-4BA4-AF6D-FFA745F2A3F0}"/>
              </a:ext>
            </a:extLst>
          </p:cNvPr>
          <p:cNvSpPr txBox="1"/>
          <p:nvPr/>
        </p:nvSpPr>
        <p:spPr>
          <a:xfrm>
            <a:off x="5197359" y="2447125"/>
            <a:ext cx="16764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Search/Give Up </a:t>
            </a:r>
          </a:p>
          <a:p>
            <a:pPr algn="ctr"/>
            <a:r>
              <a:rPr lang="en-US" sz="1600" dirty="0"/>
              <a:t>Keep/Cast </a:t>
            </a:r>
          </a:p>
          <a:p>
            <a:pPr algn="ctr"/>
            <a:r>
              <a:rPr lang="en-US" sz="1600" dirty="0"/>
              <a:t>Tear/Sew</a:t>
            </a:r>
          </a:p>
          <a:p>
            <a:pPr algn="ctr"/>
            <a:r>
              <a:rPr lang="en-US" sz="1600" dirty="0"/>
              <a:t>3:6-7a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703B7E-18EE-4EF7-8DBC-05BFB233FC84}"/>
              </a:ext>
            </a:extLst>
          </p:cNvPr>
          <p:cNvSpPr txBox="1"/>
          <p:nvPr/>
        </p:nvSpPr>
        <p:spPr>
          <a:xfrm>
            <a:off x="7143803" y="2447124"/>
            <a:ext cx="16764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Silent/Speak </a:t>
            </a:r>
          </a:p>
          <a:p>
            <a:pPr algn="ctr"/>
            <a:r>
              <a:rPr lang="en-US" sz="1600" dirty="0"/>
              <a:t>Love/Hate </a:t>
            </a:r>
          </a:p>
          <a:p>
            <a:pPr algn="ctr"/>
            <a:r>
              <a:rPr lang="en-US" sz="1600" dirty="0"/>
              <a:t>War/Peace</a:t>
            </a:r>
          </a:p>
          <a:p>
            <a:pPr algn="ctr"/>
            <a:r>
              <a:rPr lang="en-US" sz="1600" dirty="0"/>
              <a:t>3:7b-8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AAF6A7-7906-416B-81DD-19D0025739F8}"/>
              </a:ext>
            </a:extLst>
          </p:cNvPr>
          <p:cNvSpPr txBox="1"/>
          <p:nvPr/>
        </p:nvSpPr>
        <p:spPr>
          <a:xfrm>
            <a:off x="1750067" y="4126616"/>
            <a:ext cx="5758126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He gives tasks to occupy our time – 3:10</a:t>
            </a:r>
          </a:p>
          <a:p>
            <a:r>
              <a:rPr lang="en-US" sz="1600" dirty="0"/>
              <a:t>He makes everything beautiful in its time  - 3:11a</a:t>
            </a:r>
          </a:p>
          <a:p>
            <a:r>
              <a:rPr lang="en-US" sz="1600" dirty="0"/>
              <a:t>He places eternity in your hearts - 3:11b</a:t>
            </a:r>
          </a:p>
          <a:p>
            <a:r>
              <a:rPr lang="en-US" sz="1600" dirty="0"/>
              <a:t>He has hidden is purposes from us – 3:11c </a:t>
            </a:r>
          </a:p>
          <a:p>
            <a:r>
              <a:rPr lang="en-US" sz="1600" dirty="0"/>
              <a:t>He desires us to rejoice and trust His purposes – 3:12</a:t>
            </a:r>
          </a:p>
          <a:p>
            <a:r>
              <a:rPr lang="en-US" sz="1600" dirty="0"/>
              <a:t>He desires us to do good – 3:13</a:t>
            </a:r>
          </a:p>
          <a:p>
            <a:r>
              <a:rPr lang="en-US" sz="1600" dirty="0"/>
              <a:t>His works remain forever – 3:14</a:t>
            </a:r>
          </a:p>
          <a:p>
            <a:r>
              <a:rPr lang="en-US" sz="1600" dirty="0"/>
              <a:t>He Judges both the wicked and righteous – 3:16-17</a:t>
            </a:r>
          </a:p>
          <a:p>
            <a:r>
              <a:rPr lang="en-US" sz="1600" dirty="0"/>
              <a:t>He alone knows where the souls of man or beast go 3:18-22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F491EA-9950-4484-8E2F-8E1D7AABA6F9}"/>
              </a:ext>
            </a:extLst>
          </p:cNvPr>
          <p:cNvSpPr txBox="1"/>
          <p:nvPr/>
        </p:nvSpPr>
        <p:spPr>
          <a:xfrm rot="16200000">
            <a:off x="322112" y="5064909"/>
            <a:ext cx="238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Sovereign God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A9EDC1-B619-4E94-8C26-B25B5A3779B1}"/>
              </a:ext>
            </a:extLst>
          </p:cNvPr>
          <p:cNvSpPr txBox="1"/>
          <p:nvPr/>
        </p:nvSpPr>
        <p:spPr>
          <a:xfrm>
            <a:off x="304800" y="24496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Ecc</a:t>
            </a:r>
            <a:r>
              <a:rPr lang="en-US" sz="2400" b="1" dirty="0"/>
              <a:t>. 3</a:t>
            </a:r>
          </a:p>
        </p:txBody>
      </p:sp>
    </p:spTree>
    <p:extLst>
      <p:ext uri="{BB962C8B-B14F-4D97-AF65-F5344CB8AC3E}">
        <p14:creationId xmlns:p14="http://schemas.microsoft.com/office/powerpoint/2010/main" val="105503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C898BA-57A4-462E-9A89-60347928F556}"/>
              </a:ext>
            </a:extLst>
          </p:cNvPr>
          <p:cNvSpPr/>
          <p:nvPr/>
        </p:nvSpPr>
        <p:spPr>
          <a:xfrm>
            <a:off x="-55310" y="-304799"/>
            <a:ext cx="9199309" cy="73714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7F7AD7-2AD1-4564-9C85-6E757EB4D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82" y="717654"/>
            <a:ext cx="8603726" cy="5563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C5FD1D-D5A8-4A2D-AF03-2A8085793784}"/>
              </a:ext>
            </a:extLst>
          </p:cNvPr>
          <p:cNvSpPr/>
          <p:nvPr/>
        </p:nvSpPr>
        <p:spPr>
          <a:xfrm>
            <a:off x="304801" y="2819400"/>
            <a:ext cx="8283195" cy="3581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AE4DC175-2FD9-4F64-9F3E-3D45C60CAD48}"/>
              </a:ext>
            </a:extLst>
          </p:cNvPr>
          <p:cNvSpPr/>
          <p:nvPr/>
        </p:nvSpPr>
        <p:spPr>
          <a:xfrm>
            <a:off x="304800" y="1181100"/>
            <a:ext cx="8728377" cy="1638300"/>
          </a:xfrm>
          <a:prstGeom prst="parallelogram">
            <a:avLst>
              <a:gd name="adj" fmla="val 2693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EE398-5FF9-4905-8BF4-3E592FEC490B}"/>
              </a:ext>
            </a:extLst>
          </p:cNvPr>
          <p:cNvCxnSpPr/>
          <p:nvPr/>
        </p:nvCxnSpPr>
        <p:spPr>
          <a:xfrm flipH="1">
            <a:off x="2218470" y="1164716"/>
            <a:ext cx="457200" cy="163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7E59D-46B2-4D84-841F-E989ED9FCD70}"/>
              </a:ext>
            </a:extLst>
          </p:cNvPr>
          <p:cNvCxnSpPr/>
          <p:nvPr/>
        </p:nvCxnSpPr>
        <p:spPr>
          <a:xfrm flipH="1">
            <a:off x="4288091" y="1176976"/>
            <a:ext cx="457200" cy="163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5C2364-7D19-4F0F-9F95-E96999C675F4}"/>
              </a:ext>
            </a:extLst>
          </p:cNvPr>
          <p:cNvCxnSpPr>
            <a:cxnSpLocks/>
          </p:cNvCxnSpPr>
          <p:nvPr/>
        </p:nvCxnSpPr>
        <p:spPr>
          <a:xfrm flipH="1">
            <a:off x="6419705" y="1152254"/>
            <a:ext cx="461724" cy="16603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E403CF-DC58-4AE2-921B-B24B42027AD4}"/>
              </a:ext>
            </a:extLst>
          </p:cNvPr>
          <p:cNvCxnSpPr>
            <a:cxnSpLocks/>
          </p:cNvCxnSpPr>
          <p:nvPr/>
        </p:nvCxnSpPr>
        <p:spPr>
          <a:xfrm>
            <a:off x="311428" y="3201952"/>
            <a:ext cx="8306943" cy="4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74FFF2-EEB5-4E32-ACCB-D36EEEA9BEBE}"/>
              </a:ext>
            </a:extLst>
          </p:cNvPr>
          <p:cNvCxnSpPr>
            <a:cxnSpLocks/>
          </p:cNvCxnSpPr>
          <p:nvPr/>
        </p:nvCxnSpPr>
        <p:spPr>
          <a:xfrm>
            <a:off x="2209906" y="2789161"/>
            <a:ext cx="0" cy="3581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5E100E-D036-42E6-853D-2F8B8E0AE304}"/>
              </a:ext>
            </a:extLst>
          </p:cNvPr>
          <p:cNvCxnSpPr>
            <a:cxnSpLocks/>
          </p:cNvCxnSpPr>
          <p:nvPr/>
        </p:nvCxnSpPr>
        <p:spPr>
          <a:xfrm>
            <a:off x="4277509" y="2797132"/>
            <a:ext cx="42422" cy="36036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EBF0F1-DA7C-47E5-A65A-3CE3D465B8B6}"/>
              </a:ext>
            </a:extLst>
          </p:cNvPr>
          <p:cNvCxnSpPr>
            <a:cxnSpLocks/>
          </p:cNvCxnSpPr>
          <p:nvPr/>
        </p:nvCxnSpPr>
        <p:spPr>
          <a:xfrm>
            <a:off x="6424229" y="2830873"/>
            <a:ext cx="0" cy="3558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6" name="TextBox 19455">
            <a:extLst>
              <a:ext uri="{FF2B5EF4-FFF2-40B4-BE49-F238E27FC236}">
                <a16:creationId xmlns:a16="http://schemas.microsoft.com/office/drawing/2014/main" id="{31F8E379-7F74-4E72-9EB9-7C56385F657D}"/>
              </a:ext>
            </a:extLst>
          </p:cNvPr>
          <p:cNvSpPr txBox="1"/>
          <p:nvPr/>
        </p:nvSpPr>
        <p:spPr>
          <a:xfrm>
            <a:off x="6304475" y="153515"/>
            <a:ext cx="247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Ecclesiastes 4 &amp; 5  </a:t>
            </a: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E1549FF7-D403-494F-BDBA-5138D45CBF11}"/>
              </a:ext>
            </a:extLst>
          </p:cNvPr>
          <p:cNvSpPr txBox="1"/>
          <p:nvPr/>
        </p:nvSpPr>
        <p:spPr>
          <a:xfrm>
            <a:off x="806313" y="1602866"/>
            <a:ext cx="1409700" cy="762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Vanity of</a:t>
            </a:r>
            <a:endParaRPr lang="en-US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endParaRPr lang="en-US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4:4-12</a:t>
            </a:r>
            <a:endParaRPr lang="en-US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15">
            <a:extLst>
              <a:ext uri="{FF2B5EF4-FFF2-40B4-BE49-F238E27FC236}">
                <a16:creationId xmlns:a16="http://schemas.microsoft.com/office/drawing/2014/main" id="{FEFD564D-8000-4FD0-B967-6616FA3345F7}"/>
              </a:ext>
            </a:extLst>
          </p:cNvPr>
          <p:cNvSpPr txBox="1"/>
          <p:nvPr/>
        </p:nvSpPr>
        <p:spPr>
          <a:xfrm>
            <a:off x="2696174" y="1581000"/>
            <a:ext cx="1409700" cy="762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Vanity of </a:t>
            </a:r>
            <a:endParaRPr lang="en-US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Pride </a:t>
            </a:r>
            <a:endParaRPr lang="en-US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4:13-16 </a:t>
            </a:r>
            <a:endParaRPr lang="en-US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16">
            <a:extLst>
              <a:ext uri="{FF2B5EF4-FFF2-40B4-BE49-F238E27FC236}">
                <a16:creationId xmlns:a16="http://schemas.microsoft.com/office/drawing/2014/main" id="{D113BAC8-515F-4711-8505-F9D08D14B010}"/>
              </a:ext>
            </a:extLst>
          </p:cNvPr>
          <p:cNvSpPr txBox="1"/>
          <p:nvPr/>
        </p:nvSpPr>
        <p:spPr>
          <a:xfrm>
            <a:off x="4983262" y="1597188"/>
            <a:ext cx="1409700" cy="762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Vanity of </a:t>
            </a:r>
            <a:endParaRPr lang="en-US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Vows </a:t>
            </a:r>
            <a:endParaRPr lang="en-US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5:1-7  </a:t>
            </a:r>
            <a:endParaRPr lang="en-US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18">
            <a:extLst>
              <a:ext uri="{FF2B5EF4-FFF2-40B4-BE49-F238E27FC236}">
                <a16:creationId xmlns:a16="http://schemas.microsoft.com/office/drawing/2014/main" id="{1EA00E80-D9B2-491A-BA01-4731D72BCFCF}"/>
              </a:ext>
            </a:extLst>
          </p:cNvPr>
          <p:cNvSpPr txBox="1"/>
          <p:nvPr/>
        </p:nvSpPr>
        <p:spPr>
          <a:xfrm>
            <a:off x="6936199" y="1590404"/>
            <a:ext cx="1586291" cy="762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Vanity of </a:t>
            </a:r>
            <a:endParaRPr lang="en-US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&amp; Riches </a:t>
            </a:r>
            <a:endParaRPr lang="en-US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5:8-20  </a:t>
            </a:r>
            <a:endParaRPr lang="en-US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3">
            <a:extLst>
              <a:ext uri="{FF2B5EF4-FFF2-40B4-BE49-F238E27FC236}">
                <a16:creationId xmlns:a16="http://schemas.microsoft.com/office/drawing/2014/main" id="{B828C96F-59FD-422B-98C7-AFE13D3ABD13}"/>
              </a:ext>
            </a:extLst>
          </p:cNvPr>
          <p:cNvSpPr txBox="1"/>
          <p:nvPr/>
        </p:nvSpPr>
        <p:spPr>
          <a:xfrm>
            <a:off x="291837" y="2842211"/>
            <a:ext cx="8518749" cy="3693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Labor &amp; Laziness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Wisdom and Power         Dreams &amp; Vows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1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Justice &amp; Contentment</a:t>
            </a:r>
            <a:endParaRPr lang="en-US" sz="1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16">
            <a:extLst>
              <a:ext uri="{FF2B5EF4-FFF2-40B4-BE49-F238E27FC236}">
                <a16:creationId xmlns:a16="http://schemas.microsoft.com/office/drawing/2014/main" id="{7F857D23-0C82-4C51-BFE9-DFCD41CBB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26" y="3239523"/>
            <a:ext cx="1935480" cy="315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Skillful Worker 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Envy 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Rivalry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Lazy worker 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Fool folds hands 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Consumes flesh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Balanced Worker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400050" algn="l"/>
              </a:tabLs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Satisfied 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400050" algn="l"/>
              </a:tabLs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Enjoys fruit of labor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Isolated Worker 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better than one 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Lift each other up 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Warm each other 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 together 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cords stronger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A42A6D8B-5826-4500-BCCC-BB14B179F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8470" y="3248534"/>
            <a:ext cx="1967086" cy="277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 wise Lad </a:t>
            </a:r>
            <a:endParaRPr lang="en-US" sz="12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 from bottom up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Overcame poverty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Receives instruction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Develops allegiance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Powerful old king</a:t>
            </a:r>
            <a:endParaRPr lang="en-US" sz="12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Became foolish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Refuses instruction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Rests on his position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Becomes prideful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Loses allegiance 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Replaced by the younger 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2DADFD8A-DC16-453F-AD51-36F2B0575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931" y="3218337"/>
            <a:ext cx="2154901" cy="32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Entering the House of God </a:t>
            </a:r>
            <a:endParaRPr lang="en-US" sz="12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 your steps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 near to God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ready to listen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Obedience better than sacrifices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hasty with words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be impulsive in heart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remind God what he knows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God is in heaven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you are on earth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be daydreaming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 your words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your vows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Vows are binding – no mistakes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holds us accountable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 for violation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 God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01FE6BB1-1EE0-4C33-BA9F-2BDBAE4C3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385" y="3250234"/>
            <a:ext cx="2151864" cy="289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Remedy for Oppression </a:t>
            </a:r>
            <a:endParaRPr lang="en-US" sz="12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Oppression of the poor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Injustice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righteousness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of higher power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power over all - God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Remedy for Riches</a:t>
            </a:r>
            <a:endParaRPr lang="en-US" sz="12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 of money insatiable 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 of abundance – empty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of abundance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of appetite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man – sleep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 man – restlessness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Hoarding brings hurt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Naked in naked out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Enjoy fruit of labor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is short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is a gift of God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13">
            <a:extLst>
              <a:ext uri="{FF2B5EF4-FFF2-40B4-BE49-F238E27FC236}">
                <a16:creationId xmlns:a16="http://schemas.microsoft.com/office/drawing/2014/main" id="{F4568A74-8618-4F70-8682-9F851A47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49" y="6417184"/>
            <a:ext cx="8743950" cy="34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Verse 5:7 – </a:t>
            </a:r>
            <a:r>
              <a:rPr lang="en-US" sz="1200" i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in many dreams and in many words there is vanity, Rather Fear God!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 Box 19">
            <a:extLst>
              <a:ext uri="{FF2B5EF4-FFF2-40B4-BE49-F238E27FC236}">
                <a16:creationId xmlns:a16="http://schemas.microsoft.com/office/drawing/2014/main" id="{45294E83-1FF8-442D-8B4A-B23A44FA7068}"/>
              </a:ext>
            </a:extLst>
          </p:cNvPr>
          <p:cNvSpPr txBox="1"/>
          <p:nvPr/>
        </p:nvSpPr>
        <p:spPr>
          <a:xfrm>
            <a:off x="103300" y="286479"/>
            <a:ext cx="1409700" cy="5486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3:19-22 - 4:1-3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 Equalizer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Arrow: Bent 50">
            <a:extLst>
              <a:ext uri="{FF2B5EF4-FFF2-40B4-BE49-F238E27FC236}">
                <a16:creationId xmlns:a16="http://schemas.microsoft.com/office/drawing/2014/main" id="{44F9B51A-A75A-4CE0-A6A4-E9F1DB1CE0F3}"/>
              </a:ext>
            </a:extLst>
          </p:cNvPr>
          <p:cNvSpPr/>
          <p:nvPr/>
        </p:nvSpPr>
        <p:spPr>
          <a:xfrm rot="11012923">
            <a:off x="216456" y="750366"/>
            <a:ext cx="320040" cy="3505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C898BA-57A4-462E-9A89-60347928F5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C5FD1D-D5A8-4A2D-AF03-2A8085793784}"/>
              </a:ext>
            </a:extLst>
          </p:cNvPr>
          <p:cNvSpPr/>
          <p:nvPr/>
        </p:nvSpPr>
        <p:spPr>
          <a:xfrm>
            <a:off x="304801" y="2819400"/>
            <a:ext cx="8283195" cy="3429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AE4DC175-2FD9-4F64-9F3E-3D45C60CAD48}"/>
              </a:ext>
            </a:extLst>
          </p:cNvPr>
          <p:cNvSpPr/>
          <p:nvPr/>
        </p:nvSpPr>
        <p:spPr>
          <a:xfrm>
            <a:off x="304800" y="1181100"/>
            <a:ext cx="8728377" cy="1638300"/>
          </a:xfrm>
          <a:prstGeom prst="parallelogram">
            <a:avLst>
              <a:gd name="adj" fmla="val 2693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7E59D-46B2-4D84-841F-E989ED9FCD70}"/>
              </a:ext>
            </a:extLst>
          </p:cNvPr>
          <p:cNvCxnSpPr/>
          <p:nvPr/>
        </p:nvCxnSpPr>
        <p:spPr>
          <a:xfrm flipH="1">
            <a:off x="2689390" y="1175431"/>
            <a:ext cx="457200" cy="163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5C2364-7D19-4F0F-9F95-E96999C675F4}"/>
              </a:ext>
            </a:extLst>
          </p:cNvPr>
          <p:cNvCxnSpPr/>
          <p:nvPr/>
        </p:nvCxnSpPr>
        <p:spPr>
          <a:xfrm flipH="1">
            <a:off x="5625997" y="1191026"/>
            <a:ext cx="457200" cy="163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E403CF-DC58-4AE2-921B-B24B42027AD4}"/>
              </a:ext>
            </a:extLst>
          </p:cNvPr>
          <p:cNvCxnSpPr>
            <a:cxnSpLocks/>
          </p:cNvCxnSpPr>
          <p:nvPr/>
        </p:nvCxnSpPr>
        <p:spPr>
          <a:xfrm>
            <a:off x="311428" y="3201952"/>
            <a:ext cx="8276568" cy="45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5E100E-D036-42E6-853D-2F8B8E0AE304}"/>
              </a:ext>
            </a:extLst>
          </p:cNvPr>
          <p:cNvCxnSpPr>
            <a:cxnSpLocks/>
          </p:cNvCxnSpPr>
          <p:nvPr/>
        </p:nvCxnSpPr>
        <p:spPr>
          <a:xfrm>
            <a:off x="2696174" y="2814149"/>
            <a:ext cx="61291" cy="3429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EBF0F1-DA7C-47E5-A65A-3CE3D465B8B6}"/>
              </a:ext>
            </a:extLst>
          </p:cNvPr>
          <p:cNvCxnSpPr>
            <a:cxnSpLocks/>
          </p:cNvCxnSpPr>
          <p:nvPr/>
        </p:nvCxnSpPr>
        <p:spPr>
          <a:xfrm>
            <a:off x="5627031" y="2830873"/>
            <a:ext cx="78902" cy="34122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6" name="TextBox 19455">
            <a:extLst>
              <a:ext uri="{FF2B5EF4-FFF2-40B4-BE49-F238E27FC236}">
                <a16:creationId xmlns:a16="http://schemas.microsoft.com/office/drawing/2014/main" id="{31F8E379-7F74-4E72-9EB9-7C56385F657D}"/>
              </a:ext>
            </a:extLst>
          </p:cNvPr>
          <p:cNvSpPr txBox="1"/>
          <p:nvPr/>
        </p:nvSpPr>
        <p:spPr>
          <a:xfrm>
            <a:off x="6304475" y="153515"/>
            <a:ext cx="247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Ecclesiastes 6</a:t>
            </a: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E1549FF7-D403-494F-BDBA-5138D45CBF11}"/>
              </a:ext>
            </a:extLst>
          </p:cNvPr>
          <p:cNvSpPr txBox="1"/>
          <p:nvPr/>
        </p:nvSpPr>
        <p:spPr>
          <a:xfrm>
            <a:off x="946591" y="1585327"/>
            <a:ext cx="1412613" cy="6831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Riches are powerless </a:t>
            </a:r>
            <a:endParaRPr lang="en-US" sz="16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15">
            <a:extLst>
              <a:ext uri="{FF2B5EF4-FFF2-40B4-BE49-F238E27FC236}">
                <a16:creationId xmlns:a16="http://schemas.microsoft.com/office/drawing/2014/main" id="{FEFD564D-8000-4FD0-B967-6616FA3345F7}"/>
              </a:ext>
            </a:extLst>
          </p:cNvPr>
          <p:cNvSpPr txBox="1"/>
          <p:nvPr/>
        </p:nvSpPr>
        <p:spPr>
          <a:xfrm>
            <a:off x="3518004" y="1580243"/>
            <a:ext cx="1799522" cy="762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is Fruitless </a:t>
            </a:r>
          </a:p>
        </p:txBody>
      </p:sp>
      <p:sp>
        <p:nvSpPr>
          <p:cNvPr id="39" name="Text Box 18">
            <a:extLst>
              <a:ext uri="{FF2B5EF4-FFF2-40B4-BE49-F238E27FC236}">
                <a16:creationId xmlns:a16="http://schemas.microsoft.com/office/drawing/2014/main" id="{1EA00E80-D9B2-491A-BA01-4731D72BCFCF}"/>
              </a:ext>
            </a:extLst>
          </p:cNvPr>
          <p:cNvSpPr txBox="1"/>
          <p:nvPr/>
        </p:nvSpPr>
        <p:spPr>
          <a:xfrm>
            <a:off x="6458282" y="1585327"/>
            <a:ext cx="1586291" cy="762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Trusting God  who controls life </a:t>
            </a:r>
          </a:p>
        </p:txBody>
      </p:sp>
      <p:sp>
        <p:nvSpPr>
          <p:cNvPr id="40" name="Text Box 23">
            <a:extLst>
              <a:ext uri="{FF2B5EF4-FFF2-40B4-BE49-F238E27FC236}">
                <a16:creationId xmlns:a16="http://schemas.microsoft.com/office/drawing/2014/main" id="{B828C96F-59FD-422B-98C7-AFE13D3ABD13}"/>
              </a:ext>
            </a:extLst>
          </p:cNvPr>
          <p:cNvSpPr txBox="1"/>
          <p:nvPr/>
        </p:nvSpPr>
        <p:spPr>
          <a:xfrm>
            <a:off x="291837" y="2842211"/>
            <a:ext cx="8518749" cy="3693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Wealth is fleeting 	Work </a:t>
            </a: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temporary 	Worry does not heal </a:t>
            </a:r>
            <a:endParaRPr lang="en-US" sz="16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16">
            <a:extLst>
              <a:ext uri="{FF2B5EF4-FFF2-40B4-BE49-F238E27FC236}">
                <a16:creationId xmlns:a16="http://schemas.microsoft.com/office/drawing/2014/main" id="{7F857D23-0C82-4C51-BFE9-DFCD41CBB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25" y="3239524"/>
            <a:ext cx="2513687" cy="309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Riches are powerless over life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Riches, wealth, and honor from God - Yet not be able to enjoy it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a. Because God does not give him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the ability or power to do so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b. Instead a foreigner consumes it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Children will not guarantee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longevity 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a.  A stillborn child is better off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b. It comes and goes in darkness 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Stillborn child avoids affliction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a. It  has not sense of time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b. It has not sense of pain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c. It goes to the same place as all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of the dead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d. It never sees the sun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e. It never knows any thing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2DADFD8A-DC16-453F-AD51-36F2B0575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520" y="3239523"/>
            <a:ext cx="2784610" cy="281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only feeds the mouth not the </a:t>
            </a:r>
            <a:r>
              <a:rPr lang="en-US" sz="1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sould</a:t>
            </a:r>
            <a:endParaRPr lang="en-US" sz="1200" b="1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They can be consumed, but don’t really satisfy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They don’t make the wise any better than the fool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They don’t make one better than the poor who knows how to conduct himself properly   cf. Pro 15:16; 19:1; 28:6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Indeed, better is the sight of the eyes than the wandering of desire, which is vanity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01FE6BB1-1EE0-4C33-BA9F-2BDBAE4C3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932" y="3250234"/>
            <a:ext cx="2912439" cy="289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is a mystery that can’t be solved by man only God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1..No matter what one becomes, he is still “man”, unable to contend with God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Man is still subject to many things which increase the vanity of life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a.Who</a:t>
            </a: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knows what is good for man?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1) All the days of his vain life?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2) Which he passes like a shadow?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2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b.Who</a:t>
            </a: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tell a man what will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happen after him “under the sun”?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Unless it be God, no one!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13">
            <a:extLst>
              <a:ext uri="{FF2B5EF4-FFF2-40B4-BE49-F238E27FC236}">
                <a16:creationId xmlns:a16="http://schemas.microsoft.com/office/drawing/2014/main" id="{F4568A74-8618-4F70-8682-9F851A47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3" y="6323477"/>
            <a:ext cx="8743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Verse: 6:9 For what the eyes see is better than what the soul desires.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354C0-38F1-4928-BC7A-DB49DE0C3206}"/>
              </a:ext>
            </a:extLst>
          </p:cNvPr>
          <p:cNvSpPr txBox="1"/>
          <p:nvPr/>
        </p:nvSpPr>
        <p:spPr>
          <a:xfrm>
            <a:off x="811402" y="738774"/>
            <a:ext cx="7521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Coping with the inequities of Life </a:t>
            </a:r>
          </a:p>
        </p:txBody>
      </p:sp>
    </p:spTree>
    <p:extLst>
      <p:ext uri="{BB962C8B-B14F-4D97-AF65-F5344CB8AC3E}">
        <p14:creationId xmlns:p14="http://schemas.microsoft.com/office/powerpoint/2010/main" val="10874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C898BA-57A4-462E-9A89-60347928F5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C5FD1D-D5A8-4A2D-AF03-2A8085793784}"/>
              </a:ext>
            </a:extLst>
          </p:cNvPr>
          <p:cNvSpPr/>
          <p:nvPr/>
        </p:nvSpPr>
        <p:spPr>
          <a:xfrm>
            <a:off x="304801" y="2819400"/>
            <a:ext cx="8283195" cy="3581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AE4DC175-2FD9-4F64-9F3E-3D45C60CAD48}"/>
              </a:ext>
            </a:extLst>
          </p:cNvPr>
          <p:cNvSpPr/>
          <p:nvPr/>
        </p:nvSpPr>
        <p:spPr>
          <a:xfrm>
            <a:off x="304800" y="1181100"/>
            <a:ext cx="8728377" cy="1638300"/>
          </a:xfrm>
          <a:prstGeom prst="parallelogram">
            <a:avLst>
              <a:gd name="adj" fmla="val 2693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7E59D-46B2-4D84-841F-E989ED9FCD70}"/>
              </a:ext>
            </a:extLst>
          </p:cNvPr>
          <p:cNvCxnSpPr/>
          <p:nvPr/>
        </p:nvCxnSpPr>
        <p:spPr>
          <a:xfrm flipH="1">
            <a:off x="2689390" y="1175431"/>
            <a:ext cx="457200" cy="163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5C2364-7D19-4F0F-9F95-E96999C675F4}"/>
              </a:ext>
            </a:extLst>
          </p:cNvPr>
          <p:cNvCxnSpPr/>
          <p:nvPr/>
        </p:nvCxnSpPr>
        <p:spPr>
          <a:xfrm flipH="1">
            <a:off x="5625997" y="1191026"/>
            <a:ext cx="457200" cy="1638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E403CF-DC58-4AE2-921B-B24B42027AD4}"/>
              </a:ext>
            </a:extLst>
          </p:cNvPr>
          <p:cNvCxnSpPr>
            <a:cxnSpLocks/>
          </p:cNvCxnSpPr>
          <p:nvPr/>
        </p:nvCxnSpPr>
        <p:spPr>
          <a:xfrm>
            <a:off x="311428" y="3201952"/>
            <a:ext cx="8276568" cy="45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5E100E-D036-42E6-853D-2F8B8E0AE304}"/>
              </a:ext>
            </a:extLst>
          </p:cNvPr>
          <p:cNvCxnSpPr>
            <a:cxnSpLocks/>
          </p:cNvCxnSpPr>
          <p:nvPr/>
        </p:nvCxnSpPr>
        <p:spPr>
          <a:xfrm>
            <a:off x="2696174" y="2814149"/>
            <a:ext cx="61292" cy="36411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EBF0F1-DA7C-47E5-A65A-3CE3D465B8B6}"/>
              </a:ext>
            </a:extLst>
          </p:cNvPr>
          <p:cNvCxnSpPr>
            <a:cxnSpLocks/>
          </p:cNvCxnSpPr>
          <p:nvPr/>
        </p:nvCxnSpPr>
        <p:spPr>
          <a:xfrm>
            <a:off x="5627031" y="2830873"/>
            <a:ext cx="0" cy="3558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6" name="TextBox 19455">
            <a:extLst>
              <a:ext uri="{FF2B5EF4-FFF2-40B4-BE49-F238E27FC236}">
                <a16:creationId xmlns:a16="http://schemas.microsoft.com/office/drawing/2014/main" id="{31F8E379-7F74-4E72-9EB9-7C56385F657D}"/>
              </a:ext>
            </a:extLst>
          </p:cNvPr>
          <p:cNvSpPr txBox="1"/>
          <p:nvPr/>
        </p:nvSpPr>
        <p:spPr>
          <a:xfrm>
            <a:off x="6304475" y="153515"/>
            <a:ext cx="247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Ecclesiastes 7</a:t>
            </a: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E1549FF7-D403-494F-BDBA-5138D45CBF11}"/>
              </a:ext>
            </a:extLst>
          </p:cNvPr>
          <p:cNvSpPr txBox="1"/>
          <p:nvPr/>
        </p:nvSpPr>
        <p:spPr>
          <a:xfrm>
            <a:off x="946591" y="1585327"/>
            <a:ext cx="1412613" cy="68313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Paradoxical  Proverbs </a:t>
            </a:r>
            <a:endParaRPr lang="en-US" sz="16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15">
            <a:extLst>
              <a:ext uri="{FF2B5EF4-FFF2-40B4-BE49-F238E27FC236}">
                <a16:creationId xmlns:a16="http://schemas.microsoft.com/office/drawing/2014/main" id="{FEFD564D-8000-4FD0-B967-6616FA3345F7}"/>
              </a:ext>
            </a:extLst>
          </p:cNvPr>
          <p:cNvSpPr txBox="1"/>
          <p:nvPr/>
        </p:nvSpPr>
        <p:spPr>
          <a:xfrm>
            <a:off x="3451390" y="1590404"/>
            <a:ext cx="1799522" cy="762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Paradox of the Spiritual Life </a:t>
            </a:r>
            <a:endParaRPr lang="en-US" sz="16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18">
            <a:extLst>
              <a:ext uri="{FF2B5EF4-FFF2-40B4-BE49-F238E27FC236}">
                <a16:creationId xmlns:a16="http://schemas.microsoft.com/office/drawing/2014/main" id="{1EA00E80-D9B2-491A-BA01-4731D72BCFCF}"/>
              </a:ext>
            </a:extLst>
          </p:cNvPr>
          <p:cNvSpPr txBox="1"/>
          <p:nvPr/>
        </p:nvSpPr>
        <p:spPr>
          <a:xfrm>
            <a:off x="6458282" y="1585327"/>
            <a:ext cx="1586291" cy="762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Paradox of Wisdom </a:t>
            </a:r>
            <a:endParaRPr lang="en-US" sz="16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3">
            <a:extLst>
              <a:ext uri="{FF2B5EF4-FFF2-40B4-BE49-F238E27FC236}">
                <a16:creationId xmlns:a16="http://schemas.microsoft.com/office/drawing/2014/main" id="{B828C96F-59FD-422B-98C7-AFE13D3ABD13}"/>
              </a:ext>
            </a:extLst>
          </p:cNvPr>
          <p:cNvSpPr txBox="1"/>
          <p:nvPr/>
        </p:nvSpPr>
        <p:spPr>
          <a:xfrm>
            <a:off x="291837" y="2842211"/>
            <a:ext cx="8518749" cy="3693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Better </a:t>
            </a:r>
            <a:r>
              <a:rPr lang="en-US" sz="16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Advice </a:t>
            </a:r>
            <a:r>
              <a:rPr lang="en-US" sz="16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Better Balance                         Better Way   </a:t>
            </a:r>
          </a:p>
        </p:txBody>
      </p:sp>
      <p:sp>
        <p:nvSpPr>
          <p:cNvPr id="41" name="Text Box 16">
            <a:extLst>
              <a:ext uri="{FF2B5EF4-FFF2-40B4-BE49-F238E27FC236}">
                <a16:creationId xmlns:a16="http://schemas.microsoft.com/office/drawing/2014/main" id="{7F857D23-0C82-4C51-BFE9-DFCD41CBB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25" y="3239523"/>
            <a:ext cx="2513687" cy="315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good name is better than a good smell - 7:1a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death day is better than your birthday – 7:b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funeral is better than a part - 7:2-4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rebuke is better than a foolish song – 7:5-6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Justice is better a bribe 7:7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end is better than the beginning – 7:8a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Patience is better pride – 7:8b-9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present is better than the past – 7:10 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Wisdom is better than wealth – 7:11-12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Acceptance is better than frustration 7:13-14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2DADFD8A-DC16-453F-AD51-36F2B0575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842" y="3306362"/>
            <a:ext cx="2760288" cy="32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28600" lvl="0" indent="-228600">
              <a:buFont typeface="+mj-lt"/>
              <a:buAutoNum type="alphaLcPeriod"/>
            </a:pPr>
            <a:r>
              <a:rPr lang="en-US" sz="1200" dirty="0"/>
              <a:t>Avoid extremism</a:t>
            </a:r>
          </a:p>
          <a:p>
            <a:pPr marL="228600" lvl="0" indent="-228600">
              <a:buFont typeface="+mj-lt"/>
              <a:buAutoNum type="alphaLcPeriod"/>
            </a:pPr>
            <a:r>
              <a:rPr lang="en-US" sz="1200" dirty="0"/>
              <a:t>Learn moderation </a:t>
            </a:r>
          </a:p>
          <a:p>
            <a:pPr marL="228600" lvl="0" indent="-228600">
              <a:buFont typeface="+mj-lt"/>
              <a:buAutoNum type="alphaLcPeriod"/>
            </a:pPr>
            <a:r>
              <a:rPr lang="en-US" sz="1200" dirty="0"/>
              <a:t>Strive for spiritual balance </a:t>
            </a:r>
          </a:p>
          <a:p>
            <a:pPr marL="228600" lvl="0" indent="-228600">
              <a:buFont typeface="+mj-lt"/>
              <a:buAutoNum type="alphaLcPeriod"/>
            </a:pPr>
            <a:r>
              <a:rPr lang="en-US" sz="1200" dirty="0"/>
              <a:t>Strive for discernment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01FE6BB1-1EE0-4C33-BA9F-2BDBAE4C3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933" y="3250234"/>
            <a:ext cx="2930316" cy="289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Wisdom doesn’t provide all the answers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Folly will lead to destruction (Proverbs 8)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man is hard to find (Prov. 3:13-26)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good woman is hard to find (Prov. 31)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Wisdom will make you shine.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13">
            <a:extLst>
              <a:ext uri="{FF2B5EF4-FFF2-40B4-BE49-F238E27FC236}">
                <a16:creationId xmlns:a16="http://schemas.microsoft.com/office/drawing/2014/main" id="{F4568A74-8618-4F70-8682-9F851A47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49" y="6417184"/>
            <a:ext cx="8743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Verse: </a:t>
            </a:r>
            <a:r>
              <a:rPr lang="en-US" sz="1600" dirty="0"/>
              <a:t>A man's wisdom </a:t>
            </a:r>
            <a:r>
              <a:rPr lang="en-US" sz="1600" dirty="0" err="1"/>
              <a:t>maketh</a:t>
            </a:r>
            <a:r>
              <a:rPr lang="en-US" sz="1600" dirty="0"/>
              <a:t> his face to shine, and the hardness of his face is changed.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354C0-38F1-4928-BC7A-DB49DE0C3206}"/>
              </a:ext>
            </a:extLst>
          </p:cNvPr>
          <p:cNvSpPr txBox="1"/>
          <p:nvPr/>
        </p:nvSpPr>
        <p:spPr>
          <a:xfrm>
            <a:off x="811402" y="738774"/>
            <a:ext cx="7521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Godly wisdom seeks a better way</a:t>
            </a:r>
          </a:p>
        </p:txBody>
      </p:sp>
    </p:spTree>
    <p:extLst>
      <p:ext uri="{BB962C8B-B14F-4D97-AF65-F5344CB8AC3E}">
        <p14:creationId xmlns:p14="http://schemas.microsoft.com/office/powerpoint/2010/main" val="21656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8770</TotalTime>
  <Words>2668</Words>
  <Application>Microsoft Office PowerPoint</Application>
  <PresentationFormat>On-screen Show (4:3)</PresentationFormat>
  <Paragraphs>524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Tahoma</vt:lpstr>
      <vt:lpstr>Office Theme</vt:lpstr>
      <vt:lpstr>Ecclesiastes charts  </vt:lpstr>
      <vt:lpstr>Discovering a Life of Fullness in an Empty World </vt:lpstr>
      <vt:lpstr>Solomon’s Gifted Life </vt:lpstr>
      <vt:lpstr>PowerPoint Presentation</vt:lpstr>
      <vt:lpstr>PowerPoint Presentation</vt:lpstr>
      <vt:lpstr>Facing Life’s Cycles Forces us to Fear the God of Eternity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 A Prophetic Voice in the World</dc:title>
  <dc:creator>Valued Acer Customer</dc:creator>
  <cp:lastModifiedBy>James Westgate</cp:lastModifiedBy>
  <cp:revision>244</cp:revision>
  <cp:lastPrinted>2019-12-12T23:35:31Z</cp:lastPrinted>
  <dcterms:created xsi:type="dcterms:W3CDTF">2013-01-13T04:49:47Z</dcterms:created>
  <dcterms:modified xsi:type="dcterms:W3CDTF">2019-12-13T00:23:19Z</dcterms:modified>
</cp:coreProperties>
</file>