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5B1BB-ED7B-4542-B067-61297F4537BF}" type="datetimeFigureOut">
              <a:rPr lang="en-US" smtClean="0"/>
              <a:pPr/>
              <a:t>8/9/2015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893937-E70C-4C4A-B04B-0F531F86978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DC1795-0630-42D7-BE91-B68D8C3298EE}" type="datetimeFigureOut">
              <a:rPr lang="en-US" smtClean="0"/>
              <a:pPr/>
              <a:t>8/9/2015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DC1795-0630-42D7-BE91-B68D8C3298EE}" type="datetimeFigureOut">
              <a:rPr lang="en-US" smtClean="0"/>
              <a:pPr/>
              <a:t>8/9/2015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DC1795-0630-42D7-BE91-B68D8C3298EE}" type="datetimeFigureOut">
              <a:rPr lang="en-US" smtClean="0"/>
              <a:pPr/>
              <a:t>8/9/2015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DC1795-0630-42D7-BE91-B68D8C3298EE}" type="datetimeFigureOut">
              <a:rPr lang="en-US" smtClean="0"/>
              <a:pPr/>
              <a:t>8/9/2015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DC1795-0630-42D7-BE91-B68D8C3298EE}" type="datetimeFigureOut">
              <a:rPr lang="en-US" smtClean="0"/>
              <a:pPr/>
              <a:t>8/9/2015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DC1795-0630-42D7-BE91-B68D8C3298EE}" type="datetimeFigureOut">
              <a:rPr lang="en-US" smtClean="0"/>
              <a:pPr/>
              <a:t>8/9/2015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DC1795-0630-42D7-BE91-B68D8C3298EE}" type="datetimeFigureOut">
              <a:rPr lang="en-US" smtClean="0"/>
              <a:pPr/>
              <a:t>8/9/2015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DC1795-0630-42D7-BE91-B68D8C3298EE}" type="datetimeFigureOut">
              <a:rPr lang="en-US" smtClean="0"/>
              <a:pPr/>
              <a:t>8/9/2015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C1795-0630-42D7-BE91-B68D8C3298EE}" type="datetimeFigureOut">
              <a:rPr lang="en-US" smtClean="0"/>
              <a:pPr/>
              <a:t>8/9/2015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C1795-0630-42D7-BE91-B68D8C3298EE}" type="datetimeFigureOut">
              <a:rPr lang="en-US" smtClean="0"/>
              <a:pPr/>
              <a:t>8/9/2015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C1795-0630-42D7-BE91-B68D8C3298EE}" type="datetimeFigureOut">
              <a:rPr lang="en-US" smtClean="0"/>
              <a:pPr/>
              <a:t>8/9/2015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C1795-0630-42D7-BE91-B68D8C3298EE}" type="datetimeFigureOut">
              <a:rPr lang="en-US" smtClean="0"/>
              <a:pPr/>
              <a:t>8/9/2015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11770-3CDF-4D4C-8BF3-F3B4DCDC9BD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4480" y="857232"/>
            <a:ext cx="6143668" cy="646331"/>
          </a:xfrm>
          <a:prstGeom prst="rect">
            <a:avLst/>
          </a:prstGeom>
          <a:noFill/>
        </p:spPr>
        <p:txBody>
          <a:bodyPr wrap="square" rtlCol="0">
            <a:spAutoFit/>
          </a:bodyPr>
          <a:lstStyle/>
          <a:p>
            <a:r>
              <a:rPr lang="en-GB" sz="3600" b="1" dirty="0" smtClean="0"/>
              <a:t>STATISTICS IN GEOGRAPHY</a:t>
            </a:r>
            <a:endParaRPr lang="en-GB" sz="3600" b="1" dirty="0"/>
          </a:p>
        </p:txBody>
      </p:sp>
      <p:sp>
        <p:nvSpPr>
          <p:cNvPr id="5" name="TextBox 4"/>
          <p:cNvSpPr txBox="1"/>
          <p:nvPr/>
        </p:nvSpPr>
        <p:spPr>
          <a:xfrm>
            <a:off x="1214414" y="2643182"/>
            <a:ext cx="6429420" cy="1077218"/>
          </a:xfrm>
          <a:prstGeom prst="rect">
            <a:avLst/>
          </a:prstGeom>
          <a:noFill/>
        </p:spPr>
        <p:txBody>
          <a:bodyPr wrap="square" rtlCol="0">
            <a:spAutoFit/>
          </a:bodyPr>
          <a:lstStyle/>
          <a:p>
            <a:pPr algn="ctr"/>
            <a:r>
              <a:rPr lang="en-GB" sz="3200" b="1" dirty="0" smtClean="0"/>
              <a:t>USING STATISTICS TO DESCRIBE GEOGRAPHICAL DATA</a:t>
            </a:r>
            <a:endParaRPr lang="en-GB"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285728"/>
            <a:ext cx="7358114" cy="646331"/>
          </a:xfrm>
          <a:prstGeom prst="rect">
            <a:avLst/>
          </a:prstGeom>
          <a:noFill/>
        </p:spPr>
        <p:txBody>
          <a:bodyPr wrap="square" rtlCol="0">
            <a:spAutoFit/>
          </a:bodyPr>
          <a:lstStyle/>
          <a:p>
            <a:r>
              <a:rPr lang="en-GB" dirty="0" smtClean="0"/>
              <a:t>A very good visual representation of the Inter Quartile Range (IQR) is a BOX and WHISKER diagram. </a:t>
            </a:r>
            <a:endParaRPr lang="en-GB" dirty="0"/>
          </a:p>
        </p:txBody>
      </p:sp>
      <p:sp>
        <p:nvSpPr>
          <p:cNvPr id="3" name="Rectangle 2"/>
          <p:cNvSpPr/>
          <p:nvPr/>
        </p:nvSpPr>
        <p:spPr>
          <a:xfrm>
            <a:off x="1071538" y="2285992"/>
            <a:ext cx="285752"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071538" y="3214686"/>
            <a:ext cx="285752"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p:cNvCxnSpPr>
            <a:stCxn id="3" idx="0"/>
          </p:cNvCxnSpPr>
          <p:nvPr/>
        </p:nvCxnSpPr>
        <p:spPr>
          <a:xfrm rot="5400000" flipH="1" flipV="1">
            <a:off x="821505" y="1893083"/>
            <a:ext cx="785818"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2"/>
          </p:cNvCxnSpPr>
          <p:nvPr/>
        </p:nvCxnSpPr>
        <p:spPr>
          <a:xfrm rot="5400000">
            <a:off x="857224" y="4500570"/>
            <a:ext cx="714380"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286380" y="1857364"/>
            <a:ext cx="285752"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286380" y="3357562"/>
            <a:ext cx="285752"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a:stCxn id="9" idx="0"/>
          </p:cNvCxnSpPr>
          <p:nvPr/>
        </p:nvCxnSpPr>
        <p:spPr>
          <a:xfrm rot="5400000" flipH="1" flipV="1">
            <a:off x="4929984" y="1357298"/>
            <a:ext cx="999338" cy="79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2"/>
          </p:cNvCxnSpPr>
          <p:nvPr/>
        </p:nvCxnSpPr>
        <p:spPr>
          <a:xfrm rot="5400000">
            <a:off x="4856958" y="5715016"/>
            <a:ext cx="1143802" cy="79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357290" y="1357298"/>
            <a:ext cx="1571636" cy="369332"/>
          </a:xfrm>
          <a:prstGeom prst="rect">
            <a:avLst/>
          </a:prstGeom>
          <a:noFill/>
        </p:spPr>
        <p:txBody>
          <a:bodyPr wrap="square" rtlCol="0">
            <a:spAutoFit/>
          </a:bodyPr>
          <a:lstStyle/>
          <a:p>
            <a:r>
              <a:rPr lang="en-GB" dirty="0" smtClean="0"/>
              <a:t>Highest value</a:t>
            </a:r>
            <a:endParaRPr lang="en-GB" dirty="0"/>
          </a:p>
        </p:txBody>
      </p:sp>
      <p:sp>
        <p:nvSpPr>
          <p:cNvPr id="19" name="TextBox 18"/>
          <p:cNvSpPr txBox="1"/>
          <p:nvPr/>
        </p:nvSpPr>
        <p:spPr>
          <a:xfrm>
            <a:off x="1500166" y="4714884"/>
            <a:ext cx="1571636" cy="369332"/>
          </a:xfrm>
          <a:prstGeom prst="rect">
            <a:avLst/>
          </a:prstGeom>
          <a:noFill/>
        </p:spPr>
        <p:txBody>
          <a:bodyPr wrap="square" rtlCol="0">
            <a:spAutoFit/>
          </a:bodyPr>
          <a:lstStyle/>
          <a:p>
            <a:r>
              <a:rPr lang="en-GB" dirty="0" smtClean="0"/>
              <a:t>Lowest value</a:t>
            </a:r>
            <a:endParaRPr lang="en-GB" dirty="0"/>
          </a:p>
        </p:txBody>
      </p:sp>
      <p:sp>
        <p:nvSpPr>
          <p:cNvPr id="20" name="TextBox 19"/>
          <p:cNvSpPr txBox="1"/>
          <p:nvPr/>
        </p:nvSpPr>
        <p:spPr>
          <a:xfrm>
            <a:off x="1643042" y="3071810"/>
            <a:ext cx="1428760" cy="369332"/>
          </a:xfrm>
          <a:prstGeom prst="rect">
            <a:avLst/>
          </a:prstGeom>
          <a:noFill/>
        </p:spPr>
        <p:txBody>
          <a:bodyPr wrap="square" rtlCol="0">
            <a:spAutoFit/>
          </a:bodyPr>
          <a:lstStyle/>
          <a:p>
            <a:r>
              <a:rPr lang="en-GB" dirty="0" smtClean="0"/>
              <a:t>Median</a:t>
            </a:r>
            <a:endParaRPr lang="en-GB" dirty="0"/>
          </a:p>
        </p:txBody>
      </p:sp>
      <p:sp>
        <p:nvSpPr>
          <p:cNvPr id="21" name="TextBox 20"/>
          <p:cNvSpPr txBox="1"/>
          <p:nvPr/>
        </p:nvSpPr>
        <p:spPr>
          <a:xfrm>
            <a:off x="1571604" y="2143116"/>
            <a:ext cx="1857388" cy="369332"/>
          </a:xfrm>
          <a:prstGeom prst="rect">
            <a:avLst/>
          </a:prstGeom>
          <a:noFill/>
        </p:spPr>
        <p:txBody>
          <a:bodyPr wrap="square" rtlCol="0">
            <a:spAutoFit/>
          </a:bodyPr>
          <a:lstStyle/>
          <a:p>
            <a:r>
              <a:rPr lang="en-GB" dirty="0" smtClean="0"/>
              <a:t>Upper Quartile</a:t>
            </a:r>
            <a:endParaRPr lang="en-GB" dirty="0"/>
          </a:p>
        </p:txBody>
      </p:sp>
      <p:sp>
        <p:nvSpPr>
          <p:cNvPr id="22" name="TextBox 21"/>
          <p:cNvSpPr txBox="1"/>
          <p:nvPr/>
        </p:nvSpPr>
        <p:spPr>
          <a:xfrm>
            <a:off x="1643042" y="3929066"/>
            <a:ext cx="1714512" cy="369332"/>
          </a:xfrm>
          <a:prstGeom prst="rect">
            <a:avLst/>
          </a:prstGeom>
          <a:noFill/>
        </p:spPr>
        <p:txBody>
          <a:bodyPr wrap="square" rtlCol="0">
            <a:spAutoFit/>
          </a:bodyPr>
          <a:lstStyle/>
          <a:p>
            <a:r>
              <a:rPr lang="en-GB" dirty="0" smtClean="0"/>
              <a:t>Lower Quartile</a:t>
            </a:r>
            <a:endParaRPr lang="en-GB" dirty="0"/>
          </a:p>
        </p:txBody>
      </p:sp>
      <p:cxnSp>
        <p:nvCxnSpPr>
          <p:cNvPr id="24" name="Straight Connector 23"/>
          <p:cNvCxnSpPr/>
          <p:nvPr/>
        </p:nvCxnSpPr>
        <p:spPr>
          <a:xfrm rot="10800000">
            <a:off x="357158" y="228599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a:off x="357158" y="414338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250065" y="3250405"/>
            <a:ext cx="178595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14282" y="3071810"/>
            <a:ext cx="571472" cy="369332"/>
          </a:xfrm>
          <a:prstGeom prst="rect">
            <a:avLst/>
          </a:prstGeom>
          <a:noFill/>
        </p:spPr>
        <p:txBody>
          <a:bodyPr wrap="square" rtlCol="0">
            <a:spAutoFit/>
          </a:bodyPr>
          <a:lstStyle/>
          <a:p>
            <a:r>
              <a:rPr lang="en-GB" dirty="0" smtClean="0"/>
              <a:t>IQR</a:t>
            </a:r>
            <a:endParaRPr lang="en-GB" dirty="0"/>
          </a:p>
        </p:txBody>
      </p:sp>
      <p:sp>
        <p:nvSpPr>
          <p:cNvPr id="30" name="TextBox 29"/>
          <p:cNvSpPr txBox="1"/>
          <p:nvPr/>
        </p:nvSpPr>
        <p:spPr>
          <a:xfrm>
            <a:off x="5929322" y="2357430"/>
            <a:ext cx="2571768" cy="2308324"/>
          </a:xfrm>
          <a:prstGeom prst="rect">
            <a:avLst/>
          </a:prstGeom>
          <a:noFill/>
        </p:spPr>
        <p:txBody>
          <a:bodyPr wrap="square" rtlCol="0">
            <a:spAutoFit/>
          </a:bodyPr>
          <a:lstStyle/>
          <a:p>
            <a:r>
              <a:rPr lang="en-GB" dirty="0" smtClean="0"/>
              <a:t>This set of data / values has a similar Median to the one opposite, but a much larger range and Inter Quartile Range : the data has a greater spread around the middle value / median.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linds(horizontal)">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linds(horizontal)">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linds(horizontal)">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blinds(horizontal)">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linds(horizontal)">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blinds(horizontal)">
                                      <p:cBhvr>
                                        <p:cTn id="72" dur="5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blinds(horizontal)">
                                      <p:cBhvr>
                                        <p:cTn id="77" dur="50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blinds(horizontal)">
                                      <p:cBhvr>
                                        <p:cTn id="82" dur="500"/>
                                        <p:tgtEl>
                                          <p:spTgt spid="10"/>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blinds(horizontal)">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blinds(horizontal)">
                                      <p:cBhvr>
                                        <p:cTn id="92" dur="500"/>
                                        <p:tgtEl>
                                          <p:spTgt spid="16"/>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blinds(horizontal)">
                                      <p:cBhvr>
                                        <p:cTn id="9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9" grpId="0" animBg="1"/>
      <p:bldP spid="10" grpId="0" animBg="1"/>
      <p:bldP spid="18" grpId="0"/>
      <p:bldP spid="19" grpId="0"/>
      <p:bldP spid="20" grpId="0"/>
      <p:bldP spid="21" grpId="0"/>
      <p:bldP spid="22" grpId="0"/>
      <p:bldP spid="29"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2000232" y="2857496"/>
            <a:ext cx="1928826" cy="369332"/>
          </a:xfrm>
          <a:prstGeom prst="rect">
            <a:avLst/>
          </a:prstGeom>
          <a:noFill/>
        </p:spPr>
        <p:txBody>
          <a:bodyPr wrap="square" rtlCol="0">
            <a:spAutoFit/>
          </a:bodyPr>
          <a:lstStyle/>
          <a:p>
            <a:r>
              <a:rPr lang="en-GB" dirty="0" smtClean="0"/>
              <a:t>Shingle size in mm</a:t>
            </a:r>
            <a:endParaRPr lang="en-GB" dirty="0"/>
          </a:p>
        </p:txBody>
      </p:sp>
      <p:sp>
        <p:nvSpPr>
          <p:cNvPr id="30" name="TextBox 29"/>
          <p:cNvSpPr txBox="1"/>
          <p:nvPr/>
        </p:nvSpPr>
        <p:spPr>
          <a:xfrm>
            <a:off x="1357290" y="3357562"/>
            <a:ext cx="1071570" cy="2400657"/>
          </a:xfrm>
          <a:prstGeom prst="rect">
            <a:avLst/>
          </a:prstGeom>
          <a:noFill/>
        </p:spPr>
        <p:txBody>
          <a:bodyPr wrap="square" rtlCol="0">
            <a:spAutoFit/>
          </a:bodyPr>
          <a:lstStyle/>
          <a:p>
            <a:r>
              <a:rPr lang="en-GB" sz="1200" dirty="0" smtClean="0"/>
              <a:t>**</a:t>
            </a:r>
          </a:p>
          <a:p>
            <a:endParaRPr lang="en-GB" sz="1200" dirty="0" smtClean="0"/>
          </a:p>
          <a:p>
            <a:r>
              <a:rPr lang="en-GB" sz="1200" dirty="0" smtClean="0"/>
              <a:t>*</a:t>
            </a:r>
          </a:p>
          <a:p>
            <a:endParaRPr lang="en-GB" sz="1200" dirty="0" smtClean="0"/>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endParaRPr lang="en-GB" dirty="0"/>
          </a:p>
        </p:txBody>
      </p:sp>
      <p:sp>
        <p:nvSpPr>
          <p:cNvPr id="31" name="TextBox 30"/>
          <p:cNvSpPr txBox="1"/>
          <p:nvPr/>
        </p:nvSpPr>
        <p:spPr>
          <a:xfrm>
            <a:off x="5357818" y="0"/>
            <a:ext cx="1214446" cy="6513827"/>
          </a:xfrm>
          <a:prstGeom prst="rect">
            <a:avLst/>
          </a:prstGeom>
          <a:noFill/>
        </p:spPr>
        <p:txBody>
          <a:bodyPr wrap="square" rtlCol="0">
            <a:spAutoFit/>
          </a:bodyPr>
          <a:lstStyle/>
          <a:p>
            <a:r>
              <a:rPr lang="en-GB" sz="1200" dirty="0" smtClean="0"/>
              <a:t>*</a:t>
            </a:r>
          </a:p>
          <a:p>
            <a:endParaRPr lang="en-GB" sz="1200" dirty="0" smtClean="0"/>
          </a:p>
          <a:p>
            <a:endParaRPr lang="en-GB" sz="1200" dirty="0" smtClean="0"/>
          </a:p>
          <a:p>
            <a:r>
              <a:rPr lang="en-GB" sz="1200" dirty="0" smtClean="0"/>
              <a:t>*</a:t>
            </a:r>
          </a:p>
          <a:p>
            <a:endParaRPr lang="en-GB" sz="1200" dirty="0" smtClean="0"/>
          </a:p>
          <a:p>
            <a:r>
              <a:rPr lang="en-GB" sz="1200" dirty="0" smtClean="0"/>
              <a:t>*</a:t>
            </a:r>
          </a:p>
          <a:p>
            <a:endParaRPr lang="en-GB" sz="1200" dirty="0" smtClean="0"/>
          </a:p>
          <a:p>
            <a:r>
              <a:rPr lang="en-GB" sz="1200" dirty="0" smtClean="0"/>
              <a:t>**</a:t>
            </a:r>
          </a:p>
          <a:p>
            <a:endParaRPr lang="en-GB" sz="1200" dirty="0" smtClean="0"/>
          </a:p>
          <a:p>
            <a:endParaRPr lang="en-GB" sz="1200" dirty="0" smtClean="0"/>
          </a:p>
          <a:p>
            <a:endParaRPr lang="en-GB" sz="1200" dirty="0" smtClean="0"/>
          </a:p>
          <a:p>
            <a:r>
              <a:rPr lang="en-GB" sz="1200" dirty="0" smtClean="0"/>
              <a:t>*</a:t>
            </a:r>
          </a:p>
          <a:p>
            <a:endParaRPr lang="en-GB" sz="1200" dirty="0" smtClean="0"/>
          </a:p>
          <a:p>
            <a:endParaRPr lang="en-GB" sz="1200" dirty="0" smtClean="0"/>
          </a:p>
          <a:p>
            <a:endParaRPr lang="en-GB" sz="1200" dirty="0" smtClean="0"/>
          </a:p>
          <a:p>
            <a:r>
              <a:rPr lang="en-GB" sz="1200" dirty="0" smtClean="0"/>
              <a:t>**</a:t>
            </a:r>
          </a:p>
          <a:p>
            <a:endParaRPr lang="en-GB" sz="1200" dirty="0" smtClean="0"/>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endParaRPr lang="en-GB" sz="1200" dirty="0" smtClean="0"/>
          </a:p>
          <a:p>
            <a:r>
              <a:rPr lang="en-GB" sz="1200" dirty="0" smtClean="0"/>
              <a:t>*</a:t>
            </a:r>
          </a:p>
          <a:p>
            <a:endParaRPr lang="en-GB" sz="1200" dirty="0" smtClean="0"/>
          </a:p>
          <a:p>
            <a:r>
              <a:rPr lang="en-GB" sz="1200" dirty="0" smtClean="0"/>
              <a:t>**</a:t>
            </a:r>
          </a:p>
          <a:p>
            <a:endParaRPr lang="en-GB" sz="1200" dirty="0" smtClean="0"/>
          </a:p>
          <a:p>
            <a:r>
              <a:rPr lang="en-GB" sz="1200" dirty="0" smtClean="0"/>
              <a:t>**</a:t>
            </a:r>
          </a:p>
          <a:p>
            <a:endParaRPr lang="en-GB" sz="1200" dirty="0" smtClean="0"/>
          </a:p>
          <a:p>
            <a:r>
              <a:rPr lang="en-GB" sz="1200" dirty="0" smtClean="0"/>
              <a:t>**</a:t>
            </a:r>
          </a:p>
          <a:p>
            <a:r>
              <a:rPr lang="en-GB" sz="1200" dirty="0" smtClean="0"/>
              <a:t>*</a:t>
            </a:r>
          </a:p>
          <a:p>
            <a:r>
              <a:rPr lang="en-GB" sz="1200" dirty="0" smtClean="0"/>
              <a:t>*</a:t>
            </a:r>
            <a:endParaRPr lang="en-GB" sz="1200" dirty="0"/>
          </a:p>
        </p:txBody>
      </p:sp>
      <p:cxnSp>
        <p:nvCxnSpPr>
          <p:cNvPr id="33" name="Straight Connector 32"/>
          <p:cNvCxnSpPr/>
          <p:nvPr/>
        </p:nvCxnSpPr>
        <p:spPr>
          <a:xfrm rot="5400000">
            <a:off x="2070876" y="3214686"/>
            <a:ext cx="600158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a:off x="4857752" y="1357298"/>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0800000">
            <a:off x="4857752" y="3214686"/>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a:off x="4786314" y="5000636"/>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357686" y="4786322"/>
            <a:ext cx="428628" cy="369332"/>
          </a:xfrm>
          <a:prstGeom prst="rect">
            <a:avLst/>
          </a:prstGeom>
          <a:noFill/>
        </p:spPr>
        <p:txBody>
          <a:bodyPr wrap="square" rtlCol="0">
            <a:spAutoFit/>
          </a:bodyPr>
          <a:lstStyle/>
          <a:p>
            <a:r>
              <a:rPr lang="en-GB" dirty="0" smtClean="0"/>
              <a:t>60</a:t>
            </a:r>
            <a:endParaRPr lang="en-GB" dirty="0"/>
          </a:p>
        </p:txBody>
      </p:sp>
      <p:sp>
        <p:nvSpPr>
          <p:cNvPr id="52" name="TextBox 51"/>
          <p:cNvSpPr txBox="1"/>
          <p:nvPr/>
        </p:nvSpPr>
        <p:spPr>
          <a:xfrm>
            <a:off x="4357686" y="3071810"/>
            <a:ext cx="428628" cy="369332"/>
          </a:xfrm>
          <a:prstGeom prst="rect">
            <a:avLst/>
          </a:prstGeom>
          <a:noFill/>
        </p:spPr>
        <p:txBody>
          <a:bodyPr wrap="square" rtlCol="0">
            <a:spAutoFit/>
          </a:bodyPr>
          <a:lstStyle/>
          <a:p>
            <a:r>
              <a:rPr lang="en-GB" dirty="0" smtClean="0"/>
              <a:t>70</a:t>
            </a:r>
            <a:endParaRPr lang="en-GB" dirty="0"/>
          </a:p>
        </p:txBody>
      </p:sp>
      <p:sp>
        <p:nvSpPr>
          <p:cNvPr id="53" name="TextBox 52"/>
          <p:cNvSpPr txBox="1"/>
          <p:nvPr/>
        </p:nvSpPr>
        <p:spPr>
          <a:xfrm>
            <a:off x="4429124" y="1214422"/>
            <a:ext cx="428628" cy="369332"/>
          </a:xfrm>
          <a:prstGeom prst="rect">
            <a:avLst/>
          </a:prstGeom>
          <a:noFill/>
        </p:spPr>
        <p:txBody>
          <a:bodyPr wrap="square" rtlCol="0">
            <a:spAutoFit/>
          </a:bodyPr>
          <a:lstStyle/>
          <a:p>
            <a:r>
              <a:rPr lang="en-GB" dirty="0" smtClean="0"/>
              <a:t>80</a:t>
            </a:r>
            <a:endParaRPr lang="en-GB" dirty="0"/>
          </a:p>
        </p:txBody>
      </p:sp>
      <p:cxnSp>
        <p:nvCxnSpPr>
          <p:cNvPr id="59" name="Straight Connector 58"/>
          <p:cNvCxnSpPr/>
          <p:nvPr/>
        </p:nvCxnSpPr>
        <p:spPr>
          <a:xfrm rot="5400000">
            <a:off x="-107189" y="4393413"/>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785786" y="4929198"/>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57158" y="4786322"/>
            <a:ext cx="428628" cy="369332"/>
          </a:xfrm>
          <a:prstGeom prst="rect">
            <a:avLst/>
          </a:prstGeom>
          <a:noFill/>
        </p:spPr>
        <p:txBody>
          <a:bodyPr wrap="square" rtlCol="0">
            <a:spAutoFit/>
          </a:bodyPr>
          <a:lstStyle/>
          <a:p>
            <a:r>
              <a:rPr lang="en-GB" dirty="0" smtClean="0"/>
              <a:t>10</a:t>
            </a:r>
            <a:endParaRPr lang="en-GB" dirty="0"/>
          </a:p>
        </p:txBody>
      </p:sp>
      <p:cxnSp>
        <p:nvCxnSpPr>
          <p:cNvPr id="67" name="Straight Connector 66"/>
          <p:cNvCxnSpPr/>
          <p:nvPr/>
        </p:nvCxnSpPr>
        <p:spPr>
          <a:xfrm rot="10800000">
            <a:off x="785786" y="3214686"/>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57158" y="3071810"/>
            <a:ext cx="428628" cy="369332"/>
          </a:xfrm>
          <a:prstGeom prst="rect">
            <a:avLst/>
          </a:prstGeom>
          <a:noFill/>
        </p:spPr>
        <p:txBody>
          <a:bodyPr wrap="square" rtlCol="0">
            <a:spAutoFit/>
          </a:bodyPr>
          <a:lstStyle/>
          <a:p>
            <a:r>
              <a:rPr lang="en-GB" dirty="0" smtClean="0"/>
              <a:t>20</a:t>
            </a:r>
            <a:endParaRPr lang="en-GB" dirty="0"/>
          </a:p>
        </p:txBody>
      </p:sp>
      <p:sp>
        <p:nvSpPr>
          <p:cNvPr id="69" name="TextBox 68"/>
          <p:cNvSpPr txBox="1"/>
          <p:nvPr/>
        </p:nvSpPr>
        <p:spPr>
          <a:xfrm>
            <a:off x="571472" y="2500306"/>
            <a:ext cx="1714512" cy="369332"/>
          </a:xfrm>
          <a:prstGeom prst="rect">
            <a:avLst/>
          </a:prstGeom>
          <a:noFill/>
        </p:spPr>
        <p:txBody>
          <a:bodyPr wrap="square" rtlCol="0">
            <a:spAutoFit/>
          </a:bodyPr>
          <a:lstStyle/>
          <a:p>
            <a:r>
              <a:rPr lang="en-GB" dirty="0" smtClean="0"/>
              <a:t>Sample  1</a:t>
            </a:r>
            <a:endParaRPr lang="en-GB" dirty="0"/>
          </a:p>
        </p:txBody>
      </p:sp>
      <p:sp>
        <p:nvSpPr>
          <p:cNvPr id="70" name="TextBox 69"/>
          <p:cNvSpPr txBox="1"/>
          <p:nvPr/>
        </p:nvSpPr>
        <p:spPr>
          <a:xfrm>
            <a:off x="6929454" y="357166"/>
            <a:ext cx="1714512" cy="369332"/>
          </a:xfrm>
          <a:prstGeom prst="rect">
            <a:avLst/>
          </a:prstGeom>
          <a:noFill/>
        </p:spPr>
        <p:txBody>
          <a:bodyPr wrap="square" rtlCol="0">
            <a:spAutoFit/>
          </a:bodyPr>
          <a:lstStyle/>
          <a:p>
            <a:r>
              <a:rPr lang="en-GB" dirty="0" smtClean="0"/>
              <a:t>Sample  2</a:t>
            </a:r>
            <a:endParaRPr lang="en-GB" dirty="0"/>
          </a:p>
        </p:txBody>
      </p:sp>
      <p:cxnSp>
        <p:nvCxnSpPr>
          <p:cNvPr id="72" name="Straight Arrow Connector 71"/>
          <p:cNvCxnSpPr/>
          <p:nvPr/>
        </p:nvCxnSpPr>
        <p:spPr>
          <a:xfrm rot="10800000">
            <a:off x="1857356" y="4714884"/>
            <a:ext cx="1143008"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10800000">
            <a:off x="5929322" y="3929066"/>
            <a:ext cx="1500198"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071802" y="4500570"/>
            <a:ext cx="1214446" cy="369332"/>
          </a:xfrm>
          <a:prstGeom prst="rect">
            <a:avLst/>
          </a:prstGeom>
          <a:noFill/>
        </p:spPr>
        <p:txBody>
          <a:bodyPr wrap="square" rtlCol="0">
            <a:spAutoFit/>
          </a:bodyPr>
          <a:lstStyle/>
          <a:p>
            <a:r>
              <a:rPr lang="en-GB" dirty="0" smtClean="0"/>
              <a:t>median</a:t>
            </a:r>
            <a:endParaRPr lang="en-GB" dirty="0"/>
          </a:p>
        </p:txBody>
      </p:sp>
      <p:sp>
        <p:nvSpPr>
          <p:cNvPr id="78" name="TextBox 77"/>
          <p:cNvSpPr txBox="1"/>
          <p:nvPr/>
        </p:nvSpPr>
        <p:spPr>
          <a:xfrm>
            <a:off x="6215074" y="3643314"/>
            <a:ext cx="1071570" cy="369332"/>
          </a:xfrm>
          <a:prstGeom prst="rect">
            <a:avLst/>
          </a:prstGeom>
          <a:noFill/>
        </p:spPr>
        <p:txBody>
          <a:bodyPr wrap="square" rtlCol="0">
            <a:spAutoFit/>
          </a:bodyPr>
          <a:lstStyle/>
          <a:p>
            <a:r>
              <a:rPr lang="en-GB" dirty="0" smtClean="0"/>
              <a:t>median</a:t>
            </a:r>
            <a:endParaRPr lang="en-GB" dirty="0"/>
          </a:p>
        </p:txBody>
      </p:sp>
      <p:cxnSp>
        <p:nvCxnSpPr>
          <p:cNvPr id="80" name="Straight Connector 79"/>
          <p:cNvCxnSpPr/>
          <p:nvPr/>
        </p:nvCxnSpPr>
        <p:spPr>
          <a:xfrm rot="10800000">
            <a:off x="5857884" y="5000636"/>
            <a:ext cx="114300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857884" y="2857496"/>
            <a:ext cx="1143008" cy="1588"/>
          </a:xfrm>
          <a:prstGeom prst="line">
            <a:avLst/>
          </a:prstGeom>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929322" y="2571744"/>
            <a:ext cx="1143008" cy="369332"/>
          </a:xfrm>
          <a:prstGeom prst="rect">
            <a:avLst/>
          </a:prstGeom>
          <a:noFill/>
        </p:spPr>
        <p:txBody>
          <a:bodyPr wrap="square" rtlCol="0">
            <a:spAutoFit/>
          </a:bodyPr>
          <a:lstStyle/>
          <a:p>
            <a:r>
              <a:rPr lang="en-GB" dirty="0" smtClean="0"/>
              <a:t>UQ = 72</a:t>
            </a:r>
            <a:endParaRPr lang="en-GB" dirty="0"/>
          </a:p>
        </p:txBody>
      </p:sp>
      <p:sp>
        <p:nvSpPr>
          <p:cNvPr id="86" name="TextBox 85"/>
          <p:cNvSpPr txBox="1"/>
          <p:nvPr/>
        </p:nvSpPr>
        <p:spPr>
          <a:xfrm>
            <a:off x="5929322" y="4714884"/>
            <a:ext cx="1071570" cy="369332"/>
          </a:xfrm>
          <a:prstGeom prst="rect">
            <a:avLst/>
          </a:prstGeom>
          <a:noFill/>
        </p:spPr>
        <p:txBody>
          <a:bodyPr wrap="square" rtlCol="0">
            <a:spAutoFit/>
          </a:bodyPr>
          <a:lstStyle/>
          <a:p>
            <a:r>
              <a:rPr lang="en-GB" dirty="0" smtClean="0"/>
              <a:t>LQ = 60</a:t>
            </a:r>
            <a:endParaRPr lang="en-GB" dirty="0"/>
          </a:p>
        </p:txBody>
      </p:sp>
      <p:cxnSp>
        <p:nvCxnSpPr>
          <p:cNvPr id="88" name="Straight Arrow Connector 87"/>
          <p:cNvCxnSpPr/>
          <p:nvPr/>
        </p:nvCxnSpPr>
        <p:spPr>
          <a:xfrm rot="5400000">
            <a:off x="4786314" y="3929066"/>
            <a:ext cx="2143140"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5929322" y="3286124"/>
            <a:ext cx="857256" cy="369332"/>
          </a:xfrm>
          <a:prstGeom prst="rect">
            <a:avLst/>
          </a:prstGeom>
          <a:noFill/>
        </p:spPr>
        <p:txBody>
          <a:bodyPr wrap="square" rtlCol="0">
            <a:spAutoFit/>
          </a:bodyPr>
          <a:lstStyle/>
          <a:p>
            <a:r>
              <a:rPr lang="en-GB" dirty="0" smtClean="0"/>
              <a:t>IQR</a:t>
            </a:r>
            <a:endParaRPr lang="en-GB" dirty="0"/>
          </a:p>
        </p:txBody>
      </p:sp>
      <p:sp>
        <p:nvSpPr>
          <p:cNvPr id="90" name="TextBox 89"/>
          <p:cNvSpPr txBox="1"/>
          <p:nvPr/>
        </p:nvSpPr>
        <p:spPr>
          <a:xfrm>
            <a:off x="6572264" y="5572140"/>
            <a:ext cx="2071702" cy="646331"/>
          </a:xfrm>
          <a:prstGeom prst="rect">
            <a:avLst/>
          </a:prstGeom>
          <a:noFill/>
        </p:spPr>
        <p:txBody>
          <a:bodyPr wrap="square" rtlCol="0">
            <a:spAutoFit/>
          </a:bodyPr>
          <a:lstStyle/>
          <a:p>
            <a:r>
              <a:rPr lang="en-GB" dirty="0" smtClean="0"/>
              <a:t>Inter Quartile Range</a:t>
            </a:r>
          </a:p>
          <a:p>
            <a:r>
              <a:rPr lang="en-GB" dirty="0" smtClean="0"/>
              <a:t>72 – 60 = 12</a:t>
            </a:r>
            <a:endParaRPr lang="en-GB" dirty="0"/>
          </a:p>
        </p:txBody>
      </p:sp>
      <p:cxnSp>
        <p:nvCxnSpPr>
          <p:cNvPr id="92" name="Straight Connector 91"/>
          <p:cNvCxnSpPr/>
          <p:nvPr/>
        </p:nvCxnSpPr>
        <p:spPr>
          <a:xfrm>
            <a:off x="2071670" y="4929198"/>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2143108" y="4572008"/>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2143108" y="4643446"/>
            <a:ext cx="1000132" cy="369332"/>
          </a:xfrm>
          <a:prstGeom prst="rect">
            <a:avLst/>
          </a:prstGeom>
          <a:noFill/>
        </p:spPr>
        <p:txBody>
          <a:bodyPr wrap="square" rtlCol="0">
            <a:spAutoFit/>
          </a:bodyPr>
          <a:lstStyle/>
          <a:p>
            <a:r>
              <a:rPr lang="en-GB" dirty="0" smtClean="0"/>
              <a:t>LQ = 10</a:t>
            </a:r>
            <a:endParaRPr lang="en-GB" dirty="0"/>
          </a:p>
        </p:txBody>
      </p:sp>
      <p:sp>
        <p:nvSpPr>
          <p:cNvPr id="99" name="TextBox 98"/>
          <p:cNvSpPr txBox="1"/>
          <p:nvPr/>
        </p:nvSpPr>
        <p:spPr>
          <a:xfrm>
            <a:off x="2071670" y="4286256"/>
            <a:ext cx="1071570" cy="369332"/>
          </a:xfrm>
          <a:prstGeom prst="rect">
            <a:avLst/>
          </a:prstGeom>
          <a:noFill/>
        </p:spPr>
        <p:txBody>
          <a:bodyPr wrap="square" rtlCol="0">
            <a:spAutoFit/>
          </a:bodyPr>
          <a:lstStyle/>
          <a:p>
            <a:r>
              <a:rPr lang="en-GB" dirty="0" smtClean="0"/>
              <a:t>UQ = 12</a:t>
            </a:r>
            <a:endParaRPr lang="en-GB" dirty="0"/>
          </a:p>
        </p:txBody>
      </p:sp>
      <p:cxnSp>
        <p:nvCxnSpPr>
          <p:cNvPr id="101" name="Straight Arrow Connector 100"/>
          <p:cNvCxnSpPr/>
          <p:nvPr/>
        </p:nvCxnSpPr>
        <p:spPr>
          <a:xfrm rot="5400000">
            <a:off x="1965307" y="4750603"/>
            <a:ext cx="356396" cy="794"/>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1643042" y="5715016"/>
            <a:ext cx="2286016" cy="646331"/>
          </a:xfrm>
          <a:prstGeom prst="rect">
            <a:avLst/>
          </a:prstGeom>
          <a:noFill/>
        </p:spPr>
        <p:txBody>
          <a:bodyPr wrap="square" rtlCol="0">
            <a:spAutoFit/>
          </a:bodyPr>
          <a:lstStyle/>
          <a:p>
            <a:r>
              <a:rPr lang="en-GB" dirty="0" smtClean="0"/>
              <a:t>Inter Quartile Range</a:t>
            </a:r>
          </a:p>
          <a:p>
            <a:r>
              <a:rPr lang="en-GB" dirty="0" smtClean="0"/>
              <a:t>12 – 10 = 2</a:t>
            </a:r>
            <a:endParaRPr lang="en-GB" dirty="0"/>
          </a:p>
        </p:txBody>
      </p:sp>
      <p:sp>
        <p:nvSpPr>
          <p:cNvPr id="109" name="TextBox 108"/>
          <p:cNvSpPr txBox="1"/>
          <p:nvPr/>
        </p:nvSpPr>
        <p:spPr>
          <a:xfrm>
            <a:off x="357158" y="214290"/>
            <a:ext cx="3929090" cy="923330"/>
          </a:xfrm>
          <a:prstGeom prst="rect">
            <a:avLst/>
          </a:prstGeom>
          <a:noFill/>
        </p:spPr>
        <p:txBody>
          <a:bodyPr wrap="square" rtlCol="0">
            <a:spAutoFit/>
          </a:bodyPr>
          <a:lstStyle/>
          <a:p>
            <a:r>
              <a:rPr lang="en-GB" dirty="0" smtClean="0"/>
              <a:t>Now lets draw dispersion diagrams and work out the Inter Quartile Ranges for samples 1 and 2 from </a:t>
            </a:r>
            <a:r>
              <a:rPr lang="en-GB" dirty="0" err="1" smtClean="0"/>
              <a:t>Chesil</a:t>
            </a:r>
            <a:r>
              <a:rPr lang="en-GB" dirty="0" smtClean="0"/>
              <a:t> Beach.  </a:t>
            </a:r>
            <a:endParaRPr lang="en-GB" dirty="0"/>
          </a:p>
        </p:txBody>
      </p:sp>
      <p:sp>
        <p:nvSpPr>
          <p:cNvPr id="110" name="TextBox 109"/>
          <p:cNvSpPr txBox="1"/>
          <p:nvPr/>
        </p:nvSpPr>
        <p:spPr>
          <a:xfrm>
            <a:off x="500034" y="1357298"/>
            <a:ext cx="3357586" cy="923330"/>
          </a:xfrm>
          <a:prstGeom prst="rect">
            <a:avLst/>
          </a:prstGeom>
          <a:noFill/>
        </p:spPr>
        <p:txBody>
          <a:bodyPr wrap="square" rtlCol="0">
            <a:spAutoFit/>
          </a:bodyPr>
          <a:lstStyle/>
          <a:p>
            <a:r>
              <a:rPr lang="en-GB" dirty="0" smtClean="0"/>
              <a:t>You will see that sample 2 has a much wider spread of values and is not so well sorted.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blinds(horizontal)">
                                      <p:cBhvr>
                                        <p:cTn id="7" dur="500"/>
                                        <p:tgtEl>
                                          <p:spTgt spid="10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0"/>
                                        </p:tgtEl>
                                        <p:attrNameLst>
                                          <p:attrName>style.visibility</p:attrName>
                                        </p:attrNameLst>
                                      </p:cBhvr>
                                      <p:to>
                                        <p:strVal val="visible"/>
                                      </p:to>
                                    </p:set>
                                    <p:animEffect transition="in" filter="blinds(horizontal)">
                                      <p:cBhvr>
                                        <p:cTn id="12" dur="500"/>
                                        <p:tgtEl>
                                          <p:spTgt spid="1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9"/>
                                        </p:tgtEl>
                                        <p:attrNameLst>
                                          <p:attrName>style.visibility</p:attrName>
                                        </p:attrNameLst>
                                      </p:cBhvr>
                                      <p:to>
                                        <p:strVal val="visible"/>
                                      </p:to>
                                    </p:set>
                                    <p:animEffect transition="in" filter="blinds(horizontal)">
                                      <p:cBhvr>
                                        <p:cTn id="17" dur="500"/>
                                        <p:tgtEl>
                                          <p:spTgt spid="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blinds(horizontal)">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blinds(horizontal)">
                                      <p:cBhvr>
                                        <p:cTn id="27" dur="500"/>
                                        <p:tgtEl>
                                          <p:spTgt spid="6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blinds(horizontal)">
                                      <p:cBhvr>
                                        <p:cTn id="32" dur="500"/>
                                        <p:tgtEl>
                                          <p:spTgt spid="6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blinds(horizontal)">
                                      <p:cBhvr>
                                        <p:cTn id="37" dur="500"/>
                                        <p:tgtEl>
                                          <p:spTgt spid="6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8"/>
                                        </p:tgtEl>
                                        <p:attrNameLst>
                                          <p:attrName>style.visibility</p:attrName>
                                        </p:attrNameLst>
                                      </p:cBhvr>
                                      <p:to>
                                        <p:strVal val="visible"/>
                                      </p:to>
                                    </p:set>
                                    <p:animEffect transition="in" filter="blinds(horizontal)">
                                      <p:cBhvr>
                                        <p:cTn id="42" dur="500"/>
                                        <p:tgtEl>
                                          <p:spTgt spid="6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blinds(horizontal)">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linds(horizontal)">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blinds(horizontal)">
                                      <p:cBhvr>
                                        <p:cTn id="57" dur="500"/>
                                        <p:tgtEl>
                                          <p:spTgt spid="7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blinds(horizontal)">
                                      <p:cBhvr>
                                        <p:cTn id="62" dur="500"/>
                                        <p:tgtEl>
                                          <p:spTgt spid="7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97"/>
                                        </p:tgtEl>
                                        <p:attrNameLst>
                                          <p:attrName>style.visibility</p:attrName>
                                        </p:attrNameLst>
                                      </p:cBhvr>
                                      <p:to>
                                        <p:strVal val="visible"/>
                                      </p:to>
                                    </p:set>
                                    <p:animEffect transition="in" filter="blinds(horizontal)">
                                      <p:cBhvr>
                                        <p:cTn id="67" dur="500"/>
                                        <p:tgtEl>
                                          <p:spTgt spid="9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99"/>
                                        </p:tgtEl>
                                        <p:attrNameLst>
                                          <p:attrName>style.visibility</p:attrName>
                                        </p:attrNameLst>
                                      </p:cBhvr>
                                      <p:to>
                                        <p:strVal val="visible"/>
                                      </p:to>
                                    </p:set>
                                    <p:animEffect transition="in" filter="blinds(horizontal)">
                                      <p:cBhvr>
                                        <p:cTn id="72" dur="500"/>
                                        <p:tgtEl>
                                          <p:spTgt spid="9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92"/>
                                        </p:tgtEl>
                                        <p:attrNameLst>
                                          <p:attrName>style.visibility</p:attrName>
                                        </p:attrNameLst>
                                      </p:cBhvr>
                                      <p:to>
                                        <p:strVal val="visible"/>
                                      </p:to>
                                    </p:set>
                                    <p:animEffect transition="in" filter="blinds(horizontal)">
                                      <p:cBhvr>
                                        <p:cTn id="77" dur="500"/>
                                        <p:tgtEl>
                                          <p:spTgt spid="9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98"/>
                                        </p:tgtEl>
                                        <p:attrNameLst>
                                          <p:attrName>style.visibility</p:attrName>
                                        </p:attrNameLst>
                                      </p:cBhvr>
                                      <p:to>
                                        <p:strVal val="visible"/>
                                      </p:to>
                                    </p:set>
                                    <p:animEffect transition="in" filter="blinds(horizontal)">
                                      <p:cBhvr>
                                        <p:cTn id="82" dur="500"/>
                                        <p:tgtEl>
                                          <p:spTgt spid="98"/>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101"/>
                                        </p:tgtEl>
                                        <p:attrNameLst>
                                          <p:attrName>style.visibility</p:attrName>
                                        </p:attrNameLst>
                                      </p:cBhvr>
                                      <p:to>
                                        <p:strVal val="visible"/>
                                      </p:to>
                                    </p:set>
                                    <p:animEffect transition="in" filter="blinds(horizontal)">
                                      <p:cBhvr>
                                        <p:cTn id="87" dur="500"/>
                                        <p:tgtEl>
                                          <p:spTgt spid="101"/>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08"/>
                                        </p:tgtEl>
                                        <p:attrNameLst>
                                          <p:attrName>style.visibility</p:attrName>
                                        </p:attrNameLst>
                                      </p:cBhvr>
                                      <p:to>
                                        <p:strVal val="visible"/>
                                      </p:to>
                                    </p:set>
                                    <p:animEffect transition="in" filter="blinds(horizontal)">
                                      <p:cBhvr>
                                        <p:cTn id="92" dur="500"/>
                                        <p:tgtEl>
                                          <p:spTgt spid="108"/>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70"/>
                                        </p:tgtEl>
                                        <p:attrNameLst>
                                          <p:attrName>style.visibility</p:attrName>
                                        </p:attrNameLst>
                                      </p:cBhvr>
                                      <p:to>
                                        <p:strVal val="visible"/>
                                      </p:to>
                                    </p:set>
                                    <p:animEffect transition="in" filter="blinds(horizontal)">
                                      <p:cBhvr>
                                        <p:cTn id="97" dur="500"/>
                                        <p:tgtEl>
                                          <p:spTgt spid="70"/>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blinds(horizontal)">
                                      <p:cBhvr>
                                        <p:cTn id="102" dur="500"/>
                                        <p:tgtEl>
                                          <p:spTgt spid="33"/>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50"/>
                                        </p:tgtEl>
                                        <p:attrNameLst>
                                          <p:attrName>style.visibility</p:attrName>
                                        </p:attrNameLst>
                                      </p:cBhvr>
                                      <p:to>
                                        <p:strVal val="visible"/>
                                      </p:to>
                                    </p:set>
                                    <p:animEffect transition="in" filter="blinds(horizontal)">
                                      <p:cBhvr>
                                        <p:cTn id="107" dur="500"/>
                                        <p:tgtEl>
                                          <p:spTgt spid="50"/>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51"/>
                                        </p:tgtEl>
                                        <p:attrNameLst>
                                          <p:attrName>style.visibility</p:attrName>
                                        </p:attrNameLst>
                                      </p:cBhvr>
                                      <p:to>
                                        <p:strVal val="visible"/>
                                      </p:to>
                                    </p:set>
                                    <p:animEffect transition="in" filter="blinds(horizontal)">
                                      <p:cBhvr>
                                        <p:cTn id="112" dur="500"/>
                                        <p:tgtEl>
                                          <p:spTgt spid="51"/>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nodeType="clickEffect">
                                  <p:stCondLst>
                                    <p:cond delay="0"/>
                                  </p:stCondLst>
                                  <p:childTnLst>
                                    <p:set>
                                      <p:cBhvr>
                                        <p:cTn id="116" dur="1" fill="hold">
                                          <p:stCondLst>
                                            <p:cond delay="0"/>
                                          </p:stCondLst>
                                        </p:cTn>
                                        <p:tgtEl>
                                          <p:spTgt spid="39"/>
                                        </p:tgtEl>
                                        <p:attrNameLst>
                                          <p:attrName>style.visibility</p:attrName>
                                        </p:attrNameLst>
                                      </p:cBhvr>
                                      <p:to>
                                        <p:strVal val="visible"/>
                                      </p:to>
                                    </p:set>
                                    <p:animEffect transition="in" filter="blinds(horizontal)">
                                      <p:cBhvr>
                                        <p:cTn id="117" dur="500"/>
                                        <p:tgtEl>
                                          <p:spTgt spid="39"/>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52"/>
                                        </p:tgtEl>
                                        <p:attrNameLst>
                                          <p:attrName>style.visibility</p:attrName>
                                        </p:attrNameLst>
                                      </p:cBhvr>
                                      <p:to>
                                        <p:strVal val="visible"/>
                                      </p:to>
                                    </p:set>
                                    <p:animEffect transition="in" filter="blinds(horizontal)">
                                      <p:cBhvr>
                                        <p:cTn id="122" dur="500"/>
                                        <p:tgtEl>
                                          <p:spTgt spid="52"/>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37"/>
                                        </p:tgtEl>
                                        <p:attrNameLst>
                                          <p:attrName>style.visibility</p:attrName>
                                        </p:attrNameLst>
                                      </p:cBhvr>
                                      <p:to>
                                        <p:strVal val="visible"/>
                                      </p:to>
                                    </p:set>
                                    <p:animEffect transition="in" filter="blinds(horizontal)">
                                      <p:cBhvr>
                                        <p:cTn id="127" dur="500"/>
                                        <p:tgtEl>
                                          <p:spTgt spid="37"/>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53"/>
                                        </p:tgtEl>
                                        <p:attrNameLst>
                                          <p:attrName>style.visibility</p:attrName>
                                        </p:attrNameLst>
                                      </p:cBhvr>
                                      <p:to>
                                        <p:strVal val="visible"/>
                                      </p:to>
                                    </p:set>
                                    <p:animEffect transition="in" filter="blinds(horizontal)">
                                      <p:cBhvr>
                                        <p:cTn id="132" dur="500"/>
                                        <p:tgtEl>
                                          <p:spTgt spid="53"/>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31"/>
                                        </p:tgtEl>
                                        <p:attrNameLst>
                                          <p:attrName>style.visibility</p:attrName>
                                        </p:attrNameLst>
                                      </p:cBhvr>
                                      <p:to>
                                        <p:strVal val="visible"/>
                                      </p:to>
                                    </p:set>
                                    <p:animEffect transition="in" filter="blinds(horizontal)">
                                      <p:cBhvr>
                                        <p:cTn id="137" dur="500"/>
                                        <p:tgtEl>
                                          <p:spTgt spid="31"/>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78"/>
                                        </p:tgtEl>
                                        <p:attrNameLst>
                                          <p:attrName>style.visibility</p:attrName>
                                        </p:attrNameLst>
                                      </p:cBhvr>
                                      <p:to>
                                        <p:strVal val="visible"/>
                                      </p:to>
                                    </p:set>
                                    <p:animEffect transition="in" filter="blinds(horizontal)">
                                      <p:cBhvr>
                                        <p:cTn id="142" dur="500"/>
                                        <p:tgtEl>
                                          <p:spTgt spid="78"/>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nodeType="clickEffect">
                                  <p:stCondLst>
                                    <p:cond delay="0"/>
                                  </p:stCondLst>
                                  <p:childTnLst>
                                    <p:set>
                                      <p:cBhvr>
                                        <p:cTn id="146" dur="1" fill="hold">
                                          <p:stCondLst>
                                            <p:cond delay="0"/>
                                          </p:stCondLst>
                                        </p:cTn>
                                        <p:tgtEl>
                                          <p:spTgt spid="76"/>
                                        </p:tgtEl>
                                        <p:attrNameLst>
                                          <p:attrName>style.visibility</p:attrName>
                                        </p:attrNameLst>
                                      </p:cBhvr>
                                      <p:to>
                                        <p:strVal val="visible"/>
                                      </p:to>
                                    </p:set>
                                    <p:animEffect transition="in" filter="blinds(horizontal)">
                                      <p:cBhvr>
                                        <p:cTn id="147" dur="500"/>
                                        <p:tgtEl>
                                          <p:spTgt spid="76"/>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nodeType="clickEffect">
                                  <p:stCondLst>
                                    <p:cond delay="0"/>
                                  </p:stCondLst>
                                  <p:childTnLst>
                                    <p:set>
                                      <p:cBhvr>
                                        <p:cTn id="151" dur="1" fill="hold">
                                          <p:stCondLst>
                                            <p:cond delay="0"/>
                                          </p:stCondLst>
                                        </p:cTn>
                                        <p:tgtEl>
                                          <p:spTgt spid="82"/>
                                        </p:tgtEl>
                                        <p:attrNameLst>
                                          <p:attrName>style.visibility</p:attrName>
                                        </p:attrNameLst>
                                      </p:cBhvr>
                                      <p:to>
                                        <p:strVal val="visible"/>
                                      </p:to>
                                    </p:set>
                                    <p:animEffect transition="in" filter="blinds(horizontal)">
                                      <p:cBhvr>
                                        <p:cTn id="152" dur="500"/>
                                        <p:tgtEl>
                                          <p:spTgt spid="82"/>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grpId="0" nodeType="clickEffect">
                                  <p:stCondLst>
                                    <p:cond delay="0"/>
                                  </p:stCondLst>
                                  <p:childTnLst>
                                    <p:set>
                                      <p:cBhvr>
                                        <p:cTn id="156" dur="1" fill="hold">
                                          <p:stCondLst>
                                            <p:cond delay="0"/>
                                          </p:stCondLst>
                                        </p:cTn>
                                        <p:tgtEl>
                                          <p:spTgt spid="85"/>
                                        </p:tgtEl>
                                        <p:attrNameLst>
                                          <p:attrName>style.visibility</p:attrName>
                                        </p:attrNameLst>
                                      </p:cBhvr>
                                      <p:to>
                                        <p:strVal val="visible"/>
                                      </p:to>
                                    </p:set>
                                    <p:animEffect transition="in" filter="blinds(horizontal)">
                                      <p:cBhvr>
                                        <p:cTn id="157" dur="500"/>
                                        <p:tgtEl>
                                          <p:spTgt spid="85"/>
                                        </p:tgtEl>
                                      </p:cBhvr>
                                    </p:animEffec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nodeType="clickEffect">
                                  <p:stCondLst>
                                    <p:cond delay="0"/>
                                  </p:stCondLst>
                                  <p:childTnLst>
                                    <p:set>
                                      <p:cBhvr>
                                        <p:cTn id="161" dur="1" fill="hold">
                                          <p:stCondLst>
                                            <p:cond delay="0"/>
                                          </p:stCondLst>
                                        </p:cTn>
                                        <p:tgtEl>
                                          <p:spTgt spid="80"/>
                                        </p:tgtEl>
                                        <p:attrNameLst>
                                          <p:attrName>style.visibility</p:attrName>
                                        </p:attrNameLst>
                                      </p:cBhvr>
                                      <p:to>
                                        <p:strVal val="visible"/>
                                      </p:to>
                                    </p:set>
                                    <p:animEffect transition="in" filter="blinds(horizontal)">
                                      <p:cBhvr>
                                        <p:cTn id="162" dur="500"/>
                                        <p:tgtEl>
                                          <p:spTgt spid="80"/>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grpId="0" nodeType="clickEffect">
                                  <p:stCondLst>
                                    <p:cond delay="0"/>
                                  </p:stCondLst>
                                  <p:childTnLst>
                                    <p:set>
                                      <p:cBhvr>
                                        <p:cTn id="166" dur="1" fill="hold">
                                          <p:stCondLst>
                                            <p:cond delay="0"/>
                                          </p:stCondLst>
                                        </p:cTn>
                                        <p:tgtEl>
                                          <p:spTgt spid="86"/>
                                        </p:tgtEl>
                                        <p:attrNameLst>
                                          <p:attrName>style.visibility</p:attrName>
                                        </p:attrNameLst>
                                      </p:cBhvr>
                                      <p:to>
                                        <p:strVal val="visible"/>
                                      </p:to>
                                    </p:set>
                                    <p:animEffect transition="in" filter="blinds(horizontal)">
                                      <p:cBhvr>
                                        <p:cTn id="167" dur="500"/>
                                        <p:tgtEl>
                                          <p:spTgt spid="86"/>
                                        </p:tgtEl>
                                      </p:cBhvr>
                                    </p:animEffect>
                                  </p:childTnLst>
                                </p:cTn>
                              </p:par>
                            </p:childTnLst>
                          </p:cTn>
                        </p:par>
                      </p:childTnLst>
                    </p:cTn>
                  </p:par>
                  <p:par>
                    <p:cTn id="168" fill="hold">
                      <p:stCondLst>
                        <p:cond delay="indefinite"/>
                      </p:stCondLst>
                      <p:childTnLst>
                        <p:par>
                          <p:cTn id="169" fill="hold">
                            <p:stCondLst>
                              <p:cond delay="0"/>
                            </p:stCondLst>
                            <p:childTnLst>
                              <p:par>
                                <p:cTn id="170" presetID="3" presetClass="entr" presetSubtype="10" fill="hold" nodeType="clickEffect">
                                  <p:stCondLst>
                                    <p:cond delay="0"/>
                                  </p:stCondLst>
                                  <p:childTnLst>
                                    <p:set>
                                      <p:cBhvr>
                                        <p:cTn id="171" dur="1" fill="hold">
                                          <p:stCondLst>
                                            <p:cond delay="0"/>
                                          </p:stCondLst>
                                        </p:cTn>
                                        <p:tgtEl>
                                          <p:spTgt spid="88"/>
                                        </p:tgtEl>
                                        <p:attrNameLst>
                                          <p:attrName>style.visibility</p:attrName>
                                        </p:attrNameLst>
                                      </p:cBhvr>
                                      <p:to>
                                        <p:strVal val="visible"/>
                                      </p:to>
                                    </p:set>
                                    <p:animEffect transition="in" filter="blinds(horizontal)">
                                      <p:cBhvr>
                                        <p:cTn id="172" dur="500"/>
                                        <p:tgtEl>
                                          <p:spTgt spid="88"/>
                                        </p:tgtEl>
                                      </p:cBhvr>
                                    </p:animEffect>
                                  </p:childTnLst>
                                </p:cTn>
                              </p:par>
                            </p:childTnLst>
                          </p:cTn>
                        </p:par>
                      </p:childTnLst>
                    </p:cTn>
                  </p:par>
                  <p:par>
                    <p:cTn id="173" fill="hold">
                      <p:stCondLst>
                        <p:cond delay="indefinite"/>
                      </p:stCondLst>
                      <p:childTnLst>
                        <p:par>
                          <p:cTn id="174" fill="hold">
                            <p:stCondLst>
                              <p:cond delay="0"/>
                            </p:stCondLst>
                            <p:childTnLst>
                              <p:par>
                                <p:cTn id="175" presetID="3" presetClass="entr" presetSubtype="10" fill="hold" grpId="0" nodeType="clickEffect">
                                  <p:stCondLst>
                                    <p:cond delay="0"/>
                                  </p:stCondLst>
                                  <p:childTnLst>
                                    <p:set>
                                      <p:cBhvr>
                                        <p:cTn id="176" dur="1" fill="hold">
                                          <p:stCondLst>
                                            <p:cond delay="0"/>
                                          </p:stCondLst>
                                        </p:cTn>
                                        <p:tgtEl>
                                          <p:spTgt spid="89"/>
                                        </p:tgtEl>
                                        <p:attrNameLst>
                                          <p:attrName>style.visibility</p:attrName>
                                        </p:attrNameLst>
                                      </p:cBhvr>
                                      <p:to>
                                        <p:strVal val="visible"/>
                                      </p:to>
                                    </p:set>
                                    <p:animEffect transition="in" filter="blinds(horizontal)">
                                      <p:cBhvr>
                                        <p:cTn id="177" dur="500"/>
                                        <p:tgtEl>
                                          <p:spTgt spid="89"/>
                                        </p:tgtEl>
                                      </p:cBhvr>
                                    </p:animEffect>
                                  </p:childTnLst>
                                </p:cTn>
                              </p:par>
                            </p:childTnLst>
                          </p:cTn>
                        </p:par>
                      </p:childTnLst>
                    </p:cTn>
                  </p:par>
                  <p:par>
                    <p:cTn id="178" fill="hold">
                      <p:stCondLst>
                        <p:cond delay="indefinite"/>
                      </p:stCondLst>
                      <p:childTnLst>
                        <p:par>
                          <p:cTn id="179" fill="hold">
                            <p:stCondLst>
                              <p:cond delay="0"/>
                            </p:stCondLst>
                            <p:childTnLst>
                              <p:par>
                                <p:cTn id="180" presetID="3" presetClass="entr" presetSubtype="10" fill="hold" grpId="0" nodeType="clickEffect">
                                  <p:stCondLst>
                                    <p:cond delay="0"/>
                                  </p:stCondLst>
                                  <p:childTnLst>
                                    <p:set>
                                      <p:cBhvr>
                                        <p:cTn id="181" dur="1" fill="hold">
                                          <p:stCondLst>
                                            <p:cond delay="0"/>
                                          </p:stCondLst>
                                        </p:cTn>
                                        <p:tgtEl>
                                          <p:spTgt spid="90"/>
                                        </p:tgtEl>
                                        <p:attrNameLst>
                                          <p:attrName>style.visibility</p:attrName>
                                        </p:attrNameLst>
                                      </p:cBhvr>
                                      <p:to>
                                        <p:strVal val="visible"/>
                                      </p:to>
                                    </p:set>
                                    <p:animEffect transition="in" filter="blinds(horizontal)">
                                      <p:cBhvr>
                                        <p:cTn id="182"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P spid="31" grpId="0"/>
      <p:bldP spid="51" grpId="0"/>
      <p:bldP spid="52" grpId="0"/>
      <p:bldP spid="53" grpId="0"/>
      <p:bldP spid="65" grpId="0"/>
      <p:bldP spid="68" grpId="0"/>
      <p:bldP spid="69" grpId="0"/>
      <p:bldP spid="70" grpId="0"/>
      <p:bldP spid="77" grpId="0"/>
      <p:bldP spid="78" grpId="0"/>
      <p:bldP spid="85" grpId="0"/>
      <p:bldP spid="86" grpId="0"/>
      <p:bldP spid="89" grpId="0"/>
      <p:bldP spid="90" grpId="0"/>
      <p:bldP spid="98" grpId="0"/>
      <p:bldP spid="99" grpId="0"/>
      <p:bldP spid="108" grpId="0"/>
      <p:bldP spid="109" grpId="0"/>
      <p:bldP spid="1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357166"/>
            <a:ext cx="8215370" cy="646331"/>
          </a:xfrm>
          <a:prstGeom prst="rect">
            <a:avLst/>
          </a:prstGeom>
          <a:noFill/>
        </p:spPr>
        <p:txBody>
          <a:bodyPr wrap="square" rtlCol="0">
            <a:spAutoFit/>
          </a:bodyPr>
          <a:lstStyle/>
          <a:p>
            <a:r>
              <a:rPr lang="en-GB" dirty="0" smtClean="0"/>
              <a:t>Another very good measure of spread is the </a:t>
            </a:r>
            <a:r>
              <a:rPr lang="en-GB" b="1" dirty="0" smtClean="0"/>
              <a:t>STANDARD DEVIATION</a:t>
            </a:r>
            <a:r>
              <a:rPr lang="en-GB" dirty="0" smtClean="0"/>
              <a:t>.</a:t>
            </a:r>
          </a:p>
          <a:p>
            <a:r>
              <a:rPr lang="en-GB" dirty="0" smtClean="0"/>
              <a:t>This is a measure of spread about the mean value.</a:t>
            </a:r>
            <a:endParaRPr lang="en-GB" dirty="0"/>
          </a:p>
        </p:txBody>
      </p:sp>
      <p:sp>
        <p:nvSpPr>
          <p:cNvPr id="3" name="TextBox 2"/>
          <p:cNvSpPr txBox="1"/>
          <p:nvPr/>
        </p:nvSpPr>
        <p:spPr>
          <a:xfrm>
            <a:off x="285720" y="1357298"/>
            <a:ext cx="8215370" cy="369332"/>
          </a:xfrm>
          <a:prstGeom prst="rect">
            <a:avLst/>
          </a:prstGeom>
          <a:noFill/>
        </p:spPr>
        <p:txBody>
          <a:bodyPr wrap="square" rtlCol="0">
            <a:spAutoFit/>
          </a:bodyPr>
          <a:lstStyle/>
          <a:p>
            <a:r>
              <a:rPr lang="en-GB" dirty="0" smtClean="0"/>
              <a:t>Basically it looks at the difference between each value and the mean.</a:t>
            </a:r>
            <a:endParaRPr lang="en-GB" dirty="0"/>
          </a:p>
        </p:txBody>
      </p:sp>
      <p:sp>
        <p:nvSpPr>
          <p:cNvPr id="4" name="TextBox 3"/>
          <p:cNvSpPr txBox="1"/>
          <p:nvPr/>
        </p:nvSpPr>
        <p:spPr>
          <a:xfrm>
            <a:off x="357158" y="2071678"/>
            <a:ext cx="7572428" cy="923330"/>
          </a:xfrm>
          <a:prstGeom prst="rect">
            <a:avLst/>
          </a:prstGeom>
          <a:noFill/>
        </p:spPr>
        <p:txBody>
          <a:bodyPr wrap="square" rtlCol="0">
            <a:spAutoFit/>
          </a:bodyPr>
          <a:lstStyle/>
          <a:p>
            <a:r>
              <a:rPr lang="en-GB" dirty="0" smtClean="0"/>
              <a:t>The formula is   Ϭ =   </a:t>
            </a:r>
            <a:r>
              <a:rPr lang="en-GB" u="sng" dirty="0" smtClean="0"/>
              <a:t>∑ ( x – </a:t>
            </a:r>
            <a:r>
              <a:rPr lang="en-GB" b="1" u="sng" dirty="0" smtClean="0"/>
              <a:t>x̄ )²</a:t>
            </a:r>
          </a:p>
          <a:p>
            <a:r>
              <a:rPr lang="en-GB" dirty="0" smtClean="0"/>
              <a:t> </a:t>
            </a:r>
            <a:r>
              <a:rPr lang="en-GB" dirty="0" smtClean="0"/>
              <a:t>                                            n</a:t>
            </a:r>
            <a:endParaRPr lang="en-GB" dirty="0" smtClean="0"/>
          </a:p>
          <a:p>
            <a:r>
              <a:rPr lang="en-GB" dirty="0" smtClean="0"/>
              <a:t>  </a:t>
            </a:r>
            <a:endParaRPr lang="en-GB" dirty="0"/>
          </a:p>
        </p:txBody>
      </p:sp>
      <p:cxnSp>
        <p:nvCxnSpPr>
          <p:cNvPr id="8" name="Straight Connector 7"/>
          <p:cNvCxnSpPr/>
          <p:nvPr/>
        </p:nvCxnSpPr>
        <p:spPr>
          <a:xfrm>
            <a:off x="2143108" y="2571744"/>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2035951" y="2321711"/>
            <a:ext cx="571504"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57422" y="2071678"/>
            <a:ext cx="92869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00628" y="2000240"/>
            <a:ext cx="3214710" cy="2308324"/>
          </a:xfrm>
          <a:prstGeom prst="rect">
            <a:avLst/>
          </a:prstGeom>
          <a:noFill/>
          <a:ln w="19050">
            <a:solidFill>
              <a:schemeClr val="tx1"/>
            </a:solidFill>
          </a:ln>
        </p:spPr>
        <p:txBody>
          <a:bodyPr wrap="square" rtlCol="0">
            <a:spAutoFit/>
          </a:bodyPr>
          <a:lstStyle/>
          <a:p>
            <a:r>
              <a:rPr lang="en-GB" b="1" dirty="0" smtClean="0"/>
              <a:t>Where</a:t>
            </a:r>
          </a:p>
          <a:p>
            <a:r>
              <a:rPr lang="en-GB" b="1" dirty="0" smtClean="0"/>
              <a:t>Ϭ = standard deviation</a:t>
            </a:r>
          </a:p>
          <a:p>
            <a:r>
              <a:rPr lang="en-GB" b="1" dirty="0" smtClean="0"/>
              <a:t>∑ = sum of</a:t>
            </a:r>
          </a:p>
          <a:p>
            <a:r>
              <a:rPr lang="en-GB" b="1" dirty="0" smtClean="0"/>
              <a:t>x</a:t>
            </a:r>
            <a:r>
              <a:rPr lang="en-GB" b="1" dirty="0" smtClean="0"/>
              <a:t> = data</a:t>
            </a:r>
          </a:p>
          <a:p>
            <a:r>
              <a:rPr lang="en-GB" b="1" dirty="0" smtClean="0"/>
              <a:t>x</a:t>
            </a:r>
            <a:r>
              <a:rPr lang="en-GB" b="1" dirty="0" smtClean="0"/>
              <a:t>̄ = mean of x</a:t>
            </a:r>
          </a:p>
          <a:p>
            <a:r>
              <a:rPr lang="en-GB" b="1" dirty="0" smtClean="0"/>
              <a:t>n</a:t>
            </a:r>
            <a:r>
              <a:rPr lang="en-GB" b="1" dirty="0" smtClean="0"/>
              <a:t> = number of items in data list</a:t>
            </a:r>
          </a:p>
          <a:p>
            <a:endParaRPr lang="en-GB" b="1" dirty="0" smtClean="0"/>
          </a:p>
          <a:p>
            <a:endParaRPr lang="en-GB" dirty="0"/>
          </a:p>
        </p:txBody>
      </p:sp>
      <p:cxnSp>
        <p:nvCxnSpPr>
          <p:cNvPr id="17" name="Straight Connector 16"/>
          <p:cNvCxnSpPr/>
          <p:nvPr/>
        </p:nvCxnSpPr>
        <p:spPr>
          <a:xfrm rot="16200000" flipH="1">
            <a:off x="5072860" y="3929860"/>
            <a:ext cx="70644" cy="70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5107785" y="3893347"/>
            <a:ext cx="142876" cy="714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214942" y="3857628"/>
            <a:ext cx="214314"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572132" y="3714752"/>
            <a:ext cx="2428892" cy="369332"/>
          </a:xfrm>
          <a:prstGeom prst="rect">
            <a:avLst/>
          </a:prstGeom>
          <a:noFill/>
        </p:spPr>
        <p:txBody>
          <a:bodyPr wrap="square" rtlCol="0">
            <a:spAutoFit/>
          </a:bodyPr>
          <a:lstStyle/>
          <a:p>
            <a:r>
              <a:rPr lang="en-GB" b="1" dirty="0" smtClean="0"/>
              <a:t>= square root</a:t>
            </a:r>
            <a:endParaRPr lang="en-GB" b="1" dirty="0"/>
          </a:p>
        </p:txBody>
      </p:sp>
      <p:sp>
        <p:nvSpPr>
          <p:cNvPr id="24" name="TextBox 23"/>
          <p:cNvSpPr txBox="1"/>
          <p:nvPr/>
        </p:nvSpPr>
        <p:spPr>
          <a:xfrm>
            <a:off x="428596" y="2928934"/>
            <a:ext cx="3643338" cy="1754326"/>
          </a:xfrm>
          <a:prstGeom prst="rect">
            <a:avLst/>
          </a:prstGeom>
          <a:noFill/>
        </p:spPr>
        <p:txBody>
          <a:bodyPr wrap="square" rtlCol="0">
            <a:spAutoFit/>
          </a:bodyPr>
          <a:lstStyle/>
          <a:p>
            <a:r>
              <a:rPr lang="en-GB" dirty="0" smtClean="0"/>
              <a:t>Nowadays most calculators will give you the standard deviation and certainly you will find an </a:t>
            </a:r>
            <a:r>
              <a:rPr lang="en-GB" smtClean="0"/>
              <a:t>on-line calculator </a:t>
            </a:r>
            <a:r>
              <a:rPr lang="en-GB" dirty="0" smtClean="0"/>
              <a:t>to find the value easily, so I wont show you how to calculate it using a table and </a:t>
            </a:r>
            <a:r>
              <a:rPr lang="en-GB" smtClean="0"/>
              <a:t>the formula.</a:t>
            </a:r>
            <a:endParaRPr lang="en-GB" dirty="0"/>
          </a:p>
        </p:txBody>
      </p:sp>
      <p:sp>
        <p:nvSpPr>
          <p:cNvPr id="25" name="TextBox 24"/>
          <p:cNvSpPr txBox="1"/>
          <p:nvPr/>
        </p:nvSpPr>
        <p:spPr>
          <a:xfrm>
            <a:off x="785786" y="4857760"/>
            <a:ext cx="7429552" cy="923330"/>
          </a:xfrm>
          <a:prstGeom prst="rect">
            <a:avLst/>
          </a:prstGeom>
          <a:noFill/>
        </p:spPr>
        <p:txBody>
          <a:bodyPr wrap="square" rtlCol="0">
            <a:spAutoFit/>
          </a:bodyPr>
          <a:lstStyle/>
          <a:p>
            <a:r>
              <a:rPr lang="en-GB" b="1" dirty="0" smtClean="0"/>
              <a:t>The STANDARD DEVIATION  for sample 1 is 2.58, and for sample 2 it is 8.68, which confirms that sample two spreads more widely about the mean and is less well sorted than sample 1</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linds(horizont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blinds(horizontal)">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blinds(horizontal)">
                                      <p:cBhvr>
                                        <p:cTn id="6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5" grpId="0" animBg="1"/>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00034" y="4071942"/>
            <a:ext cx="8072494" cy="369332"/>
          </a:xfrm>
          <a:prstGeom prst="rect">
            <a:avLst/>
          </a:prstGeom>
          <a:noFill/>
        </p:spPr>
        <p:txBody>
          <a:bodyPr wrap="square" rtlCol="0">
            <a:spAutoFit/>
          </a:bodyPr>
          <a:lstStyle/>
          <a:p>
            <a:pPr>
              <a:buFont typeface="Arial" pitchFamily="34" charset="0"/>
              <a:buChar char="•"/>
            </a:pPr>
            <a:endParaRPr lang="en-GB" dirty="0"/>
          </a:p>
        </p:txBody>
      </p:sp>
      <p:sp>
        <p:nvSpPr>
          <p:cNvPr id="5" name="TextBox 4"/>
          <p:cNvSpPr txBox="1"/>
          <p:nvPr/>
        </p:nvSpPr>
        <p:spPr>
          <a:xfrm>
            <a:off x="428596" y="357166"/>
            <a:ext cx="8429684" cy="369332"/>
          </a:xfrm>
          <a:prstGeom prst="rect">
            <a:avLst/>
          </a:prstGeom>
          <a:noFill/>
        </p:spPr>
        <p:txBody>
          <a:bodyPr wrap="square" rtlCol="0">
            <a:spAutoFit/>
          </a:bodyPr>
          <a:lstStyle/>
          <a:p>
            <a:r>
              <a:rPr lang="en-GB" dirty="0" smtClean="0"/>
              <a:t>During a GEOGRAPHICAL INVESTIGATION there is a set sequence of events:- </a:t>
            </a:r>
            <a:endParaRPr lang="en-GB" dirty="0"/>
          </a:p>
        </p:txBody>
      </p:sp>
      <p:sp>
        <p:nvSpPr>
          <p:cNvPr id="8" name="TextBox 7"/>
          <p:cNvSpPr txBox="1"/>
          <p:nvPr/>
        </p:nvSpPr>
        <p:spPr>
          <a:xfrm>
            <a:off x="571472" y="1071546"/>
            <a:ext cx="7072362" cy="646331"/>
          </a:xfrm>
          <a:prstGeom prst="rect">
            <a:avLst/>
          </a:prstGeom>
          <a:noFill/>
        </p:spPr>
        <p:txBody>
          <a:bodyPr wrap="square" rtlCol="0">
            <a:spAutoFit/>
          </a:bodyPr>
          <a:lstStyle/>
          <a:p>
            <a:pPr>
              <a:buFont typeface="Arial" pitchFamily="34" charset="0"/>
              <a:buChar char="•"/>
            </a:pPr>
            <a:r>
              <a:rPr lang="en-GB" dirty="0" smtClean="0"/>
              <a:t> Decide on the area of investigation and do some background research so that you are aware of the main ideas, concepts and factors involved.</a:t>
            </a:r>
            <a:endParaRPr lang="en-GB" dirty="0"/>
          </a:p>
        </p:txBody>
      </p:sp>
      <p:sp>
        <p:nvSpPr>
          <p:cNvPr id="9" name="TextBox 8"/>
          <p:cNvSpPr txBox="1"/>
          <p:nvPr/>
        </p:nvSpPr>
        <p:spPr>
          <a:xfrm>
            <a:off x="571472" y="1857364"/>
            <a:ext cx="7215238" cy="369332"/>
          </a:xfrm>
          <a:prstGeom prst="rect">
            <a:avLst/>
          </a:prstGeom>
          <a:noFill/>
        </p:spPr>
        <p:txBody>
          <a:bodyPr wrap="square" rtlCol="0">
            <a:spAutoFit/>
          </a:bodyPr>
          <a:lstStyle/>
          <a:p>
            <a:pPr>
              <a:buFont typeface="Arial" pitchFamily="34" charset="0"/>
              <a:buChar char="•"/>
            </a:pPr>
            <a:r>
              <a:rPr lang="en-GB" dirty="0" smtClean="0"/>
              <a:t> Formulate a hypothesis based on the information you have researched. </a:t>
            </a:r>
            <a:endParaRPr lang="en-GB" dirty="0"/>
          </a:p>
        </p:txBody>
      </p:sp>
      <p:sp>
        <p:nvSpPr>
          <p:cNvPr id="10" name="TextBox 9"/>
          <p:cNvSpPr txBox="1"/>
          <p:nvPr/>
        </p:nvSpPr>
        <p:spPr>
          <a:xfrm>
            <a:off x="642910" y="2428868"/>
            <a:ext cx="7215238" cy="369332"/>
          </a:xfrm>
          <a:prstGeom prst="rect">
            <a:avLst/>
          </a:prstGeom>
          <a:noFill/>
        </p:spPr>
        <p:txBody>
          <a:bodyPr wrap="square" rtlCol="0">
            <a:spAutoFit/>
          </a:bodyPr>
          <a:lstStyle/>
          <a:p>
            <a:pPr>
              <a:buFont typeface="Arial" pitchFamily="34" charset="0"/>
              <a:buChar char="•"/>
            </a:pPr>
            <a:endParaRPr lang="en-GB" dirty="0"/>
          </a:p>
        </p:txBody>
      </p:sp>
      <p:sp>
        <p:nvSpPr>
          <p:cNvPr id="11" name="TextBox 10"/>
          <p:cNvSpPr txBox="1"/>
          <p:nvPr/>
        </p:nvSpPr>
        <p:spPr>
          <a:xfrm>
            <a:off x="571472" y="2357430"/>
            <a:ext cx="8072494" cy="646331"/>
          </a:xfrm>
          <a:prstGeom prst="rect">
            <a:avLst/>
          </a:prstGeom>
          <a:noFill/>
        </p:spPr>
        <p:txBody>
          <a:bodyPr wrap="square" rtlCol="0">
            <a:spAutoFit/>
          </a:bodyPr>
          <a:lstStyle/>
          <a:p>
            <a:pPr>
              <a:buFont typeface="Arial" pitchFamily="34" charset="0"/>
              <a:buChar char="•"/>
            </a:pPr>
            <a:r>
              <a:rPr lang="en-GB" dirty="0" smtClean="0"/>
              <a:t> Decide what data you will need to collect to test your idea / ideas, and produce a data collection plan involving data collection / sampling methods. Collect the data. </a:t>
            </a:r>
            <a:endParaRPr lang="en-GB" dirty="0"/>
          </a:p>
        </p:txBody>
      </p:sp>
      <p:sp>
        <p:nvSpPr>
          <p:cNvPr id="12" name="TextBox 11"/>
          <p:cNvSpPr txBox="1"/>
          <p:nvPr/>
        </p:nvSpPr>
        <p:spPr>
          <a:xfrm>
            <a:off x="571472" y="3143248"/>
            <a:ext cx="8001056" cy="646331"/>
          </a:xfrm>
          <a:prstGeom prst="rect">
            <a:avLst/>
          </a:prstGeom>
          <a:noFill/>
        </p:spPr>
        <p:txBody>
          <a:bodyPr wrap="square" rtlCol="0">
            <a:spAutoFit/>
          </a:bodyPr>
          <a:lstStyle/>
          <a:p>
            <a:pPr>
              <a:buFont typeface="Arial" pitchFamily="34" charset="0"/>
              <a:buChar char="•"/>
            </a:pPr>
            <a:r>
              <a:rPr lang="en-GB" dirty="0" smtClean="0"/>
              <a:t> Classify the data, begin the statistical analysis and present the data with appropriate maps, graphs and images.</a:t>
            </a:r>
            <a:endParaRPr lang="en-GB" dirty="0"/>
          </a:p>
        </p:txBody>
      </p:sp>
      <p:sp>
        <p:nvSpPr>
          <p:cNvPr id="13" name="TextBox 12"/>
          <p:cNvSpPr txBox="1"/>
          <p:nvPr/>
        </p:nvSpPr>
        <p:spPr>
          <a:xfrm>
            <a:off x="571472" y="4000504"/>
            <a:ext cx="7929618" cy="646331"/>
          </a:xfrm>
          <a:prstGeom prst="rect">
            <a:avLst/>
          </a:prstGeom>
          <a:noFill/>
        </p:spPr>
        <p:txBody>
          <a:bodyPr wrap="square" rtlCol="0">
            <a:spAutoFit/>
          </a:bodyPr>
          <a:lstStyle/>
          <a:p>
            <a:pPr>
              <a:buFont typeface="Arial" pitchFamily="34" charset="0"/>
              <a:buChar char="•"/>
            </a:pPr>
            <a:r>
              <a:rPr lang="en-GB" dirty="0" smtClean="0"/>
              <a:t> Analyse and Interpret the data, reach substantiated conclusions (related to your hypothesis / hypotheses) and discuss the effectiveness and limitations of the study.</a:t>
            </a:r>
            <a:endParaRPr lang="en-GB" dirty="0"/>
          </a:p>
        </p:txBody>
      </p:sp>
      <p:sp>
        <p:nvSpPr>
          <p:cNvPr id="14" name="TextBox 13"/>
          <p:cNvSpPr txBox="1"/>
          <p:nvPr/>
        </p:nvSpPr>
        <p:spPr>
          <a:xfrm>
            <a:off x="714348" y="5286388"/>
            <a:ext cx="7500990" cy="369332"/>
          </a:xfrm>
          <a:prstGeom prst="rect">
            <a:avLst/>
          </a:prstGeom>
          <a:noFill/>
        </p:spPr>
        <p:txBody>
          <a:bodyPr wrap="square" rtlCol="0">
            <a:spAutoFit/>
          </a:bodyPr>
          <a:lstStyle/>
          <a:p>
            <a:r>
              <a:rPr lang="en-GB" dirty="0" smtClean="0"/>
              <a:t>This </a:t>
            </a:r>
            <a:r>
              <a:rPr lang="en-GB" dirty="0" err="1" smtClean="0"/>
              <a:t>powerpoint</a:t>
            </a:r>
            <a:r>
              <a:rPr lang="en-GB" dirty="0" smtClean="0"/>
              <a:t> is about the classification and statistical analysis of data.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iterate type="lt">
                                    <p:tmPct val="0"/>
                                  </p:iterate>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mph" presetSubtype="0" fill="hold" grpId="1" nodeType="clickEffect">
                                  <p:stCondLst>
                                    <p:cond delay="0"/>
                                  </p:stCondLst>
                                  <p:iterate type="lt">
                                    <p:tmPct val="4000"/>
                                  </p:iterate>
                                  <p:childTnLst>
                                    <p:set>
                                      <p:cBhvr override="childStyle">
                                        <p:cTn id="36" dur="500" fill="hold"/>
                                        <p:tgtEl>
                                          <p:spTgt spid="12"/>
                                        </p:tgtEl>
                                        <p:attrNameLst>
                                          <p:attrName>style.textDecorationUnderline</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5" presetClass="emph" presetSubtype="1" grpId="2" nodeType="clickEffect">
                                  <p:stCondLst>
                                    <p:cond delay="0"/>
                                  </p:stCondLst>
                                  <p:iterate type="lt">
                                    <p:tmAbs val="0"/>
                                  </p:iterate>
                                  <p:childTnLst>
                                    <p:set>
                                      <p:cBhvr override="childStyle">
                                        <p:cTn id="40" dur="indefinite"/>
                                        <p:tgtEl>
                                          <p:spTgt spid="12"/>
                                        </p:tgtEl>
                                        <p:attrNameLst>
                                          <p:attrName>style.fontStyle</p:attrName>
                                        </p:attrNameLst>
                                      </p:cBhvr>
                                      <p:to>
                                        <p:strVal val="normal"/>
                                      </p:to>
                                    </p:set>
                                    <p:set>
                                      <p:cBhvr override="childStyle">
                                        <p:cTn id="41" dur="indefinite"/>
                                        <p:tgtEl>
                                          <p:spTgt spid="12"/>
                                        </p:tgtEl>
                                        <p:attrNameLst>
                                          <p:attrName>style.fontWeight</p:attrName>
                                        </p:attrNameLst>
                                      </p:cBhvr>
                                      <p:to>
                                        <p:strVal val="bold"/>
                                      </p:to>
                                    </p:set>
                                    <p:set>
                                      <p:cBhvr override="childStyle">
                                        <p:cTn id="42" dur="indefinite"/>
                                        <p:tgtEl>
                                          <p:spTgt spid="12"/>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2" grpId="1"/>
      <p:bldP spid="12" grpId="2"/>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285728"/>
            <a:ext cx="7858180" cy="646331"/>
          </a:xfrm>
          <a:prstGeom prst="rect">
            <a:avLst/>
          </a:prstGeom>
          <a:noFill/>
        </p:spPr>
        <p:txBody>
          <a:bodyPr wrap="square" rtlCol="0">
            <a:spAutoFit/>
          </a:bodyPr>
          <a:lstStyle/>
          <a:p>
            <a:r>
              <a:rPr lang="en-GB" dirty="0" smtClean="0"/>
              <a:t>Lets look at some data that was collected from a site on </a:t>
            </a:r>
            <a:r>
              <a:rPr lang="en-GB" dirty="0" err="1" smtClean="0"/>
              <a:t>Chesil</a:t>
            </a:r>
            <a:r>
              <a:rPr lang="en-GB" dirty="0" smtClean="0"/>
              <a:t> Beach, a shingle </a:t>
            </a:r>
            <a:r>
              <a:rPr lang="en-GB" dirty="0" err="1" smtClean="0"/>
              <a:t>tombolo</a:t>
            </a:r>
            <a:r>
              <a:rPr lang="en-GB" dirty="0" smtClean="0"/>
              <a:t> in Dorset. </a:t>
            </a:r>
            <a:endParaRPr lang="en-GB" dirty="0"/>
          </a:p>
        </p:txBody>
      </p:sp>
      <p:sp>
        <p:nvSpPr>
          <p:cNvPr id="5" name="TextBox 4"/>
          <p:cNvSpPr txBox="1"/>
          <p:nvPr/>
        </p:nvSpPr>
        <p:spPr>
          <a:xfrm>
            <a:off x="571472" y="928670"/>
            <a:ext cx="7858180" cy="1200329"/>
          </a:xfrm>
          <a:prstGeom prst="rect">
            <a:avLst/>
          </a:prstGeom>
          <a:noFill/>
        </p:spPr>
        <p:txBody>
          <a:bodyPr wrap="square" rtlCol="0">
            <a:spAutoFit/>
          </a:bodyPr>
          <a:lstStyle/>
          <a:p>
            <a:r>
              <a:rPr lang="en-GB" dirty="0" smtClean="0"/>
              <a:t>A random sample of 30 pebbles was measured. The long axis of each piece was measured in mm. The beach is renowned for how well sorted the shingle is at any one site.</a:t>
            </a:r>
          </a:p>
          <a:p>
            <a:r>
              <a:rPr lang="en-GB" dirty="0" smtClean="0"/>
              <a:t>This is the data for one site towards the western end :- </a:t>
            </a:r>
            <a:endParaRPr lang="en-GB" dirty="0"/>
          </a:p>
        </p:txBody>
      </p:sp>
      <p:graphicFrame>
        <p:nvGraphicFramePr>
          <p:cNvPr id="6" name="Table 5"/>
          <p:cNvGraphicFramePr>
            <a:graphicFrameLocks noGrp="1"/>
          </p:cNvGraphicFramePr>
          <p:nvPr/>
        </p:nvGraphicFramePr>
        <p:xfrm>
          <a:off x="1214414" y="2285992"/>
          <a:ext cx="6096000" cy="111252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r>
                        <a:rPr lang="en-GB" dirty="0" smtClean="0"/>
                        <a:t>8</a:t>
                      </a:r>
                      <a:endParaRPr lang="en-GB" dirty="0"/>
                    </a:p>
                  </a:txBody>
                  <a:tcPr/>
                </a:tc>
                <a:tc>
                  <a:txBody>
                    <a:bodyPr/>
                    <a:lstStyle/>
                    <a:p>
                      <a:r>
                        <a:rPr lang="en-GB" dirty="0" smtClean="0"/>
                        <a:t>13</a:t>
                      </a:r>
                      <a:endParaRPr lang="en-GB" dirty="0"/>
                    </a:p>
                  </a:txBody>
                  <a:tcPr/>
                </a:tc>
                <a:tc>
                  <a:txBody>
                    <a:bodyPr/>
                    <a:lstStyle/>
                    <a:p>
                      <a:r>
                        <a:rPr lang="en-GB" dirty="0" smtClean="0"/>
                        <a:t>12</a:t>
                      </a:r>
                      <a:endParaRPr lang="en-GB" dirty="0"/>
                    </a:p>
                  </a:txBody>
                  <a:tcPr/>
                </a:tc>
                <a:tc>
                  <a:txBody>
                    <a:bodyPr/>
                    <a:lstStyle/>
                    <a:p>
                      <a:r>
                        <a:rPr lang="en-GB" dirty="0" smtClean="0"/>
                        <a:t>10</a:t>
                      </a:r>
                      <a:endParaRPr lang="en-GB" dirty="0"/>
                    </a:p>
                  </a:txBody>
                  <a:tcPr/>
                </a:tc>
                <a:tc>
                  <a:txBody>
                    <a:bodyPr/>
                    <a:lstStyle/>
                    <a:p>
                      <a:r>
                        <a:rPr lang="en-GB" dirty="0" smtClean="0"/>
                        <a:t>18</a:t>
                      </a:r>
                      <a:endParaRPr lang="en-GB" dirty="0"/>
                    </a:p>
                  </a:txBody>
                  <a:tcPr/>
                </a:tc>
                <a:tc>
                  <a:txBody>
                    <a:bodyPr/>
                    <a:lstStyle/>
                    <a:p>
                      <a:r>
                        <a:rPr lang="en-GB" dirty="0" smtClean="0"/>
                        <a:t>13</a:t>
                      </a:r>
                      <a:endParaRPr lang="en-GB" dirty="0"/>
                    </a:p>
                  </a:txBody>
                  <a:tcPr/>
                </a:tc>
                <a:tc>
                  <a:txBody>
                    <a:bodyPr/>
                    <a:lstStyle/>
                    <a:p>
                      <a:r>
                        <a:rPr lang="en-GB" dirty="0" smtClean="0"/>
                        <a:t>11</a:t>
                      </a:r>
                      <a:endParaRPr lang="en-GB" dirty="0"/>
                    </a:p>
                  </a:txBody>
                  <a:tcPr/>
                </a:tc>
                <a:tc>
                  <a:txBody>
                    <a:bodyPr/>
                    <a:lstStyle/>
                    <a:p>
                      <a:r>
                        <a:rPr lang="en-GB" dirty="0" smtClean="0"/>
                        <a:t>11</a:t>
                      </a:r>
                      <a:endParaRPr lang="en-GB" dirty="0"/>
                    </a:p>
                  </a:txBody>
                  <a:tcPr/>
                </a:tc>
                <a:tc>
                  <a:txBody>
                    <a:bodyPr/>
                    <a:lstStyle/>
                    <a:p>
                      <a:r>
                        <a:rPr lang="en-GB" dirty="0" smtClean="0"/>
                        <a:t>18</a:t>
                      </a:r>
                      <a:endParaRPr lang="en-GB" dirty="0"/>
                    </a:p>
                  </a:txBody>
                  <a:tcPr/>
                </a:tc>
                <a:tc>
                  <a:txBody>
                    <a:bodyPr/>
                    <a:lstStyle/>
                    <a:p>
                      <a:r>
                        <a:rPr lang="en-GB" dirty="0" smtClean="0"/>
                        <a:t>10</a:t>
                      </a:r>
                      <a:endParaRPr lang="en-GB" dirty="0"/>
                    </a:p>
                  </a:txBody>
                  <a:tcPr/>
                </a:tc>
              </a:tr>
              <a:tr h="370840">
                <a:tc>
                  <a:txBody>
                    <a:bodyPr/>
                    <a:lstStyle/>
                    <a:p>
                      <a:r>
                        <a:rPr lang="en-GB" dirty="0" smtClean="0"/>
                        <a:t>12</a:t>
                      </a:r>
                      <a:endParaRPr lang="en-GB" dirty="0"/>
                    </a:p>
                  </a:txBody>
                  <a:tcPr/>
                </a:tc>
                <a:tc>
                  <a:txBody>
                    <a:bodyPr/>
                    <a:lstStyle/>
                    <a:p>
                      <a:r>
                        <a:rPr lang="en-GB" dirty="0" smtClean="0"/>
                        <a:t>14</a:t>
                      </a:r>
                      <a:endParaRPr lang="en-GB" dirty="0"/>
                    </a:p>
                  </a:txBody>
                  <a:tcPr/>
                </a:tc>
                <a:tc>
                  <a:txBody>
                    <a:bodyPr/>
                    <a:lstStyle/>
                    <a:p>
                      <a:r>
                        <a:rPr lang="en-GB" dirty="0" smtClean="0"/>
                        <a:t>10</a:t>
                      </a:r>
                      <a:endParaRPr lang="en-GB" dirty="0"/>
                    </a:p>
                  </a:txBody>
                  <a:tcPr/>
                </a:tc>
                <a:tc>
                  <a:txBody>
                    <a:bodyPr/>
                    <a:lstStyle/>
                    <a:p>
                      <a:r>
                        <a:rPr lang="en-GB" dirty="0" smtClean="0"/>
                        <a:t>12</a:t>
                      </a:r>
                      <a:endParaRPr lang="en-GB" dirty="0"/>
                    </a:p>
                  </a:txBody>
                  <a:tcPr/>
                </a:tc>
                <a:tc>
                  <a:txBody>
                    <a:bodyPr/>
                    <a:lstStyle/>
                    <a:p>
                      <a:r>
                        <a:rPr lang="en-GB" dirty="0" smtClean="0"/>
                        <a:t>8</a:t>
                      </a:r>
                      <a:endParaRPr lang="en-GB" dirty="0"/>
                    </a:p>
                  </a:txBody>
                  <a:tcPr/>
                </a:tc>
                <a:tc>
                  <a:txBody>
                    <a:bodyPr/>
                    <a:lstStyle/>
                    <a:p>
                      <a:r>
                        <a:rPr lang="en-GB" dirty="0" smtClean="0"/>
                        <a:t>12</a:t>
                      </a:r>
                      <a:endParaRPr lang="en-GB" dirty="0"/>
                    </a:p>
                  </a:txBody>
                  <a:tcPr/>
                </a:tc>
                <a:tc>
                  <a:txBody>
                    <a:bodyPr/>
                    <a:lstStyle/>
                    <a:p>
                      <a:r>
                        <a:rPr lang="en-GB" dirty="0" smtClean="0"/>
                        <a:t>11</a:t>
                      </a:r>
                      <a:endParaRPr lang="en-GB" dirty="0"/>
                    </a:p>
                  </a:txBody>
                  <a:tcPr/>
                </a:tc>
                <a:tc>
                  <a:txBody>
                    <a:bodyPr/>
                    <a:lstStyle/>
                    <a:p>
                      <a:r>
                        <a:rPr lang="en-GB" dirty="0" smtClean="0"/>
                        <a:t>10</a:t>
                      </a:r>
                      <a:endParaRPr lang="en-GB" dirty="0"/>
                    </a:p>
                  </a:txBody>
                  <a:tcPr/>
                </a:tc>
                <a:tc>
                  <a:txBody>
                    <a:bodyPr/>
                    <a:lstStyle/>
                    <a:p>
                      <a:r>
                        <a:rPr lang="en-GB" dirty="0" smtClean="0"/>
                        <a:t>9</a:t>
                      </a:r>
                      <a:endParaRPr lang="en-GB" dirty="0"/>
                    </a:p>
                  </a:txBody>
                  <a:tcPr/>
                </a:tc>
                <a:tc>
                  <a:txBody>
                    <a:bodyPr/>
                    <a:lstStyle/>
                    <a:p>
                      <a:r>
                        <a:rPr lang="en-GB" dirty="0" smtClean="0"/>
                        <a:t>11</a:t>
                      </a:r>
                      <a:endParaRPr lang="en-GB" dirty="0"/>
                    </a:p>
                  </a:txBody>
                  <a:tcPr/>
                </a:tc>
              </a:tr>
              <a:tr h="370840">
                <a:tc>
                  <a:txBody>
                    <a:bodyPr/>
                    <a:lstStyle/>
                    <a:p>
                      <a:r>
                        <a:rPr lang="en-GB" dirty="0" smtClean="0"/>
                        <a:t>8</a:t>
                      </a:r>
                      <a:endParaRPr lang="en-GB" dirty="0"/>
                    </a:p>
                  </a:txBody>
                  <a:tcPr/>
                </a:tc>
                <a:tc>
                  <a:txBody>
                    <a:bodyPr/>
                    <a:lstStyle/>
                    <a:p>
                      <a:r>
                        <a:rPr lang="en-GB" dirty="0" smtClean="0"/>
                        <a:t>14</a:t>
                      </a:r>
                      <a:endParaRPr lang="en-GB" dirty="0"/>
                    </a:p>
                  </a:txBody>
                  <a:tcPr/>
                </a:tc>
                <a:tc>
                  <a:txBody>
                    <a:bodyPr/>
                    <a:lstStyle/>
                    <a:p>
                      <a:r>
                        <a:rPr lang="en-GB" dirty="0" smtClean="0"/>
                        <a:t>9</a:t>
                      </a:r>
                      <a:endParaRPr lang="en-GB" dirty="0"/>
                    </a:p>
                  </a:txBody>
                  <a:tcPr/>
                </a:tc>
                <a:tc>
                  <a:txBody>
                    <a:bodyPr/>
                    <a:lstStyle/>
                    <a:p>
                      <a:r>
                        <a:rPr lang="en-GB" dirty="0" smtClean="0"/>
                        <a:t>12</a:t>
                      </a:r>
                      <a:endParaRPr lang="en-GB" dirty="0"/>
                    </a:p>
                  </a:txBody>
                  <a:tcPr/>
                </a:tc>
                <a:tc>
                  <a:txBody>
                    <a:bodyPr/>
                    <a:lstStyle/>
                    <a:p>
                      <a:r>
                        <a:rPr lang="en-GB" dirty="0" smtClean="0"/>
                        <a:t>10</a:t>
                      </a:r>
                      <a:endParaRPr lang="en-GB" dirty="0"/>
                    </a:p>
                  </a:txBody>
                  <a:tcPr/>
                </a:tc>
                <a:tc>
                  <a:txBody>
                    <a:bodyPr/>
                    <a:lstStyle/>
                    <a:p>
                      <a:r>
                        <a:rPr lang="en-GB" dirty="0" smtClean="0"/>
                        <a:t>8</a:t>
                      </a:r>
                      <a:endParaRPr lang="en-GB" dirty="0"/>
                    </a:p>
                  </a:txBody>
                  <a:tcPr/>
                </a:tc>
                <a:tc>
                  <a:txBody>
                    <a:bodyPr/>
                    <a:lstStyle/>
                    <a:p>
                      <a:r>
                        <a:rPr lang="en-GB" dirty="0" smtClean="0"/>
                        <a:t>11</a:t>
                      </a:r>
                      <a:endParaRPr lang="en-GB" dirty="0"/>
                    </a:p>
                  </a:txBody>
                  <a:tcPr/>
                </a:tc>
                <a:tc>
                  <a:txBody>
                    <a:bodyPr/>
                    <a:lstStyle/>
                    <a:p>
                      <a:r>
                        <a:rPr lang="en-GB" dirty="0" smtClean="0"/>
                        <a:t>16</a:t>
                      </a:r>
                      <a:endParaRPr lang="en-GB" dirty="0"/>
                    </a:p>
                  </a:txBody>
                  <a:tcPr/>
                </a:tc>
                <a:tc>
                  <a:txBody>
                    <a:bodyPr/>
                    <a:lstStyle/>
                    <a:p>
                      <a:r>
                        <a:rPr lang="en-GB" dirty="0" smtClean="0"/>
                        <a:t>12</a:t>
                      </a:r>
                      <a:endParaRPr lang="en-GB" dirty="0"/>
                    </a:p>
                  </a:txBody>
                  <a:tcPr/>
                </a:tc>
                <a:tc>
                  <a:txBody>
                    <a:bodyPr/>
                    <a:lstStyle/>
                    <a:p>
                      <a:r>
                        <a:rPr lang="en-GB" dirty="0" smtClean="0"/>
                        <a:t>10</a:t>
                      </a:r>
                      <a:endParaRPr lang="en-GB" dirty="0"/>
                    </a:p>
                  </a:txBody>
                  <a:tcPr/>
                </a:tc>
              </a:tr>
            </a:tbl>
          </a:graphicData>
        </a:graphic>
      </p:graphicFrame>
      <p:sp>
        <p:nvSpPr>
          <p:cNvPr id="7" name="TextBox 6"/>
          <p:cNvSpPr txBox="1"/>
          <p:nvPr/>
        </p:nvSpPr>
        <p:spPr>
          <a:xfrm>
            <a:off x="571472" y="3857628"/>
            <a:ext cx="7715304" cy="1200329"/>
          </a:xfrm>
          <a:prstGeom prst="rect">
            <a:avLst/>
          </a:prstGeom>
          <a:noFill/>
        </p:spPr>
        <p:txBody>
          <a:bodyPr wrap="square" rtlCol="0">
            <a:spAutoFit/>
          </a:bodyPr>
          <a:lstStyle/>
          <a:p>
            <a:r>
              <a:rPr lang="en-GB" dirty="0" smtClean="0"/>
              <a:t>There are 2 main ways in which the data can be described statistically</a:t>
            </a:r>
          </a:p>
          <a:p>
            <a:pPr marL="342900" indent="-342900">
              <a:buAutoNum type="alphaUcPeriod"/>
            </a:pPr>
            <a:r>
              <a:rPr lang="en-GB" b="1" dirty="0" smtClean="0"/>
              <a:t>Measures of central tendency (the middle of the data)</a:t>
            </a:r>
          </a:p>
          <a:p>
            <a:pPr marL="342900" indent="-342900">
              <a:buAutoNum type="alphaUcPeriod"/>
            </a:pPr>
            <a:r>
              <a:rPr lang="en-GB" b="1" dirty="0" smtClean="0"/>
              <a:t>Measures of spread / dispersion (what is the range of the data around the middle value)</a:t>
            </a:r>
            <a:endParaRPr lang="en-GB" b="1" dirty="0"/>
          </a:p>
        </p:txBody>
      </p:sp>
      <p:sp>
        <p:nvSpPr>
          <p:cNvPr id="8" name="TextBox 7"/>
          <p:cNvSpPr txBox="1"/>
          <p:nvPr/>
        </p:nvSpPr>
        <p:spPr>
          <a:xfrm>
            <a:off x="500034" y="5357826"/>
            <a:ext cx="7715304" cy="646331"/>
          </a:xfrm>
          <a:prstGeom prst="rect">
            <a:avLst/>
          </a:prstGeom>
          <a:noFill/>
        </p:spPr>
        <p:txBody>
          <a:bodyPr wrap="square" rtlCol="0">
            <a:spAutoFit/>
          </a:bodyPr>
          <a:lstStyle/>
          <a:p>
            <a:r>
              <a:rPr lang="en-GB" dirty="0" smtClean="0"/>
              <a:t>These 2 measures allow you to describe the data you have collected and also let you begin to compare one set of data with another.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linds(horizontal)">
                                      <p:cBhvr>
                                        <p:cTn id="22" dur="500"/>
                                        <p:tgtEl>
                                          <p:spTgt spid="7">
                                            <p:txEl>
                                              <p:pRg st="0" end="0"/>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blinds(horizontal)">
                                      <p:cBhvr>
                                        <p:cTn id="25" dur="500"/>
                                        <p:tgtEl>
                                          <p:spTgt spid="7">
                                            <p:txEl>
                                              <p:pRg st="1" end="1"/>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blinds(horizontal)">
                                      <p:cBhvr>
                                        <p:cTn id="28" dur="500"/>
                                        <p:tgtEl>
                                          <p:spTgt spid="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linds(horizontal)">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285728"/>
            <a:ext cx="7786742" cy="1200329"/>
          </a:xfrm>
          <a:prstGeom prst="rect">
            <a:avLst/>
          </a:prstGeom>
          <a:noFill/>
        </p:spPr>
        <p:txBody>
          <a:bodyPr wrap="square" rtlCol="0">
            <a:spAutoFit/>
          </a:bodyPr>
          <a:lstStyle/>
          <a:p>
            <a:pPr marL="342900" indent="-342900">
              <a:buAutoNum type="alphaUcPeriod"/>
            </a:pPr>
            <a:r>
              <a:rPr lang="en-GB" b="1" dirty="0" smtClean="0"/>
              <a:t>There are 3 main measures of central tendency</a:t>
            </a:r>
          </a:p>
          <a:p>
            <a:pPr marL="342900" indent="-342900"/>
            <a:r>
              <a:rPr lang="en-GB" b="1" dirty="0" smtClean="0"/>
              <a:t>MEAN</a:t>
            </a:r>
          </a:p>
          <a:p>
            <a:pPr marL="342900" indent="-342900"/>
            <a:r>
              <a:rPr lang="en-GB" b="1" dirty="0" smtClean="0"/>
              <a:t>MODE</a:t>
            </a:r>
          </a:p>
          <a:p>
            <a:pPr marL="342900" indent="-342900"/>
            <a:r>
              <a:rPr lang="en-GB" b="1" dirty="0" smtClean="0"/>
              <a:t>MEDIAN</a:t>
            </a:r>
            <a:endParaRPr lang="en-GB" b="1" dirty="0"/>
          </a:p>
        </p:txBody>
      </p:sp>
      <p:sp>
        <p:nvSpPr>
          <p:cNvPr id="3" name="TextBox 2"/>
          <p:cNvSpPr txBox="1"/>
          <p:nvPr/>
        </p:nvSpPr>
        <p:spPr>
          <a:xfrm>
            <a:off x="571472" y="1643050"/>
            <a:ext cx="7643866" cy="2308324"/>
          </a:xfrm>
          <a:prstGeom prst="rect">
            <a:avLst/>
          </a:prstGeom>
          <a:noFill/>
        </p:spPr>
        <p:txBody>
          <a:bodyPr wrap="square" rtlCol="0">
            <a:spAutoFit/>
          </a:bodyPr>
          <a:lstStyle/>
          <a:p>
            <a:r>
              <a:rPr lang="en-GB" dirty="0" smtClean="0"/>
              <a:t>The </a:t>
            </a:r>
            <a:r>
              <a:rPr lang="en-GB" b="1" dirty="0" smtClean="0"/>
              <a:t>mean or average </a:t>
            </a:r>
            <a:r>
              <a:rPr lang="en-GB" dirty="0" smtClean="0"/>
              <a:t>is easily calculated.</a:t>
            </a:r>
          </a:p>
          <a:p>
            <a:r>
              <a:rPr lang="en-GB" dirty="0" smtClean="0"/>
              <a:t>All the figures are added and then divided by the number of values.</a:t>
            </a:r>
          </a:p>
          <a:p>
            <a:endParaRPr lang="en-GB" dirty="0" smtClean="0"/>
          </a:p>
          <a:p>
            <a:r>
              <a:rPr lang="en-GB" b="1" dirty="0" smtClean="0"/>
              <a:t>x̄ = </a:t>
            </a:r>
            <a:r>
              <a:rPr lang="en-GB" b="1" u="sng" dirty="0" smtClean="0"/>
              <a:t>∑ x</a:t>
            </a:r>
            <a:r>
              <a:rPr lang="en-GB" b="1" dirty="0" smtClean="0"/>
              <a:t>                                       </a:t>
            </a:r>
            <a:r>
              <a:rPr lang="en-GB" b="1" dirty="0" err="1" smtClean="0"/>
              <a:t>x</a:t>
            </a:r>
            <a:r>
              <a:rPr lang="en-GB" b="1" dirty="0" smtClean="0"/>
              <a:t>  = data</a:t>
            </a:r>
            <a:endParaRPr lang="en-GB" b="1" u="sng" dirty="0" smtClean="0"/>
          </a:p>
          <a:p>
            <a:r>
              <a:rPr lang="en-GB" b="1" dirty="0" smtClean="0"/>
              <a:t>       n		                ∑  = sum of</a:t>
            </a:r>
          </a:p>
          <a:p>
            <a:r>
              <a:rPr lang="en-GB" b="1" dirty="0" smtClean="0"/>
              <a:t>		                n = sample size</a:t>
            </a:r>
          </a:p>
          <a:p>
            <a:r>
              <a:rPr lang="en-GB" b="1" dirty="0" smtClean="0"/>
              <a:t>		                x̄ = sample mean</a:t>
            </a:r>
          </a:p>
          <a:p>
            <a:endParaRPr lang="en-GB" dirty="0"/>
          </a:p>
        </p:txBody>
      </p:sp>
      <p:sp>
        <p:nvSpPr>
          <p:cNvPr id="6" name="TextBox 5"/>
          <p:cNvSpPr txBox="1"/>
          <p:nvPr/>
        </p:nvSpPr>
        <p:spPr>
          <a:xfrm>
            <a:off x="642910" y="4000504"/>
            <a:ext cx="7643866" cy="1754326"/>
          </a:xfrm>
          <a:prstGeom prst="rect">
            <a:avLst/>
          </a:prstGeom>
          <a:noFill/>
        </p:spPr>
        <p:txBody>
          <a:bodyPr wrap="square" rtlCol="0">
            <a:spAutoFit/>
          </a:bodyPr>
          <a:lstStyle/>
          <a:p>
            <a:r>
              <a:rPr lang="en-GB" dirty="0" smtClean="0"/>
              <a:t>For this sample of long axes from a </a:t>
            </a:r>
            <a:r>
              <a:rPr lang="en-GB" dirty="0" err="1" smtClean="0"/>
              <a:t>Chesil</a:t>
            </a:r>
            <a:r>
              <a:rPr lang="en-GB" dirty="0" smtClean="0"/>
              <a:t> Beach sample the mean  = </a:t>
            </a:r>
            <a:r>
              <a:rPr lang="en-GB" b="1" dirty="0" smtClean="0"/>
              <a:t>11.5 mm</a:t>
            </a:r>
          </a:p>
          <a:p>
            <a:endParaRPr lang="en-GB" dirty="0" smtClean="0"/>
          </a:p>
          <a:p>
            <a:r>
              <a:rPr lang="en-GB" dirty="0" smtClean="0"/>
              <a:t>The mean or average is a good measure to use to show the middle of a set of data, but it can be affected by extreme values.</a:t>
            </a:r>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285728"/>
            <a:ext cx="7786742" cy="646331"/>
          </a:xfrm>
          <a:prstGeom prst="rect">
            <a:avLst/>
          </a:prstGeom>
          <a:noFill/>
        </p:spPr>
        <p:txBody>
          <a:bodyPr wrap="square" rtlCol="0">
            <a:spAutoFit/>
          </a:bodyPr>
          <a:lstStyle/>
          <a:p>
            <a:r>
              <a:rPr lang="en-GB" dirty="0" smtClean="0"/>
              <a:t>Below is another sample of 30 pieces of beach material from the eastern end of </a:t>
            </a:r>
            <a:r>
              <a:rPr lang="en-GB" dirty="0" err="1" smtClean="0"/>
              <a:t>Chesil</a:t>
            </a:r>
            <a:r>
              <a:rPr lang="en-GB" dirty="0" smtClean="0"/>
              <a:t>  Beach. </a:t>
            </a:r>
            <a:endParaRPr lang="en-GB" dirty="0"/>
          </a:p>
        </p:txBody>
      </p:sp>
      <p:graphicFrame>
        <p:nvGraphicFramePr>
          <p:cNvPr id="3" name="Table 2"/>
          <p:cNvGraphicFramePr>
            <a:graphicFrameLocks noGrp="1"/>
          </p:cNvGraphicFramePr>
          <p:nvPr/>
        </p:nvGraphicFramePr>
        <p:xfrm>
          <a:off x="1524000" y="1397000"/>
          <a:ext cx="6096000" cy="111252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r>
                        <a:rPr lang="en-GB" dirty="0" smtClean="0"/>
                        <a:t>70</a:t>
                      </a:r>
                      <a:endParaRPr lang="en-GB" dirty="0"/>
                    </a:p>
                  </a:txBody>
                  <a:tcPr/>
                </a:tc>
                <a:tc>
                  <a:txBody>
                    <a:bodyPr/>
                    <a:lstStyle/>
                    <a:p>
                      <a:r>
                        <a:rPr lang="en-GB" dirty="0" smtClean="0"/>
                        <a:t>84</a:t>
                      </a:r>
                      <a:endParaRPr lang="en-GB" dirty="0"/>
                    </a:p>
                  </a:txBody>
                  <a:tcPr/>
                </a:tc>
                <a:tc>
                  <a:txBody>
                    <a:bodyPr/>
                    <a:lstStyle/>
                    <a:p>
                      <a:r>
                        <a:rPr lang="en-GB" dirty="0" smtClean="0"/>
                        <a:t>60</a:t>
                      </a:r>
                      <a:endParaRPr lang="en-GB" dirty="0"/>
                    </a:p>
                  </a:txBody>
                  <a:tcPr/>
                </a:tc>
                <a:tc>
                  <a:txBody>
                    <a:bodyPr/>
                    <a:lstStyle/>
                    <a:p>
                      <a:r>
                        <a:rPr lang="en-GB" dirty="0" smtClean="0"/>
                        <a:t>67</a:t>
                      </a:r>
                      <a:endParaRPr lang="en-GB" dirty="0"/>
                    </a:p>
                  </a:txBody>
                  <a:tcPr/>
                </a:tc>
                <a:tc>
                  <a:txBody>
                    <a:bodyPr/>
                    <a:lstStyle/>
                    <a:p>
                      <a:r>
                        <a:rPr lang="en-GB" dirty="0" smtClean="0"/>
                        <a:t>87</a:t>
                      </a:r>
                      <a:endParaRPr lang="en-GB" dirty="0"/>
                    </a:p>
                  </a:txBody>
                  <a:tcPr/>
                </a:tc>
                <a:tc>
                  <a:txBody>
                    <a:bodyPr/>
                    <a:lstStyle/>
                    <a:p>
                      <a:r>
                        <a:rPr lang="en-GB" dirty="0" smtClean="0"/>
                        <a:t>67</a:t>
                      </a:r>
                      <a:endParaRPr lang="en-GB" dirty="0"/>
                    </a:p>
                  </a:txBody>
                  <a:tcPr/>
                </a:tc>
                <a:tc>
                  <a:txBody>
                    <a:bodyPr/>
                    <a:lstStyle/>
                    <a:p>
                      <a:r>
                        <a:rPr lang="en-GB" dirty="0" smtClean="0"/>
                        <a:t>58</a:t>
                      </a:r>
                      <a:endParaRPr lang="en-GB" dirty="0"/>
                    </a:p>
                  </a:txBody>
                  <a:tcPr/>
                </a:tc>
                <a:tc>
                  <a:txBody>
                    <a:bodyPr/>
                    <a:lstStyle/>
                    <a:p>
                      <a:r>
                        <a:rPr lang="en-GB" dirty="0" smtClean="0"/>
                        <a:t>66</a:t>
                      </a:r>
                      <a:endParaRPr lang="en-GB" dirty="0"/>
                    </a:p>
                  </a:txBody>
                  <a:tcPr/>
                </a:tc>
                <a:tc>
                  <a:txBody>
                    <a:bodyPr/>
                    <a:lstStyle/>
                    <a:p>
                      <a:r>
                        <a:rPr lang="en-GB" dirty="0" smtClean="0"/>
                        <a:t>66</a:t>
                      </a:r>
                      <a:endParaRPr lang="en-GB" dirty="0"/>
                    </a:p>
                  </a:txBody>
                  <a:tcPr/>
                </a:tc>
                <a:tc>
                  <a:txBody>
                    <a:bodyPr/>
                    <a:lstStyle/>
                    <a:p>
                      <a:r>
                        <a:rPr lang="en-GB" dirty="0" smtClean="0"/>
                        <a:t>72</a:t>
                      </a:r>
                      <a:endParaRPr lang="en-GB" dirty="0"/>
                    </a:p>
                  </a:txBody>
                  <a:tcPr/>
                </a:tc>
              </a:tr>
              <a:tr h="370840">
                <a:tc>
                  <a:txBody>
                    <a:bodyPr/>
                    <a:lstStyle/>
                    <a:p>
                      <a:r>
                        <a:rPr lang="en-GB" dirty="0" smtClean="0"/>
                        <a:t>68</a:t>
                      </a:r>
                      <a:endParaRPr lang="en-GB" dirty="0"/>
                    </a:p>
                  </a:txBody>
                  <a:tcPr/>
                </a:tc>
                <a:tc>
                  <a:txBody>
                    <a:bodyPr/>
                    <a:lstStyle/>
                    <a:p>
                      <a:r>
                        <a:rPr lang="en-GB" dirty="0" smtClean="0"/>
                        <a:t>56</a:t>
                      </a:r>
                      <a:endParaRPr lang="en-GB" dirty="0"/>
                    </a:p>
                  </a:txBody>
                  <a:tcPr/>
                </a:tc>
                <a:tc>
                  <a:txBody>
                    <a:bodyPr/>
                    <a:lstStyle/>
                    <a:p>
                      <a:r>
                        <a:rPr lang="en-GB" dirty="0" smtClean="0"/>
                        <a:t>80</a:t>
                      </a:r>
                      <a:endParaRPr lang="en-GB" dirty="0"/>
                    </a:p>
                  </a:txBody>
                  <a:tcPr/>
                </a:tc>
                <a:tc>
                  <a:txBody>
                    <a:bodyPr/>
                    <a:lstStyle/>
                    <a:p>
                      <a:r>
                        <a:rPr lang="en-GB" dirty="0" smtClean="0"/>
                        <a:t>82</a:t>
                      </a:r>
                      <a:endParaRPr lang="en-GB" dirty="0"/>
                    </a:p>
                  </a:txBody>
                  <a:tcPr/>
                </a:tc>
                <a:tc>
                  <a:txBody>
                    <a:bodyPr/>
                    <a:lstStyle/>
                    <a:p>
                      <a:r>
                        <a:rPr lang="en-GB" dirty="0" smtClean="0"/>
                        <a:t>58</a:t>
                      </a:r>
                      <a:endParaRPr lang="en-GB" dirty="0"/>
                    </a:p>
                  </a:txBody>
                  <a:tcPr/>
                </a:tc>
                <a:tc>
                  <a:txBody>
                    <a:bodyPr/>
                    <a:lstStyle/>
                    <a:p>
                      <a:r>
                        <a:rPr lang="en-GB" dirty="0" smtClean="0"/>
                        <a:t>66</a:t>
                      </a:r>
                      <a:endParaRPr lang="en-GB" dirty="0"/>
                    </a:p>
                  </a:txBody>
                  <a:tcPr/>
                </a:tc>
                <a:tc>
                  <a:txBody>
                    <a:bodyPr/>
                    <a:lstStyle/>
                    <a:p>
                      <a:r>
                        <a:rPr lang="en-GB" dirty="0" smtClean="0"/>
                        <a:t>72</a:t>
                      </a:r>
                      <a:endParaRPr lang="en-GB" dirty="0"/>
                    </a:p>
                  </a:txBody>
                  <a:tcPr/>
                </a:tc>
                <a:tc>
                  <a:txBody>
                    <a:bodyPr/>
                    <a:lstStyle/>
                    <a:p>
                      <a:r>
                        <a:rPr lang="en-GB" dirty="0" smtClean="0"/>
                        <a:t>60</a:t>
                      </a:r>
                      <a:endParaRPr lang="en-GB" dirty="0"/>
                    </a:p>
                  </a:txBody>
                  <a:tcPr/>
                </a:tc>
                <a:tc>
                  <a:txBody>
                    <a:bodyPr/>
                    <a:lstStyle/>
                    <a:p>
                      <a:r>
                        <a:rPr lang="en-GB" dirty="0" smtClean="0"/>
                        <a:t>68</a:t>
                      </a:r>
                      <a:endParaRPr lang="en-GB" dirty="0"/>
                    </a:p>
                  </a:txBody>
                  <a:tcPr/>
                </a:tc>
                <a:tc>
                  <a:txBody>
                    <a:bodyPr/>
                    <a:lstStyle/>
                    <a:p>
                      <a:r>
                        <a:rPr lang="en-GB" dirty="0" smtClean="0"/>
                        <a:t>62</a:t>
                      </a:r>
                      <a:endParaRPr lang="en-GB" dirty="0"/>
                    </a:p>
                  </a:txBody>
                  <a:tcPr/>
                </a:tc>
              </a:tr>
              <a:tr h="370840">
                <a:tc>
                  <a:txBody>
                    <a:bodyPr/>
                    <a:lstStyle/>
                    <a:p>
                      <a:r>
                        <a:rPr lang="en-GB" dirty="0" smtClean="0"/>
                        <a:t>56</a:t>
                      </a:r>
                      <a:endParaRPr lang="en-GB" dirty="0"/>
                    </a:p>
                  </a:txBody>
                  <a:tcPr/>
                </a:tc>
                <a:tc>
                  <a:txBody>
                    <a:bodyPr/>
                    <a:lstStyle/>
                    <a:p>
                      <a:r>
                        <a:rPr lang="en-GB" dirty="0" smtClean="0"/>
                        <a:t>55</a:t>
                      </a:r>
                      <a:endParaRPr lang="en-GB" dirty="0"/>
                    </a:p>
                  </a:txBody>
                  <a:tcPr/>
                </a:tc>
                <a:tc>
                  <a:txBody>
                    <a:bodyPr/>
                    <a:lstStyle/>
                    <a:p>
                      <a:r>
                        <a:rPr lang="en-GB" dirty="0" smtClean="0"/>
                        <a:t>65</a:t>
                      </a:r>
                      <a:endParaRPr lang="en-GB" dirty="0"/>
                    </a:p>
                  </a:txBody>
                  <a:tcPr/>
                </a:tc>
                <a:tc>
                  <a:txBody>
                    <a:bodyPr/>
                    <a:lstStyle/>
                    <a:p>
                      <a:r>
                        <a:rPr lang="en-GB" dirty="0" smtClean="0"/>
                        <a:t>64</a:t>
                      </a:r>
                      <a:endParaRPr lang="en-GB" dirty="0"/>
                    </a:p>
                  </a:txBody>
                  <a:tcPr/>
                </a:tc>
                <a:tc>
                  <a:txBody>
                    <a:bodyPr/>
                    <a:lstStyle/>
                    <a:p>
                      <a:r>
                        <a:rPr lang="en-GB" dirty="0" smtClean="0"/>
                        <a:t>54</a:t>
                      </a:r>
                      <a:endParaRPr lang="en-GB" dirty="0"/>
                    </a:p>
                  </a:txBody>
                  <a:tcPr/>
                </a:tc>
                <a:tc>
                  <a:txBody>
                    <a:bodyPr/>
                    <a:lstStyle/>
                    <a:p>
                      <a:r>
                        <a:rPr lang="en-GB" dirty="0" smtClean="0"/>
                        <a:t>64</a:t>
                      </a:r>
                      <a:endParaRPr lang="en-GB" dirty="0"/>
                    </a:p>
                  </a:txBody>
                  <a:tcPr/>
                </a:tc>
                <a:tc>
                  <a:txBody>
                    <a:bodyPr/>
                    <a:lstStyle/>
                    <a:p>
                      <a:r>
                        <a:rPr lang="en-GB" dirty="0" smtClean="0"/>
                        <a:t>60</a:t>
                      </a:r>
                      <a:endParaRPr lang="en-GB" dirty="0"/>
                    </a:p>
                  </a:txBody>
                  <a:tcPr/>
                </a:tc>
                <a:tc>
                  <a:txBody>
                    <a:bodyPr/>
                    <a:lstStyle/>
                    <a:p>
                      <a:r>
                        <a:rPr lang="en-GB" dirty="0" smtClean="0"/>
                        <a:t>69</a:t>
                      </a:r>
                      <a:endParaRPr lang="en-GB" dirty="0"/>
                    </a:p>
                  </a:txBody>
                  <a:tcPr/>
                </a:tc>
                <a:tc>
                  <a:txBody>
                    <a:bodyPr/>
                    <a:lstStyle/>
                    <a:p>
                      <a:r>
                        <a:rPr lang="en-GB" dirty="0" smtClean="0"/>
                        <a:t>80</a:t>
                      </a:r>
                      <a:endParaRPr lang="en-GB" dirty="0"/>
                    </a:p>
                  </a:txBody>
                  <a:tcPr/>
                </a:tc>
                <a:tc>
                  <a:txBody>
                    <a:bodyPr/>
                    <a:lstStyle/>
                    <a:p>
                      <a:r>
                        <a:rPr lang="en-GB" dirty="0" smtClean="0"/>
                        <a:t>76</a:t>
                      </a:r>
                      <a:endParaRPr lang="en-GB" dirty="0"/>
                    </a:p>
                  </a:txBody>
                  <a:tcPr/>
                </a:tc>
              </a:tr>
            </a:tbl>
          </a:graphicData>
        </a:graphic>
      </p:graphicFrame>
      <p:sp>
        <p:nvSpPr>
          <p:cNvPr id="4" name="TextBox 3"/>
          <p:cNvSpPr txBox="1"/>
          <p:nvPr/>
        </p:nvSpPr>
        <p:spPr>
          <a:xfrm>
            <a:off x="714348" y="2928934"/>
            <a:ext cx="7429552" cy="369332"/>
          </a:xfrm>
          <a:prstGeom prst="rect">
            <a:avLst/>
          </a:prstGeom>
          <a:noFill/>
        </p:spPr>
        <p:txBody>
          <a:bodyPr wrap="square" rtlCol="0">
            <a:spAutoFit/>
          </a:bodyPr>
          <a:lstStyle/>
          <a:p>
            <a:r>
              <a:rPr lang="en-GB" dirty="0" smtClean="0"/>
              <a:t>The mean for this site is </a:t>
            </a:r>
            <a:r>
              <a:rPr lang="en-GB" b="1" dirty="0" smtClean="0"/>
              <a:t>67.3 mm</a:t>
            </a:r>
            <a:endParaRPr lang="en-GB" b="1" dirty="0"/>
          </a:p>
        </p:txBody>
      </p:sp>
      <p:sp>
        <p:nvSpPr>
          <p:cNvPr id="5" name="TextBox 4"/>
          <p:cNvSpPr txBox="1"/>
          <p:nvPr/>
        </p:nvSpPr>
        <p:spPr>
          <a:xfrm>
            <a:off x="500034" y="4000504"/>
            <a:ext cx="7786742" cy="1200329"/>
          </a:xfrm>
          <a:prstGeom prst="rect">
            <a:avLst/>
          </a:prstGeom>
          <a:noFill/>
        </p:spPr>
        <p:txBody>
          <a:bodyPr wrap="square" rtlCol="0">
            <a:spAutoFit/>
          </a:bodyPr>
          <a:lstStyle/>
          <a:p>
            <a:r>
              <a:rPr lang="en-GB" dirty="0" smtClean="0"/>
              <a:t>So you can see that there is a significant difference between the means at the two sites</a:t>
            </a:r>
          </a:p>
          <a:p>
            <a:r>
              <a:rPr lang="en-GB" dirty="0" smtClean="0"/>
              <a:t>Mean at first site  </a:t>
            </a:r>
            <a:r>
              <a:rPr lang="en-GB" b="1" dirty="0" smtClean="0"/>
              <a:t>11.5 mm</a:t>
            </a:r>
          </a:p>
          <a:p>
            <a:r>
              <a:rPr lang="en-GB" dirty="0" smtClean="0"/>
              <a:t>Mean at second site  </a:t>
            </a:r>
            <a:r>
              <a:rPr lang="en-GB" b="1" dirty="0" smtClean="0"/>
              <a:t>67.3 mm</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428604"/>
            <a:ext cx="7715304" cy="646331"/>
          </a:xfrm>
          <a:prstGeom prst="rect">
            <a:avLst/>
          </a:prstGeom>
          <a:noFill/>
        </p:spPr>
        <p:txBody>
          <a:bodyPr wrap="square" rtlCol="0">
            <a:spAutoFit/>
          </a:bodyPr>
          <a:lstStyle/>
          <a:p>
            <a:r>
              <a:rPr lang="en-GB" dirty="0" smtClean="0"/>
              <a:t>The </a:t>
            </a:r>
            <a:r>
              <a:rPr lang="en-GB" b="1" dirty="0" smtClean="0"/>
              <a:t>MODE </a:t>
            </a:r>
            <a:r>
              <a:rPr lang="en-GB" dirty="0" smtClean="0"/>
              <a:t>is the most frequently occurring value.</a:t>
            </a:r>
          </a:p>
          <a:p>
            <a:r>
              <a:rPr lang="en-GB" dirty="0" smtClean="0"/>
              <a:t>Sometimes the data has to be grouped into classes to find the </a:t>
            </a:r>
            <a:r>
              <a:rPr lang="en-GB" b="1" dirty="0" smtClean="0"/>
              <a:t>MODAL CLASS</a:t>
            </a:r>
            <a:endParaRPr lang="en-GB" b="1" dirty="0"/>
          </a:p>
        </p:txBody>
      </p:sp>
      <p:sp>
        <p:nvSpPr>
          <p:cNvPr id="3" name="TextBox 2"/>
          <p:cNvSpPr txBox="1"/>
          <p:nvPr/>
        </p:nvSpPr>
        <p:spPr>
          <a:xfrm>
            <a:off x="428596" y="1142984"/>
            <a:ext cx="3429024" cy="2862322"/>
          </a:xfrm>
          <a:prstGeom prst="rect">
            <a:avLst/>
          </a:prstGeom>
          <a:noFill/>
        </p:spPr>
        <p:txBody>
          <a:bodyPr wrap="square" rtlCol="0">
            <a:spAutoFit/>
          </a:bodyPr>
          <a:lstStyle/>
          <a:p>
            <a:r>
              <a:rPr lang="en-GB" b="1" dirty="0" smtClean="0"/>
              <a:t>Sample 1</a:t>
            </a:r>
          </a:p>
          <a:p>
            <a:pPr marL="342900" indent="-342900">
              <a:buAutoNum type="arabicPlain" startAt="18"/>
            </a:pPr>
            <a:r>
              <a:rPr lang="en-GB" dirty="0" smtClean="0"/>
              <a:t>18</a:t>
            </a:r>
          </a:p>
          <a:p>
            <a:pPr marL="342900" indent="-342900"/>
            <a:r>
              <a:rPr lang="en-GB" dirty="0" smtClean="0"/>
              <a:t>16</a:t>
            </a:r>
          </a:p>
          <a:p>
            <a:pPr marL="342900" indent="-342900"/>
            <a:r>
              <a:rPr lang="en-GB" dirty="0" smtClean="0"/>
              <a:t>14  14</a:t>
            </a:r>
          </a:p>
          <a:p>
            <a:pPr marL="342900" indent="-342900">
              <a:buAutoNum type="arabicPlain" startAt="13"/>
            </a:pPr>
            <a:r>
              <a:rPr lang="en-GB" dirty="0" smtClean="0"/>
              <a:t>13</a:t>
            </a:r>
          </a:p>
          <a:p>
            <a:pPr marL="342900" indent="-342900"/>
            <a:r>
              <a:rPr lang="en-GB" dirty="0" smtClean="0"/>
              <a:t>12  12  12   12  12  12  12</a:t>
            </a:r>
          </a:p>
          <a:p>
            <a:pPr marL="342900" indent="-342900">
              <a:buAutoNum type="arabicPlain" startAt="11"/>
            </a:pPr>
            <a:r>
              <a:rPr lang="en-GB" dirty="0" smtClean="0"/>
              <a:t>11  11  11  </a:t>
            </a:r>
          </a:p>
          <a:p>
            <a:pPr marL="342900" indent="-342900">
              <a:buAutoNum type="arabicPlain" startAt="10"/>
            </a:pPr>
            <a:r>
              <a:rPr lang="en-GB" dirty="0" smtClean="0"/>
              <a:t>10  10  10  10  10</a:t>
            </a:r>
          </a:p>
          <a:p>
            <a:pPr marL="342900" indent="-342900"/>
            <a:r>
              <a:rPr lang="en-GB" dirty="0" smtClean="0"/>
              <a:t>9  9</a:t>
            </a:r>
          </a:p>
          <a:p>
            <a:pPr marL="342900" indent="-342900"/>
            <a:r>
              <a:rPr lang="en-GB" dirty="0" smtClean="0"/>
              <a:t>8  8  8  8  </a:t>
            </a:r>
            <a:endParaRPr lang="en-GB" dirty="0"/>
          </a:p>
        </p:txBody>
      </p:sp>
      <p:cxnSp>
        <p:nvCxnSpPr>
          <p:cNvPr id="5" name="Straight Arrow Connector 4"/>
          <p:cNvCxnSpPr/>
          <p:nvPr/>
        </p:nvCxnSpPr>
        <p:spPr>
          <a:xfrm rot="10800000">
            <a:off x="2928926" y="2714620"/>
            <a:ext cx="71438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28926" y="2428868"/>
            <a:ext cx="857256" cy="369332"/>
          </a:xfrm>
          <a:prstGeom prst="rect">
            <a:avLst/>
          </a:prstGeom>
          <a:noFill/>
        </p:spPr>
        <p:txBody>
          <a:bodyPr wrap="square" rtlCol="0">
            <a:spAutoFit/>
          </a:bodyPr>
          <a:lstStyle/>
          <a:p>
            <a:r>
              <a:rPr lang="en-GB" dirty="0" smtClean="0"/>
              <a:t>mode</a:t>
            </a:r>
            <a:endParaRPr lang="en-GB" dirty="0"/>
          </a:p>
        </p:txBody>
      </p:sp>
      <p:sp>
        <p:nvSpPr>
          <p:cNvPr id="8" name="TextBox 7"/>
          <p:cNvSpPr txBox="1"/>
          <p:nvPr/>
        </p:nvSpPr>
        <p:spPr>
          <a:xfrm>
            <a:off x="4643438" y="1142984"/>
            <a:ext cx="3357586" cy="5632311"/>
          </a:xfrm>
          <a:prstGeom prst="rect">
            <a:avLst/>
          </a:prstGeom>
          <a:noFill/>
        </p:spPr>
        <p:txBody>
          <a:bodyPr wrap="square" rtlCol="0">
            <a:spAutoFit/>
          </a:bodyPr>
          <a:lstStyle/>
          <a:p>
            <a:r>
              <a:rPr lang="en-GB" b="1" dirty="0" smtClean="0"/>
              <a:t>Sample 2</a:t>
            </a:r>
          </a:p>
          <a:p>
            <a:r>
              <a:rPr lang="en-GB" dirty="0" smtClean="0"/>
              <a:t>87</a:t>
            </a:r>
          </a:p>
          <a:p>
            <a:r>
              <a:rPr lang="en-GB" dirty="0" smtClean="0"/>
              <a:t>84</a:t>
            </a:r>
          </a:p>
          <a:p>
            <a:r>
              <a:rPr lang="en-GB" dirty="0" smtClean="0"/>
              <a:t>82</a:t>
            </a:r>
          </a:p>
          <a:p>
            <a:pPr marL="342900" indent="-342900">
              <a:buAutoNum type="arabicPlain" startAt="80"/>
            </a:pPr>
            <a:r>
              <a:rPr lang="en-GB" dirty="0" smtClean="0"/>
              <a:t>80</a:t>
            </a:r>
          </a:p>
          <a:p>
            <a:pPr marL="342900" indent="-342900"/>
            <a:r>
              <a:rPr lang="en-GB" dirty="0" smtClean="0"/>
              <a:t>76</a:t>
            </a:r>
          </a:p>
          <a:p>
            <a:pPr marL="342900" indent="-342900">
              <a:buAutoNum type="arabicPlain" startAt="72"/>
            </a:pPr>
            <a:r>
              <a:rPr lang="en-GB" dirty="0" smtClean="0"/>
              <a:t>72</a:t>
            </a:r>
          </a:p>
          <a:p>
            <a:pPr marL="342900" indent="-342900"/>
            <a:r>
              <a:rPr lang="en-GB" dirty="0" smtClean="0"/>
              <a:t>70</a:t>
            </a:r>
          </a:p>
          <a:p>
            <a:pPr marL="342900" indent="-342900"/>
            <a:r>
              <a:rPr lang="en-GB" dirty="0" smtClean="0"/>
              <a:t>69</a:t>
            </a:r>
          </a:p>
          <a:p>
            <a:pPr marL="342900" indent="-342900">
              <a:buAutoNum type="arabicPlain" startAt="68"/>
            </a:pPr>
            <a:r>
              <a:rPr lang="en-GB" dirty="0" smtClean="0"/>
              <a:t>68</a:t>
            </a:r>
          </a:p>
          <a:p>
            <a:pPr marL="342900" indent="-342900">
              <a:buAutoNum type="arabicPlain" startAt="67"/>
            </a:pPr>
            <a:r>
              <a:rPr lang="en-GB" dirty="0" smtClean="0"/>
              <a:t>67</a:t>
            </a:r>
          </a:p>
          <a:p>
            <a:pPr marL="342900" indent="-342900">
              <a:buAutoNum type="arabicPlain" startAt="66"/>
            </a:pPr>
            <a:r>
              <a:rPr lang="en-GB" dirty="0" smtClean="0"/>
              <a:t>66  66  66</a:t>
            </a:r>
          </a:p>
          <a:p>
            <a:pPr marL="342900" indent="-342900"/>
            <a:r>
              <a:rPr lang="en-GB" dirty="0" smtClean="0"/>
              <a:t>65</a:t>
            </a:r>
          </a:p>
          <a:p>
            <a:pPr marL="342900" indent="-342900">
              <a:buAutoNum type="arabicPlain" startAt="64"/>
            </a:pPr>
            <a:r>
              <a:rPr lang="en-GB" dirty="0" smtClean="0"/>
              <a:t>64</a:t>
            </a:r>
          </a:p>
          <a:p>
            <a:pPr marL="342900" indent="-342900"/>
            <a:r>
              <a:rPr lang="en-GB" dirty="0" smtClean="0"/>
              <a:t>62</a:t>
            </a:r>
          </a:p>
          <a:p>
            <a:pPr marL="342900" indent="-342900">
              <a:buAutoNum type="arabicPlain" startAt="60"/>
            </a:pPr>
            <a:r>
              <a:rPr lang="en-GB" dirty="0" smtClean="0"/>
              <a:t>60</a:t>
            </a:r>
          </a:p>
          <a:p>
            <a:pPr marL="342900" indent="-342900">
              <a:buAutoNum type="arabicPlain" startAt="58"/>
            </a:pPr>
            <a:r>
              <a:rPr lang="en-GB" dirty="0" smtClean="0"/>
              <a:t>58</a:t>
            </a:r>
          </a:p>
          <a:p>
            <a:pPr marL="342900" indent="-342900">
              <a:buAutoNum type="arabicPlain" startAt="56"/>
            </a:pPr>
            <a:r>
              <a:rPr lang="en-GB" dirty="0" smtClean="0"/>
              <a:t>56</a:t>
            </a:r>
          </a:p>
          <a:p>
            <a:pPr marL="342900" indent="-342900"/>
            <a:r>
              <a:rPr lang="en-GB" dirty="0" smtClean="0"/>
              <a:t>55</a:t>
            </a:r>
          </a:p>
          <a:p>
            <a:pPr marL="342900" indent="-342900"/>
            <a:r>
              <a:rPr lang="en-GB" dirty="0" smtClean="0"/>
              <a:t>54</a:t>
            </a:r>
            <a:endParaRPr lang="en-GB" dirty="0"/>
          </a:p>
        </p:txBody>
      </p:sp>
      <p:cxnSp>
        <p:nvCxnSpPr>
          <p:cNvPr id="10" name="Straight Arrow Connector 9"/>
          <p:cNvCxnSpPr/>
          <p:nvPr/>
        </p:nvCxnSpPr>
        <p:spPr>
          <a:xfrm rot="10800000">
            <a:off x="6072198" y="4357694"/>
            <a:ext cx="642942"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72198" y="4071942"/>
            <a:ext cx="857256" cy="369332"/>
          </a:xfrm>
          <a:prstGeom prst="rect">
            <a:avLst/>
          </a:prstGeom>
          <a:noFill/>
        </p:spPr>
        <p:txBody>
          <a:bodyPr wrap="square" rtlCol="0">
            <a:spAutoFit/>
          </a:bodyPr>
          <a:lstStyle/>
          <a:p>
            <a:r>
              <a:rPr lang="en-GB" dirty="0" smtClean="0"/>
              <a:t>mode</a:t>
            </a:r>
            <a:endParaRPr lang="en-GB" dirty="0"/>
          </a:p>
        </p:txBody>
      </p:sp>
      <p:sp>
        <p:nvSpPr>
          <p:cNvPr id="13" name="TextBox 12"/>
          <p:cNvSpPr txBox="1"/>
          <p:nvPr/>
        </p:nvSpPr>
        <p:spPr>
          <a:xfrm>
            <a:off x="500034" y="4357694"/>
            <a:ext cx="3357586" cy="1477328"/>
          </a:xfrm>
          <a:prstGeom prst="rect">
            <a:avLst/>
          </a:prstGeom>
          <a:noFill/>
        </p:spPr>
        <p:txBody>
          <a:bodyPr wrap="square" rtlCol="0">
            <a:spAutoFit/>
          </a:bodyPr>
          <a:lstStyle/>
          <a:p>
            <a:r>
              <a:rPr lang="en-GB" dirty="0" smtClean="0"/>
              <a:t>Therefore:- </a:t>
            </a:r>
          </a:p>
          <a:p>
            <a:r>
              <a:rPr lang="en-GB" b="1" dirty="0" smtClean="0"/>
              <a:t>Sample 1 has a mean of 11.5mm and a mode of 12mm</a:t>
            </a:r>
          </a:p>
          <a:p>
            <a:r>
              <a:rPr lang="en-GB" b="1" dirty="0" smtClean="0"/>
              <a:t>Sample 2 has a mean of  67.3mm and a mode of 66mm</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1"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6" grpId="1"/>
      <p:bldP spid="8"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500042"/>
            <a:ext cx="8143932" cy="923330"/>
          </a:xfrm>
          <a:prstGeom prst="rect">
            <a:avLst/>
          </a:prstGeom>
          <a:noFill/>
        </p:spPr>
        <p:txBody>
          <a:bodyPr wrap="square" rtlCol="0">
            <a:spAutoFit/>
          </a:bodyPr>
          <a:lstStyle/>
          <a:p>
            <a:r>
              <a:rPr lang="en-GB" dirty="0" smtClean="0"/>
              <a:t>The </a:t>
            </a:r>
            <a:r>
              <a:rPr lang="en-GB" b="1" dirty="0" smtClean="0"/>
              <a:t>MEDIAN</a:t>
            </a:r>
            <a:r>
              <a:rPr lang="en-GB" dirty="0" smtClean="0"/>
              <a:t> is the mid-point of a set of data.</a:t>
            </a:r>
          </a:p>
          <a:p>
            <a:r>
              <a:rPr lang="en-GB" dirty="0" smtClean="0"/>
              <a:t>The data is ranked in descending order (highest at the top, lowest at the bottom), and the middle value is the </a:t>
            </a:r>
            <a:r>
              <a:rPr lang="en-GB" b="1" dirty="0" smtClean="0"/>
              <a:t>MEDIAN</a:t>
            </a:r>
            <a:r>
              <a:rPr lang="en-GB" dirty="0" smtClean="0"/>
              <a:t>.</a:t>
            </a:r>
            <a:endParaRPr lang="en-GB" dirty="0"/>
          </a:p>
        </p:txBody>
      </p:sp>
      <p:sp>
        <p:nvSpPr>
          <p:cNvPr id="3" name="TextBox 2"/>
          <p:cNvSpPr txBox="1"/>
          <p:nvPr/>
        </p:nvSpPr>
        <p:spPr>
          <a:xfrm>
            <a:off x="571472" y="1571612"/>
            <a:ext cx="7858180" cy="646331"/>
          </a:xfrm>
          <a:prstGeom prst="rect">
            <a:avLst/>
          </a:prstGeom>
          <a:noFill/>
        </p:spPr>
        <p:txBody>
          <a:bodyPr wrap="square" rtlCol="0">
            <a:spAutoFit/>
          </a:bodyPr>
          <a:lstStyle/>
          <a:p>
            <a:r>
              <a:rPr lang="en-GB" dirty="0" smtClean="0"/>
              <a:t>Look at these 2 examples, the first has an even number of values and the second an odd number:-</a:t>
            </a:r>
            <a:endParaRPr lang="en-GB" dirty="0"/>
          </a:p>
        </p:txBody>
      </p:sp>
      <p:sp>
        <p:nvSpPr>
          <p:cNvPr id="4" name="TextBox 3"/>
          <p:cNvSpPr txBox="1"/>
          <p:nvPr/>
        </p:nvSpPr>
        <p:spPr>
          <a:xfrm>
            <a:off x="571472" y="2428868"/>
            <a:ext cx="642942" cy="2862322"/>
          </a:xfrm>
          <a:prstGeom prst="rect">
            <a:avLst/>
          </a:prstGeom>
          <a:noFill/>
        </p:spPr>
        <p:txBody>
          <a:bodyPr wrap="square" rtlCol="0">
            <a:spAutoFit/>
          </a:bodyPr>
          <a:lstStyle/>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endParaRPr lang="en-GB" dirty="0"/>
          </a:p>
        </p:txBody>
      </p:sp>
      <p:cxnSp>
        <p:nvCxnSpPr>
          <p:cNvPr id="7" name="Straight Arrow Connector 6"/>
          <p:cNvCxnSpPr/>
          <p:nvPr/>
        </p:nvCxnSpPr>
        <p:spPr>
          <a:xfrm rot="10800000">
            <a:off x="785786" y="3786190"/>
            <a:ext cx="71438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71604" y="2928934"/>
            <a:ext cx="1857388" cy="1754326"/>
          </a:xfrm>
          <a:prstGeom prst="rect">
            <a:avLst/>
          </a:prstGeom>
          <a:noFill/>
        </p:spPr>
        <p:txBody>
          <a:bodyPr wrap="square" rtlCol="0">
            <a:spAutoFit/>
          </a:bodyPr>
          <a:lstStyle/>
          <a:p>
            <a:r>
              <a:rPr lang="en-GB" dirty="0" smtClean="0"/>
              <a:t>Here is the </a:t>
            </a:r>
            <a:r>
              <a:rPr lang="en-GB" b="1" dirty="0" smtClean="0"/>
              <a:t>MEDIAN</a:t>
            </a:r>
            <a:r>
              <a:rPr lang="en-GB" dirty="0" smtClean="0"/>
              <a:t>, 5 points above and 5 below, half way between the 5</a:t>
            </a:r>
            <a:r>
              <a:rPr lang="en-GB" baseline="30000" dirty="0" smtClean="0"/>
              <a:t>th</a:t>
            </a:r>
            <a:r>
              <a:rPr lang="en-GB" dirty="0" smtClean="0"/>
              <a:t> and 6</a:t>
            </a:r>
            <a:r>
              <a:rPr lang="en-GB" baseline="30000" dirty="0" smtClean="0"/>
              <a:t>th</a:t>
            </a:r>
            <a:r>
              <a:rPr lang="en-GB" dirty="0" smtClean="0"/>
              <a:t>.</a:t>
            </a:r>
            <a:endParaRPr lang="en-GB" dirty="0"/>
          </a:p>
        </p:txBody>
      </p:sp>
      <p:sp>
        <p:nvSpPr>
          <p:cNvPr id="9" name="TextBox 8"/>
          <p:cNvSpPr txBox="1"/>
          <p:nvPr/>
        </p:nvSpPr>
        <p:spPr>
          <a:xfrm>
            <a:off x="5286380" y="2143116"/>
            <a:ext cx="642942" cy="3693319"/>
          </a:xfrm>
          <a:prstGeom prst="rect">
            <a:avLst/>
          </a:prstGeom>
          <a:noFill/>
        </p:spPr>
        <p:txBody>
          <a:bodyPr wrap="square" rtlCol="0">
            <a:spAutoFit/>
          </a:bodyPr>
          <a:lstStyle/>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p:txBody>
      </p:sp>
      <p:sp>
        <p:nvSpPr>
          <p:cNvPr id="10" name="TextBox 9"/>
          <p:cNvSpPr txBox="1"/>
          <p:nvPr/>
        </p:nvSpPr>
        <p:spPr>
          <a:xfrm>
            <a:off x="785786" y="2214554"/>
            <a:ext cx="1643074" cy="369332"/>
          </a:xfrm>
          <a:prstGeom prst="rect">
            <a:avLst/>
          </a:prstGeom>
          <a:noFill/>
        </p:spPr>
        <p:txBody>
          <a:bodyPr wrap="square" rtlCol="0">
            <a:spAutoFit/>
          </a:bodyPr>
          <a:lstStyle/>
          <a:p>
            <a:r>
              <a:rPr lang="en-GB" dirty="0" smtClean="0"/>
              <a:t>10 values</a:t>
            </a:r>
            <a:endParaRPr lang="en-GB" dirty="0"/>
          </a:p>
        </p:txBody>
      </p:sp>
      <p:sp>
        <p:nvSpPr>
          <p:cNvPr id="11" name="TextBox 10"/>
          <p:cNvSpPr txBox="1"/>
          <p:nvPr/>
        </p:nvSpPr>
        <p:spPr>
          <a:xfrm>
            <a:off x="6429388" y="1928802"/>
            <a:ext cx="1571636" cy="369332"/>
          </a:xfrm>
          <a:prstGeom prst="rect">
            <a:avLst/>
          </a:prstGeom>
          <a:noFill/>
        </p:spPr>
        <p:txBody>
          <a:bodyPr wrap="square" rtlCol="0">
            <a:spAutoFit/>
          </a:bodyPr>
          <a:lstStyle/>
          <a:p>
            <a:r>
              <a:rPr lang="en-GB" dirty="0" smtClean="0"/>
              <a:t>13 values</a:t>
            </a:r>
            <a:endParaRPr lang="en-GB" dirty="0"/>
          </a:p>
        </p:txBody>
      </p:sp>
      <p:cxnSp>
        <p:nvCxnSpPr>
          <p:cNvPr id="13" name="Straight Arrow Connector 12"/>
          <p:cNvCxnSpPr/>
          <p:nvPr/>
        </p:nvCxnSpPr>
        <p:spPr>
          <a:xfrm rot="10800000">
            <a:off x="5572132" y="3929066"/>
            <a:ext cx="785818"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572264" y="3143248"/>
            <a:ext cx="1928826" cy="1477328"/>
          </a:xfrm>
          <a:prstGeom prst="rect">
            <a:avLst/>
          </a:prstGeom>
          <a:noFill/>
        </p:spPr>
        <p:txBody>
          <a:bodyPr wrap="square" rtlCol="0">
            <a:spAutoFit/>
          </a:bodyPr>
          <a:lstStyle/>
          <a:p>
            <a:r>
              <a:rPr lang="en-GB" dirty="0" smtClean="0"/>
              <a:t>Here is the </a:t>
            </a:r>
            <a:r>
              <a:rPr lang="en-GB" b="1" dirty="0" smtClean="0"/>
              <a:t>MEDIAN</a:t>
            </a:r>
            <a:r>
              <a:rPr lang="en-GB" dirty="0" smtClean="0"/>
              <a:t>, 6 points above and 6 points below, exactly on the 7</a:t>
            </a:r>
            <a:r>
              <a:rPr lang="en-GB" baseline="30000" dirty="0" smtClean="0"/>
              <a:t>th</a:t>
            </a:r>
            <a:r>
              <a:rPr lang="en-GB" dirty="0" smtClean="0"/>
              <a:t>.</a:t>
            </a:r>
            <a:endParaRPr lang="en-GB" dirty="0"/>
          </a:p>
        </p:txBody>
      </p:sp>
      <p:sp>
        <p:nvSpPr>
          <p:cNvPr id="16" name="TextBox 15"/>
          <p:cNvSpPr txBox="1"/>
          <p:nvPr/>
        </p:nvSpPr>
        <p:spPr>
          <a:xfrm>
            <a:off x="1785918" y="5286388"/>
            <a:ext cx="3000396" cy="1200329"/>
          </a:xfrm>
          <a:prstGeom prst="rect">
            <a:avLst/>
          </a:prstGeom>
          <a:noFill/>
        </p:spPr>
        <p:txBody>
          <a:bodyPr wrap="square" rtlCol="0">
            <a:spAutoFit/>
          </a:bodyPr>
          <a:lstStyle/>
          <a:p>
            <a:r>
              <a:rPr lang="en-GB" dirty="0" smtClean="0"/>
              <a:t>The </a:t>
            </a:r>
            <a:r>
              <a:rPr lang="en-GB" b="1" dirty="0" smtClean="0"/>
              <a:t>MEDIAN</a:t>
            </a:r>
            <a:r>
              <a:rPr lang="en-GB" dirty="0" smtClean="0"/>
              <a:t> value is not affected by extremes. Look at the lower value changing, but the </a:t>
            </a:r>
            <a:r>
              <a:rPr lang="en-GB" b="1" dirty="0" smtClean="0"/>
              <a:t>MEDIAN</a:t>
            </a:r>
            <a:r>
              <a:rPr lang="en-GB" dirty="0" smtClean="0"/>
              <a:t> stays the same.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linds(horizontal)">
                                      <p:cBhvr>
                                        <p:cTn id="22" dur="500"/>
                                        <p:tgtEl>
                                          <p:spTgt spid="4">
                                            <p:txEl>
                                              <p:pRg st="0" end="0"/>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blinds(horizontal)">
                                      <p:cBhvr>
                                        <p:cTn id="25" dur="500"/>
                                        <p:tgtEl>
                                          <p:spTgt spid="4">
                                            <p:txEl>
                                              <p:pRg st="1" end="1"/>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blinds(horizontal)">
                                      <p:cBhvr>
                                        <p:cTn id="28" dur="500"/>
                                        <p:tgtEl>
                                          <p:spTgt spid="4">
                                            <p:txEl>
                                              <p:pRg st="2" end="2"/>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blinds(horizontal)">
                                      <p:cBhvr>
                                        <p:cTn id="31" dur="500"/>
                                        <p:tgtEl>
                                          <p:spTgt spid="4">
                                            <p:txEl>
                                              <p:pRg st="3" end="3"/>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blinds(horizontal)">
                                      <p:cBhvr>
                                        <p:cTn id="34" dur="500"/>
                                        <p:tgtEl>
                                          <p:spTgt spid="4">
                                            <p:txEl>
                                              <p:pRg st="4" end="4"/>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blinds(horizontal)">
                                      <p:cBhvr>
                                        <p:cTn id="37" dur="500"/>
                                        <p:tgtEl>
                                          <p:spTgt spid="4">
                                            <p:txEl>
                                              <p:pRg st="5" end="5"/>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blinds(horizontal)">
                                      <p:cBhvr>
                                        <p:cTn id="40" dur="500"/>
                                        <p:tgtEl>
                                          <p:spTgt spid="4">
                                            <p:txEl>
                                              <p:pRg st="6" end="6"/>
                                            </p:txEl>
                                          </p:spTgt>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Effect transition="in" filter="blinds(horizontal)">
                                      <p:cBhvr>
                                        <p:cTn id="43" dur="500"/>
                                        <p:tgtEl>
                                          <p:spTgt spid="4">
                                            <p:txEl>
                                              <p:pRg st="7" end="7"/>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
                                            <p:txEl>
                                              <p:pRg st="8" end="8"/>
                                            </p:txEl>
                                          </p:spTgt>
                                        </p:tgtEl>
                                        <p:attrNameLst>
                                          <p:attrName>style.visibility</p:attrName>
                                        </p:attrNameLst>
                                      </p:cBhvr>
                                      <p:to>
                                        <p:strVal val="visible"/>
                                      </p:to>
                                    </p:set>
                                    <p:animEffect transition="in" filter="blinds(horizontal)">
                                      <p:cBhvr>
                                        <p:cTn id="46" dur="500"/>
                                        <p:tgtEl>
                                          <p:spTgt spid="4">
                                            <p:txEl>
                                              <p:pRg st="8" end="8"/>
                                            </p:txEl>
                                          </p:spTgt>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Effect transition="in" filter="blinds(horizontal)">
                                      <p:cBhvr>
                                        <p:cTn id="49" dur="500"/>
                                        <p:tgtEl>
                                          <p:spTgt spid="4">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blinds(horizontal)">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blinds(horizontal)">
                                      <p:cBhvr>
                                        <p:cTn id="59" dur="5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blinds(horizontal)">
                                      <p:cBhvr>
                                        <p:cTn id="64" dur="500"/>
                                        <p:tgtEl>
                                          <p:spTgt spid="11"/>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blinds(horizontal)">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blinds(horizontal)">
                                      <p:cBhvr>
                                        <p:cTn id="74" dur="500"/>
                                        <p:tgtEl>
                                          <p:spTgt spid="13"/>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blinds(horizontal)">
                                      <p:cBhvr>
                                        <p:cTn id="79" dur="5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blinds(horizontal)">
                                      <p:cBhvr>
                                        <p:cTn id="84" dur="500"/>
                                        <p:tgtEl>
                                          <p:spTgt spid="16"/>
                                        </p:tgtEl>
                                      </p:cBhvr>
                                    </p:animEffect>
                                  </p:childTnLst>
                                </p:cTn>
                              </p:par>
                            </p:childTnLst>
                          </p:cTn>
                        </p:par>
                      </p:childTnLst>
                    </p:cTn>
                  </p:par>
                  <p:par>
                    <p:cTn id="85" fill="hold">
                      <p:stCondLst>
                        <p:cond delay="indefinite"/>
                      </p:stCondLst>
                      <p:childTnLst>
                        <p:par>
                          <p:cTn id="86" fill="hold">
                            <p:stCondLst>
                              <p:cond delay="0"/>
                            </p:stCondLst>
                            <p:childTnLst>
                              <p:par>
                                <p:cTn id="87" presetID="0" presetClass="path" presetSubtype="0" accel="50000" decel="50000" fill="hold" nodeType="clickEffect">
                                  <p:stCondLst>
                                    <p:cond delay="0"/>
                                  </p:stCondLst>
                                  <p:childTnLst>
                                    <p:animMotion origin="layout" path="M 0 0 L 0 0.15726 " pathEditMode="relative" ptsTypes="AA">
                                      <p:cBhvr>
                                        <p:cTn id="88" dur="2000" fill="hold"/>
                                        <p:tgtEl>
                                          <p:spTgt spid="4">
                                            <p:txEl>
                                              <p:pRg st="9" end="9"/>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allAtOnce"/>
      <p:bldP spid="8" grpId="0"/>
      <p:bldP spid="9" grpId="0"/>
      <p:bldP spid="10" grpId="0"/>
      <p:bldP spid="11"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285728"/>
            <a:ext cx="7786742" cy="646331"/>
          </a:xfrm>
          <a:prstGeom prst="rect">
            <a:avLst/>
          </a:prstGeom>
          <a:noFill/>
        </p:spPr>
        <p:txBody>
          <a:bodyPr wrap="square" rtlCol="0">
            <a:spAutoFit/>
          </a:bodyPr>
          <a:lstStyle/>
          <a:p>
            <a:r>
              <a:rPr lang="en-GB" dirty="0" smtClean="0"/>
              <a:t>Now lets work out the MEDIAN value for our two samples of shingle from </a:t>
            </a:r>
            <a:r>
              <a:rPr lang="en-GB" dirty="0" err="1" smtClean="0"/>
              <a:t>Chesil</a:t>
            </a:r>
            <a:r>
              <a:rPr lang="en-GB" smtClean="0"/>
              <a:t> Beach</a:t>
            </a:r>
            <a:r>
              <a:rPr lang="en-GB" dirty="0" smtClean="0"/>
              <a:t>.</a:t>
            </a:r>
            <a:endParaRPr lang="en-GB" dirty="0"/>
          </a:p>
        </p:txBody>
      </p:sp>
      <p:sp>
        <p:nvSpPr>
          <p:cNvPr id="3" name="TextBox 2"/>
          <p:cNvSpPr txBox="1"/>
          <p:nvPr/>
        </p:nvSpPr>
        <p:spPr>
          <a:xfrm>
            <a:off x="428596" y="1142984"/>
            <a:ext cx="3429024" cy="2862322"/>
          </a:xfrm>
          <a:prstGeom prst="rect">
            <a:avLst/>
          </a:prstGeom>
          <a:noFill/>
        </p:spPr>
        <p:txBody>
          <a:bodyPr wrap="square" rtlCol="0">
            <a:spAutoFit/>
          </a:bodyPr>
          <a:lstStyle/>
          <a:p>
            <a:r>
              <a:rPr lang="en-GB" b="1" dirty="0" smtClean="0"/>
              <a:t>Sample 1</a:t>
            </a:r>
          </a:p>
          <a:p>
            <a:pPr marL="342900" indent="-342900">
              <a:buAutoNum type="arabicPlain" startAt="18"/>
            </a:pPr>
            <a:r>
              <a:rPr lang="en-GB" dirty="0" smtClean="0"/>
              <a:t>18</a:t>
            </a:r>
          </a:p>
          <a:p>
            <a:pPr marL="342900" indent="-342900"/>
            <a:r>
              <a:rPr lang="en-GB" dirty="0" smtClean="0"/>
              <a:t>16</a:t>
            </a:r>
          </a:p>
          <a:p>
            <a:pPr marL="342900" indent="-342900"/>
            <a:r>
              <a:rPr lang="en-GB" dirty="0" smtClean="0"/>
              <a:t>14  14</a:t>
            </a:r>
          </a:p>
          <a:p>
            <a:pPr marL="342900" indent="-342900">
              <a:buAutoNum type="arabicPlain" startAt="13"/>
            </a:pPr>
            <a:r>
              <a:rPr lang="en-GB" dirty="0" smtClean="0"/>
              <a:t>13</a:t>
            </a:r>
          </a:p>
          <a:p>
            <a:pPr marL="342900" indent="-342900"/>
            <a:r>
              <a:rPr lang="en-GB" dirty="0" smtClean="0"/>
              <a:t>12  12  12   12  12  12  12</a:t>
            </a:r>
          </a:p>
          <a:p>
            <a:pPr marL="342900" indent="-342900">
              <a:buAutoNum type="arabicPlain" startAt="11"/>
            </a:pPr>
            <a:r>
              <a:rPr lang="en-GB" dirty="0" smtClean="0"/>
              <a:t>11  11  11  </a:t>
            </a:r>
          </a:p>
          <a:p>
            <a:pPr marL="342900" indent="-342900">
              <a:buAutoNum type="arabicPlain" startAt="10"/>
            </a:pPr>
            <a:r>
              <a:rPr lang="en-GB" dirty="0" smtClean="0"/>
              <a:t>10  10  10  10  10</a:t>
            </a:r>
          </a:p>
          <a:p>
            <a:pPr marL="342900" indent="-342900"/>
            <a:r>
              <a:rPr lang="en-GB" dirty="0" smtClean="0"/>
              <a:t>9  9</a:t>
            </a:r>
          </a:p>
          <a:p>
            <a:pPr marL="342900" indent="-342900"/>
            <a:r>
              <a:rPr lang="en-GB" dirty="0" smtClean="0"/>
              <a:t>8  8  8  8  </a:t>
            </a:r>
            <a:endParaRPr lang="en-GB" dirty="0"/>
          </a:p>
        </p:txBody>
      </p:sp>
      <p:sp>
        <p:nvSpPr>
          <p:cNvPr id="4" name="TextBox 3"/>
          <p:cNvSpPr txBox="1"/>
          <p:nvPr/>
        </p:nvSpPr>
        <p:spPr>
          <a:xfrm>
            <a:off x="428596" y="4214818"/>
            <a:ext cx="2714644" cy="1477328"/>
          </a:xfrm>
          <a:prstGeom prst="rect">
            <a:avLst/>
          </a:prstGeom>
          <a:noFill/>
        </p:spPr>
        <p:txBody>
          <a:bodyPr wrap="square" rtlCol="0">
            <a:spAutoFit/>
          </a:bodyPr>
          <a:lstStyle/>
          <a:p>
            <a:r>
              <a:rPr lang="en-GB" dirty="0" smtClean="0"/>
              <a:t>There are 30 values here so we are looking for </a:t>
            </a:r>
            <a:r>
              <a:rPr lang="en-GB" smtClean="0"/>
              <a:t>½ way </a:t>
            </a:r>
            <a:r>
              <a:rPr lang="en-GB" dirty="0" smtClean="0"/>
              <a:t>between the 15</a:t>
            </a:r>
            <a:r>
              <a:rPr lang="en-GB" baseline="30000" dirty="0" smtClean="0"/>
              <a:t>th</a:t>
            </a:r>
            <a:r>
              <a:rPr lang="en-GB" dirty="0" smtClean="0"/>
              <a:t> and 16</a:t>
            </a:r>
            <a:r>
              <a:rPr lang="en-GB" baseline="30000" dirty="0" smtClean="0"/>
              <a:t>th</a:t>
            </a:r>
            <a:r>
              <a:rPr lang="en-GB" dirty="0" smtClean="0"/>
              <a:t>, that will give 15 values above and 15 below</a:t>
            </a:r>
            <a:endParaRPr lang="en-GB" dirty="0"/>
          </a:p>
        </p:txBody>
      </p:sp>
      <p:sp>
        <p:nvSpPr>
          <p:cNvPr id="5" name="TextBox 4"/>
          <p:cNvSpPr txBox="1"/>
          <p:nvPr/>
        </p:nvSpPr>
        <p:spPr>
          <a:xfrm>
            <a:off x="500034" y="5786454"/>
            <a:ext cx="3000396" cy="646331"/>
          </a:xfrm>
          <a:prstGeom prst="rect">
            <a:avLst/>
          </a:prstGeom>
          <a:noFill/>
        </p:spPr>
        <p:txBody>
          <a:bodyPr wrap="square" rtlCol="0">
            <a:spAutoFit/>
          </a:bodyPr>
          <a:lstStyle/>
          <a:p>
            <a:r>
              <a:rPr lang="en-GB" dirty="0" smtClean="0"/>
              <a:t>Count 15 from the top, and the Median is indicated above</a:t>
            </a:r>
            <a:endParaRPr lang="en-GB" dirty="0"/>
          </a:p>
        </p:txBody>
      </p:sp>
      <p:cxnSp>
        <p:nvCxnSpPr>
          <p:cNvPr id="7" name="Straight Arrow Connector 6"/>
          <p:cNvCxnSpPr/>
          <p:nvPr/>
        </p:nvCxnSpPr>
        <p:spPr>
          <a:xfrm rot="10800000">
            <a:off x="1928794" y="3000372"/>
            <a:ext cx="1714512"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43438" y="1142984"/>
            <a:ext cx="3357586" cy="5632311"/>
          </a:xfrm>
          <a:prstGeom prst="rect">
            <a:avLst/>
          </a:prstGeom>
          <a:noFill/>
        </p:spPr>
        <p:txBody>
          <a:bodyPr wrap="square" rtlCol="0">
            <a:spAutoFit/>
          </a:bodyPr>
          <a:lstStyle/>
          <a:p>
            <a:r>
              <a:rPr lang="en-GB" b="1" dirty="0" smtClean="0"/>
              <a:t>Sample 2</a:t>
            </a:r>
          </a:p>
          <a:p>
            <a:r>
              <a:rPr lang="en-GB" dirty="0" smtClean="0"/>
              <a:t>87</a:t>
            </a:r>
          </a:p>
          <a:p>
            <a:r>
              <a:rPr lang="en-GB" dirty="0" smtClean="0"/>
              <a:t>84</a:t>
            </a:r>
          </a:p>
          <a:p>
            <a:r>
              <a:rPr lang="en-GB" dirty="0" smtClean="0"/>
              <a:t>82</a:t>
            </a:r>
          </a:p>
          <a:p>
            <a:pPr marL="342900" indent="-342900">
              <a:buAutoNum type="arabicPlain" startAt="80"/>
            </a:pPr>
            <a:r>
              <a:rPr lang="en-GB" dirty="0" smtClean="0"/>
              <a:t>80</a:t>
            </a:r>
          </a:p>
          <a:p>
            <a:pPr marL="342900" indent="-342900"/>
            <a:r>
              <a:rPr lang="en-GB" dirty="0" smtClean="0"/>
              <a:t>76</a:t>
            </a:r>
          </a:p>
          <a:p>
            <a:pPr marL="342900" indent="-342900">
              <a:buAutoNum type="arabicPlain" startAt="72"/>
            </a:pPr>
            <a:r>
              <a:rPr lang="en-GB" dirty="0" smtClean="0"/>
              <a:t>72</a:t>
            </a:r>
          </a:p>
          <a:p>
            <a:pPr marL="342900" indent="-342900"/>
            <a:r>
              <a:rPr lang="en-GB" dirty="0" smtClean="0"/>
              <a:t>70</a:t>
            </a:r>
          </a:p>
          <a:p>
            <a:pPr marL="342900" indent="-342900"/>
            <a:r>
              <a:rPr lang="en-GB" dirty="0" smtClean="0"/>
              <a:t>69</a:t>
            </a:r>
          </a:p>
          <a:p>
            <a:pPr marL="342900" indent="-342900">
              <a:buAutoNum type="arabicPlain" startAt="68"/>
            </a:pPr>
            <a:r>
              <a:rPr lang="en-GB" dirty="0" smtClean="0"/>
              <a:t>68</a:t>
            </a:r>
          </a:p>
          <a:p>
            <a:pPr marL="342900" indent="-342900">
              <a:buAutoNum type="arabicPlain" startAt="67"/>
            </a:pPr>
            <a:r>
              <a:rPr lang="en-GB" dirty="0" smtClean="0"/>
              <a:t>67</a:t>
            </a:r>
          </a:p>
          <a:p>
            <a:pPr marL="342900" indent="-342900">
              <a:buAutoNum type="arabicPlain" startAt="66"/>
            </a:pPr>
            <a:r>
              <a:rPr lang="en-GB" dirty="0" smtClean="0"/>
              <a:t>66  66  66</a:t>
            </a:r>
          </a:p>
          <a:p>
            <a:pPr marL="342900" indent="-342900"/>
            <a:r>
              <a:rPr lang="en-GB" dirty="0" smtClean="0"/>
              <a:t>65</a:t>
            </a:r>
          </a:p>
          <a:p>
            <a:pPr marL="342900" indent="-342900">
              <a:buAutoNum type="arabicPlain" startAt="64"/>
            </a:pPr>
            <a:r>
              <a:rPr lang="en-GB" dirty="0" smtClean="0"/>
              <a:t>64</a:t>
            </a:r>
          </a:p>
          <a:p>
            <a:pPr marL="342900" indent="-342900"/>
            <a:r>
              <a:rPr lang="en-GB" dirty="0" smtClean="0"/>
              <a:t>62</a:t>
            </a:r>
          </a:p>
          <a:p>
            <a:pPr marL="342900" indent="-342900">
              <a:buAutoNum type="arabicPlain" startAt="60"/>
            </a:pPr>
            <a:r>
              <a:rPr lang="en-GB" dirty="0" smtClean="0"/>
              <a:t>60</a:t>
            </a:r>
          </a:p>
          <a:p>
            <a:pPr marL="342900" indent="-342900">
              <a:buAutoNum type="arabicPlain" startAt="58"/>
            </a:pPr>
            <a:r>
              <a:rPr lang="en-GB" dirty="0" smtClean="0"/>
              <a:t>58</a:t>
            </a:r>
          </a:p>
          <a:p>
            <a:pPr marL="342900" indent="-342900">
              <a:buAutoNum type="arabicPlain" startAt="56"/>
            </a:pPr>
            <a:r>
              <a:rPr lang="en-GB" dirty="0" smtClean="0"/>
              <a:t>56</a:t>
            </a:r>
          </a:p>
          <a:p>
            <a:pPr marL="342900" indent="-342900"/>
            <a:r>
              <a:rPr lang="en-GB" dirty="0" smtClean="0"/>
              <a:t>55</a:t>
            </a:r>
          </a:p>
          <a:p>
            <a:pPr marL="342900" indent="-342900"/>
            <a:r>
              <a:rPr lang="en-GB" dirty="0" smtClean="0"/>
              <a:t>54</a:t>
            </a:r>
            <a:endParaRPr lang="en-GB" dirty="0"/>
          </a:p>
        </p:txBody>
      </p:sp>
      <p:cxnSp>
        <p:nvCxnSpPr>
          <p:cNvPr id="11" name="Straight Arrow Connector 10"/>
          <p:cNvCxnSpPr/>
          <p:nvPr/>
        </p:nvCxnSpPr>
        <p:spPr>
          <a:xfrm rot="10800000">
            <a:off x="6215074" y="4357694"/>
            <a:ext cx="1214446"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43636" y="5072074"/>
            <a:ext cx="2714644" cy="923330"/>
          </a:xfrm>
          <a:prstGeom prst="rect">
            <a:avLst/>
          </a:prstGeom>
          <a:noFill/>
        </p:spPr>
        <p:txBody>
          <a:bodyPr wrap="square" rtlCol="0">
            <a:spAutoFit/>
          </a:bodyPr>
          <a:lstStyle/>
          <a:p>
            <a:r>
              <a:rPr lang="en-GB" b="1" dirty="0" smtClean="0"/>
              <a:t>The median for sample 1 is 11mm, and the median for sample 2 is 66mm.</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linds(horizontal)">
                                      <p:cBhvr>
                                        <p:cTn id="30" dur="500"/>
                                        <p:tgtEl>
                                          <p:spTgt spid="3">
                                            <p:txEl>
                                              <p:pRg st="6" end="6"/>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linds(horizontal)">
                                      <p:cBhvr>
                                        <p:cTn id="33" dur="500"/>
                                        <p:tgtEl>
                                          <p:spTgt spid="3">
                                            <p:txEl>
                                              <p:pRg st="7" end="7"/>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linds(horizontal)">
                                      <p:cBhvr>
                                        <p:cTn id="36" dur="500"/>
                                        <p:tgtEl>
                                          <p:spTgt spid="3">
                                            <p:txEl>
                                              <p:pRg st="8" end="8"/>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linds(horizontal)">
                                      <p:cBhvr>
                                        <p:cTn id="39" dur="500"/>
                                        <p:tgtEl>
                                          <p:spTgt spid="3">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blinds(horizontal)">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blinds(horizontal)">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blinds(horizontal)">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blinds(horizontal)">
                                      <p:cBhvr>
                                        <p:cTn id="59" dur="5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blinds(horizontal)">
                                      <p:cBhvr>
                                        <p:cTn id="64" dur="500"/>
                                        <p:tgtEl>
                                          <p:spTgt spid="11"/>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blinds(horizontal)">
                                      <p:cBhvr>
                                        <p:cTn id="6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P spid="4" grpId="0"/>
      <p:bldP spid="5" grpId="0"/>
      <p:bldP spid="9"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214290"/>
            <a:ext cx="7572428" cy="369332"/>
          </a:xfrm>
          <a:prstGeom prst="rect">
            <a:avLst/>
          </a:prstGeom>
          <a:noFill/>
        </p:spPr>
        <p:txBody>
          <a:bodyPr wrap="square" rtlCol="0">
            <a:spAutoFit/>
          </a:bodyPr>
          <a:lstStyle/>
          <a:p>
            <a:r>
              <a:rPr lang="en-GB" b="1" dirty="0" smtClean="0"/>
              <a:t>B.  Measures of spread / dispersion</a:t>
            </a:r>
            <a:endParaRPr lang="en-GB" b="1" dirty="0"/>
          </a:p>
        </p:txBody>
      </p:sp>
      <p:sp>
        <p:nvSpPr>
          <p:cNvPr id="3" name="TextBox 2"/>
          <p:cNvSpPr txBox="1"/>
          <p:nvPr/>
        </p:nvSpPr>
        <p:spPr>
          <a:xfrm>
            <a:off x="500034" y="642918"/>
            <a:ext cx="7643866" cy="1477328"/>
          </a:xfrm>
          <a:prstGeom prst="rect">
            <a:avLst/>
          </a:prstGeom>
          <a:noFill/>
        </p:spPr>
        <p:txBody>
          <a:bodyPr wrap="square" rtlCol="0">
            <a:spAutoFit/>
          </a:bodyPr>
          <a:lstStyle/>
          <a:p>
            <a:r>
              <a:rPr lang="en-GB" b="1" dirty="0" smtClean="0"/>
              <a:t>The Inter Quartile Range </a:t>
            </a:r>
            <a:r>
              <a:rPr lang="en-GB" dirty="0" smtClean="0"/>
              <a:t>is calculated by using a dispersion diagram.</a:t>
            </a:r>
          </a:p>
          <a:p>
            <a:r>
              <a:rPr lang="en-GB" dirty="0" smtClean="0"/>
              <a:t>The values are set out on a vertical scale and </a:t>
            </a:r>
            <a:r>
              <a:rPr lang="en-GB" b="1" dirty="0" smtClean="0"/>
              <a:t>the MEDIAN, UPPER QUARTILE  and LOWER QUARTILE</a:t>
            </a:r>
            <a:r>
              <a:rPr lang="en-GB" dirty="0" smtClean="0"/>
              <a:t>  are calculated.</a:t>
            </a:r>
          </a:p>
          <a:p>
            <a:r>
              <a:rPr lang="en-GB" b="1" dirty="0" smtClean="0"/>
              <a:t>The Inter Quartile Range (IQR</a:t>
            </a:r>
            <a:r>
              <a:rPr lang="en-GB" dirty="0" smtClean="0"/>
              <a:t>) is the difference between the </a:t>
            </a:r>
            <a:r>
              <a:rPr lang="en-GB" b="1" dirty="0" smtClean="0"/>
              <a:t>upper and lower quartiles.</a:t>
            </a:r>
            <a:endParaRPr lang="en-GB" b="1" dirty="0"/>
          </a:p>
        </p:txBody>
      </p:sp>
      <p:sp>
        <p:nvSpPr>
          <p:cNvPr id="5" name="TextBox 4"/>
          <p:cNvSpPr txBox="1"/>
          <p:nvPr/>
        </p:nvSpPr>
        <p:spPr>
          <a:xfrm>
            <a:off x="571472" y="2428868"/>
            <a:ext cx="642942" cy="2862322"/>
          </a:xfrm>
          <a:prstGeom prst="rect">
            <a:avLst/>
          </a:prstGeom>
          <a:noFill/>
        </p:spPr>
        <p:txBody>
          <a:bodyPr wrap="square" rtlCol="0">
            <a:spAutoFit/>
          </a:bodyPr>
          <a:lstStyle/>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endParaRPr lang="en-GB" dirty="0"/>
          </a:p>
        </p:txBody>
      </p:sp>
      <p:cxnSp>
        <p:nvCxnSpPr>
          <p:cNvPr id="6" name="Straight Arrow Connector 5"/>
          <p:cNvCxnSpPr/>
          <p:nvPr/>
        </p:nvCxnSpPr>
        <p:spPr>
          <a:xfrm rot="10800000">
            <a:off x="785786" y="3786190"/>
            <a:ext cx="71438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571604" y="3571876"/>
            <a:ext cx="1000132" cy="369332"/>
          </a:xfrm>
          <a:prstGeom prst="rect">
            <a:avLst/>
          </a:prstGeom>
          <a:noFill/>
        </p:spPr>
        <p:txBody>
          <a:bodyPr wrap="square" rtlCol="0">
            <a:spAutoFit/>
          </a:bodyPr>
          <a:lstStyle/>
          <a:p>
            <a:r>
              <a:rPr lang="en-GB" dirty="0" smtClean="0"/>
              <a:t>Median</a:t>
            </a:r>
            <a:endParaRPr lang="en-GB" dirty="0"/>
          </a:p>
        </p:txBody>
      </p:sp>
      <p:sp>
        <p:nvSpPr>
          <p:cNvPr id="8" name="TextBox 7"/>
          <p:cNvSpPr txBox="1"/>
          <p:nvPr/>
        </p:nvSpPr>
        <p:spPr>
          <a:xfrm>
            <a:off x="428596" y="5500702"/>
            <a:ext cx="3214710" cy="1200329"/>
          </a:xfrm>
          <a:prstGeom prst="rect">
            <a:avLst/>
          </a:prstGeom>
          <a:noFill/>
        </p:spPr>
        <p:txBody>
          <a:bodyPr wrap="square" rtlCol="0">
            <a:spAutoFit/>
          </a:bodyPr>
          <a:lstStyle/>
          <a:p>
            <a:r>
              <a:rPr lang="en-GB" dirty="0" smtClean="0"/>
              <a:t>The upper and lower quartiles divide the upper and lower data in half and so the whole data set into quarters</a:t>
            </a:r>
            <a:endParaRPr lang="en-GB" dirty="0"/>
          </a:p>
        </p:txBody>
      </p:sp>
      <p:sp>
        <p:nvSpPr>
          <p:cNvPr id="9" name="TextBox 8"/>
          <p:cNvSpPr txBox="1"/>
          <p:nvPr/>
        </p:nvSpPr>
        <p:spPr>
          <a:xfrm>
            <a:off x="1928794" y="2643182"/>
            <a:ext cx="2428892" cy="923330"/>
          </a:xfrm>
          <a:prstGeom prst="rect">
            <a:avLst/>
          </a:prstGeom>
          <a:noFill/>
        </p:spPr>
        <p:txBody>
          <a:bodyPr wrap="square" rtlCol="0">
            <a:spAutoFit/>
          </a:bodyPr>
          <a:lstStyle/>
          <a:p>
            <a:r>
              <a:rPr lang="en-GB" dirty="0" smtClean="0"/>
              <a:t>5 values above the median so the upper quartile (UQ) is the 3rd.</a:t>
            </a:r>
            <a:endParaRPr lang="en-GB" dirty="0"/>
          </a:p>
        </p:txBody>
      </p:sp>
      <p:cxnSp>
        <p:nvCxnSpPr>
          <p:cNvPr id="11" name="Straight Arrow Connector 10"/>
          <p:cNvCxnSpPr/>
          <p:nvPr/>
        </p:nvCxnSpPr>
        <p:spPr>
          <a:xfrm rot="10800000">
            <a:off x="785786" y="3143248"/>
            <a:ext cx="71438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71538" y="2786058"/>
            <a:ext cx="500066" cy="369332"/>
          </a:xfrm>
          <a:prstGeom prst="rect">
            <a:avLst/>
          </a:prstGeom>
          <a:noFill/>
        </p:spPr>
        <p:txBody>
          <a:bodyPr wrap="square" rtlCol="0">
            <a:spAutoFit/>
          </a:bodyPr>
          <a:lstStyle/>
          <a:p>
            <a:r>
              <a:rPr lang="en-GB" dirty="0" smtClean="0"/>
              <a:t>UQ</a:t>
            </a:r>
            <a:endParaRPr lang="en-GB" dirty="0"/>
          </a:p>
        </p:txBody>
      </p:sp>
      <p:cxnSp>
        <p:nvCxnSpPr>
          <p:cNvPr id="15" name="Straight Arrow Connector 14"/>
          <p:cNvCxnSpPr/>
          <p:nvPr/>
        </p:nvCxnSpPr>
        <p:spPr>
          <a:xfrm rot="10800000">
            <a:off x="857224" y="4500570"/>
            <a:ext cx="642942"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928794" y="4071942"/>
            <a:ext cx="2428892" cy="923330"/>
          </a:xfrm>
          <a:prstGeom prst="rect">
            <a:avLst/>
          </a:prstGeom>
          <a:noFill/>
        </p:spPr>
        <p:txBody>
          <a:bodyPr wrap="square" rtlCol="0">
            <a:spAutoFit/>
          </a:bodyPr>
          <a:lstStyle/>
          <a:p>
            <a:r>
              <a:rPr lang="en-GB" dirty="0" smtClean="0"/>
              <a:t>5 values BELOW the median so the lower quartile (LQ) is the 3rd.</a:t>
            </a:r>
            <a:endParaRPr lang="en-GB" dirty="0"/>
          </a:p>
        </p:txBody>
      </p:sp>
      <p:sp>
        <p:nvSpPr>
          <p:cNvPr id="17" name="TextBox 16"/>
          <p:cNvSpPr txBox="1"/>
          <p:nvPr/>
        </p:nvSpPr>
        <p:spPr>
          <a:xfrm>
            <a:off x="4000496" y="5934670"/>
            <a:ext cx="3643338" cy="923330"/>
          </a:xfrm>
          <a:prstGeom prst="rect">
            <a:avLst/>
          </a:prstGeom>
          <a:noFill/>
        </p:spPr>
        <p:txBody>
          <a:bodyPr wrap="square" rtlCol="0">
            <a:spAutoFit/>
          </a:bodyPr>
          <a:lstStyle/>
          <a:p>
            <a:r>
              <a:rPr lang="en-GB" dirty="0" smtClean="0"/>
              <a:t>The Inter Quartile Range (IQR) is the difference on the scale between the upper and lower quartiles</a:t>
            </a:r>
            <a:endParaRPr lang="en-GB" dirty="0"/>
          </a:p>
        </p:txBody>
      </p:sp>
      <p:cxnSp>
        <p:nvCxnSpPr>
          <p:cNvPr id="19" name="Straight Arrow Connector 18"/>
          <p:cNvCxnSpPr/>
          <p:nvPr/>
        </p:nvCxnSpPr>
        <p:spPr>
          <a:xfrm rot="5400000">
            <a:off x="464315" y="3821909"/>
            <a:ext cx="1357322" cy="1588"/>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2976" y="3929066"/>
            <a:ext cx="571504" cy="369332"/>
          </a:xfrm>
          <a:prstGeom prst="rect">
            <a:avLst/>
          </a:prstGeom>
          <a:noFill/>
        </p:spPr>
        <p:txBody>
          <a:bodyPr wrap="square" rtlCol="0">
            <a:spAutoFit/>
          </a:bodyPr>
          <a:lstStyle/>
          <a:p>
            <a:r>
              <a:rPr lang="en-GB" dirty="0" smtClean="0"/>
              <a:t>IQR</a:t>
            </a:r>
            <a:endParaRPr lang="en-GB" dirty="0"/>
          </a:p>
        </p:txBody>
      </p:sp>
      <p:sp>
        <p:nvSpPr>
          <p:cNvPr id="21" name="TextBox 20"/>
          <p:cNvSpPr txBox="1"/>
          <p:nvPr/>
        </p:nvSpPr>
        <p:spPr>
          <a:xfrm>
            <a:off x="1142976" y="4500570"/>
            <a:ext cx="500066" cy="369332"/>
          </a:xfrm>
          <a:prstGeom prst="rect">
            <a:avLst/>
          </a:prstGeom>
          <a:noFill/>
        </p:spPr>
        <p:txBody>
          <a:bodyPr wrap="square" rtlCol="0">
            <a:spAutoFit/>
          </a:bodyPr>
          <a:lstStyle/>
          <a:p>
            <a:r>
              <a:rPr lang="en-GB" dirty="0" smtClean="0"/>
              <a:t>LQ</a:t>
            </a:r>
            <a:endParaRPr lang="en-GB" dirty="0"/>
          </a:p>
        </p:txBody>
      </p:sp>
      <p:sp>
        <p:nvSpPr>
          <p:cNvPr id="23" name="TextBox 22"/>
          <p:cNvSpPr txBox="1"/>
          <p:nvPr/>
        </p:nvSpPr>
        <p:spPr>
          <a:xfrm>
            <a:off x="5357818" y="2214554"/>
            <a:ext cx="642942" cy="3693319"/>
          </a:xfrm>
          <a:prstGeom prst="rect">
            <a:avLst/>
          </a:prstGeom>
          <a:noFill/>
        </p:spPr>
        <p:txBody>
          <a:bodyPr wrap="square" rtlCol="0">
            <a:spAutoFit/>
          </a:bodyPr>
          <a:lstStyle/>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a:p>
            <a:r>
              <a:rPr lang="en-GB" dirty="0" smtClean="0"/>
              <a:t>*</a:t>
            </a:r>
          </a:p>
        </p:txBody>
      </p:sp>
      <p:cxnSp>
        <p:nvCxnSpPr>
          <p:cNvPr id="24" name="Straight Arrow Connector 23"/>
          <p:cNvCxnSpPr/>
          <p:nvPr/>
        </p:nvCxnSpPr>
        <p:spPr>
          <a:xfrm rot="10800000">
            <a:off x="5572132" y="4000504"/>
            <a:ext cx="785818"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5500694" y="3071810"/>
            <a:ext cx="785818"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429388" y="2357430"/>
            <a:ext cx="2500330" cy="1200329"/>
          </a:xfrm>
          <a:prstGeom prst="rect">
            <a:avLst/>
          </a:prstGeom>
          <a:noFill/>
        </p:spPr>
        <p:txBody>
          <a:bodyPr wrap="square" rtlCol="0">
            <a:spAutoFit/>
          </a:bodyPr>
          <a:lstStyle/>
          <a:p>
            <a:r>
              <a:rPr lang="en-GB" dirty="0" smtClean="0"/>
              <a:t>6 values above the median so the upper Quartile (UQ) is half way between the 3</a:t>
            </a:r>
            <a:r>
              <a:rPr lang="en-GB" baseline="30000" dirty="0" smtClean="0"/>
              <a:t>rd</a:t>
            </a:r>
            <a:r>
              <a:rPr lang="en-GB" dirty="0" smtClean="0"/>
              <a:t> and 4</a:t>
            </a:r>
            <a:r>
              <a:rPr lang="en-GB" baseline="30000" dirty="0" smtClean="0"/>
              <a:t>th</a:t>
            </a:r>
            <a:r>
              <a:rPr lang="en-GB" dirty="0" smtClean="0"/>
              <a:t>.</a:t>
            </a:r>
            <a:endParaRPr lang="en-GB" dirty="0"/>
          </a:p>
        </p:txBody>
      </p:sp>
      <p:cxnSp>
        <p:nvCxnSpPr>
          <p:cNvPr id="30" name="Straight Arrow Connector 29"/>
          <p:cNvCxnSpPr/>
          <p:nvPr/>
        </p:nvCxnSpPr>
        <p:spPr>
          <a:xfrm rot="10800000">
            <a:off x="5500694" y="5000636"/>
            <a:ext cx="785818"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429388" y="4286256"/>
            <a:ext cx="2500330" cy="1200329"/>
          </a:xfrm>
          <a:prstGeom prst="rect">
            <a:avLst/>
          </a:prstGeom>
          <a:noFill/>
        </p:spPr>
        <p:txBody>
          <a:bodyPr wrap="square" rtlCol="0">
            <a:spAutoFit/>
          </a:bodyPr>
          <a:lstStyle/>
          <a:p>
            <a:r>
              <a:rPr lang="en-GB" dirty="0" smtClean="0"/>
              <a:t>6 values below the median so the upper Quartile (UQ) is half way between the 3</a:t>
            </a:r>
            <a:r>
              <a:rPr lang="en-GB" baseline="30000" dirty="0" smtClean="0"/>
              <a:t>rd</a:t>
            </a:r>
            <a:r>
              <a:rPr lang="en-GB" dirty="0" smtClean="0"/>
              <a:t> and 4</a:t>
            </a:r>
            <a:r>
              <a:rPr lang="en-GB" baseline="30000" dirty="0" smtClean="0"/>
              <a:t>th</a:t>
            </a:r>
            <a:r>
              <a:rPr lang="en-GB" dirty="0" smtClean="0"/>
              <a:t>.</a:t>
            </a:r>
            <a:endParaRPr lang="en-GB" dirty="0"/>
          </a:p>
        </p:txBody>
      </p:sp>
      <p:cxnSp>
        <p:nvCxnSpPr>
          <p:cNvPr id="35" name="Straight Arrow Connector 34"/>
          <p:cNvCxnSpPr/>
          <p:nvPr/>
        </p:nvCxnSpPr>
        <p:spPr>
          <a:xfrm rot="5400000">
            <a:off x="4858546" y="4000504"/>
            <a:ext cx="1856594" cy="794"/>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786446" y="3429000"/>
            <a:ext cx="642942" cy="369332"/>
          </a:xfrm>
          <a:prstGeom prst="rect">
            <a:avLst/>
          </a:prstGeom>
          <a:noFill/>
        </p:spPr>
        <p:txBody>
          <a:bodyPr wrap="square" rtlCol="0">
            <a:spAutoFit/>
          </a:bodyPr>
          <a:lstStyle/>
          <a:p>
            <a:r>
              <a:rPr lang="en-GB" dirty="0" smtClean="0"/>
              <a:t>IQR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blinds(horizontal)">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linds(horizontal)">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linds(horizontal)">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linds(horizontal)">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blinds(horizontal)">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blinds(horizontal)">
                                      <p:cBhvr>
                                        <p:cTn id="82" dur="500"/>
                                        <p:tgtEl>
                                          <p:spTgt spid="23"/>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blinds(horizontal)">
                                      <p:cBhvr>
                                        <p:cTn id="87" dur="500"/>
                                        <p:tgtEl>
                                          <p:spTgt spid="24"/>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26"/>
                                        </p:tgtEl>
                                        <p:attrNameLst>
                                          <p:attrName>style.visibility</p:attrName>
                                        </p:attrNameLst>
                                      </p:cBhvr>
                                      <p:to>
                                        <p:strVal val="visible"/>
                                      </p:to>
                                    </p:set>
                                    <p:animEffect transition="in" filter="blinds(horizontal)">
                                      <p:cBhvr>
                                        <p:cTn id="92" dur="500"/>
                                        <p:tgtEl>
                                          <p:spTgt spid="26"/>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blinds(horizontal)">
                                      <p:cBhvr>
                                        <p:cTn id="97" dur="500"/>
                                        <p:tgtEl>
                                          <p:spTgt spid="28"/>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blinds(horizontal)">
                                      <p:cBhvr>
                                        <p:cTn id="102" dur="500"/>
                                        <p:tgtEl>
                                          <p:spTgt spid="30"/>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blinds(horizontal)">
                                      <p:cBhvr>
                                        <p:cTn id="107" dur="500"/>
                                        <p:tgtEl>
                                          <p:spTgt spid="33"/>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blinds(horizontal)">
                                      <p:cBhvr>
                                        <p:cTn id="112" dur="500"/>
                                        <p:tgtEl>
                                          <p:spTgt spid="35"/>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39"/>
                                        </p:tgtEl>
                                        <p:attrNameLst>
                                          <p:attrName>style.visibility</p:attrName>
                                        </p:attrNameLst>
                                      </p:cBhvr>
                                      <p:to>
                                        <p:strVal val="visible"/>
                                      </p:to>
                                    </p:set>
                                    <p:animEffect transition="in" filter="blinds(horizontal)">
                                      <p:cBhvr>
                                        <p:cTn id="11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7" grpId="0"/>
      <p:bldP spid="8" grpId="0"/>
      <p:bldP spid="9" grpId="0"/>
      <p:bldP spid="12" grpId="0"/>
      <p:bldP spid="16" grpId="0"/>
      <p:bldP spid="17" grpId="0"/>
      <p:bldP spid="20" grpId="0"/>
      <p:bldP spid="21" grpId="0"/>
      <p:bldP spid="23" grpId="0"/>
      <p:bldP spid="28" grpId="0"/>
      <p:bldP spid="33" grpId="0"/>
      <p:bldP spid="3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TotalTime>
  <Words>1401</Words>
  <Application>Microsoft Office PowerPoint</Application>
  <PresentationFormat>On-screen Show (4:3)</PresentationFormat>
  <Paragraphs>324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104</cp:revision>
  <dcterms:created xsi:type="dcterms:W3CDTF">2015-08-04T13:42:03Z</dcterms:created>
  <dcterms:modified xsi:type="dcterms:W3CDTF">2015-08-09T13:36:42Z</dcterms:modified>
</cp:coreProperties>
</file>