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38"/>
  </p:notesMasterIdLst>
  <p:handoutMasterIdLst>
    <p:handoutMasterId r:id="rId39"/>
  </p:handoutMasterIdLst>
  <p:sldIdLst>
    <p:sldId id="306" r:id="rId2"/>
    <p:sldId id="344" r:id="rId3"/>
    <p:sldId id="315" r:id="rId4"/>
    <p:sldId id="304" r:id="rId5"/>
    <p:sldId id="308" r:id="rId6"/>
    <p:sldId id="311" r:id="rId7"/>
    <p:sldId id="316" r:id="rId8"/>
    <p:sldId id="299" r:id="rId9"/>
    <p:sldId id="314" r:id="rId10"/>
    <p:sldId id="317" r:id="rId11"/>
    <p:sldId id="281" r:id="rId12"/>
    <p:sldId id="310" r:id="rId13"/>
    <p:sldId id="336" r:id="rId14"/>
    <p:sldId id="337" r:id="rId15"/>
    <p:sldId id="318" r:id="rId16"/>
    <p:sldId id="335" r:id="rId17"/>
    <p:sldId id="309" r:id="rId18"/>
    <p:sldId id="332" r:id="rId19"/>
    <p:sldId id="319" r:id="rId20"/>
    <p:sldId id="312" r:id="rId21"/>
    <p:sldId id="334" r:id="rId22"/>
    <p:sldId id="288" r:id="rId23"/>
    <p:sldId id="340" r:id="rId24"/>
    <p:sldId id="305" r:id="rId25"/>
    <p:sldId id="341" r:id="rId26"/>
    <p:sldId id="343" r:id="rId27"/>
    <p:sldId id="338" r:id="rId28"/>
    <p:sldId id="320" r:id="rId29"/>
    <p:sldId id="321" r:id="rId30"/>
    <p:sldId id="322" r:id="rId31"/>
    <p:sldId id="323" r:id="rId32"/>
    <p:sldId id="324" r:id="rId33"/>
    <p:sldId id="293" r:id="rId34"/>
    <p:sldId id="325" r:id="rId35"/>
    <p:sldId id="313" r:id="rId36"/>
    <p:sldId id="331" r:id="rId37"/>
  </p:sldIdLst>
  <p:sldSz cx="9144000" cy="6858000" type="screen4x3"/>
  <p:notesSz cx="7010400" cy="9296400"/>
  <p:custDataLst>
    <p:tags r:id="rId40"/>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FF"/>
    <a:srgbClr val="000099"/>
    <a:srgbClr val="EAEAEA"/>
    <a:srgbClr val="CD9D2C"/>
    <a:srgbClr val="00689B"/>
    <a:srgbClr val="262A63"/>
    <a:srgbClr val="9CB63C"/>
    <a:srgbClr val="00A8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74" autoAdjust="0"/>
    <p:restoredTop sz="94660"/>
  </p:normalViewPr>
  <p:slideViewPr>
    <p:cSldViewPr snapToGrid="0">
      <p:cViewPr varScale="1">
        <p:scale>
          <a:sx n="92" d="100"/>
          <a:sy n="92" d="100"/>
        </p:scale>
        <p:origin x="1116" y="9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7B35F13-2066-44F9-9F8E-90EA8DF1F22F}" type="datetimeFigureOut">
              <a:rPr lang="en-US" smtClean="0"/>
              <a:t>7/28/2016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7DF45CD-B7E8-4778-9CB6-33A648ED6D99}" type="slidenum">
              <a:rPr lang="en-US" smtClean="0"/>
              <a:t>‹#›</a:t>
            </a:fld>
            <a:endParaRPr lang="en-US"/>
          </a:p>
        </p:txBody>
      </p:sp>
    </p:spTree>
    <p:extLst>
      <p:ext uri="{BB962C8B-B14F-4D97-AF65-F5344CB8AC3E}">
        <p14:creationId xmlns:p14="http://schemas.microsoft.com/office/powerpoint/2010/main" val="1947446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A27FDD0-8A08-4967-B20C-923A4B440986}" type="datetimeFigureOut">
              <a:rPr lang="en-US" smtClean="0"/>
              <a:t>7/28/2016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E3D5B1-4CFF-46D1-A0E6-2046E6055204}" type="slidenum">
              <a:rPr lang="en-US" smtClean="0"/>
              <a:t>‹#›</a:t>
            </a:fld>
            <a:endParaRPr lang="en-US"/>
          </a:p>
        </p:txBody>
      </p:sp>
    </p:spTree>
    <p:extLst>
      <p:ext uri="{BB962C8B-B14F-4D97-AF65-F5344CB8AC3E}">
        <p14:creationId xmlns:p14="http://schemas.microsoft.com/office/powerpoint/2010/main" val="3412142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Anne.Nyman@fldoe.or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1</a:t>
            </a:fld>
            <a:endParaRPr lang="en-US"/>
          </a:p>
        </p:txBody>
      </p:sp>
    </p:spTree>
    <p:extLst>
      <p:ext uri="{BB962C8B-B14F-4D97-AF65-F5344CB8AC3E}">
        <p14:creationId xmlns:p14="http://schemas.microsoft.com/office/powerpoint/2010/main" val="150953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28</a:t>
            </a:fld>
            <a:endParaRPr lang="en-US"/>
          </a:p>
        </p:txBody>
      </p:sp>
    </p:spTree>
    <p:extLst>
      <p:ext uri="{BB962C8B-B14F-4D97-AF65-F5344CB8AC3E}">
        <p14:creationId xmlns:p14="http://schemas.microsoft.com/office/powerpoint/2010/main" val="2140892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29</a:t>
            </a:fld>
            <a:endParaRPr lang="en-US"/>
          </a:p>
        </p:txBody>
      </p:sp>
    </p:spTree>
    <p:extLst>
      <p:ext uri="{BB962C8B-B14F-4D97-AF65-F5344CB8AC3E}">
        <p14:creationId xmlns:p14="http://schemas.microsoft.com/office/powerpoint/2010/main" val="4053937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30</a:t>
            </a:fld>
            <a:endParaRPr lang="en-US"/>
          </a:p>
        </p:txBody>
      </p:sp>
    </p:spTree>
    <p:extLst>
      <p:ext uri="{BB962C8B-B14F-4D97-AF65-F5344CB8AC3E}">
        <p14:creationId xmlns:p14="http://schemas.microsoft.com/office/powerpoint/2010/main" val="1427825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31</a:t>
            </a:fld>
            <a:endParaRPr lang="en-US"/>
          </a:p>
        </p:txBody>
      </p:sp>
    </p:spTree>
    <p:extLst>
      <p:ext uri="{BB962C8B-B14F-4D97-AF65-F5344CB8AC3E}">
        <p14:creationId xmlns:p14="http://schemas.microsoft.com/office/powerpoint/2010/main" val="2101233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32</a:t>
            </a:fld>
            <a:endParaRPr lang="en-US"/>
          </a:p>
        </p:txBody>
      </p:sp>
    </p:spTree>
    <p:extLst>
      <p:ext uri="{BB962C8B-B14F-4D97-AF65-F5344CB8AC3E}">
        <p14:creationId xmlns:p14="http://schemas.microsoft.com/office/powerpoint/2010/main" val="3357137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33</a:t>
            </a:fld>
            <a:endParaRPr lang="en-US"/>
          </a:p>
        </p:txBody>
      </p:sp>
    </p:spTree>
    <p:extLst>
      <p:ext uri="{BB962C8B-B14F-4D97-AF65-F5344CB8AC3E}">
        <p14:creationId xmlns:p14="http://schemas.microsoft.com/office/powerpoint/2010/main" val="459512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34</a:t>
            </a:fld>
            <a:endParaRPr lang="en-US"/>
          </a:p>
        </p:txBody>
      </p:sp>
    </p:spTree>
    <p:extLst>
      <p:ext uri="{BB962C8B-B14F-4D97-AF65-F5344CB8AC3E}">
        <p14:creationId xmlns:p14="http://schemas.microsoft.com/office/powerpoint/2010/main" val="3349094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Times New Roman" panose="02020603050405020304" pitchFamily="18" charset="0"/>
              </a:rPr>
              <a:t>Contact Anne Nyman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Times New Roman" panose="02020603050405020304" pitchFamily="18" charset="0"/>
              </a:rPr>
              <a:t>at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Times New Roman" panose="02020603050405020304" pitchFamily="18" charset="0"/>
              </a:rPr>
              <a:t>850-245-9900 or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sng" strike="noStrike" kern="1200" cap="none" spc="0" normalizeH="0" baseline="0" noProof="0" dirty="0" smtClean="0">
                <a:ln>
                  <a:noFill/>
                </a:ln>
                <a:solidFill>
                  <a:srgbClr val="0000FF"/>
                </a:solidFill>
                <a:effectLst/>
                <a:uLnTx/>
                <a:uFillTx/>
                <a:latin typeface="+mn-lt"/>
                <a:ea typeface="Times New Roman" panose="02020603050405020304" pitchFamily="18" charset="0"/>
                <a:cs typeface="Times New Roman" panose="02020603050405020304" pitchFamily="18" charset="0"/>
                <a:hlinkClick r:id="rId3"/>
              </a:rPr>
              <a:t>Anne.Nyman@fldoe.org</a:t>
            </a:r>
            <a:r>
              <a:rPr kumimoji="0" lang="en-US" sz="1200" b="0" i="0" u="sng" strike="noStrike" kern="1200" cap="none" spc="0" normalizeH="0" baseline="0" noProof="0" dirty="0" smtClean="0">
                <a:ln>
                  <a:noFill/>
                </a:ln>
                <a:solidFill>
                  <a:srgbClr val="0000FF"/>
                </a:solidFill>
                <a:effectLst/>
                <a:uLnTx/>
                <a:uFillTx/>
                <a:latin typeface="+mn-lt"/>
                <a:ea typeface="Times New Roman" panose="02020603050405020304" pitchFamily="18" charset="0"/>
                <a:cs typeface="Times New Roman" panose="02020603050405020304" pitchFamily="18" charset="0"/>
              </a:rPr>
              <a:t>.</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Times New Roman" panose="02020603050405020304" pitchFamily="18" charset="0"/>
              </a:rPr>
              <a:t>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Times New Roman" panose="02020603050405020304" pitchFamily="18" charset="0"/>
                <a:cs typeface="Times New Roman" panose="02020603050405020304" pitchFamily="18" charset="0"/>
              </a:rPr>
              <a:t>Thank you and have a good day.</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41256D8-C918-4A6B-8764-3881D611F705}" type="slidenum">
              <a:rPr lang="en-US" smtClean="0"/>
              <a:t>36</a:t>
            </a:fld>
            <a:endParaRPr lang="en-US" dirty="0"/>
          </a:p>
        </p:txBody>
      </p:sp>
    </p:spTree>
    <p:extLst>
      <p:ext uri="{BB962C8B-B14F-4D97-AF65-F5344CB8AC3E}">
        <p14:creationId xmlns:p14="http://schemas.microsoft.com/office/powerpoint/2010/main" val="1855994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2</a:t>
            </a:fld>
            <a:endParaRPr lang="en-US"/>
          </a:p>
        </p:txBody>
      </p:sp>
    </p:spTree>
    <p:extLst>
      <p:ext uri="{BB962C8B-B14F-4D97-AF65-F5344CB8AC3E}">
        <p14:creationId xmlns:p14="http://schemas.microsoft.com/office/powerpoint/2010/main" val="155366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8</a:t>
            </a:fld>
            <a:endParaRPr lang="en-US"/>
          </a:p>
        </p:txBody>
      </p:sp>
    </p:spTree>
    <p:extLst>
      <p:ext uri="{BB962C8B-B14F-4D97-AF65-F5344CB8AC3E}">
        <p14:creationId xmlns:p14="http://schemas.microsoft.com/office/powerpoint/2010/main" val="3162990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9</a:t>
            </a:fld>
            <a:endParaRPr lang="en-US"/>
          </a:p>
        </p:txBody>
      </p:sp>
    </p:spTree>
    <p:extLst>
      <p:ext uri="{BB962C8B-B14F-4D97-AF65-F5344CB8AC3E}">
        <p14:creationId xmlns:p14="http://schemas.microsoft.com/office/powerpoint/2010/main" val="280505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11</a:t>
            </a:fld>
            <a:endParaRPr lang="en-US"/>
          </a:p>
        </p:txBody>
      </p:sp>
    </p:spTree>
    <p:extLst>
      <p:ext uri="{BB962C8B-B14F-4D97-AF65-F5344CB8AC3E}">
        <p14:creationId xmlns:p14="http://schemas.microsoft.com/office/powerpoint/2010/main" val="47768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12</a:t>
            </a:fld>
            <a:endParaRPr lang="en-US"/>
          </a:p>
        </p:txBody>
      </p:sp>
    </p:spTree>
    <p:extLst>
      <p:ext uri="{BB962C8B-B14F-4D97-AF65-F5344CB8AC3E}">
        <p14:creationId xmlns:p14="http://schemas.microsoft.com/office/powerpoint/2010/main" val="262630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22</a:t>
            </a:fld>
            <a:endParaRPr lang="en-US"/>
          </a:p>
        </p:txBody>
      </p:sp>
    </p:spTree>
    <p:extLst>
      <p:ext uri="{BB962C8B-B14F-4D97-AF65-F5344CB8AC3E}">
        <p14:creationId xmlns:p14="http://schemas.microsoft.com/office/powerpoint/2010/main" val="2759802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23</a:t>
            </a:fld>
            <a:endParaRPr lang="en-US"/>
          </a:p>
        </p:txBody>
      </p:sp>
    </p:spTree>
    <p:extLst>
      <p:ext uri="{BB962C8B-B14F-4D97-AF65-F5344CB8AC3E}">
        <p14:creationId xmlns:p14="http://schemas.microsoft.com/office/powerpoint/2010/main" val="81474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E3D5B1-4CFF-46D1-A0E6-2046E6055204}" type="slidenum">
              <a:rPr lang="en-US" smtClean="0"/>
              <a:t>27</a:t>
            </a:fld>
            <a:endParaRPr lang="en-US"/>
          </a:p>
        </p:txBody>
      </p:sp>
    </p:spTree>
    <p:extLst>
      <p:ext uri="{BB962C8B-B14F-4D97-AF65-F5344CB8AC3E}">
        <p14:creationId xmlns:p14="http://schemas.microsoft.com/office/powerpoint/2010/main" val="2821178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hyperlink" Target="https://www.pinterest.com/floridadoe" TargetMode="External"/><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hyperlink" Target="https://twitter.com/EducationFL" TargetMode="External"/><Relationship Id="rId1" Type="http://schemas.openxmlformats.org/officeDocument/2006/relationships/slideMaster" Target="../slideMasters/slideMaster1.xml"/><Relationship Id="rId6" Type="http://schemas.openxmlformats.org/officeDocument/2006/relationships/hyperlink" Target="https://www.youtube.com/user/EducationFL" TargetMode="External"/><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hyperlink" Target="https://www.facebook.com/EducationFL" TargetMode="External"/><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pPr/>
              <a:t>7/28/2016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31104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7/28/2016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791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7/28/2016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9025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4"/>
            <a:ext cx="3868340" cy="647700"/>
          </a:xfrm>
          <a:solidFill>
            <a:srgbClr val="00A88D"/>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792384"/>
            <a:ext cx="3868340" cy="43663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144685"/>
            <a:ext cx="3887391" cy="647699"/>
          </a:xfrm>
          <a:solidFill>
            <a:srgbClr val="9CB63C"/>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792384"/>
            <a:ext cx="3887391" cy="43663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004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44684"/>
            <a:ext cx="3868340" cy="647700"/>
          </a:xfrm>
          <a:solidFill>
            <a:srgbClr val="00A88D"/>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1792384"/>
            <a:ext cx="3868340" cy="43663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144685"/>
            <a:ext cx="3887391" cy="647699"/>
          </a:xfrm>
          <a:solidFill>
            <a:srgbClr val="9CB63C"/>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792384"/>
            <a:ext cx="3887391" cy="43663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815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92413" y="5329238"/>
            <a:ext cx="346075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763"/>
            <a:ext cx="91440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3597275"/>
            <a:ext cx="9144000" cy="166688"/>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347832" y="3097953"/>
            <a:ext cx="8448336" cy="1166812"/>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i="0" baseline="0" dirty="0" smtClean="0">
                <a:effectLst>
                  <a:outerShdw blurRad="38100" dist="38100" dir="2700000" algn="tl">
                    <a:srgbClr val="000000">
                      <a:alpha val="43137"/>
                    </a:srgbClr>
                  </a:outerShdw>
                </a:effectLst>
              </a:rPr>
              <a:t>Hospitality &amp; Tourism  </a:t>
            </a:r>
          </a:p>
          <a:p>
            <a:pPr algn="ctr" fontAlgn="auto">
              <a:spcBef>
                <a:spcPts val="0"/>
              </a:spcBef>
              <a:spcAft>
                <a:spcPts val="0"/>
              </a:spcAft>
              <a:defRPr/>
            </a:pPr>
            <a:r>
              <a:rPr lang="en-US" sz="3200" b="1" i="0" baseline="0" dirty="0" smtClean="0">
                <a:effectLst>
                  <a:outerShdw blurRad="38100" dist="38100" dir="2700000" algn="tl">
                    <a:srgbClr val="000000">
                      <a:alpha val="43137"/>
                    </a:srgbClr>
                  </a:outerShdw>
                </a:effectLst>
              </a:rPr>
              <a:t>Curriculum Framework Update</a:t>
            </a:r>
            <a:endParaRPr lang="en-US" sz="3200" b="1" i="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8099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p:cNvSpPr/>
          <p:nvPr userDrawn="1"/>
        </p:nvSpPr>
        <p:spPr>
          <a:xfrm>
            <a:off x="0" y="0"/>
            <a:ext cx="9144000" cy="3824288"/>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userDrawn="1"/>
        </p:nvSpPr>
        <p:spPr>
          <a:xfrm>
            <a:off x="0" y="3824288"/>
            <a:ext cx="9144000" cy="115887"/>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1798638" y="3340100"/>
            <a:ext cx="5546725" cy="1076325"/>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7" name="Group 17"/>
          <p:cNvGrpSpPr>
            <a:grpSpLocks/>
          </p:cNvGrpSpPr>
          <p:nvPr userDrawn="1"/>
        </p:nvGrpSpPr>
        <p:grpSpPr bwMode="auto">
          <a:xfrm>
            <a:off x="3717925" y="5872163"/>
            <a:ext cx="1708150" cy="395287"/>
            <a:chOff x="3718117" y="5713390"/>
            <a:chExt cx="1707767" cy="525628"/>
          </a:xfrm>
        </p:grpSpPr>
        <p:pic>
          <p:nvPicPr>
            <p:cNvPr id="8" name="Picture 18">
              <a:hlinkClick r:id="rId2"/>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57636"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9">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718117" y="5713390"/>
              <a:ext cx="386829" cy="52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a:hlinkClick r:id="rId6"/>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618111" y="5732714"/>
              <a:ext cx="362926" cy="48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a:hlinkClick r:id="rId8"/>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054683" y="5721608"/>
              <a:ext cx="371201" cy="49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22"/>
          <p:cNvSpPr txBox="1">
            <a:spLocks noChangeArrowheads="1"/>
          </p:cNvSpPr>
          <p:nvPr userDrawn="1"/>
        </p:nvSpPr>
        <p:spPr bwMode="auto">
          <a:xfrm>
            <a:off x="2090738" y="3429000"/>
            <a:ext cx="4962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5400" b="1">
                <a:solidFill>
                  <a:schemeClr val="bg1"/>
                </a:solidFill>
              </a:rPr>
              <a:t>www.FLDOE.org</a:t>
            </a:r>
          </a:p>
        </p:txBody>
      </p:sp>
      <p:pic>
        <p:nvPicPr>
          <p:cNvPr id="13" name="Picture 23"/>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216275" y="369888"/>
            <a:ext cx="27114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5227432"/>
            <a:ext cx="6858000" cy="38798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653480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7/28/2016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75649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7/28/2016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Rectangle 6"/>
          <p:cNvSpPr/>
          <p:nvPr userDrawn="1"/>
        </p:nvSpPr>
        <p:spPr>
          <a:xfrm>
            <a:off x="0" y="0"/>
            <a:ext cx="9144000" cy="32893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userDrawn="1"/>
        </p:nvSpPr>
        <p:spPr>
          <a:xfrm>
            <a:off x="981075" y="2527300"/>
            <a:ext cx="7181850" cy="1439863"/>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userDrawn="1"/>
        </p:nvSpPr>
        <p:spPr>
          <a:xfrm>
            <a:off x="0" y="3149600"/>
            <a:ext cx="9144000" cy="209550"/>
          </a:xfrm>
          <a:prstGeom prst="rect">
            <a:avLst/>
          </a:prstGeom>
          <a:solidFill>
            <a:srgbClr val="262A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1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46300" y="450850"/>
            <a:ext cx="4851400"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850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DFF08F-DC6B-4601-B491-B0F83F6DD2DA}" type="datetimeFigureOut">
              <a:rPr lang="en-US" smtClean="0"/>
              <a:t>7/28/2016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2311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DFF08F-DC6B-4601-B491-B0F83F6DD2DA}" type="datetimeFigureOut">
              <a:rPr lang="en-US" smtClean="0"/>
              <a:t>7/28/2016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02180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DFF08F-DC6B-4601-B491-B0F83F6DD2DA}" type="datetimeFigureOut">
              <a:rPr lang="en-US" smtClean="0"/>
              <a:t>7/28/2016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7089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7/28/2016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08165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7/28/2016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1654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DD058F-B960-4439-B370-43D89816EE05}" type="datetimeFigureOut">
              <a:rPr lang="en-US" smtClean="0"/>
              <a:t>7/28/2016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229B06-CF2A-459A-8CBC-F18C1D67D2BB}" type="slidenum">
              <a:rPr lang="en-US" smtClean="0"/>
              <a:t>‹#›</a:t>
            </a:fld>
            <a:endParaRPr lang="en-US" dirty="0"/>
          </a:p>
        </p:txBody>
      </p:sp>
    </p:spTree>
    <p:extLst>
      <p:ext uri="{BB962C8B-B14F-4D97-AF65-F5344CB8AC3E}">
        <p14:creationId xmlns:p14="http://schemas.microsoft.com/office/powerpoint/2010/main" val="393558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www.fldoe.org/" TargetMode="Externa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6DFF08F-DC6B-4601-B491-B0F83F6DD2DA}" type="datetimeFigureOut">
              <a:rPr lang="en-US" smtClean="0"/>
              <a:pPr/>
              <a:t>7/28/2016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smtClean="0"/>
              <a:pPr/>
              <a:t>‹#›</a:t>
            </a:fld>
            <a:endParaRPr lang="en-US" dirty="0"/>
          </a:p>
        </p:txBody>
      </p:sp>
      <p:sp>
        <p:nvSpPr>
          <p:cNvPr id="7" name="Text Placeholder 2"/>
          <p:cNvSpPr txBox="1">
            <a:spLocks/>
          </p:cNvSpPr>
          <p:nvPr userDrawn="1"/>
        </p:nvSpPr>
        <p:spPr>
          <a:xfrm>
            <a:off x="628650" y="6456363"/>
            <a:ext cx="7886700" cy="388937"/>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US" sz="1200" b="1" dirty="0" smtClean="0">
                <a:solidFill>
                  <a:srgbClr val="262A63"/>
                </a:solidFill>
                <a:latin typeface="Arial" panose="020B0604020202020204" pitchFamily="34" charset="0"/>
                <a:hlinkClick r:id="rId17"/>
              </a:rPr>
              <a:t>www.FLDOE.org</a:t>
            </a:r>
            <a:endParaRPr lang="en-US" sz="1200" b="1" dirty="0" smtClean="0">
              <a:solidFill>
                <a:srgbClr val="262A63"/>
              </a:solidFill>
              <a:latin typeface="Arial" panose="020B0604020202020204" pitchFamily="34" charset="0"/>
            </a:endParaRPr>
          </a:p>
          <a:p>
            <a:pPr marL="0" indent="0" algn="ctr" fontAlgn="auto">
              <a:spcBef>
                <a:spcPts val="600"/>
              </a:spcBef>
              <a:spcAft>
                <a:spcPts val="0"/>
              </a:spcAft>
              <a:buFont typeface="Arial" panose="020B0604020202020204" pitchFamily="34" charset="0"/>
              <a:buNone/>
              <a:defRPr/>
            </a:pPr>
            <a:r>
              <a:rPr lang="en-US" sz="1000" dirty="0" smtClean="0">
                <a:solidFill>
                  <a:schemeClr val="tx1">
                    <a:lumMod val="50000"/>
                    <a:lumOff val="50000"/>
                  </a:schemeClr>
                </a:solidFill>
                <a:latin typeface="Arial" panose="020B0604020202020204" pitchFamily="34" charset="0"/>
              </a:rPr>
              <a:t>© 2014, Florida Department of Education. All Rights Reserved.</a:t>
            </a:r>
            <a:endParaRPr lang="en-US" sz="1000" dirty="0" smtClean="0"/>
          </a:p>
        </p:txBody>
      </p:sp>
      <p:cxnSp>
        <p:nvCxnSpPr>
          <p:cNvPr id="8" name="Straight Connector 7"/>
          <p:cNvCxnSpPr/>
          <p:nvPr userDrawn="1"/>
        </p:nvCxnSpPr>
        <p:spPr>
          <a:xfrm flipH="1">
            <a:off x="0" y="6711950"/>
            <a:ext cx="2706688"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pic>
        <p:nvPicPr>
          <p:cNvPr id="9" name="Picture 13"/>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84538" y="19050"/>
            <a:ext cx="2574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flipH="1">
            <a:off x="0" y="442913"/>
            <a:ext cx="3101975"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6038850" y="442913"/>
            <a:ext cx="3105150" cy="0"/>
          </a:xfrm>
          <a:prstGeom prst="line">
            <a:avLst/>
          </a:prstGeom>
          <a:ln w="63500">
            <a:solidFill>
              <a:srgbClr val="262A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6437313" y="6711950"/>
            <a:ext cx="2706687" cy="0"/>
          </a:xfrm>
          <a:prstGeom prst="line">
            <a:avLst/>
          </a:prstGeom>
          <a:ln w="12700">
            <a:solidFill>
              <a:srgbClr val="CD9D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7062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4" r:id="rId13"/>
    <p:sldLayoutId id="2147483683" r:id="rId14"/>
    <p:sldLayoutId id="2147483694" r:id="rId15"/>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fldoe.org/core/fileparse.php/7513/urlt/2016LegislativeReview.pdf"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Users/anne.nyman/Documents/Ch%20%202016-120%20Laws%20of%20Florida%20HB%20249.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myflfamilies.com/service-programs/child-care/announcements" TargetMode="External"/><Relationship Id="rId2" Type="http://schemas.openxmlformats.org/officeDocument/2006/relationships/hyperlink" Target="http://www.dcf.state.fl.us/programs/childcare/docs/Child%20Care%20Provider%20Meetings%20July%202016-2.pdf" TargetMode="Externa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mailto:Molly.Grant@oel.myflorida.co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hyperlink" Target="https://attendee.gototraining.com/r/610243944290788198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fldoe.org/core/fileparse.php/9946/urlt/2015-16CAPEPostsecondaryFundingList.pdf" TargetMode="External"/><Relationship Id="rId2" Type="http://schemas.openxmlformats.org/officeDocument/2006/relationships/hyperlink" Target="http://www.fldoe.org/academics/career-adult-edu/cape-secondary/index.stml" TargetMode="Externa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hyperlink" Target="https://mail.google.com/mail/u/0/?ui=2&amp;ik=8551ecd52c&amp;view=att&amp;th=1553a8e283c73b39&amp;attid=0.1&amp;disp=safe&amp;realattid=1536757542310379520-local0&amp;zw" TargetMode="External"/><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package" Target="../embeddings/Microsoft_Word_Document1.docx"/></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1257620" y="5713760"/>
            <a:ext cx="6619235" cy="646331"/>
          </a:xfrm>
          <a:prstGeom prst="rect">
            <a:avLst/>
          </a:prstGeom>
          <a:noFill/>
        </p:spPr>
        <p:txBody>
          <a:bodyPr wrap="square" rtlCol="0">
            <a:spAutoFit/>
          </a:bodyPr>
          <a:lstStyle/>
          <a:p>
            <a:pPr algn="ctr"/>
            <a:r>
              <a:rPr lang="en-US" dirty="0" smtClean="0"/>
              <a:t>Presented by</a:t>
            </a:r>
          </a:p>
          <a:p>
            <a:pPr algn="ctr"/>
            <a:r>
              <a:rPr lang="en-US" dirty="0" smtClean="0"/>
              <a:t>Anne Nyman, State Supervisor </a:t>
            </a:r>
            <a:endParaRPr lang="en-US" dirty="0"/>
          </a:p>
        </p:txBody>
      </p:sp>
      <p:sp>
        <p:nvSpPr>
          <p:cNvPr id="5" name="Title 4"/>
          <p:cNvSpPr>
            <a:spLocks noGrp="1"/>
          </p:cNvSpPr>
          <p:nvPr>
            <p:ph type="title"/>
          </p:nvPr>
        </p:nvSpPr>
        <p:spPr>
          <a:xfrm>
            <a:off x="1060514" y="2756156"/>
            <a:ext cx="7013448" cy="1034129"/>
          </a:xfrm>
          <a:prstGeom prst="rect">
            <a:avLst/>
          </a:prstGeom>
        </p:spPr>
        <p:txBody>
          <a:bodyPr>
            <a:spAutoFit/>
          </a:bodyPr>
          <a:lstStyle/>
          <a:p>
            <a:pPr algn="ctr" fontAlgn="auto">
              <a:spcBef>
                <a:spcPts val="0"/>
              </a:spcBef>
              <a:spcAft>
                <a:spcPts val="0"/>
              </a:spcAft>
              <a:defRPr/>
            </a:pPr>
            <a:r>
              <a:rPr lang="en-US" sz="2400" b="1" i="1" dirty="0" smtClean="0">
                <a:solidFill>
                  <a:schemeClr val="bg1"/>
                </a:solidFill>
              </a:rPr>
              <a:t>FACTE Conference &amp; Trade Show</a:t>
            </a:r>
            <a:br>
              <a:rPr lang="en-US" sz="2400" b="1" i="1" dirty="0" smtClean="0">
                <a:solidFill>
                  <a:schemeClr val="bg1"/>
                </a:solidFill>
              </a:rPr>
            </a:br>
            <a:r>
              <a:rPr lang="en-US" altLang="en-US" sz="2400" b="1" dirty="0" smtClean="0">
                <a:solidFill>
                  <a:schemeClr val="bg1"/>
                </a:solidFill>
              </a:rPr>
              <a:t>Career Cluster Update</a:t>
            </a:r>
            <a:endParaRPr lang="en-US" sz="2400" b="1" i="1" dirty="0" smtClean="0">
              <a:solidFill>
                <a:schemeClr val="bg1"/>
              </a:solidFill>
            </a:endParaRPr>
          </a:p>
          <a:p>
            <a:pPr algn="ctr" fontAlgn="auto">
              <a:spcBef>
                <a:spcPts val="0"/>
              </a:spcBef>
              <a:spcAft>
                <a:spcPts val="0"/>
              </a:spcAft>
              <a:defRPr/>
            </a:pPr>
            <a:r>
              <a:rPr lang="en-US" altLang="en-US" sz="2000" b="1" dirty="0" smtClean="0">
                <a:solidFill>
                  <a:schemeClr val="bg1"/>
                </a:solidFill>
              </a:rPr>
              <a:t>July 26, 2016</a:t>
            </a:r>
            <a:endParaRPr lang="en-US" sz="4000" b="1" dirty="0">
              <a:solidFill>
                <a:schemeClr val="bg1"/>
              </a:solidFill>
            </a:endParaRPr>
          </a:p>
        </p:txBody>
      </p:sp>
      <p:pic>
        <p:nvPicPr>
          <p:cNvPr id="2" name="Picture 1"/>
          <p:cNvPicPr>
            <a:picLocks noChangeAspect="1"/>
          </p:cNvPicPr>
          <p:nvPr/>
        </p:nvPicPr>
        <p:blipFill rotWithShape="1">
          <a:blip r:embed="rId3"/>
          <a:srcRect t="16051" r="1753" b="8355"/>
          <a:stretch/>
        </p:blipFill>
        <p:spPr>
          <a:xfrm>
            <a:off x="47305" y="4051215"/>
            <a:ext cx="4077886" cy="1695444"/>
          </a:xfrm>
          <a:prstGeom prst="rect">
            <a:avLst/>
          </a:prstGeom>
        </p:spPr>
      </p:pic>
      <p:pic>
        <p:nvPicPr>
          <p:cNvPr id="6" name="Picture 5"/>
          <p:cNvPicPr>
            <a:picLocks noChangeAspect="1"/>
          </p:cNvPicPr>
          <p:nvPr/>
        </p:nvPicPr>
        <p:blipFill rotWithShape="1">
          <a:blip r:embed="rId4"/>
          <a:srcRect t="10812" b="13733"/>
          <a:stretch/>
        </p:blipFill>
        <p:spPr>
          <a:xfrm>
            <a:off x="5104101" y="3988869"/>
            <a:ext cx="3581400" cy="1724891"/>
          </a:xfrm>
          <a:prstGeom prst="rect">
            <a:avLst/>
          </a:prstGeom>
        </p:spPr>
      </p:pic>
      <p:sp>
        <p:nvSpPr>
          <p:cNvPr id="3" name="Date Placeholder 2"/>
          <p:cNvSpPr>
            <a:spLocks noGrp="1"/>
          </p:cNvSpPr>
          <p:nvPr>
            <p:ph type="dt" sz="half" idx="10"/>
          </p:nvPr>
        </p:nvSpPr>
        <p:spPr/>
        <p:txBody>
          <a:bodyPr/>
          <a:lstStyle/>
          <a:p>
            <a:fld id="{70BFDFB2-420C-4445-AB02-298DA813673E}" type="datetime1">
              <a:rPr lang="en-US" smtClean="0"/>
              <a:t>7/28/2016</a:t>
            </a:fld>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1</a:t>
            </a:fld>
            <a:endParaRPr lang="en-US" dirty="0"/>
          </a:p>
        </p:txBody>
      </p:sp>
    </p:spTree>
    <p:extLst>
      <p:ext uri="{BB962C8B-B14F-4D97-AF65-F5344CB8AC3E}">
        <p14:creationId xmlns:p14="http://schemas.microsoft.com/office/powerpoint/2010/main" val="3290049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535816" y="2691246"/>
            <a:ext cx="4145539" cy="988003"/>
          </a:xfrm>
        </p:spPr>
        <p:txBody>
          <a:bodyPr/>
          <a:lstStyle/>
          <a:p>
            <a:r>
              <a:rPr lang="en-US" dirty="0" smtClean="0">
                <a:solidFill>
                  <a:schemeClr val="bg1"/>
                </a:solidFill>
              </a:rPr>
              <a:t>Program Reviews</a:t>
            </a:r>
            <a:endParaRPr lang="en-US" dirty="0">
              <a:solidFill>
                <a:schemeClr val="bg1"/>
              </a:solidFill>
            </a:endParaRPr>
          </a:p>
        </p:txBody>
      </p:sp>
    </p:spTree>
    <p:extLst>
      <p:ext uri="{BB962C8B-B14F-4D97-AF65-F5344CB8AC3E}">
        <p14:creationId xmlns:p14="http://schemas.microsoft.com/office/powerpoint/2010/main" val="1351597055"/>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2592532" y="862444"/>
            <a:ext cx="5953991" cy="613064"/>
          </a:xfrm>
        </p:spPr>
        <p:txBody>
          <a:bodyPr>
            <a:normAutofit/>
          </a:bodyPr>
          <a:lstStyle/>
          <a:p>
            <a:r>
              <a:rPr lang="en-US" altLang="en-US" sz="2800" u="sng" dirty="0" smtClean="0">
                <a:latin typeface="+mn-lt"/>
              </a:rPr>
              <a:t>E &amp; T Program of Work (for 17 - 18 s/y)</a:t>
            </a:r>
            <a:endParaRPr altLang="en-US" sz="2800" u="sng" dirty="0">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740562069"/>
              </p:ext>
            </p:extLst>
          </p:nvPr>
        </p:nvGraphicFramePr>
        <p:xfrm>
          <a:off x="1293009" y="1475508"/>
          <a:ext cx="8553035" cy="6348848"/>
        </p:xfrm>
        <a:graphic>
          <a:graphicData uri="http://schemas.openxmlformats.org/drawingml/2006/table">
            <a:tbl>
              <a:tblPr firstRow="1" firstCol="1" lastRow="1" lastCol="1" bandRow="1" bandCol="1">
                <a:tableStyleId>{5C22544A-7EE6-4342-B048-85BDC9FD1C3A}</a:tableStyleId>
              </a:tblPr>
              <a:tblGrid>
                <a:gridCol w="2014822"/>
                <a:gridCol w="6538213"/>
              </a:tblGrid>
              <a:tr h="412401">
                <a:tc>
                  <a:txBody>
                    <a:bodyPr/>
                    <a:lstStyle/>
                    <a:p>
                      <a:pPr marL="0" marR="0">
                        <a:lnSpc>
                          <a:spcPct val="115000"/>
                        </a:lnSpc>
                        <a:spcBef>
                          <a:spcPts val="0"/>
                        </a:spcBef>
                        <a:spcAft>
                          <a:spcPts val="0"/>
                        </a:spcAft>
                      </a:pPr>
                      <a:r>
                        <a:rPr lang="en-US" sz="1400" dirty="0">
                          <a:effectLst/>
                        </a:rPr>
                        <a:t>Program Type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c>
                  <a:txBody>
                    <a:bodyPr/>
                    <a:lstStyle/>
                    <a:p>
                      <a:pPr marL="0" marR="0">
                        <a:lnSpc>
                          <a:spcPct val="115000"/>
                        </a:lnSpc>
                        <a:spcBef>
                          <a:spcPts val="0"/>
                        </a:spcBef>
                        <a:spcAft>
                          <a:spcPts val="0"/>
                        </a:spcAft>
                      </a:pPr>
                      <a:r>
                        <a:rPr lang="en-US" sz="1400" kern="1600" dirty="0">
                          <a:effectLst/>
                        </a:rPr>
                        <a:t>Program Name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r>
              <a:tr h="412401">
                <a:tc>
                  <a:txBody>
                    <a:bodyPr/>
                    <a:lstStyle/>
                    <a:p>
                      <a:pPr marL="0" marR="0">
                        <a:lnSpc>
                          <a:spcPct val="115000"/>
                        </a:lnSpc>
                        <a:spcBef>
                          <a:spcPts val="0"/>
                        </a:spcBef>
                        <a:spcAft>
                          <a:spcPts val="0"/>
                        </a:spcAft>
                      </a:pPr>
                      <a:r>
                        <a:rPr lang="en-US" sz="1400">
                          <a:effectLst/>
                        </a:rPr>
                        <a:t>Middle School</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c>
                  <a:txBody>
                    <a:bodyPr/>
                    <a:lstStyle/>
                    <a:p>
                      <a:pPr marL="0" marR="0">
                        <a:lnSpc>
                          <a:spcPct val="115000"/>
                        </a:lnSpc>
                        <a:spcBef>
                          <a:spcPts val="0"/>
                        </a:spcBef>
                        <a:spcAft>
                          <a:spcPts val="0"/>
                        </a:spcAft>
                      </a:pPr>
                      <a:r>
                        <a:rPr lang="en-US" sz="1400" dirty="0">
                          <a:effectLst/>
                        </a:rPr>
                        <a:t>N/A</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r>
              <a:tr h="779934">
                <a:tc>
                  <a:txBody>
                    <a:bodyPr/>
                    <a:lstStyle/>
                    <a:p>
                      <a:pPr marL="0" marR="0">
                        <a:lnSpc>
                          <a:spcPct val="115000"/>
                        </a:lnSpc>
                        <a:spcBef>
                          <a:spcPts val="0"/>
                        </a:spcBef>
                        <a:spcAft>
                          <a:spcPts val="0"/>
                        </a:spcAft>
                      </a:pPr>
                      <a:r>
                        <a:rPr lang="en-US" sz="1400">
                          <a:effectLst/>
                        </a:rPr>
                        <a:t>Secondary</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c>
                  <a:txBody>
                    <a:bodyPr/>
                    <a:lstStyle/>
                    <a:p>
                      <a:pPr marL="0" marR="0">
                        <a:lnSpc>
                          <a:spcPct val="115000"/>
                        </a:lnSpc>
                        <a:spcBef>
                          <a:spcPts val="0"/>
                        </a:spcBef>
                        <a:spcAft>
                          <a:spcPts val="0"/>
                        </a:spcAft>
                      </a:pPr>
                      <a:r>
                        <a:rPr lang="en-US" sz="1400" dirty="0">
                          <a:effectLst/>
                        </a:rPr>
                        <a:t>Early Childhood Education NEW (8405100)</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r>
              <a:tr h="568825">
                <a:tc rowSpan="3">
                  <a:txBody>
                    <a:bodyPr/>
                    <a:lstStyle/>
                    <a:p>
                      <a:pPr marL="0" marR="0">
                        <a:lnSpc>
                          <a:spcPct val="115000"/>
                        </a:lnSpc>
                        <a:spcBef>
                          <a:spcPts val="0"/>
                        </a:spcBef>
                        <a:spcAft>
                          <a:spcPts val="0"/>
                        </a:spcAft>
                      </a:pPr>
                      <a:r>
                        <a:rPr lang="en-US" sz="1400">
                          <a:effectLst/>
                        </a:rPr>
                        <a:t>PSAV</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c>
                  <a:txBody>
                    <a:bodyPr/>
                    <a:lstStyle/>
                    <a:p>
                      <a:pPr marL="0" marR="0">
                        <a:lnSpc>
                          <a:spcPct val="115000"/>
                        </a:lnSpc>
                        <a:spcBef>
                          <a:spcPts val="0"/>
                        </a:spcBef>
                        <a:spcAft>
                          <a:spcPts val="0"/>
                        </a:spcAft>
                      </a:pPr>
                      <a:r>
                        <a:rPr lang="en-US" sz="1400">
                          <a:effectLst/>
                        </a:rPr>
                        <a:t>Child Care Center Operations  (V200206)</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r>
              <a:tr h="779934">
                <a:tc vMerge="1">
                  <a:txBody>
                    <a:bodyPr/>
                    <a:lstStyle/>
                    <a:p>
                      <a:endParaRPr lang="en-US"/>
                    </a:p>
                  </a:txBody>
                  <a:tcPr/>
                </a:tc>
                <a:tc>
                  <a:txBody>
                    <a:bodyPr/>
                    <a:lstStyle/>
                    <a:p>
                      <a:pPr marL="0" marR="0">
                        <a:lnSpc>
                          <a:spcPct val="115000"/>
                        </a:lnSpc>
                        <a:spcBef>
                          <a:spcPts val="0"/>
                        </a:spcBef>
                        <a:spcAft>
                          <a:spcPts val="0"/>
                        </a:spcAft>
                      </a:pPr>
                      <a:r>
                        <a:rPr lang="en-US" sz="1400">
                          <a:effectLst/>
                        </a:rPr>
                        <a:t>Early Childhood Education NEW (E300100)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r>
              <a:tr h="568825">
                <a:tc vMerge="1">
                  <a:txBody>
                    <a:bodyPr/>
                    <a:lstStyle/>
                    <a:p>
                      <a:endParaRPr lang="en-US"/>
                    </a:p>
                  </a:txBody>
                  <a:tcPr/>
                </a:tc>
                <a:tc>
                  <a:txBody>
                    <a:bodyPr/>
                    <a:lstStyle/>
                    <a:p>
                      <a:pPr marL="0" marR="0">
                        <a:lnSpc>
                          <a:spcPct val="115000"/>
                        </a:lnSpc>
                        <a:spcBef>
                          <a:spcPts val="0"/>
                        </a:spcBef>
                        <a:spcAft>
                          <a:spcPts val="0"/>
                        </a:spcAft>
                      </a:pPr>
                      <a:r>
                        <a:rPr lang="en-US" sz="1400">
                          <a:effectLst/>
                        </a:rPr>
                        <a:t>Family Child Care Training (V200410)</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r>
              <a:tr h="779934">
                <a:tc rowSpan="2">
                  <a:txBody>
                    <a:bodyPr/>
                    <a:lstStyle/>
                    <a:p>
                      <a:pPr marL="0" marR="0">
                        <a:lnSpc>
                          <a:spcPct val="115000"/>
                        </a:lnSpc>
                        <a:spcBef>
                          <a:spcPts val="200"/>
                        </a:spcBef>
                        <a:spcAft>
                          <a:spcPts val="200"/>
                        </a:spcAft>
                      </a:pPr>
                      <a:r>
                        <a:rPr lang="en-US" sz="1400">
                          <a:effectLst/>
                        </a:rPr>
                        <a:t>AS/AAS/CCC/ATD</a:t>
                      </a:r>
                      <a:endParaRPr lang="en-US" sz="140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c>
                  <a:txBody>
                    <a:bodyPr/>
                    <a:lstStyle/>
                    <a:p>
                      <a:pPr marL="0" marR="0">
                        <a:lnSpc>
                          <a:spcPct val="115000"/>
                        </a:lnSpc>
                        <a:spcBef>
                          <a:spcPts val="0"/>
                        </a:spcBef>
                        <a:spcAft>
                          <a:spcPts val="0"/>
                        </a:spcAft>
                        <a:tabLst>
                          <a:tab pos="1371600" algn="l"/>
                        </a:tabLst>
                      </a:pPr>
                      <a:r>
                        <a:rPr lang="en-US" sz="1400" dirty="0">
                          <a:effectLst/>
                        </a:rPr>
                        <a:t>Sports, Fitness and Recreation Management (AS – 1731050701)</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r>
              <a:tr h="2046594">
                <a:tc vMerge="1">
                  <a:txBody>
                    <a:bodyPr/>
                    <a:lstStyle/>
                    <a:p>
                      <a:endParaRPr lang="en-US"/>
                    </a:p>
                  </a:txBody>
                  <a:tcPr/>
                </a:tc>
                <a:tc>
                  <a:txBody>
                    <a:bodyPr/>
                    <a:lstStyle/>
                    <a:p>
                      <a:pPr marL="0" marR="0">
                        <a:lnSpc>
                          <a:spcPct val="115000"/>
                        </a:lnSpc>
                        <a:spcBef>
                          <a:spcPts val="0"/>
                        </a:spcBef>
                        <a:spcAft>
                          <a:spcPts val="0"/>
                        </a:spcAft>
                        <a:tabLst>
                          <a:tab pos="1371600" algn="l"/>
                        </a:tabLst>
                      </a:pPr>
                      <a:r>
                        <a:rPr lang="en-US" sz="1400" dirty="0">
                          <a:effectLst/>
                        </a:rPr>
                        <a:t>Translation-Interpretation Studies  (AS – 1713100303)</a:t>
                      </a:r>
                    </a:p>
                    <a:p>
                      <a:pPr marL="0" marR="0">
                        <a:lnSpc>
                          <a:spcPct val="115000"/>
                        </a:lnSpc>
                        <a:spcBef>
                          <a:spcPts val="0"/>
                        </a:spcBef>
                        <a:spcAft>
                          <a:spcPts val="0"/>
                        </a:spcAft>
                        <a:tabLst>
                          <a:tab pos="1371600" algn="l"/>
                        </a:tabLst>
                      </a:pPr>
                      <a:r>
                        <a:rPr lang="en-US" sz="1400" dirty="0">
                          <a:effectLst/>
                        </a:rPr>
                        <a:t>          Interpretation Studies (CCC - 0713100304)</a:t>
                      </a:r>
                    </a:p>
                    <a:p>
                      <a:pPr marL="0" marR="0">
                        <a:lnSpc>
                          <a:spcPct val="115000"/>
                        </a:lnSpc>
                        <a:spcBef>
                          <a:spcPts val="0"/>
                        </a:spcBef>
                        <a:spcAft>
                          <a:spcPts val="0"/>
                        </a:spcAft>
                        <a:tabLst>
                          <a:tab pos="1371600" algn="l"/>
                        </a:tabLst>
                      </a:pPr>
                      <a:r>
                        <a:rPr lang="en-US" sz="1400" dirty="0">
                          <a:effectLst/>
                        </a:rPr>
                        <a:t>          Translation Studies (CCC – 0713100305)</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61" marR="51661" marT="51661" marB="51661">
                    <a:solidFill>
                      <a:srgbClr val="000099"/>
                    </a:solidFill>
                  </a:tcPr>
                </a:tc>
              </a:tr>
            </a:tbl>
          </a:graphicData>
        </a:graphic>
      </p:graphicFrame>
      <p:sp>
        <p:nvSpPr>
          <p:cNvPr id="2" name="Oval 1"/>
          <p:cNvSpPr/>
          <p:nvPr/>
        </p:nvSpPr>
        <p:spPr>
          <a:xfrm rot="20355828">
            <a:off x="43664" y="88466"/>
            <a:ext cx="2882182" cy="1360922"/>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Current/Ongoing</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386" name="Title 1"/>
          <p:cNvSpPr>
            <a:spLocks noGrp="1"/>
          </p:cNvSpPr>
          <p:nvPr>
            <p:ph type="title"/>
          </p:nvPr>
        </p:nvSpPr>
        <p:spPr>
          <a:xfrm>
            <a:off x="1796638" y="-209839"/>
            <a:ext cx="6890162" cy="793750"/>
          </a:xfrm>
        </p:spPr>
        <p:txBody>
          <a:bodyPr/>
          <a:lstStyle/>
          <a:p>
            <a:r>
              <a:rPr lang="en-US" altLang="en-US" sz="2800" u="sng" dirty="0">
                <a:latin typeface="+mn-lt"/>
              </a:rPr>
              <a:t>H</a:t>
            </a:r>
            <a:r>
              <a:rPr lang="en-US" altLang="en-US" sz="2800" u="sng" dirty="0" smtClean="0">
                <a:latin typeface="+mn-lt"/>
              </a:rPr>
              <a:t> &amp; T Program of Work (for 17 - 18 s/y)</a:t>
            </a:r>
            <a:endParaRPr altLang="en-US" sz="2800" u="sng" dirty="0">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4230922804"/>
              </p:ext>
            </p:extLst>
          </p:nvPr>
        </p:nvGraphicFramePr>
        <p:xfrm>
          <a:off x="1844386" y="342900"/>
          <a:ext cx="6868392" cy="6522958"/>
        </p:xfrm>
        <a:graphic>
          <a:graphicData uri="http://schemas.openxmlformats.org/drawingml/2006/table">
            <a:tbl>
              <a:tblPr firstRow="1" firstCol="1" lastRow="1" lastCol="1" bandRow="1" bandCol="1">
                <a:tableStyleId>{5C22544A-7EE6-4342-B048-85BDC9FD1C3A}</a:tableStyleId>
              </a:tblPr>
              <a:tblGrid>
                <a:gridCol w="1017539"/>
                <a:gridCol w="5850853"/>
              </a:tblGrid>
              <a:tr h="246227">
                <a:tc>
                  <a:txBody>
                    <a:bodyPr/>
                    <a:lstStyle/>
                    <a:p>
                      <a:pPr marL="0" marR="0">
                        <a:lnSpc>
                          <a:spcPct val="115000"/>
                        </a:lnSpc>
                        <a:spcBef>
                          <a:spcPts val="0"/>
                        </a:spcBef>
                        <a:spcAft>
                          <a:spcPts val="0"/>
                        </a:spcAft>
                      </a:pPr>
                      <a:r>
                        <a:rPr lang="en-US" sz="1200" dirty="0">
                          <a:effectLst/>
                        </a:rPr>
                        <a:t>Program Type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c>
                  <a:txBody>
                    <a:bodyPr/>
                    <a:lstStyle/>
                    <a:p>
                      <a:pPr marL="0" marR="0">
                        <a:lnSpc>
                          <a:spcPct val="115000"/>
                        </a:lnSpc>
                        <a:spcBef>
                          <a:spcPts val="0"/>
                        </a:spcBef>
                        <a:spcAft>
                          <a:spcPts val="0"/>
                        </a:spcAft>
                      </a:pPr>
                      <a:r>
                        <a:rPr lang="en-US" sz="1200" kern="1600" dirty="0">
                          <a:effectLst/>
                        </a:rPr>
                        <a:t>Program Name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246227">
                <a:tc>
                  <a:txBody>
                    <a:bodyPr/>
                    <a:lstStyle/>
                    <a:p>
                      <a:pPr marL="0" marR="0">
                        <a:lnSpc>
                          <a:spcPct val="115000"/>
                        </a:lnSpc>
                        <a:spcBef>
                          <a:spcPts val="0"/>
                        </a:spcBef>
                        <a:spcAft>
                          <a:spcPts val="0"/>
                        </a:spcAft>
                      </a:pPr>
                      <a:r>
                        <a:rPr lang="en-US" sz="1200" dirty="0">
                          <a:effectLst/>
                        </a:rPr>
                        <a:t>Middle School</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c>
                  <a:txBody>
                    <a:bodyPr/>
                    <a:lstStyle/>
                    <a:p>
                      <a:pPr marL="0" marR="0">
                        <a:lnSpc>
                          <a:spcPct val="115000"/>
                        </a:lnSpc>
                        <a:spcBef>
                          <a:spcPts val="0"/>
                        </a:spcBef>
                        <a:spcAft>
                          <a:spcPts val="0"/>
                        </a:spcAft>
                      </a:pPr>
                      <a:r>
                        <a:rPr lang="en-US" sz="1200" dirty="0">
                          <a:effectLst/>
                        </a:rPr>
                        <a:t>N/A</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246227">
                <a:tc rowSpan="3">
                  <a:txBody>
                    <a:bodyPr/>
                    <a:lstStyle/>
                    <a:p>
                      <a:pPr marL="0" marR="0">
                        <a:lnSpc>
                          <a:spcPct val="115000"/>
                        </a:lnSpc>
                        <a:spcBef>
                          <a:spcPts val="0"/>
                        </a:spcBef>
                        <a:spcAft>
                          <a:spcPts val="0"/>
                        </a:spcAft>
                      </a:pPr>
                      <a:r>
                        <a:rPr lang="en-US" sz="1200" dirty="0">
                          <a:effectLst/>
                        </a:rPr>
                        <a:t>Secondary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c>
                  <a:txBody>
                    <a:bodyPr/>
                    <a:lstStyle/>
                    <a:p>
                      <a:pPr marL="0" marR="0">
                        <a:lnSpc>
                          <a:spcPct val="115000"/>
                        </a:lnSpc>
                        <a:spcBef>
                          <a:spcPts val="0"/>
                        </a:spcBef>
                        <a:spcAft>
                          <a:spcPts val="0"/>
                        </a:spcAft>
                      </a:pPr>
                      <a:r>
                        <a:rPr lang="en-US" sz="1200">
                          <a:effectLst/>
                        </a:rPr>
                        <a:t>Culinary Arts (8800500)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246227">
                <a:tc vMerge="1">
                  <a:txBody>
                    <a:bodyPr/>
                    <a:lstStyle/>
                    <a:p>
                      <a:endParaRPr lang="en-US"/>
                    </a:p>
                  </a:txBody>
                  <a:tcPr/>
                </a:tc>
                <a:tc>
                  <a:txBody>
                    <a:bodyPr/>
                    <a:lstStyle/>
                    <a:p>
                      <a:pPr marL="0" marR="0">
                        <a:lnSpc>
                          <a:spcPct val="115000"/>
                        </a:lnSpc>
                        <a:spcBef>
                          <a:spcPts val="0"/>
                        </a:spcBef>
                        <a:spcAft>
                          <a:spcPts val="0"/>
                        </a:spcAft>
                      </a:pPr>
                      <a:r>
                        <a:rPr lang="en-US" sz="1200">
                          <a:effectLst/>
                        </a:rPr>
                        <a:t>Culinary and Hospitality Specialties (8800600)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246227">
                <a:tc vMerge="1">
                  <a:txBody>
                    <a:bodyPr/>
                    <a:lstStyle/>
                    <a:p>
                      <a:endParaRPr lang="en-US"/>
                    </a:p>
                  </a:txBody>
                  <a:tcPr/>
                </a:tc>
                <a:tc>
                  <a:txBody>
                    <a:bodyPr/>
                    <a:lstStyle/>
                    <a:p>
                      <a:pPr marL="0" marR="0">
                        <a:lnSpc>
                          <a:spcPct val="115000"/>
                        </a:lnSpc>
                        <a:spcBef>
                          <a:spcPts val="0"/>
                        </a:spcBef>
                        <a:spcAft>
                          <a:spcPts val="0"/>
                        </a:spcAft>
                      </a:pPr>
                      <a:r>
                        <a:rPr lang="en-US" sz="1200">
                          <a:effectLst/>
                        </a:rPr>
                        <a:t>Lodging Operations (8830300)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246227">
                <a:tc rowSpan="2">
                  <a:txBody>
                    <a:bodyPr/>
                    <a:lstStyle/>
                    <a:p>
                      <a:pPr marL="0" marR="0">
                        <a:lnSpc>
                          <a:spcPct val="115000"/>
                        </a:lnSpc>
                        <a:spcBef>
                          <a:spcPts val="0"/>
                        </a:spcBef>
                        <a:spcAft>
                          <a:spcPts val="0"/>
                        </a:spcAft>
                      </a:pPr>
                      <a:r>
                        <a:rPr lang="en-US" sz="1200" dirty="0">
                          <a:effectLst/>
                        </a:rPr>
                        <a:t>PSAV</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c>
                  <a:txBody>
                    <a:bodyPr/>
                    <a:lstStyle/>
                    <a:p>
                      <a:pPr marL="0" marR="0">
                        <a:lnSpc>
                          <a:spcPct val="115000"/>
                        </a:lnSpc>
                        <a:spcBef>
                          <a:spcPts val="0"/>
                        </a:spcBef>
                        <a:spcAft>
                          <a:spcPts val="0"/>
                        </a:spcAft>
                      </a:pPr>
                      <a:r>
                        <a:rPr lang="en-US" sz="1200" dirty="0">
                          <a:effectLst/>
                        </a:rPr>
                        <a:t>Commercial Foods and Culinary Arts (N100500)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246227">
                <a:tc vMerge="1">
                  <a:txBody>
                    <a:bodyPr/>
                    <a:lstStyle/>
                    <a:p>
                      <a:endParaRPr lang="en-US"/>
                    </a:p>
                  </a:txBody>
                  <a:tcPr/>
                </a:tc>
                <a:tc>
                  <a:txBody>
                    <a:bodyPr/>
                    <a:lstStyle/>
                    <a:p>
                      <a:pPr marL="0" marR="0">
                        <a:lnSpc>
                          <a:spcPct val="115000"/>
                        </a:lnSpc>
                        <a:spcBef>
                          <a:spcPts val="0"/>
                        </a:spcBef>
                        <a:spcAft>
                          <a:spcPts val="0"/>
                        </a:spcAft>
                      </a:pPr>
                      <a:r>
                        <a:rPr lang="en-US" sz="1200">
                          <a:effectLst/>
                        </a:rPr>
                        <a:t>Lodging Operations (M607010)</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446117">
                <a:tc rowSpan="2">
                  <a:txBody>
                    <a:bodyPr/>
                    <a:lstStyle/>
                    <a:p>
                      <a:pPr marL="0" marR="0">
                        <a:lnSpc>
                          <a:spcPct val="115000"/>
                        </a:lnSpc>
                        <a:spcBef>
                          <a:spcPts val="200"/>
                        </a:spcBef>
                        <a:spcAft>
                          <a:spcPts val="200"/>
                        </a:spcAft>
                      </a:pPr>
                      <a:r>
                        <a:rPr lang="en-US" sz="1200" dirty="0">
                          <a:effectLst/>
                        </a:rPr>
                        <a:t>AS/AAS/CCC/ATD</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c>
                  <a:txBody>
                    <a:bodyPr/>
                    <a:lstStyle/>
                    <a:p>
                      <a:pPr marL="0" marR="0">
                        <a:lnSpc>
                          <a:spcPct val="115000"/>
                        </a:lnSpc>
                        <a:spcBef>
                          <a:spcPts val="0"/>
                        </a:spcBef>
                        <a:spcAft>
                          <a:spcPts val="0"/>
                        </a:spcAft>
                        <a:tabLst>
                          <a:tab pos="1371600" algn="l"/>
                        </a:tabLst>
                      </a:pPr>
                      <a:r>
                        <a:rPr lang="en-US" sz="1200">
                          <a:effectLst/>
                        </a:rPr>
                        <a:t>Travel &amp; Tourism Industry Management  (AS - 1252090300)</a:t>
                      </a:r>
                    </a:p>
                    <a:p>
                      <a:pPr marL="0" marR="0">
                        <a:lnSpc>
                          <a:spcPct val="115000"/>
                        </a:lnSpc>
                        <a:spcBef>
                          <a:spcPts val="0"/>
                        </a:spcBef>
                        <a:spcAft>
                          <a:spcPts val="0"/>
                        </a:spcAft>
                        <a:tabLst>
                          <a:tab pos="1371600" algn="l"/>
                        </a:tabLst>
                      </a:pPr>
                      <a:r>
                        <a:rPr lang="en-US" sz="1200">
                          <a:effectLst/>
                        </a:rPr>
                        <a:t>          Travel &amp; Tourism Management (ATD - 0252090301)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1880023">
                <a:tc vMerge="1">
                  <a:txBody>
                    <a:bodyPr/>
                    <a:lstStyle/>
                    <a:p>
                      <a:endParaRPr lang="en-US"/>
                    </a:p>
                  </a:txBody>
                  <a:tcPr/>
                </a:tc>
                <a:tc>
                  <a:txBody>
                    <a:bodyPr/>
                    <a:lstStyle/>
                    <a:p>
                      <a:pPr marL="0" marR="0">
                        <a:lnSpc>
                          <a:spcPct val="115000"/>
                        </a:lnSpc>
                        <a:spcBef>
                          <a:spcPts val="0"/>
                        </a:spcBef>
                        <a:spcAft>
                          <a:spcPts val="0"/>
                        </a:spcAft>
                        <a:tabLst>
                          <a:tab pos="1371600" algn="l"/>
                        </a:tabLst>
                      </a:pPr>
                      <a:r>
                        <a:rPr lang="en-US" sz="1200" dirty="0">
                          <a:effectLst/>
                        </a:rPr>
                        <a:t>Hospitality and Tourism Management (AS - 1252090100)</a:t>
                      </a:r>
                    </a:p>
                    <a:p>
                      <a:pPr marL="0" marR="0">
                        <a:lnSpc>
                          <a:spcPct val="115000"/>
                        </a:lnSpc>
                        <a:spcBef>
                          <a:spcPts val="0"/>
                        </a:spcBef>
                        <a:spcAft>
                          <a:spcPts val="0"/>
                        </a:spcAft>
                        <a:tabLst>
                          <a:tab pos="1371600" algn="l"/>
                        </a:tabLst>
                      </a:pPr>
                      <a:r>
                        <a:rPr lang="en-US" sz="1200" dirty="0">
                          <a:effectLst/>
                        </a:rPr>
                        <a:t>          Event Planning Management (CCC - 0252090905)</a:t>
                      </a:r>
                    </a:p>
                    <a:p>
                      <a:pPr marL="0" marR="0">
                        <a:lnSpc>
                          <a:spcPct val="115000"/>
                        </a:lnSpc>
                        <a:spcBef>
                          <a:spcPts val="0"/>
                        </a:spcBef>
                        <a:spcAft>
                          <a:spcPts val="0"/>
                        </a:spcAft>
                        <a:tabLst>
                          <a:tab pos="1371600" algn="l"/>
                        </a:tabLst>
                      </a:pPr>
                      <a:r>
                        <a:rPr lang="en-US" sz="1200" dirty="0">
                          <a:effectLst/>
                        </a:rPr>
                        <a:t>          Guest Services Specialist (CCC - 0252090403)</a:t>
                      </a:r>
                    </a:p>
                    <a:p>
                      <a:pPr marL="0" marR="0">
                        <a:lnSpc>
                          <a:spcPct val="115000"/>
                        </a:lnSpc>
                        <a:spcBef>
                          <a:spcPts val="0"/>
                        </a:spcBef>
                        <a:spcAft>
                          <a:spcPts val="0"/>
                        </a:spcAft>
                        <a:tabLst>
                          <a:tab pos="1371600" algn="l"/>
                        </a:tabLst>
                      </a:pPr>
                      <a:r>
                        <a:rPr lang="en-US" sz="1200" dirty="0">
                          <a:effectLst/>
                        </a:rPr>
                        <a:t>          Rooms Division Specialist (CCC - 0252090405)</a:t>
                      </a:r>
                    </a:p>
                    <a:p>
                      <a:pPr marL="0" marR="0">
                        <a:lnSpc>
                          <a:spcPct val="115000"/>
                        </a:lnSpc>
                        <a:spcBef>
                          <a:spcPts val="0"/>
                        </a:spcBef>
                        <a:spcAft>
                          <a:spcPts val="0"/>
                        </a:spcAft>
                        <a:tabLst>
                          <a:tab pos="1371600" algn="l"/>
                        </a:tabLst>
                      </a:pPr>
                      <a:r>
                        <a:rPr lang="en-US" sz="1200" dirty="0">
                          <a:effectLst/>
                        </a:rPr>
                        <a:t>          Rooms Division Operations (CCC - 0252090406)</a:t>
                      </a:r>
                    </a:p>
                    <a:p>
                      <a:pPr marL="0" marR="0">
                        <a:lnSpc>
                          <a:spcPct val="115000"/>
                        </a:lnSpc>
                        <a:spcBef>
                          <a:spcPts val="0"/>
                        </a:spcBef>
                        <a:spcAft>
                          <a:spcPts val="0"/>
                        </a:spcAft>
                        <a:tabLst>
                          <a:tab pos="1371600" algn="l"/>
                        </a:tabLst>
                      </a:pPr>
                      <a:r>
                        <a:rPr lang="en-US" sz="1200" dirty="0">
                          <a:effectLst/>
                        </a:rPr>
                        <a:t>          Rooms Division Management (CCC - 0252090402)</a:t>
                      </a:r>
                    </a:p>
                    <a:p>
                      <a:pPr marL="0" marR="0">
                        <a:lnSpc>
                          <a:spcPct val="115000"/>
                        </a:lnSpc>
                        <a:spcBef>
                          <a:spcPts val="0"/>
                        </a:spcBef>
                        <a:spcAft>
                          <a:spcPts val="0"/>
                        </a:spcAft>
                        <a:tabLst>
                          <a:tab pos="1371600" algn="l"/>
                        </a:tabLst>
                      </a:pPr>
                      <a:r>
                        <a:rPr lang="en-US" sz="1200" dirty="0">
                          <a:effectLst/>
                        </a:rPr>
                        <a:t>          Food &amp; Beverage Specialist (CCC  -0252090507)</a:t>
                      </a:r>
                    </a:p>
                    <a:p>
                      <a:pPr marL="0" marR="0">
                        <a:lnSpc>
                          <a:spcPct val="115000"/>
                        </a:lnSpc>
                        <a:spcBef>
                          <a:spcPts val="0"/>
                        </a:spcBef>
                        <a:spcAft>
                          <a:spcPts val="0"/>
                        </a:spcAft>
                        <a:tabLst>
                          <a:tab pos="1371600" algn="l"/>
                        </a:tabLst>
                      </a:pPr>
                      <a:r>
                        <a:rPr lang="en-US" sz="1200" dirty="0">
                          <a:effectLst/>
                        </a:rPr>
                        <a:t>          Food &amp; Beverage Operations (CCC - 0252090508)</a:t>
                      </a:r>
                    </a:p>
                    <a:p>
                      <a:pPr marL="0" marR="0">
                        <a:lnSpc>
                          <a:spcPct val="115000"/>
                        </a:lnSpc>
                        <a:spcBef>
                          <a:spcPts val="0"/>
                        </a:spcBef>
                        <a:spcAft>
                          <a:spcPts val="0"/>
                        </a:spcAft>
                        <a:tabLst>
                          <a:tab pos="1371600" algn="l"/>
                        </a:tabLst>
                      </a:pPr>
                      <a:r>
                        <a:rPr lang="en-US" sz="1200" dirty="0">
                          <a:effectLst/>
                        </a:rPr>
                        <a:t>          Food &amp; Beverage Management (CCC - 0252090503)</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854649">
                <a:tc rowSpan="2">
                  <a:txBody>
                    <a:bodyPr/>
                    <a:lstStyle/>
                    <a:p>
                      <a:pPr marL="0" marR="0">
                        <a:lnSpc>
                          <a:spcPct val="115000"/>
                        </a:lnSpc>
                        <a:spcBef>
                          <a:spcPts val="200"/>
                        </a:spcBef>
                        <a:spcAft>
                          <a:spcPts val="200"/>
                        </a:spcAft>
                      </a:pPr>
                      <a:r>
                        <a:rPr lang="en-US" sz="1200" u="none" strike="noStrike" dirty="0">
                          <a:effectLst/>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c>
                  <a:txBody>
                    <a:bodyPr/>
                    <a:lstStyle/>
                    <a:p>
                      <a:pPr marL="0" marR="0">
                        <a:lnSpc>
                          <a:spcPct val="115000"/>
                        </a:lnSpc>
                        <a:spcBef>
                          <a:spcPts val="0"/>
                        </a:spcBef>
                        <a:spcAft>
                          <a:spcPts val="0"/>
                        </a:spcAft>
                        <a:tabLst>
                          <a:tab pos="1371600" algn="l"/>
                        </a:tabLst>
                      </a:pPr>
                      <a:r>
                        <a:rPr lang="en-US" sz="1200">
                          <a:effectLst/>
                        </a:rPr>
                        <a:t>Culinary Management (AS - 1612050400)</a:t>
                      </a:r>
                    </a:p>
                    <a:p>
                      <a:pPr marL="0" marR="0">
                        <a:lnSpc>
                          <a:spcPct val="115000"/>
                        </a:lnSpc>
                        <a:spcBef>
                          <a:spcPts val="0"/>
                        </a:spcBef>
                        <a:spcAft>
                          <a:spcPts val="0"/>
                        </a:spcAft>
                        <a:tabLst>
                          <a:tab pos="1371600" algn="l"/>
                        </a:tabLst>
                      </a:pPr>
                      <a:r>
                        <a:rPr lang="en-US" sz="1200">
                          <a:effectLst/>
                        </a:rPr>
                        <a:t>          Culinary Arts (CCC - 0612050301)</a:t>
                      </a:r>
                    </a:p>
                    <a:p>
                      <a:pPr marL="0" marR="0">
                        <a:lnSpc>
                          <a:spcPct val="115000"/>
                        </a:lnSpc>
                        <a:spcBef>
                          <a:spcPts val="0"/>
                        </a:spcBef>
                        <a:spcAft>
                          <a:spcPts val="0"/>
                        </a:spcAft>
                        <a:tabLst>
                          <a:tab pos="1371600" algn="l"/>
                        </a:tabLst>
                      </a:pPr>
                      <a:r>
                        <a:rPr lang="en-US" sz="1200">
                          <a:effectLst/>
                        </a:rPr>
                        <a:t>          Chef’s Apprentice (CCC - 0612050302)</a:t>
                      </a:r>
                    </a:p>
                    <a:p>
                      <a:pPr marL="0" marR="0">
                        <a:lnSpc>
                          <a:spcPct val="115000"/>
                        </a:lnSpc>
                        <a:spcBef>
                          <a:spcPts val="0"/>
                        </a:spcBef>
                        <a:spcAft>
                          <a:spcPts val="0"/>
                        </a:spcAft>
                        <a:tabLst>
                          <a:tab pos="1371600" algn="l"/>
                        </a:tabLst>
                      </a:pPr>
                      <a:r>
                        <a:rPr lang="en-US" sz="1200">
                          <a:effectLst/>
                        </a:rPr>
                        <a:t>          Culinary Arts Management Operations (CCC - 0612050401)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246227">
                <a:tc vMerge="1">
                  <a:txBody>
                    <a:bodyPr/>
                    <a:lstStyle/>
                    <a:p>
                      <a:endParaRPr lang="en-US"/>
                    </a:p>
                  </a:txBody>
                  <a:tcPr/>
                </a:tc>
                <a:tc>
                  <a:txBody>
                    <a:bodyPr/>
                    <a:lstStyle/>
                    <a:p>
                      <a:pPr marL="0" marR="0">
                        <a:lnSpc>
                          <a:spcPct val="115000"/>
                        </a:lnSpc>
                        <a:spcBef>
                          <a:spcPts val="0"/>
                        </a:spcBef>
                        <a:spcAft>
                          <a:spcPts val="0"/>
                        </a:spcAft>
                        <a:tabLst>
                          <a:tab pos="1371600" algn="l"/>
                        </a:tabLst>
                      </a:pPr>
                      <a:r>
                        <a:rPr lang="en-US" sz="1200" dirty="0">
                          <a:effectLst/>
                        </a:rPr>
                        <a:t>Restaurant Management (AS -1252090500)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r h="1260588">
                <a:tc>
                  <a:txBody>
                    <a:bodyPr/>
                    <a:lstStyle/>
                    <a:p>
                      <a:pPr marL="0" marR="0">
                        <a:lnSpc>
                          <a:spcPct val="115000"/>
                        </a:lnSpc>
                        <a:spcBef>
                          <a:spcPts val="200"/>
                        </a:spcBef>
                        <a:spcAft>
                          <a:spcPts val="20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c>
                  <a:txBody>
                    <a:bodyPr/>
                    <a:lstStyle/>
                    <a:p>
                      <a:pPr marL="0" marR="0">
                        <a:lnSpc>
                          <a:spcPct val="115000"/>
                        </a:lnSpc>
                        <a:spcBef>
                          <a:spcPts val="0"/>
                        </a:spcBef>
                        <a:spcAft>
                          <a:spcPts val="0"/>
                        </a:spcAft>
                        <a:tabLst>
                          <a:tab pos="1371600" algn="l"/>
                        </a:tabLst>
                      </a:pPr>
                      <a:r>
                        <a:rPr lang="en-US" sz="1200" dirty="0" smtClean="0">
                          <a:effectLst/>
                          <a:latin typeface="+mn-lt"/>
                          <a:ea typeface="Times New Roman" panose="02020603050405020304" pitchFamily="18" charset="0"/>
                          <a:cs typeface="Times New Roman" panose="02020603050405020304" pitchFamily="18" charset="0"/>
                        </a:rPr>
                        <a:t>Diving Business Technology (AAS</a:t>
                      </a:r>
                      <a:r>
                        <a:rPr lang="en-US" sz="1200" baseline="0" dirty="0" smtClean="0">
                          <a:effectLst/>
                          <a:latin typeface="+mn-lt"/>
                          <a:ea typeface="Times New Roman" panose="02020603050405020304" pitchFamily="18" charset="0"/>
                          <a:cs typeface="Times New Roman" panose="02020603050405020304" pitchFamily="18" charset="0"/>
                        </a:rPr>
                        <a:t> – 0249030400</a:t>
                      </a:r>
                      <a:r>
                        <a:rPr lang="en-US" sz="1200" dirty="0" smtClean="0">
                          <a:effectLst/>
                          <a:latin typeface="+mn-lt"/>
                          <a:ea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tabLst>
                          <a:tab pos="1371600" algn="l"/>
                        </a:tabLst>
                      </a:pPr>
                      <a:r>
                        <a:rPr lang="en-US" sz="1200" dirty="0" smtClean="0">
                          <a:effectLst/>
                          <a:latin typeface="+mn-lt"/>
                          <a:ea typeface="Times New Roman" panose="02020603050405020304" pitchFamily="18" charset="0"/>
                          <a:cs typeface="Times New Roman" panose="02020603050405020304" pitchFamily="18" charset="0"/>
                        </a:rPr>
                        <a:t>     Professional Research Diving Specialization</a:t>
                      </a:r>
                    </a:p>
                    <a:p>
                      <a:pPr marL="0" marR="0">
                        <a:lnSpc>
                          <a:spcPct val="115000"/>
                        </a:lnSpc>
                        <a:spcBef>
                          <a:spcPts val="0"/>
                        </a:spcBef>
                        <a:spcAft>
                          <a:spcPts val="0"/>
                        </a:spcAft>
                        <a:tabLst>
                          <a:tab pos="1371600" algn="l"/>
                        </a:tabLst>
                      </a:pPr>
                      <a:r>
                        <a:rPr lang="en-US" sz="1200" dirty="0" smtClean="0">
                          <a:effectLst/>
                          <a:latin typeface="+mn-lt"/>
                          <a:ea typeface="Times New Roman" panose="02020603050405020304" pitchFamily="18" charset="0"/>
                          <a:cs typeface="Times New Roman" panose="02020603050405020304" pitchFamily="18" charset="0"/>
                        </a:rPr>
                        <a:t>     Professional Dive Instructor Specialization</a:t>
                      </a:r>
                    </a:p>
                    <a:p>
                      <a:pPr marL="0" marR="0">
                        <a:lnSpc>
                          <a:spcPct val="115000"/>
                        </a:lnSpc>
                        <a:spcBef>
                          <a:spcPts val="0"/>
                        </a:spcBef>
                        <a:spcAft>
                          <a:spcPts val="0"/>
                        </a:spcAft>
                        <a:tabLst>
                          <a:tab pos="1371600" algn="l"/>
                        </a:tabLst>
                      </a:pPr>
                      <a:r>
                        <a:rPr lang="en-US" sz="1200" dirty="0" smtClean="0">
                          <a:effectLst/>
                          <a:latin typeface="+mn-lt"/>
                          <a:ea typeface="Times New Roman" panose="02020603050405020304" pitchFamily="18" charset="0"/>
                          <a:cs typeface="Times New Roman" panose="02020603050405020304" pitchFamily="18" charset="0"/>
                        </a:rPr>
                        <a:t>     Introduction</a:t>
                      </a:r>
                      <a:r>
                        <a:rPr lang="en-US" sz="1200" baseline="0" dirty="0" smtClean="0">
                          <a:effectLst/>
                          <a:latin typeface="+mn-lt"/>
                          <a:ea typeface="Times New Roman" panose="02020603050405020304" pitchFamily="18" charset="0"/>
                          <a:cs typeface="Times New Roman" panose="02020603050405020304" pitchFamily="18" charset="0"/>
                        </a:rPr>
                        <a:t> to Commercial/Work Diver Specialization</a:t>
                      </a:r>
                    </a:p>
                    <a:p>
                      <a:pPr marL="0" marR="0">
                        <a:lnSpc>
                          <a:spcPct val="115000"/>
                        </a:lnSpc>
                        <a:spcBef>
                          <a:spcPts val="0"/>
                        </a:spcBef>
                        <a:spcAft>
                          <a:spcPts val="0"/>
                        </a:spcAft>
                        <a:tabLst>
                          <a:tab pos="1371600" algn="l"/>
                        </a:tabLst>
                      </a:pPr>
                      <a:r>
                        <a:rPr lang="en-US" sz="1200" baseline="0" dirty="0" smtClean="0">
                          <a:effectLst/>
                          <a:latin typeface="+mn-lt"/>
                          <a:ea typeface="Times New Roman" panose="02020603050405020304" pitchFamily="18" charset="0"/>
                          <a:cs typeface="Times New Roman" panose="02020603050405020304" pitchFamily="18" charset="0"/>
                        </a:rPr>
                        <a:t>     Diving Medical Technician Specialization</a:t>
                      </a:r>
                      <a:endParaRPr lang="en-US" sz="1200" dirty="0" smtClean="0">
                        <a:effectLst/>
                        <a:latin typeface="+mn-lt"/>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tabLst>
                          <a:tab pos="1371600" algn="l"/>
                        </a:tabLst>
                      </a:pPr>
                      <a:r>
                        <a:rPr lang="en-US" sz="1200"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4376" marR="24376" marT="24376" marB="24376">
                    <a:solidFill>
                      <a:srgbClr val="000099"/>
                    </a:solidFill>
                  </a:tcPr>
                </a:tc>
              </a:tr>
            </a:tbl>
          </a:graphicData>
        </a:graphic>
      </p:graphicFrame>
      <p:sp>
        <p:nvSpPr>
          <p:cNvPr id="4" name="Oval 3"/>
          <p:cNvSpPr/>
          <p:nvPr/>
        </p:nvSpPr>
        <p:spPr>
          <a:xfrm rot="20355828">
            <a:off x="-52094" y="335462"/>
            <a:ext cx="1885964" cy="1123102"/>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Current/</a:t>
            </a:r>
          </a:p>
          <a:p>
            <a:pPr algn="ctr"/>
            <a:r>
              <a:rPr lang="en-US" dirty="0" smtClean="0"/>
              <a:t>Ongoing</a:t>
            </a:r>
            <a:endParaRPr lang="en-US" dirty="0"/>
          </a:p>
        </p:txBody>
      </p:sp>
    </p:spTree>
    <p:extLst>
      <p:ext uri="{BB962C8B-B14F-4D97-AF65-F5344CB8AC3E}">
        <p14:creationId xmlns:p14="http://schemas.microsoft.com/office/powerpoint/2010/main" val="21044020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2900" y="1969078"/>
            <a:ext cx="8458200" cy="3543300"/>
          </a:xfrm>
          <a:prstGeom prst="rect">
            <a:avLst/>
          </a:prstGeom>
        </p:spPr>
      </p:pic>
      <p:sp>
        <p:nvSpPr>
          <p:cNvPr id="7" name="Title 6"/>
          <p:cNvSpPr>
            <a:spLocks noGrp="1"/>
          </p:cNvSpPr>
          <p:nvPr>
            <p:ph type="title"/>
          </p:nvPr>
        </p:nvSpPr>
        <p:spPr>
          <a:xfrm>
            <a:off x="1106631" y="826811"/>
            <a:ext cx="7886700" cy="1325563"/>
          </a:xfrm>
        </p:spPr>
        <p:txBody>
          <a:bodyPr/>
          <a:lstStyle/>
          <a:p>
            <a:pPr algn="ctr"/>
            <a:r>
              <a:rPr lang="en-US" dirty="0" smtClean="0">
                <a:solidFill>
                  <a:schemeClr val="bg1"/>
                </a:solidFill>
              </a:rPr>
              <a:t>Education &amp; Training Cluster</a:t>
            </a:r>
            <a:r>
              <a:rPr lang="en-US" dirty="0" smtClean="0"/>
              <a:t/>
            </a:r>
            <a:br>
              <a:rPr lang="en-US" dirty="0" smtClean="0"/>
            </a:br>
            <a:endParaRPr lang="en-US" dirty="0"/>
          </a:p>
        </p:txBody>
      </p:sp>
      <p:sp>
        <p:nvSpPr>
          <p:cNvPr id="8" name="Oval 7"/>
          <p:cNvSpPr/>
          <p:nvPr/>
        </p:nvSpPr>
        <p:spPr>
          <a:xfrm rot="20355828">
            <a:off x="19573" y="385164"/>
            <a:ext cx="2428515" cy="13820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Next up…</a:t>
            </a:r>
            <a:endParaRPr lang="en-US" dirty="0">
              <a:solidFill>
                <a:schemeClr val="tx1"/>
              </a:solidFill>
            </a:endParaRPr>
          </a:p>
        </p:txBody>
      </p:sp>
    </p:spTree>
    <p:extLst>
      <p:ext uri="{BB962C8B-B14F-4D97-AF65-F5344CB8AC3E}">
        <p14:creationId xmlns:p14="http://schemas.microsoft.com/office/powerpoint/2010/main" val="26724799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023505" y="1247342"/>
            <a:ext cx="7886700" cy="793750"/>
          </a:xfrm>
        </p:spPr>
        <p:txBody>
          <a:bodyPr>
            <a:normAutofit fontScale="90000"/>
          </a:bodyPr>
          <a:lstStyle/>
          <a:p>
            <a:pPr algn="ctr"/>
            <a:r>
              <a:rPr lang="en-US" sz="3600" dirty="0" smtClean="0">
                <a:solidFill>
                  <a:schemeClr val="bg1"/>
                </a:solidFill>
              </a:rPr>
              <a:t>Hospitality &amp; Tourism Cluster</a:t>
            </a:r>
            <a:r>
              <a:rPr lang="en-US" dirty="0" smtClean="0"/>
              <a:t/>
            </a:r>
            <a:br>
              <a:rPr lang="en-US" dirty="0" smtClean="0"/>
            </a:br>
            <a:endParaRPr lang="en-US" dirty="0"/>
          </a:p>
        </p:txBody>
      </p:sp>
      <p:sp>
        <p:nvSpPr>
          <p:cNvPr id="4" name="Oval 3"/>
          <p:cNvSpPr/>
          <p:nvPr/>
        </p:nvSpPr>
        <p:spPr>
          <a:xfrm rot="20355828">
            <a:off x="137727" y="359047"/>
            <a:ext cx="2644390" cy="126179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Next up…</a:t>
            </a:r>
            <a:endParaRPr lang="en-US" dirty="0">
              <a:solidFill>
                <a:schemeClr val="tx1"/>
              </a:solidFill>
            </a:endParaRPr>
          </a:p>
        </p:txBody>
      </p:sp>
      <p:pic>
        <p:nvPicPr>
          <p:cNvPr id="2" name="Picture 1"/>
          <p:cNvPicPr>
            <a:picLocks noChangeAspect="1"/>
          </p:cNvPicPr>
          <p:nvPr/>
        </p:nvPicPr>
        <p:blipFill>
          <a:blip r:embed="rId2"/>
          <a:stretch>
            <a:fillRect/>
          </a:stretch>
        </p:blipFill>
        <p:spPr>
          <a:xfrm>
            <a:off x="217776" y="1927080"/>
            <a:ext cx="8791575" cy="3876675"/>
          </a:xfrm>
          <a:prstGeom prst="rect">
            <a:avLst/>
          </a:prstGeom>
        </p:spPr>
      </p:pic>
    </p:spTree>
    <p:extLst>
      <p:ext uri="{BB962C8B-B14F-4D97-AF65-F5344CB8AC3E}">
        <p14:creationId xmlns:p14="http://schemas.microsoft.com/office/powerpoint/2010/main" val="1456073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397" y="2660073"/>
            <a:ext cx="2898630" cy="988003"/>
          </a:xfrm>
        </p:spPr>
        <p:txBody>
          <a:bodyPr/>
          <a:lstStyle/>
          <a:p>
            <a:r>
              <a:rPr lang="en-US" dirty="0" smtClean="0">
                <a:solidFill>
                  <a:schemeClr val="bg1"/>
                </a:solidFill>
              </a:rPr>
              <a:t>Legislation</a:t>
            </a:r>
            <a:endParaRPr lang="en-US" dirty="0">
              <a:solidFill>
                <a:schemeClr val="bg1"/>
              </a:solidFill>
            </a:endParaRPr>
          </a:p>
        </p:txBody>
      </p:sp>
    </p:spTree>
    <p:extLst>
      <p:ext uri="{BB962C8B-B14F-4D97-AF65-F5344CB8AC3E}">
        <p14:creationId xmlns:p14="http://schemas.microsoft.com/office/powerpoint/2010/main" val="3936503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spcBef>
                <a:spcPts val="1000"/>
              </a:spcBef>
            </a:pPr>
            <a:r>
              <a:rPr lang="en-US" sz="2400" b="0" dirty="0">
                <a:solidFill>
                  <a:prstClr val="black"/>
                </a:solidFill>
                <a:ea typeface="+mn-ea"/>
                <a:cs typeface="+mn-cs"/>
              </a:rPr>
              <a:t/>
            </a:r>
            <a:br>
              <a:rPr lang="en-US" sz="2400" b="0" dirty="0">
                <a:solidFill>
                  <a:prstClr val="black"/>
                </a:solidFill>
                <a:ea typeface="+mn-ea"/>
                <a:cs typeface="+mn-cs"/>
              </a:rPr>
            </a:br>
            <a:endParaRPr lang="en-US" dirty="0"/>
          </a:p>
        </p:txBody>
      </p:sp>
      <p:pic>
        <p:nvPicPr>
          <p:cNvPr id="4" name="Content Placeholder 3"/>
          <p:cNvPicPr>
            <a:picLocks noGrp="1" noChangeAspect="1"/>
          </p:cNvPicPr>
          <p:nvPr>
            <p:ph idx="1"/>
          </p:nvPr>
        </p:nvPicPr>
        <p:blipFill>
          <a:blip r:embed="rId2"/>
          <a:stretch>
            <a:fillRect/>
          </a:stretch>
        </p:blipFill>
        <p:spPr>
          <a:xfrm>
            <a:off x="890708" y="43222"/>
            <a:ext cx="7679507" cy="5744514"/>
          </a:xfrm>
          <a:prstGeom prst="rect">
            <a:avLst/>
          </a:prstGeom>
        </p:spPr>
      </p:pic>
      <p:sp>
        <p:nvSpPr>
          <p:cNvPr id="5" name="Rectangle 4"/>
          <p:cNvSpPr/>
          <p:nvPr/>
        </p:nvSpPr>
        <p:spPr>
          <a:xfrm>
            <a:off x="290945" y="5715000"/>
            <a:ext cx="8541328" cy="1231106"/>
          </a:xfrm>
          <a:prstGeom prst="rect">
            <a:avLst/>
          </a:prstGeom>
        </p:spPr>
        <p:txBody>
          <a:bodyPr wrap="square">
            <a:spAutoFit/>
          </a:bodyPr>
          <a:lstStyle/>
          <a:p>
            <a:r>
              <a:rPr lang="en-US" sz="2800" dirty="0">
                <a:hlinkClick r:id="rId3"/>
              </a:rPr>
              <a:t>http://</a:t>
            </a:r>
            <a:r>
              <a:rPr lang="en-US" sz="2800" dirty="0" smtClean="0">
                <a:hlinkClick r:id="rId3"/>
              </a:rPr>
              <a:t>www.fldoe.org/core/fileparse.php/7513/urlt/2016LegislativeReview.pdf</a:t>
            </a:r>
            <a:endParaRPr lang="en-US" sz="2800" dirty="0" smtClean="0"/>
          </a:p>
          <a:p>
            <a:endParaRPr lang="en-US" dirty="0"/>
          </a:p>
        </p:txBody>
      </p:sp>
    </p:spTree>
    <p:extLst>
      <p:ext uri="{BB962C8B-B14F-4D97-AF65-F5344CB8AC3E}">
        <p14:creationId xmlns:p14="http://schemas.microsoft.com/office/powerpoint/2010/main" val="1771097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712" y="644670"/>
            <a:ext cx="7886700" cy="793750"/>
          </a:xfrm>
        </p:spPr>
        <p:txBody>
          <a:bodyPr/>
          <a:lstStyle/>
          <a:p>
            <a:r>
              <a:rPr lang="en-US" b="1" u="sng" dirty="0" smtClean="0">
                <a:latin typeface="+mn-lt"/>
              </a:rPr>
              <a:t>Legislative Changes:  </a:t>
            </a:r>
            <a:r>
              <a:rPr lang="en-US" b="1" u="sng" dirty="0" smtClean="0">
                <a:latin typeface="+mn-lt"/>
                <a:hlinkClick r:id="rId2" action="ppaction://hlinkfile"/>
              </a:rPr>
              <a:t>HB 249</a:t>
            </a:r>
            <a:r>
              <a:rPr lang="en-US" b="1" u="sng" dirty="0" smtClean="0">
                <a:latin typeface="+mn-lt"/>
              </a:rPr>
              <a:t>  </a:t>
            </a:r>
            <a:endParaRPr lang="en-US" b="1" u="sng" dirty="0">
              <a:latin typeface="+mn-lt"/>
            </a:endParaRPr>
          </a:p>
        </p:txBody>
      </p:sp>
      <p:sp>
        <p:nvSpPr>
          <p:cNvPr id="3" name="Content Placeholder 2"/>
          <p:cNvSpPr>
            <a:spLocks noGrp="1"/>
          </p:cNvSpPr>
          <p:nvPr>
            <p:ph idx="1"/>
          </p:nvPr>
        </p:nvSpPr>
        <p:spPr>
          <a:xfrm>
            <a:off x="98712" y="1365684"/>
            <a:ext cx="8930988" cy="5658571"/>
          </a:xfrm>
        </p:spPr>
        <p:txBody>
          <a:bodyPr>
            <a:normAutofit/>
          </a:bodyPr>
          <a:lstStyle/>
          <a:p>
            <a:r>
              <a:rPr lang="en-US" sz="1600" dirty="0">
                <a:latin typeface="Calibri" panose="020F0502020204030204" pitchFamily="34" charset="0"/>
              </a:rPr>
              <a:t>House Bill 249 was passed during the 2016 regular session and signed into law by the Governor on March 25, 2016 (Chapter 2016-120, Laws of Florida). The bill defines a culinary education program as one that educates enrolled students in the culinary arts, including preparation, cooking, and presentation of food, or provides education and experience in culinary arts-related businesses. A culinary education program is a program provided by a:</a:t>
            </a:r>
          </a:p>
          <a:p>
            <a:pPr lvl="1">
              <a:lnSpc>
                <a:spcPct val="100000"/>
              </a:lnSpc>
              <a:buFont typeface="Courier New" panose="02070309020205020404" pitchFamily="49" charset="0"/>
              <a:buChar char="o"/>
            </a:pPr>
            <a:r>
              <a:rPr lang="en-US" sz="1000" dirty="0" smtClean="0">
                <a:latin typeface="Calibri" panose="020F0502020204030204" pitchFamily="34" charset="0"/>
              </a:rPr>
              <a:t> </a:t>
            </a:r>
            <a:r>
              <a:rPr lang="en-US" sz="1200" b="1" dirty="0">
                <a:latin typeface="Calibri" panose="020F0502020204030204" pitchFamily="34" charset="0"/>
              </a:rPr>
              <a:t>State </a:t>
            </a:r>
            <a:r>
              <a:rPr lang="en-US" sz="1200" b="1" dirty="0" smtClean="0">
                <a:latin typeface="Calibri" panose="020F0502020204030204" pitchFamily="34" charset="0"/>
              </a:rPr>
              <a:t>university; Florida </a:t>
            </a:r>
            <a:r>
              <a:rPr lang="en-US" sz="1200" b="1" dirty="0">
                <a:latin typeface="Calibri" panose="020F0502020204030204" pitchFamily="34" charset="0"/>
              </a:rPr>
              <a:t>College System </a:t>
            </a:r>
            <a:r>
              <a:rPr lang="en-US" sz="1200" b="1" dirty="0" smtClean="0">
                <a:latin typeface="Calibri" panose="020F0502020204030204" pitchFamily="34" charset="0"/>
              </a:rPr>
              <a:t>institution; Career </a:t>
            </a:r>
            <a:r>
              <a:rPr lang="en-US" sz="1200" b="1" dirty="0">
                <a:latin typeface="Calibri" panose="020F0502020204030204" pitchFamily="34" charset="0"/>
              </a:rPr>
              <a:t>center as defined in s. 1001.44, F.S</a:t>
            </a:r>
            <a:r>
              <a:rPr lang="en-US" sz="1200" b="1" dirty="0" smtClean="0">
                <a:latin typeface="Calibri" panose="020F0502020204030204" pitchFamily="34" charset="0"/>
              </a:rPr>
              <a:t>.; Charter </a:t>
            </a:r>
            <a:r>
              <a:rPr lang="en-US" sz="1200" b="1" dirty="0">
                <a:latin typeface="Calibri" panose="020F0502020204030204" pitchFamily="34" charset="0"/>
              </a:rPr>
              <a:t>technical career center as defined in s. 1002.34, F.S</a:t>
            </a:r>
            <a:r>
              <a:rPr lang="en-US" sz="1200" b="1" dirty="0" smtClean="0">
                <a:latin typeface="Calibri" panose="020F0502020204030204" pitchFamily="34" charset="0"/>
              </a:rPr>
              <a:t>.; Nonprofit </a:t>
            </a:r>
            <a:r>
              <a:rPr lang="en-US" sz="1200" b="1" dirty="0">
                <a:latin typeface="Calibri" panose="020F0502020204030204" pitchFamily="34" charset="0"/>
              </a:rPr>
              <a:t>independent college or university that is located and chartered in this state, meets certain accreditation requirements, and is eligible to participate in the William L. Boyd, IV, Florida Resident Access Grant Program; </a:t>
            </a:r>
            <a:r>
              <a:rPr lang="en-US" sz="1200" b="1" dirty="0" smtClean="0">
                <a:latin typeface="Calibri" panose="020F0502020204030204" pitchFamily="34" charset="0"/>
              </a:rPr>
              <a:t>or  Nonpublic </a:t>
            </a:r>
            <a:r>
              <a:rPr lang="en-US" sz="1200" b="1" dirty="0">
                <a:latin typeface="Calibri" panose="020F0502020204030204" pitchFamily="34" charset="0"/>
              </a:rPr>
              <a:t>postsecondary educational institution licensed pursuant to Part III of s.1005, F.S.</a:t>
            </a:r>
          </a:p>
          <a:p>
            <a:r>
              <a:rPr lang="en-US" sz="1600" dirty="0">
                <a:latin typeface="Calibri" panose="020F0502020204030204" pitchFamily="34" charset="0"/>
              </a:rPr>
              <a:t>The bill authorizes the issuance of a special license to a culinary education program licensed as a public food service establishment for the sale and service of alcoholic beverages on the licensed premises of the culinary education program. For a licensed culinary education program that also provides catering services, the special license will allow it to sell or serve alcoholic beverages on the premises of events for which it provides prepared food.</a:t>
            </a:r>
          </a:p>
          <a:p>
            <a:r>
              <a:rPr lang="en-US" sz="1600" dirty="0">
                <a:latin typeface="Calibri" panose="020F0502020204030204" pitchFamily="34" charset="0"/>
              </a:rPr>
              <a:t>The special license does not authorize the culinary education program to conduct any activities that would violate Florida’s Beverage Law, including certain age restrictions, or local law. </a:t>
            </a:r>
            <a:r>
              <a:rPr lang="en-US" sz="1600" dirty="0" smtClean="0">
                <a:latin typeface="Calibri" panose="020F0502020204030204" pitchFamily="34" charset="0"/>
              </a:rPr>
              <a:t>A culinary </a:t>
            </a:r>
            <a:r>
              <a:rPr lang="en-US" sz="1600" dirty="0">
                <a:latin typeface="Calibri" panose="020F0502020204030204" pitchFamily="34" charset="0"/>
              </a:rPr>
              <a:t>education program with a special license may not sell alcoholic beverages by the package for off-premise consumption.</a:t>
            </a:r>
          </a:p>
          <a:p>
            <a:r>
              <a:rPr lang="en-US" sz="1600" dirty="0">
                <a:latin typeface="Calibri" panose="020F0502020204030204" pitchFamily="34" charset="0"/>
              </a:rPr>
              <a:t>The bill authorizes the Department of Business and Professional Regulation to promulgate rules to administer the bill’s provisions and becomes effective July 1, 2016</a:t>
            </a:r>
            <a:r>
              <a:rPr lang="en-US" sz="1600" dirty="0" smtClean="0">
                <a:latin typeface="Calibri" panose="020F0502020204030204" pitchFamily="34" charset="0"/>
              </a:rPr>
              <a:t>.</a:t>
            </a:r>
            <a:endParaRPr lang="en-US" sz="1600" dirty="0">
              <a:latin typeface="Calibri" panose="020F0502020204030204" pitchFamily="34" charset="0"/>
            </a:endParaRPr>
          </a:p>
        </p:txBody>
      </p:sp>
    </p:spTree>
    <p:extLst>
      <p:ext uri="{BB962C8B-B14F-4D97-AF65-F5344CB8AC3E}">
        <p14:creationId xmlns:p14="http://schemas.microsoft.com/office/powerpoint/2010/main" val="3043253618"/>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14587"/>
            <a:ext cx="7886700" cy="1325563"/>
          </a:xfrm>
        </p:spPr>
        <p:txBody>
          <a:bodyPr/>
          <a:lstStyle/>
          <a:p>
            <a:r>
              <a:rPr lang="en-US" dirty="0" smtClean="0"/>
              <a:t/>
            </a:r>
            <a:br>
              <a:rPr lang="en-US" dirty="0" smtClean="0"/>
            </a:br>
            <a:endParaRPr lang="en-US" dirty="0"/>
          </a:p>
        </p:txBody>
      </p:sp>
      <p:sp>
        <p:nvSpPr>
          <p:cNvPr id="6" name="Rectangle 5"/>
          <p:cNvSpPr/>
          <p:nvPr/>
        </p:nvSpPr>
        <p:spPr>
          <a:xfrm>
            <a:off x="628650" y="207818"/>
            <a:ext cx="7751618" cy="1169551"/>
          </a:xfrm>
          <a:prstGeom prst="rect">
            <a:avLst/>
          </a:prstGeom>
        </p:spPr>
        <p:txBody>
          <a:bodyPr wrap="square">
            <a:spAutoFit/>
          </a:bodyPr>
          <a:lstStyle/>
          <a:p>
            <a:r>
              <a:rPr lang="en-US" sz="1600" dirty="0" smtClean="0">
                <a:solidFill>
                  <a:schemeClr val="bg1"/>
                </a:solidFill>
              </a:rPr>
              <a:t/>
            </a:r>
            <a:br>
              <a:rPr lang="en-US" sz="1600" dirty="0" smtClean="0">
                <a:solidFill>
                  <a:schemeClr val="bg1"/>
                </a:solidFill>
              </a:rPr>
            </a:br>
            <a:endParaRPr lang="en-US" dirty="0">
              <a:solidFill>
                <a:schemeClr val="bg1"/>
              </a:solidFill>
            </a:endParaRPr>
          </a:p>
          <a:p>
            <a:endParaRPr lang="en-US" dirty="0">
              <a:solidFill>
                <a:schemeClr val="bg1"/>
              </a:solidFill>
            </a:endParaRPr>
          </a:p>
          <a:p>
            <a:endParaRPr lang="en-US" dirty="0"/>
          </a:p>
        </p:txBody>
      </p:sp>
      <p:sp>
        <p:nvSpPr>
          <p:cNvPr id="4" name="Rectangle 3"/>
          <p:cNvSpPr/>
          <p:nvPr/>
        </p:nvSpPr>
        <p:spPr>
          <a:xfrm>
            <a:off x="493569" y="207818"/>
            <a:ext cx="8021782" cy="6504709"/>
          </a:xfrm>
          <a:prstGeom prst="rect">
            <a:avLst/>
          </a:prstGeom>
          <a:noFill/>
          <a:ln w="762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33940" y="1111891"/>
            <a:ext cx="7621948" cy="6186309"/>
          </a:xfrm>
          <a:prstGeom prst="rect">
            <a:avLst/>
          </a:prstGeom>
        </p:spPr>
        <p:txBody>
          <a:bodyPr wrap="square">
            <a:spAutoFit/>
          </a:bodyPr>
          <a:lstStyle/>
          <a:p>
            <a:r>
              <a:rPr lang="en-US" b="1" dirty="0"/>
              <a:t>Rescreening of all Owners, Operators, Child Care Personnel, Substitutes and Volunteers hired/working prior to July 1, 2016.  </a:t>
            </a:r>
            <a:endParaRPr lang="en-US" dirty="0"/>
          </a:p>
          <a:p>
            <a:r>
              <a:rPr lang="en-US" dirty="0"/>
              <a:t>The Child Care Development Block Grant Reauthorization of 2014 requires each state, including Florida, to certify that all individuals working in child care have been screened and are eligible to work in child care based on the new elements of background screening.  To facilitate this certification, child care facilities, before and after-school programs, religious exempt child care providers, large family child care homes, family day care homes, nonpublic schools and public schools providing child care, must rescreen personnel to include all owners, operators, child care personnel, household members, substitutes, and volunteers by May 31,  2017. </a:t>
            </a:r>
            <a:endParaRPr lang="en-US" dirty="0" smtClean="0"/>
          </a:p>
          <a:p>
            <a:endParaRPr lang="en-US" dirty="0" smtClean="0"/>
          </a:p>
          <a:p>
            <a:r>
              <a:rPr lang="en-US" b="1" dirty="0"/>
              <a:t>Upcoming Provider Meetings</a:t>
            </a:r>
          </a:p>
          <a:p>
            <a:r>
              <a:rPr lang="en-US" b="1" dirty="0">
                <a:hlinkClick r:id="rId2"/>
              </a:rPr>
              <a:t>Child Care Regulation Updates Presentation</a:t>
            </a:r>
            <a:endParaRPr lang="en-US" dirty="0"/>
          </a:p>
          <a:p>
            <a:r>
              <a:rPr lang="en-US" dirty="0"/>
              <a:t>Each region will be hosting a provider meeting to discuss recent federal changes to Child Care regulations and Background Screening requirements. You will find each scheduled meeting further down this page with the same title</a:t>
            </a:r>
            <a:r>
              <a:rPr lang="en-US" dirty="0" smtClean="0"/>
              <a:t>.</a:t>
            </a:r>
          </a:p>
          <a:p>
            <a:endParaRPr lang="en-US" dirty="0" smtClean="0">
              <a:hlinkClick r:id="rId3"/>
            </a:endParaRPr>
          </a:p>
          <a:p>
            <a:r>
              <a:rPr lang="en-US" dirty="0" smtClean="0">
                <a:hlinkClick r:id="rId3"/>
              </a:rPr>
              <a:t>http</a:t>
            </a:r>
            <a:r>
              <a:rPr lang="en-US" dirty="0">
                <a:hlinkClick r:id="rId3"/>
              </a:rPr>
              <a:t>://</a:t>
            </a:r>
            <a:r>
              <a:rPr lang="en-US" dirty="0" smtClean="0">
                <a:hlinkClick r:id="rId3"/>
              </a:rPr>
              <a:t>www.myflfamilies.com/service-programs/child-care/announcements</a:t>
            </a:r>
            <a:endParaRPr lang="en-US" dirty="0" smtClean="0"/>
          </a:p>
          <a:p>
            <a:pPr algn="ctr"/>
            <a:r>
              <a:rPr lang="en-US" dirty="0" smtClean="0">
                <a:hlinkClick r:id="rId4"/>
              </a:rPr>
              <a:t>Molly.Grant@oel.myflorida.com</a:t>
            </a:r>
            <a:r>
              <a:rPr lang="en-US" dirty="0" smtClean="0"/>
              <a:t>      850-717-8578</a:t>
            </a:r>
          </a:p>
          <a:p>
            <a:endParaRPr lang="en-US" dirty="0"/>
          </a:p>
          <a:p>
            <a:endParaRPr lang="en-US" dirty="0"/>
          </a:p>
        </p:txBody>
      </p:sp>
      <p:pic>
        <p:nvPicPr>
          <p:cNvPr id="8" name="Picture 7"/>
          <p:cNvPicPr>
            <a:picLocks noChangeAspect="1"/>
          </p:cNvPicPr>
          <p:nvPr/>
        </p:nvPicPr>
        <p:blipFill>
          <a:blip r:embed="rId5"/>
          <a:stretch>
            <a:fillRect/>
          </a:stretch>
        </p:blipFill>
        <p:spPr>
          <a:xfrm>
            <a:off x="4344914" y="344314"/>
            <a:ext cx="3499274" cy="740544"/>
          </a:xfrm>
          <a:prstGeom prst="rect">
            <a:avLst/>
          </a:prstGeom>
        </p:spPr>
      </p:pic>
      <p:pic>
        <p:nvPicPr>
          <p:cNvPr id="9" name="Picture 8"/>
          <p:cNvPicPr>
            <a:picLocks noChangeAspect="1"/>
          </p:cNvPicPr>
          <p:nvPr/>
        </p:nvPicPr>
        <p:blipFill>
          <a:blip r:embed="rId6"/>
          <a:stretch>
            <a:fillRect/>
          </a:stretch>
        </p:blipFill>
        <p:spPr>
          <a:xfrm>
            <a:off x="1151307" y="344314"/>
            <a:ext cx="2350424" cy="740544"/>
          </a:xfrm>
          <a:prstGeom prst="rect">
            <a:avLst/>
          </a:prstGeom>
        </p:spPr>
      </p:pic>
    </p:spTree>
    <p:extLst>
      <p:ext uri="{BB962C8B-B14F-4D97-AF65-F5344CB8AC3E}">
        <p14:creationId xmlns:p14="http://schemas.microsoft.com/office/powerpoint/2010/main" val="3828772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08652" y="2805545"/>
            <a:ext cx="2825894" cy="811358"/>
          </a:xfrm>
        </p:spPr>
        <p:txBody>
          <a:bodyPr>
            <a:normAutofit/>
          </a:bodyPr>
          <a:lstStyle/>
          <a:p>
            <a:r>
              <a:rPr lang="en-US" dirty="0" smtClean="0">
                <a:solidFill>
                  <a:schemeClr val="bg1"/>
                </a:solidFill>
              </a:rPr>
              <a:t>Miscellany</a:t>
            </a:r>
            <a:endParaRPr lang="en-US" dirty="0">
              <a:solidFill>
                <a:schemeClr val="bg1"/>
              </a:solidFill>
            </a:endParaRPr>
          </a:p>
        </p:txBody>
      </p:sp>
    </p:spTree>
    <p:extLst>
      <p:ext uri="{BB962C8B-B14F-4D97-AF65-F5344CB8AC3E}">
        <p14:creationId xmlns:p14="http://schemas.microsoft.com/office/powerpoint/2010/main" val="1414773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43100" y="907121"/>
            <a:ext cx="5548745" cy="517156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761620" y="1090581"/>
            <a:ext cx="5730225" cy="5109091"/>
          </a:xfrm>
          <a:prstGeom prst="rect">
            <a:avLst/>
          </a:prstGeom>
          <a:noFill/>
          <a:effectLst>
            <a:outerShdw blurRad="50800" dist="50800" dir="5400000" algn="ctr" rotWithShape="0">
              <a:schemeClr val="bg2">
                <a:lumMod val="75000"/>
                <a:alpha val="70000"/>
              </a:schemeClr>
            </a:outerShdw>
          </a:effectLst>
        </p:spPr>
        <p:txBody>
          <a:bodyPr wrap="square" rtlCol="0">
            <a:spAutoFit/>
          </a:bodyPr>
          <a:lstStyle/>
          <a:p>
            <a:pPr algn="ctr"/>
            <a:r>
              <a:rPr lang="en-US" sz="2800" i="1" dirty="0" smtClean="0">
                <a:solidFill>
                  <a:srgbClr val="0000FF"/>
                </a:solidFill>
              </a:rPr>
              <a:t>For sharing your passion</a:t>
            </a:r>
          </a:p>
          <a:p>
            <a:pPr algn="ctr"/>
            <a:r>
              <a:rPr lang="en-US" sz="2800" i="1" dirty="0" smtClean="0">
                <a:solidFill>
                  <a:srgbClr val="0000FF"/>
                </a:solidFill>
              </a:rPr>
              <a:t>For shaping the future generation</a:t>
            </a:r>
          </a:p>
          <a:p>
            <a:pPr algn="ctr"/>
            <a:r>
              <a:rPr lang="en-US" sz="2800" i="1" dirty="0" smtClean="0">
                <a:solidFill>
                  <a:srgbClr val="0000FF"/>
                </a:solidFill>
              </a:rPr>
              <a:t>For showing lost kids the way</a:t>
            </a:r>
          </a:p>
          <a:p>
            <a:pPr algn="ctr"/>
            <a:r>
              <a:rPr lang="en-US" sz="2800" i="1" dirty="0" smtClean="0">
                <a:solidFill>
                  <a:srgbClr val="0000FF"/>
                </a:solidFill>
              </a:rPr>
              <a:t>For making sacrifices</a:t>
            </a:r>
          </a:p>
          <a:p>
            <a:pPr algn="ctr"/>
            <a:r>
              <a:rPr lang="en-US" sz="2800" i="1" dirty="0" smtClean="0">
                <a:solidFill>
                  <a:srgbClr val="0000FF"/>
                </a:solidFill>
              </a:rPr>
              <a:t>For taking up this selfless profession</a:t>
            </a:r>
          </a:p>
          <a:p>
            <a:pPr algn="ctr"/>
            <a:r>
              <a:rPr lang="en-US" sz="2800" i="1" dirty="0" smtClean="0">
                <a:solidFill>
                  <a:srgbClr val="0000FF"/>
                </a:solidFill>
              </a:rPr>
              <a:t>For loving children</a:t>
            </a:r>
          </a:p>
          <a:p>
            <a:pPr algn="ctr"/>
            <a:r>
              <a:rPr lang="en-US" sz="2800" i="1" dirty="0" smtClean="0">
                <a:solidFill>
                  <a:srgbClr val="0000FF"/>
                </a:solidFill>
              </a:rPr>
              <a:t>For helping parents</a:t>
            </a:r>
          </a:p>
          <a:p>
            <a:pPr algn="ctr"/>
            <a:r>
              <a:rPr lang="en-US" sz="2800" i="1" dirty="0" smtClean="0">
                <a:solidFill>
                  <a:srgbClr val="0000FF"/>
                </a:solidFill>
              </a:rPr>
              <a:t>For caring</a:t>
            </a:r>
          </a:p>
          <a:p>
            <a:pPr algn="ctr"/>
            <a:r>
              <a:rPr lang="en-US" sz="2800" i="1" dirty="0" smtClean="0">
                <a:solidFill>
                  <a:srgbClr val="0000FF"/>
                </a:solidFill>
              </a:rPr>
              <a:t>For </a:t>
            </a:r>
            <a:r>
              <a:rPr lang="en-US" sz="2800" i="1" dirty="0">
                <a:solidFill>
                  <a:srgbClr val="0000FF"/>
                </a:solidFill>
              </a:rPr>
              <a:t>advising</a:t>
            </a:r>
          </a:p>
          <a:p>
            <a:pPr algn="ctr"/>
            <a:r>
              <a:rPr lang="en-US" sz="2800" i="1" dirty="0">
                <a:solidFill>
                  <a:srgbClr val="0000FF"/>
                </a:solidFill>
              </a:rPr>
              <a:t>For educating today’s </a:t>
            </a:r>
            <a:r>
              <a:rPr lang="en-US" sz="2800" i="1" dirty="0" smtClean="0">
                <a:solidFill>
                  <a:srgbClr val="0000FF"/>
                </a:solidFill>
              </a:rPr>
              <a:t>youth</a:t>
            </a:r>
          </a:p>
          <a:p>
            <a:pPr algn="ctr"/>
            <a:r>
              <a:rPr lang="en-US" sz="2800" i="1" dirty="0" smtClean="0">
                <a:solidFill>
                  <a:srgbClr val="0000FF"/>
                </a:solidFill>
              </a:rPr>
              <a:t>For being here</a:t>
            </a:r>
          </a:p>
          <a:p>
            <a:endParaRPr lang="en-US" dirty="0"/>
          </a:p>
        </p:txBody>
      </p:sp>
    </p:spTree>
    <p:extLst>
      <p:ext uri="{BB962C8B-B14F-4D97-AF65-F5344CB8AC3E}">
        <p14:creationId xmlns:p14="http://schemas.microsoft.com/office/powerpoint/2010/main" val="2078954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924791" y="613065"/>
            <a:ext cx="7523018" cy="4524315"/>
          </a:xfrm>
          <a:prstGeom prst="rect">
            <a:avLst/>
          </a:prstGeom>
        </p:spPr>
        <p:txBody>
          <a:bodyPr wrap="square">
            <a:spAutoFit/>
          </a:bodyPr>
          <a:lstStyle/>
          <a:p>
            <a:pPr algn="ctr"/>
            <a:r>
              <a:rPr lang="en-US" sz="3600" u="sng" dirty="0"/>
              <a:t>ECE Support </a:t>
            </a:r>
          </a:p>
          <a:p>
            <a:pPr algn="ctr"/>
            <a:r>
              <a:rPr lang="en-US" sz="3600" dirty="0" smtClean="0"/>
              <a:t>National </a:t>
            </a:r>
            <a:r>
              <a:rPr lang="en-US" sz="3600" dirty="0"/>
              <a:t>CDA (CPREC001) </a:t>
            </a:r>
            <a:endParaRPr lang="en-US" sz="3600" dirty="0" smtClean="0"/>
          </a:p>
          <a:p>
            <a:pPr algn="ctr"/>
            <a:r>
              <a:rPr lang="en-US" sz="3600" dirty="0" smtClean="0"/>
              <a:t>on </a:t>
            </a:r>
            <a:r>
              <a:rPr lang="en-US" sz="3600" dirty="0"/>
              <a:t>CAPE Funding </a:t>
            </a:r>
            <a:r>
              <a:rPr lang="en-US" sz="3600" dirty="0" smtClean="0"/>
              <a:t>List</a:t>
            </a:r>
          </a:p>
          <a:p>
            <a:endParaRPr lang="en-US" sz="3600" dirty="0" smtClean="0"/>
          </a:p>
          <a:p>
            <a:r>
              <a:rPr lang="en-US" sz="3600" dirty="0" smtClean="0"/>
              <a:t>Webinar </a:t>
            </a:r>
            <a:r>
              <a:rPr lang="en-US" sz="3600" dirty="0"/>
              <a:t>August 3rd @</a:t>
            </a:r>
            <a:r>
              <a:rPr lang="en-US" sz="3600" dirty="0" smtClean="0"/>
              <a:t>9AM</a:t>
            </a:r>
          </a:p>
          <a:p>
            <a:pPr marL="571500" indent="-571500">
              <a:buBlip>
                <a:blip r:embed="rId3"/>
              </a:buBlip>
            </a:pPr>
            <a:r>
              <a:rPr lang="en-US" sz="3600" dirty="0" smtClean="0"/>
              <a:t>TEACH </a:t>
            </a:r>
            <a:r>
              <a:rPr lang="en-US" sz="3600" dirty="0"/>
              <a:t>scholarship </a:t>
            </a:r>
            <a:r>
              <a:rPr lang="en-US" sz="3600" dirty="0" smtClean="0"/>
              <a:t>information</a:t>
            </a:r>
          </a:p>
          <a:p>
            <a:pPr marL="571500" indent="-571500">
              <a:buBlip>
                <a:blip r:embed="rId3"/>
              </a:buBlip>
            </a:pPr>
            <a:r>
              <a:rPr lang="en-US" sz="3600" dirty="0" smtClean="0"/>
              <a:t>CDA/ECPC/FCCPC Alignment</a:t>
            </a:r>
          </a:p>
          <a:p>
            <a:pPr marL="571500" indent="-571500">
              <a:buBlip>
                <a:blip r:embed="rId3"/>
              </a:buBlip>
            </a:pPr>
            <a:r>
              <a:rPr lang="en-US" sz="3600" dirty="0" smtClean="0"/>
              <a:t>Q&amp;A/Best </a:t>
            </a:r>
            <a:r>
              <a:rPr lang="en-US" sz="3600" dirty="0"/>
              <a:t>practices</a:t>
            </a:r>
          </a:p>
        </p:txBody>
      </p:sp>
    </p:spTree>
    <p:extLst>
      <p:ext uri="{BB962C8B-B14F-4D97-AF65-F5344CB8AC3E}">
        <p14:creationId xmlns:p14="http://schemas.microsoft.com/office/powerpoint/2010/main" val="2298053239"/>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10491" y="955965"/>
            <a:ext cx="7523018" cy="4832092"/>
          </a:xfrm>
          <a:prstGeom prst="rect">
            <a:avLst/>
          </a:prstGeom>
        </p:spPr>
        <p:txBody>
          <a:bodyPr wrap="square">
            <a:spAutoFit/>
          </a:bodyPr>
          <a:lstStyle/>
          <a:p>
            <a:pPr lvl="1"/>
            <a:r>
              <a:rPr lang="en-US" sz="2800" dirty="0"/>
              <a:t>Please register for </a:t>
            </a:r>
            <a:r>
              <a:rPr lang="en-US" sz="2800" dirty="0" smtClean="0"/>
              <a:t>the </a:t>
            </a:r>
          </a:p>
          <a:p>
            <a:pPr lvl="1" algn="ctr"/>
            <a:endParaRPr lang="en-US" sz="2800" b="1" dirty="0" smtClean="0"/>
          </a:p>
          <a:p>
            <a:pPr lvl="1" algn="ctr"/>
            <a:r>
              <a:rPr lang="en-US" sz="2800" b="1" dirty="0" smtClean="0"/>
              <a:t>ECE/TEACH </a:t>
            </a:r>
            <a:r>
              <a:rPr lang="en-US" sz="2800" b="1" dirty="0"/>
              <a:t>Webinar </a:t>
            </a:r>
            <a:endParaRPr lang="en-US" sz="2800" b="1" dirty="0" smtClean="0"/>
          </a:p>
          <a:p>
            <a:pPr lvl="1" algn="ctr"/>
            <a:r>
              <a:rPr lang="en-US" sz="2800" dirty="0" smtClean="0"/>
              <a:t>Wednesday</a:t>
            </a:r>
            <a:r>
              <a:rPr lang="en-US" sz="2800" dirty="0"/>
              <a:t>, August 3</a:t>
            </a:r>
          </a:p>
          <a:p>
            <a:pPr lvl="1" algn="ctr"/>
            <a:r>
              <a:rPr lang="en-US" sz="2800" dirty="0"/>
              <a:t>9:00 AM - 11:00 AM EDT at: </a:t>
            </a:r>
          </a:p>
          <a:p>
            <a:pPr marL="800100" lvl="1" indent="-342900">
              <a:buFont typeface="Arial" panose="020B0604020202020204" pitchFamily="34" charset="0"/>
              <a:buChar char="•"/>
            </a:pPr>
            <a:endParaRPr lang="en-US" sz="2800" dirty="0"/>
          </a:p>
          <a:p>
            <a:pPr marL="800100" lvl="1" indent="-342900">
              <a:buBlip>
                <a:blip r:embed="rId3"/>
              </a:buBlip>
            </a:pPr>
            <a:r>
              <a:rPr lang="en-US" sz="2800" dirty="0">
                <a:hlinkClick r:id="rId4"/>
              </a:rPr>
              <a:t>https://</a:t>
            </a:r>
            <a:r>
              <a:rPr lang="en-US" sz="2800" dirty="0" smtClean="0">
                <a:hlinkClick r:id="rId4"/>
              </a:rPr>
              <a:t>attendee.gototraining.com/r/6102439442907881985</a:t>
            </a:r>
            <a:endParaRPr lang="en-US" sz="2800" dirty="0" smtClean="0"/>
          </a:p>
          <a:p>
            <a:pPr marL="800100" lvl="1" indent="-342900">
              <a:buBlip>
                <a:blip r:embed="rId3"/>
              </a:buBlip>
            </a:pPr>
            <a:r>
              <a:rPr lang="en-US" sz="2800" dirty="0" smtClean="0"/>
              <a:t>After </a:t>
            </a:r>
            <a:r>
              <a:rPr lang="en-US" sz="2800" dirty="0"/>
              <a:t>registering you will receive a confirmation email containing information about joining the training</a:t>
            </a:r>
            <a:r>
              <a:rPr lang="en-US" sz="2800" dirty="0" smtClean="0"/>
              <a:t>.</a:t>
            </a:r>
            <a:endParaRPr lang="en-US" sz="2800" dirty="0"/>
          </a:p>
        </p:txBody>
      </p:sp>
    </p:spTree>
    <p:extLst>
      <p:ext uri="{BB962C8B-B14F-4D97-AF65-F5344CB8AC3E}">
        <p14:creationId xmlns:p14="http://schemas.microsoft.com/office/powerpoint/2010/main" val="3871461645"/>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93518" y="831273"/>
            <a:ext cx="8884227" cy="55279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p:cNvPicPr>
            <a:picLocks noGrp="1" noChangeAspect="1"/>
          </p:cNvPicPr>
          <p:nvPr>
            <p:ph idx="1"/>
          </p:nvPr>
        </p:nvPicPr>
        <p:blipFill rotWithShape="1">
          <a:blip r:embed="rId3"/>
          <a:srcRect t="16722"/>
          <a:stretch/>
        </p:blipFill>
        <p:spPr>
          <a:xfrm>
            <a:off x="532020" y="1265274"/>
            <a:ext cx="10427489" cy="4287544"/>
          </a:xfrm>
          <a:prstGeom prst="rect">
            <a:avLst/>
          </a:prstGeom>
        </p:spPr>
      </p:pic>
    </p:spTree>
    <p:extLst>
      <p:ext uri="{BB962C8B-B14F-4D97-AF65-F5344CB8AC3E}">
        <p14:creationId xmlns:p14="http://schemas.microsoft.com/office/powerpoint/2010/main" val="3267057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 y="0"/>
            <a:ext cx="9143999" cy="6858000"/>
          </a:xfrm>
          <a:prstGeom prst="rect">
            <a:avLst/>
          </a:prstGeom>
        </p:spPr>
      </p:pic>
    </p:spTree>
    <p:extLst>
      <p:ext uri="{BB962C8B-B14F-4D97-AF65-F5344CB8AC3E}">
        <p14:creationId xmlns:p14="http://schemas.microsoft.com/office/powerpoint/2010/main" val="1901522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4160490" y="905646"/>
            <a:ext cx="4824710" cy="5253106"/>
          </a:xfrm>
          <a:prstGeom prst="rect">
            <a:avLst/>
          </a:prstGeom>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idx="1"/>
          </p:nvPr>
        </p:nvSpPr>
        <p:spPr>
          <a:xfrm>
            <a:off x="233932" y="905646"/>
            <a:ext cx="3868340" cy="647700"/>
          </a:xfrm>
          <a:solidFill>
            <a:srgbClr val="0033CC"/>
          </a:solidFill>
        </p:spPr>
        <p:txBody>
          <a:bodyPr/>
          <a:lstStyle/>
          <a:p>
            <a:pPr algn="ctr"/>
            <a:r>
              <a:rPr lang="en-US" sz="2800" dirty="0" smtClean="0"/>
              <a:t>  Industry Certification</a:t>
            </a:r>
            <a:r>
              <a:rPr lang="en-US" dirty="0" smtClean="0"/>
              <a:t>	</a:t>
            </a:r>
            <a:endParaRPr lang="en-US" dirty="0"/>
          </a:p>
        </p:txBody>
      </p:sp>
      <p:sp>
        <p:nvSpPr>
          <p:cNvPr id="5" name="Content Placeholder 4"/>
          <p:cNvSpPr>
            <a:spLocks noGrp="1"/>
          </p:cNvSpPr>
          <p:nvPr>
            <p:ph sz="half" idx="2"/>
          </p:nvPr>
        </p:nvSpPr>
        <p:spPr>
          <a:xfrm>
            <a:off x="233932" y="1397531"/>
            <a:ext cx="3868340" cy="4366369"/>
          </a:xfrm>
        </p:spPr>
        <p:txBody>
          <a:bodyPr>
            <a:normAutofit lnSpcReduction="10000"/>
          </a:bodyPr>
          <a:lstStyle/>
          <a:p>
            <a:endParaRPr lang="en-US" sz="1400" dirty="0" smtClean="0"/>
          </a:p>
          <a:p>
            <a:r>
              <a:rPr lang="en-US" sz="2400" dirty="0" smtClean="0"/>
              <a:t>2016-17 CAPE Funding final list will be released by August 1</a:t>
            </a:r>
          </a:p>
          <a:p>
            <a:r>
              <a:rPr lang="en-US" sz="2400" dirty="0">
                <a:hlinkClick r:id="rId2"/>
              </a:rPr>
              <a:t>http://</a:t>
            </a:r>
            <a:r>
              <a:rPr lang="en-US" sz="2400" dirty="0" smtClean="0">
                <a:hlinkClick r:id="rId2"/>
              </a:rPr>
              <a:t>www.fldoe.org/academics/career-adult-edu/cape-secondary/index.stml</a:t>
            </a:r>
            <a:endParaRPr lang="en-US" sz="2400" dirty="0" smtClean="0"/>
          </a:p>
          <a:p>
            <a:r>
              <a:rPr lang="en-US" sz="2400" dirty="0">
                <a:hlinkClick r:id="rId3"/>
              </a:rPr>
              <a:t>http://</a:t>
            </a:r>
            <a:r>
              <a:rPr lang="en-US" sz="2400" dirty="0" smtClean="0">
                <a:hlinkClick r:id="rId3"/>
              </a:rPr>
              <a:t>www.fldoe.org/core/fileparse.php/9946/urlt/2015-16CAPEPostsecondaryFundingList.pdf</a:t>
            </a:r>
            <a:endParaRPr lang="en-US" sz="2400" dirty="0" smtClean="0"/>
          </a:p>
          <a:p>
            <a:endParaRPr lang="en-US" sz="2400" dirty="0" smtClean="0"/>
          </a:p>
          <a:p>
            <a:endParaRPr lang="en-US" sz="2400" dirty="0"/>
          </a:p>
        </p:txBody>
      </p:sp>
      <p:sp>
        <p:nvSpPr>
          <p:cNvPr id="2" name="Text Placeholder 1"/>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p:txBody>
          <a:bodyPr/>
          <a:lstStyle/>
          <a:p>
            <a:pPr marL="0" indent="0" algn="ctr">
              <a:buNone/>
            </a:pPr>
            <a:endParaRPr lang="en-US" sz="1400" dirty="0" smtClean="0"/>
          </a:p>
          <a:p>
            <a:pPr marL="0" indent="0" algn="ctr">
              <a:buNone/>
            </a:pPr>
            <a:endParaRPr lang="en-US" dirty="0"/>
          </a:p>
        </p:txBody>
      </p:sp>
      <p:pic>
        <p:nvPicPr>
          <p:cNvPr id="3" name="Picture 2"/>
          <p:cNvPicPr>
            <a:picLocks noChangeAspect="1"/>
          </p:cNvPicPr>
          <p:nvPr/>
        </p:nvPicPr>
        <p:blipFill>
          <a:blip r:embed="rId4"/>
          <a:stretch>
            <a:fillRect/>
          </a:stretch>
        </p:blipFill>
        <p:spPr>
          <a:xfrm>
            <a:off x="4160490" y="905646"/>
            <a:ext cx="4824710" cy="5253106"/>
          </a:xfrm>
          <a:prstGeom prst="rect">
            <a:avLst/>
          </a:prstGeom>
        </p:spPr>
      </p:pic>
    </p:spTree>
    <p:extLst>
      <p:ext uri="{BB962C8B-B14F-4D97-AF65-F5344CB8AC3E}">
        <p14:creationId xmlns:p14="http://schemas.microsoft.com/office/powerpoint/2010/main" val="3093326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solidFill>
            <a:srgbClr val="0033CC"/>
          </a:solidFill>
        </p:spPr>
        <p:txBody>
          <a:bodyPr/>
          <a:lstStyle/>
          <a:p>
            <a:pPr algn="ctr"/>
            <a:r>
              <a:rPr lang="en-US" dirty="0" smtClean="0"/>
              <a:t>Are you interested?	</a:t>
            </a:r>
            <a:endParaRPr lang="en-US" dirty="0"/>
          </a:p>
        </p:txBody>
      </p:sp>
      <p:sp>
        <p:nvSpPr>
          <p:cNvPr id="5" name="Content Placeholder 4"/>
          <p:cNvSpPr>
            <a:spLocks noGrp="1"/>
          </p:cNvSpPr>
          <p:nvPr>
            <p:ph sz="half" idx="2"/>
          </p:nvPr>
        </p:nvSpPr>
        <p:spPr/>
        <p:txBody>
          <a:bodyPr/>
          <a:lstStyle/>
          <a:p>
            <a:r>
              <a:rPr lang="en-US" sz="2400" dirty="0"/>
              <a:t>W</a:t>
            </a:r>
            <a:r>
              <a:rPr lang="en-US" sz="2400" dirty="0" smtClean="0"/>
              <a:t>e </a:t>
            </a:r>
            <a:r>
              <a:rPr lang="en-US" sz="2400" dirty="0"/>
              <a:t>are planning an Academic Alignment activity in the </a:t>
            </a:r>
            <a:r>
              <a:rPr lang="en-US" sz="2400" dirty="0" smtClean="0"/>
              <a:t>Spring</a:t>
            </a:r>
          </a:p>
          <a:p>
            <a:r>
              <a:rPr lang="en-US" sz="2400" dirty="0" smtClean="0"/>
              <a:t>Upcoming Program Reviews</a:t>
            </a:r>
          </a:p>
          <a:p>
            <a:r>
              <a:rPr lang="en-US" sz="2400" dirty="0" smtClean="0"/>
              <a:t>If interested </a:t>
            </a:r>
            <a:r>
              <a:rPr lang="en-US" sz="2400" dirty="0"/>
              <a:t>in </a:t>
            </a:r>
            <a:r>
              <a:rPr lang="en-US" sz="2400" dirty="0" smtClean="0"/>
              <a:t>participating, please </a:t>
            </a:r>
            <a:r>
              <a:rPr lang="en-US" sz="2400" dirty="0"/>
              <a:t>let </a:t>
            </a:r>
            <a:r>
              <a:rPr lang="en-US" sz="2400" dirty="0" smtClean="0"/>
              <a:t>me </a:t>
            </a:r>
            <a:r>
              <a:rPr lang="en-US" sz="2400" dirty="0"/>
              <a:t>know</a:t>
            </a:r>
          </a:p>
        </p:txBody>
      </p:sp>
      <p:sp>
        <p:nvSpPr>
          <p:cNvPr id="6" name="Text Placeholder 5"/>
          <p:cNvSpPr>
            <a:spLocks noGrp="1"/>
          </p:cNvSpPr>
          <p:nvPr>
            <p:ph type="body" sz="quarter" idx="3"/>
          </p:nvPr>
        </p:nvSpPr>
        <p:spPr>
          <a:solidFill>
            <a:srgbClr val="0033CC"/>
          </a:solidFill>
        </p:spPr>
        <p:txBody>
          <a:bodyPr/>
          <a:lstStyle/>
          <a:p>
            <a:pPr algn="ctr"/>
            <a:r>
              <a:rPr lang="en-US" sz="2800" dirty="0" smtClean="0"/>
              <a:t>   </a:t>
            </a:r>
            <a:r>
              <a:rPr lang="en-US" dirty="0" smtClean="0"/>
              <a:t>New State Supervisor</a:t>
            </a:r>
            <a:r>
              <a:rPr lang="en-US" sz="2800" dirty="0" smtClean="0"/>
              <a:t>	</a:t>
            </a:r>
            <a:endParaRPr lang="en-US" sz="2800" dirty="0"/>
          </a:p>
        </p:txBody>
      </p:sp>
      <p:sp>
        <p:nvSpPr>
          <p:cNvPr id="7" name="Content Placeholder 6"/>
          <p:cNvSpPr>
            <a:spLocks noGrp="1"/>
          </p:cNvSpPr>
          <p:nvPr>
            <p:ph sz="quarter" idx="4"/>
          </p:nvPr>
        </p:nvSpPr>
        <p:spPr>
          <a:xfrm>
            <a:off x="4629150" y="1792384"/>
            <a:ext cx="3887391" cy="2530234"/>
          </a:xfrm>
        </p:spPr>
        <p:txBody>
          <a:bodyPr>
            <a:normAutofit/>
          </a:bodyPr>
          <a:lstStyle/>
          <a:p>
            <a:pPr marL="0" indent="0" algn="ctr">
              <a:buNone/>
            </a:pPr>
            <a:r>
              <a:rPr lang="en-US" dirty="0" smtClean="0"/>
              <a:t>Vaughn Hendriex</a:t>
            </a:r>
          </a:p>
          <a:p>
            <a:pPr>
              <a:buBlip>
                <a:blip r:embed="rId2"/>
              </a:buBlip>
            </a:pPr>
            <a:r>
              <a:rPr lang="en-US" sz="2400" dirty="0"/>
              <a:t>Government &amp; Public Administration </a:t>
            </a:r>
            <a:r>
              <a:rPr lang="en-US" sz="2400" dirty="0" smtClean="0"/>
              <a:t>Home</a:t>
            </a:r>
          </a:p>
          <a:p>
            <a:pPr>
              <a:buBlip>
                <a:blip r:embed="rId2"/>
              </a:buBlip>
            </a:pPr>
            <a:r>
              <a:rPr lang="en-US" sz="2400" dirty="0" smtClean="0"/>
              <a:t>Human Services</a:t>
            </a:r>
          </a:p>
          <a:p>
            <a:pPr>
              <a:buBlip>
                <a:blip r:embed="rId2"/>
              </a:buBlip>
            </a:pPr>
            <a:r>
              <a:rPr lang="en-US" sz="2400" dirty="0" smtClean="0"/>
              <a:t>Law</a:t>
            </a:r>
            <a:r>
              <a:rPr lang="en-US" sz="2400" dirty="0"/>
              <a:t>, Public Safety and </a:t>
            </a:r>
            <a:r>
              <a:rPr lang="en-US" sz="2400" dirty="0" smtClean="0"/>
              <a:t>Security</a:t>
            </a:r>
          </a:p>
          <a:p>
            <a:endParaRPr lang="en-US" sz="2400" dirty="0"/>
          </a:p>
          <a:p>
            <a:pPr marL="0" indent="0" algn="ctr">
              <a:buNone/>
            </a:pPr>
            <a:endParaRPr lang="en-US" dirty="0"/>
          </a:p>
        </p:txBody>
      </p:sp>
      <p:sp>
        <p:nvSpPr>
          <p:cNvPr id="8" name="Oval 7"/>
          <p:cNvSpPr/>
          <p:nvPr/>
        </p:nvSpPr>
        <p:spPr>
          <a:xfrm>
            <a:off x="5492786" y="4083627"/>
            <a:ext cx="2545773" cy="2608118"/>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2259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0501" y="3266208"/>
            <a:ext cx="3250623" cy="2167082"/>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737"/>
            <a:ext cx="5008418" cy="3338945"/>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520" t="24746" r="5009" b="1286"/>
          <a:stretch/>
        </p:blipFill>
        <p:spPr>
          <a:xfrm>
            <a:off x="4958422" y="1626827"/>
            <a:ext cx="3221665" cy="190322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439" y="44379"/>
            <a:ext cx="1552356" cy="1552356"/>
          </a:xfrm>
          <a:prstGeom prst="rect">
            <a:avLst/>
          </a:prstGeom>
        </p:spPr>
      </p:pic>
      <p:pic>
        <p:nvPicPr>
          <p:cNvPr id="14" name="Picture 13"/>
          <p:cNvPicPr>
            <a:picLocks noChangeAspect="1"/>
          </p:cNvPicPr>
          <p:nvPr/>
        </p:nvPicPr>
        <p:blipFill>
          <a:blip r:embed="rId6"/>
          <a:stretch>
            <a:fillRect/>
          </a:stretch>
        </p:blipFill>
        <p:spPr>
          <a:xfrm>
            <a:off x="-2572706" y="5267757"/>
            <a:ext cx="7882811" cy="1737511"/>
          </a:xfrm>
          <a:prstGeom prst="rect">
            <a:avLst/>
          </a:prstGeom>
        </p:spPr>
      </p:pic>
      <p:pic>
        <p:nvPicPr>
          <p:cNvPr id="15" name="Picture 14"/>
          <p:cNvPicPr>
            <a:picLocks noChangeAspect="1"/>
          </p:cNvPicPr>
          <p:nvPr/>
        </p:nvPicPr>
        <p:blipFill>
          <a:blip r:embed="rId7"/>
          <a:stretch>
            <a:fillRect/>
          </a:stretch>
        </p:blipFill>
        <p:spPr>
          <a:xfrm>
            <a:off x="6444796" y="-106813"/>
            <a:ext cx="7998645" cy="445656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1075" y="3530055"/>
            <a:ext cx="4807441" cy="3199953"/>
          </a:xfrm>
          <a:prstGeom prst="rect">
            <a:avLst/>
          </a:prstGeom>
        </p:spPr>
      </p:pic>
    </p:spTree>
    <p:extLst>
      <p:ext uri="{BB962C8B-B14F-4D97-AF65-F5344CB8AC3E}">
        <p14:creationId xmlns:p14="http://schemas.microsoft.com/office/powerpoint/2010/main" val="1114016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53084">
            <a:off x="5387231" y="507417"/>
            <a:ext cx="3303361" cy="2477521"/>
          </a:xfrm>
          <a:prstGeom prst="rect">
            <a:avLst/>
          </a:prstGeom>
        </p:spPr>
      </p:pic>
      <p:sp>
        <p:nvSpPr>
          <p:cNvPr id="6" name="Oval 5"/>
          <p:cNvSpPr/>
          <p:nvPr/>
        </p:nvSpPr>
        <p:spPr>
          <a:xfrm>
            <a:off x="5589516" y="2869999"/>
            <a:ext cx="2919846" cy="1163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Fashion Institute of Design and Technology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1062" y="4235629"/>
            <a:ext cx="3582937" cy="268720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0493" t="23388" b="13642"/>
          <a:stretch/>
        </p:blipFill>
        <p:spPr>
          <a:xfrm rot="4120001">
            <a:off x="-233118" y="549884"/>
            <a:ext cx="2568093" cy="152544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4340" y="0"/>
            <a:ext cx="2089608" cy="2786144"/>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9943" t="16426" r="23656"/>
          <a:stretch/>
        </p:blipFill>
        <p:spPr>
          <a:xfrm rot="4418437">
            <a:off x="555322" y="4101489"/>
            <a:ext cx="1922171" cy="2596538"/>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9766" t="8764" r="27198" b="3138"/>
          <a:stretch/>
        </p:blipFill>
        <p:spPr>
          <a:xfrm rot="12455327">
            <a:off x="3016906" y="3091307"/>
            <a:ext cx="2828130" cy="3523269"/>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8975" t="7783" r="18257" b="13676"/>
          <a:stretch/>
        </p:blipFill>
        <p:spPr>
          <a:xfrm>
            <a:off x="751347" y="1833087"/>
            <a:ext cx="2634948" cy="2472796"/>
          </a:xfrm>
          <a:prstGeom prst="rect">
            <a:avLst/>
          </a:prstGeom>
        </p:spPr>
      </p:pic>
    </p:spTree>
    <p:extLst>
      <p:ext uri="{BB962C8B-B14F-4D97-AF65-F5344CB8AC3E}">
        <p14:creationId xmlns:p14="http://schemas.microsoft.com/office/powerpoint/2010/main" val="259963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872836" y="129470"/>
            <a:ext cx="3647209" cy="1569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Valencia College Culinary</a:t>
            </a:r>
          </a:p>
          <a:p>
            <a:pPr algn="ctr"/>
            <a:r>
              <a:rPr lang="en-US" sz="2000" dirty="0"/>
              <a:t>March 2016</a:t>
            </a:r>
          </a:p>
          <a:p>
            <a:pPr algn="ctr"/>
            <a:r>
              <a:rPr lang="en-US" sz="2000" dirty="0"/>
              <a:t>Chef Pierre Pilloud</a:t>
            </a:r>
          </a:p>
          <a:p>
            <a:pPr algn="ctr"/>
            <a:r>
              <a:rPr lang="en-US" sz="2000" dirty="0"/>
              <a:t>Chef Kenneth Bourgoin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2798"/>
            <a:ext cx="4709104" cy="264887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26313" y="989980"/>
            <a:ext cx="4657650" cy="261992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4896" y="3874736"/>
            <a:ext cx="4709104" cy="264887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147" y="1699130"/>
            <a:ext cx="4709104" cy="2648871"/>
          </a:xfrm>
          <a:prstGeom prst="rect">
            <a:avLst/>
          </a:prstGeom>
        </p:spPr>
      </p:pic>
    </p:spTree>
    <p:extLst>
      <p:ext uri="{BB962C8B-B14F-4D97-AF65-F5344CB8AC3E}">
        <p14:creationId xmlns:p14="http://schemas.microsoft.com/office/powerpoint/2010/main" val="1862760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Rounded Rectangle 15"/>
          <p:cNvSpPr/>
          <p:nvPr/>
        </p:nvSpPr>
        <p:spPr>
          <a:xfrm>
            <a:off x="270164" y="227859"/>
            <a:ext cx="3293918" cy="1482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https://mail.google.com/mail/u/0/?ui=2&amp;ik=8551ecd52c&amp;view=fimg&amp;th=1553a8e283c73b39&amp;attid=0.1&amp;disp=thd&amp;realattid=1536757542310379520-local0&amp;attbid=ANGjdJ-oPn4K2QX9YgVfPZRFy6dKU6WTSSmTMUieDqJNDU9US3FstDpxlMX7Qz2oFQRBDbgeF6UGNa7oxSGfBuPsOY4Z8uUJmPySNNAEx2wV0Rq-9Z96f-E9i9_RdAI&amp;sz=w180-h120-p-nu&amp;ats=1465566639486&amp;rm=1553a8e283c73b39&amp;zw">
            <a:hlinkClick r:id="rId3"/>
          </p:cNvPr>
          <p:cNvSpPr>
            <a:spLocks noChangeAspect="1" noChangeArrowheads="1"/>
          </p:cNvSpPr>
          <p:nvPr/>
        </p:nvSpPr>
        <p:spPr bwMode="auto">
          <a:xfrm>
            <a:off x="155575" y="-3413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2669" y="0"/>
            <a:ext cx="5237019" cy="294582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1572" y="2638359"/>
            <a:ext cx="3531826" cy="1986652"/>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9871" t="9964"/>
          <a:stretch/>
        </p:blipFill>
        <p:spPr>
          <a:xfrm>
            <a:off x="1942555" y="4771463"/>
            <a:ext cx="3217550" cy="1808018"/>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719" t="15486" r="25749" b="4558"/>
          <a:stretch/>
        </p:blipFill>
        <p:spPr>
          <a:xfrm>
            <a:off x="5259980" y="4536064"/>
            <a:ext cx="3884020" cy="254898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9965" y="2425045"/>
            <a:ext cx="3647209" cy="2051555"/>
          </a:xfrm>
          <a:prstGeom prst="rect">
            <a:avLst/>
          </a:prstGeom>
        </p:spPr>
      </p:pic>
      <p:sp>
        <p:nvSpPr>
          <p:cNvPr id="15" name="TextBox 14"/>
          <p:cNvSpPr txBox="1"/>
          <p:nvPr/>
        </p:nvSpPr>
        <p:spPr>
          <a:xfrm>
            <a:off x="191959" y="290205"/>
            <a:ext cx="3449782" cy="1384995"/>
          </a:xfrm>
          <a:prstGeom prst="rect">
            <a:avLst/>
          </a:prstGeom>
          <a:noFill/>
        </p:spPr>
        <p:txBody>
          <a:bodyPr wrap="square" rtlCol="0">
            <a:spAutoFit/>
          </a:bodyPr>
          <a:lstStyle/>
          <a:p>
            <a:pPr algn="ctr"/>
            <a:r>
              <a:rPr lang="en-US" sz="2800" dirty="0" smtClean="0"/>
              <a:t>St. Patrick’s Day lunch</a:t>
            </a:r>
          </a:p>
          <a:p>
            <a:pPr algn="ctr"/>
            <a:r>
              <a:rPr lang="en-US" sz="2800" dirty="0" smtClean="0"/>
              <a:t>Valencia College</a:t>
            </a:r>
          </a:p>
          <a:p>
            <a:pPr algn="ctr"/>
            <a:r>
              <a:rPr lang="en-US" sz="2800" dirty="0"/>
              <a:t>C</a:t>
            </a:r>
            <a:r>
              <a:rPr lang="en-US" sz="2800" dirty="0" smtClean="0"/>
              <a:t>ulinary</a:t>
            </a:r>
            <a:endParaRPr lang="en-US" sz="2800" dirty="0"/>
          </a:p>
        </p:txBody>
      </p:sp>
    </p:spTree>
    <p:extLst>
      <p:ext uri="{BB962C8B-B14F-4D97-AF65-F5344CB8AC3E}">
        <p14:creationId xmlns:p14="http://schemas.microsoft.com/office/powerpoint/2010/main" val="27554864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618943" y="2909455"/>
            <a:ext cx="4322185" cy="800967"/>
          </a:xfrm>
        </p:spPr>
        <p:txBody>
          <a:bodyPr/>
          <a:lstStyle/>
          <a:p>
            <a:r>
              <a:rPr lang="en-US" dirty="0" smtClean="0">
                <a:solidFill>
                  <a:schemeClr val="bg1"/>
                </a:solidFill>
              </a:rPr>
              <a:t>Program Changes</a:t>
            </a:r>
            <a:endParaRPr lang="en-US" dirty="0">
              <a:solidFill>
                <a:schemeClr val="bg1"/>
              </a:solidFill>
            </a:endParaRPr>
          </a:p>
        </p:txBody>
      </p:sp>
    </p:spTree>
    <p:extLst>
      <p:ext uri="{BB962C8B-B14F-4D97-AF65-F5344CB8AC3E}">
        <p14:creationId xmlns:p14="http://schemas.microsoft.com/office/powerpoint/2010/main" val="32101070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5829300" y="2073898"/>
            <a:ext cx="2930236" cy="1200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3708" t="17215" r="823" b="20167"/>
          <a:stretch/>
        </p:blipFill>
        <p:spPr>
          <a:xfrm>
            <a:off x="4908286" y="59278"/>
            <a:ext cx="3196624" cy="165868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3041" y="3689445"/>
            <a:ext cx="4083795" cy="2297135"/>
          </a:xfrm>
          <a:prstGeom prst="rect">
            <a:avLst/>
          </a:prstGeom>
        </p:spPr>
      </p:pic>
      <p:sp>
        <p:nvSpPr>
          <p:cNvPr id="7" name="TextBox 6"/>
          <p:cNvSpPr txBox="1"/>
          <p:nvPr/>
        </p:nvSpPr>
        <p:spPr>
          <a:xfrm>
            <a:off x="5632164" y="2073898"/>
            <a:ext cx="3345873" cy="1200329"/>
          </a:xfrm>
          <a:prstGeom prst="rect">
            <a:avLst/>
          </a:prstGeom>
          <a:noFill/>
        </p:spPr>
        <p:txBody>
          <a:bodyPr wrap="square" rtlCol="0">
            <a:spAutoFit/>
          </a:bodyPr>
          <a:lstStyle/>
          <a:p>
            <a:pPr algn="ctr"/>
            <a:r>
              <a:rPr lang="en-US" sz="2400" dirty="0" smtClean="0"/>
              <a:t>Wharton High School Tampa</a:t>
            </a:r>
          </a:p>
          <a:p>
            <a:pPr algn="ctr"/>
            <a:r>
              <a:rPr lang="en-US" sz="2400" dirty="0" smtClean="0"/>
              <a:t>Culinary Arts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21" y="0"/>
            <a:ext cx="3159531" cy="1777236"/>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12648" r="18596"/>
          <a:stretch/>
        </p:blipFill>
        <p:spPr>
          <a:xfrm>
            <a:off x="73021" y="4088556"/>
            <a:ext cx="5053041" cy="3049999"/>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4806" r="26046" b="19681"/>
          <a:stretch/>
        </p:blipFill>
        <p:spPr>
          <a:xfrm rot="5400000">
            <a:off x="2238908" y="1124867"/>
            <a:ext cx="3370521" cy="3098392"/>
          </a:xfrm>
          <a:prstGeom prst="rect">
            <a:avLst/>
          </a:prstGeom>
        </p:spPr>
      </p:pic>
    </p:spTree>
    <p:extLst>
      <p:ext uri="{BB962C8B-B14F-4D97-AF65-F5344CB8AC3E}">
        <p14:creationId xmlns:p14="http://schemas.microsoft.com/office/powerpoint/2010/main" val="2657528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ounded Rectangle 11"/>
          <p:cNvSpPr/>
          <p:nvPr/>
        </p:nvSpPr>
        <p:spPr>
          <a:xfrm>
            <a:off x="4582391" y="1309255"/>
            <a:ext cx="4094018" cy="1776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4578"/>
          <a:stretch/>
        </p:blipFill>
        <p:spPr>
          <a:xfrm>
            <a:off x="176643" y="328754"/>
            <a:ext cx="4229100" cy="315408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173" y="3520594"/>
            <a:ext cx="5818909" cy="3273136"/>
          </a:xfrm>
          <a:prstGeom prst="rect">
            <a:avLst/>
          </a:prstGeom>
        </p:spPr>
      </p:pic>
      <p:sp>
        <p:nvSpPr>
          <p:cNvPr id="11" name="TextBox 10"/>
          <p:cNvSpPr txBox="1"/>
          <p:nvPr/>
        </p:nvSpPr>
        <p:spPr>
          <a:xfrm>
            <a:off x="4073238" y="1402773"/>
            <a:ext cx="5070762" cy="1323439"/>
          </a:xfrm>
          <a:prstGeom prst="rect">
            <a:avLst/>
          </a:prstGeom>
          <a:noFill/>
        </p:spPr>
        <p:txBody>
          <a:bodyPr wrap="square" rtlCol="0">
            <a:spAutoFit/>
          </a:bodyPr>
          <a:lstStyle/>
          <a:p>
            <a:pPr algn="ctr"/>
            <a:r>
              <a:rPr lang="en-US" sz="2000" dirty="0" smtClean="0"/>
              <a:t>Program Review Committee</a:t>
            </a:r>
          </a:p>
          <a:p>
            <a:pPr algn="ctr"/>
            <a:r>
              <a:rPr lang="en-US" sz="2000" dirty="0" smtClean="0"/>
              <a:t>Culinary Arts</a:t>
            </a:r>
          </a:p>
          <a:p>
            <a:pPr algn="ctr"/>
            <a:r>
              <a:rPr lang="en-US" sz="2000" dirty="0" smtClean="0"/>
              <a:t>Commercial Foods &amp; Culinary Arts</a:t>
            </a:r>
          </a:p>
          <a:p>
            <a:pPr algn="ctr"/>
            <a:r>
              <a:rPr lang="en-US" sz="2000" dirty="0"/>
              <a:t>h</a:t>
            </a:r>
            <a:r>
              <a:rPr lang="en-US" sz="2000" dirty="0" smtClean="0"/>
              <a:t>osted by Hillsborough County Schools</a:t>
            </a:r>
          </a:p>
        </p:txBody>
      </p:sp>
    </p:spTree>
    <p:extLst>
      <p:ext uri="{BB962C8B-B14F-4D97-AF65-F5344CB8AC3E}">
        <p14:creationId xmlns:p14="http://schemas.microsoft.com/office/powerpoint/2010/main" val="32945880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5316279" y="577590"/>
            <a:ext cx="3561906" cy="1569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5" descr="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97" t="14551" b="29782"/>
          <a:stretch/>
        </p:blipFill>
        <p:spPr bwMode="auto">
          <a:xfrm>
            <a:off x="1073890" y="4586984"/>
            <a:ext cx="5268980" cy="227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399" b="23918"/>
          <a:stretch/>
        </p:blipFill>
        <p:spPr bwMode="auto">
          <a:xfrm>
            <a:off x="3348475" y="2523183"/>
            <a:ext cx="5795525" cy="208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31" t="35614" r="16253" b="15869"/>
          <a:stretch/>
        </p:blipFill>
        <p:spPr bwMode="auto">
          <a:xfrm>
            <a:off x="643874" y="226912"/>
            <a:ext cx="4523826" cy="244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5316279" y="577590"/>
            <a:ext cx="3561906" cy="1569660"/>
          </a:xfrm>
          <a:prstGeom prst="rect">
            <a:avLst/>
          </a:prstGeom>
          <a:noFill/>
        </p:spPr>
        <p:txBody>
          <a:bodyPr wrap="square" rtlCol="0">
            <a:spAutoFit/>
          </a:bodyPr>
          <a:lstStyle/>
          <a:p>
            <a:pPr algn="ctr"/>
            <a:r>
              <a:rPr lang="en-US" sz="2400" dirty="0" smtClean="0"/>
              <a:t>Baby Bobcats Preschool</a:t>
            </a:r>
          </a:p>
          <a:p>
            <a:pPr algn="ctr"/>
            <a:r>
              <a:rPr lang="en-US" sz="2400" dirty="0" smtClean="0"/>
              <a:t>West Broward High School ECE Program</a:t>
            </a:r>
          </a:p>
          <a:p>
            <a:pPr algn="ctr"/>
            <a:r>
              <a:rPr lang="en-US" sz="2400" dirty="0" smtClean="0"/>
              <a:t>Dawn Vazquez, Instructor</a:t>
            </a:r>
            <a:endParaRPr lang="en-US" sz="2400" dirty="0"/>
          </a:p>
        </p:txBody>
      </p:sp>
    </p:spTree>
    <p:extLst>
      <p:ext uri="{BB962C8B-B14F-4D97-AF65-F5344CB8AC3E}">
        <p14:creationId xmlns:p14="http://schemas.microsoft.com/office/powerpoint/2010/main" val="12960098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3131" r="2762" b="8422"/>
          <a:stretch/>
        </p:blipFill>
        <p:spPr bwMode="auto">
          <a:xfrm>
            <a:off x="0" y="166255"/>
            <a:ext cx="3179618" cy="469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60621" t="2782" r="2563" b="52431"/>
          <a:stretch/>
        </p:blipFill>
        <p:spPr bwMode="auto">
          <a:xfrm>
            <a:off x="3304309" y="438787"/>
            <a:ext cx="3657600" cy="226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descr="image001"/>
          <p:cNvPicPr>
            <a:picLocks noChangeAspect="1" noChangeArrowheads="1"/>
          </p:cNvPicPr>
          <p:nvPr/>
        </p:nvPicPr>
        <p:blipFill rotWithShape="1">
          <a:blip r:embed="rId4">
            <a:extLst>
              <a:ext uri="{28A0092B-C50C-407E-A947-70E740481C1C}">
                <a14:useLocalDpi xmlns:a14="http://schemas.microsoft.com/office/drawing/2010/main" val="0"/>
              </a:ext>
            </a:extLst>
          </a:blip>
          <a:srcRect l="60621" t="56472" r="2563"/>
          <a:stretch/>
        </p:blipFill>
        <p:spPr bwMode="auto">
          <a:xfrm>
            <a:off x="5486400" y="3597463"/>
            <a:ext cx="3657600" cy="220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114300" y="4894117"/>
            <a:ext cx="3304309" cy="1477328"/>
          </a:xfrm>
          <a:prstGeom prst="rect">
            <a:avLst/>
          </a:prstGeom>
          <a:noFill/>
        </p:spPr>
        <p:txBody>
          <a:bodyPr wrap="square" rtlCol="0">
            <a:spAutoFit/>
          </a:bodyPr>
          <a:lstStyle/>
          <a:p>
            <a:pPr algn="ctr"/>
            <a:r>
              <a:rPr lang="en-US" dirty="0" smtClean="0"/>
              <a:t>Lee County Schools FCCLA supports Ronald McDonald House with Cinco de Mayo Menu and Pantry collection</a:t>
            </a:r>
          </a:p>
          <a:p>
            <a:endParaRPr lang="en-US" dirty="0"/>
          </a:p>
        </p:txBody>
      </p:sp>
      <p:pic>
        <p:nvPicPr>
          <p:cNvPr id="6151" name="Picture 1" descr="aaf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204" y="6143712"/>
            <a:ext cx="17145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702136" y="752073"/>
            <a:ext cx="2722419" cy="2031325"/>
          </a:xfrm>
          <a:prstGeom prst="rect">
            <a:avLst/>
          </a:prstGeom>
          <a:noFill/>
        </p:spPr>
        <p:txBody>
          <a:bodyPr wrap="square" rtlCol="0">
            <a:spAutoFit/>
          </a:bodyPr>
          <a:lstStyle/>
          <a:p>
            <a:pPr algn="ctr"/>
            <a:r>
              <a:rPr lang="en-US" dirty="0" smtClean="0"/>
              <a:t>Eastside High School (Gainesville) </a:t>
            </a:r>
          </a:p>
          <a:p>
            <a:pPr algn="ctr"/>
            <a:r>
              <a:rPr lang="en-US" dirty="0" smtClean="0"/>
              <a:t>takes Second Place at </a:t>
            </a:r>
          </a:p>
          <a:p>
            <a:pPr algn="ctr"/>
            <a:r>
              <a:rPr lang="en-US" dirty="0" smtClean="0"/>
              <a:t>National </a:t>
            </a:r>
            <a:r>
              <a:rPr lang="en-US" dirty="0" err="1" smtClean="0"/>
              <a:t>ProStart</a:t>
            </a:r>
            <a:r>
              <a:rPr lang="en-US" dirty="0" smtClean="0"/>
              <a:t> Invitational</a:t>
            </a:r>
          </a:p>
          <a:p>
            <a:pPr algn="ctr"/>
            <a:endParaRPr lang="en-US" dirty="0" smtClean="0"/>
          </a:p>
          <a:p>
            <a:endParaRPr lang="en-US" dirty="0"/>
          </a:p>
        </p:txBody>
      </p:sp>
      <p:sp>
        <p:nvSpPr>
          <p:cNvPr id="16" name="TextBox 15"/>
          <p:cNvSpPr txBox="1"/>
          <p:nvPr/>
        </p:nvSpPr>
        <p:spPr>
          <a:xfrm>
            <a:off x="3304308" y="3805283"/>
            <a:ext cx="2067791" cy="1754326"/>
          </a:xfrm>
          <a:prstGeom prst="rect">
            <a:avLst/>
          </a:prstGeom>
          <a:noFill/>
        </p:spPr>
        <p:txBody>
          <a:bodyPr wrap="square" rtlCol="0">
            <a:spAutoFit/>
          </a:bodyPr>
          <a:lstStyle/>
          <a:p>
            <a:pPr algn="ctr"/>
            <a:r>
              <a:rPr lang="en-US" dirty="0" err="1" smtClean="0"/>
              <a:t>Leto</a:t>
            </a:r>
            <a:r>
              <a:rPr lang="en-US" dirty="0" smtClean="0"/>
              <a:t> High School’s (Tampa) Culinary Tem also showcased their creative abilities at National </a:t>
            </a:r>
            <a:r>
              <a:rPr lang="en-US" dirty="0" err="1" smtClean="0"/>
              <a:t>ProStart</a:t>
            </a:r>
            <a:endParaRPr lang="en-US" dirty="0"/>
          </a:p>
        </p:txBody>
      </p:sp>
    </p:spTree>
    <p:extLst>
      <p:ext uri="{BB962C8B-B14F-4D97-AF65-F5344CB8AC3E}">
        <p14:creationId xmlns:p14="http://schemas.microsoft.com/office/powerpoint/2010/main" val="138954575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758536" y="342899"/>
            <a:ext cx="4042065" cy="12003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366"/>
          <a:stretch/>
        </p:blipFill>
        <p:spPr>
          <a:xfrm rot="5400000">
            <a:off x="-838652" y="2573934"/>
            <a:ext cx="5122718" cy="344541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85536" y="1411116"/>
            <a:ext cx="5342718" cy="300527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0990" y="3753717"/>
            <a:ext cx="5218545" cy="2935432"/>
          </a:xfrm>
          <a:prstGeom prst="rect">
            <a:avLst/>
          </a:prstGeom>
        </p:spPr>
      </p:pic>
      <p:sp>
        <p:nvSpPr>
          <p:cNvPr id="5" name="TextBox 4"/>
          <p:cNvSpPr txBox="1"/>
          <p:nvPr/>
        </p:nvSpPr>
        <p:spPr>
          <a:xfrm>
            <a:off x="831273" y="342899"/>
            <a:ext cx="3969328" cy="1200329"/>
          </a:xfrm>
          <a:prstGeom prst="rect">
            <a:avLst/>
          </a:prstGeom>
          <a:noFill/>
        </p:spPr>
        <p:txBody>
          <a:bodyPr wrap="square" rtlCol="0">
            <a:spAutoFit/>
          </a:bodyPr>
          <a:lstStyle/>
          <a:p>
            <a:pPr algn="ctr"/>
            <a:r>
              <a:rPr lang="en-US" sz="2400" dirty="0" smtClean="0"/>
              <a:t>Orange County Public Schools</a:t>
            </a:r>
          </a:p>
          <a:p>
            <a:pPr algn="ctr"/>
            <a:r>
              <a:rPr lang="en-US" sz="2400" dirty="0" smtClean="0"/>
              <a:t>Culinary Competition</a:t>
            </a:r>
          </a:p>
          <a:p>
            <a:pPr algn="ctr"/>
            <a:r>
              <a:rPr lang="en-US" sz="2400" dirty="0" smtClean="0"/>
              <a:t>Pat Breeding, OCPS</a:t>
            </a:r>
            <a:endParaRPr lang="en-US" sz="2400" dirty="0"/>
          </a:p>
        </p:txBody>
      </p:sp>
    </p:spTree>
    <p:extLst>
      <p:ext uri="{BB962C8B-B14F-4D97-AF65-F5344CB8AC3E}">
        <p14:creationId xmlns:p14="http://schemas.microsoft.com/office/powerpoint/2010/main" val="9900319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9916" b="8312"/>
          <a:stretch/>
        </p:blipFill>
        <p:spPr>
          <a:xfrm>
            <a:off x="-1079005" y="1509823"/>
            <a:ext cx="11388866" cy="3891517"/>
          </a:xfrm>
          <a:prstGeom prst="rect">
            <a:avLst/>
          </a:prstGeom>
        </p:spPr>
      </p:pic>
    </p:spTree>
    <p:extLst>
      <p:ext uri="{BB962C8B-B14F-4D97-AF65-F5344CB8AC3E}">
        <p14:creationId xmlns:p14="http://schemas.microsoft.com/office/powerpoint/2010/main" val="22914144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581400" y="2286000"/>
            <a:ext cx="5257800" cy="1477328"/>
          </a:xfrm>
          <a:prstGeom prst="rect">
            <a:avLst/>
          </a:prstGeom>
          <a:noFill/>
        </p:spPr>
        <p:txBody>
          <a:bodyPr wrap="square" rtlCol="0">
            <a:spAutoFit/>
          </a:bodyPr>
          <a:lstStyle/>
          <a:p>
            <a:pPr algn="ctr"/>
            <a:r>
              <a:rPr lang="en-US" sz="3600" b="1" dirty="0" smtClean="0">
                <a:solidFill>
                  <a:prstClr val="black"/>
                </a:solidFill>
                <a:latin typeface="Arial" panose="020B0604020202020204" pitchFamily="34" charset="0"/>
                <a:cs typeface="Arial" panose="020B0604020202020204" pitchFamily="34" charset="0"/>
              </a:rPr>
              <a:t>Anne Nyman</a:t>
            </a:r>
          </a:p>
          <a:p>
            <a:pPr algn="ctr"/>
            <a:r>
              <a:rPr lang="en-US" dirty="0" smtClean="0">
                <a:solidFill>
                  <a:prstClr val="black"/>
                </a:solidFill>
                <a:latin typeface="Arial" panose="020B0604020202020204" pitchFamily="34" charset="0"/>
                <a:cs typeface="Arial" panose="020B0604020202020204" pitchFamily="34" charset="0"/>
              </a:rPr>
              <a:t>State Supervisor </a:t>
            </a:r>
          </a:p>
          <a:p>
            <a:pPr algn="ctr"/>
            <a:r>
              <a:rPr lang="en-US" dirty="0" smtClean="0">
                <a:solidFill>
                  <a:prstClr val="black"/>
                </a:solidFill>
                <a:latin typeface="Arial" panose="020B0604020202020204" pitchFamily="34" charset="0"/>
                <a:cs typeface="Arial" panose="020B0604020202020204" pitchFamily="34" charset="0"/>
              </a:rPr>
              <a:t>Education &amp; Training; Hospitality &amp; Tourism</a:t>
            </a:r>
          </a:p>
          <a:p>
            <a:pPr algn="ctr"/>
            <a:r>
              <a:rPr lang="en-US" dirty="0" smtClean="0">
                <a:solidFill>
                  <a:prstClr val="black"/>
                </a:solidFill>
                <a:latin typeface="Arial" panose="020B0604020202020204" pitchFamily="34" charset="0"/>
                <a:cs typeface="Arial" panose="020B0604020202020204" pitchFamily="34" charset="0"/>
              </a:rPr>
              <a:t>Career and Technical Education</a:t>
            </a:r>
          </a:p>
        </p:txBody>
      </p:sp>
      <p:sp>
        <p:nvSpPr>
          <p:cNvPr id="6" name="TextBox 5"/>
          <p:cNvSpPr txBox="1"/>
          <p:nvPr/>
        </p:nvSpPr>
        <p:spPr>
          <a:xfrm>
            <a:off x="381000" y="4648200"/>
            <a:ext cx="4281311" cy="923330"/>
          </a:xfrm>
          <a:prstGeom prst="rect">
            <a:avLst/>
          </a:prstGeom>
          <a:noFill/>
        </p:spPr>
        <p:txBody>
          <a:bodyPr wrap="square" rtlCol="0">
            <a:spAutoFit/>
          </a:bodyPr>
          <a:lstStyle/>
          <a:p>
            <a:r>
              <a:rPr lang="en-US" dirty="0">
                <a:solidFill>
                  <a:prstClr val="black"/>
                </a:solidFill>
                <a:latin typeface="Arial" panose="020B0604020202020204" pitchFamily="34" charset="0"/>
                <a:cs typeface="Arial" panose="020B0604020202020204" pitchFamily="34" charset="0"/>
              </a:rPr>
              <a:t>Division of Career and Adult </a:t>
            </a:r>
            <a:r>
              <a:rPr lang="en-US" dirty="0" smtClean="0">
                <a:solidFill>
                  <a:prstClr val="black"/>
                </a:solidFill>
                <a:latin typeface="Arial" panose="020B0604020202020204" pitchFamily="34" charset="0"/>
                <a:cs typeface="Arial" panose="020B0604020202020204" pitchFamily="34" charset="0"/>
              </a:rPr>
              <a:t>Education</a:t>
            </a:r>
          </a:p>
          <a:p>
            <a:r>
              <a:rPr lang="en-US" dirty="0" smtClean="0">
                <a:solidFill>
                  <a:prstClr val="black"/>
                </a:solidFill>
                <a:latin typeface="Arial" panose="020B0604020202020204" pitchFamily="34" charset="0"/>
                <a:cs typeface="Arial" panose="020B0604020202020204" pitchFamily="34" charset="0"/>
              </a:rPr>
              <a:t>325 West Gaines Street, Suite 701</a:t>
            </a:r>
          </a:p>
          <a:p>
            <a:r>
              <a:rPr lang="en-US" dirty="0" smtClean="0">
                <a:solidFill>
                  <a:prstClr val="black"/>
                </a:solidFill>
                <a:latin typeface="Arial" panose="020B0604020202020204" pitchFamily="34" charset="0"/>
                <a:cs typeface="Arial" panose="020B0604020202020204" pitchFamily="34" charset="0"/>
              </a:rPr>
              <a:t>Tallahassee, Florida 32399-0400</a:t>
            </a:r>
            <a:endParaRPr lang="en-US"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5308600" y="4607511"/>
            <a:ext cx="3035300" cy="923330"/>
          </a:xfrm>
          <a:prstGeom prst="rect">
            <a:avLst/>
          </a:prstGeom>
          <a:noFill/>
        </p:spPr>
        <p:txBody>
          <a:bodyPr wrap="square" rtlCol="0">
            <a:spAutoFit/>
          </a:bodyPr>
          <a:lstStyle/>
          <a:p>
            <a:pPr algn="r"/>
            <a:r>
              <a:rPr lang="en-US" dirty="0" smtClean="0">
                <a:solidFill>
                  <a:prstClr val="black"/>
                </a:solidFill>
                <a:latin typeface="Arial" panose="020B0604020202020204" pitchFamily="34" charset="0"/>
                <a:cs typeface="Arial" panose="020B0604020202020204" pitchFamily="34" charset="0"/>
              </a:rPr>
              <a:t>Phone: (850) 245-9900</a:t>
            </a:r>
          </a:p>
          <a:p>
            <a:pPr algn="r"/>
            <a:r>
              <a:rPr lang="en-US" dirty="0" smtClean="0">
                <a:solidFill>
                  <a:prstClr val="black"/>
                </a:solidFill>
                <a:latin typeface="Arial" panose="020B0604020202020204" pitchFamily="34" charset="0"/>
                <a:cs typeface="Arial" panose="020B0604020202020204" pitchFamily="34" charset="0"/>
              </a:rPr>
              <a:t>Fax: (850) 245-9010</a:t>
            </a:r>
          </a:p>
          <a:p>
            <a:pPr algn="r"/>
            <a:r>
              <a:rPr lang="en-US" dirty="0" smtClean="0">
                <a:solidFill>
                  <a:prstClr val="black"/>
                </a:solidFill>
                <a:latin typeface="Arial" panose="020B0604020202020204" pitchFamily="34" charset="0"/>
                <a:cs typeface="Arial" panose="020B0604020202020204" pitchFamily="34" charset="0"/>
              </a:rPr>
              <a:t>Anne.Nyman@fldoe.org</a:t>
            </a:r>
            <a:endParaRPr lang="en-US" dirty="0">
              <a:solidFill>
                <a:prstClr val="black"/>
              </a:solidFill>
              <a:latin typeface="Arial" panose="020B0604020202020204" pitchFamily="34" charset="0"/>
              <a:cs typeface="Arial" panose="020B0604020202020204" pitchFamily="34" charset="0"/>
            </a:endParaRPr>
          </a:p>
        </p:txBody>
      </p:sp>
      <p:pic>
        <p:nvPicPr>
          <p:cNvPr id="8"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188" y="1456214"/>
            <a:ext cx="27114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225645"/>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41328" cy="610609"/>
          </a:xfrm>
        </p:spPr>
        <p:txBody>
          <a:bodyPr/>
          <a:lstStyle/>
          <a:p>
            <a:r>
              <a:rPr lang="en-US" sz="1800" b="1" u="sng" dirty="0" smtClean="0">
                <a:solidFill>
                  <a:srgbClr val="000099"/>
                </a:solidFill>
                <a:latin typeface="+mn-lt"/>
              </a:rPr>
              <a:t>2016 – 2017 School Year Changes</a:t>
            </a:r>
            <a:br>
              <a:rPr lang="en-US" sz="1800" b="1" u="sng" dirty="0" smtClean="0">
                <a:solidFill>
                  <a:srgbClr val="000099"/>
                </a:solidFill>
                <a:latin typeface="+mn-lt"/>
              </a:rPr>
            </a:br>
            <a:r>
              <a:rPr lang="en-US" sz="1800" b="1" dirty="0" smtClean="0">
                <a:solidFill>
                  <a:srgbClr val="000099"/>
                </a:solidFill>
                <a:latin typeface="+mn-lt"/>
              </a:rPr>
              <a:t>Education &amp; Training Career Cluster</a:t>
            </a:r>
            <a:endParaRPr lang="en-US" sz="1800" b="1" dirty="0">
              <a:solidFill>
                <a:srgbClr val="000099"/>
              </a:solidFill>
              <a:latin typeface="+mn-lt"/>
            </a:endParaRPr>
          </a:p>
        </p:txBody>
      </p:sp>
      <p:graphicFrame>
        <p:nvGraphicFramePr>
          <p:cNvPr id="3" name="Table 2"/>
          <p:cNvGraphicFramePr>
            <a:graphicFrameLocks noGrp="1"/>
          </p:cNvGraphicFramePr>
          <p:nvPr>
            <p:extLst>
              <p:ext uri="{D42A27DB-BD31-4B8C-83A1-F6EECF244321}">
                <p14:modId xmlns:p14="http://schemas.microsoft.com/office/powerpoint/2010/main" val="559002905"/>
              </p:ext>
            </p:extLst>
          </p:nvPr>
        </p:nvGraphicFramePr>
        <p:xfrm>
          <a:off x="135082" y="610610"/>
          <a:ext cx="9008916" cy="6133090"/>
        </p:xfrm>
        <a:graphic>
          <a:graphicData uri="http://schemas.openxmlformats.org/drawingml/2006/table">
            <a:tbl>
              <a:tblPr/>
              <a:tblGrid>
                <a:gridCol w="2363958"/>
                <a:gridCol w="999683"/>
                <a:gridCol w="882074"/>
                <a:gridCol w="705659"/>
                <a:gridCol w="882074"/>
                <a:gridCol w="3175468"/>
              </a:tblGrid>
              <a:tr h="502882">
                <a:tc>
                  <a:txBody>
                    <a:bodyPr/>
                    <a:lstStyle/>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Program/Course Title</a:t>
                      </a:r>
                      <a:endParaRPr lang="en-US" sz="900" dirty="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47625"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rPr>
                        <a:t>CIP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47625"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rPr>
                        <a:t>Secondary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47625"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dirty="0">
                          <a:effectLst/>
                          <a:latin typeface="Arial" panose="020B0604020202020204" pitchFamily="34" charset="0"/>
                          <a:ea typeface="Times New Roman" panose="02020603050405020304" pitchFamily="18" charset="0"/>
                        </a:rPr>
                        <a:t>PSAV #</a:t>
                      </a:r>
                      <a:endParaRPr lang="en-US" sz="900" dirty="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47625"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rPr>
                        <a:t>AS / CCC  Program</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47625" cap="flat" cmpd="dbl"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rPr>
                        <a:t>Change</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b="1">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47625" cap="flat" cmpd="dbl" algn="ctr">
                      <a:solidFill>
                        <a:srgbClr val="000000"/>
                      </a:solidFill>
                      <a:prstDash val="solid"/>
                      <a:round/>
                      <a:headEnd type="none" w="med" len="med"/>
                      <a:tailEnd type="none" w="med" len="med"/>
                    </a:lnB>
                  </a:tcPr>
                </a:tc>
              </a:tr>
              <a:tr h="452596">
                <a:tc>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rPr>
                        <a:t>New Programs/Courses</a:t>
                      </a: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4762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4762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4762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4762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900" b="1">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4762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4762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257209">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Early Childhood Education Associate Degree (60)</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1413121004</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AS</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1200"/>
                        </a:spcBef>
                        <a:spcAft>
                          <a:spcPts val="0"/>
                        </a:spcAft>
                      </a:pPr>
                      <a:r>
                        <a:rPr lang="en-US" sz="900">
                          <a:effectLst/>
                          <a:latin typeface="Arial" panose="020B0604020202020204" pitchFamily="34" charset="0"/>
                          <a:ea typeface="Times New Roman" panose="02020603050405020304" pitchFamily="18" charset="0"/>
                        </a:rPr>
                        <a:t>NEW AS Degree consisting of 60 credit hours, replacing 63 credit hour program.              </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a:effectLst/>
                          <a:latin typeface="Arial" panose="020B0604020202020204" pitchFamily="34" charset="0"/>
                          <a:ea typeface="Times New Roman" panose="02020603050405020304" pitchFamily="18" charset="0"/>
                        </a:rPr>
                        <a:t>AS degree program designed and intended to replace Early Childhood Education Associate Degree 1413121003.</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2596">
                <a:tc>
                  <a:txBody>
                    <a:bodyPr/>
                    <a:lstStyle/>
                    <a:p>
                      <a:pPr marL="0" marR="0">
                        <a:spcBef>
                          <a:spcPts val="0"/>
                        </a:spcBef>
                        <a:spcAft>
                          <a:spcPts val="0"/>
                        </a:spcAft>
                      </a:pPr>
                      <a:r>
                        <a:rPr lang="en-US" sz="900" b="1">
                          <a:effectLst/>
                          <a:latin typeface="Arial" panose="020B0604020202020204" pitchFamily="34" charset="0"/>
                        </a:rPr>
                        <a:t>Changed Programs/Courses</a:t>
                      </a:r>
                      <a:endParaRPr lang="en-US" sz="1000" b="1">
                        <a:effectLst/>
                        <a:latin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651655">
                <a:tc>
                  <a:txBody>
                    <a:bodyPr/>
                    <a:lstStyle/>
                    <a:p>
                      <a:pPr marL="0" marR="0">
                        <a:spcBef>
                          <a:spcPts val="0"/>
                        </a:spcBef>
                        <a:spcAft>
                          <a:spcPts val="0"/>
                        </a:spcAft>
                        <a:tabLst>
                          <a:tab pos="1371600" algn="l"/>
                        </a:tabLs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2743200" algn="ctr"/>
                          <a:tab pos="5486400" algn="r"/>
                          <a:tab pos="457200" algn="l"/>
                        </a:tabLs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2596">
                <a:tc>
                  <a:txBody>
                    <a:bodyPr/>
                    <a:lstStyle/>
                    <a:p>
                      <a:pPr marL="0" marR="0">
                        <a:spcBef>
                          <a:spcPts val="0"/>
                        </a:spcBef>
                        <a:spcAft>
                          <a:spcPts val="0"/>
                        </a:spcAft>
                        <a:tabLst>
                          <a:tab pos="2743200" algn="ctr"/>
                          <a:tab pos="5486400" algn="r"/>
                          <a:tab pos="457200" algn="l"/>
                        </a:tabLst>
                      </a:pPr>
                      <a:r>
                        <a:rPr lang="en-US" sz="900" b="1">
                          <a:effectLst/>
                          <a:latin typeface="Arial" panose="020B0604020202020204" pitchFamily="34" charset="0"/>
                          <a:ea typeface="Times New Roman" panose="02020603050405020304" pitchFamily="18" charset="0"/>
                        </a:rPr>
                        <a:t>Deleted Programs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900" dirty="0">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452596">
                <a:tc>
                  <a:txBody>
                    <a:bodyPr/>
                    <a:lstStyle/>
                    <a:p>
                      <a:pPr marL="0" marR="0">
                        <a:spcBef>
                          <a:spcPts val="0"/>
                        </a:spcBef>
                        <a:spcAft>
                          <a:spcPts val="0"/>
                        </a:spcAft>
                        <a:tabLst>
                          <a:tab pos="2743200" algn="ctr"/>
                          <a:tab pos="5486400" algn="r"/>
                          <a:tab pos="457200" algn="l"/>
                        </a:tabLst>
                      </a:pPr>
                      <a:r>
                        <a:rPr lang="en-US" sz="900">
                          <a:effectLst/>
                          <a:latin typeface="Arial" panose="020B0604020202020204" pitchFamily="34" charset="0"/>
                          <a:ea typeface="Times New Roman" panose="02020603050405020304" pitchFamily="18" charset="0"/>
                        </a:rPr>
                        <a:t>Early Childhood Education</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0419070910</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8503210</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V200210</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Deleted</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2596">
                <a:tc>
                  <a:txBody>
                    <a:bodyPr/>
                    <a:lstStyle/>
                    <a:p>
                      <a:pPr marL="0" marR="0">
                        <a:spcBef>
                          <a:spcPts val="0"/>
                        </a:spcBef>
                        <a:spcAft>
                          <a:spcPts val="0"/>
                        </a:spcAft>
                        <a:tabLst>
                          <a:tab pos="2743200" algn="ctr"/>
                          <a:tab pos="5486400" algn="r"/>
                          <a:tab pos="457200" algn="l"/>
                        </a:tabLst>
                      </a:pPr>
                      <a:r>
                        <a:rPr lang="en-US" sz="900">
                          <a:effectLst/>
                          <a:latin typeface="Arial" panose="020B0604020202020204" pitchFamily="34" charset="0"/>
                          <a:ea typeface="Times New Roman" panose="02020603050405020304" pitchFamily="18" charset="0"/>
                        </a:rPr>
                        <a:t>Early Childhood Management</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1419070800</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AS</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Deleted</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2596">
                <a:tc>
                  <a:txBody>
                    <a:bodyPr/>
                    <a:lstStyle/>
                    <a:p>
                      <a:pPr marL="0" marR="0">
                        <a:spcBef>
                          <a:spcPts val="0"/>
                        </a:spcBef>
                        <a:spcAft>
                          <a:spcPts val="0"/>
                        </a:spcAft>
                        <a:tabLst>
                          <a:tab pos="2743200" algn="ctr"/>
                          <a:tab pos="5486400" algn="r"/>
                          <a:tab pos="457200" algn="l"/>
                        </a:tabLst>
                      </a:pPr>
                      <a:r>
                        <a:rPr lang="en-US" sz="900" b="1">
                          <a:effectLst/>
                          <a:latin typeface="Arial" panose="020B0604020202020204" pitchFamily="34" charset="0"/>
                          <a:ea typeface="Times New Roman" panose="02020603050405020304" pitchFamily="18" charset="0"/>
                        </a:rPr>
                        <a:t>Changes Pending for 2017-2018</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1005768">
                <a:tc>
                  <a:txBody>
                    <a:bodyPr/>
                    <a:lstStyle/>
                    <a:p>
                      <a:pPr marL="0" marR="0">
                        <a:spcBef>
                          <a:spcPts val="0"/>
                        </a:spcBef>
                        <a:spcAft>
                          <a:spcPts val="0"/>
                        </a:spcAft>
                        <a:tabLst>
                          <a:tab pos="2743200" algn="ctr"/>
                          <a:tab pos="5486400" algn="r"/>
                          <a:tab pos="457200" algn="l"/>
                        </a:tabLst>
                      </a:pPr>
                      <a:r>
                        <a:rPr lang="en-US" sz="900">
                          <a:effectLst/>
                          <a:latin typeface="Arial" panose="020B0604020202020204" pitchFamily="34" charset="0"/>
                          <a:ea typeface="Times New Roman" panose="02020603050405020304" pitchFamily="18" charset="0"/>
                        </a:rPr>
                        <a:t>Early Childhood Education Associate Degree</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1413121003</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effectLst/>
                          <a:latin typeface="Arial" panose="020B0604020202020204" pitchFamily="34" charset="0"/>
                          <a:ea typeface="Times New Roman" panose="02020603050405020304" pitchFamily="18" charset="0"/>
                        </a:rPr>
                        <a:t>NA</a:t>
                      </a:r>
                      <a:endParaRPr lang="en-US" sz="900" dirty="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AS</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Daggered for deletion.  Last year for new enrollments is 15/16.  Recommended replacement program is Early Childhood Education Associate Degree 1413121004.</a:t>
                      </a:r>
                      <a:endParaRPr lang="en-US" sz="900" dirty="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4107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1427234115"/>
              </p:ext>
            </p:extLst>
          </p:nvPr>
        </p:nvGraphicFramePr>
        <p:xfrm>
          <a:off x="0" y="552813"/>
          <a:ext cx="9370957" cy="6253233"/>
        </p:xfrm>
        <a:graphic>
          <a:graphicData uri="http://schemas.openxmlformats.org/presentationml/2006/ole">
            <mc:AlternateContent xmlns:mc="http://schemas.openxmlformats.org/markup-compatibility/2006">
              <mc:Choice xmlns:v="urn:schemas-microsoft-com:vml" Requires="v">
                <p:oleObj spid="_x0000_s3162" name="Document" r:id="rId4" imgW="8937188" imgH="6607924" progId="Word.Document.12">
                  <p:embed/>
                </p:oleObj>
              </mc:Choice>
              <mc:Fallback>
                <p:oleObj name="Document" r:id="rId4" imgW="8937188" imgH="6607924" progId="Word.Document.12">
                  <p:embed/>
                  <p:pic>
                    <p:nvPicPr>
                      <p:cNvPr id="0" name=""/>
                      <p:cNvPicPr/>
                      <p:nvPr/>
                    </p:nvPicPr>
                    <p:blipFill>
                      <a:blip r:embed="rId5"/>
                      <a:stretch>
                        <a:fillRect/>
                      </a:stretch>
                    </p:blipFill>
                    <p:spPr>
                      <a:xfrm>
                        <a:off x="0" y="552813"/>
                        <a:ext cx="9370957" cy="6253233"/>
                      </a:xfrm>
                      <a:prstGeom prst="rect">
                        <a:avLst/>
                      </a:prstGeom>
                    </p:spPr>
                  </p:pic>
                </p:oleObj>
              </mc:Fallback>
            </mc:AlternateContent>
          </a:graphicData>
        </a:graphic>
      </p:graphicFrame>
      <p:sp>
        <p:nvSpPr>
          <p:cNvPr id="7" name="TextBox 6"/>
          <p:cNvSpPr txBox="1"/>
          <p:nvPr/>
        </p:nvSpPr>
        <p:spPr>
          <a:xfrm>
            <a:off x="0" y="-93518"/>
            <a:ext cx="3834245" cy="646331"/>
          </a:xfrm>
          <a:prstGeom prst="rect">
            <a:avLst/>
          </a:prstGeom>
          <a:noFill/>
        </p:spPr>
        <p:txBody>
          <a:bodyPr wrap="square" rtlCol="0">
            <a:spAutoFit/>
          </a:bodyPr>
          <a:lstStyle/>
          <a:p>
            <a:r>
              <a:rPr lang="en-US" b="1" dirty="0">
                <a:solidFill>
                  <a:srgbClr val="000099"/>
                </a:solidFill>
              </a:rPr>
              <a:t>2016 – 2017 School Year Changes</a:t>
            </a:r>
            <a:br>
              <a:rPr lang="en-US" b="1" dirty="0">
                <a:solidFill>
                  <a:srgbClr val="000099"/>
                </a:solidFill>
              </a:rPr>
            </a:br>
            <a:r>
              <a:rPr lang="en-US" b="1" dirty="0" smtClean="0">
                <a:solidFill>
                  <a:srgbClr val="000099"/>
                </a:solidFill>
              </a:rPr>
              <a:t>Hospitality &amp; Tourism </a:t>
            </a:r>
            <a:r>
              <a:rPr lang="en-US" b="1" dirty="0">
                <a:solidFill>
                  <a:srgbClr val="000099"/>
                </a:solidFill>
              </a:rPr>
              <a:t>Career Cluster</a:t>
            </a:r>
          </a:p>
        </p:txBody>
      </p:sp>
    </p:spTree>
    <p:extLst>
      <p:ext uri="{BB962C8B-B14F-4D97-AF65-F5344CB8AC3E}">
        <p14:creationId xmlns:p14="http://schemas.microsoft.com/office/powerpoint/2010/main" val="373075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itle 5"/>
          <p:cNvSpPr txBox="1">
            <a:spLocks noGrp="1"/>
          </p:cNvSpPr>
          <p:nvPr>
            <p:ph type="title"/>
          </p:nvPr>
        </p:nvSpPr>
        <p:spPr>
          <a:xfrm>
            <a:off x="0" y="134034"/>
            <a:ext cx="7886700" cy="646331"/>
          </a:xfrm>
          <a:prstGeom prst="rect">
            <a:avLst/>
          </a:prstGeom>
          <a:noFill/>
        </p:spPr>
        <p:txBody>
          <a:bodyPr wrap="square" rtlCol="0">
            <a:spAutoFit/>
          </a:bodyPr>
          <a:lstStyle/>
          <a:p>
            <a:r>
              <a:rPr lang="en-US" sz="2000" b="1" dirty="0">
                <a:solidFill>
                  <a:srgbClr val="000099"/>
                </a:solidFill>
                <a:latin typeface="+mn-lt"/>
              </a:rPr>
              <a:t>2016 – 2017 School Year Changes</a:t>
            </a:r>
            <a:br>
              <a:rPr lang="en-US" sz="2000" b="1" dirty="0">
                <a:solidFill>
                  <a:srgbClr val="000099"/>
                </a:solidFill>
                <a:latin typeface="+mn-lt"/>
              </a:rPr>
            </a:br>
            <a:r>
              <a:rPr lang="en-US" sz="2000" b="1" dirty="0" smtClean="0">
                <a:solidFill>
                  <a:srgbClr val="000099"/>
                </a:solidFill>
                <a:latin typeface="+mn-lt"/>
              </a:rPr>
              <a:t>Hospitality &amp; Tourism </a:t>
            </a:r>
            <a:r>
              <a:rPr lang="en-US" sz="2000" b="1" dirty="0">
                <a:solidFill>
                  <a:srgbClr val="000099"/>
                </a:solidFill>
                <a:latin typeface="+mn-lt"/>
              </a:rPr>
              <a:t>Career </a:t>
            </a:r>
            <a:r>
              <a:rPr lang="en-US" sz="2000" b="1" dirty="0" smtClean="0">
                <a:solidFill>
                  <a:srgbClr val="000099"/>
                </a:solidFill>
                <a:latin typeface="+mn-lt"/>
              </a:rPr>
              <a:t>Cluster, continued</a:t>
            </a:r>
            <a:endParaRPr lang="en-US" sz="2000" b="1" dirty="0">
              <a:solidFill>
                <a:srgbClr val="000099"/>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0416661"/>
              </p:ext>
            </p:extLst>
          </p:nvPr>
        </p:nvGraphicFramePr>
        <p:xfrm>
          <a:off x="21267" y="1171345"/>
          <a:ext cx="9071263" cy="5122718"/>
        </p:xfrm>
        <a:graphic>
          <a:graphicData uri="http://schemas.openxmlformats.org/drawingml/2006/table">
            <a:tbl>
              <a:tblPr/>
              <a:tblGrid>
                <a:gridCol w="2380318"/>
                <a:gridCol w="1006603"/>
                <a:gridCol w="888178"/>
                <a:gridCol w="710542"/>
                <a:gridCol w="888178"/>
                <a:gridCol w="3197444"/>
              </a:tblGrid>
              <a:tr h="2927267">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Hospitality &amp; Tourism (8845100)</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 </a:t>
                      </a:r>
                      <a:endParaRPr lang="en-US" sz="900" dirty="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2743200" algn="ctr"/>
                          <a:tab pos="5486400" algn="r"/>
                          <a:tab pos="457200" algn="l"/>
                        </a:tabLst>
                      </a:pPr>
                      <a:r>
                        <a:rPr lang="en-US" sz="900" dirty="0">
                          <a:effectLst/>
                          <a:latin typeface="Arial" panose="020B0604020202020204" pitchFamily="34" charset="0"/>
                          <a:ea typeface="Times New Roman" panose="02020603050405020304" pitchFamily="18" charset="0"/>
                        </a:rPr>
                        <a:t>0252190600</a:t>
                      </a:r>
                      <a:endParaRPr lang="en-US" sz="900" dirty="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2743200" algn="ctr"/>
                          <a:tab pos="5486400" algn="r"/>
                          <a:tab pos="457200" algn="l"/>
                        </a:tabLst>
                      </a:pPr>
                      <a:r>
                        <a:rPr lang="en-US" sz="900">
                          <a:effectLst/>
                          <a:latin typeface="Arial" panose="020B0604020202020204" pitchFamily="34" charset="0"/>
                          <a:ea typeface="Times New Roman" panose="02020603050405020304" pitchFamily="18" charset="0"/>
                        </a:rPr>
                        <a:t>8845100</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tabLst>
                          <a:tab pos="2743200" algn="ctr"/>
                          <a:tab pos="5486400" algn="r"/>
                          <a:tab pos="457200" algn="l"/>
                        </a:tabLs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effectLst/>
                          <a:latin typeface="Arial" panose="020B0604020202020204" pitchFamily="34" charset="0"/>
                          <a:ea typeface="Times New Roman" panose="02020603050405020304" pitchFamily="18" charset="0"/>
                        </a:rPr>
                        <a:t>NA</a:t>
                      </a:r>
                      <a:endParaRPr lang="en-US" sz="900" dirty="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Secondary Program (8845100) daggered for deletion as a result of consolidating Hospitality &amp; Tourism 8845100 and Lodging Operations 8830300; New Program developed with the intention of replacing Hospitality &amp; Tourism Secondary program 8845100 and Lodging Operations 8830300.</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a:effectLst/>
                          <a:latin typeface="Arial" panose="020B0604020202020204" pitchFamily="34" charset="0"/>
                          <a:ea typeface="Times New Roman" panose="02020603050405020304" pitchFamily="18" charset="0"/>
                        </a:rPr>
                        <a:t>Last year for enrollment is 2015 – 2016; program will remain in the inventory for teach-out.  </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a:effectLst/>
                          <a:latin typeface="Arial" panose="020B060402020202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900">
                          <a:effectLst/>
                          <a:latin typeface="Arial" panose="020B0604020202020204" pitchFamily="34" charset="0"/>
                          <a:ea typeface="Times New Roman" panose="02020603050405020304" pitchFamily="18" charset="0"/>
                        </a:rPr>
                        <a:t>Recommended replacement program is Hospitality and Tourism Management 8703100.</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695">
                <a:tc>
                  <a:txBody>
                    <a:bodyPr/>
                    <a:lstStyle/>
                    <a:p>
                      <a:pPr marL="0" marR="0">
                        <a:spcBef>
                          <a:spcPts val="0"/>
                        </a:spcBef>
                        <a:spcAft>
                          <a:spcPts val="0"/>
                        </a:spcAft>
                        <a:tabLst>
                          <a:tab pos="2743200" algn="ctr"/>
                          <a:tab pos="5486400" algn="r"/>
                          <a:tab pos="457200" algn="l"/>
                        </a:tabLst>
                      </a:pPr>
                      <a:r>
                        <a:rPr lang="en-US" sz="900">
                          <a:effectLst/>
                          <a:latin typeface="Arial" panose="020B0604020202020204" pitchFamily="34" charset="0"/>
                          <a:ea typeface="Times New Roman" panose="02020603050405020304" pitchFamily="18" charset="0"/>
                        </a:rPr>
                        <a:t>Lodging Operations </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8830300</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a:effectLst/>
                          <a:latin typeface="Arial" panose="020B0604020202020204" pitchFamily="34" charset="0"/>
                          <a:ea typeface="Times New Roman" panose="02020603050405020304" pitchFamily="18" charset="0"/>
                        </a:rPr>
                        <a:t>Dagger Secondary program for deletion; Last year for enrollment is 2015 – 2016; program will remain in the inventory for teach-out. Recommended replacement program is Hospitality and Tourism Management 8703100.</a:t>
                      </a:r>
                      <a:endParaRPr lang="en-US" sz="90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5756">
                <a:tc>
                  <a:txBody>
                    <a:bodyPr/>
                    <a:lstStyle/>
                    <a:p>
                      <a:pPr marL="0" marR="0">
                        <a:spcBef>
                          <a:spcPts val="0"/>
                        </a:spcBef>
                        <a:spcAft>
                          <a:spcPts val="0"/>
                        </a:spcAft>
                        <a:tabLst>
                          <a:tab pos="2743200" algn="ctr"/>
                          <a:tab pos="5486400" algn="r"/>
                          <a:tab pos="457200" algn="l"/>
                        </a:tabLst>
                      </a:pPr>
                      <a:r>
                        <a:rPr lang="en-US" sz="900" dirty="0">
                          <a:effectLst/>
                          <a:latin typeface="Arial" panose="020B0604020202020204" pitchFamily="34" charset="0"/>
                          <a:ea typeface="Times New Roman" panose="02020603050405020304" pitchFamily="18" charset="0"/>
                        </a:rPr>
                        <a:t>Nutrition and Dietetic Services</a:t>
                      </a:r>
                      <a:endParaRPr lang="en-US" sz="900" dirty="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0351310402</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dirty="0">
                          <a:effectLst/>
                          <a:latin typeface="Arial" panose="020B0604020202020204" pitchFamily="34" charset="0"/>
                          <a:ea typeface="Times New Roman" panose="02020603050405020304" pitchFamily="18" charset="0"/>
                        </a:rPr>
                        <a:t>V200404</a:t>
                      </a:r>
                      <a:endParaRPr lang="en-US" sz="900" dirty="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900">
                          <a:effectLst/>
                          <a:latin typeface="Arial" panose="020B0604020202020204" pitchFamily="34" charset="0"/>
                          <a:ea typeface="Times New Roman" panose="02020603050405020304" pitchFamily="18" charset="0"/>
                        </a:rPr>
                        <a:t>NA</a:t>
                      </a:r>
                      <a:endParaRPr lang="en-US" sz="900">
                        <a:effectLst/>
                        <a:latin typeface="Times New Roman" panose="02020603050405020304" pitchFamily="18" charset="0"/>
                        <a:ea typeface="Times New Roman" panose="02020603050405020304" pitchFamily="18" charset="0"/>
                      </a:endParaRPr>
                    </a:p>
                  </a:txBody>
                  <a:tcPr marL="61789" marR="617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900" dirty="0">
                          <a:effectLst/>
                          <a:latin typeface="Arial" panose="020B0604020202020204" pitchFamily="34" charset="0"/>
                          <a:ea typeface="Times New Roman" panose="02020603050405020304" pitchFamily="18" charset="0"/>
                        </a:rPr>
                        <a:t>Dagger for deletion; Last year for enrollment is 2015 – 2016; program will remain in the inventory for teach-out.  Recommended replacement program is Nutrition and Dietetic Clerk N300100.</a:t>
                      </a:r>
                      <a:endParaRPr lang="en-US" sz="900" dirty="0">
                        <a:effectLst/>
                        <a:latin typeface="Times New Roman" panose="02020603050405020304" pitchFamily="18" charset="0"/>
                        <a:ea typeface="Times New Roman" panose="02020603050405020304" pitchFamily="18" charset="0"/>
                      </a:endParaRPr>
                    </a:p>
                  </a:txBody>
                  <a:tcPr marL="61789" marR="61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2"/>
          <a:stretch>
            <a:fillRect/>
          </a:stretch>
        </p:blipFill>
        <p:spPr>
          <a:xfrm>
            <a:off x="31900" y="848180"/>
            <a:ext cx="9229059" cy="509576"/>
          </a:xfrm>
          <a:prstGeom prst="rect">
            <a:avLst/>
          </a:prstGeom>
        </p:spPr>
      </p:pic>
    </p:spTree>
    <p:extLst>
      <p:ext uri="{BB962C8B-B14F-4D97-AF65-F5344CB8AC3E}">
        <p14:creationId xmlns:p14="http://schemas.microsoft.com/office/powerpoint/2010/main" val="1897436642"/>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785197" y="2680854"/>
            <a:ext cx="4176712" cy="977612"/>
          </a:xfrm>
        </p:spPr>
        <p:txBody>
          <a:bodyPr/>
          <a:lstStyle/>
          <a:p>
            <a:r>
              <a:rPr lang="en-US" dirty="0" smtClean="0">
                <a:solidFill>
                  <a:schemeClr val="bg1"/>
                </a:solidFill>
              </a:rPr>
              <a:t>Enrollment Data</a:t>
            </a:r>
            <a:endParaRPr lang="en-US" dirty="0">
              <a:solidFill>
                <a:schemeClr val="bg1"/>
              </a:solidFill>
            </a:endParaRPr>
          </a:p>
        </p:txBody>
      </p:sp>
    </p:spTree>
    <p:extLst>
      <p:ext uri="{BB962C8B-B14F-4D97-AF65-F5344CB8AC3E}">
        <p14:creationId xmlns:p14="http://schemas.microsoft.com/office/powerpoint/2010/main" val="1763155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89207" y="1047856"/>
            <a:ext cx="8707020" cy="5661149"/>
          </a:xfrm>
          <a:prstGeom prst="rect">
            <a:avLst/>
          </a:prstGeom>
        </p:spPr>
      </p:pic>
      <p:sp>
        <p:nvSpPr>
          <p:cNvPr id="8" name="TextBox 7"/>
          <p:cNvSpPr txBox="1"/>
          <p:nvPr/>
        </p:nvSpPr>
        <p:spPr>
          <a:xfrm>
            <a:off x="1246909" y="6307282"/>
            <a:ext cx="7897091" cy="550718"/>
          </a:xfrm>
          <a:prstGeom prst="rect">
            <a:avLst/>
          </a:prstGeom>
          <a:solidFill>
            <a:schemeClr val="bg1"/>
          </a:solidFill>
        </p:spPr>
        <p:txBody>
          <a:bodyPr wrap="square" rtlCol="0">
            <a:spAutoFit/>
          </a:bodyPr>
          <a:lstStyle/>
          <a:p>
            <a:endParaRPr lang="en-US" dirty="0"/>
          </a:p>
        </p:txBody>
      </p:sp>
      <p:sp>
        <p:nvSpPr>
          <p:cNvPr id="11" name="Left Arrow 10"/>
          <p:cNvSpPr/>
          <p:nvPr/>
        </p:nvSpPr>
        <p:spPr>
          <a:xfrm rot="10173215">
            <a:off x="6833510" y="3187861"/>
            <a:ext cx="980211" cy="25296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355846" y="155502"/>
            <a:ext cx="3086100" cy="793750"/>
          </a:xfrm>
        </p:spPr>
        <p:txBody>
          <a:bodyPr>
            <a:normAutofit fontScale="90000"/>
          </a:bodyPr>
          <a:lstStyle/>
          <a:p>
            <a:r>
              <a:rPr lang="en-US" sz="2400" b="1" dirty="0" smtClean="0"/>
              <a:t>2014 – 2015</a:t>
            </a:r>
            <a:br>
              <a:rPr lang="en-US" sz="2400" b="1" dirty="0" smtClean="0"/>
            </a:br>
            <a:r>
              <a:rPr lang="en-US" sz="2400" b="1" dirty="0" smtClean="0"/>
              <a:t>Enrollment Data</a:t>
            </a:r>
            <a:br>
              <a:rPr lang="en-US" sz="2400" b="1" dirty="0" smtClean="0"/>
            </a:br>
            <a:r>
              <a:rPr lang="en-US" sz="2400" b="1" dirty="0" smtClean="0"/>
              <a:t>Education &amp; Training</a:t>
            </a:r>
            <a:endParaRPr lang="en-US" sz="2400" b="1" dirty="0"/>
          </a:p>
        </p:txBody>
      </p:sp>
    </p:spTree>
    <p:extLst>
      <p:ext uri="{BB962C8B-B14F-4D97-AF65-F5344CB8AC3E}">
        <p14:creationId xmlns:p14="http://schemas.microsoft.com/office/powerpoint/2010/main" val="253470620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587275"/>
            <a:ext cx="3086100" cy="793750"/>
          </a:xfrm>
        </p:spPr>
        <p:txBody>
          <a:bodyPr>
            <a:normAutofit fontScale="90000"/>
          </a:bodyPr>
          <a:lstStyle/>
          <a:p>
            <a:r>
              <a:rPr lang="en-US" sz="2400" b="1" dirty="0" smtClean="0"/>
              <a:t>2014 – 2015</a:t>
            </a:r>
            <a:br>
              <a:rPr lang="en-US" sz="2400" b="1" dirty="0" smtClean="0"/>
            </a:br>
            <a:r>
              <a:rPr lang="en-US" sz="2400" b="1" dirty="0" smtClean="0"/>
              <a:t>Enrollment Data</a:t>
            </a:r>
            <a:br>
              <a:rPr lang="en-US" sz="2400" b="1" dirty="0" smtClean="0"/>
            </a:br>
            <a:r>
              <a:rPr lang="en-US" sz="2400" b="1" dirty="0" smtClean="0"/>
              <a:t>Hospitality &amp; Tourism</a:t>
            </a:r>
            <a:endParaRPr lang="en-US" sz="2400" b="1" dirty="0"/>
          </a:p>
        </p:txBody>
      </p:sp>
      <p:sp>
        <p:nvSpPr>
          <p:cNvPr id="7" name="TextBox 6"/>
          <p:cNvSpPr txBox="1"/>
          <p:nvPr/>
        </p:nvSpPr>
        <p:spPr>
          <a:xfrm>
            <a:off x="2130136" y="93518"/>
            <a:ext cx="7398328" cy="706582"/>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1246909" y="6307282"/>
            <a:ext cx="7897091" cy="550718"/>
          </a:xfrm>
          <a:prstGeom prst="rect">
            <a:avLst/>
          </a:prstGeom>
          <a:solidFill>
            <a:schemeClr val="bg1"/>
          </a:solidFill>
        </p:spPr>
        <p:txBody>
          <a:bodyPr wrap="square" rtlCol="0">
            <a:spAutoFit/>
          </a:bodyPr>
          <a:lstStyle/>
          <a:p>
            <a:endParaRPr lang="en-US" dirty="0"/>
          </a:p>
        </p:txBody>
      </p:sp>
      <p:pic>
        <p:nvPicPr>
          <p:cNvPr id="6" name="Picture 5"/>
          <p:cNvPicPr>
            <a:picLocks noChangeAspect="1"/>
          </p:cNvPicPr>
          <p:nvPr/>
        </p:nvPicPr>
        <p:blipFill>
          <a:blip r:embed="rId3"/>
          <a:stretch>
            <a:fillRect/>
          </a:stretch>
        </p:blipFill>
        <p:spPr>
          <a:xfrm>
            <a:off x="2971800" y="0"/>
            <a:ext cx="5627843" cy="7128404"/>
          </a:xfrm>
          <a:prstGeom prst="rect">
            <a:avLst/>
          </a:prstGeom>
        </p:spPr>
      </p:pic>
      <p:sp>
        <p:nvSpPr>
          <p:cNvPr id="9" name="Left Arrow 8"/>
          <p:cNvSpPr/>
          <p:nvPr/>
        </p:nvSpPr>
        <p:spPr>
          <a:xfrm>
            <a:off x="7872562" y="1475478"/>
            <a:ext cx="955964" cy="10390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7935189" y="6698671"/>
            <a:ext cx="955964" cy="10390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3429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Slide 11 - &amp;quot;E &amp;amp; T Program of Work (for 17 - 18 s/y)&amp;quot;&quot;/&gt;&lt;property id=&quot;20307&quot; value=&quot;281&quot;/&gt;&lt;/object&gt;&lt;object type=&quot;3&quot; unique_id=&quot;10007&quot;&gt;&lt;property id=&quot;20148&quot; value=&quot;5&quot;/&gt;&lt;property id=&quot;20300&quot; value=&quot;Slide 22&quot;/&gt;&lt;property id=&quot;20307&quot; value=&quot;288&quot;/&gt;&lt;/object&gt;&lt;object type=&quot;3&quot; unique_id=&quot;10253&quot;&gt;&lt;property id=&quot;20148&quot; value=&quot;5&quot;/&gt;&lt;property id=&quot;20300&quot; value=&quot;Slide 33&quot;/&gt;&lt;property id=&quot;20307&quot; value=&quot;293&quot;/&gt;&lt;/object&gt;&lt;object type=&quot;3&quot; unique_id=&quot;11022&quot;&gt;&lt;property id=&quot;20148&quot; value=&quot;5&quot;/&gt;&lt;property id=&quot;20300&quot; value=&quot;Slide 8 - &amp;quot;2014 – 2015 Enrollment Data Education &amp;amp; Training&amp;quot;&quot;/&gt;&lt;property id=&quot;20307&quot; value=&quot;299&quot;/&gt;&lt;/object&gt;&lt;object type=&quot;3&quot; unique_id=&quot;11217&quot;&gt;&lt;property id=&quot;20148&quot; value=&quot;5&quot;/&gt;&lt;property id=&quot;20300&quot; value=&quot;Slide 4 - &amp;quot;2016 – 2017 School Year Changes Education &amp;amp; Training Career Cluster&amp;quot;&quot;/&gt;&lt;property id=&quot;20307&quot; value=&quot;304&quot;/&gt;&lt;/object&gt;&lt;object type=&quot;3&quot; unique_id=&quot;11976&quot;&gt;&lt;property id=&quot;20148&quot; value=&quot;5&quot;/&gt;&lt;property id=&quot;20300&quot; value=&quot;Slide 24&quot;/&gt;&lt;property id=&quot;20307&quot; value=&quot;305&quot;/&gt;&lt;/object&gt;&lt;object type=&quot;3&quot; unique_id=&quot;12168&quot;&gt;&lt;property id=&quot;20148&quot; value=&quot;5&quot;/&gt;&lt;property id=&quot;20300&quot; value=&quot;Slide 1 - &amp;quot;FACTE Conference &amp;amp; Trade Show Career Cluster Update&amp;#x0D;July 26, 2016&amp;quot;&quot;/&gt;&lt;property id=&quot;20307&quot; value=&quot;306&quot;/&gt;&lt;/object&gt;&lt;object type=&quot;3&quot; unique_id=&quot;12350&quot;&gt;&lt;property id=&quot;20148&quot; value=&quot;5&quot;/&gt;&lt;property id=&quot;20300&quot; value=&quot;Slide 5&quot;/&gt;&lt;property id=&quot;20307&quot; value=&quot;308&quot;/&gt;&lt;/object&gt;&lt;object type=&quot;3&quot; unique_id=&quot;12351&quot;&gt;&lt;property id=&quot;20148&quot; value=&quot;5&quot;/&gt;&lt;property id=&quot;20300&quot; value=&quot;Slide 6 - &amp;quot;2016 – 2017 School Year Changes Hospitality &amp;amp; Tourism Career Cluster, continued&amp;quot;&quot;/&gt;&lt;property id=&quot;20307&quot; value=&quot;311&quot;/&gt;&lt;/object&gt;&lt;object type=&quot;3&quot; unique_id=&quot;12352&quot;&gt;&lt;property id=&quot;20148&quot; value=&quot;5&quot;/&gt;&lt;property id=&quot;20300&quot; value=&quot;Slide 12 - &amp;quot;H &amp;amp; T Program of Work (for 17 - 18 s/y)&amp;quot;&quot;/&gt;&lt;property id=&quot;20307&quot; value=&quot;310&quot;/&gt;&lt;/object&gt;&lt;object type=&quot;3&quot; unique_id=&quot;12353&quot;&gt;&lt;property id=&quot;20148&quot; value=&quot;5&quot;/&gt;&lt;property id=&quot;20300&quot; value=&quot;Slide 17 - &amp;quot;Legislative Changes:  HB 249  &amp;quot;&quot;/&gt;&lt;property id=&quot;20307&quot; value=&quot;309&quot;/&gt;&lt;/object&gt;&lt;object type=&quot;3&quot; unique_id=&quot;12460&quot;&gt;&lt;property id=&quot;20148&quot; value=&quot;5&quot;/&gt;&lt;property id=&quot;20300&quot; value=&quot;Slide 20&quot;/&gt;&lt;property id=&quot;20307&quot; value=&quot;312&quot;/&gt;&lt;/object&gt;&lt;object type=&quot;3&quot; unique_id=&quot;12461&quot;&gt;&lt;property id=&quot;20148&quot; value=&quot;5&quot;/&gt;&lt;property id=&quot;20300&quot; value=&quot;Slide 35&quot;/&gt;&lt;property id=&quot;20307&quot; value=&quot;313&quot;/&gt;&lt;/object&gt;&lt;object type=&quot;3&quot; unique_id=&quot;12559&quot;&gt;&lt;property id=&quot;20148&quot; value=&quot;5&quot;/&gt;&lt;property id=&quot;20300&quot; value=&quot;Slide 9 - &amp;quot;2014 – 2015 Enrollment Data Hospitality &amp;amp; Tourism&amp;quot;&quot;/&gt;&lt;property id=&quot;20307&quot; value=&quot;314&quot;/&gt;&lt;/object&gt;&lt;object type=&quot;3&quot; unique_id=&quot;13207&quot;&gt;&lt;property id=&quot;20148&quot; value=&quot;5&quot;/&gt;&lt;property id=&quot;20300&quot; value=&quot;Slide 3 - &amp;quot;Program Changes&amp;quot;&quot;/&gt;&lt;property id=&quot;20307&quot; value=&quot;315&quot;/&gt;&lt;/object&gt;&lt;object type=&quot;3&quot; unique_id=&quot;13208&quot;&gt;&lt;property id=&quot;20148&quot; value=&quot;5&quot;/&gt;&lt;property id=&quot;20300&quot; value=&quot;Slide 7 - &amp;quot;Enrollment Data&amp;quot;&quot;/&gt;&lt;property id=&quot;20307&quot; value=&quot;316&quot;/&gt;&lt;/object&gt;&lt;object type=&quot;3&quot; unique_id=&quot;13209&quot;&gt;&lt;property id=&quot;20148&quot; value=&quot;5&quot;/&gt;&lt;property id=&quot;20300&quot; value=&quot;Slide 10 - &amp;quot;Program Reviews&amp;quot;&quot;/&gt;&lt;property id=&quot;20307&quot; value=&quot;317&quot;/&gt;&lt;/object&gt;&lt;object type=&quot;3&quot; unique_id=&quot;13210&quot;&gt;&lt;property id=&quot;20148&quot; value=&quot;5&quot;/&gt;&lt;property id=&quot;20300&quot; value=&quot;Slide 15 - &amp;quot;Legislation&amp;quot;&quot;/&gt;&lt;property id=&quot;20307&quot; value=&quot;318&quot;/&gt;&lt;/object&gt;&lt;object type=&quot;3&quot; unique_id=&quot;13211&quot;&gt;&lt;property id=&quot;20148&quot; value=&quot;5&quot;/&gt;&lt;property id=&quot;20300&quot; value=&quot;Slide 19 - &amp;quot;Miscellany&amp;quot;&quot;/&gt;&lt;property id=&quot;20307&quot; value=&quot;319&quot;/&gt;&lt;/object&gt;&lt;object type=&quot;3&quot; unique_id=&quot;13498&quot;&gt;&lt;property id=&quot;20148&quot; value=&quot;5&quot;/&gt;&lt;property id=&quot;20300&quot; value=&quot;Slide 28&quot;/&gt;&lt;property id=&quot;20307&quot; value=&quot;320&quot;/&gt;&lt;/object&gt;&lt;object type=&quot;3&quot; unique_id=&quot;13499&quot;&gt;&lt;property id=&quot;20148&quot; value=&quot;5&quot;/&gt;&lt;property id=&quot;20300&quot; value=&quot;Slide 29&quot;/&gt;&lt;property id=&quot;20307&quot; value=&quot;321&quot;/&gt;&lt;/object&gt;&lt;object type=&quot;3&quot; unique_id=&quot;13500&quot;&gt;&lt;property id=&quot;20148&quot; value=&quot;5&quot;/&gt;&lt;property id=&quot;20300&quot; value=&quot;Slide 30&quot;/&gt;&lt;property id=&quot;20307&quot; value=&quot;322&quot;/&gt;&lt;/object&gt;&lt;object type=&quot;3&quot; unique_id=&quot;13501&quot;&gt;&lt;property id=&quot;20148&quot; value=&quot;5&quot;/&gt;&lt;property id=&quot;20300&quot; value=&quot;Slide 32&quot;/&gt;&lt;property id=&quot;20307&quot; value=&quot;324&quot;/&gt;&lt;/object&gt;&lt;object type=&quot;3&quot; unique_id=&quot;13502&quot;&gt;&lt;property id=&quot;20148&quot; value=&quot;5&quot;/&gt;&lt;property id=&quot;20300&quot; value=&quot;Slide 31&quot;/&gt;&lt;property id=&quot;20307&quot; value=&quot;323&quot;/&gt;&lt;/object&gt;&lt;object type=&quot;3&quot; unique_id=&quot;13503&quot;&gt;&lt;property id=&quot;20148&quot; value=&quot;5&quot;/&gt;&lt;property id=&quot;20300&quot; value=&quot;Slide 34&quot;/&gt;&lt;property id=&quot;20307&quot; value=&quot;325&quot;/&gt;&lt;/object&gt;&lt;object type=&quot;3&quot; unique_id=&quot;14000&quot;&gt;&lt;property id=&quot;20148&quot; value=&quot;5&quot;/&gt;&lt;property id=&quot;20300&quot; value=&quot;Slide 36&quot;/&gt;&lt;property id=&quot;20307&quot; value=&quot;331&quot;/&gt;&lt;/object&gt;&lt;object type=&quot;3&quot; unique_id=&quot;14092&quot;&gt;&lt;property id=&quot;20148&quot; value=&quot;5&quot;/&gt;&lt;property id=&quot;20300&quot; value=&quot;Slide 18 - &amp;quot; &amp;quot;&quot;/&gt;&lt;property id=&quot;20307&quot; value=&quot;332&quot;/&gt;&lt;/object&gt;&lt;object type=&quot;3&quot; unique_id=&quot;14316&quot;&gt;&lt;property id=&quot;20148&quot; value=&quot;5&quot;/&gt;&lt;property id=&quot;20300&quot; value=&quot;Slide 21&quot;/&gt;&lt;property id=&quot;20307&quot; value=&quot;334&quot;/&gt;&lt;/object&gt;&lt;object type=&quot;3&quot; unique_id=&quot;14414&quot;&gt;&lt;property id=&quot;20148&quot; value=&quot;5&quot;/&gt;&lt;property id=&quot;20300&quot; value=&quot;Slide 16 - &amp;quot; &amp;quot;&quot;/&gt;&lt;property id=&quot;20307&quot; value=&quot;335&quot;/&gt;&lt;/object&gt;&lt;object type=&quot;3&quot; unique_id=&quot;14614&quot;&gt;&lt;property id=&quot;20148&quot; value=&quot;5&quot;/&gt;&lt;property id=&quot;20300&quot; value=&quot;Slide 13 - &amp;quot;Education &amp;amp; Training Cluster &amp;quot;&quot;/&gt;&lt;property id=&quot;20307&quot; value=&quot;336&quot;/&gt;&lt;/object&gt;&lt;object type=&quot;3&quot; unique_id=&quot;14615&quot;&gt;&lt;property id=&quot;20148&quot; value=&quot;5&quot;/&gt;&lt;property id=&quot;20300&quot; value=&quot;Slide 14 - &amp;quot;Hospitality &amp;amp; Tourism Cluster &amp;quot;&quot;/&gt;&lt;property id=&quot;20307&quot; value=&quot;337&quot;/&gt;&lt;/object&gt;&lt;object type=&quot;3&quot; unique_id=&quot;14757&quot;&gt;&lt;property id=&quot;20148&quot; value=&quot;5&quot;/&gt;&lt;property id=&quot;20300&quot; value=&quot;Slide 27&quot;/&gt;&lt;property id=&quot;20307&quot; value=&quot;338&quot;/&gt;&lt;/object&gt;&lt;object type=&quot;3&quot; unique_id=&quot;15409&quot;&gt;&lt;property id=&quot;20148&quot; value=&quot;5&quot;/&gt;&lt;property id=&quot;20300&quot; value=&quot;Slide 23&quot;/&gt;&lt;property id=&quot;20307&quot; value=&quot;340&quot;/&gt;&lt;/object&gt;&lt;object type=&quot;3&quot; unique_id=&quot;15411&quot;&gt;&lt;property id=&quot;20148&quot; value=&quot;5&quot;/&gt;&lt;property id=&quot;20300&quot; value=&quot;Slide 25&quot;/&gt;&lt;property id=&quot;20307&quot; value=&quot;341&quot;/&gt;&lt;/object&gt;&lt;object type=&quot;3&quot; unique_id=&quot;15611&quot;&gt;&lt;property id=&quot;20148&quot; value=&quot;5&quot;/&gt;&lt;property id=&quot;20300&quot; value=&quot;Slide 26&quot;/&gt;&lt;property id=&quot;20307&quot; value=&quot;343&quot;/&gt;&lt;/object&gt;&lt;object type=&quot;3&quot; unique_id=&quot;15730&quot;&gt;&lt;property id=&quot;20148&quot; value=&quot;5&quot;/&gt;&lt;property id=&quot;20300&quot; value=&quot;Slide 2&quot;/&gt;&lt;property id=&quot;20307&quot; value=&quot;344&quot;/&gt;&lt;/object&gt;&lt;/object&gt;&lt;object type=&quot;8&quot; unique_id=&quot;1001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5833</TotalTime>
  <Words>1336</Words>
  <Application>Microsoft Office PowerPoint</Application>
  <PresentationFormat>On-screen Show (4:3)</PresentationFormat>
  <Paragraphs>278</Paragraphs>
  <Slides>36</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Arial</vt:lpstr>
      <vt:lpstr>Calibri</vt:lpstr>
      <vt:lpstr>Calibri Light</vt:lpstr>
      <vt:lpstr>Courier New</vt:lpstr>
      <vt:lpstr>Times New Roman</vt:lpstr>
      <vt:lpstr>Office Theme</vt:lpstr>
      <vt:lpstr>Document</vt:lpstr>
      <vt:lpstr>FACTE Conference &amp; Trade Show Career Cluster Update July 26, 2016</vt:lpstr>
      <vt:lpstr>PowerPoint Presentation</vt:lpstr>
      <vt:lpstr>Program Changes</vt:lpstr>
      <vt:lpstr>2016 – 2017 School Year Changes Education &amp; Training Career Cluster</vt:lpstr>
      <vt:lpstr>PowerPoint Presentation</vt:lpstr>
      <vt:lpstr>2016 – 2017 School Year Changes Hospitality &amp; Tourism Career Cluster, continued</vt:lpstr>
      <vt:lpstr>Enrollment Data</vt:lpstr>
      <vt:lpstr>2014 – 2015 Enrollment Data Education &amp; Training</vt:lpstr>
      <vt:lpstr>2014 – 2015 Enrollment Data Hospitality &amp; Tourism</vt:lpstr>
      <vt:lpstr>Program Reviews</vt:lpstr>
      <vt:lpstr>E &amp; T Program of Work (for 17 - 18 s/y)</vt:lpstr>
      <vt:lpstr>H &amp; T Program of Work (for 17 - 18 s/y)</vt:lpstr>
      <vt:lpstr>Education &amp; Training Cluster </vt:lpstr>
      <vt:lpstr>Hospitality &amp; Tourism Cluster </vt:lpstr>
      <vt:lpstr>Legislation</vt:lpstr>
      <vt:lpstr> </vt:lpstr>
      <vt:lpstr>Legislative Changes:  HB 249  </vt:lpstr>
      <vt:lpstr> </vt:lpstr>
      <vt:lpstr>Miscellany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Maggie Malloy</dc:creator>
  <cp:lastModifiedBy>Nyman, Anne</cp:lastModifiedBy>
  <cp:revision>203</cp:revision>
  <cp:lastPrinted>2016-07-20T14:22:51Z</cp:lastPrinted>
  <dcterms:created xsi:type="dcterms:W3CDTF">2014-05-08T13:36:48Z</dcterms:created>
  <dcterms:modified xsi:type="dcterms:W3CDTF">2016-07-28T18:37:20Z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