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1"/>
  </p:notesMasterIdLst>
  <p:handoutMasterIdLst>
    <p:handoutMasterId r:id="rId272"/>
  </p:handoutMasterIdLst>
  <p:sldIdLst>
    <p:sldId id="299" r:id="rId2"/>
    <p:sldId id="337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3370" r:id="rId13"/>
    <p:sldId id="279" r:id="rId14"/>
    <p:sldId id="1212" r:id="rId15"/>
    <p:sldId id="669" r:id="rId16"/>
    <p:sldId id="317" r:id="rId17"/>
    <p:sldId id="337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41" r:id="rId38"/>
    <p:sldId id="342" r:id="rId39"/>
    <p:sldId id="343" r:id="rId40"/>
    <p:sldId id="3374" r:id="rId41"/>
    <p:sldId id="345" r:id="rId42"/>
    <p:sldId id="346" r:id="rId43"/>
    <p:sldId id="3373" r:id="rId44"/>
    <p:sldId id="3375" r:id="rId45"/>
    <p:sldId id="687" r:id="rId46"/>
    <p:sldId id="1155" r:id="rId47"/>
    <p:sldId id="688" r:id="rId48"/>
    <p:sldId id="607" r:id="rId49"/>
    <p:sldId id="609" r:id="rId50"/>
    <p:sldId id="612" r:id="rId51"/>
    <p:sldId id="615" r:id="rId52"/>
    <p:sldId id="616" r:id="rId53"/>
    <p:sldId id="618" r:id="rId54"/>
    <p:sldId id="619" r:id="rId55"/>
    <p:sldId id="620" r:id="rId56"/>
    <p:sldId id="1213" r:id="rId57"/>
    <p:sldId id="625" r:id="rId58"/>
    <p:sldId id="626" r:id="rId59"/>
    <p:sldId id="627" r:id="rId60"/>
    <p:sldId id="628" r:id="rId61"/>
    <p:sldId id="629" r:id="rId62"/>
    <p:sldId id="630" r:id="rId63"/>
    <p:sldId id="1214" r:id="rId64"/>
    <p:sldId id="632" r:id="rId65"/>
    <p:sldId id="689" r:id="rId66"/>
    <p:sldId id="3379" r:id="rId67"/>
    <p:sldId id="3380" r:id="rId68"/>
    <p:sldId id="3371" r:id="rId69"/>
    <p:sldId id="3387" r:id="rId70"/>
    <p:sldId id="3388" r:id="rId71"/>
    <p:sldId id="393" r:id="rId72"/>
    <p:sldId id="3389" r:id="rId73"/>
    <p:sldId id="645" r:id="rId74"/>
    <p:sldId id="646" r:id="rId75"/>
    <p:sldId id="1776" r:id="rId76"/>
    <p:sldId id="1220" r:id="rId77"/>
    <p:sldId id="653" r:id="rId78"/>
    <p:sldId id="1221" r:id="rId79"/>
    <p:sldId id="3381" r:id="rId80"/>
    <p:sldId id="3372" r:id="rId81"/>
    <p:sldId id="635" r:id="rId82"/>
    <p:sldId id="636" r:id="rId83"/>
    <p:sldId id="637" r:id="rId84"/>
    <p:sldId id="638" r:id="rId85"/>
    <p:sldId id="691" r:id="rId86"/>
    <p:sldId id="1224" r:id="rId87"/>
    <p:sldId id="1226" r:id="rId88"/>
    <p:sldId id="1227" r:id="rId89"/>
    <p:sldId id="1228" r:id="rId90"/>
    <p:sldId id="1233" r:id="rId91"/>
    <p:sldId id="1234" r:id="rId92"/>
    <p:sldId id="1238" r:id="rId93"/>
    <p:sldId id="1239" r:id="rId94"/>
    <p:sldId id="1240" r:id="rId95"/>
    <p:sldId id="1241" r:id="rId96"/>
    <p:sldId id="1236" r:id="rId97"/>
    <p:sldId id="1243" r:id="rId98"/>
    <p:sldId id="1244" r:id="rId99"/>
    <p:sldId id="1237" r:id="rId100"/>
    <p:sldId id="1246" r:id="rId101"/>
    <p:sldId id="3390" r:id="rId102"/>
    <p:sldId id="3382" r:id="rId103"/>
    <p:sldId id="1254" r:id="rId104"/>
    <p:sldId id="1158" r:id="rId105"/>
    <p:sldId id="1260" r:id="rId106"/>
    <p:sldId id="1261" r:id="rId107"/>
    <p:sldId id="1262" r:id="rId108"/>
    <p:sldId id="1263" r:id="rId109"/>
    <p:sldId id="1264" r:id="rId110"/>
    <p:sldId id="1265" r:id="rId111"/>
    <p:sldId id="1266" r:id="rId112"/>
    <p:sldId id="1267" r:id="rId113"/>
    <p:sldId id="1268" r:id="rId114"/>
    <p:sldId id="1269" r:id="rId115"/>
    <p:sldId id="1270" r:id="rId116"/>
    <p:sldId id="1271" r:id="rId117"/>
    <p:sldId id="1272" r:id="rId118"/>
    <p:sldId id="1273" r:id="rId119"/>
    <p:sldId id="1274" r:id="rId120"/>
    <p:sldId id="1275" r:id="rId121"/>
    <p:sldId id="1277" r:id="rId122"/>
    <p:sldId id="1276" r:id="rId123"/>
    <p:sldId id="1278" r:id="rId124"/>
    <p:sldId id="1279" r:id="rId125"/>
    <p:sldId id="1280" r:id="rId126"/>
    <p:sldId id="1281" r:id="rId127"/>
    <p:sldId id="1282" r:id="rId128"/>
    <p:sldId id="1283" r:id="rId129"/>
    <p:sldId id="1284" r:id="rId130"/>
    <p:sldId id="1285" r:id="rId131"/>
    <p:sldId id="1286" r:id="rId132"/>
    <p:sldId id="1287" r:id="rId133"/>
    <p:sldId id="1288" r:id="rId134"/>
    <p:sldId id="1289" r:id="rId135"/>
    <p:sldId id="1290" r:id="rId136"/>
    <p:sldId id="1291" r:id="rId137"/>
    <p:sldId id="1292" r:id="rId138"/>
    <p:sldId id="1293" r:id="rId139"/>
    <p:sldId id="1294" r:id="rId140"/>
    <p:sldId id="1295" r:id="rId141"/>
    <p:sldId id="1296" r:id="rId142"/>
    <p:sldId id="1316" r:id="rId143"/>
    <p:sldId id="780" r:id="rId144"/>
    <p:sldId id="1298" r:id="rId145"/>
    <p:sldId id="782" r:id="rId146"/>
    <p:sldId id="783" r:id="rId147"/>
    <p:sldId id="784" r:id="rId148"/>
    <p:sldId id="786" r:id="rId149"/>
    <p:sldId id="787" r:id="rId150"/>
    <p:sldId id="789" r:id="rId151"/>
    <p:sldId id="790" r:id="rId152"/>
    <p:sldId id="791" r:id="rId153"/>
    <p:sldId id="1162" r:id="rId154"/>
    <p:sldId id="1016" r:id="rId155"/>
    <p:sldId id="793" r:id="rId156"/>
    <p:sldId id="795" r:id="rId157"/>
    <p:sldId id="796" r:id="rId158"/>
    <p:sldId id="1017" r:id="rId159"/>
    <p:sldId id="1164" r:id="rId160"/>
    <p:sldId id="1165" r:id="rId161"/>
    <p:sldId id="1048" r:id="rId162"/>
    <p:sldId id="1049" r:id="rId163"/>
    <p:sldId id="1050" r:id="rId164"/>
    <p:sldId id="1051" r:id="rId165"/>
    <p:sldId id="1053" r:id="rId166"/>
    <p:sldId id="1168" r:id="rId167"/>
    <p:sldId id="1055" r:id="rId168"/>
    <p:sldId id="1057" r:id="rId169"/>
    <p:sldId id="1058" r:id="rId170"/>
    <p:sldId id="1059" r:id="rId171"/>
    <p:sldId id="1060" r:id="rId172"/>
    <p:sldId id="1169" r:id="rId173"/>
    <p:sldId id="3383" r:id="rId174"/>
    <p:sldId id="436" r:id="rId175"/>
    <p:sldId id="438" r:id="rId176"/>
    <p:sldId id="1174" r:id="rId177"/>
    <p:sldId id="1792" r:id="rId178"/>
    <p:sldId id="867" r:id="rId179"/>
    <p:sldId id="868" r:id="rId180"/>
    <p:sldId id="869" r:id="rId181"/>
    <p:sldId id="870" r:id="rId182"/>
    <p:sldId id="871" r:id="rId183"/>
    <p:sldId id="872" r:id="rId184"/>
    <p:sldId id="530" r:id="rId185"/>
    <p:sldId id="1061" r:id="rId186"/>
    <p:sldId id="851" r:id="rId187"/>
    <p:sldId id="3391" r:id="rId188"/>
    <p:sldId id="448" r:id="rId189"/>
    <p:sldId id="449" r:id="rId190"/>
    <p:sldId id="661" r:id="rId191"/>
    <p:sldId id="451" r:id="rId192"/>
    <p:sldId id="450" r:id="rId193"/>
    <p:sldId id="660" r:id="rId194"/>
    <p:sldId id="662" r:id="rId195"/>
    <p:sldId id="3392" r:id="rId196"/>
    <p:sldId id="1062" r:id="rId197"/>
    <p:sldId id="453" r:id="rId198"/>
    <p:sldId id="534" r:id="rId199"/>
    <p:sldId id="535" r:id="rId200"/>
    <p:sldId id="536" r:id="rId201"/>
    <p:sldId id="557" r:id="rId202"/>
    <p:sldId id="1179" r:id="rId203"/>
    <p:sldId id="890" r:id="rId204"/>
    <p:sldId id="1299" r:id="rId205"/>
    <p:sldId id="539" r:id="rId206"/>
    <p:sldId id="540" r:id="rId207"/>
    <p:sldId id="801" r:id="rId208"/>
    <p:sldId id="1182" r:id="rId209"/>
    <p:sldId id="896" r:id="rId210"/>
    <p:sldId id="1300" r:id="rId211"/>
    <p:sldId id="543" r:id="rId212"/>
    <p:sldId id="545" r:id="rId213"/>
    <p:sldId id="678" r:id="rId214"/>
    <p:sldId id="803" r:id="rId215"/>
    <p:sldId id="904" r:id="rId216"/>
    <p:sldId id="1185" r:id="rId217"/>
    <p:sldId id="1301" r:id="rId218"/>
    <p:sldId id="1302" r:id="rId219"/>
    <p:sldId id="1189" r:id="rId220"/>
    <p:sldId id="1190" r:id="rId221"/>
    <p:sldId id="1191" r:id="rId222"/>
    <p:sldId id="807" r:id="rId223"/>
    <p:sldId id="809" r:id="rId224"/>
    <p:sldId id="483" r:id="rId225"/>
    <p:sldId id="1192" r:id="rId226"/>
    <p:sldId id="701" r:id="rId227"/>
    <p:sldId id="708" r:id="rId228"/>
    <p:sldId id="707" r:id="rId229"/>
    <p:sldId id="728" r:id="rId230"/>
    <p:sldId id="810" r:id="rId231"/>
    <p:sldId id="1193" r:id="rId232"/>
    <p:sldId id="1194" r:id="rId233"/>
    <p:sldId id="815" r:id="rId234"/>
    <p:sldId id="812" r:id="rId235"/>
    <p:sldId id="947" r:id="rId236"/>
    <p:sldId id="772" r:id="rId237"/>
    <p:sldId id="773" r:id="rId238"/>
    <p:sldId id="794" r:id="rId239"/>
    <p:sldId id="813" r:id="rId240"/>
    <p:sldId id="1196" r:id="rId241"/>
    <p:sldId id="777" r:id="rId242"/>
    <p:sldId id="1198" r:id="rId243"/>
    <p:sldId id="816" r:id="rId244"/>
    <p:sldId id="957" r:id="rId245"/>
    <p:sldId id="1303" r:id="rId246"/>
    <p:sldId id="1200" r:id="rId247"/>
    <p:sldId id="1201" r:id="rId248"/>
    <p:sldId id="705" r:id="rId249"/>
    <p:sldId id="1202" r:id="rId250"/>
    <p:sldId id="1311" r:id="rId251"/>
    <p:sldId id="1304" r:id="rId252"/>
    <p:sldId id="1305" r:id="rId253"/>
    <p:sldId id="953" r:id="rId254"/>
    <p:sldId id="1210" r:id="rId255"/>
    <p:sldId id="1204" r:id="rId256"/>
    <p:sldId id="1205" r:id="rId257"/>
    <p:sldId id="704" r:id="rId258"/>
    <p:sldId id="1307" r:id="rId259"/>
    <p:sldId id="1308" r:id="rId260"/>
    <p:sldId id="1309" r:id="rId261"/>
    <p:sldId id="1310" r:id="rId262"/>
    <p:sldId id="838" r:id="rId263"/>
    <p:sldId id="3393" r:id="rId264"/>
    <p:sldId id="698" r:id="rId265"/>
    <p:sldId id="3384" r:id="rId266"/>
    <p:sldId id="699" r:id="rId267"/>
    <p:sldId id="700" r:id="rId268"/>
    <p:sldId id="3385" r:id="rId269"/>
    <p:sldId id="3386" r:id="rId2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76D6FF"/>
    <a:srgbClr val="FF8AD8"/>
    <a:srgbClr val="D883FF"/>
    <a:srgbClr val="FF9300"/>
    <a:srgbClr val="011893"/>
    <a:srgbClr val="009051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5597" autoAdjust="0"/>
  </p:normalViewPr>
  <p:slideViewPr>
    <p:cSldViewPr snapToGrid="0">
      <p:cViewPr varScale="1">
        <p:scale>
          <a:sx n="128" d="100"/>
          <a:sy n="128" d="100"/>
        </p:scale>
        <p:origin x="592" y="176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handoutMaster" Target="handoutMasters/handoutMaster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theme" Target="theme/theme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tableStyles" Target="tableStyle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B52A4640-FD85-D64F-8F35-E07304235F5F}" type="presOf" srcId="{2EC81A35-8D57-124B-ABCE-2ABCF936B667}" destId="{9EC0FAFF-6CE3-7640-BE7A-52C4AF5538E2}" srcOrd="1" destOrd="0" presId="urn:microsoft.com/office/officeart/2005/8/layout/venn1"/>
    <dgm:cxn modelId="{034C6D4E-2FBA-474A-9077-0FF8C9C804CA}" type="presOf" srcId="{C2DCDBC5-95E9-4F42-8754-6810EB41A3B6}" destId="{ABB0EE10-8504-404A-8824-5F22425D91BF}" srcOrd="0" destOrd="0" presId="urn:microsoft.com/office/officeart/2005/8/layout/venn1"/>
    <dgm:cxn modelId="{EF1E985C-4C83-514F-AAB7-E897E1014759}" type="presOf" srcId="{E47640B8-E388-6141-8043-F310278C03B2}" destId="{524DE1D1-1650-674C-AA9B-4DB5A8E1AD84}" srcOrd="1" destOrd="0" presId="urn:microsoft.com/office/officeart/2005/8/layout/venn1"/>
    <dgm:cxn modelId="{C3825867-C405-7B42-A7E5-424A4EAD6450}" type="presOf" srcId="{E47640B8-E388-6141-8043-F310278C03B2}" destId="{E0F896BF-E8D9-2145-B631-F874C101A436}" srcOrd="0" destOrd="0" presId="urn:microsoft.com/office/officeart/2005/8/layout/venn1"/>
    <dgm:cxn modelId="{E979DA97-980B-3643-BB92-317601AA8A1C}" type="presOf" srcId="{865D233C-903B-9F4C-9226-AC6433E046AF}" destId="{337EDADF-F20D-C040-81EA-8B0554C72AC2}" srcOrd="1" destOrd="0" presId="urn:microsoft.com/office/officeart/2005/8/layout/venn1"/>
    <dgm:cxn modelId="{3007A799-B6FD-C042-BC31-FD8640B2F69C}" type="presOf" srcId="{865D233C-903B-9F4C-9226-AC6433E046AF}" destId="{DDAD003A-79BB-F54B-8024-DA7A6A25F4EE}" srcOrd="0" destOrd="0" presId="urn:microsoft.com/office/officeart/2005/8/layout/venn1"/>
    <dgm:cxn modelId="{2BE821C9-2121-9B41-97DB-B374926960B4}" type="presOf" srcId="{2EC81A35-8D57-124B-ABCE-2ABCF936B667}" destId="{93E056BD-4766-394C-A4DC-5E4C2451228E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E3AA8411-1348-674D-BBB3-180030DCDE43}" type="presParOf" srcId="{ABB0EE10-8504-404A-8824-5F22425D91BF}" destId="{93E056BD-4766-394C-A4DC-5E4C2451228E}" srcOrd="0" destOrd="0" presId="urn:microsoft.com/office/officeart/2005/8/layout/venn1"/>
    <dgm:cxn modelId="{7BE10229-9ECC-B04C-BCBD-5C48734A388C}" type="presParOf" srcId="{ABB0EE10-8504-404A-8824-5F22425D91BF}" destId="{9EC0FAFF-6CE3-7640-BE7A-52C4AF5538E2}" srcOrd="1" destOrd="0" presId="urn:microsoft.com/office/officeart/2005/8/layout/venn1"/>
    <dgm:cxn modelId="{40178842-B790-BA4E-9D3B-93341614B1D0}" type="presParOf" srcId="{ABB0EE10-8504-404A-8824-5F22425D91BF}" destId="{E0F896BF-E8D9-2145-B631-F874C101A436}" srcOrd="2" destOrd="0" presId="urn:microsoft.com/office/officeart/2005/8/layout/venn1"/>
    <dgm:cxn modelId="{D1A9D604-ECA4-3A4F-AF71-6AC9ABA33704}" type="presParOf" srcId="{ABB0EE10-8504-404A-8824-5F22425D91BF}" destId="{524DE1D1-1650-674C-AA9B-4DB5A8E1AD84}" srcOrd="3" destOrd="0" presId="urn:microsoft.com/office/officeart/2005/8/layout/venn1"/>
    <dgm:cxn modelId="{6664AA12-529F-F740-887C-153AB714C68D}" type="presParOf" srcId="{ABB0EE10-8504-404A-8824-5F22425D91BF}" destId="{DDAD003A-79BB-F54B-8024-DA7A6A25F4EE}" srcOrd="4" destOrd="0" presId="urn:microsoft.com/office/officeart/2005/8/layout/venn1"/>
    <dgm:cxn modelId="{2240D205-BFFC-CB44-A1A3-BF8308066BC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AA7ACB3B-0DC9-F44A-91F2-35A535761FBF}" type="presOf" srcId="{E47640B8-E388-6141-8043-F310278C03B2}" destId="{E0F896BF-E8D9-2145-B631-F874C101A436}" srcOrd="0" destOrd="0" presId="urn:microsoft.com/office/officeart/2005/8/layout/venn1"/>
    <dgm:cxn modelId="{E651103E-1232-ED4F-999A-D7E850AA70FE}" type="presOf" srcId="{2EC81A35-8D57-124B-ABCE-2ABCF936B667}" destId="{93E056BD-4766-394C-A4DC-5E4C2451228E}" srcOrd="0" destOrd="0" presId="urn:microsoft.com/office/officeart/2005/8/layout/venn1"/>
    <dgm:cxn modelId="{73DB1964-0EB3-4A4A-ADBA-419CFE6FBA5E}" type="presOf" srcId="{865D233C-903B-9F4C-9226-AC6433E046AF}" destId="{DDAD003A-79BB-F54B-8024-DA7A6A25F4EE}" srcOrd="0" destOrd="0" presId="urn:microsoft.com/office/officeart/2005/8/layout/venn1"/>
    <dgm:cxn modelId="{F9D350B3-89E1-454F-B61F-2AF1CD196808}" type="presOf" srcId="{E47640B8-E388-6141-8043-F310278C03B2}" destId="{524DE1D1-1650-674C-AA9B-4DB5A8E1AD84}" srcOrd="1" destOrd="0" presId="urn:microsoft.com/office/officeart/2005/8/layout/venn1"/>
    <dgm:cxn modelId="{94C729CA-581B-F146-AB67-C831D468B72F}" type="presOf" srcId="{C2DCDBC5-95E9-4F42-8754-6810EB41A3B6}" destId="{ABB0EE10-8504-404A-8824-5F22425D91BF}" srcOrd="0" destOrd="0" presId="urn:microsoft.com/office/officeart/2005/8/layout/venn1"/>
    <dgm:cxn modelId="{C0C095CC-231E-0146-92E5-9F29AA876E53}" type="presOf" srcId="{2EC81A35-8D57-124B-ABCE-2ABCF936B667}" destId="{9EC0FAFF-6CE3-7640-BE7A-52C4AF5538E2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FC8FDED9-DE95-5F4F-BD5F-02B189DD940A}" type="presOf" srcId="{865D233C-903B-9F4C-9226-AC6433E046AF}" destId="{337EDADF-F20D-C040-81EA-8B0554C72AC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4EEC507-5C07-2541-A7D1-2C22C5DF6D86}" type="presParOf" srcId="{ABB0EE10-8504-404A-8824-5F22425D91BF}" destId="{93E056BD-4766-394C-A4DC-5E4C2451228E}" srcOrd="0" destOrd="0" presId="urn:microsoft.com/office/officeart/2005/8/layout/venn1"/>
    <dgm:cxn modelId="{17B6DDEC-2559-EE4A-A030-7626FC075293}" type="presParOf" srcId="{ABB0EE10-8504-404A-8824-5F22425D91BF}" destId="{9EC0FAFF-6CE3-7640-BE7A-52C4AF5538E2}" srcOrd="1" destOrd="0" presId="urn:microsoft.com/office/officeart/2005/8/layout/venn1"/>
    <dgm:cxn modelId="{AE5D67AE-214A-B04F-B8C3-5D26F3F716B4}" type="presParOf" srcId="{ABB0EE10-8504-404A-8824-5F22425D91BF}" destId="{E0F896BF-E8D9-2145-B631-F874C101A436}" srcOrd="2" destOrd="0" presId="urn:microsoft.com/office/officeart/2005/8/layout/venn1"/>
    <dgm:cxn modelId="{A33DB061-A248-424A-A132-B87A01D21DD9}" type="presParOf" srcId="{ABB0EE10-8504-404A-8824-5F22425D91BF}" destId="{524DE1D1-1650-674C-AA9B-4DB5A8E1AD84}" srcOrd="3" destOrd="0" presId="urn:microsoft.com/office/officeart/2005/8/layout/venn1"/>
    <dgm:cxn modelId="{383B8B92-0AFE-234E-B49E-0539FFD29D13}" type="presParOf" srcId="{ABB0EE10-8504-404A-8824-5F22425D91BF}" destId="{DDAD003A-79BB-F54B-8024-DA7A6A25F4EE}" srcOrd="4" destOrd="0" presId="urn:microsoft.com/office/officeart/2005/8/layout/venn1"/>
    <dgm:cxn modelId="{58E3E84C-94C5-7D43-BD72-3C069981F116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0EE2F050-6F3D-6047-987E-1C87A4614D55}" type="presOf" srcId="{2EC81A35-8D57-124B-ABCE-2ABCF936B667}" destId="{93E056BD-4766-394C-A4DC-5E4C2451228E}" srcOrd="0" destOrd="0" presId="urn:microsoft.com/office/officeart/2005/8/layout/venn1"/>
    <dgm:cxn modelId="{1CFFD88C-013A-E648-BC77-2D70A74C0952}" type="presOf" srcId="{865D233C-903B-9F4C-9226-AC6433E046AF}" destId="{DDAD003A-79BB-F54B-8024-DA7A6A25F4EE}" srcOrd="0" destOrd="0" presId="urn:microsoft.com/office/officeart/2005/8/layout/venn1"/>
    <dgm:cxn modelId="{03EA058E-DFB9-F048-8274-3116B234153C}" type="presOf" srcId="{2EC81A35-8D57-124B-ABCE-2ABCF936B667}" destId="{9EC0FAFF-6CE3-7640-BE7A-52C4AF5538E2}" srcOrd="1" destOrd="0" presId="urn:microsoft.com/office/officeart/2005/8/layout/venn1"/>
    <dgm:cxn modelId="{CEF747B0-0EED-9E49-BAA9-886FAEB2D206}" type="presOf" srcId="{C2DCDBC5-95E9-4F42-8754-6810EB41A3B6}" destId="{ABB0EE10-8504-404A-8824-5F22425D91BF}" srcOrd="0" destOrd="0" presId="urn:microsoft.com/office/officeart/2005/8/layout/venn1"/>
    <dgm:cxn modelId="{BD83C5C7-A986-A14A-A141-B146B4FDA2C9}" type="presOf" srcId="{E47640B8-E388-6141-8043-F310278C03B2}" destId="{E0F896BF-E8D9-2145-B631-F874C101A436}" srcOrd="0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4E389BF2-F629-A041-A2E2-9FF1F3229114}" type="presOf" srcId="{E47640B8-E388-6141-8043-F310278C03B2}" destId="{524DE1D1-1650-674C-AA9B-4DB5A8E1AD84}" srcOrd="1" destOrd="0" presId="urn:microsoft.com/office/officeart/2005/8/layout/venn1"/>
    <dgm:cxn modelId="{EC0F57FF-91C0-5049-AA6F-BFD60A687C47}" type="presOf" srcId="{865D233C-903B-9F4C-9226-AC6433E046AF}" destId="{337EDADF-F20D-C040-81EA-8B0554C72AC2}" srcOrd="1" destOrd="0" presId="urn:microsoft.com/office/officeart/2005/8/layout/venn1"/>
    <dgm:cxn modelId="{82EA6427-147B-E54B-BD57-456EE02039E1}" type="presParOf" srcId="{ABB0EE10-8504-404A-8824-5F22425D91BF}" destId="{93E056BD-4766-394C-A4DC-5E4C2451228E}" srcOrd="0" destOrd="0" presId="urn:microsoft.com/office/officeart/2005/8/layout/venn1"/>
    <dgm:cxn modelId="{2639AC9D-A5A2-134D-8670-1A857255385E}" type="presParOf" srcId="{ABB0EE10-8504-404A-8824-5F22425D91BF}" destId="{9EC0FAFF-6CE3-7640-BE7A-52C4AF5538E2}" srcOrd="1" destOrd="0" presId="urn:microsoft.com/office/officeart/2005/8/layout/venn1"/>
    <dgm:cxn modelId="{CC2F048B-D071-074A-986D-CE0956D9BF25}" type="presParOf" srcId="{ABB0EE10-8504-404A-8824-5F22425D91BF}" destId="{E0F896BF-E8D9-2145-B631-F874C101A436}" srcOrd="2" destOrd="0" presId="urn:microsoft.com/office/officeart/2005/8/layout/venn1"/>
    <dgm:cxn modelId="{6E4E2A54-B51B-294F-92EB-F5AAD1B4E6AB}" type="presParOf" srcId="{ABB0EE10-8504-404A-8824-5F22425D91BF}" destId="{524DE1D1-1650-674C-AA9B-4DB5A8E1AD84}" srcOrd="3" destOrd="0" presId="urn:microsoft.com/office/officeart/2005/8/layout/venn1"/>
    <dgm:cxn modelId="{82B78D41-C9B5-2C40-A007-42681C424C10}" type="presParOf" srcId="{ABB0EE10-8504-404A-8824-5F22425D91BF}" destId="{DDAD003A-79BB-F54B-8024-DA7A6A25F4EE}" srcOrd="4" destOrd="0" presId="urn:microsoft.com/office/officeart/2005/8/layout/venn1"/>
    <dgm:cxn modelId="{818D8293-6F93-0A41-B392-886599CDA3DD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CDBC5-95E9-4F42-8754-6810EB41A3B6}" type="doc">
      <dgm:prSet loTypeId="urn:microsoft.com/office/officeart/2005/8/layout/ven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C81A35-8D57-124B-ABCE-2ABCF936B667}">
      <dgm:prSet phldrT="[Text]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gm:t>
    </dgm:pt>
    <dgm:pt modelId="{93BFC6B5-0E63-324A-B30F-A7A171F4E817}" type="parTrans" cxnId="{FB8C29D6-657F-7347-9691-7C1B684B2B1E}">
      <dgm:prSet/>
      <dgm:spPr/>
      <dgm:t>
        <a:bodyPr/>
        <a:lstStyle/>
        <a:p>
          <a:endParaRPr lang="en-US"/>
        </a:p>
      </dgm:t>
    </dgm:pt>
    <dgm:pt modelId="{4F34C741-B58B-8E44-B2B7-D1B3810C9DFD}" type="sibTrans" cxnId="{FB8C29D6-657F-7347-9691-7C1B684B2B1E}">
      <dgm:prSet/>
      <dgm:spPr/>
      <dgm:t>
        <a:bodyPr/>
        <a:lstStyle/>
        <a:p>
          <a:endParaRPr lang="en-US"/>
        </a:p>
      </dgm:t>
    </dgm:pt>
    <dgm:pt modelId="{E47640B8-E388-6141-8043-F310278C03B2}">
      <dgm:prSet phldrT="[Text]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gm:t>
    </dgm:pt>
    <dgm:pt modelId="{57A28E9E-379A-074C-978F-D701171A9D16}" type="parTrans" cxnId="{CCC2C2EA-E3C8-7442-8E0D-C0B533A5BFDE}">
      <dgm:prSet/>
      <dgm:spPr/>
      <dgm:t>
        <a:bodyPr/>
        <a:lstStyle/>
        <a:p>
          <a:endParaRPr lang="en-US"/>
        </a:p>
      </dgm:t>
    </dgm:pt>
    <dgm:pt modelId="{0D294ADB-EF11-D941-B290-D319254BF064}" type="sibTrans" cxnId="{CCC2C2EA-E3C8-7442-8E0D-C0B533A5BFDE}">
      <dgm:prSet/>
      <dgm:spPr/>
      <dgm:t>
        <a:bodyPr/>
        <a:lstStyle/>
        <a:p>
          <a:endParaRPr lang="en-US"/>
        </a:p>
      </dgm:t>
    </dgm:pt>
    <dgm:pt modelId="{865D233C-903B-9F4C-9226-AC6433E046AF}">
      <dgm:prSet phldrT="[Text]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gm:t>
    </dgm:pt>
    <dgm:pt modelId="{67884939-1953-8944-996F-DC9AF84144E4}" type="parTrans" cxnId="{5AED5339-DC14-324C-85BB-F084E09E62DD}">
      <dgm:prSet/>
      <dgm:spPr/>
      <dgm:t>
        <a:bodyPr/>
        <a:lstStyle/>
        <a:p>
          <a:endParaRPr lang="en-US"/>
        </a:p>
      </dgm:t>
    </dgm:pt>
    <dgm:pt modelId="{95730D6A-BF57-8149-A562-F4DF03615C2D}" type="sibTrans" cxnId="{5AED5339-DC14-324C-85BB-F084E09E62DD}">
      <dgm:prSet/>
      <dgm:spPr/>
      <dgm:t>
        <a:bodyPr/>
        <a:lstStyle/>
        <a:p>
          <a:endParaRPr lang="en-US"/>
        </a:p>
      </dgm:t>
    </dgm:pt>
    <dgm:pt modelId="{ABB0EE10-8504-404A-8824-5F22425D91BF}" type="pres">
      <dgm:prSet presAssocID="{C2DCDBC5-95E9-4F42-8754-6810EB41A3B6}" presName="compositeShape" presStyleCnt="0">
        <dgm:presLayoutVars>
          <dgm:chMax val="7"/>
          <dgm:dir/>
          <dgm:resizeHandles val="exact"/>
        </dgm:presLayoutVars>
      </dgm:prSet>
      <dgm:spPr/>
    </dgm:pt>
    <dgm:pt modelId="{93E056BD-4766-394C-A4DC-5E4C2451228E}" type="pres">
      <dgm:prSet presAssocID="{2EC81A35-8D57-124B-ABCE-2ABCF936B667}" presName="circ1" presStyleLbl="vennNode1" presStyleIdx="0" presStyleCnt="3" custScaleX="169481" custScaleY="92938" custLinFactNeighborX="-1461" custLinFactNeighborY="-35450"/>
      <dgm:spPr/>
    </dgm:pt>
    <dgm:pt modelId="{9EC0FAFF-6CE3-7640-BE7A-52C4AF5538E2}" type="pres">
      <dgm:prSet presAssocID="{2EC81A35-8D57-124B-ABCE-2ABCF936B6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F896BF-E8D9-2145-B631-F874C101A436}" type="pres">
      <dgm:prSet presAssocID="{E47640B8-E388-6141-8043-F310278C03B2}" presName="circ2" presStyleLbl="vennNode1" presStyleIdx="1" presStyleCnt="3" custScaleX="153807" custLinFactNeighborX="30195" custLinFactNeighborY="-12709"/>
      <dgm:spPr/>
    </dgm:pt>
    <dgm:pt modelId="{524DE1D1-1650-674C-AA9B-4DB5A8E1AD84}" type="pres">
      <dgm:prSet presAssocID="{E47640B8-E388-6141-8043-F310278C03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AD003A-79BB-F54B-8024-DA7A6A25F4EE}" type="pres">
      <dgm:prSet presAssocID="{865D233C-903B-9F4C-9226-AC6433E046AF}" presName="circ3" presStyleLbl="vennNode1" presStyleIdx="2" presStyleCnt="3" custScaleX="153807" custScaleY="95170" custLinFactNeighborX="-29221" custLinFactNeighborY="-9740"/>
      <dgm:spPr/>
    </dgm:pt>
    <dgm:pt modelId="{337EDADF-F20D-C040-81EA-8B0554C72AC2}" type="pres">
      <dgm:prSet presAssocID="{865D233C-903B-9F4C-9226-AC6433E046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D3312A-F231-7542-B9EA-BF2074BF41DB}" type="presOf" srcId="{E47640B8-E388-6141-8043-F310278C03B2}" destId="{E0F896BF-E8D9-2145-B631-F874C101A436}" srcOrd="0" destOrd="0" presId="urn:microsoft.com/office/officeart/2005/8/layout/venn1"/>
    <dgm:cxn modelId="{5AED5339-DC14-324C-85BB-F084E09E62DD}" srcId="{C2DCDBC5-95E9-4F42-8754-6810EB41A3B6}" destId="{865D233C-903B-9F4C-9226-AC6433E046AF}" srcOrd="2" destOrd="0" parTransId="{67884939-1953-8944-996F-DC9AF84144E4}" sibTransId="{95730D6A-BF57-8149-A562-F4DF03615C2D}"/>
    <dgm:cxn modelId="{FDA3CE65-B65F-6B47-BC31-24C11E75A7A1}" type="presOf" srcId="{865D233C-903B-9F4C-9226-AC6433E046AF}" destId="{337EDADF-F20D-C040-81EA-8B0554C72AC2}" srcOrd="1" destOrd="0" presId="urn:microsoft.com/office/officeart/2005/8/layout/venn1"/>
    <dgm:cxn modelId="{9429C596-5938-B640-8987-A241B5AB4A10}" type="presOf" srcId="{865D233C-903B-9F4C-9226-AC6433E046AF}" destId="{DDAD003A-79BB-F54B-8024-DA7A6A25F4EE}" srcOrd="0" destOrd="0" presId="urn:microsoft.com/office/officeart/2005/8/layout/venn1"/>
    <dgm:cxn modelId="{B41F079F-0FFE-D548-B045-9824CC8C760E}" type="presOf" srcId="{2EC81A35-8D57-124B-ABCE-2ABCF936B667}" destId="{93E056BD-4766-394C-A4DC-5E4C2451228E}" srcOrd="0" destOrd="0" presId="urn:microsoft.com/office/officeart/2005/8/layout/venn1"/>
    <dgm:cxn modelId="{304597B2-8DE7-9D47-AFBE-CD1672B2E916}" type="presOf" srcId="{E47640B8-E388-6141-8043-F310278C03B2}" destId="{524DE1D1-1650-674C-AA9B-4DB5A8E1AD84}" srcOrd="1" destOrd="0" presId="urn:microsoft.com/office/officeart/2005/8/layout/venn1"/>
    <dgm:cxn modelId="{FB8C29D6-657F-7347-9691-7C1B684B2B1E}" srcId="{C2DCDBC5-95E9-4F42-8754-6810EB41A3B6}" destId="{2EC81A35-8D57-124B-ABCE-2ABCF936B667}" srcOrd="0" destOrd="0" parTransId="{93BFC6B5-0E63-324A-B30F-A7A171F4E817}" sibTransId="{4F34C741-B58B-8E44-B2B7-D1B3810C9DFD}"/>
    <dgm:cxn modelId="{C9F8A5DE-78C0-374E-A895-76187DCD0D99}" type="presOf" srcId="{2EC81A35-8D57-124B-ABCE-2ABCF936B667}" destId="{9EC0FAFF-6CE3-7640-BE7A-52C4AF5538E2}" srcOrd="1" destOrd="0" presId="urn:microsoft.com/office/officeart/2005/8/layout/venn1"/>
    <dgm:cxn modelId="{CCC2C2EA-E3C8-7442-8E0D-C0B533A5BFDE}" srcId="{C2DCDBC5-95E9-4F42-8754-6810EB41A3B6}" destId="{E47640B8-E388-6141-8043-F310278C03B2}" srcOrd="1" destOrd="0" parTransId="{57A28E9E-379A-074C-978F-D701171A9D16}" sibTransId="{0D294ADB-EF11-D941-B290-D319254BF064}"/>
    <dgm:cxn modelId="{7467DFFE-6241-8244-91DF-5A08738C691F}" type="presOf" srcId="{C2DCDBC5-95E9-4F42-8754-6810EB41A3B6}" destId="{ABB0EE10-8504-404A-8824-5F22425D91BF}" srcOrd="0" destOrd="0" presId="urn:microsoft.com/office/officeart/2005/8/layout/venn1"/>
    <dgm:cxn modelId="{DC0B293C-5BE3-1F4B-B908-E2A8A265E1FA}" type="presParOf" srcId="{ABB0EE10-8504-404A-8824-5F22425D91BF}" destId="{93E056BD-4766-394C-A4DC-5E4C2451228E}" srcOrd="0" destOrd="0" presId="urn:microsoft.com/office/officeart/2005/8/layout/venn1"/>
    <dgm:cxn modelId="{4003E80E-8DD1-7841-BA63-707AE3E7DC98}" type="presParOf" srcId="{ABB0EE10-8504-404A-8824-5F22425D91BF}" destId="{9EC0FAFF-6CE3-7640-BE7A-52C4AF5538E2}" srcOrd="1" destOrd="0" presId="urn:microsoft.com/office/officeart/2005/8/layout/venn1"/>
    <dgm:cxn modelId="{7878769F-2B2A-BF4A-BD1D-8A97AFB45591}" type="presParOf" srcId="{ABB0EE10-8504-404A-8824-5F22425D91BF}" destId="{E0F896BF-E8D9-2145-B631-F874C101A436}" srcOrd="2" destOrd="0" presId="urn:microsoft.com/office/officeart/2005/8/layout/venn1"/>
    <dgm:cxn modelId="{0A788832-DA36-D944-ABC7-8566495CFDEC}" type="presParOf" srcId="{ABB0EE10-8504-404A-8824-5F22425D91BF}" destId="{524DE1D1-1650-674C-AA9B-4DB5A8E1AD84}" srcOrd="3" destOrd="0" presId="urn:microsoft.com/office/officeart/2005/8/layout/venn1"/>
    <dgm:cxn modelId="{7CCD2D93-0361-C04E-9431-3567F72B7D93}" type="presParOf" srcId="{ABB0EE10-8504-404A-8824-5F22425D91BF}" destId="{DDAD003A-79BB-F54B-8024-DA7A6A25F4EE}" srcOrd="4" destOrd="0" presId="urn:microsoft.com/office/officeart/2005/8/layout/venn1"/>
    <dgm:cxn modelId="{B0B6B778-2037-324C-9849-0F41E2BFA4EF}" type="presParOf" srcId="{ABB0EE10-8504-404A-8824-5F22425D91BF}" destId="{337EDADF-F20D-C040-81EA-8B0554C72A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09A5E4-E10C-5F46-817A-9B23E11A8C74}" type="doc">
      <dgm:prSet loTypeId="urn:microsoft.com/office/officeart/2005/8/layout/venn1" loCatId="" qsTypeId="urn:microsoft.com/office/officeart/2005/8/quickstyle/simple1" qsCatId="simple" csTypeId="urn:microsoft.com/office/officeart/2005/8/colors/accent2_2" csCatId="accent2" phldr="1"/>
      <dgm:spPr/>
    </dgm:pt>
    <dgm:pt modelId="{1E9B037F-0EE2-B245-A2A1-0252FDC94E38}">
      <dgm:prSet phldrT="[Text]"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gm:t>
    </dgm:pt>
    <dgm:pt modelId="{16E077EC-C108-FC4D-9A8C-67DA06C23DD5}" type="parTrans" cxnId="{3DC52469-59B8-9C4F-BBFB-95CDD2FE90B9}">
      <dgm:prSet/>
      <dgm:spPr/>
      <dgm:t>
        <a:bodyPr/>
        <a:lstStyle/>
        <a:p>
          <a:endParaRPr lang="en-US"/>
        </a:p>
      </dgm:t>
    </dgm:pt>
    <dgm:pt modelId="{83F09924-6C22-F243-8812-53358E7CDB04}" type="sibTrans" cxnId="{3DC52469-59B8-9C4F-BBFB-95CDD2FE90B9}">
      <dgm:prSet/>
      <dgm:spPr/>
      <dgm:t>
        <a:bodyPr/>
        <a:lstStyle/>
        <a:p>
          <a:endParaRPr lang="en-US"/>
        </a:p>
      </dgm:t>
    </dgm:pt>
    <dgm:pt modelId="{B8CDFD27-FAF0-9A49-A1CF-97846BBD8A8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gm:t>
    </dgm:pt>
    <dgm:pt modelId="{60883BF1-D0D7-9C40-8FD4-F91833FF78A6}" type="parTrans" cxnId="{8F0B7052-A581-F84F-9DD0-41C019F51C5F}">
      <dgm:prSet/>
      <dgm:spPr/>
      <dgm:t>
        <a:bodyPr/>
        <a:lstStyle/>
        <a:p>
          <a:endParaRPr lang="en-US"/>
        </a:p>
      </dgm:t>
    </dgm:pt>
    <dgm:pt modelId="{EF286DBB-D80C-CD44-A477-2089F9302E30}" type="sibTrans" cxnId="{8F0B7052-A581-F84F-9DD0-41C019F51C5F}">
      <dgm:prSet/>
      <dgm:spPr/>
      <dgm:t>
        <a:bodyPr/>
        <a:lstStyle/>
        <a:p>
          <a:endParaRPr lang="en-US"/>
        </a:p>
      </dgm:t>
    </dgm:pt>
    <dgm:pt modelId="{EC45C1A3-26C7-0649-BF90-EFF6FC7706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gm:t>
    </dgm:pt>
    <dgm:pt modelId="{47C9E437-ACF1-E548-8706-B833B531A4B9}" type="parTrans" cxnId="{39C96463-F892-8A49-A2F9-B3AB4185105E}">
      <dgm:prSet/>
      <dgm:spPr/>
      <dgm:t>
        <a:bodyPr/>
        <a:lstStyle/>
        <a:p>
          <a:endParaRPr lang="en-US"/>
        </a:p>
      </dgm:t>
    </dgm:pt>
    <dgm:pt modelId="{A66DA4DE-87AF-3E4A-9E8B-0F59461B9B8B}" type="sibTrans" cxnId="{39C96463-F892-8A49-A2F9-B3AB4185105E}">
      <dgm:prSet/>
      <dgm:spPr/>
      <dgm:t>
        <a:bodyPr/>
        <a:lstStyle/>
        <a:p>
          <a:endParaRPr lang="en-US"/>
        </a:p>
      </dgm:t>
    </dgm:pt>
    <dgm:pt modelId="{73C1BF29-F70E-3948-9B50-B3A01DDFF686}" type="pres">
      <dgm:prSet presAssocID="{FF09A5E4-E10C-5F46-817A-9B23E11A8C74}" presName="compositeShape" presStyleCnt="0">
        <dgm:presLayoutVars>
          <dgm:chMax val="7"/>
          <dgm:dir/>
          <dgm:resizeHandles val="exact"/>
        </dgm:presLayoutVars>
      </dgm:prSet>
      <dgm:spPr/>
    </dgm:pt>
    <dgm:pt modelId="{6F1CD974-7F31-A14C-8E3E-8A426E5495F9}" type="pres">
      <dgm:prSet presAssocID="{1E9B037F-0EE2-B245-A2A1-0252FDC94E38}" presName="circ1" presStyleLbl="vennNode1" presStyleIdx="0" presStyleCnt="3" custLinFactNeighborX="0" custLinFactNeighborY="-5556"/>
      <dgm:spPr/>
    </dgm:pt>
    <dgm:pt modelId="{47E092A6-CF96-9141-BAAB-2CC2D109498C}" type="pres">
      <dgm:prSet presAssocID="{1E9B037F-0EE2-B245-A2A1-0252FDC94E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DAE058-6F55-2448-9EA6-0F97A68AB33E}" type="pres">
      <dgm:prSet presAssocID="{B8CDFD27-FAF0-9A49-A1CF-97846BBD8A80}" presName="circ2" presStyleLbl="vennNode1" presStyleIdx="1" presStyleCnt="3"/>
      <dgm:spPr/>
    </dgm:pt>
    <dgm:pt modelId="{98F58DB1-7C16-A246-8D2C-EA6EFB3E6AA5}" type="pres">
      <dgm:prSet presAssocID="{B8CDFD27-FAF0-9A49-A1CF-97846BBD8A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75F3C9-EB33-3743-A0C7-55A35C20C178}" type="pres">
      <dgm:prSet presAssocID="{EC45C1A3-26C7-0649-BF90-EFF6FC77067E}" presName="circ3" presStyleLbl="vennNode1" presStyleIdx="2" presStyleCnt="3"/>
      <dgm:spPr/>
    </dgm:pt>
    <dgm:pt modelId="{0BCBECB7-79D8-724E-9479-FBCF141494EC}" type="pres">
      <dgm:prSet presAssocID="{EC45C1A3-26C7-0649-BF90-EFF6FC7706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F6D4A0C-4482-FA44-B699-530427994F10}" type="presOf" srcId="{EC45C1A3-26C7-0649-BF90-EFF6FC77067E}" destId="{0BCBECB7-79D8-724E-9479-FBCF141494EC}" srcOrd="1" destOrd="0" presId="urn:microsoft.com/office/officeart/2005/8/layout/venn1"/>
    <dgm:cxn modelId="{8F0B7052-A581-F84F-9DD0-41C019F51C5F}" srcId="{FF09A5E4-E10C-5F46-817A-9B23E11A8C74}" destId="{B8CDFD27-FAF0-9A49-A1CF-97846BBD8A80}" srcOrd="1" destOrd="0" parTransId="{60883BF1-D0D7-9C40-8FD4-F91833FF78A6}" sibTransId="{EF286DBB-D80C-CD44-A477-2089F9302E30}"/>
    <dgm:cxn modelId="{39C96463-F892-8A49-A2F9-B3AB4185105E}" srcId="{FF09A5E4-E10C-5F46-817A-9B23E11A8C74}" destId="{EC45C1A3-26C7-0649-BF90-EFF6FC77067E}" srcOrd="2" destOrd="0" parTransId="{47C9E437-ACF1-E548-8706-B833B531A4B9}" sibTransId="{A66DA4DE-87AF-3E4A-9E8B-0F59461B9B8B}"/>
    <dgm:cxn modelId="{3DC52469-59B8-9C4F-BBFB-95CDD2FE90B9}" srcId="{FF09A5E4-E10C-5F46-817A-9B23E11A8C74}" destId="{1E9B037F-0EE2-B245-A2A1-0252FDC94E38}" srcOrd="0" destOrd="0" parTransId="{16E077EC-C108-FC4D-9A8C-67DA06C23DD5}" sibTransId="{83F09924-6C22-F243-8812-53358E7CDB04}"/>
    <dgm:cxn modelId="{99E25180-07CE-4542-BFB1-4D9C951D4B0C}" type="presOf" srcId="{1E9B037F-0EE2-B245-A2A1-0252FDC94E38}" destId="{6F1CD974-7F31-A14C-8E3E-8A426E5495F9}" srcOrd="0" destOrd="0" presId="urn:microsoft.com/office/officeart/2005/8/layout/venn1"/>
    <dgm:cxn modelId="{7EDC3DA9-A9E5-AD40-AAF3-E8C1E8F25F7D}" type="presOf" srcId="{B8CDFD27-FAF0-9A49-A1CF-97846BBD8A80}" destId="{4ADAE058-6F55-2448-9EA6-0F97A68AB33E}" srcOrd="0" destOrd="0" presId="urn:microsoft.com/office/officeart/2005/8/layout/venn1"/>
    <dgm:cxn modelId="{EE4107C8-511D-A047-90EB-E4E9C629655D}" type="presOf" srcId="{B8CDFD27-FAF0-9A49-A1CF-97846BBD8A80}" destId="{98F58DB1-7C16-A246-8D2C-EA6EFB3E6AA5}" srcOrd="1" destOrd="0" presId="urn:microsoft.com/office/officeart/2005/8/layout/venn1"/>
    <dgm:cxn modelId="{902AA4D0-B8D5-8542-B502-643AB77EA868}" type="presOf" srcId="{EC45C1A3-26C7-0649-BF90-EFF6FC77067E}" destId="{5775F3C9-EB33-3743-A0C7-55A35C20C178}" srcOrd="0" destOrd="0" presId="urn:microsoft.com/office/officeart/2005/8/layout/venn1"/>
    <dgm:cxn modelId="{4279A6D4-840C-854F-A257-30E4048F45B8}" type="presOf" srcId="{1E9B037F-0EE2-B245-A2A1-0252FDC94E38}" destId="{47E092A6-CF96-9141-BAAB-2CC2D109498C}" srcOrd="1" destOrd="0" presId="urn:microsoft.com/office/officeart/2005/8/layout/venn1"/>
    <dgm:cxn modelId="{352AFCDD-CED0-5A4D-A484-CDCB071D6394}" type="presOf" srcId="{FF09A5E4-E10C-5F46-817A-9B23E11A8C74}" destId="{73C1BF29-F70E-3948-9B50-B3A01DDFF686}" srcOrd="0" destOrd="0" presId="urn:microsoft.com/office/officeart/2005/8/layout/venn1"/>
    <dgm:cxn modelId="{094D5B1A-B4FB-CC4B-8D26-25625A7EC4B0}" type="presParOf" srcId="{73C1BF29-F70E-3948-9B50-B3A01DDFF686}" destId="{6F1CD974-7F31-A14C-8E3E-8A426E5495F9}" srcOrd="0" destOrd="0" presId="urn:microsoft.com/office/officeart/2005/8/layout/venn1"/>
    <dgm:cxn modelId="{BAAC7B80-B0CA-5D41-97C1-4A21D78FE9C4}" type="presParOf" srcId="{73C1BF29-F70E-3948-9B50-B3A01DDFF686}" destId="{47E092A6-CF96-9141-BAAB-2CC2D109498C}" srcOrd="1" destOrd="0" presId="urn:microsoft.com/office/officeart/2005/8/layout/venn1"/>
    <dgm:cxn modelId="{12EF4AD1-E3A8-5C40-B722-3F4C1ED3A376}" type="presParOf" srcId="{73C1BF29-F70E-3948-9B50-B3A01DDFF686}" destId="{4ADAE058-6F55-2448-9EA6-0F97A68AB33E}" srcOrd="2" destOrd="0" presId="urn:microsoft.com/office/officeart/2005/8/layout/venn1"/>
    <dgm:cxn modelId="{BB214197-627F-4A45-B5A9-D5C1A5CAB357}" type="presParOf" srcId="{73C1BF29-F70E-3948-9B50-B3A01DDFF686}" destId="{98F58DB1-7C16-A246-8D2C-EA6EFB3E6AA5}" srcOrd="3" destOrd="0" presId="urn:microsoft.com/office/officeart/2005/8/layout/venn1"/>
    <dgm:cxn modelId="{3AE2873B-F81A-644E-8788-B0E172D0768F}" type="presParOf" srcId="{73C1BF29-F70E-3948-9B50-B3A01DDFF686}" destId="{5775F3C9-EB33-3743-A0C7-55A35C20C178}" srcOrd="4" destOrd="0" presId="urn:microsoft.com/office/officeart/2005/8/layout/venn1"/>
    <dgm:cxn modelId="{5EFB19C3-B67E-594A-A5B3-DC7079EBB169}" type="presParOf" srcId="{73C1BF29-F70E-3948-9B50-B3A01DDFF686}" destId="{0BCBECB7-79D8-724E-9479-FBCF141494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2125678" y="0"/>
          <a:ext cx="4132624" cy="2266200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2676695" y="396585"/>
        <a:ext cx="3030591" cy="1019790"/>
      </dsp:txXfrm>
    </dsp:sp>
    <dsp:sp modelId="{E0F896BF-E8D9-2145-B631-F874C101A436}">
      <dsp:nvSpPr>
        <dsp:cNvPr id="0" name=""/>
        <dsp:cNvSpPr/>
      </dsp:nvSpPr>
      <dsp:spPr>
        <a:xfrm>
          <a:off x="3968531" y="1221853"/>
          <a:ext cx="3750429" cy="2438400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5115538" y="1851773"/>
        <a:ext cx="2250257" cy="1341120"/>
      </dsp:txXfrm>
    </dsp:sp>
    <dsp:sp modelId="{DDAD003A-79BB-F54B-8024-DA7A6A25F4EE}">
      <dsp:nvSpPr>
        <dsp:cNvPr id="0" name=""/>
        <dsp:cNvSpPr/>
      </dsp:nvSpPr>
      <dsp:spPr>
        <a:xfrm>
          <a:off x="760020" y="1353137"/>
          <a:ext cx="3750429" cy="2320625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1113185" y="1952632"/>
        <a:ext cx="2250257" cy="1276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056BD-4766-394C-A4DC-5E4C2451228E}">
      <dsp:nvSpPr>
        <dsp:cNvPr id="0" name=""/>
        <dsp:cNvSpPr/>
      </dsp:nvSpPr>
      <dsp:spPr>
        <a:xfrm>
          <a:off x="692987" y="0"/>
          <a:ext cx="1904629" cy="1044438"/>
        </a:xfrm>
        <a:prstGeom prst="ellipse">
          <a:avLst/>
        </a:prstGeom>
        <a:solidFill>
          <a:schemeClr val="accent4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Abstract</a:t>
          </a:r>
        </a:p>
      </dsp:txBody>
      <dsp:txXfrm>
        <a:off x="946938" y="182776"/>
        <a:ext cx="1396728" cy="469997"/>
      </dsp:txXfrm>
    </dsp:sp>
    <dsp:sp modelId="{E0F896BF-E8D9-2145-B631-F874C101A436}">
      <dsp:nvSpPr>
        <dsp:cNvPr id="0" name=""/>
        <dsp:cNvSpPr/>
      </dsp:nvSpPr>
      <dsp:spPr>
        <a:xfrm>
          <a:off x="1542315" y="563123"/>
          <a:ext cx="1728484" cy="112380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Pictorial</a:t>
          </a:r>
        </a:p>
      </dsp:txBody>
      <dsp:txXfrm>
        <a:off x="2070943" y="853438"/>
        <a:ext cx="1037090" cy="618090"/>
      </dsp:txXfrm>
    </dsp:sp>
    <dsp:sp modelId="{DDAD003A-79BB-F54B-8024-DA7A6A25F4EE}">
      <dsp:nvSpPr>
        <dsp:cNvPr id="0" name=""/>
        <dsp:cNvSpPr/>
      </dsp:nvSpPr>
      <dsp:spPr>
        <a:xfrm>
          <a:off x="63587" y="623629"/>
          <a:ext cx="1728484" cy="1069521"/>
        </a:xfrm>
        <a:prstGeom prst="ellipse">
          <a:avLst/>
        </a:prstGeom>
        <a:solidFill>
          <a:schemeClr val="accent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Concrete</a:t>
          </a:r>
        </a:p>
      </dsp:txBody>
      <dsp:txXfrm>
        <a:off x="226353" y="899922"/>
        <a:ext cx="1037090" cy="58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CD974-7F31-A14C-8E3E-8A426E5495F9}">
      <dsp:nvSpPr>
        <dsp:cNvPr id="0" name=""/>
        <dsp:cNvSpPr/>
      </dsp:nvSpPr>
      <dsp:spPr>
        <a:xfrm>
          <a:off x="2891313" y="0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Length</a:t>
          </a:r>
        </a:p>
      </dsp:txBody>
      <dsp:txXfrm>
        <a:off x="3278536" y="508230"/>
        <a:ext cx="2129726" cy="1306877"/>
      </dsp:txXfrm>
    </dsp:sp>
    <dsp:sp modelId="{4ADAE058-6F55-2448-9EA6-0F97A68AB33E}">
      <dsp:nvSpPr>
        <dsp:cNvPr id="0" name=""/>
        <dsp:cNvSpPr/>
      </dsp:nvSpPr>
      <dsp:spPr>
        <a:xfrm>
          <a:off x="3939235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Area</a:t>
          </a:r>
        </a:p>
      </dsp:txBody>
      <dsp:txXfrm>
        <a:off x="4827428" y="2625856"/>
        <a:ext cx="1742503" cy="1597295"/>
      </dsp:txXfrm>
    </dsp:sp>
    <dsp:sp modelId="{5775F3C9-EB33-3743-A0C7-55A35C20C178}">
      <dsp:nvSpPr>
        <dsp:cNvPr id="0" name=""/>
        <dsp:cNvSpPr/>
      </dsp:nvSpPr>
      <dsp:spPr>
        <a:xfrm>
          <a:off x="1843391" y="1875611"/>
          <a:ext cx="2904172" cy="290417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Set</a:t>
          </a:r>
        </a:p>
      </dsp:txBody>
      <dsp:txXfrm>
        <a:off x="2116867" y="2625856"/>
        <a:ext cx="1742503" cy="1597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6/5/19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058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241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435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375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502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920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430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770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00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38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746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7775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80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85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019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04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49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3220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332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753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33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86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5330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842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305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827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1511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8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186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3555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B616-07E6-0148-BF87-30EC47C44EC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4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073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9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13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AD87C-EFF4-B147-A5A0-CA2DCA7F5BB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2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318355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987955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5643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109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4606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719956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333836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492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8019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57952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1462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46183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1899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218875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813921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912590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194299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0259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F1DB5E-8EB0-4E97-AFC3-B093D86A1CBE}" type="slidenum">
              <a:rPr lang="ru-RU" smtClean="0">
                <a:solidFill>
                  <a:prstClr val="black"/>
                </a:solidFill>
              </a:rPr>
              <a:pPr eaLnBrk="1" hangingPunct="1"/>
              <a:t>139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2952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1655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A41F16-93AC-4DBC-BE60-377A46536BD1}" type="slidenum">
              <a:rPr lang="ru-RU" smtClean="0">
                <a:solidFill>
                  <a:prstClr val="black"/>
                </a:solidFill>
              </a:rPr>
              <a:pPr eaLnBrk="1" hangingPunct="1"/>
              <a:t>140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475703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3630FE6-A2CF-48A0-906F-EED471A65489}" type="slidenum">
              <a:rPr lang="en-US" smtClean="0">
                <a:latin typeface="Arial" charset="0"/>
              </a:rPr>
              <a:pPr/>
              <a:t>149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593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6A6154E-CB59-4F7A-A377-9AAE74B76914}" type="slidenum">
              <a:rPr lang="en-US" smtClean="0">
                <a:latin typeface="Arial" charset="0"/>
              </a:rPr>
              <a:pPr/>
              <a:t>150</a:t>
            </a:fld>
            <a:endParaRPr lang="en-US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04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151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586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C0BC2-6F34-4F44-83ED-54E16CA5245B}" type="slidenum">
              <a:rPr lang="en-US" smtClean="0">
                <a:latin typeface="Arial" charset="0"/>
              </a:rPr>
              <a:pPr/>
              <a:t>152</a:t>
            </a:fld>
            <a:endParaRPr lang="en-US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8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80F5BCC-2725-4AEC-B9EA-B2254F6B557A}" type="slidenum">
              <a:rPr lang="en-US" smtClean="0">
                <a:latin typeface="Arial" charset="0"/>
              </a:rPr>
              <a:pPr/>
              <a:t>155</a:t>
            </a:fld>
            <a:endParaRPr lang="en-US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999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E82FAD-744C-4F7B-832D-7F4A25437A3E}" type="slidenum">
              <a:rPr lang="en-US" smtClean="0">
                <a:latin typeface="Arial" charset="0"/>
              </a:rPr>
              <a:pPr/>
              <a:t>156</a:t>
            </a:fld>
            <a:endParaRPr lang="en-US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97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157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092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DF1D612-B9E3-46CE-B292-8F6F8000837A}" type="slidenum">
              <a:rPr lang="en-US" smtClean="0">
                <a:latin typeface="Arial" charset="0"/>
              </a:rPr>
              <a:pPr/>
              <a:t>158</a:t>
            </a:fld>
            <a:endParaRPr lang="en-US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00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16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494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1D90364-D466-459E-B2F4-0D520B3CF2D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530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DF1AFBE-8CD9-40B1-B724-9D5AD9C53D0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786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CD7E89-3AEE-468B-8DA2-1E0665EEE52F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246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486BBDA-3BF3-440D-8F23-E92CEFC65552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1. Yellow handouts: Multiplication and division</a:t>
            </a:r>
          </a:p>
        </p:txBody>
      </p:sp>
    </p:spTree>
    <p:extLst>
      <p:ext uri="{BB962C8B-B14F-4D97-AF65-F5344CB8AC3E}">
        <p14:creationId xmlns:p14="http://schemas.microsoft.com/office/powerpoint/2010/main" val="20747180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169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907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66226E-2A90-46CC-808E-4369BEA24E67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171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073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2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07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0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9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87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r>
              <a:rPr lang="en-US"/>
              <a:t>Copyright 2018 Sarah R. Powell, Ph.D.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34" y="4496619"/>
            <a:ext cx="4138682" cy="845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055" y="4675708"/>
            <a:ext cx="3568974" cy="3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2018 Sarah R. Powell,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Copyright 2018 Sarah R. Powell,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FF93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4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tiff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if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110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tif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tiff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3.xml"/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diagramLayout" Target="../diagrams/layout3.xml"/><Relationship Id="rId5" Type="http://schemas.openxmlformats.org/officeDocument/2006/relationships/image" Target="../media/image27.tiff"/><Relationship Id="rId10" Type="http://schemas.openxmlformats.org/officeDocument/2006/relationships/diagramData" Target="../diagrams/data3.xml"/><Relationship Id="rId4" Type="http://schemas.openxmlformats.org/officeDocument/2006/relationships/image" Target="../media/image26.tiff"/><Relationship Id="rId9" Type="http://schemas.microsoft.com/office/2007/relationships/hdphoto" Target="../media/hdphoto3.wdp"/><Relationship Id="rId14" Type="http://schemas.microsoft.com/office/2007/relationships/diagramDrawing" Target="../diagrams/drawing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064" y="1218986"/>
            <a:ext cx="82656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Intensive Interventions to Improve Mathematics Outcomes for Students with Learning Difficulties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95955"/>
            <a:ext cx="4238977" cy="593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15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set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73597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1AF19-5761-F14E-AF51-A8C357CCE4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17" y="0"/>
            <a:ext cx="515772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588E4-3CBC-C54F-9B57-FE05E13D47B5}"/>
              </a:ext>
            </a:extLst>
          </p:cNvPr>
          <p:cNvSpPr txBox="1"/>
          <p:nvPr/>
        </p:nvSpPr>
        <p:spPr>
          <a:xfrm>
            <a:off x="5416826" y="606287"/>
            <a:ext cx="3616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one of these four topics. Use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teach to your partner.</a:t>
            </a:r>
          </a:p>
        </p:txBody>
      </p:sp>
    </p:spTree>
    <p:extLst>
      <p:ext uri="{BB962C8B-B14F-4D97-AF65-F5344CB8AC3E}">
        <p14:creationId xmlns:p14="http://schemas.microsoft.com/office/powerpoint/2010/main" val="32100778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B9042-191C-8E43-BBB3-194307A8DD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887" y="0"/>
            <a:ext cx="517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07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C399E-D4AF-4946-A519-FE7B9F8D4D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60" y="339866"/>
            <a:ext cx="8535566" cy="5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08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Addition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addition basic facts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Single-digit addends sum to a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5  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addend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</a:t>
            </a:r>
            <a:r>
              <a:rPr lang="en-US" u="sng" dirty="0"/>
              <a:t>+	4</a:t>
            </a: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(addend)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9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sum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5752075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0" y="874070"/>
            <a:ext cx="8686800" cy="4839538"/>
          </a:xfrm>
        </p:spPr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2400" b="0" dirty="0"/>
              <a:t>Count one set, count another set, put sets together, count sum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69" y="422074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69" y="414454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69" y="437314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27" y="1999511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01" y="2742461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1897172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86" y="2430572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86" y="2963972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69" y="391594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169" y="3992144"/>
            <a:ext cx="1054100" cy="933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813" y="1999511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9942" y="5328888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</p:spTree>
    <p:extLst>
      <p:ext uri="{BB962C8B-B14F-4D97-AF65-F5344CB8AC3E}">
        <p14:creationId xmlns:p14="http://schemas.microsoft.com/office/powerpoint/2010/main" val="40099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8507 0.0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278 L 0.15157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166 -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16684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3333 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Addition: Part-Part-Whole (Total)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4 + 5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3 + 7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47902"/>
            <a:ext cx="234230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12" y="3897044"/>
            <a:ext cx="2159000" cy="2159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07CF14-147D-754C-BB60-E27E9AD84AD2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BFFBD0-3A2D-C347-895F-BAA555DF273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E74A66-431C-754F-A35E-1CA5FD08E2DA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F31A4B-3B19-B944-B916-E4F256C5E5FF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8D413D-D536-ED46-BA94-4A14DE7A9915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603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F2F26-3F15-E44A-8A20-5F65CCD1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11648"/>
            <a:ext cx="8686800" cy="4839538"/>
          </a:xfrm>
        </p:spPr>
        <p:txBody>
          <a:bodyPr/>
          <a:lstStyle/>
          <a:p>
            <a:r>
              <a:rPr lang="en-US" dirty="0"/>
              <a:t>Start with a set, add the other set, count sum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7" y="4351854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87" y="4275654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287" y="4504254"/>
            <a:ext cx="1099113" cy="54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331317"/>
            <a:ext cx="735120" cy="647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2940917"/>
            <a:ext cx="73512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72567"/>
            <a:ext cx="558800" cy="425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2705967"/>
            <a:ext cx="558800" cy="4254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39367"/>
            <a:ext cx="558800" cy="425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887" y="4047054"/>
            <a:ext cx="1054100" cy="9338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87" y="4123254"/>
            <a:ext cx="1054100" cy="9338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3372" y="5337430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+ 3 = 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2201142"/>
            <a:ext cx="3352800" cy="15067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4167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6684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3334 -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Addition: Join (Change Increase)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C37BD6A-BAD1-7C43-8AD1-18FC02EB3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1"/>
                </a:solidFill>
              </a:rPr>
              <a:t>8 + 3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5 + 6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30" y="3664897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5D37F4D-4509-4E47-8595-517EDCE1B15A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C2649-399D-CB4A-8454-3CF4AC9B8FB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90C1F7-6F22-F945-8638-FE6B3A81C7D3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E81204-5EF6-7145-A16E-71544717ABA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10DBB-88B0-7146-9852-97E7EE57652A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620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56" y="138802"/>
            <a:ext cx="4238978" cy="58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/>
          <p:nvPr/>
        </p:nvSpPr>
        <p:spPr>
          <a:xfrm rot="-5400000">
            <a:off x="4850680" y="1887857"/>
            <a:ext cx="8229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Wei, Lenz, &amp; Blackorby (2013)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27080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370829" y="2689412"/>
            <a:ext cx="834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addition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3961879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0"/>
            <a:ext cx="8305800" cy="444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Freddy see?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Freddy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marL="731520" lvl="2" indent="0" eaLnBrk="1" hangingPunct="1">
              <a:buNone/>
            </a:pP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3757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43000"/>
            <a:ext cx="8839200" cy="54864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600" dirty="0"/>
              <a:t>Lara had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How much money does Lara have now?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Lara has $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. Then she earned money for cleaning her room. Now Lara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she earn?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Lara had some money. Then she made $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for cleaning her room. Now she has $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. How much money did Lara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+ </a:t>
            </a:r>
            <a:r>
              <a:rPr lang="en-US" sz="2600" b="1" dirty="0">
                <a:solidFill>
                  <a:srgbClr val="00B050"/>
                </a:solidFill>
              </a:rPr>
              <a:t>3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6686060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Part-Part-Whole Versus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3 + 9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7 + 4 = __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94C00-B4A0-1C4F-9479-97CB10A9ED68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93A53D-49F1-5642-ADCC-48D941577430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9D195A-B35B-5C4B-B30F-DB375DCC32A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539B84-E717-994B-B1F9-7385099E92F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8B3B980-B89B-F042-B529-72A0FA3DF9D4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1046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4725C-73E1-1744-AEF3-35C5D71DE3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47" y="695914"/>
            <a:ext cx="7405798" cy="46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55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Subtraction Facts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/>
              <a:t>100 subtraction basic facts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0" dirty="0"/>
              <a:t>Subtrahend and difference are single-digit numbers and minuend is single- or double-digit number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16		</a:t>
            </a:r>
            <a:r>
              <a:rPr lang="en-US" b="1" dirty="0">
                <a:solidFill>
                  <a:srgbClr val="EB641B"/>
                </a:solidFill>
              </a:rPr>
              <a:t>(minuend)</a:t>
            </a:r>
          </a:p>
          <a:p>
            <a:pPr>
              <a:lnSpc>
                <a:spcPct val="90000"/>
              </a:lnSpc>
              <a:buNone/>
            </a:pPr>
            <a:r>
              <a:rPr lang="en-US" dirty="0"/>
              <a:t>	</a:t>
            </a:r>
            <a:r>
              <a:rPr lang="en-US" u="sng" dirty="0"/>
              <a:t>–	  8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(subtrahend)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/>
              <a:t>		  8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difference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6718345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13DE5-5630-2942-BDC4-1DCB83E4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06" y="751514"/>
            <a:ext cx="8686800" cy="4839538"/>
          </a:xfrm>
        </p:spPr>
        <p:txBody>
          <a:bodyPr/>
          <a:lstStyle/>
          <a:p>
            <a:r>
              <a:rPr lang="en-US" dirty="0"/>
              <a:t>Start with a set, take away from that set, count difference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3801533"/>
            <a:ext cx="665330" cy="81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799" y="3801533"/>
            <a:ext cx="66533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9" y="3801533"/>
            <a:ext cx="66533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9" y="3801533"/>
            <a:ext cx="665330" cy="81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99" y="3801533"/>
            <a:ext cx="665330" cy="812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816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054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292599" y="3725333"/>
            <a:ext cx="838200" cy="1066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070" y="2248164"/>
            <a:ext cx="664158" cy="63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070" y="2019564"/>
            <a:ext cx="664158" cy="63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70" y="2705364"/>
            <a:ext cx="664158" cy="63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070" y="2705364"/>
            <a:ext cx="664158" cy="63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70" y="2019564"/>
            <a:ext cx="664158" cy="63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00200" y="1934897"/>
            <a:ext cx="2895600" cy="15832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37228" y="5142579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</p:spTree>
    <p:extLst>
      <p:ext uri="{BB962C8B-B14F-4D97-AF65-F5344CB8AC3E}">
        <p14:creationId xmlns:p14="http://schemas.microsoft.com/office/powerpoint/2010/main" val="35430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5 L 0.28886 -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3 -0.00186 L 0.38058 -0.04628 " pathEditMode="relative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74 0.00926 L 0.58069 0.07589 " pathEditMode="relative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Separate (Change Decrease)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6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13 </a:t>
            </a:r>
            <a:r>
              <a:rPr lang="en-US" sz="3600" dirty="0">
                <a:solidFill>
                  <a:schemeClr val="accent4"/>
                </a:solidFill>
              </a:rPr>
              <a:t>–</a:t>
            </a:r>
            <a:r>
              <a:rPr lang="en-US" sz="3600" b="0" dirty="0">
                <a:solidFill>
                  <a:schemeClr val="accent4"/>
                </a:solidFill>
              </a:rPr>
              <a:t> 7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2050"/>
            <a:ext cx="2374900" cy="237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388" y="3776133"/>
            <a:ext cx="2057400" cy="205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E50D9F-6974-644E-B905-ED9BA095CD2E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822771-FE57-9643-8C4D-54ED58A086C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DC4E5B-BE7E-C446-BBB8-0A0E8BE99F47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FE1CDE-C218-1548-8EBE-4908818EF57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FD94BD-AB7D-DB47-8C67-84546C200B0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0059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184E5-534E-C442-A5E9-098A608D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9606"/>
            <a:ext cx="8686800" cy="4839538"/>
          </a:xfrm>
        </p:spPr>
        <p:txBody>
          <a:bodyPr/>
          <a:lstStyle/>
          <a:p>
            <a:r>
              <a:rPr lang="en-US" dirty="0"/>
              <a:t>Compare two sets, count difference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445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7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8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9270" y="3383934"/>
            <a:ext cx="381000" cy="381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45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26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07270" y="3917334"/>
            <a:ext cx="381000" cy="3810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DB8965-F441-0E46-A553-3E18B5CC37D3}"/>
              </a:ext>
            </a:extLst>
          </p:cNvPr>
          <p:cNvSpPr txBox="1"/>
          <p:nvPr/>
        </p:nvSpPr>
        <p:spPr>
          <a:xfrm>
            <a:off x="2318270" y="5022096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3 =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94D-A8B7-2C44-ABDE-EEF181CC2D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92" y="1829177"/>
            <a:ext cx="2517416" cy="1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34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Subtraction: Compare (Difference)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10 </a:t>
            </a:r>
            <a:r>
              <a:rPr lang="en-US" sz="3600" dirty="0">
                <a:solidFill>
                  <a:schemeClr val="accent1"/>
                </a:solidFill>
              </a:rPr>
              <a:t>–</a:t>
            </a:r>
            <a:r>
              <a:rPr lang="en-US" sz="3600" b="0" dirty="0">
                <a:solidFill>
                  <a:schemeClr val="accent1"/>
                </a:solidFill>
              </a:rPr>
              <a:t> 7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2"/>
                </a:solidFill>
              </a:rPr>
              <a:t>11 </a:t>
            </a:r>
            <a:r>
              <a:rPr lang="en-US" sz="3600" dirty="0">
                <a:solidFill>
                  <a:schemeClr val="accent2"/>
                </a:solidFill>
              </a:rPr>
              <a:t>–</a:t>
            </a:r>
            <a:r>
              <a:rPr lang="en-US" sz="3600" b="0" dirty="0">
                <a:solidFill>
                  <a:schemeClr val="accent2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23633"/>
            <a:ext cx="20574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3601895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DBAC72-5723-B64D-B074-412A419F108F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795C2C-6A50-4C48-A0F0-A756898B04E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E998D4-37F4-6548-9629-1C3DC10A96CD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2AC090-F781-AB4A-A710-FB14C2CDACF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5DC0F6F-A0D3-CF46-BB07-EB7963005F47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97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Descriptors of mathematics difficulty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Mathematics difficulty/disability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8437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Mathematics learning difficulty/disability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BFFDCC-2E28-0142-BD71-1B8C41AF7A00}"/>
              </a:ext>
            </a:extLst>
          </p:cNvPr>
          <p:cNvSpPr txBox="1">
            <a:spLocks/>
          </p:cNvSpPr>
          <p:nvPr/>
        </p:nvSpPr>
        <p:spPr>
          <a:xfrm>
            <a:off x="228600" y="2554971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 learning disability with IEP goals in mathematics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06E4AD-787D-404C-8B2B-950CA4515AED}"/>
              </a:ext>
            </a:extLst>
          </p:cNvPr>
          <p:cNvSpPr txBox="1">
            <a:spLocks/>
          </p:cNvSpPr>
          <p:nvPr/>
        </p:nvSpPr>
        <p:spPr>
          <a:xfrm>
            <a:off x="228600" y="3247327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FF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Dyscalculia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6846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228600" y="3048000"/>
            <a:ext cx="872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subtraction in two separate ways?</a:t>
            </a:r>
          </a:p>
        </p:txBody>
      </p:sp>
    </p:spTree>
    <p:extLst>
      <p:ext uri="{BB962C8B-B14F-4D97-AF65-F5344CB8AC3E}">
        <p14:creationId xmlns:p14="http://schemas.microsoft.com/office/powerpoint/2010/main" val="11208754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763000" cy="4838700"/>
          </a:xfrm>
        </p:spPr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b="1" dirty="0"/>
              <a:t> </a:t>
            </a:r>
            <a:r>
              <a:rPr lang="en-US" sz="2600" dirty="0"/>
              <a:t>cookies. Then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Melissa have now? 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en-US" sz="2600" dirty="0"/>
              <a:t>Melissa had </a:t>
            </a: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cookies. She ate some of the cookies. Now,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cookies. How many cookies did Melissa eat? 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  <a:p>
            <a:pPr lvl="1"/>
            <a:r>
              <a:rPr lang="en-US" sz="2600" dirty="0"/>
              <a:t>Melissa had some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Now she has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  <a:r>
              <a:rPr lang="en-US" sz="2600" dirty="0"/>
              <a:t> cookies left. How many cookies did Melissa have to start with?</a:t>
            </a:r>
          </a:p>
          <a:p>
            <a:pPr marL="731520" lvl="2" indent="0">
              <a:buNone/>
            </a:pP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575E9-5335-5A42-B3E1-68941AD306E9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8677170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1"/>
            <a:ext cx="8736106" cy="47527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Greater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less</a:t>
            </a:r>
            <a:r>
              <a:rPr lang="en-US" sz="2800" dirty="0"/>
              <a:t> amounts compared for a </a:t>
            </a:r>
            <a:r>
              <a:rPr lang="en-US" sz="2800" dirty="0">
                <a:solidFill>
                  <a:srgbClr val="FF0000"/>
                </a:solidFill>
              </a:rPr>
              <a:t>difference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apples. How many more apples does Pedro have? (How many fewer does Silvia have?)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sz="2600" dirty="0"/>
              <a:t>Pedro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more apples than Silvia. If Silvia has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apples, how many does Pedro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4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  <a:p>
            <a:pPr lvl="1"/>
            <a:r>
              <a:rPr lang="en-US" sz="2600" dirty="0"/>
              <a:t>Silvia has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/>
              <a:t> fewer apples than Pedro. Pedro has </a:t>
            </a:r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apples. How many apples does Silvia have?</a:t>
            </a:r>
          </a:p>
          <a:p>
            <a:pPr lvl="2"/>
            <a:r>
              <a:rPr lang="en-US" sz="2600" b="1" dirty="0">
                <a:solidFill>
                  <a:schemeClr val="accent1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703878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Separate Versus Compare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F0"/>
                </a:solidFill>
              </a:rPr>
              <a:t>9 –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8 – 3 = __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8" y="3281430"/>
            <a:ext cx="2159000" cy="215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20AD5B-3C02-1648-84B6-C07ADFFD2B4D}"/>
              </a:ext>
            </a:extLst>
          </p:cNvPr>
          <p:cNvGrpSpPr/>
          <p:nvPr/>
        </p:nvGrpSpPr>
        <p:grpSpPr>
          <a:xfrm>
            <a:off x="5336318" y="1344706"/>
            <a:ext cx="3200400" cy="3873449"/>
            <a:chOff x="5551471" y="1466427"/>
            <a:chExt cx="3200400" cy="3873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E59E33-4663-3D42-9711-68EE086F5CED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a word problem for each schema.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37C782-C59C-F840-A334-AA8C0674C8A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DD5CA-BC7D-444B-9240-0E26A20B38D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426C84-EF64-C246-B389-27BCB089ED06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735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0753D-B30C-6E47-BD89-98ABB3208B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27" y="712099"/>
            <a:ext cx="7159225" cy="43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318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Multiplication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100 multiplication basic facts </a:t>
            </a:r>
          </a:p>
          <a:p>
            <a:pPr lvl="1" eaLnBrk="1" hangingPunct="1"/>
            <a:r>
              <a:rPr lang="en-US" b="0" dirty="0"/>
              <a:t>Multiplication of single-digit factors results in a single- or double-digit product </a:t>
            </a:r>
          </a:p>
          <a:p>
            <a:pPr eaLnBrk="1" hangingPunct="1">
              <a:buFontTx/>
              <a:buNone/>
            </a:pPr>
            <a:r>
              <a:rPr lang="en-US" dirty="0"/>
              <a:t>		2  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factor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u="sng" dirty="0"/>
              <a:t>	3</a:t>
            </a:r>
            <a:r>
              <a:rPr lang="en-US" dirty="0"/>
              <a:t>		</a:t>
            </a:r>
            <a:r>
              <a:rPr lang="en-US" b="1" dirty="0">
                <a:solidFill>
                  <a:srgbClr val="EB641B"/>
                </a:solidFill>
              </a:rPr>
              <a:t>(factor)</a:t>
            </a:r>
            <a:endParaRPr lang="en-US" b="1" u="sng" dirty="0">
              <a:solidFill>
                <a:srgbClr val="EB641B"/>
              </a:solidFill>
            </a:endParaRPr>
          </a:p>
          <a:p>
            <a:pPr eaLnBrk="1" hangingPunct="1">
              <a:buFontTx/>
              <a:buNone/>
            </a:pPr>
            <a:r>
              <a:rPr lang="en-US" dirty="0"/>
              <a:t>		6	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product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3354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552A3-9C98-F847-B451-8A47AA9D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7" y="860407"/>
            <a:ext cx="8686800" cy="4839538"/>
          </a:xfrm>
        </p:spPr>
        <p:txBody>
          <a:bodyPr/>
          <a:lstStyle/>
          <a:p>
            <a:r>
              <a:rPr lang="en-US" dirty="0"/>
              <a:t>Show the groups, show the amount for each group, count product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87" y="4477025"/>
            <a:ext cx="1099113" cy="54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687" y="4096025"/>
            <a:ext cx="1099113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687" y="4477025"/>
            <a:ext cx="1099113" cy="546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87" y="2191025"/>
            <a:ext cx="558800" cy="42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7" y="2114825"/>
            <a:ext cx="1752600" cy="1752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087" y="2114825"/>
            <a:ext cx="1752600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87" y="2114825"/>
            <a:ext cx="1752600" cy="175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887" y="2572025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7" y="2953025"/>
            <a:ext cx="558800" cy="425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487" y="2572025"/>
            <a:ext cx="558800" cy="425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87" y="2953025"/>
            <a:ext cx="558800" cy="4254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087" y="2572025"/>
            <a:ext cx="558800" cy="4254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87" y="2953025"/>
            <a:ext cx="558800" cy="4254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7" y="4172225"/>
            <a:ext cx="1099113" cy="54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87" y="4019825"/>
            <a:ext cx="1099113" cy="54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287" y="4400825"/>
            <a:ext cx="1099113" cy="546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42817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</p:spTree>
    <p:extLst>
      <p:ext uri="{BB962C8B-B14F-4D97-AF65-F5344CB8AC3E}">
        <p14:creationId xmlns:p14="http://schemas.microsoft.com/office/powerpoint/2010/main" val="37647044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Equal Groups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1"/>
                </a:solidFill>
              </a:rPr>
              <a:t>5 </a:t>
            </a:r>
            <a:r>
              <a:rPr lang="en-US" sz="3600" dirty="0">
                <a:solidFill>
                  <a:schemeClr val="accent1"/>
                </a:solidFill>
              </a:rPr>
              <a:t>×</a:t>
            </a:r>
            <a:r>
              <a:rPr lang="en-US" sz="3600" b="0" dirty="0">
                <a:solidFill>
                  <a:schemeClr val="accent1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82881" y="38100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82" y="280129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18202E-D722-844C-8C6B-3ECAE6FE57FD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37F929-6964-4C46-885A-E6A5A52D8AB0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89CE2BA-2949-6243-BEEC-93CDC15F110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6701A4-0B3C-D24A-A3F6-D51527135144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F9BC33-E355-1544-B5E4-D1E7FE68577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9385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95A03-C365-FD48-886B-E37081083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51514"/>
            <a:ext cx="8686800" cy="4839538"/>
          </a:xfrm>
        </p:spPr>
        <p:txBody>
          <a:bodyPr/>
          <a:lstStyle/>
          <a:p>
            <a:r>
              <a:rPr lang="en-US" dirty="0"/>
              <a:t>Make the array, count product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49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271" y="35455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49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30271" y="40789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249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30271" y="4612341"/>
            <a:ext cx="381000" cy="3810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2D8A0B-8AAA-2246-95D9-E58E8AE53021}"/>
              </a:ext>
            </a:extLst>
          </p:cNvPr>
          <p:cNvSpPr txBox="1"/>
          <p:nvPr/>
        </p:nvSpPr>
        <p:spPr>
          <a:xfrm>
            <a:off x="2857201" y="5145741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C8639-1812-B946-89C2-1179EEBA2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140" y="1805641"/>
            <a:ext cx="1501435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4122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Array/Area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3 ×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2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636197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094" y="3683947"/>
            <a:ext cx="2019300" cy="201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D993B3-02D8-D342-901A-E7198CA57DCC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44B14-2179-BB4F-B333-659DBDE3A683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6E9D14-9298-0144-9B8A-4AC4E477750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EC45E5-E462-3C43-8B3D-D55AFA7C7EA7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43884F-7E0A-C647-9DE9-F681DEFEE6F1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1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your school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for providing services to at-risk students?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How would you </a:t>
            </a:r>
            <a:r>
              <a:rPr lang="en-US" sz="3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convince caregivers </a:t>
            </a:r>
            <a:r>
              <a:rPr lang="en-US" sz="3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of the need to provide services for their children?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8814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29F47-A23A-774C-A08F-FA8081095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0066"/>
            <a:ext cx="8686800" cy="4839538"/>
          </a:xfrm>
        </p:spPr>
        <p:txBody>
          <a:bodyPr/>
          <a:lstStyle/>
          <a:p>
            <a:r>
              <a:rPr lang="en-US" dirty="0"/>
              <a:t>Show a set, then multiply the set</a:t>
            </a:r>
          </a:p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5836" y="4787153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2 = 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C8DEA9-54C9-E547-9B5D-863F4502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06" y="2205283"/>
            <a:ext cx="5834311" cy="13988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BB49162D-F6E9-1143-8FE4-3616FDEDD487}"/>
              </a:ext>
            </a:extLst>
          </p:cNvPr>
          <p:cNvSpPr/>
          <p:nvPr/>
        </p:nvSpPr>
        <p:spPr>
          <a:xfrm>
            <a:off x="2089773" y="2064631"/>
            <a:ext cx="2765941" cy="428978"/>
          </a:xfrm>
          <a:custGeom>
            <a:avLst/>
            <a:gdLst>
              <a:gd name="connsiteX0" fmla="*/ 0 w 2765941"/>
              <a:gd name="connsiteY0" fmla="*/ 428978 h 428978"/>
              <a:gd name="connsiteX1" fmla="*/ 22577 w 2765941"/>
              <a:gd name="connsiteY1" fmla="*/ 316089 h 428978"/>
              <a:gd name="connsiteX2" fmla="*/ 56444 w 2765941"/>
              <a:gd name="connsiteY2" fmla="*/ 282222 h 428978"/>
              <a:gd name="connsiteX3" fmla="*/ 79022 w 2765941"/>
              <a:gd name="connsiteY3" fmla="*/ 248355 h 428978"/>
              <a:gd name="connsiteX4" fmla="*/ 112889 w 2765941"/>
              <a:gd name="connsiteY4" fmla="*/ 225778 h 428978"/>
              <a:gd name="connsiteX5" fmla="*/ 180622 w 2765941"/>
              <a:gd name="connsiteY5" fmla="*/ 180622 h 428978"/>
              <a:gd name="connsiteX6" fmla="*/ 248355 w 2765941"/>
              <a:gd name="connsiteY6" fmla="*/ 124178 h 428978"/>
              <a:gd name="connsiteX7" fmla="*/ 316089 w 2765941"/>
              <a:gd name="connsiteY7" fmla="*/ 101600 h 428978"/>
              <a:gd name="connsiteX8" fmla="*/ 383822 w 2765941"/>
              <a:gd name="connsiteY8" fmla="*/ 79022 h 428978"/>
              <a:gd name="connsiteX9" fmla="*/ 428977 w 2765941"/>
              <a:gd name="connsiteY9" fmla="*/ 67733 h 428978"/>
              <a:gd name="connsiteX10" fmla="*/ 541866 w 2765941"/>
              <a:gd name="connsiteY10" fmla="*/ 56444 h 428978"/>
              <a:gd name="connsiteX11" fmla="*/ 790222 w 2765941"/>
              <a:gd name="connsiteY11" fmla="*/ 45155 h 428978"/>
              <a:gd name="connsiteX12" fmla="*/ 1016000 w 2765941"/>
              <a:gd name="connsiteY12" fmla="*/ 56444 h 428978"/>
              <a:gd name="connsiteX13" fmla="*/ 1140177 w 2765941"/>
              <a:gd name="connsiteY13" fmla="*/ 79022 h 428978"/>
              <a:gd name="connsiteX14" fmla="*/ 1207911 w 2765941"/>
              <a:gd name="connsiteY14" fmla="*/ 101600 h 428978"/>
              <a:gd name="connsiteX15" fmla="*/ 1241777 w 2765941"/>
              <a:gd name="connsiteY15" fmla="*/ 112889 h 428978"/>
              <a:gd name="connsiteX16" fmla="*/ 1275644 w 2765941"/>
              <a:gd name="connsiteY16" fmla="*/ 135466 h 428978"/>
              <a:gd name="connsiteX17" fmla="*/ 1320800 w 2765941"/>
              <a:gd name="connsiteY17" fmla="*/ 191911 h 428978"/>
              <a:gd name="connsiteX18" fmla="*/ 1332089 w 2765941"/>
              <a:gd name="connsiteY18" fmla="*/ 225778 h 428978"/>
              <a:gd name="connsiteX19" fmla="*/ 1365955 w 2765941"/>
              <a:gd name="connsiteY19" fmla="*/ 293511 h 428978"/>
              <a:gd name="connsiteX20" fmla="*/ 1377244 w 2765941"/>
              <a:gd name="connsiteY20" fmla="*/ 406400 h 428978"/>
              <a:gd name="connsiteX21" fmla="*/ 1388533 w 2765941"/>
              <a:gd name="connsiteY21" fmla="*/ 316089 h 428978"/>
              <a:gd name="connsiteX22" fmla="*/ 1399822 w 2765941"/>
              <a:gd name="connsiteY22" fmla="*/ 270933 h 428978"/>
              <a:gd name="connsiteX23" fmla="*/ 1467555 w 2765941"/>
              <a:gd name="connsiteY23" fmla="*/ 169333 h 428978"/>
              <a:gd name="connsiteX24" fmla="*/ 1490133 w 2765941"/>
              <a:gd name="connsiteY24" fmla="*/ 135466 h 428978"/>
              <a:gd name="connsiteX25" fmla="*/ 1557866 w 2765941"/>
              <a:gd name="connsiteY25" fmla="*/ 90311 h 428978"/>
              <a:gd name="connsiteX26" fmla="*/ 1693333 w 2765941"/>
              <a:gd name="connsiteY26" fmla="*/ 45155 h 428978"/>
              <a:gd name="connsiteX27" fmla="*/ 1761066 w 2765941"/>
              <a:gd name="connsiteY27" fmla="*/ 22578 h 428978"/>
              <a:gd name="connsiteX28" fmla="*/ 1919111 w 2765941"/>
              <a:gd name="connsiteY28" fmla="*/ 0 h 428978"/>
              <a:gd name="connsiteX29" fmla="*/ 2201333 w 2765941"/>
              <a:gd name="connsiteY29" fmla="*/ 11289 h 428978"/>
              <a:gd name="connsiteX30" fmla="*/ 2269066 w 2765941"/>
              <a:gd name="connsiteY30" fmla="*/ 22578 h 428978"/>
              <a:gd name="connsiteX31" fmla="*/ 2427111 w 2765941"/>
              <a:gd name="connsiteY31" fmla="*/ 67733 h 428978"/>
              <a:gd name="connsiteX32" fmla="*/ 2460977 w 2765941"/>
              <a:gd name="connsiteY32" fmla="*/ 79022 h 428978"/>
              <a:gd name="connsiteX33" fmla="*/ 2494844 w 2765941"/>
              <a:gd name="connsiteY33" fmla="*/ 90311 h 428978"/>
              <a:gd name="connsiteX34" fmla="*/ 2562577 w 2765941"/>
              <a:gd name="connsiteY34" fmla="*/ 135466 h 428978"/>
              <a:gd name="connsiteX35" fmla="*/ 2630311 w 2765941"/>
              <a:gd name="connsiteY35" fmla="*/ 191911 h 428978"/>
              <a:gd name="connsiteX36" fmla="*/ 2686755 w 2765941"/>
              <a:gd name="connsiteY36" fmla="*/ 248355 h 428978"/>
              <a:gd name="connsiteX37" fmla="*/ 2743200 w 2765941"/>
              <a:gd name="connsiteY37" fmla="*/ 304800 h 428978"/>
              <a:gd name="connsiteX38" fmla="*/ 2765777 w 2765941"/>
              <a:gd name="connsiteY38" fmla="*/ 406400 h 4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65941" h="428978">
                <a:moveTo>
                  <a:pt x="0" y="428978"/>
                </a:moveTo>
                <a:cubicBezTo>
                  <a:pt x="955" y="422292"/>
                  <a:pt x="8249" y="337581"/>
                  <a:pt x="22577" y="316089"/>
                </a:cubicBezTo>
                <a:cubicBezTo>
                  <a:pt x="31433" y="302805"/>
                  <a:pt x="46223" y="294487"/>
                  <a:pt x="56444" y="282222"/>
                </a:cubicBezTo>
                <a:cubicBezTo>
                  <a:pt x="65130" y="271799"/>
                  <a:pt x="69428" y="257949"/>
                  <a:pt x="79022" y="248355"/>
                </a:cubicBezTo>
                <a:cubicBezTo>
                  <a:pt x="88616" y="238761"/>
                  <a:pt x="102466" y="234464"/>
                  <a:pt x="112889" y="225778"/>
                </a:cubicBezTo>
                <a:cubicBezTo>
                  <a:pt x="169265" y="178798"/>
                  <a:pt x="121103" y="200462"/>
                  <a:pt x="180622" y="180622"/>
                </a:cubicBezTo>
                <a:cubicBezTo>
                  <a:pt x="201890" y="159354"/>
                  <a:pt x="220065" y="136751"/>
                  <a:pt x="248355" y="124178"/>
                </a:cubicBezTo>
                <a:cubicBezTo>
                  <a:pt x="270103" y="114512"/>
                  <a:pt x="293511" y="109126"/>
                  <a:pt x="316089" y="101600"/>
                </a:cubicBezTo>
                <a:lnTo>
                  <a:pt x="383822" y="79022"/>
                </a:lnTo>
                <a:cubicBezTo>
                  <a:pt x="398874" y="75259"/>
                  <a:pt x="413618" y="69927"/>
                  <a:pt x="428977" y="67733"/>
                </a:cubicBezTo>
                <a:cubicBezTo>
                  <a:pt x="466414" y="62385"/>
                  <a:pt x="504122" y="58803"/>
                  <a:pt x="541866" y="56444"/>
                </a:cubicBezTo>
                <a:cubicBezTo>
                  <a:pt x="624575" y="51275"/>
                  <a:pt x="707437" y="48918"/>
                  <a:pt x="790222" y="45155"/>
                </a:cubicBezTo>
                <a:cubicBezTo>
                  <a:pt x="865481" y="48918"/>
                  <a:pt x="940853" y="50877"/>
                  <a:pt x="1016000" y="56444"/>
                </a:cubicBezTo>
                <a:cubicBezTo>
                  <a:pt x="1054712" y="59312"/>
                  <a:pt x="1101668" y="67469"/>
                  <a:pt x="1140177" y="79022"/>
                </a:cubicBezTo>
                <a:cubicBezTo>
                  <a:pt x="1162973" y="85861"/>
                  <a:pt x="1185333" y="94074"/>
                  <a:pt x="1207911" y="101600"/>
                </a:cubicBezTo>
                <a:cubicBezTo>
                  <a:pt x="1219200" y="105363"/>
                  <a:pt x="1231876" y="106289"/>
                  <a:pt x="1241777" y="112889"/>
                </a:cubicBezTo>
                <a:lnTo>
                  <a:pt x="1275644" y="135466"/>
                </a:lnTo>
                <a:cubicBezTo>
                  <a:pt x="1304019" y="220592"/>
                  <a:pt x="1262443" y="118964"/>
                  <a:pt x="1320800" y="191911"/>
                </a:cubicBezTo>
                <a:cubicBezTo>
                  <a:pt x="1328234" y="201203"/>
                  <a:pt x="1326767" y="215135"/>
                  <a:pt x="1332089" y="225778"/>
                </a:cubicBezTo>
                <a:cubicBezTo>
                  <a:pt x="1375856" y="313314"/>
                  <a:pt x="1337579" y="208384"/>
                  <a:pt x="1365955" y="293511"/>
                </a:cubicBezTo>
                <a:cubicBezTo>
                  <a:pt x="1369718" y="331141"/>
                  <a:pt x="1350503" y="379659"/>
                  <a:pt x="1377244" y="406400"/>
                </a:cubicBezTo>
                <a:cubicBezTo>
                  <a:pt x="1398696" y="427852"/>
                  <a:pt x="1383545" y="346014"/>
                  <a:pt x="1388533" y="316089"/>
                </a:cubicBezTo>
                <a:cubicBezTo>
                  <a:pt x="1391084" y="300785"/>
                  <a:pt x="1392883" y="284810"/>
                  <a:pt x="1399822" y="270933"/>
                </a:cubicBezTo>
                <a:cubicBezTo>
                  <a:pt x="1399823" y="270931"/>
                  <a:pt x="1456266" y="186267"/>
                  <a:pt x="1467555" y="169333"/>
                </a:cubicBezTo>
                <a:cubicBezTo>
                  <a:pt x="1475081" y="158044"/>
                  <a:pt x="1478844" y="142992"/>
                  <a:pt x="1490133" y="135466"/>
                </a:cubicBezTo>
                <a:cubicBezTo>
                  <a:pt x="1512711" y="120414"/>
                  <a:pt x="1532124" y="98892"/>
                  <a:pt x="1557866" y="90311"/>
                </a:cubicBezTo>
                <a:lnTo>
                  <a:pt x="1693333" y="45155"/>
                </a:lnTo>
                <a:lnTo>
                  <a:pt x="1761066" y="22578"/>
                </a:lnTo>
                <a:cubicBezTo>
                  <a:pt x="1850924" y="4606"/>
                  <a:pt x="1798441" y="13408"/>
                  <a:pt x="1919111" y="0"/>
                </a:cubicBezTo>
                <a:cubicBezTo>
                  <a:pt x="2013185" y="3763"/>
                  <a:pt x="2107379" y="5227"/>
                  <a:pt x="2201333" y="11289"/>
                </a:cubicBezTo>
                <a:cubicBezTo>
                  <a:pt x="2224175" y="12763"/>
                  <a:pt x="2246685" y="17782"/>
                  <a:pt x="2269066" y="22578"/>
                </a:cubicBezTo>
                <a:cubicBezTo>
                  <a:pt x="2348449" y="39588"/>
                  <a:pt x="2356029" y="44039"/>
                  <a:pt x="2427111" y="67733"/>
                </a:cubicBezTo>
                <a:lnTo>
                  <a:pt x="2460977" y="79022"/>
                </a:lnTo>
                <a:cubicBezTo>
                  <a:pt x="2472266" y="82785"/>
                  <a:pt x="2484943" y="83710"/>
                  <a:pt x="2494844" y="90311"/>
                </a:cubicBezTo>
                <a:cubicBezTo>
                  <a:pt x="2517422" y="105363"/>
                  <a:pt x="2543390" y="116279"/>
                  <a:pt x="2562577" y="135466"/>
                </a:cubicBezTo>
                <a:cubicBezTo>
                  <a:pt x="2606038" y="178927"/>
                  <a:pt x="2583160" y="160477"/>
                  <a:pt x="2630311" y="191911"/>
                </a:cubicBezTo>
                <a:cubicBezTo>
                  <a:pt x="2690520" y="282225"/>
                  <a:pt x="2611496" y="173096"/>
                  <a:pt x="2686755" y="248355"/>
                </a:cubicBezTo>
                <a:cubicBezTo>
                  <a:pt x="2762015" y="323615"/>
                  <a:pt x="2652888" y="244592"/>
                  <a:pt x="2743200" y="304800"/>
                </a:cubicBezTo>
                <a:cubicBezTo>
                  <a:pt x="2769347" y="383243"/>
                  <a:pt x="2765777" y="348734"/>
                  <a:pt x="2765777" y="4064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40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Multiplication: Comparison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3"/>
                </a:solidFill>
              </a:rPr>
              <a:t>6 </a:t>
            </a:r>
            <a:r>
              <a:rPr lang="en-US" sz="3600" dirty="0">
                <a:solidFill>
                  <a:schemeClr val="accent3"/>
                </a:solidFill>
              </a:rPr>
              <a:t>×</a:t>
            </a:r>
            <a:r>
              <a:rPr lang="en-US" sz="3600" b="0" dirty="0">
                <a:solidFill>
                  <a:schemeClr val="accent3"/>
                </a:solidFill>
              </a:rPr>
              <a:t> 3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4 </a:t>
            </a:r>
            <a:r>
              <a:rPr lang="en-US" sz="3600" dirty="0">
                <a:solidFill>
                  <a:schemeClr val="accent4"/>
                </a:solidFill>
              </a:rPr>
              <a:t>×</a:t>
            </a:r>
            <a:r>
              <a:rPr lang="en-US" sz="3600" b="0" dirty="0">
                <a:solidFill>
                  <a:schemeClr val="accent4"/>
                </a:solidFill>
              </a:rPr>
              <a:t> 5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AADF6-549F-904B-88EE-BC99465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92706"/>
            <a:ext cx="5834311" cy="13988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BC6122-E445-3149-84DD-09B1585B1A16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BF98E0-39B7-6C4A-853C-F95BE38A4EC8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5CC5F8-8C8E-844E-B321-02034A59A986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A220800-5219-C54A-A0C0-7D11D6F10F72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FBBB57-0393-B944-9770-6E90E7E56B19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6619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533400" y="3048000"/>
            <a:ext cx="847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multiplication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391884562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0338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400" b="1" dirty="0">
                <a:solidFill>
                  <a:srgbClr val="00B050"/>
                </a:solidFill>
              </a:rPr>
              <a:t>Set</a:t>
            </a:r>
            <a:r>
              <a:rPr lang="en-US" sz="2400" dirty="0"/>
              <a:t> multiplied by a number of </a:t>
            </a:r>
            <a:r>
              <a:rPr lang="en-US" sz="2400" b="1" dirty="0">
                <a:solidFill>
                  <a:srgbClr val="EB641B"/>
                </a:solidFill>
              </a:rPr>
              <a:t>times</a:t>
            </a:r>
            <a:r>
              <a:rPr lang="en-US" sz="2400" dirty="0"/>
              <a:t> for a </a:t>
            </a:r>
            <a:r>
              <a:rPr lang="en-US" sz="24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 eaLnBrk="1" hangingPunct="1"/>
            <a:r>
              <a:rPr lang="en-US" sz="2400" dirty="0"/>
              <a:t>Beth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Marcie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Beth. How many apples did Marcie 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</a:t>
            </a:r>
          </a:p>
          <a:p>
            <a:pPr marL="731520" lvl="2" indent="0">
              <a:buNone/>
            </a:pPr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4207D-6FE2-2B42-8959-489FC554E64B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64173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77983-8C4B-D244-8EB8-88C24D2D4E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31" y="534074"/>
            <a:ext cx="7657985" cy="4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664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Division Facts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300" dirty="0"/>
              <a:t>90 division basic facts</a:t>
            </a:r>
          </a:p>
          <a:p>
            <a:pPr lvl="1" eaLnBrk="1" hangingPunct="1"/>
            <a:r>
              <a:rPr lang="en-US" b="0" dirty="0"/>
              <a:t>Divisor and quotient are single-digit numbers and dividend is single- or double-digit number</a:t>
            </a:r>
          </a:p>
          <a:p>
            <a:pPr eaLnBrk="1" hangingPunct="1">
              <a:buFontTx/>
              <a:buNone/>
            </a:pPr>
            <a:r>
              <a:rPr lang="en-US" dirty="0"/>
              <a:t>	   8 	</a:t>
            </a:r>
            <a:r>
              <a:rPr lang="en-US" dirty="0">
                <a:cs typeface="Arial" charset="0"/>
              </a:rPr>
              <a:t>÷	4	=	2</a:t>
            </a:r>
            <a:r>
              <a:rPr lang="en-US" dirty="0"/>
              <a:t>	</a:t>
            </a:r>
          </a:p>
          <a:p>
            <a:pPr eaLnBrk="1" hangingPunct="1">
              <a:buFontTx/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dividend</a:t>
            </a:r>
            <a:r>
              <a:rPr lang="en-US" b="1" dirty="0">
                <a:solidFill>
                  <a:srgbClr val="EB641B"/>
                </a:solidFill>
              </a:rPr>
              <a:t>)   </a:t>
            </a:r>
            <a:r>
              <a:rPr lang="en-US" dirty="0"/>
              <a:t> </a:t>
            </a:r>
            <a:r>
              <a:rPr lang="en-US" b="1" dirty="0">
                <a:solidFill>
                  <a:srgbClr val="EB641B"/>
                </a:solidFill>
              </a:rPr>
              <a:t>(</a:t>
            </a:r>
            <a:r>
              <a:rPr lang="en-US" b="1" u="sng" dirty="0">
                <a:solidFill>
                  <a:srgbClr val="EB641B"/>
                </a:solidFill>
              </a:rPr>
              <a:t>divisor</a:t>
            </a:r>
            <a:r>
              <a:rPr lang="en-US" b="1" dirty="0">
                <a:solidFill>
                  <a:srgbClr val="EB641B"/>
                </a:solidFill>
              </a:rPr>
              <a:t>)</a:t>
            </a:r>
            <a:r>
              <a:rPr lang="en-US" dirty="0"/>
              <a:t>	   </a:t>
            </a:r>
            <a:r>
              <a:rPr lang="en-US" b="1" dirty="0">
                <a:solidFill>
                  <a:srgbClr val="EB641B"/>
                </a:solidFill>
              </a:rPr>
              <a:t> (</a:t>
            </a:r>
            <a:r>
              <a:rPr lang="en-US" b="1" u="sng" dirty="0">
                <a:solidFill>
                  <a:srgbClr val="EB641B"/>
                </a:solidFill>
              </a:rPr>
              <a:t>quotient</a:t>
            </a:r>
            <a:r>
              <a:rPr lang="en-US" b="1" dirty="0">
                <a:solidFill>
                  <a:srgbClr val="EB641B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sz="2000" u="sng" dirty="0"/>
          </a:p>
          <a:p>
            <a:pPr lvl="1" eaLnBrk="1" hangingPunct="1">
              <a:buFontTx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046375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(Partitive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62A89A-F522-8C4E-9A96-60C51A6D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75790"/>
            <a:ext cx="8686800" cy="4839538"/>
          </a:xfrm>
        </p:spPr>
        <p:txBody>
          <a:bodyPr/>
          <a:lstStyle/>
          <a:p>
            <a:r>
              <a:rPr lang="en-US" dirty="0"/>
              <a:t>Show the dividend, divide equally among divisor, count quotient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405561"/>
            <a:ext cx="1099113" cy="54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984134"/>
            <a:ext cx="1752600" cy="1752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831734"/>
            <a:ext cx="1752600" cy="1752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60334"/>
            <a:ext cx="1752600" cy="1752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050934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898534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060334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41334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967161"/>
            <a:ext cx="558800" cy="425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88934"/>
            <a:ext cx="558800" cy="425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29649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1684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51424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80313 -0.0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51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2085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0.00231 L 0.44462 0.0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59201 0.122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Partitive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12 ÷ 4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15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590800"/>
            <a:ext cx="234230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3917577"/>
            <a:ext cx="1727200" cy="1727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51D92F7-6D54-BD49-9DBF-E298AEBABAAB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93189-B387-B044-91FA-85C571F6916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F61CCC-3FAA-9C46-9904-D202E05214DC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6F71A6-304D-A444-9F48-D7C2C549FF29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1077D1-4B87-4045-8050-6A5E933057AC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2944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Division: Equal Groups (Measurement Division)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01B57-4A5E-E543-A590-8FAA56687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60407"/>
            <a:ext cx="8686800" cy="4839538"/>
          </a:xfrm>
        </p:spPr>
        <p:txBody>
          <a:bodyPr/>
          <a:lstStyle/>
          <a:p>
            <a:r>
              <a:rPr lang="en-US" dirty="0"/>
              <a:t>Show the dividend, make groups of the divisor, count groups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253161"/>
            <a:ext cx="1099113" cy="54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872161"/>
            <a:ext cx="1099113" cy="54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9361"/>
            <a:ext cx="1099113" cy="54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814761"/>
            <a:ext cx="558800" cy="425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19561"/>
            <a:ext cx="558800" cy="42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00561"/>
            <a:ext cx="558800" cy="4254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576761"/>
            <a:ext cx="558800" cy="425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62361"/>
            <a:ext cx="558800" cy="4254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043361"/>
            <a:ext cx="558800" cy="4254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72161"/>
            <a:ext cx="1099113" cy="54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795961"/>
            <a:ext cx="1099113" cy="54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4329361"/>
            <a:ext cx="1099113" cy="546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5641" y="5315225"/>
            <a:ext cx="2920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÷ 3 = 2</a:t>
            </a:r>
          </a:p>
        </p:txBody>
      </p:sp>
    </p:spTree>
    <p:extLst>
      <p:ext uri="{BB962C8B-B14F-4D97-AF65-F5344CB8AC3E}">
        <p14:creationId xmlns:p14="http://schemas.microsoft.com/office/powerpoint/2010/main" val="32879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43356 -3.74364E-6 " pathEditMode="relative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36686 -3.74364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6.25636E-6 L 0.32517 6.25636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4709E-6 -3.74364E-6 L 0.62533 -0.0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291E-6 -3.74364E-6 L 0.55029 0.01111 " pathEditMode="relative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3 0.00231 L 0.59476 -0.00879 " pathEditMode="relative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36A371-48A9-8C42-9AC3-D1521D8324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823" y="0"/>
            <a:ext cx="5140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1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Division: Measurement Division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A8716"/>
                </a:solidFill>
              </a:rPr>
              <a:t>10 ÷ 5 = __</a:t>
            </a:r>
          </a:p>
          <a:p>
            <a:pPr marL="228600" lvl="1" indent="0">
              <a:lnSpc>
                <a:spcPct val="90000"/>
              </a:lnSpc>
              <a:buNone/>
            </a:pPr>
            <a:r>
              <a:rPr lang="en-US" sz="3600" b="0" dirty="0">
                <a:solidFill>
                  <a:schemeClr val="accent4"/>
                </a:solidFill>
              </a:rPr>
              <a:t>9 </a:t>
            </a:r>
            <a:r>
              <a:rPr lang="en-US" sz="3600" dirty="0">
                <a:solidFill>
                  <a:schemeClr val="accent4"/>
                </a:solidFill>
              </a:rPr>
              <a:t>÷</a:t>
            </a:r>
            <a:r>
              <a:rPr lang="en-US" sz="3600" b="0" dirty="0">
                <a:solidFill>
                  <a:schemeClr val="accent4"/>
                </a:solidFill>
              </a:rPr>
              <a:t> 3 = __</a:t>
            </a:r>
          </a:p>
          <a:p>
            <a:pPr lvl="1"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600" y="2674297"/>
            <a:ext cx="2342305" cy="1981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C31F48-118F-0248-B49C-1DCAF325DF85}"/>
              </a:ext>
            </a:extLst>
          </p:cNvPr>
          <p:cNvGrpSpPr/>
          <p:nvPr/>
        </p:nvGrpSpPr>
        <p:grpSpPr>
          <a:xfrm>
            <a:off x="5390106" y="1438138"/>
            <a:ext cx="3200400" cy="3206276"/>
            <a:chOff x="5551471" y="2133600"/>
            <a:chExt cx="3200400" cy="32062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968043-E3A3-534E-9548-2770AFFBEDEF}"/>
                </a:ext>
              </a:extLst>
            </p:cNvPr>
            <p:cNvSpPr/>
            <p:nvPr/>
          </p:nvSpPr>
          <p:spPr>
            <a:xfrm>
              <a:off x="5551471" y="2133600"/>
              <a:ext cx="3200400" cy="32062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this problem to a student.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10DEDF-6C42-2049-9303-BDEDF587A42B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8D22D5F-AF96-8E47-AEDC-8B440E7A9218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1D7C27-4135-D243-BF65-9950BF0A774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38596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A5825-A1DC-3C49-B474-5C209D87E11C}"/>
              </a:ext>
            </a:extLst>
          </p:cNvPr>
          <p:cNvSpPr txBox="1"/>
          <p:nvPr/>
        </p:nvSpPr>
        <p:spPr>
          <a:xfrm>
            <a:off x="762000" y="3048000"/>
            <a:ext cx="771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it important to understand division in different ways?</a:t>
            </a:r>
          </a:p>
        </p:txBody>
      </p:sp>
    </p:spTree>
    <p:extLst>
      <p:ext uri="{BB962C8B-B14F-4D97-AF65-F5344CB8AC3E}">
        <p14:creationId xmlns:p14="http://schemas.microsoft.com/office/powerpoint/2010/main" val="171330272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en-US" sz="5100" b="1" dirty="0">
                <a:solidFill>
                  <a:srgbClr val="00B050"/>
                </a:solidFill>
              </a:rPr>
              <a:t>Groups</a:t>
            </a:r>
            <a:r>
              <a:rPr lang="en-US" sz="5100" dirty="0"/>
              <a:t> multiplied by </a:t>
            </a:r>
            <a:r>
              <a:rPr lang="en-US" sz="5100" b="1" dirty="0">
                <a:solidFill>
                  <a:srgbClr val="FF6600"/>
                </a:solidFill>
              </a:rPr>
              <a:t>number in each group</a:t>
            </a:r>
            <a:r>
              <a:rPr lang="en-US" sz="5100" dirty="0"/>
              <a:t> for a </a:t>
            </a:r>
            <a:r>
              <a:rPr lang="en-US" sz="5100" b="1" dirty="0">
                <a:solidFill>
                  <a:srgbClr val="0070C0"/>
                </a:solidFill>
              </a:rPr>
              <a:t>product</a:t>
            </a:r>
            <a:r>
              <a:rPr lang="en-US" sz="5100" b="1" dirty="0"/>
              <a:t> </a:t>
            </a:r>
          </a:p>
          <a:p>
            <a:pPr lvl="1" eaLnBrk="1" hangingPunct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bags of apples. There are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in each bag. How many apples does Haley have altogether? 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wants to share them equally among his </a:t>
            </a:r>
            <a:r>
              <a:rPr lang="en-US" sz="5100" b="1" dirty="0">
                <a:solidFill>
                  <a:srgbClr val="00B050"/>
                </a:solidFill>
              </a:rPr>
              <a:t>2</a:t>
            </a:r>
            <a:r>
              <a:rPr lang="en-US" sz="5100" dirty="0"/>
              <a:t> friends. How many apples will each friend receive?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2 </a:t>
            </a:r>
            <a:r>
              <a:rPr lang="en-US" sz="5100" dirty="0"/>
              <a:t>× </a:t>
            </a:r>
            <a:r>
              <a:rPr lang="en-US" sz="5100" b="1" dirty="0">
                <a:solidFill>
                  <a:srgbClr val="EB641B"/>
                </a:solidFill>
              </a:rPr>
              <a:t>?</a:t>
            </a:r>
            <a:r>
              <a:rPr lang="en-US" sz="5100" dirty="0">
                <a:solidFill>
                  <a:srgbClr val="EB641B"/>
                </a:solidFill>
              </a:rPr>
              <a:t> </a:t>
            </a:r>
            <a:r>
              <a:rPr lang="en-US" sz="5100" dirty="0"/>
              <a:t>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1"/>
            <a:r>
              <a:rPr lang="en-US" sz="5100" dirty="0"/>
              <a:t>Haley has </a:t>
            </a:r>
            <a:r>
              <a:rPr lang="en-US" sz="5100" b="1" dirty="0">
                <a:solidFill>
                  <a:srgbClr val="0070C0"/>
                </a:solidFill>
              </a:rPr>
              <a:t>12</a:t>
            </a:r>
            <a:r>
              <a:rPr lang="en-US" sz="5100" dirty="0"/>
              <a:t> apples. He put them into bags containing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apples each. How many bags did Mark use?</a:t>
            </a:r>
          </a:p>
          <a:p>
            <a:pPr lvl="2"/>
            <a:r>
              <a:rPr lang="en-US" sz="5100" b="1" dirty="0">
                <a:solidFill>
                  <a:srgbClr val="00B050"/>
                </a:solidFill>
              </a:rPr>
              <a:t>?</a:t>
            </a:r>
            <a:r>
              <a:rPr lang="en-US" sz="5100" dirty="0"/>
              <a:t> × </a:t>
            </a:r>
            <a:r>
              <a:rPr lang="en-US" sz="5100" b="1" dirty="0">
                <a:solidFill>
                  <a:srgbClr val="EB641B"/>
                </a:solidFill>
              </a:rPr>
              <a:t>6</a:t>
            </a:r>
            <a:r>
              <a:rPr lang="en-US" sz="5100" dirty="0"/>
              <a:t> = </a:t>
            </a:r>
            <a:r>
              <a:rPr lang="en-US" sz="5100" b="1" dirty="0">
                <a:solidFill>
                  <a:srgbClr val="0070C0"/>
                </a:solidFill>
              </a:rPr>
              <a:t>12		</a:t>
            </a:r>
          </a:p>
          <a:p>
            <a:pPr lvl="2"/>
            <a:endParaRPr lang="en-US" sz="28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863EE-06FF-5D4C-8195-184B65B3FF96}"/>
              </a:ext>
            </a:extLst>
          </p:cNvPr>
          <p:cNvSpPr/>
          <p:nvPr/>
        </p:nvSpPr>
        <p:spPr>
          <a:xfrm>
            <a:off x="228600" y="141984"/>
            <a:ext cx="269389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9269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</a:t>
            </a:r>
          </a:p>
        </p:txBody>
      </p:sp>
    </p:spTree>
    <p:extLst>
      <p:ext uri="{BB962C8B-B14F-4D97-AF65-F5344CB8AC3E}">
        <p14:creationId xmlns:p14="http://schemas.microsoft.com/office/powerpoint/2010/main" val="31548053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D4A5-4F2C-FF4C-9EE4-25E448BC04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758" y="0"/>
            <a:ext cx="516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53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vertical presentation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2577353"/>
            <a:ext cx="1385304" cy="181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24" y="2577353"/>
            <a:ext cx="1625600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24" y="2577353"/>
            <a:ext cx="1385304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5024" y="2958353"/>
            <a:ext cx="228600" cy="1143000"/>
          </a:xfrm>
          <a:prstGeom prst="rect">
            <a:avLst/>
          </a:prstGeom>
          <a:solidFill>
            <a:srgbClr val="FFFF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4" y="2577353"/>
            <a:ext cx="1625600" cy="1981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79024" y="2348753"/>
            <a:ext cx="381000" cy="18288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24" y="2120153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4583 4.44444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 on place value</a:t>
            </a:r>
          </a:p>
          <a:p>
            <a:endParaRPr lang="en-US" dirty="0"/>
          </a:p>
        </p:txBody>
      </p:sp>
      <p:pic>
        <p:nvPicPr>
          <p:cNvPr id="4" name="Picture 2" descr="http://www.eduplace.com/math/mw/background/2/12/graphics/ts_2_12_wi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132" y="3352800"/>
            <a:ext cx="2598868" cy="2414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oogle.com/images?q=tbn:ANd9GcSuXq8Y_E8nPKRcYgK1CgEfY5lfqYbdwa6lCuFWLteF1D8Jye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027" y="1810870"/>
            <a:ext cx="3015573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Introduce regrouping/trading/exchanging after mastery of problems without regrouping</a:t>
            </a:r>
          </a:p>
          <a:p>
            <a:pPr lvl="1"/>
            <a:r>
              <a:rPr lang="en-US" sz="2400" dirty="0"/>
              <a:t>10 ones for 1 ten</a:t>
            </a:r>
          </a:p>
          <a:p>
            <a:pPr lvl="1"/>
            <a:r>
              <a:rPr lang="en-US" sz="2400" dirty="0"/>
              <a:t>10 tens for 1 hundred</a:t>
            </a:r>
          </a:p>
          <a:p>
            <a:pPr marL="411480" lvl="1" indent="0">
              <a:buNone/>
            </a:pPr>
            <a:endParaRPr lang="en-US" sz="2400" dirty="0"/>
          </a:p>
          <a:p>
            <a:pPr marL="402336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1 ten for 10 ones</a:t>
            </a:r>
          </a:p>
          <a:p>
            <a:pPr lvl="1"/>
            <a:r>
              <a:rPr lang="en-US" sz="2400" dirty="0"/>
              <a:t>1 hundred for 10 tens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79984" y="2235644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Carry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600" y="1804852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79984" y="4079076"/>
            <a:ext cx="1524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Borrow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3652618"/>
            <a:ext cx="1828800" cy="17145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Regroup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Trade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</a:rPr>
              <a:t>Exchange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-357470" y="2586670"/>
            <a:ext cx="14097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Addition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395570" y="4432295"/>
            <a:ext cx="1485900" cy="438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25273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Strategies</a:t>
            </a:r>
          </a:p>
        </p:txBody>
      </p:sp>
      <p:sp>
        <p:nvSpPr>
          <p:cNvPr id="4" name="AutoShape 8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Linda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  <a:endParaRPr lang="en-US" b="1" dirty="0"/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67000"/>
            <a:ext cx="6985000" cy="24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260" y="170306"/>
            <a:ext cx="2663008" cy="92163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773644"/>
            <a:ext cx="2651668" cy="12207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Intervention adaptation: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6661427" y="1190870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6691901" y="2690727"/>
            <a:ext cx="221122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6691901" y="4565451"/>
            <a:ext cx="2272179" cy="85795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7DA13A-766A-4144-BBDB-EB73774C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6" y="170306"/>
            <a:ext cx="3346103" cy="58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48055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Lluvia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Sums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38400"/>
            <a:ext cx="6724535" cy="30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Jennifer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Opposite Change</a:t>
            </a:r>
          </a:p>
          <a:p>
            <a:pPr lvl="1" indent="-342900">
              <a:defRPr/>
            </a:pPr>
            <a:r>
              <a:rPr lang="en-US" dirty="0"/>
              <a:t>Round one number to nearest ten</a:t>
            </a:r>
          </a:p>
          <a:p>
            <a:pPr lvl="1" indent="-342900">
              <a:defRPr/>
            </a:pPr>
            <a:r>
              <a:rPr lang="en-US" dirty="0"/>
              <a:t>Amount added is subtracted from other number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" y="3124200"/>
            <a:ext cx="9144000" cy="23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Alina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Column Addition 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521970" lvl="1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b="1" dirty="0"/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IUEhQUFRUUFxQXFRUYFBUVGBUYGBUVFBUUFhgXHCYeGBojGRQVHy8gJCcpLCwsFR4xNTAqNSYrLCkBCQoKDgwOGg8PGi8eHBwsKSkqLCksLCwpLCwpLCwtKiksKSwsLCwsKSkpKSksLCwpLCwpKSksKSwpLCksLCwsLP/AABEIAOQAlwMBIgACEQEDEQH/xAAbAAABBQEBAAAAAAAAAAAAAAAFAAIDBAYBB//EAEEQAAEDAgQDBgMGBAQFBQAAAAEAAhEDBAUSITFBUXEGEyJhgZEyobEUIzNCUtEHcsHwFmKC4RVDksLxF1Njg7L/xAAZAQACAwEAAAAAAAAAAAAAAAAAAQIDBAX/xAApEQACAgEEAQIFBQAAAAAAAAAAAQIRAxIhMTJRIkEEE0JhkRQzcYHh/9oADAMBAAIRAxEAPwA/21/BH8wXlnaYaDqvUu25+5b/ADBeW9pxoOv7rJk7o2YujBuEHx6clevBA13QzDHw8Ixc0eJ1EKy2jHl7FKhWM6K6ySDqhHeEFELCrMpvZMMXdGktzoEPxAaPV5j9AqN+fC9Y0dP3A+EfGUYv37nyQjBx4nIpf/m6Kf1lc+jBBdxV+m5DaRRmzs3GDl05kaLQc6hzaM8VedTH5ToBqoa7QNvVQMfp4TvuEhNMndfPAgOMBVxU11SL8yjZJMKSsQUDvu1j8aM1FrqmlJY/FfjCy4+zOrLog3Qrh2SODACkq+Fj6BJVT5LI7I9S7dH7pn8w+q8w7T7DqvTe3jvuqf8AMF5j2l2b1WrJ3RmxdGBrP4giwvXZXA6BB6DoIV7OFfEx5exAHzp81fsm6quWtInjyVrD2yfRQnwPD3Qep7Knf7PVthgKnfnR6xo6TKGA0x4yTqNkUqWbqri1gJJgADUqDsb2fqXDy4eGm0+J8adG8yvQnWlKhTJHgB3d+d/kD+Xqr69VlUmtNGZw/sqy3bLoq1eOxYw/p8ymYg8NkE5ncQNgiguu90pjK0aCNhzjmeZQfEKQDSRAbrBmZ5kniB9VJsqSoA1a7nOgbcf6DzU9tdMpuhwkD4jE/wBhRU6wafn1Kr0qm5IniQeWmqaYNGsqVGuAgNIjQED5HgULuqABloI6/Tqq1C8AIEkCNNfhB8+W/sm0rtxc5h1c3UCdXDynj5IbYtKYRd+GZWMxA+NaQvOhGrT5RHMIBidGH+SqhGmzQ5XFLwEcNdE9Ako7J2/okqZcl8eD1Ht98FL+ZeZ9ozo3r+69J7fP8NL+ZeeYvad4WgcStGR1NGbDvAA02qWqYWht+yJIBL12r2Pn8yms0EijJhm5WkZ8PjVEsIMuKu/4QMfGrFLBu6OhmVCeWDTSDHhnGSbQ/im/ZTVdkaNXGOafGqN4Bb90DXc2STFJv6jxPTgqYqzZJ0aK1t2WtAMGzRJHFzj04koHWtXV3OqVnZabdwP/AMN5HzRZtEu0cfF8VR3Bs8FXuaHehoAOQSKTP1ni4jlPFaGZgRVxBzxkpNDWnwt/l46cuMneELxiuHnKNWNAbPF0bNHrJWjvLEj7tkAkfeVNg0fpaeaF3tvTa3JRGZwBBdEAc4/dIZlnUcxA8xMcuQUVw7K4jmdehnRHKeH9011R0SNuQJGnrxhBqtiRL6giZyt49SiwZXcPC1p4D5EwFK2magDwYqUzHqIhVMxJcTqSRp5DgrlrVyOJ4GA7zBiD1CbEFrW47xpzCHfmHM8+qZSwynWd95uJ159USpWIc3MPiA3GxHAofWltQ8DpI5+Y67+ire62JrZjG29Jk6geqSD3NgHVTvqSklHDqV2SlmUXVHpf8QD+D1WIru+8Z1W27fD8HqVhK5+9b1TzdgwdQfiGJVRVcGvIA2CfSuahYXGqZ5Kvfu+9cohstEIRcUZck5KTpk/26t+sovg1w9wOd0mUHpjTRGMGGhnmFVmhFRLPh8knOmw/gth3tXaRudY91sDZwe8eQA0acmxzPPyCF0HCjTZl4iTG5O0HkdVYfWkA1CDyZIj19VGCpFmRtsir3rQ2SCGawONT/MfInQdVZw+QO8ePvHiPKmzg1v8AfAqr3bS7PUMka67NHMD5BVa/aB7n93QAk/E4iQ0bCApcECe6z1DA0ZxcdB78l2iaY8FMF58tJ9eAXLmjULNXOfG+wA6DYKhSqVWSG5WDSYMuPUpDLt1aNZ46vjePgptHhZPIc/M6rF49XdJkgT+Rv/c7clHcQqPYCZJGu0fMkrJ17mSZEEa/3zQkMpMJBgjflwVyxGZzZ2MtPQjT6hRNpZnNI5/srWG0CHEfqbPqNPqpsiaDDnFlMtPDVv0LfdUbsz4hwn23V+0umuyg6ZhHrG/98lUuWFjj5EnrtP8AfmoDKltZ5qmbh+4XVbtqxZ8IBn5Li0Y4rSUZG9Rpu3x1o9SsHcfiNW47fnWj1WFunfeNWbL2NeDqCcQfFVyTR4fNMvNapC6+mQ1aYdUYcvZlqkcrZ5otg75DlnmkhsEo5gDvCVTn6lnw37htHVAA3iSA8jlIADfZRVL2NXRJ2+k+XIclYxHDHU3l7vheAW89AAR00QW4qZnHmYgc+XoqoqlRty+qVivcVJBAJg7n9R5dAnYI4tc07OcZJ5DkpRgzna8fopbewc17Z5mfTZFkdIaxDFDGRhJdoCeDZnj05JlDCSTJM8hxJ81Pa2MH1nqtBY2gCktwrSZq77GGpq8k8tZ+SzGJ9j3NJgGP71XsVNghR3Nk1wIIVmgr1HgdWz7l7S8RrE/X6otZ0dQ4QQ0yCPOZ+a0nbzswHUnOA1bqP/CxuBXeWQ4aEQQPnH1SaAuV2mIHAnL1B26GUm3feNaeOod6f2VHe1YETtqD5cEqLRm04lp99CosC3bDT2+iSfbOHi6pLTj6mbJ2Dfb934PUrBXL/G1bf+ILvwepWJfaPqOb3dN743ysc6PYLNkXqNeF+kG14zklOe6Wx5qX/gNxUq5WW9dx5Ck8/wBFuMN/hDcOpB9y9tBsTkAz1PUDwj3WiK2MU1c3R5+2200KOdlLN1RwYxpc5zgIG511+S0FX+EzyW9xctcHRpUYWEc/hJGy3mEdmLXDLeoWvLqjm5XVXHU8w0D4Rp1UZpSVFmJShK6AnaK5zZ3OPwQ0DkBp/RDMCwp1R+cjT8o5I7aWAvrd1Rp0fUGU82sECPKSUetsPbSYGjgqVF2a3JFClYABVqlpDgYRSrTJGiCXFYzpo4HUIY0rCraIlX7YaIFaY+wkNqeB22uiPUCnFCkXKbk4vUAeu5laU0RX1qHth2y8k7XYILer4NM+o8iJK9eqPXn38QSDkPGflx/vzUWWRRhqV1maBxE/7hEcNbJk8GifclBbX43ctVoLEABw46T7bKib0oIrUx1rseqSba7HqktmLojJl7M9ksrm3Jy5KZdG+UH0kosyqAIAAHIQPosjix7glzeM9PVMsO0D6wIGnInc+iqWZJ0zU/h9S1R4D19fOpmWOMcRwhV3462sw5TuCOHKFxlqXNA5jWeM+SEWGH5KtRmgA128plQlKSa8MlGEHF3yhZ6lOkx4y5nNEtI5cETxewbUsnE7mmXE+eWULu7qA1jxBDQAeB2V+tjbPs7m7w0g9IhEHG3bHOMqVIr9i6XdYdZtiPumEjzcMx+qIVnyhOCXs2lA8mAf9Phj5KybxTsioOy3SWF7V3dW2ue9YC5pEOB2d/ljh5Fbi3qJl5h7Kwh4BHmlRPjkxQ7T2lwzLU+7dsWVWxrwh230RLBLx1LwZi5nAHUt6Hki1PspQBByDTbTborDcIbnzJNP2BNcMstrgrpuFm8f7SMtokwCcoOsT/4UVLF6xAcwMe06jxEAjyI0T1C0h26uYBk6LzjthiWYk8Phb580bxHHqjpY6i5vmDmafULN22DPuKuYyQNtPC0f7qDYcIFWlvALyDGh6wP3V3CXkteTuSStJUuKVFrabwGs4uKo3NekWGoyIM+yrlFyW5CGSnwV8LpgteTO4XUT7N3OVjwwth0EZhsuLoY1UUjLLd2ejV7NtZzw7YRA9Jn5p1rg1KlqxuvMmShV7cEVXZdfCDvAT6N+8jy8jPyWfVG26NLjPSknsTWVMOuOOinx2llbnYPE9zKZPCHOAM/6ZQPAsTP2h06gTKN4te5qcM1dMj01lKGSLg2Ty45RmkQYrZtrDK7edCOEa7pmFYCKYcHGZQKhf1mPgiYHzPXotThuMhwh4yngeCrxSjKVstywyY4UnaMrZ1e7fc2//t1BUYP/AI6uo9nh4U7a54IX22u20LujXB8LgadX+R2x/wBLgD7ohZROvyTlzsGN7b8l+3vjsN+SvmqWsc48BMLO49Zu8FSicrmexHJw4hSYT2sp1B3VcZHxqDseEg8QmiTg5K0aSnUOh4FT3Ryt81n6Vz3T4aS5nLfplKKOxQVBABEcxEnyT1bFco0wR2j7OC4pgcvLQrL2PZi6oOAoVcrJGamRpE65QdtF6FTuJCpX2IU6ZbnMBxjzI4whuldjUb9twe/Ce88BJDPz7y//ACA8uaZeW/dsytJA3I59VoLyu0saRo0RAiNyNfZZ3tBcNDHOJgBVvaWlbmaUr5ML2kqSOeuxQ60OWkZ4q/d3dM6yPVA6t2AYDs0p6WLlGpwdpyAjTRJXcNdTFClknPHjnZJbUUGw7OMLqtZr9cpIHnqR+yuMpAGpyH7cFUwarle9ztiM0/VNOIAtqOBHicR6DRZYJKFM3ZLlk2+wzCbAl1Rw5wDxH+ys02OD3SRoNIEGXHXT0RTAKP3QJ/MSUzGLXJNRp4DQiQhYtMbQSzap0yCyYHOMgHX3A0Rh+FsI2grLWV/XY0ubSZVy8AXMcdeEyCVcHbjKwuq2tw2N8uR8fRSjo3ciE4zv0gD+JfZZzrYvZrlIPos/2Kx3PT7l/wCJT2n8zNh6jbovQLbtdaX0U6VTxuI+7eCx/MwDofReZ/xKwQ2d02tSlrahJBGkPG/yRKPgnGb+rk3rzIkaygd7hNOpoRtqAdIPNrhssphP8STThtZpI/U39v2Whq9sGOLQGOzO2lpAHXkq3saMc2n6WTWGE1Q7Su5rRzIfHkETrPDT+MTHOP6IXb2b3PzXNbuqcgMaBBeSJhp3d6LlP7MyvUZQFWpUkAurAhtMjctB1MoSsJ5G5bq2Hra5cRJOVu8kEk/ytGp6qxh1xRq1AHQQwmMwk+cx9E2hZeA5tc3MxJ/280PsLjuqwaJ1OsA+qqyTcWvBOEdcX5NdigoupFvgbOxgtE76HmsxQwGnXkOeY5Sj11TDmwD7iR6rMU6TqTi59N2WSC5pkT6Fa09TOXONIguv4S0nEltZwnhooqP8IqbR+KSeZhaO1xS3d+Yj1U/fUODz7qwqsEUexPdt0cDySRKoaZ2qn3STsATj93FQhmwYPnsgeF35LWscOJnWdyT+yJMvO9a4uGUkAnk0cEOs7Waxc2YG0cuMjqVgyeV7nYxKtpex6Vh9ZopsE8FF2guAKaCUrgkGB7GD7FD8UxuYYTqNIOm/VXTy1GmZsfw7c7X8ml7Oslk7qzi9AGmTHVDsCxDKwSCJV/EbkOpOIKnCSljK5xksv9mHubT7PVt7ltM/dvcTEa6EfQqxjWM0L6k+lUGpHhkQ5r/ykc/RHcNeHNyPgyNELs8LpC7q0XsBa4Ne2dCJ0kEbQVUt1s63LdS1PUuEeXt7Pj7dSpEeEEufPBrBmM+S3WA4Tk8bqTqlaqScuwpt/LJ4CI0Clx3B2tuKJHxvPdOPNjXZyfVrYW7tHNa1sxOUEx56lXfL1bSK3k0bx9wVcFpq0BUFMOoh9UgD4fCGN1PUrFWNz3l89wbJe4ZZGgE7lB+2PaGszEXN7xvd1HGIGobtBPFE8LuAe7qU2P8AC7TR2pHE+qqyvavBdhVO/K/09ItcO1LnvkjQRw5xyQvE6NKnVBA5a5uJ3XLS6fEcNddfkpbnD21fjn6KE96pCg9MvU/wH7JjKjAf7+SF4ngpeXU6bsoIDnD9R1E/RRWtHuxDS6Osq5RvfEyeeWfIj9wroy2VrczTju6exnf8EOHEehT/APCLhsXLYT0UUq6zPRj39mag2zLi1plJOwoxbsCq06OTu3uc/Wo4N3cenAKxgOHFjfGxzTtq0grVtu137WqFV2bHNtUZW4uTTdtIPLcIJeYZWrvkUzl8wB03XpIAduAeoTwxo2ASnBTHjzPHwZTDMBr5QG+HSJJ09kdZhbGNiqe8dGo+FvsFauLpzdQh7rkuMlGlJUJzlN2yJ9jT0yDIQdIJ9oPBRVMH72vSqipkfSkaNnO07tM8JT69VwggZhxHHqE1twHCWn9wVHSkS3e5cu8CZVqNfULjkBDWgw0SIJiN4Vs2dPiJ2HlpoNFQoYkTodx81MbhTuypxa2JhYUgZFOmDzyNn3hSd2OQVYVk4VUhUOdRBUTrdSsqKbROg4KLqSE4za5miCQQekggtI+fyR2syUKxSpA9QPnqoS2TJRuzz0YRct+G4qj/AFu/qu95fsOlxU9YP1C1EJjgFzVmn5Og8cX7GcHaHEm/82erWpI4+mkp/qJ+SPyYeDWMend6qPfjmE4VxzXRMdBFlxCc+5hCzdjmp6lZNEWid16CIVevOU5RJ4cJ8k1gjXgo7m+Dfi0bwdw9eSRNIbQusxjVrhu07j9+oUd0IOZu/H/N18/NPqOY8ano4HUeYKGHEwHFrnajUH9Q5hDJoIVajXMDm9f9lbticrZ3hZS0rPFWpTLXN8Rc0Oa4eE6y0RtujTcWa0AEOEaascPqELcJVQXlPYUIZjDOambjFP8AUFIraCwcpmVEH/4mw/mHuFz/AIq0H4h7oEo2GHFA8RLHmHuc0DUZTBJ5Ky7Emxof6rM3jar3l3dvAmAMp1ABg+W6i42D9PHIVYKGnxnq6VIPs52b7krOvzjdpHoU6lWMFV6IL6UJyl5Zqra1okE5W6JIBa3HgdrxCSvUY+F+Chyl5ZrB2Zs/0VR0qv8A3Xf8KWnB1dv/ANjv2V9Jqnf2Hql5BFz2Dtqm1zcNPMVBPzant7Gva2Kd3mI41KbSfUsI+iKRzSc1O14Fql5BB7LXcfiUHej2g+mqZX7LXRbE0hO/icR8wjGx006FObcvGzne8pVEkpzRiv8A09vWuGSpSDPzMJcR/p5I1YdmLikQfui4cS1pI6EiQtA3EH+R9E8YqeLR6FSWlcClkm+QTc4VcVHMe4U87CCHgwYBnKeY+iLsfX4hnuVI3FGncEfNSNvmHj8lLYrbbGtD+Ib7KTuhxA9gutuGnZw908OCdkSL7M39LfYLhtGH8rfYKdKUBZX+yN/SPYKN2Ht/SFbK5KYWVPsDeSjfhrDu1vsP2V8ppCdiBNTAKR/5bfaPokiT6gG5A9UkbAD10NTQU4OWctOyF1zZC5K4gBhYuTz0Uqic1AzuyY5JhlcIQB0NXQuZuS5mSA7lTS2Uh8yuhAHWCNiR6kKQV3DZ7vefqq53T3MUrYqLAvnjiD1aP6KQ4i7kOuqphOc5GpipEr7l5/NHTRREniXf9RSpuT3FFsdEIYOQ9lxSE8ZSSGOScUkkASMC44apJJkfcTTumPSSSJCCbK6kgCMHdNnVJJAHS9NaUkkAdapJSSQI4TqujZJJAzmaFwJJIA5Oq4kkg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895600"/>
            <a:ext cx="6705600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addition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92063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 Strategies</a:t>
            </a:r>
          </a:p>
        </p:txBody>
      </p:sp>
      <p:sp>
        <p:nvSpPr>
          <p:cNvPr id="4" name="AutoShape 4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SEhUUEhQVFBUUFBUUFhQUFRQUFBQUFRUXFxUUFBQYHCggGBolHBQUITEhJSkrLi4uFx8zODMsNygtLisBCgoKDg0OFxAQFywcHBwsLCwsLCwsLCssLCwsLCwsLCwsLCwsLCwsLCwsLCwsLCwsLCwsLCwsNywsKyssLCw3N//AABEIAKkBKwMBIgACEQEDEQH/xAAcAAACAwEBAQEAAAAAAAAAAAADBAIFBgEHAAj/xABBEAABAwMABggEBAUBCAMAAAABAAIDBBEhBRIxQVFhBhMicYGRobEywdHwFEJScgcjYuHxwiQzNEOCkqKyFWN0/8QAGgEAAwEBAQEAAAAAAAAAAAAAAQIDAAQFBv/EACMRAAICAgIDAAMBAQAAAAAAAAABAhEDIRIxBEFREyJhFAX/2gAMAwEAAhEDEQA/AKh2AohyFNIoArhirYGxjrERj7+SRkl3I9K7K6ILZOT0cnakRt8VZTNVfbJ708kCICRiUkjz4q0dGlKmNTWhgDY7WB3W896tdGQa8hAybn1P35Kv/MeBdf1utP0Mp7ve/g044G+Pn5I+wo31FAIomgW/UfU+SyHSGrvqje4knuP9lp66bVjNrjsMA8QB9VgdJS68xtsAt659imky8EJaUm1nDkNnsqaaSysK8kO+ap602UyovJJ/lQMl9iXc/iutcgYdhTUTrZKRhdwTcO3KVhRYU+25TouRwVfC7inYs/RIMGa3cNvFEjj9sngux+XNCqZRsGz3Ky2Z6Bvdc3/K3dxO4Kn0hPm3iVY1U2qLcNneq1kGs7WPFMkI3YXR0GqC47SD4KbrMYXHecD2TLGDebAWuVVaQqNY8tjRy4oVbD0Aa65uVbUT8hU8W3uVnRuWkaIPSbtTtcM+ZQHNDxrDIIs5vEcue8KOmZL2bwuT52SEE5bkbt31TpaFvYCsiMbgeGw8W7vonWZAI2Oz3EJlxbIzOWnbvLHce5J00fVuMZ2HI++aL2v6bpnp/QDSWtGAdsZ9Dh31W52ZH7h/qC8d6JVvUz2Ox2D4ix9165RSazObTbvG4+IU4iTQ8dxGwrqHEbY3HI8dymFUkfFCIRSoLAPHpDldcbBcavnpIIVix2p2kOR3IDYrp+jgyFWDpisLI3CQLe0Va1DLBVbjZxRyMETtklU58Bu5JgzYVfUS7RuKRbHD6Mj6xxJyBi247AAe4ey13RoAFzWgdpl7ZsbHW27cAeqyuiCeref6j4Bjb+7gtL0YqbSs1tgvnZktIHoje0GJo9NPvGQOXoFjDBlx43z/AG81uKulLmkjddZ6pgIbkZWm9nVBKjJVr7HPks/UyaxvtV/pXbZUU8Z/uEtjMTcxSaouYV81EAzGRuR4zx8kvEn6eMn7spsZINBdWMOOfsl4bDajfiGgfYS0ELJPzHhs8EuHZXTO3djvyhvu7AIPHKYUHJdzseH1R4I+GwbSpR0xtnA4/IKTxfAu1vLa76BZsKQnWS6/Zb8I4bzvVbNFnOBwVpPE61mC3K4HmTtSElA8bR80FJAaYJgHerGnPIeCThiN9isoYiBcbVmzIp9INBdcb+PsqwOLTYjwVzpCMHlnyKHDSh3xOBHd7KieibaFad2rfVuQdoTUgDmi+wHB3sPPkrvQWjmyOIaMMHujV2gjkswffklb2T/MropGhwsbWc3ONjhxC9N6J6ZD2tvvAa7lwPrbxC8wBMTtVwtb8p3cdU8OSttFVnVuu3Y5K9FU1JHsbXXHd9kI0b7hZ7QGlhKyxPabt5jc5XTDvG7bzCZMlJUMlCIUwVxMKeOB2ERjbrkcSYY2yEehGFhiT0EdktGm4tiVyphSOVgws7XPsVoqk4WZ0gLlXe4k1pgY5OKUmlucDuvm3gjat8LjorBRTopRY0rv5Ivexc/x+AfIqwo5tWRjjucD3E/IC3qq5o/lR8AXY53v8lOGUlw8/FCT2GJ6poetDw4bhcctx+qrdNQ2vzWU6MaXMTnhxw5wt35WtqJQ9vI7DwPAqkncS+Lswuk6O91nqimc0/YW4q22OQqurpRwwo8jp4mWaziL88XRG0bDvt34Tk1PYqDMcfcI8heJyOg4ellP8OR+pTjYP8YRdU/ZIQNQDV1c3Pj/AHXDJwz3BHJ538vmuxF7sNB8Bf2TWLQEMPPxspsJwGi/M7PADJVnFoVxzK7VAzY5d5bB3lRnq2N7EDbnYXbT5pOXwNAaaE67Wk3e7cfhaN5IWpFVBBjVD324An+yzejaNwJfku4oYY8kubrZOdbOe47FKW32dWJKujRuq4Kg6j49U7rgA94IWdrqXqZC2+Dlp4jnzTNNM57tVw7QyHAcFPTmWxk7cj2+iCWw5UuNiPUB33gpiCmUqWPFirKCFGznSKqu0UHbln6jRT4zdoLhwG1eg9SCEKOlu7Avb3VITZLPGKjyYPo7Q9XCLizn9p39I3Aq0kjaGkmwA4+6K0ao3dy62Jzhc7Nw3W7lZI8Oc+T0Y7SFEKi46ohu57zq/wDbvSDOjNQz4HNcODtYetlv/wAI0G+8/dhyU2xjmjQ0MuSPTMXRumgILmlpbvGR58Ft9FaaD2i+HeiFJSghVFVROiOvFi21m493AqbTXR24/J5ambaCUEeyLdZnQum2yWvg+n9log8Jk7KyVHmnV2CVfJlNVz7KshPaQT0SLenTjW2CWpAjSyqTex0DqX4Wfq3bVZ1UuFUVDl1Rf6kn2Rgauye2fv0Qo5LLhdjvPoP8+iiVHnu/ksvucfUXQmyKEsl4if6wf/HYgNfhOo2xWxxsmb23i3c3JNlY0PSEwvIf2mE9pvDcXN+ipGP+fqEo8+A9b8B6KlGUmj06ajEjA+Mh7HZH3uKpp6RzTvHI5CoejvSZ1K7c6IntMvk/1DcHL0GCoiqGB8Tg4EdzhyI3KM4fDtxZlLTMjJBfbbz+qWNBncthJSBfN0cCo7OnijKMoBuA772RxSN3vA7rkrTHRg3hfDRrOAWtg4ozjKeEZIc/vFh5BNirda0cdh4NHpk+avY6BnAI4om7kNmpGQmoHyf7x2OAwPJTp6MDsgW+a0k9PbYkerzdLyGUAlNS2GNqYj0YXC7i0XN8DYESB6+j0k0O1ZOyR8LjsIWCnRyXRLQ20Ytxf+Zx+iy2nAC5rG/lGe9azSOmmNZ2bF1sWWLyXknJOSj7sWc9cR2FuFZUQ3eSUhbhNNNrHgsTssAy+PsJQvDQ924Y9E3CMcztS7Ghx3fEf7K2OOzx/MzudpdC9NE93bkOdoaMavC53nerSMu/NnnsBHNLjsnW2gXGPzHguPgc/L3Fo/SNviVejznOlSHS8DePOy+jIOyx8UoylZuaDzOfdMNgsN1+QstoycvZIvttHzUZLEcUIg8gguOr3HbwB4oUPGdFFpeMwPErfhJ7Y/1K7ptLEsFnYtjKhWxh7SDkEZWLqKeWNxa2+qDju2qTR6eDMnGpDVXJdQpWZuoPyUxE1BjIdY9clfZRahVLsJBhKrmVXNMj1r1WAEq8Xom1sn1qkJLAeK4yFQkG3zRSQRuJ943jeLH3H0QoXXCHROy4cWOHjtHqEWmbjvTxAwiQmOVYPSEgymYqIiNHhqXx2LHFuNxPFTjbhSfFgeKlJjo2uj2SS0sczJHBxu1zSS5us3hfIuLHai0mkKhptZr+V7H1Vn0Po7aPYT+eR7gOWG+7SltI6O1uWfHw4KU3T2elh3A+bXSk3d2OW1SbpYHAcHHZjPsqafQckhIL3FpBxc8LDPefRXOhej4jt95S8V9Ht/CypXkp0ORBGAEJwStBBSlJOam5UuQpsZMhdAqIWvIDuN0dxVZXzBtzdFISTA6YYxjz1ezPHidxzwVbCLlKvq9Z19yYhlCpVErt2Wsaap26x5D3VdSudI4Nb4ngOKvhFqtsNyyicvk5uK4rs49/Z8FyljsMbTe3zP3wQHZONyfpLXcdzeyPmumKPGlKznVhtjw+EfM819q3yV8wFxJRrJheNHzAuON1IBccxAwJwS8gTMiXmagZCvWYtwx9EF0QO5TlbbxwuWSspBmbjZlMALsbMKLjZSZ6Zx8lktPLhTek6lZIwlKblHpqW6hGxWVNYJmzC0tPYKtqW2V5O5VFULlGwCFP2ZGng4eX+CrGJlrjgT72Smps4j2TLX7+IVIMWRORmEiW5TkkmE70Q0Ka2qZCCQDdznDa1rdp9vNO9iilLCmZIsLZ9Jeh7aPMbi5t7HWtfPcqGWnwoTtOmOka/ofXNdRsj2Oi1m24gkkEefomainDiqbogyxXo9G0W2BDhz2dWLyOCqjz6YGJwLMi+W8RxHNXkUwIuE5pnRJJ12tBxt3+SoZKlrPiNu9LxcdHUsqn0PPfzQzKkvxTXfC4HuKFJIVNlNDkkyWkmSbpSoRsc82HnuQUWxJ5IxW2dqasAbbW3rLy6VEzyB8I2c+aF05bLFN1LndnVDhq3GtfiqjR+CFZQpHMsvNlm5hBwmqOFz3BrRclMU0WvYAXJ3LY6J0W2Ftzl52nhyCyVi5sqxxv2Q0do0Qsttcdp4n6KdQmZZLJORvjc2VFE8XJkcmQjbbJ4Fx9h7olLmMc8+ZUKp1mPdwaAmaBvYb+0eyqkTS2Gjj3DcpuaOCm3GFzVPFYZkNVRcPFFdfioX5hAQXeUvImpAlZErMhOqNh3WKg0iy5Um+OSG12EB0IOFgl3JqVJyvUT1CD0tILqUsiSmqEyRj5z7LoqUhJLdBfKVqMXAmuoOZdJ0j7qxAwgzIQmba54e6jTPu0g4IyPmFOpSLH2cD923p4MDQadxsvUP4EaPxUVLhvETT3AOdbzb5LyWoNrjgv0P0J0f8AhNFwtdhz2h7v3Sdo+9vBXx7YjKP+ItX2o495Jee7YPf0WSlOETpPpLrqt7gcNswf9O31JVfLNhc+T9pjrSNL0UOV6HR7F5v0Qdlej0exPFUZHa59mlYDTkVyb7F6FUR6wssfpmkLb3GOKaTI5OcXyi6ZkG14jNi0FvLBHNXFJAZWhzNjtmbKl0jS8Fd9GpiImjgfml4xkSxeZmi6k7TF9I0z2XbvXdE6zdUHirvS8Ob8VRMcWyW4bEYpJ6F8jJKW5MzfTuUyVRuLaoDR4Kt0fROe4NY0uJ3BeqVdGyUNc+Nrrja4AlciY2MWa1rf2gBK1s6I5+MVoQ0DocU7dZ+ZD5N5DnzVhLL/AJQpJj3e6SdNrGwRUThzZ23b7D691Ph3X+/NR1NgHFSmNrnl7pyaEtJu/wBneeN/QK2pGdhg/pHsqnSQ/wBmN+BPmSr2hsWh27VB9E3SHgrkFihujtjA+pSctcT8GB+o7T3BBOcnPflc8sqPSxeDJ7eiwdOzi3zC5rNd+k+RVc4JeRo4Kf5S78BemWM1KDsx6hVlVERt89ygKh7PhdcfpdkeB2hMQ6QZJ2HDVd+k7/2neqRyJnHm8OUNlPNH5pITWwrXSMWr3H7sVSXTnLVdg6h6rnvyjVMiUuppHpEJSq2oBVtq4ScrMogEmxFRkiToQ5QgwoHTYT+vhJxIxdhKxkCmylXsTe9fPjTJgoLoDRZqayCK3xyM1v2iznegK946aVzYYSNgZGTYd1mrAfwe0Zr1T5yMRMsOTnY9h6p7+KOlCQGXy92f2i66oajZN9mDjcTk7TnxKM5LwtTJUYrZmabod816RRnC826JOyvRaI4TPsMRy6DUQB4sQiXXLrDGP050dIBczyVboKMhrgRYgra6Rf2Ss1RuGu4JVqSJT8VODmvR9pbWABHBZ9p7VztWr0hHdo7lRVEFjdUa2eXlbTLWkkvFb9JSkshU9HSWuOIS8w/wswuX6oFI/wCyi045IAGcp2ELElthoo72duyoVuGnmnNSzRzuUKleSXbLWsb8eSJ08fRXaQH8lot+UJujJ6iJvBjdbmbYHkltKXvYd3irFsdgBwAHop5XUTr/AOfj5ZW/hEBTUg1fWXEz3kAcgSpqRKylAYVkKqdLtuwkEhwy1w2tI3hWU5Wf6RVOpDIeDT57Amh2TydOxrox0kbWxFj7CZg7Q3O4Pakap5D3DgVgNCVL4JWSMvdpzzbvB7wvQan+Y7XYLteA4eIBXa1TPByRt6EJXKLApFq+OAoHYcJSsqKXJWVyKADc5CkkUZnWUYm3RMHiCKQuMCYpKR8r2sYLucbAfPuS0EhS0r5XBsbS5x3BXDuitUBcxHwIW/6MdH20bM2dI4dp3DkOStJprC6LSLRxWtifQugdSaNe8ttJK5x1SbH9IF+4XXm/TfSTpKgNJv1bQ3xOTf0W+0nUSymBmq5rLkg5Ad9/NUOmegjXuL2PLXE3N8glXlJUkQWN26MbTSI7npiu0BPBtbrDi3KqXPJNgCTwAKyoSSfs1/RKTteK9KoThebdEaR7bFzSO8L0KlqA0ZKVvY0YssboE9SGpCq0qBsVHW6QLlOWRI6MeFvsZ0tpfcFT6PrgZRzSVU9ztxPgUjHRzB7XMjkNjuY76KSk27Z0ShHg4o9DMWvYWUarRDTswi6Kns0awIPPCaqZwGm528F2J2rPEliVOzKuZquxuUKjbfijTNygPbcdyxw/VRBh5eKdgak4mm+wq0ghsMoOSSsfFilJ6RB7za3kh01YGgt1bkn0RpoydiVbBYgnNkOcfp0/5812okmwa0l9zT67k4GrtMzs9+UTVUMsrZ7HiYfxw/rIKLkQtUHhROsXelJUzIUpM5KMI1LlkOlri5moPzOHkM/Raires9O0OfkXt7q2FbOPzMnHG6KSg0TYfPiVd0XWMYGjYL+5Kbc9rB2vBu9KdcTldLdni/k4n1kCZy9Qk6LUrv8Allp5PcPK5VdVdAInfBK9veA76FK8TO+zzWVyXe5b2p/hxKPgmY7vaW/Mqk0l0Iq423DBIP8A6yHH/t2peDRrMk43KaiCiYS0kEEEbQcEHmFNiDME2L0ToLoQRsE7/jkHZH6W/UrziVy9X6MuIp4bnawLIriSctlnWVzWDOO9U9RPNPGWwDLsBxwAON1YVNGJnFrstAuRxTtOerGqLADhwSRb7O2lWivoKKZgYJptfUFg22B4p2WSw4rlXUN4pJ9SNiaUm2IoJHZJLqWidHRvk+BoxcmwSjnjcrrQERZrF2LgW4rQWxJ0NmiaNgC+/Ct3gI5ffYuWVHQgD8M3c1vkFJtOOA8gmFElKE+6hvBQMIUjIvusWsKAOhQX06bL1AlYIn+GC+/CjgmtZQc5Y1L4LfhwvuqCMSokpGOgRYoGJGXAEjQ6Bhq7ZFAXdVCjWLuahSJl4S0qDQbEpkhO5PVBVVUuSDordIS2B5LK/wDyLiTqi3PaVbafqLNI44Wejh5rqxR0eV5s7dD0biTcnPNPtaLJGnj2WT4YrHlSds9heL2+/JfdaQduPUd6p+i/+6Cs5PmFVHqtUwzXH8pGd17+Gzap9ZwFj6JKl3/9PuU3J8Q8f/VBgMn070AKiMzRttNGLut/zGDaMbXBeYBhXuI2nv8AmvHar43fud7lQy6Y8Y2VrmFegdGtLCWNrNj2NsRxA3hYwq66Hf8AEj9jki3oeH6vRv6aY2JGTbI4qs0jpGZtO6ZsYAD+rbruy52+1tycpvjQ+kf/AAEH/wCh/u9ZR2zpnKor+sxdRXVQ/mPIDd7QNncrfRkxlsGaz3HduHela34FddAdsvh8kKHnovqDR4j7T8u3DcE0JLnvUqpBi/KmJVofhU7pV+zwKMUUybJmQWQZ34vwQn/MKMm375JWwxRH8QpiRVNPsT0aVMehgyIbpVwoTlmxkTMyj16XchOS2NQ4ZlxsiVXY1rDQ3rroclmogWMMB6lrJZqmsKybikqhyaSVUhIMRCokVTVyKxqFT1uwpEVfRldMzgvsdgSwsd5+SFpP4z3pin2NXbBaR8/5Em5tjlLHqqbplwJR+1FnPBXZ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Kimberly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 Method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6448106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Ricardo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Differences</a:t>
            </a:r>
          </a:p>
          <a:p>
            <a:pPr lvl="1" indent="-342900">
              <a:defRPr/>
            </a:pPr>
            <a:r>
              <a:rPr lang="en-US" dirty="0"/>
              <a:t>Work left to right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90800"/>
            <a:ext cx="6631995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Tiffiny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Same Change</a:t>
            </a:r>
          </a:p>
          <a:p>
            <a:pPr lvl="1" indent="-342900">
              <a:defRPr/>
            </a:pPr>
            <a:r>
              <a:rPr lang="en-US" dirty="0"/>
              <a:t>Change subtrahend to end in 0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" y="3048000"/>
            <a:ext cx="9144000" cy="242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/>
                </a:solidFill>
              </a:rPr>
              <a:t>Phedra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Add-Up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6679-C7FF-5C4A-8DC3-E126040038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307896"/>
            <a:ext cx="8542409" cy="24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subtraction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955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2933700" y="355257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312" y="244029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6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D1352-C8FF-6C42-95B0-6E8822D39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55" y="0"/>
            <a:ext cx="5158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544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Multiplication Strategies</a:t>
            </a:r>
          </a:p>
        </p:txBody>
      </p:sp>
      <p:sp>
        <p:nvSpPr>
          <p:cNvPr id="4" name="AutoShape 8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AutoShape 10" descr="data:image/jpeg;base64,/9j/4AAQSkZJRgABAQAAAQABAAD/2wCEAAkGBhQSEBUUExQVFBUWGBQYFRYXFhQWFRcUFBUVFRQXFRQXHCYfFxokHBQUHy8gIycpLCwsFR4xNTAqNSYrLCkBCQoKDgwOGg8PGiwlHyQsLCksKSwsLCwsLiwsLCwsKSwsLCwsLCwsKSwsLCksLCwsLCwpKSwpKSwsLCksKSwsLP/AABEIAK0A5AMBIgACEQEDEQH/xAAcAAABBQEBAQAAAAAAAAAAAAAFAAIDBAYBBwj/xAA/EAABAwEGAgcGBQMEAQUAAAABAAIRAwQFEiExQVFhBhNxgZGhsSIyQsHR8AcUI1LhM5LxYnKCshUWQ1Njov/EABoBAAIDAQEAAAAAAAAAAAAAAAMEAAECBQb/xAAsEQACAgEDAwMDAwUAAAAAAAAAAQIRAxIhMQRBURMiYRQycUKB8FKRsdHh/9oADAMBAAIRAxEAPwD2EBOAXAnBQh0BOAXAnBQgoXUguqEEupJKEEupJKFChJIqF1fhlzKllpWSvqACSYVC0XrHuNLj4BdqVGjMnEeKgqVCdIaOJ+iw5PsGjjXcp1re8+/kOR+aBWp4xOOzR5rQWiiyJzcd8ljr3tgaxx4lx7mhK5LXIzBJ8Am5btdbrfh1o0ziqHYxk1v/AC1PIL11rYAGg0Wb/Du5hRsgeRD636juPtD2RnyhH7XVggcSiQVKzOR6pUuxO5qicFyz2jEOYyPanytg0qKtopSCCs7a7kJcToFqXuQ28ans+PosSSYaDfYyduqMpiDBPNBa9qBkk8h4INfV8EtOecx4GUGrXmcQM5CPmsJ2bcWg/VqewSfvkQhVuvAtbBEz3qG1XlqJQi02iTqrZRWtT5OiY0lo58tk19oA4nsHzXKALtFkhNTYSMiktLYrLTpsAePa1Oek7JITyBNB9ChOCaE8LpHKOhdC4E4KEEupLqhBLqSShBJr6kKC0WuMhqdOJ7Ez8mXZvJPLQfys32RtR7shfXc4mM+w5eKifSedIBHefFEuoAGic0ZKtF8hVJLhA5lEamT4pj8sojhMK++lnnoeCH2mu0bHkppo2nZBbHHA52QEFYC87N1tRtEfEWsP/N7QfKVuL1tMsgDmeQ+Sw102oG3sn/5B/wDkEjz9EpmdySGsK2bPVqTQ1oA0AgdgQXpC5zcNRvwEE57DURoiwrJr2B4g5pgWjs7YAp3wzG2ox0tOTxy2JGxG/JHy9CK/RKk52LDvOUgzzI1VulT6sYZkDTsWVaCPTKtJO56HXsSaZjVW3PVeuZEKpbo1FUeH337NR45+qz9orxrpotz07uRzXF7RI3+qwVUhwgpeLGpwvcidbTEHxVY19p7+a6aR7VJQsOI+6fKEW0gOkazOJ9M+5aS6rMKbesqZD4WnWdp58lVsdmZSzdrw1PmmWi8OseABlIAnPWO4IEpatlwbjCuQ22yPq+2fiJjQZbRPqkthdrKTaTQ4SYHHSAPkUlah8g3N3wemNtYTxalm2vcpW1XIn1T8Cz6f5NELSni0LPtrOUra7la6n4M+gHRXTuuQRtocnfmnLX1CK9BhrrlG6rIJ2CFttBPeiDxBDOwnv+yixnrMvHpJrHQj2j7x8hwVlwVetWwjIxzK6y0hw37IRkqMNN7kjxzTWZDSUypiIyyUQqhsiS7ie1WWlsOtFaDpsUIdUg8TnA5lX69YTqMggdrvCHCBMD/CxJh8cbIL6qBlJ2eZme3/AAvNLJeGG20eLqnlnP8A2Wz6RWz9N0/eS8rt9pw2mg6Ygk9hnVIS92QegqgfQthaKjJB0yPar9ms0LB2K+DRqMqiTTqNaKm45PHCAfVa+nfDWiSRB0Ox701sgfUdNkx8bp8F21WgNGayV8387PANN1NedvNUw3TdcZYxhg7oUpOXBrFiUN5cg26OlLn4g9mbTBLZIjYxqiotoeJaQRyKA2+6n0nmpQIBPvg6EfIjbvQxlapJeQ2k7OYORj9wyB011WJS0h1jUnaNFbqQeIcAV5j0uuWhSJfiDBw4ngBxV2/fxJbTaWsIqv09icM83HXulea3redS0Px1XSdhoAOACqONyd8GcmaONUt2Xfz1IZmT3Lrb3xuDWZN3O8DmgTgQiVy0ZJPgjvFFKxBZpylXAVJ9odn1Vi6KGKsO0HyCYaBy5go50Vsv6ocf2g9+nySsuBxcmtsdpwMgiTr8o8kkwPiY4pI0dkLyVs9DFnTxQUwTwFNKAamQigniio7PedN9R1NrgXsguA2lXAFt4tLpoysikrTIRRTXU844aq0AnUrJqToVFjvgvUcsdh+N3/EfMpPf+oRzz7giOURyQivV/ULTlBme0I6ioqioXJsmqmcz7o93t4ptKvhdx4nYKta68tBblyVLrDsc+HHmVqw8YWtwzWfiMA5eQ7UwgCNzIEnTnAVVlYES7M7AcUyrWIzd74GmzQeCuzGmtjtSpOLLl4LO2ghtUzOnnCLUDOWeZJJ24oBe5IqOM8fRDk+4fGqbQFv61SzmQT4z/C84v7NzY1BjxH+FuL0qS48hHgsReHv8fa+i50H77GJqoUXLk6XV7PSwwKlPZrtW8Q137eSMXZ+Igbkab4PwyC0dg2Wbs9mxAt3zcP4Qp7S12GDMxG/gmnubxZZaNDex63Yen1ncM3YOTgfUSibOnFnMAVWE7Cc+4Lym6OjtqtDgKdF5/wBRBa0DiXFbawdFKdnpdc72qrJGZyL3ZZDgNiqUGRyiT9IPxCZTBDQXO4DLxJ0Xm97dIa9qk1HYaf7GzHefiRi9rvJEkCXHyKC2uiBI+Fgk9ugH3wVUkweSTr4BIoTmcuA5J4s/Ad+6sUnbkSTty+Svtp4shAA1j6olitAK02Yo10esBPcD8lPUsQgzkB95In0cZm4R8J9AVG7VFaadkj7LBaOZHmQiN0NFOi1xyEa95U9os/6g7Sf+rvqidqut5u44QDnJG+GTEHZAjHVKg10myO77Q17JOoJH08lxAbKCW/F5+a4mXi3ArJtwe5hSNUICeAVkAY/pPdzrLXbbKAyn9Ro0z1nkfVa27LxZXpNqMOTh4HcHmE6tQD2lrhIcCCORWTuUuu229TV/oVv6bjoHTAJ4cD3FdOK+qxaf1x4+V4/KOa19NltfZLn4l5/D/wAm9s9LcqV5ToULnZoEVR0FuWGHKEOttETiOk/OIUzqqo2t4LHAk+PoVUkEhBp2Uq4GfH0+wh35gtGcmdx6KlarwNKoZORGZnXx0RG67P8Amc2kBuWfrAQE7dDrWhXLgtWathgOdmdAOSbbXYgRplroY0z5K/arA1jYaM9STqgVubidAnVsunyVvYDCpOwvZKOBpcTJIkA8NvkstfeQBI3JJ5DMrVOqEtAdv4nsCyfSWrLi0aAeuqxldQNYrcjH2p5w8zPmsxbGe3J0AnzE/fJaG21Iz7+4aDy80Jr2WSZ3aR5wkIbDE3ZTsbsNdp7j6fTxXonR6pQYS99MOqMBwPA9vCfhleeUMw07g+mQW56O1g4xE5eqag6kYUU4mpfetXqnVGMAhmIjESInQjjE5qnbbfSq0xiY4EARoYJHEHNaE08dGMIzYRt+1ChQY2yOeG6DXuTtWBUlfB5lfttYACyYEiTueXJZa3VMNHm90nwyRe/G5B2w9EAvJ0hg/wBIPeXZ+qTX3BcvA2jV0y2+eXyRuxPhmmpy5lAKEF+enBaOxVRh9kZ8TsPvZXLkDEfWb7OeuvYiXRil+tHGmT5NCrU7NJw6k5mde/h8kcuKyYa07hhH9xy+XihyluXVhOvQl9P/AJDyj6LY3bYx1eA5iII5LOWenie08C75BbO76OQRcEbthGqieT39drKVpqMlzcLtnBsggEEg7kEZhJekX10Qo2moKj5Dg0Ny3AJInxjuSTFMUpmjEJ4CharNGiUGCcmYomZZ/FCuk1w/mqBYS2Rmw8HfQ6Ik+yg6ye8ofWsIaZa09zz807jfptSjyiejDLFwl3+P+gPoh0kqEGzVnAVaWQxTLmjLXcj6LQvvCNW4v9pHoVjuldjLXttNHE2tTzcCPeaN/wDVwPJE7t6RddSFTqwQcnYSZa7cOadE3ngpJZocPleH/OAfR3Gb6bL9y3T/AKo9n+ezCdW/KfxB7e1v0Qq8ekNmaQ1znucdGhpPoq1435TBwlkk5AYvkpTd054QDwA0XMyZlBHYUIY1bT/uZnpaBWZ+kwtdEYjsCZPetp+HtnNOxsDvejPtQyrYeSvXLaDTdhOmyUx9RJz9wrnWtWaG2ZrLW50PEjKfnH1Wkru3WVvqr+vTA3xHwTGR7A8PIQq20a/tGQ3lZO865e9xOQAz22mAFfvu8MPsDV2RhC7XSOFvP1S2edpocxQrcx951ZJG+H0MwrDKeITwn+0iQordQLagJ0P+ESuqzSC3hl3bFLRdouexmXWcsee0+IJWp6OVxiBmP5/kIXbbH7Zyz4d2ffkfJWbnqBruUfyEeL3RUd1R6bddsGBmek+EFV7VRiyYZn2fGf8AKjuut+m0yAIPfksva+mBNNtNjMuJPjkNk9rSW4uoNy2MxftmgFp1k5cIMLKXmyC08oWytwxyTmd+0rM3nQy7EpfuCy32AdIQdz98VpLtBgR7OZE+UNG5WdDodp45+SO3fXPs7mJ7MXpkAiS8gUuxsLFTbTZDc3O1J1J1PcPvdXLuyc48YjsQFtrFNvFxGXIfIeZROwPJDRu4knlt8wgMNGNujVXO2S3Lif7iI8oW2sjcljrgaA41BUEDKNdMs40Wys9uYRr5O+ifwxqJrLFpbIVN8zpkSPBJQ12UnmS8DvISRKYHT/KLtmElX2qlZN1dCHiXtE2OhZm2dJXvq9VZqTnNBh1ZzTgncU5EO7dO1Gra0vIYDA1eYzLc4aDtJGZ4A8Qpm0wFpzSC4pRhvJX8dgHa2FlMdacbSYxENBbOmINyI5gDsWFtFZ1hrudSIdSqSCNRI+Y9F6la7MHscw6OBB71lP8A0H+lUY6oCHZsyya79xTODqYwemX2vZ/7/YB1UPVh6kHWSLuPz5X4ZVuy6HVKja1Wm1u8zM7jTJaNxCyvQq9HB7rHVMPYT1c7gas7tRyWvq3e4CcvFIdTgnim4vfw/K7MJj6z6qKnx2rw+6KdWFUdSGqneQmFmSTcBiMhjbwDx1ZdHNUr1sIcGltSHN0cCJE5FRWm7gcyhde740cR3rSyuqkg6gr9rHGw4CHElx1xfwpK1LEWjmhNS1VKe+IJ13Xu5zvabAacj98lNUWqCNNbivS5CcWWh8jnIU9juyCJGuvY4fVa6g1tQB37gPH7Kq4Wz5eEoMYpAJTbMrflzFtVrgDhOuW59EGNmOIBoMnYCZOmQXo9ufhdROz3YCOOKYnwPigN7XU2k8jEWNIEYcjHAuOQC2yscylTo1hTg0qjvZOrdJEaarN3bZy1xbVBDhIaCCDGy2FguSk8Hq3lrtnOLXDsxNyHes5fVltNCoG1faaTA1MRuDt96Imt8hFJcFa0NmcuM9oyCCVrMC6DwP0RivafZIAkqpUshGrTLhlGaG5WymubMpXs1MP90ntJjwC6LwJMCGjfCPmttZfw7tNpMMoPbI96oOrZHJzte4FXLP8Agnay+HGk1v7+sxDuaGz4wmFGTXALVFdzGWWoXOA8eX8rXXVTMgQcT4awDYc/ElbK5Pwdo0s6tV1Q74RhHiZK1133BQoZ0qYadMWZdH+45rUcDbthI9RGPAHuO5zRbBYBOwbE8y6ZRinRc3nyDvr9VdgJjnJ1A3lcnuQ9eN5Ha0+u6STnwUlZVIdZicSvtKFVHFuaAN/Euz0a/U2h/VmYJId7P+4gRHOUthkkqYNY5STaNZSOp4uPPT2R6KYFDLqtjCC1rg6CTkQfZe4ua4EasMyDptqEQUktwUlTJE7CExhXHGVkzQPvXo9Sr4XOGF7DLKjfZqNIzEO+RyVtocBBz56eSheazDIw1Bw913dOR8k6jejHGD7Lv2uEHunXuVuTaSbCLHXuSIrVd4dm3VUm0jpCtVrwDahGwEprSTnxz0QW0bplC0UctEItVlnYrRVxlt5qg9h5eaXyMYxujN1Lu4hVLQ3q2mGnPv0+ytPVb9yqtos8jQHwSzfgZUvIDsnSLq6WvsgyDyI27wqtTpBAc+cge/2pgRtmo7V0dqvLmUmVKgdMtABE8Z28VBYegVvbiY6iTTcAJdUpAtgy0+9n2c1UYTe5Jemu5o238H0KROoIPMESQhfSO9RUax24Lmnugq5d34d2o4A91JjQDPtF5kgjIAczutVdfQKhSwl81nNgjF7ocPiDRv2ymI45y5F9eOBneivRu0g4nYGMe33XEh/IloGXZM7rUVeiJqNw1KvszoGyeWZ3R6dk3rMO+W30TsMcOGhZ5JN7AW7+g1kouxCnjdxqHEAeTNPJG22djcwxoPENA9AnFy4XJpRS4Bu3yOL90zGmEwmF6s0okpco3PULqyidaVAigTueoH1FA+0qtUtYUsKoFv8AMpIU62BJVqQTQbYhULd0fs9b+pRpu54QD4jNEAkstJ8nGjJx4Zk7X+HFmcAKbq1CJwmlUjDOZw4gY7ArFw3HWsocypaqlpYc2Gq1vWM4jGPebyIyWlTXMlSlVBHlm9m7KFYiMlX69w2lW7TZXfCAe+FS/KVhs08i75gIWl2FjJUSU7yYcicJ4HL/ACqN/wBnbUYA4DIyDu0jcHZOr3bVeM6Y/vafOEJr9FrS8RiDBOxLnAciclWiT2oKpQj7kyG721G1QCQ6m5p194OB3PxAjwjmjjTz8o9YVWh0NcMJ658gicmiQNWnLQozSucBMLDjr3M5+XqMrl7FsVTYnET1kcolO/8ACVNesae4+iuNu8jSOyVP1nVjPwQp4MQTF1GZumgTSsjfiJP3yVqnQZ+weAXX2huZgSeC7RGUk93BBUIrhDsm2rZK0gDKAk/SVTbaQ+phboM3H5J17Xk2lTJJ7FrsZ0O0iUVRxT5yWdua0urPy90an5IteFowxBWU9rNzx6ZaS0aiH3hbAGGcslXqXoGtJcQABusRfF+PtbxRs8hp9+thljRy0xHsWXNcBcOFylvwb64L5FdhzGJhwu+Tu/5ImXLzm67uN24qnX1bQ6o0NwNpyJmcUNGUZ6ndQ26+Lwrf06Ba3/7HgH+1swjyzRgqb3DS6VTm3B1H5PSDXbxChfaW8V55Ss15n/3KVMcAxz/MuUv/AIG1u/qWt/Yym1vrKG+rj2L+miv1G7Noby8VBWtbRqY++KyFPoqfir13dtRzf+gCt0+j1JurcX+4uf8A9iVn6rxEnpQXcuW2+rK0+1WYDwxAnwElDbTbQ4fpCq7gcOFvi+PIK/SsrW+61o7A0KJ7TM5eSFLqZPhBIpIzr6FtJOdIDYHGTHMyEkccw8B4JJf1Z+QlnpC6mhdXYPMjklyUpVEOrq4koWdSSSVEFCSSShBKnaLG524VxJRqzcZOLtAltgwZklxOmWigNme4kQY8EdSWdKC+vL9wQKQY2AM0KvHo/wDmmxUacPaR6LWQlCtRVk9drgzt2XQ2y0erpg+ZJPaVFX6PPrODnPewDYQtMkppRH1EuUZ22dDKNVoD8TiOLjB7W6FV6tyimIiBtGi1KbUYHCChZcEZ/kkOpnHl2jLU7KOJ8V02IcfRE7Td2HNuY4KkSEm8WjZjscurdMjbZo+wndWulwTS9Xsi7bOOaoyCnl6Y54VWWQVXbZd6hIHAK0YKbgCo0pUU+qHAJK0aISUovWa8FdlMldldc4Y+V2UyV2VRB8pSmylKosdK7KbKUqUQckuSlKoh1JclKVCzqS5KUqEOpLi5KhQ5clclccVZDspSqzrSQonW08FLRdMulDbxuvGJacJXH3meHmoKl8OG3mhzlCqkFhGadxAVqbUpmHfwom3g7cIlbrcamRCHOpBcvJSl7eDpwk2vctxxt/JcNqUWBdc1Y1Gth35ld/MKEsXMK2mTYm/MJKtCSuytj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AutoShape 12" descr="data:image/jpeg;base64,/9j/4AAQSkZJRgABAQAAAQABAAD/2wCEAAkGBhMSERUUExMWFRUWFxcaGRgYFxQXGhUYFRUYFBUUFRcXHCYeGBwjGRYUHy8gJCcpLCwsFR8xNTAqNSYrLCkBCQoKDgwOGg8PGiwkHyIsKSwtKS8pLCksLyksLCwpLCwpLCosLSkqLCksKSwsLCwsKSksLCwsLCksLCwsLCwsLP/AABEIAIQAsAMBIgACEQEDEQH/xAAcAAACAgMBAQAAAAAAAAAAAAAFBgMEAAIHAQj/xAA8EAABAgQEAgcGBQQCAwEAAAABAgMABBEhBRIxQQZREyJhcYGRoQcyUrHB4RQjQtHwM2JyghUkF5LxFv/EABsBAAIDAQEBAAAAAAAAAAAAAAMEAQIFAAYH/8QAKBEAAgIBBAEDBAMBAAAAAAAAAQIAAxEEEiExQSIyUQUTFHEGYbFC/9oADAMBAAIRAxEAPwCCSeH4hH+UdiZP5Y7o4k2Cl5B/uHzjs8i4C2O6MX6a3pImx9TXDAiCyqqiIoYjYVgylkXMCcbaI00MSUCQNfxARXeLsm7FEt1iSUdp4awP+4eMkpMBVjHrktQxUllAgEQTbVWkNU2YOICxfMp4usBuhJHdCNNuqrmzA9tjWnM1v3wycS4kkmgpa3/yFRS67j5/SB2HLQlS8SaXKlm9gIvl5IIqafLxgW8/lTbWKZnQr6pPzEUIhiY1tOUNNv5SkGJRgK7fp3wrYTmp8QHmR3c/nB+UeKDVNx30p47HsMQOJRofThg95Ou4jZM3kISrQ6fzaNZLEkqsDRQ1Bt6bRtNygWPGvcecMjGOIqc59UuhdR8oUeKMZCQDyMH5NZFjqPWFTjHC1LScoveF7bLAvpjmjqraz1y7L4ih3KRBV9vqwncIyLgNFCgh6clzSkeU1q3NqVtx5jmoCVMFQwfJe6YX28TDczSm8NMrKkV7YEnhcqeKzvHsmZ/xcJ7p53XK7arKdRG4zxBloDIRmrtFbhXjqYXMNtqWMhN4VF4O88bJURzhgwPgp0EE2jlRKl4j7M9p56nbekqggcrQHlZnpEqQv3kxYwlzK2As3A15xGkgrzJijDIkAYMCTzZbOceIjSbRYOt+IgviKB4GBOGnKpSDodIXBh5pJ4jQ5keKYapScGTPQ0ofPSkIuMSxaWFJhqZe/wCpfleC1jnMHZ1iLGPPlazenZUH6WgYyjUnaMn3syqDTuMa5wlN94jzDLwJDMrzaGhG+3cYpTDVb3Qob7ecWVoB38R8iNoiUp1vYFPOtvtHSDJcLxxTKh0gt8Q9099NP5pHRMPKH0Z0GiqXpuOZjlU1MIVXMgg8wYL8H4utldE5yknfQeJ2iCdvMpjPEevwzgUAsNqH6VDMlY/9RBNqeyA1zW1uInYdS83mQb08oU8axNPWQHUIWokUJoaDUgnUwRVzyJTg8GOuHYi26KioPb87QH4nSuxSrq6kD3iRcCtNDCUyh1tXvrPJYKVU/wAkgwVx/HFCWSVK6xNDtm5+FvWLh8MFhdNVmwETSVx51oZ3W1UJ1AFUAbqpz1guOIHCAQAQdCDYwmyGMKXZvqju97thlw2esAq9Rf8AcQ09CtNfVaXK7lHMnc4heGiPWIv/ANU98A84mxV0ITUXEBitS01SIGUVZjKpc46jXh8k10IygUpFd94IvSB+CYml5stsKBy2sa05QXRh/wCXRdzAR6gDOQieMOJfTaLTsr0bQA2ijIOJbOWCjjwNItwRIZdpzA+IqJT6wJmf0qEMeJIATUQuzLgCf9oSYbTLg5E9mlh5kndOoixhT3SSak/DCzheKZJ5xo+6oDzg5JPhh5SDZCx4QVTtOJVhkQA40QTbx+f0iGbun+bCG1+QaUklCwrt1vyhYn5Eg7xVjjuGXkQNmKSTr3a+IiX/AJAAfaPXFEbV7xFZQUtVAn0jsiQVM96YrNQKdsFJfqJqd9Bur7RLhnDyj1l37Nh+8HZLh8HrqNTFCCxkj0yrguNuyxU4v+jRJPYScoCfS0M/GUn+JlAtsgpsoGlabhaaaU+sKvFkwEN5QARS42IsRUQS9muPh9l1hYAy6AfCoUPrB6xt4g7QMBh3FeUbWk9Y1TQ1oVdUhViK6bwA4gxczDiEIJUlAoD8Rrc/zlEGP4gpsrZTYhS0k72WU08op4aQm+59IZqqy24x/QpkxklnMiQkGp3hgkJo5RWFVhgmnbr4wwyQ6oEPTfxkcw885mQU8z5Ej5H941wRNiDFAOAuqQbVFuwi4I7YKNuZaK3UL/5D3vW/jAbeBmYms03/AEsAcLMKZmCttOVChy5aGG6YmXSTQWiwZABCQByiPHceblWhW5NgOcc1W6ecrv2eJQl0FRqqxEGpJypAhBncadcUOiTrrDfhCS23ncsYVdft+6Om0We2W8edyt03rXyhSmprMUjma+Ai7imJFzMTUDaAWKP9C2XCbkW7IQ9zwuAqwJMTv/bJGxEG+L5kutjo15VJF4QziBBz7qMU5ufUa9Y31h9dPuIPxE3uxxLWEcQuybqltqzZqZ0qrlXTSvaKmh7Y6JhnFktNgUIbcOraiK13ynRQjkJVGVhmyhXHMDVe1Z4nZJiUTXSJ5FkC9AIA4VM9LJsOBRUoICV8wtHVNfSLUslSj+YDl2vY+EZTV7WI+JuIQ6Bh5jNLTqa0F4uzmIJbbqfKFdUyUe7A/EPxDic2RVDoSKDwrrBVzOaseYF4pxcqqa11PdBH2SvHpXlHkgdmht6Qs8Ss9GEoJqo9ZR5bJA9T4CG/g6V/Cy6SqylkKp2rISkeCR6mC2emvHzAsuWinxSqs4/vVQI8UhXpUwMSjti7jR/7DnePRIEUqQyvU0aUCoIyYK8Sgb0PzhlkhzhZwNNEjfnDVJ9kMjqay+2U5+YpMjwg4y/nC29x1k941HiPrCxMqzTROwVTytBbBXc8yE8wb8tv3iHUFTmRYBsz8R8YmKohax1lLixm8II4dMAApJoRtAzFpcqWCDpHZnzvzLUvh6UEFIjXGcRqQNAIsy4NBAufYJXpEuisoJkpYynibvoL6aJoKCsc44mxJxR6M6pt94bcTn+gTWtI5/i+LdIuoAhYUDduEY+8duJSmEUABNSIplMXJCSW+spRSySok6BKdSfONcQw9bJTnAooVSoXCgDQkHsMMZGcQWxiu/HEqR4TGFUXJRlBHWrFgIMkCR4ZIF1dBp+rtA2POH/EUJdlco95CSB2ixI80iFuXmEpoEikdN4M4ebdlio0KiCPMUiXQBcmE0d5W8MvXmc6lgVoQtBopJCVUJBBAqhQI00N4OSnHTiAWlt9JUe8onN5b8oB4ewpDzrBsVBSf9kGo+vnEqUNsAfrePkj7wAAEcz2bUraBkcyJ8pcnElYzGxIrYECpBPwpAvzj2f4qU66FaIBsBsNB6QGxBSkOqFSDcGlozDpbpHUI5n5Cv0gZUE8xEj1kCW3klSlFW6ifWPBKjnF+dSkG5FeQvHjVFaC+/nBwgmstSgYk+FLyHQ0PpDbhqxY7C/1hUQs10g5grpKXAfhNPG0ExD4wuJXlgQM595RJ/nnF/h90B3TfWusDsSfAolOwp4bmLWC2PlEkcS5GVMZcV9nUxMOdMmaLNR7oSD51MKeP4VNyKhWbDgOxTQ/OOoq4nSRY7bXjjHELi1zi1rCiKmh7OUKg4O08TwDpgZIheS43fA90Ec66wPxfi+YN8wSOyKkrMhwWsBFHiBrqAiD5yItgCDJ3F3HTVSiYpqXHoTaPWJYrUEp1MdIJk2GT62XUrQKkbfEN0w+cYyAmJFLqB1mOuO1pdA4KdhCVf6nnFOQ4faZRVV101i7wviYK1skhVioA7pVZaT2aeZili7fV8RzR3C0Npz03X7nNxreLku5yhjZ9nD6nlNtpJQm4cVZOQ6VULFWxA5V0iSb9n80gHIEOU2SsAnuCqQVbE+Yi9FnI29QVhkmp11KE3UfSOz4MwiRl+sanWkKnA/DK5RvpphFFq0TUZh2UrSvjEHEfGbSl9QroKjKU0oRsqtCIWudrDheo/pNGx5xA+Mo6WbLzYNHFBVgbEGhrTtgo8w0gF9aakDfSsPfsrnW3ZJbhSkEPKTWlK2BGvfCRx5NIbdmGzr+kDTrVqYIOBPQ6fWBnanGNvn5nO5yaLi1LVqTWCeAoCFdKoiwUEjckilewCsC5eWK1BKdSbQwzuHFsBIUCUpGam3b94qoyZNCF23GY1hKXRVCsqhqk/MGJpTDXEKqpPqIGszxSRXUeo5GGFCQtGdJtS45QYTUTaeR3PG2K6xanZjomCRqogAaVpU09IxhrM326wK4ql1KQ0hB6yApRTuc1AD6HzjiZNzFUJUZMikpnpDlUaKOnKvKDOGuitKEKGoOohRZmapBOo8x/LwyYViqHMocOVY0Xz7FRbsTqbQwxmMzPH2GtVyJN+ST+0CZ72iSiiaMk+AieX9iCCOtNrP+KEj51i417Dpal5h5XikfIQk21zljmeEywGInzHF0uQQmW17RAadxFLoyhug76x0xv2QSKT1i4T2rP0gpJ8BSSLIQLa3PrEBlHUt9tyMzjbOAl2mQEHesD5uUfYVdJFNxH0Q1wmwnRA9Y2Xw0wdW0HvifvEHqV+zxODYBiLkw+0wXAkOKCcxvQb0G5tQdpEde/CNJa6JmjQTS+WuYj4zYmv1gy3wtLpuGWgdjlGu20Rr4eSpWYurudqAXPI1gV7vaNo6jWkRKjuPcFSGJLYl8qyFLKlFSgLEfooO6FR6eW4tZSCaG5GgrzMTTXF/XIAoMxr2AVAA9IHTuNqWmlaCtxWsTXpSOD4nok0RY5bzLmd8iiqkd4/eAmJYYt5BUaBbZCcxUPzEnQH+5NNdweyLbWJuJKUFJcCrAD3r/AA0g21wLMqSQcqUm4GhrsSNoMEVD3Js0tNZ9T4gXh3pkSrrawpKQ4FU2JoLjYxDicghxQUpZzbpsKpHIneDDPDr0sh3pKZSBShrcV+0VBw87ND8tNcv6q6dhG4iwZfniY1WyvWEZyCO4Jmmky6QUoSQR72qk13O2u4jXEApaEPtm6RRVNRTQ+MNWH+z6YWEh6qctU0TQgoOyie3lBuQ9nhlx+X0ZqKHpMxKh20tFWuUcRy36hVWSign9fP7nKUzTa/f6h+ICoPenbw8obOG8DfTmOWqFAUNQK+BvBj/jJVp7ryqA4m9jbvAi3PTiHP0jvqYp974nltb/AC78VttaZYd54/yRM4C9oEWPam3rChjnDM+Hy6EBQJokIUFFIFk1ENMtM9EqqTQbp2MSmYKVVSSAb6xX8gmZV38z1Nm07AMfuUJTgx5Scz/RptcDrK9LRqngyW6Mq/EKSdqpTTxANfWCLmNLVYG+hHPtihMVr2ERDalvEBd/Lde7jawA/QnX04OkfqV6ftELhaTYLJI2FDFGYn5nKU0bXXcFSD3ZTXzrAWSmHaqDiCnlYkd9U2iXdRwonqqqtw3O0uPyqHFkq15Ek+gtEwYKbCtNgE0+sRttLrQUVavVIp8o0emHUiuQnsBB9DSBbT3iN716zCLYJEYpswNkcUUa1bWD3ROJ1yv9NRHhHAyh74kjiyNYrPT1B/Nrx7iL7xFEsk96kiFd/A55wmpShPJKgT5kRVic8SyFe2nPMSqh5aTqlagTzoTeIunhnxr2fTbjpUno6ECpUo1qBTYdkVkezOd3U15q/aHBbNlfqVY7MM+y5greWtQqlsCh5FWtPACHbGp7ImtYCcI4I5JMKQspKlKrVNfrBZwZ00UARCtxLHiZ11y22788TnOP8TKqUqNovcD49V/o016wqfDeJeJuA1LBW0a/2n6GLXCvDypdvOtNHVeg5RI4rxFGUPcCJ0NDwG94oTmJcoAonDWpMefit4GGJGJZ6wpgbi5381CtyCICJnVCL/FU6FKQBqKxFhXDzsxdIon4j9IEwM8R9U05u1hCjJ4lV2eqO6JWp+qaQ6yns/YCKKqVbmKU/wCz2l2V+Bv6xwrYcwNn0S5UzjP9RY/EUVWLL02CLHwiji0g6z/UQQBuLiBH4qu8RyJmto2z6hiG3eO5oD3h5feK/wD5Bm6++ny+8ZGRpACe/wAzF8fzfxjy+8ROcezZ/WPL7xkZE4E7M3lONpo/r9Iup4zmvj9I9jIggSwMss8WTJ1X6QQl+IXjqqMjIGZYS+nGHOcRvY26NxGRkVnTT/m3OY8onbxhzs8oyMi4lTCEliKyb0gvin9GtNoyMjm6Mmr3iI/SFTlDpEeITak1pS0eRkKL3NK6WeFsGae/McGZR56DuEPQaCU0SKRkZBYiqjJOOZBnMSJcMZGRAjBmzjCViigDChxBwjLK62Sh5g0jIyOaK3IpU5E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7821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Susan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Traditional</a:t>
            </a:r>
          </a:p>
          <a:p>
            <a:pPr lvl="1" indent="-342900">
              <a:defRPr/>
            </a:pPr>
            <a:r>
              <a:rPr lang="en-US" dirty="0"/>
              <a:t>Work right to left (start in ones column)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6654800" cy="33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Products 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0"/>
            <a:ext cx="6515100" cy="33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Kathryn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Area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9144000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Cynthia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Lattice Method (383 </a:t>
            </a:r>
            <a:r>
              <a:rPr lang="en-US" sz="2400" dirty="0">
                <a:latin typeface="Calibri" pitchFamily="34" charset="0"/>
              </a:rPr>
              <a:t>× 27</a:t>
            </a:r>
            <a:r>
              <a:rPr lang="en-US" dirty="0"/>
              <a:t>)</a:t>
            </a:r>
            <a:endParaRPr lang="en-US" b="1" dirty="0"/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None/>
              <a:defRPr/>
            </a:pP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9144000" cy="31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multiplication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4644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Strategies</a:t>
            </a:r>
          </a:p>
        </p:txBody>
      </p:sp>
    </p:spTree>
    <p:extLst>
      <p:ext uri="{BB962C8B-B14F-4D97-AF65-F5344CB8AC3E}">
        <p14:creationId xmlns:p14="http://schemas.microsoft.com/office/powerpoint/2010/main" val="17320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April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Traditional Method</a:t>
            </a:r>
          </a:p>
          <a:p>
            <a:pPr lvl="1" eaLnBrk="1" hangingPunct="1"/>
            <a:r>
              <a:rPr lang="en-US" dirty="0"/>
              <a:t>Work Left to Right</a:t>
            </a:r>
          </a:p>
          <a:p>
            <a:pPr lvl="2" eaLnBrk="1" hangingPunct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46" y="2512406"/>
            <a:ext cx="6536267" cy="23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Brian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Partial Quotients </a:t>
            </a:r>
            <a:endParaRPr lang="en-US" dirty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743200"/>
            <a:ext cx="9144000" cy="32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54DB1D-3CCC-B549-B03B-A875E2C4631B}"/>
              </a:ext>
            </a:extLst>
          </p:cNvPr>
          <p:cNvSpPr txBox="1"/>
          <p:nvPr/>
        </p:nvSpPr>
        <p:spPr>
          <a:xfrm>
            <a:off x="676126" y="2653748"/>
            <a:ext cx="7791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think about instruction, let’s think about content…</a:t>
            </a:r>
          </a:p>
        </p:txBody>
      </p:sp>
    </p:spTree>
    <p:extLst>
      <p:ext uri="{BB962C8B-B14F-4D97-AF65-F5344CB8AC3E}">
        <p14:creationId xmlns:p14="http://schemas.microsoft.com/office/powerpoint/2010/main" val="100559224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Cheryl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Lattice Division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819400"/>
            <a:ext cx="9144000" cy="36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875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Juanita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>
              <a:defRPr/>
            </a:pPr>
            <a:r>
              <a:rPr lang="en-US" dirty="0"/>
              <a:t>Division as Fractions</a:t>
            </a:r>
            <a:endParaRPr lang="en-US" b="1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819400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Teach a grade-level division problem.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2310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8" y="483767"/>
            <a:ext cx="7439051" cy="41169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069" y="4813037"/>
            <a:ext cx="7439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teach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need to know to solve this problem?</a:t>
            </a:r>
          </a:p>
          <a:p>
            <a:pPr defTabSz="457200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might cause difficulty for students?</a:t>
            </a:r>
          </a:p>
        </p:txBody>
      </p:sp>
    </p:spTree>
    <p:extLst>
      <p:ext uri="{BB962C8B-B14F-4D97-AF65-F5344CB8AC3E}">
        <p14:creationId xmlns:p14="http://schemas.microsoft.com/office/powerpoint/2010/main" val="266819330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Difficulties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3" y="1218011"/>
            <a:ext cx="3135085" cy="7600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Reading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4421" y="1757570"/>
            <a:ext cx="3135085" cy="760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Understanding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1004" y="2406316"/>
            <a:ext cx="3135085" cy="760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relevant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5599" y="3055062"/>
            <a:ext cx="3135085" cy="760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Ignoring irrelevant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2414" y="3629800"/>
            <a:ext cx="3135085" cy="7600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Interpreting charts and graphs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9669" y="4193526"/>
            <a:ext cx="3135085" cy="7600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Identifying appropriate operation(s)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6924" y="4853284"/>
            <a:ext cx="3135085" cy="7600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Performing the computation(s)</a:t>
            </a:r>
          </a:p>
        </p:txBody>
      </p:sp>
    </p:spTree>
    <p:extLst>
      <p:ext uri="{BB962C8B-B14F-4D97-AF65-F5344CB8AC3E}">
        <p14:creationId xmlns:p14="http://schemas.microsoft.com/office/powerpoint/2010/main" val="37883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A3238-6A9B-734A-A332-E9CE86D4A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491" y="0"/>
            <a:ext cx="518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843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6489630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2" y="3170085"/>
            <a:ext cx="3663073" cy="285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158" y="294870"/>
            <a:ext cx="3721964" cy="272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94B23F-9759-3C46-9F5D-145B15A2B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33" y="140835"/>
            <a:ext cx="3599945" cy="4666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13246-E87C-D64D-BFA3-BAB19E6CA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81" y="2474133"/>
            <a:ext cx="3305272" cy="39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0684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99" y="193471"/>
            <a:ext cx="3721964" cy="2721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891" y="4389606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made $42, and Mandy made $37. How much money did they make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797" y="4953961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Kasey and Mandy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 $79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Kasey made $42, how much money did Mandy make?</a:t>
            </a:r>
          </a:p>
        </p:txBody>
      </p:sp>
    </p:spTree>
    <p:extLst>
      <p:ext uri="{BB962C8B-B14F-4D97-AF65-F5344CB8AC3E}">
        <p14:creationId xmlns:p14="http://schemas.microsoft.com/office/powerpoint/2010/main" val="406398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7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Fluency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664;p75">
            <a:extLst>
              <a:ext uri="{FF2B5EF4-FFF2-40B4-BE49-F238E27FC236}">
                <a16:creationId xmlns:a16="http://schemas.microsoft.com/office/drawing/2014/main" id="{6BF420C2-4770-5A40-88F8-0F2FF15D544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7172469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187" y="4962811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$120, how much money does Perla have?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89093" y="5527166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Becky has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$70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Perla. If Perla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$50, how much money does Becky have?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8B8E3-17C4-9946-A7D4-E4284340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71" y="191830"/>
            <a:ext cx="3599945" cy="46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1483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91" y="3925581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 baked 18 cookies. His brother 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many. How many cookies did his brother bake?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797" y="4489936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Matt’s brother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many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cookies as Matt. If Matt’s brother baked 36 cookies, how many did Matt bake?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144" y="166716"/>
            <a:ext cx="3663073" cy="2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209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91" y="4962811"/>
            <a:ext cx="8386763" cy="5857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Rachel wants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brownies with 6 friends. How many cookies will each friend receive?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561797" y="5527166"/>
            <a:ext cx="8386763" cy="585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Rachel baked 36 brownies and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brownies with friends. How many brownies does Rachel have now?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284FD-81C0-164C-B637-F36152DF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557" y="154483"/>
            <a:ext cx="3599945" cy="46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656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209552"/>
            <a:ext cx="4579249" cy="11142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made 17 paper airplanes. Dante made 24 paper airplanes. How many airplanes did they make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76" y="1807640"/>
            <a:ext cx="4579249" cy="1181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and Dante made 41 paper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airplanes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If Dante made 24 paper airplanes, how many did Michelle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6" y="3480102"/>
            <a:ext cx="4579249" cy="11464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Michelle made 4 paper airplanes using 2 pieces of paper for each airplane. How much paper did Michelle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altogether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73965-BDD3-7641-8387-3FE66105F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90" y="209552"/>
            <a:ext cx="3863209" cy="50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783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106" y="1398494"/>
            <a:ext cx="7727576" cy="3012141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Students need to understand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But, key words should not be directly tied to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5584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30" y="0"/>
            <a:ext cx="538194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813530" flipH="1">
            <a:off x="5550743" y="150360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813530" flipH="1">
            <a:off x="7057732" y="931409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606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C8D9A-432E-B442-9FF1-D90FCFEF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55" y="0"/>
            <a:ext cx="5254835" cy="6786244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2DCD04C-0F4A-554B-A006-BC868B83160A}"/>
              </a:ext>
            </a:extLst>
          </p:cNvPr>
          <p:cNvSpPr/>
          <p:nvPr/>
        </p:nvSpPr>
        <p:spPr>
          <a:xfrm rot="813530" flipH="1">
            <a:off x="6206394" y="458443"/>
            <a:ext cx="1371019" cy="7429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509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28805499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every word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Regardless of problem type, students need an </a:t>
            </a:r>
            <a:r>
              <a:rPr lang="en-US" b="1" dirty="0"/>
              <a:t>attack</a:t>
            </a:r>
            <a:r>
              <a:rPr lang="en-US" dirty="0"/>
              <a:t> strategy for working through the problem</a:t>
            </a:r>
          </a:p>
          <a:p>
            <a:r>
              <a:rPr lang="en-US" dirty="0"/>
              <a:t>This strategy should work for any problem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57" y="3194463"/>
            <a:ext cx="4027220" cy="5343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Routine Word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3880" y="3194462"/>
            <a:ext cx="4071454" cy="5343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Instructional Word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383" y="3857414"/>
            <a:ext cx="3768448" cy="23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28" y="3905526"/>
            <a:ext cx="4317172" cy="20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901" y="167064"/>
            <a:ext cx="3561984" cy="313932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RIDGES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American Typewriter"/>
              <a:cs typeface="American Typewriter"/>
            </a:endParaRP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R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ead the problem.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I</a:t>
            </a:r>
            <a:r>
              <a:rPr lang="en-US" sz="2400" b="1" i="1" dirty="0">
                <a:solidFill>
                  <a:prstClr val="white"/>
                </a:solidFill>
                <a:latin typeface="American Typewriter"/>
                <a:cs typeface="American Typewriter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know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D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raw a picture.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G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oal statement.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E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quation development.</a:t>
            </a:r>
          </a:p>
          <a:p>
            <a:pPr defTabSz="457200"/>
            <a:r>
              <a:rPr lang="en-US" sz="2400" b="1" dirty="0">
                <a:solidFill>
                  <a:prstClr val="white"/>
                </a:solidFill>
                <a:latin typeface="American Typewriter"/>
                <a:cs typeface="American Typewriter"/>
              </a:rPr>
              <a:t>S</a:t>
            </a:r>
            <a:r>
              <a:rPr lang="en-US" sz="2400" dirty="0">
                <a:solidFill>
                  <a:prstClr val="white"/>
                </a:solidFill>
                <a:latin typeface="American Typewriter"/>
                <a:cs typeface="American Typewriter"/>
              </a:rPr>
              <a:t>olve the equation.</a:t>
            </a:r>
            <a:endParaRPr lang="en-US" dirty="0">
              <a:solidFill>
                <a:srgbClr val="002060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271958" y="3453189"/>
            <a:ext cx="4056585" cy="3600986"/>
          </a:xfrm>
          <a:prstGeom prst="rect">
            <a:avLst/>
          </a:prstGeo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RIDE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R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ead the problem.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dentify the relevant information.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D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etermine the operation and unit for the answer.</a:t>
            </a:r>
          </a:p>
          <a:p>
            <a:r>
              <a:rPr lang="en-US" sz="3000" b="1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E</a:t>
            </a:r>
            <a:r>
              <a:rPr lang="en-US" sz="2000" dirty="0">
                <a:solidFill>
                  <a:srgbClr val="FFFFFF"/>
                </a:solidFill>
                <a:latin typeface="Segoe UI Symbol" pitchFamily="34" charset="0"/>
                <a:ea typeface="Segoe UI Symbol" pitchFamily="34" charset="0"/>
              </a:rPr>
              <a:t>nter the correct numbers and calculate, then check the answer.</a:t>
            </a:r>
            <a:endParaRPr lang="en-US" sz="2000" b="1" dirty="0">
              <a:solidFill>
                <a:srgbClr val="FFFFFF"/>
              </a:solidFill>
              <a:latin typeface="Segoe UI Symbol" pitchFamily="34" charset="0"/>
              <a:ea typeface="Segoe UI Symbol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3719889"/>
            <a:ext cx="3175000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95" y="93661"/>
            <a:ext cx="271071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7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8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011953B3-4824-9D4B-858A-01D7A47AA2E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240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62" y="317500"/>
            <a:ext cx="4375853" cy="569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63" y="442119"/>
            <a:ext cx="3162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9468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487" y="0"/>
            <a:ext cx="5733271" cy="2553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49" y="2589767"/>
            <a:ext cx="2914650" cy="426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6" y="2719387"/>
            <a:ext cx="3377593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52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7273" y="4141151"/>
            <a:ext cx="3918547" cy="267765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SOLVE</a:t>
            </a:r>
          </a:p>
          <a:p>
            <a:pPr algn="ctr" defTabSz="457200"/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S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tudy the problem.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O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rganize the facts.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L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ine up the plan. 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V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erify the plan with computation.</a:t>
            </a:r>
          </a:p>
          <a:p>
            <a:pPr defTabSz="457200"/>
            <a:r>
              <a:rPr lang="en-US" sz="2000" b="1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E</a:t>
            </a:r>
            <a:r>
              <a:rPr lang="en-US" sz="2000" dirty="0">
                <a:solidFill>
                  <a:prstClr val="white"/>
                </a:solidFill>
                <a:latin typeface="Marker Felt Thin" charset="0"/>
                <a:ea typeface="Marker Felt Thin" charset="0"/>
                <a:cs typeface="Marker Felt Thin" charset="0"/>
              </a:rPr>
              <a:t>xamine the answer.</a:t>
            </a:r>
            <a:endParaRPr lang="en-US" sz="2000" b="1" dirty="0">
              <a:solidFill>
                <a:prstClr val="white"/>
              </a:solidFill>
              <a:latin typeface="Marker Felt Thin" charset="0"/>
              <a:ea typeface="Marker Felt Thin" charset="0"/>
              <a:cs typeface="Marker Felt Thin" charset="0"/>
            </a:endParaRPr>
          </a:p>
          <a:p>
            <a:pPr defTabSz="457200"/>
            <a:endParaRPr lang="en-US" dirty="0">
              <a:solidFill>
                <a:prstClr val="white"/>
              </a:solidFill>
              <a:latin typeface="Palatino"/>
              <a:cs typeface="Palatin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44440" y="389900"/>
            <a:ext cx="3667696" cy="34187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SIGNS</a:t>
            </a:r>
            <a:endParaRPr lang="en-US" b="1" dirty="0">
              <a:solidFill>
                <a:prstClr val="white"/>
              </a:solidFill>
            </a:endParaRP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urvey questions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2400" dirty="0">
                <a:solidFill>
                  <a:prstClr val="white"/>
                </a:solidFill>
              </a:rPr>
              <a:t>dentify key words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G</a:t>
            </a:r>
            <a:r>
              <a:rPr lang="en-US" sz="2400" dirty="0">
                <a:solidFill>
                  <a:prstClr val="white"/>
                </a:solidFill>
              </a:rPr>
              <a:t>raphically draw problem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N</a:t>
            </a:r>
            <a:r>
              <a:rPr lang="en-US" sz="2400" dirty="0">
                <a:solidFill>
                  <a:prstClr val="white"/>
                </a:solidFill>
              </a:rPr>
              <a:t>ote operations</a:t>
            </a:r>
          </a:p>
          <a:p>
            <a:pPr marL="0" lvl="1" defTabSz="457200"/>
            <a:r>
              <a:rPr lang="en-US" sz="3600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</a:t>
            </a: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7BFA4-9269-014C-9BF1-A9C147147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" y="61957"/>
            <a:ext cx="2994976" cy="38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641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275" y="2927351"/>
            <a:ext cx="28448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0459" y="114147"/>
            <a:ext cx="3561984" cy="3126726"/>
          </a:xfrm>
          <a:prstGeom prst="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000" b="1" dirty="0">
                <a:solidFill>
                  <a:prstClr val="white"/>
                </a:solidFill>
              </a:rPr>
              <a:t>R-CUBES</a:t>
            </a:r>
          </a:p>
          <a:p>
            <a:pPr algn="ctr" defTabSz="457200"/>
            <a:endParaRPr lang="en-US" sz="1200" b="1" dirty="0">
              <a:solidFill>
                <a:prstClr val="white"/>
              </a:solidFill>
            </a:endParaRP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R</a:t>
            </a:r>
            <a:r>
              <a:rPr lang="en-US" sz="2400" dirty="0">
                <a:solidFill>
                  <a:prstClr val="white"/>
                </a:solidFill>
              </a:rPr>
              <a:t>ead the problem.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C</a:t>
            </a:r>
            <a:r>
              <a:rPr lang="en-US" sz="2400" dirty="0">
                <a:solidFill>
                  <a:prstClr val="white"/>
                </a:solidFill>
              </a:rPr>
              <a:t>ircle key numbers.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U</a:t>
            </a:r>
            <a:r>
              <a:rPr lang="en-US" sz="2400" dirty="0">
                <a:solidFill>
                  <a:prstClr val="white"/>
                </a:solidFill>
              </a:rPr>
              <a:t>nderline the question.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B</a:t>
            </a:r>
            <a:r>
              <a:rPr lang="en-US" sz="2400" dirty="0">
                <a:solidFill>
                  <a:prstClr val="white"/>
                </a:solidFill>
              </a:rPr>
              <a:t>ox action words.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E</a:t>
            </a:r>
            <a:r>
              <a:rPr lang="en-US" sz="2400" dirty="0">
                <a:solidFill>
                  <a:prstClr val="white"/>
                </a:solidFill>
              </a:rPr>
              <a:t>valuate steps.</a:t>
            </a:r>
          </a:p>
          <a:p>
            <a:pPr algn="ctr" defTabSz="457200"/>
            <a:r>
              <a:rPr lang="en-US" sz="2400" b="1" dirty="0">
                <a:solidFill>
                  <a:prstClr val="white"/>
                </a:solidFill>
              </a:rPr>
              <a:t>S</a:t>
            </a:r>
            <a:r>
              <a:rPr lang="en-US" sz="2400" dirty="0">
                <a:solidFill>
                  <a:prstClr val="white"/>
                </a:solidFill>
              </a:rPr>
              <a:t>olve and check.</a:t>
            </a:r>
            <a:endParaRPr lang="en-US" sz="3000" b="1" dirty="0">
              <a:solidFill>
                <a:prstClr val="white"/>
              </a:solidFill>
            </a:endParaRPr>
          </a:p>
          <a:p>
            <a:pPr algn="ctr" defTabSz="45720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Cross 3"/>
          <p:cNvSpPr/>
          <p:nvPr/>
        </p:nvSpPr>
        <p:spPr>
          <a:xfrm rot="18764729">
            <a:off x="2231069" y="3350717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114147"/>
            <a:ext cx="3340100" cy="4445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18764729">
            <a:off x="-198914" y="465446"/>
            <a:ext cx="3771900" cy="3514725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" y="1223109"/>
            <a:ext cx="3629804" cy="38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115433"/>
            <a:ext cx="4445000" cy="337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12" y="3491611"/>
            <a:ext cx="4252476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481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330564608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Schemas</a:t>
            </a:r>
          </a:p>
        </p:txBody>
      </p:sp>
    </p:spTree>
    <p:extLst>
      <p:ext uri="{BB962C8B-B14F-4D97-AF65-F5344CB8AC3E}">
        <p14:creationId xmlns:p14="http://schemas.microsoft.com/office/powerpoint/2010/main" val="316504769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Using Schemas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schema</a:t>
            </a:r>
            <a:r>
              <a:rPr lang="en-US" dirty="0"/>
              <a:t> refers to the structure of the word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6929" y="2416491"/>
            <a:ext cx="4118250" cy="110570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6929" y="3690453"/>
            <a:ext cx="4118250" cy="1105702"/>
          </a:xfrm>
          <a:prstGeom prst="rect">
            <a:avLst/>
          </a:prstGeom>
          <a:solidFill>
            <a:schemeClr val="accent5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929" y="4963110"/>
            <a:ext cx="4118250" cy="110570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7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920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7915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Parts</a:t>
            </a:r>
            <a:r>
              <a:rPr lang="en-US" sz="2800" dirty="0"/>
              <a:t> put together into a </a:t>
            </a:r>
            <a:r>
              <a:rPr lang="en-US" sz="2800" b="1" dirty="0">
                <a:solidFill>
                  <a:srgbClr val="7030A0"/>
                </a:solidFill>
              </a:rPr>
              <a:t>total</a:t>
            </a:r>
            <a:endParaRPr lang="en-US" sz="2800" dirty="0">
              <a:solidFill>
                <a:srgbClr val="7030A0"/>
              </a:solidFill>
            </a:endParaRP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cardinals and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blue jays. How many birds did Jennifer see?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If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of the birds were cardinals, how many were blue jays?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  <a:p>
            <a:pPr lvl="1"/>
            <a:r>
              <a:rPr lang="en-US" sz="2800" dirty="0"/>
              <a:t>Jennifer saw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  <a:r>
              <a:rPr lang="en-US" sz="2800" dirty="0"/>
              <a:t> birds. </a:t>
            </a:r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/>
              <a:t>of the birds were blue jays, how many were cardinals?</a:t>
            </a:r>
          </a:p>
          <a:p>
            <a:pPr lvl="2" eaLnBrk="1" hangingPunct="1"/>
            <a:r>
              <a:rPr lang="en-US" sz="2800" b="1" dirty="0">
                <a:solidFill>
                  <a:schemeClr val="accent4"/>
                </a:solidFill>
              </a:rPr>
              <a:t>5</a:t>
            </a:r>
            <a:r>
              <a:rPr lang="en-US" sz="2800" dirty="0"/>
              <a:t> +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216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9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9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9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54F4A760-041C-CA48-BE0A-9E6AC3D8BBB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956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15469" y="1620940"/>
            <a:ext cx="9382125" cy="353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>
                <a:solidFill>
                  <a:schemeClr val="accent4"/>
                </a:solidFill>
              </a:rPr>
              <a:t>P1</a:t>
            </a:r>
            <a:r>
              <a:rPr lang="en-US" sz="6000" b="1" dirty="0">
                <a:solidFill>
                  <a:srgbClr val="008000"/>
                </a:solidFill>
              </a:rPr>
              <a:t> </a:t>
            </a:r>
            <a:r>
              <a:rPr lang="en-US" sz="6000" b="1" dirty="0"/>
              <a:t>	 +		</a:t>
            </a:r>
            <a:r>
              <a:rPr lang="en-US" sz="6000" b="1" dirty="0">
                <a:solidFill>
                  <a:schemeClr val="accent4"/>
                </a:solidFill>
              </a:rPr>
              <a:t>P2</a:t>
            </a:r>
            <a:r>
              <a:rPr lang="en-US" sz="6000" b="1" dirty="0"/>
              <a:t>		=	  </a:t>
            </a:r>
            <a:r>
              <a:rPr lang="en-US" sz="6000" b="1" dirty="0">
                <a:solidFill>
                  <a:srgbClr val="7030A0"/>
                </a:solidFill>
              </a:rPr>
              <a:t>T</a:t>
            </a:r>
          </a:p>
          <a:p>
            <a:pPr marL="0" indent="0" eaLnBrk="1" hangingPunct="1">
              <a:buNone/>
            </a:pP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45666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 &amp; Jitendra (2009)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C5A77-2CE6-6E47-B9E5-7B2B8E9FD847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7EB71-90DD-DD45-A4CE-59707501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82" y="2907681"/>
            <a:ext cx="4614943" cy="3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266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22027-B38B-4C4C-9D6E-299E4CB7F81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18154818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3E9B9-998D-D84F-BE4B-5C59E0817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8" y="0"/>
            <a:ext cx="5200292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9FE67-2D1A-A748-A054-E96B86164331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03427306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" y="1088931"/>
            <a:ext cx="8622292" cy="964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64919" y="24720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P1 + P2 = 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7875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080" y="103114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2721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74446" y="104892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5263" y="3303011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2156" y="3317415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2995" y="3242703"/>
            <a:ext cx="809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4919" y="4026717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28 + 24 = 52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3541" y="5027422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52 cookies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1900" y="1796488"/>
            <a:ext cx="1222597" cy="373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8097143" y="5073574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9E394C-30EB-F74A-A8F2-C2753DEA5595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52451-73E2-3A4D-B5CE-7AD5B509D7BD}"/>
              </a:ext>
            </a:extLst>
          </p:cNvPr>
          <p:cNvSpPr txBox="1"/>
          <p:nvPr/>
        </p:nvSpPr>
        <p:spPr>
          <a:xfrm>
            <a:off x="623365" y="261094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E9CF8-F280-B24F-B222-3A54677B9BC7}"/>
              </a:ext>
            </a:extLst>
          </p:cNvPr>
          <p:cNvSpPr txBox="1"/>
          <p:nvPr/>
        </p:nvSpPr>
        <p:spPr>
          <a:xfrm>
            <a:off x="580340" y="25691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C0274-B815-AC44-AA32-27BBD1ADAE71}"/>
              </a:ext>
            </a:extLst>
          </p:cNvPr>
          <p:cNvSpPr txBox="1"/>
          <p:nvPr/>
        </p:nvSpPr>
        <p:spPr>
          <a:xfrm>
            <a:off x="566716" y="302601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8B2CBB-6ADE-6448-9715-FC8B69ACFBAB}"/>
              </a:ext>
            </a:extLst>
          </p:cNvPr>
          <p:cNvSpPr txBox="1"/>
          <p:nvPr/>
        </p:nvSpPr>
        <p:spPr>
          <a:xfrm>
            <a:off x="533479" y="354824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84EE00-FE32-B842-A600-8934CDD1CD44}"/>
              </a:ext>
            </a:extLst>
          </p:cNvPr>
          <p:cNvSpPr txBox="1"/>
          <p:nvPr/>
        </p:nvSpPr>
        <p:spPr>
          <a:xfrm>
            <a:off x="533479" y="39469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18892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20" grpId="0"/>
      <p:bldP spid="21" grpId="0"/>
      <p:bldP spid="25" grpId="0"/>
      <p:bldP spid="33" grpId="0"/>
      <p:bldP spid="34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404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Greater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less</a:t>
            </a:r>
            <a:r>
              <a:rPr lang="en-US" sz="2800" b="1" dirty="0"/>
              <a:t> </a:t>
            </a:r>
            <a:r>
              <a:rPr lang="en-US" sz="2800" dirty="0"/>
              <a:t>amounts compared for a </a:t>
            </a:r>
            <a:r>
              <a:rPr lang="en-US" sz="2800" b="1" dirty="0">
                <a:solidFill>
                  <a:srgbClr val="0070C0"/>
                </a:solidFill>
              </a:rPr>
              <a:t>difference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apples. How many more apples does Courtney have? (How many fewer?)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sz="2800" dirty="0"/>
              <a:t>Courtney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more apples than Silva. If Silva has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apples, how many does Courtney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?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– </a:t>
            </a:r>
            <a:r>
              <a:rPr lang="en-US" sz="2800" b="1" dirty="0">
                <a:solidFill>
                  <a:schemeClr val="accent4"/>
                </a:solidFill>
              </a:rPr>
              <a:t>4</a:t>
            </a:r>
            <a:r>
              <a:rPr lang="en-US" sz="2800" dirty="0"/>
              <a:t> 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  <a:p>
            <a:pPr lvl="1"/>
            <a:r>
              <a:rPr lang="en-US" sz="2800" dirty="0"/>
              <a:t>Silva has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en-US" sz="2800" dirty="0"/>
              <a:t> fewer apples than Courtney. Courtney has </a:t>
            </a:r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apples. How many apples does Silva have?</a:t>
            </a:r>
          </a:p>
          <a:p>
            <a:pPr lvl="2"/>
            <a:r>
              <a:rPr lang="en-US" sz="2800" b="1" dirty="0">
                <a:solidFill>
                  <a:srgbClr val="00B050"/>
                </a:solidFill>
              </a:rPr>
              <a:t>9</a:t>
            </a:r>
            <a:r>
              <a:rPr lang="en-US" sz="2800" dirty="0"/>
              <a:t> – </a:t>
            </a:r>
            <a:r>
              <a:rPr lang="en-US" sz="2800" b="1" dirty="0">
                <a:solidFill>
                  <a:schemeClr val="accent4"/>
                </a:solidFill>
              </a:rPr>
              <a:t>?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= 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693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62314"/>
            <a:ext cx="9382125" cy="35306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	</a:t>
            </a:r>
            <a:r>
              <a:rPr lang="en-US" sz="6000" b="1" dirty="0">
                <a:solidFill>
                  <a:srgbClr val="00B050"/>
                </a:solidFill>
              </a:rPr>
              <a:t>G </a:t>
            </a:r>
            <a:r>
              <a:rPr lang="en-US" sz="6000" b="1" dirty="0"/>
              <a:t>	   </a:t>
            </a:r>
            <a:r>
              <a:rPr lang="en-US" sz="6000" dirty="0"/>
              <a:t>–</a:t>
            </a:r>
            <a:r>
              <a:rPr lang="en-US" sz="6000" b="1" dirty="0"/>
              <a:t>		</a:t>
            </a:r>
            <a:r>
              <a:rPr lang="en-US" sz="6000" b="1" dirty="0">
                <a:solidFill>
                  <a:schemeClr val="accent4"/>
                </a:solidFill>
              </a:rPr>
              <a:t>L</a:t>
            </a:r>
            <a:r>
              <a:rPr lang="en-US" sz="6000" b="1" dirty="0"/>
              <a:t>		=	   </a:t>
            </a:r>
            <a:r>
              <a:rPr lang="en-US" sz="6000" b="1" dirty="0">
                <a:solidFill>
                  <a:srgbClr val="0070C0"/>
                </a:solidFill>
              </a:rPr>
              <a:t>D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54204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90B21-5394-4845-B1D8-C58208BDCC8E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DA499-7E5D-1949-B949-70A5E1D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2" y="2706209"/>
            <a:ext cx="2323695" cy="321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36998-C015-4E40-8CD8-CDA7250F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29" y="3060923"/>
            <a:ext cx="3771630" cy="2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736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7918D-EA73-7049-B7BE-EDB18D12021E}"/>
              </a:ext>
            </a:extLst>
          </p:cNvPr>
          <p:cNvSpPr/>
          <p:nvPr/>
        </p:nvSpPr>
        <p:spPr>
          <a:xfrm>
            <a:off x="127864" y="2374693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19671073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30BE0B-6171-AF49-B01B-EEFE00F243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40" y="0"/>
            <a:ext cx="5200292" cy="6858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265715" y="4227615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745678" y="4227614"/>
            <a:ext cx="1223158" cy="1140031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212BE-1D73-0943-8AF5-17C85D867443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97252436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8" y="1084403"/>
            <a:ext cx="8667108" cy="1017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4192" y="3046517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9544" y="10951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3420" y="105082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218" y="3061209"/>
            <a:ext cx="134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5756" y="3071509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1156" y="3920614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107 </a:t>
            </a:r>
            <a:r>
              <a:rPr lang="mr-IN" sz="3000" dirty="0">
                <a:solidFill>
                  <a:schemeClr val="accent2"/>
                </a:solidFill>
                <a:latin typeface="Chalkduster"/>
                <a:cs typeface="Chalkduster"/>
              </a:rPr>
              <a:t>–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 68 = 39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478" y="5281369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B = 39 more beads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063687" y="2047159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4260" y="3117675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69898" y="3107375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107</a:t>
            </a:r>
          </a:p>
          <a:p>
            <a:pPr marL="342900" indent="-342900" algn="r" defTabSz="457200">
              <a:buFontTx/>
              <a:buChar char="-"/>
            </a:pPr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68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9062" y="241129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</a:t>
            </a:r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	  –  L  </a:t>
            </a:r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=  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0876" y="3049667"/>
            <a:ext cx="535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6068" y="3052818"/>
            <a:ext cx="4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097143" y="5087862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3 Smarter Balanced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26939" y="2015644"/>
            <a:ext cx="1921688" cy="1840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11294-F540-484C-B35B-7947642E7B28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B9015-85D8-694E-BCEC-5296081AAD31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1BE7E3-DE38-BD49-9BAC-68C6D4485B79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216B4C-46F1-214E-AB79-3DE4914ADB09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4A692-8B05-034B-95AA-770462E6F6A9}"/>
              </a:ext>
            </a:extLst>
          </p:cNvPr>
          <p:cNvSpPr txBox="1"/>
          <p:nvPr/>
        </p:nvSpPr>
        <p:spPr>
          <a:xfrm>
            <a:off x="378428" y="354260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346E20-83F5-674C-8271-EDB128A57372}"/>
              </a:ext>
            </a:extLst>
          </p:cNvPr>
          <p:cNvSpPr txBox="1"/>
          <p:nvPr/>
        </p:nvSpPr>
        <p:spPr>
          <a:xfrm>
            <a:off x="340121" y="406755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9524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8" grpId="0"/>
      <p:bldP spid="29" grpId="0"/>
      <p:bldP spid="30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0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0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0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CF11BC9B-AC6F-DA49-800E-3625C8A3E91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668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6956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</a:t>
            </a:r>
            <a:r>
              <a:rPr lang="en-US" sz="2800" b="1" dirty="0"/>
              <a:t>increases</a:t>
            </a:r>
            <a:r>
              <a:rPr lang="en-US" sz="2800" dirty="0"/>
              <a:t> or decreases</a:t>
            </a:r>
          </a:p>
          <a:p>
            <a:pPr lvl="1"/>
            <a:r>
              <a:rPr lang="en-US" sz="2500" dirty="0"/>
              <a:t>Sandra had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How much money does Sandra have now? 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500" dirty="0"/>
              <a:t>Sandra has $</a:t>
            </a:r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. Then she earned money for cleaning her room. Now Sandra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she earn?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4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500" dirty="0"/>
              <a:t>Sandra had some money. Then she made $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/>
              <a:t> for cleaning her room. Now she has $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  <a:r>
              <a:rPr lang="en-US" sz="2500" dirty="0"/>
              <a:t>. How much money did Sandra start with?</a:t>
            </a:r>
          </a:p>
          <a:p>
            <a:pPr lvl="2"/>
            <a:r>
              <a:rPr lang="en-US" sz="2500" b="1" dirty="0">
                <a:solidFill>
                  <a:srgbClr val="00B050"/>
                </a:solidFill>
              </a:rPr>
              <a:t>?</a:t>
            </a:r>
            <a:r>
              <a:rPr lang="en-US" sz="2500" dirty="0"/>
              <a:t> + </a:t>
            </a:r>
            <a:r>
              <a:rPr lang="en-US" sz="2500" b="1" dirty="0">
                <a:solidFill>
                  <a:srgbClr val="00B050"/>
                </a:solidFill>
              </a:rPr>
              <a:t>3</a:t>
            </a:r>
            <a:r>
              <a:rPr lang="en-US" sz="2500" dirty="0">
                <a:solidFill>
                  <a:srgbClr val="00B050"/>
                </a:solidFill>
              </a:rPr>
              <a:t> </a:t>
            </a:r>
            <a:r>
              <a:rPr lang="en-US" sz="2500" dirty="0"/>
              <a:t>= </a:t>
            </a:r>
            <a:r>
              <a:rPr lang="en-US" sz="25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3368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822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6874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D88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parts put together for a total?”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812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amounts compared for a difference?”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347549"/>
            <a:ext cx="782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“Does an amount increase or decrease?”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CE9C3F-71A5-4F48-A36E-79A75416879E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DC45A4-98F2-7D44-BD3A-13BD0D393828}"/>
              </a:ext>
            </a:extLst>
          </p:cNvPr>
          <p:cNvSpPr/>
          <p:nvPr/>
        </p:nvSpPr>
        <p:spPr>
          <a:xfrm>
            <a:off x="127864" y="2336628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7F6D8-BC40-F146-9D8B-657CB3186E93}"/>
              </a:ext>
            </a:extLst>
          </p:cNvPr>
          <p:cNvSpPr/>
          <p:nvPr/>
        </p:nvSpPr>
        <p:spPr>
          <a:xfrm>
            <a:off x="127864" y="4600442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24434292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70AFA-5A8D-7343-984D-0796CFD697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1" y="0"/>
            <a:ext cx="517261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230089" y="1413163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5710052" y="1413162"/>
            <a:ext cx="1223158" cy="1140031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8C289-6AA2-7344-94FC-2457B42A1E9E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68189280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1"/>
          <p:cNvSpPr txBox="1">
            <a:spLocks/>
          </p:cNvSpPr>
          <p:nvPr/>
        </p:nvSpPr>
        <p:spPr>
          <a:xfrm>
            <a:off x="902093" y="1193893"/>
            <a:ext cx="7897840" cy="13344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 bus had 13 passengers. At the next stop, more passengers got on the bus. Now, there are 28 passengers. How many passengers got on the bus?	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364" y="3459831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431" y="1161091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4288" y="148425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9062" y="347357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8523" y="348245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28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5601" y="4494508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13 + 15 = 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730" y="5507310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 passengers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004135" y="2337318"/>
            <a:ext cx="1390985" cy="1303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75200" y="3899596"/>
            <a:ext cx="1414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13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+  ?</a:t>
            </a:r>
          </a:p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677" y="3641636"/>
            <a:ext cx="134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2400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28 </a:t>
            </a:r>
          </a:p>
          <a:p>
            <a:pPr algn="r" defTabSz="457200"/>
            <a:r>
              <a:rPr lang="en-US" sz="2400" u="sng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-  13</a:t>
            </a:r>
          </a:p>
          <a:p>
            <a:pPr marL="342900" indent="-342900" algn="r" defTabSz="457200">
              <a:buFontTx/>
              <a:buChar char="-"/>
            </a:pPr>
            <a:endParaRPr lang="en-US" sz="2400" dirty="0">
              <a:solidFill>
                <a:schemeClr val="accent2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0955" y="275178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ST + C = 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9066" y="348973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+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7823" y="3446469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7FD3F2-156D-764E-BE53-BA8A43D7C9D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7D33-8A1E-154B-97F0-59CA15C50D1A}"/>
              </a:ext>
            </a:extLst>
          </p:cNvPr>
          <p:cNvSpPr txBox="1"/>
          <p:nvPr/>
        </p:nvSpPr>
        <p:spPr>
          <a:xfrm>
            <a:off x="454170" y="2688295"/>
            <a:ext cx="5881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 panose="03050602040202020205" pitchFamily="66" charset="77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45805-14D5-7849-B8CB-09F1C3CFAFF1}"/>
              </a:ext>
            </a:extLst>
          </p:cNvPr>
          <p:cNvSpPr txBox="1"/>
          <p:nvPr/>
        </p:nvSpPr>
        <p:spPr>
          <a:xfrm>
            <a:off x="340121" y="26881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A9209-87C0-604D-9638-746B16D6079A}"/>
              </a:ext>
            </a:extLst>
          </p:cNvPr>
          <p:cNvSpPr txBox="1"/>
          <p:nvPr/>
        </p:nvSpPr>
        <p:spPr>
          <a:xfrm>
            <a:off x="340121" y="30906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F749-DC6D-E84C-B077-512217A77075}"/>
              </a:ext>
            </a:extLst>
          </p:cNvPr>
          <p:cNvSpPr txBox="1"/>
          <p:nvPr/>
        </p:nvSpPr>
        <p:spPr>
          <a:xfrm>
            <a:off x="321065" y="359411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8EB9B-146A-EA42-ABDD-528B1A922BC6}"/>
              </a:ext>
            </a:extLst>
          </p:cNvPr>
          <p:cNvSpPr txBox="1"/>
          <p:nvPr/>
        </p:nvSpPr>
        <p:spPr>
          <a:xfrm>
            <a:off x="330593" y="403266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1421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22" grpId="0"/>
      <p:bldP spid="27" grpId="0"/>
      <p:bldP spid="28" grpId="0"/>
      <p:bldP spid="29" grpId="0"/>
      <p:bldP spid="30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amount that increases or </a:t>
            </a:r>
            <a:r>
              <a:rPr lang="en-US" sz="2800" b="1" dirty="0"/>
              <a:t>decreases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cookies. How many cookies does Yolanda have now?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</a:p>
          <a:p>
            <a:pPr lvl="1"/>
            <a:r>
              <a:rPr lang="en-US" sz="2600" dirty="0"/>
              <a:t>Yolanda baked </a:t>
            </a:r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cookies. Then, she ate some of the cookies. Now, she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cookies. How many cookies did Yolanda eat?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9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  <a:p>
            <a:pPr lvl="1"/>
            <a:r>
              <a:rPr lang="en-US" sz="2600" dirty="0"/>
              <a:t>Yolanda baked some cookies. She ate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of the cookies and has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  <a:r>
              <a:rPr lang="en-US" sz="2600" dirty="0"/>
              <a:t> cookies left. How many cookies did Yolanda bake?</a:t>
            </a:r>
          </a:p>
          <a:p>
            <a:pPr lvl="2"/>
            <a:r>
              <a:rPr lang="en-US" sz="2600" b="1" dirty="0">
                <a:solidFill>
                  <a:srgbClr val="00B050"/>
                </a:solidFill>
              </a:rPr>
              <a:t>?</a:t>
            </a:r>
            <a:r>
              <a:rPr lang="en-US" sz="2600" dirty="0"/>
              <a:t> – </a:t>
            </a:r>
            <a:r>
              <a:rPr lang="en-US" sz="2600" b="1" dirty="0">
                <a:solidFill>
                  <a:srgbClr val="00B050"/>
                </a:solidFill>
              </a:rPr>
              <a:t>2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AD58F-66C8-D141-84CC-064FCCE314D4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91137198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644271" y="888623"/>
            <a:ext cx="9382125" cy="353060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ST</a:t>
            </a:r>
            <a:r>
              <a:rPr lang="en-US" sz="6000" dirty="0"/>
              <a:t> 		+/– 	</a:t>
            </a:r>
            <a:r>
              <a:rPr lang="en-US" sz="6000" b="1" dirty="0">
                <a:solidFill>
                  <a:srgbClr val="00B050"/>
                </a:solidFill>
              </a:rPr>
              <a:t>C</a:t>
            </a:r>
            <a:r>
              <a:rPr lang="en-US" sz="6000" dirty="0">
                <a:solidFill>
                  <a:srgbClr val="0070C0"/>
                </a:solidFill>
              </a:rPr>
              <a:t>    </a:t>
            </a:r>
            <a:r>
              <a:rPr lang="en-US" sz="6000" dirty="0"/>
              <a:t>	=		</a:t>
            </a:r>
            <a:r>
              <a:rPr lang="en-US" sz="6000" b="1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93150" y="3572045"/>
            <a:ext cx="5024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Fuchs et al. (2008); Griffin &amp; Jitendra (2009)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32008-C644-F54E-B183-A7230BB8B782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235C6-F17D-1B46-9673-52251E545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8" y="1960755"/>
            <a:ext cx="3973816" cy="1467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22056-A0CB-6540-9AB2-78A6D4FF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22" y="3552694"/>
            <a:ext cx="5478288" cy="2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7773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A5E1E-7D7D-2B4E-9D51-A6E927E37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15126" y="-380326"/>
            <a:ext cx="508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205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53540"/>
            <a:ext cx="7565883" cy="1614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9CEE2-BF68-BC4F-98DA-79D17F72ADE6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5710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1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1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1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1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424CC041-A6DE-7A45-AF4B-154C297ABF8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839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1826490"/>
            <a:ext cx="7677385" cy="1902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E6184F-9063-2A45-B0F0-9F32724A40D1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0687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832364"/>
            <a:ext cx="7822456" cy="2110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782AF6-A46C-774A-B1B2-0B0CC1FA85CA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4133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85008" y="2807636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P1 + P2 + P3 = 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B005F-6E44-8D4D-8763-53A5293E1369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153B0-AFCA-F341-90BB-BB5E3F62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46" y="1133061"/>
            <a:ext cx="7763159" cy="14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669587" y="3023550"/>
            <a:ext cx="4714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rgbClr val="4F81BD"/>
                </a:solidFill>
                <a:latin typeface="Chalkduster"/>
                <a:cs typeface="Chalkduster"/>
              </a:rPr>
              <a:t>ST – C + C = 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594CC-B8B6-D242-BD0C-AAB5F0123D15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74F0D-589C-C744-9505-48875054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21" y="1053548"/>
            <a:ext cx="7814842" cy="17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7030A0"/>
                </a:solidFill>
              </a:rPr>
              <a:t>Total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70C0"/>
                </a:solidFill>
              </a:rPr>
              <a:t>Difference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00B050"/>
                </a:solidFill>
              </a:rPr>
              <a:t>Change</a:t>
            </a:r>
            <a:r>
              <a:rPr lang="en-US" sz="3200" dirty="0"/>
              <a:t> problem?</a:t>
            </a:r>
          </a:p>
        </p:txBody>
      </p:sp>
    </p:spTree>
    <p:extLst>
      <p:ext uri="{BB962C8B-B14F-4D97-AF65-F5344CB8AC3E}">
        <p14:creationId xmlns:p14="http://schemas.microsoft.com/office/powerpoint/2010/main" val="49867261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0628529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38" y="1036637"/>
            <a:ext cx="6191250" cy="513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451473" y="5337018"/>
            <a:ext cx="1108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3 STAAR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71C56-DC86-4C4A-9F3B-DEA151D9A396}"/>
              </a:ext>
            </a:extLst>
          </p:cNvPr>
          <p:cNvSpPr/>
          <p:nvPr/>
        </p:nvSpPr>
        <p:spPr>
          <a:xfrm>
            <a:off x="228600" y="141984"/>
            <a:ext cx="2167218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1626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987425"/>
            <a:ext cx="8329889" cy="224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6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5 Smarter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75A9E-50F6-9547-80E1-05006EAC3ADD}"/>
              </a:ext>
            </a:extLst>
          </p:cNvPr>
          <p:cNvSpPr/>
          <p:nvPr/>
        </p:nvSpPr>
        <p:spPr>
          <a:xfrm>
            <a:off x="127864" y="130108"/>
            <a:ext cx="2167218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406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813231"/>
            <a:ext cx="8050885" cy="2019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83522" y="5337018"/>
            <a:ext cx="1843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4 Smarted Balanced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B6802-3DBC-3846-B8FB-3E9E17C71C23}"/>
              </a:ext>
            </a:extLst>
          </p:cNvPr>
          <p:cNvSpPr/>
          <p:nvPr/>
        </p:nvSpPr>
        <p:spPr>
          <a:xfrm>
            <a:off x="228600" y="82607"/>
            <a:ext cx="2167218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021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Multiplicative Schemas</a:t>
            </a:r>
          </a:p>
        </p:txBody>
      </p:sp>
    </p:spTree>
    <p:extLst>
      <p:ext uri="{BB962C8B-B14F-4D97-AF65-F5344CB8AC3E}">
        <p14:creationId xmlns:p14="http://schemas.microsoft.com/office/powerpoint/2010/main" val="1428176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2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2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2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2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82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1F2DB976-D28C-5047-B758-320198C82D40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867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473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b="1" dirty="0">
                <a:solidFill>
                  <a:schemeClr val="accent4"/>
                </a:solidFill>
              </a:rPr>
              <a:t>Groups</a:t>
            </a:r>
            <a:r>
              <a:rPr lang="en-US" sz="2800" dirty="0"/>
              <a:t> multiplied by </a:t>
            </a:r>
            <a:r>
              <a:rPr lang="en-US" sz="2800" b="1" dirty="0">
                <a:solidFill>
                  <a:srgbClr val="FF6600"/>
                </a:solidFill>
              </a:rPr>
              <a:t>number in each group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r>
              <a:rPr lang="en-US" sz="2800" b="1" dirty="0"/>
              <a:t> </a:t>
            </a:r>
            <a:endParaRPr lang="en-US" sz="2800" dirty="0"/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bags of apples. There are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in each bag. How many apples does Kristina have altogether? 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? 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wants to share them equally among her </a:t>
            </a:r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dirty="0"/>
              <a:t> friends. How many apples will each friend receive?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2</a:t>
            </a:r>
            <a:r>
              <a:rPr lang="en-US"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?</a:t>
            </a:r>
            <a:r>
              <a:rPr lang="en-US" sz="2600" dirty="0">
                <a:solidFill>
                  <a:srgbClr val="EB641B"/>
                </a:solidFill>
              </a:rPr>
              <a:t> </a:t>
            </a:r>
            <a:r>
              <a:rPr lang="en-US" sz="2600" dirty="0"/>
              <a:t>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sz="2600" dirty="0"/>
              <a:t>Kristina has </a:t>
            </a:r>
            <a:r>
              <a:rPr lang="en-US" sz="2600" b="1" dirty="0">
                <a:solidFill>
                  <a:srgbClr val="0070C0"/>
                </a:solidFill>
              </a:rPr>
              <a:t>12</a:t>
            </a:r>
            <a:r>
              <a:rPr lang="en-US" sz="2600" dirty="0"/>
              <a:t> apples. She put them into bags containing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apples each. How many bags did Kristina use?</a:t>
            </a:r>
          </a:p>
          <a:p>
            <a:pPr lvl="2"/>
            <a:r>
              <a:rPr lang="en-US" sz="2600" b="1" dirty="0">
                <a:solidFill>
                  <a:schemeClr val="accent4"/>
                </a:solidFill>
              </a:rPr>
              <a:t>?</a:t>
            </a:r>
            <a:r>
              <a:rPr lang="en-US" sz="2600" dirty="0">
                <a:solidFill>
                  <a:schemeClr val="accent4"/>
                </a:solidFill>
              </a:rPr>
              <a:t> </a:t>
            </a:r>
            <a:r>
              <a:rPr lang="en-US" sz="2600" dirty="0"/>
              <a:t>× </a:t>
            </a:r>
            <a:r>
              <a:rPr lang="en-US" sz="2600" b="1" dirty="0">
                <a:solidFill>
                  <a:srgbClr val="EB641B"/>
                </a:solidFill>
              </a:rPr>
              <a:t>6</a:t>
            </a:r>
            <a:r>
              <a:rPr lang="en-US" sz="2600" dirty="0"/>
              <a:t> = </a:t>
            </a:r>
            <a:r>
              <a:rPr lang="en-US" sz="26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600" b="1" dirty="0">
              <a:solidFill>
                <a:srgbClr val="0070C0"/>
              </a:solidFill>
            </a:endParaRPr>
          </a:p>
          <a:p>
            <a:pPr lvl="2" eaLnBrk="1" hangingPunct="1"/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33976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3088" y="1576771"/>
            <a:ext cx="8428037" cy="410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accent4"/>
                </a:solidFill>
              </a:rPr>
              <a:t>G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		</a:t>
            </a:r>
            <a:r>
              <a:rPr lang="en-US" sz="6000" b="1" dirty="0">
                <a:solidFill>
                  <a:srgbClr val="EB641B"/>
                </a:solidFill>
              </a:rPr>
              <a:t>N</a:t>
            </a:r>
            <a:r>
              <a:rPr lang="en-US" sz="6000" dirty="0">
                <a:solidFill>
                  <a:srgbClr val="EB641B"/>
                </a:solidFill>
              </a:rPr>
              <a:t> 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8912-9F54-AC4F-AED7-E0C91C278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43" y="3244471"/>
            <a:ext cx="5265493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453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52759614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14D43-F56F-274A-BF05-98A253994C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37053" y="1341540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3A683BA-84BE-3149-AAE0-D491EF4ABE15}"/>
              </a:ext>
            </a:extLst>
          </p:cNvPr>
          <p:cNvSpPr/>
          <p:nvPr/>
        </p:nvSpPr>
        <p:spPr>
          <a:xfrm>
            <a:off x="5158584" y="1341539"/>
            <a:ext cx="1223158" cy="114003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137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2" y="657807"/>
            <a:ext cx="8116097" cy="216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16816" y="3682226"/>
            <a:ext cx="109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827" y="995272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8142" y="151200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1023" y="368222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936" y="3733991"/>
            <a:ext cx="80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991" y="4479916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>
                <a:solidFill>
                  <a:schemeClr val="accent2"/>
                </a:solidFill>
                <a:latin typeface="Chalkduster"/>
                <a:cs typeface="Chalkduster"/>
              </a:rPr>
              <a:t>6 x 25 = 150</a:t>
            </a:r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9356" y="5658093"/>
            <a:ext cx="521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150 cherries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543357" y="2383510"/>
            <a:ext cx="1390985" cy="130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9959" y="3129266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170" y="30956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7272" y="3020723"/>
            <a:ext cx="3413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G x N = 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82597" y="3644366"/>
            <a:ext cx="10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>
                <a:solidFill>
                  <a:schemeClr val="accent2"/>
                </a:solidFill>
                <a:latin typeface="Chalkduster"/>
                <a:cs typeface="Chalkduster"/>
              </a:rPr>
              <a:t>x</a:t>
            </a:r>
            <a:endParaRPr lang="en-US" sz="36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248" y="3639473"/>
            <a:ext cx="50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  <a:latin typeface="Chalkduster"/>
                <a:cs typeface="Chalkduster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170" y="3558176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8511" y="400777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92" y="449085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2B4DD-B874-FE49-B752-6961BAB8C129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4721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B050"/>
                </a:solidFill>
              </a:rPr>
              <a:t>Set</a:t>
            </a:r>
            <a:r>
              <a:rPr lang="en-US" sz="2800" dirty="0"/>
              <a:t> multiplied by a number of </a:t>
            </a:r>
            <a:r>
              <a:rPr lang="en-US" sz="2800" b="1" dirty="0">
                <a:solidFill>
                  <a:srgbClr val="EB641B"/>
                </a:solidFill>
              </a:rPr>
              <a:t>times</a:t>
            </a:r>
            <a:r>
              <a:rPr lang="en-US" sz="2800" dirty="0"/>
              <a:t> for a </a:t>
            </a:r>
            <a:r>
              <a:rPr lang="en-US" sz="2800" b="1" dirty="0">
                <a:solidFill>
                  <a:srgbClr val="0070C0"/>
                </a:solidFill>
              </a:rPr>
              <a:t>product</a:t>
            </a:r>
            <a:endParaRPr lang="en-US" sz="2400" dirty="0"/>
          </a:p>
          <a:p>
            <a:pPr lvl="1"/>
            <a:r>
              <a:rPr lang="en-US" sz="2400" dirty="0"/>
              <a:t>Marcie 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Lisa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Lisa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?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apples. She picked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times as many apples as </a:t>
            </a:r>
            <a:r>
              <a:rPr lang="en-US" dirty="0"/>
              <a:t>Marcie. </a:t>
            </a:r>
            <a:r>
              <a:rPr lang="en-US" sz="2400" dirty="0"/>
              <a:t>How many apples did </a:t>
            </a:r>
            <a:r>
              <a:rPr lang="en-US" dirty="0"/>
              <a:t>Marcie </a:t>
            </a:r>
            <a:r>
              <a:rPr lang="en-US" sz="2400" dirty="0"/>
              <a:t>pick?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?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2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1"/>
            <a:r>
              <a:rPr lang="en-US" dirty="0"/>
              <a:t>Lisa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70C0"/>
                </a:solidFill>
              </a:rPr>
              <a:t>12</a:t>
            </a:r>
            <a:r>
              <a:rPr lang="en-US" sz="2400" dirty="0"/>
              <a:t> apples, and </a:t>
            </a:r>
            <a:r>
              <a:rPr lang="en-US" dirty="0"/>
              <a:t>Marcie </a:t>
            </a:r>
            <a:r>
              <a:rPr lang="en-US" sz="2400" dirty="0"/>
              <a:t>picked </a:t>
            </a:r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apples. How many times as many apples did </a:t>
            </a:r>
            <a:r>
              <a:rPr lang="en-US" dirty="0"/>
              <a:t>Lisa </a:t>
            </a:r>
            <a:r>
              <a:rPr lang="en-US" sz="2400" dirty="0"/>
              <a:t>pick as </a:t>
            </a:r>
            <a:r>
              <a:rPr lang="en-US" dirty="0"/>
              <a:t>Marcie </a:t>
            </a:r>
            <a:r>
              <a:rPr lang="en-US" sz="2400" dirty="0"/>
              <a:t>did?  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6</a:t>
            </a:r>
            <a:r>
              <a:rPr lang="en-US" sz="2400" dirty="0"/>
              <a:t> × </a:t>
            </a:r>
            <a:r>
              <a:rPr lang="en-US" sz="2400" b="1" dirty="0">
                <a:solidFill>
                  <a:srgbClr val="EB641B"/>
                </a:solidFill>
              </a:rPr>
              <a:t>?</a:t>
            </a:r>
            <a:r>
              <a:rPr lang="en-US" sz="2400" dirty="0"/>
              <a:t> = </a:t>
            </a:r>
            <a:r>
              <a:rPr lang="en-US" sz="2400" b="1" dirty="0">
                <a:solidFill>
                  <a:srgbClr val="0070C0"/>
                </a:solidFill>
              </a:rPr>
              <a:t>12			</a:t>
            </a:r>
          </a:p>
          <a:p>
            <a:pPr lvl="2"/>
            <a:endParaRPr lang="en-US" sz="2400" b="1" dirty="0">
              <a:solidFill>
                <a:srgbClr val="0070C0"/>
              </a:solidFill>
            </a:endParaRPr>
          </a:p>
          <a:p>
            <a:pPr lvl="2" eaLnBrk="1" hangingPunct="1"/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60462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715963" y="600075"/>
            <a:ext cx="8428037" cy="4953000"/>
          </a:xfrm>
        </p:spPr>
        <p:txBody>
          <a:bodyPr>
            <a:noAutofit/>
          </a:bodyPr>
          <a:lstStyle/>
          <a:p>
            <a:pPr eaLnBrk="1" hangingPunct="1"/>
            <a:endParaRPr lang="en-US" sz="2400" b="1" dirty="0"/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S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dirty="0"/>
              <a:t>×</a:t>
            </a:r>
            <a:r>
              <a:rPr lang="en-US" sz="6000" dirty="0">
                <a:solidFill>
                  <a:srgbClr val="00B050"/>
                </a:solidFill>
              </a:rPr>
              <a:t>		</a:t>
            </a:r>
            <a:r>
              <a:rPr lang="en-US" sz="6000" b="1" dirty="0">
                <a:solidFill>
                  <a:srgbClr val="EB641B"/>
                </a:solidFill>
              </a:rPr>
              <a:t>T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dirty="0"/>
              <a:t>=</a:t>
            </a:r>
            <a:r>
              <a:rPr lang="en-US" sz="6000" dirty="0">
                <a:solidFill>
                  <a:srgbClr val="00B050"/>
                </a:solidFill>
              </a:rPr>
              <a:t> 		</a:t>
            </a:r>
            <a:r>
              <a:rPr lang="en-US" sz="6000" b="1" dirty="0">
                <a:solidFill>
                  <a:srgbClr val="0070C0"/>
                </a:solidFill>
              </a:rPr>
              <a:t>P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00B050"/>
                </a:solidFill>
              </a:rPr>
              <a:t>	</a:t>
            </a:r>
            <a:endParaRPr lang="en-US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7DF746-9D04-2C47-A958-D1B58F7AB5B0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B5FA-0129-8B4E-8FE2-6A09A126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80" y="2881757"/>
            <a:ext cx="5589219" cy="26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50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084937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C9CA7-D7E8-0A4B-AAA1-A682F6552426}"/>
              </a:ext>
            </a:extLst>
          </p:cNvPr>
          <p:cNvSpPr/>
          <p:nvPr/>
        </p:nvSpPr>
        <p:spPr>
          <a:xfrm>
            <a:off x="127864" y="2356405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31871878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2C687-FA81-2A4D-B6D4-4660898D2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566771" y="4024161"/>
            <a:ext cx="1223158" cy="1140031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1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3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3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3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3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3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3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48F6DCDF-025D-5640-A1C8-EF4AE8A91F37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826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81" y="3514842"/>
            <a:ext cx="4021095" cy="1921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1" y="2540651"/>
            <a:ext cx="8784859" cy="758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130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3324" y="5394239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12 DVDs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308452" y="3756078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rgbClr val="4F81BD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90826" y="3921767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57647" y="3979828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1BDB2-1AF2-B649-97AE-D2DE234EA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63" y="533838"/>
            <a:ext cx="8260205" cy="18453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1CAC77-96B0-8F43-8E58-C7F375157C2A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253038" y="1913230"/>
            <a:ext cx="95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BBC2BC-4825-BA47-BEEC-856D85895CD0}"/>
              </a:ext>
            </a:extLst>
          </p:cNvPr>
          <p:cNvSpPr txBox="1"/>
          <p:nvPr/>
        </p:nvSpPr>
        <p:spPr>
          <a:xfrm>
            <a:off x="283013" y="372186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11023-601F-ED47-BAE8-48981E978B83}"/>
              </a:ext>
            </a:extLst>
          </p:cNvPr>
          <p:cNvSpPr txBox="1"/>
          <p:nvPr/>
        </p:nvSpPr>
        <p:spPr>
          <a:xfrm>
            <a:off x="297523" y="415259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66F5E7-F646-8147-907F-61439A347B1A}"/>
              </a:ext>
            </a:extLst>
          </p:cNvPr>
          <p:cNvSpPr txBox="1"/>
          <p:nvPr/>
        </p:nvSpPr>
        <p:spPr>
          <a:xfrm>
            <a:off x="251422" y="4631597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7D9EBC-A0DA-4E46-8024-CA0BCEE7161F}"/>
              </a:ext>
            </a:extLst>
          </p:cNvPr>
          <p:cNvSpPr txBox="1"/>
          <p:nvPr/>
        </p:nvSpPr>
        <p:spPr>
          <a:xfrm>
            <a:off x="205321" y="511352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8738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3" grpId="0"/>
      <p:bldP spid="19" grpId="0"/>
      <p:bldP spid="25" grpId="0"/>
      <p:bldP spid="26" grpId="0"/>
      <p:bldP spid="27" grpId="0"/>
      <p:bldP spid="28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Description of relationships among quantities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77122" y="5569296"/>
            <a:ext cx="3363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9BBB59"/>
                </a:solidFill>
              </a:rPr>
              <a:t>Xin et al. (2005)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74" y="154044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0344-2444-4344-B41C-0487B20F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158" y="2515827"/>
            <a:ext cx="4105402" cy="33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361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387" y="985653"/>
            <a:ext cx="859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groups with an equal number in each group?”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386" y="3276098"/>
            <a:ext cx="7626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“Is a set compared a number of times?”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86" y="5018365"/>
            <a:ext cx="844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“Are there relationships among quantities - if this, then this?”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B2473E-90E6-E14A-B480-5DDB82F79C72}"/>
              </a:ext>
            </a:extLst>
          </p:cNvPr>
          <p:cNvSpPr/>
          <p:nvPr/>
        </p:nvSpPr>
        <p:spPr>
          <a:xfrm>
            <a:off x="127864" y="2425192"/>
            <a:ext cx="3372574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01F-4746-AE40-9D3F-B40DFCF5758D}"/>
              </a:ext>
            </a:extLst>
          </p:cNvPr>
          <p:cNvSpPr/>
          <p:nvPr/>
        </p:nvSpPr>
        <p:spPr>
          <a:xfrm>
            <a:off x="127864" y="4287741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6513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182F6-592B-FC4E-B290-4075C6CC7D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14" y="0"/>
            <a:ext cx="5180371" cy="6858000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5104040" y="4041876"/>
            <a:ext cx="1223158" cy="114003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6633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93" y="432933"/>
            <a:ext cx="8243394" cy="21404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293" y="432933"/>
            <a:ext cx="583146" cy="38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61EB0-EF8D-8D48-8530-ADFD93E5830B}"/>
              </a:ext>
            </a:extLst>
          </p:cNvPr>
          <p:cNvSpPr/>
          <p:nvPr/>
        </p:nvSpPr>
        <p:spPr>
          <a:xfrm>
            <a:off x="142874" y="154044"/>
            <a:ext cx="3627732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6792AF-2D13-6443-B239-75B40E87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40" y="2573385"/>
            <a:ext cx="4105402" cy="3353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9D309D-01D8-E740-8052-2C0A4A1A9590}"/>
              </a:ext>
            </a:extLst>
          </p:cNvPr>
          <p:cNvSpPr txBox="1"/>
          <p:nvPr/>
        </p:nvSpPr>
        <p:spPr>
          <a:xfrm>
            <a:off x="256750" y="2885865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0379-5FE6-D442-A507-C455F2B2A3AE}"/>
              </a:ext>
            </a:extLst>
          </p:cNvPr>
          <p:cNvSpPr txBox="1"/>
          <p:nvPr/>
        </p:nvSpPr>
        <p:spPr>
          <a:xfrm>
            <a:off x="177961" y="28522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93A502-5E5E-AB4D-A7FD-656F271E0B5B}"/>
              </a:ext>
            </a:extLst>
          </p:cNvPr>
          <p:cNvSpPr txBox="1"/>
          <p:nvPr/>
        </p:nvSpPr>
        <p:spPr>
          <a:xfrm>
            <a:off x="177961" y="3314775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AE6806-D44E-EA4A-89A6-2B7AED20169C}"/>
              </a:ext>
            </a:extLst>
          </p:cNvPr>
          <p:cNvSpPr txBox="1"/>
          <p:nvPr/>
        </p:nvSpPr>
        <p:spPr>
          <a:xfrm>
            <a:off x="185302" y="376437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0D93CD-402D-FD4A-86DD-82F4FF3C59B7}"/>
              </a:ext>
            </a:extLst>
          </p:cNvPr>
          <p:cNvSpPr txBox="1"/>
          <p:nvPr/>
        </p:nvSpPr>
        <p:spPr>
          <a:xfrm>
            <a:off x="141642" y="4238120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9B284E-DD43-8C47-9FFA-300BCF1EF7D9}"/>
              </a:ext>
            </a:extLst>
          </p:cNvPr>
          <p:cNvCxnSpPr/>
          <p:nvPr/>
        </p:nvCxnSpPr>
        <p:spPr>
          <a:xfrm>
            <a:off x="631293" y="2267712"/>
            <a:ext cx="213334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12EB76-7E89-474E-9EBD-8CC0FA425A33}"/>
              </a:ext>
            </a:extLst>
          </p:cNvPr>
          <p:cNvSpPr txBox="1"/>
          <p:nvPr/>
        </p:nvSpPr>
        <p:spPr>
          <a:xfrm>
            <a:off x="2866827" y="3210380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176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0F9E0-8D17-5249-BE78-82D3A3696852}"/>
              </a:ext>
            </a:extLst>
          </p:cNvPr>
          <p:cNvSpPr txBox="1"/>
          <p:nvPr/>
        </p:nvSpPr>
        <p:spPr>
          <a:xfrm>
            <a:off x="2246400" y="8989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D0538-06BC-BB41-B0BB-6B0E5651AF33}"/>
              </a:ext>
            </a:extLst>
          </p:cNvPr>
          <p:cNvSpPr txBox="1"/>
          <p:nvPr/>
        </p:nvSpPr>
        <p:spPr>
          <a:xfrm>
            <a:off x="5345264" y="88466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44EF38-E1D6-7C40-8CAB-C16C40980433}"/>
              </a:ext>
            </a:extLst>
          </p:cNvPr>
          <p:cNvSpPr txBox="1"/>
          <p:nvPr/>
        </p:nvSpPr>
        <p:spPr>
          <a:xfrm>
            <a:off x="3039582" y="4824857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90BF4-994D-324F-BB58-FA3CECD446B7}"/>
              </a:ext>
            </a:extLst>
          </p:cNvPr>
          <p:cNvSpPr txBox="1"/>
          <p:nvPr/>
        </p:nvSpPr>
        <p:spPr>
          <a:xfrm>
            <a:off x="4902040" y="3221606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B9A177-F46F-0546-91A2-C9B60D3BC7F0}"/>
              </a:ext>
            </a:extLst>
          </p:cNvPr>
          <p:cNvSpPr txBox="1"/>
          <p:nvPr/>
        </p:nvSpPr>
        <p:spPr>
          <a:xfrm>
            <a:off x="3770606" y="174333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C1364-EC0C-9646-8485-48AA85E7A389}"/>
              </a:ext>
            </a:extLst>
          </p:cNvPr>
          <p:cNvSpPr txBox="1"/>
          <p:nvPr/>
        </p:nvSpPr>
        <p:spPr>
          <a:xfrm>
            <a:off x="5010286" y="4831775"/>
            <a:ext cx="1207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C72E4-9909-E94F-B73F-84712D6E133B}"/>
              </a:ext>
            </a:extLst>
          </p:cNvPr>
          <p:cNvSpPr txBox="1"/>
          <p:nvPr/>
        </p:nvSpPr>
        <p:spPr>
          <a:xfrm>
            <a:off x="5934089" y="3235391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110 slices</a:t>
            </a:r>
          </a:p>
        </p:txBody>
      </p:sp>
    </p:spTree>
    <p:extLst>
      <p:ext uri="{BB962C8B-B14F-4D97-AF65-F5344CB8AC3E}">
        <p14:creationId xmlns:p14="http://schemas.microsoft.com/office/powerpoint/2010/main" val="16013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6A61B-19CD-584B-AB87-3A7E1C8484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703" y="-388418"/>
            <a:ext cx="516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4565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74" y="546090"/>
            <a:ext cx="8272031" cy="2230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9950FE-DFCE-544F-88A8-80747997E06A}"/>
              </a:ext>
            </a:extLst>
          </p:cNvPr>
          <p:cNvSpPr/>
          <p:nvPr/>
        </p:nvSpPr>
        <p:spPr>
          <a:xfrm>
            <a:off x="127864" y="130108"/>
            <a:ext cx="3372574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21576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" y="501677"/>
            <a:ext cx="8121492" cy="2320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A7542-9559-334A-933D-132D44AC3045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7919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5D610-022D-254C-9A87-16359C8B6493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7543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What’s an </a:t>
            </a:r>
            <a:r>
              <a:rPr lang="en-US" sz="3200" b="1" dirty="0">
                <a:solidFill>
                  <a:schemeClr val="accent4"/>
                </a:solidFill>
              </a:rPr>
              <a:t>Equal Groups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chemeClr val="accent2"/>
                </a:solidFill>
              </a:rPr>
              <a:t>Comparison</a:t>
            </a:r>
            <a:r>
              <a:rPr lang="en-US" sz="3200" dirty="0"/>
              <a:t> problem?</a:t>
            </a:r>
          </a:p>
          <a:p>
            <a:r>
              <a:rPr lang="en-US" sz="3200" dirty="0"/>
              <a:t>What’s a </a:t>
            </a:r>
            <a:r>
              <a:rPr lang="en-US" sz="3200" b="1" dirty="0">
                <a:solidFill>
                  <a:srgbClr val="FF0000"/>
                </a:solidFill>
              </a:rPr>
              <a:t>Ratios/Proportions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310411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4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84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84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4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84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4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5374F42E-37C0-744E-AE76-D4CE24E426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4965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330DF0-AA51-F74F-8D1D-34997B4FF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823" y="0"/>
            <a:ext cx="5160354" cy="6858000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EC90FC68-C72E-EC47-9B0A-23482BB8D816}"/>
              </a:ext>
            </a:extLst>
          </p:cNvPr>
          <p:cNvSpPr/>
          <p:nvPr/>
        </p:nvSpPr>
        <p:spPr>
          <a:xfrm>
            <a:off x="5198232" y="1268088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A22E2C0F-E39C-044D-9F3E-820FD0FAF223}"/>
              </a:ext>
            </a:extLst>
          </p:cNvPr>
          <p:cNvSpPr/>
          <p:nvPr/>
        </p:nvSpPr>
        <p:spPr>
          <a:xfrm>
            <a:off x="2672169" y="4212241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465BBC55-BEC9-964E-9106-7701F2F33BB8}"/>
              </a:ext>
            </a:extLst>
          </p:cNvPr>
          <p:cNvSpPr/>
          <p:nvPr/>
        </p:nvSpPr>
        <p:spPr>
          <a:xfrm>
            <a:off x="5198232" y="413941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861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51490-E667-DA40-8A0E-9F997D297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63650"/>
            <a:ext cx="80772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925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9C0BF-E1C9-4841-8CC8-311E49C7D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1485900"/>
            <a:ext cx="8026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1201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5108A01-450D-3545-A56C-64CAA346F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" y="1006474"/>
            <a:ext cx="8359798" cy="1179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686F-CCF8-414A-BDEC-95DB7273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76" y="2638088"/>
            <a:ext cx="4021095" cy="1921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8097143" y="5019462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829" y="2959116"/>
            <a:ext cx="804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7419" y="4880963"/>
            <a:ext cx="5602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 = 54 books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90295" y="1849442"/>
            <a:ext cx="95074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5B44248-A659-3247-8325-70FB8EE04500}"/>
              </a:ext>
            </a:extLst>
          </p:cNvPr>
          <p:cNvSpPr txBox="1"/>
          <p:nvPr/>
        </p:nvSpPr>
        <p:spPr>
          <a:xfrm>
            <a:off x="285428" y="2644007"/>
            <a:ext cx="5881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U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P</a:t>
            </a:r>
          </a:p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S</a:t>
            </a:r>
          </a:p>
          <a:p>
            <a:pPr defTabSz="457200"/>
            <a:r>
              <a:rPr lang="en-US" sz="3200" dirty="0">
                <a:solidFill>
                  <a:schemeClr val="accent2"/>
                </a:solidFill>
              </a:rPr>
              <a:t>✓</a:t>
            </a:r>
          </a:p>
          <a:p>
            <a:pPr defTabSz="457200"/>
            <a:endParaRPr lang="en-US" sz="3000" dirty="0">
              <a:solidFill>
                <a:schemeClr val="accent2"/>
              </a:solidFill>
              <a:latin typeface="Chalkduster"/>
              <a:cs typeface="Chalkdust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78ECC-3793-4240-91E5-FB862DE2C7B3}"/>
              </a:ext>
            </a:extLst>
          </p:cNvPr>
          <p:cNvSpPr txBox="1"/>
          <p:nvPr/>
        </p:nvSpPr>
        <p:spPr>
          <a:xfrm>
            <a:off x="4083888" y="2959116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3B98A9-2B49-D248-B046-D9CFFB46B526}"/>
              </a:ext>
            </a:extLst>
          </p:cNvPr>
          <p:cNvSpPr txBox="1"/>
          <p:nvPr/>
        </p:nvSpPr>
        <p:spPr>
          <a:xfrm>
            <a:off x="5468915" y="3086694"/>
            <a:ext cx="73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dirty="0">
                <a:solidFill>
                  <a:schemeClr val="accent2"/>
                </a:solidFill>
                <a:latin typeface="Chalkduster"/>
                <a:cs typeface="Chalkduster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F629-B283-7840-BAA7-332642713A33}"/>
              </a:ext>
            </a:extLst>
          </p:cNvPr>
          <p:cNvSpPr txBox="1"/>
          <p:nvPr/>
        </p:nvSpPr>
        <p:spPr>
          <a:xfrm>
            <a:off x="234931" y="2555749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CACF29-5CF7-7240-BAF5-07CB70320DB5}"/>
              </a:ext>
            </a:extLst>
          </p:cNvPr>
          <p:cNvSpPr txBox="1"/>
          <p:nvPr/>
        </p:nvSpPr>
        <p:spPr>
          <a:xfrm>
            <a:off x="219679" y="304052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E9C6B-4159-A24C-804C-D29944EB61BE}"/>
              </a:ext>
            </a:extLst>
          </p:cNvPr>
          <p:cNvSpPr txBox="1"/>
          <p:nvPr/>
        </p:nvSpPr>
        <p:spPr>
          <a:xfrm>
            <a:off x="175292" y="352238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5BF08-F50D-C045-BF66-CD276681E7A5}"/>
              </a:ext>
            </a:extLst>
          </p:cNvPr>
          <p:cNvSpPr txBox="1"/>
          <p:nvPr/>
        </p:nvSpPr>
        <p:spPr>
          <a:xfrm>
            <a:off x="139477" y="4004238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FCE01B-5AB0-4D45-9AAC-94FC7C73D209}"/>
              </a:ext>
            </a:extLst>
          </p:cNvPr>
          <p:cNvSpPr txBox="1"/>
          <p:nvPr/>
        </p:nvSpPr>
        <p:spPr>
          <a:xfrm>
            <a:off x="1593055" y="1006474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7E5000-B131-9C47-8EAA-42640BE4A17E}"/>
              </a:ext>
            </a:extLst>
          </p:cNvPr>
          <p:cNvSpPr txBox="1"/>
          <p:nvPr/>
        </p:nvSpPr>
        <p:spPr>
          <a:xfrm>
            <a:off x="7204566" y="1006473"/>
            <a:ext cx="103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chemeClr val="accent2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9479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3" grpId="0"/>
      <p:bldP spid="19" grpId="0"/>
      <p:bldP spid="20" grpId="0"/>
      <p:bldP spid="21" grpId="0"/>
      <p:bldP spid="22" grpId="0"/>
      <p:bldP spid="24" grpId="0"/>
      <p:bldP spid="27" grpId="0"/>
      <p:bldP spid="28" grpId="0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1FD3C-65B5-FD47-9ED8-E1C0F49575BF}"/>
              </a:ext>
            </a:extLst>
          </p:cNvPr>
          <p:cNvSpPr txBox="1"/>
          <p:nvPr/>
        </p:nvSpPr>
        <p:spPr>
          <a:xfrm>
            <a:off x="1227202" y="2578608"/>
            <a:ext cx="184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4B11C-7486-EC45-B281-AC6BFB7D37FE}"/>
              </a:ext>
            </a:extLst>
          </p:cNvPr>
          <p:cNvSpPr/>
          <p:nvPr/>
        </p:nvSpPr>
        <p:spPr>
          <a:xfrm>
            <a:off x="2591860" y="2224665"/>
            <a:ext cx="4179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 Quiz Time!</a:t>
            </a:r>
          </a:p>
        </p:txBody>
      </p:sp>
    </p:spTree>
    <p:extLst>
      <p:ext uri="{BB962C8B-B14F-4D97-AF65-F5344CB8AC3E}">
        <p14:creationId xmlns:p14="http://schemas.microsoft.com/office/powerpoint/2010/main" val="3966047990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809715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6 Smarter Balanced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" y="989011"/>
            <a:ext cx="8808331" cy="9255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4E37B-A490-9444-9E4C-72FCD06C498C}"/>
              </a:ext>
            </a:extLst>
          </p:cNvPr>
          <p:cNvSpPr/>
          <p:nvPr/>
        </p:nvSpPr>
        <p:spPr>
          <a:xfrm>
            <a:off x="146152" y="136365"/>
            <a:ext cx="3500439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</a:p>
        </p:txBody>
      </p:sp>
    </p:spTree>
    <p:extLst>
      <p:ext uri="{BB962C8B-B14F-4D97-AF65-F5344CB8AC3E}">
        <p14:creationId xmlns:p14="http://schemas.microsoft.com/office/powerpoint/2010/main" val="261599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88" y="884668"/>
            <a:ext cx="8049956" cy="4215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8447243" y="5337018"/>
            <a:ext cx="1116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PARCC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</p:spTree>
    <p:extLst>
      <p:ext uri="{BB962C8B-B14F-4D97-AF65-F5344CB8AC3E}">
        <p14:creationId xmlns:p14="http://schemas.microsoft.com/office/powerpoint/2010/main" val="18965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73" y="998536"/>
            <a:ext cx="8826033" cy="185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97148" y="5337018"/>
            <a:ext cx="181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Grade 4 Smarter Balanced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A35DE-47C5-444A-A29E-E8FE5F762547}"/>
              </a:ext>
            </a:extLst>
          </p:cNvPr>
          <p:cNvSpPr/>
          <p:nvPr/>
        </p:nvSpPr>
        <p:spPr>
          <a:xfrm>
            <a:off x="142874" y="154044"/>
            <a:ext cx="2900363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50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15F98-44DA-D749-82EC-16986A78B0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783" y="0"/>
            <a:ext cx="5140433" cy="6858000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6EB32214-5B88-5C4A-BD7C-7B4D393ED4D8}"/>
              </a:ext>
            </a:extLst>
          </p:cNvPr>
          <p:cNvSpPr/>
          <p:nvPr/>
        </p:nvSpPr>
        <p:spPr>
          <a:xfrm>
            <a:off x="265054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2189B60E-F809-1040-8897-B963781A553E}"/>
              </a:ext>
            </a:extLst>
          </p:cNvPr>
          <p:cNvSpPr/>
          <p:nvPr/>
        </p:nvSpPr>
        <p:spPr>
          <a:xfrm>
            <a:off x="5101913" y="1380452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37A6A204-07E8-4F4E-8C24-9587586FA678}"/>
              </a:ext>
            </a:extLst>
          </p:cNvPr>
          <p:cNvSpPr/>
          <p:nvPr/>
        </p:nvSpPr>
        <p:spPr>
          <a:xfrm>
            <a:off x="2650543" y="4119226"/>
            <a:ext cx="1223158" cy="1140031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876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305B7-CFD8-6A48-AB54-92F1FBE2B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022350"/>
            <a:ext cx="81153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6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5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85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85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85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85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85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5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5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91558F9F-8BDA-3145-8246-E9DDFC7B2746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2817206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7039B2-6A7B-DB49-A841-4713E0A06E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" y="336550"/>
            <a:ext cx="7286152" cy="59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638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A9850-3CC8-0349-9F69-2F6BC467C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977900"/>
            <a:ext cx="81788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215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D6C528-C011-8148-9497-FA258465CDD8}"/>
              </a:ext>
            </a:extLst>
          </p:cNvPr>
          <p:cNvSpPr/>
          <p:nvPr/>
        </p:nvSpPr>
        <p:spPr>
          <a:xfrm>
            <a:off x="2746710" y="3477585"/>
            <a:ext cx="3657600" cy="730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Equal Groups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D2B59-11C1-0F49-A167-DAEBCEF2E4C9}"/>
              </a:ext>
            </a:extLst>
          </p:cNvPr>
          <p:cNvSpPr/>
          <p:nvPr/>
        </p:nvSpPr>
        <p:spPr>
          <a:xfrm>
            <a:off x="2746710" y="5160463"/>
            <a:ext cx="3657600" cy="730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Ratios/Proportions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0683F-5F0B-0840-A87E-CDBA3C6E1B2D}"/>
              </a:ext>
            </a:extLst>
          </p:cNvPr>
          <p:cNvSpPr/>
          <p:nvPr/>
        </p:nvSpPr>
        <p:spPr>
          <a:xfrm>
            <a:off x="2746710" y="4319024"/>
            <a:ext cx="3657600" cy="730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98EF1-B753-6741-8F3F-B56CB96EC651}"/>
              </a:ext>
            </a:extLst>
          </p:cNvPr>
          <p:cNvSpPr/>
          <p:nvPr/>
        </p:nvSpPr>
        <p:spPr>
          <a:xfrm>
            <a:off x="2753005" y="2632084"/>
            <a:ext cx="3657600" cy="730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971DB-A010-0343-8015-7B2B8A4C9A8C}"/>
              </a:ext>
            </a:extLst>
          </p:cNvPr>
          <p:cNvSpPr/>
          <p:nvPr/>
        </p:nvSpPr>
        <p:spPr>
          <a:xfrm>
            <a:off x="2753005" y="972390"/>
            <a:ext cx="3657600" cy="7306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7F6C9-589B-F942-ACD2-3E5BBA684899}"/>
              </a:ext>
            </a:extLst>
          </p:cNvPr>
          <p:cNvSpPr/>
          <p:nvPr/>
        </p:nvSpPr>
        <p:spPr>
          <a:xfrm>
            <a:off x="2773254" y="1802237"/>
            <a:ext cx="3657600" cy="73062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BDCA7-89B9-1D45-961A-8050976981F9}"/>
              </a:ext>
            </a:extLst>
          </p:cNvPr>
          <p:cNvSpPr txBox="1"/>
          <p:nvPr/>
        </p:nvSpPr>
        <p:spPr>
          <a:xfrm>
            <a:off x="3456791" y="0"/>
            <a:ext cx="2143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</p:txBody>
      </p:sp>
    </p:spTree>
    <p:extLst>
      <p:ext uri="{BB962C8B-B14F-4D97-AF65-F5344CB8AC3E}">
        <p14:creationId xmlns:p14="http://schemas.microsoft.com/office/powerpoint/2010/main" val="126076109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B5EB2-D28A-514B-AC00-6D7C49C08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116733"/>
            <a:ext cx="1606280" cy="1606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9FDB8-5C15-FB44-AB6B-210049ACFD8E}"/>
              </a:ext>
            </a:extLst>
          </p:cNvPr>
          <p:cNvSpPr txBox="1"/>
          <p:nvPr/>
        </p:nvSpPr>
        <p:spPr>
          <a:xfrm>
            <a:off x="2498388" y="712386"/>
            <a:ext cx="6580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Don’t tie key words to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16CCF-F92B-1E4E-B402-B1D7560CB3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2157190"/>
            <a:ext cx="1660922" cy="1654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E751B-0285-0A47-8B5C-F940F02A6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08" y="4246286"/>
            <a:ext cx="1660922" cy="165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26CC-24AC-FC4B-9FD8-08E57ECF9E1D}"/>
              </a:ext>
            </a:extLst>
          </p:cNvPr>
          <p:cNvSpPr txBox="1"/>
          <p:nvPr/>
        </p:nvSpPr>
        <p:spPr>
          <a:xfrm>
            <a:off x="2553030" y="2707650"/>
            <a:ext cx="5251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have an attack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42FE-FD3B-3F47-B243-F438E0565D84}"/>
              </a:ext>
            </a:extLst>
          </p:cNvPr>
          <p:cNvSpPr txBox="1"/>
          <p:nvPr/>
        </p:nvSpPr>
        <p:spPr>
          <a:xfrm>
            <a:off x="2553030" y="4702915"/>
            <a:ext cx="650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  <a:latin typeface="Calibri" panose="020F0502020204030204" pitchFamily="34" charset="0"/>
                <a:ea typeface="Yuanti SC" panose="02010600040101010101" pitchFamily="2" charset="-122"/>
                <a:cs typeface="Calibri" panose="020F0502020204030204" pitchFamily="34" charset="0"/>
              </a:rPr>
              <a:t>Do teach word-problem schemas</a:t>
            </a:r>
          </a:p>
        </p:txBody>
      </p:sp>
    </p:spTree>
    <p:extLst>
      <p:ext uri="{BB962C8B-B14F-4D97-AF65-F5344CB8AC3E}">
        <p14:creationId xmlns:p14="http://schemas.microsoft.com/office/powerpoint/2010/main" val="102462678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do you incorporate effective problem-solving strategies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984443"/>
            <a:ext cx="8686800" cy="38670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use key words tied to operations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an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attack strategy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 students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schemas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explicitly teach problem solving</a:t>
            </a:r>
            <a:endParaRPr lang="en-US" sz="2400" b="1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provide problem-solving instruction regularly (i.e., several times a week)</a:t>
            </a:r>
          </a:p>
          <a:p>
            <a:pPr marL="457200" indent="-457200">
              <a:buClr>
                <a:srgbClr val="FF9300"/>
              </a:buClr>
              <a:buFont typeface="Wingdings" charset="2"/>
              <a:buChar char="q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practice schemas that students will encounter regularly</a:t>
            </a:r>
          </a:p>
        </p:txBody>
      </p:sp>
    </p:spTree>
    <p:extLst>
      <p:ext uri="{BB962C8B-B14F-4D97-AF65-F5344CB8AC3E}">
        <p14:creationId xmlns:p14="http://schemas.microsoft.com/office/powerpoint/2010/main" val="371769446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Component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388" y="2177970"/>
            <a:ext cx="2488557" cy="7523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task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6350" y="4141808"/>
            <a:ext cx="2488557" cy="7523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regulate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2401" y="3165676"/>
            <a:ext cx="2488557" cy="752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keep attention</a:t>
            </a:r>
          </a:p>
        </p:txBody>
      </p:sp>
    </p:spTree>
    <p:extLst>
      <p:ext uri="{BB962C8B-B14F-4D97-AF65-F5344CB8AC3E}">
        <p14:creationId xmlns:p14="http://schemas.microsoft.com/office/powerpoint/2010/main" val="34672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400" dirty="0"/>
              <a:t>How do you incorporate a motivational component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228600" y="1452282"/>
            <a:ext cx="8686800" cy="4399245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Utilize a motivational component,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567539807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1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03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6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86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86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86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86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86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6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73" name="Google Shape;773;p86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3" name="Google Shape;664;p75">
            <a:extLst>
              <a:ext uri="{FF2B5EF4-FFF2-40B4-BE49-F238E27FC236}">
                <a16:creationId xmlns:a16="http://schemas.microsoft.com/office/drawing/2014/main" id="{3E298490-61E3-D24C-9770-900FD59B42A2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63127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7"/>
          <p:cNvSpPr/>
          <p:nvPr/>
        </p:nvSpPr>
        <p:spPr>
          <a:xfrm>
            <a:off x="19220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5.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87"/>
          <p:cNvSpPr/>
          <p:nvPr/>
        </p:nvSpPr>
        <p:spPr>
          <a:xfrm>
            <a:off x="1467021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and subtract within 20, demonstrating fluency for addition and subtraction within 10.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87"/>
          <p:cNvSpPr/>
          <p:nvPr/>
        </p:nvSpPr>
        <p:spPr>
          <a:xfrm>
            <a:off x="2730008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87"/>
          <p:cNvSpPr/>
          <p:nvPr/>
        </p:nvSpPr>
        <p:spPr>
          <a:xfrm>
            <a:off x="3992880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</a:t>
            </a:r>
            <a:r>
              <a:rPr lang="en-US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multiplication 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division…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87"/>
          <p:cNvSpPr/>
          <p:nvPr/>
        </p:nvSpPr>
        <p:spPr>
          <a:xfrm>
            <a:off x="5255752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87"/>
          <p:cNvSpPr/>
          <p:nvPr/>
        </p:nvSpPr>
        <p:spPr>
          <a:xfrm>
            <a:off x="6518624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87"/>
          <p:cNvSpPr/>
          <p:nvPr/>
        </p:nvSpPr>
        <p:spPr>
          <a:xfrm>
            <a:off x="7781496" y="2762955"/>
            <a:ext cx="1234440" cy="2673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add, subtract, multiply, and divide multi-digit decimals using the standard algorithm.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87"/>
          <p:cNvSpPr/>
          <p:nvPr/>
        </p:nvSpPr>
        <p:spPr>
          <a:xfrm rot="3277194">
            <a:off x="3293536" y="998218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788" name="Google Shape;788;p87"/>
          <p:cNvSpPr/>
          <p:nvPr/>
        </p:nvSpPr>
        <p:spPr>
          <a:xfrm rot="3258815">
            <a:off x="451354" y="98459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pic>
        <p:nvPicPr>
          <p:cNvPr id="790" name="Google Shape;790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823" y="347732"/>
            <a:ext cx="1280517" cy="225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E8EFA41F-A2E4-A646-824F-746158609E4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2839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8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 Value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88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16408571-822D-0B40-AFC6-02EE8CCDE7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95241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8409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9"/>
          <p:cNvSpPr/>
          <p:nvPr/>
        </p:nvSpPr>
        <p:spPr>
          <a:xfrm>
            <a:off x="6120597" y="2322430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3220163" y="2656233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7665720" y="1630422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228600" y="2417811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1722493" y="1247587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4670380" y="997047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D36C7BAA-FA90-6A46-BC61-AD6EFCDA19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89736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0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AEA01382-ED1A-E948-80A0-CC251EEA800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784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1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1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4AF54479-0869-064C-A7A8-48CDC01EC9DC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1471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2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92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92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664;p75">
            <a:extLst>
              <a:ext uri="{FF2B5EF4-FFF2-40B4-BE49-F238E27FC236}">
                <a16:creationId xmlns:a16="http://schemas.microsoft.com/office/drawing/2014/main" id="{92CFC041-A2DD-A744-8F8A-DEF50CDD24AE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240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93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93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93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664;p75">
            <a:extLst>
              <a:ext uri="{FF2B5EF4-FFF2-40B4-BE49-F238E27FC236}">
                <a16:creationId xmlns:a16="http://schemas.microsoft.com/office/drawing/2014/main" id="{EDD9EDB2-46EA-EA40-B7F8-6308B49ACD69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84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4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4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4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94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Google Shape;664;p75">
            <a:extLst>
              <a:ext uri="{FF2B5EF4-FFF2-40B4-BE49-F238E27FC236}">
                <a16:creationId xmlns:a16="http://schemas.microsoft.com/office/drawing/2014/main" id="{E1EF5EA5-DF30-0E42-BAA7-8530A4C2F0A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831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5"/>
          <p:cNvSpPr/>
          <p:nvPr/>
        </p:nvSpPr>
        <p:spPr>
          <a:xfrm>
            <a:off x="1731560" y="2762955"/>
            <a:ext cx="1325880" cy="2673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157297" y="2762955"/>
            <a:ext cx="1325880" cy="2673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4606119" y="2762955"/>
            <a:ext cx="1325880" cy="26738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place value understanding to round whole numbers to the nearest 10 or 100.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6054941" y="2762955"/>
            <a:ext cx="1325880" cy="2673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ten times what it represents in the place to its right…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7501719" y="2762955"/>
            <a:ext cx="1325880" cy="26738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Recognize that in a multi-digit number, a digit in one place represents 10 times as much as it represents in the place to its right and 1/10 of what it represents in the place to its left.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304800" y="2762955"/>
            <a:ext cx="1325880" cy="2673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Compose and decompose numbers from 11 to 19 into ten ones and some further ones…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664;p75">
            <a:extLst>
              <a:ext uri="{FF2B5EF4-FFF2-40B4-BE49-F238E27FC236}">
                <a16:creationId xmlns:a16="http://schemas.microsoft.com/office/drawing/2014/main" id="{9872DE9E-5DDC-9A45-ACBE-83DDE01CFA74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356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/>
          <p:nvPr/>
        </p:nvSpPr>
        <p:spPr>
          <a:xfrm>
            <a:off x="2171700" y="2971800"/>
            <a:ext cx="4800600" cy="20642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Problem Solving</a:t>
            </a:r>
            <a:endParaRPr sz="5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99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cxnSp>
        <p:nvCxnSpPr>
          <p:cNvPr id="5" name="Google Shape;664;p75">
            <a:extLst>
              <a:ext uri="{FF2B5EF4-FFF2-40B4-BE49-F238E27FC236}">
                <a16:creationId xmlns:a16="http://schemas.microsoft.com/office/drawing/2014/main" id="{889B5C19-682B-EA4D-939C-55B2526C5C2F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69599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0"/>
          <p:cNvSpPr/>
          <p:nvPr/>
        </p:nvSpPr>
        <p:spPr>
          <a:xfrm>
            <a:off x="5061969" y="2008673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00"/>
          <p:cNvSpPr/>
          <p:nvPr/>
        </p:nvSpPr>
        <p:spPr>
          <a:xfrm>
            <a:off x="3991681" y="829901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00"/>
          <p:cNvSpPr/>
          <p:nvPr/>
        </p:nvSpPr>
        <p:spPr>
          <a:xfrm>
            <a:off x="8145522" y="829901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00"/>
          <p:cNvSpPr/>
          <p:nvPr/>
        </p:nvSpPr>
        <p:spPr>
          <a:xfrm>
            <a:off x="2884087" y="1748734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0"/>
          <p:cNvSpPr/>
          <p:nvPr/>
        </p:nvSpPr>
        <p:spPr>
          <a:xfrm>
            <a:off x="1929933" y="2258211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15" name="Google Shape;915;p100"/>
          <p:cNvSpPr/>
          <p:nvPr/>
        </p:nvSpPr>
        <p:spPr>
          <a:xfrm>
            <a:off x="7168883" y="2430124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/>
          </a:p>
        </p:txBody>
      </p:sp>
      <p:sp>
        <p:nvSpPr>
          <p:cNvPr id="916" name="Google Shape;916;p100"/>
          <p:cNvSpPr/>
          <p:nvPr/>
        </p:nvSpPr>
        <p:spPr>
          <a:xfrm>
            <a:off x="970410" y="393258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 dirty="0"/>
          </a:p>
        </p:txBody>
      </p:sp>
      <p:sp>
        <p:nvSpPr>
          <p:cNvPr id="917" name="Google Shape;917;p100"/>
          <p:cNvSpPr/>
          <p:nvPr/>
        </p:nvSpPr>
        <p:spPr>
          <a:xfrm>
            <a:off x="6169563" y="79832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18" name="Google Shape;918;p100"/>
          <p:cNvSpPr/>
          <p:nvPr/>
        </p:nvSpPr>
        <p:spPr>
          <a:xfrm>
            <a:off x="0" y="2119110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2" name="Google Shape;664;p75">
            <a:extLst>
              <a:ext uri="{FF2B5EF4-FFF2-40B4-BE49-F238E27FC236}">
                <a16:creationId xmlns:a16="http://schemas.microsoft.com/office/drawing/2014/main" id="{6C2930A9-3441-6A46-8CC7-59091CC9E40D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09490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5616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697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01"/>
          <p:cNvSpPr/>
          <p:nvPr/>
        </p:nvSpPr>
        <p:spPr>
          <a:xfrm>
            <a:off x="87682" y="1746366"/>
            <a:ext cx="1100320" cy="36762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addition and subtraction word problems, and add and subtract within 10…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1"/>
          <p:cNvSpPr/>
          <p:nvPr/>
        </p:nvSpPr>
        <p:spPr>
          <a:xfrm>
            <a:off x="1140446" y="1743998"/>
            <a:ext cx="1032982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that call for addition of three whole numbers whose sum is less than or equal to 20…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1"/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30" name="Google Shape;930;p101"/>
          <p:cNvSpPr/>
          <p:nvPr/>
        </p:nvSpPr>
        <p:spPr>
          <a:xfrm>
            <a:off x="5015108" y="1739262"/>
            <a:ext cx="1032982" cy="3676276"/>
          </a:xfrm>
          <a:prstGeom prst="rect">
            <a:avLst/>
          </a:prstGeom>
          <a:solidFill>
            <a:srgbClr val="FF8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word problems involving addition and subtraction of fractions referring to the same whole, including cases of unlike denominators…</a:t>
            </a:r>
            <a:endParaRPr dirty="0"/>
          </a:p>
        </p:txBody>
      </p:sp>
      <p:sp>
        <p:nvSpPr>
          <p:cNvPr id="931" name="Google Shape;931;p101"/>
          <p:cNvSpPr/>
          <p:nvPr/>
        </p:nvSpPr>
        <p:spPr>
          <a:xfrm>
            <a:off x="5988595" y="1739262"/>
            <a:ext cx="1032982" cy="3676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Interpret and compute quotients of fractions, and solve word problems involving division of fractions by fractions…</a:t>
            </a:r>
            <a:endParaRPr/>
          </a:p>
        </p:txBody>
      </p:sp>
      <p:sp>
        <p:nvSpPr>
          <p:cNvPr id="932" name="Google Shape;932;p101"/>
          <p:cNvSpPr/>
          <p:nvPr/>
        </p:nvSpPr>
        <p:spPr>
          <a:xfrm>
            <a:off x="6986546" y="1739262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involving the four operations with rational numbers.</a:t>
            </a:r>
            <a:endParaRPr/>
          </a:p>
        </p:txBody>
      </p:sp>
      <p:sp>
        <p:nvSpPr>
          <p:cNvPr id="933" name="Google Shape;933;p101"/>
          <p:cNvSpPr/>
          <p:nvPr/>
        </p:nvSpPr>
        <p:spPr>
          <a:xfrm>
            <a:off x="7995064" y="1739262"/>
            <a:ext cx="1032982" cy="36762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real-world and mathematical problems leading to two linear equations in two variables.</a:t>
            </a:r>
            <a:endParaRPr/>
          </a:p>
        </p:txBody>
      </p:sp>
      <p:cxnSp>
        <p:nvCxnSpPr>
          <p:cNvPr id="14" name="Google Shape;664;p75">
            <a:extLst>
              <a:ext uri="{FF2B5EF4-FFF2-40B4-BE49-F238E27FC236}">
                <a16:creationId xmlns:a16="http://schemas.microsoft.com/office/drawing/2014/main" id="{A2C0155E-1AE2-9D46-BB87-5491A8F6A735}"/>
              </a:ext>
            </a:extLst>
          </p:cNvPr>
          <p:cNvCxnSpPr/>
          <p:nvPr/>
        </p:nvCxnSpPr>
        <p:spPr>
          <a:xfrm>
            <a:off x="216074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" name="Google Shape;950;p102">
            <a:extLst>
              <a:ext uri="{FF2B5EF4-FFF2-40B4-BE49-F238E27FC236}">
                <a16:creationId xmlns:a16="http://schemas.microsoft.com/office/drawing/2014/main" id="{D1FBB0B9-86A6-3D45-8D2C-028147A12F70}"/>
              </a:ext>
            </a:extLst>
          </p:cNvPr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13" name="Google Shape;951;p102">
            <a:extLst>
              <a:ext uri="{FF2B5EF4-FFF2-40B4-BE49-F238E27FC236}">
                <a16:creationId xmlns:a16="http://schemas.microsoft.com/office/drawing/2014/main" id="{AAF15C99-2209-0847-AC3E-8654D40B3406}"/>
              </a:ext>
            </a:extLst>
          </p:cNvPr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1217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7;p101">
            <a:extLst>
              <a:ext uri="{FF2B5EF4-FFF2-40B4-BE49-F238E27FC236}">
                <a16:creationId xmlns:a16="http://schemas.microsoft.com/office/drawing/2014/main" id="{0C92FB1F-43C8-A044-8A79-069253575A44}"/>
              </a:ext>
            </a:extLst>
          </p:cNvPr>
          <p:cNvSpPr/>
          <p:nvPr/>
        </p:nvSpPr>
        <p:spPr>
          <a:xfrm>
            <a:off x="2128068" y="1739262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8;p101">
            <a:extLst>
              <a:ext uri="{FF2B5EF4-FFF2-40B4-BE49-F238E27FC236}">
                <a16:creationId xmlns:a16="http://schemas.microsoft.com/office/drawing/2014/main" id="{CDD039FE-21E5-C242-997D-8B0C6EABE323}"/>
              </a:ext>
            </a:extLst>
          </p:cNvPr>
          <p:cNvSpPr/>
          <p:nvPr/>
        </p:nvSpPr>
        <p:spPr>
          <a:xfrm>
            <a:off x="3068134" y="1739262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29;p101">
            <a:extLst>
              <a:ext uri="{FF2B5EF4-FFF2-40B4-BE49-F238E27FC236}">
                <a16:creationId xmlns:a16="http://schemas.microsoft.com/office/drawing/2014/main" id="{0BA9B22F-908A-9445-940B-A1CF2E8DE7C7}"/>
              </a:ext>
            </a:extLst>
          </p:cNvPr>
          <p:cNvSpPr/>
          <p:nvPr/>
        </p:nvSpPr>
        <p:spPr>
          <a:xfrm>
            <a:off x="4041621" y="1746366"/>
            <a:ext cx="1032982" cy="36762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/>
          </a:p>
        </p:txBody>
      </p:sp>
      <p:sp>
        <p:nvSpPr>
          <p:cNvPr id="961" name="Google Shape;961;p103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sp>
        <p:nvSpPr>
          <p:cNvPr id="962" name="Google Shape;962;p103"/>
          <p:cNvSpPr/>
          <p:nvPr/>
        </p:nvSpPr>
        <p:spPr>
          <a:xfrm rot="3277194">
            <a:off x="2151907" y="861084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sp>
        <p:nvSpPr>
          <p:cNvPr id="963" name="Google Shape;963;p103"/>
          <p:cNvSpPr/>
          <p:nvPr/>
        </p:nvSpPr>
        <p:spPr>
          <a:xfrm rot="3258815">
            <a:off x="-180584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cxnSp>
        <p:nvCxnSpPr>
          <p:cNvPr id="10" name="Google Shape;664;p75">
            <a:extLst>
              <a:ext uri="{FF2B5EF4-FFF2-40B4-BE49-F238E27FC236}">
                <a16:creationId xmlns:a16="http://schemas.microsoft.com/office/drawing/2014/main" id="{D0089950-D17F-614E-B90F-3009EC2AEC3A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59702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4"/>
          <p:cNvSpPr/>
          <p:nvPr/>
        </p:nvSpPr>
        <p:spPr>
          <a:xfrm>
            <a:off x="6869469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Find whole number quotients and remainders with up to four-digit dividends and one-digit divisors, using strategies based on place value, the properties of operations, and/or the relationship between multiplication and division.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04"/>
          <p:cNvSpPr/>
          <p:nvPr/>
        </p:nvSpPr>
        <p:spPr>
          <a:xfrm>
            <a:off x="2010750" y="1753190"/>
            <a:ext cx="1050770" cy="367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within 100 using strategies based on place value, properties of operations, and/or relationships.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104"/>
          <p:cNvSpPr/>
          <p:nvPr/>
        </p:nvSpPr>
        <p:spPr>
          <a:xfrm>
            <a:off x="1164100" y="1749778"/>
            <a:ext cx="1032982" cy="3676276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addition and subtraction within 100 to solve one- and two-step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04"/>
          <p:cNvSpPr/>
          <p:nvPr/>
        </p:nvSpPr>
        <p:spPr>
          <a:xfrm>
            <a:off x="4566111" y="1753190"/>
            <a:ext cx="1032982" cy="36762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multiplication and division within 100 to solve word problems…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04"/>
          <p:cNvSpPr/>
          <p:nvPr/>
        </p:nvSpPr>
        <p:spPr>
          <a:xfrm>
            <a:off x="7952126" y="1749778"/>
            <a:ext cx="1032982" cy="367627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Solve multi-step word problems posed with whole numbers and having whole-number answers using the four operations…</a:t>
            </a:r>
            <a:endParaRPr dirty="0"/>
          </a:p>
        </p:txBody>
      </p:sp>
      <p:sp>
        <p:nvSpPr>
          <p:cNvPr id="974" name="Google Shape;974;p104"/>
          <p:cNvSpPr/>
          <p:nvPr/>
        </p:nvSpPr>
        <p:spPr>
          <a:xfrm>
            <a:off x="3039546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properties of operations as strategies to multiply and divide….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04"/>
          <p:cNvSpPr/>
          <p:nvPr/>
        </p:nvSpPr>
        <p:spPr>
          <a:xfrm>
            <a:off x="91595" y="1749778"/>
            <a:ext cx="1032982" cy="36762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Explain why addition and subtraction strategies work, using place value and the properties of operations.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04"/>
          <p:cNvSpPr/>
          <p:nvPr/>
        </p:nvSpPr>
        <p:spPr>
          <a:xfrm>
            <a:off x="627606" y="1753190"/>
            <a:ext cx="1037101" cy="36762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two digits of a two-digit number represent amounts of tens and ones. 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04"/>
          <p:cNvSpPr/>
          <p:nvPr/>
        </p:nvSpPr>
        <p:spPr>
          <a:xfrm>
            <a:off x="5945136" y="1753190"/>
            <a:ext cx="1032982" cy="3672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Understand that the three digits of a three-digit number represent amounts of hundreds, tens, and ones.</a:t>
            </a: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04"/>
          <p:cNvSpPr txBox="1"/>
          <p:nvPr/>
        </p:nvSpPr>
        <p:spPr>
          <a:xfrm>
            <a:off x="2667000" y="5426054"/>
            <a:ext cx="571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continuum of mathematics learning</a:t>
            </a:r>
            <a:endParaRPr/>
          </a:p>
        </p:txBody>
      </p:sp>
      <p:sp>
        <p:nvSpPr>
          <p:cNvPr id="979" name="Google Shape;979;p104"/>
          <p:cNvSpPr/>
          <p:nvPr/>
        </p:nvSpPr>
        <p:spPr>
          <a:xfrm rot="3258815">
            <a:off x="-1015963" y="85428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980" name="Google Shape;980;p104"/>
          <p:cNvSpPr/>
          <p:nvPr/>
        </p:nvSpPr>
        <p:spPr>
          <a:xfrm>
            <a:off x="3969311" y="1749778"/>
            <a:ext cx="1040438" cy="367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and divide within 100, using strategies such as the relationship between multiplication and division…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04"/>
          <p:cNvSpPr/>
          <p:nvPr/>
        </p:nvSpPr>
        <p:spPr>
          <a:xfrm>
            <a:off x="5492941" y="1749778"/>
            <a:ext cx="1032982" cy="368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add and subtract multi-digit whole numbers using the standard algorithm. 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04"/>
          <p:cNvSpPr/>
          <p:nvPr/>
        </p:nvSpPr>
        <p:spPr>
          <a:xfrm>
            <a:off x="7483199" y="1753190"/>
            <a:ext cx="1008326" cy="367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Fluently multiply multi-digit whole numbers using the standard algorithm.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04"/>
          <p:cNvSpPr/>
          <p:nvPr/>
        </p:nvSpPr>
        <p:spPr>
          <a:xfrm rot="3277194">
            <a:off x="5988915" y="96475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cxnSp>
        <p:nvCxnSpPr>
          <p:cNvPr id="19" name="Google Shape;664;p75">
            <a:extLst>
              <a:ext uri="{FF2B5EF4-FFF2-40B4-BE49-F238E27FC236}">
                <a16:creationId xmlns:a16="http://schemas.microsoft.com/office/drawing/2014/main" id="{421B1DC3-39C2-6146-908F-F8E52896343B}"/>
              </a:ext>
            </a:extLst>
          </p:cNvPr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373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8F5D6E-8F27-DA45-B134-94B75CD70D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423887"/>
            <a:ext cx="8204200" cy="5194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CEF840-6E0C-AC46-A580-1449EBFB984A}"/>
              </a:ext>
            </a:extLst>
          </p:cNvPr>
          <p:cNvSpPr/>
          <p:nvPr/>
        </p:nvSpPr>
        <p:spPr>
          <a:xfrm>
            <a:off x="0" y="5849035"/>
            <a:ext cx="867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achievethecore.org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/category/774/mathematics-focus-by-grade-level</a:t>
            </a:r>
          </a:p>
        </p:txBody>
      </p:sp>
    </p:spTree>
    <p:extLst>
      <p:ext uri="{BB962C8B-B14F-4D97-AF65-F5344CB8AC3E}">
        <p14:creationId xmlns:p14="http://schemas.microsoft.com/office/powerpoint/2010/main" val="3992939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22982-FE14-C842-854D-452E0B5AD1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301"/>
            <a:ext cx="9144000" cy="47406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9B9001-0FF1-D543-BACC-91F2DBE91580}"/>
              </a:ext>
            </a:extLst>
          </p:cNvPr>
          <p:cNvSpPr/>
          <p:nvPr/>
        </p:nvSpPr>
        <p:spPr>
          <a:xfrm>
            <a:off x="0" y="5849035"/>
            <a:ext cx="867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achievethecore.org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/category/774/mathematics-focus-by-grade-level</a:t>
            </a:r>
          </a:p>
        </p:txBody>
      </p:sp>
    </p:spTree>
    <p:extLst>
      <p:ext uri="{BB962C8B-B14F-4D97-AF65-F5344CB8AC3E}">
        <p14:creationId xmlns:p14="http://schemas.microsoft.com/office/powerpoint/2010/main" val="1069377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C99EA-5053-C440-8256-60224BC1D0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838" y="0"/>
            <a:ext cx="5188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9309" y="2706758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308" y="1854308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4104" y="2644107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104" y="1854308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9308" y="1392645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104" y="1392644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9308" y="3696323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08" y="4037612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388" y="318053"/>
            <a:ext cx="8224837" cy="780495"/>
          </a:xfrm>
        </p:spPr>
        <p:txBody>
          <a:bodyPr>
            <a:normAutofit/>
          </a:bodyPr>
          <a:lstStyle/>
          <a:p>
            <a:r>
              <a:rPr lang="en-US" dirty="0"/>
              <a:t>Explicit Instruction</a:t>
            </a:r>
          </a:p>
        </p:txBody>
      </p:sp>
    </p:spTree>
    <p:extLst>
      <p:ext uri="{BB962C8B-B14F-4D97-AF65-F5344CB8AC3E}">
        <p14:creationId xmlns:p14="http://schemas.microsoft.com/office/powerpoint/2010/main" val="927531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4569" y="1375123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569" y="283326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continue working with our three-dimensional shapes and volume. Understanding volume and calculating volume helps with measuring capacity.”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4BF095A-BA52-FE4D-92A1-D6F239F70BA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12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2324" y="2180595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plus 79, I first decide about the operation. Do I add, subtract, multiply or divide?”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3285" y="2957317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plus sign tells me to add. So, I’ll add 26 plus 79. I’ll use the partial sums strategy. First, I add 20 plus 70. What’s 20 plus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2324" y="3925422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2324" y="441813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add 6 plus 9. What’s 6 plus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2324" y="4795145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plus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3285" y="5172154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add the partial sums: 90 and 15. 90 plus 15 is 105. So, 26 plus 79 equals 105.” 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B0D0C11B-D84E-1645-87C1-FE02F1A4417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0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338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03" y="3896903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463" y="2963813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solve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79, I first decide about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6850" y="2258437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49919" y="1131983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6463" y="3552511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sign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tells me to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So, I’ll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79. I’ll use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strategy. First,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 What’s 20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70?”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9918" y="4432752"/>
            <a:ext cx="60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“20 plus 70 is 90. I write 90 right here under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line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49919" y="4802310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“Then I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 What’s 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9?”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and importance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919" y="516570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is 15. So, I write 15 here.”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9919" y="5501658"/>
            <a:ext cx="537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“Finally, we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sums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 and 15. 90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is 105. So, 26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79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105.”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9919" y="2094146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C901F40-66D8-BE4E-AD2C-67308ED10C5C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39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B8CCCE7-4659-6149-8816-E511867A76D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21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936387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52362" y="1502372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9919" y="169737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402" y="3083940"/>
            <a:ext cx="803564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2768" y="1177950"/>
            <a:ext cx="5376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“Today, we are learning about division. This is important because sometimes you have to share objects or things with your friends.”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076" y="2293058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/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90" y="2300490"/>
                <a:ext cx="1495922" cy="646331"/>
              </a:xfrm>
              <a:prstGeom prst="rect">
                <a:avLst/>
              </a:prstGeom>
              <a:blipFill>
                <a:blip r:embed="rId2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2275455"/>
                <a:ext cx="1287532" cy="646331"/>
              </a:xfrm>
              <a:prstGeom prst="rect">
                <a:avLst/>
              </a:prstGeom>
              <a:blipFill>
                <a:blip r:embed="rId3"/>
                <a:stretch>
                  <a:fillRect l="-13725" t="-13462" r="-1274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325054" y="2401587"/>
            <a:ext cx="8920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49919" y="3225458"/>
            <a:ext cx="3200400" cy="911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non-examples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67" y="4580568"/>
                <a:ext cx="1495922" cy="646331"/>
              </a:xfrm>
              <a:prstGeom prst="rect">
                <a:avLst/>
              </a:prstGeom>
              <a:blipFill>
                <a:blip r:embed="rId4"/>
                <a:stretch>
                  <a:fillRect l="-11765" t="-13462" r="-756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42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÷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392" y="4580568"/>
                <a:ext cx="1495922" cy="646331"/>
              </a:xfrm>
              <a:prstGeom prst="rect">
                <a:avLst/>
              </a:prstGeom>
              <a:blipFill>
                <a:blip r:embed="rId5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B0F0"/>
                        </a:solidFill>
                        <a:latin typeface="Cambria Math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00B0F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235" y="4580568"/>
                <a:ext cx="1495922" cy="646331"/>
              </a:xfrm>
              <a:prstGeom prst="rect">
                <a:avLst/>
              </a:prstGeom>
              <a:blipFill>
                <a:blip r:embed="rId6"/>
                <a:stretch>
                  <a:fillRect l="-11765" t="-13462" r="-6723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77733370-29F1-6847-8385-FE7DF6C74EB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587E2BE-C7C5-184E-B5B9-CC498C78CC38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81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603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7FC3972-0D5B-D841-87E5-7CE96173D040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776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4769" y="1947796"/>
            <a:ext cx="3200400" cy="911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Teacher and student practice together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07770" y="2191362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86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580021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757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8002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24855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58002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58002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948291" y="3877135"/>
            <a:ext cx="4666129" cy="1711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004133" y="1072206"/>
            <a:ext cx="3320909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EF7E7A9-968E-F642-B797-DD6F553F7285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A3A058-32A4-EE42-8058-EE03605CC5E7}"/>
              </a:ext>
            </a:extLst>
          </p:cNvPr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BF7F0-D97E-7D48-9775-6D526EFC45C8}"/>
              </a:ext>
            </a:extLst>
          </p:cNvPr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7BA530-356A-3048-8E19-24203E33A3D8}"/>
              </a:ext>
            </a:extLst>
          </p:cNvPr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4048230" y="3071085"/>
            <a:ext cx="88469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EC3E4-AA79-0A4C-8408-8F550AD49E5A}"/>
              </a:ext>
            </a:extLst>
          </p:cNvPr>
          <p:cNvSpPr/>
          <p:nvPr/>
        </p:nvSpPr>
        <p:spPr>
          <a:xfrm>
            <a:off x="5042860" y="2864478"/>
            <a:ext cx="3200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practices with teacher support</a:t>
            </a:r>
          </a:p>
        </p:txBody>
      </p:sp>
    </p:spTree>
    <p:extLst>
      <p:ext uri="{BB962C8B-B14F-4D97-AF65-F5344CB8AC3E}">
        <p14:creationId xmlns:p14="http://schemas.microsoft.com/office/powerpoint/2010/main" val="20873432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7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97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39" y="117104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8721" y="225843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8721" y="3090846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87239" y="1072206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AD5D84-AAE5-0543-BF86-AF02578CB77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55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80052" y="114323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is 7 times 9?”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159857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“Which shape has 6 sides?”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0052" y="2051669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do you do when you see a word problem?”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0052" y="2756481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regroup?”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0052" y="3189864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“How would you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this problem?”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3664916"/>
            <a:ext cx="53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“Why do you have to use zero pairs?”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2118E5E-6D69-8F48-A27B-0177770F51BD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9BB4-D0B5-624E-AEA2-18BE960CA9AD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294DC-2143-434A-A8E9-E959B86168D0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-209375" y="4212351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4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34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0052" y="2895018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and discuss the formula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perimeter with your partner.”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2242" y="3561015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“Write the multiplication problem on your whiteboard.”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4275120"/>
            <a:ext cx="487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your math journal, draw a picture to help you remember to term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2F92ED2-90B7-904D-AAE5-C3810308586F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D15C4-2FE6-B74F-8FE9-F7D15C43F699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F2625-A4CB-2742-8CC1-3C877B04837F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981C613-9EAF-E147-970C-6B80704AF3FC}"/>
              </a:ext>
            </a:extLst>
          </p:cNvPr>
          <p:cNvSpPr/>
          <p:nvPr/>
        </p:nvSpPr>
        <p:spPr>
          <a:xfrm>
            <a:off x="-49727" y="4464762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77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80052" y="38603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“Good work using your word-problem attack strategy.”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80052" y="4551970"/>
            <a:ext cx="46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look at that again. Tell me how you added in the hundreds column.”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46718A5-5A81-044A-B830-46DAE8AAED4E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63C32D-423A-A544-A11A-D12F3DEA5CD5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8CB0A3-CE73-B740-893B-9605B1134251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CF3AF0E-FC06-1A4C-B804-CE26CF1386C1}"/>
              </a:ext>
            </a:extLst>
          </p:cNvPr>
          <p:cNvSpPr/>
          <p:nvPr/>
        </p:nvSpPr>
        <p:spPr>
          <a:xfrm>
            <a:off x="-49727" y="4697114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6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6145" y="992766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369" y="140316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0940" y="930115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0940" y="140316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4" y="-321347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0940" y="-32134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311" y="-7830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7993" y="30438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7993" y="1136790"/>
            <a:ext cx="159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1237967" y="-881850"/>
            <a:ext cx="6611634" cy="277530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0052" y="1154129"/>
            <a:ext cx="3406250" cy="1547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Classwide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individual, partner, write on paper, write on whiteboard, thumbs up, etc.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80052" y="155618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Low-level and high-level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0052" y="278267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Affirmative and corrective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80052" y="3775192"/>
            <a:ext cx="3406250" cy="911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Planned and organized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75FECB-E55C-0447-967B-4A741723CC6A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D75DB6-3776-3B44-9326-102D49D4EC2A}"/>
              </a:ext>
            </a:extLst>
          </p:cNvPr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44017-A6E1-0749-A590-E771728330A4}"/>
              </a:ext>
            </a:extLst>
          </p:cNvPr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C349A91-174B-D64E-8937-BB27B5F471C0}"/>
              </a:ext>
            </a:extLst>
          </p:cNvPr>
          <p:cNvSpPr/>
          <p:nvPr/>
        </p:nvSpPr>
        <p:spPr>
          <a:xfrm>
            <a:off x="-49727" y="4924450"/>
            <a:ext cx="791038" cy="50118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69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6873" y="2946822"/>
            <a:ext cx="1828800" cy="812366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6864" y="2094372"/>
            <a:ext cx="1828800" cy="852449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Explanation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1668" y="2884171"/>
            <a:ext cx="1828800" cy="87501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Practice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1668" y="2094372"/>
            <a:ext cx="1828800" cy="78979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Guided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872" y="1632709"/>
            <a:ext cx="1828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1668" y="1632708"/>
            <a:ext cx="18288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872" y="3936387"/>
            <a:ext cx="3793596" cy="437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872" y="4277676"/>
            <a:ext cx="3793596" cy="10859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 the right questions 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Eliciting frequent responses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immediate specific feedback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Maintaining a brisk pace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5D27E8-C756-8542-910A-2090049D8012}"/>
              </a:ext>
            </a:extLst>
          </p:cNvPr>
          <p:cNvSpPr txBox="1">
            <a:spLocks/>
          </p:cNvSpPr>
          <p:nvPr/>
        </p:nvSpPr>
        <p:spPr>
          <a:xfrm>
            <a:off x="5168900" y="6520749"/>
            <a:ext cx="3328119" cy="153161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 Sarah R. Powell,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45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729" y="295645"/>
            <a:ext cx="2334370" cy="1076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099" y="295645"/>
            <a:ext cx="2358395" cy="107631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729" y="1371957"/>
            <a:ext cx="4692764" cy="79582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6761" y="3421219"/>
            <a:ext cx="1144705" cy="75898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1467" y="3421219"/>
            <a:ext cx="2393844" cy="758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6762" y="4157010"/>
            <a:ext cx="3538550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60" y="3432594"/>
            <a:ext cx="2777476" cy="74072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4236" y="3432594"/>
            <a:ext cx="907574" cy="74072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760" y="4173321"/>
            <a:ext cx="3685051" cy="561190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966" y="3011393"/>
            <a:ext cx="24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material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5664" y="3011393"/>
            <a:ext cx="19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material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0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9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use explicit instruction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steps using concise language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guided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independent practice opportunities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supporting practices during modeling and practice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the right questions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Elicit frequent responses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Provide feedback</a:t>
            </a:r>
          </a:p>
          <a:p>
            <a:pPr marL="687388" lvl="1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planned and organized</a:t>
            </a:r>
          </a:p>
        </p:txBody>
      </p:sp>
    </p:spTree>
    <p:extLst>
      <p:ext uri="{BB962C8B-B14F-4D97-AF65-F5344CB8AC3E}">
        <p14:creationId xmlns:p14="http://schemas.microsoft.com/office/powerpoint/2010/main" val="4708540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A9B3A-F635-0D4B-BF9D-D2E41BCF5C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7" y="0"/>
            <a:ext cx="52260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8438A4-61C7-5845-9D6A-C66BBA2A2F70}"/>
              </a:ext>
            </a:extLst>
          </p:cNvPr>
          <p:cNvSpPr txBox="1"/>
          <p:nvPr/>
        </p:nvSpPr>
        <p:spPr>
          <a:xfrm>
            <a:off x="5416826" y="606287"/>
            <a:ext cx="36168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 something you taught (recently) in terms of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practices</a:t>
            </a:r>
            <a:r>
              <a:rPr lang="en-US" sz="3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66562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581C7-CD7A-CD4E-B7FF-BEAF4015AC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75" y="0"/>
            <a:ext cx="520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919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9273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124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B4198-3185-2149-9F82-D7ADFEA6A827}"/>
              </a:ext>
            </a:extLst>
          </p:cNvPr>
          <p:cNvSpPr txBox="1"/>
          <p:nvPr/>
        </p:nvSpPr>
        <p:spPr>
          <a:xfrm>
            <a:off x="2826608" y="2367864"/>
            <a:ext cx="3543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</a:p>
        </p:txBody>
      </p:sp>
    </p:spTree>
    <p:extLst>
      <p:ext uri="{BB962C8B-B14F-4D97-AF65-F5344CB8AC3E}">
        <p14:creationId xmlns:p14="http://schemas.microsoft.com/office/powerpoint/2010/main" val="34432035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22127965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830" y="496096"/>
            <a:ext cx="6343201" cy="5405378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Technical terms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Subtechnical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Symbolic terms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 terms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8331" y="96012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trapezoid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26478" y="227037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8331" y="2270372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10268" y="2270374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68415" y="227037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26478" y="96011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numerator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10268" y="960120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rhombus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8415" y="96011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75032" y="2270370"/>
            <a:ext cx="1068265" cy="562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26477" y="360840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twelve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68330" y="3608410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10267" y="3608412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68414" y="3608409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dollars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75031" y="3608408"/>
            <a:ext cx="1068265" cy="562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26477" y="490263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68330" y="4902635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10267" y="4902637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68414" y="4902634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75031" y="4902633"/>
            <a:ext cx="1068265" cy="5627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75031" y="960117"/>
            <a:ext cx="1068265" cy="562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26411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127" y="1032859"/>
            <a:ext cx="3151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“And the last one is 10.”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9648" y="1032860"/>
            <a:ext cx="457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“8, 9, 10. We’ll stop counting there but we could count more.”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126" y="2084708"/>
            <a:ext cx="3753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number is in the tens place?”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8183" y="2084708"/>
            <a:ext cx="427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“What digit is in the tens place?”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127" y="3136558"/>
            <a:ext cx="385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and forty-eight”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8182" y="3139055"/>
            <a:ext cx="331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“Six hundred forty-eight”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127" y="4188407"/>
            <a:ext cx="4010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“Bigger number and smaller number”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8638" y="4188408"/>
            <a:ext cx="313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 that is greater and the number that is less”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4483B-3E45-6348-86A1-1B008DDCA81B}"/>
              </a:ext>
            </a:extLst>
          </p:cNvPr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</p:spTree>
    <p:extLst>
      <p:ext uri="{BB962C8B-B14F-4D97-AF65-F5344CB8AC3E}">
        <p14:creationId xmlns:p14="http://schemas.microsoft.com/office/powerpoint/2010/main" val="31608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1030" y="1290035"/>
            <a:ext cx="341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“Numbers in the fraction”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7186" y="1290035"/>
            <a:ext cx="3164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“This fraction is one number.”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030" y="2341884"/>
            <a:ext cx="3645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“Top number and bottom number”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719" y="2341884"/>
            <a:ext cx="406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“Numerator and denominator”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030" y="3393734"/>
            <a:ext cx="136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“Reduce”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5721" y="3396231"/>
            <a:ext cx="3779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an equivalent fraction”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031" y="4445583"/>
            <a:ext cx="28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point two nine”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6176" y="4445583"/>
            <a:ext cx="313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“One and twenty-nine hundredths”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332FE-734E-5047-93D0-5FB4FB45AD01}"/>
              </a:ext>
            </a:extLst>
          </p:cNvPr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28D47-D287-6D48-B70D-66F7C8E9D648}"/>
              </a:ext>
            </a:extLst>
          </p:cNvPr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16200000">
            <a:off x="8461658" y="551165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Hughes et al. (2016)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332FE-734E-5047-93D0-5FB4FB45AD01}"/>
              </a:ext>
            </a:extLst>
          </p:cNvPr>
          <p:cNvSpPr/>
          <p:nvPr/>
        </p:nvSpPr>
        <p:spPr>
          <a:xfrm>
            <a:off x="347126" y="365114"/>
            <a:ext cx="2173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</a:t>
            </a:r>
            <a:r>
              <a:rPr lang="mr-I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E28D47-D287-6D48-B70D-66F7C8E9D648}"/>
              </a:ext>
            </a:extLst>
          </p:cNvPr>
          <p:cNvSpPr/>
          <p:nvPr/>
        </p:nvSpPr>
        <p:spPr>
          <a:xfrm>
            <a:off x="4569647" y="365114"/>
            <a:ext cx="105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mr-I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…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132E36-CB98-4448-9524-F11CAB261C0F}"/>
              </a:ext>
            </a:extLst>
          </p:cNvPr>
          <p:cNvSpPr txBox="1"/>
          <p:nvPr/>
        </p:nvSpPr>
        <p:spPr>
          <a:xfrm>
            <a:off x="399472" y="1275747"/>
            <a:ext cx="131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“Corner”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E3440-F78E-304E-B294-17ED41E0EF31}"/>
              </a:ext>
            </a:extLst>
          </p:cNvPr>
          <p:cNvSpPr txBox="1"/>
          <p:nvPr/>
        </p:nvSpPr>
        <p:spPr>
          <a:xfrm>
            <a:off x="4569647" y="1275747"/>
            <a:ext cx="260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“Angle”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5E7D8-27F1-E249-9D0E-DD1F4FA3FE92}"/>
              </a:ext>
            </a:extLst>
          </p:cNvPr>
          <p:cNvSpPr txBox="1"/>
          <p:nvPr/>
        </p:nvSpPr>
        <p:spPr>
          <a:xfrm>
            <a:off x="399472" y="2327596"/>
            <a:ext cx="318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“Flips, slides, and turns”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B62E5-B4DA-9840-96AE-4910A5C8C88B}"/>
              </a:ext>
            </a:extLst>
          </p:cNvPr>
          <p:cNvSpPr txBox="1"/>
          <p:nvPr/>
        </p:nvSpPr>
        <p:spPr>
          <a:xfrm>
            <a:off x="4598181" y="2327596"/>
            <a:ext cx="430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“Reflections, translations, and rotations”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A3B320-DC21-4048-914B-168BFB4EF0B8}"/>
              </a:ext>
            </a:extLst>
          </p:cNvPr>
          <p:cNvSpPr txBox="1"/>
          <p:nvPr/>
        </p:nvSpPr>
        <p:spPr>
          <a:xfrm>
            <a:off x="399473" y="3379446"/>
            <a:ext cx="1820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“Box or ball”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4A450-3396-F84E-AF90-5CF4916AE9AC}"/>
              </a:ext>
            </a:extLst>
          </p:cNvPr>
          <p:cNvSpPr txBox="1"/>
          <p:nvPr/>
        </p:nvSpPr>
        <p:spPr>
          <a:xfrm>
            <a:off x="4598182" y="3381943"/>
            <a:ext cx="288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“Cube or sphere”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D540E-8506-BC41-9DE6-AA7CEE562D4F}"/>
              </a:ext>
            </a:extLst>
          </p:cNvPr>
          <p:cNvSpPr txBox="1"/>
          <p:nvPr/>
        </p:nvSpPr>
        <p:spPr>
          <a:xfrm>
            <a:off x="399473" y="4431295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“Long hand and short hand”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9ABDA3-C6BD-E946-8F2D-2A8265D3EB98}"/>
              </a:ext>
            </a:extLst>
          </p:cNvPr>
          <p:cNvSpPr txBox="1"/>
          <p:nvPr/>
        </p:nvSpPr>
        <p:spPr>
          <a:xfrm>
            <a:off x="4598637" y="4431295"/>
            <a:ext cx="400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“Minute hand and hour hand”</a:t>
            </a:r>
          </a:p>
        </p:txBody>
      </p:sp>
    </p:spTree>
    <p:extLst>
      <p:ext uri="{BB962C8B-B14F-4D97-AF65-F5344CB8AC3E}">
        <p14:creationId xmlns:p14="http://schemas.microsoft.com/office/powerpoint/2010/main" val="24336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28932" y="765859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denominator is the number of equal parts that make the whole.”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8932" y="3485909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show the fraction, look at the denominator. A denominator of 5 means I need to break the whole into 5 equal parts.”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8932" y="1535575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 difference problem is two amounts compared for the difference.”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8932" y="4546921"/>
            <a:ext cx="4687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“To use partial sums, add the hundreds, then add the tens, then add the ones. Finally, add all the partial sums.”</a:t>
            </a:r>
          </a:p>
        </p:txBody>
      </p:sp>
      <p:sp>
        <p:nvSpPr>
          <p:cNvPr id="8" name="Trapezoid 7"/>
          <p:cNvSpPr/>
          <p:nvPr/>
        </p:nvSpPr>
        <p:spPr>
          <a:xfrm>
            <a:off x="678132" y="542969"/>
            <a:ext cx="3400926" cy="1985211"/>
          </a:xfrm>
          <a:prstGeom prst="trapezoid">
            <a:avLst/>
          </a:prstGeom>
          <a:solidFill>
            <a:srgbClr val="FF2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</a:t>
            </a:r>
          </a:p>
        </p:txBody>
      </p:sp>
      <p:sp>
        <p:nvSpPr>
          <p:cNvPr id="9" name="Trapezoid 8"/>
          <p:cNvSpPr/>
          <p:nvPr/>
        </p:nvSpPr>
        <p:spPr>
          <a:xfrm rot="10800000">
            <a:off x="678132" y="3485040"/>
            <a:ext cx="3400926" cy="198521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361" y="4046758"/>
            <a:ext cx="2112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concise</a:t>
            </a:r>
          </a:p>
        </p:txBody>
      </p:sp>
    </p:spTree>
    <p:extLst>
      <p:ext uri="{BB962C8B-B14F-4D97-AF65-F5344CB8AC3E}">
        <p14:creationId xmlns:p14="http://schemas.microsoft.com/office/powerpoint/2010/main" val="24348154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you attend to language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 why formal mathematical language is important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precise</a:t>
            </a:r>
          </a:p>
          <a:p>
            <a:pPr marL="257175" indent="-257175">
              <a:buFont typeface="Wingdings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 for mathematical language to be concise</a:t>
            </a:r>
          </a:p>
        </p:txBody>
      </p:sp>
    </p:spTree>
    <p:extLst>
      <p:ext uri="{BB962C8B-B14F-4D97-AF65-F5344CB8AC3E}">
        <p14:creationId xmlns:p14="http://schemas.microsoft.com/office/powerpoint/2010/main" val="526237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41BF0-8359-7548-9B8E-2272D13D33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99" y="0"/>
            <a:ext cx="5151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9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87091" y="611753"/>
            <a:ext cx="5056909" cy="98367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Instructional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3363" y="1748589"/>
            <a:ext cx="4289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3363" y="3890210"/>
            <a:ext cx="464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32708" y="2256772"/>
            <a:ext cx="2187879" cy="517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6619933" y="3327838"/>
            <a:ext cx="2187879" cy="51708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5478770" y="2764955"/>
            <a:ext cx="2187879" cy="5170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384831" y="4444208"/>
            <a:ext cx="2187879" cy="5170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5360331" y="4968550"/>
            <a:ext cx="2187879" cy="51708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619933" y="5460041"/>
            <a:ext cx="2187879" cy="5170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A25BB-C2A0-CB43-9810-09153E812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1" y="719582"/>
            <a:ext cx="3082169" cy="54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729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031F1-6BAE-F242-8C8B-BEC92B29C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851" y="0"/>
            <a:ext cx="5146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58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0095593"/>
              </p:ext>
            </p:extLst>
          </p:nvPr>
        </p:nvGraphicFramePr>
        <p:xfrm>
          <a:off x="329210" y="1276103"/>
          <a:ext cx="84552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04586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Three-dimensional objects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4230573186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8273815" flipH="1">
            <a:off x="28518" y="164170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67" y="3070577"/>
            <a:ext cx="1835856" cy="18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7" y="4255912"/>
            <a:ext cx="1631244" cy="163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47" y="1817511"/>
            <a:ext cx="1728135" cy="1728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082" y="3234266"/>
            <a:ext cx="1508478" cy="15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2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0.google.com/images?q=tbn:ANd9GcSuK-LCVjcZ8G0kXmGSvJ3Lp-SOHLm0lzgSFsPtMN31kev1dnEy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294" y="4578985"/>
            <a:ext cx="2438400" cy="137160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Two-dimensional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93" y="360821"/>
            <a:ext cx="2448036" cy="2451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11" y="3305293"/>
            <a:ext cx="2286000" cy="228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37" y="2827957"/>
            <a:ext cx="1019175" cy="1236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4" y="2839197"/>
            <a:ext cx="1019175" cy="1236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18" y="2827957"/>
            <a:ext cx="1019175" cy="1236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75" y="2839197"/>
            <a:ext cx="1019175" cy="12368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2800" l="4531" r="89968">
                        <a14:foregroundMark x1="47896" y1="23467" x2="33333" y2="26400"/>
                        <a14:foregroundMark x1="32686" y1="26133" x2="38511" y2="41600"/>
                        <a14:foregroundMark x1="37540" y1="41867" x2="67638" y2="41600"/>
                        <a14:foregroundMark x1="66990" y1="41600" x2="61165" y2="22933"/>
                        <a14:foregroundMark x1="61165" y1="23200" x2="47249" y2="23467"/>
                        <a14:foregroundMark x1="47249" y1="23733" x2="47249" y2="23733"/>
                        <a14:foregroundMark x1="47249" y1="23733" x2="47249" y2="23733"/>
                        <a14:foregroundMark x1="74757" y1="63200" x2="80583" y2="72800"/>
                        <a14:foregroundMark x1="80583" y1="73067" x2="75728" y2="82933"/>
                        <a14:foregroundMark x1="75728" y1="82667" x2="65372" y2="86933"/>
                        <a14:foregroundMark x1="65372" y1="86933" x2="49838" y2="81333"/>
                        <a14:foregroundMark x1="49838" y1="81333" x2="30097" y2="86400"/>
                        <a14:foregroundMark x1="29773" y1="86400" x2="17476" y2="80267"/>
                        <a14:foregroundMark x1="18123" y1="80267" x2="17476" y2="68800"/>
                        <a14:foregroundMark x1="17799" y1="68533" x2="25243" y2="60000"/>
                        <a14:foregroundMark x1="25243" y1="60000" x2="74757" y2="63467"/>
                        <a14:foregroundMark x1="69903" y1="60267" x2="69903" y2="60267"/>
                        <a14:foregroundMark x1="43366" y1="28800" x2="43366" y2="28800"/>
                        <a14:foregroundMark x1="35599" y1="34133" x2="63430" y2="31733"/>
                        <a14:foregroundMark x1="55663" y1="32000" x2="57605" y2="42667"/>
                        <a14:foregroundMark x1="67638" y1="63467" x2="65372" y2="86133"/>
                        <a14:foregroundMark x1="31068" y1="60267" x2="31392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31" y="2839197"/>
            <a:ext cx="1019175" cy="1236863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69791280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5" name="Right Arrow 24"/>
          <p:cNvSpPr/>
          <p:nvPr/>
        </p:nvSpPr>
        <p:spPr>
          <a:xfrm rot="2511063" flipH="1">
            <a:off x="3011481" y="1591497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8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3874866"/>
          </a:xfrm>
        </p:spPr>
        <p:txBody>
          <a:bodyPr/>
          <a:lstStyle/>
          <a:p>
            <a:r>
              <a:rPr lang="en-US" dirty="0"/>
              <a:t>Numerals and symbols</a:t>
            </a: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347162312"/>
              </p:ext>
            </p:extLst>
          </p:nvPr>
        </p:nvGraphicFramePr>
        <p:xfrm>
          <a:off x="228600" y="203200"/>
          <a:ext cx="3323442" cy="187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ight Arrow 20"/>
          <p:cNvSpPr/>
          <p:nvPr/>
        </p:nvSpPr>
        <p:spPr>
          <a:xfrm rot="12695587" flipH="1">
            <a:off x="402211" y="47316"/>
            <a:ext cx="1081120" cy="501187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77" y="3025422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 + 8 =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9377" y="4363210"/>
            <a:ext cx="224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mr-IN" sz="2800" dirty="0">
                <a:solidFill>
                  <a:schemeClr val="bg1"/>
                </a:solidFill>
              </a:rPr>
              <a:t>–</a:t>
            </a:r>
            <a:r>
              <a:rPr lang="en-US" sz="2800" dirty="0">
                <a:solidFill>
                  <a:schemeClr val="bg1"/>
                </a:solidFill>
              </a:rPr>
              <a:t> 6 = 8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9923" y="3024895"/>
            <a:ext cx="470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34 = 3 tens and 4 ones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3678" y="4363210"/>
            <a:ext cx="193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4,179</a:t>
            </a:r>
          </a:p>
          <a:p>
            <a:pPr algn="r"/>
            <a:r>
              <a:rPr lang="en-US" sz="2800" u="sng" dirty="0">
                <a:solidFill>
                  <a:schemeClr val="bg1"/>
                </a:solidFill>
              </a:rPr>
              <a:t>+    569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98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multiple representations be used within intensive intervention?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three-dimensional concrete materials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two-dimensional representations to teach concepts and procedures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Ensure students understand mathematics with numbers and symbols (i.e., the abstract)</a:t>
            </a:r>
          </a:p>
        </p:txBody>
      </p:sp>
    </p:spTree>
    <p:extLst>
      <p:ext uri="{BB962C8B-B14F-4D97-AF65-F5344CB8AC3E}">
        <p14:creationId xmlns:p14="http://schemas.microsoft.com/office/powerpoint/2010/main" val="30862945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4CF80-A191-FE40-8B68-799089C40CFA}"/>
              </a:ext>
            </a:extLst>
          </p:cNvPr>
          <p:cNvSpPr txBox="1"/>
          <p:nvPr/>
        </p:nvSpPr>
        <p:spPr>
          <a:xfrm>
            <a:off x="1844984" y="2629911"/>
            <a:ext cx="576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examples of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8083050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C94F7-E6CA-574B-9E5A-AF16233B1D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26" y="0"/>
            <a:ext cx="518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087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Models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7F07E3-C4A5-B940-9285-ED208BEDF8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960120"/>
          <a:ext cx="86868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6695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2624" y="2859741"/>
            <a:ext cx="5486400" cy="609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6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4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0224" y="2250141"/>
            <a:ext cx="1828800" cy="609600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D12E7-B902-0646-AA2F-5AC1F68CF6E1}"/>
              </a:ext>
            </a:extLst>
          </p:cNvPr>
          <p:cNvSpPr txBox="1"/>
          <p:nvPr/>
        </p:nvSpPr>
        <p:spPr>
          <a:xfrm>
            <a:off x="7267268" y="5715334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tiles/bars</a:t>
            </a:r>
          </a:p>
        </p:txBody>
      </p:sp>
    </p:spTree>
    <p:extLst>
      <p:ext uri="{BB962C8B-B14F-4D97-AF65-F5344CB8AC3E}">
        <p14:creationId xmlns:p14="http://schemas.microsoft.com/office/powerpoint/2010/main" val="8781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78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BABEA-F930-BB4D-9043-AABEB06784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518" y="2025671"/>
            <a:ext cx="4294915" cy="3278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097467-03FA-1648-8E1D-143CABEE73A9}"/>
              </a:ext>
            </a:extLst>
          </p:cNvPr>
          <p:cNvSpPr txBox="1"/>
          <p:nvPr/>
        </p:nvSpPr>
        <p:spPr>
          <a:xfrm>
            <a:off x="7267268" y="5715334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Cuisenaire rods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DCD11-6A5B-A346-96B3-ADF51DB8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9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Length/Measurement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Fractions are appropriated by length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5C665D-6231-F648-8DFD-818B8864DC2F}"/>
              </a:ext>
            </a:extLst>
          </p:cNvPr>
          <p:cNvCxnSpPr/>
          <p:nvPr/>
        </p:nvCxnSpPr>
        <p:spPr>
          <a:xfrm>
            <a:off x="1757082" y="2850776"/>
            <a:ext cx="6562165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01E0FA-2178-F74D-940A-E1BACCB90771}"/>
              </a:ext>
            </a:extLst>
          </p:cNvPr>
          <p:cNvCxnSpPr/>
          <p:nvPr/>
        </p:nvCxnSpPr>
        <p:spPr>
          <a:xfrm>
            <a:off x="2312894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408AA-1184-9C42-BD4A-80F8D0E7EA97}"/>
              </a:ext>
            </a:extLst>
          </p:cNvPr>
          <p:cNvCxnSpPr/>
          <p:nvPr/>
        </p:nvCxnSpPr>
        <p:spPr>
          <a:xfrm>
            <a:off x="7862049" y="2577352"/>
            <a:ext cx="0" cy="5961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442D-5C12-B84F-A00F-B4B1929D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4" y="2326341"/>
            <a:ext cx="7620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81E70-A901-9F4F-B529-406862BC6828}"/>
              </a:ext>
            </a:extLst>
          </p:cNvPr>
          <p:cNvSpPr txBox="1"/>
          <p:nvPr/>
        </p:nvSpPr>
        <p:spPr>
          <a:xfrm>
            <a:off x="7267268" y="571533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line</a:t>
            </a:r>
          </a:p>
        </p:txBody>
      </p:sp>
    </p:spTree>
    <p:extLst>
      <p:ext uri="{BB962C8B-B14F-4D97-AF65-F5344CB8AC3E}">
        <p14:creationId xmlns:p14="http://schemas.microsoft.com/office/powerpoint/2010/main" val="21395528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length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193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3282" y="1972235"/>
            <a:ext cx="1828800" cy="1828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>
            <a:stCxn id="5" idx="0"/>
          </p:cNvCxnSpPr>
          <p:nvPr/>
        </p:nvCxnSpPr>
        <p:spPr>
          <a:xfrm>
            <a:off x="2747682" y="197223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7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85682" y="2886635"/>
            <a:ext cx="7620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11477-68CF-B643-95BF-F0F3E1CA5EBF}"/>
              </a:ext>
            </a:extLst>
          </p:cNvPr>
          <p:cNvSpPr txBox="1"/>
          <p:nvPr/>
        </p:nvSpPr>
        <p:spPr>
          <a:xfrm>
            <a:off x="7267268" y="5715334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circles</a:t>
            </a:r>
          </a:p>
        </p:txBody>
      </p:sp>
    </p:spTree>
    <p:extLst>
      <p:ext uri="{BB962C8B-B14F-4D97-AF65-F5344CB8AC3E}">
        <p14:creationId xmlns:p14="http://schemas.microsoft.com/office/powerpoint/2010/main" val="8370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18" y="1898521"/>
            <a:ext cx="3501221" cy="3501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1318" y="2199342"/>
            <a:ext cx="70062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318" y="2199342"/>
            <a:ext cx="700625" cy="1438234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0928" y="2199342"/>
            <a:ext cx="1337945" cy="206762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60928" y="2913180"/>
            <a:ext cx="1337945" cy="1381331"/>
          </a:xfrm>
          <a:prstGeom prst="rect">
            <a:avLst/>
          </a:prstGeom>
          <a:noFill/>
          <a:ln w="38100" cmpd="sng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Geoboards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69F42-3350-544D-8D22-89BADC03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 blocks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607E8C-6884-DE4E-9A41-14A8BF05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AB26A-BE2C-294E-A234-CFB8CB62C4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52" y="1922446"/>
            <a:ext cx="3484901" cy="34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258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Area/Region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Shapes divided into equal sections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B17BC-0D85-2949-9F31-79FD5E5D529F}"/>
              </a:ext>
            </a:extLst>
          </p:cNvPr>
          <p:cNvSpPr txBox="1"/>
          <p:nvPr/>
        </p:nvSpPr>
        <p:spPr>
          <a:xfrm>
            <a:off x="7267268" y="571533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29A2C7-69DC-264A-99B5-72D3802D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2" y="2200835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5620B-D118-1B4A-A1AF-432373F2B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1897753"/>
            <a:ext cx="5109882" cy="2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64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D05DB-4CEE-CD4F-8752-CB4414AB2376}"/>
              </a:ext>
            </a:extLst>
          </p:cNvPr>
          <p:cNvGrpSpPr/>
          <p:nvPr/>
        </p:nvGrpSpPr>
        <p:grpSpPr>
          <a:xfrm>
            <a:off x="3059282" y="1129553"/>
            <a:ext cx="3200400" cy="3873449"/>
            <a:chOff x="5551471" y="1466427"/>
            <a:chExt cx="3200400" cy="3873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E2983D-4F52-454B-8016-E4281F654BEA}"/>
                </a:ext>
              </a:extLst>
            </p:cNvPr>
            <p:cNvSpPr/>
            <p:nvPr/>
          </p:nvSpPr>
          <p:spPr>
            <a:xfrm>
              <a:off x="5551471" y="1466427"/>
              <a:ext cx="3200400" cy="38734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Select a fraction and teach using the area model.</a:t>
              </a: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642F7B-56C1-254F-9B79-FAE372561539}"/>
                </a:ext>
              </a:extLst>
            </p:cNvPr>
            <p:cNvSpPr/>
            <p:nvPr/>
          </p:nvSpPr>
          <p:spPr>
            <a:xfrm>
              <a:off x="5705897" y="3396598"/>
              <a:ext cx="2187879" cy="51708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instruction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6E68F1C-0709-F446-9385-8969E04BA236}"/>
                </a:ext>
              </a:extLst>
            </p:cNvPr>
            <p:cNvSpPr/>
            <p:nvPr/>
          </p:nvSpPr>
          <p:spPr>
            <a:xfrm>
              <a:off x="6057731" y="4075423"/>
              <a:ext cx="2187879" cy="5170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Multiple representations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B9206E-8A11-ED44-8213-B7DFABB568AF}"/>
                </a:ext>
              </a:extLst>
            </p:cNvPr>
            <p:cNvSpPr/>
            <p:nvPr/>
          </p:nvSpPr>
          <p:spPr>
            <a:xfrm>
              <a:off x="6435460" y="4743712"/>
              <a:ext cx="2187879" cy="51708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Concise 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08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4176" y="2559423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553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69776" y="2559423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56B39-C7CD-5D46-8BE5-FF254A786622}"/>
              </a:ext>
            </a:extLst>
          </p:cNvPr>
          <p:cNvSpPr txBox="1"/>
          <p:nvPr/>
        </p:nvSpPr>
        <p:spPr>
          <a:xfrm>
            <a:off x="7267268" y="5715334"/>
            <a:ext cx="198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Two-color counters</a:t>
            </a:r>
          </a:p>
        </p:txBody>
      </p:sp>
    </p:spTree>
    <p:extLst>
      <p:ext uri="{BB962C8B-B14F-4D97-AF65-F5344CB8AC3E}">
        <p14:creationId xmlns:p14="http://schemas.microsoft.com/office/powerpoint/2010/main" val="3177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Set/Discrete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shapes match the fraction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" y="2142997"/>
            <a:ext cx="7620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B92F1-F772-BF44-B4F5-A7BDDEDA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129" y="1889312"/>
            <a:ext cx="508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8334"/>
      </p:ext>
    </p:extLst>
  </p:cSld>
  <p:clrMapOvr>
    <a:masterClrMapping/>
  </p:clrMapOvr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4510</TotalTime>
  <Words>7555</Words>
  <Application>Microsoft Macintosh PowerPoint</Application>
  <PresentationFormat>On-screen Show (4:3)</PresentationFormat>
  <Paragraphs>1486</Paragraphs>
  <Slides>269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269</vt:i4>
      </vt:variant>
    </vt:vector>
  </HeadingPairs>
  <TitlesOfParts>
    <vt:vector size="282" baseType="lpstr">
      <vt:lpstr>American Typewriter</vt:lpstr>
      <vt:lpstr>Arial</vt:lpstr>
      <vt:lpstr>Calibri</vt:lpstr>
      <vt:lpstr>Cambria Math</vt:lpstr>
      <vt:lpstr>Chalkduster</vt:lpstr>
      <vt:lpstr>Marker Felt Thin</vt:lpstr>
      <vt:lpstr>Palatino</vt:lpstr>
      <vt:lpstr>Palatino Linotype</vt:lpstr>
      <vt:lpstr>Segoe UI Symbol</vt:lpstr>
      <vt:lpstr>Times New Roman</vt:lpstr>
      <vt:lpstr>Wingdings</vt:lpstr>
      <vt:lpstr>Wingdings 2</vt:lpstr>
      <vt:lpstr>NCII-Uconn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Descriptors of mathematics difficulty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Explicit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use explicit instruction within intensive intervention?</vt:lpstr>
      <vt:lpstr>PowerPoint Presentation</vt:lpstr>
      <vt:lpstr>PowerPoint Presentation</vt:lpstr>
      <vt:lpstr>PowerPoint Presentation</vt:lpstr>
      <vt:lpstr>Vocabulary Across Grades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attend to language within intensive intervention?</vt:lpstr>
      <vt:lpstr>PowerPoint Presentation</vt:lpstr>
      <vt:lpstr>PowerPoint Presentation</vt:lpstr>
      <vt:lpstr>PowerPoint Presentation</vt:lpstr>
      <vt:lpstr>Multiple Representations</vt:lpstr>
      <vt:lpstr>PowerPoint Presentation</vt:lpstr>
      <vt:lpstr>PowerPoint Presentation</vt:lpstr>
      <vt:lpstr>PowerPoint Presentation</vt:lpstr>
      <vt:lpstr>How should multiple representations be used within intensive intervention?</vt:lpstr>
      <vt:lpstr>PowerPoint Presentation</vt:lpstr>
      <vt:lpstr>PowerPoint Presentation</vt:lpstr>
      <vt:lpstr>Fraction Models</vt:lpstr>
      <vt:lpstr>Length/Measurement</vt:lpstr>
      <vt:lpstr>Length/Measurement</vt:lpstr>
      <vt:lpstr>Length/Measurement</vt:lpstr>
      <vt:lpstr>PowerPoint Presentation</vt:lpstr>
      <vt:lpstr>Area/Region</vt:lpstr>
      <vt:lpstr>Area/Region</vt:lpstr>
      <vt:lpstr>Area/Region</vt:lpstr>
      <vt:lpstr>Area/Region</vt:lpstr>
      <vt:lpstr>PowerPoint Presentation</vt:lpstr>
      <vt:lpstr>Set/Discrete</vt:lpstr>
      <vt:lpstr>Set/Discrete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 Facts</vt:lpstr>
      <vt:lpstr>Addition: Part-Part-Whole (Total)</vt:lpstr>
      <vt:lpstr>Addition: Part-Part-Whole (Total)</vt:lpstr>
      <vt:lpstr>Addition: Join (Change Increase)</vt:lpstr>
      <vt:lpstr>Addition: Join (Change Increase)</vt:lpstr>
      <vt:lpstr>PowerPoint Presentation</vt:lpstr>
      <vt:lpstr>PowerPoint Presentation</vt:lpstr>
      <vt:lpstr>PowerPoint Presentation</vt:lpstr>
      <vt:lpstr>Part-Part-Whole Versus Join</vt:lpstr>
      <vt:lpstr>PowerPoint Presentation</vt:lpstr>
      <vt:lpstr>Subtraction Facts</vt:lpstr>
      <vt:lpstr>Subtraction: Separate (Change Decrease)</vt:lpstr>
      <vt:lpstr>Subtraction: Separate (Change Decrease)</vt:lpstr>
      <vt:lpstr>Subtraction: Compare (Difference)</vt:lpstr>
      <vt:lpstr>Subtraction: Compare (Difference)</vt:lpstr>
      <vt:lpstr>PowerPoint Presentation</vt:lpstr>
      <vt:lpstr>PowerPoint Presentation</vt:lpstr>
      <vt:lpstr>PowerPoint Presentation</vt:lpstr>
      <vt:lpstr>Separate Versus Compare</vt:lpstr>
      <vt:lpstr>PowerPoint Presentation</vt:lpstr>
      <vt:lpstr>Multiplication Facts</vt:lpstr>
      <vt:lpstr>Multiplication: Equal Groups</vt:lpstr>
      <vt:lpstr>Multiplication: Equal Groups</vt:lpstr>
      <vt:lpstr>Multiplication: Array/Area</vt:lpstr>
      <vt:lpstr>Multiplication: Array/Area</vt:lpstr>
      <vt:lpstr>Multiplication: Comparison</vt:lpstr>
      <vt:lpstr>Multiplication: Comparison</vt:lpstr>
      <vt:lpstr>PowerPoint Presentation</vt:lpstr>
      <vt:lpstr>PowerPoint Presentation</vt:lpstr>
      <vt:lpstr>PowerPoint Presentation</vt:lpstr>
      <vt:lpstr>PowerPoint Presentation</vt:lpstr>
      <vt:lpstr>Division Facts</vt:lpstr>
      <vt:lpstr>Division: Equal Groups (Partitive Division)</vt:lpstr>
      <vt:lpstr>Division: Partitive Division</vt:lpstr>
      <vt:lpstr>Division: Equal Groups (Measurement Division)</vt:lpstr>
      <vt:lpstr>Division: Measurement Division</vt:lpstr>
      <vt:lpstr>PowerPoint Presentation</vt:lpstr>
      <vt:lpstr>PowerPoint Presentation</vt:lpstr>
      <vt:lpstr>Computation</vt:lpstr>
      <vt:lpstr>PowerPoint Presentation</vt:lpstr>
      <vt:lpstr>Notation Matters</vt:lpstr>
      <vt:lpstr>Addition and Subtraction</vt:lpstr>
      <vt:lpstr>Addition and Subtraction</vt:lpstr>
      <vt:lpstr>Addition Strategies</vt:lpstr>
      <vt:lpstr>Linda</vt:lpstr>
      <vt:lpstr>Lluvia</vt:lpstr>
      <vt:lpstr>Jennifer</vt:lpstr>
      <vt:lpstr>Alina</vt:lpstr>
      <vt:lpstr>PowerPoint Presentation</vt:lpstr>
      <vt:lpstr>Subtraction Strategies</vt:lpstr>
      <vt:lpstr>Kimberly</vt:lpstr>
      <vt:lpstr>Ricardo</vt:lpstr>
      <vt:lpstr>Tiffiny</vt:lpstr>
      <vt:lpstr>Phedra</vt:lpstr>
      <vt:lpstr>PowerPoint Presentation</vt:lpstr>
      <vt:lpstr>PowerPoint Presentation</vt:lpstr>
      <vt:lpstr>Multiplication Strategies</vt:lpstr>
      <vt:lpstr>Susan</vt:lpstr>
      <vt:lpstr>Mary</vt:lpstr>
      <vt:lpstr>Kathryn</vt:lpstr>
      <vt:lpstr>Cynthia</vt:lpstr>
      <vt:lpstr>PowerPoint Presentation</vt:lpstr>
      <vt:lpstr>Division Strategies</vt:lpstr>
      <vt:lpstr>April</vt:lpstr>
      <vt:lpstr>Brian</vt:lpstr>
      <vt:lpstr>Cheryl</vt:lpstr>
      <vt:lpstr>Juanita</vt:lpstr>
      <vt:lpstr>PowerPoint Presentation</vt:lpstr>
      <vt:lpstr>PowerPoint Presentation</vt:lpstr>
      <vt:lpstr>PowerPoint Presentation</vt:lpstr>
      <vt:lpstr>Problem Solving Difficulties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every word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Additive Schemas</vt:lpstr>
      <vt:lpstr>Instruction Using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Multiplicative Schemas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incorporate effective problem-solving strategies within intensive intervention?</vt:lpstr>
      <vt:lpstr>PowerPoint Presentation</vt:lpstr>
      <vt:lpstr>Motivation Component</vt:lpstr>
      <vt:lpstr>How do you incorporate a motivational component within intensive intervention?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Powell, Sarah R</cp:lastModifiedBy>
  <cp:revision>525</cp:revision>
  <dcterms:created xsi:type="dcterms:W3CDTF">2016-08-16T05:11:43Z</dcterms:created>
  <dcterms:modified xsi:type="dcterms:W3CDTF">2019-06-05T15:26:39Z</dcterms:modified>
</cp:coreProperties>
</file>