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8"/>
  </p:notesMasterIdLst>
  <p:handoutMasterIdLst>
    <p:handoutMasterId r:id="rId19"/>
  </p:handoutMasterIdLst>
  <p:sldIdLst>
    <p:sldId id="271" r:id="rId2"/>
    <p:sldId id="273" r:id="rId3"/>
    <p:sldId id="272" r:id="rId4"/>
    <p:sldId id="281" r:id="rId5"/>
    <p:sldId id="274" r:id="rId6"/>
    <p:sldId id="282" r:id="rId7"/>
    <p:sldId id="275" r:id="rId8"/>
    <p:sldId id="284" r:id="rId9"/>
    <p:sldId id="276" r:id="rId10"/>
    <p:sldId id="266" r:id="rId11"/>
    <p:sldId id="295" r:id="rId12"/>
    <p:sldId id="261" r:id="rId13"/>
    <p:sldId id="297" r:id="rId14"/>
    <p:sldId id="283" r:id="rId15"/>
    <p:sldId id="279" r:id="rId16"/>
    <p:sldId id="29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4" autoAdjust="0"/>
    <p:restoredTop sz="90909" autoAdjust="0"/>
  </p:normalViewPr>
  <p:slideViewPr>
    <p:cSldViewPr>
      <p:cViewPr>
        <p:scale>
          <a:sx n="100" d="100"/>
          <a:sy n="100" d="100"/>
        </p:scale>
        <p:origin x="-204" y="11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accent2"/>
              </a:solidFill>
            </c:spPr>
          </c:dPt>
          <c:cat>
            <c:strRef>
              <c:f>Sheet1!$A$2:$A$3</c:f>
              <c:strCache>
                <c:ptCount val="2"/>
                <c:pt idx="0">
                  <c:v>1st Qtr</c:v>
                </c:pt>
                <c:pt idx="1">
                  <c:v>2nd Qtr</c:v>
                </c:pt>
              </c:strCache>
            </c:strRef>
          </c:cat>
          <c:val>
            <c:numRef>
              <c:f>Sheet1!$B$2:$B$3</c:f>
              <c:numCache>
                <c:formatCode>_(* #,##0_);_(* \(#,##0\);_(* "-"??_);_(@_)</c:formatCode>
                <c:ptCount val="2"/>
                <c:pt idx="0">
                  <c:v>4000000</c:v>
                </c:pt>
                <c:pt idx="1">
                  <c:v>400000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37AEF-8F42-424D-97BD-6768CA32A700}"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F042B95C-2BB3-4868-8051-75BA8DD02FFC}">
      <dgm:prSet phldrT="[Text]" custT="1"/>
      <dgm:spPr/>
      <dgm:t>
        <a:bodyPr/>
        <a:lstStyle/>
        <a:p>
          <a:r>
            <a:rPr lang="en-US" sz="2000" b="0" dirty="0" smtClean="0"/>
            <a:t>Long-Awaited Breakthrough Product</a:t>
          </a:r>
          <a:endParaRPr lang="en-US" sz="2000" b="0" dirty="0"/>
        </a:p>
      </dgm:t>
    </dgm:pt>
    <dgm:pt modelId="{77B5F37D-643F-4A47-85BC-805A25854807}" type="parTrans" cxnId="{5E6879DD-000D-40EC-A827-6722582687B2}">
      <dgm:prSet/>
      <dgm:spPr/>
      <dgm:t>
        <a:bodyPr/>
        <a:lstStyle/>
        <a:p>
          <a:endParaRPr lang="en-US" sz="1600" b="0"/>
        </a:p>
      </dgm:t>
    </dgm:pt>
    <dgm:pt modelId="{E8EAC412-0CA5-48DE-BD46-B07A0DEA021F}" type="sibTrans" cxnId="{5E6879DD-000D-40EC-A827-6722582687B2}">
      <dgm:prSet/>
      <dgm:spPr/>
      <dgm:t>
        <a:bodyPr/>
        <a:lstStyle/>
        <a:p>
          <a:endParaRPr lang="en-US" sz="1600" b="0"/>
        </a:p>
      </dgm:t>
    </dgm:pt>
    <dgm:pt modelId="{02222A90-A4CF-4790-AA1F-5968CBA425D7}">
      <dgm:prSet phldrT="[Text]" custT="1"/>
      <dgm:spPr/>
      <dgm:t>
        <a:bodyPr/>
        <a:lstStyle/>
        <a:p>
          <a:r>
            <a:rPr lang="en-US" sz="1600" b="0" dirty="0" smtClean="0"/>
            <a:t>After extensive hard work from Noritz Japan, we are excited to be able to offer this innovative product</a:t>
          </a:r>
          <a:endParaRPr lang="en-US" sz="1600" b="0" dirty="0"/>
        </a:p>
      </dgm:t>
    </dgm:pt>
    <dgm:pt modelId="{F02353EF-ACE2-4838-9723-B365A4660F53}" type="parTrans" cxnId="{5AB918DC-77C0-46A9-AD4D-71418278F4A5}">
      <dgm:prSet/>
      <dgm:spPr/>
      <dgm:t>
        <a:bodyPr/>
        <a:lstStyle/>
        <a:p>
          <a:endParaRPr lang="en-US" sz="1600" b="0"/>
        </a:p>
      </dgm:t>
    </dgm:pt>
    <dgm:pt modelId="{072A8545-B1E5-4DC5-B0F0-C32695BE5C9E}" type="sibTrans" cxnId="{5AB918DC-77C0-46A9-AD4D-71418278F4A5}">
      <dgm:prSet/>
      <dgm:spPr/>
      <dgm:t>
        <a:bodyPr/>
        <a:lstStyle/>
        <a:p>
          <a:endParaRPr lang="en-US" sz="1600" b="0"/>
        </a:p>
      </dgm:t>
    </dgm:pt>
    <dgm:pt modelId="{514C1294-3EAA-4378-A2CA-DAB268108285}">
      <dgm:prSet phldrT="[Text]" custT="1"/>
      <dgm:spPr/>
      <dgm:t>
        <a:bodyPr/>
        <a:lstStyle/>
        <a:p>
          <a:r>
            <a:rPr lang="en-US" sz="2000" b="0" dirty="0" smtClean="0"/>
            <a:t>Simple Market Approach and SKU</a:t>
          </a:r>
          <a:endParaRPr lang="en-US" sz="2000" b="0" dirty="0"/>
        </a:p>
      </dgm:t>
    </dgm:pt>
    <dgm:pt modelId="{96A972C4-EB6F-4E12-A4C6-12F00FA379F2}" type="parTrans" cxnId="{56140705-20E8-4B30-B88C-24F882700FB7}">
      <dgm:prSet/>
      <dgm:spPr/>
      <dgm:t>
        <a:bodyPr/>
        <a:lstStyle/>
        <a:p>
          <a:endParaRPr lang="en-US" sz="1600" b="0"/>
        </a:p>
      </dgm:t>
    </dgm:pt>
    <dgm:pt modelId="{569691DE-8686-4070-BE8D-1E0275C3326B}" type="sibTrans" cxnId="{56140705-20E8-4B30-B88C-24F882700FB7}">
      <dgm:prSet/>
      <dgm:spPr/>
      <dgm:t>
        <a:bodyPr/>
        <a:lstStyle/>
        <a:p>
          <a:endParaRPr lang="en-US" sz="1600" b="0"/>
        </a:p>
      </dgm:t>
    </dgm:pt>
    <dgm:pt modelId="{FE75AB2E-A2CD-4144-AE38-2538B15FFB76}">
      <dgm:prSet phldrT="[Text]" custT="1"/>
      <dgm:spPr/>
      <dgm:t>
        <a:bodyPr/>
        <a:lstStyle/>
        <a:p>
          <a:r>
            <a:rPr lang="en-US" sz="1600" b="0" dirty="0" smtClean="0"/>
            <a:t>EZ = Easy, TR = Tank Replacement, 40 = Gallon Tank </a:t>
          </a:r>
          <a:endParaRPr lang="en-US" sz="1600" b="0" dirty="0"/>
        </a:p>
      </dgm:t>
    </dgm:pt>
    <dgm:pt modelId="{0A79ED05-AF40-4497-8EBF-2E39FEBC5A6C}" type="parTrans" cxnId="{C35FB7C0-CF60-4C82-BCF6-D653235A7B4F}">
      <dgm:prSet/>
      <dgm:spPr/>
      <dgm:t>
        <a:bodyPr/>
        <a:lstStyle/>
        <a:p>
          <a:endParaRPr lang="en-US" sz="1600" b="0"/>
        </a:p>
      </dgm:t>
    </dgm:pt>
    <dgm:pt modelId="{3481F160-0A6F-403D-B84D-5282430B62E8}" type="sibTrans" cxnId="{C35FB7C0-CF60-4C82-BCF6-D653235A7B4F}">
      <dgm:prSet/>
      <dgm:spPr/>
      <dgm:t>
        <a:bodyPr/>
        <a:lstStyle/>
        <a:p>
          <a:endParaRPr lang="en-US" sz="1600" b="0"/>
        </a:p>
      </dgm:t>
    </dgm:pt>
    <dgm:pt modelId="{0E96B042-0502-4B78-8226-204284591121}">
      <dgm:prSet phldrT="[Text]" custT="1"/>
      <dgm:spPr/>
      <dgm:t>
        <a:bodyPr/>
        <a:lstStyle/>
        <a:p>
          <a:r>
            <a:rPr lang="en-US" sz="1600" b="0" dirty="0" smtClean="0"/>
            <a:t>40 Gallon Tank replacement without second-guessing</a:t>
          </a:r>
          <a:endParaRPr lang="en-US" sz="1600" b="0" dirty="0"/>
        </a:p>
      </dgm:t>
    </dgm:pt>
    <dgm:pt modelId="{C126BA06-73F7-4200-B781-B0276A147B13}" type="parTrans" cxnId="{E520CC58-2A31-4611-8F3F-074CA2D8D5FB}">
      <dgm:prSet/>
      <dgm:spPr/>
      <dgm:t>
        <a:bodyPr/>
        <a:lstStyle/>
        <a:p>
          <a:endParaRPr lang="en-US" sz="1600" b="0"/>
        </a:p>
      </dgm:t>
    </dgm:pt>
    <dgm:pt modelId="{55D51221-CE6D-41AA-B659-9BFF5608EAC9}" type="sibTrans" cxnId="{E520CC58-2A31-4611-8F3F-074CA2D8D5FB}">
      <dgm:prSet/>
      <dgm:spPr/>
      <dgm:t>
        <a:bodyPr/>
        <a:lstStyle/>
        <a:p>
          <a:endParaRPr lang="en-US" sz="1600" b="0"/>
        </a:p>
      </dgm:t>
    </dgm:pt>
    <dgm:pt modelId="{6783F2EC-11CF-40CC-AEA3-8D9A215F92E8}">
      <dgm:prSet phldrT="[Text]" custT="1"/>
      <dgm:spPr/>
      <dgm:t>
        <a:bodyPr/>
        <a:lstStyle/>
        <a:p>
          <a:r>
            <a:rPr lang="en-US" sz="2000" b="0" dirty="0" smtClean="0"/>
            <a:t>Sales Strategy – Phase 1</a:t>
          </a:r>
          <a:endParaRPr lang="en-US" sz="2000" b="0" dirty="0"/>
        </a:p>
      </dgm:t>
    </dgm:pt>
    <dgm:pt modelId="{D1BD76D7-9A56-4D4A-A166-B57B5136C02A}" type="parTrans" cxnId="{B0BFBA5D-BCED-4B9B-9E73-85AFD28A8E65}">
      <dgm:prSet/>
      <dgm:spPr/>
      <dgm:t>
        <a:bodyPr/>
        <a:lstStyle/>
        <a:p>
          <a:endParaRPr lang="en-US" sz="1600" b="0"/>
        </a:p>
      </dgm:t>
    </dgm:pt>
    <dgm:pt modelId="{A7B551FB-1004-4AEE-B8DD-3A0A26388224}" type="sibTrans" cxnId="{B0BFBA5D-BCED-4B9B-9E73-85AFD28A8E65}">
      <dgm:prSet/>
      <dgm:spPr/>
      <dgm:t>
        <a:bodyPr/>
        <a:lstStyle/>
        <a:p>
          <a:endParaRPr lang="en-US" sz="1600" b="0"/>
        </a:p>
      </dgm:t>
    </dgm:pt>
    <dgm:pt modelId="{A394F47A-CCB7-4437-81AB-2D188F82C652}">
      <dgm:prSet phldrT="[Text]" custT="1"/>
      <dgm:spPr/>
      <dgm:t>
        <a:bodyPr/>
        <a:lstStyle/>
        <a:p>
          <a:r>
            <a:rPr lang="en-US" sz="1600" b="0" dirty="0" smtClean="0"/>
            <a:t>Major Focus in Sunbelt Region: California, Southwest &amp; Southeast Regions</a:t>
          </a:r>
          <a:endParaRPr lang="en-US" sz="1600" b="0" dirty="0"/>
        </a:p>
      </dgm:t>
    </dgm:pt>
    <dgm:pt modelId="{F84BADCB-3D37-434B-87F3-E6989581279A}" type="parTrans" cxnId="{D127CE2E-5803-4390-A6C8-82F277C02413}">
      <dgm:prSet/>
      <dgm:spPr/>
      <dgm:t>
        <a:bodyPr/>
        <a:lstStyle/>
        <a:p>
          <a:endParaRPr lang="en-US" sz="1600" b="0"/>
        </a:p>
      </dgm:t>
    </dgm:pt>
    <dgm:pt modelId="{BA301743-2C35-45BA-999E-AB7C3A747BE8}" type="sibTrans" cxnId="{D127CE2E-5803-4390-A6C8-82F277C02413}">
      <dgm:prSet/>
      <dgm:spPr/>
      <dgm:t>
        <a:bodyPr/>
        <a:lstStyle/>
        <a:p>
          <a:endParaRPr lang="en-US" sz="1600" b="0"/>
        </a:p>
      </dgm:t>
    </dgm:pt>
    <dgm:pt modelId="{520486A5-550D-48DE-AE89-6E0B7D718EEF}">
      <dgm:prSet phldrT="[Text]" custT="1"/>
      <dgm:spPr/>
      <dgm:t>
        <a:bodyPr/>
        <a:lstStyle/>
        <a:p>
          <a:r>
            <a:rPr lang="en-US" sz="1600" b="0" dirty="0" smtClean="0"/>
            <a:t>Provide education and training to build confidence of tank-only installers </a:t>
          </a:r>
          <a:endParaRPr lang="en-US" sz="1600" b="0" dirty="0"/>
        </a:p>
      </dgm:t>
    </dgm:pt>
    <dgm:pt modelId="{1DE2BC9A-08F7-4718-AC40-54796853BBB9}" type="parTrans" cxnId="{E60C8BCE-CFAE-4CBC-9F7A-995FFABB9D8A}">
      <dgm:prSet/>
      <dgm:spPr/>
      <dgm:t>
        <a:bodyPr/>
        <a:lstStyle/>
        <a:p>
          <a:endParaRPr lang="en-US" sz="1600" b="0"/>
        </a:p>
      </dgm:t>
    </dgm:pt>
    <dgm:pt modelId="{37EFC24E-F419-4372-953C-D9D09FB9A2FA}" type="sibTrans" cxnId="{E60C8BCE-CFAE-4CBC-9F7A-995FFABB9D8A}">
      <dgm:prSet/>
      <dgm:spPr/>
      <dgm:t>
        <a:bodyPr/>
        <a:lstStyle/>
        <a:p>
          <a:endParaRPr lang="en-US" sz="1600" b="0"/>
        </a:p>
      </dgm:t>
    </dgm:pt>
    <dgm:pt modelId="{0F687E96-A034-4802-9173-8379898302B3}">
      <dgm:prSet phldrT="[Text]" custT="1"/>
      <dgm:spPr/>
      <dgm:t>
        <a:bodyPr/>
        <a:lstStyle/>
        <a:p>
          <a:r>
            <a:rPr lang="en-US" sz="2000" b="0" dirty="0" smtClean="0"/>
            <a:t>Product Release</a:t>
          </a:r>
          <a:endParaRPr lang="en-US" sz="2000" b="0" dirty="0"/>
        </a:p>
      </dgm:t>
    </dgm:pt>
    <dgm:pt modelId="{0A22A16B-1159-49D6-94A9-A8C231B6A81B}" type="parTrans" cxnId="{F372E13B-E8EB-49E3-B8FF-E9F6DCE0D008}">
      <dgm:prSet/>
      <dgm:spPr/>
      <dgm:t>
        <a:bodyPr/>
        <a:lstStyle/>
        <a:p>
          <a:endParaRPr lang="en-US" b="0"/>
        </a:p>
      </dgm:t>
    </dgm:pt>
    <dgm:pt modelId="{5E22665E-1629-4815-B554-18529476E8B5}" type="sibTrans" cxnId="{F372E13B-E8EB-49E3-B8FF-E9F6DCE0D008}">
      <dgm:prSet/>
      <dgm:spPr/>
      <dgm:t>
        <a:bodyPr/>
        <a:lstStyle/>
        <a:p>
          <a:endParaRPr lang="en-US" b="0"/>
        </a:p>
      </dgm:t>
    </dgm:pt>
    <dgm:pt modelId="{DE416F76-6E22-4132-B78C-503316C09954}">
      <dgm:prSet phldrT="[Text]" custT="1"/>
      <dgm:spPr/>
      <dgm:t>
        <a:bodyPr/>
        <a:lstStyle/>
        <a:p>
          <a:r>
            <a:rPr lang="en-US" sz="1600" b="0" dirty="0" smtClean="0"/>
            <a:t>January 2015</a:t>
          </a:r>
          <a:endParaRPr lang="en-US" sz="1600" b="0" dirty="0"/>
        </a:p>
      </dgm:t>
    </dgm:pt>
    <dgm:pt modelId="{6B43ECDF-57CD-49A8-9F47-7DCDD653B19C}" type="parTrans" cxnId="{75430C04-089F-4445-AF9D-904512749DB0}">
      <dgm:prSet/>
      <dgm:spPr/>
      <dgm:t>
        <a:bodyPr/>
        <a:lstStyle/>
        <a:p>
          <a:endParaRPr lang="en-US" b="0"/>
        </a:p>
      </dgm:t>
    </dgm:pt>
    <dgm:pt modelId="{90C7A00C-7D0D-4581-8F77-F1C7F69FB02D}" type="sibTrans" cxnId="{75430C04-089F-4445-AF9D-904512749DB0}">
      <dgm:prSet/>
      <dgm:spPr/>
      <dgm:t>
        <a:bodyPr/>
        <a:lstStyle/>
        <a:p>
          <a:endParaRPr lang="en-US" b="0"/>
        </a:p>
      </dgm:t>
    </dgm:pt>
    <dgm:pt modelId="{58D3BBA8-B3AF-427F-B590-B539573EB306}">
      <dgm:prSet phldrT="[Text]" custT="1"/>
      <dgm:spPr/>
      <dgm:t>
        <a:bodyPr/>
        <a:lstStyle/>
        <a:p>
          <a:r>
            <a:rPr lang="en-US" sz="2000" b="0" dirty="0" smtClean="0"/>
            <a:t>Market Approach</a:t>
          </a:r>
          <a:endParaRPr lang="en-US" sz="2000" b="0" dirty="0"/>
        </a:p>
      </dgm:t>
    </dgm:pt>
    <dgm:pt modelId="{5BE67802-2DED-43F2-9C70-6A0F64CAF227}" type="sibTrans" cxnId="{1514E926-B7D0-4033-887E-4360D95616B5}">
      <dgm:prSet/>
      <dgm:spPr/>
      <dgm:t>
        <a:bodyPr/>
        <a:lstStyle/>
        <a:p>
          <a:endParaRPr lang="en-US" sz="1600" b="0"/>
        </a:p>
      </dgm:t>
    </dgm:pt>
    <dgm:pt modelId="{68DF2B13-6EA3-4CDE-8726-E5A2BBCDBD5F}" type="parTrans" cxnId="{1514E926-B7D0-4033-887E-4360D95616B5}">
      <dgm:prSet/>
      <dgm:spPr/>
      <dgm:t>
        <a:bodyPr/>
        <a:lstStyle/>
        <a:p>
          <a:endParaRPr lang="en-US" sz="1600" b="0"/>
        </a:p>
      </dgm:t>
    </dgm:pt>
    <dgm:pt modelId="{3B9A96A6-BD70-4E08-AA22-7A664ACCA039}" type="pres">
      <dgm:prSet presAssocID="{9ED37AEF-8F42-424D-97BD-6768CA32A700}" presName="linear" presStyleCnt="0">
        <dgm:presLayoutVars>
          <dgm:animLvl val="lvl"/>
          <dgm:resizeHandles val="exact"/>
        </dgm:presLayoutVars>
      </dgm:prSet>
      <dgm:spPr/>
      <dgm:t>
        <a:bodyPr/>
        <a:lstStyle/>
        <a:p>
          <a:endParaRPr lang="en-US"/>
        </a:p>
      </dgm:t>
    </dgm:pt>
    <dgm:pt modelId="{6AFF575C-0AAC-45E2-9699-269B7DF1599C}" type="pres">
      <dgm:prSet presAssocID="{F042B95C-2BB3-4868-8051-75BA8DD02FFC}" presName="parentText" presStyleLbl="node1" presStyleIdx="0" presStyleCnt="5">
        <dgm:presLayoutVars>
          <dgm:chMax val="0"/>
          <dgm:bulletEnabled val="1"/>
        </dgm:presLayoutVars>
      </dgm:prSet>
      <dgm:spPr/>
      <dgm:t>
        <a:bodyPr/>
        <a:lstStyle/>
        <a:p>
          <a:endParaRPr lang="en-US"/>
        </a:p>
      </dgm:t>
    </dgm:pt>
    <dgm:pt modelId="{5D327C58-C110-4067-90A6-A95D2E73B2D4}" type="pres">
      <dgm:prSet presAssocID="{F042B95C-2BB3-4868-8051-75BA8DD02FFC}" presName="childText" presStyleLbl="revTx" presStyleIdx="0" presStyleCnt="5">
        <dgm:presLayoutVars>
          <dgm:bulletEnabled val="1"/>
        </dgm:presLayoutVars>
      </dgm:prSet>
      <dgm:spPr/>
      <dgm:t>
        <a:bodyPr/>
        <a:lstStyle/>
        <a:p>
          <a:endParaRPr lang="en-US"/>
        </a:p>
      </dgm:t>
    </dgm:pt>
    <dgm:pt modelId="{CDA35A4D-2C5F-41C1-917A-5C7576B3230E}" type="pres">
      <dgm:prSet presAssocID="{514C1294-3EAA-4378-A2CA-DAB268108285}" presName="parentText" presStyleLbl="node1" presStyleIdx="1" presStyleCnt="5">
        <dgm:presLayoutVars>
          <dgm:chMax val="0"/>
          <dgm:bulletEnabled val="1"/>
        </dgm:presLayoutVars>
      </dgm:prSet>
      <dgm:spPr/>
      <dgm:t>
        <a:bodyPr/>
        <a:lstStyle/>
        <a:p>
          <a:endParaRPr lang="en-US"/>
        </a:p>
      </dgm:t>
    </dgm:pt>
    <dgm:pt modelId="{427C1826-956C-4C87-94A5-C357AAB05D33}" type="pres">
      <dgm:prSet presAssocID="{514C1294-3EAA-4378-A2CA-DAB268108285}" presName="childText" presStyleLbl="revTx" presStyleIdx="1" presStyleCnt="5">
        <dgm:presLayoutVars>
          <dgm:bulletEnabled val="1"/>
        </dgm:presLayoutVars>
      </dgm:prSet>
      <dgm:spPr/>
      <dgm:t>
        <a:bodyPr/>
        <a:lstStyle/>
        <a:p>
          <a:endParaRPr lang="en-US"/>
        </a:p>
      </dgm:t>
    </dgm:pt>
    <dgm:pt modelId="{BA929BA1-64E9-4237-920D-38B8F583E751}" type="pres">
      <dgm:prSet presAssocID="{58D3BBA8-B3AF-427F-B590-B539573EB306}" presName="parentText" presStyleLbl="node1" presStyleIdx="2" presStyleCnt="5" custLinFactNeighborY="-38673">
        <dgm:presLayoutVars>
          <dgm:chMax val="0"/>
          <dgm:bulletEnabled val="1"/>
        </dgm:presLayoutVars>
      </dgm:prSet>
      <dgm:spPr/>
      <dgm:t>
        <a:bodyPr/>
        <a:lstStyle/>
        <a:p>
          <a:endParaRPr lang="en-US"/>
        </a:p>
      </dgm:t>
    </dgm:pt>
    <dgm:pt modelId="{B81952DA-0B67-457B-B958-A4DDA4B98CF7}" type="pres">
      <dgm:prSet presAssocID="{58D3BBA8-B3AF-427F-B590-B539573EB306}" presName="childText" presStyleLbl="revTx" presStyleIdx="2" presStyleCnt="5" custLinFactNeighborY="-24059">
        <dgm:presLayoutVars>
          <dgm:bulletEnabled val="1"/>
        </dgm:presLayoutVars>
      </dgm:prSet>
      <dgm:spPr/>
      <dgm:t>
        <a:bodyPr/>
        <a:lstStyle/>
        <a:p>
          <a:endParaRPr lang="en-US"/>
        </a:p>
      </dgm:t>
    </dgm:pt>
    <dgm:pt modelId="{EE1892AD-7D80-42B3-BE61-7A1DB0B5751D}" type="pres">
      <dgm:prSet presAssocID="{6783F2EC-11CF-40CC-AEA3-8D9A215F92E8}" presName="parentText" presStyleLbl="node1" presStyleIdx="3" presStyleCnt="5" custLinFactNeighborY="-22378">
        <dgm:presLayoutVars>
          <dgm:chMax val="0"/>
          <dgm:bulletEnabled val="1"/>
        </dgm:presLayoutVars>
      </dgm:prSet>
      <dgm:spPr/>
      <dgm:t>
        <a:bodyPr/>
        <a:lstStyle/>
        <a:p>
          <a:endParaRPr lang="en-US"/>
        </a:p>
      </dgm:t>
    </dgm:pt>
    <dgm:pt modelId="{F5BB07A8-14B6-48A9-B3D7-456368721AC0}" type="pres">
      <dgm:prSet presAssocID="{6783F2EC-11CF-40CC-AEA3-8D9A215F92E8}" presName="childText" presStyleLbl="revTx" presStyleIdx="3" presStyleCnt="5" custLinFactNeighborY="-7506">
        <dgm:presLayoutVars>
          <dgm:bulletEnabled val="1"/>
        </dgm:presLayoutVars>
      </dgm:prSet>
      <dgm:spPr/>
      <dgm:t>
        <a:bodyPr/>
        <a:lstStyle/>
        <a:p>
          <a:endParaRPr lang="en-US"/>
        </a:p>
      </dgm:t>
    </dgm:pt>
    <dgm:pt modelId="{D5044C4C-63C3-4646-866E-B8BBA358C034}" type="pres">
      <dgm:prSet presAssocID="{0F687E96-A034-4802-9173-8379898302B3}" presName="parentText" presStyleLbl="node1" presStyleIdx="4" presStyleCnt="5" custLinFactNeighborY="-13282">
        <dgm:presLayoutVars>
          <dgm:chMax val="0"/>
          <dgm:bulletEnabled val="1"/>
        </dgm:presLayoutVars>
      </dgm:prSet>
      <dgm:spPr/>
      <dgm:t>
        <a:bodyPr/>
        <a:lstStyle/>
        <a:p>
          <a:endParaRPr lang="en-US"/>
        </a:p>
      </dgm:t>
    </dgm:pt>
    <dgm:pt modelId="{C67AF348-27DC-49D4-B161-D0520519ED20}" type="pres">
      <dgm:prSet presAssocID="{0F687E96-A034-4802-9173-8379898302B3}" presName="childText" presStyleLbl="revTx" presStyleIdx="4" presStyleCnt="5">
        <dgm:presLayoutVars>
          <dgm:bulletEnabled val="1"/>
        </dgm:presLayoutVars>
      </dgm:prSet>
      <dgm:spPr/>
      <dgm:t>
        <a:bodyPr/>
        <a:lstStyle/>
        <a:p>
          <a:endParaRPr lang="en-US"/>
        </a:p>
      </dgm:t>
    </dgm:pt>
  </dgm:ptLst>
  <dgm:cxnLst>
    <dgm:cxn modelId="{75430C04-089F-4445-AF9D-904512749DB0}" srcId="{0F687E96-A034-4802-9173-8379898302B3}" destId="{DE416F76-6E22-4132-B78C-503316C09954}" srcOrd="0" destOrd="0" parTransId="{6B43ECDF-57CD-49A8-9F47-7DCDD653B19C}" sibTransId="{90C7A00C-7D0D-4581-8F77-F1C7F69FB02D}"/>
    <dgm:cxn modelId="{1514E926-B7D0-4033-887E-4360D95616B5}" srcId="{9ED37AEF-8F42-424D-97BD-6768CA32A700}" destId="{58D3BBA8-B3AF-427F-B590-B539573EB306}" srcOrd="2" destOrd="0" parTransId="{68DF2B13-6EA3-4CDE-8726-E5A2BBCDBD5F}" sibTransId="{5BE67802-2DED-43F2-9C70-6A0F64CAF227}"/>
    <dgm:cxn modelId="{B3025733-9C11-483F-B7BF-9F9F9632AED4}" type="presOf" srcId="{0F687E96-A034-4802-9173-8379898302B3}" destId="{D5044C4C-63C3-4646-866E-B8BBA358C034}" srcOrd="0" destOrd="0" presId="urn:microsoft.com/office/officeart/2005/8/layout/vList2"/>
    <dgm:cxn modelId="{3CC1B549-E92A-46D7-87E3-D8157D486767}" type="presOf" srcId="{F042B95C-2BB3-4868-8051-75BA8DD02FFC}" destId="{6AFF575C-0AAC-45E2-9699-269B7DF1599C}" srcOrd="0" destOrd="0" presId="urn:microsoft.com/office/officeart/2005/8/layout/vList2"/>
    <dgm:cxn modelId="{A180912A-D663-473B-93EB-F6032C1E6AF0}" type="presOf" srcId="{58D3BBA8-B3AF-427F-B590-B539573EB306}" destId="{BA929BA1-64E9-4237-920D-38B8F583E751}" srcOrd="0" destOrd="0" presId="urn:microsoft.com/office/officeart/2005/8/layout/vList2"/>
    <dgm:cxn modelId="{BCBAF25C-A995-4F5D-9D4D-14E961AB40EA}" type="presOf" srcId="{DE416F76-6E22-4132-B78C-503316C09954}" destId="{C67AF348-27DC-49D4-B161-D0520519ED20}" srcOrd="0" destOrd="0" presId="urn:microsoft.com/office/officeart/2005/8/layout/vList2"/>
    <dgm:cxn modelId="{EB887AAB-1C75-453E-AC0B-BA7FD59348BD}" type="presOf" srcId="{520486A5-550D-48DE-AE89-6E0B7D718EEF}" destId="{B81952DA-0B67-457B-B958-A4DDA4B98CF7}" srcOrd="0" destOrd="1" presId="urn:microsoft.com/office/officeart/2005/8/layout/vList2"/>
    <dgm:cxn modelId="{D127CE2E-5803-4390-A6C8-82F277C02413}" srcId="{6783F2EC-11CF-40CC-AEA3-8D9A215F92E8}" destId="{A394F47A-CCB7-4437-81AB-2D188F82C652}" srcOrd="0" destOrd="0" parTransId="{F84BADCB-3D37-434B-87F3-E6989581279A}" sibTransId="{BA301743-2C35-45BA-999E-AB7C3A747BE8}"/>
    <dgm:cxn modelId="{F372E13B-E8EB-49E3-B8FF-E9F6DCE0D008}" srcId="{9ED37AEF-8F42-424D-97BD-6768CA32A700}" destId="{0F687E96-A034-4802-9173-8379898302B3}" srcOrd="4" destOrd="0" parTransId="{0A22A16B-1159-49D6-94A9-A8C231B6A81B}" sibTransId="{5E22665E-1629-4815-B554-18529476E8B5}"/>
    <dgm:cxn modelId="{99A09756-D4E5-4C5E-8579-4BEAD1F957D5}" type="presOf" srcId="{02222A90-A4CF-4790-AA1F-5968CBA425D7}" destId="{5D327C58-C110-4067-90A6-A95D2E73B2D4}" srcOrd="0" destOrd="0" presId="urn:microsoft.com/office/officeart/2005/8/layout/vList2"/>
    <dgm:cxn modelId="{D35CD225-7CA8-4169-8653-A4853A176F84}" type="presOf" srcId="{514C1294-3EAA-4378-A2CA-DAB268108285}" destId="{CDA35A4D-2C5F-41C1-917A-5C7576B3230E}" srcOrd="0" destOrd="0" presId="urn:microsoft.com/office/officeart/2005/8/layout/vList2"/>
    <dgm:cxn modelId="{5AB918DC-77C0-46A9-AD4D-71418278F4A5}" srcId="{F042B95C-2BB3-4868-8051-75BA8DD02FFC}" destId="{02222A90-A4CF-4790-AA1F-5968CBA425D7}" srcOrd="0" destOrd="0" parTransId="{F02353EF-ACE2-4838-9723-B365A4660F53}" sibTransId="{072A8545-B1E5-4DC5-B0F0-C32695BE5C9E}"/>
    <dgm:cxn modelId="{D2E14800-FDBD-49CD-88F6-8DF0B935FFB4}" type="presOf" srcId="{FE75AB2E-A2CD-4144-AE38-2538B15FFB76}" destId="{427C1826-956C-4C87-94A5-C357AAB05D33}" srcOrd="0" destOrd="0" presId="urn:microsoft.com/office/officeart/2005/8/layout/vList2"/>
    <dgm:cxn modelId="{C35FB7C0-CF60-4C82-BCF6-D653235A7B4F}" srcId="{514C1294-3EAA-4378-A2CA-DAB268108285}" destId="{FE75AB2E-A2CD-4144-AE38-2538B15FFB76}" srcOrd="0" destOrd="0" parTransId="{0A79ED05-AF40-4497-8EBF-2E39FEBC5A6C}" sibTransId="{3481F160-0A6F-403D-B84D-5282430B62E8}"/>
    <dgm:cxn modelId="{B0BFBA5D-BCED-4B9B-9E73-85AFD28A8E65}" srcId="{9ED37AEF-8F42-424D-97BD-6768CA32A700}" destId="{6783F2EC-11CF-40CC-AEA3-8D9A215F92E8}" srcOrd="3" destOrd="0" parTransId="{D1BD76D7-9A56-4D4A-A166-B57B5136C02A}" sibTransId="{A7B551FB-1004-4AEE-B8DD-3A0A26388224}"/>
    <dgm:cxn modelId="{166EF77E-81EB-4B56-B121-10422F82827A}" type="presOf" srcId="{A394F47A-CCB7-4437-81AB-2D188F82C652}" destId="{F5BB07A8-14B6-48A9-B3D7-456368721AC0}" srcOrd="0" destOrd="0" presId="urn:microsoft.com/office/officeart/2005/8/layout/vList2"/>
    <dgm:cxn modelId="{6361B5EA-3506-4536-9749-48C0734435E4}" type="presOf" srcId="{0E96B042-0502-4B78-8226-204284591121}" destId="{B81952DA-0B67-457B-B958-A4DDA4B98CF7}" srcOrd="0" destOrd="0" presId="urn:microsoft.com/office/officeart/2005/8/layout/vList2"/>
    <dgm:cxn modelId="{E60C8BCE-CFAE-4CBC-9F7A-995FFABB9D8A}" srcId="{58D3BBA8-B3AF-427F-B590-B539573EB306}" destId="{520486A5-550D-48DE-AE89-6E0B7D718EEF}" srcOrd="1" destOrd="0" parTransId="{1DE2BC9A-08F7-4718-AC40-54796853BBB9}" sibTransId="{37EFC24E-F419-4372-953C-D9D09FB9A2FA}"/>
    <dgm:cxn modelId="{56140705-20E8-4B30-B88C-24F882700FB7}" srcId="{9ED37AEF-8F42-424D-97BD-6768CA32A700}" destId="{514C1294-3EAA-4378-A2CA-DAB268108285}" srcOrd="1" destOrd="0" parTransId="{96A972C4-EB6F-4E12-A4C6-12F00FA379F2}" sibTransId="{569691DE-8686-4070-BE8D-1E0275C3326B}"/>
    <dgm:cxn modelId="{5E6879DD-000D-40EC-A827-6722582687B2}" srcId="{9ED37AEF-8F42-424D-97BD-6768CA32A700}" destId="{F042B95C-2BB3-4868-8051-75BA8DD02FFC}" srcOrd="0" destOrd="0" parTransId="{77B5F37D-643F-4A47-85BC-805A25854807}" sibTransId="{E8EAC412-0CA5-48DE-BD46-B07A0DEA021F}"/>
    <dgm:cxn modelId="{79C0DD22-F21F-45E3-B080-45B882E6986B}" type="presOf" srcId="{6783F2EC-11CF-40CC-AEA3-8D9A215F92E8}" destId="{EE1892AD-7D80-42B3-BE61-7A1DB0B5751D}" srcOrd="0" destOrd="0" presId="urn:microsoft.com/office/officeart/2005/8/layout/vList2"/>
    <dgm:cxn modelId="{770784EE-9ADB-4D98-BC3A-E947CCEA1CE0}" type="presOf" srcId="{9ED37AEF-8F42-424D-97BD-6768CA32A700}" destId="{3B9A96A6-BD70-4E08-AA22-7A664ACCA039}" srcOrd="0" destOrd="0" presId="urn:microsoft.com/office/officeart/2005/8/layout/vList2"/>
    <dgm:cxn modelId="{E520CC58-2A31-4611-8F3F-074CA2D8D5FB}" srcId="{58D3BBA8-B3AF-427F-B590-B539573EB306}" destId="{0E96B042-0502-4B78-8226-204284591121}" srcOrd="0" destOrd="0" parTransId="{C126BA06-73F7-4200-B781-B0276A147B13}" sibTransId="{55D51221-CE6D-41AA-B659-9BFF5608EAC9}"/>
    <dgm:cxn modelId="{8BEE8E17-1A85-48FC-8E21-730401B07B44}" type="presParOf" srcId="{3B9A96A6-BD70-4E08-AA22-7A664ACCA039}" destId="{6AFF575C-0AAC-45E2-9699-269B7DF1599C}" srcOrd="0" destOrd="0" presId="urn:microsoft.com/office/officeart/2005/8/layout/vList2"/>
    <dgm:cxn modelId="{BE5648DF-36D8-4B8C-9EE3-04D46A2501D0}" type="presParOf" srcId="{3B9A96A6-BD70-4E08-AA22-7A664ACCA039}" destId="{5D327C58-C110-4067-90A6-A95D2E73B2D4}" srcOrd="1" destOrd="0" presId="urn:microsoft.com/office/officeart/2005/8/layout/vList2"/>
    <dgm:cxn modelId="{E33E37E1-149D-471E-B291-C6D3C267FD88}" type="presParOf" srcId="{3B9A96A6-BD70-4E08-AA22-7A664ACCA039}" destId="{CDA35A4D-2C5F-41C1-917A-5C7576B3230E}" srcOrd="2" destOrd="0" presId="urn:microsoft.com/office/officeart/2005/8/layout/vList2"/>
    <dgm:cxn modelId="{4979B347-9BC8-4315-8CE8-BFA45910702E}" type="presParOf" srcId="{3B9A96A6-BD70-4E08-AA22-7A664ACCA039}" destId="{427C1826-956C-4C87-94A5-C357AAB05D33}" srcOrd="3" destOrd="0" presId="urn:microsoft.com/office/officeart/2005/8/layout/vList2"/>
    <dgm:cxn modelId="{C3268912-8001-4F02-B7CD-B4F4099AB818}" type="presParOf" srcId="{3B9A96A6-BD70-4E08-AA22-7A664ACCA039}" destId="{BA929BA1-64E9-4237-920D-38B8F583E751}" srcOrd="4" destOrd="0" presId="urn:microsoft.com/office/officeart/2005/8/layout/vList2"/>
    <dgm:cxn modelId="{6422BEA7-08A4-4E71-93A4-CD4DE9EC3D29}" type="presParOf" srcId="{3B9A96A6-BD70-4E08-AA22-7A664ACCA039}" destId="{B81952DA-0B67-457B-B958-A4DDA4B98CF7}" srcOrd="5" destOrd="0" presId="urn:microsoft.com/office/officeart/2005/8/layout/vList2"/>
    <dgm:cxn modelId="{1DEB5DAC-FEB3-4121-8E28-A5E53F16077E}" type="presParOf" srcId="{3B9A96A6-BD70-4E08-AA22-7A664ACCA039}" destId="{EE1892AD-7D80-42B3-BE61-7A1DB0B5751D}" srcOrd="6" destOrd="0" presId="urn:microsoft.com/office/officeart/2005/8/layout/vList2"/>
    <dgm:cxn modelId="{903502A8-8F3B-4132-AAE5-B37F09E8813C}" type="presParOf" srcId="{3B9A96A6-BD70-4E08-AA22-7A664ACCA039}" destId="{F5BB07A8-14B6-48A9-B3D7-456368721AC0}" srcOrd="7" destOrd="0" presId="urn:microsoft.com/office/officeart/2005/8/layout/vList2"/>
    <dgm:cxn modelId="{A8CE5513-5AEE-48A6-B75D-D769BD3C6922}" type="presParOf" srcId="{3B9A96A6-BD70-4E08-AA22-7A664ACCA039}" destId="{D5044C4C-63C3-4646-866E-B8BBA358C034}" srcOrd="8" destOrd="0" presId="urn:microsoft.com/office/officeart/2005/8/layout/vList2"/>
    <dgm:cxn modelId="{84E96329-8FF7-4761-9E2C-35803FBE7038}" type="presParOf" srcId="{3B9A96A6-BD70-4E08-AA22-7A664ACCA039}" destId="{C67AF348-27DC-49D4-B161-D0520519ED20}"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348E8-62D7-463E-85C9-10489EA6566F}" type="doc">
      <dgm:prSet loTypeId="urn:microsoft.com/office/officeart/2005/8/layout/process1" loCatId="process" qsTypeId="urn:microsoft.com/office/officeart/2005/8/quickstyle/simple2" qsCatId="simple" csTypeId="urn:microsoft.com/office/officeart/2005/8/colors/accent1_1" csCatId="accent1" phldr="1"/>
      <dgm:spPr/>
      <dgm:t>
        <a:bodyPr/>
        <a:lstStyle/>
        <a:p>
          <a:endParaRPr lang="en-US"/>
        </a:p>
      </dgm:t>
    </dgm:pt>
    <dgm:pt modelId="{2B2EDCE8-15D4-4460-8850-C83BF4BB04FE}">
      <dgm:prSet phldrT="[Text]" custT="1"/>
      <dgm:spPr/>
      <dgm:t>
        <a:bodyPr/>
        <a:lstStyle/>
        <a:p>
          <a:r>
            <a:rPr lang="en-US" sz="2000" dirty="0" smtClean="0"/>
            <a:t>1</a:t>
          </a:r>
          <a:endParaRPr lang="en-US" sz="2000" dirty="0"/>
        </a:p>
      </dgm:t>
    </dgm:pt>
    <dgm:pt modelId="{299AFFBE-83C0-4434-B236-4C7CDD0C09A4}" type="parTrans" cxnId="{9901EE2E-3E96-4C6B-BEC1-AD2D2A40F331}">
      <dgm:prSet/>
      <dgm:spPr/>
      <dgm:t>
        <a:bodyPr/>
        <a:lstStyle/>
        <a:p>
          <a:endParaRPr lang="en-US" sz="2000"/>
        </a:p>
      </dgm:t>
    </dgm:pt>
    <dgm:pt modelId="{E109222D-B208-4F10-A2D9-A93C5BA918B0}" type="sibTrans" cxnId="{9901EE2E-3E96-4C6B-BEC1-AD2D2A40F331}">
      <dgm:prSet custT="1"/>
      <dgm:spPr/>
      <dgm:t>
        <a:bodyPr/>
        <a:lstStyle/>
        <a:p>
          <a:endParaRPr lang="en-US" sz="2000"/>
        </a:p>
      </dgm:t>
    </dgm:pt>
    <dgm:pt modelId="{4D2E04A1-6AC6-4245-ABD0-08F21F487DDC}">
      <dgm:prSet phldrT="[Text]" custT="1"/>
      <dgm:spPr/>
      <dgm:t>
        <a:bodyPr/>
        <a:lstStyle/>
        <a:p>
          <a:r>
            <a:rPr lang="en-US" sz="1600" dirty="0" smtClean="0"/>
            <a:t>Disconnect and drain tank water heater</a:t>
          </a:r>
          <a:endParaRPr lang="en-US" sz="1600" dirty="0"/>
        </a:p>
      </dgm:t>
    </dgm:pt>
    <dgm:pt modelId="{0E221D3A-867A-48B3-A088-BDBA0914259C}" type="parTrans" cxnId="{37FCA85A-1E5F-48E1-8EC7-C928B58C1319}">
      <dgm:prSet/>
      <dgm:spPr/>
      <dgm:t>
        <a:bodyPr/>
        <a:lstStyle/>
        <a:p>
          <a:endParaRPr lang="en-US" sz="2000"/>
        </a:p>
      </dgm:t>
    </dgm:pt>
    <dgm:pt modelId="{30D93010-D8FB-48B5-8AC2-B9330A531D3A}" type="sibTrans" cxnId="{37FCA85A-1E5F-48E1-8EC7-C928B58C1319}">
      <dgm:prSet/>
      <dgm:spPr/>
      <dgm:t>
        <a:bodyPr/>
        <a:lstStyle/>
        <a:p>
          <a:endParaRPr lang="en-US" sz="2000"/>
        </a:p>
      </dgm:t>
    </dgm:pt>
    <dgm:pt modelId="{4B5F26A4-0161-4C87-9317-2DF8801B8C4E}">
      <dgm:prSet phldrT="[Text]" custT="1"/>
      <dgm:spPr/>
      <dgm:t>
        <a:bodyPr/>
        <a:lstStyle/>
        <a:p>
          <a:r>
            <a:rPr lang="en-US" sz="2000" spc="0" baseline="0" dirty="0" smtClean="0"/>
            <a:t>2</a:t>
          </a:r>
          <a:endParaRPr lang="en-US" sz="2000" spc="0" baseline="0" dirty="0"/>
        </a:p>
      </dgm:t>
    </dgm:pt>
    <dgm:pt modelId="{E91CAE0D-4C08-48C0-9B3E-FBEC59FD32E2}" type="parTrans" cxnId="{BDAFD65D-BB66-4CC6-8958-91ECEAD91F5C}">
      <dgm:prSet/>
      <dgm:spPr/>
      <dgm:t>
        <a:bodyPr/>
        <a:lstStyle/>
        <a:p>
          <a:endParaRPr lang="en-US" sz="2000"/>
        </a:p>
      </dgm:t>
    </dgm:pt>
    <dgm:pt modelId="{9E47979B-10D5-4F8C-91FA-CC7EC862FA6E}" type="sibTrans" cxnId="{BDAFD65D-BB66-4CC6-8958-91ECEAD91F5C}">
      <dgm:prSet custT="1"/>
      <dgm:spPr/>
      <dgm:t>
        <a:bodyPr/>
        <a:lstStyle/>
        <a:p>
          <a:endParaRPr lang="en-US" sz="2000"/>
        </a:p>
      </dgm:t>
    </dgm:pt>
    <dgm:pt modelId="{CEB0F104-BEF4-4D11-8091-FB519FBC149A}">
      <dgm:prSet phldrT="[Text]" custT="1"/>
      <dgm:spPr/>
      <dgm:t>
        <a:bodyPr/>
        <a:lstStyle/>
        <a:p>
          <a:r>
            <a:rPr lang="en-US" sz="1600" spc="0" baseline="0" dirty="0" smtClean="0"/>
            <a:t>In the meantime…slide the Flex Vent through the existing B-Vent</a:t>
          </a:r>
          <a:endParaRPr lang="en-US" sz="1600" spc="0" baseline="0" dirty="0"/>
        </a:p>
      </dgm:t>
    </dgm:pt>
    <dgm:pt modelId="{89071AEB-3B25-42CC-82E0-72FCBF5E1F9F}" type="parTrans" cxnId="{03DDD36A-9763-4EC5-9AD3-73B477FB9BA2}">
      <dgm:prSet/>
      <dgm:spPr/>
      <dgm:t>
        <a:bodyPr/>
        <a:lstStyle/>
        <a:p>
          <a:endParaRPr lang="en-US" sz="2000"/>
        </a:p>
      </dgm:t>
    </dgm:pt>
    <dgm:pt modelId="{CCF0EB3B-E2E3-4752-9A3A-01B3CBD968CC}" type="sibTrans" cxnId="{03DDD36A-9763-4EC5-9AD3-73B477FB9BA2}">
      <dgm:prSet/>
      <dgm:spPr/>
      <dgm:t>
        <a:bodyPr/>
        <a:lstStyle/>
        <a:p>
          <a:endParaRPr lang="en-US" sz="2000"/>
        </a:p>
      </dgm:t>
    </dgm:pt>
    <dgm:pt modelId="{E6F4CC44-D888-4929-A41D-980BB45E46CF}">
      <dgm:prSet phldrT="[Text]" custT="1"/>
      <dgm:spPr/>
      <dgm:t>
        <a:bodyPr/>
        <a:lstStyle/>
        <a:p>
          <a:r>
            <a:rPr lang="en-US" sz="2000" dirty="0" smtClean="0"/>
            <a:t>3</a:t>
          </a:r>
          <a:endParaRPr lang="en-US" sz="2000" dirty="0"/>
        </a:p>
      </dgm:t>
    </dgm:pt>
    <dgm:pt modelId="{87D29F41-67EF-4A24-87D0-3677A1F732D4}" type="parTrans" cxnId="{9548CF3B-52C4-47DB-9D09-707A6364ACE7}">
      <dgm:prSet/>
      <dgm:spPr/>
      <dgm:t>
        <a:bodyPr/>
        <a:lstStyle/>
        <a:p>
          <a:endParaRPr lang="en-US" sz="2000"/>
        </a:p>
      </dgm:t>
    </dgm:pt>
    <dgm:pt modelId="{5E3305CF-2E17-40E1-88CE-40ED6A70235C}" type="sibTrans" cxnId="{9548CF3B-52C4-47DB-9D09-707A6364ACE7}">
      <dgm:prSet custT="1"/>
      <dgm:spPr/>
      <dgm:t>
        <a:bodyPr/>
        <a:lstStyle/>
        <a:p>
          <a:endParaRPr lang="en-US" sz="2000"/>
        </a:p>
      </dgm:t>
    </dgm:pt>
    <dgm:pt modelId="{16218298-3D5F-4617-9110-5CAD319CB431}">
      <dgm:prSet phldrT="[Text]" custT="1"/>
      <dgm:spPr/>
      <dgm:t>
        <a:bodyPr/>
        <a:lstStyle/>
        <a:p>
          <a:r>
            <a:rPr lang="en-US" sz="1600" dirty="0" smtClean="0"/>
            <a:t>Mount the EZTR heater</a:t>
          </a:r>
          <a:endParaRPr lang="en-US" sz="1600" dirty="0"/>
        </a:p>
      </dgm:t>
    </dgm:pt>
    <dgm:pt modelId="{D541ED36-4BF4-4AC5-9995-6EEA034F130F}" type="parTrans" cxnId="{4BB665DC-1E06-4052-9F33-A7E4BB179E0E}">
      <dgm:prSet/>
      <dgm:spPr/>
      <dgm:t>
        <a:bodyPr/>
        <a:lstStyle/>
        <a:p>
          <a:endParaRPr lang="en-US" sz="2000"/>
        </a:p>
      </dgm:t>
    </dgm:pt>
    <dgm:pt modelId="{7A9E7D26-10BD-43B7-8641-579348E044A0}" type="sibTrans" cxnId="{4BB665DC-1E06-4052-9F33-A7E4BB179E0E}">
      <dgm:prSet/>
      <dgm:spPr/>
      <dgm:t>
        <a:bodyPr/>
        <a:lstStyle/>
        <a:p>
          <a:endParaRPr lang="en-US" sz="2000"/>
        </a:p>
      </dgm:t>
    </dgm:pt>
    <dgm:pt modelId="{FD94DCFD-A72D-4494-97AE-52CE2729A60F}">
      <dgm:prSet phldrT="[Text]" custT="1"/>
      <dgm:spPr/>
      <dgm:t>
        <a:bodyPr/>
        <a:lstStyle/>
        <a:p>
          <a:r>
            <a:rPr lang="en-US" sz="2000" dirty="0" smtClean="0"/>
            <a:t>4</a:t>
          </a:r>
          <a:endParaRPr lang="en-US" sz="2000" dirty="0"/>
        </a:p>
      </dgm:t>
    </dgm:pt>
    <dgm:pt modelId="{C2348E08-02F0-4713-A06D-86B918224C73}" type="parTrans" cxnId="{E97EF208-6788-4565-B6F4-E2E0ABD4D5DD}">
      <dgm:prSet/>
      <dgm:spPr/>
      <dgm:t>
        <a:bodyPr/>
        <a:lstStyle/>
        <a:p>
          <a:endParaRPr lang="en-US" sz="2000"/>
        </a:p>
      </dgm:t>
    </dgm:pt>
    <dgm:pt modelId="{F7FE42D3-A0C7-4095-93B0-FBFAF0B86442}" type="sibTrans" cxnId="{E97EF208-6788-4565-B6F4-E2E0ABD4D5DD}">
      <dgm:prSet/>
      <dgm:spPr/>
      <dgm:t>
        <a:bodyPr/>
        <a:lstStyle/>
        <a:p>
          <a:endParaRPr lang="en-US" sz="2000"/>
        </a:p>
      </dgm:t>
    </dgm:pt>
    <dgm:pt modelId="{51AA7694-239C-4C1D-A739-79625A3CF398}">
      <dgm:prSet phldrT="[Text]" custT="1"/>
      <dgm:spPr/>
      <dgm:t>
        <a:bodyPr/>
        <a:lstStyle/>
        <a:p>
          <a:r>
            <a:rPr lang="en-US" sz="1600" dirty="0" smtClean="0"/>
            <a:t>Reattach gas, water, and vent connections</a:t>
          </a:r>
          <a:endParaRPr lang="en-US" sz="1600" dirty="0"/>
        </a:p>
      </dgm:t>
    </dgm:pt>
    <dgm:pt modelId="{117B09D9-E32A-48C7-9EEB-07E8C47B8AC9}" type="parTrans" cxnId="{94640A7F-90E7-46A2-A6A8-32B82AA57B38}">
      <dgm:prSet/>
      <dgm:spPr/>
      <dgm:t>
        <a:bodyPr/>
        <a:lstStyle/>
        <a:p>
          <a:endParaRPr lang="en-US" sz="2000"/>
        </a:p>
      </dgm:t>
    </dgm:pt>
    <dgm:pt modelId="{7E7468DC-5EB0-4FC9-B912-CC70323C0301}" type="sibTrans" cxnId="{94640A7F-90E7-46A2-A6A8-32B82AA57B38}">
      <dgm:prSet/>
      <dgm:spPr/>
      <dgm:t>
        <a:bodyPr/>
        <a:lstStyle/>
        <a:p>
          <a:endParaRPr lang="en-US" sz="2000"/>
        </a:p>
      </dgm:t>
    </dgm:pt>
    <dgm:pt modelId="{FA1C3BE3-BD0D-4650-970F-75F753E4BCE9}" type="pres">
      <dgm:prSet presAssocID="{02B348E8-62D7-463E-85C9-10489EA6566F}" presName="Name0" presStyleCnt="0">
        <dgm:presLayoutVars>
          <dgm:dir/>
          <dgm:resizeHandles val="exact"/>
        </dgm:presLayoutVars>
      </dgm:prSet>
      <dgm:spPr/>
      <dgm:t>
        <a:bodyPr/>
        <a:lstStyle/>
        <a:p>
          <a:endParaRPr lang="en-US"/>
        </a:p>
      </dgm:t>
    </dgm:pt>
    <dgm:pt modelId="{AE46783B-8152-4FD7-8248-B861B4AF05F0}" type="pres">
      <dgm:prSet presAssocID="{2B2EDCE8-15D4-4460-8850-C83BF4BB04FE}" presName="node" presStyleLbl="node1" presStyleIdx="0" presStyleCnt="4">
        <dgm:presLayoutVars>
          <dgm:bulletEnabled val="1"/>
        </dgm:presLayoutVars>
      </dgm:prSet>
      <dgm:spPr/>
      <dgm:t>
        <a:bodyPr/>
        <a:lstStyle/>
        <a:p>
          <a:endParaRPr lang="en-US"/>
        </a:p>
      </dgm:t>
    </dgm:pt>
    <dgm:pt modelId="{3D7F1473-59A9-4E4B-A4FE-B43C365744D6}" type="pres">
      <dgm:prSet presAssocID="{E109222D-B208-4F10-A2D9-A93C5BA918B0}" presName="sibTrans" presStyleLbl="sibTrans2D1" presStyleIdx="0" presStyleCnt="3"/>
      <dgm:spPr/>
      <dgm:t>
        <a:bodyPr/>
        <a:lstStyle/>
        <a:p>
          <a:endParaRPr lang="en-US"/>
        </a:p>
      </dgm:t>
    </dgm:pt>
    <dgm:pt modelId="{80D6ABEA-6F49-4958-869D-A5B7F22DD324}" type="pres">
      <dgm:prSet presAssocID="{E109222D-B208-4F10-A2D9-A93C5BA918B0}" presName="connectorText" presStyleLbl="sibTrans2D1" presStyleIdx="0" presStyleCnt="3"/>
      <dgm:spPr/>
      <dgm:t>
        <a:bodyPr/>
        <a:lstStyle/>
        <a:p>
          <a:endParaRPr lang="en-US"/>
        </a:p>
      </dgm:t>
    </dgm:pt>
    <dgm:pt modelId="{5C2276F4-DBAE-4B07-A1DB-4A88251D8774}" type="pres">
      <dgm:prSet presAssocID="{4B5F26A4-0161-4C87-9317-2DF8801B8C4E}" presName="node" presStyleLbl="node1" presStyleIdx="1" presStyleCnt="4">
        <dgm:presLayoutVars>
          <dgm:bulletEnabled val="1"/>
        </dgm:presLayoutVars>
      </dgm:prSet>
      <dgm:spPr/>
      <dgm:t>
        <a:bodyPr/>
        <a:lstStyle/>
        <a:p>
          <a:endParaRPr lang="en-US"/>
        </a:p>
      </dgm:t>
    </dgm:pt>
    <dgm:pt modelId="{52759737-914F-43E7-83FC-B421B8C6819A}" type="pres">
      <dgm:prSet presAssocID="{9E47979B-10D5-4F8C-91FA-CC7EC862FA6E}" presName="sibTrans" presStyleLbl="sibTrans2D1" presStyleIdx="1" presStyleCnt="3"/>
      <dgm:spPr/>
      <dgm:t>
        <a:bodyPr/>
        <a:lstStyle/>
        <a:p>
          <a:endParaRPr lang="en-US"/>
        </a:p>
      </dgm:t>
    </dgm:pt>
    <dgm:pt modelId="{891C3461-7534-4CF4-99C4-1D3A8B31CE79}" type="pres">
      <dgm:prSet presAssocID="{9E47979B-10D5-4F8C-91FA-CC7EC862FA6E}" presName="connectorText" presStyleLbl="sibTrans2D1" presStyleIdx="1" presStyleCnt="3"/>
      <dgm:spPr/>
      <dgm:t>
        <a:bodyPr/>
        <a:lstStyle/>
        <a:p>
          <a:endParaRPr lang="en-US"/>
        </a:p>
      </dgm:t>
    </dgm:pt>
    <dgm:pt modelId="{AB739A82-8E56-4D13-BDC0-809434DA23FF}" type="pres">
      <dgm:prSet presAssocID="{E6F4CC44-D888-4929-A41D-980BB45E46CF}" presName="node" presStyleLbl="node1" presStyleIdx="2" presStyleCnt="4">
        <dgm:presLayoutVars>
          <dgm:bulletEnabled val="1"/>
        </dgm:presLayoutVars>
      </dgm:prSet>
      <dgm:spPr/>
      <dgm:t>
        <a:bodyPr/>
        <a:lstStyle/>
        <a:p>
          <a:endParaRPr lang="en-US"/>
        </a:p>
      </dgm:t>
    </dgm:pt>
    <dgm:pt modelId="{34CEC730-3DFC-4DFF-B631-799E1A6B5F04}" type="pres">
      <dgm:prSet presAssocID="{5E3305CF-2E17-40E1-88CE-40ED6A70235C}" presName="sibTrans" presStyleLbl="sibTrans2D1" presStyleIdx="2" presStyleCnt="3"/>
      <dgm:spPr/>
      <dgm:t>
        <a:bodyPr/>
        <a:lstStyle/>
        <a:p>
          <a:endParaRPr lang="en-US"/>
        </a:p>
      </dgm:t>
    </dgm:pt>
    <dgm:pt modelId="{399220C4-64DC-47BA-86A6-5A0752494059}" type="pres">
      <dgm:prSet presAssocID="{5E3305CF-2E17-40E1-88CE-40ED6A70235C}" presName="connectorText" presStyleLbl="sibTrans2D1" presStyleIdx="2" presStyleCnt="3"/>
      <dgm:spPr/>
      <dgm:t>
        <a:bodyPr/>
        <a:lstStyle/>
        <a:p>
          <a:endParaRPr lang="en-US"/>
        </a:p>
      </dgm:t>
    </dgm:pt>
    <dgm:pt modelId="{F36138EC-948F-4985-93CA-17120E731ADE}" type="pres">
      <dgm:prSet presAssocID="{FD94DCFD-A72D-4494-97AE-52CE2729A60F}" presName="node" presStyleLbl="node1" presStyleIdx="3" presStyleCnt="4">
        <dgm:presLayoutVars>
          <dgm:bulletEnabled val="1"/>
        </dgm:presLayoutVars>
      </dgm:prSet>
      <dgm:spPr/>
      <dgm:t>
        <a:bodyPr/>
        <a:lstStyle/>
        <a:p>
          <a:endParaRPr lang="en-US"/>
        </a:p>
      </dgm:t>
    </dgm:pt>
  </dgm:ptLst>
  <dgm:cxnLst>
    <dgm:cxn modelId="{B99B8431-98B4-4A8A-BE4B-81FB4BF4E87E}" type="presOf" srcId="{FD94DCFD-A72D-4494-97AE-52CE2729A60F}" destId="{F36138EC-948F-4985-93CA-17120E731ADE}" srcOrd="0" destOrd="0" presId="urn:microsoft.com/office/officeart/2005/8/layout/process1"/>
    <dgm:cxn modelId="{A7CB1EF2-7C32-4878-8F25-15F01CD13FEB}" type="presOf" srcId="{CEB0F104-BEF4-4D11-8091-FB519FBC149A}" destId="{5C2276F4-DBAE-4B07-A1DB-4A88251D8774}" srcOrd="0" destOrd="1" presId="urn:microsoft.com/office/officeart/2005/8/layout/process1"/>
    <dgm:cxn modelId="{BE7DDAAB-0DFE-410B-B32D-4EC79C663811}" type="presOf" srcId="{16218298-3D5F-4617-9110-5CAD319CB431}" destId="{AB739A82-8E56-4D13-BDC0-809434DA23FF}" srcOrd="0" destOrd="1" presId="urn:microsoft.com/office/officeart/2005/8/layout/process1"/>
    <dgm:cxn modelId="{1957561E-732E-418D-AED5-5AE73EB6CEE0}" type="presOf" srcId="{51AA7694-239C-4C1D-A739-79625A3CF398}" destId="{F36138EC-948F-4985-93CA-17120E731ADE}" srcOrd="0" destOrd="1" presId="urn:microsoft.com/office/officeart/2005/8/layout/process1"/>
    <dgm:cxn modelId="{303145F7-DB0F-4719-B268-00363F9D1F4A}" type="presOf" srcId="{5E3305CF-2E17-40E1-88CE-40ED6A70235C}" destId="{34CEC730-3DFC-4DFF-B631-799E1A6B5F04}" srcOrd="0" destOrd="0" presId="urn:microsoft.com/office/officeart/2005/8/layout/process1"/>
    <dgm:cxn modelId="{94640A7F-90E7-46A2-A6A8-32B82AA57B38}" srcId="{FD94DCFD-A72D-4494-97AE-52CE2729A60F}" destId="{51AA7694-239C-4C1D-A739-79625A3CF398}" srcOrd="0" destOrd="0" parTransId="{117B09D9-E32A-48C7-9EEB-07E8C47B8AC9}" sibTransId="{7E7468DC-5EB0-4FC9-B912-CC70323C0301}"/>
    <dgm:cxn modelId="{7947A01B-757C-4B59-822A-F84F5C5FC4CA}" type="presOf" srcId="{E6F4CC44-D888-4929-A41D-980BB45E46CF}" destId="{AB739A82-8E56-4D13-BDC0-809434DA23FF}" srcOrd="0" destOrd="0" presId="urn:microsoft.com/office/officeart/2005/8/layout/process1"/>
    <dgm:cxn modelId="{2B5C09B3-B152-4673-B833-71090C1245C9}" type="presOf" srcId="{02B348E8-62D7-463E-85C9-10489EA6566F}" destId="{FA1C3BE3-BD0D-4650-970F-75F753E4BCE9}" srcOrd="0" destOrd="0" presId="urn:microsoft.com/office/officeart/2005/8/layout/process1"/>
    <dgm:cxn modelId="{E97EF208-6788-4565-B6F4-E2E0ABD4D5DD}" srcId="{02B348E8-62D7-463E-85C9-10489EA6566F}" destId="{FD94DCFD-A72D-4494-97AE-52CE2729A60F}" srcOrd="3" destOrd="0" parTransId="{C2348E08-02F0-4713-A06D-86B918224C73}" sibTransId="{F7FE42D3-A0C7-4095-93B0-FBFAF0B86442}"/>
    <dgm:cxn modelId="{BDAFD65D-BB66-4CC6-8958-91ECEAD91F5C}" srcId="{02B348E8-62D7-463E-85C9-10489EA6566F}" destId="{4B5F26A4-0161-4C87-9317-2DF8801B8C4E}" srcOrd="1" destOrd="0" parTransId="{E91CAE0D-4C08-48C0-9B3E-FBEC59FD32E2}" sibTransId="{9E47979B-10D5-4F8C-91FA-CC7EC862FA6E}"/>
    <dgm:cxn modelId="{F774B47B-B7F8-4CDB-B54D-3AF5A183300F}" type="presOf" srcId="{2B2EDCE8-15D4-4460-8850-C83BF4BB04FE}" destId="{AE46783B-8152-4FD7-8248-B861B4AF05F0}" srcOrd="0" destOrd="0" presId="urn:microsoft.com/office/officeart/2005/8/layout/process1"/>
    <dgm:cxn modelId="{0B131E84-4A9B-48BA-BDC1-3B8D550F429D}" type="presOf" srcId="{4D2E04A1-6AC6-4245-ABD0-08F21F487DDC}" destId="{AE46783B-8152-4FD7-8248-B861B4AF05F0}" srcOrd="0" destOrd="1" presId="urn:microsoft.com/office/officeart/2005/8/layout/process1"/>
    <dgm:cxn modelId="{4BB665DC-1E06-4052-9F33-A7E4BB179E0E}" srcId="{E6F4CC44-D888-4929-A41D-980BB45E46CF}" destId="{16218298-3D5F-4617-9110-5CAD319CB431}" srcOrd="0" destOrd="0" parTransId="{D541ED36-4BF4-4AC5-9995-6EEA034F130F}" sibTransId="{7A9E7D26-10BD-43B7-8641-579348E044A0}"/>
    <dgm:cxn modelId="{37FCA85A-1E5F-48E1-8EC7-C928B58C1319}" srcId="{2B2EDCE8-15D4-4460-8850-C83BF4BB04FE}" destId="{4D2E04A1-6AC6-4245-ABD0-08F21F487DDC}" srcOrd="0" destOrd="0" parTransId="{0E221D3A-867A-48B3-A088-BDBA0914259C}" sibTransId="{30D93010-D8FB-48B5-8AC2-B9330A531D3A}"/>
    <dgm:cxn modelId="{5C6C03CB-4F51-471B-8AFE-9EA83A7BF340}" type="presOf" srcId="{5E3305CF-2E17-40E1-88CE-40ED6A70235C}" destId="{399220C4-64DC-47BA-86A6-5A0752494059}" srcOrd="1" destOrd="0" presId="urn:microsoft.com/office/officeart/2005/8/layout/process1"/>
    <dgm:cxn modelId="{167BA4A7-2DEA-4C0A-918C-D9432FA3026B}" type="presOf" srcId="{E109222D-B208-4F10-A2D9-A93C5BA918B0}" destId="{3D7F1473-59A9-4E4B-A4FE-B43C365744D6}" srcOrd="0" destOrd="0" presId="urn:microsoft.com/office/officeart/2005/8/layout/process1"/>
    <dgm:cxn modelId="{8667B567-51DA-49F8-97C6-493F6EE0854E}" type="presOf" srcId="{E109222D-B208-4F10-A2D9-A93C5BA918B0}" destId="{80D6ABEA-6F49-4958-869D-A5B7F22DD324}" srcOrd="1" destOrd="0" presId="urn:microsoft.com/office/officeart/2005/8/layout/process1"/>
    <dgm:cxn modelId="{9901EE2E-3E96-4C6B-BEC1-AD2D2A40F331}" srcId="{02B348E8-62D7-463E-85C9-10489EA6566F}" destId="{2B2EDCE8-15D4-4460-8850-C83BF4BB04FE}" srcOrd="0" destOrd="0" parTransId="{299AFFBE-83C0-4434-B236-4C7CDD0C09A4}" sibTransId="{E109222D-B208-4F10-A2D9-A93C5BA918B0}"/>
    <dgm:cxn modelId="{D84BCE12-F23D-43B1-811E-C7998E4E5DC4}" type="presOf" srcId="{4B5F26A4-0161-4C87-9317-2DF8801B8C4E}" destId="{5C2276F4-DBAE-4B07-A1DB-4A88251D8774}" srcOrd="0" destOrd="0" presId="urn:microsoft.com/office/officeart/2005/8/layout/process1"/>
    <dgm:cxn modelId="{03DDD36A-9763-4EC5-9AD3-73B477FB9BA2}" srcId="{4B5F26A4-0161-4C87-9317-2DF8801B8C4E}" destId="{CEB0F104-BEF4-4D11-8091-FB519FBC149A}" srcOrd="0" destOrd="0" parTransId="{89071AEB-3B25-42CC-82E0-72FCBF5E1F9F}" sibTransId="{CCF0EB3B-E2E3-4752-9A3A-01B3CBD968CC}"/>
    <dgm:cxn modelId="{9548CF3B-52C4-47DB-9D09-707A6364ACE7}" srcId="{02B348E8-62D7-463E-85C9-10489EA6566F}" destId="{E6F4CC44-D888-4929-A41D-980BB45E46CF}" srcOrd="2" destOrd="0" parTransId="{87D29F41-67EF-4A24-87D0-3677A1F732D4}" sibTransId="{5E3305CF-2E17-40E1-88CE-40ED6A70235C}"/>
    <dgm:cxn modelId="{77FC5D51-B582-4F95-B227-D069D36E42DE}" type="presOf" srcId="{9E47979B-10D5-4F8C-91FA-CC7EC862FA6E}" destId="{52759737-914F-43E7-83FC-B421B8C6819A}" srcOrd="0" destOrd="0" presId="urn:microsoft.com/office/officeart/2005/8/layout/process1"/>
    <dgm:cxn modelId="{6C6510BE-1B39-4394-9356-8FE921BA5A33}" type="presOf" srcId="{9E47979B-10D5-4F8C-91FA-CC7EC862FA6E}" destId="{891C3461-7534-4CF4-99C4-1D3A8B31CE79}" srcOrd="1" destOrd="0" presId="urn:microsoft.com/office/officeart/2005/8/layout/process1"/>
    <dgm:cxn modelId="{FFC51E0F-9B6D-4A5F-9FDA-A97D9355D472}" type="presParOf" srcId="{FA1C3BE3-BD0D-4650-970F-75F753E4BCE9}" destId="{AE46783B-8152-4FD7-8248-B861B4AF05F0}" srcOrd="0" destOrd="0" presId="urn:microsoft.com/office/officeart/2005/8/layout/process1"/>
    <dgm:cxn modelId="{EE07CC8D-9896-440E-93A2-2167309A9DF9}" type="presParOf" srcId="{FA1C3BE3-BD0D-4650-970F-75F753E4BCE9}" destId="{3D7F1473-59A9-4E4B-A4FE-B43C365744D6}" srcOrd="1" destOrd="0" presId="urn:microsoft.com/office/officeart/2005/8/layout/process1"/>
    <dgm:cxn modelId="{C21BD09B-71A7-4678-B8A6-0A572647F001}" type="presParOf" srcId="{3D7F1473-59A9-4E4B-A4FE-B43C365744D6}" destId="{80D6ABEA-6F49-4958-869D-A5B7F22DD324}" srcOrd="0" destOrd="0" presId="urn:microsoft.com/office/officeart/2005/8/layout/process1"/>
    <dgm:cxn modelId="{0FC20B0F-F8C6-401D-9A88-227D9937AF5B}" type="presParOf" srcId="{FA1C3BE3-BD0D-4650-970F-75F753E4BCE9}" destId="{5C2276F4-DBAE-4B07-A1DB-4A88251D8774}" srcOrd="2" destOrd="0" presId="urn:microsoft.com/office/officeart/2005/8/layout/process1"/>
    <dgm:cxn modelId="{1F76EC15-8057-4EBD-8E2B-4BC26386537D}" type="presParOf" srcId="{FA1C3BE3-BD0D-4650-970F-75F753E4BCE9}" destId="{52759737-914F-43E7-83FC-B421B8C6819A}" srcOrd="3" destOrd="0" presId="urn:microsoft.com/office/officeart/2005/8/layout/process1"/>
    <dgm:cxn modelId="{2756D370-0F95-44B2-8104-F46A625DCEE5}" type="presParOf" srcId="{52759737-914F-43E7-83FC-B421B8C6819A}" destId="{891C3461-7534-4CF4-99C4-1D3A8B31CE79}" srcOrd="0" destOrd="0" presId="urn:microsoft.com/office/officeart/2005/8/layout/process1"/>
    <dgm:cxn modelId="{9B852B01-0508-444C-952A-207333AD7481}" type="presParOf" srcId="{FA1C3BE3-BD0D-4650-970F-75F753E4BCE9}" destId="{AB739A82-8E56-4D13-BDC0-809434DA23FF}" srcOrd="4" destOrd="0" presId="urn:microsoft.com/office/officeart/2005/8/layout/process1"/>
    <dgm:cxn modelId="{AA636498-53B9-4395-9E84-FE9A6770FDEC}" type="presParOf" srcId="{FA1C3BE3-BD0D-4650-970F-75F753E4BCE9}" destId="{34CEC730-3DFC-4DFF-B631-799E1A6B5F04}" srcOrd="5" destOrd="0" presId="urn:microsoft.com/office/officeart/2005/8/layout/process1"/>
    <dgm:cxn modelId="{BA39EC66-E692-4090-B6E9-5706B879439F}" type="presParOf" srcId="{34CEC730-3DFC-4DFF-B631-799E1A6B5F04}" destId="{399220C4-64DC-47BA-86A6-5A0752494059}" srcOrd="0" destOrd="0" presId="urn:microsoft.com/office/officeart/2005/8/layout/process1"/>
    <dgm:cxn modelId="{69F4C3AD-D6BB-4E7F-9C68-B6B9839333E1}" type="presParOf" srcId="{FA1C3BE3-BD0D-4650-970F-75F753E4BCE9}" destId="{F36138EC-948F-4985-93CA-17120E731AD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F575C-0AAC-45E2-9699-269B7DF1599C}">
      <dsp:nvSpPr>
        <dsp:cNvPr id="0" name=""/>
        <dsp:cNvSpPr/>
      </dsp:nvSpPr>
      <dsp:spPr>
        <a:xfrm>
          <a:off x="0" y="56092"/>
          <a:ext cx="6934200" cy="542880"/>
        </a:xfrm>
        <a:prstGeom prst="roundRect">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Long-Awaited Breakthrough Product</a:t>
          </a:r>
          <a:endParaRPr lang="en-US" sz="2000" b="0" kern="1200" dirty="0"/>
        </a:p>
      </dsp:txBody>
      <dsp:txXfrm>
        <a:off x="26501" y="82593"/>
        <a:ext cx="6881198" cy="489878"/>
      </dsp:txXfrm>
    </dsp:sp>
    <dsp:sp modelId="{5D327C58-C110-4067-90A6-A95D2E73B2D4}">
      <dsp:nvSpPr>
        <dsp:cNvPr id="0" name=""/>
        <dsp:cNvSpPr/>
      </dsp:nvSpPr>
      <dsp:spPr>
        <a:xfrm>
          <a:off x="0" y="598972"/>
          <a:ext cx="69342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After extensive hard work from Noritz Japan, we are excited to be able to offer this innovative product</a:t>
          </a:r>
          <a:endParaRPr lang="en-US" sz="1600" b="0" kern="1200" dirty="0"/>
        </a:p>
      </dsp:txBody>
      <dsp:txXfrm>
        <a:off x="0" y="598972"/>
        <a:ext cx="6934200" cy="480240"/>
      </dsp:txXfrm>
    </dsp:sp>
    <dsp:sp modelId="{CDA35A4D-2C5F-41C1-917A-5C7576B3230E}">
      <dsp:nvSpPr>
        <dsp:cNvPr id="0" name=""/>
        <dsp:cNvSpPr/>
      </dsp:nvSpPr>
      <dsp:spPr>
        <a:xfrm>
          <a:off x="0" y="1079212"/>
          <a:ext cx="6934200" cy="542880"/>
        </a:xfrm>
        <a:prstGeom prst="roundRect">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Simple Market Approach and SKU</a:t>
          </a:r>
          <a:endParaRPr lang="en-US" sz="2000" b="0" kern="1200" dirty="0"/>
        </a:p>
      </dsp:txBody>
      <dsp:txXfrm>
        <a:off x="26501" y="1105713"/>
        <a:ext cx="6881198" cy="489878"/>
      </dsp:txXfrm>
    </dsp:sp>
    <dsp:sp modelId="{427C1826-956C-4C87-94A5-C357AAB05D33}">
      <dsp:nvSpPr>
        <dsp:cNvPr id="0" name=""/>
        <dsp:cNvSpPr/>
      </dsp:nvSpPr>
      <dsp:spPr>
        <a:xfrm>
          <a:off x="0" y="1622092"/>
          <a:ext cx="69342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EZ = Easy, TR = Tank Replacement, 40 = Gallon Tank </a:t>
          </a:r>
          <a:endParaRPr lang="en-US" sz="1600" b="0" kern="1200" dirty="0"/>
        </a:p>
      </dsp:txBody>
      <dsp:txXfrm>
        <a:off x="0" y="1622092"/>
        <a:ext cx="6934200" cy="480240"/>
      </dsp:txXfrm>
    </dsp:sp>
    <dsp:sp modelId="{BA929BA1-64E9-4237-920D-38B8F583E751}">
      <dsp:nvSpPr>
        <dsp:cNvPr id="0" name=""/>
        <dsp:cNvSpPr/>
      </dsp:nvSpPr>
      <dsp:spPr>
        <a:xfrm>
          <a:off x="0" y="1905001"/>
          <a:ext cx="6934200" cy="542880"/>
        </a:xfrm>
        <a:prstGeom prst="roundRect">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Market Approach</a:t>
          </a:r>
          <a:endParaRPr lang="en-US" sz="2000" b="0" kern="1200" dirty="0"/>
        </a:p>
      </dsp:txBody>
      <dsp:txXfrm>
        <a:off x="26501" y="1931502"/>
        <a:ext cx="6881198" cy="489878"/>
      </dsp:txXfrm>
    </dsp:sp>
    <dsp:sp modelId="{B81952DA-0B67-457B-B958-A4DDA4B98CF7}">
      <dsp:nvSpPr>
        <dsp:cNvPr id="0" name=""/>
        <dsp:cNvSpPr/>
      </dsp:nvSpPr>
      <dsp:spPr>
        <a:xfrm>
          <a:off x="0" y="2514601"/>
          <a:ext cx="6934200" cy="510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40 Gallon Tank replacement without second-guessing</a:t>
          </a:r>
          <a:endParaRPr lang="en-US" sz="1600" b="0" kern="1200" dirty="0"/>
        </a:p>
        <a:p>
          <a:pPr marL="171450" lvl="1" indent="-171450" algn="l" defTabSz="711200">
            <a:lnSpc>
              <a:spcPct val="90000"/>
            </a:lnSpc>
            <a:spcBef>
              <a:spcPct val="0"/>
            </a:spcBef>
            <a:spcAft>
              <a:spcPct val="20000"/>
            </a:spcAft>
            <a:buChar char="••"/>
          </a:pPr>
          <a:r>
            <a:rPr lang="en-US" sz="1600" b="0" kern="1200" dirty="0" smtClean="0"/>
            <a:t>Provide education and training to build confidence of tank-only installers </a:t>
          </a:r>
          <a:endParaRPr lang="en-US" sz="1600" b="0" kern="1200" dirty="0"/>
        </a:p>
      </dsp:txBody>
      <dsp:txXfrm>
        <a:off x="0" y="2514601"/>
        <a:ext cx="6934200" cy="510254"/>
      </dsp:txXfrm>
    </dsp:sp>
    <dsp:sp modelId="{EE1892AD-7D80-42B3-BE61-7A1DB0B5751D}">
      <dsp:nvSpPr>
        <dsp:cNvPr id="0" name=""/>
        <dsp:cNvSpPr/>
      </dsp:nvSpPr>
      <dsp:spPr>
        <a:xfrm>
          <a:off x="0" y="3047999"/>
          <a:ext cx="6934200" cy="542880"/>
        </a:xfrm>
        <a:prstGeom prst="roundRect">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Sales Strategy – Phase 1</a:t>
          </a:r>
          <a:endParaRPr lang="en-US" sz="2000" b="0" kern="1200" dirty="0"/>
        </a:p>
      </dsp:txBody>
      <dsp:txXfrm>
        <a:off x="26501" y="3074500"/>
        <a:ext cx="6881198" cy="489878"/>
      </dsp:txXfrm>
    </dsp:sp>
    <dsp:sp modelId="{F5BB07A8-14B6-48A9-B3D7-456368721AC0}">
      <dsp:nvSpPr>
        <dsp:cNvPr id="0" name=""/>
        <dsp:cNvSpPr/>
      </dsp:nvSpPr>
      <dsp:spPr>
        <a:xfrm>
          <a:off x="0" y="3657598"/>
          <a:ext cx="69342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Major Focus in Sunbelt Region: California, Southwest &amp; Southeast Regions</a:t>
          </a:r>
          <a:endParaRPr lang="en-US" sz="1600" b="0" kern="1200" dirty="0"/>
        </a:p>
      </dsp:txBody>
      <dsp:txXfrm>
        <a:off x="0" y="3657598"/>
        <a:ext cx="6934200" cy="480240"/>
      </dsp:txXfrm>
    </dsp:sp>
    <dsp:sp modelId="{D5044C4C-63C3-4646-866E-B8BBA358C034}">
      <dsp:nvSpPr>
        <dsp:cNvPr id="0" name=""/>
        <dsp:cNvSpPr/>
      </dsp:nvSpPr>
      <dsp:spPr>
        <a:xfrm>
          <a:off x="0" y="4114802"/>
          <a:ext cx="6934200" cy="542880"/>
        </a:xfrm>
        <a:prstGeom prst="roundRect">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Product Release</a:t>
          </a:r>
          <a:endParaRPr lang="en-US" sz="2000" b="0" kern="1200" dirty="0"/>
        </a:p>
      </dsp:txBody>
      <dsp:txXfrm>
        <a:off x="26501" y="4141303"/>
        <a:ext cx="6881198" cy="489878"/>
      </dsp:txXfrm>
    </dsp:sp>
    <dsp:sp modelId="{C67AF348-27DC-49D4-B161-D0520519ED20}">
      <dsp:nvSpPr>
        <dsp:cNvPr id="0" name=""/>
        <dsp:cNvSpPr/>
      </dsp:nvSpPr>
      <dsp:spPr>
        <a:xfrm>
          <a:off x="0" y="4721467"/>
          <a:ext cx="69342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January 2015</a:t>
          </a:r>
          <a:endParaRPr lang="en-US" sz="1600" b="0" kern="1200" dirty="0"/>
        </a:p>
      </dsp:txBody>
      <dsp:txXfrm>
        <a:off x="0" y="4721467"/>
        <a:ext cx="6934200" cy="48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DA81683-4E0D-4982-A9B9-F418BC6575AB}" type="datetimeFigureOut">
              <a:rPr lang="en-US" smtClean="0"/>
              <a:t>10/13/2014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B48F796-8C71-4DF3-B062-25887F98BC21}" type="slidenum">
              <a:rPr lang="en-US" smtClean="0"/>
              <a:t>‹#›</a:t>
            </a:fld>
            <a:endParaRPr lang="en-US"/>
          </a:p>
        </p:txBody>
      </p:sp>
    </p:spTree>
    <p:extLst>
      <p:ext uri="{BB962C8B-B14F-4D97-AF65-F5344CB8AC3E}">
        <p14:creationId xmlns:p14="http://schemas.microsoft.com/office/powerpoint/2010/main" val="3153767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8359D-6775-497C-B1AF-0111556BF191}" type="datetimeFigureOut">
              <a:rPr lang="en-US" smtClean="0"/>
              <a:t>10/13/2014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CF1365-070F-4C4B-B54E-EFAF53A12F5D}" type="slidenum">
              <a:rPr lang="en-US" smtClean="0"/>
              <a:t>‹#›</a:t>
            </a:fld>
            <a:endParaRPr lang="en-US"/>
          </a:p>
        </p:txBody>
      </p:sp>
    </p:spTree>
    <p:extLst>
      <p:ext uri="{BB962C8B-B14F-4D97-AF65-F5344CB8AC3E}">
        <p14:creationId xmlns:p14="http://schemas.microsoft.com/office/powerpoint/2010/main" val="234076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F1365-070F-4C4B-B54E-EFAF53A12F5D}" type="slidenum">
              <a:rPr lang="en-US" smtClean="0"/>
              <a:t>1</a:t>
            </a:fld>
            <a:endParaRPr lang="en-US"/>
          </a:p>
        </p:txBody>
      </p:sp>
    </p:spTree>
    <p:extLst>
      <p:ext uri="{BB962C8B-B14F-4D97-AF65-F5344CB8AC3E}">
        <p14:creationId xmlns:p14="http://schemas.microsoft.com/office/powerpoint/2010/main" val="41507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Venting of the EZTR is the most crucial</a:t>
            </a:r>
            <a:r>
              <a:rPr lang="en-US" baseline="0" dirty="0" smtClean="0"/>
              <a:t> step to ensure safe operation of the heater. </a:t>
            </a:r>
          </a:p>
          <a:p>
            <a:endParaRPr lang="en-US" dirty="0" smtClean="0"/>
          </a:p>
          <a:p>
            <a:r>
              <a:rPr lang="en-US" dirty="0" smtClean="0"/>
              <a:t>You will need a flat head screw driver, </a:t>
            </a:r>
            <a:r>
              <a:rPr lang="en-US" dirty="0" err="1" smtClean="0"/>
              <a:t>pvc</a:t>
            </a:r>
            <a:r>
              <a:rPr lang="en-US" dirty="0" smtClean="0"/>
              <a:t>/plastic</a:t>
            </a:r>
            <a:r>
              <a:rPr lang="en-US" baseline="0" dirty="0" smtClean="0"/>
              <a:t> pipe cutters, measuring tape, and a marker to properly install the flexible venting for the EZTR40</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9CF1365-070F-4C4B-B54E-EFAF53A12F5D}" type="slidenum">
              <a:rPr lang="en-US" smtClean="0"/>
              <a:t>10</a:t>
            </a:fld>
            <a:endParaRPr lang="en-US"/>
          </a:p>
        </p:txBody>
      </p:sp>
    </p:spTree>
    <p:extLst>
      <p:ext uri="{BB962C8B-B14F-4D97-AF65-F5344CB8AC3E}">
        <p14:creationId xmlns:p14="http://schemas.microsoft.com/office/powerpoint/2010/main" val="381748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vent instructions are divided up into three sections, with a bag of parts identified for each section.  The first step secures the flex vent to the B-vent structure.  The second step is completed on the roof and modifies the vent termination.  The last step is to secure the venting to the Noritz </a:t>
            </a:r>
            <a:r>
              <a:rPr lang="en-US" baseline="0" dirty="0" err="1" smtClean="0"/>
              <a:t>tankless</a:t>
            </a:r>
            <a:r>
              <a:rPr lang="en-US" baseline="0" dirty="0" smtClean="0"/>
              <a:t> water heater.  The first two steps can likely be completed in the time it takes to fully drain a tank water heater.</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11</a:t>
            </a:fld>
            <a:endParaRPr lang="en-US"/>
          </a:p>
        </p:txBody>
      </p:sp>
    </p:spTree>
    <p:extLst>
      <p:ext uri="{BB962C8B-B14F-4D97-AF65-F5344CB8AC3E}">
        <p14:creationId xmlns:p14="http://schemas.microsoft.com/office/powerpoint/2010/main" val="241372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installation of the EZTR is the same as our conventional models with the exception of the location of the water connections.  Now on top, like storage tank heaters, modifications to the plumbing to accommodate installation are not necessary. Additionally, the ½” gas line will allow the ability to use the existing gas piping provided static gas pressure to the installation site is better than 8” W.C.</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12</a:t>
            </a:fld>
            <a:endParaRPr lang="en-US"/>
          </a:p>
        </p:txBody>
      </p:sp>
    </p:spTree>
    <p:extLst>
      <p:ext uri="{BB962C8B-B14F-4D97-AF65-F5344CB8AC3E}">
        <p14:creationId xmlns:p14="http://schemas.microsoft.com/office/powerpoint/2010/main" val="408404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a:t>
            </a:r>
            <a:r>
              <a:rPr lang="en-US" baseline="0" dirty="0" smtClean="0"/>
              <a:t> at the comparison chart, I believe we have addressed those 3 categories that </a:t>
            </a:r>
            <a:r>
              <a:rPr lang="en-US" baseline="0" dirty="0" err="1" smtClean="0"/>
              <a:t>tankless</a:t>
            </a:r>
            <a:r>
              <a:rPr lang="en-US" baseline="0" dirty="0" smtClean="0"/>
              <a:t> was less than stellar.  </a:t>
            </a:r>
          </a:p>
          <a:p>
            <a:endParaRPr lang="en-US" baseline="0" dirty="0" smtClean="0"/>
          </a:p>
          <a:p>
            <a:r>
              <a:rPr lang="en-US" baseline="0" dirty="0" smtClean="0"/>
              <a:t>The EZTR has a ½” gas line connection and can support up to a 100ft run of ½” gas line provided available gas pressure is better than 8” </a:t>
            </a:r>
            <a:r>
              <a:rPr lang="en-US" baseline="0" dirty="0" err="1" smtClean="0"/>
              <a:t>wc</a:t>
            </a:r>
            <a:r>
              <a:rPr lang="en-US" baseline="0" dirty="0" smtClean="0"/>
              <a:t>.</a:t>
            </a:r>
          </a:p>
          <a:p>
            <a:endParaRPr lang="en-US" baseline="0" dirty="0" smtClean="0"/>
          </a:p>
          <a:p>
            <a:r>
              <a:rPr lang="en-US" baseline="0" dirty="0" smtClean="0"/>
              <a:t>Retrofit installation time is drastically reduced because the utility configurations on the Noritz match up more closely with a tank heater.  Additionally, we are using the existing vent stack and gas line too.  Usage of these existing manifolds means no waste and no incurred costs with upgrading system requirements.  The EZTR makes converting tank owners to </a:t>
            </a:r>
            <a:r>
              <a:rPr lang="en-US" baseline="0" dirty="0" err="1" smtClean="0"/>
              <a:t>tankless</a:t>
            </a:r>
            <a:r>
              <a:rPr lang="en-US" baseline="0" dirty="0" smtClean="0"/>
              <a:t> a no brainer.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9CF1365-070F-4C4B-B54E-EFAF53A12F5D}" type="slidenum">
              <a:rPr lang="en-US" smtClean="0"/>
              <a:t>13</a:t>
            </a:fld>
            <a:endParaRPr lang="en-US"/>
          </a:p>
        </p:txBody>
      </p:sp>
    </p:spTree>
    <p:extLst>
      <p:ext uri="{BB962C8B-B14F-4D97-AF65-F5344CB8AC3E}">
        <p14:creationId xmlns:p14="http://schemas.microsoft.com/office/powerpoint/2010/main" val="42645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EZTR40 comes with all the accessories needed to seamlessly transition to </a:t>
            </a:r>
            <a:r>
              <a:rPr lang="en-US" baseline="0" dirty="0" err="1" smtClean="0"/>
              <a:t>tankless</a:t>
            </a:r>
            <a:r>
              <a:rPr lang="en-US" baseline="0" dirty="0" smtClean="0"/>
              <a:t> in a retrofit application.  The special packaging will include the innovative </a:t>
            </a:r>
            <a:r>
              <a:rPr lang="en-US" baseline="0" dirty="0" err="1" smtClean="0"/>
              <a:t>tankless</a:t>
            </a:r>
            <a:r>
              <a:rPr lang="en-US" baseline="0" dirty="0" smtClean="0"/>
              <a:t> water heater, isolation valve kit, and the flex vent system in one standard tank water heater size box.  </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14</a:t>
            </a:fld>
            <a:endParaRPr lang="en-US"/>
          </a:p>
        </p:txBody>
      </p:sp>
    </p:spTree>
    <p:extLst>
      <p:ext uri="{BB962C8B-B14F-4D97-AF65-F5344CB8AC3E}">
        <p14:creationId xmlns:p14="http://schemas.microsoft.com/office/powerpoint/2010/main" val="313357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available at this time but video installation will be up by January product release date.  QR code</a:t>
            </a:r>
            <a:r>
              <a:rPr lang="en-US" baseline="0" dirty="0" smtClean="0"/>
              <a:t> for installation video located on packaging of heater.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9CF1365-070F-4C4B-B54E-EFAF53A12F5D}" type="slidenum">
              <a:rPr lang="en-US" smtClean="0"/>
              <a:t>15</a:t>
            </a:fld>
            <a:endParaRPr lang="en-US"/>
          </a:p>
        </p:txBody>
      </p:sp>
    </p:spTree>
    <p:extLst>
      <p:ext uri="{BB962C8B-B14F-4D97-AF65-F5344CB8AC3E}">
        <p14:creationId xmlns:p14="http://schemas.microsoft.com/office/powerpoint/2010/main" val="96683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16</a:t>
            </a:fld>
            <a:endParaRPr lang="en-US"/>
          </a:p>
        </p:txBody>
      </p:sp>
    </p:spTree>
    <p:extLst>
      <p:ext uri="{BB962C8B-B14F-4D97-AF65-F5344CB8AC3E}">
        <p14:creationId xmlns:p14="http://schemas.microsoft.com/office/powerpoint/2010/main" val="426962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Tankless</a:t>
            </a:r>
            <a:r>
              <a:rPr lang="en-US" dirty="0" smtClean="0"/>
              <a:t> water heaters only comprise</a:t>
            </a:r>
            <a:r>
              <a:rPr lang="en-US" baseline="0" dirty="0" smtClean="0"/>
              <a:t> 10% of the total market share of hot water heaters and Noritz has taken the challenge to capture more of that market share with the EZTR</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2</a:t>
            </a:fld>
            <a:endParaRPr lang="en-US"/>
          </a:p>
        </p:txBody>
      </p:sp>
    </p:spTree>
    <p:extLst>
      <p:ext uri="{BB962C8B-B14F-4D97-AF65-F5344CB8AC3E}">
        <p14:creationId xmlns:p14="http://schemas.microsoft.com/office/powerpoint/2010/main" val="21855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common comparisons that have been made between</a:t>
            </a:r>
            <a:r>
              <a:rPr lang="en-US" baseline="0" dirty="0" smtClean="0"/>
              <a:t> </a:t>
            </a:r>
            <a:r>
              <a:rPr lang="en-US" dirty="0" smtClean="0"/>
              <a:t>Tank vs </a:t>
            </a:r>
            <a:r>
              <a:rPr lang="en-US" dirty="0" err="1" smtClean="0"/>
              <a:t>Tankless</a:t>
            </a:r>
            <a:r>
              <a:rPr lang="en-US" dirty="0" smtClean="0"/>
              <a:t>.  Yes </a:t>
            </a:r>
            <a:r>
              <a:rPr lang="en-US" dirty="0" err="1" smtClean="0"/>
              <a:t>tankless</a:t>
            </a:r>
            <a:r>
              <a:rPr lang="en-US" dirty="0" smtClean="0"/>
              <a:t> has endless hot</a:t>
            </a:r>
            <a:r>
              <a:rPr lang="en-US" baseline="0" dirty="0" smtClean="0"/>
              <a:t> water, energy savings and space savings, but compared to a tank, </a:t>
            </a:r>
            <a:r>
              <a:rPr lang="en-US" baseline="0" dirty="0" err="1" smtClean="0"/>
              <a:t>tankless</a:t>
            </a:r>
            <a:r>
              <a:rPr lang="en-US" baseline="0" dirty="0" smtClean="0"/>
              <a:t> are generally expensive and time consuming to install, with larger units requiring system upgrades to properly operate.  Additionally, the existing vent structure needs to be changed out with expensive stainless steel or heavy </a:t>
            </a:r>
            <a:r>
              <a:rPr lang="en-US" baseline="0" dirty="0" err="1" smtClean="0"/>
              <a:t>pvc</a:t>
            </a:r>
            <a:r>
              <a:rPr lang="en-US" baseline="0" dirty="0" smtClean="0"/>
              <a:t> adding to additional costs and labor to install.</a:t>
            </a:r>
          </a:p>
          <a:p>
            <a:endParaRPr lang="en-US" baseline="0" dirty="0" smtClean="0"/>
          </a:p>
          <a:p>
            <a:r>
              <a:rPr lang="en-US" baseline="0" dirty="0" smtClean="0"/>
              <a:t>With the introduction of the EZTR, Noritz is challenging the comparison that </a:t>
            </a:r>
            <a:r>
              <a:rPr lang="en-US" baseline="0" dirty="0" err="1" smtClean="0"/>
              <a:t>tankless</a:t>
            </a:r>
            <a:r>
              <a:rPr lang="en-US" baseline="0" dirty="0" smtClean="0"/>
              <a:t> is expensive and labor intensive to install.</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3</a:t>
            </a:fld>
            <a:endParaRPr lang="en-US"/>
          </a:p>
        </p:txBody>
      </p:sp>
    </p:spTree>
    <p:extLst>
      <p:ext uri="{BB962C8B-B14F-4D97-AF65-F5344CB8AC3E}">
        <p14:creationId xmlns:p14="http://schemas.microsoft.com/office/powerpoint/2010/main" val="42645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a:t>
            </a:r>
            <a:r>
              <a:rPr lang="en-US" baseline="0" dirty="0" smtClean="0"/>
              <a:t> the easy tank replacement. At least 2 years of market research done in the states.</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4</a:t>
            </a:fld>
            <a:endParaRPr lang="en-US"/>
          </a:p>
        </p:txBody>
      </p:sp>
    </p:spTree>
    <p:extLst>
      <p:ext uri="{BB962C8B-B14F-4D97-AF65-F5344CB8AC3E}">
        <p14:creationId xmlns:p14="http://schemas.microsoft.com/office/powerpoint/2010/main" val="81128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EZTR40</a:t>
            </a:r>
            <a:r>
              <a:rPr lang="en-US" baseline="0" dirty="0" smtClean="0"/>
              <a:t> is comparable to a 40 gallon water heater.  It was designed to compete with the most common capacity of residential water heater.  40 gallon heaters are seen regularly in 3 bath homes and smaller.  In the southern and sunbelt region where we will primarily market the EZTR40 ; it can support 3 fixtures running at the same time in the winter season and will not run out of hot water. Noritz has the EZTR with its top mount water connections and ability to use of existing </a:t>
            </a:r>
            <a:r>
              <a:rPr lang="en-US" baseline="0" dirty="0" err="1" smtClean="0"/>
              <a:t>Bvent</a:t>
            </a:r>
            <a:r>
              <a:rPr lang="en-US" baseline="0" dirty="0" smtClean="0"/>
              <a:t> and ½” gas line makes tank to </a:t>
            </a:r>
            <a:r>
              <a:rPr lang="en-US" baseline="0" dirty="0" err="1" smtClean="0"/>
              <a:t>tankless</a:t>
            </a:r>
            <a:r>
              <a:rPr lang="en-US" baseline="0" dirty="0" smtClean="0"/>
              <a:t> transition </a:t>
            </a:r>
            <a:r>
              <a:rPr lang="en-US" baseline="0" dirty="0" err="1" smtClean="0"/>
              <a:t>seemless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5</a:t>
            </a:fld>
            <a:endParaRPr lang="en-US"/>
          </a:p>
        </p:txBody>
      </p:sp>
    </p:spTree>
    <p:extLst>
      <p:ext uri="{BB962C8B-B14F-4D97-AF65-F5344CB8AC3E}">
        <p14:creationId xmlns:p14="http://schemas.microsoft.com/office/powerpoint/2010/main" val="279617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EZTR40</a:t>
            </a:r>
            <a:r>
              <a:rPr lang="en-US" baseline="0" dirty="0" smtClean="0"/>
              <a:t> is the easy 40 gallon tank replacer.  This high efficient condensing water heater inputs up to 120, 000 </a:t>
            </a:r>
            <a:r>
              <a:rPr lang="en-US" baseline="0" dirty="0" err="1" smtClean="0"/>
              <a:t>btu</a:t>
            </a:r>
            <a:r>
              <a:rPr lang="en-US" baseline="0" dirty="0" smtClean="0"/>
              <a:t> of heat to raise water temperature to a maximum 140F.  Its high 0.91 energy factor also qualifies for Energy Star Program.  The most prominent feature of this unit are the location of the water connections, now on top of the unit.  The relocation of the water connections, the ability to use the existing vent stack, and ½” gas line connection make the EZTR a tank killer in the retrofit market.</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6</a:t>
            </a:fld>
            <a:endParaRPr lang="en-US"/>
          </a:p>
        </p:txBody>
      </p:sp>
    </p:spTree>
    <p:extLst>
      <p:ext uri="{BB962C8B-B14F-4D97-AF65-F5344CB8AC3E}">
        <p14:creationId xmlns:p14="http://schemas.microsoft.com/office/powerpoint/2010/main" val="11441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top and bottom views of the heater.  Water and exhaust on top.</a:t>
            </a:r>
            <a:r>
              <a:rPr lang="en-US" baseline="0" dirty="0" smtClean="0"/>
              <a:t> Gas and condensate drain on bottom. Standard 6ft power cord</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7</a:t>
            </a:fld>
            <a:endParaRPr lang="en-US"/>
          </a:p>
        </p:txBody>
      </p:sp>
    </p:spTree>
    <p:extLst>
      <p:ext uri="{BB962C8B-B14F-4D97-AF65-F5344CB8AC3E}">
        <p14:creationId xmlns:p14="http://schemas.microsoft.com/office/powerpoint/2010/main" val="296927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flex vent system accessories transform the existing B-Vent stack into a useful chase so existing vent removal is not required. </a:t>
            </a:r>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8</a:t>
            </a:fld>
            <a:endParaRPr lang="en-US"/>
          </a:p>
        </p:txBody>
      </p:sp>
    </p:spTree>
    <p:extLst>
      <p:ext uri="{BB962C8B-B14F-4D97-AF65-F5344CB8AC3E}">
        <p14:creationId xmlns:p14="http://schemas.microsoft.com/office/powerpoint/2010/main" val="373663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vent installation is designed to be installed fairly quickly.  In some cases faster time than it takes for the tank water heater to drain.</a:t>
            </a:r>
          </a:p>
          <a:p>
            <a:endParaRPr lang="en-US" dirty="0"/>
          </a:p>
        </p:txBody>
      </p:sp>
      <p:sp>
        <p:nvSpPr>
          <p:cNvPr id="4" name="Slide Number Placeholder 3"/>
          <p:cNvSpPr>
            <a:spLocks noGrp="1"/>
          </p:cNvSpPr>
          <p:nvPr>
            <p:ph type="sldNum" sz="quarter" idx="10"/>
          </p:nvPr>
        </p:nvSpPr>
        <p:spPr/>
        <p:txBody>
          <a:bodyPr/>
          <a:lstStyle/>
          <a:p>
            <a:fld id="{A9CF1365-070F-4C4B-B54E-EFAF53A12F5D}" type="slidenum">
              <a:rPr lang="en-US" smtClean="0"/>
              <a:t>9</a:t>
            </a:fld>
            <a:endParaRPr lang="en-US"/>
          </a:p>
        </p:txBody>
      </p:sp>
    </p:spTree>
    <p:extLst>
      <p:ext uri="{BB962C8B-B14F-4D97-AF65-F5344CB8AC3E}">
        <p14:creationId xmlns:p14="http://schemas.microsoft.com/office/powerpoint/2010/main" val="72803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October 13,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October 13,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October 13,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October 13,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13,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October 13,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13,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October 13,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13,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October 13, 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13,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13, 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normAutofit/>
          </a:bodyPr>
          <a:lstStyle/>
          <a:p>
            <a:r>
              <a:rPr lang="en-US" sz="2800" dirty="0" smtClean="0"/>
              <a:t>Easy 40 Gallon Tank Replacement</a:t>
            </a:r>
            <a:endParaRPr lang="en-US" sz="28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74" y="520337"/>
            <a:ext cx="3370056" cy="501015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016423"/>
            <a:ext cx="2390664" cy="76537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2142"/>
            <a:ext cx="3657600" cy="2167658"/>
          </a:xfrm>
          <a:prstGeom prst="rect">
            <a:avLst/>
          </a:prstGeom>
        </p:spPr>
      </p:pic>
    </p:spTree>
    <p:extLst>
      <p:ext uri="{BB962C8B-B14F-4D97-AF65-F5344CB8AC3E}">
        <p14:creationId xmlns:p14="http://schemas.microsoft.com/office/powerpoint/2010/main" val="136959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0" y="0"/>
            <a:ext cx="3558988" cy="589617"/>
          </a:xfrm>
        </p:spPr>
        <p:txBody>
          <a:bodyPr/>
          <a:lstStyle/>
          <a:p>
            <a:pPr algn="ctr"/>
            <a:r>
              <a:rPr lang="en-US" sz="3200" dirty="0" smtClean="0"/>
              <a:t>Venting: Tools</a:t>
            </a:r>
            <a:endParaRPr lang="en-US" sz="3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562600" cy="343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162334" y="4648200"/>
            <a:ext cx="7010400" cy="1815882"/>
          </a:xfrm>
          <a:prstGeom prst="rect">
            <a:avLst/>
          </a:prstGeom>
          <a:noFill/>
        </p:spPr>
        <p:txBody>
          <a:bodyPr wrap="square" rtlCol="0">
            <a:spAutoFit/>
          </a:bodyPr>
          <a:lstStyle/>
          <a:p>
            <a:pPr marL="285750" indent="-285750" algn="ctr">
              <a:buFont typeface="Arial" panose="020B0604020202020204" pitchFamily="34" charset="0"/>
              <a:buChar char="•"/>
            </a:pPr>
            <a:r>
              <a:rPr lang="en-US" sz="2800" dirty="0" smtClean="0"/>
              <a:t>Flathead Screwdriver</a:t>
            </a:r>
          </a:p>
          <a:p>
            <a:pPr marL="285750" indent="-285750" algn="ctr">
              <a:buFont typeface="Arial" panose="020B0604020202020204" pitchFamily="34" charset="0"/>
              <a:buChar char="•"/>
            </a:pPr>
            <a:r>
              <a:rPr lang="en-US" sz="2800" dirty="0" smtClean="0"/>
              <a:t>PVC / Plastic Pipe Cutter </a:t>
            </a:r>
          </a:p>
          <a:p>
            <a:pPr marL="285750" indent="-285750" algn="ctr">
              <a:buFont typeface="Arial" panose="020B0604020202020204" pitchFamily="34" charset="0"/>
              <a:buChar char="•"/>
            </a:pPr>
            <a:r>
              <a:rPr lang="en-US" sz="2800" dirty="0" smtClean="0"/>
              <a:t>Measuring </a:t>
            </a:r>
            <a:r>
              <a:rPr lang="en-US" sz="2800" dirty="0"/>
              <a:t>T</a:t>
            </a:r>
            <a:r>
              <a:rPr lang="en-US" sz="2800" dirty="0" smtClean="0"/>
              <a:t>ape</a:t>
            </a:r>
          </a:p>
          <a:p>
            <a:pPr marL="285750" indent="-285750" algn="ctr">
              <a:buFont typeface="Arial" panose="020B0604020202020204" pitchFamily="34" charset="0"/>
              <a:buChar char="•"/>
            </a:pPr>
            <a:r>
              <a:rPr lang="en-US" sz="2800" dirty="0"/>
              <a:t>M</a:t>
            </a:r>
            <a:r>
              <a:rPr lang="en-US" sz="2800" dirty="0" smtClean="0"/>
              <a:t>arker</a:t>
            </a:r>
            <a:endParaRPr lang="en-US" sz="2800" dirty="0"/>
          </a:p>
        </p:txBody>
      </p:sp>
    </p:spTree>
    <p:extLst>
      <p:ext uri="{BB962C8B-B14F-4D97-AF65-F5344CB8AC3E}">
        <p14:creationId xmlns:p14="http://schemas.microsoft.com/office/powerpoint/2010/main" val="239669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69219" y="0"/>
            <a:ext cx="3660381" cy="589617"/>
          </a:xfrm>
        </p:spPr>
        <p:txBody>
          <a:bodyPr/>
          <a:lstStyle/>
          <a:p>
            <a:r>
              <a:rPr lang="en-US" sz="3200" dirty="0" smtClean="0"/>
              <a:t>Venting: installation</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428277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348460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756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990600"/>
            <a:ext cx="7924800" cy="5334000"/>
          </a:xfrm>
        </p:spPr>
        <p:txBody>
          <a:bodyPr>
            <a:normAutofit fontScale="92500" lnSpcReduction="10000"/>
          </a:bodyPr>
          <a:lstStyle/>
          <a:p>
            <a:pPr marL="68580" indent="0">
              <a:buNone/>
            </a:pPr>
            <a:r>
              <a:rPr lang="en-US" sz="3500" b="1" dirty="0" smtClean="0"/>
              <a:t>120VAC Power </a:t>
            </a:r>
            <a:r>
              <a:rPr lang="en-US" sz="3500" b="1" dirty="0"/>
              <a:t>S</a:t>
            </a:r>
            <a:r>
              <a:rPr lang="en-US" sz="3500" b="1" dirty="0" smtClean="0"/>
              <a:t>upply</a:t>
            </a:r>
          </a:p>
          <a:p>
            <a:pPr lvl="1">
              <a:buFont typeface="Wingdings" panose="05000000000000000000" pitchFamily="2" charset="2"/>
              <a:buChar char="§"/>
            </a:pPr>
            <a:r>
              <a:rPr lang="en-US" sz="2600" dirty="0" smtClean="0">
                <a:solidFill>
                  <a:schemeClr val="tx1"/>
                </a:solidFill>
              </a:rPr>
              <a:t>Standard electrical outlet or hardwire to 5A breaker</a:t>
            </a:r>
          </a:p>
          <a:p>
            <a:pPr marL="68580" indent="0">
              <a:buNone/>
            </a:pPr>
            <a:r>
              <a:rPr lang="en-US" sz="3500" b="1" dirty="0" smtClean="0"/>
              <a:t>¾” Water Connection</a:t>
            </a:r>
          </a:p>
          <a:p>
            <a:pPr lvl="1">
              <a:buFont typeface="Wingdings" panose="05000000000000000000" pitchFamily="2" charset="2"/>
              <a:buChar char="§"/>
            </a:pPr>
            <a:r>
              <a:rPr lang="en-US" sz="3000" dirty="0"/>
              <a:t> </a:t>
            </a:r>
            <a:r>
              <a:rPr lang="en-US" sz="2600" dirty="0" smtClean="0">
                <a:solidFill>
                  <a:schemeClr val="tx1"/>
                </a:solidFill>
              </a:rPr>
              <a:t>Located on the top of the unit; use flex lines from stub outs to connect to heater </a:t>
            </a:r>
            <a:endParaRPr lang="en-US" sz="2600" dirty="0">
              <a:solidFill>
                <a:schemeClr val="tx1"/>
              </a:solidFill>
            </a:endParaRPr>
          </a:p>
          <a:p>
            <a:pPr marL="68580" indent="0">
              <a:buNone/>
            </a:pPr>
            <a:r>
              <a:rPr lang="en-US" sz="3500" b="1" dirty="0" smtClean="0"/>
              <a:t>½” </a:t>
            </a:r>
            <a:r>
              <a:rPr lang="en-US" sz="3500" b="1" dirty="0"/>
              <a:t>Gas Connection</a:t>
            </a:r>
          </a:p>
          <a:p>
            <a:pPr lvl="1">
              <a:buFont typeface="Wingdings" panose="05000000000000000000" pitchFamily="2" charset="2"/>
              <a:buChar char="§"/>
            </a:pPr>
            <a:r>
              <a:rPr lang="en-US" sz="2600" dirty="0">
                <a:solidFill>
                  <a:schemeClr val="tx1"/>
                </a:solidFill>
              </a:rPr>
              <a:t>Refer to installation manual and appropriate gas line sizing table for your gas type, pipe material and diameter</a:t>
            </a:r>
          </a:p>
          <a:p>
            <a:pPr marL="68580" indent="0">
              <a:buNone/>
            </a:pPr>
            <a:r>
              <a:rPr lang="en-US" sz="3500" b="1" dirty="0" smtClean="0"/>
              <a:t>½” Condensate Drain</a:t>
            </a:r>
          </a:p>
          <a:p>
            <a:pPr lvl="1">
              <a:buFont typeface="Wingdings" panose="05000000000000000000" pitchFamily="2" charset="2"/>
              <a:buChar char="§"/>
            </a:pPr>
            <a:r>
              <a:rPr lang="en-US" sz="2600" dirty="0" smtClean="0">
                <a:solidFill>
                  <a:schemeClr val="tx1"/>
                </a:solidFill>
              </a:rPr>
              <a:t>Connect </a:t>
            </a:r>
            <a:r>
              <a:rPr lang="en-US" sz="2600" dirty="0">
                <a:solidFill>
                  <a:schemeClr val="tx1"/>
                </a:solidFill>
              </a:rPr>
              <a:t>downward drain line and dispose of condensate according to local code</a:t>
            </a:r>
            <a:r>
              <a:rPr lang="en-US" sz="2600" dirty="0" smtClean="0">
                <a:solidFill>
                  <a:schemeClr val="tx1"/>
                </a:solidFill>
              </a:rPr>
              <a:t>. </a:t>
            </a:r>
            <a:endParaRPr lang="en-US" sz="2600" dirty="0">
              <a:solidFill>
                <a:schemeClr val="tx1"/>
              </a:solidFill>
            </a:endParaRPr>
          </a:p>
        </p:txBody>
      </p:sp>
      <p:sp>
        <p:nvSpPr>
          <p:cNvPr id="2" name="Date Placeholder 1"/>
          <p:cNvSpPr>
            <a:spLocks noGrp="1"/>
          </p:cNvSpPr>
          <p:nvPr>
            <p:ph type="dt" sz="half" idx="10"/>
          </p:nvPr>
        </p:nvSpPr>
        <p:spPr>
          <a:xfrm>
            <a:off x="4495800" y="0"/>
            <a:ext cx="3810000" cy="589617"/>
          </a:xfrm>
        </p:spPr>
        <p:txBody>
          <a:bodyPr/>
          <a:lstStyle/>
          <a:p>
            <a:pPr algn="ctr"/>
            <a:r>
              <a:rPr lang="en-US" sz="3200" dirty="0" smtClean="0"/>
              <a:t>Installation: Heater</a:t>
            </a:r>
            <a:endParaRPr lang="en-US" sz="3200" dirty="0"/>
          </a:p>
        </p:txBody>
      </p:sp>
    </p:spTree>
    <p:extLst>
      <p:ext uri="{BB962C8B-B14F-4D97-AF65-F5344CB8AC3E}">
        <p14:creationId xmlns:p14="http://schemas.microsoft.com/office/powerpoint/2010/main" val="29939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Tank Comparison</a:t>
            </a:r>
            <a:endParaRPr lang="en-US" sz="32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85444755"/>
              </p:ext>
            </p:extLst>
          </p:nvPr>
        </p:nvGraphicFramePr>
        <p:xfrm>
          <a:off x="641411" y="2438400"/>
          <a:ext cx="7924799" cy="3870960"/>
        </p:xfrm>
        <a:graphic>
          <a:graphicData uri="http://schemas.openxmlformats.org/drawingml/2006/table">
            <a:tbl>
              <a:tblPr firstRow="1" bandRow="1">
                <a:tableStyleId>{073A0DAA-6AF3-43AB-8588-CEC1D06C72B9}</a:tableStyleId>
              </a:tblPr>
              <a:tblGrid>
                <a:gridCol w="2927178"/>
                <a:gridCol w="2427416"/>
                <a:gridCol w="2570205"/>
              </a:tblGrid>
              <a:tr h="533400">
                <a:tc>
                  <a:txBody>
                    <a:bodyPr/>
                    <a:lstStyle/>
                    <a:p>
                      <a:pPr algn="ctr"/>
                      <a:endParaRPr lang="en-US" sz="2400" dirty="0"/>
                    </a:p>
                  </a:txBody>
                  <a:tcPr anchor="ctr"/>
                </a:tc>
                <a:tc>
                  <a:txBody>
                    <a:bodyPr/>
                    <a:lstStyle/>
                    <a:p>
                      <a:pPr algn="ctr"/>
                      <a:r>
                        <a:rPr lang="en-US" sz="2400" dirty="0" smtClean="0"/>
                        <a:t>TANK</a:t>
                      </a:r>
                      <a:endParaRPr lang="en-US" sz="2400" dirty="0"/>
                    </a:p>
                  </a:txBody>
                  <a:tcPr anchor="ctr"/>
                </a:tc>
                <a:tc>
                  <a:txBody>
                    <a:bodyPr/>
                    <a:lstStyle/>
                    <a:p>
                      <a:pPr algn="ctr"/>
                      <a:r>
                        <a:rPr lang="en-US" sz="2400" dirty="0" smtClean="0"/>
                        <a:t>TANKLESS</a:t>
                      </a:r>
                      <a:endParaRPr lang="en-US" sz="2400" dirty="0"/>
                    </a:p>
                  </a:txBody>
                  <a:tcPr anchor="ctr"/>
                </a:tc>
              </a:tr>
              <a:tr h="533400">
                <a:tc>
                  <a:txBody>
                    <a:bodyPr/>
                    <a:lstStyle/>
                    <a:p>
                      <a:pPr algn="ctr"/>
                      <a:r>
                        <a:rPr lang="en-US" sz="2400" b="1" dirty="0" smtClean="0">
                          <a:solidFill>
                            <a:srgbClr val="0070C0"/>
                          </a:solidFill>
                        </a:rPr>
                        <a:t>Endless</a:t>
                      </a:r>
                      <a:r>
                        <a:rPr lang="en-US" sz="2400" b="1" baseline="0" dirty="0" smtClean="0">
                          <a:solidFill>
                            <a:srgbClr val="0070C0"/>
                          </a:solidFill>
                        </a:rPr>
                        <a:t> Hot Water</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Energy</a:t>
                      </a:r>
                      <a:r>
                        <a:rPr lang="en-US" sz="2400" b="1" baseline="0" dirty="0" smtClean="0">
                          <a:solidFill>
                            <a:srgbClr val="0070C0"/>
                          </a:solidFill>
                        </a:rPr>
                        <a:t> Savings</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Space</a:t>
                      </a:r>
                      <a:r>
                        <a:rPr lang="en-US" sz="2400" b="1" baseline="0" dirty="0" smtClean="0">
                          <a:solidFill>
                            <a:srgbClr val="0070C0"/>
                          </a:solidFill>
                        </a:rPr>
                        <a:t> Savings</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FF0000"/>
                          </a:solidFill>
                        </a:rPr>
                        <a:t>½” Gas Line</a:t>
                      </a:r>
                      <a:endParaRPr lang="en-US" sz="24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X</a:t>
                      </a:r>
                    </a:p>
                  </a:txBody>
                  <a:tcPr anchor="ctr"/>
                </a:tc>
              </a:tr>
              <a:tr h="533400">
                <a:tc>
                  <a:txBody>
                    <a:bodyPr/>
                    <a:lstStyle/>
                    <a:p>
                      <a:pPr algn="ctr"/>
                      <a:r>
                        <a:rPr lang="en-US" sz="2400" b="1" dirty="0" smtClean="0">
                          <a:solidFill>
                            <a:srgbClr val="FF0000"/>
                          </a:solidFill>
                        </a:rPr>
                        <a:t>Installation</a:t>
                      </a:r>
                      <a:r>
                        <a:rPr lang="en-US" sz="2400" b="1" baseline="0" dirty="0" smtClean="0">
                          <a:solidFill>
                            <a:srgbClr val="FF0000"/>
                          </a:solidFill>
                        </a:rPr>
                        <a:t> Time</a:t>
                      </a:r>
                      <a:endParaRPr lang="en-US" sz="24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X</a:t>
                      </a:r>
                    </a:p>
                  </a:txBody>
                  <a:tcPr anchor="ctr"/>
                </a:tc>
              </a:tr>
              <a:tr h="533400">
                <a:tc>
                  <a:txBody>
                    <a:bodyPr/>
                    <a:lstStyle/>
                    <a:p>
                      <a:pPr algn="ctr"/>
                      <a:r>
                        <a:rPr lang="en-US" sz="2400" b="1" dirty="0" smtClean="0">
                          <a:solidFill>
                            <a:srgbClr val="FF0000"/>
                          </a:solidFill>
                        </a:rPr>
                        <a:t>Price</a:t>
                      </a:r>
                      <a:endParaRPr lang="en-US" sz="24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X</a:t>
                      </a:r>
                    </a:p>
                  </a:txBody>
                  <a:tcPr anchor="ctr"/>
                </a:tc>
              </a:tr>
            </a:tbl>
          </a:graphicData>
        </a:graphic>
      </p:graphicFrame>
      <p:pic>
        <p:nvPicPr>
          <p:cNvPr id="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4623" y="838200"/>
            <a:ext cx="698377" cy="146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939707"/>
            <a:ext cx="704850" cy="134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410200" y="1152807"/>
            <a:ext cx="1202958" cy="1015663"/>
          </a:xfrm>
          <a:prstGeom prst="rect">
            <a:avLst/>
          </a:prstGeom>
          <a:noFill/>
        </p:spPr>
        <p:txBody>
          <a:bodyPr wrap="none" lIns="91440" tIns="45720" rIns="91440" bIns="45720">
            <a:spAutoFit/>
          </a:bodyPr>
          <a:lstStyle/>
          <a:p>
            <a:pPr algn="ctr"/>
            <a:r>
              <a:rPr 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VS.</a:t>
            </a:r>
            <a:endPar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927035306"/>
              </p:ext>
            </p:extLst>
          </p:nvPr>
        </p:nvGraphicFramePr>
        <p:xfrm>
          <a:off x="641411" y="2438400"/>
          <a:ext cx="7924799" cy="3870960"/>
        </p:xfrm>
        <a:graphic>
          <a:graphicData uri="http://schemas.openxmlformats.org/drawingml/2006/table">
            <a:tbl>
              <a:tblPr firstRow="1" bandRow="1">
                <a:tableStyleId>{073A0DAA-6AF3-43AB-8588-CEC1D06C72B9}</a:tableStyleId>
              </a:tblPr>
              <a:tblGrid>
                <a:gridCol w="2927178"/>
                <a:gridCol w="2427416"/>
                <a:gridCol w="2570205"/>
              </a:tblGrid>
              <a:tr h="533400">
                <a:tc>
                  <a:txBody>
                    <a:bodyPr/>
                    <a:lstStyle/>
                    <a:p>
                      <a:pPr algn="ctr"/>
                      <a:endParaRPr lang="en-US" sz="2400" dirty="0"/>
                    </a:p>
                  </a:txBody>
                  <a:tcPr anchor="ctr"/>
                </a:tc>
                <a:tc>
                  <a:txBody>
                    <a:bodyPr/>
                    <a:lstStyle/>
                    <a:p>
                      <a:pPr algn="ctr"/>
                      <a:r>
                        <a:rPr lang="en-US" sz="2400" dirty="0" smtClean="0"/>
                        <a:t>TANK</a:t>
                      </a:r>
                      <a:endParaRPr lang="en-US" sz="2400" dirty="0"/>
                    </a:p>
                  </a:txBody>
                  <a:tcPr anchor="ctr"/>
                </a:tc>
                <a:tc>
                  <a:txBody>
                    <a:bodyPr/>
                    <a:lstStyle/>
                    <a:p>
                      <a:pPr algn="ctr"/>
                      <a:r>
                        <a:rPr lang="en-US" sz="2400" dirty="0" smtClean="0"/>
                        <a:t>TANKLESS</a:t>
                      </a:r>
                      <a:endParaRPr lang="en-US" sz="2400" dirty="0"/>
                    </a:p>
                  </a:txBody>
                  <a:tcPr anchor="ctr"/>
                </a:tc>
              </a:tr>
              <a:tr h="533400">
                <a:tc>
                  <a:txBody>
                    <a:bodyPr/>
                    <a:lstStyle/>
                    <a:p>
                      <a:pPr algn="ctr"/>
                      <a:r>
                        <a:rPr lang="en-US" sz="2400" b="1" dirty="0" smtClean="0">
                          <a:solidFill>
                            <a:srgbClr val="0070C0"/>
                          </a:solidFill>
                        </a:rPr>
                        <a:t>Endless</a:t>
                      </a:r>
                      <a:r>
                        <a:rPr lang="en-US" sz="2400" b="1" baseline="0" dirty="0" smtClean="0">
                          <a:solidFill>
                            <a:srgbClr val="0070C0"/>
                          </a:solidFill>
                        </a:rPr>
                        <a:t> Hot Water</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Energy</a:t>
                      </a:r>
                      <a:r>
                        <a:rPr lang="en-US" sz="2400" b="1" baseline="0" dirty="0" smtClean="0">
                          <a:solidFill>
                            <a:srgbClr val="0070C0"/>
                          </a:solidFill>
                        </a:rPr>
                        <a:t> Savings</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Space</a:t>
                      </a:r>
                      <a:r>
                        <a:rPr lang="en-US" sz="2400" b="1" baseline="0" dirty="0" smtClean="0">
                          <a:solidFill>
                            <a:srgbClr val="0070C0"/>
                          </a:solidFill>
                        </a:rPr>
                        <a:t> Savings</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½” Gas Line</a:t>
                      </a:r>
                      <a:endParaRPr lang="en-US" sz="24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0C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0C0"/>
                          </a:solidFill>
                        </a:rPr>
                        <a:t>√</a:t>
                      </a:r>
                    </a:p>
                  </a:txBody>
                  <a:tcPr anchor="ctr"/>
                </a:tc>
              </a:tr>
              <a:tr h="533400">
                <a:tc>
                  <a:txBody>
                    <a:bodyPr/>
                    <a:lstStyle/>
                    <a:p>
                      <a:pPr algn="ctr"/>
                      <a:r>
                        <a:rPr lang="en-US" sz="2400" b="1" dirty="0" smtClean="0">
                          <a:solidFill>
                            <a:srgbClr val="0070C0"/>
                          </a:solidFill>
                        </a:rPr>
                        <a:t>Installation</a:t>
                      </a:r>
                      <a:r>
                        <a:rPr lang="en-US" sz="2400" b="1" baseline="0" dirty="0" smtClean="0">
                          <a:solidFill>
                            <a:srgbClr val="0070C0"/>
                          </a:solidFill>
                        </a:rPr>
                        <a:t> Time</a:t>
                      </a:r>
                      <a:endParaRPr lang="en-US" sz="24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0C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0C0"/>
                          </a:solidFill>
                        </a:rPr>
                        <a:t>√</a:t>
                      </a:r>
                    </a:p>
                  </a:txBody>
                  <a:tcPr anchor="ctr"/>
                </a:tc>
              </a:tr>
              <a:tr h="533400">
                <a:tc>
                  <a:txBody>
                    <a:bodyPr/>
                    <a:lstStyle/>
                    <a:p>
                      <a:pPr algn="ctr"/>
                      <a:r>
                        <a:rPr lang="en-US" sz="2400" b="1" dirty="0" smtClean="0">
                          <a:solidFill>
                            <a:srgbClr val="0070C0"/>
                          </a:solidFill>
                        </a:rPr>
                        <a:t>Installation</a:t>
                      </a:r>
                      <a:r>
                        <a:rPr lang="en-US" sz="2400" b="1" baseline="0" dirty="0" smtClean="0">
                          <a:solidFill>
                            <a:srgbClr val="0070C0"/>
                          </a:solidFill>
                        </a:rPr>
                        <a:t> Cost</a:t>
                      </a:r>
                      <a:endParaRPr lang="en-US" sz="24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0C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0C0"/>
                          </a:solidFill>
                        </a:rPr>
                        <a:t>√</a:t>
                      </a:r>
                    </a:p>
                  </a:txBody>
                  <a:tcPr anchor="ctr"/>
                </a:tc>
              </a:tr>
            </a:tbl>
          </a:graphicData>
        </a:graphic>
      </p:graphicFrame>
    </p:spTree>
    <p:extLst>
      <p:ext uri="{BB962C8B-B14F-4D97-AF65-F5344CB8AC3E}">
        <p14:creationId xmlns:p14="http://schemas.microsoft.com/office/powerpoint/2010/main" val="26692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Special Packaging</a:t>
            </a:r>
            <a:endParaRPr lang="en-US" sz="3200" dirty="0">
              <a:solidFill>
                <a:schemeClr val="bg1"/>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76035"/>
            <a:ext cx="2743200" cy="4562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3443785" y="1825574"/>
            <a:ext cx="5392003" cy="2246769"/>
          </a:xfrm>
          <a:prstGeom prst="rect">
            <a:avLst/>
          </a:prstGeom>
        </p:spPr>
        <p:txBody>
          <a:bodyPr wrap="square">
            <a:spAutoFit/>
          </a:bodyPr>
          <a:lstStyle/>
          <a:p>
            <a:pPr marL="514350" indent="-514350">
              <a:buFont typeface="+mj-lt"/>
              <a:buAutoNum type="arabicPeriod"/>
            </a:pPr>
            <a:r>
              <a:rPr lang="en-US" sz="2800" dirty="0" smtClean="0"/>
              <a:t>EZTR40 Heater</a:t>
            </a:r>
          </a:p>
          <a:p>
            <a:pPr marL="514350" indent="-514350">
              <a:buFont typeface="+mj-lt"/>
              <a:buAutoNum type="arabicPeriod"/>
            </a:pPr>
            <a:r>
              <a:rPr lang="en-US" sz="2800" dirty="0" smtClean="0"/>
              <a:t>Flex Vent System</a:t>
            </a:r>
          </a:p>
          <a:p>
            <a:pPr marL="514350" indent="-514350">
              <a:buFont typeface="+mj-lt"/>
              <a:buAutoNum type="arabicPeriod"/>
            </a:pPr>
            <a:r>
              <a:rPr lang="en-US" sz="2800" dirty="0" smtClean="0"/>
              <a:t>Isolation Valve Kit</a:t>
            </a:r>
          </a:p>
          <a:p>
            <a:pPr marL="514350" indent="-514350">
              <a:buFont typeface="+mj-lt"/>
              <a:buAutoNum type="arabicPeriod"/>
            </a:pPr>
            <a:r>
              <a:rPr lang="en-US" sz="2800" dirty="0" smtClean="0"/>
              <a:t>Easy step-by-step manual</a:t>
            </a:r>
          </a:p>
          <a:p>
            <a:pPr marL="514350" indent="-514350">
              <a:buFont typeface="+mj-lt"/>
              <a:buAutoNum type="arabicPeriod"/>
            </a:pPr>
            <a:endParaRPr lang="en-US" sz="2800" dirty="0"/>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443785" y="4459685"/>
            <a:ext cx="3099944" cy="1139029"/>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6872785" y="4026223"/>
            <a:ext cx="1752600" cy="369332"/>
          </a:xfrm>
          <a:prstGeom prst="rect">
            <a:avLst/>
          </a:prstGeom>
        </p:spPr>
        <p:txBody>
          <a:bodyPr wrap="square">
            <a:spAutoFit/>
          </a:bodyPr>
          <a:lstStyle/>
          <a:p>
            <a:pPr algn="ctr"/>
            <a:r>
              <a:rPr lang="en-US" dirty="0" smtClean="0"/>
              <a:t>Isolation Valves</a:t>
            </a:r>
            <a:endParaRPr lang="en-US" dirty="0"/>
          </a:p>
        </p:txBody>
      </p:sp>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703" y="4418741"/>
            <a:ext cx="1295400" cy="1175717"/>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3443785" y="4114091"/>
            <a:ext cx="3111624" cy="369332"/>
          </a:xfrm>
          <a:prstGeom prst="rect">
            <a:avLst/>
          </a:prstGeom>
        </p:spPr>
        <p:txBody>
          <a:bodyPr wrap="square">
            <a:spAutoFit/>
          </a:bodyPr>
          <a:lstStyle/>
          <a:p>
            <a:r>
              <a:rPr lang="en-US" dirty="0" smtClean="0"/>
              <a:t>Flex Vent System Accessories</a:t>
            </a:r>
            <a:endParaRPr lang="en-US" dirty="0"/>
          </a:p>
        </p:txBody>
      </p:sp>
      <p:pic>
        <p:nvPicPr>
          <p:cNvPr id="1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4441" y="4770471"/>
            <a:ext cx="228600" cy="22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33400" y="5758934"/>
            <a:ext cx="2782938" cy="400110"/>
          </a:xfrm>
          <a:prstGeom prst="rect">
            <a:avLst/>
          </a:prstGeom>
        </p:spPr>
        <p:txBody>
          <a:bodyPr wrap="square">
            <a:spAutoFit/>
          </a:bodyPr>
          <a:lstStyle/>
          <a:p>
            <a:pPr algn="ctr"/>
            <a:r>
              <a:rPr lang="en-US" sz="2000" dirty="0" smtClean="0"/>
              <a:t>Package Design</a:t>
            </a:r>
            <a:endParaRPr lang="en-US" sz="2000"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968193"/>
            <a:ext cx="1344918" cy="1694445"/>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672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spc="-50" dirty="0" smtClean="0">
                <a:solidFill>
                  <a:schemeClr val="bg1"/>
                </a:solidFill>
              </a:rPr>
              <a:t>Marketing Activities</a:t>
            </a:r>
            <a:endParaRPr lang="en-US" sz="3200" spc="-50" dirty="0">
              <a:solidFill>
                <a:schemeClr val="bg1"/>
              </a:solidFill>
            </a:endParaRPr>
          </a:p>
        </p:txBody>
      </p:sp>
      <p:sp>
        <p:nvSpPr>
          <p:cNvPr id="15" name="Rectangle 14"/>
          <p:cNvSpPr/>
          <p:nvPr/>
        </p:nvSpPr>
        <p:spPr>
          <a:xfrm>
            <a:off x="889811" y="663714"/>
            <a:ext cx="3986989" cy="707886"/>
          </a:xfrm>
          <a:prstGeom prst="rect">
            <a:avLst/>
          </a:prstGeom>
        </p:spPr>
        <p:txBody>
          <a:bodyPr wrap="none">
            <a:spAutoFit/>
          </a:bodyPr>
          <a:lstStyle/>
          <a:p>
            <a:r>
              <a:rPr lang="en-US" sz="4000" b="1" dirty="0" smtClean="0">
                <a:solidFill>
                  <a:schemeClr val="tx2"/>
                </a:solidFill>
              </a:rPr>
              <a:t>Installation Video</a:t>
            </a:r>
            <a:endParaRPr lang="en-US" sz="4000" b="1" dirty="0">
              <a:solidFill>
                <a:schemeClr val="tx2"/>
              </a:solidFill>
            </a:endParaRPr>
          </a:p>
        </p:txBody>
      </p:sp>
      <p:sp>
        <p:nvSpPr>
          <p:cNvPr id="14" name="TextBox 13"/>
          <p:cNvSpPr txBox="1"/>
          <p:nvPr/>
        </p:nvSpPr>
        <p:spPr>
          <a:xfrm>
            <a:off x="1143000" y="1600200"/>
            <a:ext cx="609311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Basic Step-By-Step Installation Video</a:t>
            </a:r>
          </a:p>
          <a:p>
            <a:pPr marL="285750" indent="-285750">
              <a:buFont typeface="Arial" panose="020B0604020202020204" pitchFamily="34" charset="0"/>
              <a:buChar char="•"/>
            </a:pPr>
            <a:r>
              <a:rPr lang="en-US" sz="2800" dirty="0" smtClean="0"/>
              <a:t>Scanable QR Code on Packaging </a:t>
            </a:r>
          </a:p>
          <a:p>
            <a:pPr marL="285750" indent="-285750">
              <a:buFont typeface="Arial" panose="020B0604020202020204" pitchFamily="34" charset="0"/>
              <a:buChar char="•"/>
            </a:pPr>
            <a:endParaRPr lang="en-US" sz="2800" dirty="0" smtClean="0"/>
          </a:p>
        </p:txBody>
      </p:sp>
      <p:pic>
        <p:nvPicPr>
          <p:cNvPr id="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228" y="2945636"/>
            <a:ext cx="2160749" cy="87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4778" y="2770619"/>
            <a:ext cx="1251937" cy="124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533400" y="4748213"/>
            <a:ext cx="1219200" cy="966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55" y="4223928"/>
            <a:ext cx="3824254" cy="1931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154" y="4231972"/>
            <a:ext cx="2833805" cy="192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7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2673236" cy="4091328"/>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4"/>
          <p:cNvSpPr>
            <a:spLocks noGrp="1"/>
          </p:cNvSpPr>
          <p:nvPr>
            <p:ph type="ctrTitle"/>
          </p:nvPr>
        </p:nvSpPr>
        <p:spPr/>
        <p:txBody>
          <a:bodyPr>
            <a:normAutofit/>
          </a:bodyPr>
          <a:lstStyle/>
          <a:p>
            <a:r>
              <a:rPr lang="en-US" sz="2800" dirty="0" smtClean="0"/>
              <a:t>Questions?</a:t>
            </a:r>
            <a:endParaRPr lang="en-US" sz="2800" dirty="0"/>
          </a:p>
        </p:txBody>
      </p:sp>
      <p:sp>
        <p:nvSpPr>
          <p:cNvPr id="16" name="Subtitle 15"/>
          <p:cNvSpPr>
            <a:spLocks noGrp="1"/>
          </p:cNvSpPr>
          <p:nvPr>
            <p:ph type="subTitle" idx="1"/>
          </p:nvPr>
        </p:nvSpPr>
        <p:spPr/>
        <p:txBody>
          <a:bodyPr>
            <a:normAutofit/>
          </a:bodyPr>
          <a:lstStyle/>
          <a:p>
            <a:r>
              <a:rPr lang="en-US" sz="2800" dirty="0" smtClean="0">
                <a:solidFill>
                  <a:schemeClr val="bg2">
                    <a:lumMod val="50000"/>
                    <a:lumOff val="50000"/>
                  </a:schemeClr>
                </a:solidFill>
              </a:rPr>
              <a:t>Comments?</a:t>
            </a:r>
            <a:endParaRPr lang="en-US" sz="2800" dirty="0">
              <a:solidFill>
                <a:schemeClr val="bg2">
                  <a:lumMod val="50000"/>
                  <a:lumOff val="50000"/>
                </a:schemeClr>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016423"/>
            <a:ext cx="2390664" cy="76537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2142"/>
            <a:ext cx="3657600" cy="2167658"/>
          </a:xfrm>
          <a:prstGeom prst="rect">
            <a:avLst/>
          </a:prstGeom>
        </p:spPr>
      </p:pic>
    </p:spTree>
    <p:extLst>
      <p:ext uri="{BB962C8B-B14F-4D97-AF65-F5344CB8AC3E}">
        <p14:creationId xmlns:p14="http://schemas.microsoft.com/office/powerpoint/2010/main" val="20097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Tank Comparison</a:t>
            </a:r>
            <a:endParaRPr lang="en-US" sz="3200" dirty="0">
              <a:solidFill>
                <a:schemeClr val="bg1"/>
              </a:solidFill>
            </a:endParaRPr>
          </a:p>
        </p:txBody>
      </p:sp>
      <p:graphicFrame>
        <p:nvGraphicFramePr>
          <p:cNvPr id="9" name="Chart 8"/>
          <p:cNvGraphicFramePr/>
          <p:nvPr>
            <p:extLst>
              <p:ext uri="{D42A27DB-BD31-4B8C-83A1-F6EECF244321}">
                <p14:modId xmlns:p14="http://schemas.microsoft.com/office/powerpoint/2010/main" val="3325260234"/>
              </p:ext>
            </p:extLst>
          </p:nvPr>
        </p:nvGraphicFramePr>
        <p:xfrm>
          <a:off x="2438400" y="1651000"/>
          <a:ext cx="4114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3048000" y="2234793"/>
            <a:ext cx="2895600" cy="2895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2971800" y="2819400"/>
            <a:ext cx="3048000" cy="1846659"/>
          </a:xfrm>
          <a:prstGeom prst="rect">
            <a:avLst/>
          </a:prstGeom>
          <a:noFill/>
        </p:spPr>
        <p:txBody>
          <a:bodyPr wrap="square" rtlCol="0" anchor="ctr">
            <a:spAutoFit/>
          </a:bodyPr>
          <a:lstStyle/>
          <a:p>
            <a:pPr algn="ctr"/>
            <a:r>
              <a:rPr lang="en-US" sz="2400" b="1" dirty="0" smtClean="0"/>
              <a:t>Gas Tankless is at </a:t>
            </a:r>
          </a:p>
          <a:p>
            <a:pPr algn="ctr"/>
            <a:r>
              <a:rPr lang="en-US" sz="6600" b="1" dirty="0" smtClean="0">
                <a:solidFill>
                  <a:srgbClr val="FF0000"/>
                </a:solidFill>
              </a:rPr>
              <a:t>10%</a:t>
            </a:r>
            <a:r>
              <a:rPr lang="en-US" sz="2400" b="1" dirty="0" smtClean="0"/>
              <a:t> </a:t>
            </a:r>
          </a:p>
          <a:p>
            <a:pPr algn="ctr"/>
            <a:r>
              <a:rPr lang="en-US" sz="2400" b="1" dirty="0" smtClean="0"/>
              <a:t>of the market</a:t>
            </a:r>
            <a:endParaRPr lang="en-US" sz="2400" b="1" dirty="0"/>
          </a:p>
        </p:txBody>
      </p:sp>
      <p:sp>
        <p:nvSpPr>
          <p:cNvPr id="12" name="Rectangle 11"/>
          <p:cNvSpPr/>
          <p:nvPr/>
        </p:nvSpPr>
        <p:spPr>
          <a:xfrm>
            <a:off x="990600" y="722293"/>
            <a:ext cx="7086600" cy="954107"/>
          </a:xfrm>
          <a:prstGeom prst="rect">
            <a:avLst/>
          </a:prstGeom>
        </p:spPr>
        <p:txBody>
          <a:bodyPr wrap="square">
            <a:spAutoFit/>
          </a:bodyPr>
          <a:lstStyle/>
          <a:p>
            <a:pPr algn="ctr"/>
            <a:r>
              <a:rPr lang="en-US" sz="2800" dirty="0" smtClean="0"/>
              <a:t>Gas </a:t>
            </a:r>
            <a:r>
              <a:rPr lang="en-US" sz="2800" dirty="0"/>
              <a:t>Storage Water Heaters </a:t>
            </a:r>
          </a:p>
          <a:p>
            <a:pPr algn="ctr"/>
            <a:r>
              <a:rPr lang="en-US" sz="2800" dirty="0"/>
              <a:t>with </a:t>
            </a:r>
            <a:r>
              <a:rPr lang="en-US" sz="2800" dirty="0" smtClean="0"/>
              <a:t>Gas </a:t>
            </a:r>
            <a:r>
              <a:rPr lang="en-US" sz="2800" dirty="0"/>
              <a:t>Tankless Water </a:t>
            </a:r>
            <a:r>
              <a:rPr lang="en-US" sz="2800" dirty="0" smtClean="0"/>
              <a:t>Heaters</a:t>
            </a:r>
            <a:endParaRPr lang="en-US" sz="2800" dirty="0"/>
          </a:p>
        </p:txBody>
      </p:sp>
      <p:sp>
        <p:nvSpPr>
          <p:cNvPr id="13" name="Text Placeholder 2"/>
          <p:cNvSpPr txBox="1">
            <a:spLocks/>
          </p:cNvSpPr>
          <p:nvPr/>
        </p:nvSpPr>
        <p:spPr>
          <a:xfrm>
            <a:off x="457200" y="5638800"/>
            <a:ext cx="8229600" cy="1066800"/>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500" dirty="0" smtClean="0">
                <a:solidFill>
                  <a:schemeClr val="accent1">
                    <a:lumMod val="65000"/>
                    <a:lumOff val="35000"/>
                  </a:schemeClr>
                </a:solidFill>
                <a:latin typeface="+mj-lt"/>
              </a:rPr>
              <a:t>In 2013, over </a:t>
            </a:r>
            <a:r>
              <a:rPr lang="en-US" sz="2800" b="1" dirty="0" smtClean="0">
                <a:latin typeface="+mj-lt"/>
              </a:rPr>
              <a:t>4 Million </a:t>
            </a:r>
            <a:r>
              <a:rPr lang="en-US" sz="2500" dirty="0" smtClean="0">
                <a:solidFill>
                  <a:schemeClr val="accent1">
                    <a:lumMod val="65000"/>
                    <a:lumOff val="35000"/>
                  </a:schemeClr>
                </a:solidFill>
                <a:latin typeface="+mj-lt"/>
              </a:rPr>
              <a:t>Gas Tank Water Heaters were sold</a:t>
            </a:r>
            <a:endParaRPr lang="en-US" sz="2500" dirty="0">
              <a:solidFill>
                <a:schemeClr val="accent1">
                  <a:lumMod val="65000"/>
                  <a:lumOff val="35000"/>
                </a:schemeClr>
              </a:solidFill>
              <a:latin typeface="+mj-lt"/>
            </a:endParaRPr>
          </a:p>
        </p:txBody>
      </p:sp>
    </p:spTree>
    <p:extLst>
      <p:ext uri="{BB962C8B-B14F-4D97-AF65-F5344CB8AC3E}">
        <p14:creationId xmlns:p14="http://schemas.microsoft.com/office/powerpoint/2010/main" val="22908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Tank Comparison</a:t>
            </a:r>
            <a:endParaRPr lang="en-US" sz="32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20731418"/>
              </p:ext>
            </p:extLst>
          </p:nvPr>
        </p:nvGraphicFramePr>
        <p:xfrm>
          <a:off x="641411" y="2438400"/>
          <a:ext cx="7924799" cy="3870960"/>
        </p:xfrm>
        <a:graphic>
          <a:graphicData uri="http://schemas.openxmlformats.org/drawingml/2006/table">
            <a:tbl>
              <a:tblPr firstRow="1" bandRow="1">
                <a:tableStyleId>{073A0DAA-6AF3-43AB-8588-CEC1D06C72B9}</a:tableStyleId>
              </a:tblPr>
              <a:tblGrid>
                <a:gridCol w="2927178"/>
                <a:gridCol w="2427416"/>
                <a:gridCol w="2570205"/>
              </a:tblGrid>
              <a:tr h="533400">
                <a:tc>
                  <a:txBody>
                    <a:bodyPr/>
                    <a:lstStyle/>
                    <a:p>
                      <a:pPr algn="ctr"/>
                      <a:endParaRPr lang="en-US" sz="2400" dirty="0"/>
                    </a:p>
                  </a:txBody>
                  <a:tcPr anchor="ctr"/>
                </a:tc>
                <a:tc>
                  <a:txBody>
                    <a:bodyPr/>
                    <a:lstStyle/>
                    <a:p>
                      <a:pPr algn="ctr"/>
                      <a:r>
                        <a:rPr lang="en-US" sz="2400" dirty="0" smtClean="0"/>
                        <a:t>TANK</a:t>
                      </a:r>
                      <a:endParaRPr lang="en-US" sz="2400" dirty="0"/>
                    </a:p>
                  </a:txBody>
                  <a:tcPr anchor="ctr"/>
                </a:tc>
                <a:tc>
                  <a:txBody>
                    <a:bodyPr/>
                    <a:lstStyle/>
                    <a:p>
                      <a:pPr algn="ctr"/>
                      <a:r>
                        <a:rPr lang="en-US" sz="2400" dirty="0" smtClean="0"/>
                        <a:t>TANKLESS</a:t>
                      </a:r>
                      <a:endParaRPr lang="en-US" sz="2400" dirty="0"/>
                    </a:p>
                  </a:txBody>
                  <a:tcPr anchor="ctr"/>
                </a:tc>
              </a:tr>
              <a:tr h="533400">
                <a:tc>
                  <a:txBody>
                    <a:bodyPr/>
                    <a:lstStyle/>
                    <a:p>
                      <a:pPr algn="ctr"/>
                      <a:r>
                        <a:rPr lang="en-US" sz="2400" b="1" dirty="0" smtClean="0">
                          <a:solidFill>
                            <a:srgbClr val="0070C0"/>
                          </a:solidFill>
                        </a:rPr>
                        <a:t>Endless</a:t>
                      </a:r>
                      <a:r>
                        <a:rPr lang="en-US" sz="2400" b="1" baseline="0" dirty="0" smtClean="0">
                          <a:solidFill>
                            <a:srgbClr val="0070C0"/>
                          </a:solidFill>
                        </a:rPr>
                        <a:t> Hot Water</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Energy</a:t>
                      </a:r>
                      <a:r>
                        <a:rPr lang="en-US" sz="2400" b="1" baseline="0" dirty="0" smtClean="0">
                          <a:solidFill>
                            <a:srgbClr val="0070C0"/>
                          </a:solidFill>
                        </a:rPr>
                        <a:t> Savings</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0070C0"/>
                          </a:solidFill>
                        </a:rPr>
                        <a:t>Space</a:t>
                      </a:r>
                      <a:r>
                        <a:rPr lang="en-US" sz="2400" b="1" baseline="0" dirty="0" smtClean="0">
                          <a:solidFill>
                            <a:srgbClr val="0070C0"/>
                          </a:solidFill>
                        </a:rPr>
                        <a:t> Savings</a:t>
                      </a:r>
                      <a:endParaRPr lang="en-US" sz="2400" b="1" dirty="0">
                        <a:solidFill>
                          <a:srgbClr val="0070C0"/>
                        </a:solidFill>
                      </a:endParaRPr>
                    </a:p>
                  </a:txBody>
                  <a:tcPr anchor="ctr"/>
                </a:tc>
                <a:tc>
                  <a:txBody>
                    <a:bodyPr/>
                    <a:lstStyle/>
                    <a:p>
                      <a:pPr algn="ctr"/>
                      <a:r>
                        <a:rPr lang="en-US" sz="3200" b="1" dirty="0" smtClean="0">
                          <a:solidFill>
                            <a:srgbClr val="0070C0"/>
                          </a:solidFill>
                        </a:rPr>
                        <a:t>X</a:t>
                      </a:r>
                      <a:endParaRPr lang="en-US" sz="3200" b="1"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70C0"/>
                          </a:solidFill>
                        </a:rPr>
                        <a:t>√</a:t>
                      </a:r>
                    </a:p>
                  </a:txBody>
                  <a:tcPr anchor="ctr"/>
                </a:tc>
              </a:tr>
              <a:tr h="533400">
                <a:tc>
                  <a:txBody>
                    <a:bodyPr/>
                    <a:lstStyle/>
                    <a:p>
                      <a:pPr algn="ctr"/>
                      <a:r>
                        <a:rPr lang="en-US" sz="2400" b="1" dirty="0" smtClean="0">
                          <a:solidFill>
                            <a:srgbClr val="FF0000"/>
                          </a:solidFill>
                        </a:rPr>
                        <a:t>½” Gas Line</a:t>
                      </a:r>
                      <a:endParaRPr lang="en-US" sz="24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X</a:t>
                      </a:r>
                    </a:p>
                  </a:txBody>
                  <a:tcPr anchor="ctr"/>
                </a:tc>
              </a:tr>
              <a:tr h="533400">
                <a:tc>
                  <a:txBody>
                    <a:bodyPr/>
                    <a:lstStyle/>
                    <a:p>
                      <a:pPr algn="ctr"/>
                      <a:r>
                        <a:rPr lang="en-US" sz="2400" b="1" dirty="0" smtClean="0">
                          <a:solidFill>
                            <a:srgbClr val="FF0000"/>
                          </a:solidFill>
                        </a:rPr>
                        <a:t>Installation</a:t>
                      </a:r>
                      <a:r>
                        <a:rPr lang="en-US" sz="2400" b="1" baseline="0" dirty="0" smtClean="0">
                          <a:solidFill>
                            <a:srgbClr val="FF0000"/>
                          </a:solidFill>
                        </a:rPr>
                        <a:t> Time</a:t>
                      </a:r>
                      <a:endParaRPr lang="en-US" sz="24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X</a:t>
                      </a:r>
                    </a:p>
                  </a:txBody>
                  <a:tcPr anchor="ctr"/>
                </a:tc>
              </a:tr>
              <a:tr h="533400">
                <a:tc>
                  <a:txBody>
                    <a:bodyPr/>
                    <a:lstStyle/>
                    <a:p>
                      <a:pPr algn="ctr"/>
                      <a:r>
                        <a:rPr lang="en-US" sz="2400" b="1" dirty="0" smtClean="0">
                          <a:solidFill>
                            <a:srgbClr val="FF0000"/>
                          </a:solidFill>
                        </a:rPr>
                        <a:t>Installation Cost</a:t>
                      </a:r>
                      <a:endParaRPr lang="en-US" sz="24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X</a:t>
                      </a:r>
                    </a:p>
                  </a:txBody>
                  <a:tcPr anchor="ctr"/>
                </a:tc>
              </a:tr>
            </a:tbl>
          </a:graphicData>
        </a:graphic>
      </p:graphicFrame>
      <p:pic>
        <p:nvPicPr>
          <p:cNvPr id="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4623" y="838200"/>
            <a:ext cx="698377" cy="146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939707"/>
            <a:ext cx="704850" cy="134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410200" y="1152807"/>
            <a:ext cx="1202958" cy="1015663"/>
          </a:xfrm>
          <a:prstGeom prst="rect">
            <a:avLst/>
          </a:prstGeom>
          <a:noFill/>
        </p:spPr>
        <p:txBody>
          <a:bodyPr wrap="none" lIns="91440" tIns="45720" rIns="91440" bIns="45720">
            <a:spAutoFit/>
          </a:bodyPr>
          <a:lstStyle/>
          <a:p>
            <a:pPr algn="ctr"/>
            <a:r>
              <a:rPr 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VS.</a:t>
            </a:r>
            <a:endPar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4222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04800"/>
            <a:ext cx="112654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807055" y="663714"/>
            <a:ext cx="4326826" cy="707886"/>
          </a:xfrm>
          <a:prstGeom prst="rect">
            <a:avLst/>
          </a:prstGeom>
        </p:spPr>
        <p:txBody>
          <a:bodyPr wrap="none">
            <a:spAutoFit/>
          </a:bodyPr>
          <a:lstStyle/>
          <a:p>
            <a:r>
              <a:rPr lang="en-US" sz="4000" b="1" dirty="0" smtClean="0">
                <a:solidFill>
                  <a:schemeClr val="tx2"/>
                </a:solidFill>
              </a:rPr>
              <a:t>EZ T</a:t>
            </a:r>
            <a:r>
              <a:rPr lang="en-US" sz="3200" b="1" dirty="0" smtClean="0"/>
              <a:t>ank</a:t>
            </a:r>
            <a:r>
              <a:rPr lang="en-US" sz="4000" b="1" dirty="0" smtClean="0">
                <a:solidFill>
                  <a:schemeClr val="tx2"/>
                </a:solidFill>
              </a:rPr>
              <a:t> R</a:t>
            </a:r>
            <a:r>
              <a:rPr lang="en-US" sz="3200" b="1" dirty="0" smtClean="0"/>
              <a:t>eplacement</a:t>
            </a:r>
            <a:endParaRPr lang="en-US" sz="3200" b="1" dirty="0"/>
          </a:p>
        </p:txBody>
      </p:sp>
      <p:sp>
        <p:nvSpPr>
          <p:cNvPr id="10" name="TextBox 9"/>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Overview</a:t>
            </a:r>
            <a:endParaRPr lang="en-US" sz="3200" dirty="0">
              <a:solidFill>
                <a:schemeClr val="bg1"/>
              </a:solidFill>
            </a:endParaRPr>
          </a:p>
        </p:txBody>
      </p:sp>
      <p:graphicFrame>
        <p:nvGraphicFramePr>
          <p:cNvPr id="14" name="Diagram 13"/>
          <p:cNvGraphicFramePr/>
          <p:nvPr>
            <p:extLst>
              <p:ext uri="{D42A27DB-BD31-4B8C-83A1-F6EECF244321}">
                <p14:modId xmlns:p14="http://schemas.microsoft.com/office/powerpoint/2010/main" val="3835162840"/>
              </p:ext>
            </p:extLst>
          </p:nvPr>
        </p:nvGraphicFramePr>
        <p:xfrm>
          <a:off x="1600200" y="1447800"/>
          <a:ext cx="6934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98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Tank Comparison</a:t>
            </a:r>
            <a:endParaRPr lang="en-US" sz="3200" dirty="0">
              <a:solidFill>
                <a:schemeClr val="bg1"/>
              </a:solidFill>
            </a:endParaRPr>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980981"/>
            <a:ext cx="1888412" cy="396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9849" y="5247382"/>
            <a:ext cx="3842551" cy="1077218"/>
          </a:xfrm>
          <a:prstGeom prst="rect">
            <a:avLst/>
          </a:prstGeom>
        </p:spPr>
        <p:txBody>
          <a:bodyPr wrap="square">
            <a:spAutoFit/>
          </a:bodyPr>
          <a:lstStyle/>
          <a:p>
            <a:pPr algn="ctr"/>
            <a:r>
              <a:rPr lang="en-US" sz="3200" b="1" dirty="0" smtClean="0"/>
              <a:t>40 Gallon Tank </a:t>
            </a:r>
          </a:p>
          <a:p>
            <a:pPr algn="ctr"/>
            <a:r>
              <a:rPr lang="en-US" sz="3200" b="1" dirty="0" smtClean="0"/>
              <a:t>Water Heater</a:t>
            </a:r>
            <a:endParaRPr lang="en-US" sz="3200" b="1"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720" y="2438398"/>
            <a:ext cx="1619045" cy="251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348442" y="5257800"/>
            <a:ext cx="3657600" cy="584775"/>
          </a:xfrm>
          <a:prstGeom prst="rect">
            <a:avLst/>
          </a:prstGeom>
        </p:spPr>
        <p:txBody>
          <a:bodyPr wrap="square">
            <a:spAutoFit/>
          </a:bodyPr>
          <a:lstStyle/>
          <a:p>
            <a:pPr algn="ctr"/>
            <a:r>
              <a:rPr lang="en-US" sz="3200" b="1" dirty="0" smtClean="0"/>
              <a:t>EZTR40</a:t>
            </a:r>
            <a:endParaRPr lang="en-US" sz="3200" b="1" dirty="0"/>
          </a:p>
        </p:txBody>
      </p:sp>
      <p:sp>
        <p:nvSpPr>
          <p:cNvPr id="13" name="Flowchart: Alternate Process 12"/>
          <p:cNvSpPr/>
          <p:nvPr/>
        </p:nvSpPr>
        <p:spPr>
          <a:xfrm>
            <a:off x="3048000" y="914400"/>
            <a:ext cx="5486400" cy="4231366"/>
          </a:xfrm>
          <a:prstGeom prst="flowChartAlternateProcess">
            <a:avLst/>
          </a:prstGeom>
          <a:noFill/>
          <a:ln>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t"/>
          <a:lstStyle/>
          <a:p>
            <a:r>
              <a:rPr lang="en-US" sz="2400" b="1" dirty="0" smtClean="0"/>
              <a:t>We now have a direct replacement!</a:t>
            </a:r>
          </a:p>
          <a:p>
            <a:pPr marL="342900" indent="-342900">
              <a:buFontTx/>
              <a:buChar char="-"/>
            </a:pPr>
            <a:r>
              <a:rPr lang="en-US" sz="2000" dirty="0"/>
              <a:t>Top mount water connections</a:t>
            </a:r>
          </a:p>
          <a:p>
            <a:pPr marL="342900" indent="-342900">
              <a:buFontTx/>
              <a:buChar char="-"/>
            </a:pPr>
            <a:r>
              <a:rPr lang="en-US" sz="2000" dirty="0"/>
              <a:t>Use existing ½” Gas </a:t>
            </a:r>
            <a:r>
              <a:rPr lang="en-US" sz="2000" dirty="0" smtClean="0"/>
              <a:t>Line</a:t>
            </a:r>
          </a:p>
          <a:p>
            <a:pPr marL="342900" indent="-342900">
              <a:buFontTx/>
              <a:buChar char="-"/>
            </a:pPr>
            <a:r>
              <a:rPr lang="en-US" sz="2000" dirty="0" smtClean="0"/>
              <a:t>Use existing B-Vent</a:t>
            </a:r>
          </a:p>
          <a:p>
            <a:pPr marL="342900" indent="-342900">
              <a:buFontTx/>
              <a:buChar char="-"/>
            </a:pPr>
            <a:r>
              <a:rPr lang="en-US" sz="2000" dirty="0" smtClean="0"/>
              <a:t>2” Flex Vent</a:t>
            </a:r>
          </a:p>
          <a:p>
            <a:endParaRPr lang="en-US" dirty="0"/>
          </a:p>
        </p:txBody>
      </p:sp>
    </p:spTree>
    <p:extLst>
      <p:ext uri="{BB962C8B-B14F-4D97-AF65-F5344CB8AC3E}">
        <p14:creationId xmlns:p14="http://schemas.microsoft.com/office/powerpoint/2010/main" val="28494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Specifications</a:t>
            </a:r>
            <a:endParaRPr lang="en-US" sz="3200" dirty="0">
              <a:solidFill>
                <a:schemeClr val="bg1"/>
              </a:solidFill>
            </a:endParaRPr>
          </a:p>
        </p:txBody>
      </p:sp>
      <p:pic>
        <p:nvPicPr>
          <p:cNvPr id="10" name="Picture 5"/>
          <p:cNvPicPr>
            <a:picLocks noChangeAspect="1" noChangeArrowheads="1"/>
          </p:cNvPicPr>
          <p:nvPr/>
        </p:nvPicPr>
        <p:blipFill>
          <a:blip r:embed="rId3" cstate="print"/>
          <a:srcRect/>
          <a:stretch>
            <a:fillRect/>
          </a:stretch>
        </p:blipFill>
        <p:spPr bwMode="auto">
          <a:xfrm>
            <a:off x="685800" y="4589929"/>
            <a:ext cx="838200" cy="972671"/>
          </a:xfrm>
          <a:prstGeom prst="rect">
            <a:avLst/>
          </a:prstGeom>
          <a:noFill/>
          <a:ln w="9525">
            <a:noFill/>
            <a:miter lim="800000"/>
            <a:headEnd/>
            <a:tailEnd/>
          </a:ln>
        </p:spPr>
      </p:pic>
      <p:graphicFrame>
        <p:nvGraphicFramePr>
          <p:cNvPr id="8" name="Content Placeholder 5"/>
          <p:cNvGraphicFramePr>
            <a:graphicFrameLocks noGrp="1"/>
          </p:cNvGraphicFramePr>
          <p:nvPr>
            <p:ph sz="half" idx="4294967295"/>
            <p:extLst>
              <p:ext uri="{D42A27DB-BD31-4B8C-83A1-F6EECF244321}">
                <p14:modId xmlns:p14="http://schemas.microsoft.com/office/powerpoint/2010/main" val="112253953"/>
              </p:ext>
            </p:extLst>
          </p:nvPr>
        </p:nvGraphicFramePr>
        <p:xfrm>
          <a:off x="4114800" y="762000"/>
          <a:ext cx="4495800" cy="5596554"/>
        </p:xfrm>
        <a:graphic>
          <a:graphicData uri="http://schemas.openxmlformats.org/drawingml/2006/table">
            <a:tbl>
              <a:tblPr firstRow="1" bandRow="1">
                <a:tableStyleId>{5C22544A-7EE6-4342-B048-85BDC9FD1C3A}</a:tableStyleId>
              </a:tblPr>
              <a:tblGrid>
                <a:gridCol w="2247900"/>
                <a:gridCol w="2247900"/>
              </a:tblGrid>
              <a:tr h="432899">
                <a:tc gridSpan="2">
                  <a:txBody>
                    <a:bodyPr/>
                    <a:lstStyle/>
                    <a:p>
                      <a:pPr algn="ctr"/>
                      <a:r>
                        <a:rPr lang="en-US" sz="2000" dirty="0" smtClean="0">
                          <a:latin typeface="+mn-lt"/>
                        </a:rPr>
                        <a:t>EZTR40</a:t>
                      </a:r>
                      <a:endParaRPr lang="en-US" sz="2000" dirty="0">
                        <a:latin typeface="Calibri" pitchFamily="34" charset="0"/>
                      </a:endParaRPr>
                    </a:p>
                  </a:txBody>
                  <a:tcPr anchor="ctr"/>
                </a:tc>
                <a:tc hMerge="1">
                  <a:txBody>
                    <a:bodyPr/>
                    <a:lstStyle/>
                    <a:p>
                      <a:endParaRPr lang="en-US" dirty="0"/>
                    </a:p>
                  </a:txBody>
                  <a:tcPr/>
                </a:tc>
              </a:tr>
              <a:tr h="432899">
                <a:tc>
                  <a:txBody>
                    <a:bodyPr/>
                    <a:lstStyle/>
                    <a:p>
                      <a:pPr algn="ctr" fontAlgn="ctr"/>
                      <a:r>
                        <a:rPr lang="en-US" sz="1600" u="none" strike="noStrike" dirty="0" smtClean="0">
                          <a:latin typeface="+mn-lt"/>
                        </a:rPr>
                        <a:t>Heater Dimensions</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dirty="0" smtClean="0">
                          <a:latin typeface="+mn-lt"/>
                        </a:rPr>
                        <a:t>H27.2"×W18.3"×D9.4”</a:t>
                      </a:r>
                      <a:endParaRPr lang="en-US" sz="1600" b="0" i="0" u="none" strike="noStrike" dirty="0">
                        <a:solidFill>
                          <a:srgbClr val="000000"/>
                        </a:solidFill>
                        <a:latin typeface="+mn-lt"/>
                      </a:endParaRPr>
                    </a:p>
                  </a:txBody>
                  <a:tcPr marL="9525" marR="9525" marT="9525" marB="0" anchor="ctr"/>
                </a:tc>
              </a:tr>
              <a:tr h="432899">
                <a:tc>
                  <a:txBody>
                    <a:bodyPr/>
                    <a:lstStyle/>
                    <a:p>
                      <a:pPr algn="ctr" fontAlgn="ctr"/>
                      <a:r>
                        <a:rPr lang="en-US" sz="1600" u="none" strike="noStrike" dirty="0" smtClean="0">
                          <a:latin typeface="+mn-lt"/>
                        </a:rPr>
                        <a:t>BTU Input</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dirty="0" smtClean="0">
                          <a:latin typeface="+mn-lt"/>
                        </a:rPr>
                        <a:t>15,000-120,000 </a:t>
                      </a:r>
                      <a:r>
                        <a:rPr lang="en-US" sz="1600" u="none" strike="noStrike" dirty="0" err="1">
                          <a:latin typeface="+mn-lt"/>
                        </a:rPr>
                        <a:t>B</a:t>
                      </a:r>
                      <a:r>
                        <a:rPr lang="en-US" sz="1600" u="none" strike="noStrike" dirty="0" err="1" smtClean="0">
                          <a:latin typeface="+mn-lt"/>
                        </a:rPr>
                        <a:t>tuh</a:t>
                      </a:r>
                      <a:endParaRPr lang="en-US" sz="1600" b="0" i="0" u="none" strike="noStrike" dirty="0">
                        <a:solidFill>
                          <a:srgbClr val="000000"/>
                        </a:solidFill>
                        <a:latin typeface="+mn-lt"/>
                      </a:endParaRPr>
                    </a:p>
                  </a:txBody>
                  <a:tcPr marL="9525" marR="9525" marT="9525" marB="0" anchor="ctr"/>
                </a:tc>
              </a:tr>
              <a:tr h="432899">
                <a:tc>
                  <a:txBody>
                    <a:bodyPr/>
                    <a:lstStyle/>
                    <a:p>
                      <a:pPr algn="ctr" fontAlgn="ctr"/>
                      <a:r>
                        <a:rPr lang="en-US" sz="1600" u="none" strike="noStrike" dirty="0" smtClean="0">
                          <a:latin typeface="+mn-lt"/>
                        </a:rPr>
                        <a:t>Flow Rate Capacity</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dirty="0" smtClean="0">
                          <a:latin typeface="+mn-lt"/>
                        </a:rPr>
                        <a:t>0.5-6.6 gal/min</a:t>
                      </a:r>
                      <a:endParaRPr lang="en-US" sz="1600" b="0" i="0" u="none" strike="noStrike" dirty="0">
                        <a:solidFill>
                          <a:srgbClr val="000000"/>
                        </a:solidFill>
                        <a:latin typeface="+mn-lt"/>
                      </a:endParaRPr>
                    </a:p>
                  </a:txBody>
                  <a:tcPr marL="9525" marR="9525" marT="9525" marB="0" anchor="ctr"/>
                </a:tc>
              </a:tr>
              <a:tr h="509249">
                <a:tc>
                  <a:txBody>
                    <a:bodyPr/>
                    <a:lstStyle/>
                    <a:p>
                      <a:pPr algn="ctr" fontAlgn="ctr"/>
                      <a:r>
                        <a:rPr lang="en-US" sz="1600" u="none" strike="noStrike" dirty="0" smtClean="0">
                          <a:latin typeface="+mn-lt"/>
                        </a:rPr>
                        <a:t>Temperature Settings</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baseline="0" dirty="0" smtClean="0">
                          <a:latin typeface="+mn-lt"/>
                        </a:rPr>
                        <a:t>120F, 130F, 135F, 140F</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latin typeface="+mn-lt"/>
                        </a:rPr>
                        <a:t>115*-140F</a:t>
                      </a:r>
                      <a:r>
                        <a:rPr lang="en-US" sz="1600" u="none" strike="noStrike" baseline="0" dirty="0" smtClean="0">
                          <a:latin typeface="+mn-lt"/>
                        </a:rPr>
                        <a:t> with remote</a:t>
                      </a:r>
                      <a:endParaRPr lang="en-US" sz="1600" b="0" i="0" u="none" strike="noStrike" baseline="0" dirty="0" smtClean="0">
                        <a:solidFill>
                          <a:srgbClr val="000000"/>
                        </a:solidFill>
                        <a:latin typeface="+mn-lt"/>
                      </a:endParaRPr>
                    </a:p>
                  </a:txBody>
                  <a:tcPr marL="9525" marR="9525" marT="9525" marB="0" anchor="ctr"/>
                </a:tc>
              </a:tr>
              <a:tr h="432899">
                <a:tc>
                  <a:txBody>
                    <a:bodyPr/>
                    <a:lstStyle/>
                    <a:p>
                      <a:pPr algn="ctr" fontAlgn="ctr"/>
                      <a:r>
                        <a:rPr lang="en-US" sz="1600" u="none" strike="noStrike" dirty="0" smtClean="0">
                          <a:latin typeface="+mn-lt"/>
                        </a:rPr>
                        <a:t>Energy Factor</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b="0" i="0" u="none" strike="noStrike" dirty="0" smtClean="0">
                          <a:solidFill>
                            <a:srgbClr val="000000"/>
                          </a:solidFill>
                          <a:latin typeface="+mn-lt"/>
                        </a:rPr>
                        <a:t>0.91</a:t>
                      </a:r>
                    </a:p>
                  </a:txBody>
                  <a:tcPr marL="9525" marR="9525" marT="9525" marB="0" anchor="ctr"/>
                </a:tc>
              </a:tr>
              <a:tr h="432899">
                <a:tc>
                  <a:txBody>
                    <a:bodyPr/>
                    <a:lstStyle/>
                    <a:p>
                      <a:pPr algn="ctr" fontAlgn="ctr"/>
                      <a:r>
                        <a:rPr lang="en-US" sz="1600" u="none" strike="noStrike" dirty="0" smtClean="0">
                          <a:latin typeface="+mn-lt"/>
                        </a:rPr>
                        <a:t>Gas</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dirty="0">
                          <a:latin typeface="+mn-lt"/>
                        </a:rPr>
                        <a:t>NPT </a:t>
                      </a:r>
                      <a:r>
                        <a:rPr lang="en-US" sz="1600" u="none" strike="noStrike" dirty="0" smtClean="0">
                          <a:latin typeface="+mn-lt"/>
                        </a:rPr>
                        <a:t>1/2“ (bottom)</a:t>
                      </a:r>
                      <a:endParaRPr lang="en-US" sz="1600" b="0" i="0" u="none" strike="noStrike" dirty="0">
                        <a:solidFill>
                          <a:srgbClr val="000000"/>
                        </a:solidFill>
                        <a:latin typeface="+mn-lt"/>
                      </a:endParaRPr>
                    </a:p>
                  </a:txBody>
                  <a:tcPr marL="9525" marR="9525" marT="9525" marB="0" anchor="ctr"/>
                </a:tc>
              </a:tr>
              <a:tr h="432899">
                <a:tc>
                  <a:txBody>
                    <a:bodyPr/>
                    <a:lstStyle/>
                    <a:p>
                      <a:pPr algn="ctr" fontAlgn="ctr"/>
                      <a:r>
                        <a:rPr lang="en-US" sz="1600" b="0" i="0" u="none" strike="noStrike" dirty="0" smtClean="0">
                          <a:solidFill>
                            <a:srgbClr val="000000"/>
                          </a:solidFill>
                          <a:latin typeface="+mn-lt"/>
                        </a:rPr>
                        <a:t>Water</a:t>
                      </a:r>
                      <a:r>
                        <a:rPr lang="en-US" sz="1600" b="0" i="0" u="none" strike="noStrike" baseline="0" dirty="0" smtClean="0">
                          <a:solidFill>
                            <a:srgbClr val="000000"/>
                          </a:solidFill>
                          <a:latin typeface="+mn-lt"/>
                        </a:rPr>
                        <a:t> </a:t>
                      </a:r>
                      <a:endParaRPr lang="en-US" sz="1600" b="0" i="0" u="none" strike="noStrike" dirty="0">
                        <a:solidFill>
                          <a:srgbClr val="000000"/>
                        </a:solidFill>
                        <a:latin typeface="+mn-lt"/>
                      </a:endParaRPr>
                    </a:p>
                  </a:txBody>
                  <a:tcPr marL="9525" marR="9525" marT="9525" marB="0" anchor="ctr"/>
                </a:tc>
                <a:tc>
                  <a:txBody>
                    <a:bodyPr/>
                    <a:lstStyle/>
                    <a:p>
                      <a:pPr algn="ctr" fontAlgn="ctr"/>
                      <a:r>
                        <a:rPr lang="en-US" sz="1600" b="0" i="0" u="none" strike="noStrike" dirty="0" smtClean="0">
                          <a:solidFill>
                            <a:srgbClr val="000000"/>
                          </a:solidFill>
                          <a:latin typeface="+mn-lt"/>
                        </a:rPr>
                        <a:t>NPT 3/4</a:t>
                      </a:r>
                      <a:r>
                        <a:rPr lang="en-US" sz="1600" b="0" i="0" u="none" strike="noStrike" baseline="0" dirty="0" smtClean="0">
                          <a:solidFill>
                            <a:srgbClr val="000000"/>
                          </a:solidFill>
                          <a:latin typeface="+mn-lt"/>
                        </a:rPr>
                        <a:t>” (top)</a:t>
                      </a:r>
                      <a:endParaRPr lang="en-US" sz="1600" b="0" i="0" u="none" strike="noStrike" dirty="0">
                        <a:solidFill>
                          <a:srgbClr val="000000"/>
                        </a:solidFill>
                        <a:latin typeface="+mn-lt"/>
                      </a:endParaRPr>
                    </a:p>
                  </a:txBody>
                  <a:tcPr marL="9525" marR="9525" marT="9525" marB="0" anchor="ctr"/>
                </a:tc>
              </a:tr>
              <a:tr h="432899">
                <a:tc>
                  <a:txBody>
                    <a:bodyPr/>
                    <a:lstStyle/>
                    <a:p>
                      <a:pPr algn="ctr" fontAlgn="ctr"/>
                      <a:r>
                        <a:rPr lang="en-US" sz="1600" u="none" strike="noStrike" dirty="0" smtClean="0">
                          <a:latin typeface="+mn-lt"/>
                        </a:rPr>
                        <a:t>Vent</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b="0" i="0" u="none" strike="noStrike" dirty="0" smtClean="0">
                          <a:solidFill>
                            <a:schemeClr val="dk1"/>
                          </a:solidFill>
                          <a:latin typeface="+mn-lt"/>
                        </a:rPr>
                        <a:t>2” Flexible PP Vent</a:t>
                      </a:r>
                      <a:endParaRPr lang="en-US" sz="1600" b="0" i="0" u="none" strike="noStrike" dirty="0">
                        <a:solidFill>
                          <a:srgbClr val="000000"/>
                        </a:solidFill>
                        <a:latin typeface="+mn-lt"/>
                      </a:endParaRPr>
                    </a:p>
                  </a:txBody>
                  <a:tcPr marL="9525" marR="9525" marT="9525" marB="0" anchor="ctr"/>
                </a:tc>
              </a:tr>
              <a:tr h="432899">
                <a:tc>
                  <a:txBody>
                    <a:bodyPr/>
                    <a:lstStyle/>
                    <a:p>
                      <a:pPr algn="ctr" fontAlgn="ctr"/>
                      <a:r>
                        <a:rPr lang="en-US" sz="1600" u="none" strike="noStrike" dirty="0" smtClean="0">
                          <a:latin typeface="+mn-lt"/>
                        </a:rPr>
                        <a:t>Freeze</a:t>
                      </a:r>
                      <a:r>
                        <a:rPr lang="en-US" sz="1600" u="none" strike="noStrike" baseline="0" dirty="0" smtClean="0">
                          <a:latin typeface="+mn-lt"/>
                        </a:rPr>
                        <a:t> Protection</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dirty="0" smtClean="0">
                          <a:latin typeface="+mn-lt"/>
                        </a:rPr>
                        <a:t>32F</a:t>
                      </a:r>
                      <a:endParaRPr lang="en-US" sz="1600" b="0" i="0" u="none" strike="noStrike" dirty="0">
                        <a:solidFill>
                          <a:srgbClr val="000000"/>
                        </a:solidFill>
                        <a:latin typeface="+mn-lt"/>
                      </a:endParaRPr>
                    </a:p>
                  </a:txBody>
                  <a:tcPr marL="9525" marR="9525" marT="9525" marB="0" anchor="ctr"/>
                </a:tc>
              </a:tr>
              <a:tr h="432899">
                <a:tc>
                  <a:txBody>
                    <a:bodyPr/>
                    <a:lstStyle/>
                    <a:p>
                      <a:pPr algn="ctr" fontAlgn="ctr"/>
                      <a:r>
                        <a:rPr lang="en-US" sz="1600" u="none" strike="noStrike" dirty="0" smtClean="0">
                          <a:latin typeface="+mn-lt"/>
                        </a:rPr>
                        <a:t>Weight</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b="0" i="0" u="none" strike="noStrike" dirty="0" smtClean="0">
                          <a:solidFill>
                            <a:srgbClr val="000000"/>
                          </a:solidFill>
                          <a:latin typeface="+mn-lt"/>
                        </a:rPr>
                        <a:t>50 pounds</a:t>
                      </a:r>
                      <a:endParaRPr lang="en-US" sz="1600" b="0" i="0" u="none" strike="noStrike" dirty="0">
                        <a:solidFill>
                          <a:srgbClr val="000000"/>
                        </a:solidFill>
                        <a:latin typeface="+mn-lt"/>
                      </a:endParaRPr>
                    </a:p>
                  </a:txBody>
                  <a:tcPr marL="9525" marR="9525" marT="9525" marB="0" anchor="ctr"/>
                </a:tc>
              </a:tr>
              <a:tr h="758315">
                <a:tc>
                  <a:txBody>
                    <a:bodyPr/>
                    <a:lstStyle/>
                    <a:p>
                      <a:pPr algn="ctr" fontAlgn="ctr"/>
                      <a:r>
                        <a:rPr lang="en-US" sz="1600" u="none" strike="noStrike" dirty="0" smtClean="0">
                          <a:latin typeface="+mn-lt"/>
                        </a:rPr>
                        <a:t>Additional Features</a:t>
                      </a:r>
                      <a:endParaRPr lang="en-US" sz="1600" b="1" i="0" u="none" strike="noStrike" dirty="0">
                        <a:solidFill>
                          <a:srgbClr val="000000"/>
                        </a:solidFill>
                        <a:latin typeface="+mn-lt"/>
                      </a:endParaRPr>
                    </a:p>
                  </a:txBody>
                  <a:tcPr marL="9525" marR="9525" marT="9525" marB="0" anchor="ctr"/>
                </a:tc>
                <a:tc>
                  <a:txBody>
                    <a:bodyPr/>
                    <a:lstStyle/>
                    <a:p>
                      <a:pPr algn="ctr" fontAlgn="ctr"/>
                      <a:r>
                        <a:rPr lang="en-US" sz="1600" u="none" strike="noStrike" dirty="0" smtClean="0">
                          <a:latin typeface="+mn-lt"/>
                        </a:rPr>
                        <a:t>Temperature lockout</a:t>
                      </a:r>
                    </a:p>
                    <a:p>
                      <a:pPr algn="ctr" fontAlgn="ctr"/>
                      <a:r>
                        <a:rPr lang="en-US" sz="1600" u="none" strike="noStrike" dirty="0" smtClean="0">
                          <a:latin typeface="+mn-lt"/>
                        </a:rPr>
                        <a:t>High elevation</a:t>
                      </a:r>
                    </a:p>
                    <a:p>
                      <a:pPr algn="ctr" fontAlgn="ctr"/>
                      <a:r>
                        <a:rPr lang="en-US" sz="1600" u="none" strike="noStrike" dirty="0" smtClean="0">
                          <a:latin typeface="+mn-lt"/>
                        </a:rPr>
                        <a:t>Built-in</a:t>
                      </a:r>
                      <a:r>
                        <a:rPr lang="en-US" sz="1600" u="none" strike="noStrike" baseline="0" dirty="0" smtClean="0">
                          <a:latin typeface="+mn-lt"/>
                        </a:rPr>
                        <a:t> display window</a:t>
                      </a:r>
                      <a:endParaRPr lang="en-US" sz="1600" b="0" i="0" u="none" strike="noStrike" dirty="0">
                        <a:solidFill>
                          <a:srgbClr val="000000"/>
                        </a:solidFill>
                        <a:latin typeface="+mn-lt"/>
                      </a:endParaRPr>
                    </a:p>
                  </a:txBody>
                  <a:tcPr marL="9525" marR="9525" marT="9525"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55498292"/>
              </p:ext>
            </p:extLst>
          </p:nvPr>
        </p:nvGraphicFramePr>
        <p:xfrm>
          <a:off x="965200" y="787400"/>
          <a:ext cx="2692400" cy="3708400"/>
        </p:xfrm>
        <a:graphic>
          <a:graphicData uri="http://schemas.openxmlformats.org/drawingml/2006/table">
            <a:tbl>
              <a:tblPr firstRow="1" bandRow="1">
                <a:tableStyleId>{5C22544A-7EE6-4342-B048-85BDC9FD1C3A}</a:tableStyleId>
              </a:tblPr>
              <a:tblGrid>
                <a:gridCol w="1346200"/>
                <a:gridCol w="1346200"/>
              </a:tblGrid>
              <a:tr h="370840">
                <a:tc>
                  <a:txBody>
                    <a:bodyPr/>
                    <a:lstStyle/>
                    <a:p>
                      <a:pPr algn="ctr" fontAlgn="b"/>
                      <a:r>
                        <a:rPr lang="en-US" sz="1400" b="1" i="0" u="none" strike="noStrike" dirty="0">
                          <a:solidFill>
                            <a:schemeClr val="bg1"/>
                          </a:solidFill>
                          <a:effectLst/>
                          <a:latin typeface="+mn-lt"/>
                        </a:rPr>
                        <a:t>Temp Rise (F)</a:t>
                      </a:r>
                    </a:p>
                  </a:txBody>
                  <a:tcPr marL="9525" marR="9525" marT="9525" marB="0" anchor="ctr"/>
                </a:tc>
                <a:tc>
                  <a:txBody>
                    <a:bodyPr/>
                    <a:lstStyle/>
                    <a:p>
                      <a:pPr algn="ctr" fontAlgn="b"/>
                      <a:r>
                        <a:rPr lang="en-US" sz="1400" b="1" i="0" u="none" strike="noStrike" dirty="0">
                          <a:solidFill>
                            <a:schemeClr val="bg1"/>
                          </a:solidFill>
                          <a:effectLst/>
                          <a:latin typeface="+mn-lt"/>
                        </a:rPr>
                        <a:t>Flow Rate (</a:t>
                      </a:r>
                      <a:r>
                        <a:rPr lang="en-US" sz="1400" b="1" i="0" u="none" strike="noStrike" dirty="0" err="1">
                          <a:solidFill>
                            <a:schemeClr val="bg1"/>
                          </a:solidFill>
                          <a:effectLst/>
                          <a:latin typeface="+mn-lt"/>
                        </a:rPr>
                        <a:t>gpm</a:t>
                      </a:r>
                      <a:r>
                        <a:rPr lang="en-US" sz="1400" b="1" i="0" u="none" strike="noStrike" dirty="0">
                          <a:solidFill>
                            <a:schemeClr val="bg1"/>
                          </a:solidFill>
                          <a:effectLst/>
                          <a:latin typeface="+mn-lt"/>
                        </a:rPr>
                        <a:t>)</a:t>
                      </a:r>
                    </a:p>
                  </a:txBody>
                  <a:tcPr marL="9525" marR="9525" marT="9525" marB="0" anchor="ctr"/>
                </a:tc>
              </a:tr>
              <a:tr h="370840">
                <a:tc>
                  <a:txBody>
                    <a:bodyPr/>
                    <a:lstStyle/>
                    <a:p>
                      <a:pPr algn="ctr" fontAlgn="b"/>
                      <a:r>
                        <a:rPr lang="en-US" sz="1400" b="0" i="0" u="none" strike="noStrike" dirty="0">
                          <a:solidFill>
                            <a:srgbClr val="000000"/>
                          </a:solidFill>
                          <a:effectLst/>
                          <a:latin typeface="+mn-lt"/>
                        </a:rPr>
                        <a:t>100</a:t>
                      </a:r>
                    </a:p>
                  </a:txBody>
                  <a:tcPr marL="9525" marR="9525" marT="9525" marB="0" anchor="ctr"/>
                </a:tc>
                <a:tc>
                  <a:txBody>
                    <a:bodyPr/>
                    <a:lstStyle/>
                    <a:p>
                      <a:pPr algn="ctr" fontAlgn="b"/>
                      <a:r>
                        <a:rPr lang="en-US" sz="1400" b="0" i="0" u="none" strike="noStrike" dirty="0">
                          <a:solidFill>
                            <a:srgbClr val="000000"/>
                          </a:solidFill>
                          <a:effectLst/>
                          <a:latin typeface="+mn-lt"/>
                        </a:rPr>
                        <a:t>2.2 </a:t>
                      </a:r>
                    </a:p>
                  </a:txBody>
                  <a:tcPr marL="9525" marR="9525" marT="9525" marB="0" anchor="ctr"/>
                </a:tc>
              </a:tr>
              <a:tr h="370840">
                <a:tc>
                  <a:txBody>
                    <a:bodyPr/>
                    <a:lstStyle/>
                    <a:p>
                      <a:pPr algn="ctr" fontAlgn="b"/>
                      <a:r>
                        <a:rPr lang="en-US" sz="1400" b="0" i="0" u="none" strike="noStrike" dirty="0">
                          <a:solidFill>
                            <a:srgbClr val="000000"/>
                          </a:solidFill>
                          <a:effectLst/>
                          <a:latin typeface="+mn-lt"/>
                        </a:rPr>
                        <a:t>90</a:t>
                      </a:r>
                    </a:p>
                  </a:txBody>
                  <a:tcPr marL="9525" marR="9525" marT="9525" marB="0" anchor="ctr"/>
                </a:tc>
                <a:tc>
                  <a:txBody>
                    <a:bodyPr/>
                    <a:lstStyle/>
                    <a:p>
                      <a:pPr algn="ctr" fontAlgn="b"/>
                      <a:r>
                        <a:rPr lang="en-US" sz="1400" b="0" i="0" u="none" strike="noStrike" dirty="0">
                          <a:solidFill>
                            <a:srgbClr val="000000"/>
                          </a:solidFill>
                          <a:effectLst/>
                          <a:latin typeface="+mn-lt"/>
                        </a:rPr>
                        <a:t>2.5 </a:t>
                      </a:r>
                    </a:p>
                  </a:txBody>
                  <a:tcPr marL="9525" marR="9525" marT="9525" marB="0" anchor="ctr"/>
                </a:tc>
              </a:tr>
              <a:tr h="370840">
                <a:tc>
                  <a:txBody>
                    <a:bodyPr/>
                    <a:lstStyle/>
                    <a:p>
                      <a:pPr algn="ctr" fontAlgn="b"/>
                      <a:r>
                        <a:rPr lang="en-US" sz="1400" b="0" i="0" u="none" strike="noStrike" dirty="0">
                          <a:solidFill>
                            <a:srgbClr val="000000"/>
                          </a:solidFill>
                          <a:effectLst/>
                          <a:latin typeface="+mn-lt"/>
                        </a:rPr>
                        <a:t>80</a:t>
                      </a:r>
                    </a:p>
                  </a:txBody>
                  <a:tcPr marL="9525" marR="9525" marT="9525" marB="0" anchor="ctr"/>
                </a:tc>
                <a:tc>
                  <a:txBody>
                    <a:bodyPr/>
                    <a:lstStyle/>
                    <a:p>
                      <a:pPr algn="ctr" fontAlgn="b"/>
                      <a:r>
                        <a:rPr lang="en-US" sz="1400" b="0" i="0" u="none" strike="noStrike" dirty="0">
                          <a:solidFill>
                            <a:srgbClr val="000000"/>
                          </a:solidFill>
                          <a:effectLst/>
                          <a:latin typeface="+mn-lt"/>
                        </a:rPr>
                        <a:t>2.8 </a:t>
                      </a:r>
                    </a:p>
                  </a:txBody>
                  <a:tcPr marL="9525" marR="9525" marT="9525" marB="0" anchor="ctr"/>
                </a:tc>
              </a:tr>
              <a:tr h="370840">
                <a:tc>
                  <a:txBody>
                    <a:bodyPr/>
                    <a:lstStyle/>
                    <a:p>
                      <a:pPr algn="ctr" fontAlgn="b"/>
                      <a:r>
                        <a:rPr lang="en-US" sz="1400" b="0" i="0" u="none" strike="noStrike">
                          <a:solidFill>
                            <a:srgbClr val="000000"/>
                          </a:solidFill>
                          <a:effectLst/>
                          <a:latin typeface="+mn-lt"/>
                        </a:rPr>
                        <a:t>70</a:t>
                      </a:r>
                    </a:p>
                  </a:txBody>
                  <a:tcPr marL="9525" marR="9525" marT="9525" marB="0" anchor="ctr"/>
                </a:tc>
                <a:tc>
                  <a:txBody>
                    <a:bodyPr/>
                    <a:lstStyle/>
                    <a:p>
                      <a:pPr algn="ctr" fontAlgn="b"/>
                      <a:r>
                        <a:rPr lang="en-US" sz="1400" b="0" i="0" u="none" strike="noStrike" dirty="0">
                          <a:solidFill>
                            <a:srgbClr val="000000"/>
                          </a:solidFill>
                          <a:effectLst/>
                          <a:latin typeface="+mn-lt"/>
                        </a:rPr>
                        <a:t>3.2 </a:t>
                      </a:r>
                    </a:p>
                  </a:txBody>
                  <a:tcPr marL="9525" marR="9525" marT="9525" marB="0" anchor="ctr"/>
                </a:tc>
              </a:tr>
              <a:tr h="370840">
                <a:tc>
                  <a:txBody>
                    <a:bodyPr/>
                    <a:lstStyle/>
                    <a:p>
                      <a:pPr algn="ctr" fontAlgn="b"/>
                      <a:r>
                        <a:rPr lang="en-US" sz="1400" b="1" i="0" u="none" strike="noStrike" dirty="0">
                          <a:solidFill>
                            <a:srgbClr val="000000"/>
                          </a:solidFill>
                          <a:effectLst/>
                          <a:latin typeface="+mn-lt"/>
                        </a:rPr>
                        <a:t>60</a:t>
                      </a:r>
                    </a:p>
                  </a:txBody>
                  <a:tcPr marL="9525" marR="9525" marT="9525" marB="0" anchor="ctr"/>
                </a:tc>
                <a:tc>
                  <a:txBody>
                    <a:bodyPr/>
                    <a:lstStyle/>
                    <a:p>
                      <a:pPr algn="ctr" fontAlgn="b"/>
                      <a:r>
                        <a:rPr lang="en-US" sz="1400" b="1" i="0" u="none" strike="noStrike" dirty="0">
                          <a:solidFill>
                            <a:srgbClr val="000000"/>
                          </a:solidFill>
                          <a:effectLst/>
                          <a:latin typeface="+mn-lt"/>
                        </a:rPr>
                        <a:t>3.7 </a:t>
                      </a:r>
                    </a:p>
                  </a:txBody>
                  <a:tcPr marL="9525" marR="9525" marT="9525" marB="0" anchor="ctr"/>
                </a:tc>
              </a:tr>
              <a:tr h="370840">
                <a:tc>
                  <a:txBody>
                    <a:bodyPr/>
                    <a:lstStyle/>
                    <a:p>
                      <a:pPr algn="ctr" fontAlgn="b"/>
                      <a:r>
                        <a:rPr lang="en-US" sz="1400" b="1" i="0" u="none" strike="noStrike" dirty="0">
                          <a:solidFill>
                            <a:srgbClr val="000000"/>
                          </a:solidFill>
                          <a:effectLst/>
                          <a:latin typeface="+mn-lt"/>
                        </a:rPr>
                        <a:t>50</a:t>
                      </a:r>
                    </a:p>
                  </a:txBody>
                  <a:tcPr marL="9525" marR="9525" marT="9525" marB="0" anchor="ctr"/>
                </a:tc>
                <a:tc>
                  <a:txBody>
                    <a:bodyPr/>
                    <a:lstStyle/>
                    <a:p>
                      <a:pPr algn="ctr" fontAlgn="b"/>
                      <a:r>
                        <a:rPr lang="en-US" sz="1400" b="1" i="0" u="none" strike="noStrike" dirty="0">
                          <a:solidFill>
                            <a:srgbClr val="000000"/>
                          </a:solidFill>
                          <a:effectLst/>
                          <a:latin typeface="+mn-lt"/>
                        </a:rPr>
                        <a:t>4.4 </a:t>
                      </a:r>
                    </a:p>
                  </a:txBody>
                  <a:tcPr marL="9525" marR="9525" marT="9525" marB="0" anchor="ctr"/>
                </a:tc>
              </a:tr>
              <a:tr h="370840">
                <a:tc>
                  <a:txBody>
                    <a:bodyPr/>
                    <a:lstStyle/>
                    <a:p>
                      <a:pPr algn="ctr" fontAlgn="b"/>
                      <a:r>
                        <a:rPr lang="en-US" sz="1400" b="1" i="0" u="none" strike="noStrike" dirty="0">
                          <a:solidFill>
                            <a:srgbClr val="000000"/>
                          </a:solidFill>
                          <a:effectLst/>
                          <a:latin typeface="+mn-lt"/>
                        </a:rPr>
                        <a:t>45</a:t>
                      </a:r>
                    </a:p>
                  </a:txBody>
                  <a:tcPr marL="9525" marR="9525" marT="9525" marB="0" anchor="ctr"/>
                </a:tc>
                <a:tc>
                  <a:txBody>
                    <a:bodyPr/>
                    <a:lstStyle/>
                    <a:p>
                      <a:pPr algn="ctr" fontAlgn="b"/>
                      <a:r>
                        <a:rPr lang="en-US" sz="1400" b="1" i="0" u="none" strike="noStrike" dirty="0">
                          <a:solidFill>
                            <a:srgbClr val="000000"/>
                          </a:solidFill>
                          <a:effectLst/>
                          <a:latin typeface="+mn-lt"/>
                        </a:rPr>
                        <a:t>4.9 </a:t>
                      </a:r>
                    </a:p>
                  </a:txBody>
                  <a:tcPr marL="9525" marR="9525" marT="9525" marB="0" anchor="ctr"/>
                </a:tc>
              </a:tr>
              <a:tr h="370840">
                <a:tc>
                  <a:txBody>
                    <a:bodyPr/>
                    <a:lstStyle/>
                    <a:p>
                      <a:pPr algn="ctr" fontAlgn="b"/>
                      <a:r>
                        <a:rPr lang="en-US" sz="1400" b="1" i="0" u="none" strike="noStrike" dirty="0">
                          <a:solidFill>
                            <a:srgbClr val="000000"/>
                          </a:solidFill>
                          <a:effectLst/>
                          <a:latin typeface="+mn-lt"/>
                        </a:rPr>
                        <a:t>40</a:t>
                      </a:r>
                    </a:p>
                  </a:txBody>
                  <a:tcPr marL="9525" marR="9525" marT="9525" marB="0" anchor="ctr"/>
                </a:tc>
                <a:tc>
                  <a:txBody>
                    <a:bodyPr/>
                    <a:lstStyle/>
                    <a:p>
                      <a:pPr algn="ctr" fontAlgn="b"/>
                      <a:r>
                        <a:rPr lang="en-US" sz="1400" b="1" i="0" u="none" strike="noStrike" dirty="0">
                          <a:solidFill>
                            <a:srgbClr val="000000"/>
                          </a:solidFill>
                          <a:effectLst/>
                          <a:latin typeface="+mn-lt"/>
                        </a:rPr>
                        <a:t>5.6 </a:t>
                      </a:r>
                    </a:p>
                  </a:txBody>
                  <a:tcPr marL="9525" marR="9525" marT="9525" marB="0" anchor="ctr"/>
                </a:tc>
              </a:tr>
              <a:tr h="370840">
                <a:tc>
                  <a:txBody>
                    <a:bodyPr/>
                    <a:lstStyle/>
                    <a:p>
                      <a:pPr algn="ctr" fontAlgn="b"/>
                      <a:r>
                        <a:rPr lang="en-US" sz="1400" b="1" i="0" u="none" strike="noStrike" dirty="0">
                          <a:solidFill>
                            <a:srgbClr val="000000"/>
                          </a:solidFill>
                          <a:effectLst/>
                          <a:latin typeface="+mn-lt"/>
                        </a:rPr>
                        <a:t>30</a:t>
                      </a:r>
                    </a:p>
                  </a:txBody>
                  <a:tcPr marL="9525" marR="9525" marT="9525" marB="0" anchor="ctr"/>
                </a:tc>
                <a:tc>
                  <a:txBody>
                    <a:bodyPr/>
                    <a:lstStyle/>
                    <a:p>
                      <a:pPr algn="ctr" fontAlgn="b"/>
                      <a:r>
                        <a:rPr lang="en-US" sz="1400" b="1" i="0" u="none" strike="noStrike" dirty="0">
                          <a:solidFill>
                            <a:srgbClr val="000000"/>
                          </a:solidFill>
                          <a:effectLst/>
                          <a:latin typeface="+mn-lt"/>
                        </a:rPr>
                        <a:t>6.6 </a:t>
                      </a:r>
                    </a:p>
                  </a:txBody>
                  <a:tcPr marL="9525" marR="9525" marT="9525" marB="0" anchor="ctr"/>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562600"/>
            <a:ext cx="24288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ahrinet.org/App_Content/ahri/images/Certification/AHRI_CertLogo_regMa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667250"/>
            <a:ext cx="223837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Connections</a:t>
            </a:r>
            <a:endParaRPr lang="en-US" sz="3200" dirty="0">
              <a:solidFill>
                <a:schemeClr val="bg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57350"/>
            <a:ext cx="35242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04302" y="1654037"/>
            <a:ext cx="3408528" cy="1446550"/>
          </a:xfrm>
          <a:prstGeom prst="rect">
            <a:avLst/>
          </a:prstGeom>
          <a:noFill/>
        </p:spPr>
        <p:txBody>
          <a:bodyPr wrap="square" rtlCol="0">
            <a:spAutoFit/>
          </a:bodyPr>
          <a:lstStyle/>
          <a:p>
            <a:pPr algn="ctr"/>
            <a:r>
              <a:rPr lang="en-US" sz="2800" dirty="0" smtClean="0"/>
              <a:t>TOP VIEW</a:t>
            </a:r>
          </a:p>
          <a:p>
            <a:pPr algn="ctr"/>
            <a:r>
              <a:rPr lang="en-US" sz="2000" dirty="0" smtClean="0">
                <a:solidFill>
                  <a:srgbClr val="FF0000"/>
                </a:solidFill>
              </a:rPr>
              <a:t>¾” Hot Outlet</a:t>
            </a:r>
            <a:r>
              <a:rPr lang="en-US" sz="2000" dirty="0" smtClean="0"/>
              <a:t> </a:t>
            </a:r>
          </a:p>
          <a:p>
            <a:pPr algn="ctr"/>
            <a:r>
              <a:rPr lang="en-US" sz="2000" dirty="0" smtClean="0">
                <a:solidFill>
                  <a:srgbClr val="0070C0"/>
                </a:solidFill>
              </a:rPr>
              <a:t>¾” Cold Inlet </a:t>
            </a:r>
            <a:endParaRPr lang="en-US" sz="2000" dirty="0" smtClean="0"/>
          </a:p>
          <a:p>
            <a:pPr algn="ctr"/>
            <a:r>
              <a:rPr lang="en-US" sz="2000" dirty="0" smtClean="0"/>
              <a:t>2” Flex Vent Exhaust</a:t>
            </a:r>
            <a:endParaRPr lang="en-US" sz="2000" dirty="0"/>
          </a:p>
        </p:txBody>
      </p:sp>
      <p:sp>
        <p:nvSpPr>
          <p:cNvPr id="14" name="TextBox 13"/>
          <p:cNvSpPr txBox="1"/>
          <p:nvPr/>
        </p:nvSpPr>
        <p:spPr>
          <a:xfrm>
            <a:off x="4730198" y="3952875"/>
            <a:ext cx="3408528" cy="1446550"/>
          </a:xfrm>
          <a:prstGeom prst="rect">
            <a:avLst/>
          </a:prstGeom>
          <a:noFill/>
        </p:spPr>
        <p:txBody>
          <a:bodyPr wrap="square" rtlCol="0">
            <a:spAutoFit/>
          </a:bodyPr>
          <a:lstStyle/>
          <a:p>
            <a:pPr algn="ctr"/>
            <a:r>
              <a:rPr lang="en-US" sz="2800" dirty="0" smtClean="0"/>
              <a:t>Bottom View</a:t>
            </a:r>
          </a:p>
          <a:p>
            <a:pPr algn="ctr"/>
            <a:r>
              <a:rPr lang="en-US" sz="2000" dirty="0" smtClean="0"/>
              <a:t>½” Gas Line</a:t>
            </a:r>
          </a:p>
          <a:p>
            <a:pPr algn="ctr"/>
            <a:r>
              <a:rPr lang="en-US" sz="2000" dirty="0" smtClean="0"/>
              <a:t>½” Condensation Line</a:t>
            </a:r>
          </a:p>
          <a:p>
            <a:pPr algn="ctr"/>
            <a:r>
              <a:rPr lang="en-US" sz="2000" dirty="0" smtClean="0"/>
              <a:t>6ft Power Cord</a:t>
            </a:r>
            <a:endParaRPr lang="en-US" sz="2000" dirty="0"/>
          </a:p>
        </p:txBody>
      </p:sp>
    </p:spTree>
    <p:extLst>
      <p:ext uri="{BB962C8B-B14F-4D97-AF65-F5344CB8AC3E}">
        <p14:creationId xmlns:p14="http://schemas.microsoft.com/office/powerpoint/2010/main" val="338506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477" y="990600"/>
            <a:ext cx="321212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477" y="990600"/>
            <a:ext cx="32099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Innovative Venting</a:t>
            </a:r>
            <a:endParaRPr lang="en-US" sz="3200" dirty="0">
              <a:solidFill>
                <a:schemeClr val="bg1"/>
              </a:solidFill>
            </a:endParaRPr>
          </a:p>
        </p:txBody>
      </p:sp>
      <p:sp>
        <p:nvSpPr>
          <p:cNvPr id="9" name="Rectangle 8"/>
          <p:cNvSpPr/>
          <p:nvPr/>
        </p:nvSpPr>
        <p:spPr>
          <a:xfrm>
            <a:off x="588988" y="1676400"/>
            <a:ext cx="4809490" cy="1200329"/>
          </a:xfrm>
          <a:prstGeom prst="rect">
            <a:avLst/>
          </a:prstGeom>
        </p:spPr>
        <p:txBody>
          <a:bodyPr wrap="square">
            <a:spAutoFit/>
          </a:bodyPr>
          <a:lstStyle/>
          <a:p>
            <a:r>
              <a:rPr lang="en-US" sz="2400" dirty="0" smtClean="0"/>
              <a:t>Ability to vent through existing </a:t>
            </a:r>
          </a:p>
          <a:p>
            <a:r>
              <a:rPr lang="en-US" sz="2400" dirty="0" smtClean="0"/>
              <a:t>B-Vent, save tremendous amount</a:t>
            </a:r>
            <a:r>
              <a:rPr lang="en-US" sz="2400" dirty="0"/>
              <a:t> </a:t>
            </a:r>
            <a:r>
              <a:rPr lang="en-US" sz="2400" dirty="0" smtClean="0"/>
              <a:t>on installation time! </a:t>
            </a:r>
            <a:endParaRPr lang="en-US" sz="2400" dirty="0"/>
          </a:p>
        </p:txBody>
      </p:sp>
      <p:sp>
        <p:nvSpPr>
          <p:cNvPr id="10" name="Rectangle 9"/>
          <p:cNvSpPr/>
          <p:nvPr/>
        </p:nvSpPr>
        <p:spPr>
          <a:xfrm>
            <a:off x="588988" y="672335"/>
            <a:ext cx="3917611" cy="707886"/>
          </a:xfrm>
          <a:prstGeom prst="rect">
            <a:avLst/>
          </a:prstGeom>
        </p:spPr>
        <p:txBody>
          <a:bodyPr wrap="none">
            <a:spAutoFit/>
          </a:bodyPr>
          <a:lstStyle/>
          <a:p>
            <a:r>
              <a:rPr lang="en-US" sz="4000" b="1" dirty="0" smtClean="0">
                <a:solidFill>
                  <a:schemeClr val="tx2"/>
                </a:solidFill>
              </a:rPr>
              <a:t>Flex Vent System</a:t>
            </a:r>
            <a:endParaRPr lang="en-US" sz="4000" b="1" dirty="0">
              <a:solidFill>
                <a:schemeClr val="tx2"/>
              </a:solidFill>
            </a:endParaRPr>
          </a:p>
        </p:txBody>
      </p:sp>
      <p:sp>
        <p:nvSpPr>
          <p:cNvPr id="11" name="Rectangle 10"/>
          <p:cNvSpPr/>
          <p:nvPr/>
        </p:nvSpPr>
        <p:spPr>
          <a:xfrm>
            <a:off x="470867" y="5486400"/>
            <a:ext cx="4710733" cy="1015663"/>
          </a:xfrm>
          <a:prstGeom prst="rect">
            <a:avLst/>
          </a:prstGeom>
        </p:spPr>
        <p:txBody>
          <a:bodyPr wrap="square" anchor="ctr">
            <a:spAutoFit/>
          </a:bodyPr>
          <a:lstStyle/>
          <a:p>
            <a:r>
              <a:rPr lang="en-US" sz="2000" dirty="0" smtClean="0">
                <a:solidFill>
                  <a:schemeClr val="accent1">
                    <a:lumMod val="65000"/>
                    <a:lumOff val="35000"/>
                  </a:schemeClr>
                </a:solidFill>
              </a:rPr>
              <a:t>Perfect for </a:t>
            </a:r>
            <a:r>
              <a:rPr lang="en-US" sz="2000" dirty="0" smtClean="0">
                <a:solidFill>
                  <a:schemeClr val="accent2"/>
                </a:solidFill>
              </a:rPr>
              <a:t>multi-family </a:t>
            </a:r>
            <a:r>
              <a:rPr lang="en-US" sz="2000" dirty="0" smtClean="0">
                <a:solidFill>
                  <a:schemeClr val="accent1">
                    <a:lumMod val="65000"/>
                    <a:lumOff val="35000"/>
                  </a:schemeClr>
                </a:solidFill>
              </a:rPr>
              <a:t>vertical venting, up to 35 feet</a:t>
            </a:r>
            <a:r>
              <a:rPr lang="en-US" sz="2000" smtClean="0">
                <a:solidFill>
                  <a:schemeClr val="accent1">
                    <a:lumMod val="65000"/>
                    <a:lumOff val="35000"/>
                  </a:schemeClr>
                </a:solidFill>
              </a:rPr>
              <a:t>, when </a:t>
            </a:r>
            <a:r>
              <a:rPr lang="en-US" sz="2000" dirty="0" smtClean="0">
                <a:solidFill>
                  <a:schemeClr val="accent1">
                    <a:lumMod val="65000"/>
                    <a:lumOff val="35000"/>
                  </a:schemeClr>
                </a:solidFill>
              </a:rPr>
              <a:t>stainless steel and PVC can be challenging </a:t>
            </a:r>
            <a:endParaRPr lang="en-US" sz="2000" dirty="0">
              <a:solidFill>
                <a:schemeClr val="accent1">
                  <a:lumMod val="65000"/>
                  <a:lumOff val="35000"/>
                </a:schemeClr>
              </a:solidFill>
            </a:endParaRPr>
          </a:p>
        </p:txBody>
      </p:sp>
      <p:sp>
        <p:nvSpPr>
          <p:cNvPr id="12" name="Rectangular Callout 11"/>
          <p:cNvSpPr/>
          <p:nvPr/>
        </p:nvSpPr>
        <p:spPr>
          <a:xfrm>
            <a:off x="2005931" y="3962400"/>
            <a:ext cx="2381742" cy="862088"/>
          </a:xfrm>
          <a:prstGeom prst="wedgeRectCallout">
            <a:avLst>
              <a:gd name="adj1" fmla="val 149346"/>
              <a:gd name="adj2" fmla="val 21070"/>
            </a:avLst>
          </a:prstGeom>
          <a:solidFill>
            <a:schemeClr val="accent2">
              <a:lumMod val="40000"/>
              <a:lumOff val="60000"/>
            </a:schemeClr>
          </a:solidFill>
          <a:ln w="1905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Flex Vent running through existing B-Vent</a:t>
            </a:r>
            <a:endParaRPr lang="en-US" sz="1600" dirty="0"/>
          </a:p>
        </p:txBody>
      </p:sp>
    </p:spTree>
    <p:extLst>
      <p:ext uri="{BB962C8B-B14F-4D97-AF65-F5344CB8AC3E}">
        <p14:creationId xmlns:p14="http://schemas.microsoft.com/office/powerpoint/2010/main" val="36719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heel(1)">
                                      <p:cBhvr>
                                        <p:cTn id="7" dur="20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0377" y="0"/>
            <a:ext cx="3505200" cy="584775"/>
          </a:xfrm>
          <a:prstGeom prst="rect">
            <a:avLst/>
          </a:prstGeom>
          <a:noFill/>
        </p:spPr>
        <p:txBody>
          <a:bodyPr wrap="square" rtlCol="0" anchor="ctr">
            <a:spAutoFit/>
          </a:bodyPr>
          <a:lstStyle/>
          <a:p>
            <a:pPr algn="ctr"/>
            <a:r>
              <a:rPr lang="en-US" sz="3200" dirty="0" smtClean="0">
                <a:solidFill>
                  <a:schemeClr val="bg1"/>
                </a:solidFill>
              </a:rPr>
              <a:t>Basic Steps</a:t>
            </a:r>
            <a:endParaRPr lang="en-US" sz="3200" dirty="0">
              <a:solidFill>
                <a:schemeClr val="bg1"/>
              </a:solidFill>
            </a:endParaRPr>
          </a:p>
        </p:txBody>
      </p:sp>
      <p:sp>
        <p:nvSpPr>
          <p:cNvPr id="2" name="Rectangle 1"/>
          <p:cNvSpPr/>
          <p:nvPr/>
        </p:nvSpPr>
        <p:spPr>
          <a:xfrm>
            <a:off x="0" y="4800600"/>
            <a:ext cx="9143999"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1" y="4823529"/>
            <a:ext cx="3698290" cy="203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584775"/>
            <a:ext cx="2638864" cy="707886"/>
          </a:xfrm>
          <a:prstGeom prst="rect">
            <a:avLst/>
          </a:prstGeom>
        </p:spPr>
        <p:txBody>
          <a:bodyPr wrap="none">
            <a:spAutoFit/>
          </a:bodyPr>
          <a:lstStyle/>
          <a:p>
            <a:r>
              <a:rPr lang="en-US" sz="4000" b="1" dirty="0" smtClean="0">
                <a:solidFill>
                  <a:schemeClr val="tx2"/>
                </a:solidFill>
              </a:rPr>
              <a:t>Installation</a:t>
            </a:r>
            <a:endParaRPr lang="en-US" sz="4000" b="1" dirty="0">
              <a:solidFill>
                <a:schemeClr val="tx2"/>
              </a:solidFill>
            </a:endParaRPr>
          </a:p>
        </p:txBody>
      </p:sp>
      <p:graphicFrame>
        <p:nvGraphicFramePr>
          <p:cNvPr id="5" name="Diagram 4"/>
          <p:cNvGraphicFramePr/>
          <p:nvPr>
            <p:extLst>
              <p:ext uri="{D42A27DB-BD31-4B8C-83A1-F6EECF244321}">
                <p14:modId xmlns:p14="http://schemas.microsoft.com/office/powerpoint/2010/main" val="2233210173"/>
              </p:ext>
            </p:extLst>
          </p:nvPr>
        </p:nvGraphicFramePr>
        <p:xfrm>
          <a:off x="533400" y="1371601"/>
          <a:ext cx="80772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745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9">
      <a:dk1>
        <a:sysClr val="windowText" lastClr="000000"/>
      </a:dk1>
      <a:lt1>
        <a:sysClr val="window" lastClr="FFFFFF"/>
      </a:lt1>
      <a:dk2>
        <a:srgbClr val="1F497D"/>
      </a:dk2>
      <a:lt2>
        <a:srgbClr val="000000"/>
      </a:lt2>
      <a:accent1>
        <a:srgbClr val="000000"/>
      </a:accent1>
      <a:accent2>
        <a:srgbClr val="FF0909"/>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0E0B9C96E2CA489CAA392AFA727557" ma:contentTypeVersion="2" ma:contentTypeDescription="Create a new document." ma:contentTypeScope="" ma:versionID="54dbe9f0e36c1e072e14360bcd0e701b">
  <xsd:schema xmlns:xsd="http://www.w3.org/2001/XMLSchema" xmlns:xs="http://www.w3.org/2001/XMLSchema" xmlns:p="http://schemas.microsoft.com/office/2006/metadata/properties" xmlns:ns2="d0f2584d-8e85-43c8-9392-888d7c055ea1" xmlns:ns3="ea224d45-54b3-42ae-ab4f-61a34702937d" targetNamespace="http://schemas.microsoft.com/office/2006/metadata/properties" ma:root="true" ma:fieldsID="660fbd7d28fe5858612d41cf22a2780e" ns2:_="" ns3:_="">
    <xsd:import namespace="d0f2584d-8e85-43c8-9392-888d7c055ea1"/>
    <xsd:import namespace="ea224d45-54b3-42ae-ab4f-61a34702937d"/>
    <xsd:element name="properties">
      <xsd:complexType>
        <xsd:sequence>
          <xsd:element name="documentManagement">
            <xsd:complexType>
              <xsd:all>
                <xsd:element ref="ns2:Pictur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f2584d-8e85-43c8-9392-888d7c055ea1" elementFormDefault="qualified">
    <xsd:import namespace="http://schemas.microsoft.com/office/2006/documentManagement/types"/>
    <xsd:import namespace="http://schemas.microsoft.com/office/infopath/2007/PartnerControls"/>
    <xsd:element name="Picture" ma:index="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224d45-54b3-42ae-ab4f-61a34702937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icture xmlns="d0f2584d-8e85-43c8-9392-888d7c055ea1">
      <Url xsi:nil="true"/>
      <Description xsi:nil="true"/>
    </Picture>
  </documentManagement>
</p:properties>
</file>

<file path=customXml/itemProps1.xml><?xml version="1.0" encoding="utf-8"?>
<ds:datastoreItem xmlns:ds="http://schemas.openxmlformats.org/officeDocument/2006/customXml" ds:itemID="{023DA97D-B7F0-4D4A-B121-CB83511ABB80}"/>
</file>

<file path=customXml/itemProps2.xml><?xml version="1.0" encoding="utf-8"?>
<ds:datastoreItem xmlns:ds="http://schemas.openxmlformats.org/officeDocument/2006/customXml" ds:itemID="{0BADFE8E-25D7-4577-B000-90A710A52D60}"/>
</file>

<file path=customXml/itemProps3.xml><?xml version="1.0" encoding="utf-8"?>
<ds:datastoreItem xmlns:ds="http://schemas.openxmlformats.org/officeDocument/2006/customXml" ds:itemID="{A52D0F6C-E460-4574-B98F-FBAC6D931842}"/>
</file>

<file path=docProps/app.xml><?xml version="1.0" encoding="utf-8"?>
<Properties xmlns="http://schemas.openxmlformats.org/officeDocument/2006/extended-properties" xmlns:vt="http://schemas.openxmlformats.org/officeDocument/2006/docPropsVTypes">
  <Template>Austin</Template>
  <TotalTime>11386</TotalTime>
  <Words>1416</Words>
  <Application>Microsoft Office PowerPoint</Application>
  <PresentationFormat>On-screen Show (4:3)</PresentationFormat>
  <Paragraphs>233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Easy 40 Gallon Tank Replacement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jpacheco</dc:creator>
  <cp:lastModifiedBy>jpacheco</cp:lastModifiedBy>
  <cp:revision>64</cp:revision>
  <cp:lastPrinted>2014-09-05T17:37:23Z</cp:lastPrinted>
  <dcterms:created xsi:type="dcterms:W3CDTF">2014-08-14T18:09:18Z</dcterms:created>
  <dcterms:modified xsi:type="dcterms:W3CDTF">2014-10-13T15:37:44Z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0x010100810E0B9C96E2CA489CAA392AFA727557</vt:lpwstr>
  </property>
</Properties>
</file>