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6"/>
  </p:notesMasterIdLst>
  <p:sldIdLst>
    <p:sldId id="289" r:id="rId2"/>
    <p:sldId id="291" r:id="rId3"/>
    <p:sldId id="320" r:id="rId4"/>
    <p:sldId id="313" r:id="rId5"/>
    <p:sldId id="372" r:id="rId6"/>
    <p:sldId id="373" r:id="rId7"/>
    <p:sldId id="374" r:id="rId8"/>
    <p:sldId id="293" r:id="rId9"/>
    <p:sldId id="336" r:id="rId10"/>
    <p:sldId id="292" r:id="rId11"/>
    <p:sldId id="294" r:id="rId12"/>
    <p:sldId id="295" r:id="rId13"/>
    <p:sldId id="339" r:id="rId14"/>
    <p:sldId id="311" r:id="rId15"/>
    <p:sldId id="375" r:id="rId16"/>
    <p:sldId id="296" r:id="rId17"/>
    <p:sldId id="318" r:id="rId18"/>
    <p:sldId id="297" r:id="rId19"/>
    <p:sldId id="298" r:id="rId20"/>
    <p:sldId id="337" r:id="rId21"/>
    <p:sldId id="33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290" r:id="rId31"/>
    <p:sldId id="353" r:id="rId32"/>
    <p:sldId id="371" r:id="rId33"/>
    <p:sldId id="307" r:id="rId34"/>
    <p:sldId id="322" r:id="rId35"/>
    <p:sldId id="334" r:id="rId36"/>
    <p:sldId id="316" r:id="rId37"/>
    <p:sldId id="308" r:id="rId38"/>
    <p:sldId id="340" r:id="rId39"/>
    <p:sldId id="376" r:id="rId40"/>
    <p:sldId id="377" r:id="rId41"/>
    <p:sldId id="378" r:id="rId42"/>
    <p:sldId id="332" r:id="rId43"/>
    <p:sldId id="368" r:id="rId44"/>
    <p:sldId id="333" r:id="rId45"/>
    <p:sldId id="341" r:id="rId46"/>
    <p:sldId id="342" r:id="rId47"/>
    <p:sldId id="343" r:id="rId48"/>
    <p:sldId id="344" r:id="rId49"/>
    <p:sldId id="345" r:id="rId50"/>
    <p:sldId id="346" r:id="rId51"/>
    <p:sldId id="366" r:id="rId52"/>
    <p:sldId id="367" r:id="rId53"/>
    <p:sldId id="369" r:id="rId54"/>
    <p:sldId id="347" r:id="rId55"/>
    <p:sldId id="309" r:id="rId56"/>
    <p:sldId id="352" r:id="rId57"/>
    <p:sldId id="335" r:id="rId58"/>
    <p:sldId id="348" r:id="rId59"/>
    <p:sldId id="351" r:id="rId60"/>
    <p:sldId id="365" r:id="rId61"/>
    <p:sldId id="349" r:id="rId62"/>
    <p:sldId id="350" r:id="rId63"/>
    <p:sldId id="314" r:id="rId64"/>
    <p:sldId id="379" r:id="rId65"/>
    <p:sldId id="315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7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F593"/>
    <a:srgbClr val="73C616"/>
    <a:srgbClr val="FFF555"/>
    <a:srgbClr val="FF2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85" d="100"/>
          <a:sy n="85" d="100"/>
        </p:scale>
        <p:origin x="90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4AFC81-F829-4605-A225-2EE5C8F5F4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34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10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6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2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1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68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25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51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4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80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35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19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4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93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7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72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1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04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6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0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2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9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54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29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20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23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81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98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0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59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9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364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39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245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1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12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74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151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1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323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805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657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23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49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32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3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648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206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176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496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242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89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085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519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258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59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157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3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2421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036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411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958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2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65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5599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66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790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480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5794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69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955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70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26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70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71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408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411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73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660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74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9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5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3EB4A-C5E6-48C6-9439-83A042142C69}" type="slidenum">
              <a:rPr lang="en-US"/>
              <a:pPr/>
              <a:t>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8580" dist="25399" dir="2700000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126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>
          <a:effectLst>
            <a:outerShdw blurRad="68580" dist="25399" dir="2700000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effectLst>
            <a:outerShdw blurRad="68580" dist="25399" dir="2700000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334EB45-4F25-497E-B749-585A1A4D211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dt" sz="quarter" idx="2"/>
          </p:nvPr>
        </p:nvSpPr>
        <p:spPr>
          <a:effectLst>
            <a:outerShdw blurRad="68580" dist="25399" dir="2700000" algn="ctr" rotWithShape="0">
              <a:srgbClr val="808080">
                <a:alpha val="75000"/>
              </a:srgbClr>
            </a:outerShdw>
          </a:effectLst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0D167-2794-4546-8859-4A60548053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5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A7F1A-A09C-4BC1-9177-975628B055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70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6CF75D-3C5B-4BCD-9E7B-FD5AD75806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4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B24E7BA-3226-4E92-9760-89266D4674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0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A9A4C8-8E96-4FDD-8508-3243CE61C4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72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0E549DA-2833-42AB-8BCB-EA1AF8A0D8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0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457EDEC-EB0A-4BFF-A692-71736E783F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EA958-7795-45D6-BF39-DA37F80227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5D768-2C7C-4127-9533-CE602240F7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3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AC85F-8B46-4EA3-8143-CE1C94EAE5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0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F9935-4395-4EA2-B5D0-A6C92A33CF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0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274A8-B9B6-4D7A-8BE9-76512D4233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6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4F1B7-F47E-42D4-94BA-04722DC299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17C69-1115-40BE-B101-7C6F1C775D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66548-D3ED-4221-BC48-E6F2B6F729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0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C9488C8-2E9B-4A07-9A43-85F88A9C5A4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biography.com/imported/images/Biography/Images/Profiles/C/Henry-Clay-9250385-1-402.jpg&amp;imgrefurl=http://www.biography.com/people/henry-clay-9250385&amp;usg=__Ixn7SowZIcRRrF_F6ZJoBOWT3CM=&amp;h=402&amp;w=402&amp;sz=192&amp;hl=en&amp;start=8&amp;sig2=p0sex82eoqhuoAuFJB04lg&amp;zoom=1&amp;tbnid=dFRQePRkF9DGmM:&amp;tbnh=124&amp;tbnw=124&amp;ei=fWa3UMvMHcXJ0QGyjoHIAg&amp;prev=/search?q=henry+clay&amp;um=1&amp;hl=en&amp;safe=active&amp;rls=com.microsoft:en-us&amp;tbm=isch&amp;um=1&amp;itbs=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eliwhitney.org/new/sites/default/files/cottongin1s.jpg&amp;imgrefurl=http://www.eliwhitney.org/new/museum/eli-whitney/cotton-gin&amp;usg=__qC53KVmSdjxG54c59bOAsNG5tgc=&amp;h=188&amp;w=240&amp;sz=9&amp;hl=en&amp;start=2&amp;sig2=ijugXcPu6pyZy0oZj47L7A&amp;zoom=1&amp;tbnid=Awd2qFklua6UJM:&amp;tbnh=86&amp;tbnw=110&amp;ei=5GW3UJjFG_G50QGktYHoDQ&amp;prev=/search?q=cotton+gin&amp;um=1&amp;hl=en&amp;safe=active&amp;sa=N&amp;rls=com.microsoft:en-us&amp;tbm=isch&amp;um=1&amp;itbs=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Antebellum – </a:t>
            </a:r>
            <a:r>
              <a:rPr lang="en-US" smtClean="0"/>
              <a:t>Civil War Terms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(1820-1877)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Compromise of 1820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cdn.dipity.com/uploads/events/9c3c3d7c1dfff9c3cea62352e0e2052a_1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057900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1431925"/>
          </a:xfrm>
        </p:spPr>
        <p:txBody>
          <a:bodyPr/>
          <a:lstStyle/>
          <a:p>
            <a:r>
              <a:rPr lang="en-US" dirty="0" smtClean="0"/>
              <a:t>Henry Clay’s American System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http://t0.gstatic.com/images?q=tbn:ANd9GcSNvWlBzmSH079iEP2HpMq93V5_DmrJ3qq4OEJ_Snh7BKKCjT4Gqt673A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981200"/>
            <a:ext cx="2895600" cy="2895602"/>
          </a:xfrm>
          <a:prstGeom prst="rect">
            <a:avLst/>
          </a:prstGeom>
          <a:noFill/>
        </p:spPr>
      </p:pic>
      <p:pic>
        <p:nvPicPr>
          <p:cNvPr id="4098" name="Picture 2" descr="http://www.ushistory.org/us/images/000367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8100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31925"/>
          </a:xfrm>
        </p:spPr>
        <p:txBody>
          <a:bodyPr/>
          <a:lstStyle/>
          <a:p>
            <a:r>
              <a:rPr lang="en-US" dirty="0" smtClean="0"/>
              <a:t>Abolitionism Grows in the North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web-books.com/eLibrary/Books/B0/B52/MAIN/images/C6S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44805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Frederick </a:t>
            </a:r>
            <a:r>
              <a:rPr lang="en-US" dirty="0" smtClean="0"/>
              <a:t>Douglass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2.bp.blogspot.com/-mUUDyRfWvu4/UCzt8S35w-I/AAAAAAAAADg/9CBn_ViGFcA/s1600/BIGdougl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962400" cy="48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1431925"/>
          </a:xfrm>
        </p:spPr>
        <p:txBody>
          <a:bodyPr/>
          <a:lstStyle/>
          <a:p>
            <a:r>
              <a:rPr lang="en-US" dirty="0" smtClean="0"/>
              <a:t> Grimke Sisters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55237"/>
            <a:ext cx="2867025" cy="41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772400" cy="14319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mtClean="0"/>
              <a:t>Sojourner Truth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1863725"/>
            <a:ext cx="4381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772400" cy="1431925"/>
          </a:xfrm>
        </p:spPr>
        <p:txBody>
          <a:bodyPr/>
          <a:lstStyle/>
          <a:p>
            <a:r>
              <a:rPr lang="en-US" dirty="0" smtClean="0"/>
              <a:t>Nat Turner Slave Revolt (1831)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s3.amazonaws.com/rapgenius/slave+rebellion+nat+tur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7912"/>
            <a:ext cx="423571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1255"/>
            <a:ext cx="447200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772400" cy="1431925"/>
          </a:xfrm>
        </p:spPr>
        <p:txBody>
          <a:bodyPr/>
          <a:lstStyle/>
          <a:p>
            <a:r>
              <a:rPr lang="en-US" dirty="0" smtClean="0"/>
              <a:t>Nullification Crisis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http://1.bp.blogspot.com/_lIWYSkEV1vI/Sv7_wDokXGI/AAAAAAAAANg/KWK1SSdN6UI/s320/SC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53820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8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Wilmot Proviso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upload.wikimedia.org/wikipedia/commons/2/29/US_SlaveFree1846_Wilm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6781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Compromise of 1850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://www-tc.pbs.org/wgbh/americanexperience/media/uploads/lincolns_shifting_18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2057400"/>
            <a:ext cx="654843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431925"/>
          </a:xfrm>
        </p:spPr>
        <p:txBody>
          <a:bodyPr/>
          <a:lstStyle/>
          <a:p>
            <a:r>
              <a:rPr lang="en-US" dirty="0" smtClean="0"/>
              <a:t>Cotton Gin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 descr="http://t2.gstatic.com/images?q=tbn:ANd9GcQ7ifBLZBiTln1yiuz2lwiwFIkrgyOlP1j9M9h_nZjWjGWukdLDwY_O6N8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2895600"/>
            <a:ext cx="3631015" cy="2838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California enters Union</a:t>
            </a:r>
            <a:br>
              <a:rPr lang="en-US" dirty="0" smtClean="0"/>
            </a:br>
            <a:r>
              <a:rPr lang="en-US" dirty="0" smtClean="0"/>
              <a:t>(Bear Flag State)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http://67.39.100.124/wordpress/wp-content/uploads/2011/09/800px-Flag_of_California_svg-300x1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981200"/>
            <a:ext cx="470984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Fugitive Slave Law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ttp://www.ohiohistorycentral.org/images/7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626619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1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431925"/>
          </a:xfrm>
        </p:spPr>
        <p:txBody>
          <a:bodyPr/>
          <a:lstStyle/>
          <a:p>
            <a:r>
              <a:rPr lang="en-US" dirty="0" smtClean="0"/>
              <a:t>Underground Railroad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rachelgit.files.wordpress.com/2012/05/underground-railr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431925"/>
          </a:xfrm>
        </p:spPr>
        <p:txBody>
          <a:bodyPr/>
          <a:lstStyle/>
          <a:p>
            <a:r>
              <a:rPr lang="en-US" dirty="0" smtClean="0"/>
              <a:t>Uncle Tom’s Cabin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coursesite.uhcl.edu/HSH/Whitec/ximages/afam/abolitionists/UncleTomsCabin%5b1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31988"/>
            <a:ext cx="3200400" cy="442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31925"/>
          </a:xfrm>
        </p:spPr>
        <p:txBody>
          <a:bodyPr/>
          <a:lstStyle/>
          <a:p>
            <a:r>
              <a:rPr lang="en-US" dirty="0" smtClean="0"/>
              <a:t>Kansas-Nebraska Act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AutoShape 2" descr="data:image/jpeg;base64,/9j/4AAQSkZJRgABAQAAAQABAAD/2wCEAAkGBhQSEBUUEhIVFBUVFRUXGBcVFRgWFRUUFBUWHBUYGBYYHCYeFxkmGRgYHy8gIycpLCwtFh4xNTAqNSYsLSkBCQoKDgwOGg8PGiwkHyQpLCwsLCwsLCwsKSwsLCwsLCwpLCwsLCwpLCwsLCwsLCwsLCwpLCksLCwsLCwsLCwsLP/AABEIAMsA+AMBIgACEQEDEQH/xAAbAAACAwEBAQAAAAAAAAAAAAAABAIDBQEGB//EAEgQAAIBAgMDBgkKBAYBBQEAAAECEQADEiExBEFRBRMiMmFxBhUjM1KBkbLSFEJTc5KTobHB0WJygvBDY4OiwtPhFiSzw+I0/8QAGQEAAwEBAQAAAAAAAAAAAAAAAAECAwQF/8QALREAAgIBBAADBwQDAAAAAAAAAAECERIDITFRQaHRBBMUUmGR4SIyQvBxorH/2gAMAwEAAhEDEQA/APoPJ/J9rmbfkrfm7f8Ahp6A7KY8XWvobX3aftRyefI2vq7fuCr5riNhA8hWdVtIh/hRY+yQV/CoXdiVFLG1YcKCT5NUaAJ4EE+ytEOOIykHPQjUV10BBBEgiCOIOtOwM8W7Q62zBe+yrD2oGj1xVlqxs7dVLLdgRCfZEip7Gxw4T1kOEzvjqntlcJ9dWXbCt1lDfzAH86zzrkw941yR8XWvobf3aftR4utfQ2vu0/aojYwOqXX+VzH2TK/hXcFwaXAf50B/FCv5U80WtSJ3xda+htfdp+1Hi619Da+7T9q5ztwaojfyuQfYV/Wu/Kzvt3B3BW91ifwp5FZRDxda+htfdp+1Hi619Da+7T9qPGCb2w/zqye8BVlvaFbqsrdzA/lTK2K/F1r6G192n7UeLrX0Nr7tP2piKKAF/F1r6G192n7VxtgsgSbVoAZkm2gAA1JMUzSvKexm7aKAgGUYYhKk27ivhYb1OGD2E0AcXZLBAYW7JUxBCWyDJgQYg55V35DZ05q1u+Ym/TdvrN5Q8H2vWRbZ1t+Ue4eaQAYzi5uMQM4WYOWIBLICMO6W1cgM99b+MK07PjAUw62XLsuvpwVO7pD5xpiNA7DZz8nay16CZd+WWVRXZbBXEEslc+kFtlctcwIrOPg62LaW52TtNu6jAqMKyCtgiBJC2yVMkzujSpXfB9ntXLbsii9cRrgtr0ebRUBUBwQS2AYiRBDERQBp+LrX0Nv7tP2o8XWvobX3aftXdgsMlpEdsbKqqW0xYRGI9piT2zV9IYv4utfQ2vu0/ajxda+htfdp+1Tu7SqkAmCdMjGoGZ0GZAz41bQAv4utfQ2vu0/ajxda+htfdp+1MUUAL+LrX0Nr7tP2o8XWvobX3aftTFFAC/i619Da+7T9qPF1r6G192n7UxUS440bidIS2/k+1zNzyVvzdz/DT0D2UVdyg45m5nPk7ggZmcB3VytIpkuSK0sB9kCNkGsKpPAG2BPq1rzlnk2yVGHbVJxi4GAXzloMZMz0flFy9dOmbgSMMn1PJ3mbX1dv3BSN7wdRiDjcQtxfmmRdd3bMrkZc6dlSmUYq8k2WkfK0AuC6ii3Kmbi4cyXLHO4vRJjNYjFXrkBjOPV35fhWSvgtZBkYxBUjpaFTYO/WTZXWes3ZGuoyEme3j25Um7BCtgTcd+3ABxwak8TixDupil7hwXBwuECN4cDrAbxhAB4QDvNWs+cASfwHf/4/CsZJ2c2ps9ydRS4Doa5zU9bPs+aPVv8AXQ9uTIMHTdmPX/eZpUjO2ToquGG8Hs09mv4/hRz47QeEZ+wa0segyXiWg1Vc2dW6yK3eoP513nexvZ+py/GuKGjMjuiY7BnTxDLogNgTcsfykr7pFHyQbmuD/Uc/mTVkNxX7J+KiW4A9sx7Rn+E+qjfsebXYvctMGQC7c6TEHqHIIx3od4FXcw+66fWqH8gKrv4pDwvQDEgtrI3EDLKdeNNW3DAEaEA+2tVdHRpytUU83c9ND32z+lyiLvG2f6WH/I0xRTNSibvC37W/aibvC39pvgq+igCibno2/tt8FcxXfRt/eN/10xRQAo2zsxOMKAbbJAYmcRHFRGn41LZtsBCgt04EqcmxR0uic+OmVM1G7aDCGEj9RoRwPaKAONdUGCwB4Eic9KnVHyFMJXCDIMk5scWpLHOe2oczcXRw3AMAMu1l3zviI1E50ANUUqL1xh0UC5Sec3n0RhMjf0j6gd07dy4WjmweIVsTKOJGECPX7aaTfAm0uS12gExksT2YjA7860+TthKYixnEFy1yAzmd8k/hS42S6qwohn6xkdADQfiZI7Y3GtOxbwqFkmABJMkxxNdUYqKOe3KW4rypZA2e7AA8lcGQGmE0VPlf/wDnu/VXPcNcpstHnNge4LNvoKw5u31Wg9QbmEf7qv8AloHWV0/mUx9pZX8aOT/M2vq7fuCmK4zYhavK3VYN/KQfyqdK8oIuBmKKxUSMQnTt19hFVLsLKDFxiwIIBZgmRzGGTkcxnMTlpSbSJlJR5LNq84mGcQknSObLJjxTxgRG8cAasGTHt09QE/32VUjHGzFSJVQFkMThLknIwB0hrVoMsDBgA6iNY0Bz3VLOXVknLYsooorIAooooAKKKKACiiigAqnmSpJSADqpGU8RGh48Y9dXUU1JrgBddvABx9ZSZCgyQDAIB3HL2imLN0MoIIIPAg94kEil9sA6JPVBOLfCsjAk9kkT3TU9ibokbwSP7knL17q6VTjZrpzbdMYoooqTcKKKKAOM0CTUeeXiP7y9WddKCZ37q6EGeWuvbT2JeXgdoqpMmgaAew7h7N3dXbl0AqM5YwIEmPnGOAH6caK3oMtrL7Nku2EZbyeA/c7vXwras2QohRAH9+2sYbVhUi2Co1LGC7erQcP0FXDlgBFGZuHIYhAJAkn2AmMj3bumGKXJi273NR3AEkgAbzkKx7m0tcbrFFyMzhwqTkSfSO4afrS7Fs2JbvOU9g0FcK5z/e/8cz7ah6qKcG0anKhnZrsZ+Sf3DRWPtl5lsXQpy5u5kRI6h03j2x2UVeaY6aIcn+ZtfV2/cFMUvyf5m19Xb9wUxXKakbtsMpBEg5Hj6uBpbZr5NlWOZKA95I/ufXTdI5qzjm2ZWbFlEQVUNqRJxYjGuZPfLVmWrFtbDKJGZMn+8h2VKlPlTLqrAcWXQbiSrN7Y74q3Zdpxg9EqQcwdYIlT61IMbsxurOSfJzpNLguoooqRhRRUbs4TGsGO+MqAJUV5DDtwCK5ukKLQLLMv5K6WLC2ysGDm2rRkSk6Gpm1trXXAN0IbhzZmUBPlNvBBxTHM4+pBjWTFXh9R0esory6/Lujk0LauW2gqXa43OlbqqwAYKVsgFmGTPIOoNnG2YknnOaBOOSecZMdqMGPpLq5IYliqsA3SWDD6hR6iisrkJto8p8oWMTC4nSDYFefJGAIKYRx6+p3atQ1QiraiebeNcLR3wYqOzW8LGJKsFIOoyAiD3VfSmxbMIVswVkEZASC2IECZAOme4VvpPZjj+5V/f7YxtiMbbhDDFHCkGCGKnCZ3ZxnWDb5M24npXSuaCQ0gBHtAthjPEqO5X/MZa9GRORrzjeChBXBzYAW6NAIa5cdlYeTYyFZRkUPQGcRFI6iF3k/byh6cFsRKi51PJNhwN0TBdtCR1FMjOrG2Da8UrzgGCIa6d3WC+VeHOcE4okHnBGCo2vBEqyEXcrbKyjCg+dsxYdFAEnmnzTCTjzJlpsteDGEDK07AWAwYELd5q2yuHMEwWKvmDnbWRwqwLBydtAllLg4b4RXvMwVmNvmechiHw+VJzbKBJgGn9gtXBbS3dbEyghmmS4RoVieLLhJ7ZrJ2fwUZSWN2WKlZAjCeatC2Q0YzhuW8QDMREZTJrbs7PzdtAM8AgnUmR0iSdST0jQTLgYVQNBFUXD5VBwVyewHCBPeQfYeFMClOTUhNBikhiPnspIZp1Oc66aVBY3UL1kMIP7EEaEHcQc5qdEUAL/J23XW/qVCPwUH8aOcuD5it2hyJ7gVMHsJjtpiKIoAU2q+GsXYnK3cBBBBBwEwQdNa5VPKrYBcYkBXsupJGjKrlM534iMxqBnmASriSxvk7zNr6u37i1hXOVdqMBEljOIc0y80wW6ebxMwFzqr0h/zWNEWXa1s2B3UDmceErnb5vpTiB3gaZ5msqym3FEzcOAxfFzYlhzUKsAgjzvAdoypIZO3y3fOLEuHpAeZuHAhWcUb5aF1yxyeqa43LW0lAVtw5C+TexcGEGyG5xmDfSnAUmRpqJqVuztsMGds1LAqbcq2C/C5rl0xZ4jPXWJbXb2sBhba4WjInmubwczrpPO892RHZT2A2OTdqe4hZ0Ns47gwkQQFdgO/IdYZHUZGp7RsgbPRogMMmHDTUTnByrP2KztIdBceVBvY8lM4LjCzBABhkcE5T5EaSZ16hjFrN4klWgMsaHIg6MJziZHYRqaupbDF7pEmR0MzAyAdQNJ6IadSD/DTNYyVM5ZKmFFFV7TaxIy55g9VipndDKQR6jUkllFeV8XbSsAc8f/aoAedZo2jm7uMljtAg4ymZRxkIgDKG0ckbZDKtxslulDzl0AubNjmwJv4gecF3N2ZQSThg1eK7HR62isC9ydfYllZw8bZhm82AM1wHZJQNhICk/NIAyIyApXaeTdpeeaN20mFoW7edn5wW2zLJemC2CJYiVY4YNLFdhR6miszYNlui8zO7lMCFVLAxcueeBIPSClFw5QOdeMow6dS1QiF66FEmToIAkkkgAD1mubHaKr0jJJLGNAWMkDiJJzqV22GUg7+GveO2qufdcmXHwKakyIxLELlvmMt2QrXTqqKg1F2xqioWrgZQw0IBHcRNTqzqCiiigAooooArNqM1AB4aA9/71RskEOpkEs5I0OFmMEereN/bTdV3rAbUaaEZFTxB3Gnd8k1XB5y34PbThOK/JI3XHXpMjq8GDAhbJGWR5wxxss8hXwIxKDhYI3OXJsS10yqqArkh0nqgYIggAVo32dXEtpoYEMJEiAIxwOBkTh34dC1cxCR/Z3j21btKyYyTbR55uQb8ko4tCCBbF246DFzIeSQCSQjsDGTRrieY2vB2/kDdwDHMrcdn69hi04VBPk2yIznpFsRr0tFRky6M5bLrsbLdIZxau4islSSHOWLOM99FM8oeZu/V3PcNdqogyjkzbENq2A6zzdvImG6g+ac6eNLbEgaxaDAEc3byIkdQbjXRsKDqgp/IzKPsgx+FQMYopY22GQu9wdVM/Zwmu47g1RW/lYg+xhH+6igsYopf5XHWS4P6cX/xlqBt9vTGoPAnCfY0GgA21eiCASVZWyzMAw0Df0C2VWI4IBBkESCNCDVineM6U2HJSuuBis8Yznvzg9oNZzW1mOqvEYoorjvA/vM8KzMDtFVi2d7Gew5erKjERrJGWeWU8Y7d/bVV0K+yyiiipKCiiigAooooAp2Fujh+cpaR3sxBjgdR/wCKZqi9ZmCDhYTBiddQRvHZ2DhXBtcZMrA/wqzg9oIH5wa3TyNoaiSpjFUPt1sEgusjUSJHqrny5R1pT+cFR7TlRsjHFcI0xxrvCqCe4gL7O2BVGqknwHy9PSnuVj+Qrvy1f4z/AKVz4avmikMo+WD0bn3bj8xXPlf+Xc+yB+bCmKKAFrl0sCDacg652/8Aspfky9nhPWiCN4ZTDDLtBOukRWjWYy4LhkwTclZACvijLFuYZrGsCQDVxfKMtRbqSNOiqbG1K84TMRORGvCd1XVDVcmiaatC/KHmbv1dz3DXa5yh5m79Xc9w12riDOcn+ZtfV2/cFV7bymtpgGBiAWYRCKzhFJzk9I7gdCe+zk/zNr6u37go2rYEuddZIBAOhE6wfUD2EA6ioGKjwjsQ2JmUFMQYqwVTbuYQrArOIudACYB0yJXv+EgW8lsWrlxCbge+qEWrJQDryJwlpAbTKeMMWfB+yqqAk4BClsyBixAZQAAdAIiBEU1suxLbLFQFxEkgaAkk5HXefxrZyi4mNNT2KW5atSAjc6SSIs+VIiZLYJwiREmM4Gtcblq1Bxc4IbDDWb2pYLpgzzMU8qgaCM5y4nU99drE2Mm5cQ4imyXGKiZFtLWLKRhNxkbs0o5P2kybaBcSyxtuzLdCu7EMRhOUyJBYGDBrWqjatht3RFxFYZ6jMSIyOqntGdDp8icU+StdtEgFXGYUyuSscgCd8nIESMxxFU39v8qLaI1xlBZsOEKuUQzMQA3SBw5mM4rtzkO0RHlIwlY569ABjdjjKBFR5OtqltERMJtgBkAgiRnAOstnMmYOZqMUuDm1IYoF5VK4eetPakSWJV7aHLJnRjhzOpAGRp4gEcQaAZHf+RrNRW2cMFtl7CrKLaA5y3EygQkAp6IWSJiIAjMnZl1+ywOIEk8ZOmXRgad+/syq6xtgaZyIEnhHGf79etUnli2DDY0yJl7VxVABAzcrhGvGqL3KezMI+UWvKCYFxCGAgzE9o4VpeSqSMsJRdx+xpq05jOu0tse1KySjKyAkY0IKSpIIJEwQQQfzpjEImRHHd7azaotO/wDJ2iq7W0oxIV1YiCcLBoBmJg5aH2GrKRQUUVC9eVFLMwVQJJYgADiScgKAJ0tstoW2KCcLdJZzgiAyjsjCfWapbllelht3XCiZVIUzPVZyoY5buI41B+VEaB0lcRcwspVsCEc4RIhoUnqk7+2tIJpgni7NWuExrlXao23ZectlCYkqZH8Lq3/GtDsJLtSGYdTBIMMDBGoOeREjLtqYcHIEe3tj8wR6qwX8EVZVV3BCrbTo2wuK1bFwBX6RliXBLCB0BAEmmeTvB7mrq3OdZmFvmzKqAywCxO8MbuK5Mx0yI306QGvULtoMpU6EQf73VOqr+0YSBBYmYVYmBqekQABI1O8caQC9nasBKXJxAAyqswcMT0oUHCSVMjjmCd13ywejcP8ApXPho2SyQCWjG5xNGcZABQd4CgDtMnfV9NiQhyhtXkbkW7nm7nzQPmH0iK7V3KHmbv1dz3DRVRBhyf5m19Xb9wUxS/J/mbX1dv3BTFQMKK6BnofZWFa5N2hivOM4CGypw3nGMK103X6BHWVrYhs+ju3gG5RXnDyftxV/KgFlvMIJMNdFvBbGYjAQ0PmBi0r0jChoDlFFFABS1zzyfyXPXDWzHqzPtpmqLgDiMGIaich2EHUHtAoqyZcUStJAA4CpVl7attSqlRixAsVl7gUAkEsekJIUTw0pkcq295Yd6OP+NRLTlzRzuGOyGwaFEaZd1LDlO19KnrYD86tTaUOjqe5gfyNZtNElF/kq07BmtriBnEJVpz1ZYJ1OtVf+n9nzmyrYiGOKXkiIPSJ4CtAV2KMmgENp5GttMKFJEYl6DjI5rcWGQ56g+qqjdu2p/wAVQMlMLeymYfJLm4AHCeJM1p0EU8r5JquBE8sIMitxWwzgNq5PtClTnvBjtrP2pLl4LcYOqSnk8CuyKWGJysMLl0AkYYZV1GJhNbYsrwH6eobqnTtLge551Nt2pVlrCkwultmbEQ8sYfpZqCY+kymM0uUtmv7XbFm7auIt24pZrYZHtqLmUPBCsFyxFc1y119fRT94+R0uirk8+Rt/yL+QpikFsRcIJYBiSuF2UTAxLAIgzLdsnhTHyMelc+9ufFWrp7nTpu4l9EVR8iX+P7y58Vc+QJwPrdz+bUixnDSt7zyAagOW/kIgA97hSP5DwNd8XW/QHrz/ADrL2jazs9tjbtqTz10NCnJVS4yyF0yVB3N200Jm5RWFtvhAwW5zIV2VyEGFzit/J8auQMyOc6OXdrUBy9eLkG2EIdVCMjlrpxhbgRwQBhzbFBBBUwBJopjs2OUPM3fq7nuGu1ibJyxdurdW4oX/ANszwEYYSbSkhizSCSxgFRkuRaDBVJUSza5P8za+rt+4KvZARDAEHIgiQRvBB1FUcn+ZtfV2/cFMVBR5c+B5whVNsD5MLM4QCHw3Qzgc2TmbgOTLpnNTbwQMki4BEhOgghWuXmIOFRh6NwCEwg4cwRlXpaKeTFRgN4MgSVWy0uGKukI/kFt9KASSHDOMj1zoTiFVnwSZcRF4l2RgHgBhcxWzauYgMRIwGcRbrECASD6SlNq2oDLUHIxvOcAdkiDHdxqlbJlJRVsstABQtsAKoAEzEAQoG85b/wA6nBPFR3iT7NB+NQ2bZsMnPpGYnIEgSO3T2AVfSdJ7BFNrcgbI4T3kn8CaV5S2428IUCWky0kAAqDkCJMsN/Gnay+WbeaniHT1sMQ9wj2VWklKaUiqpbCwmWY6sZMZAGAMvUBXa4rTpXa9VKtkUdmoNaB1UHvANSpJuV0F82c8YUOdIW3ElySdAYHGTpAJAAx8kT0F+yP2ro2ddwjuJH5Vlp4VWiqtDwyOwkDI22goc4DEAkDgD3VK54S21S4zKwFsgEdDESWK9XFKnokw0GM86n9ItjTFocW+2/xV3B/E/wB5c+KlLHKytea0AZUEySuYGHMLOLCcQhogwc9JVueEQWMVplJe4gxPaAm0YfMvGpy40sYdIKRrYf4rn3tz4qMJ9K597c+KsdvCm2CwwmVYr17WovC10un5PpGRjiRJ3VYnhArKpS27YuaGRtjO87ImZeCMSnMEiIOhpYw6X2FSNTCfSufe3PirmD+J/vLnxVl3vCJVXEUcKeoxKAPFxUOZboiWBloyBNWbPy8j4AFabk4OqQ2F2W4QysQQuHETOYZYmYp4w6QUh9rM73yIIPOPkRoczrWjyO5NoEsWlm6xllAYgKx1xDfPGNAKRqewyLsBoDqSchqmGCOBgkb9BwrHX01haBqt0bNRDgmARI1z0qPM9re0/pnXTYOWHKJAkE6675rg2FbJ0vessGxp1uiGXKHVSdCdGAYwZjQHiLBejrZEfj2jiMq7j/haOOH9Bn+FFMMkFm+HUMCYYAj1/rU5rL2hHXNHYAv0VgZtcaW6OGWHWbON+ehGpQ1Q07KOUD5G59Xc9w0VzlDzN36u57hrtVEGL8nbcnNWgXAPN28m6J6g3NE0/SWwM3M2wVDDm7ejfwDcwj8aDZt680yHiqlfxtGpoWSHaCaQLjRLxk6KSre3EMUeurDYu72VxwIa2D2ZYsqKDK+Dl68WjCMiSBqJyzJOUATpvgz2W2NkC56tx/bhw7gKgrMpJ5o564XVhPcxX8BUvlo3q699t/zAI/GqctqRChvchiilxyhb+kT1sAfYavRwdCD3Z/lUGomNtYswVFOFo6zYst5CocOcxOogjWpOzOsNaVlPBwQftBa5yps6lGZhmEYAmdYOHLQnFpwJyzpg2R3HiNfXxp7E7mK2xOCfJ3GECCSmLubC/S74n2SeG0R8y4v+mxH4A/hW5aaVB4gVOuhe0zWwJJ7nnW2jD1vxUqfY399lLXdms3ZlQ86w2fUZNzSBhZl7Qa9XNZXKfnR2Wz/ub/8ANbaftGcsWh0zJfkyw2IG2vSIkQQCQUIgDIGUQ5cAamvI9qZwAxpiLMB14AViQFGN4UCBiOVWtso3GM54jWdO+PYKjzDD0T2EQPZpwrsxiRlJco5s/Jdu2QVWIEDpMQoIUGFJIBIVZIEmM67c5NQwYYEF2lXdDNwy+aMDmd2mVDYgMhnIEDqxlJPDPhV2Z4d4mY7t3tpYjU72oX+QpIIQdAsQSSIZrguNH+ooPePVXbWwWxokdJWIznErs6nXczMeGdNAVxkB/cZGjYqmKryTaBnBvkdJiFONXOFSYSXVWOECSBNWpsaAghcwXIzORutic67znViHUHd+I3f32VKlQ1uFWbJ55P6x/tJ/Sq6lYPlbf8zfjbuVnq/sYznKnIL3b+NbuFTzGJelnzF0uuhyzY9++kP/AEi+EjFbMqgMz0ygAk4kbIQcmFwcAm71VFeXkxUefXweuAhg1vErBsYxhrpFy24S5rFsYMIzbLDlkcVJ8E3JL86MbYpyyAdGkBsOMgO0gThgThxZj01FGTCinbLZYSvWVgyzpIOh7wSOyZ3VyztQJwkFW9ExJGWakZMM92m+KvpblEeTLDVIccRh60f04hG+Y30CZ3lDzN36u57hrtVcp7SgtXAXUE2rkAsASMDaA5miqiJhyeSbVqJAFu3noScC6Tuq9rG8dbic/V2DXTjUOTvM2vq7fuCmKmwx7E9vtu1t8KyxTCokTO8gnKeEx1RmJkYHJOzbYi3DtAXoJbwlFBxEWzjwrZwu5xYSZiZIUZSfV0U8gwXieZ5A5T2m64S7bNuEBecYKkohEc4rAlixhZyFppzIA9Bgf0we9P2YflV1FJsMUVFn3hT/AFEfgVP51Q9hT1rAPcts/mQacoosMX2Jpatgg82VIMjoPAPHIRV42tPTX1kD8DVtUbVfgRnpnGucwBwJiJ/8U0rJk3FXZLZmBUQZ7s8py/CrYqkbOhA6C6b1H6ij5Inogd0j8qTqxrJIurN2rZme8cJXJEHSne1w7qd+TDi33j/FS9nZ5e50nEFR1juRTvn0qcZYu0O5dCx5Pu/5Z/rYf8K4diu+gvqf91FaHyY/SP8A7D+a0cw30retU+EVt8RPsLfX/DN+S3fo/Y6fqRXOYufRN7bfx1qC0/0g9aD9CKTsDaHRWF22MQBjmTlInXnKpe0T+hLm1/F+XqLc0/0T/wCz4qObf6J/YP3pzmdo+ls/ct/2Uc3tP0ln7p/+yn8RL6eZPvZfK/L1ELltxnzb8DkMwT36/v21Pm3+if2D4qbextBHXs6gg82+RH9dRYbSDncsgcRac+3ymVP4iX0F71r+L8vUX5p/on/2fFQlpw9sm2wHODMlN4YbmJ3038n2g/49sd1j97lU7Xsl7CCdo0ZDlaQfPXPOdNfVUvWlJU2vMfvZfI/9fU1aKQ8XXN+03fUtof8A10eKuN/aD/qAe6ormpdhnP5PNfkfoivFbbt7rtRtC1euKLttC4vXzAuBpBAYANIBnQDOCILc5RW6t1kXZTcAFszG0uMRRyUxG5DS4RcY6KYzimKrFdiz1PlX3/B7Y1U+1INXQd7AfmaTtcgWABitWmYAScGRO8gEmBO6TSD7LaW0/kMJuFgoNmMJfoqMRXX52RyJMaUkkNvV6X3fojh27Z1t7RFy2FdWwqXT5tojJZkLikgHiSAJrlbG3WFFm7hVR5O5oAPmNwoq00xJani19vyS5P8AM2vq7fuCmKX5P8za+rt+4KYrI3I3HgEnQAn2Csez4V2nZFRXJcaHApUxblSGcdIG4AQJzB9eyyyIOhy9RrznKN5LN1iNmtSpsQwdlYm8cC4gtvcLA3tkiepoGO7N4TWriuUDnm7b3DkJKoqHLPMnEVHbbcbs4W/Cu0zqiB2LEAHoKua221ZhMc4AQM5DDdWcvLCKXRdkQYgLXRxw4N20pXK10lxbUxhcRzaQMVFnb7ZC3F2VAJYmHKuCbHyh8IVOkTmIJEsBMbqoVmqnhIhICpcLM72wIUE3LbW1uJJaAVa5BOnQaCYE3WeWAzhebuKC3N4jggXeb5zAYYmcO8ArOU1hX+U7SkKdltN0QWNpyyqg+TxDrbyYTbzOEAW0OLMRsclWLZdiNnW21puakR1kXC2EAARgKgNqQSMgM00BpXruET7O00qlrG2eagmd2Jt8jhl7Ms84nttwAZ55MY4iCIy01n+mr7KQN/HMyZOsneaa/SrMmspV4InRRRUGwUvsutw/5n5Ig/SmKX2Tqsf8y7+DsP0oAYorJTwjQuiFLis7OqhjZEm3cCP/AIufTMQJORMREyt+Elk831vKNcVZUyWtDygjXJvJ6dcQJ1p0wNSaX5PHkbf1ae6Kq2DlNb1o3EkDMZ4ZkCfmsw38cswYIIq/ZBFtP5E90UgLq4TXayPCPYrdxFN64qW1bpFtCCVymRh6uvbQgNXGNJE667uNdmvHtyXah8e12jOPE5QC5iuLeEFsUQRdkqBmV3brjyGl5rgXa1a4/O3MgpK3byYXYBSJt4GRcJk4T1sxFUI9M1kx0SRlkJkTu1mB3VXtRxWXjXA3eGAOvAzTAFV7TaBVpAPROoHClfYqrgV5U5dtWLfO3G6MqMo+eeJMZCW10UxOlI3fDGyrOGDDAzKSMJzVnXQNIkoYkDWdJI1LWzq1tMSgwoOYBzZMJ9qkjuJpLlHZVU2Qtm0ZuG2CxKlMauzFYUzMNIynF301Qbhc8J7SuyNiDI9tH6pCG4jMSYbJVwMGO6JzGdUt4XWgjuyOqoiv0sALBygAUFuLqJ01zrJ2XltcNlhsyFWUnI4uaVmshySLeh5/MnLo9taPg7ctXST8mt2mVbbLA+aysFKgqIgJErkYGeVNqgTs09k5WW5de2AwwiQxgB1kDEonEVzEGINWMJvAbkXF2kvjX1QAe+ezMscn2rUsltUyg4VjoiMh7BprAruwp0cZ61yGOZMAjoqCdwB7MyTvqRneUPM3fq7nuGu1zlDzN36u57hrtVEGc5P8za+rt+4KYrxmx8vXhbQYxkifMT0R2Vd4/v8Apj7CfDSxYWetqD2gwhlBB1BAIMaTNeV8f3/TH2E+Gjx/f9MfYT4aMWOz1YtAaKBGmQy004aD2CuhANAB6q8n4/v+mPsJ8NHj+/6Y+wnw0YsVnqlsKBAVQM8gABnrl21ICvJ+P7/pj7CfDR4/v+mPsJ8NGLCz0j7Krk4tzCDPALlwImcjTNeQXl69J6Y1HzE4D+GpeP7/AKY+wnw02mTFJbnraK8l4/v+mPsJ8NHj+/6Y+wnw0sWXZ60Cl9g82DxLH7Tsf1rza8v3564+wnw1RsfL14W0AcdUfMTh3UYsVnqW5Ntkg4SCMUFXdeu+N5wsJBbODOdVjkOx9CnzR1chhwxA3dVdNYzmsDx/f9MfYT4aPH9/0x9hPhoxYHptn2FEUqogNrLMxJKhc2YknogDXIADdVQd7YIwF1XRgRiwgDVYzIzGWsDiTXnvH9/0x9hPho8f3/TH2E+GjFhZ6i3taN1XU7smGtQ2iyt62y4ui4iVIOR4HMV5a9yzdbrFWyjpW7Zy4ZrpVScu3heMOBKAmETMhiJ6usfpwoxCz0L+DqM7MzMQ903SuQGI4ssQAaOkd9d5P8H0ssGRnxBSskg4gRZBkRAytDMR1j2RjeP7/pj7CfDR4/v+mPsJ8NOmGx62oXR0W7j+VeV8f3/TH2E+GuPy/eg9MaH5ifDSxYWep2XzafyL7oq2vHbPy9ewL0x1V+YnAdlWeP7/AKY+wnw0YsLPVi2BuGfZrVa9EZjIZSM8t0jWvMeP7/pj7CfDR4/v+mPsJ8NPFiZ6HaGxuqTKkMzQdVGSqSNFJJ78BGhNOAV4uzy5eFxyHGYQnoJr0uyr/H9/0x9hPhocWCZ6XlDzN36u57horym2cvXjacYxmj/MT0T2UU4xBs//2Q=="/>
          <p:cNvSpPr>
            <a:spLocks noChangeAspect="1" noChangeArrowheads="1"/>
          </p:cNvSpPr>
          <p:nvPr/>
        </p:nvSpPr>
        <p:spPr bwMode="auto">
          <a:xfrm>
            <a:off x="63500" y="-931863"/>
            <a:ext cx="23622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BUUEhIVFBUVFRUXGBcVFRgWFRUUFBUWHBUYGBYYHCYeFxkmGRgYHy8gIycpLCwtFh4xNTAqNSYsLSkBCQoKDgwOGg8PGiwkHyQpLCwsLCwsLCwsKSwsLCwsLCwpLCwsLCwpLCwsLCwsLCwsLCwpLCksLCwsLCwsLCwsLP/AABEIAMsA+AMBIgACEQEDEQH/xAAbAAACAwEBAQAAAAAAAAAAAAAABAIDBQEGB//EAEgQAAIBAgMDBgkKBAYBBQEAAAECEQADEiExBEFRBRMiMmFxBhUjM1KBkbLSFEJTc5KTobHB0WJygvBDY4OiwtPhFiSzw+I0/8QAGQEAAwEBAQAAAAAAAAAAAAAAAAECAwQF/8QALREAAgIBBAADBwQDAAAAAAAAAAECERIDITFRQaHRBBMUUmGR4SIyQvBxorH/2gAMAwEAAhEDEQA/APoPJ/J9rmbfkrfm7f8Ahp6A7KY8XWvobX3aftRyefI2vq7fuCr5riNhA8hWdVtIh/hRY+yQV/CoXdiVFLG1YcKCT5NUaAJ4EE+ytEOOIykHPQjUV10BBBEgiCOIOtOwM8W7Q62zBe+yrD2oGj1xVlqxs7dVLLdgRCfZEip7Gxw4T1kOEzvjqntlcJ9dWXbCt1lDfzAH86zzrkw941yR8XWvobf3aftR4utfQ2vu0/aojYwOqXX+VzH2TK/hXcFwaXAf50B/FCv5U80WtSJ3xda+htfdp+1Hi619Da+7T9q5ztwaojfyuQfYV/Wu/Kzvt3B3BW91ifwp5FZRDxda+htfdp+1Hi619Da+7T9qPGCb2w/zqye8BVlvaFbqsrdzA/lTK2K/F1r6G192n7UeLrX0Nr7tP2piKKAF/F1r6G192n7VxtgsgSbVoAZkm2gAA1JMUzSvKexm7aKAgGUYYhKk27ivhYb1OGD2E0AcXZLBAYW7JUxBCWyDJgQYg55V35DZ05q1u+Ym/TdvrN5Q8H2vWRbZ1t+Ue4eaQAYzi5uMQM4WYOWIBLICMO6W1cgM99b+MK07PjAUw62XLsuvpwVO7pD5xpiNA7DZz8nay16CZd+WWVRXZbBXEEslc+kFtlctcwIrOPg62LaW52TtNu6jAqMKyCtgiBJC2yVMkzujSpXfB9ntXLbsii9cRrgtr0ebRUBUBwQS2AYiRBDERQBp+LrX0Nv7tP2o8XWvobX3aftXdgsMlpEdsbKqqW0xYRGI9piT2zV9IYv4utfQ2vu0/ajxda+htfdp+1Tu7SqkAmCdMjGoGZ0GZAz41bQAv4utfQ2vu0/ajxda+htfdp+1MUUAL+LrX0Nr7tP2o8XWvobX3aftTFFAC/i619Da+7T9qPF1r6G192n7UxUS440bidIS2/k+1zNzyVvzdz/DT0D2UVdyg45m5nPk7ggZmcB3VytIpkuSK0sB9kCNkGsKpPAG2BPq1rzlnk2yVGHbVJxi4GAXzloMZMz0flFy9dOmbgSMMn1PJ3mbX1dv3BSN7wdRiDjcQtxfmmRdd3bMrkZc6dlSmUYq8k2WkfK0AuC6ii3Kmbi4cyXLHO4vRJjNYjFXrkBjOPV35fhWSvgtZBkYxBUjpaFTYO/WTZXWes3ZGuoyEme3j25Um7BCtgTcd+3ABxwak8TixDupil7hwXBwuECN4cDrAbxhAB4QDvNWs+cASfwHf/4/CsZJ2c2ps9ydRS4Doa5zU9bPs+aPVv8AXQ9uTIMHTdmPX/eZpUjO2ToquGG8Hs09mv4/hRz47QeEZ+wa0segyXiWg1Vc2dW6yK3eoP513nexvZ+py/GuKGjMjuiY7BnTxDLogNgTcsfykr7pFHyQbmuD/Uc/mTVkNxX7J+KiW4A9sx7Rn+E+qjfsebXYvctMGQC7c6TEHqHIIx3od4FXcw+66fWqH8gKrv4pDwvQDEgtrI3EDLKdeNNW3DAEaEA+2tVdHRpytUU83c9ND32z+lyiLvG2f6WH/I0xRTNSibvC37W/aibvC39pvgq+igCibno2/tt8FcxXfRt/eN/10xRQAo2zsxOMKAbbJAYmcRHFRGn41LZtsBCgt04EqcmxR0uic+OmVM1G7aDCGEj9RoRwPaKAONdUGCwB4Eic9KnVHyFMJXCDIMk5scWpLHOe2oczcXRw3AMAMu1l3zviI1E50ANUUqL1xh0UC5Sec3n0RhMjf0j6gd07dy4WjmweIVsTKOJGECPX7aaTfAm0uS12gExksT2YjA7860+TthKYixnEFy1yAzmd8k/hS42S6qwohn6xkdADQfiZI7Y3GtOxbwqFkmABJMkxxNdUYqKOe3KW4rypZA2e7AA8lcGQGmE0VPlf/wDnu/VXPcNcpstHnNge4LNvoKw5u31Wg9QbmEf7qv8AloHWV0/mUx9pZX8aOT/M2vq7fuCmK4zYhavK3VYN/KQfyqdK8oIuBmKKxUSMQnTt19hFVLsLKDFxiwIIBZgmRzGGTkcxnMTlpSbSJlJR5LNq84mGcQknSObLJjxTxgRG8cAasGTHt09QE/32VUjHGzFSJVQFkMThLknIwB0hrVoMsDBgA6iNY0Bz3VLOXVknLYsooorIAooooAKKKKACiiigAqnmSpJSADqpGU8RGh48Y9dXUU1JrgBddvABx9ZSZCgyQDAIB3HL2imLN0MoIIIPAg94kEil9sA6JPVBOLfCsjAk9kkT3TU9ibokbwSP7knL17q6VTjZrpzbdMYoooqTcKKKKAOM0CTUeeXiP7y9WddKCZ37q6EGeWuvbT2JeXgdoqpMmgaAew7h7N3dXbl0AqM5YwIEmPnGOAH6caK3oMtrL7Nku2EZbyeA/c7vXwras2QohRAH9+2sYbVhUi2Co1LGC7erQcP0FXDlgBFGZuHIYhAJAkn2AmMj3bumGKXJi273NR3AEkgAbzkKx7m0tcbrFFyMzhwqTkSfSO4afrS7Fs2JbvOU9g0FcK5z/e/8cz7ah6qKcG0anKhnZrsZ+Sf3DRWPtl5lsXQpy5u5kRI6h03j2x2UVeaY6aIcn+ZtfV2/cFMUvyf5m19Xb9wUxXKakbtsMpBEg5Hj6uBpbZr5NlWOZKA95I/ufXTdI5qzjm2ZWbFlEQVUNqRJxYjGuZPfLVmWrFtbDKJGZMn+8h2VKlPlTLqrAcWXQbiSrN7Y74q3Zdpxg9EqQcwdYIlT61IMbsxurOSfJzpNLguoooqRhRRUbs4TGsGO+MqAJUV5DDtwCK5ukKLQLLMv5K6WLC2ysGDm2rRkSk6Gpm1trXXAN0IbhzZmUBPlNvBBxTHM4+pBjWTFXh9R0esory6/Lujk0LauW2gqXa43OlbqqwAYKVsgFmGTPIOoNnG2YknnOaBOOSecZMdqMGPpLq5IYliqsA3SWDD6hR6iisrkJto8p8oWMTC4nSDYFefJGAIKYRx6+p3atQ1QiraiebeNcLR3wYqOzW8LGJKsFIOoyAiD3VfSmxbMIVswVkEZASC2IECZAOme4VvpPZjj+5V/f7YxtiMbbhDDFHCkGCGKnCZ3ZxnWDb5M24npXSuaCQ0gBHtAthjPEqO5X/MZa9GRORrzjeChBXBzYAW6NAIa5cdlYeTYyFZRkUPQGcRFI6iF3k/byh6cFsRKi51PJNhwN0TBdtCR1FMjOrG2Da8UrzgGCIa6d3WC+VeHOcE4okHnBGCo2vBEqyEXcrbKyjCg+dsxYdFAEnmnzTCTjzJlpsteDGEDK07AWAwYELd5q2yuHMEwWKvmDnbWRwqwLBydtAllLg4b4RXvMwVmNvmechiHw+VJzbKBJgGn9gtXBbS3dbEyghmmS4RoVieLLhJ7ZrJ2fwUZSWN2WKlZAjCeatC2Q0YzhuW8QDMREZTJrbs7PzdtAM8AgnUmR0iSdST0jQTLgYVQNBFUXD5VBwVyewHCBPeQfYeFMClOTUhNBikhiPnspIZp1Oc66aVBY3UL1kMIP7EEaEHcQc5qdEUAL/J23XW/qVCPwUH8aOcuD5it2hyJ7gVMHsJjtpiKIoAU2q+GsXYnK3cBBBBBwEwQdNa5VPKrYBcYkBXsupJGjKrlM534iMxqBnmASriSxvk7zNr6u37i1hXOVdqMBEljOIc0y80wW6ebxMwFzqr0h/zWNEWXa1s2B3UDmceErnb5vpTiB3gaZ5msqym3FEzcOAxfFzYlhzUKsAgjzvAdoypIZO3y3fOLEuHpAeZuHAhWcUb5aF1yxyeqa43LW0lAVtw5C+TexcGEGyG5xmDfSnAUmRpqJqVuztsMGds1LAqbcq2C/C5rl0xZ4jPXWJbXb2sBhba4WjInmubwczrpPO892RHZT2A2OTdqe4hZ0Ns47gwkQQFdgO/IdYZHUZGp7RsgbPRogMMmHDTUTnByrP2KztIdBceVBvY8lM4LjCzBABhkcE5T5EaSZ16hjFrN4klWgMsaHIg6MJziZHYRqaupbDF7pEmR0MzAyAdQNJ6IadSD/DTNYyVM5ZKmFFFV7TaxIy55g9VipndDKQR6jUkllFeV8XbSsAc8f/aoAedZo2jm7uMljtAg4ymZRxkIgDKG0ckbZDKtxslulDzl0AubNjmwJv4gecF3N2ZQSThg1eK7HR62isC9ydfYllZw8bZhm82AM1wHZJQNhICk/NIAyIyApXaeTdpeeaN20mFoW7edn5wW2zLJemC2CJYiVY4YNLFdhR6miszYNlui8zO7lMCFVLAxcueeBIPSClFw5QOdeMow6dS1QiF66FEmToIAkkkgAD1mubHaKr0jJJLGNAWMkDiJJzqV22GUg7+GveO2qufdcmXHwKakyIxLELlvmMt2QrXTqqKg1F2xqioWrgZQw0IBHcRNTqzqCiiigAooooArNqM1AB4aA9/71RskEOpkEs5I0OFmMEereN/bTdV3rAbUaaEZFTxB3Gnd8k1XB5y34PbThOK/JI3XHXpMjq8GDAhbJGWR5wxxss8hXwIxKDhYI3OXJsS10yqqArkh0nqgYIggAVo32dXEtpoYEMJEiAIxwOBkTh34dC1cxCR/Z3j21btKyYyTbR55uQb8ko4tCCBbF246DFzIeSQCSQjsDGTRrieY2vB2/kDdwDHMrcdn69hi04VBPk2yIznpFsRr0tFRky6M5bLrsbLdIZxau4islSSHOWLOM99FM8oeZu/V3PcNdqogyjkzbENq2A6zzdvImG6g+ac6eNLbEgaxaDAEc3byIkdQbjXRsKDqgp/IzKPsgx+FQMYopY22GQu9wdVM/Zwmu47g1RW/lYg+xhH+6igsYopf5XHWS4P6cX/xlqBt9vTGoPAnCfY0GgA21eiCASVZWyzMAw0Df0C2VWI4IBBkESCNCDVineM6U2HJSuuBis8Yznvzg9oNZzW1mOqvEYoorjvA/vM8KzMDtFVi2d7Gew5erKjERrJGWeWU8Y7d/bVV0K+yyiiipKCiiigAooooAp2Fujh+cpaR3sxBjgdR/wCKZqi9ZmCDhYTBiddQRvHZ2DhXBtcZMrA/wqzg9oIH5wa3TyNoaiSpjFUPt1sEgusjUSJHqrny5R1pT+cFR7TlRsjHFcI0xxrvCqCe4gL7O2BVGqknwHy9PSnuVj+Qrvy1f4z/AKVz4avmikMo+WD0bn3bj8xXPlf+Xc+yB+bCmKKAFrl0sCDacg652/8Aspfky9nhPWiCN4ZTDDLtBOukRWjWYy4LhkwTclZACvijLFuYZrGsCQDVxfKMtRbqSNOiqbG1K84TMRORGvCd1XVDVcmiaatC/KHmbv1dz3DXa5yh5m79Xc9w12riDOcn+ZtfV2/cFV7bymtpgGBiAWYRCKzhFJzk9I7gdCe+zk/zNr6u37go2rYEuddZIBAOhE6wfUD2EA6ioGKjwjsQ2JmUFMQYqwVTbuYQrArOIudACYB0yJXv+EgW8lsWrlxCbge+qEWrJQDryJwlpAbTKeMMWfB+yqqAk4BClsyBixAZQAAdAIiBEU1suxLbLFQFxEkgaAkk5HXefxrZyi4mNNT2KW5atSAjc6SSIs+VIiZLYJwiREmM4Gtcblq1Bxc4IbDDWb2pYLpgzzMU8qgaCM5y4nU99drE2Mm5cQ4imyXGKiZFtLWLKRhNxkbs0o5P2kybaBcSyxtuzLdCu7EMRhOUyJBYGDBrWqjatht3RFxFYZ6jMSIyOqntGdDp8icU+StdtEgFXGYUyuSscgCd8nIESMxxFU39v8qLaI1xlBZsOEKuUQzMQA3SBw5mM4rtzkO0RHlIwlY569ABjdjjKBFR5OtqltERMJtgBkAgiRnAOstnMmYOZqMUuDm1IYoF5VK4eetPakSWJV7aHLJnRjhzOpAGRp4gEcQaAZHf+RrNRW2cMFtl7CrKLaA5y3EygQkAp6IWSJiIAjMnZl1+ywOIEk8ZOmXRgad+/syq6xtgaZyIEnhHGf79etUnli2DDY0yJl7VxVABAzcrhGvGqL3KezMI+UWvKCYFxCGAgzE9o4VpeSqSMsJRdx+xpq05jOu0tse1KySjKyAkY0IKSpIIJEwQQQfzpjEImRHHd7azaotO/wDJ2iq7W0oxIV1YiCcLBoBmJg5aH2GrKRQUUVC9eVFLMwVQJJYgADiScgKAJ0tstoW2KCcLdJZzgiAyjsjCfWapbllelht3XCiZVIUzPVZyoY5buI41B+VEaB0lcRcwspVsCEc4RIhoUnqk7+2tIJpgni7NWuExrlXao23ZectlCYkqZH8Lq3/GtDsJLtSGYdTBIMMDBGoOeREjLtqYcHIEe3tj8wR6qwX8EVZVV3BCrbTo2wuK1bFwBX6RliXBLCB0BAEmmeTvB7mrq3OdZmFvmzKqAywCxO8MbuK5Mx0yI306QGvULtoMpU6EQf73VOqr+0YSBBYmYVYmBqekQABI1O8caQC9nasBKXJxAAyqswcMT0oUHCSVMjjmCd13ywejcP8ApXPho2SyQCWjG5xNGcZABQd4CgDtMnfV9NiQhyhtXkbkW7nm7nzQPmH0iK7V3KHmbv1dz3DRVRBhyf5m19Xb9wUxS/J/mbX1dv3BTFQMKK6BnofZWFa5N2hivOM4CGypw3nGMK103X6BHWVrYhs+ju3gG5RXnDyftxV/KgFlvMIJMNdFvBbGYjAQ0PmBi0r0jChoDlFFFABS1zzyfyXPXDWzHqzPtpmqLgDiMGIaich2EHUHtAoqyZcUStJAA4CpVl7attSqlRixAsVl7gUAkEsekJIUTw0pkcq295Yd6OP+NRLTlzRzuGOyGwaFEaZd1LDlO19KnrYD86tTaUOjqe5gfyNZtNElF/kq07BmtriBnEJVpz1ZYJ1OtVf+n9nzmyrYiGOKXkiIPSJ4CtAV2KMmgENp5GttMKFJEYl6DjI5rcWGQ56g+qqjdu2p/wAVQMlMLeymYfJLm4AHCeJM1p0EU8r5JquBE8sIMitxWwzgNq5PtClTnvBjtrP2pLl4LcYOqSnk8CuyKWGJysMLl0AkYYZV1GJhNbYsrwH6eobqnTtLge551Nt2pVlrCkwultmbEQ8sYfpZqCY+kymM0uUtmv7XbFm7auIt24pZrYZHtqLmUPBCsFyxFc1y119fRT94+R0uirk8+Rt/yL+QpikFsRcIJYBiSuF2UTAxLAIgzLdsnhTHyMelc+9ufFWrp7nTpu4l9EVR8iX+P7y58Vc+QJwPrdz+bUixnDSt7zyAagOW/kIgA97hSP5DwNd8XW/QHrz/ADrL2jazs9tjbtqTz10NCnJVS4yyF0yVB3N200Jm5RWFtvhAwW5zIV2VyEGFzit/J8auQMyOc6OXdrUBy9eLkG2EIdVCMjlrpxhbgRwQBhzbFBBBUwBJopjs2OUPM3fq7nuGu1ibJyxdurdW4oX/ANszwEYYSbSkhizSCSxgFRkuRaDBVJUSza5P8za+rt+4KvZARDAEHIgiQRvBB1FUcn+ZtfV2/cFMVBR5c+B5whVNsD5MLM4QCHw3Qzgc2TmbgOTLpnNTbwQMki4BEhOgghWuXmIOFRh6NwCEwg4cwRlXpaKeTFRgN4MgSVWy0uGKukI/kFt9KASSHDOMj1zoTiFVnwSZcRF4l2RgHgBhcxWzauYgMRIwGcRbrECASD6SlNq2oDLUHIxvOcAdkiDHdxqlbJlJRVsstABQtsAKoAEzEAQoG85b/wA6nBPFR3iT7NB+NQ2bZsMnPpGYnIEgSO3T2AVfSdJ7BFNrcgbI4T3kn8CaV5S2428IUCWky0kAAqDkCJMsN/Gnay+WbeaniHT1sMQ9wj2VWklKaUiqpbCwmWY6sZMZAGAMvUBXa4rTpXa9VKtkUdmoNaB1UHvANSpJuV0F82c8YUOdIW3ElySdAYHGTpAJAAx8kT0F+yP2ro2ddwjuJH5Vlp4VWiqtDwyOwkDI22goc4DEAkDgD3VK54S21S4zKwFsgEdDESWK9XFKnokw0GM86n9ItjTFocW+2/xV3B/E/wB5c+KlLHKytea0AZUEySuYGHMLOLCcQhogwc9JVueEQWMVplJe4gxPaAm0YfMvGpy40sYdIKRrYf4rn3tz4qMJ9K597c+KsdvCm2CwwmVYr17WovC10un5PpGRjiRJ3VYnhArKpS27YuaGRtjO87ImZeCMSnMEiIOhpYw6X2FSNTCfSufe3PirmD+J/vLnxVl3vCJVXEUcKeoxKAPFxUOZboiWBloyBNWbPy8j4AFabk4OqQ2F2W4QysQQuHETOYZYmYp4w6QUh9rM73yIIPOPkRoczrWjyO5NoEsWlm6xllAYgKx1xDfPGNAKRqewyLsBoDqSchqmGCOBgkb9BwrHX01haBqt0bNRDgmARI1z0qPM9re0/pnXTYOWHKJAkE6675rg2FbJ0vessGxp1uiGXKHVSdCdGAYwZjQHiLBejrZEfj2jiMq7j/haOOH9Bn+FFMMkFm+HUMCYYAj1/rU5rL2hHXNHYAv0VgZtcaW6OGWHWbON+ehGpQ1Q07KOUD5G59Xc9w0VzlDzN36u57hrtVEGL8nbcnNWgXAPN28m6J6g3NE0/SWwM3M2wVDDm7ejfwDcwj8aDZt680yHiqlfxtGpoWSHaCaQLjRLxk6KSre3EMUeurDYu72VxwIa2D2ZYsqKDK+Dl68WjCMiSBqJyzJOUATpvgz2W2NkC56tx/bhw7gKgrMpJ5o564XVhPcxX8BUvlo3q699t/zAI/GqctqRChvchiilxyhb+kT1sAfYavRwdCD3Z/lUGomNtYswVFOFo6zYst5CocOcxOogjWpOzOsNaVlPBwQftBa5yps6lGZhmEYAmdYOHLQnFpwJyzpg2R3HiNfXxp7E7mK2xOCfJ3GECCSmLubC/S74n2SeG0R8y4v+mxH4A/hW5aaVB4gVOuhe0zWwJJ7nnW2jD1vxUqfY399lLXdms3ZlQ86w2fUZNzSBhZl7Qa9XNZXKfnR2Wz/ub/8ANbaftGcsWh0zJfkyw2IG2vSIkQQCQUIgDIGUQ5cAamvI9qZwAxpiLMB14AViQFGN4UCBiOVWtso3GM54jWdO+PYKjzDD0T2EQPZpwrsxiRlJco5s/Jdu2QVWIEDpMQoIUGFJIBIVZIEmM67c5NQwYYEF2lXdDNwy+aMDmd2mVDYgMhnIEDqxlJPDPhV2Z4d4mY7t3tpYjU72oX+QpIIQdAsQSSIZrguNH+ooPePVXbWwWxokdJWIznErs6nXczMeGdNAVxkB/cZGjYqmKryTaBnBvkdJiFONXOFSYSXVWOECSBNWpsaAghcwXIzORutic67znViHUHd+I3f32VKlQ1uFWbJ55P6x/tJ/Sq6lYPlbf8zfjbuVnq/sYznKnIL3b+NbuFTzGJelnzF0uuhyzY9++kP/AEi+EjFbMqgMz0ygAk4kbIQcmFwcAm71VFeXkxUefXweuAhg1vErBsYxhrpFy24S5rFsYMIzbLDlkcVJ8E3JL86MbYpyyAdGkBsOMgO0gThgThxZj01FGTCinbLZYSvWVgyzpIOh7wSOyZ3VyztQJwkFW9ExJGWakZMM92m+KvpblEeTLDVIccRh60f04hG+Y30CZ3lDzN36u57hrtVcp7SgtXAXUE2rkAsASMDaA5miqiJhyeSbVqJAFu3noScC6Tuq9rG8dbic/V2DXTjUOTvM2vq7fuCmKmwx7E9vtu1t8KyxTCokTO8gnKeEx1RmJkYHJOzbYi3DtAXoJbwlFBxEWzjwrZwu5xYSZiZIUZSfV0U8gwXieZ5A5T2m64S7bNuEBecYKkohEc4rAlixhZyFppzIA9Bgf0we9P2YflV1FJsMUVFn3hT/AFEfgVP51Q9hT1rAPcts/mQacoosMX2Jpatgg82VIMjoPAPHIRV42tPTX1kD8DVtUbVfgRnpnGucwBwJiJ/8U0rJk3FXZLZmBUQZ7s8py/CrYqkbOhA6C6b1H6ij5Inogd0j8qTqxrJIurN2rZme8cJXJEHSne1w7qd+TDi33j/FS9nZ5e50nEFR1juRTvn0qcZYu0O5dCx5Pu/5Z/rYf8K4diu+gvqf91FaHyY/SP8A7D+a0cw30retU+EVt8RPsLfX/DN+S3fo/Y6fqRXOYufRN7bfx1qC0/0g9aD9CKTsDaHRWF22MQBjmTlInXnKpe0T+hLm1/F+XqLc0/0T/wCz4qObf6J/YP3pzmdo+ls/ct/2Uc3tP0ln7p/+yn8RL6eZPvZfK/L1ELltxnzb8DkMwT36/v21Pm3+if2D4qbextBHXs6gg82+RH9dRYbSDncsgcRac+3ymVP4iX0F71r+L8vUX5p/on/2fFQlpw9sm2wHODMlN4YbmJ3038n2g/49sd1j97lU7Xsl7CCdo0ZDlaQfPXPOdNfVUvWlJU2vMfvZfI/9fU1aKQ8XXN+03fUtof8A10eKuN/aD/qAe6ormpdhnP5PNfkfoivFbbt7rtRtC1euKLttC4vXzAuBpBAYANIBnQDOCILc5RW6t1kXZTcAFszG0uMRRyUxG5DS4RcY6KYzimKrFdiz1PlX3/B7Y1U+1INXQd7AfmaTtcgWABitWmYAScGRO8gEmBO6TSD7LaW0/kMJuFgoNmMJfoqMRXX52RyJMaUkkNvV6X3fojh27Z1t7RFy2FdWwqXT5tojJZkLikgHiSAJrlbG3WFFm7hVR5O5oAPmNwoq00xJani19vyS5P8AM2vq7fuCmKX5P8za+rt+4KYrI3I3HgEnQAn2Csez4V2nZFRXJcaHApUxblSGcdIG4AQJzB9eyyyIOhy9RrznKN5LN1iNmtSpsQwdlYm8cC4gtvcLA3tkiepoGO7N4TWriuUDnm7b3DkJKoqHLPMnEVHbbcbs4W/Cu0zqiB2LEAHoKua221ZhMc4AQM5DDdWcvLCKXRdkQYgLXRxw4N20pXK10lxbUxhcRzaQMVFnb7ZC3F2VAJYmHKuCbHyh8IVOkTmIJEsBMbqoVmqnhIhICpcLM72wIUE3LbW1uJJaAVa5BOnQaCYE3WeWAzhebuKC3N4jggXeb5zAYYmcO8ArOU1hX+U7SkKdltN0QWNpyyqg+TxDrbyYTbzOEAW0OLMRsclWLZdiNnW21puakR1kXC2EAARgKgNqQSMgM00BpXruET7O00qlrG2eagmd2Jt8jhl7Ms84nttwAZ55MY4iCIy01n+mr7KQN/HMyZOsneaa/SrMmspV4InRRRUGwUvsutw/5n5Ig/SmKX2Tqsf8y7+DsP0oAYorJTwjQuiFLis7OqhjZEm3cCP/AIufTMQJORMREyt+Elk831vKNcVZUyWtDygjXJvJ6dcQJ1p0wNSaX5PHkbf1ae6Kq2DlNb1o3EkDMZ4ZkCfmsw38cswYIIq/ZBFtP5E90UgLq4TXayPCPYrdxFN64qW1bpFtCCVymRh6uvbQgNXGNJE667uNdmvHtyXah8e12jOPE5QC5iuLeEFsUQRdkqBmV3brjyGl5rgXa1a4/O3MgpK3byYXYBSJt4GRcJk4T1sxFUI9M1kx0SRlkJkTu1mB3VXtRxWXjXA3eGAOvAzTAFV7TaBVpAPROoHClfYqrgV5U5dtWLfO3G6MqMo+eeJMZCW10UxOlI3fDGyrOGDDAzKSMJzVnXQNIkoYkDWdJI1LWzq1tMSgwoOYBzZMJ9qkjuJpLlHZVU2Qtm0ZuG2CxKlMauzFYUzMNIynF301Qbhc8J7SuyNiDI9tH6pCG4jMSYbJVwMGO6JzGdUt4XWgjuyOqoiv0sALBygAUFuLqJ01zrJ2XltcNlhsyFWUnI4uaVmshySLeh5/MnLo9taPg7ctXST8mt2mVbbLA+aysFKgqIgJErkYGeVNqgTs09k5WW5de2AwwiQxgB1kDEonEVzEGINWMJvAbkXF2kvjX1QAe+ezMscn2rUsltUyg4VjoiMh7BprAruwp0cZ61yGOZMAjoqCdwB7MyTvqRneUPM3fq7nuGu1zlDzN36u57hrtVEGc5P8za+rt+4KYrxmx8vXhbQYxkifMT0R2Vd4/v8Apj7CfDSxYWetqD2gwhlBB1BAIMaTNeV8f3/TH2E+Gjx/f9MfYT4aMWOz1YtAaKBGmQy004aD2CuhANAB6q8n4/v+mPsJ8NHj+/6Y+wnw0YsVnqlsKBAVQM8gABnrl21ICvJ+P7/pj7CfDR4/v+mPsJ8NGLCz0j7Krk4tzCDPALlwImcjTNeQXl69J6Y1HzE4D+GpeP7/AKY+wnw02mTFJbnraK8l4/v+mPsJ8NHj+/6Y+wnw0sWXZ60Cl9g82DxLH7Tsf1rza8v3564+wnw1RsfL14W0AcdUfMTh3UYsVnqW5Ntkg4SCMUFXdeu+N5wsJBbODOdVjkOx9CnzR1chhwxA3dVdNYzmsDx/f9MfYT4aPH9/0x9hPhoxYHptn2FEUqogNrLMxJKhc2YknogDXIADdVQd7YIwF1XRgRiwgDVYzIzGWsDiTXnvH9/0x9hPho8f3/TH2E+GjFhZ6i3taN1XU7smGtQ2iyt62y4ui4iVIOR4HMV5a9yzdbrFWyjpW7Zy4ZrpVScu3heMOBKAmETMhiJ6usfpwoxCz0L+DqM7MzMQ903SuQGI4ssQAaOkd9d5P8H0ssGRnxBSskg4gRZBkRAytDMR1j2RjeP7/pj7CfDR4/v+mPsJ8NOmGx62oXR0W7j+VeV8f3/TH2E+GuPy/eg9MaH5ifDSxYWep2XzafyL7oq2vHbPy9ewL0x1V+YnAdlWeP7/AKY+wnw0YsLPVi2BuGfZrVa9EZjIZSM8t0jWvMeP7/pj7CfDR4/v+mPsJ8NPFiZ6HaGxuqTKkMzQdVGSqSNFJJ78BGhNOAV4uzy5eFxyHGYQnoJr0uyr/H9/0x9hPhocWCZ6XlDzN36u57horym2cvXjacYxmj/MT0T2UU4xBs//2Q=="/>
          <p:cNvSpPr>
            <a:spLocks noChangeAspect="1" noChangeArrowheads="1"/>
          </p:cNvSpPr>
          <p:nvPr/>
        </p:nvSpPr>
        <p:spPr bwMode="auto">
          <a:xfrm>
            <a:off x="215900" y="-779463"/>
            <a:ext cx="23622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286000"/>
            <a:ext cx="3924300" cy="321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31925"/>
          </a:xfrm>
        </p:spPr>
        <p:txBody>
          <a:bodyPr/>
          <a:lstStyle/>
          <a:p>
            <a:r>
              <a:rPr lang="en-US" dirty="0" smtClean="0"/>
              <a:t>Bleeding Kansas</a:t>
            </a:r>
            <a:endParaRPr lang="en-US" sz="35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static.newworldencyclopedia.org/thumb/9/9b/Battle_of_Lawrence.png/285px-Battle_of_Lawren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6043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431925"/>
          </a:xfrm>
        </p:spPr>
        <p:txBody>
          <a:bodyPr/>
          <a:lstStyle/>
          <a:p>
            <a:r>
              <a:rPr lang="en-US" dirty="0" err="1" smtClean="0"/>
              <a:t>Dred</a:t>
            </a:r>
            <a:r>
              <a:rPr lang="en-US" dirty="0" smtClean="0"/>
              <a:t> Scott Case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90" name="Picture 6" descr="http://3.bp.blogspot.com/-28dPj54Br7Q/T99W5nMbRLI/AAAAAAAAB1A/ws3NY-oEg80/s1600/dredsco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33600"/>
            <a:ext cx="59019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431925"/>
          </a:xfrm>
        </p:spPr>
        <p:txBody>
          <a:bodyPr/>
          <a:lstStyle/>
          <a:p>
            <a:r>
              <a:rPr lang="en-US" dirty="0" smtClean="0"/>
              <a:t>Sumner vs. Brooks </a:t>
            </a:r>
            <a:br>
              <a:rPr lang="en-US" dirty="0" smtClean="0"/>
            </a:br>
            <a:r>
              <a:rPr lang="en-US" dirty="0" smtClean="0"/>
              <a:t>Senate Brawls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imgc.allpostersimages.com/images/P-473-488-90/30/3034/HSMBF00Z/posters/senator-preston-brooks-assaulting-senator-charles-sumner-during-an-antislavery-debate-18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7" y="1981200"/>
            <a:ext cx="5791200" cy="43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UFBUVGBcXFRQUFRQXGBobGxcZFRYVGRQaISYeHBkkGhcaIC8gIyopLCwsHR8xNTAqNScrLCkBCQoKDgwOGg8PGiwkHSQsNSktLCwvNSwsKiwsNC0sLCkpLCwtKSwsLCwsLCwsLCksNSwsLCwtLCwsKSkpLCwsLP/AABEIALIBGwMBIgACEQEDEQH/xAAcAAACAgMBAQAAAAAAAAAAAAAABgUHAwQIAgH/xABSEAACAQMBAwUMBQgHBQgDAAABAgMABBESBSExBgcTIkEUFzJRUlNhcYGSk7EjcnSRoTVCVGKCsrPTFjM0o8HR0ggVNmOiJENVg5TC4fBkc7T/xAAZAQEAAwEBAAAAAAAAAAAAAAAAAQIDBAX/xAAvEQACAQIDBgQGAwEAAAAAAAAAAQIDERIhMQQTM0FRcRQiMlJCYZGh0fCxweEj/9oADAMBAAIRAxEAPwCL5q+bqzvrEzXCOz9M6ZWRlGAqEbh9Y0495fZnmpPjSVqcxP5LP2iX9yKrErx61WaqNJs6YxVhG7y+zPNSfGko7y+zPNSfGkp5rUvdrRwkCRiue3S5HHAywBA3+OslVqPRsnDEUe8vszzUnxpKO8vszzUnxpKZ4+UUDSLGrlnZigASUjUNeQWC6R/VvvJA6pNfJOU1sucygYDk7n3BOm19nZ3PL7npGZ3lXqxaIs95fZnmpPjSUd5fZnmpPjSU2222YZA7JIrCIAyEZwoaMSgkns0MG3Vij5QQN0el9XSqrpoSRuqxwrtpU6FJ3ZfTvBHYabyr1YtEV+8vszzUnxpKO8vszzUnxpKZ5+UtsgkLSqBE7JJuY6WSIzMpwOyNSd3iI47qyW+2oZH0o+ojfkK2nwQ/9ZjT4JB49opvKvVi0RU7y+zPNSfGko7y+zPNSfGkp4VgQCCCDvBByCDvBB8VfajfVPcycK6CN3l9meak+NJR3l9meak+NJTzRUb6p7mMK6CN3l9meak+NJR3l9meak+NJTzRTfVPcxhXQRu8vszzUnxpKi9h80uz5UkLxyErPcxjErjqxzvGg91RUlznc47bM6JIkSSWTUxEmrCoMAHqkHJOR+yaRuTvPiYcrNbBlaSWRmichgZJGlICtkEAsRxHrr0dl3j80nkY1LaIeO8zszzUnxno7zOzPNSfGemjYO3obyBZ4G1I2RvGCCNxVl7CKkK7TIR+8zszzUnxno7zOzPNSfGeniigEfvM7M81J8Z60tpc2mxbfHTnotWdIe5ZScccAnJ9lPW19oCC3lmIyIo3kxwzoUtjPpxik/kDyWW8Tu3aBEskzMEjYkL1HKHK7tQDAhU8FRg4LEms6lRQV2Wirkds3kDsK4cpC4kcfmLcPqPpCnBI9IzUp3mdmeak+M9bPLHmptmiaa1QxTRBnVUZgjkDVp0knQ+7qumCDjORurf5Dcoe7LNJGOZFJjkPjZcdbHZqUq37VRTqqpoHGxD95nZnmpPjPR3mdmeak+M9PFFalRH7zOzPNSfGejvM7M81J8Z6dpJAoLMQqgEliQAAOJJO4D01Dx7eaZgtpGJM40yzSCCJshmGgENLICEcgqmkhWw240BA95nZnmpPjPR3mdmeak+M9Nb7Du9JeW8hhUAs3RW25QBk5kmkbcB24HsrHFsmdtRi2jG+jwtVtC6jBIOejZCN6kcew0Asd5nZnmpPjPR3mdmeak+M9MUV3dKgkMUd1Ec/S2TktuJBPc8hycEHwHY7uFbthtGOZdUTBgDpbiCrDijocMjDtVgCPFQCivMxszI+ik4j/vnrnadMMwHAEgffXYKcR6x864/uvDb6zfOgL/5ifyWftEv7kVWFI+kE4JwCcAZJxvwB2mq65jZlXZZLMFBuZACxA3lIsDf2+irHIrw6/El3OqGiIay5YWsiselVNKqxEpEbaXWN0fSxzpIlTf4yBWPlFta16IxzsWjeJpzoGpTHGVkJ1b1IPVGO3IHaK9TcjLVkCNGSoAA677tKwopG/iFtot/6p8Zznu+TMEiojI2iNGjRA8iqFaNoj1QcatDMNXHeaqsCd8ycyMs4dnwSBknjUpIcL0selWKzZTSOAAlk3dmP1TWO55O2A6zSKnSu66ukjXW5a4V1zjrMDcSJ4xhR2b5OXkhAS7BWVnWRdRZ2CiQOGCoxKhcyu2nGMsayvyagMcUZVtMKhEAd1yvVyj6SNasUUkNkEgZqca6siwt2x2dHAqBpEiv0LdYkAojszan/ADBiXRx3IAN2nNbB2Xs7cvdAwHQFO6AQxaR540YtlvCeQjBDYZhkjcJ5uT8JQIVJVYXtx1myI3Cqy5znJCLv4/fWD+iNt0jyCMhnkWViruMurF87jwLHJHAn1Cpxrq/3/BYgIbHZjxl+6CokQSPruAGPSrIod1bOhj3U+4YGXG7hmWt72zs26FX0C46S5U5zGFKamZX8FUCxkgcAB4sCtiDkjbIVKo2U6PT9JIQDH0elgucasQxgnt0jPbkuuSFtII1dGIiiEKDpHACBSgBwd5AJwTvo5RerYszOu3rZFObiHEelWLSRjBI6urgASFJ4DgfEceoNvwOdIlQMXaMIzAMWVnTAXOd5jYjxgZrWuOSNs5YsjZcsSRLKMatZkC4bqqxlk1AYB1H0Y9Q8lbdGDIjLiXpsK7hekyTrKg4zvx6QFB3ACqeT5k5kvRRRWZJjuJdKM2ln0gnSgBZsDOlQSAWPAb6QG58LJSVliu4nUkMjRJqUg4wevx9FWHVVc8tgs89pAsKmSQMTKoHSnrLFHEpOAQXceFw3bxvrehGMpYZIrK/IqzlzyoO0L2SfeE8GJTxEa+CD6TvY+kml+rRk5knKjoZ4Z28F0ilQFJAoaRAG6rhc7zqU4I6opN23yKubWVo5EwyqrEao84Y6V3Kx3k9gJ4g9oz68JwthRhhbzL85sNndDsq2XtdDKf8AzGLj/pK001XHN9zmpLHDb3MTQPhIopArdDJgaUAY+CxxjG8E8COFWPWpQKKKKAW+cWYLs24z+cETiAOvKib2O4DfvJ4Uvz8mla32ddCOKTRDDDodcydOZkxpBONztLlTw4ndkq+3tmk0bxyrqR1KupzvU7iMjf8AdSTb38sdoiGK6n7kurqMyQM8lxEVZhB1ScshgmYZOoAad2/dhVTyaLJjHyZ5OXMUzy3M0hUF8Dp5nRwXcglJHYAaCvAKQRgbhll/mgjxZy5RkPdDqdQI8COKPgfEVI9YNbtztZ4tmRxxWxhM86QW8F112lWRtUhmjx9GpBkJXsAHgggDHyN2o5hS1tYMvAoVxdTx28mR4cjQL0sg1MS2SN+eJqtBO7b7BvkONYrm5WNGeRgqIpZmPAADJJ9QFYE2Nfv4UtpD6EilnPvs8Y/6azR8i9RU3FzPOFZX6IrBHEWUhlyiIGYBgDgsRkCukqR1naJNIkl/hFYGS3tJdyhUK/TTg9VpsupCNuTO4FgWByks9nzyyyS3BV0gYu0Ui5WJFlhc5AO/M5yOOQoxxBYdrcmYLklpQ5OnQMSyLgagx0hSNJJUZI3kDB3UuWt1s0TzW4V1eQzxSZL6d7xIyjf1QzSKFIAyVfhg0BubB2Ta20hZLlHWOMQhWlQ6XDfSs2DgOQYUxgaVVR21pybG2fLFbxi5VEtFJTDwDKK6MZCGXcuqMfSJjczDOGNeHi2QxGZB9I4CgyTgHVplWMb90WZUbT4IZl4HArHtBNl6TiUxOwSRZFEzFSFaWNxuwMKzP2bgTu05AExs/aNrYRpEZyY2GuN2UlNLSBSxnVejxrlHEjAK+s5NrbHiuHaS1ljS7jABdSGBGMrFcIp60ZHDPWXipHboXKWMCwWzl5Xh6GBB1ixLSwMCxGEJDCKRhxCkHGGGZvYvJW3tGdoI9BkADHUzbhk4GScbySccSaAjNkbR6UHUpjljfRNETko4wcZ/OUghlb85SDu4Dku68NvrN86625SW/Q3MF0owHZLa49Ku2Ldz6VmIT1TNXJN14bfWPzoCy+R+xml2XFMbfuuGCa7MluGwxLRQaJFX84roYY49bcDwrY5LyXsdvpsY9opKuOkQpE9t1nJBVZjkEJkZXtAzTZzE/kw/aJf3IqsUmvGrTtUffrllflpz/bHRGOSZUG0bfb3QlmNxjcNEcsAk3nGdNvHq0jtwwOKnubHZN0EuWvOnUyaUUSvcFuDF3USHIzqUZxxU4NWAaQbvlBciWVellTEsoUdBiMIsrqg1C2ldiUCMCMg6jvXGDaEnVTikkS3bMXZubbaNumqKQTMAAeiuruKRhnecMwQ+PGRWvY8ktqykqBcwgDOqS+njBPDAHXJPsprXb1xpz3TK0mqMLGtqzK4Miq4LG0i0gKSc5p+Iq1Sc6fqs7iLvp/CKoXk9t2AdSeWQeLuuKY+wXEY+deHg28eJuvF1X2cvyPH01Zm3L4w208qgFoopZFBzglEZwDjfjIqMvLu4jjmfuuyYwKWkjFtLryE1hMG54kcPHSnjqZqKDajqJMNtt4blN1/5k2zj9xIJr6H5QIScSN6GXZ8g9mllJNSmx+XsssPSzT21uurTrNncTQk+i4inKg/qvpb0UwtfTaEdLy0lR9WloLC7mB07mGYp2wR4j6fFWipVH8MSMcSuJOUm2Wl6INdrKTpCC0tkGfGSRpx26tWMU08gdqbVNw0O0I2KaGYStEqYYFdK9JH9G+QTw3jFM9ot1JgLd2gLZ0pJZXUbnT4REclwrEDPHGKz7AvXlgV5NOvVKjaAQp6OaSLIBJIyEzjJ41nWUoRzikE03kSFFFFcJoFIPOBAiXtpczrIbaOOWN3RFdQ8pVI9YJAVQW1ajuyoFOW1trxWsTTTuI414sc+wADeSewDfVT8rOc63vGKKX7li0SFTHuuZEYS9C+clItKEZxvJycAV07PCTldLIpN5DFYcgJWIgW5VFtiU6mUzJ0UebmIAdR0LLkLjOSpbexZX5yLuJL93jl6ZyIt2qGTOkRoQqrv15jBGcb9R040lsEHK8x3GJpDJ0wmURjutFBmOCzgIrRDe2ehVyckAjjTHzUTxJNewGWGabpukSSPRh4yoAaPHADdlB4OQOyvRjTcndmSlheQ5cjrB4LC2ikyHSJAy+I4yV9Yzj2VMUEUV0mYV4mmVFLOwVVBLMxAAA4kk7gPTRLKFUsxCqoJZicAADJJPiA31zpzh84sm0JCiEpaoToj3gv4pJPGd2QOC+vJNoxcnZAsTa3PraR6hBHNOwyAerGh9IYktj9mkS35aXrPPexTmBpXOtEOE3KEjBRlZW0jHEZIzv37kMVY3JTYkMuyZZZFJeMyhTrcDcoKgqCARlzxzxPjq+4c1ZP6mtGcItupG6t9+TNO85U3aTJfSSvLNFJoVZTnR4QdGjAUICu4gKD25FP2yucjZ20ikd0nQSjGgyNjDf8AKulw0Zz9X20n88+BLbrgatMhZsAFhqVVyQOzDbuzJqt6s6GBuN+ZFSpGbTjG2X36nVlvJfW4zDIL2LsjuCFmA/UulGl/VIuT2vTBsHb6XSuQkkTxtokilXS6NpDgHBKkFWBDKSCDXHsW0pVXQssiqDqCq7BQfHpBxn01e/MZy0a7luI5j9N0cLk+X0YMLSevR0IPjOTWcoOJlcf9r8sI7acxSAY6NXUh11MzSCIIEOAoyy9ZmUb92cEhd2nyn2eRmO1Wcyb36iqcNHcTKWz1stmQgEZ65NM/KXa62yqzW0k4fKnokDsAOuQy+TpDt61xxYVCWfKidrnRJZjozIyFwvWGJYoFY5yCB0p3jioJGACKoSa6cpNl9IALf6SPo3GLcZUhVwM9mhSu7hu3ZIOMs+1bKK3R47PKP0y9H0YUqUDhgygEBSJHGrgAx8dbVzytEbyF7NxHHr1S4Q9RGmy+nGcaYJWx6Uxkvu97V5YJA0Mb2rlpYzJ0ahSwJR3Mar+c46MhgOBK8c7gNV+VOzmm6QxEvkZl6EEgI0QSQkZIGp4gB4Xg5AwKndhcqortmWIPlFVmyFwNRYKuoEgk6Sd2R6c7qhV5bLx7il8FnyF3Ehmy4OnfGTGCZOO9Oqc7p/k3ddLbpIY1jLauqq6cAO2kYPo3+0ntoDV5eJnZ1ye1IzIvoaPEiH2MoNcg339a/wBZvma675cvm16EeFcyRW4HjDuOlPshEjH0Ka5DvDmR/rN8zQF68zW0o4NjvLMwRFuJNTEE4yIVG4AneSB7abO+DY+f/urj/RVccjf+G5vtafxrWnLkpyOs5LG1d7aFneCFmZlySTGpJJ8ZJrzvDqrOTb5m+LDFEr3wbHz/APdXH+ijvhWP6R/dXH+itPanIC3ZB3Nb2kbggkywGRSMHKkKykb8b/RwrT2ZsfZ7Sm3ns7WG5Xf0QKuHXBPSxncSnVbwgCMb+IzbwUeo3pMd8Kx/SP7q4/0Vt7L5V2tzJ0cMod9JbTokU6QQCeso4Fh99an9BbD9Eg9wUubAsI4NvTRwosaCBiEUYAytoTgek76zqbLGEXK5MZ3G7ld/YLv7NcfwXqV2hEDJHqsu6BpAEoFsSm/epErKwGDnq57d3jiuV39gu/s1x/BepPa7yOFjW3unA0kSQzxwqTjgWEqyYGeGk7602H0spV1K25aCOPa0oXo0aVbWArnoA6SlhLlkI1jSesSpK9RgylAG1+W+z4bJy7yK8wsrpxMd0jSdNFHZzEDd3QuvHSgAtpY+gWlsxJChhltpNIVjquZo5tRzuUkFmI3neRuApA2lyV2Y87PIqJGwBe2V5IYXkTKBlPRIdwdzhHwWwcbya7MHmxXM7lYWvPPtRJFdp1l0HcssMJHiIyqhhkeSQamLTn0lhgWOO2j16pWZnd2X6SV5cKi6SMa8b2PCpraXMHDJIDbXghEu+KKdQxYaQ5MbgqzABu1cjtPbUBs3mMuJk1i4gA1SJgiXP0crxE7l7ShNUrbu3/TQmN+R9n5/L0jCxWyHxhJW/BnxWt389o+OD4X/AM1LN/s9z4OLuEnsBSQb+zfWKz/2frkhuluYEOOroEkmT+sSF0j0jPqrC+zfIvaYg7f5V3V6wNzM8mM6VOAq546UXCj7q+7CnGHjIU61OCxxpI3iRf1lI4doLg4zmtXbOyJLWeSCYYkjYqwG8eMEHtBGCD4iKw2coVwWGR2jcd3trrVkstCIZys3a+QwWJESF1AMhXRhsqVZgAJEwN50Elc7t4b80VBX1xmQlNwGApG7huzTByj5QCfRIEVGSCK3UjwnKKBJKx7ctkDxKFHZSrUms1u6ahzeb/r8/QZeTPLu6tbmOXppXQECRHkdlZM9YEEns4HsOK6fz4uFcd10KvLx12At6MGYII9/DpA/Q68dvDXj/CpOYgOenlzjNhCd5wbhgezwlh+TN7B46p2vc0zOxZyWZiWZmOSSTkkntJNYzXXGOBFQp85HbTP+676LyTG49UjKjfu/jSJW7srahh6QZOl0KlewkEMmR6GAP31a+HMDFzpbTWW+KxkFIUWMYOVzks2PeA9lJ9e5ZS7FmOSSSSe0k5J++vGahyu7sAKYeQG2JbbaNvJBvfWECE4D6+r0ZPZqzjJ4HB7KXqyQTsjK6EhlIZSOIIOQfvFQ1eLQOutobdkmshPYDW5aPqFesAJFE0TKfBcAMpB3qc9orQTb20Q5Q2eoYYiUvhc9KVAAC50hdJwesQc78HOns5ndI72zZFeeOOSWJs9DNlB4WnJSUeCJFB4AMGAGJgcsomVo5CbS4KsEjuCqAtjA6Ob+rkGfJJPjA4VyFjS/3rfS9KrW3RhbWVlUrrDTaYjGMsMHrGQBf1d/ZXwXt9HJCJLOKdw/Rm4XcQpSNmYHTkD6RxkAAmJtw1ADxsxNrJDGG6J2BUEvpZiMucswbGN6g4LEAbtRJxmT/ehkVmEWkdKrKpHb0ZQhNWGAZWwSVbQXyAxFAeLTlBtHIL2mQ7JhRkaOqgcZ8RJZgzYwEwQCwAYNg300kWq5iELg71BJGCqtnJAO7UVPpU1GwcrlhQJelUuAqfRRESySEoCxSCPU+AxI4dmc431o3hmvd06mC2PG3yDJKPFOykhY/HEpOfzmxlKA9W933ZdC5H9RFlLX/mFiBLcj9UgdGh7V1twcVyldeG31m+ddgRjBAG7eNwrj+68NvrN86Atvkb/w3N9rT+Na1ZfIv8nWf2eD+EtVpyN/4bm+1p/GtalLSyujbWiWdsXDWkEjzyXN0qamXBRQJkQEYBwM7jwArno+qfc0l6UR/OhymMlyI42eMWxZekVpN8h6NiQE4aMaQSd51Ddjfo7G5QR28D3ETPLtGUgM8sbuFQsoZA5OkyaVBLE436QcDFbQ5qL1pI9bREMC7szBwjliTrJ68jnIOVwuSd+7JmoeZzBJN3xxnTbgbh4syHxnec10GZE2HO3dxuRcLC6Z3nTofSCNRTS2CcZO8dgHbuZ9nf8AEM/2c/uWlRFjzYuL9WaKPuaJj1pHLvMulgGKgkB8t2CMLgbiRUlsS1WPb8yLq0i3ONTu58G0PhOS341htHDZpT1Gzld/YLv7NcfwXrU2xtbZxcMFtJnKjVMl3axPkAAAvrVzgAdvYKYSM7jWHuKPzae4v+VebQ2jdJq1zWUMRh2ft+wWDR3TBGGB1Kb1WZSw3gS9ISD6VO7sqJv7y1DfQ3kLLjeZNtXSNnfwCswxjG/Psqc7ij82nuL/AJUdxR+bT3F/yro8cvb9ym6+ZrbO5Q20SoO7rZ8nMnS3kchTqjqxucMw1D8/fvPqrV5IyBrUMpDAy3JBBBBBupiCCNxHpqT7ij82nuL/AJVlRABgAAeIDA+6sK+072NrWLRhhdz7RRRXIaFL8/nJsBobxfz/AKGX1gFo29qhh+yKp+ug+fadBs1VY4ZpkKDx6VfV7AD+IqgYHKnUFDbiOsMjrKRn1jiPSK9nZZN0lc5qi8xjLE+zhXu3i1OqjJLEAADJ3nG4dprHT9zLbCS42jrfhbp0qr431KqZ9ALavWBXUUIznM5LCwv3jQYicCSL0KxIK+xgw9QFTHIgte7MvNnAjWgF1bjfklSA6ccb8AD0uT2VM8/95EZLaMD6ZVdmbxIxART+0rH0e2ojmN2U0m0DMMhYI2J9JcaFX8S37NAV9Rq7Pb/9NNnOZsEW2050QBUfEyZwBhxqYD0BwygegUpGutPFG5U+17Ea6SS2GBUBcHeDnJ1cBjA3dufRXivZiGjVqXOrGjfq4Z1cMY7OOfRSpawR4ooorQgZOSnJwXMF+7cbe2MifWDq37iOP2qW6kNn7ceGG4hThcKiOc/mq+vA9ZAHqz46j6zjq2SXtzF7XaSykhbeLeQBD+rIC+n2MGP7VWPNCrqVdVZTxVgGU+tTuNI/NByVezs2eYFZLgq+g8VULhAR2MckkekDiDT3XK9cixEJyUtl/q0eH0W808A92J1X8K+tyYhbc5uJB5Ml5eOvutKQalqKgGrYbLigUrDFHEDxEaKmfXgb/bW1RRQH1OI9Y+dcf3Xht9ZvnXYCcR6x864/uvDb6zfOgLo5tNkPdbBlhjZVZrkkF86eo1vJvwCd+nFS1ryO2rFGqJfIiRqFUazhVUYAyYeAA7a+8xP5LP2iX9yKrCkTIIPAgg+0YryKlaUKkkup0xV0iq+6Lr/xyy/9VF/Ko7puv/HLL/1UX8qnB+QwKoovdoqI0WNBHcrEAqjCgiNFzgdpyfTXyLkLpYML/amVII1XjMMg5GVZSpHoIINa+Ij7n9Ctn0Qu2GzdozgmDasEoXAYxTK4BPAErCcVK8luR11BetdXM0cpaNkJBYsSeiC8UUABYse2mXZuyOieRzLLM8ujU8pjzhAwUAIijHWPZW/XPUryd0nkXSCiiiuYsFFFFAFFFFAFFFJHO9yn7k2eyocS3GYk8YUj6VvYu71sKvCLnJRQbsrlUc5fKg7TvtMB1QwgpF4jvy8voBPD0Be2oS32M6AqzZ1ggKpONQRsMQeON4H1qz8mrXCFzxY4HqH/AM/KpKbw4/W37hr3oxUYqKORu7uJDKQcHcRxFWpzA3EQubhW/rWjXo9+4qGzIMePOg+oGl2/2YkoOQNWNzdvoz4xS1snaklrOk0ZKyRk4PDBwVPzNWIJjnJ2r3RtO5ffhXMa58Uf0f4lSfbVtcx2xxFs8zEda4kJz+omY1/6tf31RF7ZyRsBKrKzKrjVkFlcalcE8QQc5rqPkfYGGwtYmGGSGMMM5wxUM2/6xNAVxz9bMANrdAqG60RBxk4+kU4O4gEsD6x46p+TGTjJHZkYP3VZ/P5elru3i/NSEuB6XkZSfujX7qq+uimnYhnwVvbM2WZywXcVGRwwSfBX2ndWlT9zXche71nZjGojMYBkiMmSQ5OOuuMYHj4iorVFSheRMY4nYgeS+zLeaO46dirKqGMgMQM6tWSNw3AYLbs4HbS9VlLyNFltZrQ3EUUMsBImuo4nUqVBPVkIXUHVsFTkY3dtS/OrzXww2y3tvLGoRI0kTCospACCSLG7W2MlRx3nOc5wW0xclnqMLKhEe7P4dvbv9W6rI5ouQDTypeTriCM5jDD+tcZwQPIVt+eBIxv34rnuk6gxwcHOkgaeOcaeGnPYK6w2PcLJbwuihEeKN1QDAUMgYKB2AA4racnaxCNyiiisSQooooAooooD6nEesfOuP7rw2+s3zrsBOI9Y+dcf3Xht9ZvnQF/8xP5LP2iX9yKrEqu+Yn8ln7RL+5FViV4VfiS7nVDQKKKKxLBRRRQBRRRQBRRRQBRRRQBVH/7QM7G6tY+wRMwHpaQqfwRavCql59tgbre+UZ6MiKQfqli8Z97UD9Za6dlaVVXKVPSJNnBojVfJAB9fb+NF0PBPaHXHtOk/gxrKjggEcDvHt31iuj4A8br+GX+a17RzGalblHbhZcj84ZPr4H5U00ubXtnnuliiUu7aVVVGSSd+PxoCxuTvKCOPZkSzdNFMsZe2dpZJIZEWTDlNOeiYYK6TpXUFOd+5x5uNrFo5Lch8QEaGKyBVQgAQEydYOhB6jFiAyjJxSJyo5NtbJs60lIYiEo5XOnr3sRZQe3AfGau5jvrNReK932LtrDaxXHO3zfveotxbjM0S6Wj7ZEBLAL+uCTgdoPjABSOSnNL3fY9PHcdHMHdDHJH1MqeBYHUNxHYe2r9pa2DGLfaN3ANy3AW8jH6xPRXG/wCuEbH61Vr1JwheD0Igk3ZlG7U5sNowNpNrJJncGhHSqfavD9rFWlzPbCksnvbeYjpF7lcqDkDXG7YzwJHgkjtHixVk0q3d4lttdC7BFvLbowWIAaWGXqLnyikuB7B21w1NqnXjgkbKCi7mnzpchDtG3Uw6RPCSU1HAdT4UZbsOQCCd2fFnIrJtjyXSCG6SVJ1ZtTMix9AMjXcSJjMkTDwnOAmnOTuDdB1qbT2RFcp0c8ayKc4DcRkYJVhvU4OMgg1ShtTprC9BKGLM5Q2psx4JDG+kkcGR1kRh2Msikqw9XpBwQRXUfJmPTZWq+K3gH3RKKoaDk1LtLaskCGRoopGRpGIPRwRuUUZwBnSMAAbz7TXRSIAABuAAAHoG4CvalLEkznPVFFFUAUUUUAUUUUB9TiPWPnXH914bfWb512AnEesfOuP7rw2+s3zoC/8AmJ/JZ+0S/uRVYlV3zE/ks/aJf3IqsSvCr8SXc6oaBRRRWJYKKKKAKKKKAKKKKAKKKKAK1dqbLiuYnhmQPG4wyn5jxMDvB7CAa2qKlOwOdDYmB5YGOTBK8WT2hW6p9qkGo3atxplgHZqOfwX/ABNMG35td9esN4NzKAR+rhP/AG1qWuyxPK6EAnua5dCRvV4lWVCD2HK49RNe+peRSZyWzPNOfNDseJp7q4IzKhjjTI8FWjyWHpbBHqB8dJMEupVbygD94zT5zPH6W9Gf0Y49koz+FXIDnROdobOU8Ayk+prq3Ugnxbqs01VHO6dN3C5yAIAc/Uuo3b7l31bDHefWahcyzWSPlLW3Ay7T2cycW7rjceNOiWT8GUGmWl7a3W2nYKPzFvJD6ujjiH4yfhWdbhy7COqGWkvncIXZ/S6QXhmgkjJGSGEgG71gkU6Ut8v/AOyp9ptP/wCiOvGo8SPc6ZaMnrO8WWNJUOUkVXUjxMAw/A1nXiPWKWub8abQxdkFxcwrvJ6qTuFG/sAOPUBTKvEesVWccMnEJ3VxS5uLZVsVdVAaWSd5GAGWbuiVQWPbgAD0U0Upc1zk2G/snuAPV0zH5k021760OQKKKKkBRRRQBRRRQH1OI9Y+dcf3Xht9ZvnXYCcR6x864/uvDb6zfOgL/wCYn8ln7RL+5FViVXfMT+Sz9ol/ciqxK8KvxJdzqhoFFFFYlgooooAooooAooooAooooArzK+FJHEAn7hmvVYL98RSEdiOfuUmpQOctluxiVmJLNqYk8SWYsT7c0zcgSP8AeluDwdLhPaYi2/0YU0t7N/qY/qL8qnuRb6dqWR/5kg96GQV7tXhy7HLHUgrGIogQ8ULIccMqxUkejdT3zRzgXV0na0ULj1K8in8XFItnNrUtjGp5Gx4syMcfjTByFvOi2nbnslEkJ/aXWn/Wg++tEVGPnl2aWW3kGST08GnxmSIupHp1RY9vop45OX5ntLeVgA0kMbsBwyUBYD25pa51/wCzWxHEXcOPakoI9vCt3mwm17KtiRjdJu9U0g/wqPiLv0r96DTUDdflW2+y3X8W2qepfv307Vsz5cF2ntBgk+Sms6/Dl2IjqhkpV5xv7ND9stP4opqpX5xB/wBmh9F3aE/GA+ZFeRR4ke50y0Z75AtmC4Yb9V7eH++PAdlMy8RSdzaqyx3kb+FHf3Ix4gdDjHoOrPtpwpX4ku5ENEKvN3EFssDz91+FxIPkBTNS9yMOlbqI7jFeXIx+q79OhHoKyj8aYa9uLukzmYUUUVYgKKKKAKKKKA+pxHrHzrj+68NvrN867ATiPWPnXH914bfWb50Bf/MT+Sz9ol/ciqxKpLmu5VzW9kY44oXXpXbLySKclUBGFRhjcO2m/vg3X6PbfHm/l15VXZqkptpG8ZpIfqKQe+Ddfo9t8eb+XR3wbr9Htvjzfy6z8LV6Ft5EfqKQe+Ddfo9t8eb+XR3wbr9Htvjzfy6eFq9BvIj9RSD3wbr9Htvjzfy6O+Ddfo9t8eb+XTwtXoN5EfqKQe+Ddfo9t8eb+XR3wbr9Htvjzfy6eFq9BvIj9RSD3wbr9Htvjzfy6O+Ddfo9t8eb+XTwtXoN5Efq8TxakZTwZSpxx3gg/OkTvg3X6PbfHm/l0k84fKnaV0BEkZjhK9dbdmfWc/nNgPgDHVxj19lo7JUbzyIdRCzs+9QRIpdQVGCCQCCNxBBpg5FXSvtO00EOVkeQhTnckMhPt8XppY2XyEllXVIeiB4AjLe1cjHt3+islntaTZMkwgkR5ZIjEzaW+jDENqVsjEm4dhA9depNNxaRgtTdtJMpqwF1lnx4tbFwPYGrf2NvvLLHHuqDGPQ4J/DNI+z9hzTgmKMsAcE5AGfFkkVYnIOwk2eWkMFvLM3gu8kgMYwQyrhCMnO8j1cKuQPfOow7ntQeJvISPYkpNb/NpHjZVr6UZveldv8AGkvlht6e6SHXFCginjkyksjHG9GyGQDGHznO7FfeSXK26jsoUi7mKIpVS8UxYgOwySJQD7AKr8Rf4V3/AAW1SpysXF9spx2XEqbs8HhOR6t2+of+mt7/APifCn/nVAbV5eym8szMIpBbzdJILaOXUildBLZd+xiQNx3VFTODXyKx1Lmpd5ej/sq+Pum0x6+6Yv8ADNZLfl7s98YvLff2NIqH2h8EH0Gl3l9ywgZLeG3mhmla5gfQkgYaYz0x1OmrSCVX079wrx6MJbxZczpk1ZkvyPiIutpnPVN2ML4j0KFj7dQ+6mmkHmy230txtGNgqymdZiqsSMOgUhcgEhSgBOPzhT8wxx3eum08ViHpFjYz6NpbQj3dbuacftRdEw++IH20x1Xm29tyW+152gWKTVb24bpGYacNJgDRnfjfvrJ/Ty78za+/P/lXrUeHHsc8tWP9FIH9PLvzNr78/wDlXhuXV7ndHZgekzn8citSpYVFIA5eXnmbX35/8q+Hl1eH/u7QfHb8cigLAoqvv6cXnkWnuz/66P6cXnkWnuz/AOugLCTiPWPnXH914bfWb51f68ubzI6lpxH5s/8Arrn+c5Zj6T86AsLkB/ZD/wDsf91KZaWOQUqi1OWA+kbiQOxaY+6F8pfeFAZKKx90L5S+8KO6F8pfeFAZKKx90L5S+8KO6F8pfeFAZKKx90L5S+8KO6F8pfeFAZKKx90L5S+8KO6F8pfeFAZKKx90L5S+8KO6F8pfeFAZKKx90L5S+8KO6F8pfeFAZKh9ock7eaTpHVtR46WwD6SP8sVKd0L5S+8KO6F8pfeFAEECooVAFUDAA4CslY+6F8pfeFHdC+UvvCgPbKCMEZB3EHePVihVwMDcBwArx3QvlL7wo7oXyl94UB6cHBwcHBwfEew1A7PsbiKMIIoTjwm6Vss3ax6nEmpzuhfKX3hR3QvlL7wqsoqWTLwnKDvEiW2ZNMcSlYk8UR1Mxz5bL1R6hmo262YI5o4onYMAZA0jR4QElcqNIZ344yd24nNNHdC+UvvCsFzFDJukET44atBx6s1GBJWiS6jk7yzIFzaKAgw7LnHR6nkLHidSb9RPpofk+8wAaIRhsFnad5XA8Wk7tfpJOKYoWjQYUxqB2KVA+4V77oXyl94VWNJLVsvOs5aJIx2dhHEMRoqA4zpAGccMntrYrH3QvlL7wo7oXyl94VqYGSisfdC+UvvCjuhfKX3hQGSisfdC+UvvCjuhfKX3hQGSisfdC+UvvCjuhfKX3hQGVeIqlpvCPrPzq5VuFz4S+8Kpqbwj6z86A8ivtFFAFFFFAFFFFAFFFFAFFFFAFFFFAFFFFAFFFFAFFFFAFFFFAFFFFAFFFFAFFFFAFFFFAFFFFAFFFFAFFFFAFeaKKA//2Q=="/>
          <p:cNvSpPr>
            <a:spLocks noChangeAspect="1" noChangeArrowheads="1"/>
          </p:cNvSpPr>
          <p:nvPr/>
        </p:nvSpPr>
        <p:spPr bwMode="auto">
          <a:xfrm>
            <a:off x="63500" y="-817563"/>
            <a:ext cx="269557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Lincoln-Douglas Debates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www.openthefuture.com/images/lincoln-dougla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05000"/>
            <a:ext cx="28575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431925"/>
          </a:xfrm>
        </p:spPr>
        <p:txBody>
          <a:bodyPr/>
          <a:lstStyle/>
          <a:p>
            <a:r>
              <a:rPr lang="en-US" dirty="0" smtClean="0"/>
              <a:t>(Crazy Eyes John Brown’s) Harpers’ Ferry Raid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cdn.dipity.com/uploads/events/f51b8d0919f0cb12604c4498f3d33085_1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6103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81000"/>
            <a:ext cx="7772400" cy="1431925"/>
          </a:xfrm>
        </p:spPr>
        <p:txBody>
          <a:bodyPr/>
          <a:lstStyle/>
          <a:p>
            <a:r>
              <a:rPr lang="en-US" dirty="0" smtClean="0"/>
              <a:t>King Cotton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2476500"/>
            <a:ext cx="44672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5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6138"/>
            <a:ext cx="82296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/>
              <a:t>Lincoln Elected</a:t>
            </a:r>
            <a:endParaRPr lang="en-US" sz="4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3.bp.blogspot.com/_7ns0Ylzn8aA/SxPNaC4phmI/AAAAAAAADlk/BJk1XWfL6rg/s1600/political-pictures-abraham-lincoln-president-to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62538"/>
            <a:ext cx="417195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978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Jefferson Davis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33600"/>
            <a:ext cx="360997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Ostend Manifesto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384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6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Crittenden Compromise</a:t>
            </a:r>
            <a:br>
              <a:rPr lang="en-US" dirty="0" smtClean="0"/>
            </a:br>
            <a:r>
              <a:rPr lang="en-US" sz="3300" dirty="0" smtClean="0"/>
              <a:t>(Last congressional attempt to stop the war in 1860)</a:t>
            </a:r>
            <a:endParaRPr lang="en-US" sz="3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87" y="3886200"/>
            <a:ext cx="2971800" cy="18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1431925"/>
          </a:xfrm>
        </p:spPr>
        <p:txBody>
          <a:bodyPr/>
          <a:lstStyle/>
          <a:p>
            <a:r>
              <a:rPr lang="en-US" dirty="0" smtClean="0"/>
              <a:t>Stephen Douglas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29622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9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72400" cy="1431925"/>
          </a:xfrm>
        </p:spPr>
        <p:txBody>
          <a:bodyPr/>
          <a:lstStyle/>
          <a:p>
            <a:r>
              <a:rPr lang="en-US" dirty="0" smtClean="0"/>
              <a:t>(Abraham Lincoln’s #1 Goal)</a:t>
            </a:r>
            <a:br>
              <a:rPr lang="en-US" dirty="0" smtClean="0"/>
            </a:br>
            <a:r>
              <a:rPr lang="en-US" dirty="0" smtClean="0"/>
              <a:t>Preserve the UNION!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86306"/>
            <a:ext cx="3705967" cy="466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5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Border States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39" y="2286000"/>
            <a:ext cx="53244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7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1050" y="228600"/>
            <a:ext cx="7772400" cy="669925"/>
          </a:xfrm>
        </p:spPr>
        <p:txBody>
          <a:bodyPr/>
          <a:lstStyle/>
          <a:p>
            <a:r>
              <a:rPr lang="en-US" dirty="0" smtClean="0"/>
              <a:t>Emancipation Proclamation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90" y="904875"/>
            <a:ext cx="4762500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57200"/>
            <a:ext cx="7772400" cy="822325"/>
          </a:xfrm>
        </p:spPr>
        <p:txBody>
          <a:bodyPr/>
          <a:lstStyle/>
          <a:p>
            <a:r>
              <a:rPr lang="en-US" dirty="0"/>
              <a:t>Gettysburg </a:t>
            </a:r>
            <a:r>
              <a:rPr lang="en-US" dirty="0" smtClean="0"/>
              <a:t>Address</a:t>
            </a:r>
            <a:br>
              <a:rPr lang="en-US" dirty="0" smtClean="0"/>
            </a:br>
            <a:r>
              <a:rPr lang="en-US" sz="3300" dirty="0" smtClean="0"/>
              <a:t>(Four Score and seven years ago…)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4936021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Robert E Lee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AutoShape 4" descr="data:image/jpeg;base64,/9j/4AAQSkZJRgABAQAAAQABAAD/2wCEAAkGBhQSERUUExQWFRUVGRoZGRgYFx4bGhcXGxwYHBwgHBsZHCYfHRsjGhgcHy8gIycpLCwsGh4xNTAqNSYrLCkBCQoKDgwOGg8PGiwkHyUsLCwsLCwsLCwsLCksLCwsLCwsKSwsLCwsLCwsLCwsLCwsLCwsLCwsLCwsLCwsLCwpLP/AABEIAK4BIgMBIgACEQEDEQH/xAAcAAACAwEBAQEAAAAAAAAAAAAEBQIDBgcBAAj/xABEEAABAwIEAwUEBwYGAAcBAAABAgMRACEEEjFBBVFhBhMicYEykbHwBxRCUqHB0SMzYnKy4RUkU3OS8RY0Y4KiwtJD/8QAGQEAAwEBAQAAAAAAAAAAAAAAAQIDAAQF/8QAKREAAgIBAwQCAAcBAAAAAAAAAAECESEDEjEEQVFhEyIycYGRocHhM//aAAwDAQACEQMRAD8Ay6B0rxZHKvXlp03od1Y6/lXiLJ32UrXaqDerHzYx8dqGU788qsjBDb0C9elcigmyVKCRF7CSAPeq1NF9m8SlQSpuFKEgFxEq8hmvWltjyzZfACVW5V4lVfY/CLaUUOJKFjZQjnfyolPBXRlKglBXGUOLQhSgdICyDBotxSuxKZX31VLdmrl8OdDvdFBS591RCZ5e0QDO3OrV9nMQF5C3449jOjN/xzTS7o+Uba/AAXKh3tE4fhDy3FNpbPeJ1QSEq9yiCa8HAnivuwlOeYyhxvNPlnmn3RXLRqfgDcXNeZ7UXguBPupUptAUlM5iFo8MTqCqRodag9wR9Lfe92S399JC0jzKCYpt0bq1+4c1wCLcqoro1vgD68kJEuDMgZ0AqGsgFU/hXi+zzyQuUj9mJXC0EpA5gKmnU4Luh1YKlWprw1PBYZS1ZUgEnQFQE+RURfpvRznAHUqyqCUq+6XEA+4qrOUYvLAm+RekVLLNXvMltZQoQpNiOR9K+tO9bd3DZSlurEtGrkJnyqKkiYvel3DJkEoI1ottVVpannai227Ukma7JIaoxhEdag0kUa0xzqLYCCKuQi96ccH4CXhJWEI5ka+Q/P3A7arB9k2UiFoz77k+Z0GmwArVYjZz0gTEj3153QrrWE4M0kkpwydr92mRGkEXHnrV2PZQtBSW0r/hW3I9TllPKdqbb7BZx8JqWWtTxLsy3JLau6I1Q5MeizoCbXkAzJTSF3AKSSCCCNQdRSNUNaYEtMVWDRC0c6oUkdayAVLd2qCwT19K9UL14lWtOvQ0SqetfUSVI+RXtNuKi3MfSovOxtb31MNz87e+qFqg/PzFBEipx8jyoVThMmiXWp5fpXyeGrj2Ff8AE/pVE0gC5eldK45wz6xjmQHEoyJSogzmUBkPgtBNtyImsErAqzeJtwjfKkyfKQRTfjHHnX3EPJYdbcbPgIBIiwuMt9Ok3qGtGU5RcPf8jRaSd+hixj1YvjLffN5A2pQyK/hClAHYiQPOetKO1r6nMU8VXMjXlAP51ZxrtMp11LvcqbfRELSYkC4zAi8Xg2sYvQ/EeLtvuBx1twLgBXdFOVcae1dJ2m+1LpwlGUZVS21Xh/6CTTTV9zRdp8RmZ4apQ8f7G+5B1n/iDV3F3EDimcmFBXhSU+EquBKpsmTyrKYrjC8TiEOLQQhrL3bSNgiMouDsOVGYzjS3X+/XhXSsGYE5SQZE+En3G9IunkqXqXju+A/JHP6fwFcKL6eLpOIAznNEGQU5FgEHlSfFNtB3Euhw96340JylOVQUi+aYMchz6VZh+LYj6z9ZW04pYBCQEkASCL+HrQqkpU4XF4Z85iCpIMJP/wAJAMf3rojCSlb8JYrzwI5Jr9Rz2HMMY0ndLd45lypKccwXDSEEOjEqkrRORAKcoF4N77dKFwnHHEfWCMM6TiFAqEEBKQVQEgJt7Wp5VVwvizzDDjJYWtlX2Vg2B1uAB1m0ETU5wm5OVYbi6x2X9DKUUkvzKuyKlKx2GUozl8I/lShQA91CcYeUnFv5TGaUnqlSQCKv4Fjwy8HUtuKKDKESDeCDJCbi+0VVxALddLgYdSV3UIJEwBa0j8a6Kfy3WKr+bJ39K72DcJs8z0cb/rTWh4/h2l49XeqPsnwZT4iMxHim0mkmBYU24lamnVZCFABJElJBGqTa1GY/FnEPF1zDvBREHLobk7oJBvFCabna8PwGLW3IubJWSsmVKjX3VODTB/EKUFxhVCEoQ37XgCZmIFydZPWqhg17oWP/AGn8xR3GRSFmp56kGp5VPufO9C0Oj1pVGINrCaFQiKKaFTYwZhkaWpgwyVFIFxqq8eHlPMm1r0DhlhPtGKb8HZLjiY0UpAVO8hSiByGVJ/A8qWsiyN72a4H4AtQE/YAEBCYEQBvGpiZJiBWnDQAygDrageHlQiKaKG8HrREItJtXqjyqyIFBuO3is8A5F3HuHJxDKguUlFwoaiNY9BWDx+EdbSSMzrSYCQr94hMAxIAzpAJsbgxG89Ax+IGVSRuk/OlIOAYtC0Ex4SconeAok6xdRj8ayyBmExUTbSg3KZdoGUtYxxlMBOULSOQMyPLcetKnV7aUKplFlWgdc/IqSSIqtwjnVK3dxoOe9OlYyQX3Zr6hBxOvK22RXJ4kdfneq3Dz/wC6kzXmQk3rdyLKFptB05VqeB9tsT3raC6chKURAgCyRaNBWbWgRFEcKH7dq/8A/RH9QqepCM45RoyceDteP4qWWStQKiIEC0n8hXM+0XbbG54DvdgiQlEAASRrqdOddG7YJ/y5/nT8a5L2l/ep/k/NVeZ0aUpVLJ06kvraFOKeW4srcUVKVqom52qkp6VaSd6n3Yr2FSwjjpvk+wGLWwsOtqyrTMEbSCPga6J9H/avE4l1TbiyrKjNcAyJAN4kG4rm61Ctn9En/m3f9k/1orm6uEXpuXfyU020zadquNqbhDcpWoTm+6DIt1tXLXe3ONCiPrC7EjXka6B2xdH1hP8AIPiquR4o+NX8yvia5+igpp7lZbVbSVGjwP0jY1KgVPKUBqLfmK1/F+0zmIwWYKTlWFAlNibGxG281zzs7wI4pxSc+RKEKWpWXNAEbAjUnnUcJx5bLbjIhSFnfYiRI5EjXyFX1umjJrZyqteicNRr8RVw3GrYcS42cq0zBG0gj4GukdgO12IxDim3V5sqM1xqJAN9QfEK5ah2tr9FS/8ANuR/oq1/napur01LTb7+RdJtOjb9qe0CmxlalK1CZ+6Ji072Ncuf7a4wEj6y4YJGvI10HtiR3qf5B/UquR4z94r+Y/E1Dooqd7lZbVbVUPMF2/xaV+J1SxvofiK2PFu0rj2EBSRkWDKhYkQbHleZFc/7OdnzjHFpz92lCC4pZTmgCBEAjWedeYLjK2UOMiChSpvsRIkef5Cr63Txk/pyuV6FhqNckEUSzEzQSFUcwk8qrImkEtpHSrm8ODteqWlUXhxNpjzqbGaPgvIdEFJBCs5IEGLTI3vedNKNXxQNOsuuylllSknu0mCopEkk3UokhGbkkxFQ+qyCNbb7mgcbhFrZXBC1ZkykaKVoBAPw28qeMvJKSOg4T6ZcCAJDifNJiLb6e6afdoO1Pc4YYlKS42pMiPeJ5TXMB9H2JxSEpedHsxdshSHLgJQcoGS4m59m0AzXX8fw1BaThvsJQEemXLPnTtRrDFV2c04V9MmLxKyhthhIj2lLCY886oj3VrsB2sUtfdYpsNukSkpulWuhTbT33pEv6IMMhSxmdbBUFIcCkymM1kkpOoVeRsDtTrAfRzhmY7laxEeBaipANrp9kpMibGOlabT4AiPazEutNJdavkWnMDplMpkkciRWS7S9s0MtJDSQkkZkJkSjSQCmQZVcK5cq6LxBlPdlCoUDKT1B1/CuV9r+CKw7bbzsZQsJSgCFZQSZlROoTpGttjSx5MxE92gdUO8caPhJhwE5ZJgTYnQBMTy0vLF0A6iD673Go60kxHCMQ68pK2Q0Ew5KsxU2FHTXcGYPS/N+lASgJGwidPwqmpSSDp2BOJi3T5FUd2CDpccr6dKPW1pB+fOgMS0BMG3r5c+dTi7OmKTKiOg91fVUpy+h99fVXJbYeMqMXq7LOtepYJNTUyPnlU2zmkUuMwLj1qXDbPtR/qI/qFSWbeU7V9gP37U/6iP6hQfDJ9zrva17/LnqtPxrlXaMy4k/wj4qrqvatn/Ln+dPxrlfaEftB/L+aq8foE9x3atbMC0CvRUW/KvYmvaOQg5FbL6Jj/m3f9k/1orJYnhzjaUKWhSUuCUKKYChzSSLi9a/6JG/847/ALR/rRUOqzoyoMcSHnbHIMQnMvL4BsTbMrlWMX2Ww6lE/wCIM3JP7te5Jreds8P+3T/IP6lVyTFI8av5j8TXF0Ck06dF9VxaR0bC4bC4TBuIw7neuPFIWuCLcgNki9uZ93LnB4j5mtb2RxwyPMuKAGTOgk6FJEj1kQKyq2vEfM/Gu7p1Nak1L0R1Nu2O0qArbfRUqMW5/sq/rarIO4VTZyrSpKuSgQfcb1svosQPrbn+yr+tun6v/jKvAul+ND3tdi0d8nOvL4BsTueVZBXZvDqUT9faEkn92uRN61va7Dnv02+wP6lVzDFJ8av5j8TXF0UXWHR060ljB07BYTC4TBuIYd71x3KFrgi3IDZIvubn3ctcV4zfc/GtX2P4kC2+ys2yZ0FWxSRIk85FvOswvD+MxOp+NdOgpLUnv9EpuO2NE2VUxw7m1AKwykKhaVJVyUCD7jeim6vImgtNj5UWyqgG10W2rr8P0qLGsYYdwz08q0HBwhCwpW629tTkevz2rOYdwTTzhbBWrZIAmbAlcLAEnzO36FVyKzZYrtJhsOtkvLAz5oJ0kAWJ53n0qWP7fYHvAn6y2FESJOvL0rBdquAKfCGXF5FKAWd8qb6zF4BMdD5UZ2N+jPCIS4vEIGIiCkmTKcoMpAIzeLbWD1q0dtUyTuzpmA4wl0COQPmDoR0NCcWxJTZJAHz6618MW24QW1NykBKQkxKTOUcoMQOoItoBsa8ogE/ZUMwiTqk6bW/W8UrCgHBJOdOZXtbGBvpMRmnbXXrSD6QeIYdSHmXEZkqSG0lKZV3qVeDLFxlMjcnx84pzjmi2orKZCFiDmggGU5oEWgiwkmQOpzXEsMjvPE0l1LiVFSVylSVAzmKk7ggTrYkWvTRwB5KXUd1g2mgVKJyBRIj91nOWd8pdQCRIlJE2NInFHa1N+IYtSiCbBKQhCRohCfZSm2g57kk0nxLlxFutC7ZaEaRWLG+3vqhSMyrXnb9fnepF2PXSoh6ARvp6fMVqZRHxw6evuP8A+a8qsR8z+tfU9PyUJYZEAD8KvKOlehozYVW7YX+ZqfJy2CvDbX8K84d+/a/3Ef1Cq1hRNzfX9L1o8BxHAYdaFpZeecRCgVrARnEGcqU6BWk0ZS2oCVnTu1qZw5gfaT8a5J2oSQ4mR9gfFVG8X7auYhYUtWUJulCZgfqfOrne0uFfQlOJYKinRbayhXqCI615uhp6mlJNq0dLrbVmWbNO+ynZw4zEJbE5Jlw/dQNfU6DqelXjE8MGjOIPm8B/9aZM/SEjDtlGDw6Wc2qlKK1E9edd71G19Yv9iW1sp+kp5K8QlKbIbBQkDQBISLeoNXfRSjLi3D/6R/rRWfPEW3XEF8ryQrNkjMTciJnUxTfA9scPhUq+qsKzrEFx1cmBsEpAGvlUnGXw7Kd/6NS3c4NZ2vJU+nlkH9Sq5NimD3ih/EfiaZp7RvF0uqWVlWoVoekbelHv8YwbpzO4ZwLOvduwk9YItS9PCei6atehtTbJYZl1Iith9HPZgPP/AFhwfscP4r6KcFwPT2j5JG9CIxeAB/8ALPq6F4Af/ETTDE9u19z3DDKGWdCkHMSDrfrz1rp1JzcWoJ2SjC+WjP8AarFF3FuLMkqIN+t9770++ipuMWs/+ir+tukSe6U9mezBvfJGbSwEyNYFOsB2pYwgV9Uw6gtYgrdXmMDokARN6SafxfGk7oKX3vtZpe2DcvpsT4B8VVyrGN+Nf8x+Jpy32ke70uqVnJNwrQ+mw8qMxHFcE8oqdwziVm57p0AE84KaloRnoumrXorqVJYZlUtitl9HXZzvXjiHB+xw/ik6KcFwPJPtH050O3ieHJv9WfV0LwA/ATR+L7cqLPcYdlDDURlBJJG9zFzudetW1NSTVRTJRhnLRne0+KLuKW4TJVB1mB/aaEaje9GPt51lWk/oKpXhSNKeOIpejSVt0WtippWPdVbKZFEttQLilFLsO7OgA6VrOyDqBiEFfXLbVUQB6gketZRsUzwBVmGWx289NaXuB5QLxJOL4jjXO6BSmQnSM8AgG4MBNwTfU25Onfo4xmFazpxSzAuM2ZKUBJJICkDxCIBsd7QBT/s3w0YJ4JiZbGaCIJSkmI1kxN9J2mBrFY8uQADEwf1HPp/aq78UJRxJWHxGDfR4ne6ShJWUyD3ZMklNxKVq1EwE2veut4Xif1jD96DtCjrdJSFXGu8HQ20o/G4ZhIyrSMy0qBJFyDAMmP4rfhWT7RcdbwqSwyWxEACCTJUk5Qke0oJMySJiBG4dswdheGpOVEK8A8RUIIXmJnQSkZEwRbwpImTQvHmkBlSgUpyjImJBJUpNhESmEAHQRPITW/xzu2b5VOOJQYJIKlrKQM2pOYkqyAWB62WYfixWVNOEKdQgZknxFOY5gVEWCyB7NlWMgRFOsKxe9CN5G58770sxCN+VaHGtjalLuFPz1qEZHUKnHCbVEo3JtRy8GU61F7DQkQPSrKS7DJAvcjpXtXfVTzHuNfUbXkNBKWSRM1S61c7cvmaNYxwMxeCkH1zR8KsxOHn1/CudS8kHATDDi5Fv1nSqS3O1M1YYSYHzM1BOG5CqpkxOpPWpjAOEkZDISFXIHhKSoG50yifQ0W41B5gHTT06VY7xFRUlRQCUoW3MxKVZwJgR4QogeQqn5GF7OBWsnKkkhQTA+8ZgRPMH3VV3K4MAwEhRi8JJABPqR76IwWIW1myfaAHkQoKBHURr1NXo4qQtxRQP2mbMNBlUCMotIAmRfYU+RsATmEWlIUpPhMQbbiR+F71J3h7iZJREb2j2c+sx7N/Ki8VxHvG0NlAHdxBm9gAZtBkAeUWq1eLcW2W8siEI0Mykqg/zZTl8hWuXcKiAjhzwnw6AE3FpCSN+Sk+8VBbDiU5imB4RMj7QKk6HdMmj8Vi1Q4S2QHUoRN4GTLEWv7A/Go4zHLcby92QkZDmvENoLfKIM361k5GaBfqjgE5bHLeR9okJ33g+41a5hnEgymIJB01SQDvsSAY50UrGrKMhbIA7tO+qCojbVWb4Vc5j3FpcGQw4pRIuQFFQVYEWUPZm1tQaG6QUkLE4N1UQmZiOZkwLaxO9ROCcgnLYAGZEQowDM3E2pqjELSUKKPE2kJkggFFwJG0gkT+dVLeVkylEIyBA10Cy5OaLyon0NG2akLzgHIHh1kAyIJBCSNdZIEdakjhjuaMkkgECRocsb750/wDIUSrGHu1NwIXczfxZiqRyNyOoNWs8VUh3vAhM5EogmRCcl+vsD3mg3IFAv1JeXNltBvI+yQFTJ1BIHO4qzDtiLmpIxMtqbAhKnM48RMWIi+ovr0FWMKjb/ukb8mCmmE7GZqf1cHlb51qCQNemvTerw2IgfP471JseyI4YLlOvx91qt+ondPz61bhrUxZVmkHlrSNjpJideGKen5UZhETRzgBPP0qbWGjlS2I0bUONJSh1SwDlEQSZnz0BJI9aYrxraACqATEDQnT9fhXHOJ45QxTbGEIU+pWi1eEKEFICjYGQRGkkehfE3eJsNlb2DeWpF84UlafZIM92s2mNtCrSrKMnlEW0sG17aceayONrIAUFJz5soRCQZBEkquCAB18uc4vtAheVyEk5QjOvwyYSSfvKg7JEnrFKuDdkeJ8W/aTlaJMKdXAEG+VIBUYmJCYrq3APolwrGUvf5hYEeKcnU5Z8W2trCwqz01HlibrMxwTg7uLWV4cnxEZsSvRHMNgWzQNr3E5a0fGuxjGH4ZiG2j3ao73vlK8ankmUlStb3SAPvnnd92m7VYbhzIU5AtDbSIClRskaBI56D8K5ijimJ4kVPPmEGzTSfZQPvRqVH7xvGkAxRWEBnvAsYXW7mVoME2uDofiPSi3MORSpWGWw5KCAQDOkRbUDXTWmqOKXhaSOqdPcbiuXU03dovGaqmDYtq8fM1S610vTRK0L9lQOtt/cb0PiW9bVNXwVvwKYr6rVYW+h+fWvaqGxlwbgvhWpaDlzoIM2UUhyQNPvA60M84heLSwhaVAypSk38MTHK3T/AL1vEsIXeH4VhiyFjM4uJSlIEmY1JWr2d8vKs0eFsMPBSEKU5lUFLKiSr2bm+WTOwHlUW4x5duhknKwdHDpcWkqsk687Wqw8Jiw+G1epxiEuE6EkAhQ5chrWww7aVolMGNaeE7JvT7mCd4aepqlzhSrWrZYruwJiZ5CqlYEESU63Ft7VTcLsMgrh1Unh6QRmmN8usdJtNat3CcxFUOcN5UymHaZdGHQIkLMZZ0jfNuDE5Yvpm6UeOLDvFLyqPeBHeJ2UQLkGZBzQodaZf4P0qKuExtTNp8hSYnVxABnJlM5CgzpdzvJHUabbmqf8RT3BayqnuyiYGpdS5zmITFOzwqfs1X/gvSjcf7M4tgjfG0hxxWVULUgwYtkyQbHXwn316jioiMij48wMCU/tM5Eg3BAHhNpvI0pk3wAnajWOAdKX6G2tCZWIQrvJSoBzLMACIXm0nlvzJNQfT3gQIISlATaJKgCB5iT56860h4HG34V7/hsa1rSNyZNPC/npvXq+GDW9al3AxoPdQL+COgBFB6gXAz6sJe2lTThvm1McThDFgJ9aGSysc/n0qe6ye0+bYIFh5/MVe2zOn5e41fhOHrUeXSaYl7u8oy2kT0H6zOlKOoleC4UDE/PrTnCcHE6mfwqHEX8iWy0LrJCpNk67/e8JEdKsxHHe7QouEICf4vaBFtpnpHPlU7ZTCCn+EISmfF7v7VmeP8cS0S0z4nYuT7LfnzO8f9UBj+3OIcTlb8CdM32o6cvdPlS/hPDwpK1anczH41WKxkhJ2YdePWxiQ6FftELC0n+JJkT6itb2s+m97FI7pllLKD7UnOVH3AZZvF9pmsrxXA53lyYQicywJEgTA/iP604+j36ORj3wHXO7QkJcKI8S2ybwbQdL7Zga9KPx7U5HI914Mzw3juIYc71l5bbhnxJVfxCD0qTvH8Sp0OqxDxdGiy4rOOgMyPKv0BxHs7w7haErawranr93IzKnmVKJISOeuwrlHG+G96+XFSp5xUzEZlnlAj02FD543wbY/JQy45jHgXlqdICc6lKJJAER89a3GGwRJTlAlHiTJjLlgm2YCyTcTzoHAcDDTSALmbkfeOpkjpy2pl3Z2WpOt86kxHkYt1kdK5XIqkUcQwZSrIpZKiUtnNlGUJJJiALeEwNL2oXGsQTvr1qzDqCnPBlUGxCjAgrVBNxqQBfqaMVhCQYTMA+U773vS2GhK/4oIF4921DniTrds2YclfCdfxpqGlDl5G5i360FjsAoiRCp3GwA3A5z0rB4B/8AxOP9P3K/tX1AnBnka9rUjWzS9mu0im0qbWpZEgobAm3jzDSR9k+h607bHfLUEIVIRebEFZtPoiK572oU5h2w2rOO8Bk5oBAXMADQSmTJM20inGHx/ehS8Qt2cSlpDbbL8ltALaiVKIklWc+GIsrU6Rnoblus6vkzQ8wnYgB5Ks+qoIJ1PITqbaVquHcOQ3mjLlUQeh28torN/SLiVn6u20lE5yvOpSQUkWEFahlNySrXSIrIO8UVA8SWRORsN5XBlbU4lMmCDlUsmdSPShGDaUmxr7I7EMAgiVADXzMG9QxGGSDBHpXNkoCloJxS5QtIbvmLgGVJUIUBczMzruQYaO8VxrL5acU2pKioAHKhSkEWOcKk3M3iY2qhM0T2ESZI6e+AfzqtLIH6Uqx/aAJgNQtaREBJKUKMySqQmCbC8m1qbs8WCQjO0oZk5jpYgAwb+1BmNYjnQ7Gp9jzukzE67V8rDCicLimjMlAIg+IAWI01mY6SJ0r0Y9lWYnIMpGhKiQQCLZQQTOnSp7h6BhgwRYaVJGBTN69VxNm6kFNjHiSoCb7mPwnWvRiAUyAgknZUj1B91qTcPksSwE3g+gmviBytVYxaZsnUC6ZIHryrzErKRKSnzUJi3Q6dTW3gouLo6x5TQzr6TvfzHzzqPfm5hB5EFUjqRN7VT9eXmhaEATaF7czI1rbgqPoi7iEDVQoVx0HeaNJRoVL5GSBfSx1mhMWSCMs6mcxSQANbhJPoaDmUSIjDZucaaRVzbA05dLz6VRhuKKC8hzE2mIIBIzCSEiJAJvyNafD4tBEtoJ92s9D0orIj9IXtYQpExFLONcJddUlTSiJSpKrgAA7zzufdWoW/mSZRlPX8dDEVl+23EgzhilNlOnKLXy/aPIWt61l+KkJJ4yZbjHaeQGkeINrUQ5pmmRpEm283pUHC6ouPLsDqo/gOQoJKbjammG4eDE2A5mPwO5roSSOVtsikZjCdNRFNccnucKpwD7PIRPmR8KEyQQBblGpOnupl2ufyYFDQtnUkddifSE60VyAxbnCVOsoAV9orWBqq0/G3rWi7O9pks4lt5KkhLeZK86soyEEQd5mDptUuHYZJbUqMuRNid7GD0BsKv4LjnsN+2aQ2sraykrgQozfmoX0506lfItEOM9rxinCpkKeWbFcFDQAmACrYbAAn1qns1waVd+sAqEpSqIBV9o9QJyihU4UpIQhSiVnKBNhN7JmEiToNK6Dw/hSW20Jt4QB69SOt786La7GS8i/F4dKkgPZch2UqAfUxJgk0Gn6PMCoghAUoapS4ogzt7RG46Vp8QhKhCkjLrlUkKHpO8/lQzvB2MpKmWYAme7TpzlIkW/WgpNcMNFJw4aCEZUoTEN5QAAQJiB0B0qpxEgx02On51RwwnEq75KYZQnI0Lwr7Kl2+xHgTpuaPS3a1otsBadtef96VhQocw8ixE+t9b39PdQK05JM+0dLXj1504xab22v1A0091I+JIBcRY5UycttbWttNZBJLwAk+Ie/+9fUErDqJkzJ6GvqJiP0kuZnmF7ZD4SZSCNwDsQfeKpHD1Kw2DLYIeCsxV9kJUqU5o2FgLHU8q1nGuGIcRnNiAU2+6SNJ3I+b0ka4ohDiWoAKzCPukz7J5EgW5wRyrmjrScEkso6tiyxV234cj6w4tKA2CgKSrXvlauXFgQVX00Fr0FwTjBwgHc+FZSStwpvnhUJTP2UgSY1Kr2Ca3eN4Ch9OZporeQlWUXyyQDfkJPTaufYoYhpXd4rDqy5lFGZEJQXIBsfCYAF599dGjP5IUTmqY4YaSt0KVnnxKC0pAKjc9RKvUgkHevH+OpecWXsrJCFEKCgoJUCPAAqS4T4rEgAnUCq+C8Dda+slVwlP7MglXiUuBBNtokRryvTntPw5sPuoCcyFEOFKUgHKF3SCQYmYFotSuk65Ak6A+I9pXQw2yn2HEJWoKCUlScyu7BKZiwCj5i9hWk7I4dZyB7P3yEqKmzMgqWUAmROXK36gpA6c8TxFxru3A0kKQFhsrFykkkZ+onWdh5nZdluLtLcUXcxWoEqypVqpSs05Z8ABbgn2cthrRmqQIuzaY3ClxAcZcJKhmzA5gRFr/l0pI5iHJhac4IEnKkSTYAXA06biquEcZKA6EgIaUqcpVNyBJSBZJUSTlki1ev8AHApcw4IgWtcRAsDEW0iuSb8HTpryGluQQlkwTchKE3jXlpv0pbiMCGyMpURJgbjT2YVl1mTbSvV9pIUlBwyyNyoK1NwYM2sKqV2gbUZDaSD90XkHeT8L2pMjYL8PicqFKlyRfKIObXrYj55181xN1ScyWgsGxJ29Rcxf3UtxeMCiky62AowEpBCiZGhtIve9DsJQHApLryVTO2UkiJygRcVhb8BS3VJzDMUchCpPVMm0D40cOMLKUhRtz7lZ26GBOs1PD8dQgSVbwPCL7XIEdNBVrnHhlzAt5QBEKCoO/hAuR61shoVnjjosMikmT4kqBCTrpO21LHeNOK8C0BIAJnMsSnKeQPS/SYIp7ie0QbCVGTMnqQTbbrpNDucWZfKsxUEEESeRgRqcp6/90U6y0Z+LFuF4iTiMiinOhWU5QQlWYBKVAj2gEkXt4VbinH/jVQdaZbCFJmBkuXFyQoXiINt51sKowvEGcOnIyubaTqCSYJnWVG8beUJW+Af5hHcISA2pKwQqSSpalQoiybACYFgNJq0XFt9ibtG3wXHWy+404oJdBK0pOobKW1Rm0m5OXkDWH7YPKVilBSgrLpAskHQeYET1pmy8n62c6khbicilNX1SEwFRIAmLa26Vk33ZUomT53Nra76VSEc36I6ksUQ7uT6in+G4emxIknRRur3nT0pHhLuIHNQrVONBsDOvKJAG5PQDUnomqUSs8weECnAYsD50B2zeC32UJiEgqJmeQ8/wrT8OZR3WYJULT4rG862sdorGY9efGLv7CQnX159aKQBgt79grlBFjvbl7qJxBCEJQVoFhIK0g7nnNCOJKkBI1K0+knrTXH4FJJV4FE7lIUQB1vagYp7K4IOPqcBCkohKYNio6wROgtbrWoxbL4VLa2jp7aFk+ikrFvSfwr7g/DEsMpATlNyfXW060aDaw0+dvdWDQIyl8qSFoZjcpUvSDolSLza2a3pWex2LPEcQWGyU4Vs/t3Ez+1VoWwRtNlEUJx7tGvGP/U8Ku1w88Psp3Sk8zcTWh4Vw5GHbShtJCEjYTMQfyvTfh/MHIwdbypShEJCYCRe2ggdIHOouJ8MG6RbU3+fyoY4gDmYt0vsPTnVGKxwgQbcp1Bkbyfk8qmPQBxvH5ZECINh1i49fjWZwuNXcoTJJ30H9rTTDiWKBJJOn4dL61Vgl5W0KnUAwN5+fwpkYp7h37xHQTA/CvKKLyzeDevqxjzjHG1pQgFIGYmx0gEbjp+dLeMISUjIEDOU5p8UAEGxO409/OgmV+IJkgpubaSUxO3KnOAwie7MhRWkzAMgHmelyb6yDU9q06Z2tLJPFfSCcM2WlKdceVYk2CU3zAHcEykEG2Xasjhsc4HAp8nK4O9ClgwtIMhUAg+0iLdRRPapKyhlyJTZAO6VNlWZN4GqietC4BolTaM+QQEpIjwknMkmb5c8X1mYrr04wULOV3uZ1djFktpJQGjlScoFkghOTUDaI5CPM/d22jMtbmWw8Q1EH7RNo12tQDC8Wpm2JbbcSiVhQltS9YDaxCJm+WEzsJih8XxRbTR+uYfDrJTIU0VZV2JAV3YIRZJOip6C9cG23h2UTaDcfwLDuoSMwQpQhMnPA3IQDGaftRA9KGwnZBtgyHlqAjMru8qYtAEkwPfqNqUYRxR7xDS/q7Oyv3iyB7Scwv5RPStpw59tpCQt9jKRcLKkkiLWWnQ85ii7SpDLa8sW8VZSTCEqAUNSBm1EaUAcO4YQWlRIGbdU6zBBAsRMDetTjGUlIcQ4wtNwT3iSQP4d1eWulJMVAV4VZla5cqpBlQAtqISenS14ytcoqnFrDA8fiHIIXCYMWJEWjSbW+FLXCtSjEAkQSI28gOuk0xXjgUDxqiI9m5sTqfO4NLfrOUZkk62zEgz+Q0059KCFk0C4sPAFQXc3ELOgtYz108qoZxSrZ8q5iZuR5Xiem8UwXxhbqFWCshBKZiZBg9fITp5UvwHEgrwuDLznWdQb/AA3qyuuCbrsw9PiJUhtN9Uk7XuRN/PrUg0QbNpVMgEJE+431ohnHtqdIASARIIEWgaCOQI9RyNNcNj0LEKSkJEjUaje9Rba7DpJ9zMvdnluqCkAxN/FMEa625XPWqMNwt5t5RUUBJnUjKByg+db5t1u4CBYkTPXSx6a8/KodypSwUDwmCZANgTqeZIpvldUD41yZnD8CQ5JSpt0xpCdPTlYda13CMKW28ndpJGt4J5c9OthVWKIQUju0iYAKcul+Q0BNQZx5J9oT0tcX03kUjk5BxEW4ngqk4lx0CzSkrTfKUt3WqMtgEwRe9xFYQmTO1dO46P8ALPOGEqU2oGJ8U87xeBXMQDXbou4nJq8nrCsriDyI+NbXDYABea6lqnxG5CZ0GwT0EdZNYha4jzro+EbW4EhB7psgErABWuR9mZCBeMxBJOnOq0TDkoAaOa2UAn1+fhXNODYjvXXFkaqUfSf0rc9rHBhcC7kJJNpKioyuBfMZuPhpWG7IMy2qdyR+VGsWbuabG4QsqZzJIKyk9SIkc6mMUFPISEGAq5KwZjoP7UEzgMjzcuuOGFR3h9lATAAPSeVDYTEqQ+opQVgDKYuRO4G+lKwm5cxZJgWAm23P31leL8dcefGFZClGf2pE2TsiREE7mRbcTNS7QcbU2kNtjM85ZsTOWdVkbJHXemXZngycMhIuVKMqJ1Uo3JUTvIgcq3Cth9B/Zzs+jDM5EpGa+cxEnaLRZMCf1o7uypKjewkXG2nl5UalIuAD+mgPz1rxGH8BGx3G/wCNTGQjDZykXtod4O+msHSlvEmlRF55T6+n/dNsU0U9I6/h135bUM4Cbk6jT52rBMfxVk5VqE6XvPzrRuEwwCETMJA36Dbl8zVnaVwIaVH3SNPdHpVfC8QC2JgGAPw5flTAJlDfJw/+7+9fVacPO4/5p/WvqJjNrACpH2TbfloN9KfcFxqQkFQMaEx7Q05Tv1rMtE2k+zBjrt8ZojA4pRWnMZUqwOkGLeeo91DUhcaO+Ts0fE+FIfDbboV3aVeII1WoSUgk+yMqgokSVZj0NCp4I0yVupSqPE2yk+LKD4iSVTMgkTGubpQbXF1KIGgJuNiINvhU3uMqTCQIUNwfUe4HXrUVvS2kGu4ZisVkUpKVLPgRbKCjROk8j4YFrT5BYvDtlvM4ly/sgAiFWCfAbBMW10TY85K44o2kxBjTYSR5GKsdxXhOYmP4baUMxM0I8IlObNJQlQiCBICgYgzoRaCqR10rTYNaB+9YQsAkFQMiSSRM6aXgxFL3cEXspGW5M5hvMj8Tc/GvDw4ghAVBvB5KAPObW/6ppSUicU0agPtBMNL7lbiSAppaLGfaSo3ChAukiRA1pS1ilNhJC1LUgCFm5UAPETebyfQ+dD4JJ+tobcCVJCFKzAeMBIUYBEbQfMdarxvEMiAQCVJnNJ1PiEiZ5GZ50kk2kh0+5dxbFZ050CdCRMGZOm2g+NC4o2CgLAnMmPEkEXgfeGvUVZgV50uSSCLG0gbgp9ToRub81eNJK1D2VpMEpPhMHreP71oRzQsn3PmMWW1wkjKq+s6D4am2x6Ut4lji4qSkJBvIsM0e68aVJlRVItKZv0+T0qLbOcEmxGvIjl+hrqUVF2ybbCWOIJQQoIKykAWJmNDYX0q13jCCDYwoc9CQJI5K2Pp0gPugDAkReZ5Cp4fB5zEwCAoeRMXH4e49CHGPLCmxpwziS8wKVZpEeKfceRIt1imbfbVxHhhBRdIg3B1g2sZnpcVlUYY4dRCTN/yBv6RU8Zj1ueK1xOl586V6SlL0Om0anA9rYyh05gT4cwuDMG42IAt1Ipq1xNsnMhQSoaRce7asI0saKulUeY0Nv+W9F4dgoWIO5+fcaD0Im3Gs7SL/AGBJVJUQL6xOY/AVjFCnnF3ippF7Ekxy2tSNR1p9KNROfUf2AX35JrqfZzEBxhkn7se60df7VyZaLmt/9HWKzYdSSAQhR161WhAf6TuJ/s22gZKlZiOgH6mh+xeHSWQJFklxRJAgX63pP9IONK8QR/po/EmvuF8PT3IcXJ7pA0JuTMSLSBBPnRa+pu4++s5n1L+yEFCDsYIJI8zb0oHg2NKS8pzKLj2Z897Va+e6CU6+Aj1NyfUmkOB/aFaLwpYn0FTHND2Xw/ePKxCk5s/hTOyRpHInWtqV5iCmyQD5z0IHX1oPhmFShCQOU/HT3VZjlZTbqOnupHkKD85Aka+RiD8K8bxZVrtNoH/dCuPx3ad1kxYQIn9aGU+UKUg/ZN40PpbpSjBOJxMhMQfMWjW3uoHGKBAiP7Xqt9MAaaT5AnSfKlT+OsdeenmOdEJT2iUO5ULSZ/T86MQEhPlH4RvSTHOZikfeUPxI/GnyMIUkAwYEfDemAVnEo6fj+leV8vBXOmv3a+rGP//Z"/>
          <p:cNvSpPr>
            <a:spLocks noChangeAspect="1" noChangeArrowheads="1"/>
          </p:cNvSpPr>
          <p:nvPr/>
        </p:nvSpPr>
        <p:spPr bwMode="auto">
          <a:xfrm>
            <a:off x="63500" y="-801688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0641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2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1431925"/>
          </a:xfrm>
        </p:spPr>
        <p:txBody>
          <a:bodyPr/>
          <a:lstStyle/>
          <a:p>
            <a:r>
              <a:rPr lang="en-US" dirty="0" smtClean="0"/>
              <a:t>The Black Belt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1.bp.blogspot.com/_mNAOq8ApgBA/TQJcs4C25nI/AAAAAAAADHc/M-07HjEDyW0/s1600/Black+Belt+Reig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654367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Stonewall Jackson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4095206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4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3900" y="34212"/>
            <a:ext cx="7772400" cy="1431925"/>
          </a:xfrm>
        </p:spPr>
        <p:txBody>
          <a:bodyPr/>
          <a:lstStyle/>
          <a:p>
            <a:r>
              <a:rPr lang="en-US" dirty="0" smtClean="0"/>
              <a:t>William Tecumseh Sherman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31925"/>
          </a:xfrm>
        </p:spPr>
        <p:txBody>
          <a:bodyPr/>
          <a:lstStyle/>
          <a:p>
            <a:r>
              <a:rPr lang="en-US" dirty="0" smtClean="0"/>
              <a:t>Ft. Sumter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286000"/>
            <a:ext cx="5395913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Anaconda Plan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89" y="2362200"/>
            <a:ext cx="47529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Manassas/ Bull Run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31511"/>
            <a:ext cx="33698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743200"/>
            <a:ext cx="24669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5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Hampton Roads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14600"/>
            <a:ext cx="47625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Antietam</a:t>
            </a:r>
            <a:br>
              <a:rPr lang="en-US" dirty="0" smtClean="0"/>
            </a:br>
            <a:r>
              <a:rPr lang="en-US" sz="3300" dirty="0" smtClean="0"/>
              <a:t>(Bloodiest 1 day of fighting)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4710089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"/>
            <a:ext cx="7772400" cy="1431925"/>
          </a:xfrm>
        </p:spPr>
        <p:txBody>
          <a:bodyPr/>
          <a:lstStyle/>
          <a:p>
            <a:r>
              <a:rPr lang="en-US" dirty="0" smtClean="0"/>
              <a:t>Gettysburg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5406941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Vicksburg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84" y="2362200"/>
            <a:ext cx="60960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Sherman’s March to the Sea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09800"/>
            <a:ext cx="5171821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431925"/>
          </a:xfrm>
        </p:spPr>
        <p:txBody>
          <a:bodyPr/>
          <a:lstStyle/>
          <a:p>
            <a:r>
              <a:rPr lang="en-US" dirty="0" err="1" smtClean="0"/>
              <a:t>Stono</a:t>
            </a:r>
            <a:r>
              <a:rPr lang="en-US" dirty="0" smtClean="0"/>
              <a:t> Slave Revolt(1739)</a:t>
            </a:r>
            <a:br>
              <a:rPr lang="en-US" dirty="0" smtClean="0"/>
            </a:br>
            <a:r>
              <a:rPr lang="en-US" sz="2900" dirty="0" smtClean="0"/>
              <a:t>(First major American slave Revolt)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28862"/>
            <a:ext cx="4551774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9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Appomattox Courthouse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952" y="2438400"/>
            <a:ext cx="52387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CSS Alabama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15" y="2209800"/>
            <a:ext cx="49815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Laird Rams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10747"/>
            <a:ext cx="8677275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Trent Incident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0" y="2133600"/>
            <a:ext cx="85725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1431925"/>
          </a:xfrm>
        </p:spPr>
        <p:txBody>
          <a:bodyPr/>
          <a:lstStyle/>
          <a:p>
            <a:r>
              <a:rPr lang="en-US" dirty="0" smtClean="0"/>
              <a:t>Reconstruction</a:t>
            </a:r>
            <a:br>
              <a:rPr lang="en-US" dirty="0" smtClean="0"/>
            </a:br>
            <a:r>
              <a:rPr lang="en-US" dirty="0" smtClean="0"/>
              <a:t>(1865-1877)</a:t>
            </a:r>
            <a:endParaRPr lang="en-US" sz="29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5857875" cy="425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98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76200"/>
            <a:ext cx="7772400" cy="1431925"/>
          </a:xfrm>
        </p:spPr>
        <p:txBody>
          <a:bodyPr/>
          <a:lstStyle/>
          <a:p>
            <a:r>
              <a:rPr lang="en-US" dirty="0" smtClean="0"/>
              <a:t>John Wilkes Booth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52600"/>
            <a:ext cx="47625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Lincoln’s 10% Plan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38400"/>
            <a:ext cx="4401408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431925"/>
          </a:xfrm>
        </p:spPr>
        <p:txBody>
          <a:bodyPr/>
          <a:lstStyle/>
          <a:p>
            <a:r>
              <a:rPr lang="en-US" dirty="0" smtClean="0"/>
              <a:t>Radical Republicans</a:t>
            </a:r>
            <a:br>
              <a:rPr lang="en-US" dirty="0" smtClean="0"/>
            </a:br>
            <a:r>
              <a:rPr lang="en-US" sz="3000" dirty="0" smtClean="0"/>
              <a:t>(Thaddeus Stevens &amp; Charles Sumner)</a:t>
            </a:r>
            <a:endParaRPr lang="en-US" sz="30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29908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3124200" cy="379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53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Andrew Johnson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33588"/>
            <a:ext cx="2800350" cy="372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Freedman’s Bureau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0"/>
            <a:ext cx="5331676" cy="364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839200" cy="1431925"/>
          </a:xfrm>
        </p:spPr>
        <p:txBody>
          <a:bodyPr/>
          <a:lstStyle/>
          <a:p>
            <a:r>
              <a:rPr lang="en-US" dirty="0" smtClean="0"/>
              <a:t>Gabriel Prosser Slave revolt </a:t>
            </a:r>
            <a:br>
              <a:rPr lang="en-US" dirty="0" smtClean="0"/>
            </a:br>
            <a:r>
              <a:rPr lang="en-US" sz="3300" dirty="0" smtClean="0"/>
              <a:t>(Burn down Richmond to celebrate 1800)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38400"/>
            <a:ext cx="4693227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0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Tenure of Office Act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74979"/>
            <a:ext cx="4343400" cy="455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Impeachment of Johnson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http://t1.gstatic.com/images?q=tbn:ANd9GcR4zdn2CQTNuBPEgw0NRS_bwDwSeGcc_HGsXlrjHXssNUC-JTP3F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18" y="2895600"/>
            <a:ext cx="2971800" cy="17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69595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Ulysses S Grant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15412"/>
            <a:ext cx="647113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431925"/>
          </a:xfrm>
        </p:spPr>
        <p:txBody>
          <a:bodyPr/>
          <a:lstStyle/>
          <a:p>
            <a:r>
              <a:rPr lang="en-US" dirty="0" smtClean="0"/>
              <a:t>Black Codes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45118"/>
            <a:ext cx="3548359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7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81000"/>
            <a:ext cx="7772400" cy="1431925"/>
          </a:xfrm>
        </p:spPr>
        <p:txBody>
          <a:bodyPr/>
          <a:lstStyle/>
          <a:p>
            <a:r>
              <a:rPr lang="en-US" dirty="0" smtClean="0"/>
              <a:t>Jim Crow Laws 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12925"/>
            <a:ext cx="3033889" cy="4045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578" y="2518568"/>
            <a:ext cx="4862689" cy="27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31925"/>
          </a:xfrm>
        </p:spPr>
        <p:txBody>
          <a:bodyPr/>
          <a:lstStyle/>
          <a:p>
            <a:r>
              <a:rPr lang="en-US" dirty="0" smtClean="0"/>
              <a:t>Sharecropping</a:t>
            </a:r>
            <a:br>
              <a:rPr lang="en-US" dirty="0" smtClean="0"/>
            </a:br>
            <a:r>
              <a:rPr lang="en-US" dirty="0" smtClean="0"/>
              <a:t>Tenant farming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52006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7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Amendment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23226"/>
            <a:ext cx="4273549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14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Amendment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5" y="1752600"/>
            <a:ext cx="7439025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Amendment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3400425" cy="443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Carpetbaggers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33600"/>
            <a:ext cx="4241483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Denmark </a:t>
            </a:r>
            <a:r>
              <a:rPr lang="en-US" dirty="0" err="1" smtClean="0"/>
              <a:t>Vessey</a:t>
            </a:r>
            <a:r>
              <a:rPr lang="en-US" dirty="0" smtClean="0"/>
              <a:t> Slave Revolt</a:t>
            </a:r>
            <a:br>
              <a:rPr lang="en-US" dirty="0" smtClean="0"/>
            </a:br>
            <a:r>
              <a:rPr lang="en-US" sz="3300" dirty="0" smtClean="0"/>
              <a:t>(Burn down Charleston in 1822)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2324100"/>
            <a:ext cx="39814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324100"/>
            <a:ext cx="416362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Scalawags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4005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Redeemers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4596848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Copperheads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 bwMode="auto">
          <a:xfrm>
            <a:off x="3200400" y="2002091"/>
            <a:ext cx="2819399" cy="35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KKK / White Leagues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4171950" cy="42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431925"/>
          </a:xfrm>
        </p:spPr>
        <p:txBody>
          <a:bodyPr/>
          <a:lstStyle/>
          <a:p>
            <a:r>
              <a:rPr lang="en-US" dirty="0" smtClean="0"/>
              <a:t>Hayes Tilden Compromise</a:t>
            </a:r>
            <a:endParaRPr lang="en-US" sz="3300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62200"/>
            <a:ext cx="47625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8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3143" y="228600"/>
            <a:ext cx="7772400" cy="1431925"/>
          </a:xfrm>
        </p:spPr>
        <p:txBody>
          <a:bodyPr/>
          <a:lstStyle/>
          <a:p>
            <a:r>
              <a:rPr lang="en-US" dirty="0" smtClean="0"/>
              <a:t>Hartford Convention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ecx.images-amazon.com/images/I/51PW6ZpXIdL._SL500_AA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505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8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431925"/>
          </a:xfrm>
        </p:spPr>
        <p:txBody>
          <a:bodyPr/>
          <a:lstStyle/>
          <a:p>
            <a:r>
              <a:rPr lang="en-US" dirty="0" smtClean="0"/>
              <a:t>Eli Whitney’s Interchangeable Parts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connecticuthistory.org/wp-content/uploads/2012/09/HamdenEliWhitneyFireArms-610x4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810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onial Amercia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000099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AAAACA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0000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Colonial Amercia</Template>
  <TotalTime>473</TotalTime>
  <Words>274</Words>
  <Application>Microsoft Office PowerPoint</Application>
  <PresentationFormat>On-screen Show (4:3)</PresentationFormat>
  <Paragraphs>147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ＭＳ Ｐゴシック</vt:lpstr>
      <vt:lpstr>Arial</vt:lpstr>
      <vt:lpstr>Wingdings</vt:lpstr>
      <vt:lpstr>Colonial Amercia</vt:lpstr>
      <vt:lpstr>Antebellum – Civil War Terms (1820-1877)</vt:lpstr>
      <vt:lpstr>Cotton Gin</vt:lpstr>
      <vt:lpstr>King Cotton</vt:lpstr>
      <vt:lpstr>The Black Belt</vt:lpstr>
      <vt:lpstr>Stono Slave Revolt(1739) (First major American slave Revolt)</vt:lpstr>
      <vt:lpstr>Gabriel Prosser Slave revolt  (Burn down Richmond to celebrate 1800)</vt:lpstr>
      <vt:lpstr>Denmark Vessey Slave Revolt (Burn down Charleston in 1822)</vt:lpstr>
      <vt:lpstr>Hartford Convention</vt:lpstr>
      <vt:lpstr>Eli Whitney’s Interchangeable Parts</vt:lpstr>
      <vt:lpstr>Compromise of 1820</vt:lpstr>
      <vt:lpstr>Henry Clay’s American System</vt:lpstr>
      <vt:lpstr>Abolitionism Grows in the North</vt:lpstr>
      <vt:lpstr> Frederick Douglass</vt:lpstr>
      <vt:lpstr> Grimke Sisters</vt:lpstr>
      <vt:lpstr> Sojourner Truth</vt:lpstr>
      <vt:lpstr>Nat Turner Slave Revolt (1831)</vt:lpstr>
      <vt:lpstr>Nullification Crisis</vt:lpstr>
      <vt:lpstr>Wilmot Proviso</vt:lpstr>
      <vt:lpstr>Compromise of 1850</vt:lpstr>
      <vt:lpstr>California enters Union (Bear Flag State)</vt:lpstr>
      <vt:lpstr>Fugitive Slave Law</vt:lpstr>
      <vt:lpstr>Underground Railroad</vt:lpstr>
      <vt:lpstr>Uncle Tom’s Cabin</vt:lpstr>
      <vt:lpstr>Kansas-Nebraska Act</vt:lpstr>
      <vt:lpstr>Bleeding Kansas</vt:lpstr>
      <vt:lpstr>Dred Scott Case</vt:lpstr>
      <vt:lpstr>Sumner vs. Brooks  Senate Brawls</vt:lpstr>
      <vt:lpstr>Lincoln-Douglas Debates</vt:lpstr>
      <vt:lpstr>(Crazy Eyes John Brown’s) Harpers’ Ferry Raid</vt:lpstr>
      <vt:lpstr>PowerPoint Presentation</vt:lpstr>
      <vt:lpstr>Jefferson Davis</vt:lpstr>
      <vt:lpstr>Ostend Manifesto</vt:lpstr>
      <vt:lpstr>Crittenden Compromise (Last congressional attempt to stop the war in 1860)</vt:lpstr>
      <vt:lpstr>Stephen Douglas</vt:lpstr>
      <vt:lpstr>(Abraham Lincoln’s #1 Goal) Preserve the UNION!</vt:lpstr>
      <vt:lpstr>Border States</vt:lpstr>
      <vt:lpstr>Emancipation Proclamation</vt:lpstr>
      <vt:lpstr>Gettysburg Address (Four Score and seven years ago…)</vt:lpstr>
      <vt:lpstr>Robert E Lee</vt:lpstr>
      <vt:lpstr>Stonewall Jackson</vt:lpstr>
      <vt:lpstr>William Tecumseh Sherman</vt:lpstr>
      <vt:lpstr>Ft. Sumter</vt:lpstr>
      <vt:lpstr>Anaconda Plan</vt:lpstr>
      <vt:lpstr>Manassas/ Bull Run</vt:lpstr>
      <vt:lpstr>Hampton Roads</vt:lpstr>
      <vt:lpstr>Antietam (Bloodiest 1 day of fighting)</vt:lpstr>
      <vt:lpstr>Gettysburg</vt:lpstr>
      <vt:lpstr>Vicksburg</vt:lpstr>
      <vt:lpstr>Sherman’s March to the Sea</vt:lpstr>
      <vt:lpstr>Appomattox Courthouse</vt:lpstr>
      <vt:lpstr>CSS Alabama</vt:lpstr>
      <vt:lpstr>Laird Rams</vt:lpstr>
      <vt:lpstr>Trent Incident</vt:lpstr>
      <vt:lpstr>Reconstruction (1865-1877)</vt:lpstr>
      <vt:lpstr>John Wilkes Booth</vt:lpstr>
      <vt:lpstr>Lincoln’s 10% Plan</vt:lpstr>
      <vt:lpstr>Radical Republicans (Thaddeus Stevens &amp; Charles Sumner)</vt:lpstr>
      <vt:lpstr>Andrew Johnson</vt:lpstr>
      <vt:lpstr>Freedman’s Bureau</vt:lpstr>
      <vt:lpstr>Tenure of Office Act</vt:lpstr>
      <vt:lpstr>Impeachment of Johnson</vt:lpstr>
      <vt:lpstr>Ulysses S Grant</vt:lpstr>
      <vt:lpstr>Black Codes</vt:lpstr>
      <vt:lpstr>Jim Crow Laws </vt:lpstr>
      <vt:lpstr>Sharecropping Tenant farming</vt:lpstr>
      <vt:lpstr>13th Amendment</vt:lpstr>
      <vt:lpstr>14th Amendment</vt:lpstr>
      <vt:lpstr>15th Amendment</vt:lpstr>
      <vt:lpstr>Carpetbaggers</vt:lpstr>
      <vt:lpstr>Scalawags</vt:lpstr>
      <vt:lpstr>Redeemers</vt:lpstr>
      <vt:lpstr>Copperheads</vt:lpstr>
      <vt:lpstr>KKK / White Leagues</vt:lpstr>
      <vt:lpstr>Hayes Tilden Compromise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Colonial America</dc:title>
  <dc:creator>A Vitale</dc:creator>
  <cp:lastModifiedBy>Vitale, Alan</cp:lastModifiedBy>
  <cp:revision>35</cp:revision>
  <dcterms:created xsi:type="dcterms:W3CDTF">2012-01-30T18:14:20Z</dcterms:created>
  <dcterms:modified xsi:type="dcterms:W3CDTF">2016-04-08T13:13:19Z</dcterms:modified>
</cp:coreProperties>
</file>