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25"/>
  </p:notesMasterIdLst>
  <p:handoutMasterIdLst>
    <p:handoutMasterId r:id="rId26"/>
  </p:handoutMasterIdLst>
  <p:sldIdLst>
    <p:sldId id="258" r:id="rId5"/>
    <p:sldId id="301" r:id="rId6"/>
    <p:sldId id="302" r:id="rId7"/>
    <p:sldId id="265" r:id="rId8"/>
    <p:sldId id="303" r:id="rId9"/>
    <p:sldId id="300" r:id="rId10"/>
    <p:sldId id="308" r:id="rId11"/>
    <p:sldId id="304" r:id="rId12"/>
    <p:sldId id="305" r:id="rId13"/>
    <p:sldId id="307" r:id="rId14"/>
    <p:sldId id="268" r:id="rId15"/>
    <p:sldId id="272" r:id="rId16"/>
    <p:sldId id="277" r:id="rId17"/>
    <p:sldId id="310" r:id="rId18"/>
    <p:sldId id="309" r:id="rId19"/>
    <p:sldId id="282" r:id="rId20"/>
    <p:sldId id="287" r:id="rId21"/>
    <p:sldId id="311" r:id="rId22"/>
    <p:sldId id="312" r:id="rId23"/>
    <p:sldId id="299" r:id="rId24"/>
  </p:sldIdLst>
  <p:sldSz cx="12192000" cy="6858000"/>
  <p:notesSz cx="6858000" cy="9144000"/>
  <p:embeddedFontLst>
    <p:embeddedFont>
      <p:font typeface="Avenir Next LT Pro" panose="020B060402020202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Daytona" panose="020B0604030500040204" pitchFamily="34" charset="0"/>
      <p:regular r:id="rId35"/>
      <p:bold r:id="rId36"/>
      <p:italic r:id="rId37"/>
    </p:embeddedFont>
    <p:embeddedFont>
      <p:font typeface="Speak Pro" panose="020B0504020101020102"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249" autoAdjust="0"/>
  </p:normalViewPr>
  <p:slideViewPr>
    <p:cSldViewPr snapToGrid="0">
      <p:cViewPr varScale="1">
        <p:scale>
          <a:sx n="72" d="100"/>
          <a:sy n="72" d="100"/>
        </p:scale>
        <p:origin x="660" y="66"/>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12/14/2020</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12/14/2020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12/14/2020</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12/14/2020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12/14/2020</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12/14/2020</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12/14/2020</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12/14/2020</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12/14/2020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12/14/2020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12/14/2020</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12/14/2020</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12/14/2020</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12/14/2020</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12/14/2020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12/14/2020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12/14/2020</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12/14/2020</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12/14/2020</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12/14/2020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12/14/2020</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12/14/2020</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12/14/2020</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12/14/2020</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12/14/2020</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12/14/2020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12/14/2020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12/14/2020</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12/14/2020</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12/14/2020</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12/14/2020</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12/14/2020</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12/14/2020</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12/14/2020</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12/14/2020</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12/14/2020</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12/14/2020</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12/14/2020</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12/14/2020</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12/14/2020</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12/14/2020</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12/14/2020</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12/14/2020</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12/14/2020</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12/14/2020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12/14/2020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12/14/2020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12/14/2020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jp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8">
            <a:lum/>
          </a:blip>
          <a:srcRect/>
          <a:stretch>
            <a:fillRect t="-13000" b="-13000"/>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12/14/2020</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marysrosaries.com/collaboration/index.php?title=File:The_Word_of_God_001.jpg" TargetMode="External"/><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video" Target="https://www.youtube.com/embed/JMd1CcGZYwU?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hyperlink" Target="http://www.bespeaksolutions.com/" TargetMode="Externa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www.marysrosaries.com/collaboration/index.php?title=File:The_Word_of_God_001.jpg" TargetMode="External"/><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ww.marysrosaries.com/collaboration/index.php?title=File:The_Word_of_God_001.jpg" TargetMode="External"/><Relationship Id="rId2" Type="http://schemas.openxmlformats.org/officeDocument/2006/relationships/image" Target="../media/image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812758" y="4700582"/>
            <a:ext cx="6542028" cy="915873"/>
          </a:xfrm>
        </p:spPr>
        <p:txBody>
          <a:bodyPr>
            <a:noAutofit/>
          </a:bodyPr>
          <a:lstStyle/>
          <a:p>
            <a:r>
              <a:rPr lang="en-US" sz="3200" dirty="0"/>
              <a:t>The GLAD Approach: </a:t>
            </a:r>
            <a:br>
              <a:rPr lang="en-US" sz="3200" dirty="0"/>
            </a:br>
            <a:r>
              <a:rPr lang="en-US" sz="3200" dirty="0"/>
              <a:t>Coping &amp; Caring During COVID</a:t>
            </a:r>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1812758" y="5949257"/>
            <a:ext cx="9225356" cy="473314"/>
          </a:xfrm>
        </p:spPr>
        <p:txBody>
          <a:bodyPr>
            <a:normAutofit fontScale="85000" lnSpcReduction="10000"/>
          </a:bodyPr>
          <a:lstStyle/>
          <a:p>
            <a:r>
              <a:rPr lang="en-US" dirty="0"/>
              <a:t>Rev. Dr. Latonya L. Agard, Owner | CEO, BeSpeak Solutions, Inc.</a:t>
            </a:r>
          </a:p>
        </p:txBody>
      </p:sp>
      <p:sp>
        <p:nvSpPr>
          <p:cNvPr id="4" name="Text Placeholder 3">
            <a:extLst>
              <a:ext uri="{FF2B5EF4-FFF2-40B4-BE49-F238E27FC236}">
                <a16:creationId xmlns:a16="http://schemas.microsoft.com/office/drawing/2014/main" id="{42484CCC-9AB9-41BA-BF31-C9CA5A121895}"/>
              </a:ext>
            </a:extLst>
          </p:cNvPr>
          <p:cNvSpPr>
            <a:spLocks noGrp="1"/>
          </p:cNvSpPr>
          <p:nvPr>
            <p:ph type="body" sz="quarter" idx="14"/>
          </p:nvPr>
        </p:nvSpPr>
        <p:spPr>
          <a:xfrm>
            <a:off x="1812758" y="6361396"/>
            <a:ext cx="2603405" cy="379402"/>
          </a:xfrm>
        </p:spPr>
        <p:txBody>
          <a:bodyPr>
            <a:normAutofit fontScale="77500" lnSpcReduction="20000"/>
          </a:bodyPr>
          <a:lstStyle/>
          <a:p>
            <a:pPr algn="l"/>
            <a:r>
              <a:rPr lang="en-US" dirty="0">
                <a:solidFill>
                  <a:schemeClr val="tx2"/>
                </a:solidFill>
              </a:rPr>
              <a:t>December 3, 2020</a:t>
            </a:r>
          </a:p>
        </p:txBody>
      </p:sp>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8" y="1115785"/>
            <a:ext cx="4143555" cy="2034036"/>
          </a:xfrm>
        </p:spPr>
        <p:txBody>
          <a:bodyPr>
            <a:normAutofit fontScale="90000"/>
          </a:bodyPr>
          <a:lstStyle/>
          <a:p>
            <a:r>
              <a:rPr lang="en-US" dirty="0"/>
              <a:t>Understanding the Effects of the COVID-19 Pandemic</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630680" y="805456"/>
            <a:ext cx="4361941" cy="5622558"/>
          </a:xfrm>
        </p:spPr>
        <p:txBody>
          <a:bodyPr>
            <a:noAutofit/>
          </a:bodyPr>
          <a:lstStyle/>
          <a:p>
            <a:r>
              <a:rPr lang="en-US" sz="2400" b="1" u="sng" dirty="0">
                <a:solidFill>
                  <a:schemeClr val="accent6"/>
                </a:solidFill>
              </a:rPr>
              <a:t>SPIRITUAL WELLBEING</a:t>
            </a:r>
            <a:r>
              <a:rPr lang="en-US" sz="2400" b="1" dirty="0">
                <a:solidFill>
                  <a:schemeClr val="accent6"/>
                </a:solidFill>
              </a:rPr>
              <a:t> </a:t>
            </a:r>
            <a:r>
              <a:rPr lang="en-US" sz="2000" dirty="0"/>
              <a:t>–- Such experiences may be causing people to </a:t>
            </a:r>
            <a:r>
              <a:rPr lang="en-US" sz="2000" b="1" i="1" u="sng" dirty="0">
                <a:solidFill>
                  <a:schemeClr val="accent6"/>
                </a:solidFill>
              </a:rPr>
              <a:t>feel disconnected not only from other people but also from God</a:t>
            </a:r>
            <a:r>
              <a:rPr lang="en-US" sz="2000" dirty="0"/>
              <a:t>. Of special concern are those who serve on the “front lines” of our society to provide critical care, in person or virtually, to those in need.  These categories include, but are not limited to food service providers, hospital/nursing home/medical center staff, nonprofit leaders, faith leaders (PASTORS), therapists, counselors, and teachers.  </a:t>
            </a:r>
            <a:r>
              <a:rPr lang="en-US" sz="2000" b="1" i="1" u="sng" dirty="0">
                <a:solidFill>
                  <a:schemeClr val="accent6"/>
                </a:solidFill>
              </a:rPr>
              <a:t>People serving in these areas likely experience greater exposure to the effects of the pandemic and could be at greater risk for physical, spiritual, and emotional health crises.    </a:t>
            </a:r>
          </a:p>
          <a:p>
            <a:endParaRPr lang="en-US" sz="2000" dirty="0"/>
          </a:p>
          <a:p>
            <a:endParaRPr lang="en-US" sz="2000"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10</a:t>
            </a:fld>
            <a:endParaRPr lang="en-US" dirty="0"/>
          </a:p>
        </p:txBody>
      </p:sp>
      <p:pic>
        <p:nvPicPr>
          <p:cNvPr id="7" name="Picture 6" descr="A building next to a window&#10;&#10;Description automatically generated">
            <a:extLst>
              <a:ext uri="{FF2B5EF4-FFF2-40B4-BE49-F238E27FC236}">
                <a16:creationId xmlns:a16="http://schemas.microsoft.com/office/drawing/2014/main" id="{1D0BB13D-0CE6-4EB8-8643-E824DD373A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4164" y="3309257"/>
            <a:ext cx="4523401" cy="3285086"/>
          </a:xfrm>
          <a:prstGeom prst="rect">
            <a:avLst/>
          </a:prstGeom>
        </p:spPr>
      </p:pic>
    </p:spTree>
    <p:extLst>
      <p:ext uri="{BB962C8B-B14F-4D97-AF65-F5344CB8AC3E}">
        <p14:creationId xmlns:p14="http://schemas.microsoft.com/office/powerpoint/2010/main" val="264205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28800" y="2316701"/>
            <a:ext cx="10515600" cy="1500187"/>
          </a:xfrm>
        </p:spPr>
        <p:txBody>
          <a:bodyPr anchor="b">
            <a:normAutofit/>
          </a:bodyPr>
          <a:lstStyle/>
          <a:p>
            <a:r>
              <a:rPr lang="en-US" dirty="0"/>
              <a:t>The GLAD Approach</a:t>
            </a:r>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28800" y="4083026"/>
            <a:ext cx="10515600" cy="770328"/>
          </a:xfrm>
        </p:spPr>
        <p:txBody>
          <a:bodyPr>
            <a:normAutofit/>
          </a:bodyPr>
          <a:lstStyle/>
          <a:p>
            <a:r>
              <a:rPr lang="en-US" dirty="0"/>
              <a:t>Coping &amp; Caring During COVID</a:t>
            </a: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a:xfrm>
            <a:off x="8849751" y="6187538"/>
            <a:ext cx="2743200" cy="365125"/>
          </a:xfrm>
        </p:spPr>
        <p:txBody>
          <a:bodyPr anchor="ctr">
            <a:normAutofit/>
          </a:bodyPr>
          <a:lstStyle/>
          <a:p>
            <a:pPr>
              <a:spcAft>
                <a:spcPts val="600"/>
              </a:spcAft>
            </a:pPr>
            <a:fld id="{95CBEC59-7FF9-4688-98DF-89832A0C9025}" type="slidenum">
              <a:rPr lang="en-US" smtClean="0"/>
              <a:pPr>
                <a:spcAft>
                  <a:spcPts val="600"/>
                </a:spcAft>
              </a:pPr>
              <a:t>11</a:t>
            </a:fld>
            <a:endParaRPr lang="en-US"/>
          </a:p>
        </p:txBody>
      </p:sp>
      <p:sp>
        <p:nvSpPr>
          <p:cNvPr id="27" name="Text Placeholder 5">
            <a:extLst>
              <a:ext uri="{FF2B5EF4-FFF2-40B4-BE49-F238E27FC236}">
                <a16:creationId xmlns:a16="http://schemas.microsoft.com/office/drawing/2014/main" id="{82DD8E1F-EB68-47CB-862B-5E07A4FA09F4}"/>
              </a:ext>
            </a:extLst>
          </p:cNvPr>
          <p:cNvSpPr>
            <a:spLocks noGrp="1"/>
          </p:cNvSpPr>
          <p:nvPr>
            <p:ph type="body" sz="quarter" idx="14"/>
          </p:nvPr>
        </p:nvSpPr>
        <p:spPr>
          <a:xfrm>
            <a:off x="11083583" y="837333"/>
            <a:ext cx="610772" cy="328893"/>
          </a:xfrm>
        </p:spPr>
        <p:txBody>
          <a:bodyPr/>
          <a:lstStyle/>
          <a:p>
            <a:endParaRPr lang="en-US"/>
          </a:p>
        </p:txBody>
      </p:sp>
    </p:spTree>
    <p:extLst>
      <p:ext uri="{BB962C8B-B14F-4D97-AF65-F5344CB8AC3E}">
        <p14:creationId xmlns:p14="http://schemas.microsoft.com/office/powerpoint/2010/main" val="192049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a:xfrm>
            <a:off x="841379" y="587340"/>
            <a:ext cx="8280849" cy="1132603"/>
          </a:xfrm>
        </p:spPr>
        <p:txBody>
          <a:bodyPr>
            <a:normAutofit/>
          </a:bodyPr>
          <a:lstStyle/>
          <a:p>
            <a:r>
              <a:rPr lang="en-US" dirty="0"/>
              <a:t>Strategy</a:t>
            </a:r>
            <a:r>
              <a:rPr lang="en-US" sz="4800" dirty="0"/>
              <a:t> #1: Extend G</a:t>
            </a:r>
            <a:r>
              <a:rPr lang="en-US" dirty="0"/>
              <a:t>race</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a:xfrm>
            <a:off x="928800" y="2612571"/>
            <a:ext cx="5157787" cy="483350"/>
          </a:xfrm>
        </p:spPr>
        <p:txBody>
          <a:bodyPr/>
          <a:lstStyle/>
          <a:p>
            <a:r>
              <a:rPr lang="en-US" dirty="0">
                <a:solidFill>
                  <a:schemeClr val="accent6"/>
                </a:solidFill>
              </a:rPr>
              <a:t>Be Gracious to Yourself</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724068" y="3386142"/>
            <a:ext cx="5362519" cy="2773258"/>
          </a:xfrm>
        </p:spPr>
        <p:txBody>
          <a:bodyPr>
            <a:normAutofit fontScale="92500"/>
          </a:bodyPr>
          <a:lstStyle/>
          <a:p>
            <a:pPr marL="0" indent="0">
              <a:buNone/>
            </a:pPr>
            <a:r>
              <a:rPr lang="en-US" sz="1800" dirty="0"/>
              <a:t>One strategy is to recognize that </a:t>
            </a:r>
            <a:r>
              <a:rPr lang="en-US" sz="1800" b="1" i="1" u="sng" dirty="0">
                <a:solidFill>
                  <a:schemeClr val="accent6"/>
                </a:solidFill>
              </a:rPr>
              <a:t>your capacity </a:t>
            </a:r>
            <a:r>
              <a:rPr lang="en-US" sz="1800" dirty="0"/>
              <a:t>to handle the stress and other challenges that we are facing as a community and that you are facing as a individual </a:t>
            </a:r>
            <a:r>
              <a:rPr lang="en-US" sz="1800" b="1" i="1" u="sng" dirty="0">
                <a:solidFill>
                  <a:schemeClr val="accent6"/>
                </a:solidFill>
              </a:rPr>
              <a:t>is limited</a:t>
            </a:r>
            <a:r>
              <a:rPr lang="en-US" sz="1800" b="1" i="1" dirty="0">
                <a:solidFill>
                  <a:schemeClr val="accent6"/>
                </a:solidFill>
              </a:rPr>
              <a:t>.  </a:t>
            </a:r>
            <a:r>
              <a:rPr lang="en-US" sz="1800" dirty="0"/>
              <a:t>Truthfully, your capacity has always been limited.  The only Being with unlimited capacity is God.  Embrace this truth and give yourself permission NOT to be everywhere, meet every need, do everything, or help everyone.  </a:t>
            </a:r>
            <a:r>
              <a:rPr lang="en-US" sz="1800" b="1" i="1" u="sng" dirty="0">
                <a:solidFill>
                  <a:schemeClr val="accent6"/>
                </a:solidFill>
              </a:rPr>
              <a:t>Accept your own limitations and make peace with them</a:t>
            </a:r>
            <a:r>
              <a:rPr lang="en-US" sz="1800" dirty="0"/>
              <a:t> so that you do not add guilt to the extra stress that you are already facing.</a:t>
            </a:r>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a:xfrm>
            <a:off x="6284744" y="2612571"/>
            <a:ext cx="5183188" cy="483350"/>
          </a:xfrm>
        </p:spPr>
        <p:txBody>
          <a:bodyPr/>
          <a:lstStyle/>
          <a:p>
            <a:r>
              <a:rPr lang="en-US" dirty="0">
                <a:solidFill>
                  <a:schemeClr val="accent6"/>
                </a:solidFill>
              </a:rPr>
              <a:t>Extend Grace to Others</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12</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p:txBody>
          <a:bodyPr>
            <a:normAutofit lnSpcReduction="10000"/>
          </a:bodyPr>
          <a:lstStyle/>
          <a:p>
            <a:pPr marL="0" indent="0">
              <a:buNone/>
            </a:pPr>
            <a:r>
              <a:rPr lang="en-US" sz="1800" dirty="0"/>
              <a:t>Your ability to cope and handle stress probably looks very different from mine.  Your experience of the pandemic is also unique.  One way to </a:t>
            </a:r>
            <a:r>
              <a:rPr lang="en-US" sz="1800" b="1" i="1" u="sng" dirty="0">
                <a:solidFill>
                  <a:schemeClr val="accent6"/>
                </a:solidFill>
              </a:rPr>
              <a:t>extend the calm </a:t>
            </a:r>
            <a:r>
              <a:rPr lang="en-US" sz="1800" dirty="0"/>
              <a:t>that you experience by letting go of your sense of ultimate responsibility is to be gracious to others. As a leader, consider if there are areas where you and your staff can pull back but still keep the main thing the main thing.  Consider how you can help others embrace their unique capacity and </a:t>
            </a:r>
            <a:r>
              <a:rPr lang="en-US" sz="1800" b="1" i="1" u="sng" dirty="0">
                <a:solidFill>
                  <a:schemeClr val="accent6"/>
                </a:solidFill>
              </a:rPr>
              <a:t>trusting God to do what they can not do.</a:t>
            </a:r>
          </a:p>
        </p:txBody>
      </p:sp>
    </p:spTree>
    <p:extLst>
      <p:ext uri="{BB962C8B-B14F-4D97-AF65-F5344CB8AC3E}">
        <p14:creationId xmlns:p14="http://schemas.microsoft.com/office/powerpoint/2010/main" val="263795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830829" y="325328"/>
            <a:ext cx="6990557" cy="844348"/>
          </a:xfrm>
        </p:spPr>
        <p:txBody>
          <a:bodyPr>
            <a:normAutofit/>
          </a:bodyPr>
          <a:lstStyle/>
          <a:p>
            <a:r>
              <a:rPr lang="en-US" dirty="0"/>
              <a:t>Strategy #2: Love &amp; Listen!</a:t>
            </a:r>
          </a:p>
        </p:txBody>
      </p:sp>
      <p:sp>
        <p:nvSpPr>
          <p:cNvPr id="4" name="Slide Number Placeholder 3">
            <a:extLst>
              <a:ext uri="{FF2B5EF4-FFF2-40B4-BE49-F238E27FC236}">
                <a16:creationId xmlns:a16="http://schemas.microsoft.com/office/drawing/2014/main" id="{DAFF36DD-94F6-49D4-8CCC-8C8BD062C04E}"/>
              </a:ext>
            </a:extLst>
          </p:cNvPr>
          <p:cNvSpPr>
            <a:spLocks noGrp="1"/>
          </p:cNvSpPr>
          <p:nvPr>
            <p:ph type="sldNum" sz="quarter" idx="12"/>
          </p:nvPr>
        </p:nvSpPr>
        <p:spPr/>
        <p:txBody>
          <a:bodyPr/>
          <a:lstStyle/>
          <a:p>
            <a:fld id="{95CBEC59-7FF9-4688-98DF-89832A0C9025}" type="slidenum">
              <a:rPr lang="en-US" smtClean="0"/>
              <a:t>13</a:t>
            </a:fld>
            <a:endParaRPr lang="en-US" dirty="0"/>
          </a:p>
        </p:txBody>
      </p:sp>
      <p:pic>
        <p:nvPicPr>
          <p:cNvPr id="16" name="Picture Placeholder 15" descr="A group of people discuss something">
            <a:extLst>
              <a:ext uri="{FF2B5EF4-FFF2-40B4-BE49-F238E27FC236}">
                <a16:creationId xmlns:a16="http://schemas.microsoft.com/office/drawing/2014/main" id="{2C4DE4C1-E6F3-48EC-A26B-57BBBF59355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a:xfrm>
            <a:off x="0" y="1420039"/>
            <a:ext cx="12192000" cy="4517136"/>
          </a:xfrm>
        </p:spPr>
      </p:pic>
    </p:spTree>
    <p:extLst>
      <p:ext uri="{BB962C8B-B14F-4D97-AF65-F5344CB8AC3E}">
        <p14:creationId xmlns:p14="http://schemas.microsoft.com/office/powerpoint/2010/main" val="332433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C9979EF-5DD4-4456-AC56-AE927FE1DBAD}"/>
              </a:ext>
            </a:extLst>
          </p:cNvPr>
          <p:cNvSpPr>
            <a:spLocks noGrp="1"/>
          </p:cNvSpPr>
          <p:nvPr>
            <p:ph type="title"/>
          </p:nvPr>
        </p:nvSpPr>
        <p:spPr>
          <a:xfrm>
            <a:off x="1527519" y="1700327"/>
            <a:ext cx="4143555" cy="1227930"/>
          </a:xfrm>
        </p:spPr>
        <p:txBody>
          <a:bodyPr/>
          <a:lstStyle/>
          <a:p>
            <a:r>
              <a:rPr lang="en-US" dirty="0"/>
              <a:t>Show Love &amp;  Stay Connected</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idx="1"/>
          </p:nvPr>
        </p:nvSpPr>
        <p:spPr>
          <a:xfrm>
            <a:off x="6803572" y="1235528"/>
            <a:ext cx="4361941" cy="5003799"/>
          </a:xfrm>
        </p:spPr>
        <p:txBody>
          <a:bodyPr>
            <a:noAutofit/>
          </a:bodyPr>
          <a:lstStyle/>
          <a:p>
            <a:pPr marL="0" indent="0">
              <a:buNone/>
            </a:pPr>
            <a:r>
              <a:rPr lang="en-US" sz="2000" dirty="0"/>
              <a:t>Relational strain due to COVID is REAL.  One contributor to total wellness is our ability to maintain healthy relationships with other people.  COVID-19 has made staying connected to family, friends, and other loved ones extremely difficult.  One way to ensure that our networks of emotional and social support remain strong is to </a:t>
            </a:r>
            <a:r>
              <a:rPr lang="en-US" sz="2000" b="1" i="1" u="sng" dirty="0">
                <a:solidFill>
                  <a:schemeClr val="accent6"/>
                </a:solidFill>
              </a:rPr>
              <a:t>find creative ways to nurture meaningful connections</a:t>
            </a:r>
            <a:r>
              <a:rPr lang="en-US" sz="2000" dirty="0"/>
              <a:t>. Phone calls, cards, letters, zoom, texts, Facebook, Instagram, emails – all of these are examples of relationships can be nurtured to help ensure healthy connection to others.</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14</a:t>
            </a:fld>
            <a:endParaRPr lang="en-US" dirty="0"/>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subTitle" idx="13"/>
          </p:nvPr>
        </p:nvSpPr>
        <p:spPr>
          <a:xfrm>
            <a:off x="6803572" y="783772"/>
            <a:ext cx="4234543" cy="451756"/>
          </a:xfrm>
        </p:spPr>
        <p:txBody>
          <a:bodyPr>
            <a:normAutofit lnSpcReduction="10000"/>
          </a:bodyPr>
          <a:lstStyle/>
          <a:p>
            <a:r>
              <a:rPr lang="en-US" sz="2800" u="sng" dirty="0">
                <a:solidFill>
                  <a:schemeClr val="accent6"/>
                </a:solidFill>
              </a:rPr>
              <a:t>Relationships Matter</a:t>
            </a:r>
          </a:p>
        </p:txBody>
      </p:sp>
    </p:spTree>
    <p:extLst>
      <p:ext uri="{BB962C8B-B14F-4D97-AF65-F5344CB8AC3E}">
        <p14:creationId xmlns:p14="http://schemas.microsoft.com/office/powerpoint/2010/main" val="295230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C9979EF-5DD4-4456-AC56-AE927FE1DBAD}"/>
              </a:ext>
            </a:extLst>
          </p:cNvPr>
          <p:cNvSpPr>
            <a:spLocks noGrp="1"/>
          </p:cNvSpPr>
          <p:nvPr>
            <p:ph type="title"/>
          </p:nvPr>
        </p:nvSpPr>
        <p:spPr>
          <a:xfrm>
            <a:off x="1398816" y="1961584"/>
            <a:ext cx="4610100" cy="961230"/>
          </a:xfrm>
        </p:spPr>
        <p:txBody>
          <a:bodyPr>
            <a:normAutofit/>
          </a:bodyPr>
          <a:lstStyle/>
          <a:p>
            <a:r>
              <a:rPr lang="en-US" sz="3600" dirty="0"/>
              <a:t>Did You Hear That?</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idx="1"/>
          </p:nvPr>
        </p:nvSpPr>
        <p:spPr>
          <a:xfrm>
            <a:off x="7027028" y="2138878"/>
            <a:ext cx="4361941" cy="4048660"/>
          </a:xfrm>
        </p:spPr>
        <p:txBody>
          <a:bodyPr>
            <a:noAutofit/>
          </a:bodyPr>
          <a:lstStyle/>
          <a:p>
            <a:pPr marL="0" indent="0">
              <a:buNone/>
            </a:pPr>
            <a:r>
              <a:rPr lang="en-US" sz="2000" b="1" i="1" u="sng" dirty="0">
                <a:solidFill>
                  <a:schemeClr val="accent6"/>
                </a:solidFill>
              </a:rPr>
              <a:t>Our bodies are wise, but we are trained in our culture to trust our minds more than we trust our bodies.</a:t>
            </a:r>
            <a:r>
              <a:rPr lang="en-US" sz="2000" b="1" i="1" dirty="0">
                <a:solidFill>
                  <a:schemeClr val="accent6"/>
                </a:solidFill>
              </a:rPr>
              <a:t>  </a:t>
            </a:r>
            <a:r>
              <a:rPr lang="en-US" sz="2000" dirty="0"/>
              <a:t>Something hurts and we keep going; we feel tired and we don’t rest. Something “feels off” but we won’t see a doctor.  If we privilege our cognitions, which are not always true or healthy, we may miss the wisdom that our bodies are trying to share with us. </a:t>
            </a:r>
            <a:r>
              <a:rPr lang="en-US" sz="2000" b="1" i="1" u="sng" dirty="0">
                <a:solidFill>
                  <a:schemeClr val="accent6"/>
                </a:solidFill>
              </a:rPr>
              <a:t>Paying attention to the messages that our bodies are sending us</a:t>
            </a:r>
            <a:r>
              <a:rPr lang="en-US" sz="2000" dirty="0"/>
              <a:t> is an important strategy in the GLAD Approach. </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15</a:t>
            </a:fld>
            <a:endParaRPr lang="en-US" dirty="0"/>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subTitle" idx="13"/>
          </p:nvPr>
        </p:nvSpPr>
        <p:spPr>
          <a:xfrm>
            <a:off x="6986704" y="1469571"/>
            <a:ext cx="3354725" cy="620485"/>
          </a:xfrm>
        </p:spPr>
        <p:txBody>
          <a:bodyPr>
            <a:normAutofit fontScale="92500"/>
          </a:bodyPr>
          <a:lstStyle/>
          <a:p>
            <a:r>
              <a:rPr lang="en-US" sz="3200" u="sng" dirty="0">
                <a:solidFill>
                  <a:schemeClr val="accent6"/>
                </a:solidFill>
              </a:rPr>
              <a:t>Listen to Your Body</a:t>
            </a:r>
          </a:p>
        </p:txBody>
      </p:sp>
    </p:spTree>
    <p:extLst>
      <p:ext uri="{BB962C8B-B14F-4D97-AF65-F5344CB8AC3E}">
        <p14:creationId xmlns:p14="http://schemas.microsoft.com/office/powerpoint/2010/main" val="3605671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A437-8B14-44F3-9CD4-350A04C1CA8C}"/>
              </a:ext>
            </a:extLst>
          </p:cNvPr>
          <p:cNvSpPr>
            <a:spLocks noGrp="1"/>
          </p:cNvSpPr>
          <p:nvPr>
            <p:ph type="title"/>
          </p:nvPr>
        </p:nvSpPr>
        <p:spPr>
          <a:xfrm>
            <a:off x="2370064" y="484710"/>
            <a:ext cx="7451872" cy="924991"/>
          </a:xfrm>
        </p:spPr>
        <p:txBody>
          <a:bodyPr anchor="ctr">
            <a:normAutofit fontScale="90000"/>
          </a:bodyPr>
          <a:lstStyle/>
          <a:p>
            <a:pPr algn="ctr"/>
            <a:r>
              <a:rPr lang="en-US" dirty="0"/>
              <a:t>Strategy #3:</a:t>
            </a:r>
            <a:br>
              <a:rPr lang="en-US" dirty="0"/>
            </a:br>
            <a:r>
              <a:rPr lang="en-US" dirty="0"/>
              <a:t>Appreciate the Good Things</a:t>
            </a:r>
          </a:p>
        </p:txBody>
      </p:sp>
      <p:pic>
        <p:nvPicPr>
          <p:cNvPr id="14" name="Online Media 13" title="The Science of Gratitude">
            <a:hlinkClick r:id="" action="ppaction://media"/>
            <a:extLst>
              <a:ext uri="{FF2B5EF4-FFF2-40B4-BE49-F238E27FC236}">
                <a16:creationId xmlns:a16="http://schemas.microsoft.com/office/drawing/2014/main" id="{15B29EEB-198D-4BCA-9683-CCBE133D35E7}"/>
              </a:ext>
            </a:extLst>
          </p:cNvPr>
          <p:cNvPicPr>
            <a:picLocks noRot="1" noChangeAspect="1"/>
          </p:cNvPicPr>
          <p:nvPr>
            <a:videoFile r:link="rId1"/>
          </p:nvPr>
        </p:nvPicPr>
        <p:blipFill>
          <a:blip r:embed="rId3"/>
          <a:stretch>
            <a:fillRect/>
          </a:stretch>
        </p:blipFill>
        <p:spPr>
          <a:xfrm>
            <a:off x="2370064" y="1649186"/>
            <a:ext cx="7451872" cy="4191680"/>
          </a:xfrm>
          <a:prstGeom prst="rect">
            <a:avLst/>
          </a:prstGeom>
          <a:noFill/>
        </p:spPr>
      </p:pic>
      <p:sp>
        <p:nvSpPr>
          <p:cNvPr id="4" name="Slide Number Placeholder 3">
            <a:extLst>
              <a:ext uri="{FF2B5EF4-FFF2-40B4-BE49-F238E27FC236}">
                <a16:creationId xmlns:a16="http://schemas.microsoft.com/office/drawing/2014/main" id="{73488701-5FB3-46AF-AA79-5DFBF04494AD}"/>
              </a:ext>
            </a:extLst>
          </p:cNvPr>
          <p:cNvSpPr>
            <a:spLocks noGrp="1"/>
          </p:cNvSpPr>
          <p:nvPr>
            <p:ph type="sldNum" sz="quarter" idx="12"/>
          </p:nvPr>
        </p:nvSpPr>
        <p:spPr>
          <a:xfrm>
            <a:off x="8849751" y="6187538"/>
            <a:ext cx="2743200" cy="365125"/>
          </a:xfrm>
        </p:spPr>
        <p:txBody>
          <a:bodyPr anchor="ctr">
            <a:normAutofit/>
          </a:bodyPr>
          <a:lstStyle/>
          <a:p>
            <a:pPr>
              <a:spcAft>
                <a:spcPts val="600"/>
              </a:spcAft>
            </a:pPr>
            <a:fld id="{95CBEC59-7FF9-4688-98DF-89832A0C9025}" type="slidenum">
              <a:rPr lang="en-US" smtClean="0"/>
              <a:pPr>
                <a:spcAft>
                  <a:spcPts val="600"/>
                </a:spcAft>
              </a:pPr>
              <a:t>16</a:t>
            </a:fld>
            <a:endParaRPr lang="en-US"/>
          </a:p>
        </p:txBody>
      </p:sp>
    </p:spTree>
    <p:extLst>
      <p:ext uri="{BB962C8B-B14F-4D97-AF65-F5344CB8AC3E}">
        <p14:creationId xmlns:p14="http://schemas.microsoft.com/office/powerpoint/2010/main" val="344048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2EC5-0A20-4D63-B00B-DEB39889DB69}"/>
              </a:ext>
            </a:extLst>
          </p:cNvPr>
          <p:cNvSpPr>
            <a:spLocks noGrp="1"/>
          </p:cNvSpPr>
          <p:nvPr>
            <p:ph type="title"/>
          </p:nvPr>
        </p:nvSpPr>
        <p:spPr>
          <a:xfrm>
            <a:off x="1045028" y="1115786"/>
            <a:ext cx="3966226" cy="1807472"/>
          </a:xfrm>
        </p:spPr>
        <p:txBody>
          <a:bodyPr/>
          <a:lstStyle/>
          <a:p>
            <a:pPr algn="ctr"/>
            <a:r>
              <a:rPr lang="en-US" dirty="0"/>
              <a:t>Strategy  #4:</a:t>
            </a:r>
            <a:br>
              <a:rPr lang="en-US" dirty="0"/>
            </a:br>
            <a:r>
              <a:rPr lang="en-US" dirty="0"/>
              <a:t>(Re)Discover Delight</a:t>
            </a:r>
          </a:p>
        </p:txBody>
      </p:sp>
      <p:sp>
        <p:nvSpPr>
          <p:cNvPr id="4" name="Text Placeholder 3">
            <a:extLst>
              <a:ext uri="{FF2B5EF4-FFF2-40B4-BE49-F238E27FC236}">
                <a16:creationId xmlns:a16="http://schemas.microsoft.com/office/drawing/2014/main" id="{BA4F3DDE-5D3C-40C1-A976-7406EB83A85A}"/>
              </a:ext>
            </a:extLst>
          </p:cNvPr>
          <p:cNvSpPr>
            <a:spLocks noGrp="1"/>
          </p:cNvSpPr>
          <p:nvPr>
            <p:ph type="body" sz="half" idx="2"/>
          </p:nvPr>
        </p:nvSpPr>
        <p:spPr>
          <a:xfrm>
            <a:off x="928800" y="3283710"/>
            <a:ext cx="4632183" cy="2823176"/>
          </a:xfrm>
        </p:spPr>
        <p:txBody>
          <a:bodyPr>
            <a:normAutofit fontScale="92500" lnSpcReduction="10000"/>
          </a:bodyPr>
          <a:lstStyle/>
          <a:p>
            <a:r>
              <a:rPr lang="en-US" b="0" dirty="0">
                <a:solidFill>
                  <a:schemeClr val="bg1"/>
                </a:solidFill>
              </a:rPr>
              <a:t>The last strategy in the GLAD Approach is DELIGHT.  Your ability to cope and care for others during COVID-19 depends a great deal on </a:t>
            </a:r>
            <a:r>
              <a:rPr lang="en-US" i="1" u="sng" dirty="0">
                <a:solidFill>
                  <a:schemeClr val="accent6"/>
                </a:solidFill>
              </a:rPr>
              <a:t>your ability to recharge, refuel, and enjoy recreation</a:t>
            </a:r>
            <a:r>
              <a:rPr lang="en-US" b="0" dirty="0">
                <a:solidFill>
                  <a:schemeClr val="bg1"/>
                </a:solidFill>
              </a:rPr>
              <a:t>.  Activities that bring joy and pleasure provide a </a:t>
            </a:r>
            <a:r>
              <a:rPr lang="en-US" i="1" u="sng" dirty="0">
                <a:solidFill>
                  <a:schemeClr val="accent6"/>
                </a:solidFill>
              </a:rPr>
              <a:t>counterbalance to the anxiety, frustration, and stress</a:t>
            </a:r>
            <a:r>
              <a:rPr lang="en-US" b="0" dirty="0">
                <a:solidFill>
                  <a:schemeClr val="bg1"/>
                </a:solidFill>
              </a:rPr>
              <a:t>.</a:t>
            </a:r>
          </a:p>
        </p:txBody>
      </p:sp>
      <p:sp>
        <p:nvSpPr>
          <p:cNvPr id="6" name="Slide Number Placeholder 5">
            <a:extLst>
              <a:ext uri="{FF2B5EF4-FFF2-40B4-BE49-F238E27FC236}">
                <a16:creationId xmlns:a16="http://schemas.microsoft.com/office/drawing/2014/main" id="{CFFA8F80-4A21-4C24-8E8C-2EF0B85E8130}"/>
              </a:ext>
            </a:extLst>
          </p:cNvPr>
          <p:cNvSpPr>
            <a:spLocks noGrp="1"/>
          </p:cNvSpPr>
          <p:nvPr>
            <p:ph type="sldNum" sz="quarter" idx="12"/>
          </p:nvPr>
        </p:nvSpPr>
        <p:spPr/>
        <p:txBody>
          <a:bodyPr/>
          <a:lstStyle/>
          <a:p>
            <a:fld id="{95CBEC59-7FF9-4688-98DF-89832A0C9025}" type="slidenum">
              <a:rPr lang="en-US" smtClean="0"/>
              <a:t>17</a:t>
            </a:fld>
            <a:endParaRPr lang="en-US" dirty="0"/>
          </a:p>
        </p:txBody>
      </p:sp>
      <p:pic>
        <p:nvPicPr>
          <p:cNvPr id="13" name="Picture Placeholder 12" descr="Person throwing confetti joyfully">
            <a:extLst>
              <a:ext uri="{FF2B5EF4-FFF2-40B4-BE49-F238E27FC236}">
                <a16:creationId xmlns:a16="http://schemas.microsoft.com/office/drawing/2014/main" id="{594ACC6B-B2AA-4E37-97D4-0F8CC4C84626}"/>
              </a:ext>
            </a:extLst>
          </p:cNvPr>
          <p:cNvPicPr>
            <a:picLocks noGrp="1" noChangeAspect="1"/>
          </p:cNvPicPr>
          <p:nvPr>
            <p:ph type="pic" idx="1"/>
          </p:nvPr>
        </p:nvPicPr>
        <p:blipFill>
          <a:blip r:embed="rId2"/>
          <a:srcRect/>
          <a:stretch/>
        </p:blipFill>
        <p:spPr>
          <a:xfrm>
            <a:off x="5560983" y="1073911"/>
            <a:ext cx="6631017" cy="4419598"/>
          </a:xfrm>
        </p:spPr>
      </p:pic>
    </p:spTree>
    <p:extLst>
      <p:ext uri="{BB962C8B-B14F-4D97-AF65-F5344CB8AC3E}">
        <p14:creationId xmlns:p14="http://schemas.microsoft.com/office/powerpoint/2010/main" val="319877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6FC1A6-E8AF-4372-BA8F-EBC77628A066}"/>
              </a:ext>
            </a:extLst>
          </p:cNvPr>
          <p:cNvSpPr>
            <a:spLocks noGrp="1"/>
          </p:cNvSpPr>
          <p:nvPr>
            <p:ph type="sldNum" sz="quarter" idx="12"/>
          </p:nvPr>
        </p:nvSpPr>
        <p:spPr/>
        <p:txBody>
          <a:bodyPr/>
          <a:lstStyle/>
          <a:p>
            <a:fld id="{95CBEC59-7FF9-4688-98DF-89832A0C9025}" type="slidenum">
              <a:rPr lang="en-US" smtClean="0"/>
              <a:t>18</a:t>
            </a:fld>
            <a:endParaRPr lang="en-US" dirty="0"/>
          </a:p>
        </p:txBody>
      </p:sp>
      <p:sp>
        <p:nvSpPr>
          <p:cNvPr id="10" name="TextBox 9">
            <a:extLst>
              <a:ext uri="{FF2B5EF4-FFF2-40B4-BE49-F238E27FC236}">
                <a16:creationId xmlns:a16="http://schemas.microsoft.com/office/drawing/2014/main" id="{CDC3D4E6-0EE1-456D-AD13-66A19DEC43A2}"/>
              </a:ext>
            </a:extLst>
          </p:cNvPr>
          <p:cNvSpPr txBox="1"/>
          <p:nvPr/>
        </p:nvSpPr>
        <p:spPr>
          <a:xfrm>
            <a:off x="1230084" y="636814"/>
            <a:ext cx="4365171" cy="2062103"/>
          </a:xfrm>
          <a:prstGeom prst="rect">
            <a:avLst/>
          </a:prstGeom>
          <a:noFill/>
        </p:spPr>
        <p:txBody>
          <a:bodyPr wrap="square" rtlCol="0">
            <a:spAutoFit/>
          </a:bodyPr>
          <a:lstStyle/>
          <a:p>
            <a:pPr algn="ctr"/>
            <a:r>
              <a:rPr lang="en-US" sz="3200" b="1" dirty="0">
                <a:solidFill>
                  <a:srgbClr val="7030A0"/>
                </a:solidFill>
              </a:rPr>
              <a:t>This is the day </a:t>
            </a:r>
          </a:p>
          <a:p>
            <a:pPr algn="ctr"/>
            <a:r>
              <a:rPr lang="en-US" sz="3200" b="1" dirty="0">
                <a:solidFill>
                  <a:srgbClr val="7030A0"/>
                </a:solidFill>
              </a:rPr>
              <a:t>that the Lord has made. </a:t>
            </a:r>
          </a:p>
          <a:p>
            <a:pPr algn="ctr"/>
            <a:r>
              <a:rPr lang="en-US" sz="3200" b="1" dirty="0">
                <a:solidFill>
                  <a:srgbClr val="7030A0"/>
                </a:solidFill>
              </a:rPr>
              <a:t>I will rejoice, </a:t>
            </a:r>
          </a:p>
          <a:p>
            <a:pPr algn="ctr"/>
            <a:r>
              <a:rPr lang="en-US" sz="3200" b="1" dirty="0">
                <a:solidFill>
                  <a:srgbClr val="7030A0"/>
                </a:solidFill>
              </a:rPr>
              <a:t>and be </a:t>
            </a:r>
            <a:r>
              <a:rPr lang="en-US" sz="3200" b="1" dirty="0">
                <a:solidFill>
                  <a:srgbClr val="7030A0"/>
                </a:solidFill>
                <a:effectLst>
                  <a:outerShdw blurRad="38100" dist="38100" dir="2700000" algn="tl">
                    <a:srgbClr val="000000">
                      <a:alpha val="43137"/>
                    </a:srgbClr>
                  </a:outerShdw>
                </a:effectLst>
              </a:rPr>
              <a:t>GLAD</a:t>
            </a:r>
            <a:r>
              <a:rPr lang="en-US" sz="3200" b="1" dirty="0">
                <a:solidFill>
                  <a:srgbClr val="7030A0"/>
                </a:solidFill>
              </a:rPr>
              <a:t> in it.</a:t>
            </a:r>
          </a:p>
        </p:txBody>
      </p:sp>
      <p:sp>
        <p:nvSpPr>
          <p:cNvPr id="11" name="TextBox 10">
            <a:extLst>
              <a:ext uri="{FF2B5EF4-FFF2-40B4-BE49-F238E27FC236}">
                <a16:creationId xmlns:a16="http://schemas.microsoft.com/office/drawing/2014/main" id="{1E2ED075-9962-409D-8AF9-9E42A3FC2A96}"/>
              </a:ext>
            </a:extLst>
          </p:cNvPr>
          <p:cNvSpPr txBox="1"/>
          <p:nvPr/>
        </p:nvSpPr>
        <p:spPr>
          <a:xfrm>
            <a:off x="527954" y="3570515"/>
            <a:ext cx="5954487" cy="1974387"/>
          </a:xfrm>
          <a:prstGeom prst="rect">
            <a:avLst/>
          </a:prstGeom>
          <a:noFill/>
        </p:spPr>
        <p:txBody>
          <a:bodyPr wrap="square" numCol="1" rtlCol="0">
            <a:spAutoFit/>
          </a:bodyPr>
          <a:lstStyle/>
          <a:p>
            <a:pPr>
              <a:lnSpc>
                <a:spcPct val="114000"/>
              </a:lnSpc>
            </a:pPr>
            <a:r>
              <a:rPr lang="en-US" dirty="0">
                <a:solidFill>
                  <a:schemeClr val="bg1"/>
                </a:solidFill>
                <a:latin typeface="Daytona" panose="020B0604020202020204" pitchFamily="34" charset="0"/>
              </a:rPr>
              <a:t>The </a:t>
            </a:r>
            <a:r>
              <a:rPr lang="en-US" b="1" dirty="0">
                <a:solidFill>
                  <a:schemeClr val="accent6"/>
                </a:solidFill>
                <a:latin typeface="Daytona" panose="020B0604020202020204" pitchFamily="34" charset="0"/>
              </a:rPr>
              <a:t>GLAD</a:t>
            </a:r>
            <a:r>
              <a:rPr lang="en-US" dirty="0">
                <a:solidFill>
                  <a:schemeClr val="bg1"/>
                </a:solidFill>
                <a:latin typeface="Daytona" panose="020B0604020202020204" pitchFamily="34" charset="0"/>
              </a:rPr>
              <a:t> Approach</a:t>
            </a:r>
          </a:p>
          <a:p>
            <a:pPr marL="285750" indent="-285750">
              <a:lnSpc>
                <a:spcPct val="114000"/>
              </a:lnSpc>
              <a:buFont typeface="Arial" panose="020B0604020202020204" pitchFamily="34" charset="0"/>
              <a:buChar char="•"/>
            </a:pPr>
            <a:r>
              <a:rPr lang="en-US" dirty="0">
                <a:solidFill>
                  <a:schemeClr val="bg1"/>
                </a:solidFill>
                <a:latin typeface="Daytona" panose="020B0604020202020204" pitchFamily="34" charset="0"/>
              </a:rPr>
              <a:t>Extend </a:t>
            </a:r>
            <a:r>
              <a:rPr lang="en-US" b="1" dirty="0">
                <a:solidFill>
                  <a:schemeClr val="accent6"/>
                </a:solidFill>
                <a:latin typeface="Daytona" panose="020B0604020202020204" pitchFamily="34" charset="0"/>
              </a:rPr>
              <a:t>GRACE</a:t>
            </a:r>
            <a:r>
              <a:rPr lang="en-US" dirty="0">
                <a:solidFill>
                  <a:schemeClr val="bg1"/>
                </a:solidFill>
                <a:latin typeface="Daytona" panose="020B0604020202020204" pitchFamily="34" charset="0"/>
              </a:rPr>
              <a:t> to myself and others</a:t>
            </a:r>
          </a:p>
          <a:p>
            <a:pPr marL="285750" indent="-285750">
              <a:lnSpc>
                <a:spcPct val="114000"/>
              </a:lnSpc>
              <a:buFont typeface="Arial" panose="020B0604020202020204" pitchFamily="34" charset="0"/>
              <a:buChar char="•"/>
            </a:pPr>
            <a:r>
              <a:rPr lang="en-US" b="1" dirty="0">
                <a:solidFill>
                  <a:schemeClr val="accent6"/>
                </a:solidFill>
                <a:latin typeface="Daytona" panose="020B0604020202020204" pitchFamily="34" charset="0"/>
              </a:rPr>
              <a:t>LISTEN</a:t>
            </a:r>
            <a:r>
              <a:rPr lang="en-US" dirty="0">
                <a:solidFill>
                  <a:schemeClr val="bg1"/>
                </a:solidFill>
                <a:latin typeface="Daytona" panose="020B0604020202020204" pitchFamily="34" charset="0"/>
              </a:rPr>
              <a:t> to my body </a:t>
            </a:r>
          </a:p>
          <a:p>
            <a:pPr marL="285750" indent="-285750">
              <a:lnSpc>
                <a:spcPct val="114000"/>
              </a:lnSpc>
              <a:buFont typeface="Arial" panose="020B0604020202020204" pitchFamily="34" charset="0"/>
              <a:buChar char="•"/>
            </a:pPr>
            <a:r>
              <a:rPr lang="en-US" dirty="0">
                <a:solidFill>
                  <a:schemeClr val="bg1"/>
                </a:solidFill>
                <a:latin typeface="Daytona" panose="020B0604020202020204" pitchFamily="34" charset="0"/>
              </a:rPr>
              <a:t>Express my </a:t>
            </a:r>
            <a:r>
              <a:rPr lang="en-US" b="1" dirty="0">
                <a:solidFill>
                  <a:schemeClr val="accent6"/>
                </a:solidFill>
                <a:latin typeface="Daytona" panose="020B0604020202020204" pitchFamily="34" charset="0"/>
              </a:rPr>
              <a:t>LOVE</a:t>
            </a:r>
            <a:r>
              <a:rPr lang="en-US" dirty="0">
                <a:solidFill>
                  <a:schemeClr val="bg1"/>
                </a:solidFill>
                <a:latin typeface="Daytona" panose="020B0604020202020204" pitchFamily="34" charset="0"/>
              </a:rPr>
              <a:t> for others</a:t>
            </a:r>
          </a:p>
          <a:p>
            <a:pPr marL="285750" indent="-285750">
              <a:lnSpc>
                <a:spcPct val="114000"/>
              </a:lnSpc>
              <a:buFont typeface="Arial" panose="020B0604020202020204" pitchFamily="34" charset="0"/>
              <a:buChar char="•"/>
            </a:pPr>
            <a:r>
              <a:rPr lang="en-US" b="1" dirty="0">
                <a:solidFill>
                  <a:schemeClr val="accent6"/>
                </a:solidFill>
                <a:latin typeface="Daytona" panose="020B0604020202020204" pitchFamily="34" charset="0"/>
              </a:rPr>
              <a:t>APPRECIATE</a:t>
            </a:r>
            <a:r>
              <a:rPr lang="en-US" dirty="0">
                <a:solidFill>
                  <a:schemeClr val="bg1"/>
                </a:solidFill>
                <a:latin typeface="Daytona" panose="020B0604020202020204" pitchFamily="34" charset="0"/>
              </a:rPr>
              <a:t> the blessings I have</a:t>
            </a:r>
          </a:p>
          <a:p>
            <a:pPr marL="285750" indent="-285750">
              <a:lnSpc>
                <a:spcPct val="114000"/>
              </a:lnSpc>
              <a:buFont typeface="Arial" panose="020B0604020202020204" pitchFamily="34" charset="0"/>
              <a:buChar char="•"/>
            </a:pPr>
            <a:r>
              <a:rPr lang="en-US" dirty="0">
                <a:solidFill>
                  <a:schemeClr val="bg1"/>
                </a:solidFill>
                <a:latin typeface="Daytona" panose="020B0604020202020204" pitchFamily="34" charset="0"/>
              </a:rPr>
              <a:t>(Re)Discover </a:t>
            </a:r>
            <a:r>
              <a:rPr lang="en-US" b="1" dirty="0">
                <a:solidFill>
                  <a:schemeClr val="accent6"/>
                </a:solidFill>
                <a:latin typeface="Daytona" panose="020B0604020202020204" pitchFamily="34" charset="0"/>
              </a:rPr>
              <a:t>DELIGHT</a:t>
            </a:r>
            <a:r>
              <a:rPr lang="en-US" dirty="0">
                <a:solidFill>
                  <a:schemeClr val="bg1"/>
                </a:solidFill>
                <a:latin typeface="Daytona" panose="020B0604020202020204" pitchFamily="34" charset="0"/>
              </a:rPr>
              <a:t> as an act of resistance</a:t>
            </a:r>
          </a:p>
        </p:txBody>
      </p:sp>
    </p:spTree>
    <p:extLst>
      <p:ext uri="{BB962C8B-B14F-4D97-AF65-F5344CB8AC3E}">
        <p14:creationId xmlns:p14="http://schemas.microsoft.com/office/powerpoint/2010/main" val="121173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3034-3CA3-45DC-A0FD-12D930E1ACD4}"/>
              </a:ext>
            </a:extLst>
          </p:cNvPr>
          <p:cNvSpPr>
            <a:spLocks noGrp="1"/>
          </p:cNvSpPr>
          <p:nvPr>
            <p:ph type="title"/>
          </p:nvPr>
        </p:nvSpPr>
        <p:spPr>
          <a:xfrm>
            <a:off x="929642" y="458919"/>
            <a:ext cx="3968930" cy="809267"/>
          </a:xfrm>
        </p:spPr>
        <p:txBody>
          <a:bodyPr/>
          <a:lstStyle/>
          <a:p>
            <a:r>
              <a:rPr lang="en-US" dirty="0"/>
              <a:t>Seek Help If…</a:t>
            </a:r>
          </a:p>
        </p:txBody>
      </p:sp>
      <p:sp>
        <p:nvSpPr>
          <p:cNvPr id="3" name="Content Placeholder 2">
            <a:extLst>
              <a:ext uri="{FF2B5EF4-FFF2-40B4-BE49-F238E27FC236}">
                <a16:creationId xmlns:a16="http://schemas.microsoft.com/office/drawing/2014/main" id="{7826E41D-77C7-47EF-915B-AE8707DF73C1}"/>
              </a:ext>
            </a:extLst>
          </p:cNvPr>
          <p:cNvSpPr>
            <a:spLocks noGrp="1"/>
          </p:cNvSpPr>
          <p:nvPr>
            <p:ph idx="1"/>
          </p:nvPr>
        </p:nvSpPr>
        <p:spPr>
          <a:xfrm>
            <a:off x="929642" y="1627414"/>
            <a:ext cx="10728959" cy="4441371"/>
          </a:xfrm>
        </p:spPr>
        <p:txBody>
          <a:bodyPr>
            <a:noAutofit/>
          </a:bodyPr>
          <a:lstStyle/>
          <a:p>
            <a:pPr marL="342900" indent="-342900">
              <a:buFont typeface="Wingdings" panose="05000000000000000000" pitchFamily="2" charset="2"/>
              <a:buChar char="q"/>
            </a:pPr>
            <a:r>
              <a:rPr lang="en-US" sz="2200" b="1" dirty="0"/>
              <a:t>You have thoughts of hurting yourself or others</a:t>
            </a:r>
          </a:p>
          <a:p>
            <a:pPr marL="342900" indent="-342900">
              <a:buFont typeface="Wingdings" panose="05000000000000000000" pitchFamily="2" charset="2"/>
              <a:buChar char="q"/>
            </a:pPr>
            <a:r>
              <a:rPr lang="en-US" sz="2200" b="1" dirty="0"/>
              <a:t>Anxiety begins to interfere with your ability to enjoy life, complete tasks, or set goals</a:t>
            </a:r>
          </a:p>
          <a:p>
            <a:pPr marL="342900" indent="-342900">
              <a:buFont typeface="Wingdings" panose="05000000000000000000" pitchFamily="2" charset="2"/>
              <a:buChar char="q"/>
            </a:pPr>
            <a:r>
              <a:rPr lang="en-US" sz="2200" b="1" dirty="0"/>
              <a:t>Sadness, grief, or depression interferes with your ability to enjoy life, complete tasks, or set goals</a:t>
            </a:r>
          </a:p>
          <a:p>
            <a:pPr marL="342900" indent="-342900">
              <a:buFont typeface="Wingdings" panose="05000000000000000000" pitchFamily="2" charset="2"/>
              <a:buChar char="q"/>
            </a:pPr>
            <a:r>
              <a:rPr lang="en-US" sz="2200" b="1" dirty="0"/>
              <a:t>Problems with fatigue, diet (eating too much or too little), sleep (too much or too little), consumption/use of controlled substances, and/or lack of sexual desire interfere with your ability to enjoy life, complete tasks, or set goals </a:t>
            </a:r>
          </a:p>
          <a:p>
            <a:pPr marL="342900" indent="-342900">
              <a:buFont typeface="Wingdings" panose="05000000000000000000" pitchFamily="2" charset="2"/>
              <a:buChar char="q"/>
            </a:pPr>
            <a:r>
              <a:rPr lang="en-US" sz="2200" b="1" dirty="0"/>
              <a:t>Distressing, persistent thoughts interfere with your ability to enjoy life, complete tasks, or set goals</a:t>
            </a:r>
          </a:p>
          <a:p>
            <a:pPr marL="342900" indent="-342900">
              <a:buFont typeface="Wingdings" panose="05000000000000000000" pitchFamily="2" charset="2"/>
              <a:buChar char="q"/>
            </a:pPr>
            <a:r>
              <a:rPr lang="en-US" sz="2200" b="1" dirty="0"/>
              <a:t>Spiritual doubts, questions, and/or fears interfere with your ability to enjoy life, complete tasks, or set goals</a:t>
            </a:r>
          </a:p>
          <a:p>
            <a:pPr marL="342900" indent="-342900">
              <a:buFont typeface="Wingdings" panose="05000000000000000000" pitchFamily="2" charset="2"/>
              <a:buChar char="q"/>
            </a:pPr>
            <a:r>
              <a:rPr lang="en-US" sz="2200" b="1" dirty="0"/>
              <a:t>People who care about you begin to express concerns about your wellness</a:t>
            </a:r>
          </a:p>
          <a:p>
            <a:pPr marL="342900" indent="-342900">
              <a:buFont typeface="Wingdings" panose="05000000000000000000" pitchFamily="2" charset="2"/>
              <a:buChar char="q"/>
            </a:pPr>
            <a:endParaRPr lang="en-US" sz="2200" b="1" dirty="0"/>
          </a:p>
          <a:p>
            <a:endParaRPr lang="en-US" sz="2200" b="1" dirty="0"/>
          </a:p>
        </p:txBody>
      </p:sp>
      <p:sp>
        <p:nvSpPr>
          <p:cNvPr id="4" name="Footer Placeholder 3">
            <a:extLst>
              <a:ext uri="{FF2B5EF4-FFF2-40B4-BE49-F238E27FC236}">
                <a16:creationId xmlns:a16="http://schemas.microsoft.com/office/drawing/2014/main" id="{1579AFB6-44D9-41AD-B86D-F6E7C38311CD}"/>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C769BB2-77AD-4BAE-9B5D-BFED24E8F278}"/>
              </a:ext>
            </a:extLst>
          </p:cNvPr>
          <p:cNvSpPr>
            <a:spLocks noGrp="1"/>
          </p:cNvSpPr>
          <p:nvPr>
            <p:ph type="sldNum" sz="quarter" idx="12"/>
          </p:nvPr>
        </p:nvSpPr>
        <p:spPr/>
        <p:txBody>
          <a:bodyPr/>
          <a:lstStyle/>
          <a:p>
            <a:fld id="{95CBEC59-7FF9-4688-98DF-89832A0C9025}" type="slidenum">
              <a:rPr lang="en-US" smtClean="0"/>
              <a:t>19</a:t>
            </a:fld>
            <a:endParaRPr lang="en-US" dirty="0"/>
          </a:p>
        </p:txBody>
      </p:sp>
    </p:spTree>
    <p:extLst>
      <p:ext uri="{BB962C8B-B14F-4D97-AF65-F5344CB8AC3E}">
        <p14:creationId xmlns:p14="http://schemas.microsoft.com/office/powerpoint/2010/main" val="309004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9" y="1023257"/>
            <a:ext cx="4143555" cy="2213650"/>
          </a:xfrm>
        </p:spPr>
        <p:txBody>
          <a:bodyPr>
            <a:normAutofit fontScale="90000"/>
          </a:bodyPr>
          <a:lstStyle/>
          <a:p>
            <a:r>
              <a:rPr lang="en-US" dirty="0"/>
              <a:t>Understanding the Effects of the COVID-19 Pandemic</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668780" y="625122"/>
            <a:ext cx="4361941" cy="5607755"/>
          </a:xfrm>
        </p:spPr>
        <p:txBody>
          <a:bodyPr>
            <a:noAutofit/>
          </a:bodyPr>
          <a:lstStyle/>
          <a:p>
            <a:pPr>
              <a:lnSpc>
                <a:spcPct val="114000"/>
              </a:lnSpc>
              <a:spcBef>
                <a:spcPts val="0"/>
              </a:spcBef>
            </a:pPr>
            <a:r>
              <a:rPr lang="en-US" sz="2400" b="1" u="sng" dirty="0">
                <a:solidFill>
                  <a:schemeClr val="accent6"/>
                </a:solidFill>
              </a:rPr>
              <a:t>PHYSICAL WELLBEING </a:t>
            </a:r>
            <a:r>
              <a:rPr lang="en-US" sz="2000" dirty="0"/>
              <a:t>–-Persons who contract the virus experience </a:t>
            </a:r>
            <a:r>
              <a:rPr lang="en-US" sz="2000" b="1" i="1" u="sng" dirty="0"/>
              <a:t>a </a:t>
            </a:r>
            <a:r>
              <a:rPr lang="en-US" sz="2000" b="1" i="1" u="sng" dirty="0">
                <a:solidFill>
                  <a:schemeClr val="accent6"/>
                </a:solidFill>
              </a:rPr>
              <a:t>range of symptoms along a continuum of severity</a:t>
            </a:r>
            <a:r>
              <a:rPr lang="en-US" sz="2000" b="1" i="1" u="sng" dirty="0"/>
              <a:t>.</a:t>
            </a:r>
            <a:r>
              <a:rPr lang="en-US" sz="2000" dirty="0"/>
              <a:t>  These symptoms include, but are not limited to, fever, cough, trouble breathing, loss of taste and/or smell, vomiting, fatigue, and diarrhea.  Some people experience </a:t>
            </a:r>
            <a:r>
              <a:rPr lang="en-US" sz="2000" b="1" i="1" u="sng" dirty="0">
                <a:solidFill>
                  <a:schemeClr val="accent6"/>
                </a:solidFill>
              </a:rPr>
              <a:t>NO SYMPTOMS </a:t>
            </a:r>
            <a:r>
              <a:rPr lang="en-US" sz="2000" dirty="0"/>
              <a:t>but are still positive for the virus (asymptomatic). On the other end of the spectrum, others have </a:t>
            </a:r>
            <a:r>
              <a:rPr lang="en-US" sz="2000" b="1" i="1" u="sng" dirty="0">
                <a:solidFill>
                  <a:schemeClr val="accent6"/>
                </a:solidFill>
              </a:rPr>
              <a:t>extremely severe symptoms that require hospitalization.</a:t>
            </a:r>
            <a:r>
              <a:rPr lang="en-US" sz="2000" dirty="0">
                <a:solidFill>
                  <a:schemeClr val="accent6"/>
                </a:solidFill>
              </a:rPr>
              <a:t> </a:t>
            </a:r>
            <a:r>
              <a:rPr lang="en-US" sz="2000" dirty="0"/>
              <a:t> Persons at </a:t>
            </a:r>
            <a:r>
              <a:rPr lang="en-US" sz="2000" b="1" i="1" u="sng" dirty="0">
                <a:solidFill>
                  <a:schemeClr val="accent6"/>
                </a:solidFill>
              </a:rPr>
              <a:t>HIGHEST RISK</a:t>
            </a:r>
            <a:r>
              <a:rPr lang="en-US" sz="2000" dirty="0"/>
              <a:t> are those who have other chronic health issues and/or compromised immune systems and the elderly. </a:t>
            </a:r>
          </a:p>
          <a:p>
            <a:pPr>
              <a:lnSpc>
                <a:spcPct val="114000"/>
              </a:lnSpc>
              <a:spcBef>
                <a:spcPts val="0"/>
              </a:spcBef>
            </a:pPr>
            <a:endParaRPr lang="en-US" sz="2000" dirty="0"/>
          </a:p>
          <a:p>
            <a:pPr>
              <a:lnSpc>
                <a:spcPct val="114000"/>
              </a:lnSpc>
              <a:spcBef>
                <a:spcPts val="0"/>
              </a:spcBef>
            </a:pPr>
            <a:endParaRPr lang="en-US" sz="2000" dirty="0"/>
          </a:p>
          <a:p>
            <a:pPr>
              <a:lnSpc>
                <a:spcPct val="114000"/>
              </a:lnSpc>
              <a:spcBef>
                <a:spcPts val="0"/>
              </a:spcBef>
            </a:pPr>
            <a:endParaRPr lang="en-US" sz="2000"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2</a:t>
            </a:fld>
            <a:endParaRPr lang="en-US" dirty="0"/>
          </a:p>
        </p:txBody>
      </p:sp>
    </p:spTree>
    <p:extLst>
      <p:ext uri="{BB962C8B-B14F-4D97-AF65-F5344CB8AC3E}">
        <p14:creationId xmlns:p14="http://schemas.microsoft.com/office/powerpoint/2010/main" val="2712997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a:xfrm>
            <a:off x="462930" y="1378085"/>
            <a:ext cx="4996256" cy="915873"/>
          </a:xfrm>
        </p:spPr>
        <p:txBody>
          <a:bodyPr/>
          <a:lstStyle/>
          <a:p>
            <a:r>
              <a:rPr lang="en-US" dirty="0">
                <a:solidFill>
                  <a:srgbClr val="7030A0"/>
                </a:solidFill>
              </a:rPr>
              <a:t>THANK YOU!</a:t>
            </a:r>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a:xfrm>
            <a:off x="462930" y="2508334"/>
            <a:ext cx="7864641" cy="601840"/>
          </a:xfrm>
        </p:spPr>
        <p:txBody>
          <a:bodyPr>
            <a:normAutofit fontScale="55000" lnSpcReduction="20000"/>
          </a:bodyPr>
          <a:lstStyle/>
          <a:p>
            <a:r>
              <a:rPr lang="en-US" dirty="0">
                <a:solidFill>
                  <a:schemeClr val="bg2"/>
                </a:solidFill>
                <a:latin typeface="Daytona" panose="020B0604030500040204" pitchFamily="34" charset="0"/>
              </a:rPr>
              <a:t>Rev. Dr. Latonya L. Agard, Owner | CEO, BeSpeak Solutions, Inc.</a:t>
            </a:r>
          </a:p>
          <a:p>
            <a:r>
              <a:rPr lang="en-US" dirty="0">
                <a:solidFill>
                  <a:schemeClr val="bg2"/>
                </a:solidFill>
                <a:latin typeface="Daytona" panose="020B0604030500040204" pitchFamily="34" charset="0"/>
              </a:rPr>
              <a:t>Certified Fee-Based Practicing Pastoral Counselor Associate [#117]</a:t>
            </a:r>
          </a:p>
          <a:p>
            <a:endParaRPr lang="en-US" dirty="0">
              <a:solidFill>
                <a:schemeClr val="bg2"/>
              </a:solidFill>
              <a:latin typeface="Daytona" panose="020B0604030500040204" pitchFamily="34" charset="0"/>
            </a:endParaRPr>
          </a:p>
        </p:txBody>
      </p:sp>
      <p:sp>
        <p:nvSpPr>
          <p:cNvPr id="8" name="TextBox 7">
            <a:extLst>
              <a:ext uri="{FF2B5EF4-FFF2-40B4-BE49-F238E27FC236}">
                <a16:creationId xmlns:a16="http://schemas.microsoft.com/office/drawing/2014/main" id="{D6E02B18-6E90-4236-AD6E-65F7D7E2F180}"/>
              </a:ext>
            </a:extLst>
          </p:cNvPr>
          <p:cNvSpPr txBox="1"/>
          <p:nvPr/>
        </p:nvSpPr>
        <p:spPr>
          <a:xfrm>
            <a:off x="3426279" y="4871357"/>
            <a:ext cx="4065814" cy="1749133"/>
          </a:xfrm>
          <a:prstGeom prst="rect">
            <a:avLst/>
          </a:prstGeom>
          <a:noFill/>
        </p:spPr>
        <p:txBody>
          <a:bodyPr wrap="square" numCol="1" rtlCol="0">
            <a:spAutoFit/>
          </a:bodyPr>
          <a:lstStyle/>
          <a:p>
            <a:pPr>
              <a:lnSpc>
                <a:spcPct val="114000"/>
              </a:lnSpc>
            </a:pPr>
            <a:r>
              <a:rPr lang="en-US" sz="2400" b="1" dirty="0">
                <a:solidFill>
                  <a:schemeClr val="accent6"/>
                </a:solidFill>
              </a:rPr>
              <a:t>BeSpeak Solutions Inc.</a:t>
            </a:r>
          </a:p>
          <a:p>
            <a:pPr>
              <a:lnSpc>
                <a:spcPct val="114000"/>
              </a:lnSpc>
            </a:pPr>
            <a:r>
              <a:rPr lang="en-US" sz="2400" dirty="0">
                <a:solidFill>
                  <a:schemeClr val="accent6"/>
                </a:solidFill>
              </a:rPr>
              <a:t>919.500.7623</a:t>
            </a:r>
          </a:p>
          <a:p>
            <a:pPr>
              <a:lnSpc>
                <a:spcPct val="114000"/>
              </a:lnSpc>
            </a:pPr>
            <a:r>
              <a:rPr lang="en-US" sz="2400" dirty="0">
                <a:solidFill>
                  <a:schemeClr val="accent6"/>
                </a:solidFill>
                <a:hlinkClick r:id="rId2">
                  <a:extLst>
                    <a:ext uri="{A12FA001-AC4F-418D-AE19-62706E023703}">
                      <ahyp:hlinkClr xmlns:ahyp="http://schemas.microsoft.com/office/drawing/2018/hyperlinkcolor" val="tx"/>
                    </a:ext>
                  </a:extLst>
                </a:hlinkClick>
              </a:rPr>
              <a:t>www.bespeaksolutions.com</a:t>
            </a:r>
            <a:endParaRPr lang="en-US" sz="2400" dirty="0">
              <a:solidFill>
                <a:schemeClr val="accent6"/>
              </a:solidFill>
            </a:endParaRPr>
          </a:p>
          <a:p>
            <a:pPr>
              <a:lnSpc>
                <a:spcPct val="114000"/>
              </a:lnSpc>
            </a:pPr>
            <a:r>
              <a:rPr lang="en-US" sz="2400" dirty="0">
                <a:solidFill>
                  <a:schemeClr val="accent6"/>
                </a:solidFill>
              </a:rPr>
              <a:t>bespeaklive@gmail.com</a:t>
            </a:r>
          </a:p>
        </p:txBody>
      </p:sp>
    </p:spTree>
    <p:extLst>
      <p:ext uri="{BB962C8B-B14F-4D97-AF65-F5344CB8AC3E}">
        <p14:creationId xmlns:p14="http://schemas.microsoft.com/office/powerpoint/2010/main" val="36301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9" y="1066800"/>
            <a:ext cx="4236467" cy="2170107"/>
          </a:xfrm>
        </p:spPr>
        <p:txBody>
          <a:bodyPr>
            <a:noAutofit/>
          </a:bodyPr>
          <a:lstStyle/>
          <a:p>
            <a:r>
              <a:rPr lang="en-US" sz="3400" dirty="0"/>
              <a:t>Understanding the Effects of the COVID-19 Pandemic</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668780" y="1363891"/>
            <a:ext cx="4361941" cy="3831816"/>
          </a:xfrm>
        </p:spPr>
        <p:txBody>
          <a:bodyPr>
            <a:noAutofit/>
          </a:bodyPr>
          <a:lstStyle/>
          <a:p>
            <a:r>
              <a:rPr lang="en-US" sz="2400" b="1" u="sng" dirty="0">
                <a:solidFill>
                  <a:schemeClr val="accent6"/>
                </a:solidFill>
              </a:rPr>
              <a:t>PHYSICAL WELLBEING </a:t>
            </a:r>
            <a:r>
              <a:rPr lang="en-US" sz="2000" dirty="0"/>
              <a:t>–- Persons who have </a:t>
            </a:r>
            <a:r>
              <a:rPr lang="en-US" sz="2000" b="1" i="1" u="sng" dirty="0">
                <a:solidFill>
                  <a:schemeClr val="accent6"/>
                </a:solidFill>
              </a:rPr>
              <a:t>NOT CONTRACTED </a:t>
            </a:r>
            <a:r>
              <a:rPr lang="en-US" sz="2000" dirty="0"/>
              <a:t>the virus can also experience a decrease in physical wellbeing as a result of how we manage ourselves in the pandemic.  </a:t>
            </a:r>
            <a:r>
              <a:rPr lang="en-US" sz="2000" b="1" i="1" u="sng" dirty="0">
                <a:solidFill>
                  <a:schemeClr val="accent6"/>
                </a:solidFill>
              </a:rPr>
              <a:t>Lack of exercise, irregular diet, irregular sleep routines, and stress</a:t>
            </a:r>
            <a:r>
              <a:rPr lang="en-US" sz="2000" dirty="0">
                <a:solidFill>
                  <a:schemeClr val="accent6"/>
                </a:solidFill>
              </a:rPr>
              <a:t> </a:t>
            </a:r>
            <a:r>
              <a:rPr lang="en-US" sz="2000" dirty="0"/>
              <a:t>all affect the body.  Because we have been facing COVID-19 for several months, we must be mindful of how 9 months (and more) of these things can (will) cause other issues with our physical health.  </a:t>
            </a:r>
          </a:p>
          <a:p>
            <a:endParaRPr lang="en-US" sz="2000" dirty="0"/>
          </a:p>
          <a:p>
            <a:endParaRPr lang="en-US" sz="2000" dirty="0"/>
          </a:p>
          <a:p>
            <a:endParaRPr lang="en-US" sz="2000"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3</a:t>
            </a:fld>
            <a:endParaRPr lang="en-US" dirty="0"/>
          </a:p>
        </p:txBody>
      </p:sp>
    </p:spTree>
    <p:extLst>
      <p:ext uri="{BB962C8B-B14F-4D97-AF65-F5344CB8AC3E}">
        <p14:creationId xmlns:p14="http://schemas.microsoft.com/office/powerpoint/2010/main" val="416556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9" y="1153886"/>
            <a:ext cx="4143555" cy="1968721"/>
          </a:xfrm>
        </p:spPr>
        <p:txBody>
          <a:bodyPr>
            <a:normAutofit fontScale="90000"/>
          </a:bodyPr>
          <a:lstStyle/>
          <a:p>
            <a:r>
              <a:rPr lang="en-US"/>
              <a:t>Understanding the Effects of the COVID-19 Pandemic</a:t>
            </a:r>
            <a:endParaRPr lang="en-US" dirty="0"/>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716199" y="805456"/>
            <a:ext cx="4361941" cy="4810582"/>
          </a:xfrm>
        </p:spPr>
        <p:txBody>
          <a:bodyPr>
            <a:noAutofit/>
          </a:bodyPr>
          <a:lstStyle/>
          <a:p>
            <a:r>
              <a:rPr lang="en-US" sz="2400" b="1" u="sng" dirty="0">
                <a:solidFill>
                  <a:schemeClr val="accent6"/>
                </a:solidFill>
              </a:rPr>
              <a:t>SOCIAL WELLBEING </a:t>
            </a:r>
            <a:r>
              <a:rPr lang="en-US" sz="2000" dirty="0"/>
              <a:t>–- Prolonged isolation and social distancing protocols can lead to delays in the </a:t>
            </a:r>
            <a:r>
              <a:rPr lang="en-US" sz="2000" b="1" i="1" u="sng" dirty="0">
                <a:solidFill>
                  <a:schemeClr val="accent6"/>
                </a:solidFill>
              </a:rPr>
              <a:t>social and cognitive development</a:t>
            </a:r>
            <a:r>
              <a:rPr lang="en-US" sz="2000" b="1" i="1" dirty="0">
                <a:solidFill>
                  <a:schemeClr val="accent6"/>
                </a:solidFill>
              </a:rPr>
              <a:t> </a:t>
            </a:r>
            <a:r>
              <a:rPr lang="en-US" sz="2000" dirty="0"/>
              <a:t>of children. The elderly and sick are also affected disproportionately in this domain because of </a:t>
            </a:r>
            <a:r>
              <a:rPr lang="en-US" sz="2000" b="1" i="1" dirty="0"/>
              <a:t>access to technology</a:t>
            </a:r>
            <a:r>
              <a:rPr lang="en-US" sz="2000" i="1" dirty="0"/>
              <a:t> </a:t>
            </a:r>
            <a:r>
              <a:rPr lang="en-US" sz="2000" dirty="0"/>
              <a:t>or the inability to find other ways to connect. People who live with abusers are cut off from their support networks. Finally, misinformation and disinformation from our government has led to </a:t>
            </a:r>
            <a:r>
              <a:rPr lang="en-US" sz="2000" b="1" i="1" u="sng" dirty="0">
                <a:solidFill>
                  <a:schemeClr val="accent6"/>
                </a:solidFill>
              </a:rPr>
              <a:t>deeper social divides</a:t>
            </a:r>
            <a:r>
              <a:rPr lang="en-US" sz="2000" b="1" u="sng" dirty="0"/>
              <a:t> </a:t>
            </a:r>
            <a:r>
              <a:rPr lang="en-US" sz="2000" dirty="0"/>
              <a:t>related to masks, the vaccine, and treatment protocols for patients who test positive for the virus.  </a:t>
            </a:r>
          </a:p>
          <a:p>
            <a:endParaRPr lang="en-US" sz="2000" dirty="0"/>
          </a:p>
          <a:p>
            <a:endParaRPr lang="en-US" sz="2000" dirty="0"/>
          </a:p>
          <a:p>
            <a:endParaRPr lang="en-US" sz="2000"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4</a:t>
            </a:fld>
            <a:endParaRPr lang="en-US" dirty="0"/>
          </a:p>
        </p:txBody>
      </p:sp>
      <p:pic>
        <p:nvPicPr>
          <p:cNvPr id="12" name="Picture 11" descr="Four female friends smiling with confetti">
            <a:extLst>
              <a:ext uri="{FF2B5EF4-FFF2-40B4-BE49-F238E27FC236}">
                <a16:creationId xmlns:a16="http://schemas.microsoft.com/office/drawing/2014/main" id="{ADD312F4-99D6-4235-8231-460B8ECCF86B}"/>
              </a:ext>
            </a:extLst>
          </p:cNvPr>
          <p:cNvPicPr>
            <a:picLocks noChangeAspect="1"/>
          </p:cNvPicPr>
          <p:nvPr/>
        </p:nvPicPr>
        <p:blipFill>
          <a:blip r:embed="rId2"/>
          <a:stretch>
            <a:fillRect/>
          </a:stretch>
        </p:blipFill>
        <p:spPr>
          <a:xfrm>
            <a:off x="705648" y="3679798"/>
            <a:ext cx="4498979" cy="2998587"/>
          </a:xfrm>
          <a:prstGeom prst="rect">
            <a:avLst/>
          </a:prstGeom>
        </p:spPr>
      </p:pic>
    </p:spTree>
    <p:extLst>
      <p:ext uri="{BB962C8B-B14F-4D97-AF65-F5344CB8AC3E}">
        <p14:creationId xmlns:p14="http://schemas.microsoft.com/office/powerpoint/2010/main" val="137292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9" y="1066800"/>
            <a:ext cx="4236467" cy="2170107"/>
          </a:xfrm>
        </p:spPr>
        <p:txBody>
          <a:bodyPr>
            <a:noAutofit/>
          </a:bodyPr>
          <a:lstStyle/>
          <a:p>
            <a:r>
              <a:rPr lang="en-US" sz="3400" dirty="0"/>
              <a:t>Understanding the Effects of the COVID-19 Pandemic</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734094" y="819605"/>
            <a:ext cx="4361941" cy="5367933"/>
          </a:xfrm>
        </p:spPr>
        <p:txBody>
          <a:bodyPr>
            <a:noAutofit/>
          </a:bodyPr>
          <a:lstStyle/>
          <a:p>
            <a:r>
              <a:rPr lang="en-US" sz="2400" b="1" u="sng" dirty="0">
                <a:solidFill>
                  <a:schemeClr val="accent6"/>
                </a:solidFill>
              </a:rPr>
              <a:t>ECONOMIC WELLBEING</a:t>
            </a:r>
            <a:r>
              <a:rPr lang="en-US" sz="2400" b="1" dirty="0">
                <a:solidFill>
                  <a:schemeClr val="accent6"/>
                </a:solidFill>
              </a:rPr>
              <a:t> </a:t>
            </a:r>
            <a:r>
              <a:rPr lang="en-US" sz="2000" dirty="0"/>
              <a:t>–- As a result of the social distancing and quarantine protocols associated with preventing / controlling the spread of COVID-19, the US and global economies have been deeply affected. This means families that were already economically strained are likely experiencing </a:t>
            </a:r>
            <a:r>
              <a:rPr lang="en-US" sz="2000" b="1" i="1" u="sng" dirty="0">
                <a:solidFill>
                  <a:schemeClr val="accent6"/>
                </a:solidFill>
              </a:rPr>
              <a:t>new financial crises </a:t>
            </a:r>
            <a:r>
              <a:rPr lang="en-US" sz="2000" dirty="0"/>
              <a:t>that will place greater demands on our social services, para-church ministries, nonprofits, and faith communities.  More and more families are facing </a:t>
            </a:r>
            <a:r>
              <a:rPr lang="en-US" sz="2000" b="1" i="1" u="sng" dirty="0">
                <a:solidFill>
                  <a:schemeClr val="accent6"/>
                </a:solidFill>
              </a:rPr>
              <a:t>food insecurity, job loss, underemployment, loss of insurance, housing instability, and other challenges</a:t>
            </a:r>
            <a:r>
              <a:rPr lang="en-US" sz="2000" dirty="0"/>
              <a:t> related to financial strain.</a:t>
            </a:r>
          </a:p>
          <a:p>
            <a:endParaRPr lang="en-US" sz="2000" dirty="0"/>
          </a:p>
          <a:p>
            <a:endParaRPr lang="en-US" sz="2000" dirty="0"/>
          </a:p>
          <a:p>
            <a:endParaRPr lang="en-US" sz="2000"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5</a:t>
            </a:fld>
            <a:endParaRPr lang="en-US" dirty="0"/>
          </a:p>
        </p:txBody>
      </p:sp>
      <p:pic>
        <p:nvPicPr>
          <p:cNvPr id="9" name="Picture 8" descr="Stock market graph on display">
            <a:extLst>
              <a:ext uri="{FF2B5EF4-FFF2-40B4-BE49-F238E27FC236}">
                <a16:creationId xmlns:a16="http://schemas.microsoft.com/office/drawing/2014/main" id="{899B21C3-5229-4C45-A64C-7F00582CB45F}"/>
              </a:ext>
            </a:extLst>
          </p:cNvPr>
          <p:cNvPicPr>
            <a:picLocks noChangeAspect="1"/>
          </p:cNvPicPr>
          <p:nvPr/>
        </p:nvPicPr>
        <p:blipFill>
          <a:blip r:embed="rId2"/>
          <a:stretch>
            <a:fillRect/>
          </a:stretch>
        </p:blipFill>
        <p:spPr>
          <a:xfrm>
            <a:off x="0" y="3327797"/>
            <a:ext cx="6096000" cy="3530203"/>
          </a:xfrm>
          <a:prstGeom prst="rect">
            <a:avLst/>
          </a:prstGeom>
        </p:spPr>
      </p:pic>
    </p:spTree>
    <p:extLst>
      <p:ext uri="{BB962C8B-B14F-4D97-AF65-F5344CB8AC3E}">
        <p14:creationId xmlns:p14="http://schemas.microsoft.com/office/powerpoint/2010/main" val="291450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8" y="1115785"/>
            <a:ext cx="4143555" cy="2034036"/>
          </a:xfrm>
        </p:spPr>
        <p:txBody>
          <a:bodyPr>
            <a:normAutofit fontScale="90000"/>
          </a:bodyPr>
          <a:lstStyle/>
          <a:p>
            <a:r>
              <a:rPr lang="en-US" dirty="0"/>
              <a:t>Understanding the Effects of the COVID-19 Pandemic</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727085" y="805456"/>
            <a:ext cx="4361941" cy="5110930"/>
          </a:xfrm>
        </p:spPr>
        <p:txBody>
          <a:bodyPr>
            <a:noAutofit/>
          </a:bodyPr>
          <a:lstStyle/>
          <a:p>
            <a:r>
              <a:rPr lang="en-US" sz="2400" b="1" u="sng" dirty="0">
                <a:solidFill>
                  <a:schemeClr val="accent6"/>
                </a:solidFill>
              </a:rPr>
              <a:t>EMOTIONAL WELLBEING </a:t>
            </a:r>
            <a:r>
              <a:rPr lang="en-US" sz="2000" dirty="0"/>
              <a:t>–- Social distancing, quarantine protocols, and the novelty of COVID-19 have brought with them several emotional effects, including but not limited to </a:t>
            </a:r>
            <a:r>
              <a:rPr lang="en-US" sz="2000" b="1" i="1" u="sng" dirty="0">
                <a:solidFill>
                  <a:schemeClr val="accent6"/>
                </a:solidFill>
              </a:rPr>
              <a:t>increased anxiety, depression, loneliness, fear, and frustration.</a:t>
            </a:r>
            <a:r>
              <a:rPr lang="en-US" sz="2000" b="1" i="1" dirty="0"/>
              <a:t> </a:t>
            </a:r>
            <a:r>
              <a:rPr lang="en-US" sz="2000" dirty="0"/>
              <a:t>Signs of decreased emotional wellbeing can include the following: increased / prolonged episodes of </a:t>
            </a:r>
            <a:r>
              <a:rPr lang="en-US" sz="2000" b="1" i="1" u="sng" dirty="0">
                <a:solidFill>
                  <a:schemeClr val="accent6"/>
                </a:solidFill>
                <a:effectLst>
                  <a:outerShdw blurRad="38100" dist="38100" dir="2700000" algn="tl">
                    <a:srgbClr val="000000">
                      <a:alpha val="43137"/>
                    </a:srgbClr>
                  </a:outerShdw>
                </a:effectLst>
              </a:rPr>
              <a:t>crying, angry outbursts, sleep disturbance or a dramatic increase in sleep, significant shifts in weight (gain or loss) and in eating habits, thoughts of hurting oneself or others, increased agitation, and fear.</a:t>
            </a:r>
          </a:p>
          <a:p>
            <a:endParaRPr lang="en-US" sz="2000" dirty="0"/>
          </a:p>
          <a:p>
            <a:endParaRPr lang="en-US" sz="2000" dirty="0"/>
          </a:p>
          <a:p>
            <a:endParaRPr lang="en-US" sz="2000"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6</a:t>
            </a:fld>
            <a:endParaRPr lang="en-US" dirty="0"/>
          </a:p>
        </p:txBody>
      </p:sp>
    </p:spTree>
    <p:extLst>
      <p:ext uri="{BB962C8B-B14F-4D97-AF65-F5344CB8AC3E}">
        <p14:creationId xmlns:p14="http://schemas.microsoft.com/office/powerpoint/2010/main" val="344957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8" y="1115785"/>
            <a:ext cx="4143555" cy="2034036"/>
          </a:xfrm>
        </p:spPr>
        <p:txBody>
          <a:bodyPr>
            <a:normAutofit fontScale="90000"/>
          </a:bodyPr>
          <a:lstStyle/>
          <a:p>
            <a:r>
              <a:rPr lang="en-US" dirty="0"/>
              <a:t>Understanding the Effects of the COVID-19 Pandemic</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668780" y="2054635"/>
            <a:ext cx="4361941" cy="2748730"/>
          </a:xfrm>
        </p:spPr>
        <p:txBody>
          <a:bodyPr>
            <a:noAutofit/>
          </a:bodyPr>
          <a:lstStyle/>
          <a:p>
            <a:r>
              <a:rPr lang="en-US" sz="2400" b="1" u="sng" dirty="0">
                <a:solidFill>
                  <a:schemeClr val="accent6"/>
                </a:solidFill>
              </a:rPr>
              <a:t>EMOTIONAL WELLBEING </a:t>
            </a:r>
            <a:r>
              <a:rPr lang="en-US" sz="2000" dirty="0"/>
              <a:t>–- Faith and community leaders should also be aware that people who were experiencing emotional disturbances prior to the pandemic </a:t>
            </a:r>
            <a:r>
              <a:rPr lang="en-US" sz="2000" b="1" i="1" u="sng" dirty="0">
                <a:solidFill>
                  <a:schemeClr val="accent6"/>
                </a:solidFill>
              </a:rPr>
              <a:t>may be doing worse</a:t>
            </a:r>
            <a:r>
              <a:rPr lang="en-US" sz="2000" dirty="0"/>
              <a:t> and require additional services because of the added stressors we have mentioned already. </a:t>
            </a:r>
          </a:p>
          <a:p>
            <a:endParaRPr lang="en-US" sz="2000" dirty="0"/>
          </a:p>
          <a:p>
            <a:endParaRPr lang="en-US" sz="2000" dirty="0"/>
          </a:p>
          <a:p>
            <a:endParaRPr lang="en-US" sz="2000"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7</a:t>
            </a:fld>
            <a:endParaRPr lang="en-US" dirty="0"/>
          </a:p>
        </p:txBody>
      </p:sp>
    </p:spTree>
    <p:extLst>
      <p:ext uri="{BB962C8B-B14F-4D97-AF65-F5344CB8AC3E}">
        <p14:creationId xmlns:p14="http://schemas.microsoft.com/office/powerpoint/2010/main" val="68554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8" y="1115785"/>
            <a:ext cx="4143555" cy="2034036"/>
          </a:xfrm>
        </p:spPr>
        <p:txBody>
          <a:bodyPr>
            <a:normAutofit fontScale="90000"/>
          </a:bodyPr>
          <a:lstStyle/>
          <a:p>
            <a:r>
              <a:rPr lang="en-US" dirty="0"/>
              <a:t>Understanding the Effects of the COVID-19 Pandemic</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727085" y="805456"/>
            <a:ext cx="4361941" cy="5382082"/>
          </a:xfrm>
        </p:spPr>
        <p:txBody>
          <a:bodyPr>
            <a:noAutofit/>
          </a:bodyPr>
          <a:lstStyle/>
          <a:p>
            <a:r>
              <a:rPr lang="en-US" sz="2400" b="1" u="sng" dirty="0">
                <a:solidFill>
                  <a:schemeClr val="accent6"/>
                </a:solidFill>
              </a:rPr>
              <a:t>SPIRITUAL WELLBEING</a:t>
            </a:r>
            <a:r>
              <a:rPr lang="en-US" sz="2400" b="1" dirty="0">
                <a:solidFill>
                  <a:schemeClr val="accent6"/>
                </a:solidFill>
              </a:rPr>
              <a:t> </a:t>
            </a:r>
            <a:r>
              <a:rPr lang="en-US" sz="2000" dirty="0"/>
              <a:t>–- Faith leaders have been challenged to continue to ministry to care for and nurture the spiritual wellbeing of their parishioners and communities.  While many people continue to turn to and trust in God during this time, faith leaders should be aware that </a:t>
            </a:r>
            <a:r>
              <a:rPr lang="en-US" sz="2000" b="1" i="1" u="sng" dirty="0">
                <a:solidFill>
                  <a:schemeClr val="accent6"/>
                </a:solidFill>
              </a:rPr>
              <a:t>many are experiencing spiritual crises as a result the pandemic.</a:t>
            </a:r>
            <a:r>
              <a:rPr lang="en-US" sz="2000" dirty="0"/>
              <a:t> The past nine months has been filled with a massive loss of human life, disintegration of social cohesion, political upheaval, and revelations of injustice throughout the world.  </a:t>
            </a:r>
            <a:r>
              <a:rPr lang="en-US" sz="2000" b="1" i="1" u="sng" dirty="0">
                <a:solidFill>
                  <a:schemeClr val="accent6"/>
                </a:solidFill>
              </a:rPr>
              <a:t>Some people wonder where is God.  Some are grieving the death of their loved ones. </a:t>
            </a:r>
          </a:p>
          <a:p>
            <a:endParaRPr lang="en-US" sz="2000" dirty="0"/>
          </a:p>
          <a:p>
            <a:endParaRPr lang="en-US" sz="2000" dirty="0"/>
          </a:p>
          <a:p>
            <a:endParaRPr lang="en-US" sz="2000"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8</a:t>
            </a:fld>
            <a:endParaRPr lang="en-US" dirty="0"/>
          </a:p>
        </p:txBody>
      </p:sp>
      <p:pic>
        <p:nvPicPr>
          <p:cNvPr id="8" name="Picture 7" descr="A building next to a window&#10;&#10;Description automatically generated">
            <a:extLst>
              <a:ext uri="{FF2B5EF4-FFF2-40B4-BE49-F238E27FC236}">
                <a16:creationId xmlns:a16="http://schemas.microsoft.com/office/drawing/2014/main" id="{FB4403B4-805B-46D8-B938-B88FDFD4C02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4164" y="3309257"/>
            <a:ext cx="4523401" cy="3285086"/>
          </a:xfrm>
          <a:prstGeom prst="rect">
            <a:avLst/>
          </a:prstGeom>
        </p:spPr>
      </p:pic>
    </p:spTree>
    <p:extLst>
      <p:ext uri="{BB962C8B-B14F-4D97-AF65-F5344CB8AC3E}">
        <p14:creationId xmlns:p14="http://schemas.microsoft.com/office/powerpoint/2010/main" val="206427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8" y="1115785"/>
            <a:ext cx="4143555" cy="2034036"/>
          </a:xfrm>
        </p:spPr>
        <p:txBody>
          <a:bodyPr>
            <a:normAutofit fontScale="90000"/>
          </a:bodyPr>
          <a:lstStyle/>
          <a:p>
            <a:r>
              <a:rPr lang="en-US" dirty="0"/>
              <a:t>Understanding the Effects of the COVID-19 Pandemic</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668780" y="805456"/>
            <a:ext cx="4361941" cy="5192573"/>
          </a:xfrm>
        </p:spPr>
        <p:txBody>
          <a:bodyPr>
            <a:noAutofit/>
          </a:bodyPr>
          <a:lstStyle/>
          <a:p>
            <a:r>
              <a:rPr lang="en-US" sz="2400" b="1" u="sng" dirty="0">
                <a:solidFill>
                  <a:schemeClr val="accent6"/>
                </a:solidFill>
              </a:rPr>
              <a:t>SPIRITUAL WELLBEING</a:t>
            </a:r>
            <a:r>
              <a:rPr lang="en-US" sz="2400" b="1" dirty="0">
                <a:solidFill>
                  <a:schemeClr val="accent6"/>
                </a:solidFill>
              </a:rPr>
              <a:t> </a:t>
            </a:r>
            <a:r>
              <a:rPr lang="en-US" sz="2000" dirty="0"/>
              <a:t>–- Grief is especially difficult for people who have not been able to spend final moments with their loved ones.  </a:t>
            </a:r>
            <a:r>
              <a:rPr lang="en-US" sz="2000" b="1" i="1" u="sng" dirty="0">
                <a:solidFill>
                  <a:schemeClr val="accent6"/>
                </a:solidFill>
              </a:rPr>
              <a:t>Funeral and burial rituals have been disrupted, which means families and loved ones may feel robbed of their opportunity to celebrate their loved one and experience the closure they need.</a:t>
            </a:r>
            <a:r>
              <a:rPr lang="en-US" sz="2000" b="1" i="1" dirty="0">
                <a:solidFill>
                  <a:schemeClr val="accent6"/>
                </a:solidFill>
              </a:rPr>
              <a:t>  </a:t>
            </a:r>
            <a:r>
              <a:rPr lang="en-US" sz="2000" dirty="0"/>
              <a:t>In addition, the inevitable transition to </a:t>
            </a:r>
            <a:r>
              <a:rPr lang="en-US" sz="2000" b="1" i="1" u="sng" dirty="0">
                <a:solidFill>
                  <a:schemeClr val="accent6"/>
                </a:solidFill>
              </a:rPr>
              <a:t>virtual ministry </a:t>
            </a:r>
            <a:r>
              <a:rPr lang="en-US" sz="2000" dirty="0"/>
              <a:t>has had a tremendous effect on the spiritual wellbeing of those who regularly attended worship.  Some are not worshipping at all; some are tuning in but do not find the experience spiritually uplifting. </a:t>
            </a:r>
          </a:p>
          <a:p>
            <a:endParaRPr lang="en-US" sz="2000"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9</a:t>
            </a:fld>
            <a:endParaRPr lang="en-US" dirty="0"/>
          </a:p>
        </p:txBody>
      </p:sp>
      <p:pic>
        <p:nvPicPr>
          <p:cNvPr id="7" name="Picture 6" descr="A building next to a window&#10;&#10;Description automatically generated">
            <a:extLst>
              <a:ext uri="{FF2B5EF4-FFF2-40B4-BE49-F238E27FC236}">
                <a16:creationId xmlns:a16="http://schemas.microsoft.com/office/drawing/2014/main" id="{520E67CE-EEB3-44EB-88A8-270B80F39D5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4164" y="3309257"/>
            <a:ext cx="4523401" cy="3285086"/>
          </a:xfrm>
          <a:prstGeom prst="rect">
            <a:avLst/>
          </a:prstGeom>
        </p:spPr>
      </p:pic>
    </p:spTree>
    <p:extLst>
      <p:ext uri="{BB962C8B-B14F-4D97-AF65-F5344CB8AC3E}">
        <p14:creationId xmlns:p14="http://schemas.microsoft.com/office/powerpoint/2010/main" val="3547925014"/>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2.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42AFFF-C96F-4C05-9045-3240A5329ECA}">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243</TotalTime>
  <Words>1719</Words>
  <Application>Microsoft Office PowerPoint</Application>
  <PresentationFormat>Widescreen</PresentationFormat>
  <Paragraphs>89</Paragraphs>
  <Slides>20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Wingdings</vt:lpstr>
      <vt:lpstr>Arial</vt:lpstr>
      <vt:lpstr>Avenir Next LT Pro</vt:lpstr>
      <vt:lpstr>Speak Pro</vt:lpstr>
      <vt:lpstr>Daytona</vt:lpstr>
      <vt:lpstr>Calibri</vt:lpstr>
      <vt:lpstr>Office Theme</vt:lpstr>
      <vt:lpstr>The GLAD Approach:  Coping &amp; Caring During COVID</vt:lpstr>
      <vt:lpstr>Understanding the Effects of the COVID-19 Pandemic</vt:lpstr>
      <vt:lpstr>Understanding the Effects of the COVID-19 Pandemic</vt:lpstr>
      <vt:lpstr>Understanding the Effects of the COVID-19 Pandemic</vt:lpstr>
      <vt:lpstr>Understanding the Effects of the COVID-19 Pandemic</vt:lpstr>
      <vt:lpstr>Understanding the Effects of the COVID-19 Pandemic</vt:lpstr>
      <vt:lpstr>Understanding the Effects of the COVID-19 Pandemic</vt:lpstr>
      <vt:lpstr>Understanding the Effects of the COVID-19 Pandemic</vt:lpstr>
      <vt:lpstr>Understanding the Effects of the COVID-19 Pandemic</vt:lpstr>
      <vt:lpstr>Understanding the Effects of the COVID-19 Pandemic</vt:lpstr>
      <vt:lpstr>The GLAD Approach</vt:lpstr>
      <vt:lpstr>Strategy #1: Extend Grace</vt:lpstr>
      <vt:lpstr>Strategy #2: Love &amp; Listen!</vt:lpstr>
      <vt:lpstr>Show Love &amp;  Stay Connected</vt:lpstr>
      <vt:lpstr>Did You Hear That?</vt:lpstr>
      <vt:lpstr>Strategy #3: Appreciate the Good Things</vt:lpstr>
      <vt:lpstr>Strategy  #4: (Re)Discover Delight</vt:lpstr>
      <vt:lpstr>PowerPoint Presentation</vt:lpstr>
      <vt:lpstr>Seek Help If…</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GLAD Approach to Caring During COVID</dc:title>
  <dc:creator>Latonya Agard</dc:creator>
  <cp:lastModifiedBy>Lula Gainez</cp:lastModifiedBy>
  <cp:revision>28</cp:revision>
  <dcterms:created xsi:type="dcterms:W3CDTF">2020-12-03T19:19:23Z</dcterms:created>
  <dcterms:modified xsi:type="dcterms:W3CDTF">2020-12-15T03:35:30Z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