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296" r:id="rId4"/>
    <p:sldId id="258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728" y="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C32DD-2173-F446-A5C7-3EB6E06C7361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48133-B3B4-D24F-A2E3-A7A71D9B2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167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2B79B-4130-9744-B70B-2A094DD624DF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04A86-48B0-C84D-93A0-012BD1B1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506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D6BF46-260F-E449-9971-08A894EA7B40}" type="slidenum">
              <a:rPr lang="en-US"/>
              <a:pPr/>
              <a:t>10</a:t>
            </a:fld>
            <a:endParaRPr lang="en-US"/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Text Box 3"/>
          <p:cNvSpPr txBox="1">
            <a:spLocks noGrp="1" noChangeArrowheads="1"/>
          </p:cNvSpPr>
          <p:nvPr>
            <p:ph type="body"/>
          </p:nvPr>
        </p:nvSpPr>
        <p:spPr>
          <a:xfrm>
            <a:off x="914400" y="4343400"/>
            <a:ext cx="5019675" cy="41148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8740-1D97-4C48-A083-BD1D3E734694}" type="datetime1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E86AFB3-A672-6A49-97BD-BA3124CADD21}" type="datetime1">
              <a:rPr lang="en-US" smtClean="0"/>
              <a:t>10/14/15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BF0A2-9531-7D4F-BDB8-0682FB37DB87}" type="datetime1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C43E42B5-9418-714B-B74B-0BD5AE488F67}" type="datetime1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1AB0EDA3-6B4B-1E49-AABE-8FDB0D63E4EF}" type="datetime1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1E95-6350-494A-8331-9709FBB2CFE4}" type="datetime1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AB34-127A-E14A-8635-63997AC32F98}" type="datetime1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F59E-4B34-4F4C-850E-6AB1BAE506DC}" type="datetime1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3A759-0B13-D94F-A041-294BDAE159F8}" type="datetime1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BE963-8DA8-8E41-84DD-337DF889C64C}" type="datetime1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E4154F-0F27-194A-A230-3B3EE0B82E50}" type="datetime1">
              <a:rPr lang="en-US" smtClean="0"/>
              <a:t>10/14/15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EC8F1F37-9A76-204C-A71E-B62578464F60}" type="datetime1">
              <a:rPr lang="en-US" smtClean="0"/>
              <a:t>10/14/15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EAEA-C75E-3649-8E87-BFFB70DBAE83}" type="datetime1">
              <a:rPr lang="en-US" smtClean="0"/>
              <a:t>10/14/15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13DA-E25B-4940-90FF-183F1C813AEC}" type="datetime1">
              <a:rPr lang="en-US" smtClean="0"/>
              <a:t>10/14/15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C6972044-CE4E-1648-9872-98F3AF908C31}" type="datetime1">
              <a:rPr lang="en-US" smtClean="0"/>
              <a:t>10/14/15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136C0E9-D6AD-B744-B9F8-F08CE41C4886}" type="datetime1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CofLE3q3Qh0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Relationship Id="rId3" Type="http://schemas.openxmlformats.org/officeDocument/2006/relationships/image" Target="../media/image1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oOvpMjRPp6Q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Lesson 7: Deviance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2400" dirty="0" smtClean="0"/>
              <a:t>Robert </a:t>
            </a:r>
            <a:r>
              <a:rPr lang="en-US" sz="2400" dirty="0" err="1" smtClean="0"/>
              <a:t>Wonser</a:t>
            </a:r>
            <a:endParaRPr lang="en-US" sz="2400" dirty="0" smtClean="0"/>
          </a:p>
          <a:p>
            <a:r>
              <a:rPr lang="en-US" sz="2400" dirty="0" smtClean="0"/>
              <a:t>Introduction to Sociology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88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924050" y="4229100"/>
            <a:ext cx="135255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79360" tIns="46800" rIns="90000" bIns="279360"/>
          <a:lstStyle/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Innovator</a:t>
            </a:r>
            <a:endParaRPr lang="en-GB" sz="1600">
              <a:solidFill>
                <a:srgbClr val="000000"/>
              </a:solidFill>
              <a:latin typeface="Times New Roman" charset="0"/>
              <a:cs typeface="Arial Unicode MS" charset="0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3530600" y="4229100"/>
            <a:ext cx="12954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79360" tIns="46800" rIns="90000" bIns="279360"/>
          <a:lstStyle/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Retreatist</a:t>
            </a:r>
            <a:endParaRPr lang="en-GB" sz="1600">
              <a:solidFill>
                <a:srgbClr val="000000"/>
              </a:solidFill>
              <a:latin typeface="Times New Roman" charset="0"/>
              <a:cs typeface="Arial Unicode MS" charset="0"/>
            </a:endParaRP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5143500" y="4229100"/>
            <a:ext cx="9144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79360" tIns="46800" rIns="90000" bIns="279360"/>
          <a:lstStyle/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Rebel</a:t>
            </a:r>
            <a:endParaRPr lang="en-GB" sz="1600">
              <a:solidFill>
                <a:srgbClr val="000000"/>
              </a:solidFill>
              <a:latin typeface="Times New Roman" charset="0"/>
              <a:cs typeface="Arial Unicode MS" charset="0"/>
            </a:endParaRPr>
          </a:p>
        </p:txBody>
      </p:sp>
      <p:pic>
        <p:nvPicPr>
          <p:cNvPr id="46086" name="Picture 6" descr="ch06ph08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762000"/>
            <a:ext cx="4724400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4400550" y="2268538"/>
            <a:ext cx="2209800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79360" tIns="46800" rIns="90000" bIns="279360"/>
          <a:lstStyle/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Ritualist</a:t>
            </a:r>
            <a:endParaRPr lang="en-GB" sz="1600">
              <a:solidFill>
                <a:srgbClr val="000000"/>
              </a:solidFill>
              <a:latin typeface="Times New Roman" charset="0"/>
              <a:cs typeface="Arial Unicode MS" charset="0"/>
            </a:endParaRP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1917700" y="2268538"/>
            <a:ext cx="1282700" cy="4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79360" tIns="46800" rIns="90000" bIns="279360"/>
          <a:lstStyle/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Conformist</a:t>
            </a:r>
            <a:endParaRPr lang="en-GB" sz="1600">
              <a:solidFill>
                <a:srgbClr val="000000"/>
              </a:solidFill>
              <a:latin typeface="Times New Roman" charset="0"/>
              <a:cs typeface="Arial Unicode MS" charset="0"/>
            </a:endParaRP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228600" y="4559300"/>
            <a:ext cx="8686800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79360" tIns="46800" rIns="90000" bIns="279360"/>
          <a:lstStyle/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Which type are you? Do you follow socially accepted means 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and goals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? </a:t>
            </a:r>
            <a:endParaRPr lang="en-US" sz="2000" dirty="0" smtClean="0">
              <a:solidFill>
                <a:srgbClr val="000000"/>
              </a:solidFill>
              <a:latin typeface="Times New Roman" charset="0"/>
              <a:cs typeface="Arial Unicode MS" charset="0"/>
            </a:endParaRPr>
          </a:p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You</a:t>
            </a:r>
            <a:r>
              <a:rPr lang="ja-JP" altLang="en-US" sz="2000" dirty="0" smtClean="0">
                <a:solidFill>
                  <a:srgbClr val="000000"/>
                </a:solidFill>
                <a:latin typeface="Arial"/>
                <a:cs typeface="Arial Unicode MS" charset="0"/>
              </a:rPr>
              <a:t>’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re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a conformist. Doing the bare minimum? 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You</a:t>
            </a:r>
            <a:r>
              <a:rPr lang="ja-JP" altLang="en-US" sz="2000" dirty="0" smtClean="0">
                <a:solidFill>
                  <a:srgbClr val="000000"/>
                </a:solidFill>
                <a:latin typeface="Arial"/>
                <a:cs typeface="Arial Unicode MS" charset="0"/>
              </a:rPr>
              <a:t>’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re probably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a </a:t>
            </a:r>
            <a:r>
              <a:rPr lang="en-US" sz="2000" dirty="0" err="1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ritualist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. </a:t>
            </a:r>
            <a:endParaRPr lang="en-US" sz="2000" dirty="0" smtClean="0">
              <a:solidFill>
                <a:srgbClr val="000000"/>
              </a:solidFill>
              <a:latin typeface="Times New Roman" charset="0"/>
              <a:cs typeface="Arial Unicode MS" charset="0"/>
            </a:endParaRPr>
          </a:p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If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you</a:t>
            </a:r>
            <a:r>
              <a:rPr lang="ja-JP" altLang="en-US" sz="2000" dirty="0">
                <a:solidFill>
                  <a:srgbClr val="000000"/>
                </a:solidFill>
                <a:latin typeface="Arial"/>
                <a:cs typeface="Arial Unicode MS" charset="0"/>
              </a:rPr>
              <a:t>’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re like 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WorldCom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CEO Bernard </a:t>
            </a:r>
            <a:r>
              <a:rPr lang="en-US" sz="2000" dirty="0" err="1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Ebbers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 and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want to earn big rewards but </a:t>
            </a:r>
            <a:endParaRPr lang="en-US" sz="2000" dirty="0" smtClean="0">
              <a:solidFill>
                <a:srgbClr val="000000"/>
              </a:solidFill>
              <a:latin typeface="Times New Roman" charset="0"/>
              <a:cs typeface="Arial Unicode MS" charset="0"/>
            </a:endParaRPr>
          </a:p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have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few scruples 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about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how 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you reach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them, you</a:t>
            </a:r>
            <a:r>
              <a:rPr lang="ja-JP" altLang="en-US" sz="2000" dirty="0">
                <a:solidFill>
                  <a:srgbClr val="000000"/>
                </a:solidFill>
                <a:latin typeface="Arial"/>
                <a:cs typeface="Arial Unicode MS" charset="0"/>
              </a:rPr>
              <a:t>’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re an innovator. You</a:t>
            </a:r>
            <a:r>
              <a:rPr lang="ja-JP" altLang="en-US" sz="2000" dirty="0">
                <a:solidFill>
                  <a:srgbClr val="000000"/>
                </a:solidFill>
                <a:latin typeface="Arial"/>
                <a:cs typeface="Arial Unicode MS" charset="0"/>
              </a:rPr>
              <a:t>’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re a </a:t>
            </a:r>
            <a:endParaRPr lang="en-US" sz="2000" dirty="0" smtClean="0">
              <a:solidFill>
                <a:srgbClr val="000000"/>
              </a:solidFill>
              <a:latin typeface="Times New Roman" charset="0"/>
              <a:cs typeface="Arial Unicode MS" charset="0"/>
            </a:endParaRPr>
          </a:p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 err="1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retreatist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if you 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reject all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means and goals of society. You</a:t>
            </a:r>
            <a:r>
              <a:rPr lang="ja-JP" altLang="en-US" sz="2000" dirty="0">
                <a:solidFill>
                  <a:srgbClr val="000000"/>
                </a:solidFill>
                <a:latin typeface="Arial"/>
                <a:cs typeface="Arial Unicode MS" charset="0"/>
              </a:rPr>
              <a:t>’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re a rebel, like </a:t>
            </a:r>
            <a:endParaRPr lang="en-US" sz="2000" dirty="0" smtClean="0">
              <a:solidFill>
                <a:srgbClr val="000000"/>
              </a:solidFill>
              <a:latin typeface="Times New Roman" charset="0"/>
              <a:cs typeface="Arial Unicode MS" charset="0"/>
            </a:endParaRPr>
          </a:p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 err="1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Che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Guevara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, if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you not only 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reject social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means and goals but also want </a:t>
            </a: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to </a:t>
            </a:r>
          </a:p>
          <a:p>
            <a:pPr defTabSz="449263" eaLnBrk="1" hangingPunct="1">
              <a:lnSpc>
                <a:spcPct val="75000"/>
              </a:lnSpc>
              <a:spcBef>
                <a:spcPts val="400"/>
              </a:spcBef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destroy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cs typeface="Arial Unicode MS" charset="0"/>
              </a:rPr>
              <a:t>society itself.</a:t>
            </a:r>
            <a:endParaRPr lang="en-GB" sz="2000" dirty="0">
              <a:solidFill>
                <a:srgbClr val="000000"/>
              </a:solidFill>
              <a:latin typeface="Times New Roman" charset="0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4312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E75F-BC29-3C4A-A9B4-7D04F822AD5A}" type="slidenum">
              <a:rPr lang="en-US"/>
              <a:pPr/>
              <a:t>11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Theories of Deviance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2309092"/>
            <a:ext cx="8369300" cy="3957238"/>
          </a:xfrm>
        </p:spPr>
        <p:txBody>
          <a:bodyPr>
            <a:noAutofit/>
          </a:bodyPr>
          <a:lstStyle/>
          <a:p>
            <a:r>
              <a:rPr lang="en-US" sz="3000" b="1" dirty="0"/>
              <a:t>Symbolic</a:t>
            </a:r>
            <a:r>
              <a:rPr lang="en-US" sz="3000" b="1" i="1" dirty="0"/>
              <a:t> </a:t>
            </a:r>
            <a:r>
              <a:rPr lang="en-US" sz="3000" b="1" dirty="0" err="1"/>
              <a:t>Interactionist</a:t>
            </a:r>
            <a:r>
              <a:rPr lang="en-US" sz="3000" b="1" i="1" dirty="0"/>
              <a:t> </a:t>
            </a:r>
            <a:r>
              <a:rPr lang="en-US" sz="3000" dirty="0"/>
              <a:t>theories of deviance focus on how interpersonal relations and everyday interactions shape definitions of deviance and influence those who engage in deviant behavior</a:t>
            </a:r>
            <a:r>
              <a:rPr lang="en-US" sz="3000" b="1" i="1" dirty="0"/>
              <a:t>.  </a:t>
            </a:r>
          </a:p>
          <a:p>
            <a:pPr lvl="1"/>
            <a:r>
              <a:rPr lang="en-US" sz="3000" b="1" dirty="0"/>
              <a:t>Differential association theory</a:t>
            </a:r>
            <a:r>
              <a:rPr lang="en-US" sz="3000" dirty="0"/>
              <a:t> states that we learn to be deviant through our associations with deviant peers.  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275697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1667-4C9E-F640-B474-7B44269AD02E}" type="slidenum">
              <a:rPr lang="en-US"/>
              <a:pPr/>
              <a:t>12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Theories of Deviance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0510"/>
            <a:ext cx="8420100" cy="3954929"/>
          </a:xfrm>
        </p:spPr>
        <p:txBody>
          <a:bodyPr>
            <a:normAutofit/>
          </a:bodyPr>
          <a:lstStyle/>
          <a:p>
            <a:r>
              <a:rPr lang="en-US" sz="2800" b="1" dirty="0"/>
              <a:t>Labeling theory</a:t>
            </a:r>
            <a:r>
              <a:rPr lang="en-US" sz="2800" dirty="0"/>
              <a:t> claims that deviance is a consequence of external judgments, or labels, which both modify the individual</a:t>
            </a:r>
            <a:r>
              <a:rPr lang="ja-JP" altLang="en-US" sz="2800" dirty="0">
                <a:latin typeface="Times New Roman"/>
              </a:rPr>
              <a:t>’</a:t>
            </a:r>
            <a:r>
              <a:rPr lang="en-US" sz="2800" dirty="0"/>
              <a:t>s self-concept and change the way others respond to the labeled person.  </a:t>
            </a:r>
          </a:p>
          <a:p>
            <a:r>
              <a:rPr lang="en-US" sz="2800" dirty="0"/>
              <a:t>Labeling theory is also related to the idea of the </a:t>
            </a:r>
            <a:r>
              <a:rPr lang="en-US" sz="2800" b="1" dirty="0"/>
              <a:t>self-fulfilling prophecy</a:t>
            </a:r>
            <a:r>
              <a:rPr lang="en-US" sz="2800" dirty="0"/>
              <a:t>, which is a prediction that causes itself to come true.</a:t>
            </a:r>
          </a:p>
          <a:p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6070" y="4999002"/>
            <a:ext cx="1107744" cy="166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17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527-2FA9-814B-BF2C-00A54F240984}" type="slidenum">
              <a:rPr lang="en-US"/>
              <a:pPr/>
              <a:t>13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Labeling Theory </a:t>
            </a:r>
          </a:p>
        </p:txBody>
      </p:sp>
      <p:pic>
        <p:nvPicPr>
          <p:cNvPr id="48132" name="Picture 4" descr="ch06ph10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62600" y="2209800"/>
            <a:ext cx="3048000" cy="2000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508000" y="2209800"/>
            <a:ext cx="436880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How did Howard Becker apply labeling theory</a:t>
            </a:r>
          </a:p>
          <a:p>
            <a:r>
              <a:rPr lang="en-US" sz="3200" dirty="0">
                <a:solidFill>
                  <a:schemeClr val="tx2"/>
                </a:solidFill>
              </a:rPr>
              <a:t>to the use of marijuana?</a:t>
            </a:r>
          </a:p>
          <a:p>
            <a:endParaRPr lang="en-US" sz="3200" dirty="0">
              <a:solidFill>
                <a:schemeClr val="tx2"/>
              </a:solidFill>
            </a:endParaRPr>
          </a:p>
          <a:p>
            <a:r>
              <a:rPr lang="en-US" sz="3200" dirty="0">
                <a:solidFill>
                  <a:schemeClr val="tx2"/>
                </a:solidFill>
              </a:rPr>
              <a:t>How does one </a:t>
            </a:r>
            <a:r>
              <a:rPr lang="en-US" sz="3200" i="1" dirty="0">
                <a:solidFill>
                  <a:schemeClr val="tx2"/>
                </a:solidFill>
              </a:rPr>
              <a:t>become </a:t>
            </a:r>
            <a:r>
              <a:rPr lang="en-US" sz="3200" dirty="0">
                <a:solidFill>
                  <a:schemeClr val="tx2"/>
                </a:solidFill>
              </a:rPr>
              <a:t>a marijuana user?</a:t>
            </a:r>
            <a:endParaRPr lang="en-GB" sz="3200" dirty="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endParaRPr lang="en-US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330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A934-9FCE-6E4F-9C4A-ACC151B7290A}" type="slidenum">
              <a:rPr lang="en-US"/>
              <a:pPr/>
              <a:t>14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Stigma and Deviant Identity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7489" y="2296696"/>
            <a:ext cx="8157411" cy="3969634"/>
          </a:xfrm>
        </p:spPr>
        <p:txBody>
          <a:bodyPr>
            <a:normAutofit/>
          </a:bodyPr>
          <a:lstStyle/>
          <a:p>
            <a:r>
              <a:rPr lang="en-US" sz="3400" dirty="0"/>
              <a:t>A</a:t>
            </a:r>
            <a:r>
              <a:rPr lang="en-US" sz="3400" b="1" i="1" dirty="0"/>
              <a:t> </a:t>
            </a:r>
            <a:r>
              <a:rPr lang="en-US" sz="3400" b="1" dirty="0"/>
              <a:t>stigma</a:t>
            </a:r>
            <a:r>
              <a:rPr lang="en-US" sz="3400" b="1" i="1" dirty="0"/>
              <a:t> </a:t>
            </a:r>
            <a:r>
              <a:rPr lang="en-US" sz="3400" dirty="0"/>
              <a:t>is Erving </a:t>
            </a:r>
            <a:r>
              <a:rPr lang="en-US" sz="3400" dirty="0" err="1"/>
              <a:t>Goffman</a:t>
            </a:r>
            <a:r>
              <a:rPr lang="ja-JP" altLang="en-US" sz="3400" dirty="0">
                <a:latin typeface="Times New Roman"/>
              </a:rPr>
              <a:t>’</a:t>
            </a:r>
            <a:r>
              <a:rPr lang="en-US" sz="3400" dirty="0"/>
              <a:t>s term for any physical or social attribute that devalues a person or group</a:t>
            </a:r>
            <a:r>
              <a:rPr lang="ja-JP" altLang="en-US" sz="3400" dirty="0">
                <a:latin typeface="Times New Roman"/>
              </a:rPr>
              <a:t>’</a:t>
            </a:r>
            <a:r>
              <a:rPr lang="en-US" sz="3400" dirty="0"/>
              <a:t>s identity, and which may exclude those who are devalued from normal social interaction.  </a:t>
            </a:r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313502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B60-D91D-4F48-A9C8-676ED2A4D4D9}" type="slidenum">
              <a:rPr lang="en-US"/>
              <a:pPr/>
              <a:t>15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Stigma and Deviant Identity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2600" y="2311400"/>
            <a:ext cx="8242300" cy="3954929"/>
          </a:xfrm>
        </p:spPr>
        <p:txBody>
          <a:bodyPr>
            <a:noAutofit/>
          </a:bodyPr>
          <a:lstStyle/>
          <a:p>
            <a:r>
              <a:rPr lang="en-US" sz="2800" dirty="0"/>
              <a:t>There are three main types of stigma: </a:t>
            </a:r>
          </a:p>
          <a:p>
            <a:pPr lvl="1"/>
            <a:r>
              <a:rPr lang="en-US" sz="2800" b="1" dirty="0"/>
              <a:t>physical</a:t>
            </a:r>
            <a:r>
              <a:rPr lang="en-US" sz="2800" dirty="0"/>
              <a:t> including physical or mental impairments, </a:t>
            </a:r>
          </a:p>
          <a:p>
            <a:pPr lvl="1"/>
            <a:r>
              <a:rPr lang="en-US" sz="2800" b="1" dirty="0"/>
              <a:t>moral</a:t>
            </a:r>
            <a:r>
              <a:rPr lang="en-US" sz="2800" dirty="0"/>
              <a:t> signs of flawed character, or </a:t>
            </a:r>
          </a:p>
          <a:p>
            <a:pPr lvl="1"/>
            <a:r>
              <a:rPr lang="en-US" sz="2800" b="1" dirty="0"/>
              <a:t>tribal</a:t>
            </a:r>
            <a:r>
              <a:rPr lang="en-US" sz="2800" dirty="0"/>
              <a:t> membership in a discredited or oppressed group.  </a:t>
            </a:r>
          </a:p>
          <a:p>
            <a:pPr marL="349250" lvl="1" indent="0">
              <a:buNone/>
            </a:pPr>
            <a:endParaRPr lang="en-US" sz="2800" dirty="0"/>
          </a:p>
          <a:p>
            <a:pPr lvl="1"/>
            <a:r>
              <a:rPr lang="en-US" sz="2800" dirty="0">
                <a:hlinkClick r:id="rId2"/>
              </a:rPr>
              <a:t>The effects of race and a criminal record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1381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1E36C-9E9B-DE40-8D10-B58A5B1B4F5B}" type="slidenum">
              <a:rPr lang="en-US"/>
              <a:pPr/>
              <a:t>16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Managing Stigma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909" y="2595562"/>
            <a:ext cx="8239991" cy="3670767"/>
          </a:xfrm>
        </p:spPr>
        <p:txBody>
          <a:bodyPr>
            <a:normAutofit/>
          </a:bodyPr>
          <a:lstStyle/>
          <a:p>
            <a:r>
              <a:rPr lang="en-US" sz="3500" dirty="0"/>
              <a:t>One strategy analyzed by </a:t>
            </a:r>
            <a:r>
              <a:rPr lang="en-US" sz="3500" dirty="0" err="1"/>
              <a:t>Goffman</a:t>
            </a:r>
            <a:r>
              <a:rPr lang="en-US" sz="3500" dirty="0"/>
              <a:t> that stigmatized individuals use to negotiate everyday interaction is called </a:t>
            </a:r>
            <a:r>
              <a:rPr lang="en-US" sz="3500" b="1" dirty="0"/>
              <a:t>passing</a:t>
            </a:r>
            <a:r>
              <a:rPr lang="en-US" sz="3500" dirty="0"/>
              <a:t>, or concealing the stigmatizing information.  </a:t>
            </a:r>
          </a:p>
          <a:p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402302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44B5-AF1D-3F48-9866-33CDFEB347EB}" type="slidenum">
              <a:rPr lang="en-US"/>
              <a:pPr/>
              <a:t>17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</a:t>
            </a:r>
            <a:r>
              <a:rPr lang="en-US" dirty="0" smtClean="0"/>
              <a:t>Stigma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5349" y="2445306"/>
            <a:ext cx="8319551" cy="3821024"/>
          </a:xfrm>
        </p:spPr>
        <p:txBody>
          <a:bodyPr>
            <a:normAutofit/>
          </a:bodyPr>
          <a:lstStyle/>
          <a:p>
            <a:r>
              <a:rPr lang="en-US" sz="3200" dirty="0"/>
              <a:t>Others have what </a:t>
            </a:r>
            <a:r>
              <a:rPr lang="en-US" sz="3200" dirty="0" err="1"/>
              <a:t>Goffman</a:t>
            </a:r>
            <a:r>
              <a:rPr lang="en-US" sz="3200" dirty="0"/>
              <a:t> called an </a:t>
            </a:r>
            <a:r>
              <a:rPr lang="en-US" sz="3200" b="1" dirty="0"/>
              <a:t>in-group orientation</a:t>
            </a:r>
            <a:r>
              <a:rPr lang="en-US" sz="3200" dirty="0"/>
              <a:t>, where stigmatized individuals follow an orientation away from mainstream society and toward new standards that value their group identity. 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40592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7DFDE-EE31-FD45-B4D0-4E368D2FA391}" type="slidenum">
              <a:rPr lang="en-US"/>
              <a:pPr/>
              <a:t>18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Stigma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09092"/>
            <a:ext cx="8115300" cy="3957238"/>
          </a:xfrm>
        </p:spPr>
        <p:txBody>
          <a:bodyPr>
            <a:normAutofit/>
          </a:bodyPr>
          <a:lstStyle/>
          <a:p>
            <a:r>
              <a:rPr lang="en-US" sz="2800" dirty="0"/>
              <a:t>Finally, others choose </a:t>
            </a:r>
            <a:r>
              <a:rPr lang="en-US" sz="2800" b="1" dirty="0"/>
              <a:t>deviance avowal</a:t>
            </a:r>
            <a:r>
              <a:rPr lang="en-US" sz="2800" dirty="0"/>
              <a:t>, a process by which an individual self-identifies as deviant and initiates his or her own labeling process.</a:t>
            </a:r>
          </a:p>
          <a:p>
            <a:endParaRPr lang="en-US" sz="2800" dirty="0"/>
          </a:p>
        </p:txBody>
      </p:sp>
      <p:pic>
        <p:nvPicPr>
          <p:cNvPr id="24581" name="Picture 5" descr="zombie guy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400" y="4114800"/>
            <a:ext cx="3276600" cy="247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2" name="Picture 6" descr="zombie guy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288" y="4099391"/>
            <a:ext cx="1436688" cy="2166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6968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33FB-C4AC-2F4F-B9BA-EEDC50A39BAD}" type="slidenum">
              <a:rPr lang="en-US"/>
              <a:pPr/>
              <a:t>19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Studying Deviance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2260600"/>
            <a:ext cx="8064500" cy="4005729"/>
          </a:xfrm>
        </p:spPr>
        <p:txBody>
          <a:bodyPr>
            <a:noAutofit/>
          </a:bodyPr>
          <a:lstStyle/>
          <a:p>
            <a:r>
              <a:rPr lang="en-US" sz="2800" dirty="0"/>
              <a:t>Sociologists have often focused on the most obvious forms of deviance </a:t>
            </a:r>
            <a:r>
              <a:rPr lang="en-US" sz="2800" dirty="0">
                <a:latin typeface="Times New Roman"/>
              </a:rPr>
              <a:t>–</a:t>
            </a:r>
            <a:r>
              <a:rPr lang="en-US" sz="2800" dirty="0"/>
              <a:t> criminals, the mentally handicapped, and sexual deviants </a:t>
            </a:r>
            <a:r>
              <a:rPr lang="en-US" sz="2800" dirty="0">
                <a:latin typeface="Times New Roman"/>
              </a:rPr>
              <a:t>–</a:t>
            </a:r>
            <a:r>
              <a:rPr lang="en-US" sz="2800" dirty="0"/>
              <a:t> because of deeply rooted social bias in favor of the norms of the powerful.  </a:t>
            </a:r>
          </a:p>
          <a:p>
            <a:r>
              <a:rPr lang="en-US" sz="2800" dirty="0"/>
              <a:t>Remember deviance is the violation of norms ….   Whose norms?</a:t>
            </a:r>
          </a:p>
          <a:p>
            <a:r>
              <a:rPr lang="en-US" sz="2800" dirty="0"/>
              <a:t>Who gets to say what is deviant or not?</a:t>
            </a:r>
          </a:p>
        </p:txBody>
      </p:sp>
    </p:spTree>
    <p:extLst>
      <p:ext uri="{BB962C8B-B14F-4D97-AF65-F5344CB8AC3E}">
        <p14:creationId xmlns:p14="http://schemas.microsoft.com/office/powerpoint/2010/main" val="1820427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BCDF6-F526-584B-B143-D7844EE2C6A4}" type="slidenum">
              <a:rPr lang="en-US"/>
              <a:pPr/>
              <a:t>2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Deviance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727" y="2595562"/>
            <a:ext cx="8286173" cy="3670767"/>
          </a:xfrm>
        </p:spPr>
        <p:txBody>
          <a:bodyPr>
            <a:noAutofit/>
          </a:bodyPr>
          <a:lstStyle/>
          <a:p>
            <a:r>
              <a:rPr lang="en-US" sz="2600" b="1" dirty="0"/>
              <a:t>Deviance</a:t>
            </a:r>
            <a:r>
              <a:rPr lang="en-US" sz="2600" dirty="0"/>
              <a:t> is a behavior, trait, belief, or other characteristic that violates a norm and causes a negative reaction.  </a:t>
            </a:r>
          </a:p>
          <a:p>
            <a:r>
              <a:rPr lang="en-US" sz="2600" dirty="0"/>
              <a:t>The definition of deviance varies widely across cultures, time, and situations.  </a:t>
            </a:r>
          </a:p>
          <a:p>
            <a:r>
              <a:rPr lang="en-US" sz="2600" dirty="0"/>
              <a:t>That is, deviance is relative. </a:t>
            </a:r>
          </a:p>
          <a:p>
            <a:r>
              <a:rPr lang="en-US" sz="2600" dirty="0"/>
              <a:t>It depends on the reactions from those who witness the act, not qualities of the act itself.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279322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FDC8D-78AE-514E-A2BB-435D2B519C66}" type="slidenum">
              <a:rPr lang="en-US"/>
              <a:pPr/>
              <a:t>20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Studying Deviance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727" y="2595562"/>
            <a:ext cx="8286173" cy="3670767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Because of this bias in favor of those in power, </a:t>
            </a:r>
          </a:p>
          <a:p>
            <a:r>
              <a:rPr lang="en-US" sz="3200" dirty="0"/>
              <a:t>David </a:t>
            </a:r>
            <a:r>
              <a:rPr lang="en-US" sz="3200" dirty="0" err="1"/>
              <a:t>Matza</a:t>
            </a:r>
            <a:r>
              <a:rPr lang="en-US" sz="3200" dirty="0"/>
              <a:t> urged social scientists to set aside their preconceived notions in order to understand deviants on their own terms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Is crime going up? Down? </a:t>
            </a:r>
            <a:r>
              <a:rPr lang="en-US" sz="3200" dirty="0"/>
              <a:t>S</a:t>
            </a:r>
            <a:r>
              <a:rPr lang="en-US" sz="3200" dirty="0" smtClean="0"/>
              <a:t>taying the same?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004411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C841-CDE2-8F45-ACF9-4BCD07E6DAA8}" type="slidenum">
              <a:rPr lang="en-US"/>
              <a:pPr/>
              <a:t>21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Crime and Punishment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336800"/>
            <a:ext cx="8420100" cy="3929529"/>
          </a:xfrm>
        </p:spPr>
        <p:txBody>
          <a:bodyPr>
            <a:noAutofit/>
          </a:bodyPr>
          <a:lstStyle/>
          <a:p>
            <a:r>
              <a:rPr lang="en-US" sz="3400" b="1" dirty="0"/>
              <a:t>Crime</a:t>
            </a:r>
            <a:r>
              <a:rPr lang="en-US" sz="3400" dirty="0"/>
              <a:t> is the violation of a norm that has been codified into law.  </a:t>
            </a:r>
          </a:p>
          <a:p>
            <a:r>
              <a:rPr lang="en-US" sz="3400" b="1" dirty="0"/>
              <a:t>Violent crime</a:t>
            </a:r>
            <a:r>
              <a:rPr lang="en-US" sz="3400" dirty="0"/>
              <a:t> is a crime in which violence is either the objective or the means to an end, including murder, rape, aggravated assault, and robbery.  </a:t>
            </a:r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8515958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7D111-E852-AE48-86DE-7DE1D1EB4ACD}" type="slidenum">
              <a:rPr lang="en-US"/>
              <a:pPr/>
              <a:t>22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400" dirty="0"/>
              <a:t>Violent Crime: Total U.S. Violent Crime Rate, 1960–2008</a:t>
            </a:r>
          </a:p>
        </p:txBody>
      </p:sp>
      <p:pic>
        <p:nvPicPr>
          <p:cNvPr id="28678" name="Picture 6" descr="ch06fig0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494" y="2535237"/>
            <a:ext cx="8534400" cy="40338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05247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A5210-0441-AE40-AB8E-51CF3E10EF92}" type="slidenum">
              <a:rPr lang="en-US"/>
              <a:pPr/>
              <a:t>23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Crime and Punishment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2595562"/>
            <a:ext cx="8369300" cy="3670767"/>
          </a:xfrm>
        </p:spPr>
        <p:txBody>
          <a:bodyPr>
            <a:noAutofit/>
          </a:bodyPr>
          <a:lstStyle/>
          <a:p>
            <a:r>
              <a:rPr lang="en-US" sz="3300" b="1" dirty="0"/>
              <a:t>Property</a:t>
            </a:r>
            <a:r>
              <a:rPr lang="en-US" sz="3300" b="1" i="1" dirty="0"/>
              <a:t> </a:t>
            </a:r>
            <a:r>
              <a:rPr lang="en-US" sz="3300" b="1" dirty="0"/>
              <a:t>crime</a:t>
            </a:r>
            <a:r>
              <a:rPr lang="en-US" sz="3300" dirty="0"/>
              <a:t> is crime that does not involve violence, including burglary, larceny theft, motor vehicle theft, and arson.  </a:t>
            </a:r>
          </a:p>
          <a:p>
            <a:r>
              <a:rPr lang="en-US" sz="3300" b="1" dirty="0"/>
              <a:t>White-collar crime</a:t>
            </a:r>
            <a:r>
              <a:rPr lang="en-US" sz="3300" dirty="0"/>
              <a:t> is crime committed by a high status individual in the course of her or his occupation.  </a:t>
            </a:r>
          </a:p>
          <a:p>
            <a:endParaRPr lang="en-US" sz="3300" dirty="0"/>
          </a:p>
        </p:txBody>
      </p:sp>
      <p:pic>
        <p:nvPicPr>
          <p:cNvPr id="29700" name="Picture 4" descr="white-collar-crim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5" y="499968"/>
            <a:ext cx="1538288" cy="153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478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438-1014-7141-B020-B7A512E4009C}" type="slidenum">
              <a:rPr lang="en-US"/>
              <a:pPr/>
              <a:t>24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Property Crime</a:t>
            </a:r>
          </a:p>
        </p:txBody>
      </p:sp>
      <p:pic>
        <p:nvPicPr>
          <p:cNvPr id="30724" name="Picture 4" descr="figure 7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5600" y="2225675"/>
            <a:ext cx="8153400" cy="4343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84487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454BE-848E-9446-ACF7-7646E55FCA54}" type="slidenum">
              <a:rPr lang="en-US"/>
              <a:pPr/>
              <a:t>25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National Recidivism Rates for Prisoners Released</a:t>
            </a:r>
            <a:br>
              <a:rPr lang="en-US" sz="2400" dirty="0">
                <a:solidFill>
                  <a:srgbClr val="FFFFFF"/>
                </a:solidFill>
              </a:rPr>
            </a:br>
            <a:r>
              <a:rPr lang="en-US" sz="2400" dirty="0">
                <a:solidFill>
                  <a:srgbClr val="FFFFFF"/>
                </a:solidFill>
              </a:rPr>
              <a:t>in 1983 and 1994</a:t>
            </a:r>
          </a:p>
        </p:txBody>
      </p:sp>
      <p:pic>
        <p:nvPicPr>
          <p:cNvPr id="49156" name="Picture 4" descr="ch06fig0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600" y="2214563"/>
            <a:ext cx="5867400" cy="43545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56405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3D3C-8E67-CC45-8E7F-F2B49D4BB3C9}" type="slidenum">
              <a:rPr lang="en-US"/>
              <a:pPr/>
              <a:t>26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400"/>
              <a:t>Different Approaches to Punishment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2038256"/>
            <a:ext cx="8318500" cy="3954929"/>
          </a:xfrm>
        </p:spPr>
        <p:txBody>
          <a:bodyPr>
            <a:noAutofit/>
          </a:bodyPr>
          <a:lstStyle/>
          <a:p>
            <a:r>
              <a:rPr lang="en-US" sz="3000" dirty="0" smtClean="0"/>
              <a:t>What role should the criminal justice system play in punishing offenders?</a:t>
            </a:r>
          </a:p>
          <a:p>
            <a:r>
              <a:rPr lang="en-US" sz="3000" b="1" dirty="0" smtClean="0"/>
              <a:t>Deterrence</a:t>
            </a:r>
            <a:r>
              <a:rPr lang="en-US" sz="3000" dirty="0" smtClean="0"/>
              <a:t> </a:t>
            </a:r>
            <a:r>
              <a:rPr lang="en-US" sz="3000" dirty="0"/>
              <a:t>is an approach to punishment that relies on the threat of harsh penalties to discourage people from committing crimes.  </a:t>
            </a:r>
          </a:p>
          <a:p>
            <a:r>
              <a:rPr lang="en-US" sz="3000" b="1" dirty="0"/>
              <a:t>Retribution</a:t>
            </a:r>
            <a:r>
              <a:rPr lang="en-US" sz="3000" dirty="0"/>
              <a:t> is an approach to punishment that emphasizes retaliation or revenge for the crime as the appropriate goal.  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8502839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83E88-F6A2-2646-8AE9-8A98DA4C6D6C}" type="slidenum">
              <a:rPr lang="en-US"/>
              <a:pPr/>
              <a:t>27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400" dirty="0"/>
              <a:t>Different Approaches to Punishment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8800" y="2316162"/>
            <a:ext cx="8166100" cy="3670767"/>
          </a:xfrm>
        </p:spPr>
        <p:txBody>
          <a:bodyPr>
            <a:noAutofit/>
          </a:bodyPr>
          <a:lstStyle/>
          <a:p>
            <a:r>
              <a:rPr lang="en-US" sz="3100" b="1" dirty="0"/>
              <a:t>Incapacitation</a:t>
            </a:r>
            <a:r>
              <a:rPr lang="en-US" sz="3100" dirty="0"/>
              <a:t> is an approach to punishment that seeks to protect society from criminals by imprisoning or executing them.  </a:t>
            </a:r>
          </a:p>
          <a:p>
            <a:r>
              <a:rPr lang="en-US" sz="3100" dirty="0"/>
              <a:t>Finally, </a:t>
            </a:r>
            <a:r>
              <a:rPr lang="en-US" sz="3100" b="1" dirty="0"/>
              <a:t>rehabilitation</a:t>
            </a:r>
            <a:r>
              <a:rPr lang="en-US" sz="3100" dirty="0"/>
              <a:t> is an approach to punishment that attempts to reform criminals as part of their penalty</a:t>
            </a:r>
            <a:r>
              <a:rPr lang="en-US" sz="3100" dirty="0" smtClean="0"/>
              <a:t>.</a:t>
            </a:r>
          </a:p>
          <a:p>
            <a:r>
              <a:rPr lang="en-US" sz="3100" dirty="0" smtClean="0"/>
              <a:t>Which approach best reduces crime?</a:t>
            </a:r>
            <a:endParaRPr lang="en-US" sz="3100" dirty="0"/>
          </a:p>
          <a:p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8975277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F592-CDE0-5944-8D51-0364F7519422}" type="slidenum">
              <a:rPr lang="en-US"/>
              <a:pPr/>
              <a:t>28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latin typeface="Times New Roman"/>
              </a:rPr>
              <a:t>“</a:t>
            </a:r>
            <a:r>
              <a:rPr lang="en-US"/>
              <a:t>Positive</a:t>
            </a:r>
            <a:r>
              <a:rPr lang="ja-JP" altLang="en-US">
                <a:latin typeface="Times New Roman"/>
              </a:rPr>
              <a:t>”</a:t>
            </a:r>
            <a:r>
              <a:rPr lang="en-US"/>
              <a:t> Deviance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95562"/>
            <a:ext cx="8115300" cy="3670767"/>
          </a:xfrm>
        </p:spPr>
        <p:txBody>
          <a:bodyPr>
            <a:normAutofit/>
          </a:bodyPr>
          <a:lstStyle/>
          <a:p>
            <a:r>
              <a:rPr lang="en-US" sz="3400" b="1" dirty="0"/>
              <a:t>Positive deviance</a:t>
            </a:r>
            <a:r>
              <a:rPr lang="en-US" sz="3400" dirty="0"/>
              <a:t> refers to actions considered deviant within a given context, but which are later reinterpreted as appropriate or even heroic.</a:t>
            </a:r>
          </a:p>
          <a:p>
            <a:endParaRPr lang="en-US" sz="3400" dirty="0"/>
          </a:p>
        </p:txBody>
      </p:sp>
      <p:pic>
        <p:nvPicPr>
          <p:cNvPr id="35844" name="Picture 4" descr="rosa par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778375"/>
            <a:ext cx="17907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58886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014-DCFD-C349-B601-4E3534AF5160}" type="slidenum">
              <a:rPr lang="en-US"/>
              <a:pPr/>
              <a:t>29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Ideas to Remember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170018"/>
            <a:ext cx="8343900" cy="412918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000" dirty="0"/>
              <a:t>Deviance is the flip side of the same coin as conformity</a:t>
            </a:r>
          </a:p>
          <a:p>
            <a:pPr>
              <a:lnSpc>
                <a:spcPct val="90000"/>
              </a:lnSpc>
            </a:pPr>
            <a:r>
              <a:rPr lang="en-US" sz="3000" dirty="0" smtClean="0"/>
              <a:t>Deviance </a:t>
            </a:r>
            <a:r>
              <a:rPr lang="en-US" sz="3000" dirty="0"/>
              <a:t>is relative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Since norms are defined mostly by those in power departing from the norms they</a:t>
            </a:r>
            <a:r>
              <a:rPr lang="ja-JP" altLang="en-US" sz="3000" dirty="0">
                <a:latin typeface="Arial"/>
              </a:rPr>
              <a:t>’</a:t>
            </a:r>
            <a:r>
              <a:rPr lang="en-US" sz="3000" dirty="0" err="1"/>
              <a:t>ve</a:t>
            </a:r>
            <a:r>
              <a:rPr lang="en-US" sz="3000" dirty="0"/>
              <a:t> established is a process of social control.</a:t>
            </a:r>
          </a:p>
          <a:p>
            <a:pPr>
              <a:lnSpc>
                <a:spcPct val="90000"/>
              </a:lnSpc>
            </a:pPr>
            <a:r>
              <a:rPr lang="en-US" sz="3000" dirty="0"/>
              <a:t>Therefore politics pervades discussions of deviance.</a:t>
            </a:r>
          </a:p>
        </p:txBody>
      </p:sp>
    </p:spTree>
    <p:extLst>
      <p:ext uri="{BB962C8B-B14F-4D97-AF65-F5344CB8AC3E}">
        <p14:creationId xmlns:p14="http://schemas.microsoft.com/office/powerpoint/2010/main" val="759919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Deviance Relate to Culture?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Norms are a crucial part of culture. </a:t>
            </a:r>
          </a:p>
          <a:p>
            <a:r>
              <a:rPr lang="en-US" sz="3000" dirty="0" smtClean="0"/>
              <a:t>Norms are basic guidelines for behavior.</a:t>
            </a:r>
          </a:p>
          <a:p>
            <a:r>
              <a:rPr lang="en-US" sz="3000" dirty="0" smtClean="0"/>
              <a:t>Following them signifies you are a member of the group.</a:t>
            </a:r>
          </a:p>
          <a:p>
            <a:r>
              <a:rPr lang="en-US" sz="3000" dirty="0" smtClean="0"/>
              <a:t>You are one of us.</a:t>
            </a:r>
          </a:p>
          <a:p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80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BF6AF-79D5-8B43-8BD6-C39DB1C968EB}" type="slidenum">
              <a:rPr lang="en-US"/>
              <a:pPr/>
              <a:t>30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Quiz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636" y="2262910"/>
            <a:ext cx="8309264" cy="4003420"/>
          </a:xfrm>
        </p:spPr>
        <p:txBody>
          <a:bodyPr>
            <a:noAutofit/>
          </a:bodyPr>
          <a:lstStyle/>
          <a:p>
            <a:pPr>
              <a:buFont typeface="Wingdings" charset="0"/>
              <a:buNone/>
            </a:pPr>
            <a:r>
              <a:rPr lang="en-US" sz="3400" dirty="0"/>
              <a:t>1</a:t>
            </a:r>
            <a:r>
              <a:rPr lang="en-US" sz="3400" dirty="0" smtClean="0"/>
              <a:t>. According </a:t>
            </a:r>
            <a:r>
              <a:rPr lang="en-US" sz="3400" dirty="0"/>
              <a:t>to Merton</a:t>
            </a:r>
            <a:r>
              <a:rPr lang="ja-JP" altLang="en-US" sz="3400" dirty="0">
                <a:latin typeface="Times New Roman"/>
              </a:rPr>
              <a:t>’</a:t>
            </a:r>
            <a:r>
              <a:rPr lang="en-US" sz="3400" dirty="0"/>
              <a:t>s structural strain theory, an individual who deals drugs in order to get rich would be called a/an:</a:t>
            </a:r>
          </a:p>
          <a:p>
            <a:pPr lvl="2">
              <a:buFont typeface="Wingdings" charset="0"/>
              <a:buNone/>
            </a:pPr>
            <a:r>
              <a:rPr lang="en-US" sz="3400" dirty="0"/>
              <a:t>a. conformist.</a:t>
            </a:r>
          </a:p>
          <a:p>
            <a:pPr lvl="2">
              <a:buFont typeface="Wingdings" charset="0"/>
              <a:buNone/>
            </a:pPr>
            <a:r>
              <a:rPr lang="en-US" sz="3400" dirty="0"/>
              <a:t>b. innovator.</a:t>
            </a:r>
          </a:p>
          <a:p>
            <a:pPr lvl="2">
              <a:buFont typeface="Wingdings" charset="0"/>
              <a:buNone/>
            </a:pPr>
            <a:r>
              <a:rPr lang="en-US" sz="3400" dirty="0"/>
              <a:t>c. </a:t>
            </a:r>
            <a:r>
              <a:rPr lang="en-US" sz="3400" dirty="0" err="1"/>
              <a:t>ritualist</a:t>
            </a:r>
            <a:r>
              <a:rPr lang="en-US" sz="3400" dirty="0"/>
              <a:t>.</a:t>
            </a:r>
          </a:p>
          <a:p>
            <a:pPr lvl="2">
              <a:buFont typeface="Wingdings" charset="0"/>
              <a:buNone/>
            </a:pPr>
            <a:r>
              <a:rPr lang="en-US" sz="3400" dirty="0"/>
              <a:t>d. </a:t>
            </a:r>
            <a:r>
              <a:rPr lang="en-US" sz="3400" dirty="0" err="1"/>
              <a:t>retreatist</a:t>
            </a:r>
            <a:r>
              <a:rPr lang="en-US" sz="3400" dirty="0"/>
              <a:t>.</a:t>
            </a:r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5291564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4C149-04F0-F742-A0D3-C95A02D96D46}" type="slidenum">
              <a:rPr lang="en-US"/>
              <a:pPr/>
              <a:t>31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Quiz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545" y="2286000"/>
            <a:ext cx="8332355" cy="3980329"/>
          </a:xfrm>
        </p:spPr>
        <p:txBody>
          <a:bodyPr>
            <a:noAutofit/>
          </a:bodyPr>
          <a:lstStyle/>
          <a:p>
            <a:pPr>
              <a:buFont typeface="Wingdings" charset="0"/>
              <a:buNone/>
            </a:pPr>
            <a:r>
              <a:rPr lang="en-US" sz="3200" dirty="0"/>
              <a:t>2.	</a:t>
            </a:r>
            <a:r>
              <a:rPr lang="en-US" sz="3200" dirty="0" smtClean="0"/>
              <a:t> A </a:t>
            </a:r>
            <a:r>
              <a:rPr lang="en-US" sz="3200" dirty="0"/>
              <a:t>student, continually told that he is stupid and will never amount to anything, who eventually drops out of school, is an example of:</a:t>
            </a:r>
          </a:p>
          <a:p>
            <a:pPr lvl="1">
              <a:buFont typeface="Wingdings" charset="0"/>
              <a:buNone/>
            </a:pPr>
            <a:r>
              <a:rPr lang="en-US" sz="3200" dirty="0"/>
              <a:t>a. tertiary deviation.</a:t>
            </a:r>
          </a:p>
          <a:p>
            <a:pPr lvl="1">
              <a:buFont typeface="Wingdings" charset="0"/>
              <a:buNone/>
            </a:pPr>
            <a:r>
              <a:rPr lang="en-US" sz="3200" dirty="0"/>
              <a:t>b. anomie.</a:t>
            </a:r>
          </a:p>
          <a:p>
            <a:pPr lvl="1">
              <a:buFont typeface="Wingdings" charset="0"/>
              <a:buNone/>
            </a:pPr>
            <a:r>
              <a:rPr lang="en-US" sz="3200" dirty="0"/>
              <a:t>c. self-fulfilling prophecy.</a:t>
            </a:r>
          </a:p>
          <a:p>
            <a:pPr lvl="1">
              <a:buFont typeface="Wingdings" charset="0"/>
              <a:buNone/>
            </a:pPr>
            <a:r>
              <a:rPr lang="en-US" sz="3200" dirty="0"/>
              <a:t>d. sanctions.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001648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D4F7-CC07-EC40-A954-CCE09182437D}" type="slidenum">
              <a:rPr lang="en-US"/>
              <a:pPr/>
              <a:t>32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Quiz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309092"/>
            <a:ext cx="8470900" cy="3957238"/>
          </a:xfrm>
        </p:spPr>
        <p:txBody>
          <a:bodyPr>
            <a:noAutofit/>
          </a:bodyPr>
          <a:lstStyle/>
          <a:p>
            <a:pPr>
              <a:buFont typeface="Wingdings" charset="0"/>
              <a:buNone/>
            </a:pPr>
            <a:r>
              <a:rPr lang="en-US" sz="3400" dirty="0"/>
              <a:t>3. Which of the following is NOT one of the three main types of stigma according to </a:t>
            </a:r>
            <a:r>
              <a:rPr lang="en-US" sz="3400" dirty="0" err="1"/>
              <a:t>Goffman</a:t>
            </a:r>
            <a:r>
              <a:rPr lang="en-US" sz="3400" dirty="0"/>
              <a:t>?</a:t>
            </a:r>
          </a:p>
          <a:p>
            <a:pPr lvl="1">
              <a:buFont typeface="Wingdings" charset="0"/>
              <a:buNone/>
            </a:pPr>
            <a:r>
              <a:rPr lang="en-US" sz="3400" dirty="0"/>
              <a:t>a. self-imposed</a:t>
            </a:r>
          </a:p>
          <a:p>
            <a:pPr lvl="1">
              <a:buFont typeface="Wingdings" charset="0"/>
              <a:buNone/>
            </a:pPr>
            <a:r>
              <a:rPr lang="en-US" sz="3400" dirty="0"/>
              <a:t>b. moral</a:t>
            </a:r>
          </a:p>
          <a:p>
            <a:pPr lvl="1">
              <a:buFont typeface="Wingdings" charset="0"/>
              <a:buNone/>
            </a:pPr>
            <a:r>
              <a:rPr lang="en-US" sz="3400" dirty="0"/>
              <a:t>c. tribal</a:t>
            </a:r>
          </a:p>
          <a:p>
            <a:pPr lvl="1">
              <a:buFont typeface="Wingdings" charset="0"/>
              <a:buNone/>
            </a:pPr>
            <a:r>
              <a:rPr lang="en-US" sz="3400" dirty="0"/>
              <a:t>d. physical</a:t>
            </a:r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2868409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621E6-0B9E-1442-ADD9-6148E91E69BA}" type="slidenum">
              <a:rPr lang="en-US"/>
              <a:pPr/>
              <a:t>33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Quiz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378364"/>
            <a:ext cx="7962900" cy="3887965"/>
          </a:xfrm>
        </p:spPr>
        <p:txBody>
          <a:bodyPr>
            <a:noAutofit/>
          </a:bodyPr>
          <a:lstStyle/>
          <a:p>
            <a:pPr>
              <a:buFont typeface="Wingdings" charset="0"/>
              <a:buNone/>
            </a:pPr>
            <a:r>
              <a:rPr lang="en-US" sz="3400" dirty="0"/>
              <a:t>4. The efforts of an ex-convict to hide his stigma would be considered:</a:t>
            </a:r>
          </a:p>
          <a:p>
            <a:pPr lvl="1">
              <a:buFont typeface="Wingdings" charset="0"/>
              <a:buNone/>
            </a:pPr>
            <a:r>
              <a:rPr lang="en-US" sz="3400" dirty="0"/>
              <a:t>a. in-group orientation.</a:t>
            </a:r>
          </a:p>
          <a:p>
            <a:pPr lvl="1">
              <a:buFont typeface="Wingdings" charset="0"/>
              <a:buNone/>
            </a:pPr>
            <a:r>
              <a:rPr lang="en-US" sz="3400" dirty="0"/>
              <a:t>b. an involuntary outsider.</a:t>
            </a:r>
          </a:p>
          <a:p>
            <a:pPr lvl="1">
              <a:buFont typeface="Wingdings" charset="0"/>
              <a:buNone/>
            </a:pPr>
            <a:r>
              <a:rPr lang="en-US" sz="3400" dirty="0"/>
              <a:t>c. deviance avowal.</a:t>
            </a:r>
          </a:p>
          <a:p>
            <a:pPr lvl="1">
              <a:buFont typeface="Wingdings" charset="0"/>
              <a:buNone/>
            </a:pPr>
            <a:r>
              <a:rPr lang="en-US" sz="3400" dirty="0"/>
              <a:t>d. passing.</a:t>
            </a:r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3034573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407A-42B6-904A-8095-489BF6CD020A}" type="slidenum">
              <a:rPr lang="en-US"/>
              <a:pPr/>
              <a:t>34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Quiz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en-US" sz="3400" dirty="0"/>
              <a:t>5</a:t>
            </a:r>
            <a:r>
              <a:rPr lang="en-US" sz="3400" dirty="0" smtClean="0"/>
              <a:t>. Burglary</a:t>
            </a:r>
            <a:r>
              <a:rPr lang="en-US" sz="3400" dirty="0"/>
              <a:t>, arson, and motor vehicle theft are considered:</a:t>
            </a:r>
          </a:p>
          <a:p>
            <a:pPr lvl="1">
              <a:buFont typeface="Wingdings" charset="0"/>
              <a:buNone/>
            </a:pPr>
            <a:r>
              <a:rPr lang="fr-FR" sz="3400" dirty="0"/>
              <a:t>a. </a:t>
            </a:r>
            <a:r>
              <a:rPr lang="fr-FR" sz="3400" dirty="0" err="1"/>
              <a:t>traditional</a:t>
            </a:r>
            <a:r>
              <a:rPr lang="fr-FR" sz="3400" dirty="0"/>
              <a:t> crimes.</a:t>
            </a:r>
          </a:p>
          <a:p>
            <a:pPr lvl="1">
              <a:buFont typeface="Wingdings" charset="0"/>
              <a:buNone/>
            </a:pPr>
            <a:r>
              <a:rPr lang="fr-FR" sz="3400" dirty="0"/>
              <a:t>b. violent crimes.</a:t>
            </a:r>
          </a:p>
          <a:p>
            <a:pPr lvl="1">
              <a:buFont typeface="Wingdings" charset="0"/>
              <a:buNone/>
            </a:pPr>
            <a:r>
              <a:rPr lang="fr-FR" sz="3400" dirty="0"/>
              <a:t>c. white-</a:t>
            </a:r>
            <a:r>
              <a:rPr lang="fr-FR" sz="3400" dirty="0" err="1"/>
              <a:t>collar</a:t>
            </a:r>
            <a:r>
              <a:rPr lang="fr-FR" sz="3400" dirty="0"/>
              <a:t> crimes.</a:t>
            </a:r>
          </a:p>
          <a:p>
            <a:pPr lvl="1">
              <a:buFont typeface="Wingdings" charset="0"/>
              <a:buNone/>
            </a:pPr>
            <a:r>
              <a:rPr lang="fr-FR" sz="3400" dirty="0"/>
              <a:t>d. </a:t>
            </a:r>
            <a:r>
              <a:rPr lang="fr-FR" sz="3400" dirty="0" err="1"/>
              <a:t>property</a:t>
            </a:r>
            <a:r>
              <a:rPr lang="fr-FR" sz="3400" dirty="0"/>
              <a:t> crimes.</a:t>
            </a:r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7258816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0F43-0D2B-2346-8EE2-9160BB16AAB0}" type="slidenum">
              <a:rPr lang="en-US"/>
              <a:pPr/>
              <a:t>35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Quiz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8909" y="2332182"/>
            <a:ext cx="7985991" cy="3934147"/>
          </a:xfrm>
        </p:spPr>
        <p:txBody>
          <a:bodyPr>
            <a:noAutofit/>
          </a:bodyPr>
          <a:lstStyle/>
          <a:p>
            <a:pPr>
              <a:buFont typeface="Wingdings" charset="0"/>
              <a:buNone/>
            </a:pPr>
            <a:r>
              <a:rPr lang="fr-FR" sz="3400" dirty="0"/>
              <a:t>6. The </a:t>
            </a:r>
            <a:r>
              <a:rPr lang="fr-FR" sz="3400" dirty="0" err="1"/>
              <a:t>idea</a:t>
            </a:r>
            <a:r>
              <a:rPr lang="fr-FR" sz="3400" dirty="0"/>
              <a:t> </a:t>
            </a:r>
            <a:r>
              <a:rPr lang="fr-FR" sz="3400" dirty="0" err="1"/>
              <a:t>that</a:t>
            </a:r>
            <a:r>
              <a:rPr lang="fr-FR" sz="3400" dirty="0"/>
              <a:t> if a </a:t>
            </a:r>
            <a:r>
              <a:rPr lang="fr-FR" sz="3400" dirty="0" err="1"/>
              <a:t>punishment</a:t>
            </a:r>
            <a:r>
              <a:rPr lang="fr-FR" sz="3400" dirty="0"/>
              <a:t> </a:t>
            </a:r>
            <a:r>
              <a:rPr lang="fr-FR" sz="3400" dirty="0" err="1"/>
              <a:t>is</a:t>
            </a:r>
            <a:r>
              <a:rPr lang="fr-FR" sz="3400" dirty="0"/>
              <a:t> </a:t>
            </a:r>
            <a:r>
              <a:rPr lang="fr-FR" sz="3400" dirty="0" err="1"/>
              <a:t>too</a:t>
            </a:r>
            <a:r>
              <a:rPr lang="fr-FR" sz="3400" dirty="0"/>
              <a:t> </a:t>
            </a:r>
            <a:r>
              <a:rPr lang="fr-FR" sz="3400" dirty="0" err="1"/>
              <a:t>severe</a:t>
            </a:r>
            <a:r>
              <a:rPr lang="fr-FR" sz="3400" dirty="0"/>
              <a:t> </a:t>
            </a:r>
            <a:r>
              <a:rPr lang="fr-FR" sz="3400" dirty="0" err="1"/>
              <a:t>then</a:t>
            </a:r>
            <a:r>
              <a:rPr lang="fr-FR" sz="3400" dirty="0"/>
              <a:t> people </a:t>
            </a:r>
            <a:r>
              <a:rPr lang="fr-FR" sz="3400" dirty="0" err="1"/>
              <a:t>won</a:t>
            </a:r>
            <a:r>
              <a:rPr lang="fr-FR" sz="3400" dirty="0" err="1">
                <a:latin typeface="Times New Roman"/>
              </a:rPr>
              <a:t>’</a:t>
            </a:r>
            <a:r>
              <a:rPr lang="fr-FR" sz="3400" dirty="0" err="1"/>
              <a:t>t</a:t>
            </a:r>
            <a:r>
              <a:rPr lang="fr-FR" sz="3400" dirty="0"/>
              <a:t> commit the crime </a:t>
            </a:r>
            <a:r>
              <a:rPr lang="fr-FR" sz="3400" dirty="0" err="1"/>
              <a:t>is</a:t>
            </a:r>
            <a:r>
              <a:rPr lang="fr-FR" sz="3400" dirty="0"/>
              <a:t> </a:t>
            </a:r>
            <a:r>
              <a:rPr lang="fr-FR" sz="3400" dirty="0" err="1"/>
              <a:t>related</a:t>
            </a:r>
            <a:r>
              <a:rPr lang="fr-FR" sz="3400" dirty="0"/>
              <a:t> to:</a:t>
            </a:r>
          </a:p>
          <a:p>
            <a:pPr lvl="1">
              <a:buFont typeface="Wingdings" charset="0"/>
              <a:buNone/>
            </a:pPr>
            <a:r>
              <a:rPr lang="fr-FR" sz="3400" dirty="0"/>
              <a:t>a. </a:t>
            </a:r>
            <a:r>
              <a:rPr lang="fr-FR" sz="3400" dirty="0" err="1"/>
              <a:t>rehabilitation</a:t>
            </a:r>
            <a:r>
              <a:rPr lang="fr-FR" sz="3400" dirty="0"/>
              <a:t>.</a:t>
            </a:r>
          </a:p>
          <a:p>
            <a:pPr lvl="1">
              <a:buFont typeface="Wingdings" charset="0"/>
              <a:buNone/>
            </a:pPr>
            <a:r>
              <a:rPr lang="fr-FR" sz="3400" dirty="0"/>
              <a:t>b. </a:t>
            </a:r>
            <a:r>
              <a:rPr lang="fr-FR" sz="3400" dirty="0" err="1"/>
              <a:t>retribution</a:t>
            </a:r>
            <a:r>
              <a:rPr lang="fr-FR" sz="3400" dirty="0"/>
              <a:t>.</a:t>
            </a:r>
          </a:p>
          <a:p>
            <a:pPr lvl="1">
              <a:buFont typeface="Wingdings" charset="0"/>
              <a:buNone/>
            </a:pPr>
            <a:r>
              <a:rPr lang="fr-FR" sz="3400" dirty="0"/>
              <a:t>c. </a:t>
            </a:r>
            <a:r>
              <a:rPr lang="fr-FR" sz="3400" dirty="0" err="1"/>
              <a:t>incapacitation</a:t>
            </a:r>
            <a:r>
              <a:rPr lang="fr-FR" sz="3400" dirty="0"/>
              <a:t>.</a:t>
            </a:r>
          </a:p>
          <a:p>
            <a:pPr lvl="1">
              <a:buFont typeface="Wingdings" charset="0"/>
              <a:buNone/>
            </a:pPr>
            <a:r>
              <a:rPr lang="fr-FR" sz="3400" dirty="0"/>
              <a:t>d. </a:t>
            </a:r>
            <a:r>
              <a:rPr lang="fr-FR" sz="3400" dirty="0" err="1"/>
              <a:t>deterrence</a:t>
            </a:r>
            <a:r>
              <a:rPr lang="fr-FR" sz="3400" dirty="0"/>
              <a:t>.</a:t>
            </a:r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24276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C13A-5D49-DE43-896A-24E151E31C05}" type="slidenum">
              <a:rPr lang="en-US"/>
              <a:pPr/>
              <a:t>4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Breaking Norms</a:t>
            </a:r>
          </a:p>
        </p:txBody>
      </p:sp>
      <p:pic>
        <p:nvPicPr>
          <p:cNvPr id="44036" name="Picture 4" descr="ch04ph1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4400" y="2038256"/>
            <a:ext cx="3810000" cy="2070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609600" y="1981200"/>
            <a:ext cx="3962400" cy="509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600" dirty="0">
              <a:solidFill>
                <a:srgbClr val="000000"/>
              </a:solidFill>
              <a:latin typeface="Century Gothic"/>
              <a:cs typeface="Century Gothic"/>
            </a:endParaRPr>
          </a:p>
          <a:p>
            <a:r>
              <a:rPr lang="en-US" sz="2600" b="1" dirty="0" smtClean="0">
                <a:solidFill>
                  <a:srgbClr val="000000"/>
                </a:solidFill>
                <a:latin typeface="Century Gothic"/>
                <a:cs typeface="Century Gothic"/>
              </a:rPr>
              <a:t>Ethnomethodology</a:t>
            </a:r>
            <a:r>
              <a:rPr lang="en-US" sz="2600" dirty="0" smtClean="0">
                <a:solidFill>
                  <a:srgbClr val="000000"/>
                </a:solidFill>
                <a:latin typeface="Century Gothic"/>
                <a:cs typeface="Century Gothic"/>
              </a:rPr>
              <a:t> assist in studying norms in social life.</a:t>
            </a:r>
          </a:p>
          <a:p>
            <a:endParaRPr lang="en-US" sz="2600" dirty="0" smtClean="0">
              <a:solidFill>
                <a:srgbClr val="000000"/>
              </a:solidFill>
              <a:latin typeface="Century Gothic"/>
              <a:cs typeface="Century Gothic"/>
            </a:endParaRPr>
          </a:p>
          <a:p>
            <a:endParaRPr lang="en-US" sz="2600" b="1" dirty="0">
              <a:solidFill>
                <a:srgbClr val="000000"/>
              </a:solidFill>
              <a:latin typeface="Century Gothic"/>
              <a:cs typeface="Century Gothic"/>
            </a:endParaRPr>
          </a:p>
          <a:p>
            <a:r>
              <a:rPr lang="en-US" sz="2600" b="1" dirty="0" smtClean="0">
                <a:solidFill>
                  <a:srgbClr val="000000"/>
                </a:solidFill>
                <a:latin typeface="Century Gothic"/>
                <a:cs typeface="Century Gothic"/>
              </a:rPr>
              <a:t>Ethno</a:t>
            </a:r>
            <a:r>
              <a:rPr lang="en-US" sz="2600" dirty="0" smtClean="0">
                <a:solidFill>
                  <a:srgbClr val="000000"/>
                </a:solidFill>
                <a:latin typeface="Century Gothic"/>
                <a:cs typeface="Century Gothic"/>
              </a:rPr>
              <a:t> – group of people</a:t>
            </a:r>
          </a:p>
          <a:p>
            <a:r>
              <a:rPr lang="en-US" sz="2600" b="1" dirty="0" smtClean="0">
                <a:solidFill>
                  <a:srgbClr val="000000"/>
                </a:solidFill>
                <a:latin typeface="Century Gothic"/>
                <a:cs typeface="Century Gothic"/>
              </a:rPr>
              <a:t>Method</a:t>
            </a:r>
            <a:r>
              <a:rPr lang="en-US" sz="2600" dirty="0" smtClean="0">
                <a:solidFill>
                  <a:srgbClr val="000000"/>
                </a:solidFill>
                <a:latin typeface="Century Gothic"/>
                <a:cs typeface="Century Gothic"/>
              </a:rPr>
              <a:t> – ways of doing things</a:t>
            </a:r>
          </a:p>
          <a:p>
            <a:r>
              <a:rPr lang="en-US" sz="2600" b="1" dirty="0" smtClean="0">
                <a:solidFill>
                  <a:srgbClr val="000000"/>
                </a:solidFill>
                <a:latin typeface="Century Gothic"/>
                <a:cs typeface="Century Gothic"/>
              </a:rPr>
              <a:t>Ology </a:t>
            </a:r>
            <a:r>
              <a:rPr lang="en-US" sz="2600" dirty="0" smtClean="0">
                <a:solidFill>
                  <a:srgbClr val="000000"/>
                </a:solidFill>
                <a:latin typeface="Century Gothic"/>
                <a:cs typeface="Century Gothic"/>
              </a:rPr>
              <a:t>– study of</a:t>
            </a:r>
            <a:endParaRPr lang="en-GB" sz="2600" b="1" dirty="0">
              <a:solidFill>
                <a:srgbClr val="000000"/>
              </a:solidFill>
              <a:latin typeface="Century Gothic"/>
              <a:cs typeface="Century Gothic"/>
            </a:endParaRPr>
          </a:p>
          <a:p>
            <a:pPr>
              <a:spcBef>
                <a:spcPct val="50000"/>
              </a:spcBef>
            </a:pPr>
            <a:endParaRPr lang="en-US" sz="2600" dirty="0">
              <a:latin typeface="Century Gothic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24400" y="4014530"/>
            <a:ext cx="41894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cs typeface="Century Gothic"/>
              </a:rPr>
              <a:t>A scene from the film </a:t>
            </a:r>
            <a:r>
              <a:rPr lang="en-US" sz="2000" i="1" dirty="0">
                <a:solidFill>
                  <a:srgbClr val="000000"/>
                </a:solidFill>
                <a:cs typeface="Century Gothic"/>
              </a:rPr>
              <a:t>Borat</a:t>
            </a:r>
            <a:r>
              <a:rPr lang="en-US" sz="2000" dirty="0">
                <a:solidFill>
                  <a:srgbClr val="000000"/>
                </a:solidFill>
                <a:cs typeface="Century Gothic"/>
              </a:rPr>
              <a:t>. What established scripts did </a:t>
            </a:r>
            <a:r>
              <a:rPr lang="en-US" sz="2000" dirty="0" err="1">
                <a:solidFill>
                  <a:srgbClr val="000000"/>
                </a:solidFill>
                <a:cs typeface="Century Gothic"/>
              </a:rPr>
              <a:t>Sacha</a:t>
            </a:r>
            <a:r>
              <a:rPr lang="en-US" sz="2000" dirty="0">
                <a:solidFill>
                  <a:srgbClr val="000000"/>
                </a:solidFill>
                <a:cs typeface="Century Gothic"/>
              </a:rPr>
              <a:t> Baron Cohen</a:t>
            </a:r>
            <a:r>
              <a:rPr lang="ja-JP" altLang="en-US" sz="2000" dirty="0">
                <a:solidFill>
                  <a:srgbClr val="000000"/>
                </a:solidFill>
                <a:cs typeface="Century Gothic"/>
              </a:rPr>
              <a:t>’</a:t>
            </a:r>
            <a:r>
              <a:rPr lang="en-US" sz="2000" dirty="0">
                <a:solidFill>
                  <a:srgbClr val="000000"/>
                </a:solidFill>
                <a:cs typeface="Century Gothic"/>
              </a:rPr>
              <a:t>s character Borat violate by going on an elevator naked? How did the unsuspecting woman on the elevator try to cope with the breach?</a:t>
            </a:r>
          </a:p>
        </p:txBody>
      </p:sp>
    </p:spTree>
    <p:extLst>
      <p:ext uri="{BB962C8B-B14F-4D97-AF65-F5344CB8AC3E}">
        <p14:creationId xmlns:p14="http://schemas.microsoft.com/office/powerpoint/2010/main" val="3126555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AEE5-2DDE-D947-B8B0-AA59BA0A5E94}" type="slidenum">
              <a:rPr lang="en-US"/>
              <a:pPr/>
              <a:t>5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Deviance </a:t>
            </a:r>
            <a:r>
              <a:rPr lang="en-US" sz="3400" dirty="0" smtClean="0"/>
              <a:t>As Social Control</a:t>
            </a:r>
            <a:endParaRPr lang="en-US" sz="34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599" y="2163091"/>
            <a:ext cx="8558213" cy="3973513"/>
          </a:xfrm>
        </p:spPr>
        <p:txBody>
          <a:bodyPr>
            <a:noAutofit/>
          </a:bodyPr>
          <a:lstStyle/>
          <a:p>
            <a:r>
              <a:rPr lang="en-US" sz="2500" dirty="0" smtClean="0"/>
              <a:t>Norms create deviance.</a:t>
            </a:r>
          </a:p>
          <a:p>
            <a:r>
              <a:rPr lang="en-US" sz="2500" dirty="0" smtClean="0"/>
              <a:t>As Durkheim noted, crime is a normal part of society.</a:t>
            </a:r>
          </a:p>
          <a:p>
            <a:r>
              <a:rPr lang="en-US" sz="2500" dirty="0" smtClean="0"/>
              <a:t>It is necessary to unite, but it is also necessary to maintain social control.</a:t>
            </a:r>
          </a:p>
          <a:p>
            <a:pPr lvl="1">
              <a:buSzPts val="2000"/>
              <a:buFont typeface="Wingdings 2"/>
              <a:buChar char=""/>
            </a:pPr>
            <a:r>
              <a:rPr lang="en-US" sz="2500" u="sng" dirty="0">
                <a:solidFill>
                  <a:srgbClr val="595959"/>
                </a:solidFill>
                <a:hlinkClick r:id="rId2"/>
              </a:rPr>
              <a:t>It is the Deviants among us that hold us </a:t>
            </a:r>
            <a:r>
              <a:rPr lang="en-US" sz="2500" u="sng" dirty="0" smtClean="0">
                <a:solidFill>
                  <a:srgbClr val="595959"/>
                </a:solidFill>
                <a:hlinkClick r:id="rId2"/>
              </a:rPr>
              <a:t>together</a:t>
            </a:r>
            <a:endParaRPr lang="en-US" sz="2500" dirty="0" smtClean="0"/>
          </a:p>
          <a:p>
            <a:r>
              <a:rPr lang="en-US" sz="2500" dirty="0" smtClean="0"/>
              <a:t>Self-control is social control; therefore, adherence to social norms is doing what the powerful in society compel you to do. </a:t>
            </a:r>
            <a:endParaRPr lang="en-US" sz="2500" dirty="0"/>
          </a:p>
          <a:p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782303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4D9B-E3AD-0849-9B31-7F87C776847A}" type="slidenum">
              <a:rPr lang="en-US"/>
              <a:pPr/>
              <a:t>6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Punish Depends on Culture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2038256"/>
            <a:ext cx="8293100" cy="4228073"/>
          </a:xfrm>
        </p:spPr>
        <p:txBody>
          <a:bodyPr>
            <a:normAutofit/>
          </a:bodyPr>
          <a:lstStyle/>
          <a:p>
            <a:r>
              <a:rPr lang="en-US" sz="2600" dirty="0"/>
              <a:t>Because </a:t>
            </a:r>
            <a:r>
              <a:rPr lang="en-US" sz="2600" dirty="0" smtClean="0"/>
              <a:t>it is so expensive to incarcerate people, </a:t>
            </a:r>
            <a:r>
              <a:rPr lang="en-US" sz="2600" dirty="0"/>
              <a:t>other forms of punishment are </a:t>
            </a:r>
            <a:r>
              <a:rPr lang="en-US" sz="2600" dirty="0" smtClean="0"/>
              <a:t>used elsewhere in the world. </a:t>
            </a:r>
            <a:endParaRPr lang="en-US" sz="2600" dirty="0"/>
          </a:p>
          <a:p>
            <a:r>
              <a:rPr lang="en-US" sz="2600" dirty="0"/>
              <a:t>These include shunning, total banishment from a community, or corporal punishment.</a:t>
            </a:r>
          </a:p>
          <a:p>
            <a:pPr lvl="1"/>
            <a:r>
              <a:rPr lang="en-US" sz="2400" dirty="0"/>
              <a:t>Ex: John</a:t>
            </a:r>
            <a:r>
              <a:rPr lang="ja-JP" altLang="en-US" sz="2400" dirty="0">
                <a:latin typeface="Times New Roman"/>
              </a:rPr>
              <a:t>’</a:t>
            </a:r>
            <a:r>
              <a:rPr lang="en-US" sz="2400" dirty="0"/>
              <a:t>s list, public placement of trash </a:t>
            </a:r>
            <a:r>
              <a:rPr lang="en-US" sz="2400" dirty="0" smtClean="0"/>
              <a:t>cans, ‘whiskey plates’</a:t>
            </a:r>
            <a:endParaRPr lang="en-US" sz="2400" dirty="0"/>
          </a:p>
          <a:p>
            <a:endParaRPr lang="en-US" sz="2600" dirty="0"/>
          </a:p>
        </p:txBody>
      </p:sp>
      <p:pic>
        <p:nvPicPr>
          <p:cNvPr id="14340" name="Picture 4" descr="beach_ad_es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197" y="5126466"/>
            <a:ext cx="1837968" cy="1378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1" name="Picture 5" descr="newspaper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60" y="5126466"/>
            <a:ext cx="1630604" cy="144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9975" y="4890112"/>
            <a:ext cx="1929919" cy="161483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4650" y="5062333"/>
            <a:ext cx="2726190" cy="144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465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B2E1-02CC-1B4D-B43A-550D4FD562B2}" type="slidenum">
              <a:rPr lang="en-US"/>
              <a:pPr/>
              <a:t>7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Theories of Deviance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5999"/>
            <a:ext cx="5376863" cy="428307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600" b="1" dirty="0"/>
              <a:t>Functionalists</a:t>
            </a:r>
            <a:r>
              <a:rPr lang="en-US" sz="2600" dirty="0"/>
              <a:t> argue that deviance serves a positive social function by clarifying moral boundaries and promoting social cohesion.  </a:t>
            </a:r>
          </a:p>
          <a:p>
            <a:pPr>
              <a:lnSpc>
                <a:spcPct val="80000"/>
              </a:lnSpc>
            </a:pPr>
            <a:r>
              <a:rPr lang="en-US" sz="2600" b="1" dirty="0"/>
              <a:t>Conflict</a:t>
            </a:r>
            <a:r>
              <a:rPr lang="en-US" sz="2600" b="1" i="1" dirty="0"/>
              <a:t> </a:t>
            </a:r>
            <a:r>
              <a:rPr lang="en-US" sz="2600" b="1" dirty="0"/>
              <a:t>theorists</a:t>
            </a:r>
            <a:r>
              <a:rPr lang="en-US" sz="2600" dirty="0"/>
              <a:t> believe that a society</a:t>
            </a:r>
            <a:r>
              <a:rPr lang="ja-JP" altLang="en-US" sz="2600" dirty="0">
                <a:latin typeface="Times New Roman"/>
              </a:rPr>
              <a:t>’</a:t>
            </a:r>
            <a:r>
              <a:rPr lang="en-US" sz="2600" dirty="0"/>
              <a:t>s inequalities are reproduced in its definitions of deviance, so that the less powerful are more likely to be criminalized.  </a:t>
            </a:r>
          </a:p>
          <a:p>
            <a:pPr>
              <a:lnSpc>
                <a:spcPct val="80000"/>
              </a:lnSpc>
            </a:pPr>
            <a:endParaRPr lang="en-US" sz="2600" dirty="0"/>
          </a:p>
        </p:txBody>
      </p:sp>
      <p:pic>
        <p:nvPicPr>
          <p:cNvPr id="15364" name="Picture 4" descr="homeless-person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565400"/>
            <a:ext cx="2870200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018213" y="5187950"/>
            <a:ext cx="28956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/>
              <a:t>Why is what he</a:t>
            </a:r>
            <a:r>
              <a:rPr lang="ja-JP" altLang="en-US" sz="2200" dirty="0">
                <a:latin typeface="Arial"/>
              </a:rPr>
              <a:t>’</a:t>
            </a:r>
            <a:r>
              <a:rPr lang="en-US" sz="2200" dirty="0"/>
              <a:t>s doing against the law?</a:t>
            </a:r>
          </a:p>
        </p:txBody>
      </p:sp>
    </p:spTree>
    <p:extLst>
      <p:ext uri="{BB962C8B-B14F-4D97-AF65-F5344CB8AC3E}">
        <p14:creationId xmlns:p14="http://schemas.microsoft.com/office/powerpoint/2010/main" val="3375011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69835-29C0-4F48-9AC3-E64230FF4135}" type="slidenum">
              <a:rPr lang="en-US"/>
              <a:pPr/>
              <a:t>8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Theories of Deviance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2595562"/>
            <a:ext cx="8293100" cy="3670767"/>
          </a:xfrm>
        </p:spPr>
        <p:txBody>
          <a:bodyPr>
            <a:noAutofit/>
          </a:bodyPr>
          <a:lstStyle/>
          <a:p>
            <a:r>
              <a:rPr lang="en-US" sz="3000" b="1" dirty="0"/>
              <a:t>Merton</a:t>
            </a:r>
            <a:r>
              <a:rPr lang="ja-JP" altLang="en-US" sz="3000" b="1" dirty="0">
                <a:latin typeface="Times New Roman"/>
              </a:rPr>
              <a:t>’</a:t>
            </a:r>
            <a:r>
              <a:rPr lang="en-US" sz="3000" b="1" dirty="0"/>
              <a:t>s </a:t>
            </a:r>
            <a:r>
              <a:rPr lang="en-US" sz="3000" b="1" dirty="0" smtClean="0"/>
              <a:t>Structural Strain Theory</a:t>
            </a:r>
            <a:r>
              <a:rPr lang="en-US" sz="3000" dirty="0" smtClean="0"/>
              <a:t> </a:t>
            </a:r>
            <a:r>
              <a:rPr lang="en-US" sz="3000" dirty="0"/>
              <a:t>argues that the tension or strain between socially approved goals and an individual</a:t>
            </a:r>
            <a:r>
              <a:rPr lang="ja-JP" altLang="en-US" sz="3000" dirty="0">
                <a:latin typeface="Times New Roman"/>
              </a:rPr>
              <a:t>’</a:t>
            </a:r>
            <a:r>
              <a:rPr lang="en-US" sz="3000" dirty="0"/>
              <a:t>s ability to meet those goals through socially approved means will lead to deviance as individuals reject either the goals (achieving success), the means (hard work, education), or both.  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812637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C6860-FC46-4E4C-8751-6B1A9C7B4D35}" type="slidenum">
              <a:rPr lang="en-US"/>
              <a:pPr/>
              <a:t>9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Merton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Adaptations</a:t>
            </a:r>
          </a:p>
        </p:txBody>
      </p:sp>
      <p:pic>
        <p:nvPicPr>
          <p:cNvPr id="17412" name="Picture 4" descr="figure 7"/>
          <p:cNvPicPr>
            <a:picLocks noGrp="1" noChangeAspect="1" noChangeArrowheads="1"/>
          </p:cNvPicPr>
          <p:nvPr>
            <p:ph type="body"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3" r="13903" b="4051"/>
          <a:stretch/>
        </p:blipFill>
        <p:spPr>
          <a:xfrm>
            <a:off x="161637" y="2114405"/>
            <a:ext cx="5957454" cy="4612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6545" y="2260601"/>
            <a:ext cx="1793348" cy="11933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96545" y="3902364"/>
            <a:ext cx="1793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Which one would Walter White be?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607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6211</TotalTime>
  <Words>1456</Words>
  <Application>Microsoft Macintosh PowerPoint</Application>
  <PresentationFormat>On-screen Show (4:3)</PresentationFormat>
  <Paragraphs>185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Perception</vt:lpstr>
      <vt:lpstr>Lesson 7: Deviance</vt:lpstr>
      <vt:lpstr>Defining Deviance</vt:lpstr>
      <vt:lpstr>How Does Deviance Relate to Culture?</vt:lpstr>
      <vt:lpstr>Breaking Norms</vt:lpstr>
      <vt:lpstr>Deviance As Social Control</vt:lpstr>
      <vt:lpstr>How to Punish Depends on Culture</vt:lpstr>
      <vt:lpstr>Theories of Deviance</vt:lpstr>
      <vt:lpstr>Theories of Deviance </vt:lpstr>
      <vt:lpstr>Merton’s Adaptations</vt:lpstr>
      <vt:lpstr>PowerPoint Presentation</vt:lpstr>
      <vt:lpstr>Theories of Deviance </vt:lpstr>
      <vt:lpstr>Theories of Deviance </vt:lpstr>
      <vt:lpstr>Labeling Theory </vt:lpstr>
      <vt:lpstr>Stigma and Deviant Identity</vt:lpstr>
      <vt:lpstr>Stigma and Deviant Identity </vt:lpstr>
      <vt:lpstr>Managing Stigma</vt:lpstr>
      <vt:lpstr>Managing Stigma</vt:lpstr>
      <vt:lpstr>Managing Stigma </vt:lpstr>
      <vt:lpstr>Studying Deviance</vt:lpstr>
      <vt:lpstr>Studying Deviance </vt:lpstr>
      <vt:lpstr>Crime and Punishment</vt:lpstr>
      <vt:lpstr>Violent Crime: Total U.S. Violent Crime Rate, 1960–2008</vt:lpstr>
      <vt:lpstr>Crime and Punishment </vt:lpstr>
      <vt:lpstr>Property Crime</vt:lpstr>
      <vt:lpstr>National Recidivism Rates for Prisoners Released in 1983 and 1994</vt:lpstr>
      <vt:lpstr>Different Approaches to Punishment</vt:lpstr>
      <vt:lpstr>Different Approaches to Punishment </vt:lpstr>
      <vt:lpstr>“Positive” Deviance</vt:lpstr>
      <vt:lpstr>Ideas to Remember</vt:lpstr>
      <vt:lpstr>Lesson Quiz</vt:lpstr>
      <vt:lpstr>Lesson Quiz</vt:lpstr>
      <vt:lpstr>Lesson Quiz</vt:lpstr>
      <vt:lpstr>Lesson Quiz</vt:lpstr>
      <vt:lpstr>Lesson Quiz</vt:lpstr>
      <vt:lpstr>Lesson Quiz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2: Theory</dc:title>
  <dc:creator>Robert</dc:creator>
  <cp:lastModifiedBy>Robert</cp:lastModifiedBy>
  <cp:revision>323</cp:revision>
  <dcterms:created xsi:type="dcterms:W3CDTF">2014-08-13T17:56:08Z</dcterms:created>
  <dcterms:modified xsi:type="dcterms:W3CDTF">2015-10-14T20:54:26Z</dcterms:modified>
</cp:coreProperties>
</file>