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96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728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32DD-2173-F446-A5C7-3EB6E06C7361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48133-B3B4-D24F-A2E3-A7A71D9B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6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2B79B-4130-9744-B70B-2A094DD624D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04A86-48B0-C84D-93A0-012BD1B1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50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6BF46-260F-E449-9971-08A894EA7B40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19675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8740-1D97-4C48-A083-BD1D3E734694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86AFB3-A672-6A49-97BD-BA3124CADD21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F0A2-9531-7D4F-BDB8-0682FB37DB87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43E42B5-9418-714B-B74B-0BD5AE488F67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AB0EDA3-6B4B-1E49-AABE-8FDB0D63E4EF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1E95-6350-494A-8331-9709FBB2CFE4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AB34-127A-E14A-8635-63997AC32F98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F59E-4B34-4F4C-850E-6AB1BAE506DC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A759-0B13-D94F-A041-294BDAE159F8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E963-8DA8-8E41-84DD-337DF889C64C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E4154F-0F27-194A-A230-3B3EE0B82E50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EC8F1F37-9A76-204C-A71E-B62578464F60}" type="datetime1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EAEA-C75E-3649-8E87-BFFB70DBAE83}" type="datetime1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13DA-E25B-4940-90FF-183F1C813AEC}" type="datetime1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972044-CE4E-1648-9872-98F3AF908C31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136C0E9-D6AD-B744-B9F8-F08CE41C4886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CofLE3q3Qh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OvpMjRPp6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7: Deviance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Robert </a:t>
            </a:r>
            <a:r>
              <a:rPr lang="en-US" sz="2400" dirty="0" err="1" smtClean="0"/>
              <a:t>Wonser</a:t>
            </a:r>
            <a:endParaRPr lang="en-US" sz="2400" dirty="0" smtClean="0"/>
          </a:p>
          <a:p>
            <a:r>
              <a:rPr lang="en-US" sz="2400" dirty="0" smtClean="0"/>
              <a:t>Introduction to Sociology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8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924050" y="4229100"/>
            <a:ext cx="13525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Innovator</a:t>
            </a:r>
            <a:endParaRPr lang="en-GB" sz="160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30600" y="4229100"/>
            <a:ext cx="12954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Retreatist</a:t>
            </a:r>
            <a:endParaRPr lang="en-GB" sz="160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143500" y="4229100"/>
            <a:ext cx="9144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Rebel</a:t>
            </a:r>
            <a:endParaRPr lang="en-GB" sz="160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  <p:pic>
        <p:nvPicPr>
          <p:cNvPr id="46086" name="Picture 6" descr="ch06ph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0"/>
            <a:ext cx="472440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400550" y="2268538"/>
            <a:ext cx="2209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Ritualist</a:t>
            </a:r>
            <a:endParaRPr lang="en-GB" sz="160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917700" y="2268538"/>
            <a:ext cx="12827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Conformist</a:t>
            </a:r>
            <a:endParaRPr lang="en-GB" sz="160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28600" y="4559300"/>
            <a:ext cx="8686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79360" tIns="46800" rIns="90000" bIns="279360"/>
          <a:lstStyle/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Which type are you? Do you follow socially accepted means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and goals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? </a:t>
            </a:r>
            <a:endParaRPr lang="en-US" sz="2000" dirty="0" smtClean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You</a:t>
            </a:r>
            <a:r>
              <a:rPr lang="ja-JP" altLang="en-US" sz="2000" dirty="0" smtClean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 conformist. Doing the bare minimum?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You</a:t>
            </a:r>
            <a:r>
              <a:rPr lang="ja-JP" altLang="en-US" sz="2000" dirty="0" smtClean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probably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ritualist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If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you</a:t>
            </a:r>
            <a:r>
              <a:rPr lang="ja-JP" altLang="en-US" sz="2000" dirty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like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WorldCom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CEO Bernard </a:t>
            </a: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Ebbers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 and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want to earn big rewards but </a:t>
            </a:r>
            <a:endParaRPr lang="en-US" sz="2000" dirty="0" smtClean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have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few scruples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about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how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you reach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them, you</a:t>
            </a:r>
            <a:r>
              <a:rPr lang="ja-JP" altLang="en-US" sz="2000" dirty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an innovator. You</a:t>
            </a:r>
            <a:r>
              <a:rPr lang="ja-JP" altLang="en-US" sz="2000" dirty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a </a:t>
            </a:r>
            <a:endParaRPr lang="en-US" sz="2000" dirty="0" smtClean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retreatist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if you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reject all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means and goals of society. You</a:t>
            </a:r>
            <a:r>
              <a:rPr lang="ja-JP" altLang="en-US" sz="2000" dirty="0">
                <a:solidFill>
                  <a:srgbClr val="000000"/>
                </a:solidFill>
                <a:latin typeface="Arial"/>
                <a:cs typeface="Arial Unicode MS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 a rebel, like </a:t>
            </a:r>
            <a:endParaRPr lang="en-US" sz="2000" dirty="0" smtClean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Che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Guevara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, if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you not only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reject social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means and goals but also want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to </a:t>
            </a:r>
          </a:p>
          <a:p>
            <a:pPr defTabSz="449263" eaLnBrk="1" hangingPunct="1">
              <a:lnSpc>
                <a:spcPct val="75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destroy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society itself.</a:t>
            </a:r>
            <a:endParaRPr lang="en-GB" sz="2000" dirty="0">
              <a:solidFill>
                <a:srgbClr val="000000"/>
              </a:solidFill>
              <a:latin typeface="Times New Roman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31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7E75F-BC29-3C4A-A9B4-7D04F822AD5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Deviance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309092"/>
            <a:ext cx="8369300" cy="3957238"/>
          </a:xfrm>
        </p:spPr>
        <p:txBody>
          <a:bodyPr>
            <a:noAutofit/>
          </a:bodyPr>
          <a:lstStyle/>
          <a:p>
            <a:r>
              <a:rPr lang="en-US" sz="3000" b="1" dirty="0"/>
              <a:t>Symbolic</a:t>
            </a:r>
            <a:r>
              <a:rPr lang="en-US" sz="3000" b="1" i="1" dirty="0"/>
              <a:t> </a:t>
            </a:r>
            <a:r>
              <a:rPr lang="en-US" sz="3000" b="1" dirty="0" err="1"/>
              <a:t>Interactionist</a:t>
            </a:r>
            <a:r>
              <a:rPr lang="en-US" sz="3000" b="1" i="1" dirty="0"/>
              <a:t> </a:t>
            </a:r>
            <a:r>
              <a:rPr lang="en-US" sz="3000" dirty="0"/>
              <a:t>theories of deviance focus on how interpersonal relations and everyday interactions shape definitions of deviance and influence those who engage in deviant behavior</a:t>
            </a:r>
            <a:r>
              <a:rPr lang="en-US" sz="3000" b="1" i="1" dirty="0"/>
              <a:t>.  </a:t>
            </a:r>
          </a:p>
          <a:p>
            <a:pPr lvl="1"/>
            <a:r>
              <a:rPr lang="en-US" sz="3000" b="1" dirty="0"/>
              <a:t>Differential association theory</a:t>
            </a:r>
            <a:r>
              <a:rPr lang="en-US" sz="3000" dirty="0"/>
              <a:t> states that we learn to be deviant through our associations with deviant peers. 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7569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1667-4C9E-F640-B474-7B44269AD02E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Deviance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20510"/>
            <a:ext cx="8420100" cy="3954929"/>
          </a:xfrm>
        </p:spPr>
        <p:txBody>
          <a:bodyPr>
            <a:normAutofit/>
          </a:bodyPr>
          <a:lstStyle/>
          <a:p>
            <a:r>
              <a:rPr lang="en-US" sz="2800" b="1" dirty="0"/>
              <a:t>Labeling theory</a:t>
            </a:r>
            <a:r>
              <a:rPr lang="en-US" sz="2800" dirty="0"/>
              <a:t> claims that deviance is a consequence of external judgments, or labels, which both modify the individual</a:t>
            </a:r>
            <a:r>
              <a:rPr lang="ja-JP" altLang="en-US" sz="2800" dirty="0">
                <a:latin typeface="Times New Roman"/>
              </a:rPr>
              <a:t>’</a:t>
            </a:r>
            <a:r>
              <a:rPr lang="en-US" sz="2800" dirty="0"/>
              <a:t>s self-concept and change the way others respond to the labeled person.  </a:t>
            </a:r>
          </a:p>
          <a:p>
            <a:r>
              <a:rPr lang="en-US" sz="2800" dirty="0"/>
              <a:t>Labeling theory is also related to the idea of the </a:t>
            </a:r>
            <a:r>
              <a:rPr lang="en-US" sz="2800" b="1" dirty="0"/>
              <a:t>self-fulfilling prophecy</a:t>
            </a:r>
            <a:r>
              <a:rPr lang="en-US" sz="2800" dirty="0"/>
              <a:t>, which is a prediction that causes itself to come true.</a:t>
            </a:r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070" y="4999002"/>
            <a:ext cx="1107744" cy="166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1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527-2FA9-814B-BF2C-00A54F240984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Labeling Theory </a:t>
            </a:r>
          </a:p>
        </p:txBody>
      </p:sp>
      <p:pic>
        <p:nvPicPr>
          <p:cNvPr id="48132" name="Picture 4" descr="ch06ph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209800"/>
            <a:ext cx="3048000" cy="2000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08000" y="2209800"/>
            <a:ext cx="43688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How did Howard Becker apply labeling theory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the use of marijuana?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How does one </a:t>
            </a:r>
            <a:r>
              <a:rPr lang="en-US" sz="3200" i="1" dirty="0">
                <a:solidFill>
                  <a:schemeClr val="tx2"/>
                </a:solidFill>
              </a:rPr>
              <a:t>become </a:t>
            </a:r>
            <a:r>
              <a:rPr lang="en-US" sz="3200" dirty="0">
                <a:solidFill>
                  <a:schemeClr val="tx2"/>
                </a:solidFill>
              </a:rPr>
              <a:t>a marijuana user?</a:t>
            </a:r>
            <a:endParaRPr lang="en-GB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3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A934-9FCE-6E4F-9C4A-ACC151B7290A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Stigma and Deviant Identity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489" y="2296696"/>
            <a:ext cx="8157411" cy="3969634"/>
          </a:xfrm>
        </p:spPr>
        <p:txBody>
          <a:bodyPr>
            <a:normAutofit/>
          </a:bodyPr>
          <a:lstStyle/>
          <a:p>
            <a:r>
              <a:rPr lang="en-US" sz="3400" dirty="0"/>
              <a:t>A</a:t>
            </a:r>
            <a:r>
              <a:rPr lang="en-US" sz="3400" b="1" i="1" dirty="0"/>
              <a:t> </a:t>
            </a:r>
            <a:r>
              <a:rPr lang="en-US" sz="3400" b="1" dirty="0"/>
              <a:t>stigma</a:t>
            </a:r>
            <a:r>
              <a:rPr lang="en-US" sz="3400" b="1" i="1" dirty="0"/>
              <a:t> </a:t>
            </a:r>
            <a:r>
              <a:rPr lang="en-US" sz="3400" dirty="0"/>
              <a:t>is Erving </a:t>
            </a:r>
            <a:r>
              <a:rPr lang="en-US" sz="3400" dirty="0" err="1"/>
              <a:t>Goffman</a:t>
            </a:r>
            <a:r>
              <a:rPr lang="ja-JP" altLang="en-US" sz="3400" dirty="0">
                <a:latin typeface="Times New Roman"/>
              </a:rPr>
              <a:t>’</a:t>
            </a:r>
            <a:r>
              <a:rPr lang="en-US" sz="3400" dirty="0"/>
              <a:t>s term for any physical or social attribute that devalues a person or group</a:t>
            </a:r>
            <a:r>
              <a:rPr lang="ja-JP" altLang="en-US" sz="3400" dirty="0">
                <a:latin typeface="Times New Roman"/>
              </a:rPr>
              <a:t>’</a:t>
            </a:r>
            <a:r>
              <a:rPr lang="en-US" sz="3400" dirty="0"/>
              <a:t>s identity, and which may exclude those who are devalued from normal social interaction.  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1350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8B60-D91D-4F48-A9C8-676ED2A4D4D9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Stigma and Deviant Identity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2311400"/>
            <a:ext cx="8242300" cy="3954929"/>
          </a:xfrm>
        </p:spPr>
        <p:txBody>
          <a:bodyPr>
            <a:noAutofit/>
          </a:bodyPr>
          <a:lstStyle/>
          <a:p>
            <a:r>
              <a:rPr lang="en-US" sz="2800" dirty="0"/>
              <a:t>There are three main types of stigma: </a:t>
            </a:r>
          </a:p>
          <a:p>
            <a:pPr lvl="1"/>
            <a:r>
              <a:rPr lang="en-US" sz="2800" b="1" dirty="0"/>
              <a:t>physical</a:t>
            </a:r>
            <a:r>
              <a:rPr lang="en-US" sz="2800" dirty="0"/>
              <a:t> including physical or mental impairments, </a:t>
            </a:r>
          </a:p>
          <a:p>
            <a:pPr lvl="1"/>
            <a:r>
              <a:rPr lang="en-US" sz="2800" b="1" dirty="0"/>
              <a:t>moral</a:t>
            </a:r>
            <a:r>
              <a:rPr lang="en-US" sz="2800" dirty="0"/>
              <a:t> signs of flawed character, or </a:t>
            </a:r>
          </a:p>
          <a:p>
            <a:pPr lvl="1"/>
            <a:r>
              <a:rPr lang="en-US" sz="2800" b="1" dirty="0"/>
              <a:t>tribal</a:t>
            </a:r>
            <a:r>
              <a:rPr lang="en-US" sz="2800" dirty="0"/>
              <a:t> membership in a discredited or oppressed group.  </a:t>
            </a:r>
          </a:p>
          <a:p>
            <a:pPr marL="349250" lvl="1" indent="0">
              <a:buNone/>
            </a:pPr>
            <a:endParaRPr lang="en-US" sz="2800" dirty="0"/>
          </a:p>
          <a:p>
            <a:pPr lvl="1"/>
            <a:r>
              <a:rPr lang="en-US" sz="2800" dirty="0">
                <a:hlinkClick r:id="rId2"/>
              </a:rPr>
              <a:t>The effects of race and a criminal record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138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E36C-9E9B-DE40-8D10-B58A5B1B4F5B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Stigma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9" y="2595562"/>
            <a:ext cx="8239991" cy="3670767"/>
          </a:xfrm>
        </p:spPr>
        <p:txBody>
          <a:bodyPr>
            <a:normAutofit/>
          </a:bodyPr>
          <a:lstStyle/>
          <a:p>
            <a:r>
              <a:rPr lang="en-US" sz="3500" dirty="0"/>
              <a:t>One strategy analyzed by </a:t>
            </a:r>
            <a:r>
              <a:rPr lang="en-US" sz="3500" dirty="0" err="1"/>
              <a:t>Goffman</a:t>
            </a:r>
            <a:r>
              <a:rPr lang="en-US" sz="3500" dirty="0"/>
              <a:t> that stigmatized individuals use to negotiate everyday interaction is called </a:t>
            </a:r>
            <a:r>
              <a:rPr lang="en-US" sz="3500" b="1" dirty="0"/>
              <a:t>passing</a:t>
            </a:r>
            <a:r>
              <a:rPr lang="en-US" sz="3500" dirty="0"/>
              <a:t>, or concealing the stigmatizing information.  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02302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44B5-AF1D-3F48-9866-33CDFEB347EB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dirty="0" smtClean="0"/>
              <a:t>Stigma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349" y="2445306"/>
            <a:ext cx="8319551" cy="3821024"/>
          </a:xfrm>
        </p:spPr>
        <p:txBody>
          <a:bodyPr>
            <a:normAutofit/>
          </a:bodyPr>
          <a:lstStyle/>
          <a:p>
            <a:r>
              <a:rPr lang="en-US" sz="3200" dirty="0"/>
              <a:t>Others have what </a:t>
            </a:r>
            <a:r>
              <a:rPr lang="en-US" sz="3200" dirty="0" err="1"/>
              <a:t>Goffman</a:t>
            </a:r>
            <a:r>
              <a:rPr lang="en-US" sz="3200" dirty="0"/>
              <a:t> called an </a:t>
            </a:r>
            <a:r>
              <a:rPr lang="en-US" sz="3200" b="1" dirty="0"/>
              <a:t>in-group orientation</a:t>
            </a:r>
            <a:r>
              <a:rPr lang="en-US" sz="3200" dirty="0"/>
              <a:t>, where stigmatized individuals follow an orientation away from mainstream society and toward new standards that value their group identity.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059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DFDE-EE31-FD45-B4D0-4E368D2FA391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Stigma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09092"/>
            <a:ext cx="8115300" cy="3957238"/>
          </a:xfrm>
        </p:spPr>
        <p:txBody>
          <a:bodyPr>
            <a:normAutofit/>
          </a:bodyPr>
          <a:lstStyle/>
          <a:p>
            <a:r>
              <a:rPr lang="en-US" sz="2800" dirty="0"/>
              <a:t>Finally, others choose </a:t>
            </a:r>
            <a:r>
              <a:rPr lang="en-US" sz="2800" b="1" dirty="0"/>
              <a:t>deviance avowal</a:t>
            </a:r>
            <a:r>
              <a:rPr lang="en-US" sz="2800" dirty="0"/>
              <a:t>, a process by which an individual self-identifies as deviant and initiates his or her own labeling process.</a:t>
            </a:r>
          </a:p>
          <a:p>
            <a:endParaRPr lang="en-US" sz="2800" dirty="0"/>
          </a:p>
        </p:txBody>
      </p:sp>
      <p:pic>
        <p:nvPicPr>
          <p:cNvPr id="24581" name="Picture 5" descr="zombie guy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4114800"/>
            <a:ext cx="3276600" cy="24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zombie gu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4099391"/>
            <a:ext cx="1436688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968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3FB-C4AC-2F4F-B9BA-EEDC50A39BAD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Studying Deviance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2260600"/>
            <a:ext cx="8064500" cy="4005729"/>
          </a:xfrm>
        </p:spPr>
        <p:txBody>
          <a:bodyPr>
            <a:noAutofit/>
          </a:bodyPr>
          <a:lstStyle/>
          <a:p>
            <a:r>
              <a:rPr lang="en-US" sz="2800" dirty="0"/>
              <a:t>Sociologists have often focused on the most obvious forms of deviance </a:t>
            </a:r>
            <a:r>
              <a:rPr lang="en-US" sz="2800" dirty="0">
                <a:latin typeface="Times New Roman"/>
              </a:rPr>
              <a:t>–</a:t>
            </a:r>
            <a:r>
              <a:rPr lang="en-US" sz="2800" dirty="0"/>
              <a:t> criminals, the mentally handicapped, and sexual deviants </a:t>
            </a:r>
            <a:r>
              <a:rPr lang="en-US" sz="2800" dirty="0">
                <a:latin typeface="Times New Roman"/>
              </a:rPr>
              <a:t>–</a:t>
            </a:r>
            <a:r>
              <a:rPr lang="en-US" sz="2800" dirty="0"/>
              <a:t> because of deeply rooted social bias in favor of the norms of the powerful.  </a:t>
            </a:r>
          </a:p>
          <a:p>
            <a:r>
              <a:rPr lang="en-US" sz="2800" dirty="0"/>
              <a:t>Remember deviance is the violation of norms ….   Whose norms?</a:t>
            </a:r>
          </a:p>
          <a:p>
            <a:r>
              <a:rPr lang="en-US" sz="2800" dirty="0"/>
              <a:t>Who gets to say what is deviant or not?</a:t>
            </a:r>
          </a:p>
        </p:txBody>
      </p:sp>
    </p:spTree>
    <p:extLst>
      <p:ext uri="{BB962C8B-B14F-4D97-AF65-F5344CB8AC3E}">
        <p14:creationId xmlns:p14="http://schemas.microsoft.com/office/powerpoint/2010/main" val="182042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CDF6-F526-584B-B143-D7844EE2C6A4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Deviance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727" y="2595562"/>
            <a:ext cx="8286173" cy="3670767"/>
          </a:xfrm>
        </p:spPr>
        <p:txBody>
          <a:bodyPr>
            <a:noAutofit/>
          </a:bodyPr>
          <a:lstStyle/>
          <a:p>
            <a:r>
              <a:rPr lang="en-US" sz="2600" b="1" dirty="0"/>
              <a:t>Deviance</a:t>
            </a:r>
            <a:r>
              <a:rPr lang="en-US" sz="2600" dirty="0"/>
              <a:t> is a behavior, trait, belief, or other characteristic that violates a norm and causes a negative reaction.  </a:t>
            </a:r>
          </a:p>
          <a:p>
            <a:r>
              <a:rPr lang="en-US" sz="2600" dirty="0"/>
              <a:t>The definition of deviance varies widely across cultures, time, and situations.  </a:t>
            </a:r>
          </a:p>
          <a:p>
            <a:r>
              <a:rPr lang="en-US" sz="2600" dirty="0"/>
              <a:t>That is, deviance is relative. </a:t>
            </a:r>
          </a:p>
          <a:p>
            <a:r>
              <a:rPr lang="en-US" sz="2600" dirty="0"/>
              <a:t>It depends on the reactions from those who witness the act, not qualities of the act itself.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7932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FDC8D-78AE-514E-A2BB-435D2B519C66}" type="slidenum">
              <a:rPr lang="en-US"/>
              <a:pPr/>
              <a:t>20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Deviance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727" y="2595562"/>
            <a:ext cx="8286173" cy="36707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Because of this bias in favor of those in power, </a:t>
            </a:r>
          </a:p>
          <a:p>
            <a:r>
              <a:rPr lang="en-US" sz="3200" dirty="0"/>
              <a:t>David </a:t>
            </a:r>
            <a:r>
              <a:rPr lang="en-US" sz="3200" dirty="0" err="1"/>
              <a:t>Matza</a:t>
            </a:r>
            <a:r>
              <a:rPr lang="en-US" sz="3200" dirty="0"/>
              <a:t> urged social scientists to set aside their preconceived notions in order to understand deviants on their own terms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Is crime going up? Down? </a:t>
            </a:r>
            <a:r>
              <a:rPr lang="en-US" sz="3200" dirty="0"/>
              <a:t>S</a:t>
            </a:r>
            <a:r>
              <a:rPr lang="en-US" sz="3200" dirty="0" smtClean="0"/>
              <a:t>taying the same?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044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C841-CDE2-8F45-ACF9-4BCD07E6DAA8}" type="slidenum">
              <a:rPr lang="en-US"/>
              <a:pPr/>
              <a:t>21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Crime and Punishment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36800"/>
            <a:ext cx="8420100" cy="3929529"/>
          </a:xfrm>
        </p:spPr>
        <p:txBody>
          <a:bodyPr>
            <a:noAutofit/>
          </a:bodyPr>
          <a:lstStyle/>
          <a:p>
            <a:r>
              <a:rPr lang="en-US" sz="3400" b="1" dirty="0"/>
              <a:t>Crime</a:t>
            </a:r>
            <a:r>
              <a:rPr lang="en-US" sz="3400" dirty="0"/>
              <a:t> is the violation of a norm that has been codified into law.  </a:t>
            </a:r>
          </a:p>
          <a:p>
            <a:r>
              <a:rPr lang="en-US" sz="3400" b="1" dirty="0"/>
              <a:t>Violent crime</a:t>
            </a:r>
            <a:r>
              <a:rPr lang="en-US" sz="3400" dirty="0"/>
              <a:t> is a crime in which violence is either the objective or the means to an end, including murder, rape, aggravated assault, and robbery.  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51595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D111-E852-AE48-86DE-7DE1D1EB4ACD}" type="slidenum">
              <a:rPr lang="en-US"/>
              <a:pPr/>
              <a:t>22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/>
              <a:t>Violent Crime: Total U.S. Violent Crime Rate, 1960–2008</a:t>
            </a:r>
          </a:p>
        </p:txBody>
      </p:sp>
      <p:pic>
        <p:nvPicPr>
          <p:cNvPr id="28678" name="Picture 6" descr="ch06fig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494" y="2535237"/>
            <a:ext cx="8534400" cy="4033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524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5210-0441-AE40-AB8E-51CF3E10EF92}" type="slidenum">
              <a:rPr lang="en-US"/>
              <a:pPr/>
              <a:t>23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 and Punishment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595562"/>
            <a:ext cx="8369300" cy="3670767"/>
          </a:xfrm>
        </p:spPr>
        <p:txBody>
          <a:bodyPr>
            <a:noAutofit/>
          </a:bodyPr>
          <a:lstStyle/>
          <a:p>
            <a:r>
              <a:rPr lang="en-US" sz="3300" b="1" dirty="0"/>
              <a:t>Property</a:t>
            </a:r>
            <a:r>
              <a:rPr lang="en-US" sz="3300" b="1" i="1" dirty="0"/>
              <a:t> </a:t>
            </a:r>
            <a:r>
              <a:rPr lang="en-US" sz="3300" b="1" dirty="0"/>
              <a:t>crime</a:t>
            </a:r>
            <a:r>
              <a:rPr lang="en-US" sz="3300" dirty="0"/>
              <a:t> is crime that does not involve violence, including burglary, larceny theft, motor vehicle theft, and arson.  </a:t>
            </a:r>
          </a:p>
          <a:p>
            <a:r>
              <a:rPr lang="en-US" sz="3300" b="1" dirty="0"/>
              <a:t>White-collar crime</a:t>
            </a:r>
            <a:r>
              <a:rPr lang="en-US" sz="3300" dirty="0"/>
              <a:t> is crime committed by a high status individual in the course of her or his occupation.  </a:t>
            </a:r>
          </a:p>
          <a:p>
            <a:endParaRPr lang="en-US" sz="3300" dirty="0"/>
          </a:p>
        </p:txBody>
      </p:sp>
      <p:pic>
        <p:nvPicPr>
          <p:cNvPr id="29700" name="Picture 4" descr="white-collar-crim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499968"/>
            <a:ext cx="1538288" cy="153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478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438-1014-7141-B020-B7A512E4009C}" type="slidenum">
              <a:rPr lang="en-US"/>
              <a:pPr/>
              <a:t>24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Crime</a:t>
            </a:r>
          </a:p>
        </p:txBody>
      </p:sp>
      <p:pic>
        <p:nvPicPr>
          <p:cNvPr id="30724" name="Picture 4" descr="fig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5600" y="2225675"/>
            <a:ext cx="81534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448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54BE-848E-9446-ACF7-7646E55FCA54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National Recidivism Rates for Prisoners Released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in 1983 and 1994</a:t>
            </a:r>
          </a:p>
        </p:txBody>
      </p:sp>
      <p:pic>
        <p:nvPicPr>
          <p:cNvPr id="49156" name="Picture 4" descr="ch06fig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214563"/>
            <a:ext cx="5867400" cy="4354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64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3D3C-8E67-CC45-8E7F-F2B49D4BB3C9}" type="slidenum">
              <a:rPr lang="en-US"/>
              <a:pPr/>
              <a:t>26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/>
              <a:t>Different Approaches to Punishment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2038256"/>
            <a:ext cx="8318500" cy="3954929"/>
          </a:xfrm>
        </p:spPr>
        <p:txBody>
          <a:bodyPr>
            <a:noAutofit/>
          </a:bodyPr>
          <a:lstStyle/>
          <a:p>
            <a:r>
              <a:rPr lang="en-US" sz="3000" dirty="0" smtClean="0"/>
              <a:t>What role should the criminal justice system play in punishing offenders?</a:t>
            </a:r>
          </a:p>
          <a:p>
            <a:r>
              <a:rPr lang="en-US" sz="3000" b="1" dirty="0" smtClean="0"/>
              <a:t>Deterrence</a:t>
            </a:r>
            <a:r>
              <a:rPr lang="en-US" sz="3000" dirty="0" smtClean="0"/>
              <a:t> </a:t>
            </a:r>
            <a:r>
              <a:rPr lang="en-US" sz="3000" dirty="0"/>
              <a:t>is an approach to punishment that relies on the threat of harsh penalties to discourage people from committing crimes.  </a:t>
            </a:r>
          </a:p>
          <a:p>
            <a:r>
              <a:rPr lang="en-US" sz="3000" b="1" dirty="0"/>
              <a:t>Retribution</a:t>
            </a:r>
            <a:r>
              <a:rPr lang="en-US" sz="3000" dirty="0"/>
              <a:t> is an approach to punishment that emphasizes retaliation or revenge for the crime as the appropriate goal. 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50283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3E88-F6A2-2646-8AE9-8A98DA4C6D6C}" type="slidenum">
              <a:rPr lang="en-US"/>
              <a:pPr/>
              <a:t>27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/>
              <a:t>Different Approaches to Punishment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2316162"/>
            <a:ext cx="8166100" cy="3670767"/>
          </a:xfrm>
        </p:spPr>
        <p:txBody>
          <a:bodyPr>
            <a:noAutofit/>
          </a:bodyPr>
          <a:lstStyle/>
          <a:p>
            <a:r>
              <a:rPr lang="en-US" sz="3100" b="1" dirty="0"/>
              <a:t>Incapacitation</a:t>
            </a:r>
            <a:r>
              <a:rPr lang="en-US" sz="3100" dirty="0"/>
              <a:t> is an approach to punishment that seeks to protect society from criminals by imprisoning or executing them.  </a:t>
            </a:r>
          </a:p>
          <a:p>
            <a:r>
              <a:rPr lang="en-US" sz="3100" dirty="0"/>
              <a:t>Finally, </a:t>
            </a:r>
            <a:r>
              <a:rPr lang="en-US" sz="3100" b="1" dirty="0"/>
              <a:t>rehabilitation</a:t>
            </a:r>
            <a:r>
              <a:rPr lang="en-US" sz="3100" dirty="0"/>
              <a:t> is an approach to punishment that attempts to reform criminals as part of their penalty</a:t>
            </a:r>
            <a:r>
              <a:rPr lang="en-US" sz="3100" dirty="0" smtClean="0"/>
              <a:t>.</a:t>
            </a:r>
          </a:p>
          <a:p>
            <a:r>
              <a:rPr lang="en-US" sz="3100" dirty="0" smtClean="0"/>
              <a:t>Which approach best reduces crime?</a:t>
            </a:r>
            <a:endParaRPr lang="en-US" sz="3100" dirty="0"/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97527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F592-CDE0-5944-8D51-0364F7519422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Times New Roman"/>
              </a:rPr>
              <a:t>“</a:t>
            </a:r>
            <a:r>
              <a:rPr lang="en-US"/>
              <a:t>Positive</a:t>
            </a:r>
            <a:r>
              <a:rPr lang="ja-JP" altLang="en-US">
                <a:latin typeface="Times New Roman"/>
              </a:rPr>
              <a:t>”</a:t>
            </a:r>
            <a:r>
              <a:rPr lang="en-US"/>
              <a:t> Deviance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5562"/>
            <a:ext cx="8115300" cy="3670767"/>
          </a:xfrm>
        </p:spPr>
        <p:txBody>
          <a:bodyPr>
            <a:normAutofit/>
          </a:bodyPr>
          <a:lstStyle/>
          <a:p>
            <a:r>
              <a:rPr lang="en-US" sz="3400" b="1" dirty="0"/>
              <a:t>Positive deviance</a:t>
            </a:r>
            <a:r>
              <a:rPr lang="en-US" sz="3400" dirty="0"/>
              <a:t> refers to actions considered deviant within a given context, but which are later reinterpreted as appropriate or even heroic.</a:t>
            </a:r>
          </a:p>
          <a:p>
            <a:endParaRPr lang="en-US" sz="3400" dirty="0"/>
          </a:p>
        </p:txBody>
      </p:sp>
      <p:pic>
        <p:nvPicPr>
          <p:cNvPr id="35844" name="Picture 4" descr="rosa pa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78375"/>
            <a:ext cx="1790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888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D014-DCFD-C349-B601-4E3534AF5160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Remember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70018"/>
            <a:ext cx="8343900" cy="41291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Deviance is the flip side of the same coin as conformity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Deviance </a:t>
            </a:r>
            <a:r>
              <a:rPr lang="en-US" sz="3000" dirty="0"/>
              <a:t>is relative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Since norms are defined mostly by those in power departing from the norms they</a:t>
            </a:r>
            <a:r>
              <a:rPr lang="ja-JP" altLang="en-US" sz="3000" dirty="0">
                <a:latin typeface="Arial"/>
              </a:rPr>
              <a:t>’</a:t>
            </a:r>
            <a:r>
              <a:rPr lang="en-US" sz="3000" dirty="0" err="1"/>
              <a:t>ve</a:t>
            </a:r>
            <a:r>
              <a:rPr lang="en-US" sz="3000" dirty="0"/>
              <a:t> established is a process of social control.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Therefore politics pervades discussions of deviance.</a:t>
            </a:r>
          </a:p>
        </p:txBody>
      </p:sp>
    </p:spTree>
    <p:extLst>
      <p:ext uri="{BB962C8B-B14F-4D97-AF65-F5344CB8AC3E}">
        <p14:creationId xmlns:p14="http://schemas.microsoft.com/office/powerpoint/2010/main" val="75991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Deviance Relate to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Norms are a crucial part of culture. </a:t>
            </a:r>
          </a:p>
          <a:p>
            <a:r>
              <a:rPr lang="en-US" sz="3000" dirty="0" smtClean="0"/>
              <a:t>Norms are basic guidelines for behavior.</a:t>
            </a:r>
          </a:p>
          <a:p>
            <a:r>
              <a:rPr lang="en-US" sz="3000" dirty="0" smtClean="0"/>
              <a:t>Following them signifies you are a member of the group.</a:t>
            </a:r>
          </a:p>
          <a:p>
            <a:r>
              <a:rPr lang="en-US" sz="3000" dirty="0" smtClean="0"/>
              <a:t>You are one of us.</a:t>
            </a: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F6AF-79D5-8B43-8BD6-C39DB1C968EB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6" y="2262910"/>
            <a:ext cx="8309264" cy="4003420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sz="3400" dirty="0"/>
              <a:t>1</a:t>
            </a:r>
            <a:r>
              <a:rPr lang="en-US" sz="3400" dirty="0" smtClean="0"/>
              <a:t>. According </a:t>
            </a:r>
            <a:r>
              <a:rPr lang="en-US" sz="3400" dirty="0"/>
              <a:t>to Merton</a:t>
            </a:r>
            <a:r>
              <a:rPr lang="ja-JP" altLang="en-US" sz="3400" dirty="0">
                <a:latin typeface="Times New Roman"/>
              </a:rPr>
              <a:t>’</a:t>
            </a:r>
            <a:r>
              <a:rPr lang="en-US" sz="3400" dirty="0"/>
              <a:t>s structural strain theory, an individual who deals drugs in order to get rich would be called a/an:</a:t>
            </a:r>
          </a:p>
          <a:p>
            <a:pPr lvl="2">
              <a:buFont typeface="Wingdings" charset="0"/>
              <a:buNone/>
            </a:pPr>
            <a:r>
              <a:rPr lang="en-US" sz="3400" dirty="0"/>
              <a:t>a. conformist.</a:t>
            </a:r>
          </a:p>
          <a:p>
            <a:pPr lvl="2">
              <a:buFont typeface="Wingdings" charset="0"/>
              <a:buNone/>
            </a:pPr>
            <a:r>
              <a:rPr lang="en-US" sz="3400" dirty="0"/>
              <a:t>b. innovator.</a:t>
            </a:r>
          </a:p>
          <a:p>
            <a:pPr lvl="2">
              <a:buFont typeface="Wingdings" charset="0"/>
              <a:buNone/>
            </a:pPr>
            <a:r>
              <a:rPr lang="en-US" sz="3400" dirty="0"/>
              <a:t>c. </a:t>
            </a:r>
            <a:r>
              <a:rPr lang="en-US" sz="3400" dirty="0" err="1"/>
              <a:t>ritualist</a:t>
            </a:r>
            <a:r>
              <a:rPr lang="en-US" sz="3400" dirty="0"/>
              <a:t>.</a:t>
            </a:r>
          </a:p>
          <a:p>
            <a:pPr lvl="2">
              <a:buFont typeface="Wingdings" charset="0"/>
              <a:buNone/>
            </a:pPr>
            <a:r>
              <a:rPr lang="en-US" sz="3400" dirty="0"/>
              <a:t>d. </a:t>
            </a:r>
            <a:r>
              <a:rPr lang="en-US" sz="3400" dirty="0" err="1"/>
              <a:t>retreatist</a:t>
            </a:r>
            <a:r>
              <a:rPr lang="en-US" sz="3400" dirty="0"/>
              <a:t>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29156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C149-04F0-F742-A0D3-C95A02D96D46}" type="slidenum">
              <a:rPr lang="en-US"/>
              <a:pPr/>
              <a:t>31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545" y="2286000"/>
            <a:ext cx="8332355" cy="3980329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sz="3200" dirty="0"/>
              <a:t>2.	</a:t>
            </a:r>
            <a:r>
              <a:rPr lang="en-US" sz="3200" dirty="0" smtClean="0"/>
              <a:t> A </a:t>
            </a:r>
            <a:r>
              <a:rPr lang="en-US" sz="3200" dirty="0"/>
              <a:t>student, continually told that he is stupid and will never amount to anything, who eventually drops out of school, is an example of:</a:t>
            </a:r>
          </a:p>
          <a:p>
            <a:pPr lvl="1">
              <a:buFont typeface="Wingdings" charset="0"/>
              <a:buNone/>
            </a:pPr>
            <a:r>
              <a:rPr lang="en-US" sz="3200" dirty="0"/>
              <a:t>a. tertiary deviation.</a:t>
            </a:r>
          </a:p>
          <a:p>
            <a:pPr lvl="1">
              <a:buFont typeface="Wingdings" charset="0"/>
              <a:buNone/>
            </a:pPr>
            <a:r>
              <a:rPr lang="en-US" sz="3200" dirty="0"/>
              <a:t>b. anomie.</a:t>
            </a:r>
          </a:p>
          <a:p>
            <a:pPr lvl="1">
              <a:buFont typeface="Wingdings" charset="0"/>
              <a:buNone/>
            </a:pPr>
            <a:r>
              <a:rPr lang="en-US" sz="3200" dirty="0"/>
              <a:t>c. self-fulfilling prophecy.</a:t>
            </a:r>
          </a:p>
          <a:p>
            <a:pPr lvl="1">
              <a:buFont typeface="Wingdings" charset="0"/>
              <a:buNone/>
            </a:pPr>
            <a:r>
              <a:rPr lang="en-US" sz="3200" dirty="0"/>
              <a:t>d. sanctions.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0164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D4F7-CC07-EC40-A954-CCE09182437D}" type="slidenum">
              <a:rPr lang="en-US"/>
              <a:pPr/>
              <a:t>32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309092"/>
            <a:ext cx="8470900" cy="3957238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sz="3400" dirty="0"/>
              <a:t>3. Which of the following is NOT one of the three main types of stigma according to </a:t>
            </a:r>
            <a:r>
              <a:rPr lang="en-US" sz="3400" dirty="0" err="1"/>
              <a:t>Goffman</a:t>
            </a:r>
            <a:r>
              <a:rPr lang="en-US" sz="3400" dirty="0"/>
              <a:t>?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a. self-imposed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b. moral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c. tribal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d. physical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86840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21E6-0B9E-1442-ADD9-6148E91E69BA}" type="slidenum">
              <a:rPr lang="en-US"/>
              <a:pPr/>
              <a:t>33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78364"/>
            <a:ext cx="7962900" cy="3887965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sz="3400" dirty="0"/>
              <a:t>4. The efforts of an ex-convict to hide his stigma would be considered: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a. in-group orientation.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b. an involuntary outsider.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c. deviance avowal.</a:t>
            </a:r>
          </a:p>
          <a:p>
            <a:pPr lvl="1">
              <a:buFont typeface="Wingdings" charset="0"/>
              <a:buNone/>
            </a:pPr>
            <a:r>
              <a:rPr lang="en-US" sz="3400" dirty="0"/>
              <a:t>d. passing.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034573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407A-42B6-904A-8095-489BF6CD020A}" type="slidenum">
              <a:rPr lang="en-US"/>
              <a:pPr/>
              <a:t>34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sz="3400" dirty="0"/>
              <a:t>5</a:t>
            </a:r>
            <a:r>
              <a:rPr lang="en-US" sz="3400" dirty="0" smtClean="0"/>
              <a:t>. Burglary</a:t>
            </a:r>
            <a:r>
              <a:rPr lang="en-US" sz="3400" dirty="0"/>
              <a:t>, arson, and motor vehicle theft are considered: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a. </a:t>
            </a:r>
            <a:r>
              <a:rPr lang="fr-FR" sz="3400" dirty="0" err="1"/>
              <a:t>traditional</a:t>
            </a:r>
            <a:r>
              <a:rPr lang="fr-FR" sz="3400" dirty="0"/>
              <a:t> crimes.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b. violent crimes.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c. white-</a:t>
            </a:r>
            <a:r>
              <a:rPr lang="fr-FR" sz="3400" dirty="0" err="1"/>
              <a:t>collar</a:t>
            </a:r>
            <a:r>
              <a:rPr lang="fr-FR" sz="3400" dirty="0"/>
              <a:t> crimes.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d. </a:t>
            </a:r>
            <a:r>
              <a:rPr lang="fr-FR" sz="3400" dirty="0" err="1"/>
              <a:t>property</a:t>
            </a:r>
            <a:r>
              <a:rPr lang="fr-FR" sz="3400" dirty="0"/>
              <a:t> crimes.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25881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0F43-0D2B-2346-8EE2-9160BB16AAB0}" type="slidenum">
              <a:rPr lang="en-US"/>
              <a:pPr/>
              <a:t>35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Quiz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909" y="2332182"/>
            <a:ext cx="7985991" cy="3934147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fr-FR" sz="3400" dirty="0"/>
              <a:t>6. The </a:t>
            </a:r>
            <a:r>
              <a:rPr lang="fr-FR" sz="3400" dirty="0" err="1"/>
              <a:t>idea</a:t>
            </a:r>
            <a:r>
              <a:rPr lang="fr-FR" sz="3400" dirty="0"/>
              <a:t> </a:t>
            </a:r>
            <a:r>
              <a:rPr lang="fr-FR" sz="3400" dirty="0" err="1"/>
              <a:t>that</a:t>
            </a:r>
            <a:r>
              <a:rPr lang="fr-FR" sz="3400" dirty="0"/>
              <a:t> if a </a:t>
            </a:r>
            <a:r>
              <a:rPr lang="fr-FR" sz="3400" dirty="0" err="1"/>
              <a:t>punishment</a:t>
            </a:r>
            <a:r>
              <a:rPr lang="fr-FR" sz="3400" dirty="0"/>
              <a:t> </a:t>
            </a:r>
            <a:r>
              <a:rPr lang="fr-FR" sz="3400" dirty="0" err="1"/>
              <a:t>is</a:t>
            </a:r>
            <a:r>
              <a:rPr lang="fr-FR" sz="3400" dirty="0"/>
              <a:t> </a:t>
            </a:r>
            <a:r>
              <a:rPr lang="fr-FR" sz="3400" dirty="0" err="1"/>
              <a:t>too</a:t>
            </a:r>
            <a:r>
              <a:rPr lang="fr-FR" sz="3400" dirty="0"/>
              <a:t> </a:t>
            </a:r>
            <a:r>
              <a:rPr lang="fr-FR" sz="3400" dirty="0" err="1"/>
              <a:t>severe</a:t>
            </a:r>
            <a:r>
              <a:rPr lang="fr-FR" sz="3400" dirty="0"/>
              <a:t> </a:t>
            </a:r>
            <a:r>
              <a:rPr lang="fr-FR" sz="3400" dirty="0" err="1"/>
              <a:t>then</a:t>
            </a:r>
            <a:r>
              <a:rPr lang="fr-FR" sz="3400" dirty="0"/>
              <a:t> people </a:t>
            </a:r>
            <a:r>
              <a:rPr lang="fr-FR" sz="3400" dirty="0" err="1"/>
              <a:t>won</a:t>
            </a:r>
            <a:r>
              <a:rPr lang="fr-FR" sz="3400" dirty="0" err="1">
                <a:latin typeface="Times New Roman"/>
              </a:rPr>
              <a:t>’</a:t>
            </a:r>
            <a:r>
              <a:rPr lang="fr-FR" sz="3400" dirty="0" err="1"/>
              <a:t>t</a:t>
            </a:r>
            <a:r>
              <a:rPr lang="fr-FR" sz="3400" dirty="0"/>
              <a:t> commit the crime </a:t>
            </a:r>
            <a:r>
              <a:rPr lang="fr-FR" sz="3400" dirty="0" err="1"/>
              <a:t>is</a:t>
            </a:r>
            <a:r>
              <a:rPr lang="fr-FR" sz="3400" dirty="0"/>
              <a:t> </a:t>
            </a:r>
            <a:r>
              <a:rPr lang="fr-FR" sz="3400" dirty="0" err="1"/>
              <a:t>related</a:t>
            </a:r>
            <a:r>
              <a:rPr lang="fr-FR" sz="3400" dirty="0"/>
              <a:t> to: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a. </a:t>
            </a:r>
            <a:r>
              <a:rPr lang="fr-FR" sz="3400" dirty="0" err="1"/>
              <a:t>rehabilitation</a:t>
            </a:r>
            <a:r>
              <a:rPr lang="fr-FR" sz="3400" dirty="0"/>
              <a:t>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b. </a:t>
            </a:r>
            <a:r>
              <a:rPr lang="fr-FR" sz="3400" dirty="0" err="1"/>
              <a:t>retribution</a:t>
            </a:r>
            <a:r>
              <a:rPr lang="fr-FR" sz="3400" dirty="0"/>
              <a:t>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c. </a:t>
            </a:r>
            <a:r>
              <a:rPr lang="fr-FR" sz="3400" dirty="0" err="1"/>
              <a:t>incapacitation</a:t>
            </a:r>
            <a:r>
              <a:rPr lang="fr-FR" sz="3400" dirty="0"/>
              <a:t>.</a:t>
            </a:r>
          </a:p>
          <a:p>
            <a:pPr lvl="1">
              <a:buFont typeface="Wingdings" charset="0"/>
              <a:buNone/>
            </a:pPr>
            <a:r>
              <a:rPr lang="fr-FR" sz="3400" dirty="0"/>
              <a:t>d. </a:t>
            </a:r>
            <a:r>
              <a:rPr lang="fr-FR" sz="3400" dirty="0" err="1"/>
              <a:t>deterrence</a:t>
            </a:r>
            <a:r>
              <a:rPr lang="fr-FR" sz="3400" dirty="0"/>
              <a:t>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427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C13A-5D49-DE43-896A-24E151E31C05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Breaking Norms</a:t>
            </a:r>
          </a:p>
        </p:txBody>
      </p:sp>
      <p:pic>
        <p:nvPicPr>
          <p:cNvPr id="44036" name="Picture 4" descr="ch04ph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038256"/>
            <a:ext cx="3810000" cy="207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3962400" cy="509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r>
              <a:rPr lang="en-US" sz="2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Ethnomethodology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 assist in studying norms in social life.</a:t>
            </a:r>
          </a:p>
          <a:p>
            <a:endParaRPr lang="en-US" sz="26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2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r>
              <a:rPr lang="en-US" sz="2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Ethno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 – group of people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Method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 – ways of doing things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Ology 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– study of</a:t>
            </a:r>
            <a:endParaRPr lang="en-GB" sz="2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spcBef>
                <a:spcPct val="50000"/>
              </a:spcBef>
            </a:pPr>
            <a:endParaRPr lang="en-US" sz="2600" dirty="0"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4014530"/>
            <a:ext cx="41894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entury Gothic"/>
              </a:rPr>
              <a:t>A scene from the film </a:t>
            </a:r>
            <a:r>
              <a:rPr lang="en-US" sz="2000" i="1" dirty="0">
                <a:solidFill>
                  <a:srgbClr val="000000"/>
                </a:solidFill>
                <a:cs typeface="Century Gothic"/>
              </a:rPr>
              <a:t>Borat</a:t>
            </a:r>
            <a:r>
              <a:rPr lang="en-US" sz="2000" dirty="0">
                <a:solidFill>
                  <a:srgbClr val="000000"/>
                </a:solidFill>
                <a:cs typeface="Century Gothic"/>
              </a:rPr>
              <a:t>. What established scripts did </a:t>
            </a:r>
            <a:r>
              <a:rPr lang="en-US" sz="2000" dirty="0" err="1">
                <a:solidFill>
                  <a:srgbClr val="000000"/>
                </a:solidFill>
                <a:cs typeface="Century Gothic"/>
              </a:rPr>
              <a:t>Sacha</a:t>
            </a:r>
            <a:r>
              <a:rPr lang="en-US" sz="2000" dirty="0">
                <a:solidFill>
                  <a:srgbClr val="000000"/>
                </a:solidFill>
                <a:cs typeface="Century Gothic"/>
              </a:rPr>
              <a:t> Baron Cohen</a:t>
            </a:r>
            <a:r>
              <a:rPr lang="ja-JP" altLang="en-US" sz="2000" dirty="0">
                <a:solidFill>
                  <a:srgbClr val="000000"/>
                </a:solidFill>
                <a:cs typeface="Century Gothic"/>
              </a:rPr>
              <a:t>’</a:t>
            </a:r>
            <a:r>
              <a:rPr lang="en-US" sz="2000" dirty="0">
                <a:solidFill>
                  <a:srgbClr val="000000"/>
                </a:solidFill>
                <a:cs typeface="Century Gothic"/>
              </a:rPr>
              <a:t>s character Borat violate by going on an elevator naked? How did the unsuspecting woman on the elevator try to cope with the breach?</a:t>
            </a:r>
          </a:p>
        </p:txBody>
      </p:sp>
    </p:spTree>
    <p:extLst>
      <p:ext uri="{BB962C8B-B14F-4D97-AF65-F5344CB8AC3E}">
        <p14:creationId xmlns:p14="http://schemas.microsoft.com/office/powerpoint/2010/main" val="3126555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AEE5-2DDE-D947-B8B0-AA59BA0A5E94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Deviance </a:t>
            </a:r>
            <a:r>
              <a:rPr lang="en-US" sz="3400" dirty="0" smtClean="0"/>
              <a:t>As Social Control</a:t>
            </a:r>
            <a:endParaRPr lang="en-US" sz="3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599" y="2163091"/>
            <a:ext cx="8558213" cy="3973513"/>
          </a:xfrm>
        </p:spPr>
        <p:txBody>
          <a:bodyPr>
            <a:noAutofit/>
          </a:bodyPr>
          <a:lstStyle/>
          <a:p>
            <a:r>
              <a:rPr lang="en-US" sz="2500" dirty="0" smtClean="0"/>
              <a:t>Norms create deviance.</a:t>
            </a:r>
          </a:p>
          <a:p>
            <a:r>
              <a:rPr lang="en-US" sz="2500" dirty="0" smtClean="0"/>
              <a:t>As Durkheim noted, crime is a normal part of society.</a:t>
            </a:r>
          </a:p>
          <a:p>
            <a:r>
              <a:rPr lang="en-US" sz="2500" dirty="0" smtClean="0"/>
              <a:t>It is necessary to unite, but it is also necessary to maintain social control.</a:t>
            </a:r>
          </a:p>
          <a:p>
            <a:pPr lvl="1">
              <a:buSzPts val="2000"/>
              <a:buFont typeface="Wingdings 2"/>
              <a:buChar char=""/>
            </a:pPr>
            <a:r>
              <a:rPr lang="en-US" sz="2500" u="sng" dirty="0">
                <a:solidFill>
                  <a:srgbClr val="595959"/>
                </a:solidFill>
                <a:hlinkClick r:id="rId2"/>
              </a:rPr>
              <a:t>It is the Deviants among us that hold us </a:t>
            </a:r>
            <a:r>
              <a:rPr lang="en-US" sz="2500" u="sng" dirty="0" smtClean="0">
                <a:solidFill>
                  <a:srgbClr val="595959"/>
                </a:solidFill>
                <a:hlinkClick r:id="rId2"/>
              </a:rPr>
              <a:t>together</a:t>
            </a:r>
            <a:endParaRPr lang="en-US" sz="2500" dirty="0" smtClean="0"/>
          </a:p>
          <a:p>
            <a:r>
              <a:rPr lang="en-US" sz="2500" dirty="0" smtClean="0"/>
              <a:t>Self-control is social control; therefore, adherence to social norms is doing what the powerful in society compel you to do. 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8230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4D9B-E3AD-0849-9B31-7F87C776847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Punish Depends on Culture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038256"/>
            <a:ext cx="8293100" cy="4228073"/>
          </a:xfrm>
        </p:spPr>
        <p:txBody>
          <a:bodyPr>
            <a:normAutofit/>
          </a:bodyPr>
          <a:lstStyle/>
          <a:p>
            <a:r>
              <a:rPr lang="en-US" sz="2600" dirty="0"/>
              <a:t>Because </a:t>
            </a:r>
            <a:r>
              <a:rPr lang="en-US" sz="2600" dirty="0" smtClean="0"/>
              <a:t>it is so expensive to incarcerate people, </a:t>
            </a:r>
            <a:r>
              <a:rPr lang="en-US" sz="2600" dirty="0"/>
              <a:t>other forms of punishment are </a:t>
            </a:r>
            <a:r>
              <a:rPr lang="en-US" sz="2600" dirty="0" smtClean="0"/>
              <a:t>used elsewhere in the world. </a:t>
            </a:r>
            <a:endParaRPr lang="en-US" sz="2600" dirty="0"/>
          </a:p>
          <a:p>
            <a:r>
              <a:rPr lang="en-US" sz="2600" dirty="0"/>
              <a:t>These include shunning, total banishment from a community, or corporal punishment.</a:t>
            </a:r>
          </a:p>
          <a:p>
            <a:pPr lvl="1"/>
            <a:r>
              <a:rPr lang="en-US" sz="2400" dirty="0"/>
              <a:t>Ex: John</a:t>
            </a:r>
            <a:r>
              <a:rPr lang="ja-JP" altLang="en-US" sz="2400" dirty="0">
                <a:latin typeface="Times New Roman"/>
              </a:rPr>
              <a:t>’</a:t>
            </a:r>
            <a:r>
              <a:rPr lang="en-US" sz="2400" dirty="0"/>
              <a:t>s list, public placement of trash </a:t>
            </a:r>
            <a:r>
              <a:rPr lang="en-US" sz="2400" dirty="0" smtClean="0"/>
              <a:t>cans, ‘whiskey plates’</a:t>
            </a:r>
            <a:endParaRPr lang="en-US" sz="2400" dirty="0"/>
          </a:p>
          <a:p>
            <a:endParaRPr lang="en-US" sz="2600" dirty="0"/>
          </a:p>
        </p:txBody>
      </p:sp>
      <p:pic>
        <p:nvPicPr>
          <p:cNvPr id="14340" name="Picture 4" descr="beach_ad_es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197" y="5126466"/>
            <a:ext cx="1837968" cy="137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newspape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0" y="5126466"/>
            <a:ext cx="1630604" cy="144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9975" y="4890112"/>
            <a:ext cx="1929919" cy="16148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4650" y="5062333"/>
            <a:ext cx="2726190" cy="14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6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B2E1-02CC-1B4D-B43A-550D4FD562B2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Deviance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5999"/>
            <a:ext cx="5376863" cy="42830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b="1" dirty="0"/>
              <a:t>Functionalists</a:t>
            </a:r>
            <a:r>
              <a:rPr lang="en-US" sz="2600" dirty="0"/>
              <a:t> argue that deviance serves a positive social function by clarifying moral boundaries and promoting social cohesion.  </a:t>
            </a:r>
          </a:p>
          <a:p>
            <a:pPr>
              <a:lnSpc>
                <a:spcPct val="80000"/>
              </a:lnSpc>
            </a:pPr>
            <a:r>
              <a:rPr lang="en-US" sz="2600" b="1" dirty="0"/>
              <a:t>Conflict</a:t>
            </a:r>
            <a:r>
              <a:rPr lang="en-US" sz="2600" b="1" i="1" dirty="0"/>
              <a:t> </a:t>
            </a:r>
            <a:r>
              <a:rPr lang="en-US" sz="2600" b="1" dirty="0"/>
              <a:t>theorists</a:t>
            </a:r>
            <a:r>
              <a:rPr lang="en-US" sz="2600" dirty="0"/>
              <a:t> believe that a society</a:t>
            </a:r>
            <a:r>
              <a:rPr lang="ja-JP" altLang="en-US" sz="2600" dirty="0">
                <a:latin typeface="Times New Roman"/>
              </a:rPr>
              <a:t>’</a:t>
            </a:r>
            <a:r>
              <a:rPr lang="en-US" sz="2600" dirty="0"/>
              <a:t>s inequalities are reproduced in its definitions of deviance, so that the less powerful are more likely to be criminalized.  </a:t>
            </a:r>
          </a:p>
          <a:p>
            <a:pPr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15364" name="Picture 4" descr="homeless-person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65400"/>
            <a:ext cx="28702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18213" y="5187950"/>
            <a:ext cx="2895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Why is what he</a:t>
            </a:r>
            <a:r>
              <a:rPr lang="ja-JP" altLang="en-US" sz="2200" dirty="0">
                <a:latin typeface="Arial"/>
              </a:rPr>
              <a:t>’</a:t>
            </a:r>
            <a:r>
              <a:rPr lang="en-US" sz="2200" dirty="0"/>
              <a:t>s doing against the law?</a:t>
            </a:r>
          </a:p>
        </p:txBody>
      </p:sp>
    </p:spTree>
    <p:extLst>
      <p:ext uri="{BB962C8B-B14F-4D97-AF65-F5344CB8AC3E}">
        <p14:creationId xmlns:p14="http://schemas.microsoft.com/office/powerpoint/2010/main" val="337501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9835-29C0-4F48-9AC3-E64230FF4135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Deviance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595562"/>
            <a:ext cx="8293100" cy="3670767"/>
          </a:xfrm>
        </p:spPr>
        <p:txBody>
          <a:bodyPr>
            <a:noAutofit/>
          </a:bodyPr>
          <a:lstStyle/>
          <a:p>
            <a:r>
              <a:rPr lang="en-US" sz="3000" b="1" dirty="0"/>
              <a:t>Merton</a:t>
            </a:r>
            <a:r>
              <a:rPr lang="ja-JP" altLang="en-US" sz="3000" b="1" dirty="0">
                <a:latin typeface="Times New Roman"/>
              </a:rPr>
              <a:t>’</a:t>
            </a:r>
            <a:r>
              <a:rPr lang="en-US" sz="3000" b="1" dirty="0"/>
              <a:t>s </a:t>
            </a:r>
            <a:r>
              <a:rPr lang="en-US" sz="3000" b="1" dirty="0" smtClean="0"/>
              <a:t>Structural Strain Theory</a:t>
            </a:r>
            <a:r>
              <a:rPr lang="en-US" sz="3000" dirty="0" smtClean="0"/>
              <a:t> </a:t>
            </a:r>
            <a:r>
              <a:rPr lang="en-US" sz="3000" dirty="0"/>
              <a:t>argues that the tension or strain between socially approved goals and an individual</a:t>
            </a:r>
            <a:r>
              <a:rPr lang="ja-JP" altLang="en-US" sz="3000" dirty="0">
                <a:latin typeface="Times New Roman"/>
              </a:rPr>
              <a:t>’</a:t>
            </a:r>
            <a:r>
              <a:rPr lang="en-US" sz="3000" dirty="0"/>
              <a:t>s ability to meet those goals through socially approved means will lead to deviance as individuals reject either the goals (achieving success), the means (hard work, education), or both. 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263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6860-FC46-4E4C-8751-6B1A9C7B4D35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Adaptations</a:t>
            </a:r>
          </a:p>
        </p:txBody>
      </p:sp>
      <p:pic>
        <p:nvPicPr>
          <p:cNvPr id="17412" name="Picture 4" descr="figure 7"/>
          <p:cNvPicPr>
            <a:picLocks noGrp="1" noChangeAspect="1" noChangeArrowheads="1"/>
          </p:cNvPicPr>
          <p:nvPr>
            <p:ph type="body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3" r="13903" b="4051"/>
          <a:stretch/>
        </p:blipFill>
        <p:spPr>
          <a:xfrm>
            <a:off x="161637" y="2114405"/>
            <a:ext cx="5957454" cy="461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45" y="2260601"/>
            <a:ext cx="1793348" cy="1193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96545" y="3902364"/>
            <a:ext cx="179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one would Walter White be?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0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6211</TotalTime>
  <Words>1456</Words>
  <Application>Microsoft Macintosh PowerPoint</Application>
  <PresentationFormat>On-screen Show (4:3)</PresentationFormat>
  <Paragraphs>185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Perception</vt:lpstr>
      <vt:lpstr>Lesson 7: Deviance</vt:lpstr>
      <vt:lpstr>Defining Deviance</vt:lpstr>
      <vt:lpstr>How Does Deviance Relate to Culture?</vt:lpstr>
      <vt:lpstr>Breaking Norms</vt:lpstr>
      <vt:lpstr>Deviance As Social Control</vt:lpstr>
      <vt:lpstr>How to Punish Depends on Culture</vt:lpstr>
      <vt:lpstr>Theories of Deviance</vt:lpstr>
      <vt:lpstr>Theories of Deviance </vt:lpstr>
      <vt:lpstr>Merton’s Adaptations</vt:lpstr>
      <vt:lpstr>PowerPoint Presentation</vt:lpstr>
      <vt:lpstr>Theories of Deviance </vt:lpstr>
      <vt:lpstr>Theories of Deviance </vt:lpstr>
      <vt:lpstr>Labeling Theory </vt:lpstr>
      <vt:lpstr>Stigma and Deviant Identity</vt:lpstr>
      <vt:lpstr>Stigma and Deviant Identity </vt:lpstr>
      <vt:lpstr>Managing Stigma</vt:lpstr>
      <vt:lpstr>Managing Stigma</vt:lpstr>
      <vt:lpstr>Managing Stigma </vt:lpstr>
      <vt:lpstr>Studying Deviance</vt:lpstr>
      <vt:lpstr>Studying Deviance </vt:lpstr>
      <vt:lpstr>Crime and Punishment</vt:lpstr>
      <vt:lpstr>Violent Crime: Total U.S. Violent Crime Rate, 1960–2008</vt:lpstr>
      <vt:lpstr>Crime and Punishment </vt:lpstr>
      <vt:lpstr>Property Crime</vt:lpstr>
      <vt:lpstr>National Recidivism Rates for Prisoners Released in 1983 and 1994</vt:lpstr>
      <vt:lpstr>Different Approaches to Punishment</vt:lpstr>
      <vt:lpstr>Different Approaches to Punishment </vt:lpstr>
      <vt:lpstr>“Positive” Deviance</vt:lpstr>
      <vt:lpstr>Ideas to Remember</vt:lpstr>
      <vt:lpstr>Lesson Quiz</vt:lpstr>
      <vt:lpstr>Lesson Quiz</vt:lpstr>
      <vt:lpstr>Lesson Quiz</vt:lpstr>
      <vt:lpstr>Lesson Quiz</vt:lpstr>
      <vt:lpstr>Lesson Quiz</vt:lpstr>
      <vt:lpstr>Lesson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Theory</dc:title>
  <dc:creator>Robert</dc:creator>
  <cp:lastModifiedBy>Robert</cp:lastModifiedBy>
  <cp:revision>323</cp:revision>
  <dcterms:created xsi:type="dcterms:W3CDTF">2014-08-13T17:56:08Z</dcterms:created>
  <dcterms:modified xsi:type="dcterms:W3CDTF">2015-10-14T20:54:26Z</dcterms:modified>
</cp:coreProperties>
</file>