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95" r:id="rId2"/>
    <p:sldId id="300" r:id="rId3"/>
    <p:sldId id="309" r:id="rId4"/>
    <p:sldId id="301" r:id="rId5"/>
    <p:sldId id="310" r:id="rId6"/>
    <p:sldId id="303" r:id="rId7"/>
    <p:sldId id="304" r:id="rId8"/>
    <p:sldId id="305" r:id="rId9"/>
    <p:sldId id="306" r:id="rId10"/>
    <p:sldId id="311" r:id="rId11"/>
    <p:sldId id="313" r:id="rId12"/>
    <p:sldId id="307" r:id="rId13"/>
    <p:sldId id="320" r:id="rId14"/>
    <p:sldId id="314" r:id="rId15"/>
    <p:sldId id="315" r:id="rId16"/>
    <p:sldId id="317" r:id="rId17"/>
    <p:sldId id="322" r:id="rId18"/>
    <p:sldId id="318" r:id="rId19"/>
    <p:sldId id="319" r:id="rId20"/>
    <p:sldId id="32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75"/>
    <p:restoredTop sz="94694"/>
  </p:normalViewPr>
  <p:slideViewPr>
    <p:cSldViewPr snapToGrid="0" snapToObjects="1">
      <p:cViewPr varScale="1">
        <p:scale>
          <a:sx n="63" d="100"/>
          <a:sy n="63" d="100"/>
        </p:scale>
        <p:origin x="216" y="1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DD3AFC-A3B9-454A-9EE9-2DF42C7B24AE}" type="datetimeFigureOut">
              <a:rPr lang="en-US" smtClean="0"/>
              <a:t>2/15/18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E00692-3408-764E-957D-9C8DC9A38986}" type="slidenum">
              <a:rPr lang="en-US" smtClean="0"/>
              <a:t>‹#›</a:t>
            </a:fld>
            <a:endParaRPr lang="en-US"/>
          </a:p>
        </p:txBody>
      </p:sp>
    </p:spTree>
    <p:extLst>
      <p:ext uri="{BB962C8B-B14F-4D97-AF65-F5344CB8AC3E}">
        <p14:creationId xmlns:p14="http://schemas.microsoft.com/office/powerpoint/2010/main" val="3122201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692-3408-764E-957D-9C8DC9A38986}" type="slidenum">
              <a:rPr lang="en-US" smtClean="0"/>
              <a:t>1</a:t>
            </a:fld>
            <a:endParaRPr lang="en-US"/>
          </a:p>
        </p:txBody>
      </p:sp>
    </p:spTree>
    <p:extLst>
      <p:ext uri="{BB962C8B-B14F-4D97-AF65-F5344CB8AC3E}">
        <p14:creationId xmlns:p14="http://schemas.microsoft.com/office/powerpoint/2010/main" val="3881972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F96A6-8703-D14C-8C51-DB8EDC3C37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B9CA79-9F27-3248-99A6-68022C8A53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F83194-2BDD-FD4A-B4BC-A5389A3F4C2A}"/>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F8462D83-35B5-464D-97E3-DF93C85B92A0}"/>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B004D1A6-5911-214C-92CC-7A432C765811}"/>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01145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5371-413F-9F41-82E1-4C41CFD8BF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2FDC48-0992-514A-8738-6A30E467B0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68E0A6-4F9E-C648-B7EC-F080FD80072E}"/>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68EB1A13-1245-2840-A9B4-A81D5A331301}"/>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F195A171-546A-6D4E-AB81-8FC2E33D781C}"/>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124794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C3E7FF-6D66-2C41-847D-31B673BDB3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24A6CA-AE97-7241-B1D6-F259B191F4E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98A3CE-C9C1-1C47-A8FA-85E46225B9D5}"/>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E990541F-E5D5-C54A-865E-0BC7BB658DBF}"/>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7CECD436-2539-624E-B367-DA2E0420E406}"/>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054153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E352E-035A-2C4A-B5AE-24B0C13068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5E4E03-119B-1044-9737-6B8B9B3B47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61C04A-C1EE-C145-A0E3-A3CCF34C6781}"/>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697C3FDE-972E-D04D-817B-299D5647419C}"/>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40A12BD3-CB62-3A4A-B27C-266A0566A333}"/>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1658690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B767-5AD9-1E45-B21E-7BA1B8CCA2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C47036-402B-384C-832A-26C0F92077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5C7B3C9-57C9-EB42-A8C1-AA115D6FC73C}"/>
              </a:ext>
            </a:extLst>
          </p:cNvPr>
          <p:cNvSpPr>
            <a:spLocks noGrp="1"/>
          </p:cNvSpPr>
          <p:nvPr>
            <p:ph type="dt" sz="half" idx="10"/>
          </p:nvPr>
        </p:nvSpPr>
        <p:spPr/>
        <p:txBody>
          <a:bodyPr/>
          <a:lstStyle/>
          <a:p>
            <a:r>
              <a:rPr lang="en-US"/>
              <a:t>2/13/2018</a:t>
            </a:r>
          </a:p>
        </p:txBody>
      </p:sp>
      <p:sp>
        <p:nvSpPr>
          <p:cNvPr id="5" name="Footer Placeholder 4">
            <a:extLst>
              <a:ext uri="{FF2B5EF4-FFF2-40B4-BE49-F238E27FC236}">
                <a16:creationId xmlns:a16="http://schemas.microsoft.com/office/drawing/2014/main" id="{5367D0E9-0FFC-C340-80B0-623830D50FC5}"/>
              </a:ext>
            </a:extLst>
          </p:cNvPr>
          <p:cNvSpPr>
            <a:spLocks noGrp="1"/>
          </p:cNvSpPr>
          <p:nvPr>
            <p:ph type="ftr" sz="quarter" idx="11"/>
          </p:nvPr>
        </p:nvSpPr>
        <p:spPr/>
        <p:txBody>
          <a:bodyPr/>
          <a:lstStyle/>
          <a:p>
            <a:r>
              <a:rPr lang="en-US"/>
              <a:t>PHIL405/505 Philosophy of Lying</a:t>
            </a:r>
          </a:p>
        </p:txBody>
      </p:sp>
      <p:sp>
        <p:nvSpPr>
          <p:cNvPr id="6" name="Slide Number Placeholder 5">
            <a:extLst>
              <a:ext uri="{FF2B5EF4-FFF2-40B4-BE49-F238E27FC236}">
                <a16:creationId xmlns:a16="http://schemas.microsoft.com/office/drawing/2014/main" id="{E5650F2E-A5B2-924B-8354-1B916143332E}"/>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676800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D6232-973B-6141-A68B-2718A10732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8FE07B-97E3-0947-87AC-CB2E8240AD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284764-77C0-E74B-8ED5-20BA541663E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D2963F-A3A8-4544-8DB5-A90A6356438B}"/>
              </a:ext>
            </a:extLst>
          </p:cNvPr>
          <p:cNvSpPr>
            <a:spLocks noGrp="1"/>
          </p:cNvSpPr>
          <p:nvPr>
            <p:ph type="dt" sz="half" idx="10"/>
          </p:nvPr>
        </p:nvSpPr>
        <p:spPr/>
        <p:txBody>
          <a:bodyPr/>
          <a:lstStyle/>
          <a:p>
            <a:r>
              <a:rPr lang="en-US"/>
              <a:t>2/13/2018</a:t>
            </a:r>
          </a:p>
        </p:txBody>
      </p:sp>
      <p:sp>
        <p:nvSpPr>
          <p:cNvPr id="6" name="Footer Placeholder 5">
            <a:extLst>
              <a:ext uri="{FF2B5EF4-FFF2-40B4-BE49-F238E27FC236}">
                <a16:creationId xmlns:a16="http://schemas.microsoft.com/office/drawing/2014/main" id="{E27944F7-5F74-E64C-9B2F-9827337C7DD2}"/>
              </a:ext>
            </a:extLst>
          </p:cNvPr>
          <p:cNvSpPr>
            <a:spLocks noGrp="1"/>
          </p:cNvSpPr>
          <p:nvPr>
            <p:ph type="ftr" sz="quarter" idx="11"/>
          </p:nvPr>
        </p:nvSpPr>
        <p:spPr/>
        <p:txBody>
          <a:bodyPr/>
          <a:lstStyle/>
          <a:p>
            <a:r>
              <a:rPr lang="en-US"/>
              <a:t>PHIL405/505 Philosophy of Lying</a:t>
            </a:r>
          </a:p>
        </p:txBody>
      </p:sp>
      <p:sp>
        <p:nvSpPr>
          <p:cNvPr id="7" name="Slide Number Placeholder 6">
            <a:extLst>
              <a:ext uri="{FF2B5EF4-FFF2-40B4-BE49-F238E27FC236}">
                <a16:creationId xmlns:a16="http://schemas.microsoft.com/office/drawing/2014/main" id="{602B262F-849F-9D43-8852-A9E0C5A9D942}"/>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710203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86BC8-BAC2-E94A-AEBA-6D7D097266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44530D-B4EF-F24F-AD35-31555C22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9F2ACEE-0A1C-FF49-9BE8-78C7DDB8CBB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930E8D-A469-564D-BBEE-E2ACDA50DF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7104842-89AF-7B48-BEB4-0B77D0EF194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5ED2EA-11D7-B74E-97E0-B1F8F3BFCC99}"/>
              </a:ext>
            </a:extLst>
          </p:cNvPr>
          <p:cNvSpPr>
            <a:spLocks noGrp="1"/>
          </p:cNvSpPr>
          <p:nvPr>
            <p:ph type="dt" sz="half" idx="10"/>
          </p:nvPr>
        </p:nvSpPr>
        <p:spPr/>
        <p:txBody>
          <a:bodyPr/>
          <a:lstStyle/>
          <a:p>
            <a:r>
              <a:rPr lang="en-US"/>
              <a:t>2/13/2018</a:t>
            </a:r>
          </a:p>
        </p:txBody>
      </p:sp>
      <p:sp>
        <p:nvSpPr>
          <p:cNvPr id="8" name="Footer Placeholder 7">
            <a:extLst>
              <a:ext uri="{FF2B5EF4-FFF2-40B4-BE49-F238E27FC236}">
                <a16:creationId xmlns:a16="http://schemas.microsoft.com/office/drawing/2014/main" id="{BB654DEA-FEAD-104B-98BC-4F4CAC993027}"/>
              </a:ext>
            </a:extLst>
          </p:cNvPr>
          <p:cNvSpPr>
            <a:spLocks noGrp="1"/>
          </p:cNvSpPr>
          <p:nvPr>
            <p:ph type="ftr" sz="quarter" idx="11"/>
          </p:nvPr>
        </p:nvSpPr>
        <p:spPr/>
        <p:txBody>
          <a:bodyPr/>
          <a:lstStyle/>
          <a:p>
            <a:r>
              <a:rPr lang="en-US"/>
              <a:t>PHIL405/505 Philosophy of Lying</a:t>
            </a:r>
          </a:p>
        </p:txBody>
      </p:sp>
      <p:sp>
        <p:nvSpPr>
          <p:cNvPr id="9" name="Slide Number Placeholder 8">
            <a:extLst>
              <a:ext uri="{FF2B5EF4-FFF2-40B4-BE49-F238E27FC236}">
                <a16:creationId xmlns:a16="http://schemas.microsoft.com/office/drawing/2014/main" id="{21BF1130-5D3E-6547-AAFF-01B439DFF6BB}"/>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65872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36AA-B384-D448-A94F-6D00062DBC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CC976E-6F7B-2341-9D21-160C6A650506}"/>
              </a:ext>
            </a:extLst>
          </p:cNvPr>
          <p:cNvSpPr>
            <a:spLocks noGrp="1"/>
          </p:cNvSpPr>
          <p:nvPr>
            <p:ph type="dt" sz="half" idx="10"/>
          </p:nvPr>
        </p:nvSpPr>
        <p:spPr/>
        <p:txBody>
          <a:bodyPr/>
          <a:lstStyle/>
          <a:p>
            <a:r>
              <a:rPr lang="en-US"/>
              <a:t>2/13/2018</a:t>
            </a:r>
          </a:p>
        </p:txBody>
      </p:sp>
      <p:sp>
        <p:nvSpPr>
          <p:cNvPr id="4" name="Footer Placeholder 3">
            <a:extLst>
              <a:ext uri="{FF2B5EF4-FFF2-40B4-BE49-F238E27FC236}">
                <a16:creationId xmlns:a16="http://schemas.microsoft.com/office/drawing/2014/main" id="{0D543C8C-ED13-7744-B332-728B36908384}"/>
              </a:ext>
            </a:extLst>
          </p:cNvPr>
          <p:cNvSpPr>
            <a:spLocks noGrp="1"/>
          </p:cNvSpPr>
          <p:nvPr>
            <p:ph type="ftr" sz="quarter" idx="11"/>
          </p:nvPr>
        </p:nvSpPr>
        <p:spPr/>
        <p:txBody>
          <a:bodyPr/>
          <a:lstStyle/>
          <a:p>
            <a:r>
              <a:rPr lang="en-US"/>
              <a:t>PHIL405/505 Philosophy of Lying</a:t>
            </a:r>
          </a:p>
        </p:txBody>
      </p:sp>
      <p:sp>
        <p:nvSpPr>
          <p:cNvPr id="5" name="Slide Number Placeholder 4">
            <a:extLst>
              <a:ext uri="{FF2B5EF4-FFF2-40B4-BE49-F238E27FC236}">
                <a16:creationId xmlns:a16="http://schemas.microsoft.com/office/drawing/2014/main" id="{8A014FAA-B584-4245-A43C-FA8F3468A2B8}"/>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07020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8BDA82-22B1-5540-8F21-A6CBCA87A9BC}"/>
              </a:ext>
            </a:extLst>
          </p:cNvPr>
          <p:cNvSpPr>
            <a:spLocks noGrp="1"/>
          </p:cNvSpPr>
          <p:nvPr>
            <p:ph type="dt" sz="half" idx="10"/>
          </p:nvPr>
        </p:nvSpPr>
        <p:spPr/>
        <p:txBody>
          <a:bodyPr/>
          <a:lstStyle/>
          <a:p>
            <a:r>
              <a:rPr lang="en-US"/>
              <a:t>2/13/2018</a:t>
            </a:r>
          </a:p>
        </p:txBody>
      </p:sp>
      <p:sp>
        <p:nvSpPr>
          <p:cNvPr id="3" name="Footer Placeholder 2">
            <a:extLst>
              <a:ext uri="{FF2B5EF4-FFF2-40B4-BE49-F238E27FC236}">
                <a16:creationId xmlns:a16="http://schemas.microsoft.com/office/drawing/2014/main" id="{76F8453D-58B1-2B41-9744-420F28A2EB2E}"/>
              </a:ext>
            </a:extLst>
          </p:cNvPr>
          <p:cNvSpPr>
            <a:spLocks noGrp="1"/>
          </p:cNvSpPr>
          <p:nvPr>
            <p:ph type="ftr" sz="quarter" idx="11"/>
          </p:nvPr>
        </p:nvSpPr>
        <p:spPr/>
        <p:txBody>
          <a:bodyPr/>
          <a:lstStyle/>
          <a:p>
            <a:r>
              <a:rPr lang="en-US"/>
              <a:t>PHIL405/505 Philosophy of Lying</a:t>
            </a:r>
          </a:p>
        </p:txBody>
      </p:sp>
      <p:sp>
        <p:nvSpPr>
          <p:cNvPr id="4" name="Slide Number Placeholder 3">
            <a:extLst>
              <a:ext uri="{FF2B5EF4-FFF2-40B4-BE49-F238E27FC236}">
                <a16:creationId xmlns:a16="http://schemas.microsoft.com/office/drawing/2014/main" id="{C3300724-0379-FB43-9FC7-734DA0CD75B1}"/>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327460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39AFC-A631-DB4E-B763-B076DBCC6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A61F0B-A6E6-174A-A665-460ECB4774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5DE1A5-0B21-5549-9E26-1789861749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21B1B0-C07E-2E44-A1BC-5F5E7B0397A1}"/>
              </a:ext>
            </a:extLst>
          </p:cNvPr>
          <p:cNvSpPr>
            <a:spLocks noGrp="1"/>
          </p:cNvSpPr>
          <p:nvPr>
            <p:ph type="dt" sz="half" idx="10"/>
          </p:nvPr>
        </p:nvSpPr>
        <p:spPr/>
        <p:txBody>
          <a:bodyPr/>
          <a:lstStyle/>
          <a:p>
            <a:r>
              <a:rPr lang="en-US"/>
              <a:t>2/13/2018</a:t>
            </a:r>
          </a:p>
        </p:txBody>
      </p:sp>
      <p:sp>
        <p:nvSpPr>
          <p:cNvPr id="6" name="Footer Placeholder 5">
            <a:extLst>
              <a:ext uri="{FF2B5EF4-FFF2-40B4-BE49-F238E27FC236}">
                <a16:creationId xmlns:a16="http://schemas.microsoft.com/office/drawing/2014/main" id="{4FE16EE0-6B68-7E4F-9C56-1EF84F7DD271}"/>
              </a:ext>
            </a:extLst>
          </p:cNvPr>
          <p:cNvSpPr>
            <a:spLocks noGrp="1"/>
          </p:cNvSpPr>
          <p:nvPr>
            <p:ph type="ftr" sz="quarter" idx="11"/>
          </p:nvPr>
        </p:nvSpPr>
        <p:spPr/>
        <p:txBody>
          <a:bodyPr/>
          <a:lstStyle/>
          <a:p>
            <a:r>
              <a:rPr lang="en-US"/>
              <a:t>PHIL405/505 Philosophy of Lying</a:t>
            </a:r>
          </a:p>
        </p:txBody>
      </p:sp>
      <p:sp>
        <p:nvSpPr>
          <p:cNvPr id="7" name="Slide Number Placeholder 6">
            <a:extLst>
              <a:ext uri="{FF2B5EF4-FFF2-40B4-BE49-F238E27FC236}">
                <a16:creationId xmlns:a16="http://schemas.microsoft.com/office/drawing/2014/main" id="{1ECBFE04-3F3C-854E-8854-EDCC5ED5E099}"/>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623784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B1474-EEAE-D048-9796-98F5F63124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6497ED-78A7-C84C-A374-C4DC5D389E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693D4B-B4C4-9247-91D2-C237F270D0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D9E171-82A9-AC4C-9051-73321E519DDE}"/>
              </a:ext>
            </a:extLst>
          </p:cNvPr>
          <p:cNvSpPr>
            <a:spLocks noGrp="1"/>
          </p:cNvSpPr>
          <p:nvPr>
            <p:ph type="dt" sz="half" idx="10"/>
          </p:nvPr>
        </p:nvSpPr>
        <p:spPr/>
        <p:txBody>
          <a:bodyPr/>
          <a:lstStyle/>
          <a:p>
            <a:r>
              <a:rPr lang="en-US"/>
              <a:t>2/13/2018</a:t>
            </a:r>
          </a:p>
        </p:txBody>
      </p:sp>
      <p:sp>
        <p:nvSpPr>
          <p:cNvPr id="6" name="Footer Placeholder 5">
            <a:extLst>
              <a:ext uri="{FF2B5EF4-FFF2-40B4-BE49-F238E27FC236}">
                <a16:creationId xmlns:a16="http://schemas.microsoft.com/office/drawing/2014/main" id="{406151FF-F8C5-924A-A27D-C11DA6E485C2}"/>
              </a:ext>
            </a:extLst>
          </p:cNvPr>
          <p:cNvSpPr>
            <a:spLocks noGrp="1"/>
          </p:cNvSpPr>
          <p:nvPr>
            <p:ph type="ftr" sz="quarter" idx="11"/>
          </p:nvPr>
        </p:nvSpPr>
        <p:spPr/>
        <p:txBody>
          <a:bodyPr/>
          <a:lstStyle/>
          <a:p>
            <a:r>
              <a:rPr lang="en-US"/>
              <a:t>PHIL405/505 Philosophy of Lying</a:t>
            </a:r>
          </a:p>
        </p:txBody>
      </p:sp>
      <p:sp>
        <p:nvSpPr>
          <p:cNvPr id="7" name="Slide Number Placeholder 6">
            <a:extLst>
              <a:ext uri="{FF2B5EF4-FFF2-40B4-BE49-F238E27FC236}">
                <a16:creationId xmlns:a16="http://schemas.microsoft.com/office/drawing/2014/main" id="{05EDFC28-EBFD-DC42-BD3E-06743BA78337}"/>
              </a:ext>
            </a:extLst>
          </p:cNvPr>
          <p:cNvSpPr>
            <a:spLocks noGrp="1"/>
          </p:cNvSpPr>
          <p:nvPr>
            <p:ph type="sldNum" sz="quarter" idx="12"/>
          </p:nvPr>
        </p:nvSpPr>
        <p:spPr/>
        <p:txBody>
          <a:bodyPr/>
          <a:lstStyle/>
          <a:p>
            <a:fld id="{2A88AE48-4289-F646-AE19-6B7EA5D05458}" type="slidenum">
              <a:rPr lang="en-US" smtClean="0"/>
              <a:t>‹#›</a:t>
            </a:fld>
            <a:endParaRPr lang="en-US"/>
          </a:p>
        </p:txBody>
      </p:sp>
    </p:spTree>
    <p:extLst>
      <p:ext uri="{BB962C8B-B14F-4D97-AF65-F5344CB8AC3E}">
        <p14:creationId xmlns:p14="http://schemas.microsoft.com/office/powerpoint/2010/main" val="288195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686AB4-7E36-CF44-8638-FA36DC3C66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C0D7F8-63D3-A64F-BA61-313E8FADDF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CDDBAC-F291-6948-9B81-5DB9D5FB78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2/13/2018</a:t>
            </a:r>
          </a:p>
        </p:txBody>
      </p:sp>
      <p:sp>
        <p:nvSpPr>
          <p:cNvPr id="5" name="Footer Placeholder 4">
            <a:extLst>
              <a:ext uri="{FF2B5EF4-FFF2-40B4-BE49-F238E27FC236}">
                <a16:creationId xmlns:a16="http://schemas.microsoft.com/office/drawing/2014/main" id="{DA9AE1C9-51B7-264C-894E-42EEAAA633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PHIL405/505 Philosophy of Lying</a:t>
            </a:r>
          </a:p>
        </p:txBody>
      </p:sp>
      <p:sp>
        <p:nvSpPr>
          <p:cNvPr id="6" name="Slide Number Placeholder 5">
            <a:extLst>
              <a:ext uri="{FF2B5EF4-FFF2-40B4-BE49-F238E27FC236}">
                <a16:creationId xmlns:a16="http://schemas.microsoft.com/office/drawing/2014/main" id="{4E201EB0-BC52-1743-AA45-DC6C15D542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8AE48-4289-F646-AE19-6B7EA5D05458}" type="slidenum">
              <a:rPr lang="en-US" smtClean="0"/>
              <a:t>‹#›</a:t>
            </a:fld>
            <a:endParaRPr lang="en-US"/>
          </a:p>
        </p:txBody>
      </p:sp>
    </p:spTree>
    <p:extLst>
      <p:ext uri="{BB962C8B-B14F-4D97-AF65-F5344CB8AC3E}">
        <p14:creationId xmlns:p14="http://schemas.microsoft.com/office/powerpoint/2010/main" val="1374300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a:t>
            </a:r>
            <a:endParaRPr lang="en-US" sz="4000" b="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97065"/>
            <a:ext cx="10515600" cy="4524315"/>
          </a:xfrm>
          <a:prstGeom prst="rect">
            <a:avLst/>
          </a:prstGeom>
          <a:noFill/>
        </p:spPr>
        <p:txBody>
          <a:bodyPr wrap="square" rtlCol="0">
            <a:spAutoFit/>
          </a:bodyPr>
          <a:lstStyle/>
          <a:p>
            <a:r>
              <a:rPr lang="en-US" sz="3200" b="1" dirty="0"/>
              <a:t>	</a:t>
            </a:r>
          </a:p>
          <a:p>
            <a:r>
              <a:rPr lang="en-US" sz="3200" b="1" dirty="0"/>
              <a:t>	Michael </a:t>
            </a:r>
            <a:r>
              <a:rPr lang="en-US" sz="3200" b="1" dirty="0" err="1"/>
              <a:t>Ignatieff</a:t>
            </a:r>
            <a:endParaRPr lang="en-US" sz="3200" b="1" dirty="0"/>
          </a:p>
          <a:p>
            <a:r>
              <a:rPr lang="en-US" sz="3200" dirty="0"/>
              <a:t>	Democracy and the Lesser Evil (2004)</a:t>
            </a:r>
          </a:p>
          <a:p>
            <a:endParaRPr lang="en-US" sz="3200" dirty="0"/>
          </a:p>
          <a:p>
            <a:r>
              <a:rPr lang="en-US" sz="3200" b="1" dirty="0"/>
              <a:t>	Ronald Dworkin</a:t>
            </a:r>
          </a:p>
          <a:p>
            <a:r>
              <a:rPr lang="en-US" sz="3200" dirty="0"/>
              <a:t>	Terror &amp; the Attack on Civil Liberties (2003)</a:t>
            </a:r>
          </a:p>
          <a:p>
            <a:endParaRPr lang="en-US" sz="3200" dirty="0"/>
          </a:p>
          <a:p>
            <a:pPr marL="457200" indent="-457200">
              <a:buFont typeface="Arial" panose="020B0604020202020204" pitchFamily="34" charset="0"/>
              <a:buChar char="•"/>
            </a:pPr>
            <a:endParaRPr lang="en-US" sz="3200" dirty="0"/>
          </a:p>
          <a:p>
            <a:endParaRPr lang="en-US" sz="3200" dirty="0"/>
          </a:p>
        </p:txBody>
      </p:sp>
      <p:sp>
        <p:nvSpPr>
          <p:cNvPr id="4" name="Slide Number Placeholder 3">
            <a:extLst>
              <a:ext uri="{FF2B5EF4-FFF2-40B4-BE49-F238E27FC236}">
                <a16:creationId xmlns:a16="http://schemas.microsoft.com/office/drawing/2014/main" id="{42F332E5-1A64-F24F-B41E-0B88E7C6F2B4}"/>
              </a:ext>
            </a:extLst>
          </p:cNvPr>
          <p:cNvSpPr>
            <a:spLocks noGrp="1"/>
          </p:cNvSpPr>
          <p:nvPr>
            <p:ph type="sldNum" sz="quarter" idx="12"/>
          </p:nvPr>
        </p:nvSpPr>
        <p:spPr/>
        <p:txBody>
          <a:bodyPr/>
          <a:lstStyle/>
          <a:p>
            <a:fld id="{2A88AE48-4289-F646-AE19-6B7EA5D05458}" type="slidenum">
              <a:rPr lang="en-US" smtClean="0"/>
              <a:t>1</a:t>
            </a:fld>
            <a:endParaRPr lang="en-US"/>
          </a:p>
        </p:txBody>
      </p:sp>
    </p:spTree>
    <p:extLst>
      <p:ext uri="{BB962C8B-B14F-4D97-AF65-F5344CB8AC3E}">
        <p14:creationId xmlns:p14="http://schemas.microsoft.com/office/powerpoint/2010/main" val="2783015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err="1">
                <a:latin typeface="Calibri" panose="020F0502020204030204" pitchFamily="34" charset="0"/>
                <a:cs typeface="Calibri" panose="020F0502020204030204" pitchFamily="34" charset="0"/>
              </a:rPr>
              <a:t>Ignatieff</a:t>
            </a:r>
            <a:r>
              <a:rPr lang="en-US" sz="4000" b="1" dirty="0">
                <a:latin typeface="Calibri" panose="020F0502020204030204" pitchFamily="34" charset="0"/>
                <a:cs typeface="Calibri" panose="020F0502020204030204" pitchFamily="34" charset="0"/>
              </a:rPr>
              <a:t> and the Lesser Evil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4524315"/>
          </a:xfrm>
          <a:prstGeom prst="rect">
            <a:avLst/>
          </a:prstGeom>
          <a:noFill/>
        </p:spPr>
        <p:txBody>
          <a:bodyPr wrap="square" rtlCol="0">
            <a:spAutoFit/>
          </a:bodyPr>
          <a:lstStyle/>
          <a:p>
            <a:r>
              <a:rPr lang="en-US" sz="3200" b="1" dirty="0">
                <a:solidFill>
                  <a:schemeClr val="accent6">
                    <a:lumMod val="50000"/>
                  </a:schemeClr>
                </a:solidFill>
              </a:rPr>
              <a:t>3.  </a:t>
            </a:r>
            <a:r>
              <a:rPr lang="en-US" sz="3200" b="1" dirty="0" err="1">
                <a:solidFill>
                  <a:schemeClr val="accent6">
                    <a:lumMod val="50000"/>
                  </a:schemeClr>
                </a:solidFill>
              </a:rPr>
              <a:t>Ignatieff’s</a:t>
            </a:r>
            <a:r>
              <a:rPr lang="en-US" sz="3200" b="1" dirty="0">
                <a:solidFill>
                  <a:schemeClr val="accent6">
                    <a:lumMod val="50000"/>
                  </a:schemeClr>
                </a:solidFill>
              </a:rPr>
              <a:t> “lesser evil” approach</a:t>
            </a:r>
          </a:p>
          <a:p>
            <a:endParaRPr lang="en-US" sz="3200" dirty="0"/>
          </a:p>
          <a:p>
            <a:r>
              <a:rPr lang="en-US" sz="3200" i="1" dirty="0"/>
              <a:t>Example:</a:t>
            </a:r>
            <a:r>
              <a:rPr lang="en-US" sz="3200" dirty="0"/>
              <a:t> It might be permissible to subject a person to relentless psychological interrogation in order to elicit information that would save thousands of people from a terrorist attack.</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This would be justified by necessity, but still be a morally evil act because it would violate the person’s </a:t>
            </a:r>
            <a:r>
              <a:rPr lang="en-US" sz="3200" b="1" dirty="0"/>
              <a:t>dignity</a:t>
            </a:r>
            <a:r>
              <a:rPr lang="en-US" sz="3200" dirty="0"/>
              <a:t>.</a:t>
            </a:r>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Three approaches for responding to terrorism:</a:t>
            </a:r>
          </a:p>
        </p:txBody>
      </p:sp>
      <p:sp>
        <p:nvSpPr>
          <p:cNvPr id="4" name="Slide Number Placeholder 3">
            <a:extLst>
              <a:ext uri="{FF2B5EF4-FFF2-40B4-BE49-F238E27FC236}">
                <a16:creationId xmlns:a16="http://schemas.microsoft.com/office/drawing/2014/main" id="{92C1D0E9-D8CE-CF4F-83B3-105AEE805B73}"/>
              </a:ext>
            </a:extLst>
          </p:cNvPr>
          <p:cNvSpPr>
            <a:spLocks noGrp="1"/>
          </p:cNvSpPr>
          <p:nvPr>
            <p:ph type="sldNum" sz="quarter" idx="12"/>
          </p:nvPr>
        </p:nvSpPr>
        <p:spPr/>
        <p:txBody>
          <a:bodyPr/>
          <a:lstStyle/>
          <a:p>
            <a:fld id="{2A88AE48-4289-F646-AE19-6B7EA5D05458}" type="slidenum">
              <a:rPr lang="en-US" smtClean="0"/>
              <a:t>10</a:t>
            </a:fld>
            <a:endParaRPr lang="en-US"/>
          </a:p>
        </p:txBody>
      </p:sp>
    </p:spTree>
    <p:extLst>
      <p:ext uri="{BB962C8B-B14F-4D97-AF65-F5344CB8AC3E}">
        <p14:creationId xmlns:p14="http://schemas.microsoft.com/office/powerpoint/2010/main" val="2982716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err="1">
                <a:latin typeface="Calibri" panose="020F0502020204030204" pitchFamily="34" charset="0"/>
                <a:cs typeface="Calibri" panose="020F0502020204030204" pitchFamily="34" charset="0"/>
              </a:rPr>
              <a:t>Ignatieff</a:t>
            </a:r>
            <a:r>
              <a:rPr lang="en-US" sz="4000" b="1" dirty="0">
                <a:latin typeface="Calibri" panose="020F0502020204030204" pitchFamily="34" charset="0"/>
                <a:cs typeface="Calibri" panose="020F0502020204030204" pitchFamily="34" charset="0"/>
              </a:rPr>
              <a:t> and the Lesser Evil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4524315"/>
          </a:xfrm>
          <a:prstGeom prst="rect">
            <a:avLst/>
          </a:prstGeom>
          <a:noFill/>
        </p:spPr>
        <p:txBody>
          <a:bodyPr wrap="square" rtlCol="0">
            <a:spAutoFit/>
          </a:bodyPr>
          <a:lstStyle/>
          <a:p>
            <a:r>
              <a:rPr lang="en-US" sz="3200" b="1" dirty="0">
                <a:solidFill>
                  <a:schemeClr val="accent6">
                    <a:lumMod val="50000"/>
                  </a:schemeClr>
                </a:solidFill>
              </a:rPr>
              <a:t>3.  </a:t>
            </a:r>
            <a:r>
              <a:rPr lang="en-US" sz="3200" b="1" dirty="0" err="1">
                <a:solidFill>
                  <a:schemeClr val="accent6">
                    <a:lumMod val="50000"/>
                  </a:schemeClr>
                </a:solidFill>
              </a:rPr>
              <a:t>Ignatieff’s</a:t>
            </a:r>
            <a:r>
              <a:rPr lang="en-US" sz="3200" b="1" dirty="0">
                <a:solidFill>
                  <a:schemeClr val="accent6">
                    <a:lumMod val="50000"/>
                  </a:schemeClr>
                </a:solidFill>
              </a:rPr>
              <a:t> “lesser evil” approach</a:t>
            </a:r>
          </a:p>
          <a:p>
            <a:endParaRPr lang="en-US" sz="3200" dirty="0"/>
          </a:p>
          <a:p>
            <a:r>
              <a:rPr lang="en-US" sz="3200" b="1" dirty="0"/>
              <a:t>To limit morally evil actions – gives tests for policymakers:</a:t>
            </a:r>
          </a:p>
          <a:p>
            <a:pPr marL="514350" indent="-514350">
              <a:buAutoNum type="arabicPeriod"/>
            </a:pPr>
            <a:r>
              <a:rPr lang="en-US" sz="3200" dirty="0"/>
              <a:t>Dignity test</a:t>
            </a:r>
          </a:p>
          <a:p>
            <a:pPr marL="514350" indent="-514350">
              <a:buAutoNum type="arabicPeriod"/>
            </a:pPr>
            <a:r>
              <a:rPr lang="en-US" sz="3200" dirty="0"/>
              <a:t>Conservative test</a:t>
            </a:r>
          </a:p>
          <a:p>
            <a:pPr marL="514350" indent="-514350">
              <a:buAutoNum type="arabicPeriod"/>
            </a:pPr>
            <a:r>
              <a:rPr lang="en-US" sz="3200" dirty="0"/>
              <a:t>Effectiveness test</a:t>
            </a:r>
          </a:p>
          <a:p>
            <a:pPr marL="514350" indent="-514350">
              <a:buAutoNum type="arabicPeriod"/>
            </a:pPr>
            <a:r>
              <a:rPr lang="en-US" sz="3200" dirty="0"/>
              <a:t>Last resort test</a:t>
            </a:r>
          </a:p>
          <a:p>
            <a:pPr marL="514350" indent="-514350">
              <a:buAutoNum type="arabicPeriod"/>
            </a:pPr>
            <a:r>
              <a:rPr lang="en-US" sz="3200" dirty="0"/>
              <a:t>Test of open adversarial review</a:t>
            </a:r>
          </a:p>
          <a:p>
            <a:pPr marL="457200" indent="-457200">
              <a:buFont typeface="Arial" panose="020B0604020202020204" pitchFamily="34" charset="0"/>
              <a:buChar char="•"/>
            </a:pPr>
            <a:r>
              <a:rPr lang="en-US" sz="3200" dirty="0"/>
              <a:t>Also consider and respect “opinions of mankind”</a:t>
            </a:r>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Three approaches for responding to terrorism:</a:t>
            </a:r>
          </a:p>
        </p:txBody>
      </p:sp>
      <p:sp>
        <p:nvSpPr>
          <p:cNvPr id="4" name="Slide Number Placeholder 3">
            <a:extLst>
              <a:ext uri="{FF2B5EF4-FFF2-40B4-BE49-F238E27FC236}">
                <a16:creationId xmlns:a16="http://schemas.microsoft.com/office/drawing/2014/main" id="{AE7B06C3-0A3E-7A4E-8B88-6923C2AB5153}"/>
              </a:ext>
            </a:extLst>
          </p:cNvPr>
          <p:cNvSpPr>
            <a:spLocks noGrp="1"/>
          </p:cNvSpPr>
          <p:nvPr>
            <p:ph type="sldNum" sz="quarter" idx="12"/>
          </p:nvPr>
        </p:nvSpPr>
        <p:spPr/>
        <p:txBody>
          <a:bodyPr/>
          <a:lstStyle/>
          <a:p>
            <a:fld id="{2A88AE48-4289-F646-AE19-6B7EA5D05458}" type="slidenum">
              <a:rPr lang="en-US" smtClean="0"/>
              <a:t>11</a:t>
            </a:fld>
            <a:endParaRPr lang="en-US"/>
          </a:p>
        </p:txBody>
      </p:sp>
    </p:spTree>
    <p:extLst>
      <p:ext uri="{BB962C8B-B14F-4D97-AF65-F5344CB8AC3E}">
        <p14:creationId xmlns:p14="http://schemas.microsoft.com/office/powerpoint/2010/main" val="90734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a:latin typeface="Calibri" panose="020F0502020204030204" pitchFamily="34" charset="0"/>
                <a:cs typeface="Calibri" panose="020F0502020204030204" pitchFamily="34" charset="0"/>
              </a:rPr>
              <a:t>Dworkin’s “third model”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2554545"/>
          </a:xfrm>
          <a:prstGeom prst="rect">
            <a:avLst/>
          </a:prstGeom>
          <a:noFill/>
        </p:spPr>
        <p:txBody>
          <a:bodyPr wrap="square" rtlCol="0">
            <a:spAutoFit/>
          </a:bodyPr>
          <a:lstStyle/>
          <a:p>
            <a:pPr marL="457200" indent="-457200">
              <a:buFont typeface="Arial" panose="020B0604020202020204" pitchFamily="34" charset="0"/>
              <a:buChar char="•"/>
            </a:pPr>
            <a:r>
              <a:rPr lang="en-US" sz="3200" dirty="0"/>
              <a:t>Face a danger from the potential of more terrorist attacks (threat to security)</a:t>
            </a:r>
          </a:p>
          <a:p>
            <a:endParaRPr lang="en-US" sz="3200" dirty="0"/>
          </a:p>
          <a:p>
            <a:pPr marL="457200" indent="-457200">
              <a:buFont typeface="Arial" panose="020B0604020202020204" pitchFamily="34" charset="0"/>
              <a:buChar char="•"/>
            </a:pPr>
            <a:r>
              <a:rPr lang="en-US" sz="3200" dirty="0"/>
              <a:t>Face a danger from the Bush administration’s response (threat to liberty)</a:t>
            </a:r>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Recognizes tension between security and liberty</a:t>
            </a:r>
          </a:p>
        </p:txBody>
      </p:sp>
      <p:sp>
        <p:nvSpPr>
          <p:cNvPr id="4" name="Slide Number Placeholder 3">
            <a:extLst>
              <a:ext uri="{FF2B5EF4-FFF2-40B4-BE49-F238E27FC236}">
                <a16:creationId xmlns:a16="http://schemas.microsoft.com/office/drawing/2014/main" id="{E2CB1470-FFF7-3E4A-8CD8-7A0969A4EF8D}"/>
              </a:ext>
            </a:extLst>
          </p:cNvPr>
          <p:cNvSpPr>
            <a:spLocks noGrp="1"/>
          </p:cNvSpPr>
          <p:nvPr>
            <p:ph type="sldNum" sz="quarter" idx="12"/>
          </p:nvPr>
        </p:nvSpPr>
        <p:spPr/>
        <p:txBody>
          <a:bodyPr/>
          <a:lstStyle/>
          <a:p>
            <a:fld id="{2A88AE48-4289-F646-AE19-6B7EA5D05458}" type="slidenum">
              <a:rPr lang="en-US" smtClean="0"/>
              <a:t>12</a:t>
            </a:fld>
            <a:endParaRPr lang="en-US"/>
          </a:p>
        </p:txBody>
      </p:sp>
    </p:spTree>
    <p:extLst>
      <p:ext uri="{BB962C8B-B14F-4D97-AF65-F5344CB8AC3E}">
        <p14:creationId xmlns:p14="http://schemas.microsoft.com/office/powerpoint/2010/main" val="151036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
                                        <p:tgtEl>
                                          <p:spTgt spid="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dissolve">
                                      <p:cBhvr>
                                        <p:cTn id="10" dur="1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a:latin typeface="Calibri" panose="020F0502020204030204" pitchFamily="34" charset="0"/>
                <a:cs typeface="Calibri" panose="020F0502020204030204" pitchFamily="34" charset="0"/>
              </a:rPr>
              <a:t>Dworkin’s “third model”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3539430"/>
          </a:xfrm>
          <a:prstGeom prst="rect">
            <a:avLst/>
          </a:prstGeom>
          <a:noFill/>
        </p:spPr>
        <p:txBody>
          <a:bodyPr wrap="square" rtlCol="0">
            <a:spAutoFit/>
          </a:bodyPr>
          <a:lstStyle/>
          <a:p>
            <a:r>
              <a:rPr lang="en-US" sz="3200" dirty="0">
                <a:solidFill>
                  <a:schemeClr val="accent6">
                    <a:lumMod val="50000"/>
                  </a:schemeClr>
                </a:solidFill>
              </a:rPr>
              <a:t>1.  Under the rules of criminal justice </a:t>
            </a:r>
          </a:p>
          <a:p>
            <a:endParaRPr lang="en-US" sz="3200" dirty="0">
              <a:solidFill>
                <a:schemeClr val="accent6">
                  <a:lumMod val="50000"/>
                </a:schemeClr>
              </a:solidFill>
            </a:endParaRPr>
          </a:p>
          <a:p>
            <a:r>
              <a:rPr lang="en-US" sz="3200" dirty="0">
                <a:solidFill>
                  <a:schemeClr val="accent6">
                    <a:lumMod val="50000"/>
                  </a:schemeClr>
                </a:solidFill>
              </a:rPr>
              <a:t>2.  Under the rules of war</a:t>
            </a:r>
          </a:p>
          <a:p>
            <a:endParaRPr lang="en-US" sz="3200" dirty="0"/>
          </a:p>
          <a:p>
            <a:endParaRPr lang="en-US" sz="3200" dirty="0"/>
          </a:p>
          <a:p>
            <a:pPr marL="457200" indent="-457200">
              <a:buFont typeface="Arial" panose="020B0604020202020204" pitchFamily="34" charset="0"/>
              <a:buChar char="•"/>
            </a:pPr>
            <a:r>
              <a:rPr lang="en-US" sz="3200" dirty="0"/>
              <a:t>Each of these schemes imposes specific kinds of restrictions on how we treat people</a:t>
            </a:r>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Two traditional models for dealing with violent acts:</a:t>
            </a:r>
          </a:p>
        </p:txBody>
      </p:sp>
      <p:sp>
        <p:nvSpPr>
          <p:cNvPr id="4" name="Slide Number Placeholder 3">
            <a:extLst>
              <a:ext uri="{FF2B5EF4-FFF2-40B4-BE49-F238E27FC236}">
                <a16:creationId xmlns:a16="http://schemas.microsoft.com/office/drawing/2014/main" id="{91D9A740-4399-5C4F-92D6-4145085E962C}"/>
              </a:ext>
            </a:extLst>
          </p:cNvPr>
          <p:cNvSpPr>
            <a:spLocks noGrp="1"/>
          </p:cNvSpPr>
          <p:nvPr>
            <p:ph type="sldNum" sz="quarter" idx="12"/>
          </p:nvPr>
        </p:nvSpPr>
        <p:spPr/>
        <p:txBody>
          <a:bodyPr/>
          <a:lstStyle/>
          <a:p>
            <a:fld id="{2A88AE48-4289-F646-AE19-6B7EA5D05458}" type="slidenum">
              <a:rPr lang="en-US" smtClean="0"/>
              <a:t>13</a:t>
            </a:fld>
            <a:endParaRPr lang="en-US"/>
          </a:p>
        </p:txBody>
      </p:sp>
    </p:spTree>
    <p:extLst>
      <p:ext uri="{BB962C8B-B14F-4D97-AF65-F5344CB8AC3E}">
        <p14:creationId xmlns:p14="http://schemas.microsoft.com/office/powerpoint/2010/main" val="1427259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a:latin typeface="Calibri" panose="020F0502020204030204" pitchFamily="34" charset="0"/>
                <a:cs typeface="Calibri" panose="020F0502020204030204" pitchFamily="34" charset="0"/>
              </a:rPr>
              <a:t>Dworkin’s “third model”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6001643"/>
          </a:xfrm>
          <a:prstGeom prst="rect">
            <a:avLst/>
          </a:prstGeom>
          <a:noFill/>
        </p:spPr>
        <p:txBody>
          <a:bodyPr wrap="square" rtlCol="0">
            <a:spAutoFit/>
          </a:bodyPr>
          <a:lstStyle/>
          <a:p>
            <a:r>
              <a:rPr lang="en-US" sz="3200" b="1" dirty="0">
                <a:solidFill>
                  <a:schemeClr val="accent6">
                    <a:lumMod val="50000"/>
                  </a:schemeClr>
                </a:solidFill>
              </a:rPr>
              <a:t>1.  Under the rules of criminal justice </a:t>
            </a:r>
            <a:endParaRPr lang="en-US" sz="3200" dirty="0"/>
          </a:p>
          <a:p>
            <a:endParaRPr lang="en-US" sz="3200" dirty="0"/>
          </a:p>
          <a:p>
            <a:pPr marL="457200" indent="-457200">
              <a:buFont typeface="Arial" panose="020B0604020202020204" pitchFamily="34" charset="0"/>
              <a:buChar char="•"/>
            </a:pPr>
            <a:r>
              <a:rPr lang="en-US" sz="3200" dirty="0"/>
              <a:t>Imposes punishment for past crimes and applies to members of our society who violated our law</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Restrictions: Constitution and laws afford many rights that relate to fairness in process – even at the risk of forgoing punishment</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endParaRPr lang="en-US" sz="3200" dirty="0"/>
          </a:p>
          <a:p>
            <a:endParaRPr lang="en-US" sz="3200" dirty="0"/>
          </a:p>
          <a:p>
            <a:pPr marL="457200" indent="-45720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Two traditional models for dealing with violent acts:</a:t>
            </a:r>
          </a:p>
        </p:txBody>
      </p:sp>
      <p:sp>
        <p:nvSpPr>
          <p:cNvPr id="4" name="Slide Number Placeholder 3">
            <a:extLst>
              <a:ext uri="{FF2B5EF4-FFF2-40B4-BE49-F238E27FC236}">
                <a16:creationId xmlns:a16="http://schemas.microsoft.com/office/drawing/2014/main" id="{07E47F71-F839-E04F-975C-A36022783FB9}"/>
              </a:ext>
            </a:extLst>
          </p:cNvPr>
          <p:cNvSpPr>
            <a:spLocks noGrp="1"/>
          </p:cNvSpPr>
          <p:nvPr>
            <p:ph type="sldNum" sz="quarter" idx="12"/>
          </p:nvPr>
        </p:nvSpPr>
        <p:spPr/>
        <p:txBody>
          <a:bodyPr/>
          <a:lstStyle/>
          <a:p>
            <a:fld id="{2A88AE48-4289-F646-AE19-6B7EA5D05458}" type="slidenum">
              <a:rPr lang="en-US" smtClean="0"/>
              <a:t>14</a:t>
            </a:fld>
            <a:endParaRPr lang="en-US"/>
          </a:p>
        </p:txBody>
      </p:sp>
    </p:spTree>
    <p:extLst>
      <p:ext uri="{BB962C8B-B14F-4D97-AF65-F5344CB8AC3E}">
        <p14:creationId xmlns:p14="http://schemas.microsoft.com/office/powerpoint/2010/main" val="3472055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a:latin typeface="Calibri" panose="020F0502020204030204" pitchFamily="34" charset="0"/>
                <a:cs typeface="Calibri" panose="020F0502020204030204" pitchFamily="34" charset="0"/>
              </a:rPr>
              <a:t>Dworkin’s “third model”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6494085"/>
          </a:xfrm>
          <a:prstGeom prst="rect">
            <a:avLst/>
          </a:prstGeom>
          <a:noFill/>
        </p:spPr>
        <p:txBody>
          <a:bodyPr wrap="square" rtlCol="0">
            <a:spAutoFit/>
          </a:bodyPr>
          <a:lstStyle/>
          <a:p>
            <a:r>
              <a:rPr lang="en-US" sz="3200" b="1" dirty="0">
                <a:solidFill>
                  <a:schemeClr val="accent6">
                    <a:lumMod val="50000"/>
                  </a:schemeClr>
                </a:solidFill>
              </a:rPr>
              <a:t>2.  Under the rules of war</a:t>
            </a:r>
          </a:p>
          <a:p>
            <a:endParaRPr lang="en-US" sz="3200" dirty="0"/>
          </a:p>
          <a:p>
            <a:pPr marL="457200" indent="-457200">
              <a:buFont typeface="Arial" panose="020B0604020202020204" pitchFamily="34" charset="0"/>
              <a:buChar char="•"/>
            </a:pPr>
            <a:r>
              <a:rPr lang="en-US" sz="3200" dirty="0"/>
              <a:t>Not about punishment for past crimes, not members of our society, not violations of our law</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Restrictions: Geneva Conventions and Universal Declaration of Human Rights (U.N.) prevent targeting civilians, and coercing or mistreating prisoners of war</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endParaRPr lang="en-US" sz="3200" dirty="0"/>
          </a:p>
          <a:p>
            <a:endParaRPr lang="en-US" sz="3200" dirty="0"/>
          </a:p>
          <a:p>
            <a:pPr marL="457200" indent="-45720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Two traditional models for dealing with violent acts:</a:t>
            </a:r>
          </a:p>
        </p:txBody>
      </p:sp>
      <p:sp>
        <p:nvSpPr>
          <p:cNvPr id="4" name="Slide Number Placeholder 3">
            <a:extLst>
              <a:ext uri="{FF2B5EF4-FFF2-40B4-BE49-F238E27FC236}">
                <a16:creationId xmlns:a16="http://schemas.microsoft.com/office/drawing/2014/main" id="{B754AA59-F771-C740-8822-A50856138203}"/>
              </a:ext>
            </a:extLst>
          </p:cNvPr>
          <p:cNvSpPr>
            <a:spLocks noGrp="1"/>
          </p:cNvSpPr>
          <p:nvPr>
            <p:ph type="sldNum" sz="quarter" idx="12"/>
          </p:nvPr>
        </p:nvSpPr>
        <p:spPr/>
        <p:txBody>
          <a:bodyPr/>
          <a:lstStyle/>
          <a:p>
            <a:fld id="{2A88AE48-4289-F646-AE19-6B7EA5D05458}" type="slidenum">
              <a:rPr lang="en-US" smtClean="0"/>
              <a:t>15</a:t>
            </a:fld>
            <a:endParaRPr lang="en-US"/>
          </a:p>
        </p:txBody>
      </p:sp>
    </p:spTree>
    <p:extLst>
      <p:ext uri="{BB962C8B-B14F-4D97-AF65-F5344CB8AC3E}">
        <p14:creationId xmlns:p14="http://schemas.microsoft.com/office/powerpoint/2010/main" val="1748240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a:latin typeface="Calibri" panose="020F0502020204030204" pitchFamily="34" charset="0"/>
                <a:cs typeface="Calibri" panose="020F0502020204030204" pitchFamily="34" charset="0"/>
              </a:rPr>
              <a:t>Dworkin’s “third model”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1569660"/>
          </a:xfrm>
          <a:prstGeom prst="rect">
            <a:avLst/>
          </a:prstGeom>
          <a:noFill/>
        </p:spPr>
        <p:txBody>
          <a:bodyPr wrap="square" rtlCol="0">
            <a:spAutoFit/>
          </a:bodyPr>
          <a:lstStyle/>
          <a:p>
            <a:pPr marL="457200" indent="-457200">
              <a:buFont typeface="Arial" panose="020B0604020202020204" pitchFamily="34" charset="0"/>
              <a:buChar char="•"/>
            </a:pPr>
            <a:endParaRPr lang="en-US" sz="3200" dirty="0"/>
          </a:p>
          <a:p>
            <a:endParaRPr lang="en-US" sz="3200" dirty="0"/>
          </a:p>
          <a:p>
            <a:pPr marL="457200" indent="-45720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509200"/>
          </a:xfrm>
          <a:prstGeom prst="rect">
            <a:avLst/>
          </a:prstGeom>
          <a:noFill/>
        </p:spPr>
        <p:txBody>
          <a:bodyPr wrap="square" rtlCol="0">
            <a:spAutoFit/>
          </a:bodyPr>
          <a:lstStyle/>
          <a:p>
            <a:r>
              <a:rPr lang="en-US" sz="3200" b="1" dirty="0"/>
              <a:t>Principle of shared humanity: </a:t>
            </a:r>
            <a:r>
              <a:rPr lang="en-US" sz="3200" dirty="0"/>
              <a:t>every human life has a distinct and equal inherent value</a:t>
            </a:r>
          </a:p>
          <a:p>
            <a:endParaRPr lang="en-US" sz="3200" dirty="0"/>
          </a:p>
          <a:p>
            <a:r>
              <a:rPr lang="en-US" sz="3200" dirty="0"/>
              <a:t>Dworkin recognizes that both the </a:t>
            </a:r>
            <a:r>
              <a:rPr lang="en-US" sz="3200" b="1" dirty="0">
                <a:solidFill>
                  <a:schemeClr val="accent6">
                    <a:lumMod val="50000"/>
                  </a:schemeClr>
                </a:solidFill>
              </a:rPr>
              <a:t>rules of criminal justice </a:t>
            </a:r>
            <a:r>
              <a:rPr lang="en-US" sz="3200" dirty="0"/>
              <a:t>and the </a:t>
            </a:r>
            <a:r>
              <a:rPr lang="en-US" sz="3200" b="1" dirty="0">
                <a:solidFill>
                  <a:schemeClr val="accent6">
                    <a:lumMod val="50000"/>
                  </a:schemeClr>
                </a:solidFill>
              </a:rPr>
              <a:t>rules of war </a:t>
            </a:r>
            <a:r>
              <a:rPr lang="en-US" sz="3200" dirty="0"/>
              <a:t>provide these restraints because they are based in this principle.</a:t>
            </a:r>
          </a:p>
          <a:p>
            <a:endParaRPr lang="en-US" sz="3200" dirty="0"/>
          </a:p>
          <a:p>
            <a:r>
              <a:rPr lang="en-US" sz="3200" dirty="0"/>
              <a:t>The problem: the Bush administration was not following either approach, and therefore not abiding by this principle – so we need to find a way to capture both of these restraints</a:t>
            </a:r>
          </a:p>
          <a:p>
            <a:endParaRPr lang="en-US" sz="3200" b="1" dirty="0"/>
          </a:p>
        </p:txBody>
      </p:sp>
      <p:sp>
        <p:nvSpPr>
          <p:cNvPr id="4" name="Slide Number Placeholder 3">
            <a:extLst>
              <a:ext uri="{FF2B5EF4-FFF2-40B4-BE49-F238E27FC236}">
                <a16:creationId xmlns:a16="http://schemas.microsoft.com/office/drawing/2014/main" id="{F758703B-39C0-1A43-9BFF-66CB6A9A1049}"/>
              </a:ext>
            </a:extLst>
          </p:cNvPr>
          <p:cNvSpPr>
            <a:spLocks noGrp="1"/>
          </p:cNvSpPr>
          <p:nvPr>
            <p:ph type="sldNum" sz="quarter" idx="12"/>
          </p:nvPr>
        </p:nvSpPr>
        <p:spPr/>
        <p:txBody>
          <a:bodyPr/>
          <a:lstStyle/>
          <a:p>
            <a:fld id="{2A88AE48-4289-F646-AE19-6B7EA5D05458}" type="slidenum">
              <a:rPr lang="en-US" smtClean="0"/>
              <a:t>16</a:t>
            </a:fld>
            <a:endParaRPr lang="en-US"/>
          </a:p>
        </p:txBody>
      </p:sp>
    </p:spTree>
    <p:extLst>
      <p:ext uri="{BB962C8B-B14F-4D97-AF65-F5344CB8AC3E}">
        <p14:creationId xmlns:p14="http://schemas.microsoft.com/office/powerpoint/2010/main" val="479094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a:latin typeface="Calibri" panose="020F0502020204030204" pitchFamily="34" charset="0"/>
                <a:cs typeface="Calibri" panose="020F0502020204030204" pitchFamily="34" charset="0"/>
              </a:rPr>
              <a:t>Dworkin’s “third model”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1569660"/>
          </a:xfrm>
          <a:prstGeom prst="rect">
            <a:avLst/>
          </a:prstGeom>
          <a:noFill/>
        </p:spPr>
        <p:txBody>
          <a:bodyPr wrap="square" rtlCol="0">
            <a:spAutoFit/>
          </a:bodyPr>
          <a:lstStyle/>
          <a:p>
            <a:pPr marL="457200" indent="-457200">
              <a:buFont typeface="Arial" panose="020B0604020202020204" pitchFamily="34" charset="0"/>
              <a:buChar char="•"/>
            </a:pPr>
            <a:endParaRPr lang="en-US" sz="3200" dirty="0"/>
          </a:p>
          <a:p>
            <a:endParaRPr lang="en-US" sz="3200" dirty="0"/>
          </a:p>
          <a:p>
            <a:pPr marL="457200" indent="-45720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509200"/>
          </a:xfrm>
          <a:prstGeom prst="rect">
            <a:avLst/>
          </a:prstGeom>
          <a:noFill/>
        </p:spPr>
        <p:txBody>
          <a:bodyPr wrap="square" rtlCol="0">
            <a:spAutoFit/>
          </a:bodyPr>
          <a:lstStyle/>
          <a:p>
            <a:r>
              <a:rPr lang="en-US" sz="3200" b="1" dirty="0"/>
              <a:t>Principle of shared humanity: </a:t>
            </a:r>
            <a:r>
              <a:rPr lang="en-US" sz="3200" dirty="0"/>
              <a:t>every human life has a distinct and equal inherent value</a:t>
            </a:r>
          </a:p>
          <a:p>
            <a:endParaRPr lang="en-US" sz="3200" dirty="0"/>
          </a:p>
          <a:p>
            <a:r>
              <a:rPr lang="en-US" sz="3200" dirty="0"/>
              <a:t>”The harm [a government] deliberately inflicts on others must be comparable to the harm it thereby prevents to its own people, and when our government shows itself ready to impose grave harm on foreigners or on suspected Americans for only speculative, marginal, or remote benefits to the rest of us, </a:t>
            </a:r>
            <a:r>
              <a:rPr lang="en-US" sz="3200" i="1" dirty="0"/>
              <a:t>its actions presuppose that their lives count for nothing compared to ours</a:t>
            </a:r>
            <a:r>
              <a:rPr lang="en-US" sz="3200" dirty="0"/>
              <a:t>.”</a:t>
            </a:r>
          </a:p>
          <a:p>
            <a:endParaRPr lang="en-US" sz="3200" b="1" dirty="0"/>
          </a:p>
        </p:txBody>
      </p:sp>
      <p:sp>
        <p:nvSpPr>
          <p:cNvPr id="4" name="Slide Number Placeholder 3">
            <a:extLst>
              <a:ext uri="{FF2B5EF4-FFF2-40B4-BE49-F238E27FC236}">
                <a16:creationId xmlns:a16="http://schemas.microsoft.com/office/drawing/2014/main" id="{14FE101A-F8B6-634A-8380-747B1EB7E8EA}"/>
              </a:ext>
            </a:extLst>
          </p:cNvPr>
          <p:cNvSpPr>
            <a:spLocks noGrp="1"/>
          </p:cNvSpPr>
          <p:nvPr>
            <p:ph type="sldNum" sz="quarter" idx="12"/>
          </p:nvPr>
        </p:nvSpPr>
        <p:spPr/>
        <p:txBody>
          <a:bodyPr/>
          <a:lstStyle/>
          <a:p>
            <a:fld id="{2A88AE48-4289-F646-AE19-6B7EA5D05458}" type="slidenum">
              <a:rPr lang="en-US" smtClean="0"/>
              <a:t>17</a:t>
            </a:fld>
            <a:endParaRPr lang="en-US"/>
          </a:p>
        </p:txBody>
      </p:sp>
    </p:spTree>
    <p:extLst>
      <p:ext uri="{BB962C8B-B14F-4D97-AF65-F5344CB8AC3E}">
        <p14:creationId xmlns:p14="http://schemas.microsoft.com/office/powerpoint/2010/main" val="3333101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a:latin typeface="Calibri" panose="020F0502020204030204" pitchFamily="34" charset="0"/>
                <a:cs typeface="Calibri" panose="020F0502020204030204" pitchFamily="34" charset="0"/>
              </a:rPr>
              <a:t>Dworkin’s “third model”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5016758"/>
          </a:xfrm>
          <a:prstGeom prst="rect">
            <a:avLst/>
          </a:prstGeom>
          <a:noFill/>
        </p:spPr>
        <p:txBody>
          <a:bodyPr wrap="square" rtlCol="0">
            <a:spAutoFit/>
          </a:bodyPr>
          <a:lstStyle/>
          <a:p>
            <a:r>
              <a:rPr lang="en-US" sz="3200" b="1" dirty="0"/>
              <a:t>In some ways, terrorist suspects are like soldiers:</a:t>
            </a:r>
          </a:p>
          <a:p>
            <a:pPr marL="457200" indent="-457200">
              <a:buFont typeface="Arial" panose="020B0604020202020204" pitchFamily="34" charset="0"/>
              <a:buChar char="•"/>
            </a:pPr>
            <a:r>
              <a:rPr lang="en-US" sz="3200" dirty="0"/>
              <a:t>Shared ideology</a:t>
            </a:r>
          </a:p>
          <a:p>
            <a:pPr marL="457200" indent="-457200">
              <a:buFont typeface="Arial" panose="020B0604020202020204" pitchFamily="34" charset="0"/>
              <a:buChar char="•"/>
            </a:pPr>
            <a:r>
              <a:rPr lang="en-US" sz="3200" dirty="0"/>
              <a:t>Shared goals</a:t>
            </a:r>
          </a:p>
          <a:p>
            <a:endParaRPr lang="en-US" sz="3200" dirty="0"/>
          </a:p>
          <a:p>
            <a:r>
              <a:rPr lang="en-US" sz="3200" b="1" dirty="0"/>
              <a:t>In some ways, terrorist suspects are not like soldiers:</a:t>
            </a:r>
          </a:p>
          <a:p>
            <a:pPr marL="457200" indent="-457200">
              <a:buFont typeface="Arial" panose="020B0604020202020204" pitchFamily="34" charset="0"/>
              <a:buChar char="•"/>
            </a:pPr>
            <a:r>
              <a:rPr lang="en-US" sz="3200" dirty="0"/>
              <a:t>Act individually, not on behalf of a territory </a:t>
            </a:r>
          </a:p>
          <a:p>
            <a:pPr marL="457200" indent="-457200">
              <a:buFont typeface="Arial" panose="020B0604020202020204" pitchFamily="34" charset="0"/>
              <a:buChar char="•"/>
            </a:pPr>
            <a:r>
              <a:rPr lang="en-US" sz="3200" dirty="0"/>
              <a:t>No ordinary soldiers or uniforms</a:t>
            </a:r>
          </a:p>
          <a:p>
            <a:pPr marL="457200" indent="-457200">
              <a:buFont typeface="Arial" panose="020B0604020202020204" pitchFamily="34" charset="0"/>
              <a:buChar char="•"/>
            </a:pPr>
            <a:r>
              <a:rPr lang="en-US" sz="3200" dirty="0"/>
              <a:t>Do not abide by accepted rules of war</a:t>
            </a:r>
          </a:p>
          <a:p>
            <a:pPr marL="457200" indent="-457200">
              <a:buFont typeface="Arial" panose="020B0604020202020204" pitchFamily="34" charset="0"/>
              <a:buChar char="•"/>
            </a:pPr>
            <a:r>
              <a:rPr lang="en-US" sz="3200" dirty="0"/>
              <a:t>Conflict not dated, no peace treaties </a:t>
            </a:r>
          </a:p>
          <a:p>
            <a:pPr marL="457200" indent="-45720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So why do we need a third model?</a:t>
            </a:r>
          </a:p>
        </p:txBody>
      </p:sp>
      <p:sp>
        <p:nvSpPr>
          <p:cNvPr id="4" name="Slide Number Placeholder 3">
            <a:extLst>
              <a:ext uri="{FF2B5EF4-FFF2-40B4-BE49-F238E27FC236}">
                <a16:creationId xmlns:a16="http://schemas.microsoft.com/office/drawing/2014/main" id="{FAAFA28A-F2DE-404F-BCD6-0F318C0AB9A7}"/>
              </a:ext>
            </a:extLst>
          </p:cNvPr>
          <p:cNvSpPr>
            <a:spLocks noGrp="1"/>
          </p:cNvSpPr>
          <p:nvPr>
            <p:ph type="sldNum" sz="quarter" idx="12"/>
          </p:nvPr>
        </p:nvSpPr>
        <p:spPr/>
        <p:txBody>
          <a:bodyPr/>
          <a:lstStyle/>
          <a:p>
            <a:fld id="{2A88AE48-4289-F646-AE19-6B7EA5D05458}" type="slidenum">
              <a:rPr lang="en-US" smtClean="0"/>
              <a:t>18</a:t>
            </a:fld>
            <a:endParaRPr lang="en-US"/>
          </a:p>
        </p:txBody>
      </p:sp>
    </p:spTree>
    <p:extLst>
      <p:ext uri="{BB962C8B-B14F-4D97-AF65-F5344CB8AC3E}">
        <p14:creationId xmlns:p14="http://schemas.microsoft.com/office/powerpoint/2010/main" val="3761534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a:latin typeface="Calibri" panose="020F0502020204030204" pitchFamily="34" charset="0"/>
                <a:cs typeface="Calibri" panose="020F0502020204030204" pitchFamily="34" charset="0"/>
              </a:rPr>
              <a:t>Dworkin’s “third model”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4031873"/>
          </a:xfrm>
          <a:prstGeom prst="rect">
            <a:avLst/>
          </a:prstGeom>
          <a:noFill/>
        </p:spPr>
        <p:txBody>
          <a:bodyPr wrap="square" rtlCol="0">
            <a:spAutoFit/>
          </a:bodyPr>
          <a:lstStyle/>
          <a:p>
            <a:r>
              <a:rPr lang="en-US" sz="3200" dirty="0"/>
              <a:t>A nation must choose on a case-by-case basis which of the two traditional models it will use – so in a reasonable time it should designate a prisoner as either:</a:t>
            </a:r>
          </a:p>
          <a:p>
            <a:pPr marL="457200" indent="-457200">
              <a:buFont typeface="Arial" panose="020B0604020202020204" pitchFamily="34" charset="0"/>
              <a:buChar char="•"/>
            </a:pPr>
            <a:r>
              <a:rPr lang="en-US" sz="3200" dirty="0"/>
              <a:t>Prisoner of war, or</a:t>
            </a:r>
          </a:p>
          <a:p>
            <a:pPr marL="457200" indent="-457200">
              <a:buFont typeface="Arial" panose="020B0604020202020204" pitchFamily="34" charset="0"/>
              <a:buChar char="•"/>
            </a:pPr>
            <a:r>
              <a:rPr lang="en-US" sz="3200" dirty="0"/>
              <a:t>Suspected criminal </a:t>
            </a:r>
          </a:p>
          <a:p>
            <a:endParaRPr lang="en-US" sz="3200" dirty="0"/>
          </a:p>
          <a:p>
            <a:r>
              <a:rPr lang="en-US" sz="3200" dirty="0"/>
              <a:t>The prisoner is entitled to the protections under whichever designation is applied</a:t>
            </a:r>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Dworkin’s third model:</a:t>
            </a:r>
          </a:p>
        </p:txBody>
      </p:sp>
      <p:sp>
        <p:nvSpPr>
          <p:cNvPr id="4" name="Slide Number Placeholder 3">
            <a:extLst>
              <a:ext uri="{FF2B5EF4-FFF2-40B4-BE49-F238E27FC236}">
                <a16:creationId xmlns:a16="http://schemas.microsoft.com/office/drawing/2014/main" id="{C4797E64-0CA1-0744-91C0-9B6D8C57B865}"/>
              </a:ext>
            </a:extLst>
          </p:cNvPr>
          <p:cNvSpPr>
            <a:spLocks noGrp="1"/>
          </p:cNvSpPr>
          <p:nvPr>
            <p:ph type="sldNum" sz="quarter" idx="12"/>
          </p:nvPr>
        </p:nvSpPr>
        <p:spPr/>
        <p:txBody>
          <a:bodyPr/>
          <a:lstStyle/>
          <a:p>
            <a:fld id="{2A88AE48-4289-F646-AE19-6B7EA5D05458}" type="slidenum">
              <a:rPr lang="en-US" smtClean="0"/>
              <a:t>19</a:t>
            </a:fld>
            <a:endParaRPr lang="en-US"/>
          </a:p>
        </p:txBody>
      </p:sp>
    </p:spTree>
    <p:extLst>
      <p:ext uri="{BB962C8B-B14F-4D97-AF65-F5344CB8AC3E}">
        <p14:creationId xmlns:p14="http://schemas.microsoft.com/office/powerpoint/2010/main" val="3204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a:t>
            </a:r>
            <a:endParaRPr lang="en-US" sz="4000" b="1" dirty="0">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97065"/>
            <a:ext cx="10515600" cy="3416320"/>
          </a:xfrm>
          <a:prstGeom prst="rect">
            <a:avLst/>
          </a:prstGeom>
          <a:noFill/>
        </p:spPr>
        <p:txBody>
          <a:bodyPr wrap="square" rtlCol="0">
            <a:spAutoFit/>
          </a:bodyPr>
          <a:lstStyle/>
          <a:p>
            <a:r>
              <a:rPr lang="en-US" sz="3200" b="1" dirty="0"/>
              <a:t>Government has two primary functions:</a:t>
            </a:r>
          </a:p>
          <a:p>
            <a:pPr marL="514350" indent="-514350">
              <a:buAutoNum type="arabicPeriod"/>
            </a:pPr>
            <a:r>
              <a:rPr lang="en-US" sz="2800" dirty="0"/>
              <a:t>Protecting the lives of its citizens (life)</a:t>
            </a:r>
          </a:p>
          <a:p>
            <a:pPr marL="514350" indent="-514350">
              <a:buAutoNum type="arabicPeriod"/>
            </a:pPr>
            <a:r>
              <a:rPr lang="en-US" sz="2800" dirty="0"/>
              <a:t>Protecting the rights of its citizens (liberty)</a:t>
            </a:r>
          </a:p>
          <a:p>
            <a:pPr marL="514350" indent="-514350">
              <a:buAutoNum type="arabicPeriod"/>
            </a:pPr>
            <a:endParaRPr lang="en-US" sz="3200" dirty="0"/>
          </a:p>
          <a:p>
            <a:endParaRPr lang="en-US" sz="3200" dirty="0"/>
          </a:p>
          <a:p>
            <a:pPr marL="457200" indent="-457200">
              <a:buFont typeface="Arial" panose="020B0604020202020204" pitchFamily="34" charset="0"/>
              <a:buChar char="•"/>
            </a:pPr>
            <a:endParaRPr lang="en-US" sz="3200" dirty="0"/>
          </a:p>
          <a:p>
            <a:endParaRPr lang="en-US" sz="3200" dirty="0"/>
          </a:p>
        </p:txBody>
      </p:sp>
      <p:sp>
        <p:nvSpPr>
          <p:cNvPr id="4" name="TextBox 3">
            <a:extLst>
              <a:ext uri="{FF2B5EF4-FFF2-40B4-BE49-F238E27FC236}">
                <a16:creationId xmlns:a16="http://schemas.microsoft.com/office/drawing/2014/main" id="{319502AF-CD3C-0A44-826E-8389388162AA}"/>
              </a:ext>
            </a:extLst>
          </p:cNvPr>
          <p:cNvSpPr txBox="1"/>
          <p:nvPr/>
        </p:nvSpPr>
        <p:spPr>
          <a:xfrm>
            <a:off x="838200" y="3155531"/>
            <a:ext cx="10515600" cy="3662541"/>
          </a:xfrm>
          <a:prstGeom prst="rect">
            <a:avLst/>
          </a:prstGeom>
          <a:noFill/>
        </p:spPr>
        <p:txBody>
          <a:bodyPr wrap="square" rtlCol="0">
            <a:spAutoFit/>
          </a:bodyPr>
          <a:lstStyle/>
          <a:p>
            <a:r>
              <a:rPr lang="en-US" sz="3200" b="1" dirty="0"/>
              <a:t>Inherent problem: you can’t always do both at the same time</a:t>
            </a:r>
          </a:p>
          <a:p>
            <a:pPr marL="457200" indent="-457200">
              <a:buFont typeface="Arial" panose="020B0604020202020204" pitchFamily="34" charset="0"/>
              <a:buChar char="•"/>
            </a:pPr>
            <a:r>
              <a:rPr lang="en-US" sz="2800" dirty="0"/>
              <a:t>To protect lives, may have to limit liberty</a:t>
            </a:r>
          </a:p>
          <a:p>
            <a:pPr marL="457200" indent="-457200">
              <a:buFont typeface="Arial" panose="020B0604020202020204" pitchFamily="34" charset="0"/>
              <a:buChar char="•"/>
            </a:pPr>
            <a:r>
              <a:rPr lang="en-US" sz="2800" dirty="0"/>
              <a:t>To protect liberty, may have to limit security</a:t>
            </a:r>
          </a:p>
          <a:p>
            <a:pPr marL="457200" indent="-457200">
              <a:buFont typeface="Arial" panose="020B0604020202020204" pitchFamily="34" charset="0"/>
              <a:buChar char="•"/>
            </a:pPr>
            <a:endParaRPr lang="en-US" sz="2800" dirty="0"/>
          </a:p>
          <a:p>
            <a:r>
              <a:rPr lang="en-US" sz="3200" b="1" dirty="0"/>
              <a:t>Balance between national security and personal liberty</a:t>
            </a:r>
          </a:p>
          <a:p>
            <a:pPr marL="457200" indent="-457200">
              <a:buFont typeface="Arial" panose="020B0604020202020204" pitchFamily="34" charset="0"/>
              <a:buChar char="•"/>
            </a:pPr>
            <a:r>
              <a:rPr lang="en-US" sz="2800" i="1" dirty="0"/>
              <a:t>Where</a:t>
            </a:r>
            <a:r>
              <a:rPr lang="en-US" sz="2800" dirty="0"/>
              <a:t> do we draw the lines?</a:t>
            </a:r>
          </a:p>
          <a:p>
            <a:pPr marL="457200" indent="-457200">
              <a:buFont typeface="Arial" panose="020B0604020202020204" pitchFamily="34" charset="0"/>
              <a:buChar char="•"/>
            </a:pPr>
            <a:r>
              <a:rPr lang="en-US" sz="2800" i="1" dirty="0"/>
              <a:t>How</a:t>
            </a:r>
            <a:r>
              <a:rPr lang="en-US" sz="2800" dirty="0"/>
              <a:t> do we draw the lines?</a:t>
            </a:r>
          </a:p>
          <a:p>
            <a:pPr marL="457200" indent="-457200">
              <a:buFont typeface="Arial" panose="020B0604020202020204" pitchFamily="34" charset="0"/>
              <a:buChar char="•"/>
            </a:pPr>
            <a:endParaRPr lang="en-US" sz="2800" dirty="0"/>
          </a:p>
        </p:txBody>
      </p:sp>
      <p:sp>
        <p:nvSpPr>
          <p:cNvPr id="6" name="Slide Number Placeholder 5">
            <a:extLst>
              <a:ext uri="{FF2B5EF4-FFF2-40B4-BE49-F238E27FC236}">
                <a16:creationId xmlns:a16="http://schemas.microsoft.com/office/drawing/2014/main" id="{ADEAD797-5A37-9444-AC2F-1F55545EAD78}"/>
              </a:ext>
            </a:extLst>
          </p:cNvPr>
          <p:cNvSpPr>
            <a:spLocks noGrp="1"/>
          </p:cNvSpPr>
          <p:nvPr>
            <p:ph type="sldNum" sz="quarter" idx="12"/>
          </p:nvPr>
        </p:nvSpPr>
        <p:spPr/>
        <p:txBody>
          <a:bodyPr/>
          <a:lstStyle/>
          <a:p>
            <a:fld id="{2A88AE48-4289-F646-AE19-6B7EA5D05458}" type="slidenum">
              <a:rPr lang="en-US" smtClean="0"/>
              <a:t>2</a:t>
            </a:fld>
            <a:endParaRPr lang="en-US"/>
          </a:p>
        </p:txBody>
      </p:sp>
    </p:spTree>
    <p:extLst>
      <p:ext uri="{BB962C8B-B14F-4D97-AF65-F5344CB8AC3E}">
        <p14:creationId xmlns:p14="http://schemas.microsoft.com/office/powerpoint/2010/main" val="3267558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a:latin typeface="Calibri" panose="020F0502020204030204" pitchFamily="34" charset="0"/>
                <a:cs typeface="Calibri" panose="020F0502020204030204" pitchFamily="34" charset="0"/>
              </a:rPr>
              <a:t>Dworkin’s “third model”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3046988"/>
          </a:xfrm>
          <a:prstGeom prst="rect">
            <a:avLst/>
          </a:prstGeom>
          <a:noFill/>
        </p:spPr>
        <p:txBody>
          <a:bodyPr wrap="square" rtlCol="0">
            <a:spAutoFit/>
          </a:bodyPr>
          <a:lstStyle/>
          <a:p>
            <a:r>
              <a:rPr lang="en-US" sz="3200" dirty="0"/>
              <a:t>“Rights would be worthless – and the concept of a right incomprehensible – unless respecting rights meant taking some risk.”</a:t>
            </a:r>
          </a:p>
          <a:p>
            <a:endParaRPr lang="en-US" sz="3200" dirty="0"/>
          </a:p>
          <a:p>
            <a:r>
              <a:rPr lang="en-US" sz="3200" dirty="0"/>
              <a:t>“We can and must try to limit those risks, but some risk will remain.”</a:t>
            </a:r>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Dworkin’s third model:</a:t>
            </a:r>
          </a:p>
        </p:txBody>
      </p:sp>
      <p:sp>
        <p:nvSpPr>
          <p:cNvPr id="4" name="Slide Number Placeholder 3">
            <a:extLst>
              <a:ext uri="{FF2B5EF4-FFF2-40B4-BE49-F238E27FC236}">
                <a16:creationId xmlns:a16="http://schemas.microsoft.com/office/drawing/2014/main" id="{C181D41C-84E9-3541-9E28-21478805495B}"/>
              </a:ext>
            </a:extLst>
          </p:cNvPr>
          <p:cNvSpPr>
            <a:spLocks noGrp="1"/>
          </p:cNvSpPr>
          <p:nvPr>
            <p:ph type="sldNum" sz="quarter" idx="12"/>
          </p:nvPr>
        </p:nvSpPr>
        <p:spPr/>
        <p:txBody>
          <a:bodyPr/>
          <a:lstStyle/>
          <a:p>
            <a:fld id="{2A88AE48-4289-F646-AE19-6B7EA5D05458}" type="slidenum">
              <a:rPr lang="en-US" smtClean="0"/>
              <a:t>20</a:t>
            </a:fld>
            <a:endParaRPr lang="en-US"/>
          </a:p>
        </p:txBody>
      </p:sp>
    </p:spTree>
    <p:extLst>
      <p:ext uri="{BB962C8B-B14F-4D97-AF65-F5344CB8AC3E}">
        <p14:creationId xmlns:p14="http://schemas.microsoft.com/office/powerpoint/2010/main" val="51323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err="1">
                <a:latin typeface="Calibri" panose="020F0502020204030204" pitchFamily="34" charset="0"/>
                <a:cs typeface="Calibri" panose="020F0502020204030204" pitchFamily="34" charset="0"/>
              </a:rPr>
              <a:t>Ignatieff</a:t>
            </a:r>
            <a:r>
              <a:rPr lang="en-US" sz="4000" b="1" dirty="0">
                <a:latin typeface="Calibri" panose="020F0502020204030204" pitchFamily="34" charset="0"/>
                <a:cs typeface="Calibri" panose="020F0502020204030204" pitchFamily="34" charset="0"/>
              </a:rPr>
              <a:t> and the Lesser Evil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32514"/>
            <a:ext cx="5349240" cy="1877437"/>
          </a:xfrm>
          <a:prstGeom prst="rect">
            <a:avLst/>
          </a:prstGeom>
          <a:noFill/>
        </p:spPr>
        <p:txBody>
          <a:bodyPr wrap="square" rtlCol="0">
            <a:spAutoFit/>
          </a:bodyPr>
          <a:lstStyle/>
          <a:p>
            <a:r>
              <a:rPr lang="en-US" sz="3200" b="1" dirty="0"/>
              <a:t>Pragmatic / formal view</a:t>
            </a:r>
          </a:p>
          <a:p>
            <a:pPr marL="285750" indent="-285750">
              <a:buFont typeface="Arial" panose="020B0604020202020204" pitchFamily="34" charset="0"/>
              <a:buChar char="•"/>
            </a:pPr>
            <a:r>
              <a:rPr lang="en-US" sz="2800" dirty="0"/>
              <a:t>Stresses popular sovereignty</a:t>
            </a:r>
          </a:p>
          <a:p>
            <a:pPr marL="285750" indent="-285750">
              <a:buFont typeface="Arial" panose="020B0604020202020204" pitchFamily="34" charset="0"/>
              <a:buChar char="•"/>
            </a:pPr>
            <a:r>
              <a:rPr lang="en-US" sz="2800" dirty="0"/>
              <a:t>Focuses on collective interests</a:t>
            </a:r>
          </a:p>
          <a:p>
            <a:pPr marL="285750" indent="-285750">
              <a:buFont typeface="Arial" panose="020B0604020202020204" pitchFamily="34" charset="0"/>
              <a:buChar char="•"/>
            </a:pPr>
            <a:r>
              <a:rPr lang="en-US" sz="2800" dirty="0"/>
              <a:t>Associated with national security</a:t>
            </a:r>
          </a:p>
        </p:txBody>
      </p:sp>
      <p:sp>
        <p:nvSpPr>
          <p:cNvPr id="8" name="TextBox 7">
            <a:extLst>
              <a:ext uri="{FF2B5EF4-FFF2-40B4-BE49-F238E27FC236}">
                <a16:creationId xmlns:a16="http://schemas.microsoft.com/office/drawing/2014/main" id="{4959F8E1-5FB0-2B45-8C7E-DE96B4BDBCDA}"/>
              </a:ext>
            </a:extLst>
          </p:cNvPr>
          <p:cNvSpPr txBox="1"/>
          <p:nvPr/>
        </p:nvSpPr>
        <p:spPr>
          <a:xfrm>
            <a:off x="838200" y="4125395"/>
            <a:ext cx="10515600" cy="2246769"/>
          </a:xfrm>
          <a:prstGeom prst="rect">
            <a:avLst/>
          </a:prstGeom>
          <a:noFill/>
        </p:spPr>
        <p:txBody>
          <a:bodyPr wrap="square" rtlCol="0">
            <a:spAutoFit/>
          </a:bodyPr>
          <a:lstStyle/>
          <a:p>
            <a:pPr marL="457200" indent="-457200">
              <a:buFont typeface="Arial" panose="020B0604020202020204" pitchFamily="34" charset="0"/>
              <a:buChar char="•"/>
            </a:pPr>
            <a:r>
              <a:rPr lang="en-US" sz="2800" dirty="0"/>
              <a:t>In normal times, these functions are interdependent</a:t>
            </a:r>
          </a:p>
          <a:p>
            <a:pPr marL="457200" indent="-457200">
              <a:buFont typeface="Arial" panose="020B0604020202020204" pitchFamily="34" charset="0"/>
              <a:buChar char="•"/>
            </a:pPr>
            <a:r>
              <a:rPr lang="en-US" sz="2800" dirty="0"/>
              <a:t>In terrorist emergencies, security starts to trump liberty</a:t>
            </a:r>
          </a:p>
          <a:p>
            <a:pPr marL="914400" lvl="1" indent="-457200">
              <a:buFont typeface="Arial" panose="020B0604020202020204" pitchFamily="34" charset="0"/>
              <a:buChar char="•"/>
            </a:pPr>
            <a:r>
              <a:rPr lang="en-US" sz="2800" dirty="0"/>
              <a:t>Security becomes especially difficult when goal is preventing future terrorist acts by groups rather than punishing past criminal acts by individuals</a:t>
            </a:r>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1077218"/>
          </a:xfrm>
          <a:prstGeom prst="rect">
            <a:avLst/>
          </a:prstGeom>
          <a:noFill/>
        </p:spPr>
        <p:txBody>
          <a:bodyPr wrap="square" rtlCol="0">
            <a:spAutoFit/>
          </a:bodyPr>
          <a:lstStyle/>
          <a:p>
            <a:r>
              <a:rPr lang="en-US" sz="3200" b="1" dirty="0"/>
              <a:t>Two different conceptions of democracy</a:t>
            </a:r>
            <a:r>
              <a:rPr lang="en-US" sz="3200" dirty="0"/>
              <a:t> (p.4-6)</a:t>
            </a:r>
            <a:r>
              <a:rPr lang="en-US" sz="3200" b="1" dirty="0"/>
              <a:t>:</a:t>
            </a:r>
            <a:endParaRPr lang="en-US" sz="3200" dirty="0"/>
          </a:p>
          <a:p>
            <a:endParaRPr lang="en-US" sz="3200" dirty="0"/>
          </a:p>
        </p:txBody>
      </p:sp>
      <p:sp>
        <p:nvSpPr>
          <p:cNvPr id="4" name="TextBox 3">
            <a:extLst>
              <a:ext uri="{FF2B5EF4-FFF2-40B4-BE49-F238E27FC236}">
                <a16:creationId xmlns:a16="http://schemas.microsoft.com/office/drawing/2014/main" id="{2836267D-FDFD-FA49-8B2B-72ED12C38DEA}"/>
              </a:ext>
            </a:extLst>
          </p:cNvPr>
          <p:cNvSpPr txBox="1"/>
          <p:nvPr/>
        </p:nvSpPr>
        <p:spPr>
          <a:xfrm>
            <a:off x="6187440" y="2002521"/>
            <a:ext cx="5257800" cy="1877437"/>
          </a:xfrm>
          <a:prstGeom prst="rect">
            <a:avLst/>
          </a:prstGeom>
          <a:noFill/>
        </p:spPr>
        <p:txBody>
          <a:bodyPr wrap="square" rtlCol="0">
            <a:spAutoFit/>
          </a:bodyPr>
          <a:lstStyle/>
          <a:p>
            <a:r>
              <a:rPr lang="en-US" sz="3200" b="1" dirty="0"/>
              <a:t>Moral / substantive view</a:t>
            </a:r>
          </a:p>
          <a:p>
            <a:pPr marL="285750" indent="-285750">
              <a:buFont typeface="Arial" panose="020B0604020202020204" pitchFamily="34" charset="0"/>
              <a:buChar char="•"/>
            </a:pPr>
            <a:r>
              <a:rPr lang="en-US" sz="2800" dirty="0"/>
              <a:t>Stresses individual rights</a:t>
            </a:r>
          </a:p>
          <a:p>
            <a:pPr marL="285750" indent="-285750">
              <a:buFont typeface="Arial" panose="020B0604020202020204" pitchFamily="34" charset="0"/>
              <a:buChar char="•"/>
            </a:pPr>
            <a:r>
              <a:rPr lang="en-US" sz="2800" dirty="0"/>
              <a:t>Focuses on personal dignity</a:t>
            </a:r>
          </a:p>
          <a:p>
            <a:pPr marL="285750" indent="-285750">
              <a:buFont typeface="Arial" panose="020B0604020202020204" pitchFamily="34" charset="0"/>
              <a:buChar char="•"/>
            </a:pPr>
            <a:r>
              <a:rPr lang="en-US" sz="2800" dirty="0"/>
              <a:t>Associated with individual liberty</a:t>
            </a:r>
          </a:p>
        </p:txBody>
      </p:sp>
      <p:sp>
        <p:nvSpPr>
          <p:cNvPr id="6" name="Slide Number Placeholder 5">
            <a:extLst>
              <a:ext uri="{FF2B5EF4-FFF2-40B4-BE49-F238E27FC236}">
                <a16:creationId xmlns:a16="http://schemas.microsoft.com/office/drawing/2014/main" id="{9653A4B4-83CC-244E-AB06-FA2C07FB6FA1}"/>
              </a:ext>
            </a:extLst>
          </p:cNvPr>
          <p:cNvSpPr>
            <a:spLocks noGrp="1"/>
          </p:cNvSpPr>
          <p:nvPr>
            <p:ph type="sldNum" sz="quarter" idx="12"/>
          </p:nvPr>
        </p:nvSpPr>
        <p:spPr/>
        <p:txBody>
          <a:bodyPr/>
          <a:lstStyle/>
          <a:p>
            <a:fld id="{2A88AE48-4289-F646-AE19-6B7EA5D05458}" type="slidenum">
              <a:rPr lang="en-US" smtClean="0"/>
              <a:t>3</a:t>
            </a:fld>
            <a:endParaRPr lang="en-US"/>
          </a:p>
        </p:txBody>
      </p:sp>
    </p:spTree>
    <p:extLst>
      <p:ext uri="{BB962C8B-B14F-4D97-AF65-F5344CB8AC3E}">
        <p14:creationId xmlns:p14="http://schemas.microsoft.com/office/powerpoint/2010/main" val="1639271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100"/>
                                        <p:tgtEl>
                                          <p:spTgt spid="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dissolve">
                                      <p:cBhvr>
                                        <p:cTn id="10" dur="100"/>
                                        <p:tgtEl>
                                          <p:spTgt spid="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100"/>
                                        <p:tgtEl>
                                          <p:spTgt spid="8"/>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dissolve">
                                      <p:cBhvr>
                                        <p:cTn id="16" dur="1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err="1">
                <a:latin typeface="Calibri" panose="020F0502020204030204" pitchFamily="34" charset="0"/>
                <a:cs typeface="Calibri" panose="020F0502020204030204" pitchFamily="34" charset="0"/>
              </a:rPr>
              <a:t>Ignatieff</a:t>
            </a:r>
            <a:r>
              <a:rPr lang="en-US" sz="4000" b="1" dirty="0">
                <a:latin typeface="Calibri" panose="020F0502020204030204" pitchFamily="34" charset="0"/>
                <a:cs typeface="Calibri" panose="020F0502020204030204" pitchFamily="34" charset="0"/>
              </a:rPr>
              <a:t> and the Lesser Evil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1297065"/>
            <a:ext cx="10515600" cy="5078313"/>
          </a:xfrm>
          <a:prstGeom prst="rect">
            <a:avLst/>
          </a:prstGeom>
          <a:noFill/>
        </p:spPr>
        <p:txBody>
          <a:bodyPr wrap="square" rtlCol="0">
            <a:spAutoFit/>
          </a:bodyPr>
          <a:lstStyle/>
          <a:p>
            <a:r>
              <a:rPr lang="en-US" sz="3200" b="1" dirty="0"/>
              <a:t>What happens when there is a </a:t>
            </a:r>
            <a:r>
              <a:rPr lang="en-US" sz="3200" b="1" i="1" dirty="0"/>
              <a:t>new threat </a:t>
            </a:r>
            <a:r>
              <a:rPr lang="en-US" sz="3200" b="1" dirty="0"/>
              <a:t>to our safety?</a:t>
            </a:r>
            <a:endParaRPr lang="en-US" sz="2800" dirty="0"/>
          </a:p>
          <a:p>
            <a:pPr marL="457200" indent="-457200">
              <a:buFont typeface="Arial" panose="020B0604020202020204" pitchFamily="34" charset="0"/>
              <a:buChar char="•"/>
            </a:pPr>
            <a:r>
              <a:rPr lang="en-US" sz="2800" dirty="0"/>
              <a:t>What if it is a terrorist emergency?</a:t>
            </a:r>
          </a:p>
          <a:p>
            <a:pPr marL="457200" indent="-457200">
              <a:buFont typeface="Arial" panose="020B0604020202020204" pitchFamily="34" charset="0"/>
              <a:buChar char="•"/>
            </a:pPr>
            <a:r>
              <a:rPr lang="en-US" sz="2800" dirty="0"/>
              <a:t>What if it is an existential threat?</a:t>
            </a:r>
          </a:p>
          <a:p>
            <a:pPr marL="457200" indent="-457200">
              <a:buFont typeface="Arial" panose="020B0604020202020204" pitchFamily="34" charset="0"/>
              <a:buChar char="•"/>
            </a:pPr>
            <a:r>
              <a:rPr lang="en-US" sz="2800" dirty="0"/>
              <a:t>We have to respond – and it may involve violating liberties – but how far do we go? How far do we violate a person’s dignity?</a:t>
            </a:r>
          </a:p>
          <a:p>
            <a:pPr marL="914400" lvl="1" indent="-457200">
              <a:buFont typeface="Arial" panose="020B0604020202020204" pitchFamily="34" charset="0"/>
              <a:buChar char="•"/>
            </a:pPr>
            <a:r>
              <a:rPr lang="en-US" sz="2800" dirty="0"/>
              <a:t>Surveillance? Search and seizure?</a:t>
            </a:r>
          </a:p>
          <a:p>
            <a:pPr marL="914400" lvl="1" indent="-457200">
              <a:buFont typeface="Arial" panose="020B0604020202020204" pitchFamily="34" charset="0"/>
              <a:buChar char="•"/>
            </a:pPr>
            <a:r>
              <a:rPr lang="en-US" sz="2800" dirty="0"/>
              <a:t>Imprisonment? Torture?</a:t>
            </a:r>
          </a:p>
          <a:p>
            <a:endParaRPr lang="en-US" sz="2800" dirty="0"/>
          </a:p>
          <a:p>
            <a:r>
              <a:rPr lang="en-US" sz="3200" b="1" i="1" dirty="0"/>
              <a:t>That</a:t>
            </a:r>
            <a:r>
              <a:rPr lang="en-US" sz="3200" b="1" dirty="0"/>
              <a:t> is the question that </a:t>
            </a:r>
            <a:r>
              <a:rPr lang="en-US" sz="3200" b="1" dirty="0" err="1"/>
              <a:t>Ignatieff</a:t>
            </a:r>
            <a:r>
              <a:rPr lang="en-US" sz="3200" b="1" dirty="0"/>
              <a:t> is trying to answer:</a:t>
            </a:r>
            <a:endParaRPr lang="en-US" sz="3200" dirty="0"/>
          </a:p>
          <a:p>
            <a:r>
              <a:rPr lang="en-US" sz="3200" i="1" dirty="0"/>
              <a:t>“What lesser evils may a society commit when it believes it faces the greater evil of its own destruction?”</a:t>
            </a:r>
          </a:p>
        </p:txBody>
      </p:sp>
      <p:sp>
        <p:nvSpPr>
          <p:cNvPr id="4" name="Slide Number Placeholder 3">
            <a:extLst>
              <a:ext uri="{FF2B5EF4-FFF2-40B4-BE49-F238E27FC236}">
                <a16:creationId xmlns:a16="http://schemas.microsoft.com/office/drawing/2014/main" id="{F6B8BA1F-3D15-974F-9933-D6E31AA149FD}"/>
              </a:ext>
            </a:extLst>
          </p:cNvPr>
          <p:cNvSpPr>
            <a:spLocks noGrp="1"/>
          </p:cNvSpPr>
          <p:nvPr>
            <p:ph type="sldNum" sz="quarter" idx="12"/>
          </p:nvPr>
        </p:nvSpPr>
        <p:spPr/>
        <p:txBody>
          <a:bodyPr/>
          <a:lstStyle/>
          <a:p>
            <a:fld id="{2A88AE48-4289-F646-AE19-6B7EA5D05458}" type="slidenum">
              <a:rPr lang="en-US" smtClean="0"/>
              <a:t>4</a:t>
            </a:fld>
            <a:endParaRPr lang="en-US"/>
          </a:p>
        </p:txBody>
      </p:sp>
    </p:spTree>
    <p:extLst>
      <p:ext uri="{BB962C8B-B14F-4D97-AF65-F5344CB8AC3E}">
        <p14:creationId xmlns:p14="http://schemas.microsoft.com/office/powerpoint/2010/main" val="756218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err="1">
                <a:latin typeface="Calibri" panose="020F0502020204030204" pitchFamily="34" charset="0"/>
                <a:cs typeface="Calibri" panose="020F0502020204030204" pitchFamily="34" charset="0"/>
              </a:rPr>
              <a:t>Ignatieff</a:t>
            </a:r>
            <a:r>
              <a:rPr lang="en-US" sz="4000" b="1" dirty="0">
                <a:latin typeface="Calibri" panose="020F0502020204030204" pitchFamily="34" charset="0"/>
                <a:cs typeface="Calibri" panose="020F0502020204030204" pitchFamily="34" charset="0"/>
              </a:rPr>
              <a:t> and the Lesser Evil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3046988"/>
          </a:xfrm>
          <a:prstGeom prst="rect">
            <a:avLst/>
          </a:prstGeom>
          <a:noFill/>
        </p:spPr>
        <p:txBody>
          <a:bodyPr wrap="square" rtlCol="0">
            <a:spAutoFit/>
          </a:bodyPr>
          <a:lstStyle/>
          <a:p>
            <a:r>
              <a:rPr lang="en-US" sz="3200" dirty="0">
                <a:solidFill>
                  <a:schemeClr val="accent6">
                    <a:lumMod val="50000"/>
                  </a:schemeClr>
                </a:solidFill>
              </a:rPr>
              <a:t>1.  Consequentialist approach (pragmatic)</a:t>
            </a:r>
          </a:p>
          <a:p>
            <a:pPr marL="514350" indent="-514350">
              <a:buAutoNum type="arabicPeriod" startAt="2"/>
            </a:pPr>
            <a:endParaRPr lang="en-US" sz="3200" dirty="0">
              <a:solidFill>
                <a:schemeClr val="accent6">
                  <a:lumMod val="50000"/>
                </a:schemeClr>
              </a:solidFill>
            </a:endParaRPr>
          </a:p>
          <a:p>
            <a:pPr marL="514350" indent="-514350">
              <a:buAutoNum type="arabicPeriod" startAt="2"/>
            </a:pPr>
            <a:r>
              <a:rPr lang="en-US" sz="3200" dirty="0">
                <a:solidFill>
                  <a:schemeClr val="accent6">
                    <a:lumMod val="50000"/>
                  </a:schemeClr>
                </a:solidFill>
              </a:rPr>
              <a:t>Civil libertarian approach (moralistic)</a:t>
            </a:r>
          </a:p>
          <a:p>
            <a:pPr marL="514350" indent="-514350">
              <a:buAutoNum type="arabicPeriod" startAt="2"/>
            </a:pPr>
            <a:endParaRPr lang="en-US" sz="3200" dirty="0">
              <a:solidFill>
                <a:schemeClr val="accent6">
                  <a:lumMod val="50000"/>
                </a:schemeClr>
              </a:solidFill>
            </a:endParaRPr>
          </a:p>
          <a:p>
            <a:pPr marL="514350" indent="-514350">
              <a:buAutoNum type="arabicPeriod" startAt="2"/>
            </a:pPr>
            <a:r>
              <a:rPr lang="en-US" sz="3200" dirty="0" err="1">
                <a:solidFill>
                  <a:schemeClr val="accent6">
                    <a:lumMod val="50000"/>
                  </a:schemeClr>
                </a:solidFill>
              </a:rPr>
              <a:t>Ignatieff’s</a:t>
            </a:r>
            <a:r>
              <a:rPr lang="en-US" sz="3200" dirty="0">
                <a:solidFill>
                  <a:schemeClr val="accent6">
                    <a:lumMod val="50000"/>
                  </a:schemeClr>
                </a:solidFill>
              </a:rPr>
              <a:t> “lesser evil” approach (combination)</a:t>
            </a:r>
          </a:p>
          <a:p>
            <a:pPr marL="457200" indent="-45720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Three approaches for responding to terrorism:</a:t>
            </a:r>
          </a:p>
        </p:txBody>
      </p:sp>
      <p:sp>
        <p:nvSpPr>
          <p:cNvPr id="4" name="Slide Number Placeholder 3">
            <a:extLst>
              <a:ext uri="{FF2B5EF4-FFF2-40B4-BE49-F238E27FC236}">
                <a16:creationId xmlns:a16="http://schemas.microsoft.com/office/drawing/2014/main" id="{111CC0F3-DBA3-C444-A1EF-250A7D529E6B}"/>
              </a:ext>
            </a:extLst>
          </p:cNvPr>
          <p:cNvSpPr>
            <a:spLocks noGrp="1"/>
          </p:cNvSpPr>
          <p:nvPr>
            <p:ph type="sldNum" sz="quarter" idx="12"/>
          </p:nvPr>
        </p:nvSpPr>
        <p:spPr/>
        <p:txBody>
          <a:bodyPr/>
          <a:lstStyle/>
          <a:p>
            <a:fld id="{2A88AE48-4289-F646-AE19-6B7EA5D05458}" type="slidenum">
              <a:rPr lang="en-US" smtClean="0"/>
              <a:t>5</a:t>
            </a:fld>
            <a:endParaRPr lang="en-US"/>
          </a:p>
        </p:txBody>
      </p:sp>
    </p:spTree>
    <p:extLst>
      <p:ext uri="{BB962C8B-B14F-4D97-AF65-F5344CB8AC3E}">
        <p14:creationId xmlns:p14="http://schemas.microsoft.com/office/powerpoint/2010/main" val="198229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1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err="1">
                <a:latin typeface="Calibri" panose="020F0502020204030204" pitchFamily="34" charset="0"/>
                <a:cs typeface="Calibri" panose="020F0502020204030204" pitchFamily="34" charset="0"/>
              </a:rPr>
              <a:t>Ignatieff</a:t>
            </a:r>
            <a:r>
              <a:rPr lang="en-US" sz="4000" b="1" dirty="0">
                <a:latin typeface="Calibri" panose="020F0502020204030204" pitchFamily="34" charset="0"/>
                <a:cs typeface="Calibri" panose="020F0502020204030204" pitchFamily="34" charset="0"/>
              </a:rPr>
              <a:t> and the Lesser Evil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4031873"/>
          </a:xfrm>
          <a:prstGeom prst="rect">
            <a:avLst/>
          </a:prstGeom>
          <a:noFill/>
        </p:spPr>
        <p:txBody>
          <a:bodyPr wrap="square" rtlCol="0">
            <a:spAutoFit/>
          </a:bodyPr>
          <a:lstStyle/>
          <a:p>
            <a:r>
              <a:rPr lang="en-US" sz="3200" b="1" dirty="0">
                <a:solidFill>
                  <a:schemeClr val="accent6">
                    <a:lumMod val="50000"/>
                  </a:schemeClr>
                </a:solidFill>
              </a:rPr>
              <a:t>1.  Consequentialist approach (pragmatic)</a:t>
            </a:r>
            <a:endParaRPr lang="en-US" sz="3200" dirty="0">
              <a:solidFill>
                <a:schemeClr val="accent6">
                  <a:lumMod val="50000"/>
                </a:schemeClr>
              </a:solidFill>
            </a:endParaRP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Consequentialism: acts judged solely by their consequences</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Any acts taken to keep us safe that violate our civil liberties (if they work) are not wrong</a:t>
            </a:r>
          </a:p>
          <a:p>
            <a:pPr lvl="1"/>
            <a:r>
              <a:rPr lang="en-US" sz="3200" dirty="0"/>
              <a:t> </a:t>
            </a:r>
          </a:p>
          <a:p>
            <a:pPr marL="457200" indent="-457200">
              <a:buFont typeface="Arial" panose="020B0604020202020204" pitchFamily="34" charset="0"/>
              <a:buChar char="•"/>
            </a:pPr>
            <a:r>
              <a:rPr lang="en-US" sz="3200" dirty="0"/>
              <a:t>Pragmatic view: ends always justify the means</a:t>
            </a:r>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Three approaches for responding to terrorism:</a:t>
            </a:r>
          </a:p>
        </p:txBody>
      </p:sp>
      <p:sp>
        <p:nvSpPr>
          <p:cNvPr id="4" name="Slide Number Placeholder 3">
            <a:extLst>
              <a:ext uri="{FF2B5EF4-FFF2-40B4-BE49-F238E27FC236}">
                <a16:creationId xmlns:a16="http://schemas.microsoft.com/office/drawing/2014/main" id="{17F96D68-522F-254D-9AB9-79F9311A4FC4}"/>
              </a:ext>
            </a:extLst>
          </p:cNvPr>
          <p:cNvSpPr>
            <a:spLocks noGrp="1"/>
          </p:cNvSpPr>
          <p:nvPr>
            <p:ph type="sldNum" sz="quarter" idx="12"/>
          </p:nvPr>
        </p:nvSpPr>
        <p:spPr/>
        <p:txBody>
          <a:bodyPr/>
          <a:lstStyle/>
          <a:p>
            <a:fld id="{2A88AE48-4289-F646-AE19-6B7EA5D05458}" type="slidenum">
              <a:rPr lang="en-US" smtClean="0"/>
              <a:t>6</a:t>
            </a:fld>
            <a:endParaRPr lang="en-US"/>
          </a:p>
        </p:txBody>
      </p:sp>
    </p:spTree>
    <p:extLst>
      <p:ext uri="{BB962C8B-B14F-4D97-AF65-F5344CB8AC3E}">
        <p14:creationId xmlns:p14="http://schemas.microsoft.com/office/powerpoint/2010/main" val="4220008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err="1">
                <a:latin typeface="Calibri" panose="020F0502020204030204" pitchFamily="34" charset="0"/>
                <a:cs typeface="Calibri" panose="020F0502020204030204" pitchFamily="34" charset="0"/>
              </a:rPr>
              <a:t>Ignatieff</a:t>
            </a:r>
            <a:r>
              <a:rPr lang="en-US" sz="4000" b="1" dirty="0">
                <a:latin typeface="Calibri" panose="020F0502020204030204" pitchFamily="34" charset="0"/>
                <a:cs typeface="Calibri" panose="020F0502020204030204" pitchFamily="34" charset="0"/>
              </a:rPr>
              <a:t> and the Lesser Evil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4031873"/>
          </a:xfrm>
          <a:prstGeom prst="rect">
            <a:avLst/>
          </a:prstGeom>
          <a:noFill/>
        </p:spPr>
        <p:txBody>
          <a:bodyPr wrap="square" rtlCol="0">
            <a:spAutoFit/>
          </a:bodyPr>
          <a:lstStyle/>
          <a:p>
            <a:r>
              <a:rPr lang="en-US" sz="3200" b="1" dirty="0">
                <a:solidFill>
                  <a:schemeClr val="accent6">
                    <a:lumMod val="50000"/>
                  </a:schemeClr>
                </a:solidFill>
              </a:rPr>
              <a:t>2.  Civil libertarian approach (moralistic)</a:t>
            </a:r>
          </a:p>
          <a:p>
            <a:endParaRPr lang="en-US" sz="3200" dirty="0"/>
          </a:p>
          <a:p>
            <a:pPr marL="457200" indent="-457200">
              <a:buFont typeface="Arial" panose="020B0604020202020204" pitchFamily="34" charset="0"/>
              <a:buChar char="•"/>
            </a:pPr>
            <a:r>
              <a:rPr lang="en-US" sz="3200" dirty="0"/>
              <a:t>Approach that prioritizes individual rights and liberties</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Any acts taken to keep us safe that violate our civil liberties (even if they do work) are wrong</a:t>
            </a:r>
          </a:p>
          <a:p>
            <a:pPr marL="457200" indent="-457200">
              <a:buFont typeface="Arial" panose="020B0604020202020204" pitchFamily="34" charset="0"/>
              <a:buChar char="•"/>
            </a:pPr>
            <a:endParaRPr lang="en-US" sz="3200" dirty="0"/>
          </a:p>
          <a:p>
            <a:pPr marL="457200" indent="-457200">
              <a:buFont typeface="Arial" panose="020B0604020202020204" pitchFamily="34" charset="0"/>
              <a:buChar char="•"/>
            </a:pPr>
            <a:r>
              <a:rPr lang="en-US" sz="3200" dirty="0"/>
              <a:t>Moral perfectionist view: ends never justify the means</a:t>
            </a:r>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Three approaches for responding to terrorism:</a:t>
            </a:r>
          </a:p>
        </p:txBody>
      </p:sp>
      <p:sp>
        <p:nvSpPr>
          <p:cNvPr id="4" name="Slide Number Placeholder 3">
            <a:extLst>
              <a:ext uri="{FF2B5EF4-FFF2-40B4-BE49-F238E27FC236}">
                <a16:creationId xmlns:a16="http://schemas.microsoft.com/office/drawing/2014/main" id="{AE28BCDC-F03E-7F4F-BFFF-F87E77862B30}"/>
              </a:ext>
            </a:extLst>
          </p:cNvPr>
          <p:cNvSpPr>
            <a:spLocks noGrp="1"/>
          </p:cNvSpPr>
          <p:nvPr>
            <p:ph type="sldNum" sz="quarter" idx="12"/>
          </p:nvPr>
        </p:nvSpPr>
        <p:spPr/>
        <p:txBody>
          <a:bodyPr/>
          <a:lstStyle/>
          <a:p>
            <a:fld id="{2A88AE48-4289-F646-AE19-6B7EA5D05458}" type="slidenum">
              <a:rPr lang="en-US" smtClean="0"/>
              <a:t>7</a:t>
            </a:fld>
            <a:endParaRPr lang="en-US"/>
          </a:p>
        </p:txBody>
      </p:sp>
    </p:spTree>
    <p:extLst>
      <p:ext uri="{BB962C8B-B14F-4D97-AF65-F5344CB8AC3E}">
        <p14:creationId xmlns:p14="http://schemas.microsoft.com/office/powerpoint/2010/main" val="2610426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err="1">
                <a:latin typeface="Calibri" panose="020F0502020204030204" pitchFamily="34" charset="0"/>
                <a:cs typeface="Calibri" panose="020F0502020204030204" pitchFamily="34" charset="0"/>
              </a:rPr>
              <a:t>Ignatieff</a:t>
            </a:r>
            <a:r>
              <a:rPr lang="en-US" sz="4000" b="1" dirty="0">
                <a:latin typeface="Calibri" panose="020F0502020204030204" pitchFamily="34" charset="0"/>
                <a:cs typeface="Calibri" panose="020F0502020204030204" pitchFamily="34" charset="0"/>
              </a:rPr>
              <a:t> and the Lesser Evil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4031873"/>
          </a:xfrm>
          <a:prstGeom prst="rect">
            <a:avLst/>
          </a:prstGeom>
          <a:noFill/>
        </p:spPr>
        <p:txBody>
          <a:bodyPr wrap="square" rtlCol="0">
            <a:spAutoFit/>
          </a:bodyPr>
          <a:lstStyle/>
          <a:p>
            <a:r>
              <a:rPr lang="en-US" sz="3200" b="1" dirty="0">
                <a:solidFill>
                  <a:schemeClr val="accent6">
                    <a:lumMod val="50000"/>
                  </a:schemeClr>
                </a:solidFill>
              </a:rPr>
              <a:t>3.  </a:t>
            </a:r>
            <a:r>
              <a:rPr lang="en-US" sz="3200" b="1" dirty="0" err="1">
                <a:solidFill>
                  <a:schemeClr val="accent6">
                    <a:lumMod val="50000"/>
                  </a:schemeClr>
                </a:solidFill>
              </a:rPr>
              <a:t>Ignatieff’s</a:t>
            </a:r>
            <a:r>
              <a:rPr lang="en-US" sz="3200" b="1" dirty="0">
                <a:solidFill>
                  <a:schemeClr val="accent6">
                    <a:lumMod val="50000"/>
                  </a:schemeClr>
                </a:solidFill>
              </a:rPr>
              <a:t> “lesser evil” approach</a:t>
            </a:r>
          </a:p>
          <a:p>
            <a:endParaRPr lang="en-US" sz="3200" dirty="0"/>
          </a:p>
          <a:p>
            <a:pPr marL="457200" indent="-457200">
              <a:buFont typeface="Arial" panose="020B0604020202020204" pitchFamily="34" charset="0"/>
              <a:buChar char="•"/>
            </a:pPr>
            <a:r>
              <a:rPr lang="en-US" sz="3200" dirty="0"/>
              <a:t>Middle ground approach</a:t>
            </a:r>
          </a:p>
          <a:p>
            <a:endParaRPr lang="en-US" sz="3200" dirty="0"/>
          </a:p>
          <a:p>
            <a:pPr marL="457200" indent="-457200">
              <a:buFont typeface="Arial" panose="020B0604020202020204" pitchFamily="34" charset="0"/>
              <a:buChar char="•"/>
            </a:pPr>
            <a:r>
              <a:rPr lang="en-US" sz="3200" dirty="0"/>
              <a:t>Consequences do matter, but only to an extent:</a:t>
            </a:r>
          </a:p>
          <a:p>
            <a:pPr marL="914400" lvl="1" indent="-457200">
              <a:buFont typeface="Arial" panose="020B0604020202020204" pitchFamily="34" charset="0"/>
              <a:buChar char="•"/>
            </a:pPr>
            <a:r>
              <a:rPr lang="en-US" sz="3200" dirty="0"/>
              <a:t>Good results do </a:t>
            </a:r>
            <a:r>
              <a:rPr lang="en-US" sz="3200" i="1" dirty="0"/>
              <a:t>not</a:t>
            </a:r>
            <a:r>
              <a:rPr lang="en-US" sz="3200" dirty="0"/>
              <a:t> render an action that violates a person’s dignity/liberty (an evil act) to be not wrong</a:t>
            </a:r>
          </a:p>
          <a:p>
            <a:pPr marL="914400" lvl="1" indent="-457200">
              <a:buFont typeface="Arial" panose="020B0604020202020204" pitchFamily="34" charset="0"/>
              <a:buChar char="•"/>
            </a:pPr>
            <a:r>
              <a:rPr lang="en-US" sz="3200" dirty="0"/>
              <a:t>Good consequences may render such an action </a:t>
            </a:r>
            <a:r>
              <a:rPr lang="en-US" sz="3200" i="1" dirty="0"/>
              <a:t>justified</a:t>
            </a:r>
            <a:endParaRPr lang="en-US" sz="3200" dirty="0"/>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Three approaches for responding to terrorism:</a:t>
            </a:r>
          </a:p>
        </p:txBody>
      </p:sp>
      <p:sp>
        <p:nvSpPr>
          <p:cNvPr id="4" name="Slide Number Placeholder 3">
            <a:extLst>
              <a:ext uri="{FF2B5EF4-FFF2-40B4-BE49-F238E27FC236}">
                <a16:creationId xmlns:a16="http://schemas.microsoft.com/office/drawing/2014/main" id="{0EE61E3E-103A-274E-9A3F-86E146D63C5A}"/>
              </a:ext>
            </a:extLst>
          </p:cNvPr>
          <p:cNvSpPr>
            <a:spLocks noGrp="1"/>
          </p:cNvSpPr>
          <p:nvPr>
            <p:ph type="sldNum" sz="quarter" idx="12"/>
          </p:nvPr>
        </p:nvSpPr>
        <p:spPr/>
        <p:txBody>
          <a:bodyPr/>
          <a:lstStyle/>
          <a:p>
            <a:fld id="{2A88AE48-4289-F646-AE19-6B7EA5D05458}" type="slidenum">
              <a:rPr lang="en-US" smtClean="0"/>
              <a:t>8</a:t>
            </a:fld>
            <a:endParaRPr lang="en-US"/>
          </a:p>
        </p:txBody>
      </p:sp>
    </p:spTree>
    <p:extLst>
      <p:ext uri="{BB962C8B-B14F-4D97-AF65-F5344CB8AC3E}">
        <p14:creationId xmlns:p14="http://schemas.microsoft.com/office/powerpoint/2010/main" val="1997635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7683E1-8C04-8E4D-99A6-9AD078AAB207}"/>
              </a:ext>
            </a:extLst>
          </p:cNvPr>
          <p:cNvSpPr>
            <a:spLocks noGrp="1"/>
          </p:cNvSpPr>
          <p:nvPr>
            <p:ph type="title"/>
          </p:nvPr>
        </p:nvSpPr>
        <p:spPr>
          <a:xfrm>
            <a:off x="838200" y="365126"/>
            <a:ext cx="10515600" cy="791646"/>
          </a:xfrm>
        </p:spPr>
        <p:txBody>
          <a:bodyPr>
            <a:normAutofit/>
          </a:bodyPr>
          <a:lstStyle/>
          <a:p>
            <a:r>
              <a:rPr lang="en-US" sz="4000" b="1" dirty="0">
                <a:solidFill>
                  <a:schemeClr val="accent1">
                    <a:lumMod val="75000"/>
                  </a:schemeClr>
                </a:solidFill>
                <a:latin typeface="Calibri" panose="020F0502020204030204" pitchFamily="34" charset="0"/>
                <a:cs typeface="Calibri" panose="020F0502020204030204" pitchFamily="34" charset="0"/>
              </a:rPr>
              <a:t>security vs. liberty: </a:t>
            </a:r>
            <a:r>
              <a:rPr lang="en-US" sz="4000" b="1" dirty="0" err="1">
                <a:latin typeface="Calibri" panose="020F0502020204030204" pitchFamily="34" charset="0"/>
                <a:cs typeface="Calibri" panose="020F0502020204030204" pitchFamily="34" charset="0"/>
              </a:rPr>
              <a:t>Ignatieff</a:t>
            </a:r>
            <a:r>
              <a:rPr lang="en-US" sz="4000" b="1" dirty="0">
                <a:latin typeface="Calibri" panose="020F0502020204030204" pitchFamily="34" charset="0"/>
                <a:cs typeface="Calibri" panose="020F0502020204030204" pitchFamily="34" charset="0"/>
              </a:rPr>
              <a:t> and the Lesser Evil</a:t>
            </a:r>
          </a:p>
        </p:txBody>
      </p:sp>
      <p:cxnSp>
        <p:nvCxnSpPr>
          <p:cNvPr id="3" name="Straight Connector 2">
            <a:extLst>
              <a:ext uri="{FF2B5EF4-FFF2-40B4-BE49-F238E27FC236}">
                <a16:creationId xmlns:a16="http://schemas.microsoft.com/office/drawing/2014/main" id="{7ABADC41-B66F-5549-9679-2C5F71460530}"/>
              </a:ext>
            </a:extLst>
          </p:cNvPr>
          <p:cNvCxnSpPr/>
          <p:nvPr/>
        </p:nvCxnSpPr>
        <p:spPr>
          <a:xfrm>
            <a:off x="838200" y="1156772"/>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1E01028-5E4E-CA4F-BD8D-9D0BB648C3C0}"/>
              </a:ext>
            </a:extLst>
          </p:cNvPr>
          <p:cNvSpPr txBox="1"/>
          <p:nvPr/>
        </p:nvSpPr>
        <p:spPr>
          <a:xfrm>
            <a:off x="838200" y="2055042"/>
            <a:ext cx="10515600" cy="5016758"/>
          </a:xfrm>
          <a:prstGeom prst="rect">
            <a:avLst/>
          </a:prstGeom>
          <a:noFill/>
        </p:spPr>
        <p:txBody>
          <a:bodyPr wrap="square" rtlCol="0">
            <a:spAutoFit/>
          </a:bodyPr>
          <a:lstStyle/>
          <a:p>
            <a:r>
              <a:rPr lang="en-US" sz="3200" b="1" dirty="0">
                <a:solidFill>
                  <a:schemeClr val="accent6">
                    <a:lumMod val="50000"/>
                  </a:schemeClr>
                </a:solidFill>
              </a:rPr>
              <a:t>3.  </a:t>
            </a:r>
            <a:r>
              <a:rPr lang="en-US" sz="3200" b="1" dirty="0" err="1">
                <a:solidFill>
                  <a:schemeClr val="accent6">
                    <a:lumMod val="50000"/>
                  </a:schemeClr>
                </a:solidFill>
              </a:rPr>
              <a:t>Ignatieff’s</a:t>
            </a:r>
            <a:r>
              <a:rPr lang="en-US" sz="3200" b="1" dirty="0">
                <a:solidFill>
                  <a:schemeClr val="accent6">
                    <a:lumMod val="50000"/>
                  </a:schemeClr>
                </a:solidFill>
              </a:rPr>
              <a:t> “lesser evil” approach</a:t>
            </a:r>
          </a:p>
          <a:p>
            <a:endParaRPr lang="en-US" sz="3200" dirty="0"/>
          </a:p>
          <a:p>
            <a:r>
              <a:rPr lang="en-US" sz="3200" b="1" dirty="0"/>
              <a:t>How can an action be justified?</a:t>
            </a:r>
          </a:p>
          <a:p>
            <a:pPr marL="457200" indent="-457200">
              <a:buFont typeface="Arial" panose="020B0604020202020204" pitchFamily="34" charset="0"/>
              <a:buChar char="•"/>
            </a:pPr>
            <a:r>
              <a:rPr lang="en-US" sz="3200" dirty="0"/>
              <a:t>By necessity</a:t>
            </a:r>
          </a:p>
          <a:p>
            <a:pPr marL="457200" indent="-457200">
              <a:buFont typeface="Arial" panose="020B0604020202020204" pitchFamily="34" charset="0"/>
              <a:buChar char="•"/>
            </a:pPr>
            <a:r>
              <a:rPr lang="en-US" sz="3200" dirty="0"/>
              <a:t>By morality</a:t>
            </a:r>
          </a:p>
          <a:p>
            <a:endParaRPr lang="en-US" sz="3200" dirty="0"/>
          </a:p>
          <a:p>
            <a:pPr marL="457200" indent="-457200">
              <a:buFont typeface="Arial" panose="020B0604020202020204" pitchFamily="34" charset="0"/>
              <a:buChar char="•"/>
            </a:pPr>
            <a:r>
              <a:rPr lang="en-US" sz="3200" dirty="0"/>
              <a:t>We are not saying these acts are considered morally right</a:t>
            </a:r>
          </a:p>
          <a:p>
            <a:pPr marL="457200" indent="-457200">
              <a:buFont typeface="Arial" panose="020B0604020202020204" pitchFamily="34" charset="0"/>
              <a:buChar char="•"/>
            </a:pPr>
            <a:r>
              <a:rPr lang="en-US" sz="3200" dirty="0"/>
              <a:t>We are admitting they are morally evil acts – but we have determined that such acts are necessary</a:t>
            </a:r>
          </a:p>
          <a:p>
            <a:pPr marL="457200" indent="-457200">
              <a:buFont typeface="Arial" panose="020B0604020202020204" pitchFamily="34" charset="0"/>
              <a:buChar char="•"/>
            </a:pPr>
            <a:endParaRPr lang="en-US" sz="3200" dirty="0"/>
          </a:p>
        </p:txBody>
      </p:sp>
      <p:sp>
        <p:nvSpPr>
          <p:cNvPr id="9" name="TextBox 8">
            <a:extLst>
              <a:ext uri="{FF2B5EF4-FFF2-40B4-BE49-F238E27FC236}">
                <a16:creationId xmlns:a16="http://schemas.microsoft.com/office/drawing/2014/main" id="{E5F82E4E-D148-404F-88D3-590752841C22}"/>
              </a:ext>
            </a:extLst>
          </p:cNvPr>
          <p:cNvSpPr txBox="1"/>
          <p:nvPr/>
        </p:nvSpPr>
        <p:spPr>
          <a:xfrm>
            <a:off x="838200" y="1313520"/>
            <a:ext cx="10515600" cy="584775"/>
          </a:xfrm>
          <a:prstGeom prst="rect">
            <a:avLst/>
          </a:prstGeom>
          <a:noFill/>
        </p:spPr>
        <p:txBody>
          <a:bodyPr wrap="square" rtlCol="0">
            <a:spAutoFit/>
          </a:bodyPr>
          <a:lstStyle/>
          <a:p>
            <a:r>
              <a:rPr lang="en-US" sz="3200" b="1" dirty="0"/>
              <a:t>Three approaches for responding to terrorism:</a:t>
            </a:r>
          </a:p>
        </p:txBody>
      </p:sp>
      <p:sp>
        <p:nvSpPr>
          <p:cNvPr id="4" name="Slide Number Placeholder 3">
            <a:extLst>
              <a:ext uri="{FF2B5EF4-FFF2-40B4-BE49-F238E27FC236}">
                <a16:creationId xmlns:a16="http://schemas.microsoft.com/office/drawing/2014/main" id="{075A9F94-36CF-3045-8671-F1BA82F72CCF}"/>
              </a:ext>
            </a:extLst>
          </p:cNvPr>
          <p:cNvSpPr>
            <a:spLocks noGrp="1"/>
          </p:cNvSpPr>
          <p:nvPr>
            <p:ph type="sldNum" sz="quarter" idx="12"/>
          </p:nvPr>
        </p:nvSpPr>
        <p:spPr/>
        <p:txBody>
          <a:bodyPr/>
          <a:lstStyle/>
          <a:p>
            <a:fld id="{2A88AE48-4289-F646-AE19-6B7EA5D05458}" type="slidenum">
              <a:rPr lang="en-US" smtClean="0"/>
              <a:t>9</a:t>
            </a:fld>
            <a:endParaRPr lang="en-US"/>
          </a:p>
        </p:txBody>
      </p:sp>
    </p:spTree>
    <p:extLst>
      <p:ext uri="{BB962C8B-B14F-4D97-AF65-F5344CB8AC3E}">
        <p14:creationId xmlns:p14="http://schemas.microsoft.com/office/powerpoint/2010/main" val="1657935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2507</TotalTime>
  <Words>1326</Words>
  <Application>Microsoft Macintosh PowerPoint</Application>
  <PresentationFormat>Widescreen</PresentationFormat>
  <Paragraphs>194</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security vs. liberty</vt:lpstr>
      <vt:lpstr>security vs. liberty</vt:lpstr>
      <vt:lpstr>security vs. liberty: Ignatieff and the Lesser Evil</vt:lpstr>
      <vt:lpstr>security vs. liberty: Ignatieff and the Lesser Evil</vt:lpstr>
      <vt:lpstr>security vs. liberty: Ignatieff and the Lesser Evil</vt:lpstr>
      <vt:lpstr>security vs. liberty: Ignatieff and the Lesser Evil</vt:lpstr>
      <vt:lpstr>security vs. liberty: Ignatieff and the Lesser Evil</vt:lpstr>
      <vt:lpstr>security vs. liberty: Ignatieff and the Lesser Evil</vt:lpstr>
      <vt:lpstr>security vs. liberty: Ignatieff and the Lesser Evil</vt:lpstr>
      <vt:lpstr>security vs. liberty: Ignatieff and the Lesser Evil</vt:lpstr>
      <vt:lpstr>security vs. liberty: Ignatieff and the Lesser Evil</vt:lpstr>
      <vt:lpstr>security vs. liberty: Dworkin’s “third model”</vt:lpstr>
      <vt:lpstr>security vs. liberty: Dworkin’s “third model”</vt:lpstr>
      <vt:lpstr>security vs. liberty: Dworkin’s “third model”</vt:lpstr>
      <vt:lpstr>security vs. liberty: Dworkin’s “third model”</vt:lpstr>
      <vt:lpstr>security vs. liberty: Dworkin’s “third model”</vt:lpstr>
      <vt:lpstr>security vs. liberty: Dworkin’s “third model”</vt:lpstr>
      <vt:lpstr>security vs. liberty: Dworkin’s “third model”</vt:lpstr>
      <vt:lpstr>security vs. liberty: Dworkin’s “third model”</vt:lpstr>
      <vt:lpstr>security vs. liberty: Dworkin’s “third model”</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Christine Korsgaard</dc:title>
  <dc:creator>Poplar, David - (poplar)</dc:creator>
  <cp:lastModifiedBy>Poplar, David - (poplar)</cp:lastModifiedBy>
  <cp:revision>77</cp:revision>
  <dcterms:created xsi:type="dcterms:W3CDTF">2018-02-12T06:47:14Z</dcterms:created>
  <dcterms:modified xsi:type="dcterms:W3CDTF">2018-02-16T17:12:36Z</dcterms:modified>
</cp:coreProperties>
</file>