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7" r:id="rId3"/>
    <p:sldId id="270" r:id="rId4"/>
    <p:sldId id="271" r:id="rId5"/>
    <p:sldId id="267" r:id="rId6"/>
    <p:sldId id="258" r:id="rId7"/>
    <p:sldId id="259" r:id="rId8"/>
    <p:sldId id="268" r:id="rId9"/>
    <p:sldId id="269" r:id="rId10"/>
    <p:sldId id="260" r:id="rId11"/>
    <p:sldId id="261" r:id="rId12"/>
    <p:sldId id="262" r:id="rId13"/>
    <p:sldId id="263" r:id="rId14"/>
    <p:sldId id="272" r:id="rId15"/>
    <p:sldId id="273" r:id="rId16"/>
    <p:sldId id="274" r:id="rId17"/>
    <p:sldId id="275" r:id="rId18"/>
    <p:sldId id="276" r:id="rId19"/>
    <p:sldId id="277" r:id="rId20"/>
    <p:sldId id="264" r:id="rId21"/>
    <p:sldId id="265" r:id="rId22"/>
    <p:sldId id="266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64" autoAdjust="0"/>
  </p:normalViewPr>
  <p:slideViewPr>
    <p:cSldViewPr>
      <p:cViewPr varScale="1">
        <p:scale>
          <a:sx n="76" d="100"/>
          <a:sy n="76" d="100"/>
        </p:scale>
        <p:origin x="57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122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86EE3-40A6-48C0-BB93-445C5C63F8B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F10EC-4DBA-403E-AA0D-FD3858739D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04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F737F-F79B-4BAD-9002-FC58BD60F1D2}" type="datetimeFigureOut">
              <a:rPr lang="en-US" smtClean="0"/>
              <a:pPr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97C5A-D83B-4EFD-B644-7F8BF0C419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0"/>
            <a:ext cx="7772400" cy="1470025"/>
          </a:xfrm>
        </p:spPr>
        <p:txBody>
          <a:bodyPr/>
          <a:lstStyle/>
          <a:p>
            <a:r>
              <a:rPr lang="en-US" dirty="0"/>
              <a:t>Diabetes 102</a:t>
            </a:r>
            <a:br>
              <a:rPr lang="en-US" dirty="0"/>
            </a:br>
            <a:r>
              <a:rPr lang="en-US" dirty="0"/>
              <a:t>Meal Planning and Exercise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6858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Diabetes     Self Management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800600"/>
            <a:ext cx="121920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4876800"/>
            <a:ext cx="762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Free foods, sweets, substituting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/>
          <a:lstStyle/>
          <a:p>
            <a:r>
              <a:rPr lang="en-US" dirty="0"/>
              <a:t>Learn what the free foods are if hungry</a:t>
            </a:r>
          </a:p>
          <a:p>
            <a:r>
              <a:rPr lang="en-US" dirty="0"/>
              <a:t>Substitute some desserts for starches i.e. a brownie for a potato</a:t>
            </a:r>
          </a:p>
          <a:p>
            <a:r>
              <a:rPr lang="en-US" dirty="0"/>
              <a:t>Only after mastering the meal plan</a:t>
            </a:r>
          </a:p>
          <a:p>
            <a:r>
              <a:rPr lang="en-US" dirty="0"/>
              <a:t>Key word is meal plan, not diet</a:t>
            </a:r>
          </a:p>
          <a:p>
            <a:r>
              <a:rPr lang="en-US" dirty="0"/>
              <a:t>Plan when going grocery shopping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5181600"/>
            <a:ext cx="1143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u="sng" dirty="0"/>
              <a:t>Helpful hints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620000" cy="5105400"/>
          </a:xfrm>
        </p:spPr>
        <p:txBody>
          <a:bodyPr/>
          <a:lstStyle/>
          <a:p>
            <a:r>
              <a:rPr lang="en-US" dirty="0"/>
              <a:t>Keep a 24-hour food diary</a:t>
            </a:r>
          </a:p>
          <a:p>
            <a:r>
              <a:rPr lang="en-US" dirty="0"/>
              <a:t>Eat a variety of foods</a:t>
            </a:r>
          </a:p>
          <a:p>
            <a:r>
              <a:rPr lang="en-US" dirty="0"/>
              <a:t>Try out new recipes</a:t>
            </a:r>
          </a:p>
          <a:p>
            <a:r>
              <a:rPr lang="en-US" dirty="0"/>
              <a:t>Exercise self – discipline when eating</a:t>
            </a:r>
          </a:p>
          <a:p>
            <a:r>
              <a:rPr lang="en-US" dirty="0"/>
              <a:t>Call it </a:t>
            </a:r>
            <a:r>
              <a:rPr lang="en-US" u="sng" dirty="0"/>
              <a:t>meal planning </a:t>
            </a:r>
            <a:r>
              <a:rPr lang="en-US" dirty="0"/>
              <a:t>not a diabetic diet</a:t>
            </a:r>
          </a:p>
          <a:p>
            <a:r>
              <a:rPr lang="en-US" dirty="0"/>
              <a:t>See what others are cooking</a:t>
            </a:r>
          </a:p>
          <a:p>
            <a:r>
              <a:rPr lang="en-US" dirty="0"/>
              <a:t>Pay attention to portion sizes</a:t>
            </a:r>
          </a:p>
          <a:p>
            <a:r>
              <a:rPr lang="en-US" dirty="0"/>
              <a:t>Drink water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u="sng" dirty="0"/>
              <a:t>What about food preparation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657600"/>
          </a:xfrm>
        </p:spPr>
        <p:txBody>
          <a:bodyPr/>
          <a:lstStyle/>
          <a:p>
            <a:r>
              <a:rPr lang="en-US" dirty="0"/>
              <a:t>With meats – get the grease out!</a:t>
            </a:r>
          </a:p>
          <a:p>
            <a:r>
              <a:rPr lang="en-US" dirty="0"/>
              <a:t>Bake, broil, bar-b-</a:t>
            </a:r>
            <a:r>
              <a:rPr lang="en-US" dirty="0" err="1"/>
              <a:t>que</a:t>
            </a:r>
            <a:r>
              <a:rPr lang="en-US" dirty="0"/>
              <a:t> , steam</a:t>
            </a:r>
          </a:p>
          <a:p>
            <a:r>
              <a:rPr lang="en-US" dirty="0"/>
              <a:t>George Foreman grill is great</a:t>
            </a:r>
          </a:p>
          <a:p>
            <a:r>
              <a:rPr lang="en-US" dirty="0"/>
              <a:t>Avoid cooking oils with saturated fat</a:t>
            </a:r>
          </a:p>
          <a:p>
            <a:r>
              <a:rPr lang="en-US" dirty="0"/>
              <a:t>Use vegetable oil, clear liquid</a:t>
            </a:r>
          </a:p>
          <a:p>
            <a:r>
              <a:rPr lang="en-US" dirty="0"/>
              <a:t>Cholesterol free butter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4876800"/>
            <a:ext cx="10668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Read food labels – always choose low sodium and low fat foods</a:t>
            </a:r>
          </a:p>
          <a:p>
            <a:r>
              <a:rPr lang="en-US" dirty="0"/>
              <a:t>Pay attention to portion sizes</a:t>
            </a:r>
          </a:p>
          <a:p>
            <a:r>
              <a:rPr lang="en-US" dirty="0"/>
              <a:t>Don’t eat until you “feel full”</a:t>
            </a:r>
          </a:p>
          <a:p>
            <a:r>
              <a:rPr lang="en-US" dirty="0"/>
              <a:t>Don’t eat in front of the TV</a:t>
            </a:r>
          </a:p>
          <a:p>
            <a:r>
              <a:rPr lang="en-US" dirty="0"/>
              <a:t>Creative snacking and desserts</a:t>
            </a:r>
          </a:p>
          <a:p>
            <a:r>
              <a:rPr lang="en-US" dirty="0"/>
              <a:t>Commit to health lifestyle</a:t>
            </a:r>
          </a:p>
          <a:p>
            <a:r>
              <a:rPr lang="en-US" dirty="0"/>
              <a:t>Exercise after eating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Diabetes Self-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dirty="0"/>
              <a:t>What is  diabetes  Self-Management?</a:t>
            </a:r>
          </a:p>
          <a:p>
            <a:r>
              <a:rPr lang="en-US" dirty="0"/>
              <a:t>It is you taking control of your diabetes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819400"/>
            <a:ext cx="47625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Georgia" pitchFamily="18" charset="0"/>
              </a:rPr>
              <a:t>Goals of Diabetes Self-Management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/>
              <a:t>Blood sugar readings between 79 and 129</a:t>
            </a:r>
          </a:p>
          <a:p>
            <a:r>
              <a:rPr lang="en-US" dirty="0"/>
              <a:t>The hemoglobin  A1c  not higher than 7</a:t>
            </a:r>
          </a:p>
          <a:p>
            <a:r>
              <a:rPr lang="en-US" dirty="0"/>
              <a:t>Meal Plans according to daily activity</a:t>
            </a:r>
          </a:p>
          <a:p>
            <a:r>
              <a:rPr lang="en-US" dirty="0"/>
              <a:t>Exercise daily – 30 minutes – walking</a:t>
            </a:r>
          </a:p>
          <a:p>
            <a:r>
              <a:rPr lang="en-US" dirty="0"/>
              <a:t>Check sugar regularly or if sick</a:t>
            </a:r>
          </a:p>
          <a:p>
            <a:r>
              <a:rPr lang="en-US" dirty="0"/>
              <a:t>Take medications as prescribed by MD</a:t>
            </a:r>
          </a:p>
          <a:p>
            <a:r>
              <a:rPr lang="en-US" dirty="0"/>
              <a:t>Keep ideal body weight</a:t>
            </a:r>
          </a:p>
          <a:p>
            <a:r>
              <a:rPr lang="en-US" dirty="0"/>
              <a:t>Annual exams for foot and eyes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/>
              <a:t>Checking Sugar at Home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4800600"/>
          </a:xfrm>
        </p:spPr>
        <p:txBody>
          <a:bodyPr/>
          <a:lstStyle/>
          <a:p>
            <a:r>
              <a:rPr lang="en-US" dirty="0"/>
              <a:t>Also called blood glucose monitoring</a:t>
            </a:r>
          </a:p>
          <a:p>
            <a:r>
              <a:rPr lang="en-US" dirty="0"/>
              <a:t>Check sugar fasting – before meals</a:t>
            </a:r>
          </a:p>
          <a:p>
            <a:r>
              <a:rPr lang="en-US" dirty="0"/>
              <a:t>Record results in log book. Record dosage</a:t>
            </a:r>
          </a:p>
          <a:p>
            <a:r>
              <a:rPr lang="en-US" dirty="0"/>
              <a:t>Important to do this when starting new med to make sure it is working </a:t>
            </a:r>
          </a:p>
          <a:p>
            <a:r>
              <a:rPr lang="en-US" dirty="0"/>
              <a:t>Make sure machine is working properly</a:t>
            </a:r>
          </a:p>
          <a:p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4876800"/>
            <a:ext cx="17526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Blood Sugar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</p:spPr>
        <p:txBody>
          <a:bodyPr/>
          <a:lstStyle/>
          <a:p>
            <a:r>
              <a:rPr lang="en-US" dirty="0"/>
              <a:t>Also called </a:t>
            </a:r>
            <a:r>
              <a:rPr lang="en-US" dirty="0" err="1"/>
              <a:t>glucometers</a:t>
            </a:r>
            <a:r>
              <a:rPr lang="en-US" dirty="0"/>
              <a:t> </a:t>
            </a:r>
          </a:p>
          <a:p>
            <a:r>
              <a:rPr lang="en-US" dirty="0"/>
              <a:t>Find one that is comfortable</a:t>
            </a:r>
          </a:p>
          <a:p>
            <a:r>
              <a:rPr lang="en-US" dirty="0"/>
              <a:t>Some require test control strips </a:t>
            </a:r>
          </a:p>
          <a:p>
            <a:r>
              <a:rPr lang="en-US" dirty="0"/>
              <a:t>It is possible to get blood from sites other than finger tips i.e. forearm – finger is best</a:t>
            </a:r>
          </a:p>
          <a:p>
            <a:r>
              <a:rPr lang="en-US" dirty="0"/>
              <a:t>Make sure battery is good</a:t>
            </a:r>
          </a:p>
          <a:p>
            <a:r>
              <a:rPr lang="en-US" dirty="0"/>
              <a:t>Ask questions if not sure how to use</a:t>
            </a:r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029200"/>
            <a:ext cx="132397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Diabetes Education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/>
          <a:lstStyle/>
          <a:p>
            <a:r>
              <a:rPr lang="en-US" dirty="0"/>
              <a:t>Learn all you can – prevention and management  can control your blood sugar</a:t>
            </a:r>
          </a:p>
          <a:p>
            <a:r>
              <a:rPr lang="en-US" dirty="0"/>
              <a:t>Avoid medical complications especially with eyes, feet, kidneys and heart!!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886200"/>
            <a:ext cx="17526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038600"/>
          </a:xfrm>
        </p:spPr>
        <p:txBody>
          <a:bodyPr/>
          <a:lstStyle/>
          <a:p>
            <a:r>
              <a:rPr lang="en-US" dirty="0"/>
              <a:t>The Local Hospital –  Diabetes Classes</a:t>
            </a:r>
          </a:p>
          <a:p>
            <a:r>
              <a:rPr lang="en-US" dirty="0"/>
              <a:t>Community Health Centers </a:t>
            </a:r>
          </a:p>
          <a:p>
            <a:r>
              <a:rPr lang="en-US" dirty="0"/>
              <a:t>Physicians who specialize in diabetes</a:t>
            </a:r>
          </a:p>
          <a:p>
            <a:r>
              <a:rPr lang="en-US" dirty="0"/>
              <a:t>Diabetes support groups (churches)</a:t>
            </a:r>
          </a:p>
          <a:p>
            <a:r>
              <a:rPr lang="en-US" dirty="0"/>
              <a:t>Social Media, Internet, magazines</a:t>
            </a:r>
          </a:p>
          <a:p>
            <a:r>
              <a:rPr lang="en-US" dirty="0"/>
              <a:t>Diabetic supply companies have free stuff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Diabetes Meal Planning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Choosing healthy foods can help control sugar</a:t>
            </a:r>
          </a:p>
          <a:p>
            <a:r>
              <a:rPr lang="en-US" dirty="0"/>
              <a:t>Balance your plate with the six food groups</a:t>
            </a:r>
          </a:p>
          <a:p>
            <a:r>
              <a:rPr lang="en-US" dirty="0">
                <a:solidFill>
                  <a:srgbClr val="FF0000"/>
                </a:solidFill>
              </a:rPr>
              <a:t>Starches </a:t>
            </a:r>
            <a:r>
              <a:rPr lang="en-US" dirty="0"/>
              <a:t>– potatoes, rice, bread, corn etc</a:t>
            </a:r>
          </a:p>
          <a:p>
            <a:r>
              <a:rPr lang="en-US" dirty="0">
                <a:solidFill>
                  <a:srgbClr val="0070C0"/>
                </a:solidFill>
              </a:rPr>
              <a:t>Fruits </a:t>
            </a:r>
            <a:r>
              <a:rPr lang="en-US" dirty="0"/>
              <a:t>– apples , oranges, strawberries etc.</a:t>
            </a:r>
          </a:p>
          <a:p>
            <a:r>
              <a:rPr lang="en-US" dirty="0">
                <a:solidFill>
                  <a:srgbClr val="C00000"/>
                </a:solidFill>
              </a:rPr>
              <a:t>Milk </a:t>
            </a:r>
            <a:r>
              <a:rPr lang="en-US" dirty="0"/>
              <a:t>Products – yogurt, milk</a:t>
            </a:r>
          </a:p>
          <a:p>
            <a:r>
              <a:rPr lang="en-US" dirty="0">
                <a:solidFill>
                  <a:srgbClr val="00B050"/>
                </a:solidFill>
              </a:rPr>
              <a:t>Non-starch </a:t>
            </a:r>
            <a:r>
              <a:rPr lang="en-US" dirty="0"/>
              <a:t>vegetables – carrots, broccoli etc</a:t>
            </a:r>
          </a:p>
          <a:p>
            <a:r>
              <a:rPr lang="en-US" dirty="0">
                <a:solidFill>
                  <a:srgbClr val="C00000"/>
                </a:solidFill>
              </a:rPr>
              <a:t>Meats</a:t>
            </a:r>
            <a:r>
              <a:rPr lang="en-US" dirty="0"/>
              <a:t> – fish, poultry, steaks, etc</a:t>
            </a:r>
          </a:p>
          <a:p>
            <a:r>
              <a:rPr lang="en-US" dirty="0">
                <a:solidFill>
                  <a:srgbClr val="FF0000"/>
                </a:solidFill>
              </a:rPr>
              <a:t>Fats </a:t>
            </a:r>
            <a:r>
              <a:rPr lang="en-US" dirty="0"/>
              <a:t>– butter, vegetable oil, bacon etc.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u="sng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4114800"/>
          </a:xfrm>
        </p:spPr>
        <p:txBody>
          <a:bodyPr/>
          <a:lstStyle/>
          <a:p>
            <a:r>
              <a:rPr lang="en-US" dirty="0"/>
              <a:t>You must burn more calories than you take in</a:t>
            </a:r>
          </a:p>
          <a:p>
            <a:r>
              <a:rPr lang="en-US" dirty="0"/>
              <a:t>If calories are not burned, then stored as fat</a:t>
            </a:r>
          </a:p>
          <a:p>
            <a:r>
              <a:rPr lang="en-US" dirty="0"/>
              <a:t>At least 30 minutes daily, aerobic exercise</a:t>
            </a:r>
          </a:p>
          <a:p>
            <a:r>
              <a:rPr lang="en-US" dirty="0"/>
              <a:t>This means getting your heart going</a:t>
            </a:r>
          </a:p>
          <a:p>
            <a:r>
              <a:rPr lang="en-US" dirty="0"/>
              <a:t>Walking, floor exercise, dance, club</a:t>
            </a:r>
          </a:p>
          <a:p>
            <a:r>
              <a:rPr lang="en-US" dirty="0"/>
              <a:t>Commit to daily time and place</a:t>
            </a:r>
          </a:p>
          <a:p>
            <a:r>
              <a:rPr lang="en-US" dirty="0"/>
              <a:t>Make a priority – your health is priority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5181600"/>
            <a:ext cx="7620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The Foot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229600" cy="3916363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Neuropathy – numbness, pain on bottom</a:t>
            </a:r>
          </a:p>
          <a:p>
            <a:r>
              <a:rPr lang="en-US" dirty="0"/>
              <a:t>Vulnerable to cuts, sores, blisters,  corns</a:t>
            </a:r>
          </a:p>
          <a:p>
            <a:r>
              <a:rPr lang="en-US" dirty="0"/>
              <a:t>Also bruises, ingrown toenails, breaks in skin</a:t>
            </a:r>
          </a:p>
          <a:p>
            <a:r>
              <a:rPr lang="en-US" dirty="0"/>
              <a:t>People with diabetes heal slowly because of poor circulation</a:t>
            </a:r>
          </a:p>
          <a:p>
            <a:r>
              <a:rPr lang="en-US" dirty="0"/>
              <a:t>Infection leads to gangrene</a:t>
            </a:r>
          </a:p>
          <a:p>
            <a:r>
              <a:rPr lang="en-US" dirty="0"/>
              <a:t>Gangrene leads to amputation</a:t>
            </a:r>
          </a:p>
          <a:p>
            <a:r>
              <a:rPr lang="en-US" dirty="0"/>
              <a:t>Annual foot exam is needed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419600"/>
            <a:ext cx="83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Taking care of the eyes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7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Little, tiny, blood vessels go to the eyes</a:t>
            </a:r>
          </a:p>
          <a:p>
            <a:r>
              <a:rPr lang="en-US" dirty="0"/>
              <a:t>These little, tiny, blood vessels can break</a:t>
            </a:r>
          </a:p>
          <a:p>
            <a:r>
              <a:rPr lang="en-US" dirty="0"/>
              <a:t>They can break in the pupil or white part </a:t>
            </a:r>
          </a:p>
          <a:p>
            <a:r>
              <a:rPr lang="en-US" dirty="0"/>
              <a:t>The little blood vessels are on the inside </a:t>
            </a:r>
          </a:p>
          <a:p>
            <a:r>
              <a:rPr lang="en-US" dirty="0"/>
              <a:t>Eventually, vision is impaired by dark spots</a:t>
            </a:r>
          </a:p>
          <a:p>
            <a:r>
              <a:rPr lang="en-US" dirty="0"/>
              <a:t>This is known as diabetic  retinopathy</a:t>
            </a:r>
          </a:p>
          <a:p>
            <a:r>
              <a:rPr lang="en-US" dirty="0"/>
              <a:t>If caught early, it can be repaired</a:t>
            </a:r>
          </a:p>
          <a:p>
            <a:r>
              <a:rPr lang="en-US" dirty="0"/>
              <a:t>Annual eye exam is needed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4724400"/>
            <a:ext cx="1295400" cy="141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Diabetes Self-Management is Priority</a:t>
            </a:r>
          </a:p>
          <a:p>
            <a:r>
              <a:rPr lang="en-US" dirty="0"/>
              <a:t>Meal planning – keep guide nearby</a:t>
            </a:r>
          </a:p>
          <a:p>
            <a:r>
              <a:rPr lang="en-US" dirty="0"/>
              <a:t>Exercise – design your own program</a:t>
            </a:r>
          </a:p>
          <a:p>
            <a:r>
              <a:rPr lang="en-US" dirty="0"/>
              <a:t>Keeping blood sugar normal – check at home</a:t>
            </a:r>
          </a:p>
          <a:p>
            <a:r>
              <a:rPr lang="en-US" dirty="0"/>
              <a:t>Keep hemoglobin A1c normal</a:t>
            </a:r>
          </a:p>
          <a:p>
            <a:r>
              <a:rPr lang="en-US" dirty="0"/>
              <a:t>Annual foot and eye exams</a:t>
            </a:r>
          </a:p>
          <a:p>
            <a:r>
              <a:rPr lang="en-US" dirty="0"/>
              <a:t>Health education classes/support group</a:t>
            </a:r>
          </a:p>
          <a:p>
            <a:r>
              <a:rPr lang="en-US" dirty="0"/>
              <a:t>Commitment and self-discipline are keys!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Carbohydrates</a:t>
            </a:r>
            <a:r>
              <a:rPr lang="en-US" dirty="0"/>
              <a:t> – a chemical term for an atom of carbon and water</a:t>
            </a:r>
          </a:p>
          <a:p>
            <a:r>
              <a:rPr lang="en-US" dirty="0"/>
              <a:t>Needed for energy – starches, vegetables, fruits and milk</a:t>
            </a:r>
          </a:p>
          <a:p>
            <a:r>
              <a:rPr lang="en-US" dirty="0">
                <a:solidFill>
                  <a:srgbClr val="FF0000"/>
                </a:solidFill>
              </a:rPr>
              <a:t>Proteins</a:t>
            </a:r>
            <a:r>
              <a:rPr lang="en-US" dirty="0"/>
              <a:t> – needed to keep muscles and cells strong as well as immune system</a:t>
            </a:r>
          </a:p>
          <a:p>
            <a:r>
              <a:rPr lang="en-US" dirty="0">
                <a:solidFill>
                  <a:srgbClr val="FF0000"/>
                </a:solidFill>
              </a:rPr>
              <a:t>Fats</a:t>
            </a:r>
            <a:r>
              <a:rPr lang="en-US" dirty="0"/>
              <a:t> – used for energy also.  Found in ingredients of foods i.e., butter, cooking oils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RDA or Recommended Daily Allowance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Carbohydrates – 65%</a:t>
            </a:r>
          </a:p>
          <a:p>
            <a:pPr>
              <a:buNone/>
            </a:pPr>
            <a:r>
              <a:rPr lang="en-US" dirty="0"/>
              <a:t>	bread, fruits, milk, Vegetables</a:t>
            </a:r>
          </a:p>
          <a:p>
            <a:pPr>
              <a:buNone/>
            </a:pPr>
            <a:endParaRPr lang="en-US" dirty="0"/>
          </a:p>
          <a:p>
            <a:r>
              <a:rPr lang="en-US" b="1" dirty="0"/>
              <a:t>Fats – 15% </a:t>
            </a:r>
            <a:r>
              <a:rPr lang="en-US" dirty="0"/>
              <a:t>- </a:t>
            </a:r>
          </a:p>
          <a:p>
            <a:r>
              <a:rPr lang="en-US" dirty="0"/>
              <a:t>bacon, butter, cooking oils, nuts, </a:t>
            </a:r>
          </a:p>
          <a:p>
            <a:r>
              <a:rPr lang="en-US" b="1" dirty="0"/>
              <a:t>Proteins – 20%</a:t>
            </a:r>
          </a:p>
          <a:p>
            <a:pPr>
              <a:buNone/>
            </a:pPr>
            <a:r>
              <a:rPr lang="en-US" dirty="0"/>
              <a:t>   meat, fish, chicken, eggs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Vitamins – A,B,C, D</a:t>
            </a:r>
          </a:p>
          <a:p>
            <a:r>
              <a:rPr lang="en-US" dirty="0"/>
              <a:t>Minerals – Thiamin, calcium, iron,  etc</a:t>
            </a:r>
          </a:p>
          <a:p>
            <a:r>
              <a:rPr lang="en-US" dirty="0"/>
              <a:t>Elements – magnesium, zinc, phosphorus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0"/>
            <a:ext cx="86106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Goal is to have stable sugar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657600"/>
          </a:xfrm>
        </p:spPr>
        <p:txBody>
          <a:bodyPr/>
          <a:lstStyle/>
          <a:p>
            <a:r>
              <a:rPr lang="en-US" dirty="0"/>
              <a:t>Glucose/sugar levels go up and down in day</a:t>
            </a:r>
          </a:p>
          <a:p>
            <a:r>
              <a:rPr lang="en-US" dirty="0"/>
              <a:t>Goal of meal planning is to keep sugar stable</a:t>
            </a:r>
          </a:p>
          <a:p>
            <a:r>
              <a:rPr lang="en-US" dirty="0"/>
              <a:t>Three square meals per day – no skipping</a:t>
            </a:r>
          </a:p>
          <a:p>
            <a:r>
              <a:rPr lang="en-US" dirty="0"/>
              <a:t>Snacks are OK as long as they are nutritious</a:t>
            </a:r>
          </a:p>
          <a:p>
            <a:r>
              <a:rPr lang="en-US" dirty="0"/>
              <a:t>Bedtime snack OK, even recommended</a:t>
            </a:r>
          </a:p>
          <a:p>
            <a:r>
              <a:rPr lang="en-US" dirty="0"/>
              <a:t>Watch for spikes in sugar or drop in sugar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5029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Determine Your Calorie Amount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Depends on how active you are in daytime</a:t>
            </a:r>
          </a:p>
          <a:p>
            <a:r>
              <a:rPr lang="en-US" dirty="0"/>
              <a:t>If not active at all – about 1200K</a:t>
            </a:r>
          </a:p>
          <a:p>
            <a:r>
              <a:rPr lang="en-US" dirty="0"/>
              <a:t>If very active – perhaps 2200K</a:t>
            </a:r>
          </a:p>
          <a:p>
            <a:r>
              <a:rPr lang="en-US" dirty="0"/>
              <a:t>All others in between, perhaps 1600 or 1800</a:t>
            </a:r>
          </a:p>
          <a:p>
            <a:r>
              <a:rPr lang="en-US" dirty="0"/>
              <a:t>Consult with your patient educator</a:t>
            </a:r>
          </a:p>
          <a:p>
            <a:r>
              <a:rPr lang="en-US" dirty="0"/>
              <a:t>This determines number of servings per group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5257800"/>
            <a:ext cx="121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Reading the Label on Foods</a:t>
            </a: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58724" y="1371600"/>
            <a:ext cx="2384876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i="1" u="sng" dirty="0"/>
              <a:t>More on Food Labels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1000" y="1066801"/>
            <a:ext cx="8229600" cy="4114800"/>
          </a:xfrm>
        </p:spPr>
        <p:txBody>
          <a:bodyPr/>
          <a:lstStyle/>
          <a:p>
            <a:r>
              <a:rPr lang="en-US" dirty="0"/>
              <a:t>Calories – unit of energy -keep low as possible, remember your  calorie  limit  for the day </a:t>
            </a:r>
          </a:p>
          <a:p>
            <a:r>
              <a:rPr lang="en-US" dirty="0"/>
              <a:t>Fat calories – keep low – fats are from grease</a:t>
            </a:r>
          </a:p>
          <a:p>
            <a:r>
              <a:rPr lang="en-US" dirty="0"/>
              <a:t>Unsaturated fats  - are OK.  Don’t worry</a:t>
            </a:r>
          </a:p>
          <a:p>
            <a:r>
              <a:rPr lang="en-US" dirty="0"/>
              <a:t>Cholesterol – as close to zero as possible</a:t>
            </a:r>
          </a:p>
          <a:p>
            <a:r>
              <a:rPr lang="en-US" dirty="0"/>
              <a:t>Sodium – this is salt – keep as low as possible</a:t>
            </a:r>
          </a:p>
          <a:p>
            <a:r>
              <a:rPr lang="en-US" dirty="0"/>
              <a:t>Protein – you need this.  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876800"/>
            <a:ext cx="9906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998</Words>
  <Application>Microsoft Office PowerPoint</Application>
  <PresentationFormat>On-screen Show (4:3)</PresentationFormat>
  <Paragraphs>151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Georgia</vt:lpstr>
      <vt:lpstr>Office Theme</vt:lpstr>
      <vt:lpstr>Diabetes 102 Meal Planning and Exercise</vt:lpstr>
      <vt:lpstr>Diabetes Meal Planning Guide</vt:lpstr>
      <vt:lpstr>Nutrition Vocabulary</vt:lpstr>
      <vt:lpstr>RDA or Recommended Daily Allowance</vt:lpstr>
      <vt:lpstr>PowerPoint Presentation</vt:lpstr>
      <vt:lpstr>Goal is to have stable sugar</vt:lpstr>
      <vt:lpstr>Determine Your Calorie Amount</vt:lpstr>
      <vt:lpstr>Reading the Label on Foods</vt:lpstr>
      <vt:lpstr>More on Food Labels</vt:lpstr>
      <vt:lpstr>Free foods, sweets, substituting</vt:lpstr>
      <vt:lpstr>Helpful hints</vt:lpstr>
      <vt:lpstr>What about food preparation?</vt:lpstr>
      <vt:lpstr>Challenges</vt:lpstr>
      <vt:lpstr>Diabetes Self- Management</vt:lpstr>
      <vt:lpstr>Goals of Diabetes Self-Management</vt:lpstr>
      <vt:lpstr>Checking Sugar at Home</vt:lpstr>
      <vt:lpstr>Blood Sugar Machines</vt:lpstr>
      <vt:lpstr>Diabetes Education Classes</vt:lpstr>
      <vt:lpstr>Community Resources</vt:lpstr>
      <vt:lpstr>Exercise</vt:lpstr>
      <vt:lpstr>The Foot</vt:lpstr>
      <vt:lpstr>Taking care of the eyes</vt:lpstr>
      <vt:lpstr>Summary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102 Meal Planning and Exercise</dc:title>
  <dc:creator>Dave</dc:creator>
  <cp:lastModifiedBy>Dave Brangan</cp:lastModifiedBy>
  <cp:revision>60</cp:revision>
  <dcterms:created xsi:type="dcterms:W3CDTF">2010-04-13T21:08:24Z</dcterms:created>
  <dcterms:modified xsi:type="dcterms:W3CDTF">2023-04-10T00:58:23Z</dcterms:modified>
</cp:coreProperties>
</file>