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sldIdLst>
    <p:sldId id="257" r:id="rId2"/>
    <p:sldId id="260" r:id="rId3"/>
    <p:sldId id="305" r:id="rId4"/>
    <p:sldId id="302" r:id="rId5"/>
    <p:sldId id="301" r:id="rId6"/>
    <p:sldId id="303" r:id="rId7"/>
    <p:sldId id="307" r:id="rId8"/>
    <p:sldId id="308" r:id="rId9"/>
    <p:sldId id="306" r:id="rId10"/>
    <p:sldId id="309" r:id="rId11"/>
    <p:sldId id="304" r:id="rId12"/>
    <p:sldId id="267" r:id="rId13"/>
    <p:sldId id="312" r:id="rId14"/>
    <p:sldId id="310" r:id="rId15"/>
    <p:sldId id="311" r:id="rId16"/>
    <p:sldId id="272" r:id="rId17"/>
    <p:sldId id="274" r:id="rId18"/>
    <p:sldId id="276" r:id="rId19"/>
    <p:sldId id="313" r:id="rId20"/>
    <p:sldId id="314" r:id="rId21"/>
    <p:sldId id="316" r:id="rId22"/>
    <p:sldId id="269" r:id="rId23"/>
    <p:sldId id="262" r:id="rId24"/>
    <p:sldId id="273" r:id="rId25"/>
    <p:sldId id="321" r:id="rId26"/>
    <p:sldId id="317" r:id="rId27"/>
    <p:sldId id="318" r:id="rId28"/>
    <p:sldId id="277" r:id="rId29"/>
    <p:sldId id="322" r:id="rId30"/>
    <p:sldId id="319" r:id="rId31"/>
    <p:sldId id="275" r:id="rId32"/>
    <p:sldId id="29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6" autoAdjust="0"/>
    <p:restoredTop sz="84890" autoAdjust="0"/>
  </p:normalViewPr>
  <p:slideViewPr>
    <p:cSldViewPr snapToGrid="0">
      <p:cViewPr varScale="1">
        <p:scale>
          <a:sx n="79" d="100"/>
          <a:sy n="79" d="100"/>
        </p:scale>
        <p:origin x="-1152" y="-84"/>
      </p:cViewPr>
      <p:guideLst>
        <p:guide orient="horz" pos="2160"/>
        <p:guide pos="2880"/>
      </p:guideLst>
    </p:cSldViewPr>
  </p:slideViewPr>
  <p:notesTextViewPr>
    <p:cViewPr>
      <p:scale>
        <a:sx n="1" d="1"/>
        <a:sy n="1" d="1"/>
      </p:scale>
      <p:origin x="0" y="0"/>
    </p:cViewPr>
  </p:notesTextViewPr>
  <p:notesViewPr>
    <p:cSldViewPr snapToGrid="0">
      <p:cViewPr varScale="1">
        <p:scale>
          <a:sx n="74" d="100"/>
          <a:sy n="74" d="100"/>
        </p:scale>
        <p:origin x="267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AF4512-2AA7-4753-9A21-D10585337C55}" type="doc">
      <dgm:prSet loTypeId="urn:microsoft.com/office/officeart/2005/8/layout/process2" loCatId="process" qsTypeId="urn:microsoft.com/office/officeart/2005/8/quickstyle/simple1" qsCatId="simple" csTypeId="urn:microsoft.com/office/officeart/2005/8/colors/colorful1" csCatId="colorful" phldr="1"/>
      <dgm:spPr/>
    </dgm:pt>
    <dgm:pt modelId="{027753F9-3FF7-4B83-B94F-77ECDAE5C69F}">
      <dgm:prSet phldrT="[Text]" custT="1"/>
      <dgm:spPr/>
      <dgm:t>
        <a:bodyPr/>
        <a:lstStyle/>
        <a:p>
          <a:r>
            <a:rPr lang="en-US" sz="1100" dirty="0" smtClean="0"/>
            <a:t>Record ~3 min video after each discussion with an applicable patient.</a:t>
          </a:r>
          <a:endParaRPr lang="en-US" sz="1100" dirty="0"/>
        </a:p>
      </dgm:t>
    </dgm:pt>
    <dgm:pt modelId="{0FF69402-5F15-47EC-8324-BC3672A65434}" type="parTrans" cxnId="{60EA6BE7-354F-47E9-8CE2-E65ECD09A62D}">
      <dgm:prSet/>
      <dgm:spPr/>
      <dgm:t>
        <a:bodyPr/>
        <a:lstStyle/>
        <a:p>
          <a:endParaRPr lang="en-US"/>
        </a:p>
      </dgm:t>
    </dgm:pt>
    <dgm:pt modelId="{11D1215C-BC9C-4D14-AE57-EF20BB7F0D6D}" type="sibTrans" cxnId="{60EA6BE7-354F-47E9-8CE2-E65ECD09A62D}">
      <dgm:prSet/>
      <dgm:spPr/>
      <dgm:t>
        <a:bodyPr/>
        <a:lstStyle/>
        <a:p>
          <a:endParaRPr lang="en-US"/>
        </a:p>
      </dgm:t>
    </dgm:pt>
    <dgm:pt modelId="{8EAD01B6-DB9E-4567-BAB2-F47F3762313C}">
      <dgm:prSet phldrT="[Text]" custT="1"/>
      <dgm:spPr/>
      <dgm:t>
        <a:bodyPr/>
        <a:lstStyle/>
        <a:p>
          <a:r>
            <a:rPr lang="en-US" sz="1100" dirty="0" smtClean="0"/>
            <a:t>Describe patient, situation, what was said, what the reaction was, and how they feel about it.</a:t>
          </a:r>
          <a:endParaRPr lang="en-US" sz="1100" dirty="0"/>
        </a:p>
      </dgm:t>
    </dgm:pt>
    <dgm:pt modelId="{CDD0BED0-F4A4-4CCD-ABFB-1F62492744EE}" type="parTrans" cxnId="{16680F65-ED40-425E-96CA-73F3D13D1658}">
      <dgm:prSet/>
      <dgm:spPr/>
      <dgm:t>
        <a:bodyPr/>
        <a:lstStyle/>
        <a:p>
          <a:endParaRPr lang="en-US"/>
        </a:p>
      </dgm:t>
    </dgm:pt>
    <dgm:pt modelId="{39C0C148-6C7F-4AD1-AA19-18B10BD3DC4F}" type="sibTrans" cxnId="{16680F65-ED40-425E-96CA-73F3D13D1658}">
      <dgm:prSet/>
      <dgm:spPr/>
      <dgm:t>
        <a:bodyPr/>
        <a:lstStyle/>
        <a:p>
          <a:endParaRPr lang="en-US"/>
        </a:p>
      </dgm:t>
    </dgm:pt>
    <dgm:pt modelId="{340419BF-BA5E-4ACC-A08B-3613ECEC813E}">
      <dgm:prSet phldrT="[Text]" custT="1"/>
      <dgm:spPr/>
      <dgm:t>
        <a:bodyPr/>
        <a:lstStyle/>
        <a:p>
          <a:r>
            <a:rPr lang="en-US" sz="1100" dirty="0" smtClean="0"/>
            <a:t>Upload to secure collection site. Video summary created.</a:t>
          </a:r>
          <a:endParaRPr lang="en-US" sz="1100" dirty="0"/>
        </a:p>
      </dgm:t>
    </dgm:pt>
    <dgm:pt modelId="{97FF6917-10E6-4980-8B56-FDCD83A5EDE7}" type="parTrans" cxnId="{C56CE644-A9AC-445E-91C7-0935BCC8032E}">
      <dgm:prSet/>
      <dgm:spPr/>
      <dgm:t>
        <a:bodyPr/>
        <a:lstStyle/>
        <a:p>
          <a:endParaRPr lang="en-US"/>
        </a:p>
      </dgm:t>
    </dgm:pt>
    <dgm:pt modelId="{911DD736-BB6E-4B99-B4E9-2DE8030B20F1}" type="sibTrans" cxnId="{C56CE644-A9AC-445E-91C7-0935BCC8032E}">
      <dgm:prSet/>
      <dgm:spPr/>
      <dgm:t>
        <a:bodyPr/>
        <a:lstStyle/>
        <a:p>
          <a:endParaRPr lang="en-US"/>
        </a:p>
      </dgm:t>
    </dgm:pt>
    <dgm:pt modelId="{825B9AD5-4FD4-47E3-A2BC-CC65198F21B9}">
      <dgm:prSet phldrT="[Text]" custT="1"/>
      <dgm:spPr/>
      <dgm:t>
        <a:bodyPr/>
        <a:lstStyle/>
        <a:p>
          <a:r>
            <a:rPr lang="en-US" sz="1100" dirty="0" smtClean="0"/>
            <a:t>Follow-up phone interview to deep dive on video commentary.</a:t>
          </a:r>
          <a:endParaRPr lang="en-US" sz="1100" dirty="0"/>
        </a:p>
      </dgm:t>
    </dgm:pt>
    <dgm:pt modelId="{2A6470D9-0E53-4B91-B89D-CA218A26C70F}" type="parTrans" cxnId="{399F7C6F-8738-4B2B-AAC6-C125C2F7CCED}">
      <dgm:prSet/>
      <dgm:spPr/>
      <dgm:t>
        <a:bodyPr/>
        <a:lstStyle/>
        <a:p>
          <a:endParaRPr lang="en-US"/>
        </a:p>
      </dgm:t>
    </dgm:pt>
    <dgm:pt modelId="{5A4951A3-0637-457F-AF8A-295F0A951DE3}" type="sibTrans" cxnId="{399F7C6F-8738-4B2B-AAC6-C125C2F7CCED}">
      <dgm:prSet/>
      <dgm:spPr/>
      <dgm:t>
        <a:bodyPr/>
        <a:lstStyle/>
        <a:p>
          <a:endParaRPr lang="en-US"/>
        </a:p>
      </dgm:t>
    </dgm:pt>
    <dgm:pt modelId="{925D45A7-0714-4250-A970-5B18081E579C}">
      <dgm:prSet phldrT="[Text]" custT="1"/>
      <dgm:spPr/>
      <dgm:t>
        <a:bodyPr/>
        <a:lstStyle/>
        <a:p>
          <a:r>
            <a:rPr lang="en-US" sz="1100" dirty="0" smtClean="0"/>
            <a:t> Physicians receive tablets to use for a 4-week period</a:t>
          </a:r>
          <a:endParaRPr lang="en-US" sz="1100" dirty="0"/>
        </a:p>
      </dgm:t>
    </dgm:pt>
    <dgm:pt modelId="{29D5C0F7-F0FC-45BF-9AED-FD440A553594}" type="parTrans" cxnId="{BF097908-ACC7-4F15-BAAB-7E37B8691363}">
      <dgm:prSet/>
      <dgm:spPr/>
      <dgm:t>
        <a:bodyPr/>
        <a:lstStyle/>
        <a:p>
          <a:endParaRPr lang="en-US"/>
        </a:p>
      </dgm:t>
    </dgm:pt>
    <dgm:pt modelId="{8B754292-E89F-4B1B-982E-34A0056823B2}" type="sibTrans" cxnId="{BF097908-ACC7-4F15-BAAB-7E37B8691363}">
      <dgm:prSet/>
      <dgm:spPr/>
      <dgm:t>
        <a:bodyPr/>
        <a:lstStyle/>
        <a:p>
          <a:endParaRPr lang="en-US"/>
        </a:p>
      </dgm:t>
    </dgm:pt>
    <dgm:pt modelId="{3720D4BE-8255-4DCA-A607-5D5901520899}" type="pres">
      <dgm:prSet presAssocID="{B5AF4512-2AA7-4753-9A21-D10585337C55}" presName="linearFlow" presStyleCnt="0">
        <dgm:presLayoutVars>
          <dgm:resizeHandles val="exact"/>
        </dgm:presLayoutVars>
      </dgm:prSet>
      <dgm:spPr/>
    </dgm:pt>
    <dgm:pt modelId="{55BDF2BF-F7C3-4117-B485-1312F3F03A35}" type="pres">
      <dgm:prSet presAssocID="{925D45A7-0714-4250-A970-5B18081E579C}" presName="node" presStyleLbl="node1" presStyleIdx="0" presStyleCnt="5" custScaleX="133600">
        <dgm:presLayoutVars>
          <dgm:bulletEnabled val="1"/>
        </dgm:presLayoutVars>
      </dgm:prSet>
      <dgm:spPr/>
      <dgm:t>
        <a:bodyPr/>
        <a:lstStyle/>
        <a:p>
          <a:endParaRPr lang="en-US"/>
        </a:p>
      </dgm:t>
    </dgm:pt>
    <dgm:pt modelId="{A1CE1021-15AA-4149-8FC9-F805285AD680}" type="pres">
      <dgm:prSet presAssocID="{8B754292-E89F-4B1B-982E-34A0056823B2}" presName="sibTrans" presStyleLbl="sibTrans2D1" presStyleIdx="0" presStyleCnt="4"/>
      <dgm:spPr/>
      <dgm:t>
        <a:bodyPr/>
        <a:lstStyle/>
        <a:p>
          <a:endParaRPr lang="en-US"/>
        </a:p>
      </dgm:t>
    </dgm:pt>
    <dgm:pt modelId="{BD2314DE-E8B4-4AE7-8852-FFF88AAD2A9F}" type="pres">
      <dgm:prSet presAssocID="{8B754292-E89F-4B1B-982E-34A0056823B2}" presName="connectorText" presStyleLbl="sibTrans2D1" presStyleIdx="0" presStyleCnt="4"/>
      <dgm:spPr/>
      <dgm:t>
        <a:bodyPr/>
        <a:lstStyle/>
        <a:p>
          <a:endParaRPr lang="en-US"/>
        </a:p>
      </dgm:t>
    </dgm:pt>
    <dgm:pt modelId="{451E9E22-D511-480D-9257-26CE3317D44D}" type="pres">
      <dgm:prSet presAssocID="{027753F9-3FF7-4B83-B94F-77ECDAE5C69F}" presName="node" presStyleLbl="node1" presStyleIdx="1" presStyleCnt="5" custScaleX="133600">
        <dgm:presLayoutVars>
          <dgm:bulletEnabled val="1"/>
        </dgm:presLayoutVars>
      </dgm:prSet>
      <dgm:spPr/>
      <dgm:t>
        <a:bodyPr/>
        <a:lstStyle/>
        <a:p>
          <a:endParaRPr lang="en-US"/>
        </a:p>
      </dgm:t>
    </dgm:pt>
    <dgm:pt modelId="{BB01ADEC-F4F7-4653-A65C-6BB2BCB887BD}" type="pres">
      <dgm:prSet presAssocID="{11D1215C-BC9C-4D14-AE57-EF20BB7F0D6D}" presName="sibTrans" presStyleLbl="sibTrans2D1" presStyleIdx="1" presStyleCnt="4"/>
      <dgm:spPr/>
      <dgm:t>
        <a:bodyPr/>
        <a:lstStyle/>
        <a:p>
          <a:endParaRPr lang="en-US"/>
        </a:p>
      </dgm:t>
    </dgm:pt>
    <dgm:pt modelId="{550FECB7-8353-4D74-B34F-743C6961E601}" type="pres">
      <dgm:prSet presAssocID="{11D1215C-BC9C-4D14-AE57-EF20BB7F0D6D}" presName="connectorText" presStyleLbl="sibTrans2D1" presStyleIdx="1" presStyleCnt="4"/>
      <dgm:spPr/>
      <dgm:t>
        <a:bodyPr/>
        <a:lstStyle/>
        <a:p>
          <a:endParaRPr lang="en-US"/>
        </a:p>
      </dgm:t>
    </dgm:pt>
    <dgm:pt modelId="{72E14059-8FDA-4D27-AEDD-F2565FC1541D}" type="pres">
      <dgm:prSet presAssocID="{8EAD01B6-DB9E-4567-BAB2-F47F3762313C}" presName="node" presStyleLbl="node1" presStyleIdx="2" presStyleCnt="5" custScaleX="133600">
        <dgm:presLayoutVars>
          <dgm:bulletEnabled val="1"/>
        </dgm:presLayoutVars>
      </dgm:prSet>
      <dgm:spPr/>
      <dgm:t>
        <a:bodyPr/>
        <a:lstStyle/>
        <a:p>
          <a:endParaRPr lang="en-US"/>
        </a:p>
      </dgm:t>
    </dgm:pt>
    <dgm:pt modelId="{59090E9C-1082-492A-A418-779D38AE5AC3}" type="pres">
      <dgm:prSet presAssocID="{39C0C148-6C7F-4AD1-AA19-18B10BD3DC4F}" presName="sibTrans" presStyleLbl="sibTrans2D1" presStyleIdx="2" presStyleCnt="4"/>
      <dgm:spPr/>
      <dgm:t>
        <a:bodyPr/>
        <a:lstStyle/>
        <a:p>
          <a:endParaRPr lang="en-US"/>
        </a:p>
      </dgm:t>
    </dgm:pt>
    <dgm:pt modelId="{0292FD8E-5CC4-48EE-980E-DBDC623322D4}" type="pres">
      <dgm:prSet presAssocID="{39C0C148-6C7F-4AD1-AA19-18B10BD3DC4F}" presName="connectorText" presStyleLbl="sibTrans2D1" presStyleIdx="2" presStyleCnt="4"/>
      <dgm:spPr/>
      <dgm:t>
        <a:bodyPr/>
        <a:lstStyle/>
        <a:p>
          <a:endParaRPr lang="en-US"/>
        </a:p>
      </dgm:t>
    </dgm:pt>
    <dgm:pt modelId="{0E59C8B9-4352-4C79-B773-546797105B82}" type="pres">
      <dgm:prSet presAssocID="{340419BF-BA5E-4ACC-A08B-3613ECEC813E}" presName="node" presStyleLbl="node1" presStyleIdx="3" presStyleCnt="5" custScaleX="133600">
        <dgm:presLayoutVars>
          <dgm:bulletEnabled val="1"/>
        </dgm:presLayoutVars>
      </dgm:prSet>
      <dgm:spPr/>
      <dgm:t>
        <a:bodyPr/>
        <a:lstStyle/>
        <a:p>
          <a:endParaRPr lang="en-US"/>
        </a:p>
      </dgm:t>
    </dgm:pt>
    <dgm:pt modelId="{98251C5B-0DEB-4DC7-B095-D0326214431E}" type="pres">
      <dgm:prSet presAssocID="{911DD736-BB6E-4B99-B4E9-2DE8030B20F1}" presName="sibTrans" presStyleLbl="sibTrans2D1" presStyleIdx="3" presStyleCnt="4"/>
      <dgm:spPr/>
      <dgm:t>
        <a:bodyPr/>
        <a:lstStyle/>
        <a:p>
          <a:endParaRPr lang="en-US"/>
        </a:p>
      </dgm:t>
    </dgm:pt>
    <dgm:pt modelId="{161AE4E8-01AA-4DDF-B15E-E42E89195D4E}" type="pres">
      <dgm:prSet presAssocID="{911DD736-BB6E-4B99-B4E9-2DE8030B20F1}" presName="connectorText" presStyleLbl="sibTrans2D1" presStyleIdx="3" presStyleCnt="4"/>
      <dgm:spPr/>
      <dgm:t>
        <a:bodyPr/>
        <a:lstStyle/>
        <a:p>
          <a:endParaRPr lang="en-US"/>
        </a:p>
      </dgm:t>
    </dgm:pt>
    <dgm:pt modelId="{90132553-1390-446A-A04F-CEBA4AA6D676}" type="pres">
      <dgm:prSet presAssocID="{825B9AD5-4FD4-47E3-A2BC-CC65198F21B9}" presName="node" presStyleLbl="node1" presStyleIdx="4" presStyleCnt="5" custScaleX="133600">
        <dgm:presLayoutVars>
          <dgm:bulletEnabled val="1"/>
        </dgm:presLayoutVars>
      </dgm:prSet>
      <dgm:spPr/>
      <dgm:t>
        <a:bodyPr/>
        <a:lstStyle/>
        <a:p>
          <a:endParaRPr lang="en-US"/>
        </a:p>
      </dgm:t>
    </dgm:pt>
  </dgm:ptLst>
  <dgm:cxnLst>
    <dgm:cxn modelId="{399F7C6F-8738-4B2B-AAC6-C125C2F7CCED}" srcId="{B5AF4512-2AA7-4753-9A21-D10585337C55}" destId="{825B9AD5-4FD4-47E3-A2BC-CC65198F21B9}" srcOrd="4" destOrd="0" parTransId="{2A6470D9-0E53-4B91-B89D-CA218A26C70F}" sibTransId="{5A4951A3-0637-457F-AF8A-295F0A951DE3}"/>
    <dgm:cxn modelId="{33222C41-EAF0-4631-BD1C-ABCA11BFC96D}" type="presOf" srcId="{911DD736-BB6E-4B99-B4E9-2DE8030B20F1}" destId="{98251C5B-0DEB-4DC7-B095-D0326214431E}" srcOrd="0" destOrd="0" presId="urn:microsoft.com/office/officeart/2005/8/layout/process2"/>
    <dgm:cxn modelId="{2C39C8E6-34B7-4AE4-86D5-42202F9B7905}" type="presOf" srcId="{340419BF-BA5E-4ACC-A08B-3613ECEC813E}" destId="{0E59C8B9-4352-4C79-B773-546797105B82}" srcOrd="0" destOrd="0" presId="urn:microsoft.com/office/officeart/2005/8/layout/process2"/>
    <dgm:cxn modelId="{16680F65-ED40-425E-96CA-73F3D13D1658}" srcId="{B5AF4512-2AA7-4753-9A21-D10585337C55}" destId="{8EAD01B6-DB9E-4567-BAB2-F47F3762313C}" srcOrd="2" destOrd="0" parTransId="{CDD0BED0-F4A4-4CCD-ABFB-1F62492744EE}" sibTransId="{39C0C148-6C7F-4AD1-AA19-18B10BD3DC4F}"/>
    <dgm:cxn modelId="{C56CE644-A9AC-445E-91C7-0935BCC8032E}" srcId="{B5AF4512-2AA7-4753-9A21-D10585337C55}" destId="{340419BF-BA5E-4ACC-A08B-3613ECEC813E}" srcOrd="3" destOrd="0" parTransId="{97FF6917-10E6-4980-8B56-FDCD83A5EDE7}" sibTransId="{911DD736-BB6E-4B99-B4E9-2DE8030B20F1}"/>
    <dgm:cxn modelId="{60EA6BE7-354F-47E9-8CE2-E65ECD09A62D}" srcId="{B5AF4512-2AA7-4753-9A21-D10585337C55}" destId="{027753F9-3FF7-4B83-B94F-77ECDAE5C69F}" srcOrd="1" destOrd="0" parTransId="{0FF69402-5F15-47EC-8324-BC3672A65434}" sibTransId="{11D1215C-BC9C-4D14-AE57-EF20BB7F0D6D}"/>
    <dgm:cxn modelId="{96098BD1-434E-40AC-B262-0EA7D3614237}" type="presOf" srcId="{B5AF4512-2AA7-4753-9A21-D10585337C55}" destId="{3720D4BE-8255-4DCA-A607-5D5901520899}" srcOrd="0" destOrd="0" presId="urn:microsoft.com/office/officeart/2005/8/layout/process2"/>
    <dgm:cxn modelId="{20464307-3D1E-4C6D-8920-7398D187052E}" type="presOf" srcId="{39C0C148-6C7F-4AD1-AA19-18B10BD3DC4F}" destId="{59090E9C-1082-492A-A418-779D38AE5AC3}" srcOrd="0" destOrd="0" presId="urn:microsoft.com/office/officeart/2005/8/layout/process2"/>
    <dgm:cxn modelId="{9793C331-651B-46E9-9EFB-7F59B844C017}" type="presOf" srcId="{925D45A7-0714-4250-A970-5B18081E579C}" destId="{55BDF2BF-F7C3-4117-B485-1312F3F03A35}" srcOrd="0" destOrd="0" presId="urn:microsoft.com/office/officeart/2005/8/layout/process2"/>
    <dgm:cxn modelId="{F07DAD24-5AE2-4CCD-B056-225B71A95A76}" type="presOf" srcId="{8B754292-E89F-4B1B-982E-34A0056823B2}" destId="{BD2314DE-E8B4-4AE7-8852-FFF88AAD2A9F}" srcOrd="1" destOrd="0" presId="urn:microsoft.com/office/officeart/2005/8/layout/process2"/>
    <dgm:cxn modelId="{BAEC9FD0-E916-4DFA-B25D-4C1907C3CAE7}" type="presOf" srcId="{911DD736-BB6E-4B99-B4E9-2DE8030B20F1}" destId="{161AE4E8-01AA-4DDF-B15E-E42E89195D4E}" srcOrd="1" destOrd="0" presId="urn:microsoft.com/office/officeart/2005/8/layout/process2"/>
    <dgm:cxn modelId="{4C46C820-3D8B-4855-870A-5F1483880041}" type="presOf" srcId="{39C0C148-6C7F-4AD1-AA19-18B10BD3DC4F}" destId="{0292FD8E-5CC4-48EE-980E-DBDC623322D4}" srcOrd="1" destOrd="0" presId="urn:microsoft.com/office/officeart/2005/8/layout/process2"/>
    <dgm:cxn modelId="{E215DA2F-5FDC-45D0-9E7E-34135490B880}" type="presOf" srcId="{11D1215C-BC9C-4D14-AE57-EF20BB7F0D6D}" destId="{550FECB7-8353-4D74-B34F-743C6961E601}" srcOrd="1" destOrd="0" presId="urn:microsoft.com/office/officeart/2005/8/layout/process2"/>
    <dgm:cxn modelId="{BF097908-ACC7-4F15-BAAB-7E37B8691363}" srcId="{B5AF4512-2AA7-4753-9A21-D10585337C55}" destId="{925D45A7-0714-4250-A970-5B18081E579C}" srcOrd="0" destOrd="0" parTransId="{29D5C0F7-F0FC-45BF-9AED-FD440A553594}" sibTransId="{8B754292-E89F-4B1B-982E-34A0056823B2}"/>
    <dgm:cxn modelId="{00CA14AC-2667-46D9-B6D1-55011DB9E3F7}" type="presOf" srcId="{8B754292-E89F-4B1B-982E-34A0056823B2}" destId="{A1CE1021-15AA-4149-8FC9-F805285AD680}" srcOrd="0" destOrd="0" presId="urn:microsoft.com/office/officeart/2005/8/layout/process2"/>
    <dgm:cxn modelId="{D745E129-17A0-45C7-ACE0-31D91BF59BFF}" type="presOf" srcId="{825B9AD5-4FD4-47E3-A2BC-CC65198F21B9}" destId="{90132553-1390-446A-A04F-CEBA4AA6D676}" srcOrd="0" destOrd="0" presId="urn:microsoft.com/office/officeart/2005/8/layout/process2"/>
    <dgm:cxn modelId="{9FDEDB2C-F08F-48B4-9456-9FF3B56B79A1}" type="presOf" srcId="{8EAD01B6-DB9E-4567-BAB2-F47F3762313C}" destId="{72E14059-8FDA-4D27-AEDD-F2565FC1541D}" srcOrd="0" destOrd="0" presId="urn:microsoft.com/office/officeart/2005/8/layout/process2"/>
    <dgm:cxn modelId="{5F807D6E-5CC5-4C34-9261-03E9E5C0BA0E}" type="presOf" srcId="{11D1215C-BC9C-4D14-AE57-EF20BB7F0D6D}" destId="{BB01ADEC-F4F7-4653-A65C-6BB2BCB887BD}" srcOrd="0" destOrd="0" presId="urn:microsoft.com/office/officeart/2005/8/layout/process2"/>
    <dgm:cxn modelId="{0EC88A92-8386-4AD4-AFE3-FB1A4EBB13B7}" type="presOf" srcId="{027753F9-3FF7-4B83-B94F-77ECDAE5C69F}" destId="{451E9E22-D511-480D-9257-26CE3317D44D}" srcOrd="0" destOrd="0" presId="urn:microsoft.com/office/officeart/2005/8/layout/process2"/>
    <dgm:cxn modelId="{62B15A92-870E-427B-A532-6B208AEED7F2}" type="presParOf" srcId="{3720D4BE-8255-4DCA-A607-5D5901520899}" destId="{55BDF2BF-F7C3-4117-B485-1312F3F03A35}" srcOrd="0" destOrd="0" presId="urn:microsoft.com/office/officeart/2005/8/layout/process2"/>
    <dgm:cxn modelId="{CF04B83A-0DF1-4D02-B9F9-8C30DBE160B5}" type="presParOf" srcId="{3720D4BE-8255-4DCA-A607-5D5901520899}" destId="{A1CE1021-15AA-4149-8FC9-F805285AD680}" srcOrd="1" destOrd="0" presId="urn:microsoft.com/office/officeart/2005/8/layout/process2"/>
    <dgm:cxn modelId="{63DC12DA-BED9-4E94-9749-40BF3CB76800}" type="presParOf" srcId="{A1CE1021-15AA-4149-8FC9-F805285AD680}" destId="{BD2314DE-E8B4-4AE7-8852-FFF88AAD2A9F}" srcOrd="0" destOrd="0" presId="urn:microsoft.com/office/officeart/2005/8/layout/process2"/>
    <dgm:cxn modelId="{B44A1574-3C00-4426-9205-C874D15FCF75}" type="presParOf" srcId="{3720D4BE-8255-4DCA-A607-5D5901520899}" destId="{451E9E22-D511-480D-9257-26CE3317D44D}" srcOrd="2" destOrd="0" presId="urn:microsoft.com/office/officeart/2005/8/layout/process2"/>
    <dgm:cxn modelId="{8E6B9B9F-4574-4F1D-80F9-9F6F335C6A24}" type="presParOf" srcId="{3720D4BE-8255-4DCA-A607-5D5901520899}" destId="{BB01ADEC-F4F7-4653-A65C-6BB2BCB887BD}" srcOrd="3" destOrd="0" presId="urn:microsoft.com/office/officeart/2005/8/layout/process2"/>
    <dgm:cxn modelId="{ED3B5D8D-8090-4114-8B57-F0DE12575B47}" type="presParOf" srcId="{BB01ADEC-F4F7-4653-A65C-6BB2BCB887BD}" destId="{550FECB7-8353-4D74-B34F-743C6961E601}" srcOrd="0" destOrd="0" presId="urn:microsoft.com/office/officeart/2005/8/layout/process2"/>
    <dgm:cxn modelId="{B9FB32A4-813A-4ADA-89D0-E07E90E39519}" type="presParOf" srcId="{3720D4BE-8255-4DCA-A607-5D5901520899}" destId="{72E14059-8FDA-4D27-AEDD-F2565FC1541D}" srcOrd="4" destOrd="0" presId="urn:microsoft.com/office/officeart/2005/8/layout/process2"/>
    <dgm:cxn modelId="{5C07DCD0-7013-4893-8221-7B47609FFC72}" type="presParOf" srcId="{3720D4BE-8255-4DCA-A607-5D5901520899}" destId="{59090E9C-1082-492A-A418-779D38AE5AC3}" srcOrd="5" destOrd="0" presId="urn:microsoft.com/office/officeart/2005/8/layout/process2"/>
    <dgm:cxn modelId="{1B9C2F60-314B-4668-91A3-0D703491B00C}" type="presParOf" srcId="{59090E9C-1082-492A-A418-779D38AE5AC3}" destId="{0292FD8E-5CC4-48EE-980E-DBDC623322D4}" srcOrd="0" destOrd="0" presId="urn:microsoft.com/office/officeart/2005/8/layout/process2"/>
    <dgm:cxn modelId="{B29427DD-D1F1-4257-A345-8348EBA77A29}" type="presParOf" srcId="{3720D4BE-8255-4DCA-A607-5D5901520899}" destId="{0E59C8B9-4352-4C79-B773-546797105B82}" srcOrd="6" destOrd="0" presId="urn:microsoft.com/office/officeart/2005/8/layout/process2"/>
    <dgm:cxn modelId="{3C1E27BD-9373-4FF9-915D-201B3444D8C1}" type="presParOf" srcId="{3720D4BE-8255-4DCA-A607-5D5901520899}" destId="{98251C5B-0DEB-4DC7-B095-D0326214431E}" srcOrd="7" destOrd="0" presId="urn:microsoft.com/office/officeart/2005/8/layout/process2"/>
    <dgm:cxn modelId="{B6FE69E5-1C65-45C5-A29C-185AC8739EAB}" type="presParOf" srcId="{98251C5B-0DEB-4DC7-B095-D0326214431E}" destId="{161AE4E8-01AA-4DDF-B15E-E42E89195D4E}" srcOrd="0" destOrd="0" presId="urn:microsoft.com/office/officeart/2005/8/layout/process2"/>
    <dgm:cxn modelId="{B1FB8A34-50F5-49A2-A687-C0B3D1536A47}" type="presParOf" srcId="{3720D4BE-8255-4DCA-A607-5D5901520899}" destId="{90132553-1390-446A-A04F-CEBA4AA6D676}"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50B0D-10FD-445D-9F97-EA28467CAEB5}" type="datetimeFigureOut">
              <a:rPr lang="en-US" smtClean="0"/>
              <a:t>2/16/2015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BBEB5-DBA6-4B8F-834F-263FAD7E736D}" type="slidenum">
              <a:rPr lang="en-US" smtClean="0"/>
              <a:t>‹#›</a:t>
            </a:fld>
            <a:endParaRPr lang="en-US"/>
          </a:p>
        </p:txBody>
      </p:sp>
    </p:spTree>
    <p:extLst>
      <p:ext uri="{BB962C8B-B14F-4D97-AF65-F5344CB8AC3E}">
        <p14:creationId xmlns:p14="http://schemas.microsoft.com/office/powerpoint/2010/main" val="3970799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list of countries where we</a:t>
            </a:r>
            <a:r>
              <a:rPr lang="en-US" baseline="0" dirty="0" smtClean="0"/>
              <a:t> have done research in the past.</a:t>
            </a:r>
            <a:endParaRPr lang="en-US" dirty="0"/>
          </a:p>
        </p:txBody>
      </p:sp>
      <p:sp>
        <p:nvSpPr>
          <p:cNvPr id="4" name="Slide Number Placeholder 3"/>
          <p:cNvSpPr>
            <a:spLocks noGrp="1"/>
          </p:cNvSpPr>
          <p:nvPr>
            <p:ph type="sldNum" sz="quarter" idx="10"/>
          </p:nvPr>
        </p:nvSpPr>
        <p:spPr/>
        <p:txBody>
          <a:bodyPr/>
          <a:lstStyle/>
          <a:p>
            <a:fld id="{56BFC354-F63A-4852-9065-F775FBE0F884}" type="slidenum">
              <a:rPr lang="en-US" smtClean="0"/>
              <a:pPr/>
              <a:t>8</a:t>
            </a:fld>
            <a:endParaRPr lang="en-US" dirty="0"/>
          </a:p>
        </p:txBody>
      </p:sp>
    </p:spTree>
    <p:extLst>
      <p:ext uri="{BB962C8B-B14F-4D97-AF65-F5344CB8AC3E}">
        <p14:creationId xmlns:p14="http://schemas.microsoft.com/office/powerpoint/2010/main" val="542898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a:defRPr/>
            </a:pPr>
            <a:fld id="{C8153819-C8E7-491C-9368-8FB21796BE8B}" type="slidenum">
              <a:rPr lang="en-US" smtClean="0"/>
              <a:pPr>
                <a:defRPr/>
              </a:pPr>
              <a:t>14</a:t>
            </a:fld>
            <a:endParaRPr lang="en-US" dirty="0"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en-US" dirty="0" smtClean="0">
                <a:latin typeface="Arial Narrow" pitchFamily="34" charset="0"/>
                <a:cs typeface="Arial" pitchFamily="34" charset="0"/>
              </a:rPr>
              <a:t>Jeff</a:t>
            </a:r>
          </a:p>
        </p:txBody>
      </p:sp>
    </p:spTree>
    <p:extLst>
      <p:ext uri="{BB962C8B-B14F-4D97-AF65-F5344CB8AC3E}">
        <p14:creationId xmlns:p14="http://schemas.microsoft.com/office/powerpoint/2010/main" val="33971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We examine behavior in natural environments.</a:t>
            </a:r>
          </a:p>
          <a:p>
            <a:pPr lvl="1"/>
            <a:r>
              <a:rPr lang="en-US" dirty="0" smtClean="0"/>
              <a:t>We have a strong team of on-staff researchers trained to observe and record in the field, instead of using local field services.</a:t>
            </a:r>
          </a:p>
          <a:p>
            <a:pPr lvl="1"/>
            <a:r>
              <a:rPr lang="en-US" dirty="0" smtClean="0"/>
              <a:t>Our experience in retail, corporate, and in-home settings provides a well-rounded and adaptable background.</a:t>
            </a:r>
          </a:p>
          <a:p>
            <a:pPr eaLnBrk="1" hangingPunct="1"/>
            <a:endParaRPr lang="en-US" dirty="0" smtClean="0">
              <a:latin typeface="Arial Narrow" pitchFamily="34" charset="0"/>
              <a:cs typeface="Arial" pitchFamily="34" charset="0"/>
            </a:endParaRPr>
          </a:p>
          <a:p>
            <a:pPr eaLnBrk="1" hangingPunct="1"/>
            <a:endParaRPr lang="en-US" dirty="0" smtClean="0">
              <a:latin typeface="Arial Narrow" pitchFamily="34" charset="0"/>
              <a:cs typeface="Arial" pitchFamily="34" charset="0"/>
            </a:endParaRPr>
          </a:p>
        </p:txBody>
      </p:sp>
      <p:sp>
        <p:nvSpPr>
          <p:cNvPr id="4" name="Slide Number Placeholder 3"/>
          <p:cNvSpPr>
            <a:spLocks noGrp="1"/>
          </p:cNvSpPr>
          <p:nvPr>
            <p:ph type="sldNum" sz="quarter" idx="10"/>
          </p:nvPr>
        </p:nvSpPr>
        <p:spPr/>
        <p:txBody>
          <a:bodyPr/>
          <a:lstStyle/>
          <a:p>
            <a:fld id="{BC6BBEB5-DBA6-4B8F-834F-263FAD7E736D}" type="slidenum">
              <a:rPr lang="en-US" smtClean="0"/>
              <a:t>15</a:t>
            </a:fld>
            <a:endParaRPr lang="en-US"/>
          </a:p>
        </p:txBody>
      </p:sp>
    </p:spTree>
    <p:extLst>
      <p:ext uri="{BB962C8B-B14F-4D97-AF65-F5344CB8AC3E}">
        <p14:creationId xmlns:p14="http://schemas.microsoft.com/office/powerpoint/2010/main" val="1330297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access. </a:t>
            </a:r>
            <a:r>
              <a:rPr lang="en-US" b="0" dirty="0" smtClean="0">
                <a:solidFill>
                  <a:schemeClr val="tx1"/>
                </a:solidFill>
              </a:rPr>
              <a:t>Over the years we’ve built relationships with corporate offices of major mall chains to facilitate securing mall approval.</a:t>
            </a:r>
          </a:p>
          <a:p>
            <a:r>
              <a:rPr lang="en-US" dirty="0" smtClean="0"/>
              <a:t>We don’t outsource. </a:t>
            </a:r>
            <a:r>
              <a:rPr lang="en-US" b="0" dirty="0" smtClean="0">
                <a:solidFill>
                  <a:schemeClr val="tx1"/>
                </a:solidFill>
              </a:rPr>
              <a:t>While some agencies have mall-based research companies do the work for them, The Link Group is directly involved every step of the way.</a:t>
            </a:r>
          </a:p>
          <a:p>
            <a:endParaRPr lang="en-US" dirty="0"/>
          </a:p>
        </p:txBody>
      </p:sp>
      <p:sp>
        <p:nvSpPr>
          <p:cNvPr id="4" name="Slide Number Placeholder 3"/>
          <p:cNvSpPr>
            <a:spLocks noGrp="1"/>
          </p:cNvSpPr>
          <p:nvPr>
            <p:ph type="sldNum" sz="quarter" idx="10"/>
          </p:nvPr>
        </p:nvSpPr>
        <p:spPr/>
        <p:txBody>
          <a:bodyPr/>
          <a:lstStyle/>
          <a:p>
            <a:fld id="{BB6B7370-B5AD-46A1-82BD-B477125867D2}" type="slidenum">
              <a:rPr lang="en-US" smtClean="0"/>
              <a:pPr/>
              <a:t>16</a:t>
            </a:fld>
            <a:endParaRPr lang="en-US"/>
          </a:p>
        </p:txBody>
      </p:sp>
    </p:spTree>
    <p:extLst>
      <p:ext uri="{BB962C8B-B14F-4D97-AF65-F5344CB8AC3E}">
        <p14:creationId xmlns:p14="http://schemas.microsoft.com/office/powerpoint/2010/main" val="483988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These ultra-rapid, 5 to 10-minute qualitative interviews are conducted with respondents who are intercepted in natural environments.</a:t>
            </a:r>
          </a:p>
          <a:p>
            <a:pPr lvl="1"/>
            <a:r>
              <a:rPr lang="en-US" smtClean="0"/>
              <a:t>This methodology works well when testing concepts or assessing brand perceptions.</a:t>
            </a:r>
          </a:p>
          <a:p>
            <a:endParaRPr lang="en-US"/>
          </a:p>
        </p:txBody>
      </p:sp>
      <p:sp>
        <p:nvSpPr>
          <p:cNvPr id="4" name="Slide Number Placeholder 3"/>
          <p:cNvSpPr>
            <a:spLocks noGrp="1"/>
          </p:cNvSpPr>
          <p:nvPr>
            <p:ph type="sldNum" sz="quarter" idx="10"/>
          </p:nvPr>
        </p:nvSpPr>
        <p:spPr/>
        <p:txBody>
          <a:bodyPr/>
          <a:lstStyle/>
          <a:p>
            <a:fld id="{BB6B7370-B5AD-46A1-82BD-B477125867D2}" type="slidenum">
              <a:rPr lang="en-US" smtClean="0"/>
              <a:pPr/>
              <a:t>17</a:t>
            </a:fld>
            <a:endParaRPr lang="en-US"/>
          </a:p>
        </p:txBody>
      </p:sp>
    </p:spTree>
    <p:extLst>
      <p:ext uri="{BB962C8B-B14F-4D97-AF65-F5344CB8AC3E}">
        <p14:creationId xmlns:p14="http://schemas.microsoft.com/office/powerpoint/2010/main" val="1507690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By conducting a combination of onsite intercepts and taste-tests, we were able to uncover brand perceptions and consumer preferences.</a:t>
            </a:r>
          </a:p>
          <a:p>
            <a:endParaRPr lang="en-US" dirty="0"/>
          </a:p>
        </p:txBody>
      </p:sp>
      <p:sp>
        <p:nvSpPr>
          <p:cNvPr id="4" name="Slide Number Placeholder 3"/>
          <p:cNvSpPr>
            <a:spLocks noGrp="1"/>
          </p:cNvSpPr>
          <p:nvPr>
            <p:ph type="sldNum" sz="quarter" idx="10"/>
          </p:nvPr>
        </p:nvSpPr>
        <p:spPr/>
        <p:txBody>
          <a:bodyPr/>
          <a:lstStyle/>
          <a:p>
            <a:fld id="{BB6B7370-B5AD-46A1-82BD-B477125867D2}" type="slidenum">
              <a:rPr lang="en-US" smtClean="0"/>
              <a:pPr/>
              <a:t>24</a:t>
            </a:fld>
            <a:endParaRPr lang="en-US"/>
          </a:p>
        </p:txBody>
      </p:sp>
    </p:spTree>
    <p:extLst>
      <p:ext uri="{BB962C8B-B14F-4D97-AF65-F5344CB8AC3E}">
        <p14:creationId xmlns:p14="http://schemas.microsoft.com/office/powerpoint/2010/main" val="249068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CB03EA1F-5CD9-4A7F-977E-11AE8CD54CEF}" type="slidenum">
              <a:rPr lang="en-US"/>
              <a:pPr/>
              <a:t>25</a:t>
            </a:fld>
            <a:endParaRPr lang="en-US"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03274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a:noFill/>
        </p:spPr>
        <p:txBody>
          <a:bodyPr/>
          <a:lstStyle/>
          <a:p>
            <a:r>
              <a:rPr lang="en-US" dirty="0" smtClean="0"/>
              <a:t>The Link Group Capabilities</a:t>
            </a:r>
          </a:p>
        </p:txBody>
      </p:sp>
      <p:sp>
        <p:nvSpPr>
          <p:cNvPr id="32771" name="Rectangle 3"/>
          <p:cNvSpPr>
            <a:spLocks noGrp="1" noChangeArrowheads="1"/>
          </p:cNvSpPr>
          <p:nvPr>
            <p:ph type="dt" sz="quarter" idx="1"/>
          </p:nvPr>
        </p:nvSpPr>
        <p:spPr>
          <a:noFill/>
        </p:spPr>
        <p:txBody>
          <a:bodyPr/>
          <a:lstStyle/>
          <a:p>
            <a:r>
              <a:rPr lang="en-US" dirty="0" smtClean="0"/>
              <a:t>29 March 2007</a:t>
            </a:r>
          </a:p>
        </p:txBody>
      </p:sp>
      <p:sp>
        <p:nvSpPr>
          <p:cNvPr id="32772" name="Rectangle 6"/>
          <p:cNvSpPr>
            <a:spLocks noGrp="1" noChangeArrowheads="1"/>
          </p:cNvSpPr>
          <p:nvPr>
            <p:ph type="ftr" sz="quarter" idx="4"/>
          </p:nvPr>
        </p:nvSpPr>
        <p:spPr>
          <a:noFill/>
        </p:spPr>
        <p:txBody>
          <a:bodyPr/>
          <a:lstStyle/>
          <a:p>
            <a:r>
              <a:rPr lang="en-US" dirty="0" smtClean="0"/>
              <a:t>© 2007 The Link Group</a:t>
            </a:r>
          </a:p>
        </p:txBody>
      </p:sp>
      <p:sp>
        <p:nvSpPr>
          <p:cNvPr id="32773" name="Rectangle 7"/>
          <p:cNvSpPr>
            <a:spLocks noGrp="1" noChangeArrowheads="1"/>
          </p:cNvSpPr>
          <p:nvPr>
            <p:ph type="sldNum" sz="quarter" idx="5"/>
          </p:nvPr>
        </p:nvSpPr>
        <p:spPr>
          <a:noFill/>
        </p:spPr>
        <p:txBody>
          <a:bodyPr/>
          <a:lstStyle/>
          <a:p>
            <a:fld id="{BD7CCF7B-2A1E-43A7-B9C7-FCFABF3F6258}" type="slidenum">
              <a:rPr lang="en-US" smtClean="0"/>
              <a:pPr/>
              <a:t>27</a:t>
            </a:fld>
            <a:endParaRPr lang="en-US" dirty="0" smtClean="0"/>
          </a:p>
        </p:txBody>
      </p:sp>
      <p:sp>
        <p:nvSpPr>
          <p:cNvPr id="32774" name="Rectangle 2"/>
          <p:cNvSpPr>
            <a:spLocks noGrp="1" noRot="1" noChangeAspect="1" noChangeArrowheads="1" noTextEdit="1"/>
          </p:cNvSpPr>
          <p:nvPr>
            <p:ph type="sldImg"/>
          </p:nvPr>
        </p:nvSpPr>
        <p:spPr>
          <a:ln/>
        </p:spPr>
      </p:sp>
      <p:sp>
        <p:nvSpPr>
          <p:cNvPr id="3277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300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dirty="0" smtClean="0"/>
              <a:t>The key purpose of this research was to determine what is driving consumers to shop at stores in NYC.</a:t>
            </a:r>
          </a:p>
          <a:p>
            <a:pPr lvl="1"/>
            <a:r>
              <a:rPr lang="en-US" sz="1600" dirty="0" smtClean="0"/>
              <a:t>We intercepted customers as they walked by  storefronts.</a:t>
            </a:r>
          </a:p>
          <a:p>
            <a:pPr lvl="1"/>
            <a:r>
              <a:rPr lang="en-US" sz="1600" dirty="0" smtClean="0"/>
              <a:t>Each interview lasted approximately 5 minutes.</a:t>
            </a:r>
          </a:p>
          <a:p>
            <a:endParaRPr lang="en-US" dirty="0"/>
          </a:p>
        </p:txBody>
      </p:sp>
      <p:sp>
        <p:nvSpPr>
          <p:cNvPr id="4" name="Slide Number Placeholder 3"/>
          <p:cNvSpPr>
            <a:spLocks noGrp="1"/>
          </p:cNvSpPr>
          <p:nvPr>
            <p:ph type="sldNum" sz="quarter" idx="10"/>
          </p:nvPr>
        </p:nvSpPr>
        <p:spPr/>
        <p:txBody>
          <a:bodyPr/>
          <a:lstStyle/>
          <a:p>
            <a:fld id="{BB6B7370-B5AD-46A1-82BD-B477125867D2}" type="slidenum">
              <a:rPr lang="en-US" smtClean="0"/>
              <a:pPr/>
              <a:t>31</a:t>
            </a:fld>
            <a:endParaRPr lang="en-US"/>
          </a:p>
        </p:txBody>
      </p:sp>
    </p:spTree>
    <p:extLst>
      <p:ext uri="{BB962C8B-B14F-4D97-AF65-F5344CB8AC3E}">
        <p14:creationId xmlns:p14="http://schemas.microsoft.com/office/powerpoint/2010/main" val="3309541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10800000">
            <a:off x="4495800" y="5850888"/>
            <a:ext cx="4648200" cy="1007110"/>
          </a:xfrm>
          <a:prstGeom prst="rect">
            <a:avLst/>
          </a:prstGeom>
          <a:noFill/>
          <a:ln w="9525">
            <a:noFill/>
            <a:miter lim="800000"/>
            <a:headEnd/>
            <a:tailEnd/>
          </a:ln>
        </p:spPr>
      </p:pic>
      <p:pic>
        <p:nvPicPr>
          <p:cNvPr id="4"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10800000">
            <a:off x="0" y="5850888"/>
            <a:ext cx="4648200" cy="1007110"/>
          </a:xfrm>
          <a:prstGeom prst="rect">
            <a:avLst/>
          </a:prstGeom>
          <a:noFill/>
          <a:ln w="9525">
            <a:noFill/>
            <a:miter lim="800000"/>
            <a:headEnd/>
            <a:tailEnd/>
          </a:ln>
        </p:spPr>
      </p:pic>
      <p:pic>
        <p:nvPicPr>
          <p:cNvPr id="9" name="Picture 8" descr="testjpg.JPG"/>
          <p:cNvPicPr>
            <a:picLocks noChangeAspect="1"/>
          </p:cNvPicPr>
          <p:nvPr userDrawn="1"/>
        </p:nvPicPr>
        <p:blipFill>
          <a:blip r:embed="rId3" cstate="print"/>
          <a:stretch>
            <a:fillRect/>
          </a:stretch>
        </p:blipFill>
        <p:spPr>
          <a:xfrm>
            <a:off x="0" y="5224272"/>
            <a:ext cx="9144000" cy="338328"/>
          </a:xfrm>
          <a:prstGeom prst="rect">
            <a:avLst/>
          </a:prstGeom>
        </p:spPr>
      </p:pic>
      <p:sp>
        <p:nvSpPr>
          <p:cNvPr id="11" name="Text Placeholder 10"/>
          <p:cNvSpPr>
            <a:spLocks noGrp="1"/>
          </p:cNvSpPr>
          <p:nvPr>
            <p:ph type="body" sz="quarter" idx="10" hasCustomPrompt="1"/>
          </p:nvPr>
        </p:nvSpPr>
        <p:spPr>
          <a:xfrm>
            <a:off x="2667000" y="1828800"/>
            <a:ext cx="6248400" cy="1447800"/>
          </a:xfrm>
          <a:prstGeom prst="rect">
            <a:avLst/>
          </a:prstGeom>
        </p:spPr>
        <p:txBody>
          <a:bodyPr anchor="b"/>
          <a:lstStyle>
            <a:lvl1pPr marL="0" indent="0">
              <a:buFontTx/>
              <a:buNone/>
              <a:defRPr sz="4000" b="1">
                <a:solidFill>
                  <a:schemeClr val="accent1"/>
                </a:solidFill>
              </a:defRPr>
            </a:lvl1pPr>
          </a:lstStyle>
          <a:p>
            <a:pPr lvl="0"/>
            <a:r>
              <a:rPr lang="en-US" dirty="0" smtClean="0"/>
              <a:t>Click to edit Title</a:t>
            </a:r>
            <a:endParaRPr lang="en-US" dirty="0"/>
          </a:p>
        </p:txBody>
      </p:sp>
      <p:sp>
        <p:nvSpPr>
          <p:cNvPr id="12" name="Text Placeholder 10"/>
          <p:cNvSpPr>
            <a:spLocks noGrp="1"/>
          </p:cNvSpPr>
          <p:nvPr>
            <p:ph type="body" sz="quarter" idx="11" hasCustomPrompt="1"/>
          </p:nvPr>
        </p:nvSpPr>
        <p:spPr>
          <a:xfrm>
            <a:off x="2667000" y="3200400"/>
            <a:ext cx="6248400" cy="1219200"/>
          </a:xfrm>
          <a:prstGeom prst="rect">
            <a:avLst/>
          </a:prstGeom>
        </p:spPr>
        <p:txBody>
          <a:bodyPr/>
          <a:lstStyle>
            <a:lvl1pPr marL="0" indent="0">
              <a:buFontTx/>
              <a:buNone/>
              <a:defRPr sz="2200" b="0">
                <a:solidFill>
                  <a:schemeClr val="accent1"/>
                </a:solidFill>
              </a:defRPr>
            </a:lvl1pPr>
          </a:lstStyle>
          <a:p>
            <a:pPr lvl="0"/>
            <a:r>
              <a:rPr lang="en-US" dirty="0" smtClean="0"/>
              <a:t>Click to edit Subtitle</a:t>
            </a:r>
            <a:endParaRPr lang="en-US" dirty="0"/>
          </a:p>
        </p:txBody>
      </p:sp>
      <p:sp>
        <p:nvSpPr>
          <p:cNvPr id="13" name="Text Placeholder 10"/>
          <p:cNvSpPr>
            <a:spLocks noGrp="1"/>
          </p:cNvSpPr>
          <p:nvPr>
            <p:ph type="body" sz="quarter" idx="12" hasCustomPrompt="1"/>
          </p:nvPr>
        </p:nvSpPr>
        <p:spPr>
          <a:xfrm>
            <a:off x="2667000" y="4572000"/>
            <a:ext cx="6248400" cy="533400"/>
          </a:xfrm>
          <a:prstGeom prst="rect">
            <a:avLst/>
          </a:prstGeom>
        </p:spPr>
        <p:txBody>
          <a:bodyPr/>
          <a:lstStyle>
            <a:lvl1pPr marL="0" indent="0">
              <a:buFontTx/>
              <a:buNone/>
              <a:defRPr sz="1800" b="1" baseline="0">
                <a:solidFill>
                  <a:schemeClr val="tx2"/>
                </a:solidFill>
              </a:defRPr>
            </a:lvl1pPr>
          </a:lstStyle>
          <a:p>
            <a:pPr lvl="0"/>
            <a:r>
              <a:rPr lang="en-US" dirty="0" smtClean="0"/>
              <a:t>Click to edit Client Name | Month Year</a:t>
            </a:r>
            <a:endParaRPr lang="en-US" dirty="0"/>
          </a:p>
        </p:txBody>
      </p:sp>
      <p:sp>
        <p:nvSpPr>
          <p:cNvPr id="15" name="Picture Placeholder 14"/>
          <p:cNvSpPr>
            <a:spLocks noGrp="1"/>
          </p:cNvSpPr>
          <p:nvPr>
            <p:ph type="pic" sz="quarter" idx="13"/>
          </p:nvPr>
        </p:nvSpPr>
        <p:spPr>
          <a:xfrm>
            <a:off x="228600" y="1828800"/>
            <a:ext cx="2209800" cy="3276600"/>
          </a:xfrm>
          <a:prstGeom prst="rect">
            <a:avLst/>
          </a:prstGeom>
        </p:spPr>
        <p:txBody>
          <a:bodyPr/>
          <a:lstStyle>
            <a:lvl1pPr>
              <a:defRPr sz="1600"/>
            </a:lvl1pPr>
          </a:lstStyle>
          <a:p>
            <a:endParaRPr lang="en-US"/>
          </a:p>
        </p:txBody>
      </p:sp>
      <p:pic>
        <p:nvPicPr>
          <p:cNvPr id="16" name="Picture 15" descr="LINK_logo.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97559" y="5839140"/>
            <a:ext cx="1908241" cy="294481"/>
          </a:xfrm>
          <a:prstGeom prst="rect">
            <a:avLst/>
          </a:prstGeom>
        </p:spPr>
      </p:pic>
      <p:pic>
        <p:nvPicPr>
          <p:cNvPr id="19" name="Picture 18" descr="LINK_tagdarker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48272" y="6172200"/>
            <a:ext cx="2167128" cy="195002"/>
          </a:xfrm>
          <a:prstGeom prst="rect">
            <a:avLst/>
          </a:prstGeom>
        </p:spPr>
      </p:pic>
      <p:sp>
        <p:nvSpPr>
          <p:cNvPr id="14" name="Rectangle 13"/>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78631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Center">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457200" y="1447800"/>
            <a:ext cx="8229599" cy="533400"/>
          </a:xfrm>
          <a:prstGeom prst="rect">
            <a:avLst/>
          </a:prstGeom>
        </p:spPr>
        <p:txBody>
          <a:bodyPr/>
          <a:lstStyle>
            <a:lvl1pPr marL="0" indent="0">
              <a:buClr>
                <a:schemeClr val="accent1"/>
              </a:buClr>
              <a:buNone/>
              <a:defRPr sz="1800" b="1">
                <a:solidFill>
                  <a:schemeClr val="tx2"/>
                </a:solidFill>
              </a:defRPr>
            </a:lvl1pPr>
            <a:lvl2pPr>
              <a:buClr>
                <a:schemeClr val="accent1"/>
              </a:buClr>
              <a:defRPr sz="1400"/>
            </a:lvl2pPr>
            <a:lvl3pPr>
              <a:buClr>
                <a:schemeClr val="accent1"/>
              </a:buClr>
              <a:buFont typeface="Calibri" pitchFamily="34" charset="0"/>
              <a:buChar char="»"/>
              <a:defRPr sz="1400"/>
            </a:lvl3pPr>
            <a:lvl4pPr>
              <a:buClr>
                <a:schemeClr val="accent1"/>
              </a:buClr>
              <a:buFont typeface="Courier New" pitchFamily="49" charset="0"/>
              <a:buChar char="o"/>
              <a:defRPr sz="1400"/>
            </a:lvl4pPr>
            <a:lvl5pPr>
              <a:buClr>
                <a:schemeClr val="accent1"/>
              </a:buClr>
              <a:buFont typeface="Wingdings" pitchFamily="2" charset="2"/>
              <a:buChar char="v"/>
              <a:defRPr sz="1400"/>
            </a:lvl5pPr>
          </a:lstStyle>
          <a:p>
            <a:pPr lvl="0"/>
            <a:r>
              <a:rPr lang="en-US" dirty="0" smtClean="0"/>
              <a:t>Click to edit the key takeaway</a:t>
            </a:r>
          </a:p>
        </p:txBody>
      </p:sp>
      <p:sp>
        <p:nvSpPr>
          <p:cNvPr id="7" name="Text Placeholder 11"/>
          <p:cNvSpPr>
            <a:spLocks noGrp="1"/>
          </p:cNvSpPr>
          <p:nvPr>
            <p:ph type="body" sz="quarter" idx="15"/>
          </p:nvPr>
        </p:nvSpPr>
        <p:spPr>
          <a:xfrm>
            <a:off x="1524000" y="5334000"/>
            <a:ext cx="60960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dirty="0" smtClean="0"/>
              <a:t>Click to edit Master text styles</a:t>
            </a:r>
          </a:p>
        </p:txBody>
      </p:sp>
      <p:sp>
        <p:nvSpPr>
          <p:cNvPr id="16" name="Content Placeholder 15"/>
          <p:cNvSpPr>
            <a:spLocks noGrp="1"/>
          </p:cNvSpPr>
          <p:nvPr>
            <p:ph sz="quarter" idx="16"/>
          </p:nvPr>
        </p:nvSpPr>
        <p:spPr>
          <a:xfrm>
            <a:off x="1524000" y="2209800"/>
            <a:ext cx="6096000" cy="3048000"/>
          </a:xfrm>
          <a:prstGeom prst="rect">
            <a:avLst/>
          </a:prstGeom>
        </p:spPr>
        <p:txBody>
          <a:bodyPr/>
          <a:lstStyle>
            <a:lvl1pPr marL="171450" indent="-171450">
              <a:buClr>
                <a:schemeClr val="accent2"/>
              </a:buClr>
              <a:defRPr sz="1400">
                <a:solidFill>
                  <a:srgbClr val="000000"/>
                </a:solidFill>
              </a:defRPr>
            </a:lvl1pPr>
            <a:lvl2pPr>
              <a:defRPr sz="1400"/>
            </a:lvl2pPr>
            <a:lvl3pPr>
              <a:defRPr sz="1400"/>
            </a:lvl3pPr>
            <a:lvl4pPr>
              <a:defRPr sz="1400"/>
            </a:lvl4pPr>
            <a:lvl5pPr>
              <a:defRPr sz="1400"/>
            </a:lvl5pPr>
          </a:lstStyle>
          <a:p>
            <a:pPr lvl="0"/>
            <a:r>
              <a:rPr lang="en-US" dirty="0" smtClean="0"/>
              <a:t>Click to edit Master text styles</a:t>
            </a:r>
          </a:p>
        </p:txBody>
      </p:sp>
      <p:sp>
        <p:nvSpPr>
          <p:cNvPr id="11" name="Text Placeholder 10"/>
          <p:cNvSpPr>
            <a:spLocks noGrp="1"/>
          </p:cNvSpPr>
          <p:nvPr>
            <p:ph type="body" sz="quarter" idx="17" hasCustomPrompt="1"/>
          </p:nvPr>
        </p:nvSpPr>
        <p:spPr>
          <a:xfrm>
            <a:off x="76200" y="6477000"/>
            <a:ext cx="7239000" cy="304800"/>
          </a:xfrm>
          <a:prstGeom prst="rect">
            <a:avLst/>
          </a:prstGeom>
        </p:spPr>
        <p:txBody>
          <a:bodyPr bIns="0" anchor="b"/>
          <a:lstStyle>
            <a:lvl1pPr>
              <a:buNone/>
              <a:defRPr sz="800">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smtClean="0"/>
              <a:t>Click to add a survey question</a:t>
            </a:r>
          </a:p>
        </p:txBody>
      </p:sp>
      <p:sp>
        <p:nvSpPr>
          <p:cNvPr id="17" name="Slide Number Placeholder 16"/>
          <p:cNvSpPr>
            <a:spLocks noGrp="1"/>
          </p:cNvSpPr>
          <p:nvPr>
            <p:ph type="sldNum" sz="quarter" idx="18"/>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4190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457200" y="1447800"/>
            <a:ext cx="8229599" cy="381000"/>
          </a:xfrm>
          <a:prstGeom prst="rect">
            <a:avLst/>
          </a:prstGeom>
        </p:spPr>
        <p:txBody>
          <a:bodyPr/>
          <a:lstStyle>
            <a:lvl1pPr marL="0" indent="0">
              <a:buClr>
                <a:schemeClr val="accent1"/>
              </a:buClr>
              <a:buNone/>
              <a:defRPr sz="1800" b="1">
                <a:solidFill>
                  <a:schemeClr val="tx2"/>
                </a:solidFill>
              </a:defRPr>
            </a:lvl1pPr>
            <a:lvl2pPr>
              <a:buClr>
                <a:schemeClr val="accent1"/>
              </a:buClr>
              <a:defRPr sz="1400"/>
            </a:lvl2pPr>
            <a:lvl3pPr>
              <a:buClr>
                <a:schemeClr val="accent1"/>
              </a:buClr>
              <a:buFont typeface="Calibri" pitchFamily="34" charset="0"/>
              <a:buChar char="»"/>
              <a:defRPr sz="1400"/>
            </a:lvl3pPr>
            <a:lvl4pPr>
              <a:buClr>
                <a:schemeClr val="accent1"/>
              </a:buClr>
              <a:buFont typeface="Courier New" pitchFamily="49" charset="0"/>
              <a:buChar char="o"/>
              <a:defRPr sz="1400"/>
            </a:lvl4pPr>
            <a:lvl5pPr>
              <a:buClr>
                <a:schemeClr val="accent1"/>
              </a:buClr>
              <a:buFont typeface="Wingdings" pitchFamily="2" charset="2"/>
              <a:buChar char="v"/>
              <a:defRPr sz="1400"/>
            </a:lvl5pPr>
          </a:lstStyle>
          <a:p>
            <a:pPr lvl="0"/>
            <a:r>
              <a:rPr lang="en-US" dirty="0" smtClean="0"/>
              <a:t>Click to edit the key takeaway</a:t>
            </a:r>
          </a:p>
        </p:txBody>
      </p:sp>
      <p:sp>
        <p:nvSpPr>
          <p:cNvPr id="16" name="Content Placeholder 15"/>
          <p:cNvSpPr>
            <a:spLocks noGrp="1"/>
          </p:cNvSpPr>
          <p:nvPr>
            <p:ph sz="quarter" idx="16"/>
          </p:nvPr>
        </p:nvSpPr>
        <p:spPr>
          <a:xfrm>
            <a:off x="533400" y="2362200"/>
            <a:ext cx="3886200" cy="2895600"/>
          </a:xfrm>
          <a:prstGeom prst="rect">
            <a:avLst/>
          </a:prstGeom>
        </p:spPr>
        <p:txBody>
          <a:bodyPr/>
          <a:lstStyle>
            <a:lvl1pPr marL="171450" indent="-171450">
              <a:buClr>
                <a:schemeClr val="accent2"/>
              </a:buClr>
              <a:defRPr sz="1600">
                <a:solidFill>
                  <a:srgbClr val="000000"/>
                </a:solidFill>
              </a:defRPr>
            </a:lvl1pPr>
            <a:lvl2pPr>
              <a:defRPr sz="1400"/>
            </a:lvl2pPr>
            <a:lvl3pPr>
              <a:defRPr sz="1400"/>
            </a:lvl3pPr>
            <a:lvl4pPr>
              <a:defRPr sz="1400"/>
            </a:lvl4pPr>
            <a:lvl5pPr>
              <a:defRPr sz="1400"/>
            </a:lvl5pPr>
          </a:lstStyle>
          <a:p>
            <a:pPr lvl="0"/>
            <a:r>
              <a:rPr lang="en-US" dirty="0" smtClean="0"/>
              <a:t>Click to edit Master text styles</a:t>
            </a:r>
          </a:p>
          <a:p>
            <a:pPr lvl="1"/>
            <a:endParaRPr lang="en-US" dirty="0" smtClean="0"/>
          </a:p>
        </p:txBody>
      </p:sp>
      <p:sp>
        <p:nvSpPr>
          <p:cNvPr id="11" name="Text Placeholder 10"/>
          <p:cNvSpPr>
            <a:spLocks noGrp="1"/>
          </p:cNvSpPr>
          <p:nvPr>
            <p:ph type="body" sz="quarter" idx="17" hasCustomPrompt="1"/>
          </p:nvPr>
        </p:nvSpPr>
        <p:spPr>
          <a:xfrm>
            <a:off x="76200" y="6477000"/>
            <a:ext cx="7239000" cy="304800"/>
          </a:xfrm>
          <a:prstGeom prst="rect">
            <a:avLst/>
          </a:prstGeom>
        </p:spPr>
        <p:txBody>
          <a:bodyPr bIns="0" anchor="b"/>
          <a:lstStyle>
            <a:lvl1pPr>
              <a:buNone/>
              <a:defRPr sz="800">
                <a:solidFill>
                  <a:schemeClr val="bg2">
                    <a:lumMod val="50000"/>
                  </a:schemeClr>
                </a:solidFill>
              </a:defRPr>
            </a:lvl1pPr>
            <a:lvl2pPr>
              <a:buNone/>
              <a:defRPr sz="800"/>
            </a:lvl2pPr>
            <a:lvl3pPr>
              <a:buNone/>
              <a:defRPr sz="800"/>
            </a:lvl3pPr>
            <a:lvl4pPr>
              <a:buNone/>
              <a:defRPr sz="800"/>
            </a:lvl4pPr>
            <a:lvl5pPr>
              <a:buNone/>
              <a:defRPr sz="800"/>
            </a:lvl5pPr>
          </a:lstStyle>
          <a:p>
            <a:pPr lvl="0"/>
            <a:r>
              <a:rPr lang="en-US" dirty="0" smtClean="0"/>
              <a:t>Click to add a survey question</a:t>
            </a:r>
          </a:p>
        </p:txBody>
      </p:sp>
      <p:sp>
        <p:nvSpPr>
          <p:cNvPr id="8" name="Content Placeholder 15"/>
          <p:cNvSpPr>
            <a:spLocks noGrp="1"/>
          </p:cNvSpPr>
          <p:nvPr>
            <p:ph sz="quarter" idx="18"/>
          </p:nvPr>
        </p:nvSpPr>
        <p:spPr>
          <a:xfrm>
            <a:off x="4724400" y="2362200"/>
            <a:ext cx="3886200" cy="2895600"/>
          </a:xfrm>
          <a:prstGeom prst="rect">
            <a:avLst/>
          </a:prstGeom>
        </p:spPr>
        <p:txBody>
          <a:bodyPr/>
          <a:lstStyle>
            <a:lvl1pPr marL="171450" indent="-171450">
              <a:buClr>
                <a:schemeClr val="accent2"/>
              </a:buClr>
              <a:defRPr sz="1600">
                <a:solidFill>
                  <a:srgbClr val="000000"/>
                </a:solidFill>
              </a:defRPr>
            </a:lvl1pPr>
            <a:lvl2pPr>
              <a:defRPr sz="1400"/>
            </a:lvl2pPr>
            <a:lvl3pPr>
              <a:defRPr sz="1400"/>
            </a:lvl3pPr>
            <a:lvl4pPr>
              <a:defRPr sz="1400"/>
            </a:lvl4pPr>
            <a:lvl5pPr>
              <a:defRPr sz="1400"/>
            </a:lvl5pPr>
          </a:lstStyle>
          <a:p>
            <a:pPr lvl="0"/>
            <a:r>
              <a:rPr lang="en-US" dirty="0" smtClean="0"/>
              <a:t>Click to edit Master text styles</a:t>
            </a:r>
          </a:p>
        </p:txBody>
      </p:sp>
      <p:sp>
        <p:nvSpPr>
          <p:cNvPr id="13" name="Slide Number Placeholder 12"/>
          <p:cNvSpPr>
            <a:spLocks noGrp="1"/>
          </p:cNvSpPr>
          <p:nvPr>
            <p:ph type="sldNum" sz="quarter" idx="21"/>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9" name="Title 18"/>
          <p:cNvSpPr>
            <a:spLocks noGrp="1"/>
          </p:cNvSpPr>
          <p:nvPr>
            <p:ph type="title"/>
          </p:nvPr>
        </p:nvSpPr>
        <p:spPr/>
        <p:txBody>
          <a:bodyPr/>
          <a:lstStyle/>
          <a:p>
            <a:r>
              <a:rPr lang="en-US" smtClean="0"/>
              <a:t>Click to edit Master title style</a:t>
            </a:r>
            <a:endParaRPr lang="en-US"/>
          </a:p>
        </p:txBody>
      </p:sp>
      <p:sp>
        <p:nvSpPr>
          <p:cNvPr id="9" name="Text Placeholder 11"/>
          <p:cNvSpPr>
            <a:spLocks noGrp="1"/>
          </p:cNvSpPr>
          <p:nvPr>
            <p:ph type="body" sz="quarter" idx="15"/>
          </p:nvPr>
        </p:nvSpPr>
        <p:spPr>
          <a:xfrm>
            <a:off x="533400" y="5334000"/>
            <a:ext cx="38862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dirty="0" smtClean="0"/>
              <a:t>Click to edit Master text styles</a:t>
            </a:r>
          </a:p>
        </p:txBody>
      </p:sp>
      <p:sp>
        <p:nvSpPr>
          <p:cNvPr id="10" name="Text Placeholder 11"/>
          <p:cNvSpPr>
            <a:spLocks noGrp="1"/>
          </p:cNvSpPr>
          <p:nvPr>
            <p:ph type="body" sz="quarter" idx="22"/>
          </p:nvPr>
        </p:nvSpPr>
        <p:spPr>
          <a:xfrm>
            <a:off x="4724400" y="5334000"/>
            <a:ext cx="3886200" cy="914400"/>
          </a:xfrm>
          <a:prstGeom prst="rect">
            <a:avLst/>
          </a:prstGeom>
          <a:solidFill>
            <a:schemeClr val="bg2">
              <a:lumMod val="40000"/>
              <a:lumOff val="60000"/>
            </a:schemeClr>
          </a:solidFill>
        </p:spPr>
        <p:txBody>
          <a:bodyPr anchor="ctr"/>
          <a:lstStyle>
            <a:lvl1pPr marL="0" indent="0">
              <a:spcBef>
                <a:spcPts val="600"/>
              </a:spcBef>
              <a:buClr>
                <a:schemeClr val="accent2"/>
              </a:buClr>
              <a:buNone/>
              <a:defRPr sz="1400">
                <a:solidFill>
                  <a:srgbClr val="000000"/>
                </a:solidFill>
              </a:defRPr>
            </a:lvl1pPr>
            <a:lvl2pPr marL="461963" indent="-234950">
              <a:spcBef>
                <a:spcPts val="600"/>
              </a:spcBef>
              <a:buClr>
                <a:schemeClr val="accent2"/>
              </a:buClr>
              <a:defRPr sz="1400">
                <a:solidFill>
                  <a:srgbClr val="000000"/>
                </a:solidFill>
              </a:defRPr>
            </a:lvl2pPr>
            <a:lvl3pPr marL="687388" indent="-225425">
              <a:spcBef>
                <a:spcPts val="600"/>
              </a:spcBef>
              <a:buClr>
                <a:schemeClr val="accent2"/>
              </a:buClr>
              <a:buFont typeface="Calibri" pitchFamily="34" charset="0"/>
              <a:buChar char="»"/>
              <a:defRPr sz="1400">
                <a:solidFill>
                  <a:srgbClr val="000000"/>
                </a:solidFill>
              </a:defRPr>
            </a:lvl3pPr>
            <a:lvl4pPr marL="914400" indent="-227013">
              <a:spcBef>
                <a:spcPts val="600"/>
              </a:spcBef>
              <a:buClr>
                <a:schemeClr val="accent2"/>
              </a:buClr>
              <a:buFont typeface="Courier New" pitchFamily="49" charset="0"/>
              <a:buChar char="o"/>
              <a:defRPr sz="1400">
                <a:solidFill>
                  <a:srgbClr val="000000"/>
                </a:solidFill>
              </a:defRPr>
            </a:lvl4pPr>
            <a:lvl5pPr marL="1203325" indent="-288925">
              <a:spcBef>
                <a:spcPts val="600"/>
              </a:spcBef>
              <a:buClr>
                <a:schemeClr val="accent2"/>
              </a:buClr>
              <a:buFont typeface="Wingdings" pitchFamily="2" charset="2"/>
              <a:buChar char="v"/>
              <a:defRPr sz="1400">
                <a:solidFill>
                  <a:srgbClr val="000000"/>
                </a:solidFill>
              </a:defRPr>
            </a:lvl5pPr>
          </a:lstStyle>
          <a:p>
            <a:pPr lvl="0"/>
            <a:r>
              <a:rPr lang="en-US" dirty="0" smtClean="0"/>
              <a:t>Click to edit Master text styles</a:t>
            </a:r>
          </a:p>
        </p:txBody>
      </p:sp>
      <p:cxnSp>
        <p:nvCxnSpPr>
          <p:cNvPr id="15" name="Straight Connector 14"/>
          <p:cNvCxnSpPr/>
          <p:nvPr userDrawn="1"/>
        </p:nvCxnSpPr>
        <p:spPr>
          <a:xfrm rot="5400000">
            <a:off x="2857500" y="4533900"/>
            <a:ext cx="34290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667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609600" y="3392788"/>
            <a:ext cx="2438400" cy="2322212"/>
          </a:xfrm>
          <a:prstGeom prst="roundRect">
            <a:avLst/>
          </a:prstGeom>
          <a:solidFill>
            <a:schemeClr val="accent1"/>
          </a:solidFill>
          <a:ln>
            <a:solidFill>
              <a:schemeClr val="bg1"/>
            </a:solidFill>
          </a:ln>
        </p:spPr>
        <p:txBody>
          <a:bodyPr lIns="182880" tIns="457200"/>
          <a:lstStyle>
            <a:lvl1pPr marL="0" indent="0">
              <a:buNone/>
              <a:defRPr sz="1400" b="1" i="1">
                <a:solidFill>
                  <a:schemeClr val="bg1"/>
                </a:solidFill>
              </a:defRPr>
            </a:lvl1pPr>
          </a:lstStyle>
          <a:p>
            <a:pPr lvl="0"/>
            <a:r>
              <a:rPr lang="en-US" dirty="0" smtClean="0"/>
              <a:t>“Quote goes here in italics”</a:t>
            </a:r>
          </a:p>
        </p:txBody>
      </p:sp>
      <p:sp>
        <p:nvSpPr>
          <p:cNvPr id="13" name="Picture Placeholder 17"/>
          <p:cNvSpPr>
            <a:spLocks noGrp="1"/>
          </p:cNvSpPr>
          <p:nvPr>
            <p:ph type="pic" sz="quarter" idx="12"/>
          </p:nvPr>
        </p:nvSpPr>
        <p:spPr>
          <a:xfrm>
            <a:off x="609600" y="2057400"/>
            <a:ext cx="2438400" cy="1767166"/>
          </a:xfrm>
          <a:prstGeom prst="rect">
            <a:avLst/>
          </a:prstGeom>
          <a:solidFill>
            <a:schemeClr val="bg1"/>
          </a:solidFill>
        </p:spPr>
        <p:txBody>
          <a:bodyPr/>
          <a:lstStyle>
            <a:lvl1pPr>
              <a:buNone/>
              <a:defRPr sz="1400"/>
            </a:lvl1pPr>
          </a:lstStyle>
          <a:p>
            <a:endParaRPr lang="en-US" dirty="0"/>
          </a:p>
        </p:txBody>
      </p:sp>
      <p:sp>
        <p:nvSpPr>
          <p:cNvPr id="15" name="Text Placeholder 15"/>
          <p:cNvSpPr>
            <a:spLocks noGrp="1"/>
          </p:cNvSpPr>
          <p:nvPr>
            <p:ph type="body" sz="quarter" idx="13" hasCustomPrompt="1"/>
          </p:nvPr>
        </p:nvSpPr>
        <p:spPr>
          <a:xfrm>
            <a:off x="3352800" y="3392788"/>
            <a:ext cx="2438400" cy="2322212"/>
          </a:xfrm>
          <a:prstGeom prst="roundRect">
            <a:avLst/>
          </a:prstGeom>
          <a:solidFill>
            <a:schemeClr val="accent5"/>
          </a:solidFill>
          <a:ln>
            <a:solidFill>
              <a:schemeClr val="bg1"/>
            </a:solidFill>
          </a:ln>
        </p:spPr>
        <p:txBody>
          <a:bodyPr lIns="182880" tIns="457200"/>
          <a:lstStyle>
            <a:lvl1pPr marL="0" indent="0">
              <a:buNone/>
              <a:defRPr sz="1400" b="1" i="1">
                <a:solidFill>
                  <a:schemeClr val="bg1"/>
                </a:solidFill>
              </a:defRPr>
            </a:lvl1pPr>
          </a:lstStyle>
          <a:p>
            <a:pPr lvl="0"/>
            <a:r>
              <a:rPr lang="en-US" dirty="0" smtClean="0"/>
              <a:t>“Quote goes here in italics”</a:t>
            </a:r>
          </a:p>
        </p:txBody>
      </p:sp>
      <p:sp>
        <p:nvSpPr>
          <p:cNvPr id="16" name="Picture Placeholder 17"/>
          <p:cNvSpPr>
            <a:spLocks noGrp="1"/>
          </p:cNvSpPr>
          <p:nvPr>
            <p:ph type="pic" sz="quarter" idx="14"/>
          </p:nvPr>
        </p:nvSpPr>
        <p:spPr>
          <a:xfrm>
            <a:off x="3352800" y="2057400"/>
            <a:ext cx="2438400" cy="1767166"/>
          </a:xfrm>
          <a:prstGeom prst="rect">
            <a:avLst/>
          </a:prstGeom>
          <a:solidFill>
            <a:schemeClr val="bg1"/>
          </a:solidFill>
        </p:spPr>
        <p:txBody>
          <a:bodyPr/>
          <a:lstStyle>
            <a:lvl1pPr>
              <a:buNone/>
              <a:defRPr sz="1400"/>
            </a:lvl1pPr>
          </a:lstStyle>
          <a:p>
            <a:endParaRPr lang="en-US" dirty="0"/>
          </a:p>
        </p:txBody>
      </p:sp>
      <p:sp>
        <p:nvSpPr>
          <p:cNvPr id="17" name="Text Placeholder 15"/>
          <p:cNvSpPr>
            <a:spLocks noGrp="1"/>
          </p:cNvSpPr>
          <p:nvPr>
            <p:ph type="body" sz="quarter" idx="15" hasCustomPrompt="1"/>
          </p:nvPr>
        </p:nvSpPr>
        <p:spPr>
          <a:xfrm>
            <a:off x="6096000" y="3392788"/>
            <a:ext cx="2438400" cy="2322212"/>
          </a:xfrm>
          <a:prstGeom prst="roundRect">
            <a:avLst/>
          </a:prstGeom>
          <a:solidFill>
            <a:schemeClr val="accent3"/>
          </a:solidFill>
          <a:ln>
            <a:solidFill>
              <a:schemeClr val="bg1"/>
            </a:solidFill>
          </a:ln>
        </p:spPr>
        <p:txBody>
          <a:bodyPr lIns="182880" tIns="457200"/>
          <a:lstStyle>
            <a:lvl1pPr marL="0" indent="0">
              <a:buNone/>
              <a:defRPr sz="1400" b="1" i="1">
                <a:solidFill>
                  <a:schemeClr val="bg1"/>
                </a:solidFill>
              </a:defRPr>
            </a:lvl1pPr>
          </a:lstStyle>
          <a:p>
            <a:pPr lvl="0"/>
            <a:r>
              <a:rPr lang="en-US" dirty="0" smtClean="0"/>
              <a:t>“Quote goes here in italics”</a:t>
            </a:r>
          </a:p>
        </p:txBody>
      </p:sp>
      <p:sp>
        <p:nvSpPr>
          <p:cNvPr id="18" name="Picture Placeholder 17"/>
          <p:cNvSpPr>
            <a:spLocks noGrp="1"/>
          </p:cNvSpPr>
          <p:nvPr>
            <p:ph type="pic" sz="quarter" idx="16"/>
          </p:nvPr>
        </p:nvSpPr>
        <p:spPr>
          <a:xfrm>
            <a:off x="6096000" y="2057400"/>
            <a:ext cx="2438400" cy="1767166"/>
          </a:xfrm>
          <a:prstGeom prst="rect">
            <a:avLst/>
          </a:prstGeom>
          <a:solidFill>
            <a:schemeClr val="bg1"/>
          </a:solidFill>
        </p:spPr>
        <p:txBody>
          <a:bodyPr/>
          <a:lstStyle>
            <a:lvl1pPr>
              <a:buNone/>
              <a:defRPr sz="1400"/>
            </a:lvl1pPr>
          </a:lstStyle>
          <a:p>
            <a:endParaRPr lang="en-US" dirty="0"/>
          </a:p>
        </p:txBody>
      </p:sp>
      <p:sp>
        <p:nvSpPr>
          <p:cNvPr id="21" name="Slide Number Placeholder 20"/>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2" name="Title 2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4428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2" name="Text Placeholder 15"/>
          <p:cNvSpPr>
            <a:spLocks noGrp="1"/>
          </p:cNvSpPr>
          <p:nvPr>
            <p:ph type="body" sz="quarter" idx="21" hasCustomPrompt="1"/>
          </p:nvPr>
        </p:nvSpPr>
        <p:spPr>
          <a:xfrm>
            <a:off x="6096000" y="4024034"/>
            <a:ext cx="2819400" cy="1918190"/>
          </a:xfrm>
          <a:prstGeom prst="roundRect">
            <a:avLst/>
          </a:prstGeom>
          <a:solidFill>
            <a:schemeClr val="accent1"/>
          </a:solidFill>
          <a:ln>
            <a:solidFill>
              <a:schemeClr val="bg1"/>
            </a:solidFill>
          </a:ln>
        </p:spPr>
        <p:txBody>
          <a:bodyPr lIns="365760" tIns="91440" rIns="91440" bIns="91440"/>
          <a:lstStyle>
            <a:lvl1pPr marL="0" indent="0" algn="l">
              <a:buNone/>
              <a:defRPr sz="1400" b="1" i="1">
                <a:solidFill>
                  <a:schemeClr val="bg1"/>
                </a:solidFill>
              </a:defRPr>
            </a:lvl1pPr>
          </a:lstStyle>
          <a:p>
            <a:pPr lvl="0"/>
            <a:r>
              <a:rPr lang="en-US" dirty="0" smtClean="0"/>
              <a:t>“Quote goes here in italics”</a:t>
            </a:r>
          </a:p>
        </p:txBody>
      </p:sp>
      <p:sp>
        <p:nvSpPr>
          <p:cNvPr id="20" name="Text Placeholder 15"/>
          <p:cNvSpPr>
            <a:spLocks noGrp="1"/>
          </p:cNvSpPr>
          <p:nvPr>
            <p:ph type="body" sz="quarter" idx="20" hasCustomPrompt="1"/>
          </p:nvPr>
        </p:nvSpPr>
        <p:spPr>
          <a:xfrm>
            <a:off x="6096000" y="1981200"/>
            <a:ext cx="2819400" cy="1890434"/>
          </a:xfrm>
          <a:prstGeom prst="roundRect">
            <a:avLst/>
          </a:prstGeom>
          <a:solidFill>
            <a:schemeClr val="accent3"/>
          </a:solidFill>
          <a:ln>
            <a:solidFill>
              <a:schemeClr val="bg1"/>
            </a:solidFill>
          </a:ln>
        </p:spPr>
        <p:txBody>
          <a:bodyPr lIns="365760" tIns="91440" rIns="91440" bIns="91440"/>
          <a:lstStyle>
            <a:lvl1pPr marL="0" indent="0" algn="l">
              <a:buNone/>
              <a:defRPr sz="1400" b="1" i="1" baseline="0">
                <a:solidFill>
                  <a:schemeClr val="bg1"/>
                </a:solidFill>
              </a:defRPr>
            </a:lvl1pPr>
          </a:lstStyle>
          <a:p>
            <a:pPr lvl="0"/>
            <a:r>
              <a:rPr lang="en-US" dirty="0" smtClean="0"/>
              <a:t>“Quote goes here in italics”</a:t>
            </a:r>
          </a:p>
        </p:txBody>
      </p:sp>
      <p:sp>
        <p:nvSpPr>
          <p:cNvPr id="19" name="Text Placeholder 15"/>
          <p:cNvSpPr>
            <a:spLocks noGrp="1"/>
          </p:cNvSpPr>
          <p:nvPr>
            <p:ph type="body" sz="quarter" idx="19" hasCustomPrompt="1"/>
          </p:nvPr>
        </p:nvSpPr>
        <p:spPr>
          <a:xfrm>
            <a:off x="228600" y="4024034"/>
            <a:ext cx="2819400" cy="1919566"/>
          </a:xfrm>
          <a:prstGeom prst="roundRect">
            <a:avLst/>
          </a:prstGeom>
          <a:solidFill>
            <a:schemeClr val="accent3"/>
          </a:solidFill>
          <a:ln>
            <a:solidFill>
              <a:schemeClr val="bg1"/>
            </a:solidFill>
          </a:ln>
        </p:spPr>
        <p:txBody>
          <a:bodyPr lIns="91440" tIns="91440" rIns="365760" bIns="91440"/>
          <a:lstStyle>
            <a:lvl1pPr marL="0" indent="0" algn="r">
              <a:buNone/>
              <a:defRPr sz="1400" b="1" i="1">
                <a:solidFill>
                  <a:schemeClr val="bg1"/>
                </a:solidFill>
              </a:defRPr>
            </a:lvl1pPr>
          </a:lstStyle>
          <a:p>
            <a:pPr lvl="0"/>
            <a:r>
              <a:rPr lang="en-US" dirty="0" smtClean="0"/>
              <a:t>“Quote goes here in italics”</a:t>
            </a:r>
          </a:p>
        </p:txBody>
      </p:sp>
      <p:sp>
        <p:nvSpPr>
          <p:cNvPr id="12" name="Text Placeholder 15"/>
          <p:cNvSpPr>
            <a:spLocks noGrp="1"/>
          </p:cNvSpPr>
          <p:nvPr>
            <p:ph type="body" sz="quarter" idx="11" hasCustomPrompt="1"/>
          </p:nvPr>
        </p:nvSpPr>
        <p:spPr>
          <a:xfrm>
            <a:off x="228600" y="1981200"/>
            <a:ext cx="2819400" cy="1890434"/>
          </a:xfrm>
          <a:prstGeom prst="roundRect">
            <a:avLst/>
          </a:prstGeom>
          <a:solidFill>
            <a:schemeClr val="accent1"/>
          </a:solidFill>
          <a:ln>
            <a:solidFill>
              <a:schemeClr val="bg1"/>
            </a:solidFill>
          </a:ln>
        </p:spPr>
        <p:txBody>
          <a:bodyPr lIns="91440" tIns="91440" rIns="365760" bIns="91440"/>
          <a:lstStyle>
            <a:lvl1pPr marL="0" indent="0" algn="r">
              <a:buNone/>
              <a:defRPr sz="1400" b="1" i="1">
                <a:solidFill>
                  <a:schemeClr val="bg1"/>
                </a:solidFill>
              </a:defRPr>
            </a:lvl1pPr>
          </a:lstStyle>
          <a:p>
            <a:pPr lvl="0"/>
            <a:r>
              <a:rPr lang="en-US" dirty="0" smtClean="0"/>
              <a:t>“Quote goes here in italics”</a:t>
            </a:r>
          </a:p>
        </p:txBody>
      </p:sp>
      <p:sp>
        <p:nvSpPr>
          <p:cNvPr id="13" name="Picture Placeholder 17"/>
          <p:cNvSpPr>
            <a:spLocks noGrp="1"/>
          </p:cNvSpPr>
          <p:nvPr>
            <p:ph type="pic" sz="quarter" idx="12"/>
          </p:nvPr>
        </p:nvSpPr>
        <p:spPr>
          <a:xfrm>
            <a:off x="2743200" y="1980054"/>
            <a:ext cx="1752600" cy="1906146"/>
          </a:xfrm>
          <a:prstGeom prst="rect">
            <a:avLst/>
          </a:prstGeom>
          <a:solidFill>
            <a:schemeClr val="bg1"/>
          </a:solidFill>
        </p:spPr>
        <p:txBody>
          <a:bodyPr/>
          <a:lstStyle>
            <a:lvl1pPr>
              <a:buNone/>
              <a:defRPr sz="1400"/>
            </a:lvl1pPr>
          </a:lstStyle>
          <a:p>
            <a:endParaRPr lang="en-US" dirty="0"/>
          </a:p>
        </p:txBody>
      </p:sp>
      <p:sp>
        <p:nvSpPr>
          <p:cNvPr id="18" name="Picture Placeholder 17"/>
          <p:cNvSpPr>
            <a:spLocks noGrp="1"/>
          </p:cNvSpPr>
          <p:nvPr>
            <p:ph type="pic" sz="quarter" idx="16"/>
          </p:nvPr>
        </p:nvSpPr>
        <p:spPr>
          <a:xfrm>
            <a:off x="2743200" y="4024034"/>
            <a:ext cx="1752600" cy="1935520"/>
          </a:xfrm>
          <a:prstGeom prst="rect">
            <a:avLst/>
          </a:prstGeom>
          <a:solidFill>
            <a:schemeClr val="bg1"/>
          </a:solidFill>
        </p:spPr>
        <p:txBody>
          <a:bodyPr/>
          <a:lstStyle>
            <a:lvl1pPr>
              <a:buNone/>
              <a:defRPr sz="1400"/>
            </a:lvl1pPr>
          </a:lstStyle>
          <a:p>
            <a:endParaRPr lang="en-US" dirty="0"/>
          </a:p>
        </p:txBody>
      </p:sp>
      <p:sp>
        <p:nvSpPr>
          <p:cNvPr id="11" name="Picture Placeholder 17"/>
          <p:cNvSpPr>
            <a:spLocks noGrp="1"/>
          </p:cNvSpPr>
          <p:nvPr>
            <p:ph type="pic" sz="quarter" idx="17"/>
          </p:nvPr>
        </p:nvSpPr>
        <p:spPr>
          <a:xfrm>
            <a:off x="4648200" y="1965488"/>
            <a:ext cx="1752600" cy="1906146"/>
          </a:xfrm>
          <a:prstGeom prst="rect">
            <a:avLst/>
          </a:prstGeom>
          <a:solidFill>
            <a:schemeClr val="bg1"/>
          </a:solidFill>
        </p:spPr>
        <p:txBody>
          <a:bodyPr/>
          <a:lstStyle>
            <a:lvl1pPr>
              <a:buNone/>
              <a:defRPr sz="1400"/>
            </a:lvl1pPr>
          </a:lstStyle>
          <a:p>
            <a:endParaRPr lang="en-US" dirty="0"/>
          </a:p>
        </p:txBody>
      </p:sp>
      <p:sp>
        <p:nvSpPr>
          <p:cNvPr id="14" name="Picture Placeholder 17"/>
          <p:cNvSpPr>
            <a:spLocks noGrp="1"/>
          </p:cNvSpPr>
          <p:nvPr>
            <p:ph type="pic" sz="quarter" idx="18"/>
          </p:nvPr>
        </p:nvSpPr>
        <p:spPr>
          <a:xfrm>
            <a:off x="4648200" y="4009468"/>
            <a:ext cx="1752600" cy="1934132"/>
          </a:xfrm>
          <a:prstGeom prst="rect">
            <a:avLst/>
          </a:prstGeom>
          <a:solidFill>
            <a:schemeClr val="bg1"/>
          </a:solidFill>
        </p:spPr>
        <p:txBody>
          <a:bodyPr/>
          <a:lstStyle>
            <a:lvl1pPr>
              <a:buNone/>
              <a:defRPr sz="1400"/>
            </a:lvl1pPr>
          </a:lstStyle>
          <a:p>
            <a:endParaRPr lang="en-US" dirty="0"/>
          </a:p>
        </p:txBody>
      </p:sp>
      <p:sp>
        <p:nvSpPr>
          <p:cNvPr id="15" name="Slide Number Placeholder 14"/>
          <p:cNvSpPr>
            <a:spLocks noGrp="1"/>
          </p:cNvSpPr>
          <p:nvPr>
            <p:ph type="sldNum" sz="quarter" idx="22"/>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4" name="Title 2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9248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able of Contents_4">
    <p:spTree>
      <p:nvGrpSpPr>
        <p:cNvPr id="1" name=""/>
        <p:cNvGrpSpPr/>
        <p:nvPr/>
      </p:nvGrpSpPr>
      <p:grpSpPr>
        <a:xfrm>
          <a:off x="0" y="0"/>
          <a:ext cx="0" cy="0"/>
          <a:chOff x="0" y="0"/>
          <a:chExt cx="0" cy="0"/>
        </a:xfrm>
      </p:grpSpPr>
      <p:pic>
        <p:nvPicPr>
          <p:cNvPr id="24" name="Picture 23" descr="background_s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2599982"/>
            <a:ext cx="1600200" cy="1795346"/>
          </a:xfrm>
          <a:prstGeom prst="rect">
            <a:avLst/>
          </a:prstGeom>
        </p:spPr>
      </p:pic>
      <p:pic>
        <p:nvPicPr>
          <p:cNvPr id="25" name="Picture 24" descr="bigpicture_s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43200" y="2599982"/>
            <a:ext cx="1360778" cy="1828800"/>
          </a:xfrm>
          <a:prstGeom prst="rect">
            <a:avLst/>
          </a:prstGeom>
        </p:spPr>
      </p:pic>
      <p:pic>
        <p:nvPicPr>
          <p:cNvPr id="26" name="Picture 25" descr="contacts_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39000" y="2943723"/>
            <a:ext cx="1371600" cy="1332659"/>
          </a:xfrm>
          <a:prstGeom prst="rect">
            <a:avLst/>
          </a:prstGeom>
        </p:spPr>
      </p:pic>
      <p:pic>
        <p:nvPicPr>
          <p:cNvPr id="31" name="Picture 30" descr="details_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876800" y="2599982"/>
            <a:ext cx="1657714" cy="1676400"/>
          </a:xfrm>
          <a:prstGeom prst="rect">
            <a:avLst/>
          </a:prstGeom>
        </p:spPr>
      </p:pic>
      <p:sp>
        <p:nvSpPr>
          <p:cNvPr id="33" name="Round Same Side Corner Rectangle 32"/>
          <p:cNvSpPr/>
          <p:nvPr userDrawn="1"/>
        </p:nvSpPr>
        <p:spPr>
          <a:xfrm rot="10800000">
            <a:off x="243840" y="434339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ound Same Side Corner Rectangle 33"/>
          <p:cNvSpPr/>
          <p:nvPr userDrawn="1"/>
        </p:nvSpPr>
        <p:spPr>
          <a:xfrm rot="10800000">
            <a:off x="2453641" y="434339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ound Same Side Corner Rectangle 34"/>
          <p:cNvSpPr/>
          <p:nvPr userDrawn="1"/>
        </p:nvSpPr>
        <p:spPr>
          <a:xfrm rot="10800000">
            <a:off x="4693920" y="4343400"/>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 Same Side Corner Rectangle 35"/>
          <p:cNvSpPr/>
          <p:nvPr userDrawn="1"/>
        </p:nvSpPr>
        <p:spPr>
          <a:xfrm rot="10800000">
            <a:off x="6918960" y="4343400"/>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Title 16"/>
          <p:cNvSpPr>
            <a:spLocks noGrp="1"/>
          </p:cNvSpPr>
          <p:nvPr>
            <p:ph type="title" hasCustomPrompt="1"/>
          </p:nvPr>
        </p:nvSpPr>
        <p:spPr/>
        <p:txBody>
          <a:bodyPr/>
          <a:lstStyle>
            <a:lvl1pPr>
              <a:defRPr/>
            </a:lvl1pPr>
          </a:lstStyle>
          <a:p>
            <a:r>
              <a:rPr lang="en-US" dirty="0" smtClean="0"/>
              <a:t>4-section Table of Contents Template</a:t>
            </a:r>
            <a:endParaRPr lang="en-US" dirty="0"/>
          </a:p>
        </p:txBody>
      </p:sp>
      <p:sp>
        <p:nvSpPr>
          <p:cNvPr id="16" name="Text Placeholder 15"/>
          <p:cNvSpPr>
            <a:spLocks noGrp="1"/>
          </p:cNvSpPr>
          <p:nvPr>
            <p:ph type="body" sz="quarter" idx="10" hasCustomPrompt="1"/>
          </p:nvPr>
        </p:nvSpPr>
        <p:spPr>
          <a:xfrm>
            <a:off x="2286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Background</a:t>
            </a:r>
          </a:p>
          <a:p>
            <a:pPr lvl="0"/>
            <a:r>
              <a:rPr lang="en-US" dirty="0" smtClean="0"/>
              <a:t>##</a:t>
            </a:r>
            <a:endParaRPr lang="en-US" dirty="0"/>
          </a:p>
        </p:txBody>
      </p:sp>
      <p:sp>
        <p:nvSpPr>
          <p:cNvPr id="18" name="Text Placeholder 15"/>
          <p:cNvSpPr>
            <a:spLocks noGrp="1"/>
          </p:cNvSpPr>
          <p:nvPr>
            <p:ph type="body" sz="quarter" idx="11" hasCustomPrompt="1"/>
          </p:nvPr>
        </p:nvSpPr>
        <p:spPr>
          <a:xfrm>
            <a:off x="24384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Big Picture</a:t>
            </a:r>
          </a:p>
          <a:p>
            <a:pPr lvl="0"/>
            <a:r>
              <a:rPr lang="en-US" dirty="0" smtClean="0"/>
              <a:t>##</a:t>
            </a:r>
            <a:endParaRPr lang="en-US" dirty="0"/>
          </a:p>
        </p:txBody>
      </p:sp>
      <p:sp>
        <p:nvSpPr>
          <p:cNvPr id="19" name="Text Placeholder 15"/>
          <p:cNvSpPr>
            <a:spLocks noGrp="1"/>
          </p:cNvSpPr>
          <p:nvPr>
            <p:ph type="body" sz="quarter" idx="12" hasCustomPrompt="1"/>
          </p:nvPr>
        </p:nvSpPr>
        <p:spPr>
          <a:xfrm>
            <a:off x="46482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Details</a:t>
            </a:r>
          </a:p>
          <a:p>
            <a:pPr lvl="0"/>
            <a:r>
              <a:rPr lang="en-US" dirty="0" smtClean="0"/>
              <a:t>##</a:t>
            </a:r>
            <a:endParaRPr lang="en-US" dirty="0"/>
          </a:p>
        </p:txBody>
      </p:sp>
      <p:sp>
        <p:nvSpPr>
          <p:cNvPr id="20" name="Text Placeholder 15"/>
          <p:cNvSpPr>
            <a:spLocks noGrp="1"/>
          </p:cNvSpPr>
          <p:nvPr>
            <p:ph type="body" sz="quarter" idx="13" hasCustomPrompt="1"/>
          </p:nvPr>
        </p:nvSpPr>
        <p:spPr>
          <a:xfrm>
            <a:off x="6934200" y="4343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Team</a:t>
            </a:r>
          </a:p>
          <a:p>
            <a:pPr lvl="0"/>
            <a:r>
              <a:rPr lang="en-US" dirty="0" smtClean="0"/>
              <a:t>##</a:t>
            </a:r>
            <a:endParaRPr lang="en-US" dirty="0"/>
          </a:p>
        </p:txBody>
      </p:sp>
    </p:spTree>
    <p:extLst>
      <p:ext uri="{BB962C8B-B14F-4D97-AF65-F5344CB8AC3E}">
        <p14:creationId xmlns:p14="http://schemas.microsoft.com/office/powerpoint/2010/main" val="3303828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able of Contents_5">
    <p:spTree>
      <p:nvGrpSpPr>
        <p:cNvPr id="1" name=""/>
        <p:cNvGrpSpPr/>
        <p:nvPr/>
      </p:nvGrpSpPr>
      <p:grpSpPr>
        <a:xfrm>
          <a:off x="0" y="0"/>
          <a:ext cx="0" cy="0"/>
          <a:chOff x="0" y="0"/>
          <a:chExt cx="0" cy="0"/>
        </a:xfrm>
      </p:grpSpPr>
      <p:sp>
        <p:nvSpPr>
          <p:cNvPr id="20" name="Rectangle 19"/>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3" name="Picture 22" descr="background_s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0" y="1524000"/>
            <a:ext cx="1600200" cy="1795346"/>
          </a:xfrm>
          <a:prstGeom prst="rect">
            <a:avLst/>
          </a:prstGeom>
        </p:spPr>
      </p:pic>
      <p:pic>
        <p:nvPicPr>
          <p:cNvPr id="24" name="Picture 23" descr="bigpicture_s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6200" y="1524000"/>
            <a:ext cx="1360778" cy="1828800"/>
          </a:xfrm>
          <a:prstGeom prst="rect">
            <a:avLst/>
          </a:prstGeom>
        </p:spPr>
      </p:pic>
      <p:pic>
        <p:nvPicPr>
          <p:cNvPr id="29" name="Picture 28" descr="contacts_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29200" y="4458541"/>
            <a:ext cx="1371600" cy="1332659"/>
          </a:xfrm>
          <a:prstGeom prst="rect">
            <a:avLst/>
          </a:prstGeom>
        </p:spPr>
      </p:pic>
      <p:pic>
        <p:nvPicPr>
          <p:cNvPr id="32" name="Picture 31" descr="details_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19800" y="1524000"/>
            <a:ext cx="1657714" cy="1676400"/>
          </a:xfrm>
          <a:prstGeom prst="rect">
            <a:avLst/>
          </a:prstGeom>
        </p:spPr>
      </p:pic>
      <p:pic>
        <p:nvPicPr>
          <p:cNvPr id="36" name="Picture 35" descr="appendix_sm.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949993" y="4191000"/>
            <a:ext cx="936207" cy="1606133"/>
          </a:xfrm>
          <a:prstGeom prst="rect">
            <a:avLst/>
          </a:prstGeom>
        </p:spPr>
      </p:pic>
      <p:sp>
        <p:nvSpPr>
          <p:cNvPr id="37" name="Round Same Side Corner Rectangle 36"/>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 Same Side Corner Rectangle 37"/>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 Same Side Corner Rectangle 38"/>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 Same Side Corner Rectangle 39"/>
          <p:cNvSpPr/>
          <p:nvPr userDrawn="1"/>
        </p:nvSpPr>
        <p:spPr>
          <a:xfrm rot="10800000">
            <a:off x="4709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Round Same Side Corner Rectangle 46"/>
          <p:cNvSpPr/>
          <p:nvPr userDrawn="1"/>
        </p:nvSpPr>
        <p:spPr>
          <a:xfrm rot="10800000">
            <a:off x="2453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itle 20"/>
          <p:cNvSpPr>
            <a:spLocks noGrp="1"/>
          </p:cNvSpPr>
          <p:nvPr>
            <p:ph type="title" hasCustomPrompt="1"/>
          </p:nvPr>
        </p:nvSpPr>
        <p:spPr/>
        <p:txBody>
          <a:bodyPr/>
          <a:lstStyle>
            <a:lvl1pPr>
              <a:defRPr/>
            </a:lvl1pPr>
          </a:lstStyle>
          <a:p>
            <a:r>
              <a:rPr lang="en-US" dirty="0" smtClean="0"/>
              <a:t>5-section Table of Contents Template</a:t>
            </a:r>
            <a:endParaRPr lang="en-US" dirty="0"/>
          </a:p>
        </p:txBody>
      </p:sp>
      <p:sp>
        <p:nvSpPr>
          <p:cNvPr id="19"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Background</a:t>
            </a:r>
          </a:p>
          <a:p>
            <a:pPr lvl="0"/>
            <a:r>
              <a:rPr lang="en-US" dirty="0" smtClean="0"/>
              <a:t>##</a:t>
            </a:r>
            <a:endParaRPr lang="en-US" dirty="0"/>
          </a:p>
        </p:txBody>
      </p:sp>
      <p:sp>
        <p:nvSpPr>
          <p:cNvPr id="22" name="Text Placeholder 15"/>
          <p:cNvSpPr>
            <a:spLocks noGrp="1"/>
          </p:cNvSpPr>
          <p:nvPr>
            <p:ph type="body" sz="quarter" idx="11" hasCustomPrompt="1"/>
          </p:nvPr>
        </p:nvSpPr>
        <p:spPr>
          <a:xfrm>
            <a:off x="3581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Big Picture</a:t>
            </a:r>
          </a:p>
          <a:p>
            <a:pPr lvl="0"/>
            <a:r>
              <a:rPr lang="en-US" dirty="0" smtClean="0"/>
              <a:t>##</a:t>
            </a:r>
            <a:endParaRPr lang="en-US" dirty="0"/>
          </a:p>
        </p:txBody>
      </p:sp>
      <p:sp>
        <p:nvSpPr>
          <p:cNvPr id="25"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Details</a:t>
            </a:r>
          </a:p>
          <a:p>
            <a:pPr lvl="0"/>
            <a:r>
              <a:rPr lang="en-US" dirty="0" smtClean="0"/>
              <a:t>##</a:t>
            </a:r>
            <a:endParaRPr lang="en-US" dirty="0"/>
          </a:p>
        </p:txBody>
      </p:sp>
      <p:sp>
        <p:nvSpPr>
          <p:cNvPr id="26" name="Text Placeholder 15"/>
          <p:cNvSpPr>
            <a:spLocks noGrp="1"/>
          </p:cNvSpPr>
          <p:nvPr>
            <p:ph type="body" sz="quarter" idx="13" hasCustomPrompt="1"/>
          </p:nvPr>
        </p:nvSpPr>
        <p:spPr>
          <a:xfrm>
            <a:off x="2438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Appendix</a:t>
            </a:r>
          </a:p>
          <a:p>
            <a:pPr lvl="0"/>
            <a:r>
              <a:rPr lang="en-US" dirty="0" smtClean="0"/>
              <a:t>##</a:t>
            </a:r>
            <a:endParaRPr lang="en-US" dirty="0"/>
          </a:p>
        </p:txBody>
      </p:sp>
      <p:sp>
        <p:nvSpPr>
          <p:cNvPr id="27" name="Text Placeholder 15"/>
          <p:cNvSpPr>
            <a:spLocks noGrp="1"/>
          </p:cNvSpPr>
          <p:nvPr>
            <p:ph type="body" sz="quarter" idx="14" hasCustomPrompt="1"/>
          </p:nvPr>
        </p:nvSpPr>
        <p:spPr>
          <a:xfrm>
            <a:off x="4724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Team</a:t>
            </a:r>
          </a:p>
          <a:p>
            <a:pPr lvl="0"/>
            <a:r>
              <a:rPr lang="en-US" dirty="0" smtClean="0"/>
              <a:t>##</a:t>
            </a:r>
            <a:endParaRPr lang="en-US" dirty="0"/>
          </a:p>
        </p:txBody>
      </p:sp>
    </p:spTree>
    <p:extLst>
      <p:ext uri="{BB962C8B-B14F-4D97-AF65-F5344CB8AC3E}">
        <p14:creationId xmlns:p14="http://schemas.microsoft.com/office/powerpoint/2010/main" val="2059112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able of Contents_6">
    <p:spTree>
      <p:nvGrpSpPr>
        <p:cNvPr id="1" name=""/>
        <p:cNvGrpSpPr/>
        <p:nvPr/>
      </p:nvGrpSpPr>
      <p:grpSpPr>
        <a:xfrm>
          <a:off x="0" y="0"/>
          <a:ext cx="0" cy="0"/>
          <a:chOff x="0" y="0"/>
          <a:chExt cx="0" cy="0"/>
        </a:xfrm>
      </p:grpSpPr>
      <p:sp>
        <p:nvSpPr>
          <p:cNvPr id="25" name="Rectangle 24"/>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3" name="Picture 22" descr="background_s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0" y="1524000"/>
            <a:ext cx="1600200" cy="1795346"/>
          </a:xfrm>
          <a:prstGeom prst="rect">
            <a:avLst/>
          </a:prstGeom>
        </p:spPr>
      </p:pic>
      <p:pic>
        <p:nvPicPr>
          <p:cNvPr id="24" name="Picture 23" descr="bigpicture_s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6200" y="1524000"/>
            <a:ext cx="1360778" cy="1828800"/>
          </a:xfrm>
          <a:prstGeom prst="rect">
            <a:avLst/>
          </a:prstGeom>
        </p:spPr>
      </p:pic>
      <p:pic>
        <p:nvPicPr>
          <p:cNvPr id="29" name="Picture 28" descr="contacts_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72200" y="4458541"/>
            <a:ext cx="1371600" cy="1332659"/>
          </a:xfrm>
          <a:prstGeom prst="rect">
            <a:avLst/>
          </a:prstGeom>
        </p:spPr>
      </p:pic>
      <p:pic>
        <p:nvPicPr>
          <p:cNvPr id="31" name="Picture 30" descr="analysis_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76399" y="4343400"/>
            <a:ext cx="1213866" cy="1380744"/>
          </a:xfrm>
          <a:prstGeom prst="rect">
            <a:avLst/>
          </a:prstGeom>
        </p:spPr>
      </p:pic>
      <p:pic>
        <p:nvPicPr>
          <p:cNvPr id="32" name="Picture 31" descr="details_sm.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019800" y="1524000"/>
            <a:ext cx="1657714" cy="1676400"/>
          </a:xfrm>
          <a:prstGeom prst="rect">
            <a:avLst/>
          </a:prstGeom>
        </p:spPr>
      </p:pic>
      <p:pic>
        <p:nvPicPr>
          <p:cNvPr id="36" name="Picture 35" descr="appendix_sm.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092993" y="4191000"/>
            <a:ext cx="936207" cy="1606133"/>
          </a:xfrm>
          <a:prstGeom prst="rect">
            <a:avLst/>
          </a:prstGeom>
        </p:spPr>
      </p:pic>
      <p:sp>
        <p:nvSpPr>
          <p:cNvPr id="37" name="Round Same Side Corner Rectangle 36"/>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ound Same Side Corner Rectangle 37"/>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ound Same Side Corner Rectangle 38"/>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ound Same Side Corner Rectangle 39"/>
          <p:cNvSpPr/>
          <p:nvPr userDrawn="1"/>
        </p:nvSpPr>
        <p:spPr>
          <a:xfrm rot="10800000">
            <a:off x="5852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Round Same Side Corner Rectangle 44"/>
          <p:cNvSpPr/>
          <p:nvPr userDrawn="1"/>
        </p:nvSpPr>
        <p:spPr>
          <a:xfrm rot="10800000">
            <a:off x="1310640" y="585821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Round Same Side Corner Rectangle 46"/>
          <p:cNvSpPr/>
          <p:nvPr userDrawn="1"/>
        </p:nvSpPr>
        <p:spPr>
          <a:xfrm rot="10800000">
            <a:off x="3596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Title 25"/>
          <p:cNvSpPr>
            <a:spLocks noGrp="1"/>
          </p:cNvSpPr>
          <p:nvPr>
            <p:ph type="title" hasCustomPrompt="1"/>
          </p:nvPr>
        </p:nvSpPr>
        <p:spPr/>
        <p:txBody>
          <a:bodyPr/>
          <a:lstStyle>
            <a:lvl1pPr>
              <a:defRPr/>
            </a:lvl1pPr>
          </a:lstStyle>
          <a:p>
            <a:r>
              <a:rPr lang="en-US" dirty="0" smtClean="0"/>
              <a:t>6-section Table of Contents Template</a:t>
            </a:r>
            <a:endParaRPr lang="en-US" dirty="0"/>
          </a:p>
        </p:txBody>
      </p:sp>
      <p:sp>
        <p:nvSpPr>
          <p:cNvPr id="22"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Background</a:t>
            </a:r>
          </a:p>
          <a:p>
            <a:pPr lvl="0"/>
            <a:r>
              <a:rPr lang="en-US" dirty="0" smtClean="0"/>
              <a:t>##</a:t>
            </a:r>
            <a:endParaRPr lang="en-US" dirty="0"/>
          </a:p>
        </p:txBody>
      </p:sp>
      <p:sp>
        <p:nvSpPr>
          <p:cNvPr id="27" name="Text Placeholder 15"/>
          <p:cNvSpPr>
            <a:spLocks noGrp="1"/>
          </p:cNvSpPr>
          <p:nvPr>
            <p:ph type="body" sz="quarter" idx="11" hasCustomPrompt="1"/>
          </p:nvPr>
        </p:nvSpPr>
        <p:spPr>
          <a:xfrm>
            <a:off x="3581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Big Picture</a:t>
            </a:r>
          </a:p>
          <a:p>
            <a:pPr lvl="0"/>
            <a:r>
              <a:rPr lang="en-US" dirty="0" smtClean="0"/>
              <a:t>##</a:t>
            </a:r>
            <a:endParaRPr lang="en-US" dirty="0"/>
          </a:p>
        </p:txBody>
      </p:sp>
      <p:sp>
        <p:nvSpPr>
          <p:cNvPr id="28"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Details</a:t>
            </a:r>
          </a:p>
          <a:p>
            <a:pPr lvl="0"/>
            <a:r>
              <a:rPr lang="en-US" dirty="0" smtClean="0"/>
              <a:t>##</a:t>
            </a:r>
            <a:endParaRPr lang="en-US" dirty="0"/>
          </a:p>
        </p:txBody>
      </p:sp>
      <p:sp>
        <p:nvSpPr>
          <p:cNvPr id="35" name="Text Placeholder 15"/>
          <p:cNvSpPr>
            <a:spLocks noGrp="1"/>
          </p:cNvSpPr>
          <p:nvPr>
            <p:ph type="body" sz="quarter" idx="13" hasCustomPrompt="1"/>
          </p:nvPr>
        </p:nvSpPr>
        <p:spPr>
          <a:xfrm>
            <a:off x="1295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Analysis</a:t>
            </a:r>
          </a:p>
          <a:p>
            <a:pPr lvl="0"/>
            <a:r>
              <a:rPr lang="en-US" dirty="0" smtClean="0"/>
              <a:t>##</a:t>
            </a:r>
            <a:endParaRPr lang="en-US" dirty="0"/>
          </a:p>
        </p:txBody>
      </p:sp>
      <p:sp>
        <p:nvSpPr>
          <p:cNvPr id="41" name="Text Placeholder 15"/>
          <p:cNvSpPr>
            <a:spLocks noGrp="1"/>
          </p:cNvSpPr>
          <p:nvPr>
            <p:ph type="body" sz="quarter" idx="14" hasCustomPrompt="1"/>
          </p:nvPr>
        </p:nvSpPr>
        <p:spPr>
          <a:xfrm>
            <a:off x="3581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Appendix</a:t>
            </a:r>
          </a:p>
          <a:p>
            <a:pPr lvl="0"/>
            <a:r>
              <a:rPr lang="en-US" dirty="0" smtClean="0"/>
              <a:t>##</a:t>
            </a:r>
            <a:endParaRPr lang="en-US" dirty="0"/>
          </a:p>
        </p:txBody>
      </p:sp>
      <p:sp>
        <p:nvSpPr>
          <p:cNvPr id="50" name="Text Placeholder 15"/>
          <p:cNvSpPr>
            <a:spLocks noGrp="1"/>
          </p:cNvSpPr>
          <p:nvPr>
            <p:ph type="body" sz="quarter" idx="15" hasCustomPrompt="1"/>
          </p:nvPr>
        </p:nvSpPr>
        <p:spPr>
          <a:xfrm>
            <a:off x="5867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Team</a:t>
            </a:r>
          </a:p>
          <a:p>
            <a:pPr lvl="0"/>
            <a:r>
              <a:rPr lang="en-US" dirty="0" smtClean="0"/>
              <a:t>##</a:t>
            </a:r>
            <a:endParaRPr lang="en-US" dirty="0"/>
          </a:p>
        </p:txBody>
      </p:sp>
    </p:spTree>
    <p:extLst>
      <p:ext uri="{BB962C8B-B14F-4D97-AF65-F5344CB8AC3E}">
        <p14:creationId xmlns:p14="http://schemas.microsoft.com/office/powerpoint/2010/main" val="4271327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oposal TOC">
    <p:spTree>
      <p:nvGrpSpPr>
        <p:cNvPr id="1" name=""/>
        <p:cNvGrpSpPr/>
        <p:nvPr/>
      </p:nvGrpSpPr>
      <p:grpSpPr>
        <a:xfrm>
          <a:off x="0" y="0"/>
          <a:ext cx="0" cy="0"/>
          <a:chOff x="0" y="0"/>
          <a:chExt cx="0" cy="0"/>
        </a:xfrm>
      </p:grpSpPr>
      <p:sp>
        <p:nvSpPr>
          <p:cNvPr id="22" name="Rectangle 21"/>
          <p:cNvSpPr/>
          <p:nvPr userDrawn="1"/>
        </p:nvSpPr>
        <p:spPr>
          <a:xfrm>
            <a:off x="8305800" y="6324600"/>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Title 22"/>
          <p:cNvSpPr>
            <a:spLocks noGrp="1"/>
          </p:cNvSpPr>
          <p:nvPr>
            <p:ph type="title" hasCustomPrompt="1"/>
          </p:nvPr>
        </p:nvSpPr>
        <p:spPr/>
        <p:txBody>
          <a:bodyPr/>
          <a:lstStyle>
            <a:lvl1pPr>
              <a:defRPr baseline="0"/>
            </a:lvl1pPr>
          </a:lstStyle>
          <a:p>
            <a:r>
              <a:rPr lang="en-US" dirty="0" smtClean="0"/>
              <a:t>Table of Contents Template for Proposals</a:t>
            </a:r>
            <a:endParaRPr lang="en-US" dirty="0"/>
          </a:p>
        </p:txBody>
      </p:sp>
      <p:pic>
        <p:nvPicPr>
          <p:cNvPr id="21" name="Picture 20" descr="bigpicture_s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0" y="1524000"/>
            <a:ext cx="1360778" cy="1828800"/>
          </a:xfrm>
          <a:prstGeom prst="rect">
            <a:avLst/>
          </a:prstGeom>
        </p:spPr>
      </p:pic>
      <p:sp>
        <p:nvSpPr>
          <p:cNvPr id="26" name="Round Same Side Corner Rectangle 25"/>
          <p:cNvSpPr/>
          <p:nvPr userDrawn="1"/>
        </p:nvSpPr>
        <p:spPr>
          <a:xfrm rot="10800000">
            <a:off x="1310640"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ound Same Side Corner Rectangle 27"/>
          <p:cNvSpPr/>
          <p:nvPr userDrawn="1"/>
        </p:nvSpPr>
        <p:spPr>
          <a:xfrm rot="10800000">
            <a:off x="3596641" y="3267417"/>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Round Same Side Corner Rectangle 28"/>
          <p:cNvSpPr/>
          <p:nvPr userDrawn="1"/>
        </p:nvSpPr>
        <p:spPr>
          <a:xfrm rot="10800000">
            <a:off x="5836920" y="32674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Round Same Side Corner Rectangle 29"/>
          <p:cNvSpPr/>
          <p:nvPr userDrawn="1"/>
        </p:nvSpPr>
        <p:spPr>
          <a:xfrm rot="10800000">
            <a:off x="585216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ound Same Side Corner Rectangle 33"/>
          <p:cNvSpPr/>
          <p:nvPr userDrawn="1"/>
        </p:nvSpPr>
        <p:spPr>
          <a:xfrm rot="10800000">
            <a:off x="1310640" y="5858219"/>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ound Same Side Corner Rectangle 35"/>
          <p:cNvSpPr/>
          <p:nvPr userDrawn="1"/>
        </p:nvSpPr>
        <p:spPr>
          <a:xfrm rot="10800000">
            <a:off x="3596640" y="5858218"/>
            <a:ext cx="1981200" cy="68579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1" name="Picture 50" descr="questionmark_s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33800" y="1447800"/>
            <a:ext cx="1676400" cy="1748360"/>
          </a:xfrm>
          <a:prstGeom prst="rect">
            <a:avLst/>
          </a:prstGeom>
        </p:spPr>
      </p:pic>
      <p:pic>
        <p:nvPicPr>
          <p:cNvPr id="52"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019800" y="1524000"/>
            <a:ext cx="1524000" cy="1676400"/>
          </a:xfrm>
          <a:prstGeom prst="rect">
            <a:avLst/>
          </a:prstGeom>
          <a:noFill/>
          <a:ln w="9525">
            <a:noFill/>
            <a:miter lim="800000"/>
            <a:headEnd/>
            <a:tailEnd/>
          </a:ln>
        </p:spPr>
      </p:pic>
      <p:pic>
        <p:nvPicPr>
          <p:cNvPr id="53" name="Picture 52" descr="details_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47800" y="4114800"/>
            <a:ext cx="1657714" cy="1676400"/>
          </a:xfrm>
          <a:prstGeom prst="rect">
            <a:avLst/>
          </a:prstGeom>
        </p:spPr>
      </p:pic>
      <p:pic>
        <p:nvPicPr>
          <p:cNvPr id="54" name="Picture 2"/>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3886200" y="4114800"/>
            <a:ext cx="1524000" cy="1607051"/>
          </a:xfrm>
          <a:prstGeom prst="rect">
            <a:avLst/>
          </a:prstGeom>
          <a:noFill/>
          <a:ln w="9525">
            <a:noFill/>
            <a:miter lim="800000"/>
            <a:headEnd/>
            <a:tailEnd/>
          </a:ln>
        </p:spPr>
      </p:pic>
      <p:pic>
        <p:nvPicPr>
          <p:cNvPr id="55" name="Picture 3"/>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6172200" y="4190999"/>
            <a:ext cx="1371600" cy="1613647"/>
          </a:xfrm>
          <a:prstGeom prst="rect">
            <a:avLst/>
          </a:prstGeom>
          <a:noFill/>
          <a:ln w="9525">
            <a:noFill/>
            <a:miter lim="800000"/>
            <a:headEnd/>
            <a:tailEnd/>
          </a:ln>
        </p:spPr>
      </p:pic>
      <p:sp>
        <p:nvSpPr>
          <p:cNvPr id="56" name="Text Placeholder 15"/>
          <p:cNvSpPr>
            <a:spLocks noGrp="1"/>
          </p:cNvSpPr>
          <p:nvPr>
            <p:ph type="body" sz="quarter" idx="10" hasCustomPrompt="1"/>
          </p:nvPr>
        </p:nvSpPr>
        <p:spPr>
          <a:xfrm>
            <a:off x="1295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The Big Picture</a:t>
            </a:r>
          </a:p>
          <a:p>
            <a:pPr lvl="0"/>
            <a:r>
              <a:rPr lang="en-US" dirty="0" smtClean="0"/>
              <a:t>##</a:t>
            </a:r>
            <a:endParaRPr lang="en-US" dirty="0"/>
          </a:p>
        </p:txBody>
      </p:sp>
      <p:sp>
        <p:nvSpPr>
          <p:cNvPr id="57" name="Text Placeholder 15"/>
          <p:cNvSpPr>
            <a:spLocks noGrp="1"/>
          </p:cNvSpPr>
          <p:nvPr>
            <p:ph type="body" sz="quarter" idx="11" hasCustomPrompt="1"/>
          </p:nvPr>
        </p:nvSpPr>
        <p:spPr>
          <a:xfrm>
            <a:off x="3581400" y="3276600"/>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Research Questions</a:t>
            </a:r>
          </a:p>
          <a:p>
            <a:pPr lvl="0"/>
            <a:r>
              <a:rPr lang="en-US" dirty="0" smtClean="0"/>
              <a:t>##</a:t>
            </a:r>
            <a:endParaRPr lang="en-US" dirty="0"/>
          </a:p>
        </p:txBody>
      </p:sp>
      <p:sp>
        <p:nvSpPr>
          <p:cNvPr id="58" name="Text Placeholder 15"/>
          <p:cNvSpPr>
            <a:spLocks noGrp="1"/>
          </p:cNvSpPr>
          <p:nvPr>
            <p:ph type="body" sz="quarter" idx="12" hasCustomPrompt="1"/>
          </p:nvPr>
        </p:nvSpPr>
        <p:spPr>
          <a:xfrm>
            <a:off x="5867400" y="32766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How We Stand Out</a:t>
            </a:r>
          </a:p>
          <a:p>
            <a:pPr lvl="0"/>
            <a:r>
              <a:rPr lang="en-US" dirty="0" smtClean="0"/>
              <a:t>##</a:t>
            </a:r>
            <a:endParaRPr lang="en-US" dirty="0"/>
          </a:p>
        </p:txBody>
      </p:sp>
      <p:sp>
        <p:nvSpPr>
          <p:cNvPr id="59" name="Text Placeholder 15"/>
          <p:cNvSpPr>
            <a:spLocks noGrp="1"/>
          </p:cNvSpPr>
          <p:nvPr>
            <p:ph type="body" sz="quarter" idx="13" hasCustomPrompt="1"/>
          </p:nvPr>
        </p:nvSpPr>
        <p:spPr>
          <a:xfrm>
            <a:off x="1295400" y="5867400"/>
            <a:ext cx="1981200" cy="685800"/>
          </a:xfrm>
        </p:spPr>
        <p:txBody>
          <a:bodyPr anchor="ctr"/>
          <a:lstStyle>
            <a:lvl1pPr algn="ctr">
              <a:buNone/>
              <a:defRPr sz="1600" b="1" baseline="0">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Research Design</a:t>
            </a:r>
          </a:p>
          <a:p>
            <a:pPr lvl="0"/>
            <a:r>
              <a:rPr lang="en-US" dirty="0" smtClean="0"/>
              <a:t>##</a:t>
            </a:r>
            <a:endParaRPr lang="en-US" dirty="0"/>
          </a:p>
        </p:txBody>
      </p:sp>
      <p:sp>
        <p:nvSpPr>
          <p:cNvPr id="60" name="Text Placeholder 15"/>
          <p:cNvSpPr>
            <a:spLocks noGrp="1"/>
          </p:cNvSpPr>
          <p:nvPr>
            <p:ph type="body" sz="quarter" idx="14" hasCustomPrompt="1"/>
          </p:nvPr>
        </p:nvSpPr>
        <p:spPr>
          <a:xfrm>
            <a:off x="3581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Project Team</a:t>
            </a:r>
          </a:p>
          <a:p>
            <a:pPr lvl="0"/>
            <a:r>
              <a:rPr lang="en-US" dirty="0" smtClean="0"/>
              <a:t>##</a:t>
            </a:r>
            <a:endParaRPr lang="en-US" dirty="0"/>
          </a:p>
        </p:txBody>
      </p:sp>
      <p:sp>
        <p:nvSpPr>
          <p:cNvPr id="61" name="Text Placeholder 15"/>
          <p:cNvSpPr>
            <a:spLocks noGrp="1"/>
          </p:cNvSpPr>
          <p:nvPr>
            <p:ph type="body" sz="quarter" idx="15" hasCustomPrompt="1"/>
          </p:nvPr>
        </p:nvSpPr>
        <p:spPr>
          <a:xfrm>
            <a:off x="5867400" y="5867400"/>
            <a:ext cx="1981200" cy="685800"/>
          </a:xfr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lvl="0"/>
            <a:r>
              <a:rPr lang="en-US" dirty="0" smtClean="0"/>
              <a:t>Business Details</a:t>
            </a:r>
          </a:p>
          <a:p>
            <a:pPr lvl="0"/>
            <a:r>
              <a:rPr lang="en-US" dirty="0" smtClean="0"/>
              <a:t>##</a:t>
            </a:r>
            <a:endParaRPr lang="en-US" dirty="0"/>
          </a:p>
        </p:txBody>
      </p:sp>
    </p:spTree>
    <p:extLst>
      <p:ext uri="{BB962C8B-B14F-4D97-AF65-F5344CB8AC3E}">
        <p14:creationId xmlns:p14="http://schemas.microsoft.com/office/powerpoint/2010/main" val="3077991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ffing">
    <p:spTree>
      <p:nvGrpSpPr>
        <p:cNvPr id="1" name=""/>
        <p:cNvGrpSpPr/>
        <p:nvPr/>
      </p:nvGrpSpPr>
      <p:grpSpPr>
        <a:xfrm>
          <a:off x="0" y="0"/>
          <a:ext cx="0" cy="0"/>
          <a:chOff x="0" y="0"/>
          <a:chExt cx="0" cy="0"/>
        </a:xfrm>
      </p:grpSpPr>
      <p:sp>
        <p:nvSpPr>
          <p:cNvPr id="37" name="Picture Placeholder 36"/>
          <p:cNvSpPr>
            <a:spLocks noGrp="1"/>
          </p:cNvSpPr>
          <p:nvPr>
            <p:ph type="pic" sz="quarter" idx="22"/>
          </p:nvPr>
        </p:nvSpPr>
        <p:spPr>
          <a:xfrm>
            <a:off x="647700" y="1752600"/>
            <a:ext cx="1524000" cy="1828800"/>
          </a:xfrm>
          <a:prstGeom prst="rect">
            <a:avLst/>
          </a:prstGeom>
        </p:spPr>
        <p:txBody>
          <a:bodyPr/>
          <a:lstStyle>
            <a:lvl1pPr>
              <a:defRPr sz="1400"/>
            </a:lvl1pPr>
          </a:lstStyle>
          <a:p>
            <a:endParaRPr lang="en-US" dirty="0"/>
          </a:p>
        </p:txBody>
      </p:sp>
      <p:sp>
        <p:nvSpPr>
          <p:cNvPr id="38" name="Picture Placeholder 36"/>
          <p:cNvSpPr>
            <a:spLocks noGrp="1"/>
          </p:cNvSpPr>
          <p:nvPr>
            <p:ph type="pic" sz="quarter" idx="23"/>
          </p:nvPr>
        </p:nvSpPr>
        <p:spPr>
          <a:xfrm>
            <a:off x="647700" y="4267200"/>
            <a:ext cx="1524000" cy="1828800"/>
          </a:xfrm>
          <a:prstGeom prst="rect">
            <a:avLst/>
          </a:prstGeom>
        </p:spPr>
        <p:txBody>
          <a:bodyPr/>
          <a:lstStyle>
            <a:lvl1pPr>
              <a:defRPr sz="1400"/>
            </a:lvl1pPr>
          </a:lstStyle>
          <a:p>
            <a:endParaRPr lang="en-US" dirty="0"/>
          </a:p>
        </p:txBody>
      </p:sp>
      <p:sp>
        <p:nvSpPr>
          <p:cNvPr id="15" name="Slide Number Placeholder 14"/>
          <p:cNvSpPr>
            <a:spLocks noGrp="1"/>
          </p:cNvSpPr>
          <p:nvPr>
            <p:ph type="sldNum" sz="quarter" idx="25"/>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6" name="Title 15"/>
          <p:cNvSpPr>
            <a:spLocks noGrp="1"/>
          </p:cNvSpPr>
          <p:nvPr>
            <p:ph type="title" hasCustomPrompt="1"/>
          </p:nvPr>
        </p:nvSpPr>
        <p:spPr/>
        <p:txBody>
          <a:bodyPr/>
          <a:lstStyle>
            <a:lvl1pPr>
              <a:defRPr/>
            </a:lvl1pPr>
          </a:lstStyle>
          <a:p>
            <a:r>
              <a:rPr lang="en-US" dirty="0" smtClean="0"/>
              <a:t>Your Research Team – Staffing Template</a:t>
            </a:r>
            <a:endParaRPr lang="en-US" dirty="0"/>
          </a:p>
        </p:txBody>
      </p:sp>
      <p:sp>
        <p:nvSpPr>
          <p:cNvPr id="22" name="Text Placeholder 21"/>
          <p:cNvSpPr>
            <a:spLocks noGrp="1"/>
          </p:cNvSpPr>
          <p:nvPr>
            <p:ph type="body" sz="quarter" idx="26"/>
          </p:nvPr>
        </p:nvSpPr>
        <p:spPr>
          <a:xfrm rot="5400000">
            <a:off x="4648200" y="-762000"/>
            <a:ext cx="2057400" cy="6629400"/>
          </a:xfrm>
          <a:prstGeom prst="round2SameRect">
            <a:avLst/>
          </a:prstGeom>
          <a:solidFill>
            <a:schemeClr val="bg2"/>
          </a:solidFill>
        </p:spPr>
        <p:txBody>
          <a:bodyPr vert="vert270" lIns="182880" tIns="182880" rIns="182880" bIns="182880" anchor="ctr"/>
          <a:lstStyle>
            <a:lvl1pPr marL="0" indent="0">
              <a:buNone/>
              <a:defRPr sz="1400" b="0">
                <a:solidFill>
                  <a:schemeClr val="tx1"/>
                </a:solidFill>
              </a:defRPr>
            </a:lvl1pPr>
            <a:lvl2pPr>
              <a:buNone/>
              <a:defRPr sz="1400"/>
            </a:lvl2pPr>
            <a:lvl3pPr>
              <a:buNone/>
              <a:defRPr sz="1400"/>
            </a:lvl3pPr>
            <a:lvl4pPr>
              <a:buNone/>
              <a:defRPr sz="1400"/>
            </a:lvl4pPr>
            <a:lvl5pPr>
              <a:buNone/>
              <a:defRPr sz="1400"/>
            </a:lvl5pPr>
          </a:lstStyle>
          <a:p>
            <a:pPr lvl="0"/>
            <a:r>
              <a:rPr lang="en-US" dirty="0" smtClean="0"/>
              <a:t>Click to edit Master text styles</a:t>
            </a:r>
          </a:p>
        </p:txBody>
      </p:sp>
      <p:sp>
        <p:nvSpPr>
          <p:cNvPr id="23" name="Text Placeholder 21"/>
          <p:cNvSpPr>
            <a:spLocks noGrp="1"/>
          </p:cNvSpPr>
          <p:nvPr>
            <p:ph type="body" sz="quarter" idx="27"/>
          </p:nvPr>
        </p:nvSpPr>
        <p:spPr>
          <a:xfrm rot="5400000">
            <a:off x="4648200" y="1752600"/>
            <a:ext cx="2057400" cy="6629400"/>
          </a:xfrm>
          <a:prstGeom prst="round2SameRect">
            <a:avLst/>
          </a:prstGeom>
          <a:solidFill>
            <a:schemeClr val="bg2"/>
          </a:solidFill>
        </p:spPr>
        <p:txBody>
          <a:bodyPr vert="vert270" lIns="182880" tIns="182880" rIns="182880" bIns="182880" anchor="ctr"/>
          <a:lstStyle>
            <a:lvl1pPr marL="0" indent="0">
              <a:buNone/>
              <a:defRPr sz="1400" b="0">
                <a:solidFill>
                  <a:schemeClr val="tx1"/>
                </a:solidFill>
              </a:defRPr>
            </a:lvl1pPr>
            <a:lvl2pPr>
              <a:buNone/>
              <a:defRPr sz="1400"/>
            </a:lvl2pPr>
            <a:lvl3pPr>
              <a:buNone/>
              <a:defRPr sz="1400"/>
            </a:lvl3pPr>
            <a:lvl4pPr>
              <a:buNone/>
              <a:defRPr sz="1400"/>
            </a:lvl4pPr>
            <a:lvl5pPr>
              <a:buNone/>
              <a:defRPr sz="1400"/>
            </a:lvl5pPr>
          </a:lstStyle>
          <a:p>
            <a:pPr lvl="0"/>
            <a:r>
              <a:rPr lang="en-US" dirty="0" smtClean="0"/>
              <a:t>Click to edit Master text styles</a:t>
            </a:r>
          </a:p>
        </p:txBody>
      </p:sp>
    </p:spTree>
    <p:extLst>
      <p:ext uri="{BB962C8B-B14F-4D97-AF65-F5344CB8AC3E}">
        <p14:creationId xmlns:p14="http://schemas.microsoft.com/office/powerpoint/2010/main" val="2940220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acts">
    <p:spTree>
      <p:nvGrpSpPr>
        <p:cNvPr id="1" name=""/>
        <p:cNvGrpSpPr/>
        <p:nvPr/>
      </p:nvGrpSpPr>
      <p:grpSpPr>
        <a:xfrm>
          <a:off x="0" y="0"/>
          <a:ext cx="0" cy="0"/>
          <a:chOff x="0" y="0"/>
          <a:chExt cx="0" cy="0"/>
        </a:xfrm>
      </p:grpSpPr>
      <p:sp>
        <p:nvSpPr>
          <p:cNvPr id="8" name="Rectangle 7"/>
          <p:cNvSpPr/>
          <p:nvPr userDrawn="1"/>
        </p:nvSpPr>
        <p:spPr>
          <a:xfrm>
            <a:off x="0" y="0"/>
            <a:ext cx="7543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descr="contacts_s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86400" y="4876800"/>
            <a:ext cx="1960666" cy="1905000"/>
          </a:xfrm>
          <a:prstGeom prst="rect">
            <a:avLst/>
          </a:prstGeom>
        </p:spPr>
      </p:pic>
      <p:pic>
        <p:nvPicPr>
          <p:cNvPr id="5"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5400000">
            <a:off x="4838700" y="2552700"/>
            <a:ext cx="6858000" cy="1752600"/>
          </a:xfrm>
          <a:prstGeom prst="rect">
            <a:avLst/>
          </a:prstGeom>
          <a:noFill/>
          <a:ln w="9525">
            <a:noFill/>
            <a:miter lim="800000"/>
            <a:headEnd/>
            <a:tailEnd/>
          </a:ln>
        </p:spPr>
      </p:pic>
      <p:pic>
        <p:nvPicPr>
          <p:cNvPr id="7" name="Picture 6" descr="LINK_logo.png"/>
          <p:cNvPicPr>
            <a:picLocks noChangeAspect="1"/>
          </p:cNvPicPr>
          <p:nvPr userDrawn="1"/>
        </p:nvPicPr>
        <p:blipFill>
          <a:blip r:embed="rId4" cstate="print"/>
          <a:stretch>
            <a:fillRect/>
          </a:stretch>
        </p:blipFill>
        <p:spPr>
          <a:xfrm>
            <a:off x="381000" y="609600"/>
            <a:ext cx="3456438" cy="533400"/>
          </a:xfrm>
          <a:prstGeom prst="rect">
            <a:avLst/>
          </a:prstGeom>
        </p:spPr>
      </p:pic>
      <p:sp>
        <p:nvSpPr>
          <p:cNvPr id="10" name="Text Placeholder 9"/>
          <p:cNvSpPr>
            <a:spLocks noGrp="1"/>
          </p:cNvSpPr>
          <p:nvPr>
            <p:ph type="body" sz="quarter" idx="10" hasCustomPrompt="1"/>
          </p:nvPr>
        </p:nvSpPr>
        <p:spPr>
          <a:xfrm>
            <a:off x="457200" y="2133600"/>
            <a:ext cx="5029200" cy="4343400"/>
          </a:xfrm>
          <a:prstGeom prst="rect">
            <a:avLst/>
          </a:prstGeom>
        </p:spPr>
        <p:txBody>
          <a:bodyPr/>
          <a:lstStyle>
            <a:lvl1pPr>
              <a:buNone/>
              <a:defRPr sz="1700" b="0" baseline="0">
                <a:solidFill>
                  <a:schemeClr val="accent1"/>
                </a:solidFill>
                <a:latin typeface="Georgia" pitchFamily="18" charset="0"/>
              </a:defRPr>
            </a:lvl1pPr>
            <a:lvl2pPr>
              <a:buNone/>
              <a:defRPr sz="1800">
                <a:solidFill>
                  <a:schemeClr val="accent1"/>
                </a:solidFill>
                <a:latin typeface="Georgia" pitchFamily="18" charset="0"/>
              </a:defRPr>
            </a:lvl2pPr>
            <a:lvl3pPr>
              <a:buNone/>
              <a:defRPr sz="1800">
                <a:solidFill>
                  <a:schemeClr val="accent1"/>
                </a:solidFill>
                <a:latin typeface="Georgia" pitchFamily="18" charset="0"/>
              </a:defRPr>
            </a:lvl3pPr>
            <a:lvl4pPr>
              <a:buNone/>
              <a:defRPr sz="1800">
                <a:solidFill>
                  <a:schemeClr val="accent1"/>
                </a:solidFill>
                <a:latin typeface="Georgia" pitchFamily="18" charset="0"/>
              </a:defRPr>
            </a:lvl4pPr>
            <a:lvl5pPr>
              <a:buNone/>
              <a:defRPr sz="1800">
                <a:solidFill>
                  <a:schemeClr val="accent1"/>
                </a:solidFill>
                <a:latin typeface="Georgia" pitchFamily="18" charset="0"/>
              </a:defRPr>
            </a:lvl5pPr>
          </a:lstStyle>
          <a:p>
            <a:pPr lvl="0"/>
            <a:r>
              <a:rPr lang="en-US" dirty="0" smtClean="0"/>
              <a:t>Name bold | Title.  Email | phone on next line. </a:t>
            </a:r>
          </a:p>
        </p:txBody>
      </p:sp>
      <p:pic>
        <p:nvPicPr>
          <p:cNvPr id="11" name="Picture 10" descr="LINK_tagdarker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6800" y="1143000"/>
            <a:ext cx="3387350" cy="304800"/>
          </a:xfrm>
          <a:prstGeom prst="rect">
            <a:avLst/>
          </a:prstGeom>
        </p:spPr>
      </p:pic>
    </p:spTree>
    <p:extLst>
      <p:ext uri="{BB962C8B-B14F-4D97-AF65-F5344CB8AC3E}">
        <p14:creationId xmlns:p14="http://schemas.microsoft.com/office/powerpoint/2010/main" val="240675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b="30000"/>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600200"/>
            <a:ext cx="8229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996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314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defRPr sz="18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15"/>
          <p:cNvSpPr>
            <a:spLocks noGrp="1" noChangeArrowheads="1"/>
          </p:cNvSpPr>
          <p:nvPr>
            <p:ph type="sldNum" sz="quarter" idx="10"/>
          </p:nvPr>
        </p:nvSpPr>
        <p:spPr>
          <a:ln/>
        </p:spPr>
        <p:txBody>
          <a:bodyPr/>
          <a:lstStyle>
            <a:lvl1pPr>
              <a:defRPr/>
            </a:lvl1pPr>
          </a:lstStyle>
          <a:p>
            <a:fld id="{F4789292-7892-4A33-8D9A-D6727EF7C39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51355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nd Content_No Insight">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email"/>
          <a:srcRect/>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F4789292-7892-4A33-8D9A-D6727EF7C399}"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5330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ext lef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400800" y="1447800"/>
            <a:ext cx="2438400" cy="41148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17" name="Slide Number Placeholder 16"/>
          <p:cNvSpPr>
            <a:spLocks noGrp="1"/>
          </p:cNvSpPr>
          <p:nvPr>
            <p:ph type="sldNum" sz="quarter" idx="17"/>
          </p:nvPr>
        </p:nvSpPr>
        <p:spPr/>
        <p:txBody>
          <a:bodyPr/>
          <a:lstStyle/>
          <a:p>
            <a:fld id="{F4789292-7892-4A33-8D9A-D6727EF7C399}" type="slidenum">
              <a:rPr lang="en-US" smtClean="0">
                <a:solidFill>
                  <a:srgbClr val="FFFFFF"/>
                </a:solidFill>
              </a:rPr>
              <a:pPr/>
              <a:t>‹#›</a:t>
            </a:fld>
            <a:endParaRPr lang="en-US">
              <a:solidFill>
                <a:srgbClr val="FFFFFF"/>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Text Placeholder 9"/>
          <p:cNvSpPr>
            <a:spLocks noGrp="1"/>
          </p:cNvSpPr>
          <p:nvPr>
            <p:ph type="body" sz="quarter" idx="19"/>
          </p:nvPr>
        </p:nvSpPr>
        <p:spPr>
          <a:xfrm>
            <a:off x="457200" y="1447800"/>
            <a:ext cx="5791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8" hasCustomPrompt="1"/>
          </p:nvPr>
        </p:nvSpPr>
        <p:spPr>
          <a:xfrm>
            <a:off x="381000" y="6019800"/>
            <a:ext cx="58674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smtClean="0"/>
              <a:t>Implication or Insight or The Value or some other callout goes here if you need it.  You can use two lines.</a:t>
            </a:r>
          </a:p>
        </p:txBody>
      </p:sp>
      <p:sp>
        <p:nvSpPr>
          <p:cNvPr id="11"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smtClean="0"/>
              <a:t>Title</a:t>
            </a:r>
            <a:endParaRPr lang="en-US" dirty="0"/>
          </a:p>
        </p:txBody>
      </p:sp>
    </p:spTree>
    <p:extLst>
      <p:ext uri="{BB962C8B-B14F-4D97-AF65-F5344CB8AC3E}">
        <p14:creationId xmlns:p14="http://schemas.microsoft.com/office/powerpoint/2010/main" val="2787893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email"/>
          <a:srcRect/>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F4789292-7892-4A33-8D9A-D6727EF7C399}" type="slidenum">
              <a:rPr lang="en-US" smtClean="0">
                <a:solidFill>
                  <a:srgbClr val="FFFFFF"/>
                </a:solidFill>
              </a:rPr>
              <a:pPr/>
              <a:t>‹#›</a:t>
            </a:fld>
            <a:endParaRPr lang="en-US">
              <a:solidFill>
                <a:srgbClr val="FFFFFF"/>
              </a:solidFill>
            </a:endParaRP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smtClean="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smtClean="0"/>
              <a:t>Title</a:t>
            </a:r>
            <a:endParaRPr lang="en-US" dirty="0"/>
          </a:p>
        </p:txBody>
      </p:sp>
    </p:spTree>
    <p:extLst>
      <p:ext uri="{BB962C8B-B14F-4D97-AF65-F5344CB8AC3E}">
        <p14:creationId xmlns:p14="http://schemas.microsoft.com/office/powerpoint/2010/main" val="1867569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print">
            <a:alphaModFix/>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print">
            <a:alphaModFix/>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1905000" y="3124200"/>
            <a:ext cx="7239000" cy="685800"/>
          </a:xfrm>
          <a:prstGeom prst="rect">
            <a:avLst/>
          </a:prstGeom>
        </p:spPr>
        <p:txBody>
          <a:bodyPr/>
          <a:lstStyle>
            <a:lvl1pPr marL="0" indent="0">
              <a:buNone/>
              <a:defRPr sz="4000" b="1">
                <a:solidFill>
                  <a:schemeClr val="accent1"/>
                </a:solidFill>
              </a:defRPr>
            </a:lvl1pPr>
          </a:lstStyle>
          <a:p>
            <a:pPr lvl="0"/>
            <a:r>
              <a:rPr lang="en-US" smtClean="0"/>
              <a:t>Click to edit Master text styles</a:t>
            </a:r>
          </a:p>
        </p:txBody>
      </p:sp>
      <p:sp>
        <p:nvSpPr>
          <p:cNvPr id="9" name="Text Placeholder 7"/>
          <p:cNvSpPr>
            <a:spLocks noGrp="1"/>
          </p:cNvSpPr>
          <p:nvPr>
            <p:ph type="body" sz="quarter" idx="11"/>
          </p:nvPr>
        </p:nvSpPr>
        <p:spPr>
          <a:xfrm>
            <a:off x="1905000" y="3733800"/>
            <a:ext cx="7315200" cy="685800"/>
          </a:xfrm>
          <a:prstGeom prst="rect">
            <a:avLst/>
          </a:prstGeom>
        </p:spPr>
        <p:txBody>
          <a:bodyPr/>
          <a:lstStyle>
            <a:lvl1pPr marL="0" indent="0">
              <a:buNone/>
              <a:defRPr sz="1800" b="1">
                <a:solidFill>
                  <a:schemeClr val="tx2"/>
                </a:solidFill>
              </a:defRPr>
            </a:lvl1pPr>
          </a:lstStyle>
          <a:p>
            <a:pPr lvl="0"/>
            <a:r>
              <a:rPr lang="en-US" smtClean="0"/>
              <a:t>Click to edit Master text styles</a:t>
            </a:r>
          </a:p>
        </p:txBody>
      </p:sp>
      <p:sp>
        <p:nvSpPr>
          <p:cNvPr id="11" name="Picture Placeholder 10"/>
          <p:cNvSpPr>
            <a:spLocks noGrp="1"/>
          </p:cNvSpPr>
          <p:nvPr>
            <p:ph type="pic" sz="quarter" idx="12"/>
          </p:nvPr>
        </p:nvSpPr>
        <p:spPr>
          <a:xfrm>
            <a:off x="152400" y="2514600"/>
            <a:ext cx="1600200" cy="1981200"/>
          </a:xfrm>
          <a:prstGeom prst="rect">
            <a:avLst/>
          </a:prstGeom>
        </p:spPr>
        <p:txBody>
          <a:bodyPr/>
          <a:lstStyle>
            <a:lvl1pPr>
              <a:defRPr sz="1400"/>
            </a:lvl1pPr>
          </a:lstStyle>
          <a:p>
            <a:r>
              <a:rPr lang="en-US" smtClean="0"/>
              <a:t>Click icon to add picture</a:t>
            </a:r>
            <a:endParaRPr lang="en-US"/>
          </a:p>
        </p:txBody>
      </p:sp>
      <p:sp>
        <p:nvSpPr>
          <p:cNvPr id="7" name="Rectangle 6"/>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019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1066800"/>
          </a:xfrm>
          <a:prstGeom prst="rect">
            <a:avLst/>
          </a:prstGeom>
          <a:solidFill>
            <a:schemeClr val="tx2"/>
          </a:solidFill>
          <a:ln w="9525">
            <a:noFill/>
            <a:miter lim="800000"/>
            <a:headEnd/>
            <a:tailEnd/>
          </a:ln>
        </p:spPr>
      </p:pic>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smtClean="0"/>
              <a:t>Click to edit Master text styles</a:t>
            </a:r>
          </a:p>
        </p:txBody>
      </p:sp>
      <p:sp>
        <p:nvSpPr>
          <p:cNvPr id="8" name="Text Placeholder 8"/>
          <p:cNvSpPr>
            <a:spLocks noGrp="1"/>
          </p:cNvSpPr>
          <p:nvPr>
            <p:ph type="body" sz="quarter" idx="20"/>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smtClean="0"/>
              <a:t>Click to edit Master text styles</a:t>
            </a:r>
          </a:p>
        </p:txBody>
      </p:sp>
      <p:sp>
        <p:nvSpPr>
          <p:cNvPr id="9" name="Slide Number Placeholder 10"/>
          <p:cNvSpPr>
            <a:spLocks noGrp="1"/>
          </p:cNvSpPr>
          <p:nvPr>
            <p:ph type="sldNum" sz="quarter" idx="21"/>
          </p:nvPr>
        </p:nvSpPr>
        <p:spPr/>
        <p:txBody>
          <a:bodyPr/>
          <a:lstStyle>
            <a:lvl1pPr>
              <a:defRPr/>
            </a:lvl1pPr>
          </a:lstStyle>
          <a:p>
            <a:pPr>
              <a:defRPr/>
            </a:pPr>
            <a:fld id="{19213D95-CABA-48D6-8932-B832A7115830}" type="slidenum">
              <a:rPr lang="en-US"/>
              <a:pPr>
                <a:defRPr/>
              </a:pPr>
              <a:t>‹#›</a:t>
            </a:fld>
            <a:endParaRPr lang="en-US" dirty="0"/>
          </a:p>
        </p:txBody>
      </p:sp>
    </p:spTree>
    <p:extLst>
      <p:ext uri="{BB962C8B-B14F-4D97-AF65-F5344CB8AC3E}">
        <p14:creationId xmlns:p14="http://schemas.microsoft.com/office/powerpoint/2010/main" val="2224947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1066800"/>
          </a:xfrm>
          <a:prstGeom prst="rect">
            <a:avLst/>
          </a:prstGeom>
          <a:solidFill>
            <a:schemeClr val="tx2"/>
          </a:solidFill>
          <a:ln w="9525">
            <a:noFill/>
            <a:miter lim="800000"/>
            <a:headEnd/>
            <a:tailEnd/>
          </a:ln>
        </p:spPr>
      </p:pic>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smtClean="0"/>
              <a:t>Click to edit Master text styles</a:t>
            </a:r>
          </a:p>
        </p:txBody>
      </p:sp>
      <p:sp>
        <p:nvSpPr>
          <p:cNvPr id="8" name="Text Placeholder 8"/>
          <p:cNvSpPr>
            <a:spLocks noGrp="1"/>
          </p:cNvSpPr>
          <p:nvPr>
            <p:ph type="body" sz="quarter" idx="20"/>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smtClean="0"/>
              <a:t>Click to edit Master text styles</a:t>
            </a:r>
          </a:p>
        </p:txBody>
      </p:sp>
      <p:sp>
        <p:nvSpPr>
          <p:cNvPr id="9" name="Slide Number Placeholder 10"/>
          <p:cNvSpPr>
            <a:spLocks noGrp="1"/>
          </p:cNvSpPr>
          <p:nvPr>
            <p:ph type="sldNum" sz="quarter" idx="21"/>
          </p:nvPr>
        </p:nvSpPr>
        <p:spPr/>
        <p:txBody>
          <a:bodyPr/>
          <a:lstStyle>
            <a:lvl1pPr>
              <a:defRPr/>
            </a:lvl1pPr>
          </a:lstStyle>
          <a:p>
            <a:pPr>
              <a:defRPr/>
            </a:pPr>
            <a:fld id="{19213D95-CABA-48D6-8932-B832A7115830}" type="slidenum">
              <a:rPr lang="en-US"/>
              <a:pPr>
                <a:defRPr/>
              </a:pPr>
              <a:t>‹#›</a:t>
            </a:fld>
            <a:endParaRPr lang="en-US" dirty="0"/>
          </a:p>
        </p:txBody>
      </p:sp>
    </p:spTree>
    <p:extLst>
      <p:ext uri="{BB962C8B-B14F-4D97-AF65-F5344CB8AC3E}">
        <p14:creationId xmlns:p14="http://schemas.microsoft.com/office/powerpoint/2010/main" val="398077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p>
            <a:fld id="{13443910-3D88-430F-B3B4-1945443AA91F}" type="slidenum">
              <a:rPr lang="en-US" smtClean="0"/>
              <a:pPr/>
              <a:t>‹#›</a:t>
            </a:fld>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smtClean="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smtClean="0"/>
              <a:t>Title</a:t>
            </a:r>
            <a:endParaRPr lang="en-US" dirty="0"/>
          </a:p>
        </p:txBody>
      </p:sp>
    </p:spTree>
    <p:extLst>
      <p:ext uri="{BB962C8B-B14F-4D97-AF65-F5344CB8AC3E}">
        <p14:creationId xmlns:p14="http://schemas.microsoft.com/office/powerpoint/2010/main" val="4130051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p>
            <a:fld id="{13443910-3D88-430F-B3B4-1945443AA91F}" type="slidenum">
              <a:rPr lang="en-US" smtClean="0"/>
              <a:pPr/>
              <a:t>‹#›</a:t>
            </a:fld>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smtClean="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smtClean="0"/>
              <a:t>Title</a:t>
            </a:r>
            <a:endParaRPr lang="en-US" dirty="0"/>
          </a:p>
        </p:txBody>
      </p:sp>
    </p:spTree>
    <p:extLst>
      <p:ext uri="{BB962C8B-B14F-4D97-AF65-F5344CB8AC3E}">
        <p14:creationId xmlns:p14="http://schemas.microsoft.com/office/powerpoint/2010/main" val="4202317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inor Divider">
    <p:spTree>
      <p:nvGrpSpPr>
        <p:cNvPr id="1" name=""/>
        <p:cNvGrpSpPr/>
        <p:nvPr/>
      </p:nvGrpSpPr>
      <p:grpSpPr>
        <a:xfrm>
          <a:off x="0" y="0"/>
          <a:ext cx="0" cy="0"/>
          <a:chOff x="0" y="0"/>
          <a:chExt cx="0" cy="0"/>
        </a:xfrm>
      </p:grpSpPr>
      <p:pic>
        <p:nvPicPr>
          <p:cNvPr id="3" name="Picture 2" descr="mediumsize_mobiusbluegry.png"/>
          <p:cNvPicPr>
            <a:picLocks noChangeAspect="1"/>
          </p:cNvPicPr>
          <p:nvPr userDrawn="1"/>
        </p:nvPicPr>
        <p:blipFill>
          <a:blip r:embed="rId2" cstate="print">
            <a:alphaModFix/>
          </a:blip>
          <a:stretch>
            <a:fillRect/>
          </a:stretch>
        </p:blipFill>
        <p:spPr>
          <a:xfrm rot="10800000">
            <a:off x="0" y="2192868"/>
            <a:ext cx="6220176" cy="4665132"/>
          </a:xfrm>
          <a:prstGeom prst="rect">
            <a:avLst/>
          </a:prstGeom>
        </p:spPr>
      </p:pic>
      <p:pic>
        <p:nvPicPr>
          <p:cNvPr id="4" name="Picture 3" descr="mediumsize_mobiusbluegry.png"/>
          <p:cNvPicPr>
            <a:picLocks noChangeAspect="1"/>
          </p:cNvPicPr>
          <p:nvPr userDrawn="1"/>
        </p:nvPicPr>
        <p:blipFill>
          <a:blip r:embed="rId2" cstate="print">
            <a:alphaModFix/>
          </a:blip>
          <a:stretch>
            <a:fillRect/>
          </a:stretch>
        </p:blipFill>
        <p:spPr>
          <a:xfrm rot="10800000">
            <a:off x="2954873" y="2175934"/>
            <a:ext cx="6189127" cy="4665132"/>
          </a:xfrm>
          <a:prstGeom prst="rect">
            <a:avLst/>
          </a:prstGeom>
        </p:spPr>
      </p:pic>
      <p:sp>
        <p:nvSpPr>
          <p:cNvPr id="8" name="Text Placeholder 7"/>
          <p:cNvSpPr>
            <a:spLocks noGrp="1"/>
          </p:cNvSpPr>
          <p:nvPr>
            <p:ph type="body" sz="quarter" idx="10"/>
          </p:nvPr>
        </p:nvSpPr>
        <p:spPr>
          <a:xfrm>
            <a:off x="533400" y="3124200"/>
            <a:ext cx="7239000" cy="685800"/>
          </a:xfrm>
          <a:prstGeom prst="rect">
            <a:avLst/>
          </a:prstGeom>
        </p:spPr>
        <p:txBody>
          <a:bodyPr/>
          <a:lstStyle>
            <a:lvl1pPr>
              <a:buNone/>
              <a:defRPr sz="4000" b="1">
                <a:solidFill>
                  <a:schemeClr val="accent1"/>
                </a:solidFill>
              </a:defRPr>
            </a:lvl1pPr>
          </a:lstStyle>
          <a:p>
            <a:pPr lvl="0"/>
            <a:r>
              <a:rPr lang="en-US" dirty="0" smtClean="0"/>
              <a:t>Click to edit Master text styles</a:t>
            </a:r>
            <a:endParaRPr lang="en-US" dirty="0"/>
          </a:p>
        </p:txBody>
      </p:sp>
      <p:sp>
        <p:nvSpPr>
          <p:cNvPr id="9" name="Text Placeholder 7"/>
          <p:cNvSpPr>
            <a:spLocks noGrp="1"/>
          </p:cNvSpPr>
          <p:nvPr>
            <p:ph type="body" sz="quarter" idx="11"/>
          </p:nvPr>
        </p:nvSpPr>
        <p:spPr>
          <a:xfrm>
            <a:off x="533400" y="3733800"/>
            <a:ext cx="7315200" cy="685800"/>
          </a:xfrm>
          <a:prstGeom prst="rect">
            <a:avLst/>
          </a:prstGeom>
        </p:spPr>
        <p:txBody>
          <a:bodyPr/>
          <a:lstStyle>
            <a:lvl1pPr marL="0" indent="0">
              <a:buNone/>
              <a:defRPr sz="1800" b="1">
                <a:solidFill>
                  <a:schemeClr val="tx2"/>
                </a:solidFill>
              </a:defRPr>
            </a:lvl1pPr>
          </a:lstStyle>
          <a:p>
            <a:pPr lvl="0"/>
            <a:r>
              <a:rPr lang="en-US" dirty="0" smtClean="0"/>
              <a:t>Click to edit Master text styles</a:t>
            </a:r>
            <a:endParaRPr lang="en-US" dirty="0"/>
          </a:p>
        </p:txBody>
      </p:sp>
      <p:sp>
        <p:nvSpPr>
          <p:cNvPr id="6" name="Rectangle 5"/>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942874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p>
            <a:fld id="{13443910-3D88-430F-B3B4-1945443AA91F}" type="slidenum">
              <a:rPr lang="en-US" smtClean="0"/>
              <a:pPr/>
              <a:t>‹#›</a:t>
            </a:fld>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smtClean="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smtClean="0"/>
              <a:t>Title</a:t>
            </a:r>
            <a:endParaRPr lang="en-US" dirty="0"/>
          </a:p>
        </p:txBody>
      </p:sp>
    </p:spTree>
    <p:extLst>
      <p:ext uri="{BB962C8B-B14F-4D97-AF65-F5344CB8AC3E}">
        <p14:creationId xmlns:p14="http://schemas.microsoft.com/office/powerpoint/2010/main" val="2208465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solidFill>
            <a:schemeClr val="tx2"/>
          </a:solidFill>
          <a:ln w="9525">
            <a:noFill/>
            <a:miter lim="800000"/>
            <a:headEnd/>
            <a:tailEnd/>
          </a:ln>
        </p:spPr>
      </p:pic>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smtClean="0"/>
              <a:t>Click to edit Master text styles</a:t>
            </a:r>
          </a:p>
        </p:txBody>
      </p:sp>
      <p:sp>
        <p:nvSpPr>
          <p:cNvPr id="8" name="Text Placeholder 8"/>
          <p:cNvSpPr>
            <a:spLocks noGrp="1"/>
          </p:cNvSpPr>
          <p:nvPr>
            <p:ph type="body" sz="quarter" idx="20"/>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smtClean="0"/>
              <a:t>Click to edit Master text styles</a:t>
            </a:r>
          </a:p>
        </p:txBody>
      </p:sp>
      <p:sp>
        <p:nvSpPr>
          <p:cNvPr id="9" name="Slide Number Placeholder 10"/>
          <p:cNvSpPr>
            <a:spLocks noGrp="1"/>
          </p:cNvSpPr>
          <p:nvPr>
            <p:ph type="sldNum" sz="quarter" idx="21"/>
          </p:nvPr>
        </p:nvSpPr>
        <p:spPr/>
        <p:txBody>
          <a:bodyPr/>
          <a:lstStyle>
            <a:lvl1pPr>
              <a:defRPr/>
            </a:lvl1pPr>
          </a:lstStyle>
          <a:p>
            <a:pPr>
              <a:defRPr/>
            </a:pPr>
            <a:fld id="{19213D95-CABA-48D6-8932-B832A7115830}" type="slidenum">
              <a:rPr lang="en-US"/>
              <a:pPr>
                <a:defRPr/>
              </a:pPr>
              <a:t>‹#›</a:t>
            </a:fld>
            <a:endParaRPr lang="en-US" dirty="0"/>
          </a:p>
        </p:txBody>
      </p:sp>
    </p:spTree>
    <p:extLst>
      <p:ext uri="{BB962C8B-B14F-4D97-AF65-F5344CB8AC3E}">
        <p14:creationId xmlns:p14="http://schemas.microsoft.com/office/powerpoint/2010/main" val="4021527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1066800"/>
          </a:xfrm>
          <a:prstGeom prst="rect">
            <a:avLst/>
          </a:prstGeom>
          <a:solidFill>
            <a:schemeClr val="tx2"/>
          </a:solidFill>
          <a:ln w="9525">
            <a:noFill/>
            <a:miter lim="800000"/>
            <a:headEnd/>
            <a:tailEnd/>
          </a:ln>
        </p:spPr>
      </p:pic>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smtClean="0"/>
              <a:t>Click to edit Master text styles</a:t>
            </a:r>
          </a:p>
        </p:txBody>
      </p:sp>
      <p:sp>
        <p:nvSpPr>
          <p:cNvPr id="8" name="Text Placeholder 8"/>
          <p:cNvSpPr>
            <a:spLocks noGrp="1"/>
          </p:cNvSpPr>
          <p:nvPr>
            <p:ph type="body" sz="quarter" idx="20"/>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smtClean="0"/>
              <a:t>Click to edit Master text styles</a:t>
            </a:r>
          </a:p>
        </p:txBody>
      </p:sp>
      <p:sp>
        <p:nvSpPr>
          <p:cNvPr id="9" name="Slide Number Placeholder 10"/>
          <p:cNvSpPr>
            <a:spLocks noGrp="1"/>
          </p:cNvSpPr>
          <p:nvPr>
            <p:ph type="sldNum" sz="quarter" idx="21"/>
          </p:nvPr>
        </p:nvSpPr>
        <p:spPr/>
        <p:txBody>
          <a:bodyPr/>
          <a:lstStyle>
            <a:lvl1pPr>
              <a:defRPr/>
            </a:lvl1pPr>
          </a:lstStyle>
          <a:p>
            <a:pPr>
              <a:defRPr/>
            </a:pPr>
            <a:fld id="{19213D95-CABA-48D6-8932-B832A7115830}" type="slidenum">
              <a:rPr lang="en-US"/>
              <a:pPr>
                <a:defRPr/>
              </a:pPr>
              <a:t>‹#›</a:t>
            </a:fld>
            <a:endParaRPr lang="en-US" dirty="0"/>
          </a:p>
        </p:txBody>
      </p:sp>
    </p:spTree>
    <p:extLst>
      <p:ext uri="{BB962C8B-B14F-4D97-AF65-F5344CB8AC3E}">
        <p14:creationId xmlns:p14="http://schemas.microsoft.com/office/powerpoint/2010/main" val="1687547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solidFill>
            <a:schemeClr val="tx2"/>
          </a:solidFill>
          <a:ln w="9525">
            <a:noFill/>
            <a:miter lim="800000"/>
            <a:headEnd/>
            <a:tailEnd/>
          </a:ln>
        </p:spPr>
      </p:pic>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smtClean="0"/>
              <a:t>Click to edit Master text styles</a:t>
            </a:r>
          </a:p>
        </p:txBody>
      </p:sp>
      <p:sp>
        <p:nvSpPr>
          <p:cNvPr id="8" name="Text Placeholder 8"/>
          <p:cNvSpPr>
            <a:spLocks noGrp="1"/>
          </p:cNvSpPr>
          <p:nvPr>
            <p:ph type="body" sz="quarter" idx="20"/>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smtClean="0"/>
              <a:t>Click to edit Master text styles</a:t>
            </a:r>
          </a:p>
        </p:txBody>
      </p:sp>
      <p:sp>
        <p:nvSpPr>
          <p:cNvPr id="9" name="Slide Number Placeholder 10"/>
          <p:cNvSpPr>
            <a:spLocks noGrp="1"/>
          </p:cNvSpPr>
          <p:nvPr>
            <p:ph type="sldNum" sz="quarter" idx="21"/>
          </p:nvPr>
        </p:nvSpPr>
        <p:spPr/>
        <p:txBody>
          <a:bodyPr/>
          <a:lstStyle>
            <a:lvl1pPr>
              <a:defRPr/>
            </a:lvl1pPr>
          </a:lstStyle>
          <a:p>
            <a:pPr>
              <a:defRPr/>
            </a:pPr>
            <a:fld id="{19213D95-CABA-48D6-8932-B832A7115830}" type="slidenum">
              <a:rPr lang="en-US"/>
              <a:pPr>
                <a:defRPr/>
              </a:pPr>
              <a:t>‹#›</a:t>
            </a:fld>
            <a:endParaRPr lang="en-US" dirty="0"/>
          </a:p>
        </p:txBody>
      </p:sp>
    </p:spTree>
    <p:extLst>
      <p:ext uri="{BB962C8B-B14F-4D97-AF65-F5344CB8AC3E}">
        <p14:creationId xmlns:p14="http://schemas.microsoft.com/office/powerpoint/2010/main" val="339470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ext righ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457200" y="1447800"/>
            <a:ext cx="2438400" cy="4114800"/>
          </a:xfrm>
          <a:prstGeom prst="rect">
            <a:avLst/>
          </a:prstGeom>
        </p:spPr>
        <p:txBody>
          <a:bodyPr/>
          <a:lstStyle>
            <a:lvl1pPr marL="171450" indent="-171450">
              <a:buClr>
                <a:schemeClr val="accent2"/>
              </a:buClr>
              <a:defRPr sz="1400" b="0">
                <a:solidFill>
                  <a:srgbClr val="000000"/>
                </a:solidFill>
              </a:defRPr>
            </a:lvl1pPr>
            <a:lvl2pPr>
              <a:defRPr sz="1400"/>
            </a:lvl2pPr>
            <a:lvl3pPr>
              <a:defRPr sz="1400"/>
            </a:lvl3pPr>
            <a:lvl4pPr>
              <a:defRPr sz="1400"/>
            </a:lvl4pPr>
            <a:lvl5pPr>
              <a:defRPr sz="1400"/>
            </a:lvl5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4"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smtClean="0"/>
              <a:t>Click to edit Master text styles</a:t>
            </a:r>
          </a:p>
        </p:txBody>
      </p:sp>
      <p:sp>
        <p:nvSpPr>
          <p:cNvPr id="10" name="Text Placeholder 9"/>
          <p:cNvSpPr>
            <a:spLocks noGrp="1"/>
          </p:cNvSpPr>
          <p:nvPr>
            <p:ph type="body" sz="quarter" idx="19"/>
          </p:nvPr>
        </p:nvSpPr>
        <p:spPr>
          <a:xfrm>
            <a:off x="3048000" y="1447800"/>
            <a:ext cx="5791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20"/>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smtClean="0"/>
              <a:t>Click to edit Master text styles</a:t>
            </a:r>
          </a:p>
        </p:txBody>
      </p:sp>
      <p:sp>
        <p:nvSpPr>
          <p:cNvPr id="7" name="Slide Number Placeholder 9"/>
          <p:cNvSpPr>
            <a:spLocks noGrp="1"/>
          </p:cNvSpPr>
          <p:nvPr>
            <p:ph type="sldNum" sz="quarter" idx="21"/>
          </p:nvPr>
        </p:nvSpPr>
        <p:spPr/>
        <p:txBody>
          <a:bodyPr/>
          <a:lstStyle>
            <a:lvl1pPr>
              <a:defRPr/>
            </a:lvl1pPr>
          </a:lstStyle>
          <a:p>
            <a:pPr>
              <a:defRPr/>
            </a:pPr>
            <a:fld id="{FCEAE558-29F8-4824-9A61-821B7A65A89E}" type="slidenum">
              <a:rPr lang="en-US"/>
              <a:pPr>
                <a:defRPr/>
              </a:pPr>
              <a:t>‹#›</a:t>
            </a:fld>
            <a:endParaRPr lang="en-US" dirty="0"/>
          </a:p>
        </p:txBody>
      </p:sp>
    </p:spTree>
    <p:extLst>
      <p:ext uri="{BB962C8B-B14F-4D97-AF65-F5344CB8AC3E}">
        <p14:creationId xmlns:p14="http://schemas.microsoft.com/office/powerpoint/2010/main" val="1481504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solidFill>
            <a:schemeClr val="tx2"/>
          </a:solidFill>
          <a:ln w="9525">
            <a:noFill/>
            <a:miter lim="800000"/>
            <a:headEnd/>
            <a:tailEnd/>
          </a:ln>
        </p:spPr>
      </p:pic>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9"/>
          <p:cNvSpPr>
            <a:spLocks noGrp="1"/>
          </p:cNvSpPr>
          <p:nvPr>
            <p:ph type="body" sz="quarter" idx="18"/>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smtClean="0"/>
              <a:t>Click to edit Master text styles</a:t>
            </a:r>
          </a:p>
        </p:txBody>
      </p:sp>
      <p:sp>
        <p:nvSpPr>
          <p:cNvPr id="8" name="Text Placeholder 8"/>
          <p:cNvSpPr>
            <a:spLocks noGrp="1"/>
          </p:cNvSpPr>
          <p:nvPr>
            <p:ph type="body" sz="quarter" idx="20"/>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smtClean="0"/>
              <a:t>Click to edit Master text styles</a:t>
            </a:r>
          </a:p>
        </p:txBody>
      </p:sp>
      <p:sp>
        <p:nvSpPr>
          <p:cNvPr id="9" name="Slide Number Placeholder 10"/>
          <p:cNvSpPr>
            <a:spLocks noGrp="1"/>
          </p:cNvSpPr>
          <p:nvPr>
            <p:ph type="sldNum" sz="quarter" idx="21"/>
          </p:nvPr>
        </p:nvSpPr>
        <p:spPr/>
        <p:txBody>
          <a:bodyPr/>
          <a:lstStyle>
            <a:lvl1pPr>
              <a:defRPr/>
            </a:lvl1pPr>
          </a:lstStyle>
          <a:p>
            <a:pPr>
              <a:defRPr/>
            </a:pPr>
            <a:fld id="{19213D95-CABA-48D6-8932-B832A7115830}" type="slidenum">
              <a:rPr lang="en-US"/>
              <a:pPr>
                <a:defRPr/>
              </a:pPr>
              <a:t>‹#›</a:t>
            </a:fld>
            <a:endParaRPr lang="en-US" dirty="0"/>
          </a:p>
        </p:txBody>
      </p:sp>
    </p:spTree>
    <p:extLst>
      <p:ext uri="{BB962C8B-B14F-4D97-AF65-F5344CB8AC3E}">
        <p14:creationId xmlns:p14="http://schemas.microsoft.com/office/powerpoint/2010/main" val="2742848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3"/>
          </p:nvPr>
        </p:nvSpPr>
        <p:spPr/>
        <p:txBody>
          <a:bodyPr/>
          <a:lstStyle/>
          <a:p>
            <a:fld id="{13443910-3D88-430F-B3B4-1945443AA91F}" type="slidenum">
              <a:rPr lang="en-US" smtClean="0"/>
              <a:pPr/>
              <a:t>‹#›</a:t>
            </a:fld>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lvl1pPr marL="114300" indent="-11430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smtClean="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smtClean="0"/>
              <a:t>Title</a:t>
            </a:r>
            <a:endParaRPr lang="en-US" dirty="0"/>
          </a:p>
        </p:txBody>
      </p:sp>
    </p:spTree>
    <p:extLst>
      <p:ext uri="{BB962C8B-B14F-4D97-AF65-F5344CB8AC3E}">
        <p14:creationId xmlns:p14="http://schemas.microsoft.com/office/powerpoint/2010/main" val="2067816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email"/>
          <a:srcRect b="30000"/>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13443910-3D88-430F-B3B4-1945443AA91F}" type="slidenum">
              <a:rPr lang="en-US" smtClean="0"/>
              <a:pPr/>
              <a:t>‹#›</a:t>
            </a:fld>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smtClean="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smtClean="0"/>
              <a:t>Title</a:t>
            </a:r>
            <a:endParaRPr lang="en-US" dirty="0"/>
          </a:p>
        </p:txBody>
      </p:sp>
    </p:spTree>
    <p:extLst>
      <p:ext uri="{BB962C8B-B14F-4D97-AF65-F5344CB8AC3E}">
        <p14:creationId xmlns:p14="http://schemas.microsoft.com/office/powerpoint/2010/main" val="1256317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email"/>
          <a:srcRect b="30000"/>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13443910-3D88-430F-B3B4-1945443AA91F}" type="slidenum">
              <a:rPr lang="en-US" smtClean="0"/>
              <a:pPr/>
              <a:t>‹#›</a:t>
            </a:fld>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smtClean="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smtClean="0"/>
              <a:t>Title</a:t>
            </a:r>
            <a:endParaRPr lang="en-US" dirty="0"/>
          </a:p>
        </p:txBody>
      </p:sp>
    </p:spTree>
    <p:extLst>
      <p:ext uri="{BB962C8B-B14F-4D97-AF65-F5344CB8AC3E}">
        <p14:creationId xmlns:p14="http://schemas.microsoft.com/office/powerpoint/2010/main" val="2917426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email"/>
          <a:srcRect b="30000"/>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13443910-3D88-430F-B3B4-1945443AA91F}" type="slidenum">
              <a:rPr lang="en-US" smtClean="0"/>
              <a:pPr/>
              <a:t>‹#›</a:t>
            </a:fld>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smtClean="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smtClean="0"/>
              <a:t>Title</a:t>
            </a:r>
            <a:endParaRPr lang="en-US" dirty="0"/>
          </a:p>
        </p:txBody>
      </p:sp>
    </p:spTree>
    <p:extLst>
      <p:ext uri="{BB962C8B-B14F-4D97-AF65-F5344CB8AC3E}">
        <p14:creationId xmlns:p14="http://schemas.microsoft.com/office/powerpoint/2010/main" val="8429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13" name="Slide Number Placeholder 12"/>
          <p:cNvSpPr>
            <a:spLocks noGrp="1"/>
          </p:cNvSpPr>
          <p:nvPr>
            <p:ph type="sldNum" sz="quarter" idx="13"/>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14" name="Title 13"/>
          <p:cNvSpPr>
            <a:spLocks noGrp="1"/>
          </p:cNvSpPr>
          <p:nvPr>
            <p:ph type="title"/>
          </p:nvPr>
        </p:nvSpPr>
        <p:spPr/>
        <p:txBody>
          <a:bodyPr/>
          <a:lstStyle/>
          <a:p>
            <a:r>
              <a:rPr lang="en-US" smtClean="0"/>
              <a:t>Click to edit Master title style</a:t>
            </a:r>
            <a:endParaRPr lang="en-US"/>
          </a:p>
        </p:txBody>
      </p:sp>
      <p:sp>
        <p:nvSpPr>
          <p:cNvPr id="6" name="Text Placeholder 8"/>
          <p:cNvSpPr>
            <a:spLocks noGrp="1"/>
          </p:cNvSpPr>
          <p:nvPr>
            <p:ph type="body" sz="quarter" idx="14"/>
          </p:nvPr>
        </p:nvSpPr>
        <p:spPr>
          <a:xfrm>
            <a:off x="457200" y="1600200"/>
            <a:ext cx="8229600" cy="1524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5"/>
          </p:nvPr>
        </p:nvSpPr>
        <p:spPr>
          <a:xfrm>
            <a:off x="457200" y="3276600"/>
            <a:ext cx="82296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8836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email"/>
          <a:srcRect b="30000"/>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11" name="Slide Number Placeholder 10"/>
          <p:cNvSpPr>
            <a:spLocks noGrp="1"/>
          </p:cNvSpPr>
          <p:nvPr>
            <p:ph type="sldNum" sz="quarter" idx="13"/>
          </p:nvPr>
        </p:nvSpPr>
        <p:spPr/>
        <p:txBody>
          <a:bodyPr/>
          <a:lstStyle/>
          <a:p>
            <a:fld id="{13443910-3D88-430F-B3B4-1945443AA91F}" type="slidenum">
              <a:rPr lang="en-US" smtClean="0"/>
              <a:pPr/>
              <a:t>‹#›</a:t>
            </a:fld>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2" name="Content Placeholder 11"/>
          <p:cNvSpPr>
            <a:spLocks noGrp="1"/>
          </p:cNvSpPr>
          <p:nvPr>
            <p:ph sz="quarter" idx="15"/>
          </p:nvPr>
        </p:nvSpPr>
        <p:spPr>
          <a:xfrm>
            <a:off x="457200" y="1447800"/>
            <a:ext cx="8229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9"/>
          <p:cNvSpPr>
            <a:spLocks noGrp="1"/>
          </p:cNvSpPr>
          <p:nvPr>
            <p:ph type="body" sz="quarter" idx="18" hasCustomPrompt="1"/>
          </p:nvPr>
        </p:nvSpPr>
        <p:spPr>
          <a:xfrm>
            <a:off x="381000" y="6019800"/>
            <a:ext cx="7086600" cy="685800"/>
          </a:xfrm>
          <a:prstGeom prst="roundRect">
            <a:avLst/>
          </a:prstGeom>
        </p:spPr>
        <p:style>
          <a:lnRef idx="2">
            <a:schemeClr val="accent1"/>
          </a:lnRef>
          <a:fillRef idx="1">
            <a:schemeClr val="lt1"/>
          </a:fillRef>
          <a:effectRef idx="0">
            <a:schemeClr val="accent1"/>
          </a:effectRef>
          <a:fontRef idx="none"/>
        </p:style>
        <p:txBody>
          <a:bodyPr tIns="182880" anchor="ctr"/>
          <a:lstStyle>
            <a:lvl1pPr marL="0" marR="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sz="1400" b="0" baseline="0">
                <a:solidFill>
                  <a:schemeClr val="tx1"/>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marL="0" marR="0" lvl="0" indent="0" algn="l"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dirty="0" smtClean="0"/>
              <a:t>Implication or Insight or The Value or some other callout goes here if you need it.  You can make this box bigger if you need more than 2 lines.</a:t>
            </a:r>
          </a:p>
        </p:txBody>
      </p:sp>
      <p:sp>
        <p:nvSpPr>
          <p:cNvPr id="8" name="Text Placeholder 8"/>
          <p:cNvSpPr>
            <a:spLocks noGrp="1"/>
          </p:cNvSpPr>
          <p:nvPr>
            <p:ph type="body" sz="quarter" idx="20" hasCustomPrompt="1"/>
          </p:nvPr>
        </p:nvSpPr>
        <p:spPr>
          <a:xfrm>
            <a:off x="609600" y="5943600"/>
            <a:ext cx="1143000" cy="228600"/>
          </a:xfrm>
          <a:prstGeom prst="roundRect">
            <a:avLst/>
          </a:prstGeom>
          <a:solidFill>
            <a:schemeClr val="accent1"/>
          </a:solidFill>
        </p:spPr>
        <p:txBody>
          <a:bodyPr anchor="ctr"/>
          <a:lstStyle>
            <a:lvl1pPr>
              <a:buNone/>
              <a:defRPr sz="1400" b="1">
                <a:solidFill>
                  <a:schemeClr val="bg1"/>
                </a:solidFill>
              </a:defRPr>
            </a:lvl1pPr>
            <a:lvl2pPr>
              <a:buNone/>
              <a:defRPr sz="1400" b="1">
                <a:solidFill>
                  <a:schemeClr val="bg1"/>
                </a:solidFill>
              </a:defRPr>
            </a:lvl2pPr>
            <a:lvl3pPr>
              <a:buNone/>
              <a:defRPr sz="1400" b="1">
                <a:solidFill>
                  <a:schemeClr val="bg1"/>
                </a:solidFill>
              </a:defRPr>
            </a:lvl3pPr>
            <a:lvl4pPr>
              <a:buNone/>
              <a:defRPr sz="1400" b="1">
                <a:solidFill>
                  <a:schemeClr val="bg1"/>
                </a:solidFill>
              </a:defRPr>
            </a:lvl4pPr>
            <a:lvl5pPr>
              <a:buNone/>
              <a:defRPr sz="1400" b="1">
                <a:solidFill>
                  <a:schemeClr val="bg1"/>
                </a:solidFill>
              </a:defRPr>
            </a:lvl5pPr>
          </a:lstStyle>
          <a:p>
            <a:pPr lvl="0"/>
            <a:r>
              <a:rPr lang="en-US" dirty="0" smtClean="0"/>
              <a:t>Title</a:t>
            </a:r>
            <a:endParaRPr lang="en-US" dirty="0"/>
          </a:p>
        </p:txBody>
      </p:sp>
    </p:spTree>
    <p:extLst>
      <p:ext uri="{BB962C8B-B14F-4D97-AF65-F5344CB8AC3E}">
        <p14:creationId xmlns:p14="http://schemas.microsoft.com/office/powerpoint/2010/main" val="1893520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389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381000" y="1447800"/>
            <a:ext cx="2438400" cy="4114800"/>
          </a:xfrm>
          <a:prstGeom prst="rect">
            <a:avLst/>
          </a:prstGeom>
        </p:spPr>
        <p:txBody>
          <a:bodyPr/>
          <a:lstStyle>
            <a:lvl1pPr marL="171450" indent="-171450">
              <a:buClr>
                <a:schemeClr val="accent2"/>
              </a:buClr>
              <a:defRPr sz="1400">
                <a:solidFill>
                  <a:srgbClr val="000000"/>
                </a:solidFill>
              </a:defRPr>
            </a:lvl1pPr>
            <a:lvl2pPr>
              <a:defRPr sz="1400"/>
            </a:lvl2pPr>
            <a:lvl3pPr>
              <a:defRPr sz="1400"/>
            </a:lvl3pPr>
            <a:lvl4pPr>
              <a:defRPr sz="1400"/>
            </a:lvl4pPr>
            <a:lvl5pPr>
              <a:defRPr sz="1400"/>
            </a:lvl5pPr>
          </a:lstStyle>
          <a:p>
            <a:pPr lvl="0"/>
            <a:r>
              <a:rPr lang="en-US" dirty="0" smtClean="0"/>
              <a:t>Click to edit Master text styles</a:t>
            </a:r>
          </a:p>
        </p:txBody>
      </p:sp>
      <p:sp>
        <p:nvSpPr>
          <p:cNvPr id="17" name="Slide Number Placeholder 16"/>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4" name="Text Placeholder 9"/>
          <p:cNvSpPr>
            <a:spLocks noGrp="1"/>
          </p:cNvSpPr>
          <p:nvPr>
            <p:ph type="body" sz="quarter" idx="18" hasCustomPrompt="1"/>
          </p:nvPr>
        </p:nvSpPr>
        <p:spPr>
          <a:xfrm>
            <a:off x="381000" y="5943600"/>
            <a:ext cx="7086600" cy="609600"/>
          </a:xfrm>
        </p:spPr>
        <p:txBody>
          <a:bodyPr anchor="b"/>
          <a:lstStyle>
            <a:lvl1pPr marL="0" indent="0">
              <a:buNone/>
              <a:defRPr sz="1600" b="1" baseline="0">
                <a:solidFill>
                  <a:schemeClr val="accent6"/>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dirty="0" smtClean="0"/>
              <a:t>IMPLICATION goes here if you need it </a:t>
            </a:r>
            <a:endParaRPr lang="en-US" dirty="0"/>
          </a:p>
        </p:txBody>
      </p:sp>
      <p:sp>
        <p:nvSpPr>
          <p:cNvPr id="10" name="Text Placeholder 9"/>
          <p:cNvSpPr>
            <a:spLocks noGrp="1"/>
          </p:cNvSpPr>
          <p:nvPr>
            <p:ph type="body" sz="quarter" idx="19"/>
          </p:nvPr>
        </p:nvSpPr>
        <p:spPr>
          <a:xfrm>
            <a:off x="3048000" y="1447800"/>
            <a:ext cx="57912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51008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6" name="Content Placeholder 15"/>
          <p:cNvSpPr>
            <a:spLocks noGrp="1"/>
          </p:cNvSpPr>
          <p:nvPr>
            <p:ph sz="quarter" idx="16"/>
          </p:nvPr>
        </p:nvSpPr>
        <p:spPr>
          <a:xfrm>
            <a:off x="6400800" y="1447800"/>
            <a:ext cx="2438400" cy="4114800"/>
          </a:xfrm>
          <a:prstGeom prst="rect">
            <a:avLst/>
          </a:prstGeom>
        </p:spPr>
        <p:txBody>
          <a:bodyPr/>
          <a:lstStyle>
            <a:lvl1pPr marL="171450" indent="-171450">
              <a:buClr>
                <a:schemeClr val="accent2"/>
              </a:buClr>
              <a:defRPr sz="1400">
                <a:solidFill>
                  <a:srgbClr val="000000"/>
                </a:solidFill>
              </a:defRPr>
            </a:lvl1pPr>
            <a:lvl2pPr>
              <a:defRPr sz="1400"/>
            </a:lvl2pPr>
            <a:lvl3pPr>
              <a:defRPr sz="1400"/>
            </a:lvl3pPr>
            <a:lvl4pPr>
              <a:defRPr sz="1400"/>
            </a:lvl4pPr>
            <a:lvl5pPr>
              <a:defRPr sz="1400"/>
            </a:lvl5pPr>
          </a:lstStyle>
          <a:p>
            <a:pPr lvl="0"/>
            <a:r>
              <a:rPr lang="en-US" dirty="0" smtClean="0"/>
              <a:t>Click to edit Master text styles</a:t>
            </a:r>
          </a:p>
        </p:txBody>
      </p:sp>
      <p:sp>
        <p:nvSpPr>
          <p:cNvPr id="17" name="Slide Number Placeholder 16"/>
          <p:cNvSpPr>
            <a:spLocks noGrp="1"/>
          </p:cNvSpPr>
          <p:nvPr>
            <p:ph type="sldNum" sz="quarter" idx="17"/>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4" name="Text Placeholder 9"/>
          <p:cNvSpPr>
            <a:spLocks noGrp="1"/>
          </p:cNvSpPr>
          <p:nvPr>
            <p:ph type="body" sz="quarter" idx="18" hasCustomPrompt="1"/>
          </p:nvPr>
        </p:nvSpPr>
        <p:spPr>
          <a:xfrm>
            <a:off x="381000" y="5943600"/>
            <a:ext cx="5791200" cy="609600"/>
          </a:xfrm>
        </p:spPr>
        <p:txBody>
          <a:bodyPr anchor="b"/>
          <a:lstStyle>
            <a:lvl1pPr marL="0" indent="0">
              <a:buNone/>
              <a:defRPr sz="1600" b="1" baseline="0">
                <a:solidFill>
                  <a:schemeClr val="accent6"/>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dirty="0" smtClean="0"/>
              <a:t>IMPLICATION goes here if you need it </a:t>
            </a:r>
            <a:endParaRPr lang="en-US" dirty="0"/>
          </a:p>
        </p:txBody>
      </p:sp>
      <p:sp>
        <p:nvSpPr>
          <p:cNvPr id="9" name="Text Placeholder 9"/>
          <p:cNvSpPr>
            <a:spLocks noGrp="1"/>
          </p:cNvSpPr>
          <p:nvPr>
            <p:ph type="body" sz="quarter" idx="19"/>
          </p:nvPr>
        </p:nvSpPr>
        <p:spPr>
          <a:xfrm>
            <a:off x="381000" y="1447800"/>
            <a:ext cx="57912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5413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right">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6324600" y="2706988"/>
            <a:ext cx="2587752" cy="2971800"/>
          </a:xfrm>
          <a:prstGeom prst="roundRect">
            <a:avLst/>
          </a:prstGeom>
          <a:solidFill>
            <a:schemeClr val="accent3"/>
          </a:solidFill>
          <a:ln>
            <a:solidFill>
              <a:schemeClr val="bg1"/>
            </a:solidFill>
          </a:ln>
        </p:spPr>
        <p:txBody>
          <a:bodyPr lIns="182880" tIns="457200"/>
          <a:lstStyle>
            <a:lvl1pPr marL="0" indent="0">
              <a:buNone/>
              <a:defRPr sz="1400" b="1" i="1" baseline="0">
                <a:solidFill>
                  <a:schemeClr val="bg1"/>
                </a:solidFill>
              </a:defRPr>
            </a:lvl1pPr>
          </a:lstStyle>
          <a:p>
            <a:pPr lvl="0"/>
            <a:r>
              <a:rPr lang="en-US" dirty="0" smtClean="0"/>
              <a:t>“Quote goes here in italics”</a:t>
            </a:r>
          </a:p>
        </p:txBody>
      </p:sp>
      <p:sp>
        <p:nvSpPr>
          <p:cNvPr id="13" name="Picture Placeholder 17"/>
          <p:cNvSpPr>
            <a:spLocks noGrp="1"/>
          </p:cNvSpPr>
          <p:nvPr>
            <p:ph type="pic" sz="quarter" idx="12"/>
          </p:nvPr>
        </p:nvSpPr>
        <p:spPr>
          <a:xfrm>
            <a:off x="6324600" y="1447800"/>
            <a:ext cx="2587752" cy="1676400"/>
          </a:xfrm>
          <a:prstGeom prst="rect">
            <a:avLst/>
          </a:prstGeom>
          <a:solidFill>
            <a:schemeClr val="bg1"/>
          </a:solidFill>
        </p:spPr>
        <p:txBody>
          <a:bodyPr/>
          <a:lstStyle>
            <a:lvl1pPr>
              <a:buNone/>
              <a:defRPr sz="1400"/>
            </a:lvl1pPr>
          </a:lstStyle>
          <a:p>
            <a:endParaRPr lang="en-US" dirty="0"/>
          </a:p>
        </p:txBody>
      </p:sp>
      <p:sp>
        <p:nvSpPr>
          <p:cNvPr id="19" name="Slide Number Placeholder 18"/>
          <p:cNvSpPr>
            <a:spLocks noGrp="1"/>
          </p:cNvSpPr>
          <p:nvPr>
            <p:ph type="sldNum" sz="quarter" idx="16"/>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0" name="Title 19"/>
          <p:cNvSpPr>
            <a:spLocks noGrp="1"/>
          </p:cNvSpPr>
          <p:nvPr>
            <p:ph type="title"/>
          </p:nvPr>
        </p:nvSpPr>
        <p:spPr/>
        <p:txBody>
          <a:bodyPr/>
          <a:lstStyle/>
          <a:p>
            <a:r>
              <a:rPr lang="en-US" smtClean="0"/>
              <a:t>Click to edit Master title style</a:t>
            </a:r>
            <a:endParaRPr lang="en-US"/>
          </a:p>
        </p:txBody>
      </p:sp>
      <p:sp>
        <p:nvSpPr>
          <p:cNvPr id="17" name="Text Placeholder 9"/>
          <p:cNvSpPr>
            <a:spLocks noGrp="1"/>
          </p:cNvSpPr>
          <p:nvPr>
            <p:ph type="body" sz="quarter" idx="18" hasCustomPrompt="1"/>
          </p:nvPr>
        </p:nvSpPr>
        <p:spPr>
          <a:xfrm>
            <a:off x="381000" y="5943600"/>
            <a:ext cx="5715000" cy="609600"/>
          </a:xfrm>
        </p:spPr>
        <p:txBody>
          <a:bodyPr anchor="b"/>
          <a:lstStyle>
            <a:lvl1pPr marL="0" indent="0">
              <a:buNone/>
              <a:defRPr sz="1600" b="1" baseline="0">
                <a:solidFill>
                  <a:schemeClr val="accent6"/>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dirty="0" smtClean="0"/>
              <a:t>IMPLICATION goes here if you need it </a:t>
            </a:r>
            <a:endParaRPr lang="en-US" dirty="0"/>
          </a:p>
        </p:txBody>
      </p:sp>
      <p:sp>
        <p:nvSpPr>
          <p:cNvPr id="9" name="Text Placeholder 9"/>
          <p:cNvSpPr>
            <a:spLocks noGrp="1"/>
          </p:cNvSpPr>
          <p:nvPr>
            <p:ph type="body" sz="quarter" idx="19"/>
          </p:nvPr>
        </p:nvSpPr>
        <p:spPr>
          <a:xfrm>
            <a:off x="381000" y="1447800"/>
            <a:ext cx="5715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28222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left">
    <p:spTree>
      <p:nvGrpSpPr>
        <p:cNvPr id="1" name=""/>
        <p:cNvGrpSpPr/>
        <p:nvPr/>
      </p:nvGrpSpPr>
      <p:grpSpPr>
        <a:xfrm>
          <a:off x="0" y="0"/>
          <a:ext cx="0" cy="0"/>
          <a:chOff x="0" y="0"/>
          <a:chExt cx="0" cy="0"/>
        </a:xfrm>
      </p:grpSpPr>
      <p:sp>
        <p:nvSpPr>
          <p:cNvPr id="12" name="Text Placeholder 15"/>
          <p:cNvSpPr>
            <a:spLocks noGrp="1"/>
          </p:cNvSpPr>
          <p:nvPr>
            <p:ph type="body" sz="quarter" idx="11" hasCustomPrompt="1"/>
          </p:nvPr>
        </p:nvSpPr>
        <p:spPr>
          <a:xfrm>
            <a:off x="381000" y="2706988"/>
            <a:ext cx="2587752" cy="2971800"/>
          </a:xfrm>
          <a:prstGeom prst="roundRect">
            <a:avLst/>
          </a:prstGeom>
          <a:solidFill>
            <a:schemeClr val="accent4"/>
          </a:solidFill>
          <a:ln>
            <a:solidFill>
              <a:schemeClr val="bg1"/>
            </a:solidFill>
          </a:ln>
        </p:spPr>
        <p:txBody>
          <a:bodyPr lIns="182880" tIns="457200"/>
          <a:lstStyle>
            <a:lvl1pPr marL="0" indent="0">
              <a:buNone/>
              <a:defRPr sz="1400" b="1" i="1" baseline="0">
                <a:solidFill>
                  <a:schemeClr val="bg1"/>
                </a:solidFill>
              </a:defRPr>
            </a:lvl1pPr>
          </a:lstStyle>
          <a:p>
            <a:pPr lvl="0"/>
            <a:r>
              <a:rPr lang="en-US" dirty="0" smtClean="0"/>
              <a:t>“Quote goes here in italics”</a:t>
            </a:r>
          </a:p>
        </p:txBody>
      </p:sp>
      <p:sp>
        <p:nvSpPr>
          <p:cNvPr id="13" name="Picture Placeholder 17"/>
          <p:cNvSpPr>
            <a:spLocks noGrp="1"/>
          </p:cNvSpPr>
          <p:nvPr>
            <p:ph type="pic" sz="quarter" idx="12"/>
          </p:nvPr>
        </p:nvSpPr>
        <p:spPr>
          <a:xfrm>
            <a:off x="381000" y="1447800"/>
            <a:ext cx="2587752" cy="1676400"/>
          </a:xfrm>
          <a:prstGeom prst="rect">
            <a:avLst/>
          </a:prstGeom>
          <a:solidFill>
            <a:schemeClr val="bg1"/>
          </a:solidFill>
        </p:spPr>
        <p:txBody>
          <a:bodyPr/>
          <a:lstStyle>
            <a:lvl1pPr>
              <a:buNone/>
              <a:defRPr sz="1400"/>
            </a:lvl1pPr>
          </a:lstStyle>
          <a:p>
            <a:endParaRPr lang="en-US" dirty="0"/>
          </a:p>
        </p:txBody>
      </p:sp>
      <p:sp>
        <p:nvSpPr>
          <p:cNvPr id="19" name="Slide Number Placeholder 18"/>
          <p:cNvSpPr>
            <a:spLocks noGrp="1"/>
          </p:cNvSpPr>
          <p:nvPr>
            <p:ph type="sldNum" sz="quarter" idx="16"/>
          </p:nvPr>
        </p:nvSpPr>
        <p:spPr/>
        <p:txBody>
          <a:bodyPr/>
          <a:lstStyle/>
          <a:p>
            <a:fld id="{13443910-3D88-430F-B3B4-1945443AA91F}" type="slidenum">
              <a:rPr lang="en-US" smtClean="0">
                <a:solidFill>
                  <a:srgbClr val="FFFFFF"/>
                </a:solidFill>
              </a:rPr>
              <a:pPr/>
              <a:t>‹#›</a:t>
            </a:fld>
            <a:endParaRPr lang="en-US">
              <a:solidFill>
                <a:srgbClr val="FFFFFF"/>
              </a:solidFill>
            </a:endParaRPr>
          </a:p>
        </p:txBody>
      </p:sp>
      <p:sp>
        <p:nvSpPr>
          <p:cNvPr id="20" name="Title 19"/>
          <p:cNvSpPr>
            <a:spLocks noGrp="1"/>
          </p:cNvSpPr>
          <p:nvPr>
            <p:ph type="title"/>
          </p:nvPr>
        </p:nvSpPr>
        <p:spPr/>
        <p:txBody>
          <a:bodyPr/>
          <a:lstStyle/>
          <a:p>
            <a:r>
              <a:rPr lang="en-US" smtClean="0"/>
              <a:t>Click to edit Master title style</a:t>
            </a:r>
            <a:endParaRPr lang="en-US"/>
          </a:p>
        </p:txBody>
      </p:sp>
      <p:sp>
        <p:nvSpPr>
          <p:cNvPr id="9" name="Text Placeholder 9"/>
          <p:cNvSpPr>
            <a:spLocks noGrp="1"/>
          </p:cNvSpPr>
          <p:nvPr>
            <p:ph type="body" sz="quarter" idx="18" hasCustomPrompt="1"/>
          </p:nvPr>
        </p:nvSpPr>
        <p:spPr>
          <a:xfrm>
            <a:off x="381000" y="5943600"/>
            <a:ext cx="7086600" cy="609600"/>
          </a:xfrm>
        </p:spPr>
        <p:txBody>
          <a:bodyPr anchor="b"/>
          <a:lstStyle>
            <a:lvl1pPr marL="0" indent="0">
              <a:buNone/>
              <a:defRPr sz="1600" b="1" baseline="0">
                <a:solidFill>
                  <a:schemeClr val="accent6"/>
                </a:solidFill>
              </a:defRPr>
            </a:lvl1pPr>
            <a:lvl2pPr>
              <a:buNone/>
              <a:defRPr sz="1600" b="1">
                <a:solidFill>
                  <a:schemeClr val="accent6"/>
                </a:solidFill>
              </a:defRPr>
            </a:lvl2pPr>
            <a:lvl3pPr>
              <a:buNone/>
              <a:defRPr sz="1600" b="1">
                <a:solidFill>
                  <a:schemeClr val="accent6"/>
                </a:solidFill>
              </a:defRPr>
            </a:lvl3pPr>
            <a:lvl4pPr>
              <a:buNone/>
              <a:defRPr sz="1600" b="1">
                <a:solidFill>
                  <a:schemeClr val="accent6"/>
                </a:solidFill>
              </a:defRPr>
            </a:lvl4pPr>
            <a:lvl5pPr>
              <a:buNone/>
              <a:defRPr sz="1600" b="1">
                <a:solidFill>
                  <a:schemeClr val="accent6"/>
                </a:solidFill>
              </a:defRPr>
            </a:lvl5pPr>
          </a:lstStyle>
          <a:p>
            <a:pPr lvl="0"/>
            <a:r>
              <a:rPr lang="en-US" dirty="0" smtClean="0"/>
              <a:t>IMPLICATION goes here if you need it </a:t>
            </a:r>
            <a:endParaRPr lang="en-US" dirty="0"/>
          </a:p>
        </p:txBody>
      </p:sp>
      <p:sp>
        <p:nvSpPr>
          <p:cNvPr id="11" name="Text Placeholder 9"/>
          <p:cNvSpPr>
            <a:spLocks noGrp="1"/>
          </p:cNvSpPr>
          <p:nvPr>
            <p:ph type="body" sz="quarter" idx="19"/>
          </p:nvPr>
        </p:nvSpPr>
        <p:spPr>
          <a:xfrm>
            <a:off x="3124200" y="1447800"/>
            <a:ext cx="57912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34523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testjpg.JPG"/>
          <p:cNvPicPr>
            <a:picLocks noChangeAspect="1"/>
          </p:cNvPicPr>
          <p:nvPr userDrawn="1"/>
        </p:nvPicPr>
        <p:blipFill>
          <a:blip r:embed="rId42" cstate="print"/>
          <a:stretch>
            <a:fillRect/>
          </a:stretch>
        </p:blipFill>
        <p:spPr>
          <a:xfrm>
            <a:off x="0" y="990600"/>
            <a:ext cx="9144000" cy="338328"/>
          </a:xfrm>
          <a:prstGeom prst="rect">
            <a:avLst/>
          </a:prstGeom>
        </p:spPr>
      </p:pic>
      <p:pic>
        <p:nvPicPr>
          <p:cNvPr id="12" name="Picture 2"/>
          <p:cNvPicPr>
            <a:picLocks noChangeAspect="1" noChangeArrowheads="1"/>
          </p:cNvPicPr>
          <p:nvPr userDrawn="1"/>
        </p:nvPicPr>
        <p:blipFill>
          <a:blip r:embed="rId43" cstate="email">
            <a:extLst>
              <a:ext uri="{28A0092B-C50C-407E-A947-70E740481C1C}">
                <a14:useLocalDpi xmlns:a14="http://schemas.microsoft.com/office/drawing/2010/main"/>
              </a:ext>
            </a:extLst>
          </a:blip>
          <a:srcRect b="30000"/>
          <a:stretch>
            <a:fillRect/>
          </a:stretch>
        </p:blipFill>
        <p:spPr bwMode="auto">
          <a:xfrm>
            <a:off x="0" y="0"/>
            <a:ext cx="9144000" cy="1066800"/>
          </a:xfrm>
          <a:prstGeom prst="rect">
            <a:avLst/>
          </a:prstGeom>
          <a:solidFill>
            <a:schemeClr val="tx2"/>
          </a:solidFill>
          <a:ln w="9525">
            <a:noFill/>
            <a:miter lim="800000"/>
            <a:headEnd/>
            <a:tailEnd/>
          </a:ln>
          <a:effectLst/>
        </p:spPr>
      </p:pic>
      <p:sp>
        <p:nvSpPr>
          <p:cNvPr id="5" name="Title Placeholder 4"/>
          <p:cNvSpPr>
            <a:spLocks noGrp="1"/>
          </p:cNvSpPr>
          <p:nvPr>
            <p:ph type="title"/>
          </p:nvPr>
        </p:nvSpPr>
        <p:spPr>
          <a:xfrm>
            <a:off x="457200" y="0"/>
            <a:ext cx="8229600" cy="10668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8" name="64a26a49-13e8-4bf7-9488-ed1fdaf0c4e4" descr="0A12228A-996F-4368-A895-BC7CECC99C3A"/>
          <p:cNvPicPr>
            <a:picLocks noChangeAspect="1" noChangeArrowheads="1"/>
          </p:cNvPicPr>
          <p:nvPr userDrawn="1"/>
        </p:nvPicPr>
        <p:blipFill>
          <a:blip r:embed="rId44" cstate="screen">
            <a:extLst>
              <a:ext uri="{28A0092B-C50C-407E-A947-70E740481C1C}">
                <a14:useLocalDpi xmlns:a14="http://schemas.microsoft.com/office/drawing/2010/main"/>
              </a:ext>
            </a:extLst>
          </a:blip>
          <a:srcRect/>
          <a:stretch>
            <a:fillRect/>
          </a:stretch>
        </p:blipFill>
        <p:spPr bwMode="auto">
          <a:xfrm>
            <a:off x="8398669" y="6537960"/>
            <a:ext cx="669131" cy="304800"/>
          </a:xfrm>
          <a:prstGeom prst="rect">
            <a:avLst/>
          </a:prstGeom>
          <a:noFill/>
          <a:ln w="9525">
            <a:noFill/>
            <a:miter lim="800000"/>
            <a:headEnd/>
            <a:tailEnd/>
          </a:ln>
        </p:spPr>
      </p:pic>
      <p:sp>
        <p:nvSpPr>
          <p:cNvPr id="10" name="Slide Number Placeholder 9"/>
          <p:cNvSpPr>
            <a:spLocks noGrp="1"/>
          </p:cNvSpPr>
          <p:nvPr>
            <p:ph type="sldNum" sz="quarter" idx="4"/>
          </p:nvPr>
        </p:nvSpPr>
        <p:spPr>
          <a:xfrm>
            <a:off x="8641080" y="6537960"/>
            <a:ext cx="457200" cy="301752"/>
          </a:xfrm>
          <a:prstGeom prst="rect">
            <a:avLst/>
          </a:prstGeom>
        </p:spPr>
        <p:txBody>
          <a:bodyPr vert="horz" lIns="91440" tIns="45720" rIns="91440" bIns="45720" rtlCol="0" anchor="ctr"/>
          <a:lstStyle>
            <a:lvl1pPr algn="ctr">
              <a:defRPr sz="1200" b="1">
                <a:solidFill>
                  <a:schemeClr val="bg1"/>
                </a:solidFill>
              </a:defRPr>
            </a:lvl1pPr>
          </a:lstStyle>
          <a:p>
            <a:fld id="{13443910-3D88-430F-B3B4-1945443AA91F}" type="slidenum">
              <a:rPr lang="en-US" smtClean="0">
                <a:solidFill>
                  <a:srgbClr val="FFFFFF"/>
                </a:solidFill>
              </a:rPr>
              <a:pPr/>
              <a:t>‹#›</a:t>
            </a:fld>
            <a:endParaRPr lang="en-US">
              <a:solidFill>
                <a:srgbClr val="FFFFFF"/>
              </a:solidFill>
            </a:endParaRPr>
          </a:p>
        </p:txBody>
      </p:sp>
      <p:sp>
        <p:nvSpPr>
          <p:cNvPr id="13" name="Text Placeholder 1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884759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8" r:id="rId25"/>
    <p:sldLayoutId id="2147483702" r:id="rId26"/>
    <p:sldLayoutId id="2147483704"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Lst>
  <p:hf hdr="0" ftr="0" dt="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114300" indent="-114300" algn="l" defTabSz="914400" rtl="0" eaLnBrk="1" latinLnBrk="0" hangingPunct="1">
        <a:spcBef>
          <a:spcPct val="20000"/>
        </a:spcBef>
        <a:buClr>
          <a:schemeClr val="bg1"/>
        </a:buClr>
        <a:buFont typeface="Arial" pitchFamily="34" charset="0"/>
        <a:buChar char="•"/>
        <a:defRPr sz="1800" b="1" kern="1200">
          <a:solidFill>
            <a:schemeClr val="tx2"/>
          </a:solidFill>
          <a:latin typeface="+mn-lt"/>
          <a:ea typeface="+mn-ea"/>
          <a:cs typeface="+mn-cs"/>
        </a:defRPr>
      </a:lvl1pPr>
      <a:lvl2pPr marL="3429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2pPr>
      <a:lvl3pPr marL="6858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3pPr>
      <a:lvl4pPr marL="10287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4pPr>
      <a:lvl5pPr marL="1371600" indent="-228600" algn="l" defTabSz="914400" rtl="0" eaLnBrk="1" latinLnBrk="0" hangingPunct="1">
        <a:spcBef>
          <a:spcPct val="20000"/>
        </a:spcBef>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e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88.jpeg"/><Relationship Id="rId4" Type="http://schemas.openxmlformats.org/officeDocument/2006/relationships/image" Target="../media/image87.jpeg"/></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2.xml"/><Relationship Id="rId4" Type="http://schemas.openxmlformats.org/officeDocument/2006/relationships/image" Target="../media/image91.png"/></Relationships>
</file>

<file path=ppt/slides/_rels/slide1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G"/><Relationship Id="rId7" Type="http://schemas.openxmlformats.org/officeDocument/2006/relationships/image" Target="../media/image100.JPG"/><Relationship Id="rId2" Type="http://schemas.openxmlformats.org/officeDocument/2006/relationships/image" Target="../media/image95.JPG"/><Relationship Id="rId1" Type="http://schemas.openxmlformats.org/officeDocument/2006/relationships/slideLayout" Target="../slideLayouts/slideLayout22.xml"/><Relationship Id="rId6" Type="http://schemas.openxmlformats.org/officeDocument/2006/relationships/image" Target="../media/image99.jpeg"/><Relationship Id="rId5" Type="http://schemas.openxmlformats.org/officeDocument/2006/relationships/image" Target="../media/image98.JPG"/><Relationship Id="rId10" Type="http://schemas.openxmlformats.org/officeDocument/2006/relationships/image" Target="../media/image103.png"/><Relationship Id="rId4" Type="http://schemas.openxmlformats.org/officeDocument/2006/relationships/image" Target="../media/image97.jpeg"/><Relationship Id="rId9" Type="http://schemas.openxmlformats.org/officeDocument/2006/relationships/image" Target="../media/image102.JPG"/></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36.xml"/><Relationship Id="rId4" Type="http://schemas.openxmlformats.org/officeDocument/2006/relationships/image" Target="../media/image112.jpg"/></Relationships>
</file>

<file path=ppt/slides/_rels/slide2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4.jpg"/></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8.xml"/><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124.pn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3" Type="http://schemas.openxmlformats.org/officeDocument/2006/relationships/hyperlink" Target="mailto:rachel@tlg.com" TargetMode="External"/><Relationship Id="rId2" Type="http://schemas.openxmlformats.org/officeDocument/2006/relationships/hyperlink" Target="mailto:jeff@tlg.com" TargetMode="Externa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9.jpe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jpeg"/><Relationship Id="rId10"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9.jpeg"/><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jpeg"/><Relationship Id="rId10"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hyperlink" Target="javascript:ClickThumbnail(75)" TargetMode="External"/><Relationship Id="rId13" Type="http://schemas.openxmlformats.org/officeDocument/2006/relationships/image" Target="../media/image41.jpeg"/><Relationship Id="rId18" Type="http://schemas.openxmlformats.org/officeDocument/2006/relationships/image" Target="../media/image44.gif"/><Relationship Id="rId26" Type="http://schemas.openxmlformats.org/officeDocument/2006/relationships/image" Target="../media/image48.jpeg"/><Relationship Id="rId39" Type="http://schemas.openxmlformats.org/officeDocument/2006/relationships/image" Target="../media/image60.jpeg"/><Relationship Id="rId3" Type="http://schemas.openxmlformats.org/officeDocument/2006/relationships/image" Target="../media/image36.jpeg"/><Relationship Id="rId21" Type="http://schemas.openxmlformats.org/officeDocument/2006/relationships/hyperlink" Target="http://www.google.com/url?sa=i&amp;source=images&amp;cd=&amp;cad=rja&amp;docid=-ByK6KzUZoC5oM&amp;tbnid=vJm8bTNjlzmlrM:&amp;ved=0CAgQjRwwAA&amp;url=http://www.mountainside-medical.com/blog/baxter-acquiring-synovis-life-technologies/&amp;ei=IR4eUo-BBcuzsQS5-YDQDQ&amp;psig=AFQjCNHgigKcL2la-eIEMWzTEDDRbA1s4w&amp;ust=1377791905161257" TargetMode="External"/><Relationship Id="rId34" Type="http://schemas.openxmlformats.org/officeDocument/2006/relationships/image" Target="../media/image55.jpeg"/><Relationship Id="rId42" Type="http://schemas.openxmlformats.org/officeDocument/2006/relationships/image" Target="../media/image63.jpeg"/><Relationship Id="rId47" Type="http://schemas.openxmlformats.org/officeDocument/2006/relationships/image" Target="../media/image68.png"/><Relationship Id="rId7" Type="http://schemas.openxmlformats.org/officeDocument/2006/relationships/image" Target="../media/image38.jpeg"/><Relationship Id="rId12" Type="http://schemas.openxmlformats.org/officeDocument/2006/relationships/hyperlink" Target="javascript:ClickThumbnail(94)" TargetMode="External"/><Relationship Id="rId17" Type="http://schemas.openxmlformats.org/officeDocument/2006/relationships/image" Target="../media/image43.jpeg"/><Relationship Id="rId25" Type="http://schemas.openxmlformats.org/officeDocument/2006/relationships/hyperlink" Target="http://www.google.com/url?sa=i&amp;source=images&amp;cd=&amp;cad=rja&amp;docid=Band06fn3PuiZM&amp;tbnid=55ktY9Ic1UjMrM:&amp;ved=0CAgQjRwwAA&amp;url=http://themallwestend.com/directory/journeys/&amp;ei=iR0eUp2SF463sATMi4C4DQ&amp;psig=AFQjCNHWu-m1vR0VNg2Z2Y5O9FcjXkxhJw&amp;ust=1377791753457500" TargetMode="External"/><Relationship Id="rId33" Type="http://schemas.openxmlformats.org/officeDocument/2006/relationships/image" Target="../media/image54.jpeg"/><Relationship Id="rId38" Type="http://schemas.openxmlformats.org/officeDocument/2006/relationships/image" Target="../media/image59.jpeg"/><Relationship Id="rId46" Type="http://schemas.openxmlformats.org/officeDocument/2006/relationships/image" Target="../media/image67.jpeg"/><Relationship Id="rId2" Type="http://schemas.openxmlformats.org/officeDocument/2006/relationships/hyperlink" Target="javascript:ClickThumbnail(77)" TargetMode="External"/><Relationship Id="rId16" Type="http://schemas.openxmlformats.org/officeDocument/2006/relationships/hyperlink" Target="javascript:ClickThumbnail(31)" TargetMode="External"/><Relationship Id="rId20" Type="http://schemas.openxmlformats.org/officeDocument/2006/relationships/image" Target="../media/image45.jpeg"/><Relationship Id="rId29" Type="http://schemas.openxmlformats.org/officeDocument/2006/relationships/image" Target="../media/image50.jpeg"/><Relationship Id="rId41" Type="http://schemas.openxmlformats.org/officeDocument/2006/relationships/image" Target="../media/image62.jpeg"/><Relationship Id="rId1" Type="http://schemas.openxmlformats.org/officeDocument/2006/relationships/slideLayout" Target="../slideLayouts/slideLayout32.xml"/><Relationship Id="rId6" Type="http://schemas.openxmlformats.org/officeDocument/2006/relationships/hyperlink" Target="javascript:ClickThumbnail(120)" TargetMode="External"/><Relationship Id="rId11" Type="http://schemas.openxmlformats.org/officeDocument/2006/relationships/image" Target="../media/image40.jpeg"/><Relationship Id="rId24" Type="http://schemas.openxmlformats.org/officeDocument/2006/relationships/image" Target="../media/image47.jpeg"/><Relationship Id="rId32" Type="http://schemas.openxmlformats.org/officeDocument/2006/relationships/image" Target="../media/image53.gif"/><Relationship Id="rId37" Type="http://schemas.openxmlformats.org/officeDocument/2006/relationships/image" Target="../media/image58.jpeg"/><Relationship Id="rId40" Type="http://schemas.openxmlformats.org/officeDocument/2006/relationships/image" Target="../media/image61.jpeg"/><Relationship Id="rId45" Type="http://schemas.openxmlformats.org/officeDocument/2006/relationships/image" Target="../media/image66.png"/><Relationship Id="rId5" Type="http://schemas.openxmlformats.org/officeDocument/2006/relationships/image" Target="../media/image37.jpeg"/><Relationship Id="rId15" Type="http://schemas.openxmlformats.org/officeDocument/2006/relationships/image" Target="../media/image42.jpeg"/><Relationship Id="rId23" Type="http://schemas.openxmlformats.org/officeDocument/2006/relationships/hyperlink" Target="http://www.google.com/imgres?imgurl=http://www.extremetech.com/wp-content/uploads/2011/08/intel-logo.jpg&amp;imgrefurl=http://www.extremetech.com/electronics/126103-intels-windows-8-tablets-move-along-nothing-to-see-here&amp;h=793&amp;w=1201&amp;sz=65&amp;tbnid=_oHQ4mUT4HCqAM:&amp;tbnh=92&amp;tbnw=139&amp;zoom=1&amp;usg=__gDqg4V8yxXwQMOmannftruiv36U=&amp;docid=QTG3cHM2SIzM-M&amp;sa=X&amp;ei=GB0eUrOdK9bBsATc-YCoBQ&amp;ved=0CC4Q9QEwAA&amp;dur=510" TargetMode="External"/><Relationship Id="rId28" Type="http://schemas.openxmlformats.org/officeDocument/2006/relationships/image" Target="../media/image49.jpeg"/><Relationship Id="rId36" Type="http://schemas.openxmlformats.org/officeDocument/2006/relationships/image" Target="../media/image57.jpeg"/><Relationship Id="rId10" Type="http://schemas.openxmlformats.org/officeDocument/2006/relationships/hyperlink" Target="javascript:ClickThumbnail(93)" TargetMode="External"/><Relationship Id="rId19" Type="http://schemas.openxmlformats.org/officeDocument/2006/relationships/hyperlink" Target="http://www.google.com/url?sa=i&amp;source=images&amp;cd=&amp;cad=rja&amp;docid=wJd4Ts6J5FqTCM&amp;tbnid=Byl1I_Zm85h29M:&amp;ved=0CAgQjRwwAA&amp;url=http://logos.wikia.com/wiki/Walgreens&amp;ei=CiAeUsOsJIa8sQSsuoGoBg&amp;psig=AFQjCNGR6eX--l-bsnmyJvMwqTQy2XLD3g&amp;ust=1377792394685345" TargetMode="External"/><Relationship Id="rId31" Type="http://schemas.openxmlformats.org/officeDocument/2006/relationships/image" Target="../media/image52.jpeg"/><Relationship Id="rId44" Type="http://schemas.openxmlformats.org/officeDocument/2006/relationships/image" Target="../media/image65.jpeg"/><Relationship Id="rId4" Type="http://schemas.openxmlformats.org/officeDocument/2006/relationships/hyperlink" Target="javascript:ClickThumbnail(116)" TargetMode="External"/><Relationship Id="rId9" Type="http://schemas.openxmlformats.org/officeDocument/2006/relationships/image" Target="../media/image39.jpeg"/><Relationship Id="rId14" Type="http://schemas.openxmlformats.org/officeDocument/2006/relationships/hyperlink" Target="javascript:ClickThumbnail(29)" TargetMode="External"/><Relationship Id="rId22" Type="http://schemas.openxmlformats.org/officeDocument/2006/relationships/image" Target="../media/image46.jpeg"/><Relationship Id="rId27" Type="http://schemas.openxmlformats.org/officeDocument/2006/relationships/hyperlink" Target="http://www.google.com/url?sa=i&amp;source=images&amp;cd=&amp;cad=rja&amp;docid=WTORTHUFZ6bb3M&amp;tbnid=iq_QRir_phPXBM:&amp;ved=0CAgQjRwwAA&amp;url=http://www.zanda.com/items/things/33000110000022/loreal&amp;ei=ZB4eUr2eMsK1sAS9kIGwBA&amp;psig=AFQjCNHmBXcz7foHv-fjdX3GzQE0nxaoGQ&amp;ust=1377791972907205" TargetMode="External"/><Relationship Id="rId30" Type="http://schemas.openxmlformats.org/officeDocument/2006/relationships/image" Target="../media/image51.jpeg"/><Relationship Id="rId35" Type="http://schemas.openxmlformats.org/officeDocument/2006/relationships/image" Target="../media/image56.jpeg"/><Relationship Id="rId43" Type="http://schemas.openxmlformats.org/officeDocument/2006/relationships/image" Target="../media/image64.jpeg"/></Relationships>
</file>

<file path=ppt/slides/_rels/slide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srcRect/>
          <a:stretch>
            <a:fillRect/>
          </a:stretch>
        </p:blipFill>
        <p:spPr bwMode="auto">
          <a:xfrm>
            <a:off x="0" y="-14287"/>
            <a:ext cx="9144000" cy="5334000"/>
          </a:xfrm>
          <a:prstGeom prst="rect">
            <a:avLst/>
          </a:prstGeom>
          <a:noFill/>
          <a:ln w="9525">
            <a:noFill/>
            <a:miter lim="800000"/>
            <a:headEnd/>
            <a:tailEnd/>
          </a:ln>
        </p:spPr>
      </p:pic>
      <p:sp>
        <p:nvSpPr>
          <p:cNvPr id="7" name="Text Placeholder 6"/>
          <p:cNvSpPr>
            <a:spLocks noGrp="1"/>
          </p:cNvSpPr>
          <p:nvPr>
            <p:ph type="body" sz="quarter" idx="10"/>
          </p:nvPr>
        </p:nvSpPr>
        <p:spPr>
          <a:xfrm>
            <a:off x="2667000" y="533400"/>
            <a:ext cx="6248400" cy="1447800"/>
          </a:xfrm>
        </p:spPr>
        <p:txBody>
          <a:bodyPr/>
          <a:lstStyle/>
          <a:p>
            <a:r>
              <a:rPr lang="en-US" dirty="0" smtClean="0">
                <a:solidFill>
                  <a:schemeClr val="bg1"/>
                </a:solidFill>
              </a:rPr>
              <a:t>The Link Group</a:t>
            </a:r>
            <a:endParaRPr lang="en-US" dirty="0">
              <a:solidFill>
                <a:schemeClr val="bg1"/>
              </a:solidFill>
            </a:endParaRPr>
          </a:p>
        </p:txBody>
      </p:sp>
      <p:sp>
        <p:nvSpPr>
          <p:cNvPr id="8" name="Text Placeholder 7"/>
          <p:cNvSpPr>
            <a:spLocks noGrp="1"/>
          </p:cNvSpPr>
          <p:nvPr>
            <p:ph type="body" sz="quarter" idx="11"/>
          </p:nvPr>
        </p:nvSpPr>
        <p:spPr>
          <a:xfrm>
            <a:off x="2667000" y="1905000"/>
            <a:ext cx="6248400" cy="1219200"/>
          </a:xfrm>
        </p:spPr>
        <p:txBody>
          <a:bodyPr/>
          <a:lstStyle/>
          <a:p>
            <a:r>
              <a:rPr lang="en-US" b="1" dirty="0" smtClean="0">
                <a:solidFill>
                  <a:schemeClr val="bg1"/>
                </a:solidFill>
              </a:rPr>
              <a:t>Hello Research, Meet Personality.</a:t>
            </a:r>
            <a:endParaRPr lang="en-US" b="1" dirty="0">
              <a:solidFill>
                <a:schemeClr val="bg1"/>
              </a:solidFill>
            </a:endParaRPr>
          </a:p>
        </p:txBody>
      </p:sp>
    </p:spTree>
    <p:extLst>
      <p:ext uri="{BB962C8B-B14F-4D97-AF65-F5344CB8AC3E}">
        <p14:creationId xmlns:p14="http://schemas.microsoft.com/office/powerpoint/2010/main" val="27359799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0"/>
            <a:ext cx="6172200" cy="6859251"/>
          </a:xfrm>
          <a:prstGeom prst="rect">
            <a:avLst/>
          </a:prstGeom>
        </p:spPr>
      </p:pic>
      <p:sp>
        <p:nvSpPr>
          <p:cNvPr id="6" name="Slide Number Placeholder 5"/>
          <p:cNvSpPr>
            <a:spLocks noGrp="1"/>
          </p:cNvSpPr>
          <p:nvPr>
            <p:ph type="sldNum" sz="quarter" idx="4294967295"/>
          </p:nvPr>
        </p:nvSpPr>
        <p:spPr>
          <a:xfrm>
            <a:off x="8686800" y="6537325"/>
            <a:ext cx="457200" cy="301625"/>
          </a:xfrm>
        </p:spPr>
        <p:txBody>
          <a:bodyPr/>
          <a:lstStyle/>
          <a:p>
            <a:pPr>
              <a:defRPr/>
            </a:pPr>
            <a:fld id="{19213D95-CABA-48D6-8932-B832A7115830}" type="slidenum">
              <a:rPr lang="en-US" smtClean="0"/>
              <a:pPr>
                <a:defRPr/>
              </a:pPr>
              <a:t>10</a:t>
            </a:fld>
            <a:endParaRPr lang="en-US" dirty="0"/>
          </a:p>
        </p:txBody>
      </p:sp>
      <p:sp>
        <p:nvSpPr>
          <p:cNvPr id="8" name="TextBox 7"/>
          <p:cNvSpPr txBox="1"/>
          <p:nvPr/>
        </p:nvSpPr>
        <p:spPr>
          <a:xfrm>
            <a:off x="152400" y="1434199"/>
            <a:ext cx="2743200" cy="2554545"/>
          </a:xfrm>
          <a:prstGeom prst="rect">
            <a:avLst/>
          </a:prstGeom>
          <a:noFill/>
        </p:spPr>
        <p:txBody>
          <a:bodyPr wrap="square" rtlCol="0">
            <a:spAutoFit/>
          </a:bodyPr>
          <a:lstStyle/>
          <a:p>
            <a:pPr algn="ctr"/>
            <a:r>
              <a:rPr lang="en-US" sz="2000" b="1" dirty="0" smtClean="0">
                <a:solidFill>
                  <a:schemeClr val="accent1"/>
                </a:solidFill>
                <a:latin typeface="+mj-lt"/>
              </a:rPr>
              <a:t>Objectively gathering, recording, and analyzing qualitative and quantitative data in order to identify and define marketing opportunities and solutions.</a:t>
            </a:r>
            <a:endParaRPr lang="en-US" sz="2000" b="1" dirty="0">
              <a:solidFill>
                <a:schemeClr val="accent1"/>
              </a:solidFill>
              <a:latin typeface="+mj-lt"/>
            </a:endParaRPr>
          </a:p>
        </p:txBody>
      </p:sp>
      <p:sp>
        <p:nvSpPr>
          <p:cNvPr id="10" name="TextBox 9"/>
          <p:cNvSpPr txBox="1"/>
          <p:nvPr/>
        </p:nvSpPr>
        <p:spPr>
          <a:xfrm>
            <a:off x="38100" y="180468"/>
            <a:ext cx="2971800" cy="1077218"/>
          </a:xfrm>
          <a:prstGeom prst="rect">
            <a:avLst/>
          </a:prstGeom>
          <a:noFill/>
        </p:spPr>
        <p:txBody>
          <a:bodyPr wrap="square" rtlCol="0">
            <a:spAutoFit/>
          </a:bodyPr>
          <a:lstStyle/>
          <a:p>
            <a:pPr algn="ctr"/>
            <a:r>
              <a:rPr lang="en-US" sz="3200" dirty="0" smtClean="0">
                <a:solidFill>
                  <a:schemeClr val="tx2"/>
                </a:solidFill>
                <a:latin typeface="AR CENA" panose="02000000000000000000" pitchFamily="2" charset="0"/>
              </a:rPr>
              <a:t>MARKET RESEARCH:</a:t>
            </a:r>
            <a:endParaRPr lang="en-US" sz="3200" dirty="0">
              <a:solidFill>
                <a:schemeClr val="tx2"/>
              </a:solidFill>
              <a:latin typeface="AR CENA" panose="02000000000000000000" pitchFamily="2" charset="0"/>
            </a:endParaRPr>
          </a:p>
        </p:txBody>
      </p:sp>
      <p:cxnSp>
        <p:nvCxnSpPr>
          <p:cNvPr id="13" name="Straight Arrow Connector 12"/>
          <p:cNvCxnSpPr/>
          <p:nvPr/>
        </p:nvCxnSpPr>
        <p:spPr>
          <a:xfrm flipH="1">
            <a:off x="2819400" y="1676400"/>
            <a:ext cx="1295400" cy="0"/>
          </a:xfrm>
          <a:prstGeom prst="straightConnector1">
            <a:avLst/>
          </a:prstGeom>
          <a:ln w="101600">
            <a:solidFill>
              <a:schemeClr val="accent1">
                <a:shade val="95000"/>
                <a:satMod val="105000"/>
                <a:alpha val="39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0" y="4102387"/>
            <a:ext cx="4114800" cy="2178793"/>
            <a:chOff x="0" y="4102387"/>
            <a:chExt cx="4114800" cy="2178793"/>
          </a:xfrm>
        </p:grpSpPr>
        <p:sp>
          <p:nvSpPr>
            <p:cNvPr id="9" name="TextBox 8"/>
            <p:cNvSpPr txBox="1"/>
            <p:nvPr/>
          </p:nvSpPr>
          <p:spPr>
            <a:xfrm>
              <a:off x="0" y="5265517"/>
              <a:ext cx="2971800" cy="1015663"/>
            </a:xfrm>
            <a:prstGeom prst="rect">
              <a:avLst/>
            </a:prstGeom>
            <a:noFill/>
          </p:spPr>
          <p:txBody>
            <a:bodyPr wrap="square" rtlCol="0">
              <a:spAutoFit/>
            </a:bodyPr>
            <a:lstStyle/>
            <a:p>
              <a:pPr algn="ctr"/>
              <a:r>
                <a:rPr lang="en-US" sz="2000" b="1" dirty="0" smtClean="0">
                  <a:solidFill>
                    <a:schemeClr val="accent1"/>
                  </a:solidFill>
                  <a:latin typeface="+mj-lt"/>
                </a:rPr>
                <a:t>To understand how the marketing mix impacts customer behavior.</a:t>
              </a:r>
              <a:endParaRPr lang="en-US" sz="2000" b="1" dirty="0">
                <a:solidFill>
                  <a:schemeClr val="accent1"/>
                </a:solidFill>
                <a:latin typeface="+mj-lt"/>
              </a:endParaRPr>
            </a:p>
          </p:txBody>
        </p:sp>
        <p:sp>
          <p:nvSpPr>
            <p:cNvPr id="11" name="TextBox 10"/>
            <p:cNvSpPr txBox="1"/>
            <p:nvPr/>
          </p:nvSpPr>
          <p:spPr>
            <a:xfrm>
              <a:off x="56909" y="4808317"/>
              <a:ext cx="2971800" cy="584775"/>
            </a:xfrm>
            <a:prstGeom prst="rect">
              <a:avLst/>
            </a:prstGeom>
            <a:noFill/>
          </p:spPr>
          <p:txBody>
            <a:bodyPr wrap="square" rtlCol="0">
              <a:spAutoFit/>
            </a:bodyPr>
            <a:lstStyle/>
            <a:p>
              <a:pPr algn="ctr"/>
              <a:r>
                <a:rPr lang="en-US" sz="3200" dirty="0" smtClean="0">
                  <a:solidFill>
                    <a:schemeClr val="tx2"/>
                  </a:solidFill>
                  <a:latin typeface="AR CENA" panose="02000000000000000000" pitchFamily="2" charset="0"/>
                </a:rPr>
                <a:t>Goal:</a:t>
              </a:r>
              <a:endParaRPr lang="en-US" sz="3200" dirty="0">
                <a:solidFill>
                  <a:schemeClr val="tx2"/>
                </a:solidFill>
                <a:latin typeface="AR CENA" panose="02000000000000000000" pitchFamily="2" charset="0"/>
              </a:endParaRPr>
            </a:p>
          </p:txBody>
        </p:sp>
        <p:cxnSp>
          <p:nvCxnSpPr>
            <p:cNvPr id="15" name="Straight Arrow Connector 14"/>
            <p:cNvCxnSpPr/>
            <p:nvPr/>
          </p:nvCxnSpPr>
          <p:spPr>
            <a:xfrm flipH="1">
              <a:off x="2819400" y="5494117"/>
              <a:ext cx="1295400" cy="0"/>
            </a:xfrm>
            <a:prstGeom prst="straightConnector1">
              <a:avLst/>
            </a:prstGeom>
            <a:ln w="101600">
              <a:solidFill>
                <a:schemeClr val="accent1">
                  <a:shade val="95000"/>
                  <a:satMod val="105000"/>
                  <a:alpha val="39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543291" y="4102387"/>
              <a:ext cx="0" cy="685800"/>
            </a:xfrm>
            <a:prstGeom prst="straightConnector1">
              <a:avLst/>
            </a:prstGeom>
            <a:ln w="88900">
              <a:solidFill>
                <a:schemeClr val="accent1">
                  <a:shade val="95000"/>
                  <a:satMod val="105000"/>
                  <a:alpha val="39000"/>
                </a:schemeClr>
              </a:solidFill>
              <a:headEnd type="arrow"/>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265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research assists management in their marketing decision making.</a:t>
            </a:r>
            <a:endParaRPr lang="en-US" dirty="0"/>
          </a:p>
        </p:txBody>
      </p:sp>
      <p:sp>
        <p:nvSpPr>
          <p:cNvPr id="9" name="Content Placeholder 8"/>
          <p:cNvSpPr>
            <a:spLocks noGrp="1"/>
          </p:cNvSpPr>
          <p:nvPr>
            <p:ph sz="quarter" idx="15"/>
          </p:nvPr>
        </p:nvSpPr>
        <p:spPr>
          <a:xfrm>
            <a:off x="457200" y="1447800"/>
            <a:ext cx="8229600" cy="838200"/>
          </a:xfrm>
        </p:spPr>
        <p:txBody>
          <a:bodyPr/>
          <a:lstStyle/>
          <a:p>
            <a:r>
              <a:rPr lang="en-US" dirty="0" smtClean="0"/>
              <a:t>Market research starts when our client has a business or marketing question that they need answers to. That is when they come to us for help.</a:t>
            </a:r>
          </a:p>
          <a:p>
            <a:endParaRPr lang="en-US" dirty="0"/>
          </a:p>
        </p:txBody>
      </p:sp>
      <p:sp>
        <p:nvSpPr>
          <p:cNvPr id="6" name="Slide Number Placeholder 5"/>
          <p:cNvSpPr>
            <a:spLocks noGrp="1"/>
          </p:cNvSpPr>
          <p:nvPr>
            <p:ph type="sldNum" sz="quarter" idx="21"/>
          </p:nvPr>
        </p:nvSpPr>
        <p:spPr/>
        <p:txBody>
          <a:bodyPr/>
          <a:lstStyle/>
          <a:p>
            <a:pPr>
              <a:defRPr/>
            </a:pPr>
            <a:fld id="{19213D95-CABA-48D6-8932-B832A7115830}" type="slidenum">
              <a:rPr lang="en-US" smtClean="0"/>
              <a:pPr>
                <a:defRPr/>
              </a:pPr>
              <a:t>11</a:t>
            </a:fld>
            <a:endParaRPr lang="en-US" dirty="0"/>
          </a:p>
        </p:txBody>
      </p:sp>
      <p:sp>
        <p:nvSpPr>
          <p:cNvPr id="12" name="Rounded Rectangular Callout 11"/>
          <p:cNvSpPr/>
          <p:nvPr/>
        </p:nvSpPr>
        <p:spPr>
          <a:xfrm>
            <a:off x="674359" y="2457137"/>
            <a:ext cx="2743200" cy="1676400"/>
          </a:xfrm>
          <a:prstGeom prst="wedgeRoundRectCallout">
            <a:avLst>
              <a:gd name="adj1" fmla="val 58996"/>
              <a:gd name="adj2" fmla="val 40550"/>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spcBef>
                <a:spcPts val="600"/>
              </a:spcBef>
            </a:pPr>
            <a:r>
              <a:rPr lang="en-US" i="1" dirty="0" smtClean="0">
                <a:solidFill>
                  <a:schemeClr val="bg1"/>
                </a:solidFill>
              </a:rPr>
              <a:t>“We have </a:t>
            </a:r>
            <a:r>
              <a:rPr lang="en-US" b="1" i="1" dirty="0" smtClean="0">
                <a:solidFill>
                  <a:schemeClr val="bg1"/>
                </a:solidFill>
              </a:rPr>
              <a:t>3 prototypes </a:t>
            </a:r>
            <a:r>
              <a:rPr lang="en-US" i="1" dirty="0" smtClean="0">
                <a:solidFill>
                  <a:schemeClr val="bg1"/>
                </a:solidFill>
              </a:rPr>
              <a:t>for a new product. Which one is going to be the </a:t>
            </a:r>
            <a:r>
              <a:rPr lang="en-US" b="1" i="1" dirty="0" smtClean="0">
                <a:solidFill>
                  <a:schemeClr val="bg1"/>
                </a:solidFill>
              </a:rPr>
              <a:t>most appealing </a:t>
            </a:r>
            <a:r>
              <a:rPr lang="en-US" i="1" dirty="0" smtClean="0">
                <a:solidFill>
                  <a:schemeClr val="bg1"/>
                </a:solidFill>
              </a:rPr>
              <a:t>for consumers?”</a:t>
            </a:r>
          </a:p>
        </p:txBody>
      </p:sp>
      <p:sp>
        <p:nvSpPr>
          <p:cNvPr id="13" name="Rounded Rectangular Callout 12"/>
          <p:cNvSpPr/>
          <p:nvPr/>
        </p:nvSpPr>
        <p:spPr>
          <a:xfrm>
            <a:off x="6084559" y="4114800"/>
            <a:ext cx="2438400" cy="1600200"/>
          </a:xfrm>
          <a:prstGeom prst="wedgeRoundRectCallout">
            <a:avLst>
              <a:gd name="adj1" fmla="val -61201"/>
              <a:gd name="adj2" fmla="val 1287"/>
              <a:gd name="adj3" fmla="val 16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8" lvl="1" algn="ctr">
              <a:spcBef>
                <a:spcPts val="600"/>
              </a:spcBef>
            </a:pPr>
            <a:r>
              <a:rPr lang="en-US" i="1" dirty="0" smtClean="0"/>
              <a:t> “Where in the marketplace are there </a:t>
            </a:r>
            <a:r>
              <a:rPr lang="en-US" b="1" i="1" dirty="0" smtClean="0"/>
              <a:t>unmet needs and opportunities </a:t>
            </a:r>
            <a:r>
              <a:rPr lang="en-US" i="1" dirty="0" smtClean="0"/>
              <a:t>for a new product?”</a:t>
            </a:r>
          </a:p>
        </p:txBody>
      </p:sp>
      <p:pic>
        <p:nvPicPr>
          <p:cNvPr id="15" name="Picture 14" descr="peopl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417559" y="3733800"/>
            <a:ext cx="2339165" cy="2914337"/>
          </a:xfrm>
          <a:prstGeom prst="rect">
            <a:avLst/>
          </a:prstGeom>
        </p:spPr>
      </p:pic>
      <p:sp>
        <p:nvSpPr>
          <p:cNvPr id="14" name="Rounded Rectangular Callout 13"/>
          <p:cNvSpPr/>
          <p:nvPr/>
        </p:nvSpPr>
        <p:spPr>
          <a:xfrm>
            <a:off x="5181599" y="2457137"/>
            <a:ext cx="3341359" cy="1143000"/>
          </a:xfrm>
          <a:prstGeom prst="wedgeRoundRectCallout">
            <a:avLst>
              <a:gd name="adj1" fmla="val -38098"/>
              <a:gd name="adj2" fmla="val 70176"/>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lvl="1" algn="ctr">
              <a:spcBef>
                <a:spcPts val="600"/>
              </a:spcBef>
            </a:pPr>
            <a:r>
              <a:rPr lang="en-US" i="1" dirty="0" smtClean="0"/>
              <a:t>“What are the </a:t>
            </a:r>
            <a:r>
              <a:rPr lang="en-US" b="1" i="1" dirty="0" smtClean="0"/>
              <a:t>attitudes and behaviors </a:t>
            </a:r>
            <a:r>
              <a:rPr lang="en-US" i="1" dirty="0" smtClean="0"/>
              <a:t>of parents who shop for their kid’s shoes?”</a:t>
            </a:r>
          </a:p>
        </p:txBody>
      </p:sp>
      <p:sp>
        <p:nvSpPr>
          <p:cNvPr id="10" name="Rounded Rectangular Callout 9"/>
          <p:cNvSpPr/>
          <p:nvPr/>
        </p:nvSpPr>
        <p:spPr>
          <a:xfrm>
            <a:off x="674359" y="4419600"/>
            <a:ext cx="2415366" cy="1295400"/>
          </a:xfrm>
          <a:prstGeom prst="wedgeRoundRectCallout">
            <a:avLst>
              <a:gd name="adj1" fmla="val 63154"/>
              <a:gd name="adj2" fmla="val -36378"/>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lvl="1" algn="ctr">
              <a:spcBef>
                <a:spcPts val="600"/>
              </a:spcBef>
            </a:pPr>
            <a:r>
              <a:rPr lang="en-US" i="1" dirty="0" smtClean="0"/>
              <a:t>“What is the </a:t>
            </a:r>
            <a:r>
              <a:rPr lang="en-US" b="1" i="1" dirty="0" smtClean="0"/>
              <a:t>patient experience</a:t>
            </a:r>
            <a:r>
              <a:rPr lang="en-US" i="1" dirty="0" smtClean="0"/>
              <a:t> on Product Z, a diabetes medication?”</a:t>
            </a:r>
          </a:p>
        </p:txBody>
      </p:sp>
    </p:spTree>
    <p:extLst>
      <p:ext uri="{BB962C8B-B14F-4D97-AF65-F5344CB8AC3E}">
        <p14:creationId xmlns:p14="http://schemas.microsoft.com/office/powerpoint/2010/main" val="2714802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Tale of Two Methodologies.</a:t>
            </a:r>
            <a:endParaRPr lang="en-US" dirty="0"/>
          </a:p>
        </p:txBody>
      </p:sp>
      <p:sp>
        <p:nvSpPr>
          <p:cNvPr id="6" name="Slide Number Placeholder 5"/>
          <p:cNvSpPr>
            <a:spLocks noGrp="1"/>
          </p:cNvSpPr>
          <p:nvPr>
            <p:ph type="sldNum" sz="quarter" idx="21"/>
          </p:nvPr>
        </p:nvSpPr>
        <p:spPr/>
        <p:txBody>
          <a:bodyPr/>
          <a:lstStyle/>
          <a:p>
            <a:pPr>
              <a:defRPr/>
            </a:pPr>
            <a:fld id="{19213D95-CABA-48D6-8932-B832A7115830}" type="slidenum">
              <a:rPr lang="en-US" smtClean="0"/>
              <a:pPr>
                <a:defRPr/>
              </a:pPr>
              <a:t>12</a:t>
            </a:fld>
            <a:endParaRPr lang="en-US" dirty="0"/>
          </a:p>
        </p:txBody>
      </p:sp>
      <p:sp>
        <p:nvSpPr>
          <p:cNvPr id="17" name="Rounded Rectangle 16"/>
          <p:cNvSpPr/>
          <p:nvPr/>
        </p:nvSpPr>
        <p:spPr>
          <a:xfrm>
            <a:off x="2293808" y="5062974"/>
            <a:ext cx="1981684" cy="61144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Answers “How many?”</a:t>
            </a:r>
            <a:endParaRPr lang="en-US" sz="1600" dirty="0">
              <a:solidFill>
                <a:schemeClr val="bg1"/>
              </a:solidFill>
            </a:endParaRPr>
          </a:p>
        </p:txBody>
      </p:sp>
      <p:sp>
        <p:nvSpPr>
          <p:cNvPr id="18" name="Rounded Rectangle 17"/>
          <p:cNvSpPr/>
          <p:nvPr/>
        </p:nvSpPr>
        <p:spPr>
          <a:xfrm>
            <a:off x="2293808" y="4396768"/>
            <a:ext cx="1981684" cy="53035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Statistical</a:t>
            </a:r>
            <a:endParaRPr lang="en-US" sz="1600" dirty="0">
              <a:solidFill>
                <a:schemeClr val="bg1"/>
              </a:solidFill>
            </a:endParaRPr>
          </a:p>
        </p:txBody>
      </p:sp>
      <p:sp>
        <p:nvSpPr>
          <p:cNvPr id="19" name="Rounded Rectangle 18"/>
          <p:cNvSpPr/>
          <p:nvPr/>
        </p:nvSpPr>
        <p:spPr>
          <a:xfrm>
            <a:off x="2293808" y="5829836"/>
            <a:ext cx="1981684" cy="838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Online surveys, customer loyalty </a:t>
            </a:r>
            <a:endParaRPr lang="en-US" sz="1600" dirty="0">
              <a:solidFill>
                <a:schemeClr val="bg1"/>
              </a:solidFill>
            </a:endParaRPr>
          </a:p>
        </p:txBody>
      </p:sp>
      <p:grpSp>
        <p:nvGrpSpPr>
          <p:cNvPr id="23" name="Group 22"/>
          <p:cNvGrpSpPr/>
          <p:nvPr/>
        </p:nvGrpSpPr>
        <p:grpSpPr>
          <a:xfrm>
            <a:off x="1704367" y="1306577"/>
            <a:ext cx="2557849" cy="2197127"/>
            <a:chOff x="5333999" y="1104900"/>
            <a:chExt cx="2971800" cy="2552700"/>
          </a:xfrm>
        </p:grpSpPr>
        <p:pic>
          <p:nvPicPr>
            <p:cNvPr id="21" name="Picture 20" descr="graph 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43026" y="1295400"/>
              <a:ext cx="2753749" cy="2362200"/>
            </a:xfrm>
            <a:prstGeom prst="rect">
              <a:avLst/>
            </a:prstGeom>
            <a:effectLst>
              <a:softEdge rad="31750"/>
            </a:effectLst>
          </p:spPr>
        </p:pic>
        <p:sp>
          <p:nvSpPr>
            <p:cNvPr id="20" name="Rounded Rectangle 19"/>
            <p:cNvSpPr/>
            <p:nvPr/>
          </p:nvSpPr>
          <p:spPr>
            <a:xfrm>
              <a:off x="5333999" y="1104900"/>
              <a:ext cx="2971800" cy="38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1"/>
                  </a:solidFill>
                </a:rPr>
                <a:t>Quantitative</a:t>
              </a:r>
              <a:endParaRPr lang="en-US" sz="2400" b="1" dirty="0">
                <a:solidFill>
                  <a:schemeClr val="accent1"/>
                </a:solidFill>
              </a:endParaRPr>
            </a:p>
          </p:txBody>
        </p:sp>
      </p:grpSp>
      <p:sp>
        <p:nvSpPr>
          <p:cNvPr id="16" name="Rounded Rectangle 15"/>
          <p:cNvSpPr/>
          <p:nvPr/>
        </p:nvSpPr>
        <p:spPr>
          <a:xfrm>
            <a:off x="2293808" y="3683536"/>
            <a:ext cx="1981684" cy="5334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Based on Numbers</a:t>
            </a:r>
            <a:endParaRPr lang="en-US" sz="1600" dirty="0">
              <a:solidFill>
                <a:schemeClr val="bg1"/>
              </a:solidFill>
            </a:endParaRPr>
          </a:p>
        </p:txBody>
      </p:sp>
      <p:grpSp>
        <p:nvGrpSpPr>
          <p:cNvPr id="27" name="Group 21"/>
          <p:cNvGrpSpPr/>
          <p:nvPr/>
        </p:nvGrpSpPr>
        <p:grpSpPr>
          <a:xfrm>
            <a:off x="4552980" y="1306575"/>
            <a:ext cx="2471267" cy="2196416"/>
            <a:chOff x="862594" y="1118425"/>
            <a:chExt cx="2871206" cy="2551875"/>
          </a:xfrm>
        </p:grpSpPr>
        <p:pic>
          <p:nvPicPr>
            <p:cNvPr id="28" name="Picture 27" descr="group thought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2594" y="1371600"/>
              <a:ext cx="2871206" cy="2298700"/>
            </a:xfrm>
            <a:prstGeom prst="rect">
              <a:avLst/>
            </a:prstGeom>
          </p:spPr>
        </p:pic>
        <p:sp>
          <p:nvSpPr>
            <p:cNvPr id="29" name="Rounded Rectangle 28"/>
            <p:cNvSpPr/>
            <p:nvPr/>
          </p:nvSpPr>
          <p:spPr>
            <a:xfrm>
              <a:off x="920594" y="1118425"/>
              <a:ext cx="2743200" cy="381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1"/>
                  </a:solidFill>
                </a:rPr>
                <a:t>Qualitative</a:t>
              </a:r>
              <a:endParaRPr lang="en-US" sz="2400" b="1" dirty="0">
                <a:solidFill>
                  <a:schemeClr val="accent1"/>
                </a:solidFill>
              </a:endParaRPr>
            </a:p>
          </p:txBody>
        </p:sp>
      </p:grpSp>
      <p:sp>
        <p:nvSpPr>
          <p:cNvPr id="30" name="Rounded Rectangle 29"/>
          <p:cNvSpPr/>
          <p:nvPr/>
        </p:nvSpPr>
        <p:spPr>
          <a:xfrm>
            <a:off x="4792605" y="3683536"/>
            <a:ext cx="1981684" cy="5334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Broad, Deep Research</a:t>
            </a:r>
            <a:endParaRPr lang="en-US" sz="1600" dirty="0">
              <a:solidFill>
                <a:schemeClr val="bg1"/>
              </a:solidFill>
            </a:endParaRPr>
          </a:p>
        </p:txBody>
      </p:sp>
      <p:sp>
        <p:nvSpPr>
          <p:cNvPr id="31" name="Rounded Rectangle 30"/>
          <p:cNvSpPr/>
          <p:nvPr/>
        </p:nvSpPr>
        <p:spPr>
          <a:xfrm>
            <a:off x="4792605" y="5106952"/>
            <a:ext cx="1981684" cy="53035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Answers the “Why?”</a:t>
            </a:r>
            <a:endParaRPr lang="en-US" sz="1600" dirty="0">
              <a:solidFill>
                <a:schemeClr val="bg1"/>
              </a:solidFill>
            </a:endParaRPr>
          </a:p>
        </p:txBody>
      </p:sp>
      <p:sp>
        <p:nvSpPr>
          <p:cNvPr id="32" name="Rounded Rectangle 31"/>
          <p:cNvSpPr/>
          <p:nvPr/>
        </p:nvSpPr>
        <p:spPr>
          <a:xfrm>
            <a:off x="4792605" y="4396768"/>
            <a:ext cx="1981684" cy="53035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Not statistical</a:t>
            </a:r>
            <a:endParaRPr lang="en-US" sz="1600" dirty="0">
              <a:solidFill>
                <a:schemeClr val="bg1"/>
              </a:solidFill>
            </a:endParaRPr>
          </a:p>
        </p:txBody>
      </p:sp>
      <p:sp>
        <p:nvSpPr>
          <p:cNvPr id="33" name="Rounded Rectangle 32"/>
          <p:cNvSpPr/>
          <p:nvPr/>
        </p:nvSpPr>
        <p:spPr>
          <a:xfrm>
            <a:off x="4792605" y="5817136"/>
            <a:ext cx="1981684" cy="8382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Focus groups, social media, ethnography</a:t>
            </a:r>
            <a:endParaRPr lang="en-US" sz="1600" dirty="0">
              <a:solidFill>
                <a:schemeClr val="bg1"/>
              </a:solidFill>
            </a:endParaRPr>
          </a:p>
        </p:txBody>
      </p:sp>
      <p:sp>
        <p:nvSpPr>
          <p:cNvPr id="34" name="TextBox 33"/>
          <p:cNvSpPr txBox="1"/>
          <p:nvPr/>
        </p:nvSpPr>
        <p:spPr>
          <a:xfrm>
            <a:off x="91964" y="2783239"/>
            <a:ext cx="2015433" cy="4462760"/>
          </a:xfrm>
          <a:prstGeom prst="rect">
            <a:avLst/>
          </a:prstGeom>
          <a:noFill/>
        </p:spPr>
        <p:txBody>
          <a:bodyPr wrap="square" rtlCol="0">
            <a:spAutoFit/>
          </a:bodyPr>
          <a:lstStyle/>
          <a:p>
            <a:pPr>
              <a:buClr>
                <a:schemeClr val="tx2"/>
              </a:buClr>
            </a:pPr>
            <a:r>
              <a:rPr lang="en-US" sz="1400" b="1" dirty="0" smtClean="0">
                <a:solidFill>
                  <a:schemeClr val="accent1"/>
                </a:solidFill>
              </a:rPr>
              <a:t>Example quantitative questions:  </a:t>
            </a:r>
          </a:p>
          <a:p>
            <a:pPr>
              <a:buClr>
                <a:schemeClr val="tx2"/>
              </a:buClr>
            </a:pPr>
            <a:r>
              <a:rPr lang="en-US" sz="1400" b="1" dirty="0" smtClean="0">
                <a:solidFill>
                  <a:schemeClr val="accent1"/>
                </a:solidFill>
              </a:rPr>
              <a:t> </a:t>
            </a:r>
            <a:endParaRPr lang="en-US" sz="1200" b="1" dirty="0" smtClean="0">
              <a:solidFill>
                <a:schemeClr val="accent1"/>
              </a:solidFill>
            </a:endParaRPr>
          </a:p>
          <a:p>
            <a:pPr marL="177800" indent="-177800">
              <a:buClr>
                <a:schemeClr val="tx2"/>
              </a:buClr>
              <a:buFont typeface="Arial" pitchFamily="34" charset="0"/>
              <a:buChar char="•"/>
            </a:pPr>
            <a:r>
              <a:rPr lang="en-US" sz="1200" dirty="0" smtClean="0">
                <a:solidFill>
                  <a:schemeClr val="accent1"/>
                </a:solidFill>
              </a:rPr>
              <a:t>With which of the following social media applications do you have an account? </a:t>
            </a:r>
            <a:r>
              <a:rPr lang="en-US" sz="1100" i="1" dirty="0" smtClean="0">
                <a:solidFill>
                  <a:schemeClr val="accent1"/>
                </a:solidFill>
              </a:rPr>
              <a:t>(choose all that apply)</a:t>
            </a:r>
            <a:r>
              <a:rPr lang="en-US" sz="1200" dirty="0" smtClean="0">
                <a:solidFill>
                  <a:schemeClr val="accent1"/>
                </a:solidFill>
              </a:rPr>
              <a:t> </a:t>
            </a:r>
          </a:p>
          <a:p>
            <a:pPr marL="177800" indent="-177800">
              <a:buClr>
                <a:schemeClr val="tx2"/>
              </a:buClr>
              <a:buFont typeface="Arial" pitchFamily="34" charset="0"/>
              <a:buChar char="•"/>
            </a:pPr>
            <a:endParaRPr lang="en-US" sz="1200" dirty="0" smtClean="0">
              <a:solidFill>
                <a:schemeClr val="accent1"/>
              </a:solidFill>
            </a:endParaRPr>
          </a:p>
          <a:p>
            <a:pPr marL="177800" indent="-177800">
              <a:buClr>
                <a:schemeClr val="tx2"/>
              </a:buClr>
              <a:buFont typeface="Arial" pitchFamily="34" charset="0"/>
              <a:buChar char="•"/>
            </a:pPr>
            <a:r>
              <a:rPr lang="en-US" sz="1200" dirty="0" smtClean="0">
                <a:solidFill>
                  <a:schemeClr val="accent1"/>
                </a:solidFill>
              </a:rPr>
              <a:t>How often do you use each of the following social media applications?  </a:t>
            </a:r>
            <a:r>
              <a:rPr lang="en-US" sz="1100" i="1" dirty="0" smtClean="0">
                <a:solidFill>
                  <a:schemeClr val="accent1"/>
                </a:solidFill>
              </a:rPr>
              <a:t>(scaled responses such as several times a day, about once a day, once every few days, etc.)</a:t>
            </a:r>
            <a:endParaRPr lang="en-US" sz="1100" i="1" dirty="0">
              <a:solidFill>
                <a:schemeClr val="accent1"/>
              </a:solidFill>
            </a:endParaRPr>
          </a:p>
          <a:p>
            <a:pPr marL="177800" indent="-177800">
              <a:buClr>
                <a:schemeClr val="tx2"/>
              </a:buClr>
              <a:buFont typeface="Arial" pitchFamily="34" charset="0"/>
              <a:buChar char="•"/>
            </a:pPr>
            <a:endParaRPr lang="en-US" sz="1200" dirty="0" smtClean="0">
              <a:solidFill>
                <a:schemeClr val="accent1"/>
              </a:solidFill>
            </a:endParaRPr>
          </a:p>
          <a:p>
            <a:pPr marL="177800" indent="-177800">
              <a:buClr>
                <a:schemeClr val="tx2"/>
              </a:buClr>
              <a:buFont typeface="Arial" pitchFamily="34" charset="0"/>
              <a:buChar char="•"/>
            </a:pPr>
            <a:r>
              <a:rPr lang="en-US" sz="1200" dirty="0" smtClean="0">
                <a:solidFill>
                  <a:schemeClr val="accent1"/>
                </a:solidFill>
              </a:rPr>
              <a:t>Which social media application do you use most? </a:t>
            </a:r>
            <a:r>
              <a:rPr lang="en-US" sz="1100" i="1" dirty="0" smtClean="0">
                <a:solidFill>
                  <a:schemeClr val="accent1"/>
                </a:solidFill>
              </a:rPr>
              <a:t>(choose one)</a:t>
            </a:r>
          </a:p>
          <a:p>
            <a:pPr marL="177800" indent="-177800">
              <a:buClr>
                <a:schemeClr val="tx2"/>
              </a:buClr>
            </a:pPr>
            <a:endParaRPr lang="en-US" sz="1400" dirty="0" smtClean="0">
              <a:solidFill>
                <a:schemeClr val="accent1"/>
              </a:solidFill>
            </a:endParaRPr>
          </a:p>
          <a:p>
            <a:pPr marL="177800" indent="-177800">
              <a:buClr>
                <a:schemeClr val="tx2"/>
              </a:buClr>
              <a:buFont typeface="Arial" pitchFamily="34" charset="0"/>
              <a:buChar char="•"/>
            </a:pPr>
            <a:endParaRPr lang="en-US" sz="1400" b="1" dirty="0" smtClean="0">
              <a:solidFill>
                <a:schemeClr val="accent1"/>
              </a:solidFill>
            </a:endParaRPr>
          </a:p>
          <a:p>
            <a:pPr marL="177800" indent="-177800">
              <a:buClr>
                <a:schemeClr val="tx2"/>
              </a:buClr>
              <a:buFont typeface="Arial" pitchFamily="34" charset="0"/>
              <a:buChar char="•"/>
            </a:pPr>
            <a:endParaRPr lang="en-US" sz="1400" dirty="0">
              <a:solidFill>
                <a:schemeClr val="accent1"/>
              </a:solidFill>
            </a:endParaRPr>
          </a:p>
        </p:txBody>
      </p:sp>
      <p:sp>
        <p:nvSpPr>
          <p:cNvPr id="35" name="TextBox 34"/>
          <p:cNvSpPr txBox="1"/>
          <p:nvPr/>
        </p:nvSpPr>
        <p:spPr>
          <a:xfrm>
            <a:off x="7070945" y="2783239"/>
            <a:ext cx="2073055" cy="3908762"/>
          </a:xfrm>
          <a:prstGeom prst="rect">
            <a:avLst/>
          </a:prstGeom>
          <a:noFill/>
        </p:spPr>
        <p:txBody>
          <a:bodyPr wrap="square" rtlCol="0">
            <a:spAutoFit/>
          </a:bodyPr>
          <a:lstStyle/>
          <a:p>
            <a:pPr>
              <a:buClr>
                <a:schemeClr val="tx2"/>
              </a:buClr>
            </a:pPr>
            <a:r>
              <a:rPr lang="en-US" sz="1400" b="1" dirty="0" smtClean="0">
                <a:solidFill>
                  <a:schemeClr val="accent1"/>
                </a:solidFill>
              </a:rPr>
              <a:t>Example qualitative questions:  </a:t>
            </a:r>
          </a:p>
          <a:p>
            <a:pPr>
              <a:buClr>
                <a:schemeClr val="tx2"/>
              </a:buClr>
            </a:pPr>
            <a:r>
              <a:rPr lang="en-US" sz="1400" b="1" dirty="0" smtClean="0">
                <a:solidFill>
                  <a:schemeClr val="accent1"/>
                </a:solidFill>
              </a:rPr>
              <a:t> </a:t>
            </a:r>
            <a:endParaRPr lang="en-US" sz="1200" b="1" dirty="0" smtClean="0">
              <a:solidFill>
                <a:schemeClr val="accent1"/>
              </a:solidFill>
            </a:endParaRPr>
          </a:p>
          <a:p>
            <a:pPr marL="177800" indent="-177800">
              <a:buClr>
                <a:schemeClr val="tx2"/>
              </a:buClr>
              <a:buFont typeface="Arial" pitchFamily="34" charset="0"/>
              <a:buChar char="•"/>
            </a:pPr>
            <a:r>
              <a:rPr lang="en-US" sz="1200" dirty="0" smtClean="0">
                <a:solidFill>
                  <a:schemeClr val="accent1"/>
                </a:solidFill>
              </a:rPr>
              <a:t>How does social media affect your day-to-day life?  </a:t>
            </a:r>
          </a:p>
          <a:p>
            <a:pPr marL="365760" lvl="1" indent="-177800">
              <a:buClr>
                <a:schemeClr val="tx2"/>
              </a:buClr>
              <a:buFont typeface="Arial" pitchFamily="34" charset="0"/>
              <a:buChar char="•"/>
            </a:pPr>
            <a:r>
              <a:rPr lang="en-US" sz="1200" dirty="0" smtClean="0">
                <a:solidFill>
                  <a:schemeClr val="accent1"/>
                </a:solidFill>
              </a:rPr>
              <a:t>In what ways does social media improve your quality of life? </a:t>
            </a:r>
          </a:p>
          <a:p>
            <a:pPr marL="365760" lvl="1" indent="-177800">
              <a:buClr>
                <a:schemeClr val="tx2"/>
              </a:buClr>
              <a:buFont typeface="Arial" pitchFamily="34" charset="0"/>
              <a:buChar char="•"/>
            </a:pPr>
            <a:r>
              <a:rPr lang="en-US" sz="1200" dirty="0" smtClean="0">
                <a:solidFill>
                  <a:schemeClr val="accent1"/>
                </a:solidFill>
              </a:rPr>
              <a:t>And in what ways does it take away from your quality of life? </a:t>
            </a:r>
          </a:p>
          <a:p>
            <a:pPr lvl="1">
              <a:buClr>
                <a:schemeClr val="tx2"/>
              </a:buClr>
            </a:pPr>
            <a:endParaRPr lang="en-US" sz="1200" dirty="0" smtClean="0">
              <a:solidFill>
                <a:schemeClr val="accent1"/>
              </a:solidFill>
            </a:endParaRPr>
          </a:p>
          <a:p>
            <a:pPr marL="177800" indent="-177800">
              <a:buClr>
                <a:schemeClr val="tx2"/>
              </a:buClr>
              <a:buFont typeface="Arial" pitchFamily="34" charset="0"/>
              <a:buChar char="•"/>
            </a:pPr>
            <a:r>
              <a:rPr lang="en-US" sz="1200" dirty="0" smtClean="0">
                <a:solidFill>
                  <a:schemeClr val="accent1"/>
                </a:solidFill>
              </a:rPr>
              <a:t>How has social media influenced your college experience?  </a:t>
            </a:r>
          </a:p>
          <a:p>
            <a:pPr marL="177800" indent="-177800">
              <a:buClr>
                <a:schemeClr val="tx2"/>
              </a:buClr>
              <a:buFont typeface="Arial" pitchFamily="34" charset="0"/>
              <a:buChar char="•"/>
            </a:pPr>
            <a:endParaRPr lang="en-US" sz="1200" dirty="0">
              <a:solidFill>
                <a:schemeClr val="accent1"/>
              </a:solidFill>
            </a:endParaRPr>
          </a:p>
          <a:p>
            <a:pPr marL="177800" indent="-177800">
              <a:buClr>
                <a:schemeClr val="tx2"/>
              </a:buClr>
              <a:buFont typeface="Arial" pitchFamily="34" charset="0"/>
              <a:buChar char="•"/>
            </a:pPr>
            <a:r>
              <a:rPr lang="en-US" sz="1200" dirty="0" smtClean="0">
                <a:solidFill>
                  <a:schemeClr val="accent1"/>
                </a:solidFill>
              </a:rPr>
              <a:t>What is the “personality” of each of these social media applications? </a:t>
            </a:r>
          </a:p>
          <a:p>
            <a:pPr marL="177800" indent="-177800">
              <a:buClr>
                <a:schemeClr val="tx2"/>
              </a:buClr>
              <a:buFont typeface="Arial" pitchFamily="34" charset="0"/>
              <a:buChar char="•"/>
            </a:pPr>
            <a:endParaRPr lang="en-US" sz="1400" dirty="0">
              <a:solidFill>
                <a:schemeClr val="accent1"/>
              </a:solidFill>
            </a:endParaRPr>
          </a:p>
        </p:txBody>
      </p:sp>
    </p:spTree>
    <p:extLst>
      <p:ext uri="{BB962C8B-B14F-4D97-AF65-F5344CB8AC3E}">
        <p14:creationId xmlns:p14="http://schemas.microsoft.com/office/powerpoint/2010/main" val="731179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ofworld.jpg"/>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362005" y="3209343"/>
            <a:ext cx="6381015" cy="3334913"/>
          </a:xfrm>
          <a:prstGeom prst="rect">
            <a:avLst/>
          </a:prstGeom>
        </p:spPr>
      </p:pic>
      <p:sp>
        <p:nvSpPr>
          <p:cNvPr id="2" name="Title 1"/>
          <p:cNvSpPr>
            <a:spLocks noGrp="1"/>
          </p:cNvSpPr>
          <p:nvPr>
            <p:ph type="title"/>
          </p:nvPr>
        </p:nvSpPr>
        <p:spPr/>
        <p:txBody>
          <a:bodyPr/>
          <a:lstStyle/>
          <a:p>
            <a:r>
              <a:rPr lang="en-US" dirty="0" smtClean="0"/>
              <a:t>All types of methodologies, for all types of questions.</a:t>
            </a:r>
            <a:endParaRPr lang="en-US" dirty="0"/>
          </a:p>
        </p:txBody>
      </p:sp>
      <p:sp>
        <p:nvSpPr>
          <p:cNvPr id="7" name="TextBox 6"/>
          <p:cNvSpPr txBox="1"/>
          <p:nvPr/>
        </p:nvSpPr>
        <p:spPr>
          <a:xfrm>
            <a:off x="457200" y="1447800"/>
            <a:ext cx="8305800" cy="646331"/>
          </a:xfrm>
          <a:prstGeom prst="rect">
            <a:avLst/>
          </a:prstGeom>
          <a:noFill/>
        </p:spPr>
        <p:txBody>
          <a:bodyPr wrap="square" rtlCol="0">
            <a:spAutoFit/>
          </a:bodyPr>
          <a:lstStyle/>
          <a:p>
            <a:pPr marL="114300" indent="-114300">
              <a:spcBef>
                <a:spcPct val="20000"/>
              </a:spcBef>
              <a:buClr>
                <a:schemeClr val="bg1"/>
              </a:buClr>
              <a:buFont typeface="Arial" pitchFamily="34" charset="0"/>
              <a:buChar char="•"/>
            </a:pPr>
            <a:r>
              <a:rPr lang="en-US" b="1" dirty="0" smtClean="0">
                <a:solidFill>
                  <a:schemeClr val="tx2"/>
                </a:solidFill>
              </a:rPr>
              <a:t>We </a:t>
            </a:r>
            <a:r>
              <a:rPr lang="en-US" b="1" dirty="0">
                <a:solidFill>
                  <a:schemeClr val="tx2"/>
                </a:solidFill>
              </a:rPr>
              <a:t>go the distance </a:t>
            </a:r>
            <a:r>
              <a:rPr lang="en-US" b="1" dirty="0" smtClean="0">
                <a:solidFill>
                  <a:schemeClr val="tx2"/>
                </a:solidFill>
              </a:rPr>
              <a:t>when picking the right methodology for the research:  from online consumer surveys, to a jute field in India, to a motor speedway in Tennessee.</a:t>
            </a:r>
            <a:endParaRPr lang="en-US" b="1" dirty="0">
              <a:solidFill>
                <a:schemeClr val="tx2"/>
              </a:solidFill>
            </a:endParaRPr>
          </a:p>
        </p:txBody>
      </p:sp>
      <p:sp>
        <p:nvSpPr>
          <p:cNvPr id="9" name="Slide Number Placeholder 10"/>
          <p:cNvSpPr>
            <a:spLocks noGrp="1"/>
          </p:cNvSpPr>
          <p:nvPr>
            <p:ph type="sldNum" sz="quarter" idx="4294967295"/>
          </p:nvPr>
        </p:nvSpPr>
        <p:spPr>
          <a:xfrm>
            <a:off x="8686800" y="6416273"/>
            <a:ext cx="350520" cy="362712"/>
          </a:xfrm>
          <a:prstGeom prst="rect">
            <a:avLst/>
          </a:prstGeom>
        </p:spPr>
        <p:txBody>
          <a:bodyPr/>
          <a:lstStyle/>
          <a:p>
            <a:r>
              <a:rPr lang="en-US" sz="1200" dirty="0" smtClean="0">
                <a:solidFill>
                  <a:schemeClr val="bg1"/>
                </a:solidFill>
              </a:rPr>
              <a:t> </a:t>
            </a:r>
            <a:fld id="{13443910-3D88-430F-B3B4-1945443AA91F}" type="slidenum">
              <a:rPr lang="en-US" sz="1200" smtClean="0">
                <a:solidFill>
                  <a:schemeClr val="bg1"/>
                </a:solidFill>
              </a:rPr>
              <a:pPr/>
              <a:t>13</a:t>
            </a:fld>
            <a:endParaRPr lang="en-US" sz="1200" dirty="0">
              <a:solidFill>
                <a:schemeClr val="bg1"/>
              </a:solidFill>
            </a:endParaRPr>
          </a:p>
        </p:txBody>
      </p:sp>
      <p:sp>
        <p:nvSpPr>
          <p:cNvPr id="12" name="Rounded Rectangle 11"/>
          <p:cNvSpPr/>
          <p:nvPr/>
        </p:nvSpPr>
        <p:spPr>
          <a:xfrm>
            <a:off x="2108820" y="2605637"/>
            <a:ext cx="1524000" cy="762000"/>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Onsite Surveys</a:t>
            </a:r>
            <a:endParaRPr lang="en-US" sz="1400" b="1" dirty="0"/>
          </a:p>
        </p:txBody>
      </p:sp>
      <p:sp>
        <p:nvSpPr>
          <p:cNvPr id="13" name="Rounded Rectangle 12"/>
          <p:cNvSpPr/>
          <p:nvPr/>
        </p:nvSpPr>
        <p:spPr>
          <a:xfrm>
            <a:off x="7237255" y="3520037"/>
            <a:ext cx="1524000" cy="762000"/>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Heat Mapping</a:t>
            </a:r>
            <a:endParaRPr lang="en-US" sz="1400" b="1" dirty="0"/>
          </a:p>
        </p:txBody>
      </p:sp>
      <p:sp>
        <p:nvSpPr>
          <p:cNvPr id="14" name="Rounded Rectangle 13"/>
          <p:cNvSpPr/>
          <p:nvPr/>
        </p:nvSpPr>
        <p:spPr>
          <a:xfrm>
            <a:off x="411154" y="2612694"/>
            <a:ext cx="1524000" cy="762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Online surveys</a:t>
            </a:r>
            <a:endParaRPr lang="en-US" sz="1400" b="1" dirty="0"/>
          </a:p>
        </p:txBody>
      </p:sp>
      <p:sp>
        <p:nvSpPr>
          <p:cNvPr id="15" name="Rounded Rectangle 14"/>
          <p:cNvSpPr/>
          <p:nvPr/>
        </p:nvSpPr>
        <p:spPr>
          <a:xfrm>
            <a:off x="411154" y="3527094"/>
            <a:ext cx="1524000" cy="762000"/>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Peer Groups</a:t>
            </a:r>
            <a:endParaRPr lang="en-US" sz="1400" b="1" dirty="0"/>
          </a:p>
        </p:txBody>
      </p:sp>
      <p:sp>
        <p:nvSpPr>
          <p:cNvPr id="16" name="Rounded Rectangle 15"/>
          <p:cNvSpPr/>
          <p:nvPr/>
        </p:nvSpPr>
        <p:spPr>
          <a:xfrm>
            <a:off x="3840154" y="3520037"/>
            <a:ext cx="1524000" cy="762000"/>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Shop-</a:t>
            </a:r>
            <a:r>
              <a:rPr lang="en-US" sz="1400" b="1" dirty="0" err="1" smtClean="0"/>
              <a:t>Alongs</a:t>
            </a:r>
            <a:endParaRPr lang="en-US" sz="1400" b="1" dirty="0"/>
          </a:p>
        </p:txBody>
      </p:sp>
      <p:sp>
        <p:nvSpPr>
          <p:cNvPr id="17" name="Rounded Rectangle 16"/>
          <p:cNvSpPr/>
          <p:nvPr/>
        </p:nvSpPr>
        <p:spPr>
          <a:xfrm>
            <a:off x="5516554" y="2605637"/>
            <a:ext cx="1524000" cy="762000"/>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Bulletin Board Focus Groups</a:t>
            </a:r>
          </a:p>
        </p:txBody>
      </p:sp>
      <p:sp>
        <p:nvSpPr>
          <p:cNvPr id="18" name="Rounded Rectangle 17"/>
          <p:cNvSpPr/>
          <p:nvPr/>
        </p:nvSpPr>
        <p:spPr>
          <a:xfrm>
            <a:off x="5516554" y="3520037"/>
            <a:ext cx="1524000" cy="762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In-home Exploration</a:t>
            </a:r>
            <a:endParaRPr lang="en-US" sz="1400" b="1" dirty="0"/>
          </a:p>
        </p:txBody>
      </p:sp>
      <p:sp>
        <p:nvSpPr>
          <p:cNvPr id="19" name="Rounded Rectangle 18"/>
          <p:cNvSpPr/>
          <p:nvPr/>
        </p:nvSpPr>
        <p:spPr>
          <a:xfrm>
            <a:off x="7237255" y="2605637"/>
            <a:ext cx="1524000" cy="762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In-Depth Interviews</a:t>
            </a:r>
            <a:endParaRPr lang="en-US" sz="1400" b="1" dirty="0"/>
          </a:p>
        </p:txBody>
      </p:sp>
      <p:sp>
        <p:nvSpPr>
          <p:cNvPr id="20" name="Rounded Rectangle 19"/>
          <p:cNvSpPr/>
          <p:nvPr/>
        </p:nvSpPr>
        <p:spPr>
          <a:xfrm>
            <a:off x="3840154" y="2605637"/>
            <a:ext cx="1524000" cy="762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Focus </a:t>
            </a:r>
            <a:r>
              <a:rPr lang="en-US" sz="1400" b="1" dirty="0"/>
              <a:t>Groups</a:t>
            </a:r>
          </a:p>
        </p:txBody>
      </p:sp>
      <p:sp>
        <p:nvSpPr>
          <p:cNvPr id="21" name="Rounded Rectangle 20"/>
          <p:cNvSpPr/>
          <p:nvPr/>
        </p:nvSpPr>
        <p:spPr>
          <a:xfrm>
            <a:off x="2108820" y="3520037"/>
            <a:ext cx="1524000" cy="762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Onsite Intercepts</a:t>
            </a:r>
            <a:endParaRPr lang="en-US" sz="1400" b="1" dirty="0"/>
          </a:p>
        </p:txBody>
      </p:sp>
      <p:sp>
        <p:nvSpPr>
          <p:cNvPr id="28" name="Rounded Rectangle 27"/>
          <p:cNvSpPr/>
          <p:nvPr/>
        </p:nvSpPr>
        <p:spPr>
          <a:xfrm>
            <a:off x="2112358" y="4434437"/>
            <a:ext cx="1524000" cy="762000"/>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Hotfoot IDIs</a:t>
            </a:r>
            <a:endParaRPr lang="en-US" sz="1400" b="1" dirty="0"/>
          </a:p>
        </p:txBody>
      </p:sp>
      <p:sp>
        <p:nvSpPr>
          <p:cNvPr id="29" name="Rounded Rectangle 28"/>
          <p:cNvSpPr/>
          <p:nvPr/>
        </p:nvSpPr>
        <p:spPr>
          <a:xfrm>
            <a:off x="414692" y="4441494"/>
            <a:ext cx="1524000" cy="762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Observations</a:t>
            </a:r>
            <a:endParaRPr lang="en-US" sz="1400" b="1" dirty="0"/>
          </a:p>
        </p:txBody>
      </p:sp>
      <p:sp>
        <p:nvSpPr>
          <p:cNvPr id="30" name="Rounded Rectangle 29"/>
          <p:cNvSpPr/>
          <p:nvPr/>
        </p:nvSpPr>
        <p:spPr>
          <a:xfrm>
            <a:off x="5520092" y="4434437"/>
            <a:ext cx="1524000" cy="762000"/>
          </a:xfrm>
          <a:prstGeom prst="round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Reel Life Documentaries</a:t>
            </a:r>
            <a:endParaRPr lang="en-US" sz="1400" b="1" dirty="0"/>
          </a:p>
        </p:txBody>
      </p:sp>
      <p:sp>
        <p:nvSpPr>
          <p:cNvPr id="31" name="Rounded Rectangle 30"/>
          <p:cNvSpPr/>
          <p:nvPr/>
        </p:nvSpPr>
        <p:spPr>
          <a:xfrm>
            <a:off x="7240793" y="4434437"/>
            <a:ext cx="1524000" cy="762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Out of Box Experience</a:t>
            </a:r>
            <a:endParaRPr lang="en-US" sz="1400" b="1" dirty="0"/>
          </a:p>
        </p:txBody>
      </p:sp>
      <p:sp>
        <p:nvSpPr>
          <p:cNvPr id="32" name="Rounded Rectangle 31"/>
          <p:cNvSpPr/>
          <p:nvPr/>
        </p:nvSpPr>
        <p:spPr>
          <a:xfrm>
            <a:off x="3843692" y="4434437"/>
            <a:ext cx="1524000" cy="762000"/>
          </a:xfrm>
          <a:prstGeom prst="round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Mobile Groups</a:t>
            </a:r>
            <a:endParaRPr lang="en-US" sz="1400" b="1" dirty="0"/>
          </a:p>
        </p:txBody>
      </p:sp>
    </p:spTree>
    <p:extLst>
      <p:ext uri="{BB962C8B-B14F-4D97-AF65-F5344CB8AC3E}">
        <p14:creationId xmlns:p14="http://schemas.microsoft.com/office/powerpoint/2010/main" val="932923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8641080" y="6537960"/>
            <a:ext cx="457200" cy="301752"/>
          </a:xfrm>
          <a:prstGeom prst="rect">
            <a:avLst/>
          </a:prstGeom>
        </p:spPr>
        <p:txBody>
          <a:bodyPr/>
          <a:lstStyle/>
          <a:p>
            <a:fld id="{E56E2872-816A-41C0-A0FC-0E6AB9639848}" type="slidenum">
              <a:rPr lang="en-US" altLang="en-US" smtClean="0"/>
              <a:pPr/>
              <a:t>14</a:t>
            </a:fld>
            <a:endParaRPr lang="en-US" altLang="en-US" dirty="0"/>
          </a:p>
        </p:txBody>
      </p:sp>
      <p:sp>
        <p:nvSpPr>
          <p:cNvPr id="14" name="Title 13"/>
          <p:cNvSpPr>
            <a:spLocks noGrp="1"/>
          </p:cNvSpPr>
          <p:nvPr>
            <p:ph type="title"/>
          </p:nvPr>
        </p:nvSpPr>
        <p:spPr/>
        <p:txBody>
          <a:bodyPr/>
          <a:lstStyle/>
          <a:p>
            <a:r>
              <a:rPr lang="en-US" dirty="0" smtClean="0"/>
              <a:t> </a:t>
            </a:r>
            <a:endParaRPr lang="en-US" dirty="0"/>
          </a:p>
        </p:txBody>
      </p:sp>
      <p:sp>
        <p:nvSpPr>
          <p:cNvPr id="16" name="Text Placeholder 15"/>
          <p:cNvSpPr>
            <a:spLocks noGrp="1"/>
          </p:cNvSpPr>
          <p:nvPr>
            <p:ph type="body" sz="quarter" idx="19"/>
          </p:nvPr>
        </p:nvSpPr>
        <p:spPr>
          <a:xfrm>
            <a:off x="304800" y="1447800"/>
            <a:ext cx="8534400" cy="4114800"/>
          </a:xfrm>
        </p:spPr>
        <p:txBody>
          <a:bodyPr/>
          <a:lstStyle/>
          <a:p>
            <a:r>
              <a:rPr lang="en-US" dirty="0" smtClean="0"/>
              <a:t>Sometimes phone and in-person interviews just aren’t enough. In order to get a full picture of the marketplace and needs, you need to examine respondent behavior in natural environments. </a:t>
            </a:r>
          </a:p>
          <a:p>
            <a:endParaRPr lang="en-US" dirty="0"/>
          </a:p>
        </p:txBody>
      </p:sp>
      <p:sp>
        <p:nvSpPr>
          <p:cNvPr id="11" name="TextBox 10"/>
          <p:cNvSpPr txBox="1"/>
          <p:nvPr/>
        </p:nvSpPr>
        <p:spPr>
          <a:xfrm>
            <a:off x="5257800" y="2445677"/>
            <a:ext cx="3581400" cy="1107996"/>
          </a:xfrm>
          <a:prstGeom prst="rect">
            <a:avLst/>
          </a:prstGeom>
          <a:noFill/>
        </p:spPr>
        <p:txBody>
          <a:bodyPr wrap="square" rtlCol="0">
            <a:spAutoFit/>
          </a:bodyPr>
          <a:lstStyle/>
          <a:p>
            <a:r>
              <a:rPr lang="en-US" sz="2400" dirty="0" smtClean="0">
                <a:solidFill>
                  <a:srgbClr val="002060"/>
                </a:solidFill>
                <a:latin typeface="AR CENA" panose="02000000000000000000" pitchFamily="2" charset="0"/>
              </a:rPr>
              <a:t>Reel Life Documentaries </a:t>
            </a:r>
            <a:r>
              <a:rPr lang="en-US" sz="1400" b="0" dirty="0" smtClean="0">
                <a:solidFill>
                  <a:srgbClr val="002060"/>
                </a:solidFill>
                <a:latin typeface="Calibri" pitchFamily="34" charset="0"/>
              </a:rPr>
              <a:t>allow respondents to video record their day-to-day life, frustrations, challenges and joys – giving us a better picture of their world.</a:t>
            </a:r>
            <a:endParaRPr lang="en-US" sz="1400" dirty="0" smtClean="0">
              <a:solidFill>
                <a:srgbClr val="002060"/>
              </a:solidFill>
              <a:latin typeface="Calibri" pitchFamily="34" charset="0"/>
            </a:endParaRPr>
          </a:p>
        </p:txBody>
      </p:sp>
      <p:sp>
        <p:nvSpPr>
          <p:cNvPr id="12" name="TextBox 11"/>
          <p:cNvSpPr txBox="1"/>
          <p:nvPr/>
        </p:nvSpPr>
        <p:spPr>
          <a:xfrm>
            <a:off x="5257800" y="3723456"/>
            <a:ext cx="3581400" cy="892552"/>
          </a:xfrm>
          <a:prstGeom prst="rect">
            <a:avLst/>
          </a:prstGeom>
          <a:noFill/>
        </p:spPr>
        <p:txBody>
          <a:bodyPr wrap="square" rtlCol="0">
            <a:spAutoFit/>
          </a:bodyPr>
          <a:lstStyle/>
          <a:p>
            <a:r>
              <a:rPr lang="en-US" sz="2400" dirty="0" smtClean="0">
                <a:solidFill>
                  <a:srgbClr val="002060"/>
                </a:solidFill>
                <a:latin typeface="AR CENA" panose="02000000000000000000" pitchFamily="2" charset="0"/>
              </a:rPr>
              <a:t>In-Home Observations </a:t>
            </a:r>
            <a:r>
              <a:rPr lang="en-US" sz="1400" b="0" dirty="0" smtClean="0">
                <a:solidFill>
                  <a:srgbClr val="002060"/>
                </a:solidFill>
                <a:latin typeface="Calibri" pitchFamily="34" charset="0"/>
              </a:rPr>
              <a:t>allow us to be in a respondent’s home and see their behaviors and the tools they use.</a:t>
            </a:r>
            <a:endParaRPr lang="en-US" sz="1400" dirty="0" smtClean="0">
              <a:solidFill>
                <a:srgbClr val="002060"/>
              </a:solidFill>
              <a:latin typeface="Calibri" pitchFamily="34" charset="0"/>
            </a:endParaRPr>
          </a:p>
        </p:txBody>
      </p:sp>
      <p:sp>
        <p:nvSpPr>
          <p:cNvPr id="13" name="TextBox 12"/>
          <p:cNvSpPr txBox="1"/>
          <p:nvPr/>
        </p:nvSpPr>
        <p:spPr>
          <a:xfrm>
            <a:off x="5257800" y="4905925"/>
            <a:ext cx="3581400" cy="1323439"/>
          </a:xfrm>
          <a:prstGeom prst="rect">
            <a:avLst/>
          </a:prstGeom>
          <a:noFill/>
        </p:spPr>
        <p:txBody>
          <a:bodyPr wrap="square" rtlCol="0">
            <a:spAutoFit/>
          </a:bodyPr>
          <a:lstStyle/>
          <a:p>
            <a:r>
              <a:rPr lang="en-US" sz="2400" dirty="0" smtClean="0">
                <a:solidFill>
                  <a:srgbClr val="002060"/>
                </a:solidFill>
                <a:latin typeface="AR CENA" panose="02000000000000000000" pitchFamily="2" charset="0"/>
              </a:rPr>
              <a:t>In-Facility Observations </a:t>
            </a:r>
            <a:r>
              <a:rPr lang="en-US" sz="1400" b="0" dirty="0" smtClean="0">
                <a:solidFill>
                  <a:srgbClr val="002060"/>
                </a:solidFill>
                <a:latin typeface="Calibri" pitchFamily="34" charset="0"/>
              </a:rPr>
              <a:t>allow us to be in a facility and observe the interactions between respondents, and understand the behaviors and tools within the context of the facility setting.</a:t>
            </a:r>
            <a:endParaRPr lang="en-US" sz="1400" dirty="0" smtClean="0">
              <a:solidFill>
                <a:srgbClr val="002060"/>
              </a:solidFill>
              <a:latin typeface="Calibri" pitchFamily="34" charset="0"/>
            </a:endParaRPr>
          </a:p>
        </p:txBody>
      </p:sp>
      <p:pic>
        <p:nvPicPr>
          <p:cNvPr id="2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131477"/>
            <a:ext cx="2243288" cy="1826869"/>
          </a:xfrm>
          <a:prstGeom prst="rect">
            <a:avLst/>
          </a:prstGeom>
          <a:noFill/>
          <a:ln w="9525">
            <a:noFill/>
            <a:miter lim="800000"/>
            <a:headEnd/>
            <a:tailEnd/>
          </a:ln>
        </p:spPr>
      </p:pic>
      <p:pic>
        <p:nvPicPr>
          <p:cNvPr id="26" name="e3d463c2-b702-457e-9623-2b8d16f2b561" descr="9FF464DA-9DEA-4FFF-8C63-E5D4E32D026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30256" y="2621523"/>
            <a:ext cx="2875144" cy="457200"/>
          </a:xfrm>
          <a:prstGeom prst="rect">
            <a:avLst/>
          </a:prstGeom>
          <a:noFill/>
          <a:ln w="9525">
            <a:noFill/>
            <a:miter lim="800000"/>
            <a:headEnd/>
            <a:tailEnd/>
          </a:ln>
        </p:spPr>
      </p:pic>
      <p:grpSp>
        <p:nvGrpSpPr>
          <p:cNvPr id="2" name="Group 14"/>
          <p:cNvGrpSpPr/>
          <p:nvPr/>
        </p:nvGrpSpPr>
        <p:grpSpPr>
          <a:xfrm>
            <a:off x="2209800" y="3799656"/>
            <a:ext cx="2971800" cy="609600"/>
            <a:chOff x="1981200" y="4448908"/>
            <a:chExt cx="2971800" cy="609600"/>
          </a:xfrm>
        </p:grpSpPr>
        <p:sp>
          <p:nvSpPr>
            <p:cNvPr id="25" name="Round Same Side Corner Rectangle 24"/>
            <p:cNvSpPr/>
            <p:nvPr/>
          </p:nvSpPr>
          <p:spPr>
            <a:xfrm rot="5400000">
              <a:off x="3162300" y="3267808"/>
              <a:ext cx="609600" cy="2971800"/>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548e59dc-524f-4a9a-9529-a7acaf26312f" descr="670F3B91-944E-40B8-83F6-D2CBE1ADFC6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001656" y="4525108"/>
              <a:ext cx="2875144" cy="457200"/>
            </a:xfrm>
            <a:prstGeom prst="rect">
              <a:avLst/>
            </a:prstGeom>
            <a:noFill/>
            <a:ln w="9525">
              <a:noFill/>
              <a:miter lim="800000"/>
              <a:headEnd/>
              <a:tailEnd/>
            </a:ln>
          </p:spPr>
        </p:pic>
      </p:grpSp>
      <p:grpSp>
        <p:nvGrpSpPr>
          <p:cNvPr id="3" name="Group 16"/>
          <p:cNvGrpSpPr/>
          <p:nvPr/>
        </p:nvGrpSpPr>
        <p:grpSpPr>
          <a:xfrm>
            <a:off x="2209800" y="5136123"/>
            <a:ext cx="2971800" cy="609600"/>
            <a:chOff x="1981200" y="5345723"/>
            <a:chExt cx="2971800" cy="609600"/>
          </a:xfrm>
        </p:grpSpPr>
        <p:sp>
          <p:nvSpPr>
            <p:cNvPr id="24" name="Round Same Side Corner Rectangle 23"/>
            <p:cNvSpPr/>
            <p:nvPr/>
          </p:nvSpPr>
          <p:spPr>
            <a:xfrm rot="5400000">
              <a:off x="3162300" y="4164623"/>
              <a:ext cx="609600" cy="297180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8" name="e72921f4-09da-449a-bc91-4ac0650e5538" descr="B905A8A7-3545-4C9C-BBBA-93A6035D0C6A"/>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001656" y="5421923"/>
              <a:ext cx="2875144" cy="457200"/>
            </a:xfrm>
            <a:prstGeom prst="rect">
              <a:avLst/>
            </a:prstGeom>
            <a:noFill/>
            <a:ln w="9525">
              <a:noFill/>
              <a:miter lim="800000"/>
              <a:headEnd/>
              <a:tailEnd/>
            </a:ln>
          </p:spPr>
        </p:pic>
      </p:grpSp>
      <p:sp>
        <p:nvSpPr>
          <p:cNvPr id="17" name="Title 1"/>
          <p:cNvSpPr txBox="1">
            <a:spLocks/>
          </p:cNvSpPr>
          <p:nvPr/>
        </p:nvSpPr>
        <p:spPr bwMode="auto">
          <a:xfrm>
            <a:off x="533400" y="26377"/>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b="1" kern="1200">
                <a:solidFill>
                  <a:schemeClr val="accent1"/>
                </a:solidFill>
                <a:latin typeface="+mj-lt"/>
                <a:ea typeface="+mj-ea"/>
                <a:cs typeface="+mj-cs"/>
              </a:defRPr>
            </a:lvl1pPr>
            <a:lvl2pPr algn="l" rtl="0" fontAlgn="base">
              <a:spcBef>
                <a:spcPct val="0"/>
              </a:spcBef>
              <a:spcAft>
                <a:spcPct val="0"/>
              </a:spcAft>
              <a:defRPr sz="2800" b="1">
                <a:solidFill>
                  <a:schemeClr val="accent1"/>
                </a:solidFill>
                <a:latin typeface="Calibri" pitchFamily="34" charset="0"/>
              </a:defRPr>
            </a:lvl2pPr>
            <a:lvl3pPr algn="l" rtl="0" fontAlgn="base">
              <a:spcBef>
                <a:spcPct val="0"/>
              </a:spcBef>
              <a:spcAft>
                <a:spcPct val="0"/>
              </a:spcAft>
              <a:defRPr sz="2800" b="1">
                <a:solidFill>
                  <a:schemeClr val="accent1"/>
                </a:solidFill>
                <a:latin typeface="Calibri" pitchFamily="34" charset="0"/>
              </a:defRPr>
            </a:lvl3pPr>
            <a:lvl4pPr algn="l" rtl="0" fontAlgn="base">
              <a:spcBef>
                <a:spcPct val="0"/>
              </a:spcBef>
              <a:spcAft>
                <a:spcPct val="0"/>
              </a:spcAft>
              <a:defRPr sz="2800" b="1">
                <a:solidFill>
                  <a:schemeClr val="accent1"/>
                </a:solidFill>
                <a:latin typeface="Calibri" pitchFamily="34" charset="0"/>
              </a:defRPr>
            </a:lvl4pPr>
            <a:lvl5pPr algn="l" rtl="0" fontAlgn="base">
              <a:spcBef>
                <a:spcPct val="0"/>
              </a:spcBef>
              <a:spcAft>
                <a:spcPct val="0"/>
              </a:spcAft>
              <a:defRPr sz="2800" b="1">
                <a:solidFill>
                  <a:schemeClr val="accent1"/>
                </a:solidFill>
                <a:latin typeface="Calibri" pitchFamily="34" charset="0"/>
              </a:defRPr>
            </a:lvl5pPr>
            <a:lvl6pPr marL="457200" algn="l" rtl="0" fontAlgn="base">
              <a:spcBef>
                <a:spcPct val="0"/>
              </a:spcBef>
              <a:spcAft>
                <a:spcPct val="0"/>
              </a:spcAft>
              <a:defRPr sz="2800" b="1">
                <a:solidFill>
                  <a:schemeClr val="accent1"/>
                </a:solidFill>
                <a:latin typeface="Calibri" pitchFamily="34" charset="0"/>
              </a:defRPr>
            </a:lvl6pPr>
            <a:lvl7pPr marL="914400" algn="l" rtl="0" fontAlgn="base">
              <a:spcBef>
                <a:spcPct val="0"/>
              </a:spcBef>
              <a:spcAft>
                <a:spcPct val="0"/>
              </a:spcAft>
              <a:defRPr sz="2800" b="1">
                <a:solidFill>
                  <a:schemeClr val="accent1"/>
                </a:solidFill>
                <a:latin typeface="Calibri" pitchFamily="34" charset="0"/>
              </a:defRPr>
            </a:lvl7pPr>
            <a:lvl8pPr marL="1371600" algn="l" rtl="0" fontAlgn="base">
              <a:spcBef>
                <a:spcPct val="0"/>
              </a:spcBef>
              <a:spcAft>
                <a:spcPct val="0"/>
              </a:spcAft>
              <a:defRPr sz="2800" b="1">
                <a:solidFill>
                  <a:schemeClr val="accent1"/>
                </a:solidFill>
                <a:latin typeface="Calibri" pitchFamily="34" charset="0"/>
              </a:defRPr>
            </a:lvl8pPr>
            <a:lvl9pPr marL="1828800" algn="l" rtl="0" fontAlgn="base">
              <a:spcBef>
                <a:spcPct val="0"/>
              </a:spcBef>
              <a:spcAft>
                <a:spcPct val="0"/>
              </a:spcAft>
              <a:defRPr sz="2800" b="1">
                <a:solidFill>
                  <a:schemeClr val="accent1"/>
                </a:solidFill>
                <a:latin typeface="Calibri" pitchFamily="34" charset="0"/>
              </a:defRPr>
            </a:lvl9pPr>
          </a:lstStyle>
          <a:p>
            <a:r>
              <a:rPr lang="en-US" dirty="0"/>
              <a:t>For qualitative research, ethnography is a great way to get to the heart of the matter.</a:t>
            </a:r>
          </a:p>
        </p:txBody>
      </p:sp>
    </p:spTree>
    <p:extLst>
      <p:ext uri="{BB962C8B-B14F-4D97-AF65-F5344CB8AC3E}">
        <p14:creationId xmlns:p14="http://schemas.microsoft.com/office/powerpoint/2010/main" val="2014844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7"/>
          <p:cNvSpPr>
            <a:spLocks noGrp="1"/>
          </p:cNvSpPr>
          <p:nvPr>
            <p:ph sz="quarter" idx="4294967295"/>
          </p:nvPr>
        </p:nvSpPr>
        <p:spPr>
          <a:xfrm>
            <a:off x="457200" y="1329678"/>
            <a:ext cx="8229600" cy="4724400"/>
          </a:xfrm>
          <a:prstGeom prst="rect">
            <a:avLst/>
          </a:prstGeom>
        </p:spPr>
        <p:txBody>
          <a:bodyPr/>
          <a:lstStyle/>
          <a:p>
            <a:r>
              <a:rPr lang="en-US" dirty="0" smtClean="0"/>
              <a:t>The Link Group’s "Onsite Insights" behavioral research technique integrates anthropological observation with traditional marketing research methodologies.</a:t>
            </a:r>
          </a:p>
          <a:p>
            <a:pPr lvl="1"/>
            <a:endParaRPr lang="en-US" dirty="0" smtClean="0"/>
          </a:p>
          <a:p>
            <a:endParaRPr lang="en-US" dirty="0" smtClean="0"/>
          </a:p>
          <a:p>
            <a:endParaRPr lang="en-US" dirty="0" smtClean="0"/>
          </a:p>
          <a:p>
            <a:endParaRPr lang="en-US" dirty="0"/>
          </a:p>
        </p:txBody>
      </p:sp>
      <p:sp>
        <p:nvSpPr>
          <p:cNvPr id="2" name="Title 1"/>
          <p:cNvSpPr>
            <a:spLocks noGrp="1"/>
          </p:cNvSpPr>
          <p:nvPr>
            <p:ph type="title"/>
          </p:nvPr>
        </p:nvSpPr>
        <p:spPr/>
        <p:txBody>
          <a:bodyPr/>
          <a:lstStyle/>
          <a:p>
            <a:r>
              <a:rPr lang="en-US" dirty="0" smtClean="0"/>
              <a:t>Ethnography can help you…</a:t>
            </a:r>
            <a:endParaRPr lang="en-US" dirty="0"/>
          </a:p>
        </p:txBody>
      </p:sp>
      <p:sp>
        <p:nvSpPr>
          <p:cNvPr id="6" name="Slide Number Placeholder 5"/>
          <p:cNvSpPr>
            <a:spLocks noGrp="1"/>
          </p:cNvSpPr>
          <p:nvPr>
            <p:ph type="sldNum" sz="quarter" idx="21"/>
          </p:nvPr>
        </p:nvSpPr>
        <p:spPr/>
        <p:txBody>
          <a:bodyPr/>
          <a:lstStyle/>
          <a:p>
            <a:pPr>
              <a:defRPr/>
            </a:pPr>
            <a:fld id="{19213D95-CABA-48D6-8932-B832A7115830}" type="slidenum">
              <a:rPr lang="en-US" smtClean="0"/>
              <a:pPr>
                <a:defRPr/>
              </a:pPr>
              <a:t>15</a:t>
            </a:fld>
            <a:endParaRPr lang="en-US" dirty="0"/>
          </a:p>
        </p:txBody>
      </p:sp>
      <p:grpSp>
        <p:nvGrpSpPr>
          <p:cNvPr id="78" name="그룹 130"/>
          <p:cNvGrpSpPr/>
          <p:nvPr/>
        </p:nvGrpSpPr>
        <p:grpSpPr>
          <a:xfrm>
            <a:off x="6395503" y="3659007"/>
            <a:ext cx="930224" cy="429435"/>
            <a:chOff x="6711296" y="3509280"/>
            <a:chExt cx="697668" cy="322076"/>
          </a:xfrm>
          <a:solidFill>
            <a:schemeClr val="bg2"/>
          </a:solidFill>
        </p:grpSpPr>
        <p:sp>
          <p:nvSpPr>
            <p:cNvPr id="79" name="직사각형 124"/>
            <p:cNvSpPr/>
            <p:nvPr/>
          </p:nvSpPr>
          <p:spPr>
            <a:xfrm>
              <a:off x="6711296" y="3610318"/>
              <a:ext cx="386621" cy="120000"/>
            </a:xfrm>
            <a:prstGeom prst="rect">
              <a:avLst/>
            </a:prstGeom>
            <a:gr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352" dirty="0"/>
                <a:t> </a:t>
              </a:r>
              <a:endParaRPr lang="ko-KR" altLang="en-US" sz="3352" dirty="0"/>
            </a:p>
          </p:txBody>
        </p:sp>
        <p:grpSp>
          <p:nvGrpSpPr>
            <p:cNvPr id="80" name="그룹 148"/>
            <p:cNvGrpSpPr/>
            <p:nvPr/>
          </p:nvGrpSpPr>
          <p:grpSpPr>
            <a:xfrm>
              <a:off x="6973472" y="3509280"/>
              <a:ext cx="435492" cy="322076"/>
              <a:chOff x="8245075" y="3509280"/>
              <a:chExt cx="435492" cy="322076"/>
            </a:xfrm>
            <a:grpFill/>
          </p:grpSpPr>
          <p:sp>
            <p:nvSpPr>
              <p:cNvPr id="81" name="이등변 삼각형 16"/>
              <p:cNvSpPr/>
              <p:nvPr/>
            </p:nvSpPr>
            <p:spPr>
              <a:xfrm rot="5400000">
                <a:off x="8361183" y="3511971"/>
                <a:ext cx="322076" cy="316693"/>
              </a:xfrm>
              <a:prstGeom prst="triangle">
                <a:avLst/>
              </a:prstGeom>
              <a:gr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352" dirty="0"/>
              </a:p>
            </p:txBody>
          </p:sp>
          <p:sp>
            <p:nvSpPr>
              <p:cNvPr id="82" name="직각 삼각형 17"/>
              <p:cNvSpPr>
                <a:spLocks/>
              </p:cNvSpPr>
              <p:nvPr/>
            </p:nvSpPr>
            <p:spPr>
              <a:xfrm rot="10800000">
                <a:off x="8245075" y="3610318"/>
                <a:ext cx="118800" cy="120000"/>
              </a:xfrm>
              <a:prstGeom prst="rtTriangle">
                <a:avLst/>
              </a:prstGeom>
              <a:gr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352" dirty="0"/>
              </a:p>
            </p:txBody>
          </p:sp>
        </p:grpSp>
      </p:grpSp>
      <p:sp>
        <p:nvSpPr>
          <p:cNvPr id="83" name="직사각형 100"/>
          <p:cNvSpPr/>
          <p:nvPr/>
        </p:nvSpPr>
        <p:spPr>
          <a:xfrm>
            <a:off x="1045186" y="3793723"/>
            <a:ext cx="1440745" cy="160000"/>
          </a:xfrm>
          <a:prstGeom prst="rect">
            <a:avLst/>
          </a:prstGeom>
          <a:solidFill>
            <a:schemeClr val="bg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352" dirty="0"/>
              <a:t> </a:t>
            </a:r>
            <a:endParaRPr lang="ko-KR" altLang="en-US" sz="3352" dirty="0"/>
          </a:p>
        </p:txBody>
      </p:sp>
      <p:sp>
        <p:nvSpPr>
          <p:cNvPr id="84" name="직사각형 102"/>
          <p:cNvSpPr/>
          <p:nvPr/>
        </p:nvSpPr>
        <p:spPr>
          <a:xfrm>
            <a:off x="2485930" y="3793723"/>
            <a:ext cx="1510956" cy="160000"/>
          </a:xfrm>
          <a:prstGeom prst="rect">
            <a:avLst/>
          </a:prstGeom>
          <a:solidFill>
            <a:schemeClr val="bg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352" dirty="0"/>
              <a:t> </a:t>
            </a:r>
            <a:endParaRPr lang="ko-KR" altLang="en-US" sz="3352" dirty="0"/>
          </a:p>
        </p:txBody>
      </p:sp>
      <p:sp>
        <p:nvSpPr>
          <p:cNvPr id="85" name="직사각형 108"/>
          <p:cNvSpPr/>
          <p:nvPr/>
        </p:nvSpPr>
        <p:spPr>
          <a:xfrm>
            <a:off x="3996885" y="3793723"/>
            <a:ext cx="1397145" cy="160000"/>
          </a:xfrm>
          <a:prstGeom prst="rect">
            <a:avLst/>
          </a:prstGeom>
          <a:solidFill>
            <a:schemeClr val="bg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352" dirty="0"/>
              <a:t> </a:t>
            </a:r>
            <a:endParaRPr lang="ko-KR" altLang="en-US" sz="3352" dirty="0"/>
          </a:p>
        </p:txBody>
      </p:sp>
      <p:sp>
        <p:nvSpPr>
          <p:cNvPr id="86" name="직사각형 117"/>
          <p:cNvSpPr/>
          <p:nvPr/>
        </p:nvSpPr>
        <p:spPr>
          <a:xfrm>
            <a:off x="5384666" y="3793723"/>
            <a:ext cx="1453291" cy="160000"/>
          </a:xfrm>
          <a:prstGeom prst="rect">
            <a:avLst/>
          </a:prstGeom>
          <a:solidFill>
            <a:schemeClr val="bg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352" dirty="0"/>
              <a:t> </a:t>
            </a:r>
            <a:endParaRPr lang="ko-KR" altLang="en-US" sz="3352" dirty="0"/>
          </a:p>
        </p:txBody>
      </p:sp>
      <p:sp>
        <p:nvSpPr>
          <p:cNvPr id="87" name="직사각형 101"/>
          <p:cNvSpPr/>
          <p:nvPr/>
        </p:nvSpPr>
        <p:spPr>
          <a:xfrm>
            <a:off x="965" y="3793723"/>
            <a:ext cx="1044219" cy="160000"/>
          </a:xfrm>
          <a:prstGeom prst="rect">
            <a:avLst/>
          </a:prstGeom>
          <a:solidFill>
            <a:schemeClr val="bg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352" dirty="0"/>
              <a:t> </a:t>
            </a:r>
            <a:endParaRPr lang="ko-KR" altLang="en-US" sz="3352" dirty="0"/>
          </a:p>
        </p:txBody>
      </p:sp>
      <p:sp>
        <p:nvSpPr>
          <p:cNvPr id="91" name="TextBox 90"/>
          <p:cNvSpPr txBox="1"/>
          <p:nvPr/>
        </p:nvSpPr>
        <p:spPr>
          <a:xfrm>
            <a:off x="7345176" y="3788917"/>
            <a:ext cx="1295558" cy="498587"/>
          </a:xfrm>
          <a:prstGeom prst="rect">
            <a:avLst/>
          </a:prstGeom>
          <a:noFill/>
        </p:spPr>
        <p:txBody>
          <a:bodyPr wrap="square" lIns="0" tIns="0" rIns="0" bIns="0" rtlCol="0" anchor="ctr">
            <a:noAutofit/>
          </a:bodyPr>
          <a:lstStyle/>
          <a:p>
            <a:pPr lvl="0" algn="ctr"/>
            <a:r>
              <a:rPr lang="en-US" altLang="ko-KR" sz="3200" b="1" dirty="0" smtClean="0">
                <a:pattFill prst="pct75">
                  <a:fgClr>
                    <a:schemeClr val="tx2"/>
                  </a:fgClr>
                  <a:bgClr>
                    <a:schemeClr val="bg1"/>
                  </a:bgClr>
                </a:pattFill>
                <a:ea typeface="Roboto Condensed Regular"/>
                <a:cs typeface="+mj-cs"/>
              </a:rPr>
              <a:t>The of </a:t>
            </a:r>
          </a:p>
          <a:p>
            <a:pPr lvl="0" algn="ctr"/>
            <a:r>
              <a:rPr lang="en-US" altLang="ko-KR" sz="3200" b="1" dirty="0">
                <a:pattFill prst="pct75">
                  <a:fgClr>
                    <a:schemeClr val="tx2"/>
                  </a:fgClr>
                  <a:bgClr>
                    <a:schemeClr val="bg1"/>
                  </a:bgClr>
                </a:pattFill>
                <a:ea typeface="Roboto Condensed Regular"/>
                <a:cs typeface="+mj-cs"/>
              </a:rPr>
              <a:t/>
            </a:r>
            <a:br>
              <a:rPr lang="en-US" altLang="ko-KR" sz="3200" b="1" dirty="0">
                <a:pattFill prst="pct75">
                  <a:fgClr>
                    <a:schemeClr val="tx2"/>
                  </a:fgClr>
                  <a:bgClr>
                    <a:schemeClr val="bg1"/>
                  </a:bgClr>
                </a:pattFill>
                <a:ea typeface="Roboto Condensed Regular"/>
                <a:cs typeface="+mj-cs"/>
              </a:rPr>
            </a:br>
            <a:r>
              <a:rPr lang="en-US" altLang="ko-KR" sz="3200" b="1" dirty="0" smtClean="0">
                <a:pattFill prst="pct75">
                  <a:fgClr>
                    <a:schemeClr val="tx2"/>
                  </a:fgClr>
                  <a:bgClr>
                    <a:schemeClr val="bg1"/>
                  </a:bgClr>
                </a:pattFill>
                <a:ea typeface="Roboto Condensed Regular"/>
                <a:cs typeface="+mj-cs"/>
              </a:rPr>
              <a:t>the matter</a:t>
            </a:r>
            <a:endParaRPr lang="en-US" altLang="ko-KR" sz="3200" b="1" dirty="0">
              <a:pattFill prst="pct75">
                <a:fgClr>
                  <a:schemeClr val="tx2"/>
                </a:fgClr>
                <a:bgClr>
                  <a:schemeClr val="bg1"/>
                </a:bgClr>
              </a:pattFill>
              <a:latin typeface="+mn-lt"/>
              <a:ea typeface="Roboto Condensed Regular"/>
              <a:cs typeface="+mj-cs"/>
            </a:endParaRPr>
          </a:p>
        </p:txBody>
      </p:sp>
      <p:sp>
        <p:nvSpPr>
          <p:cNvPr id="92" name="TextBox 91"/>
          <p:cNvSpPr txBox="1"/>
          <p:nvPr/>
        </p:nvSpPr>
        <p:spPr>
          <a:xfrm>
            <a:off x="190901" y="2829655"/>
            <a:ext cx="1312560" cy="339509"/>
          </a:xfrm>
          <a:prstGeom prst="rect">
            <a:avLst/>
          </a:prstGeom>
          <a:noFill/>
        </p:spPr>
        <p:txBody>
          <a:bodyPr wrap="square" lIns="0" tIns="0" rIns="0" bIns="0" rtlCol="0" anchor="ctr">
            <a:noAutofit/>
          </a:bodyPr>
          <a:lstStyle/>
          <a:p>
            <a:pPr algn="ctr"/>
            <a:r>
              <a:rPr lang="en-US" altLang="ko-KR" sz="1400" b="1" dirty="0">
                <a:gradFill>
                  <a:gsLst>
                    <a:gs pos="0">
                      <a:schemeClr val="accent1"/>
                    </a:gs>
                    <a:gs pos="100000">
                      <a:schemeClr val="accent1"/>
                    </a:gs>
                  </a:gsLst>
                  <a:lin ang="5400000" scaled="0"/>
                </a:gradFill>
              </a:rPr>
              <a:t>Identify </a:t>
            </a:r>
            <a:r>
              <a:rPr lang="en-US" altLang="ko-KR" sz="1400" b="1" dirty="0" smtClean="0">
                <a:gradFill>
                  <a:gsLst>
                    <a:gs pos="0">
                      <a:schemeClr val="accent1"/>
                    </a:gs>
                    <a:gs pos="100000">
                      <a:schemeClr val="accent1"/>
                    </a:gs>
                  </a:gsLst>
                  <a:lin ang="5400000" scaled="0"/>
                </a:gradFill>
              </a:rPr>
              <a:t/>
            </a:r>
            <a:br>
              <a:rPr lang="en-US" altLang="ko-KR" sz="1400" b="1" dirty="0" smtClean="0">
                <a:gradFill>
                  <a:gsLst>
                    <a:gs pos="0">
                      <a:schemeClr val="accent1"/>
                    </a:gs>
                    <a:gs pos="100000">
                      <a:schemeClr val="accent1"/>
                    </a:gs>
                  </a:gsLst>
                  <a:lin ang="5400000" scaled="0"/>
                </a:gradFill>
              </a:rPr>
            </a:br>
            <a:r>
              <a:rPr lang="en-US" altLang="ko-KR" sz="1400" b="1" dirty="0" smtClean="0">
                <a:gradFill>
                  <a:gsLst>
                    <a:gs pos="0">
                      <a:schemeClr val="accent1"/>
                    </a:gs>
                    <a:gs pos="100000">
                      <a:schemeClr val="accent1"/>
                    </a:gs>
                  </a:gsLst>
                  <a:lin ang="5400000" scaled="0"/>
                </a:gradFill>
              </a:rPr>
              <a:t>attitudes </a:t>
            </a:r>
            <a:r>
              <a:rPr lang="en-US" altLang="ko-KR" sz="1400" b="1" dirty="0">
                <a:gradFill>
                  <a:gsLst>
                    <a:gs pos="0">
                      <a:schemeClr val="accent1"/>
                    </a:gs>
                    <a:gs pos="100000">
                      <a:schemeClr val="accent1"/>
                    </a:gs>
                  </a:gsLst>
                  <a:lin ang="5400000" scaled="0"/>
                </a:gradFill>
              </a:rPr>
              <a:t>&amp; usage in real settings </a:t>
            </a:r>
          </a:p>
        </p:txBody>
      </p:sp>
      <p:sp>
        <p:nvSpPr>
          <p:cNvPr id="93" name="타원 43"/>
          <p:cNvSpPr/>
          <p:nvPr/>
        </p:nvSpPr>
        <p:spPr>
          <a:xfrm>
            <a:off x="760013" y="3795320"/>
            <a:ext cx="587544" cy="158400"/>
          </a:xfrm>
          <a:custGeom>
            <a:avLst/>
            <a:gdLst/>
            <a:ahLst/>
            <a:cxnLst/>
            <a:rect l="l" t="t" r="r" b="b"/>
            <a:pathLst>
              <a:path w="440658" h="118800">
                <a:moveTo>
                  <a:pt x="9317" y="0"/>
                </a:moveTo>
                <a:lnTo>
                  <a:pt x="431341" y="0"/>
                </a:lnTo>
                <a:cubicBezTo>
                  <a:pt x="437748" y="18881"/>
                  <a:pt x="440658" y="39100"/>
                  <a:pt x="440658" y="59998"/>
                </a:cubicBezTo>
                <a:cubicBezTo>
                  <a:pt x="440658" y="80457"/>
                  <a:pt x="437870" y="100264"/>
                  <a:pt x="431712" y="118800"/>
                </a:cubicBezTo>
                <a:lnTo>
                  <a:pt x="8946" y="118800"/>
                </a:lnTo>
                <a:cubicBezTo>
                  <a:pt x="2789" y="100264"/>
                  <a:pt x="0" y="80457"/>
                  <a:pt x="0" y="59998"/>
                </a:cubicBezTo>
                <a:cubicBezTo>
                  <a:pt x="0" y="39100"/>
                  <a:pt x="2910" y="18881"/>
                  <a:pt x="9317" y="0"/>
                </a:cubicBezTo>
                <a:close/>
              </a:path>
            </a:pathLst>
          </a:cu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352" dirty="0"/>
          </a:p>
        </p:txBody>
      </p:sp>
      <p:sp>
        <p:nvSpPr>
          <p:cNvPr id="94" name="타원 116"/>
          <p:cNvSpPr/>
          <p:nvPr/>
        </p:nvSpPr>
        <p:spPr>
          <a:xfrm>
            <a:off x="461468" y="3425134"/>
            <a:ext cx="771427" cy="771427"/>
          </a:xfrm>
          <a:prstGeom prst="ellipse">
            <a:avLst/>
          </a:prstGeom>
          <a:solidFill>
            <a:schemeClr val="accent1"/>
          </a:solidFill>
          <a:ln w="76200">
            <a:noFill/>
          </a:ln>
          <a:effectLst>
            <a:outerShdw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endParaRPr lang="ko-KR" altLang="en-US" sz="4667" dirty="0">
              <a:gradFill>
                <a:gsLst>
                  <a:gs pos="0">
                    <a:schemeClr val="bg2"/>
                  </a:gs>
                  <a:gs pos="100000">
                    <a:schemeClr val="bg2"/>
                  </a:gs>
                </a:gsLst>
                <a:lin ang="0" scaled="1"/>
              </a:gradFill>
              <a:ea typeface="Roboto Light" pitchFamily="2" charset="0"/>
              <a:cs typeface="Roboto Condensed Regular"/>
            </a:endParaRPr>
          </a:p>
        </p:txBody>
      </p:sp>
      <p:grpSp>
        <p:nvGrpSpPr>
          <p:cNvPr id="99" name="그룹 105"/>
          <p:cNvGrpSpPr/>
          <p:nvPr/>
        </p:nvGrpSpPr>
        <p:grpSpPr>
          <a:xfrm>
            <a:off x="1680012" y="3425142"/>
            <a:ext cx="891624" cy="771427"/>
            <a:chOff x="1539055" y="1217151"/>
            <a:chExt cx="440658" cy="381254"/>
          </a:xfrm>
        </p:grpSpPr>
        <p:sp>
          <p:nvSpPr>
            <p:cNvPr id="100" name="타원 43"/>
            <p:cNvSpPr/>
            <p:nvPr/>
          </p:nvSpPr>
          <p:spPr>
            <a:xfrm>
              <a:off x="1539055" y="1348978"/>
              <a:ext cx="440658" cy="118800"/>
            </a:xfrm>
            <a:custGeom>
              <a:avLst/>
              <a:gdLst/>
              <a:ahLst/>
              <a:cxnLst/>
              <a:rect l="l" t="t" r="r" b="b"/>
              <a:pathLst>
                <a:path w="440658" h="118800">
                  <a:moveTo>
                    <a:pt x="9317" y="0"/>
                  </a:moveTo>
                  <a:lnTo>
                    <a:pt x="431341" y="0"/>
                  </a:lnTo>
                  <a:cubicBezTo>
                    <a:pt x="437748" y="18881"/>
                    <a:pt x="440658" y="39100"/>
                    <a:pt x="440658" y="59998"/>
                  </a:cubicBezTo>
                  <a:cubicBezTo>
                    <a:pt x="440658" y="80457"/>
                    <a:pt x="437870" y="100264"/>
                    <a:pt x="431712" y="118800"/>
                  </a:cubicBezTo>
                  <a:lnTo>
                    <a:pt x="8946" y="118800"/>
                  </a:lnTo>
                  <a:cubicBezTo>
                    <a:pt x="2789" y="100264"/>
                    <a:pt x="0" y="80457"/>
                    <a:pt x="0" y="59998"/>
                  </a:cubicBezTo>
                  <a:cubicBezTo>
                    <a:pt x="0" y="39100"/>
                    <a:pt x="2910" y="18881"/>
                    <a:pt x="9317" y="0"/>
                  </a:cubicBezTo>
                  <a:close/>
                </a:path>
              </a:pathLst>
            </a:custGeom>
            <a:solidFill>
              <a:srgbClr val="000000">
                <a:alpha val="1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352" dirty="0"/>
            </a:p>
          </p:txBody>
        </p:sp>
        <p:sp>
          <p:nvSpPr>
            <p:cNvPr id="101" name="타원 107"/>
            <p:cNvSpPr/>
            <p:nvPr/>
          </p:nvSpPr>
          <p:spPr>
            <a:xfrm>
              <a:off x="1568756" y="1217151"/>
              <a:ext cx="381254" cy="381254"/>
            </a:xfrm>
            <a:prstGeom prst="ellipse">
              <a:avLst/>
            </a:prstGeom>
            <a:solidFill>
              <a:schemeClr val="accent1"/>
            </a:solidFill>
            <a:ln w="76200">
              <a:noFill/>
            </a:ln>
            <a:effectLst>
              <a:outerShdw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endParaRPr lang="ko-KR" altLang="en-US" sz="4667" dirty="0">
                <a:gradFill>
                  <a:gsLst>
                    <a:gs pos="0">
                      <a:schemeClr val="bg2"/>
                    </a:gs>
                    <a:gs pos="100000">
                      <a:schemeClr val="bg2"/>
                    </a:gs>
                  </a:gsLst>
                  <a:lin ang="0" scaled="1"/>
                </a:gradFill>
                <a:ea typeface="Roboto Light" pitchFamily="2" charset="0"/>
                <a:cs typeface="Roboto Condensed Regular"/>
              </a:endParaRPr>
            </a:p>
          </p:txBody>
        </p:sp>
      </p:grpSp>
      <p:sp>
        <p:nvSpPr>
          <p:cNvPr id="103" name="TextBox 102"/>
          <p:cNvSpPr txBox="1"/>
          <p:nvPr/>
        </p:nvSpPr>
        <p:spPr>
          <a:xfrm>
            <a:off x="3995729" y="4528253"/>
            <a:ext cx="1343768" cy="339509"/>
          </a:xfrm>
          <a:prstGeom prst="rect">
            <a:avLst/>
          </a:prstGeom>
          <a:noFill/>
        </p:spPr>
        <p:txBody>
          <a:bodyPr wrap="square" lIns="0" tIns="0" rIns="0" bIns="0" rtlCol="0" anchor="ctr">
            <a:noAutofit/>
          </a:bodyPr>
          <a:lstStyle/>
          <a:p>
            <a:pPr algn="ctr"/>
            <a:r>
              <a:rPr lang="en-US" altLang="ko-KR" sz="1400" b="1" dirty="0">
                <a:gradFill>
                  <a:gsLst>
                    <a:gs pos="0">
                      <a:schemeClr val="accent1"/>
                    </a:gs>
                    <a:gs pos="100000">
                      <a:schemeClr val="accent1"/>
                    </a:gs>
                  </a:gsLst>
                  <a:lin ang="5400000" scaled="0"/>
                </a:gradFill>
              </a:rPr>
              <a:t>Uncover latent frustrations or compensating behaviors </a:t>
            </a:r>
          </a:p>
        </p:txBody>
      </p:sp>
      <p:sp>
        <p:nvSpPr>
          <p:cNvPr id="104" name="타원 43"/>
          <p:cNvSpPr/>
          <p:nvPr/>
        </p:nvSpPr>
        <p:spPr>
          <a:xfrm>
            <a:off x="3652166" y="3795322"/>
            <a:ext cx="587544" cy="158400"/>
          </a:xfrm>
          <a:custGeom>
            <a:avLst/>
            <a:gdLst/>
            <a:ahLst/>
            <a:cxnLst/>
            <a:rect l="l" t="t" r="r" b="b"/>
            <a:pathLst>
              <a:path w="440658" h="118800">
                <a:moveTo>
                  <a:pt x="9317" y="0"/>
                </a:moveTo>
                <a:lnTo>
                  <a:pt x="431341" y="0"/>
                </a:lnTo>
                <a:cubicBezTo>
                  <a:pt x="437748" y="18881"/>
                  <a:pt x="440658" y="39100"/>
                  <a:pt x="440658" y="59998"/>
                </a:cubicBezTo>
                <a:cubicBezTo>
                  <a:pt x="440658" y="80457"/>
                  <a:pt x="437870" y="100264"/>
                  <a:pt x="431712" y="118800"/>
                </a:cubicBezTo>
                <a:lnTo>
                  <a:pt x="8946" y="118800"/>
                </a:lnTo>
                <a:cubicBezTo>
                  <a:pt x="2789" y="100264"/>
                  <a:pt x="0" y="80457"/>
                  <a:pt x="0" y="59998"/>
                </a:cubicBezTo>
                <a:cubicBezTo>
                  <a:pt x="0" y="39100"/>
                  <a:pt x="2910" y="18881"/>
                  <a:pt x="9317" y="0"/>
                </a:cubicBezTo>
                <a:close/>
              </a:path>
            </a:pathLst>
          </a:cu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352" dirty="0"/>
          </a:p>
        </p:txBody>
      </p:sp>
      <p:sp>
        <p:nvSpPr>
          <p:cNvPr id="105" name="타원 123"/>
          <p:cNvSpPr/>
          <p:nvPr/>
        </p:nvSpPr>
        <p:spPr>
          <a:xfrm>
            <a:off x="3018753" y="3425134"/>
            <a:ext cx="771427" cy="771427"/>
          </a:xfrm>
          <a:prstGeom prst="ellipse">
            <a:avLst/>
          </a:prstGeom>
          <a:solidFill>
            <a:schemeClr val="accent1"/>
          </a:solidFill>
          <a:ln w="76200">
            <a:noFill/>
          </a:ln>
          <a:effectLst>
            <a:outerShdw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endParaRPr lang="ko-KR" altLang="en-US" sz="4667" dirty="0">
              <a:gradFill>
                <a:gsLst>
                  <a:gs pos="0">
                    <a:schemeClr val="bg2"/>
                  </a:gs>
                  <a:gs pos="100000">
                    <a:schemeClr val="bg2"/>
                  </a:gs>
                </a:gsLst>
                <a:lin ang="0" scaled="1"/>
              </a:gradFill>
              <a:ea typeface="Roboto Light" pitchFamily="2" charset="0"/>
              <a:cs typeface="Roboto Condensed Regular"/>
            </a:endParaRPr>
          </a:p>
        </p:txBody>
      </p:sp>
      <p:grpSp>
        <p:nvGrpSpPr>
          <p:cNvPr id="110" name="그룹 127"/>
          <p:cNvGrpSpPr/>
          <p:nvPr/>
        </p:nvGrpSpPr>
        <p:grpSpPr>
          <a:xfrm>
            <a:off x="4237297" y="3425140"/>
            <a:ext cx="891624" cy="771427"/>
            <a:chOff x="1539055" y="1217151"/>
            <a:chExt cx="440658" cy="381254"/>
          </a:xfrm>
        </p:grpSpPr>
        <p:sp>
          <p:nvSpPr>
            <p:cNvPr id="111" name="타원 43"/>
            <p:cNvSpPr/>
            <p:nvPr/>
          </p:nvSpPr>
          <p:spPr>
            <a:xfrm>
              <a:off x="1539055" y="1348978"/>
              <a:ext cx="440658" cy="118800"/>
            </a:xfrm>
            <a:custGeom>
              <a:avLst/>
              <a:gdLst/>
              <a:ahLst/>
              <a:cxnLst/>
              <a:rect l="l" t="t" r="r" b="b"/>
              <a:pathLst>
                <a:path w="440658" h="118800">
                  <a:moveTo>
                    <a:pt x="9317" y="0"/>
                  </a:moveTo>
                  <a:lnTo>
                    <a:pt x="431341" y="0"/>
                  </a:lnTo>
                  <a:cubicBezTo>
                    <a:pt x="437748" y="18881"/>
                    <a:pt x="440658" y="39100"/>
                    <a:pt x="440658" y="59998"/>
                  </a:cubicBezTo>
                  <a:cubicBezTo>
                    <a:pt x="440658" y="80457"/>
                    <a:pt x="437870" y="100264"/>
                    <a:pt x="431712" y="118800"/>
                  </a:cubicBezTo>
                  <a:lnTo>
                    <a:pt x="8946" y="118800"/>
                  </a:lnTo>
                  <a:cubicBezTo>
                    <a:pt x="2789" y="100264"/>
                    <a:pt x="0" y="80457"/>
                    <a:pt x="0" y="59998"/>
                  </a:cubicBezTo>
                  <a:cubicBezTo>
                    <a:pt x="0" y="39100"/>
                    <a:pt x="2910" y="18881"/>
                    <a:pt x="9317" y="0"/>
                  </a:cubicBezTo>
                  <a:close/>
                </a:path>
              </a:pathLst>
            </a:custGeom>
            <a:solidFill>
              <a:srgbClr val="000000">
                <a:alpha val="1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352" dirty="0"/>
            </a:p>
          </p:txBody>
        </p:sp>
        <p:sp>
          <p:nvSpPr>
            <p:cNvPr id="112" name="타원 129"/>
            <p:cNvSpPr/>
            <p:nvPr/>
          </p:nvSpPr>
          <p:spPr>
            <a:xfrm>
              <a:off x="1568756" y="1217151"/>
              <a:ext cx="381254" cy="381254"/>
            </a:xfrm>
            <a:prstGeom prst="ellipse">
              <a:avLst/>
            </a:prstGeom>
            <a:solidFill>
              <a:schemeClr val="accent1"/>
            </a:solidFill>
            <a:ln w="76200">
              <a:noFill/>
            </a:ln>
            <a:effectLst>
              <a:outerShdw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endParaRPr lang="ko-KR" altLang="en-US" sz="4667" dirty="0">
                <a:gradFill>
                  <a:gsLst>
                    <a:gs pos="0">
                      <a:schemeClr val="bg2"/>
                    </a:gs>
                    <a:gs pos="100000">
                      <a:schemeClr val="bg2"/>
                    </a:gs>
                  </a:gsLst>
                  <a:lin ang="0" scaled="1"/>
                </a:gradFill>
                <a:ea typeface="Roboto Light" pitchFamily="2" charset="0"/>
                <a:cs typeface="Roboto Condensed Regular"/>
              </a:endParaRPr>
            </a:p>
          </p:txBody>
        </p:sp>
      </p:grpSp>
      <p:sp>
        <p:nvSpPr>
          <p:cNvPr id="114" name="TextBox 113"/>
          <p:cNvSpPr txBox="1"/>
          <p:nvPr/>
        </p:nvSpPr>
        <p:spPr>
          <a:xfrm>
            <a:off x="5255862" y="2771497"/>
            <a:ext cx="1411779" cy="339509"/>
          </a:xfrm>
          <a:prstGeom prst="rect">
            <a:avLst/>
          </a:prstGeom>
          <a:noFill/>
        </p:spPr>
        <p:txBody>
          <a:bodyPr wrap="square" lIns="0" tIns="0" rIns="0" bIns="0" rtlCol="0" anchor="ctr">
            <a:noAutofit/>
          </a:bodyPr>
          <a:lstStyle/>
          <a:p>
            <a:pPr lvl="0" algn="ctr"/>
            <a:r>
              <a:rPr lang="en-US" altLang="ko-KR" sz="1400" b="1" dirty="0">
                <a:gradFill>
                  <a:gsLst>
                    <a:gs pos="0">
                      <a:schemeClr val="accent1"/>
                    </a:gs>
                    <a:gs pos="100000">
                      <a:schemeClr val="accent1"/>
                    </a:gs>
                  </a:gsLst>
                  <a:lin ang="5400000" scaled="0"/>
                </a:gradFill>
              </a:rPr>
              <a:t>Uncover overall shopping and usage experiences</a:t>
            </a:r>
          </a:p>
        </p:txBody>
      </p:sp>
      <p:sp>
        <p:nvSpPr>
          <p:cNvPr id="116" name="타원 138"/>
          <p:cNvSpPr/>
          <p:nvPr/>
        </p:nvSpPr>
        <p:spPr>
          <a:xfrm>
            <a:off x="5576039" y="3425134"/>
            <a:ext cx="771427" cy="771427"/>
          </a:xfrm>
          <a:prstGeom prst="ellipse">
            <a:avLst/>
          </a:prstGeom>
          <a:solidFill>
            <a:schemeClr val="accent1"/>
          </a:solidFill>
          <a:ln w="76200">
            <a:noFill/>
          </a:ln>
          <a:effectLst>
            <a:outerShdw dist="12700" dir="54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endParaRPr lang="ko-KR" altLang="en-US" sz="4667" dirty="0">
              <a:gradFill>
                <a:gsLst>
                  <a:gs pos="0">
                    <a:schemeClr val="bg2"/>
                  </a:gs>
                  <a:gs pos="100000">
                    <a:schemeClr val="bg2"/>
                  </a:gs>
                </a:gsLst>
                <a:lin ang="0" scaled="1"/>
              </a:gradFill>
              <a:ea typeface="Roboto Light" pitchFamily="2" charset="0"/>
              <a:cs typeface="Roboto Condensed Regular"/>
            </a:endParaRPr>
          </a:p>
        </p:txBody>
      </p:sp>
      <p:sp>
        <p:nvSpPr>
          <p:cNvPr id="119" name="TextBox 118"/>
          <p:cNvSpPr txBox="1"/>
          <p:nvPr/>
        </p:nvSpPr>
        <p:spPr>
          <a:xfrm>
            <a:off x="1414240" y="4453269"/>
            <a:ext cx="1325051" cy="339509"/>
          </a:xfrm>
          <a:prstGeom prst="rect">
            <a:avLst/>
          </a:prstGeom>
          <a:noFill/>
        </p:spPr>
        <p:txBody>
          <a:bodyPr wrap="square" lIns="0" tIns="0" rIns="0" bIns="0" rtlCol="0" anchor="ctr">
            <a:noAutofit/>
          </a:bodyPr>
          <a:lstStyle/>
          <a:p>
            <a:pPr algn="ctr"/>
            <a:r>
              <a:rPr lang="en-US" altLang="ko-KR" sz="1400" b="1" dirty="0">
                <a:gradFill>
                  <a:gsLst>
                    <a:gs pos="0">
                      <a:schemeClr val="accent1"/>
                    </a:gs>
                    <a:gs pos="100000">
                      <a:schemeClr val="accent1"/>
                    </a:gs>
                  </a:gsLst>
                  <a:lin ang="5400000" scaled="0"/>
                </a:gradFill>
              </a:rPr>
              <a:t>Record </a:t>
            </a:r>
            <a:r>
              <a:rPr lang="en-US" altLang="ko-KR" sz="1400" b="1" dirty="0" smtClean="0">
                <a:gradFill>
                  <a:gsLst>
                    <a:gs pos="0">
                      <a:schemeClr val="accent1"/>
                    </a:gs>
                    <a:gs pos="100000">
                      <a:schemeClr val="accent1"/>
                    </a:gs>
                  </a:gsLst>
                  <a:lin ang="5400000" scaled="0"/>
                </a:gradFill>
              </a:rPr>
              <a:t>non-verbal's &amp; </a:t>
            </a:r>
            <a:r>
              <a:rPr lang="en-US" altLang="ko-KR" sz="1400" b="1" dirty="0">
                <a:gradFill>
                  <a:gsLst>
                    <a:gs pos="0">
                      <a:schemeClr val="accent1"/>
                    </a:gs>
                    <a:gs pos="100000">
                      <a:schemeClr val="accent1"/>
                    </a:gs>
                  </a:gsLst>
                  <a:lin ang="5400000" scaled="0"/>
                </a:gradFill>
              </a:rPr>
              <a:t>timed observations</a:t>
            </a:r>
          </a:p>
        </p:txBody>
      </p:sp>
      <p:sp>
        <p:nvSpPr>
          <p:cNvPr id="120" name="TextBox 119"/>
          <p:cNvSpPr txBox="1"/>
          <p:nvPr/>
        </p:nvSpPr>
        <p:spPr>
          <a:xfrm>
            <a:off x="2817886" y="2889514"/>
            <a:ext cx="1173159" cy="339509"/>
          </a:xfrm>
          <a:prstGeom prst="rect">
            <a:avLst/>
          </a:prstGeom>
          <a:noFill/>
        </p:spPr>
        <p:txBody>
          <a:bodyPr wrap="square" lIns="0" tIns="0" rIns="0" bIns="0" rtlCol="0" anchor="ctr">
            <a:noAutofit/>
          </a:bodyPr>
          <a:lstStyle/>
          <a:p>
            <a:pPr algn="ctr"/>
            <a:r>
              <a:rPr lang="en-US" altLang="ko-KR" sz="1400" b="1" dirty="0">
                <a:gradFill>
                  <a:gsLst>
                    <a:gs pos="0">
                      <a:schemeClr val="accent1"/>
                    </a:gs>
                    <a:gs pos="100000">
                      <a:schemeClr val="accent1"/>
                    </a:gs>
                  </a:gsLst>
                  <a:lin ang="5400000" scaled="0"/>
                </a:gradFill>
              </a:rPr>
              <a:t>Map out processes</a:t>
            </a:r>
          </a:p>
        </p:txBody>
      </p:sp>
      <p:pic>
        <p:nvPicPr>
          <p:cNvPr id="41" name="e3d463c2-b702-457e-9623-2b8d16f2b561" descr="9FF464DA-9DEA-4FFF-8C63-E5D4E32D0269"/>
          <p:cNvPicPr>
            <a:picLocks noChangeAspect="1" noChangeArrowheads="1"/>
          </p:cNvPicPr>
          <p:nvPr/>
        </p:nvPicPr>
        <p:blipFill>
          <a:blip r:embed="rId3" cstate="email"/>
          <a:srcRect/>
          <a:stretch>
            <a:fillRect/>
          </a:stretch>
        </p:blipFill>
        <p:spPr bwMode="auto">
          <a:xfrm>
            <a:off x="5625960" y="6153462"/>
            <a:ext cx="2417944" cy="384498"/>
          </a:xfrm>
          <a:prstGeom prst="rect">
            <a:avLst/>
          </a:prstGeom>
          <a:noFill/>
          <a:ln w="9525">
            <a:noFill/>
            <a:miter lim="800000"/>
            <a:headEnd/>
            <a:tailEnd/>
          </a:ln>
        </p:spPr>
      </p:pic>
      <p:pic>
        <p:nvPicPr>
          <p:cNvPr id="44" name="Picture 43"/>
          <p:cNvPicPr>
            <a:picLocks noChangeAspect="1"/>
          </p:cNvPicPr>
          <p:nvPr/>
        </p:nvPicPr>
        <p:blipFill rotWithShape="1">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27505" t="26498" r="53702" b="54604"/>
          <a:stretch/>
        </p:blipFill>
        <p:spPr>
          <a:xfrm>
            <a:off x="3171129" y="3543083"/>
            <a:ext cx="530472" cy="518277"/>
          </a:xfrm>
          <a:prstGeom prst="rect">
            <a:avLst/>
          </a:prstGeom>
        </p:spPr>
      </p:pic>
      <p:pic>
        <p:nvPicPr>
          <p:cNvPr id="45" name="Picture 44"/>
          <p:cNvPicPr>
            <a:picLocks noChangeAspect="1"/>
          </p:cNvPicPr>
          <p:nvPr/>
        </p:nvPicPr>
        <p:blipFill rotWithShape="1">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t="57847" r="81999" b="26367"/>
          <a:stretch/>
        </p:blipFill>
        <p:spPr>
          <a:xfrm>
            <a:off x="597604" y="3598380"/>
            <a:ext cx="575189" cy="490061"/>
          </a:xfrm>
          <a:prstGeom prst="rect">
            <a:avLst/>
          </a:prstGeom>
        </p:spPr>
      </p:pic>
      <p:pic>
        <p:nvPicPr>
          <p:cNvPr id="46" name="Picture 45"/>
          <p:cNvPicPr>
            <a:picLocks noChangeAspect="1"/>
          </p:cNvPicPr>
          <p:nvPr/>
        </p:nvPicPr>
        <p:blipFill rotWithShape="1">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54723" t="84528" r="27996"/>
          <a:stretch/>
        </p:blipFill>
        <p:spPr>
          <a:xfrm>
            <a:off x="1826526" y="3541001"/>
            <a:ext cx="581037" cy="505443"/>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26857" t="55624" r="54350" b="27479"/>
          <a:stretch/>
        </p:blipFill>
        <p:spPr>
          <a:xfrm>
            <a:off x="5694538" y="3524208"/>
            <a:ext cx="614897" cy="537152"/>
          </a:xfrm>
          <a:prstGeom prst="rect">
            <a:avLst/>
          </a:prstGeom>
        </p:spPr>
      </p:pic>
      <p:pic>
        <p:nvPicPr>
          <p:cNvPr id="48" name="Picture 47"/>
          <p:cNvPicPr>
            <a:picLocks noChangeAspect="1"/>
          </p:cNvPicPr>
          <p:nvPr/>
        </p:nvPicPr>
        <p:blipFill rotWithShape="1">
          <a:blip r:embed="rId6">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26693" t="81453" r="54745"/>
          <a:stretch/>
        </p:blipFill>
        <p:spPr>
          <a:xfrm>
            <a:off x="4398111" y="3582365"/>
            <a:ext cx="607118" cy="447209"/>
          </a:xfrm>
          <a:prstGeom prst="rect">
            <a:avLst/>
          </a:prstGeom>
        </p:spPr>
      </p:pic>
      <p:pic>
        <p:nvPicPr>
          <p:cNvPr id="49" name="Picture 48"/>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80736" t="24605" r="330" b="51967"/>
          <a:stretch/>
        </p:blipFill>
        <p:spPr>
          <a:xfrm>
            <a:off x="7628849" y="3425134"/>
            <a:ext cx="810227" cy="775504"/>
          </a:xfrm>
          <a:prstGeom prst="rect">
            <a:avLst/>
          </a:prstGeom>
        </p:spPr>
      </p:pic>
    </p:spTree>
    <p:extLst>
      <p:ext uri="{BB962C8B-B14F-4D97-AF65-F5344CB8AC3E}">
        <p14:creationId xmlns:p14="http://schemas.microsoft.com/office/powerpoint/2010/main" val="3234948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r>
              <a:rPr lang="en-US" dirty="0" smtClean="0"/>
              <a:t>18</a:t>
            </a:r>
            <a:endParaRPr lang="en-US" dirty="0"/>
          </a:p>
        </p:txBody>
      </p:sp>
      <p:sp>
        <p:nvSpPr>
          <p:cNvPr id="3" name="Title 2"/>
          <p:cNvSpPr>
            <a:spLocks noGrp="1"/>
          </p:cNvSpPr>
          <p:nvPr>
            <p:ph type="title"/>
          </p:nvPr>
        </p:nvSpPr>
        <p:spPr/>
        <p:txBody>
          <a:bodyPr/>
          <a:lstStyle/>
          <a:p>
            <a:r>
              <a:rPr lang="en-US" dirty="0" smtClean="0"/>
              <a:t>Onsite Intercepts</a:t>
            </a:r>
            <a:endParaRPr lang="en-US" dirty="0"/>
          </a:p>
        </p:txBody>
      </p:sp>
      <p:sp>
        <p:nvSpPr>
          <p:cNvPr id="4" name="Content Placeholder 3"/>
          <p:cNvSpPr>
            <a:spLocks noGrp="1"/>
          </p:cNvSpPr>
          <p:nvPr>
            <p:ph sz="quarter" idx="15"/>
          </p:nvPr>
        </p:nvSpPr>
        <p:spPr>
          <a:xfrm>
            <a:off x="381000" y="1522070"/>
            <a:ext cx="8305800" cy="4724400"/>
          </a:xfrm>
        </p:spPr>
        <p:txBody>
          <a:bodyPr/>
          <a:lstStyle/>
          <a:p>
            <a:r>
              <a:rPr lang="en-US" dirty="0" smtClean="0"/>
              <a:t>Onsite intercepts allow </a:t>
            </a:r>
            <a:r>
              <a:rPr lang="en-US" dirty="0"/>
              <a:t>us to capture feedback while it is still fresh in the consumers’ minds</a:t>
            </a:r>
            <a:r>
              <a:rPr lang="en-US" b="0" dirty="0">
                <a:solidFill>
                  <a:schemeClr val="tx1"/>
                </a:solidFill>
              </a:rPr>
              <a:t>. </a:t>
            </a:r>
            <a:r>
              <a:rPr lang="en-US" b="0" dirty="0" smtClean="0">
                <a:solidFill>
                  <a:schemeClr val="tx1"/>
                </a:solidFill>
              </a:rPr>
              <a:t> In </a:t>
            </a:r>
            <a:r>
              <a:rPr lang="en-US" b="0" dirty="0">
                <a:solidFill>
                  <a:schemeClr val="tx1"/>
                </a:solidFill>
              </a:rPr>
              <a:t>some cases, it can also allow us to have respondents evaluate a specific item within the store.</a:t>
            </a:r>
          </a:p>
          <a:p>
            <a:endParaRPr lang="en-US" sz="800" b="0" dirty="0" smtClean="0">
              <a:solidFill>
                <a:schemeClr val="tx1"/>
              </a:solidFill>
            </a:endParaRPr>
          </a:p>
          <a:p>
            <a:endParaRPr lang="en-US" sz="800" b="0" dirty="0" smtClean="0">
              <a:solidFill>
                <a:schemeClr val="tx1"/>
              </a:solidFill>
            </a:endParaRPr>
          </a:p>
          <a:p>
            <a:endParaRPr lang="en-US" b="0" dirty="0" smtClean="0">
              <a:solidFill>
                <a:schemeClr val="tx1"/>
              </a:solidFill>
            </a:endParaRPr>
          </a:p>
          <a:p>
            <a:endParaRPr lang="en-US" b="0" dirty="0" smtClean="0">
              <a:solidFill>
                <a:schemeClr val="tx1"/>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177" y="2924175"/>
            <a:ext cx="3514724" cy="2743200"/>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6106" y="2924175"/>
            <a:ext cx="4209393" cy="2743200"/>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17051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Hotfoot In-Depth Interviews</a:t>
            </a:r>
            <a:endParaRPr lang="en-US" dirty="0"/>
          </a:p>
        </p:txBody>
      </p:sp>
      <p:pic>
        <p:nvPicPr>
          <p:cNvPr id="14" name="Content Placeholder 13" descr="shoppers front.jpg"/>
          <p:cNvPicPr>
            <a:picLocks noGrp="1" noChangeAspect="1"/>
          </p:cNvPicPr>
          <p:nvPr>
            <p:ph sz="quarter" idx="15"/>
          </p:nvPr>
        </p:nvPicPr>
        <p:blipFill>
          <a:blip r:embed="rId3" cstate="email"/>
          <a:stretch>
            <a:fillRect/>
          </a:stretch>
        </p:blipFill>
        <p:spPr>
          <a:xfrm>
            <a:off x="304801" y="2340980"/>
            <a:ext cx="3581400" cy="2389850"/>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4"/>
          <p:cNvSpPr>
            <a:spLocks noGrp="1"/>
          </p:cNvSpPr>
          <p:nvPr>
            <p:ph type="body" sz="quarter" idx="4294967295"/>
          </p:nvPr>
        </p:nvSpPr>
        <p:spPr>
          <a:xfrm>
            <a:off x="304800" y="1447800"/>
            <a:ext cx="8458200" cy="1600200"/>
          </a:xfrm>
        </p:spPr>
        <p:txBody>
          <a:bodyPr/>
          <a:lstStyle/>
          <a:p>
            <a:r>
              <a:rPr lang="en-US" dirty="0" smtClean="0"/>
              <a:t>“Hotfoot IDIs” take a quick pulse of what everyday people feel and think.</a:t>
            </a:r>
          </a:p>
        </p:txBody>
      </p:sp>
      <p:pic>
        <p:nvPicPr>
          <p:cNvPr id="15" name="Picture 14" descr="shoppers back.jpg"/>
          <p:cNvPicPr>
            <a:picLocks noChangeAspect="1"/>
          </p:cNvPicPr>
          <p:nvPr/>
        </p:nvPicPr>
        <p:blipFill>
          <a:blip r:embed="rId4" cstate="email"/>
          <a:stretch>
            <a:fillRect/>
          </a:stretch>
        </p:blipFill>
        <p:spPr>
          <a:xfrm>
            <a:off x="5224705" y="2393514"/>
            <a:ext cx="3538295" cy="2362200"/>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Bent-Up Arrow 19"/>
          <p:cNvSpPr/>
          <p:nvPr/>
        </p:nvSpPr>
        <p:spPr>
          <a:xfrm>
            <a:off x="6248400" y="4527114"/>
            <a:ext cx="1752600" cy="990600"/>
          </a:xfrm>
          <a:prstGeom prst="bentUpArrow">
            <a:avLst>
              <a:gd name="adj1" fmla="val 16860"/>
              <a:gd name="adj2" fmla="val 25000"/>
              <a:gd name="adj3" fmla="val 488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urvey.jpg"/>
          <p:cNvPicPr>
            <a:picLocks noChangeAspect="1"/>
          </p:cNvPicPr>
          <p:nvPr/>
        </p:nvPicPr>
        <p:blipFill>
          <a:blip r:embed="rId5" cstate="email"/>
          <a:stretch>
            <a:fillRect/>
          </a:stretch>
        </p:blipFill>
        <p:spPr>
          <a:xfrm>
            <a:off x="3048000" y="3688914"/>
            <a:ext cx="3352800" cy="2133600"/>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Bent-Up Arrow 20"/>
          <p:cNvSpPr/>
          <p:nvPr/>
        </p:nvSpPr>
        <p:spPr>
          <a:xfrm rot="5400000">
            <a:off x="1638300" y="4031814"/>
            <a:ext cx="990600" cy="2133600"/>
          </a:xfrm>
          <a:prstGeom prst="bentUpArrow">
            <a:avLst>
              <a:gd name="adj1" fmla="val 16860"/>
              <a:gd name="adj2" fmla="val 25000"/>
              <a:gd name="adj3" fmla="val 488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686800" y="6553200"/>
            <a:ext cx="457200" cy="276999"/>
          </a:xfrm>
          <a:prstGeom prst="rect">
            <a:avLst/>
          </a:prstGeom>
          <a:noFill/>
        </p:spPr>
        <p:txBody>
          <a:bodyPr wrap="square" rtlCol="0">
            <a:spAutoFit/>
          </a:bodyPr>
          <a:lstStyle/>
          <a:p>
            <a:r>
              <a:rPr lang="en-US" sz="1200" dirty="0" smtClean="0">
                <a:solidFill>
                  <a:schemeClr val="bg1"/>
                </a:solidFill>
              </a:rPr>
              <a:t>6</a:t>
            </a:r>
            <a:endParaRPr lang="en-US" sz="1200" dirty="0">
              <a:solidFill>
                <a:schemeClr val="bg1"/>
              </a:solidFill>
            </a:endParaRPr>
          </a:p>
        </p:txBody>
      </p:sp>
    </p:spTree>
    <p:extLst>
      <p:ext uri="{BB962C8B-B14F-4D97-AF65-F5344CB8AC3E}">
        <p14:creationId xmlns:p14="http://schemas.microsoft.com/office/powerpoint/2010/main" val="347729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In-Home Explorations</a:t>
            </a:r>
            <a:endParaRPr lang="en-US" dirty="0"/>
          </a:p>
        </p:txBody>
      </p:sp>
      <p:sp>
        <p:nvSpPr>
          <p:cNvPr id="3" name="Content Placeholder 2"/>
          <p:cNvSpPr>
            <a:spLocks noGrp="1"/>
          </p:cNvSpPr>
          <p:nvPr>
            <p:ph sz="quarter" idx="15"/>
          </p:nvPr>
        </p:nvSpPr>
        <p:spPr>
          <a:xfrm>
            <a:off x="457200" y="1447800"/>
            <a:ext cx="8038618" cy="5029200"/>
          </a:xfrm>
        </p:spPr>
        <p:txBody>
          <a:bodyPr/>
          <a:lstStyle/>
          <a:p>
            <a:r>
              <a:rPr lang="en-US" dirty="0" smtClean="0"/>
              <a:t>In-home explorations allow us to get an understanding of a respondent’s background and behaviors by seeing how a person lives. </a:t>
            </a:r>
            <a:r>
              <a:rPr lang="en-US" b="0" dirty="0" smtClean="0">
                <a:solidFill>
                  <a:schemeClr val="tx1"/>
                </a:solidFill>
              </a:rPr>
              <a:t>We also are able to capture motivations and attitudes by spending time in a respondent’s home.</a:t>
            </a:r>
            <a:endParaRPr lang="en-US" b="0" dirty="0">
              <a:solidFill>
                <a:schemeClr val="tx1"/>
              </a:solidFill>
            </a:endParaRPr>
          </a:p>
        </p:txBody>
      </p:sp>
      <p:sp>
        <p:nvSpPr>
          <p:cNvPr id="6" name="TextBox 5"/>
          <p:cNvSpPr txBox="1"/>
          <p:nvPr/>
        </p:nvSpPr>
        <p:spPr>
          <a:xfrm>
            <a:off x="8686800" y="6553200"/>
            <a:ext cx="457200" cy="276999"/>
          </a:xfrm>
          <a:prstGeom prst="rect">
            <a:avLst/>
          </a:prstGeom>
          <a:noFill/>
        </p:spPr>
        <p:txBody>
          <a:bodyPr wrap="square" rtlCol="0">
            <a:spAutoFit/>
          </a:bodyPr>
          <a:lstStyle/>
          <a:p>
            <a:r>
              <a:rPr lang="en-US" sz="1200" dirty="0" smtClean="0">
                <a:solidFill>
                  <a:schemeClr val="bg1"/>
                </a:solidFill>
              </a:rPr>
              <a:t>24</a:t>
            </a:r>
            <a:endParaRPr lang="en-US" sz="1200" dirty="0">
              <a:solidFill>
                <a:schemeClr val="bg1"/>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184" y="2876550"/>
            <a:ext cx="2110564" cy="2743200"/>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6407" y="2876550"/>
            <a:ext cx="3734418" cy="2743200"/>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4400" y="2876550"/>
            <a:ext cx="1922400" cy="2743200"/>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8178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F4789292-7892-4A33-8D9A-D6727EF7C399}" type="slidenum">
              <a:rPr lang="en-US" smtClean="0">
                <a:solidFill>
                  <a:srgbClr val="FFFFFF"/>
                </a:solidFill>
              </a:rPr>
              <a:pPr/>
              <a:t>19</a:t>
            </a:fld>
            <a:endParaRPr lang="en-US">
              <a:solidFill>
                <a:srgbClr val="FFFFFF"/>
              </a:solidFill>
            </a:endParaRPr>
          </a:p>
        </p:txBody>
      </p:sp>
      <p:sp>
        <p:nvSpPr>
          <p:cNvPr id="3" name="Title 2"/>
          <p:cNvSpPr>
            <a:spLocks noGrp="1"/>
          </p:cNvSpPr>
          <p:nvPr>
            <p:ph type="title"/>
          </p:nvPr>
        </p:nvSpPr>
        <p:spPr>
          <a:xfrm>
            <a:off x="228600" y="0"/>
            <a:ext cx="8686800" cy="1066800"/>
          </a:xfrm>
        </p:spPr>
        <p:txBody>
          <a:bodyPr>
            <a:normAutofit/>
          </a:bodyPr>
          <a:lstStyle/>
          <a:p>
            <a:r>
              <a:rPr lang="en-US" dirty="0" smtClean="0"/>
              <a:t>Regardless of </a:t>
            </a:r>
            <a:r>
              <a:rPr lang="en-US" i="1" dirty="0" smtClean="0"/>
              <a:t>where</a:t>
            </a:r>
            <a:r>
              <a:rPr lang="en-US" dirty="0" smtClean="0"/>
              <a:t> you are or </a:t>
            </a:r>
            <a:r>
              <a:rPr lang="en-US" i="1" dirty="0" smtClean="0"/>
              <a:t>what</a:t>
            </a:r>
            <a:r>
              <a:rPr lang="en-US" dirty="0" smtClean="0"/>
              <a:t> you’re researching, projective techniques can help you get to the </a:t>
            </a:r>
            <a:r>
              <a:rPr lang="en-US" i="1" dirty="0" smtClean="0"/>
              <a:t>why’s</a:t>
            </a:r>
            <a:r>
              <a:rPr lang="en-US" dirty="0" smtClean="0"/>
              <a:t>.</a:t>
            </a:r>
            <a:endParaRPr lang="en-US" dirty="0"/>
          </a:p>
        </p:txBody>
      </p:sp>
      <p:sp>
        <p:nvSpPr>
          <p:cNvPr id="4" name="Content Placeholder 3"/>
          <p:cNvSpPr>
            <a:spLocks noGrp="1"/>
          </p:cNvSpPr>
          <p:nvPr>
            <p:ph sz="quarter" idx="15"/>
          </p:nvPr>
        </p:nvSpPr>
        <p:spPr/>
        <p:txBody>
          <a:bodyPr/>
          <a:lstStyle/>
          <a:p>
            <a:pPr marL="0" indent="0">
              <a:buNone/>
            </a:pPr>
            <a:r>
              <a:rPr lang="en-US" dirty="0" smtClean="0"/>
              <a:t>What is a projective technique? We’ll show instead of tell.</a:t>
            </a:r>
          </a:p>
          <a:p>
            <a:pPr marL="0" indent="0">
              <a:buNone/>
            </a:pPr>
            <a:endParaRPr lang="en-US" sz="900" dirty="0"/>
          </a:p>
          <a:p>
            <a:pPr marL="0" indent="0">
              <a:buNone/>
            </a:pPr>
            <a:endParaRPr lang="en-US" sz="2400" dirty="0"/>
          </a:p>
          <a:p>
            <a:pPr marL="0" indent="0">
              <a:buNone/>
            </a:pPr>
            <a:endParaRPr lang="en-US" sz="2400" dirty="0"/>
          </a:p>
        </p:txBody>
      </p:sp>
      <p:sp>
        <p:nvSpPr>
          <p:cNvPr id="6" name="Cloud Callout 5"/>
          <p:cNvSpPr/>
          <p:nvPr/>
        </p:nvSpPr>
        <p:spPr>
          <a:xfrm>
            <a:off x="5689046" y="3587288"/>
            <a:ext cx="3291847" cy="2753785"/>
          </a:xfrm>
          <a:prstGeom prst="cloudCallout">
            <a:avLst>
              <a:gd name="adj1" fmla="val -58173"/>
              <a:gd name="adj2" fmla="val -63945"/>
            </a:avLst>
          </a:prstGeom>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8549"/>
          <a:stretch/>
        </p:blipFill>
        <p:spPr>
          <a:xfrm>
            <a:off x="6203050" y="3944683"/>
            <a:ext cx="2263837" cy="1857735"/>
          </a:xfrm>
          <a:prstGeom prst="roundRect">
            <a:avLst/>
          </a:prstGeom>
        </p:spPr>
      </p:pic>
      <p:sp>
        <p:nvSpPr>
          <p:cNvPr id="8" name="Rectangle 7"/>
          <p:cNvSpPr/>
          <p:nvPr/>
        </p:nvSpPr>
        <p:spPr>
          <a:xfrm>
            <a:off x="568413" y="2388039"/>
            <a:ext cx="5915722" cy="646331"/>
          </a:xfrm>
          <a:prstGeom prst="rect">
            <a:avLst/>
          </a:prstGeom>
        </p:spPr>
        <p:txBody>
          <a:bodyPr wrap="none">
            <a:spAutoFit/>
          </a:bodyPr>
          <a:lstStyle/>
          <a:p>
            <a:r>
              <a:rPr lang="en-US" sz="2400" b="1" dirty="0">
                <a:solidFill>
                  <a:schemeClr val="accent1"/>
                </a:solidFill>
              </a:rPr>
              <a:t>Now, imagine that brand walks into a </a:t>
            </a:r>
            <a:r>
              <a:rPr lang="en-US" sz="3600" dirty="0">
                <a:solidFill>
                  <a:schemeClr val="accent1"/>
                </a:solidFill>
                <a:latin typeface="AR CENA" panose="02000000000000000000" pitchFamily="2" charset="0"/>
              </a:rPr>
              <a:t>party</a:t>
            </a:r>
            <a:r>
              <a:rPr lang="en-US" sz="2400" dirty="0">
                <a:solidFill>
                  <a:schemeClr val="accent1"/>
                </a:solidFill>
              </a:rPr>
              <a:t>.</a:t>
            </a:r>
          </a:p>
        </p:txBody>
      </p:sp>
      <p:sp>
        <p:nvSpPr>
          <p:cNvPr id="9" name="Rectangle 8"/>
          <p:cNvSpPr/>
          <p:nvPr/>
        </p:nvSpPr>
        <p:spPr>
          <a:xfrm>
            <a:off x="568413" y="1864791"/>
            <a:ext cx="3386376" cy="646331"/>
          </a:xfrm>
          <a:prstGeom prst="rect">
            <a:avLst/>
          </a:prstGeom>
        </p:spPr>
        <p:txBody>
          <a:bodyPr wrap="none">
            <a:spAutoFit/>
          </a:bodyPr>
          <a:lstStyle/>
          <a:p>
            <a:r>
              <a:rPr lang="en-US" sz="2400" b="1" dirty="0">
                <a:solidFill>
                  <a:schemeClr val="accent1"/>
                </a:solidFill>
              </a:rPr>
              <a:t>Pick a </a:t>
            </a:r>
            <a:r>
              <a:rPr lang="en-US" sz="3600" dirty="0">
                <a:solidFill>
                  <a:schemeClr val="accent1"/>
                </a:solidFill>
                <a:latin typeface="AR CENA" panose="02000000000000000000" pitchFamily="2" charset="0"/>
              </a:rPr>
              <a:t>brand</a:t>
            </a:r>
            <a:r>
              <a:rPr lang="en-US" sz="2400" b="1" dirty="0">
                <a:solidFill>
                  <a:schemeClr val="accent1"/>
                </a:solidFill>
              </a:rPr>
              <a:t>, any brand.</a:t>
            </a:r>
          </a:p>
        </p:txBody>
      </p:sp>
      <p:sp>
        <p:nvSpPr>
          <p:cNvPr id="10" name="Rectangle 9"/>
          <p:cNvSpPr/>
          <p:nvPr/>
        </p:nvSpPr>
        <p:spPr>
          <a:xfrm>
            <a:off x="870290" y="3443371"/>
            <a:ext cx="3029612" cy="523220"/>
          </a:xfrm>
          <a:prstGeom prst="rect">
            <a:avLst/>
          </a:prstGeom>
        </p:spPr>
        <p:txBody>
          <a:bodyPr wrap="none">
            <a:spAutoFit/>
          </a:bodyPr>
          <a:lstStyle/>
          <a:p>
            <a:pPr marL="342900" indent="-342900">
              <a:buFont typeface="Arial" panose="020B0604020202020204" pitchFamily="34" charset="0"/>
              <a:buChar char="•"/>
            </a:pPr>
            <a:r>
              <a:rPr lang="en-US" b="1" dirty="0" smtClean="0">
                <a:solidFill>
                  <a:schemeClr val="accent1"/>
                </a:solidFill>
              </a:rPr>
              <a:t>What are they </a:t>
            </a:r>
            <a:r>
              <a:rPr lang="en-US" sz="2800" dirty="0" smtClean="0">
                <a:solidFill>
                  <a:schemeClr val="accent1"/>
                </a:solidFill>
                <a:latin typeface="AR CENA" panose="02000000000000000000" pitchFamily="2" charset="0"/>
              </a:rPr>
              <a:t>wearing</a:t>
            </a:r>
            <a:r>
              <a:rPr lang="en-US" b="1" dirty="0" smtClean="0">
                <a:solidFill>
                  <a:schemeClr val="accent1"/>
                </a:solidFill>
              </a:rPr>
              <a:t>?</a:t>
            </a:r>
            <a:endParaRPr lang="en-US" dirty="0">
              <a:solidFill>
                <a:schemeClr val="accent1"/>
              </a:solidFill>
            </a:endParaRPr>
          </a:p>
        </p:txBody>
      </p:sp>
      <p:sp>
        <p:nvSpPr>
          <p:cNvPr id="13" name="Rectangle 12"/>
          <p:cNvSpPr/>
          <p:nvPr/>
        </p:nvSpPr>
        <p:spPr>
          <a:xfrm>
            <a:off x="870290" y="3896851"/>
            <a:ext cx="3071290" cy="523220"/>
          </a:xfrm>
          <a:prstGeom prst="rect">
            <a:avLst/>
          </a:prstGeom>
        </p:spPr>
        <p:txBody>
          <a:bodyPr wrap="none">
            <a:spAutoFit/>
          </a:bodyPr>
          <a:lstStyle/>
          <a:p>
            <a:pPr marL="342900" indent="-342900">
              <a:buFont typeface="Arial" panose="020B0604020202020204" pitchFamily="34" charset="0"/>
              <a:buChar char="•"/>
            </a:pPr>
            <a:r>
              <a:rPr lang="en-US" b="1" dirty="0" smtClean="0">
                <a:solidFill>
                  <a:schemeClr val="accent1"/>
                </a:solidFill>
              </a:rPr>
              <a:t>What are they </a:t>
            </a:r>
            <a:r>
              <a:rPr lang="en-US" sz="2800" dirty="0" smtClean="0">
                <a:solidFill>
                  <a:schemeClr val="accent1"/>
                </a:solidFill>
                <a:latin typeface="AR CENA" panose="02000000000000000000" pitchFamily="2" charset="0"/>
              </a:rPr>
              <a:t>drinking</a:t>
            </a:r>
            <a:r>
              <a:rPr lang="en-US" b="1" dirty="0" smtClean="0">
                <a:solidFill>
                  <a:schemeClr val="accent1"/>
                </a:solidFill>
              </a:rPr>
              <a:t>?</a:t>
            </a:r>
            <a:endParaRPr lang="en-US" dirty="0">
              <a:solidFill>
                <a:schemeClr val="accent1"/>
              </a:solidFill>
            </a:endParaRPr>
          </a:p>
        </p:txBody>
      </p:sp>
      <p:sp>
        <p:nvSpPr>
          <p:cNvPr id="14" name="Rectangle 13"/>
          <p:cNvSpPr/>
          <p:nvPr/>
        </p:nvSpPr>
        <p:spPr>
          <a:xfrm>
            <a:off x="870290" y="4350331"/>
            <a:ext cx="4758753" cy="523220"/>
          </a:xfrm>
          <a:prstGeom prst="rect">
            <a:avLst/>
          </a:prstGeom>
        </p:spPr>
        <p:txBody>
          <a:bodyPr wrap="square">
            <a:spAutoFit/>
          </a:bodyPr>
          <a:lstStyle/>
          <a:p>
            <a:pPr marL="342900" indent="-342900">
              <a:buFont typeface="Arial" panose="020B0604020202020204" pitchFamily="34" charset="0"/>
              <a:buChar char="•"/>
            </a:pPr>
            <a:r>
              <a:rPr lang="en-US" b="1" dirty="0" smtClean="0">
                <a:solidFill>
                  <a:schemeClr val="accent1"/>
                </a:solidFill>
              </a:rPr>
              <a:t>Do people want to </a:t>
            </a:r>
            <a:r>
              <a:rPr lang="en-US" sz="2800" dirty="0" smtClean="0">
                <a:solidFill>
                  <a:schemeClr val="accent1"/>
                </a:solidFill>
                <a:latin typeface="AR CENA" panose="02000000000000000000" pitchFamily="2" charset="0"/>
              </a:rPr>
              <a:t>hang out</a:t>
            </a:r>
            <a:r>
              <a:rPr lang="en-US" b="1" dirty="0">
                <a:solidFill>
                  <a:schemeClr val="accent1"/>
                </a:solidFill>
              </a:rPr>
              <a:t> </a:t>
            </a:r>
            <a:r>
              <a:rPr lang="en-US" b="1" dirty="0" smtClean="0">
                <a:solidFill>
                  <a:schemeClr val="accent1"/>
                </a:solidFill>
              </a:rPr>
              <a:t>with them?</a:t>
            </a:r>
            <a:endParaRPr lang="en-US" dirty="0">
              <a:solidFill>
                <a:schemeClr val="accent1"/>
              </a:solidFill>
            </a:endParaRPr>
          </a:p>
        </p:txBody>
      </p:sp>
      <p:grpSp>
        <p:nvGrpSpPr>
          <p:cNvPr id="20" name="Group 19"/>
          <p:cNvGrpSpPr/>
          <p:nvPr/>
        </p:nvGrpSpPr>
        <p:grpSpPr>
          <a:xfrm>
            <a:off x="568413" y="-359901"/>
            <a:ext cx="3805492" cy="6484379"/>
            <a:chOff x="568413" y="-359901"/>
            <a:chExt cx="3805492" cy="6484379"/>
          </a:xfrm>
        </p:grpSpPr>
        <p:sp>
          <p:nvSpPr>
            <p:cNvPr id="16" name="Rectangle 15"/>
            <p:cNvSpPr/>
            <p:nvPr/>
          </p:nvSpPr>
          <p:spPr>
            <a:xfrm>
              <a:off x="568413" y="4958309"/>
              <a:ext cx="3494290" cy="646331"/>
            </a:xfrm>
            <a:prstGeom prst="rect">
              <a:avLst/>
            </a:prstGeom>
          </p:spPr>
          <p:txBody>
            <a:bodyPr wrap="none">
              <a:spAutoFit/>
            </a:bodyPr>
            <a:lstStyle/>
            <a:p>
              <a:r>
                <a:rPr lang="en-US" sz="2400" b="1" dirty="0" smtClean="0">
                  <a:solidFill>
                    <a:schemeClr val="accent1"/>
                  </a:solidFill>
                </a:rPr>
                <a:t>Now pick another </a:t>
              </a:r>
              <a:r>
                <a:rPr lang="en-US" sz="3600" dirty="0" smtClean="0">
                  <a:solidFill>
                    <a:schemeClr val="accent1"/>
                  </a:solidFill>
                  <a:latin typeface="AR CENA" panose="02000000000000000000" pitchFamily="2" charset="0"/>
                </a:rPr>
                <a:t>brand</a:t>
              </a:r>
              <a:r>
                <a:rPr lang="en-US" sz="2400" b="1" dirty="0" smtClean="0">
                  <a:solidFill>
                    <a:schemeClr val="accent1"/>
                  </a:solidFill>
                </a:rPr>
                <a:t>.</a:t>
              </a:r>
              <a:endParaRPr lang="en-US" sz="2400" b="1" dirty="0">
                <a:solidFill>
                  <a:schemeClr val="accent1"/>
                </a:solidFill>
              </a:endParaRPr>
            </a:p>
          </p:txBody>
        </p:sp>
        <p:sp>
          <p:nvSpPr>
            <p:cNvPr id="18" name="Arc 17"/>
            <p:cNvSpPr/>
            <p:nvPr/>
          </p:nvSpPr>
          <p:spPr>
            <a:xfrm rot="12976624">
              <a:off x="801497" y="-359901"/>
              <a:ext cx="3572408" cy="6484379"/>
            </a:xfrm>
            <a:prstGeom prst="arc">
              <a:avLst>
                <a:gd name="adj1" fmla="val 16477140"/>
                <a:gd name="adj2" fmla="val 19444671"/>
              </a:avLst>
            </a:prstGeom>
            <a:ln w="28575">
              <a:solidFill>
                <a:schemeClr val="bg2"/>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Rectangle 18"/>
          <p:cNvSpPr/>
          <p:nvPr/>
        </p:nvSpPr>
        <p:spPr>
          <a:xfrm>
            <a:off x="870290" y="5646772"/>
            <a:ext cx="4146553" cy="800219"/>
          </a:xfrm>
          <a:prstGeom prst="rect">
            <a:avLst/>
          </a:prstGeom>
        </p:spPr>
        <p:txBody>
          <a:bodyPr wrap="square">
            <a:spAutoFit/>
          </a:bodyPr>
          <a:lstStyle/>
          <a:p>
            <a:pPr marL="342900" indent="-342900">
              <a:buFont typeface="Arial" panose="020B0604020202020204" pitchFamily="34" charset="0"/>
              <a:buChar char="•"/>
            </a:pPr>
            <a:r>
              <a:rPr lang="en-US" b="1" dirty="0" smtClean="0">
                <a:solidFill>
                  <a:schemeClr val="accent1"/>
                </a:solidFill>
              </a:rPr>
              <a:t>How do those two brands feel about  </a:t>
            </a:r>
            <a:r>
              <a:rPr lang="en-US" sz="2800" dirty="0" smtClean="0">
                <a:solidFill>
                  <a:schemeClr val="accent1"/>
                </a:solidFill>
                <a:latin typeface="AR CENA" panose="02000000000000000000" pitchFamily="2" charset="0"/>
              </a:rPr>
              <a:t>each other</a:t>
            </a:r>
            <a:r>
              <a:rPr lang="en-US" b="1" dirty="0" smtClean="0">
                <a:solidFill>
                  <a:schemeClr val="accent1"/>
                </a:solidFill>
              </a:rPr>
              <a:t>?</a:t>
            </a:r>
            <a:endParaRPr lang="en-US" dirty="0">
              <a:solidFill>
                <a:schemeClr val="accent1"/>
              </a:solidFill>
            </a:endParaRPr>
          </a:p>
        </p:txBody>
      </p:sp>
      <p:sp>
        <p:nvSpPr>
          <p:cNvPr id="21" name="Rounded Rectangle 20"/>
          <p:cNvSpPr/>
          <p:nvPr/>
        </p:nvSpPr>
        <p:spPr>
          <a:xfrm>
            <a:off x="6854330" y="1449891"/>
            <a:ext cx="1977081" cy="115947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smtClean="0"/>
              <a:t>Brand Personification Exercise</a:t>
            </a:r>
            <a:endParaRPr lang="en-US" sz="2000" b="1" dirty="0"/>
          </a:p>
        </p:txBody>
      </p:sp>
      <p:sp>
        <p:nvSpPr>
          <p:cNvPr id="22" name="Rectangle 21"/>
          <p:cNvSpPr/>
          <p:nvPr/>
        </p:nvSpPr>
        <p:spPr>
          <a:xfrm>
            <a:off x="5536087" y="2916195"/>
            <a:ext cx="3514957" cy="3530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96121" y="3067598"/>
            <a:ext cx="3514957" cy="786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70290" y="2989891"/>
            <a:ext cx="4788170" cy="523220"/>
          </a:xfrm>
          <a:prstGeom prst="rect">
            <a:avLst/>
          </a:prstGeom>
        </p:spPr>
        <p:txBody>
          <a:bodyPr wrap="none">
            <a:spAutoFit/>
          </a:bodyPr>
          <a:lstStyle/>
          <a:p>
            <a:pPr marL="342900" indent="-342900">
              <a:buFont typeface="Arial" panose="020B0604020202020204" pitchFamily="34" charset="0"/>
              <a:buChar char="•"/>
            </a:pPr>
            <a:r>
              <a:rPr lang="en-US" b="1" dirty="0" smtClean="0">
                <a:solidFill>
                  <a:schemeClr val="accent1"/>
                </a:solidFill>
              </a:rPr>
              <a:t>What do they </a:t>
            </a:r>
            <a:r>
              <a:rPr lang="en-US" sz="2800" dirty="0" smtClean="0">
                <a:solidFill>
                  <a:schemeClr val="accent1"/>
                </a:solidFill>
                <a:latin typeface="AR CENA" panose="02000000000000000000" pitchFamily="2" charset="0"/>
              </a:rPr>
              <a:t>look like</a:t>
            </a:r>
            <a:r>
              <a:rPr lang="en-US" b="1" dirty="0" smtClean="0">
                <a:solidFill>
                  <a:schemeClr val="accent1"/>
                </a:solidFill>
              </a:rPr>
              <a:t> (age, gender, etc.)?</a:t>
            </a:r>
            <a:endParaRPr lang="en-US" dirty="0">
              <a:solidFill>
                <a:schemeClr val="accent1"/>
              </a:solidFill>
            </a:endParaRPr>
          </a:p>
        </p:txBody>
      </p:sp>
    </p:spTree>
    <p:extLst>
      <p:ext uri="{BB962C8B-B14F-4D97-AF65-F5344CB8AC3E}">
        <p14:creationId xmlns:p14="http://schemas.microsoft.com/office/powerpoint/2010/main" val="387620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1000" fill="hold"/>
                                        <p:tgtEl>
                                          <p:spTgt spid="21"/>
                                        </p:tgtEl>
                                        <p:attrNameLst>
                                          <p:attrName>ppt_w</p:attrName>
                                        </p:attrNameLst>
                                      </p:cBhvr>
                                      <p:tavLst>
                                        <p:tav tm="0">
                                          <p:val>
                                            <p:fltVal val="0"/>
                                          </p:val>
                                        </p:tav>
                                        <p:tav tm="100000">
                                          <p:val>
                                            <p:strVal val="#ppt_w"/>
                                          </p:val>
                                        </p:tav>
                                      </p:tavLst>
                                    </p:anim>
                                    <p:anim calcmode="lin" valueType="num">
                                      <p:cBhvr>
                                        <p:cTn id="70" dur="1000" fill="hold"/>
                                        <p:tgtEl>
                                          <p:spTgt spid="21"/>
                                        </p:tgtEl>
                                        <p:attrNameLst>
                                          <p:attrName>ppt_h</p:attrName>
                                        </p:attrNameLst>
                                      </p:cBhvr>
                                      <p:tavLst>
                                        <p:tav tm="0">
                                          <p:val>
                                            <p:fltVal val="0"/>
                                          </p:val>
                                        </p:tav>
                                        <p:tav tm="100000">
                                          <p:val>
                                            <p:strVal val="#ppt_h"/>
                                          </p:val>
                                        </p:tav>
                                      </p:tavLst>
                                    </p:anim>
                                    <p:anim calcmode="lin" valueType="num">
                                      <p:cBhvr>
                                        <p:cTn id="71" dur="1000" fill="hold"/>
                                        <p:tgtEl>
                                          <p:spTgt spid="21"/>
                                        </p:tgtEl>
                                        <p:attrNameLst>
                                          <p:attrName>style.rotation</p:attrName>
                                        </p:attrNameLst>
                                      </p:cBhvr>
                                      <p:tavLst>
                                        <p:tav tm="0">
                                          <p:val>
                                            <p:fltVal val="90"/>
                                          </p:val>
                                        </p:tav>
                                        <p:tav tm="100000">
                                          <p:val>
                                            <p:fltVal val="0"/>
                                          </p:val>
                                        </p:tav>
                                      </p:tavLst>
                                    </p:anim>
                                    <p:animEffect transition="in" filter="fade">
                                      <p:cBhvr>
                                        <p:cTn id="7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P spid="13" grpId="0"/>
      <p:bldP spid="14" grpId="0"/>
      <p:bldP spid="19" grpId="0"/>
      <p:bldP spid="21" grpId="0" animBg="1"/>
      <p:bldP spid="22" grpId="0" animBg="1"/>
      <p:bldP spid="23"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 Same Side Corner Rectangle 14"/>
          <p:cNvSpPr/>
          <p:nvPr/>
        </p:nvSpPr>
        <p:spPr>
          <a:xfrm rot="10800000">
            <a:off x="743903" y="3395661"/>
            <a:ext cx="1981200" cy="875396"/>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Same Side Corner Rectangle 15"/>
          <p:cNvSpPr/>
          <p:nvPr/>
        </p:nvSpPr>
        <p:spPr>
          <a:xfrm rot="10800000">
            <a:off x="3482342" y="3395661"/>
            <a:ext cx="1981200" cy="875396"/>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5"/>
          <p:cNvSpPr txBox="1">
            <a:spLocks/>
          </p:cNvSpPr>
          <p:nvPr/>
        </p:nvSpPr>
        <p:spPr>
          <a:xfrm>
            <a:off x="731295" y="3489146"/>
            <a:ext cx="1981200" cy="685800"/>
          </a:xfrm>
          <a:prstGeom prst="rect">
            <a:avLst/>
          </a:prstGeom>
        </p:spPr>
        <p:txBody>
          <a:bodyPr vert="horz" lIns="91440" tIns="45720" rIns="91440" bIns="45720" rtlCol="0"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Who is</a:t>
            </a:r>
            <a:r>
              <a:rPr kumimoji="0" lang="en-US" b="1" i="0" u="none" strike="noStrike" kern="1200" cap="none" spc="0" normalizeH="0" noProof="0" dirty="0" smtClean="0">
                <a:ln>
                  <a:noFill/>
                </a:ln>
                <a:solidFill>
                  <a:schemeClr val="bg1"/>
                </a:solidFill>
                <a:effectLst/>
                <a:uLnTx/>
                <a:uFillTx/>
                <a:latin typeface="+mn-lt"/>
                <a:ea typeface="+mn-ea"/>
                <a:cs typeface="+mn-cs"/>
              </a:rPr>
              <a:t> </a:t>
            </a:r>
            <a:r>
              <a:rPr kumimoji="0" lang="en-US" b="1" i="0" u="none" strike="noStrike" kern="1200" cap="none" spc="0" normalizeH="0" baseline="0" noProof="0" dirty="0" smtClean="0">
                <a:ln>
                  <a:noFill/>
                </a:ln>
                <a:solidFill>
                  <a:schemeClr val="bg1"/>
                </a:solidFill>
                <a:effectLst/>
                <a:uLnTx/>
                <a:uFillTx/>
                <a:latin typeface="+mn-lt"/>
                <a:ea typeface="+mn-ea"/>
                <a:cs typeface="+mn-cs"/>
              </a:rPr>
              <a:t>TLG?</a:t>
            </a:r>
            <a:endParaRPr kumimoji="0" lang="en-US" b="1" i="0" u="none" strike="noStrike" kern="1200" cap="none" spc="0" normalizeH="0" baseline="0" noProof="0" dirty="0">
              <a:ln>
                <a:noFill/>
              </a:ln>
              <a:solidFill>
                <a:schemeClr val="bg1"/>
              </a:solidFill>
              <a:effectLst/>
              <a:uLnTx/>
              <a:uFillTx/>
              <a:latin typeface="+mn-lt"/>
              <a:ea typeface="+mn-ea"/>
              <a:cs typeface="+mn-cs"/>
            </a:endParaRPr>
          </a:p>
        </p:txBody>
      </p:sp>
      <p:sp>
        <p:nvSpPr>
          <p:cNvPr id="18" name="Text Placeholder 15"/>
          <p:cNvSpPr txBox="1">
            <a:spLocks/>
          </p:cNvSpPr>
          <p:nvPr/>
        </p:nvSpPr>
        <p:spPr>
          <a:xfrm>
            <a:off x="3469733" y="3489146"/>
            <a:ext cx="1981200" cy="685800"/>
          </a:xfrm>
          <a:prstGeom prst="rect">
            <a:avLst/>
          </a:prstGeom>
        </p:spPr>
        <p:txBody>
          <a:bodyPr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marL="114300" marR="0" lvl="0" indent="-114300" algn="ctr" defTabSz="914400" rtl="0" eaLnBrk="1" fontAlgn="auto" latinLnBrk="0" hangingPunct="1">
              <a:lnSpc>
                <a:spcPct val="100000"/>
              </a:lnSpc>
              <a:spcBef>
                <a:spcPct val="20000"/>
              </a:spcBef>
              <a:spcAft>
                <a:spcPts val="0"/>
              </a:spcAft>
              <a:buClr>
                <a:schemeClr val="bg1"/>
              </a:buClr>
              <a:buSzTx/>
              <a:buFont typeface="Arial" pitchFamily="34" charset="0"/>
              <a:buNone/>
              <a:tabLst/>
              <a:defRPr/>
            </a:pPr>
            <a:r>
              <a:rPr lang="en-US" noProof="0" dirty="0" smtClean="0"/>
              <a:t>Market Research &amp; Methodologies</a:t>
            </a:r>
            <a:endParaRPr kumimoji="0" lang="en-US" b="1" i="0" u="none" strike="noStrike" kern="1200" cap="none" spc="0" normalizeH="0" baseline="0" noProof="0" dirty="0">
              <a:ln>
                <a:noFill/>
              </a:ln>
              <a:solidFill>
                <a:schemeClr val="bg1"/>
              </a:solidFill>
              <a:effectLst/>
              <a:uLnTx/>
              <a:uFillTx/>
            </a:endParaRPr>
          </a:p>
        </p:txBody>
      </p:sp>
      <p:sp>
        <p:nvSpPr>
          <p:cNvPr id="19" name="Round Same Side Corner Rectangle 18"/>
          <p:cNvSpPr/>
          <p:nvPr/>
        </p:nvSpPr>
        <p:spPr>
          <a:xfrm rot="10800000">
            <a:off x="6236020" y="3395660"/>
            <a:ext cx="1981200" cy="875396"/>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5"/>
          <p:cNvSpPr txBox="1">
            <a:spLocks/>
          </p:cNvSpPr>
          <p:nvPr/>
        </p:nvSpPr>
        <p:spPr>
          <a:xfrm>
            <a:off x="6223412" y="3489145"/>
            <a:ext cx="1981200" cy="685800"/>
          </a:xfrm>
          <a:prstGeom prst="rect">
            <a:avLst/>
          </a:prstGeom>
        </p:spPr>
        <p:txBody>
          <a:bodyPr vert="horz" lIns="91440" tIns="45720" rIns="91440" bIns="45720" rtlCol="0" anchor="ctr"/>
          <a:lstStyle>
            <a:lvl1pPr algn="ctr">
              <a:buNone/>
              <a:defRPr sz="1600" b="1">
                <a:solidFill>
                  <a:schemeClr val="bg1"/>
                </a:solidFill>
              </a:defRPr>
            </a:lvl1pPr>
            <a:lvl2pPr algn="ctr">
              <a:buNone/>
              <a:defRPr sz="1600" b="1">
                <a:solidFill>
                  <a:schemeClr val="bg1"/>
                </a:solidFill>
              </a:defRPr>
            </a:lvl2pPr>
            <a:lvl3pPr algn="ctr">
              <a:buNone/>
              <a:defRPr sz="1600" b="1">
                <a:solidFill>
                  <a:schemeClr val="bg1"/>
                </a:solidFill>
              </a:defRPr>
            </a:lvl3pPr>
            <a:lvl4pPr algn="ctr">
              <a:buNone/>
              <a:defRPr sz="1600" b="1">
                <a:solidFill>
                  <a:schemeClr val="bg1"/>
                </a:solidFill>
              </a:defRPr>
            </a:lvl4pPr>
            <a:lvl5pPr marL="0" indent="0" algn="ctr">
              <a:buNone/>
              <a:defRPr sz="1600" b="1">
                <a:solidFill>
                  <a:schemeClr val="bg1"/>
                </a:solidFill>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schemeClr val="bg1"/>
                </a:solidFill>
                <a:effectLst/>
                <a:uLnTx/>
                <a:uFillTx/>
                <a:latin typeface="+mn-lt"/>
                <a:ea typeface="+mn-ea"/>
                <a:cs typeface="+mn-cs"/>
              </a:rPr>
              <a:t>Case Studies</a:t>
            </a:r>
            <a:endParaRPr kumimoji="0" lang="en-US" b="1" i="0" u="none" strike="noStrike" kern="1200" cap="none" spc="0" normalizeH="0" baseline="0" noProof="0" dirty="0">
              <a:ln>
                <a:noFill/>
              </a:ln>
              <a:solidFill>
                <a:schemeClr val="bg1"/>
              </a:solidFill>
              <a:effectLst/>
              <a:uLnTx/>
              <a:uFillTx/>
              <a:latin typeface="+mn-lt"/>
              <a:ea typeface="+mn-ea"/>
              <a:cs typeface="+mn-cs"/>
            </a:endParaRPr>
          </a:p>
        </p:txBody>
      </p:sp>
      <p:sp>
        <p:nvSpPr>
          <p:cNvPr id="22" name="Title 2"/>
          <p:cNvSpPr txBox="1">
            <a:spLocks/>
          </p:cNvSpPr>
          <p:nvPr/>
        </p:nvSpPr>
        <p:spPr>
          <a:xfrm>
            <a:off x="457200" y="0"/>
            <a:ext cx="8229600" cy="1066800"/>
          </a:xfrm>
          <a:prstGeom prst="rect">
            <a:avLst/>
          </a:prstGeom>
        </p:spPr>
        <p:txBody>
          <a:bodyPr anchor="ctr"/>
          <a:lstStyle>
            <a:lvl1pPr algn="l" defTabSz="914400" rtl="0" eaLnBrk="1" latinLnBrk="0" hangingPunct="1">
              <a:spcBef>
                <a:spcPct val="0"/>
              </a:spcBef>
              <a:buNone/>
              <a:defRPr sz="2800" b="1" kern="1200">
                <a:solidFill>
                  <a:schemeClr val="accent1"/>
                </a:solidFill>
                <a:latin typeface="+mj-lt"/>
                <a:ea typeface="+mj-ea"/>
                <a:cs typeface="+mj-cs"/>
              </a:defRPr>
            </a:lvl1pPr>
          </a:lstStyle>
          <a:p>
            <a:r>
              <a:rPr lang="en-US" dirty="0" smtClean="0"/>
              <a:t>Today’s Agenda</a:t>
            </a:r>
            <a:endParaRPr lang="en-US" dirty="0"/>
          </a:p>
        </p:txBody>
      </p:sp>
      <p:pic>
        <p:nvPicPr>
          <p:cNvPr id="23" name="Picture 22" descr="howwestandout_s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275" y="1831021"/>
            <a:ext cx="2037588" cy="1564640"/>
          </a:xfrm>
          <a:prstGeom prst="rect">
            <a:avLst/>
          </a:prstGeom>
        </p:spPr>
      </p:pic>
      <p:pic>
        <p:nvPicPr>
          <p:cNvPr id="24" name="Picture 23" descr="analysis_s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364" y="1829951"/>
            <a:ext cx="1315271" cy="1496090"/>
          </a:xfrm>
          <a:prstGeom prst="rect">
            <a:avLst/>
          </a:prstGeom>
        </p:spPr>
      </p:pic>
      <p:sp>
        <p:nvSpPr>
          <p:cNvPr id="26" name="Right Arrow 25"/>
          <p:cNvSpPr/>
          <p:nvPr/>
        </p:nvSpPr>
        <p:spPr>
          <a:xfrm>
            <a:off x="2887142" y="3584012"/>
            <a:ext cx="463640" cy="309093"/>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5644666" y="3584012"/>
            <a:ext cx="463640" cy="309093"/>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background_sm.png"/>
          <p:cNvPicPr>
            <a:picLocks noChangeAspect="1"/>
          </p:cNvPicPr>
          <p:nvPr/>
        </p:nvPicPr>
        <p:blipFill>
          <a:blip r:embed="rId4" cstate="print"/>
          <a:stretch>
            <a:fillRect/>
          </a:stretch>
        </p:blipFill>
        <p:spPr>
          <a:xfrm>
            <a:off x="6617020" y="1504203"/>
            <a:ext cx="1600200" cy="1795346"/>
          </a:xfrm>
          <a:prstGeom prst="rect">
            <a:avLst/>
          </a:prstGeom>
        </p:spPr>
      </p:pic>
    </p:spTree>
    <p:extLst>
      <p:ext uri="{BB962C8B-B14F-4D97-AF65-F5344CB8AC3E}">
        <p14:creationId xmlns:p14="http://schemas.microsoft.com/office/powerpoint/2010/main" val="2261236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F4789292-7892-4A33-8D9A-D6727EF7C399}" type="slidenum">
              <a:rPr lang="en-US" smtClean="0">
                <a:solidFill>
                  <a:srgbClr val="FFFFFF"/>
                </a:solidFill>
              </a:rPr>
              <a:pPr/>
              <a:t>20</a:t>
            </a:fld>
            <a:endParaRPr lang="en-US">
              <a:solidFill>
                <a:srgbClr val="FFFFFF"/>
              </a:solidFill>
            </a:endParaRPr>
          </a:p>
        </p:txBody>
      </p:sp>
      <p:sp>
        <p:nvSpPr>
          <p:cNvPr id="3" name="Title 2"/>
          <p:cNvSpPr>
            <a:spLocks noGrp="1"/>
          </p:cNvSpPr>
          <p:nvPr>
            <p:ph type="title"/>
          </p:nvPr>
        </p:nvSpPr>
        <p:spPr/>
        <p:txBody>
          <a:bodyPr/>
          <a:lstStyle/>
          <a:p>
            <a:r>
              <a:rPr lang="en-US" dirty="0" smtClean="0"/>
              <a:t>Here, we’ll show you another.</a:t>
            </a:r>
            <a:endParaRPr lang="en-US" dirty="0"/>
          </a:p>
        </p:txBody>
      </p:sp>
      <p:sp>
        <p:nvSpPr>
          <p:cNvPr id="5" name="Content Placeholder 3"/>
          <p:cNvSpPr>
            <a:spLocks noGrp="1"/>
          </p:cNvSpPr>
          <p:nvPr>
            <p:ph sz="quarter" idx="15"/>
          </p:nvPr>
        </p:nvSpPr>
        <p:spPr>
          <a:xfrm>
            <a:off x="457200" y="1447800"/>
            <a:ext cx="8229600" cy="5029200"/>
          </a:xfrm>
        </p:spPr>
        <p:txBody>
          <a:bodyPr/>
          <a:lstStyle/>
          <a:p>
            <a:pPr marL="0" indent="0">
              <a:buNone/>
            </a:pPr>
            <a:r>
              <a:rPr lang="en-US" dirty="0" smtClean="0"/>
              <a:t>Who wants to volunteer?</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700" y="2042984"/>
            <a:ext cx="4606599" cy="3838832"/>
          </a:xfrm>
          <a:prstGeom prst="roundRect">
            <a:avLst/>
          </a:prstGeom>
        </p:spPr>
      </p:pic>
      <p:sp>
        <p:nvSpPr>
          <p:cNvPr id="7" name="Rectangle 6"/>
          <p:cNvSpPr/>
          <p:nvPr/>
        </p:nvSpPr>
        <p:spPr>
          <a:xfrm>
            <a:off x="308919" y="1386840"/>
            <a:ext cx="7043351" cy="4853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p:cNvSpPr txBox="1">
            <a:spLocks/>
          </p:cNvSpPr>
          <p:nvPr/>
        </p:nvSpPr>
        <p:spPr>
          <a:xfrm>
            <a:off x="609600" y="1600200"/>
            <a:ext cx="8229600" cy="5029200"/>
          </a:xfrm>
          <a:prstGeom prst="rect">
            <a:avLst/>
          </a:prstGeom>
        </p:spPr>
        <p:txBody>
          <a:bodyPr vert="horz" lIns="91440" tIns="45720" rIns="91440" bIns="45720" rtlCol="0">
            <a:noAutofit/>
          </a:bodyPr>
          <a:lstStyle>
            <a:lvl1pPr marL="114300" indent="-114300" algn="l" defTabSz="914400" rtl="0" eaLnBrk="1" latinLnBrk="0" hangingPunct="1">
              <a:spcBef>
                <a:spcPct val="20000"/>
              </a:spcBef>
              <a:buClr>
                <a:schemeClr val="bg1"/>
              </a:buClr>
              <a:buFont typeface="Arial" pitchFamily="34" charset="0"/>
              <a:buChar char="•"/>
              <a:defRPr sz="1800" b="1" kern="1200">
                <a:solidFill>
                  <a:schemeClr val="tx2"/>
                </a:solidFill>
                <a:latin typeface="+mn-lt"/>
                <a:ea typeface="+mn-ea"/>
                <a:cs typeface="+mn-cs"/>
              </a:defRPr>
            </a:lvl1pPr>
            <a:lvl2pPr marL="3429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2pPr>
            <a:lvl3pPr marL="6858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3pPr>
            <a:lvl4pPr marL="1028700" indent="-228600" algn="l" defTabSz="914400" rtl="0" eaLnBrk="1" latinLnBrk="0" hangingPunct="1">
              <a:spcBef>
                <a:spcPct val="20000"/>
              </a:spcBef>
              <a:buClr>
                <a:schemeClr val="tx2"/>
              </a:buClr>
              <a:buFont typeface="Calibri" pitchFamily="34" charset="0"/>
              <a:buChar char="»"/>
              <a:defRPr sz="1400" kern="1200">
                <a:solidFill>
                  <a:schemeClr val="tx1"/>
                </a:solidFill>
                <a:latin typeface="+mn-lt"/>
                <a:ea typeface="+mn-ea"/>
                <a:cs typeface="+mn-cs"/>
              </a:defRPr>
            </a:lvl4pPr>
            <a:lvl5pPr marL="1371600" indent="-228600" algn="l" defTabSz="914400" rtl="0" eaLnBrk="1" latinLnBrk="0" hangingPunct="1">
              <a:spcBef>
                <a:spcPct val="20000"/>
              </a:spcBef>
              <a:buClr>
                <a:schemeClr val="tx2"/>
              </a:buClr>
              <a:buFont typeface="Wingdings" pitchFamily="2" charset="2"/>
              <a:buChar char="v"/>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That was called </a:t>
            </a:r>
            <a:r>
              <a:rPr lang="en-US" i="1" dirty="0" smtClean="0"/>
              <a:t>emotional laddering</a:t>
            </a:r>
            <a:r>
              <a:rPr lang="en-US" dirty="0" smtClean="0"/>
              <a:t>.</a:t>
            </a:r>
          </a:p>
          <a:p>
            <a:pPr marL="0" indent="0">
              <a:buFont typeface="Arial" pitchFamily="34" charset="0"/>
              <a:buNone/>
            </a:pPr>
            <a:endParaRPr lang="en-US" sz="900" dirty="0" smtClean="0"/>
          </a:p>
          <a:p>
            <a:pPr marL="0" indent="0">
              <a:buFont typeface="Arial" pitchFamily="34" charset="0"/>
              <a:buNone/>
            </a:pPr>
            <a:endParaRPr lang="en-US" sz="2400" dirty="0" smtClean="0"/>
          </a:p>
          <a:p>
            <a:pPr marL="0" indent="0">
              <a:buFont typeface="Arial" pitchFamily="34" charset="0"/>
              <a:buNone/>
            </a:pPr>
            <a:endParaRPr lang="en-US" sz="2400" dirty="0"/>
          </a:p>
        </p:txBody>
      </p:sp>
      <p:grpSp>
        <p:nvGrpSpPr>
          <p:cNvPr id="9" name="Group 8"/>
          <p:cNvGrpSpPr/>
          <p:nvPr/>
        </p:nvGrpSpPr>
        <p:grpSpPr>
          <a:xfrm>
            <a:off x="1003899" y="2209800"/>
            <a:ext cx="7136201" cy="3429000"/>
            <a:chOff x="1003899" y="2209800"/>
            <a:chExt cx="7136201" cy="3429000"/>
          </a:xfrm>
        </p:grpSpPr>
        <p:grpSp>
          <p:nvGrpSpPr>
            <p:cNvPr id="10" name="Group 24"/>
            <p:cNvGrpSpPr/>
            <p:nvPr/>
          </p:nvGrpSpPr>
          <p:grpSpPr>
            <a:xfrm>
              <a:off x="1003899" y="2209800"/>
              <a:ext cx="7136201" cy="3429000"/>
              <a:chOff x="950880" y="2183446"/>
              <a:chExt cx="7530179" cy="3845935"/>
            </a:xfrm>
          </p:grpSpPr>
          <p:grpSp>
            <p:nvGrpSpPr>
              <p:cNvPr id="12" name="Group 99"/>
              <p:cNvGrpSpPr/>
              <p:nvPr/>
            </p:nvGrpSpPr>
            <p:grpSpPr>
              <a:xfrm>
                <a:off x="2667000" y="2183446"/>
                <a:ext cx="1509981" cy="3845935"/>
                <a:chOff x="6629400" y="1752601"/>
                <a:chExt cx="1509981" cy="3845935"/>
              </a:xfrm>
            </p:grpSpPr>
            <p:pic>
              <p:nvPicPr>
                <p:cNvPr id="19" name="Picture 18" descr="ladd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1752601"/>
                  <a:ext cx="1509981" cy="3845935"/>
                </a:xfrm>
                <a:prstGeom prst="rect">
                  <a:avLst/>
                </a:prstGeom>
              </p:spPr>
            </p:pic>
            <p:sp>
              <p:nvSpPr>
                <p:cNvPr id="20" name="TextBox 19"/>
                <p:cNvSpPr txBox="1"/>
                <p:nvPr/>
              </p:nvSpPr>
              <p:spPr>
                <a:xfrm>
                  <a:off x="6851716" y="4492572"/>
                  <a:ext cx="1143000" cy="523220"/>
                </a:xfrm>
                <a:prstGeom prst="rect">
                  <a:avLst/>
                </a:prstGeom>
                <a:noFill/>
              </p:spPr>
              <p:txBody>
                <a:bodyPr wrap="square" rtlCol="0">
                  <a:spAutoFit/>
                </a:bodyPr>
                <a:lstStyle/>
                <a:p>
                  <a:pPr algn="ctr"/>
                  <a:r>
                    <a:rPr lang="en-US" sz="1200" b="1" dirty="0" smtClean="0">
                      <a:solidFill>
                        <a:schemeClr val="accent2"/>
                      </a:solidFill>
                    </a:rPr>
                    <a:t>Product </a:t>
                  </a:r>
                </a:p>
                <a:p>
                  <a:pPr algn="ctr"/>
                  <a:r>
                    <a:rPr lang="en-US" sz="1200" b="1" dirty="0" smtClean="0">
                      <a:solidFill>
                        <a:schemeClr val="accent2"/>
                      </a:solidFill>
                    </a:rPr>
                    <a:t>Attribute</a:t>
                  </a:r>
                </a:p>
              </p:txBody>
            </p:sp>
            <p:sp>
              <p:nvSpPr>
                <p:cNvPr id="21" name="TextBox 20"/>
                <p:cNvSpPr txBox="1"/>
                <p:nvPr/>
              </p:nvSpPr>
              <p:spPr>
                <a:xfrm>
                  <a:off x="6738029" y="3969352"/>
                  <a:ext cx="1295400" cy="523220"/>
                </a:xfrm>
                <a:prstGeom prst="rect">
                  <a:avLst/>
                </a:prstGeom>
                <a:noFill/>
              </p:spPr>
              <p:txBody>
                <a:bodyPr wrap="square" rtlCol="0">
                  <a:spAutoFit/>
                </a:bodyPr>
                <a:lstStyle/>
                <a:p>
                  <a:pPr algn="ctr"/>
                  <a:r>
                    <a:rPr lang="en-US" sz="1200" b="1" dirty="0" smtClean="0">
                      <a:solidFill>
                        <a:schemeClr val="accent3"/>
                      </a:solidFill>
                    </a:rPr>
                    <a:t>Functional Consequences</a:t>
                  </a:r>
                </a:p>
              </p:txBody>
            </p:sp>
            <p:sp>
              <p:nvSpPr>
                <p:cNvPr id="22" name="TextBox 21"/>
                <p:cNvSpPr txBox="1"/>
                <p:nvPr/>
              </p:nvSpPr>
              <p:spPr>
                <a:xfrm>
                  <a:off x="6770411" y="2846364"/>
                  <a:ext cx="1254456" cy="523220"/>
                </a:xfrm>
                <a:prstGeom prst="rect">
                  <a:avLst/>
                </a:prstGeom>
                <a:noFill/>
              </p:spPr>
              <p:txBody>
                <a:bodyPr wrap="square" rtlCol="0">
                  <a:spAutoFit/>
                </a:bodyPr>
                <a:lstStyle/>
                <a:p>
                  <a:pPr algn="ctr"/>
                  <a:r>
                    <a:rPr lang="en-US" sz="1200" b="1" dirty="0" smtClean="0">
                      <a:solidFill>
                        <a:schemeClr val="accent4"/>
                      </a:solidFill>
                    </a:rPr>
                    <a:t>Psychosocial Consequences</a:t>
                  </a:r>
                </a:p>
              </p:txBody>
            </p:sp>
            <p:sp>
              <p:nvSpPr>
                <p:cNvPr id="23" name="TextBox 22"/>
                <p:cNvSpPr txBox="1"/>
                <p:nvPr/>
              </p:nvSpPr>
              <p:spPr>
                <a:xfrm>
                  <a:off x="6825538" y="2372871"/>
                  <a:ext cx="1143000" cy="307777"/>
                </a:xfrm>
                <a:prstGeom prst="rect">
                  <a:avLst/>
                </a:prstGeom>
                <a:noFill/>
              </p:spPr>
              <p:txBody>
                <a:bodyPr wrap="square" rtlCol="0">
                  <a:spAutoFit/>
                </a:bodyPr>
                <a:lstStyle/>
                <a:p>
                  <a:pPr algn="ctr"/>
                  <a:r>
                    <a:rPr lang="en-US" sz="1200" b="1" dirty="0" smtClean="0">
                      <a:solidFill>
                        <a:schemeClr val="accent5"/>
                      </a:solidFill>
                    </a:rPr>
                    <a:t>Values</a:t>
                  </a:r>
                </a:p>
              </p:txBody>
            </p:sp>
          </p:grpSp>
          <p:sp>
            <p:nvSpPr>
              <p:cNvPr id="13" name="TextBox 12"/>
              <p:cNvSpPr txBox="1"/>
              <p:nvPr/>
            </p:nvSpPr>
            <p:spPr>
              <a:xfrm>
                <a:off x="950880" y="4994080"/>
                <a:ext cx="1447800" cy="646331"/>
              </a:xfrm>
              <a:prstGeom prst="rect">
                <a:avLst/>
              </a:prstGeom>
              <a:noFill/>
            </p:spPr>
            <p:txBody>
              <a:bodyPr wrap="square" rtlCol="0">
                <a:spAutoFit/>
              </a:bodyPr>
              <a:lstStyle/>
              <a:p>
                <a:pPr algn="ctr"/>
                <a:r>
                  <a:rPr lang="en-US" b="1" dirty="0" smtClean="0"/>
                  <a:t>Product Knowledge</a:t>
                </a:r>
              </a:p>
            </p:txBody>
          </p:sp>
          <p:sp>
            <p:nvSpPr>
              <p:cNvPr id="14" name="TextBox 13"/>
              <p:cNvSpPr txBox="1"/>
              <p:nvPr/>
            </p:nvSpPr>
            <p:spPr>
              <a:xfrm>
                <a:off x="976464" y="2759687"/>
                <a:ext cx="1447800" cy="646331"/>
              </a:xfrm>
              <a:prstGeom prst="rect">
                <a:avLst/>
              </a:prstGeom>
              <a:noFill/>
            </p:spPr>
            <p:txBody>
              <a:bodyPr wrap="square" rtlCol="0">
                <a:spAutoFit/>
              </a:bodyPr>
              <a:lstStyle/>
              <a:p>
                <a:pPr algn="ctr"/>
                <a:r>
                  <a:rPr lang="en-US" b="1" dirty="0" smtClean="0"/>
                  <a:t>Self </a:t>
                </a:r>
              </a:p>
              <a:p>
                <a:pPr algn="ctr"/>
                <a:r>
                  <a:rPr lang="en-US" b="1" dirty="0" smtClean="0"/>
                  <a:t>Knowledge</a:t>
                </a:r>
              </a:p>
            </p:txBody>
          </p:sp>
          <p:sp>
            <p:nvSpPr>
              <p:cNvPr id="15" name="TextBox 14"/>
              <p:cNvSpPr txBox="1"/>
              <p:nvPr/>
            </p:nvSpPr>
            <p:spPr>
              <a:xfrm>
                <a:off x="4419600" y="2663670"/>
                <a:ext cx="4038600" cy="381923"/>
              </a:xfrm>
              <a:prstGeom prst="roundRect">
                <a:avLst/>
              </a:prstGeom>
              <a:noFill/>
              <a:ln w="28575">
                <a:solidFill>
                  <a:schemeClr val="accent5"/>
                </a:solidFill>
              </a:ln>
            </p:spPr>
            <p:txBody>
              <a:bodyPr wrap="square" rtlCol="0">
                <a:spAutoFit/>
              </a:bodyPr>
              <a:lstStyle/>
              <a:p>
                <a:r>
                  <a:rPr lang="en-US" sz="1400" dirty="0" smtClean="0"/>
                  <a:t>State of mind the physician is trying to achieve</a:t>
                </a:r>
              </a:p>
            </p:txBody>
          </p:sp>
          <p:sp>
            <p:nvSpPr>
              <p:cNvPr id="16" name="TextBox 15"/>
              <p:cNvSpPr txBox="1"/>
              <p:nvPr/>
            </p:nvSpPr>
            <p:spPr>
              <a:xfrm>
                <a:off x="4419599" y="3215325"/>
                <a:ext cx="4038600" cy="646986"/>
              </a:xfrm>
              <a:prstGeom prst="roundRect">
                <a:avLst/>
              </a:prstGeom>
              <a:noFill/>
              <a:ln w="28575">
                <a:solidFill>
                  <a:schemeClr val="accent4"/>
                </a:solidFill>
              </a:ln>
            </p:spPr>
            <p:txBody>
              <a:bodyPr wrap="square" rtlCol="0">
                <a:spAutoFit/>
              </a:bodyPr>
              <a:lstStyle/>
              <a:p>
                <a:r>
                  <a:rPr lang="en-US" sz="1400" dirty="0" smtClean="0"/>
                  <a:t>Emotional benefit achieved from experience with the product</a:t>
                </a:r>
              </a:p>
            </p:txBody>
          </p:sp>
          <p:sp>
            <p:nvSpPr>
              <p:cNvPr id="17" name="TextBox 16"/>
              <p:cNvSpPr txBox="1"/>
              <p:nvPr/>
            </p:nvSpPr>
            <p:spPr>
              <a:xfrm>
                <a:off x="4396739" y="4275093"/>
                <a:ext cx="4061460" cy="646986"/>
              </a:xfrm>
              <a:prstGeom prst="roundRect">
                <a:avLst/>
              </a:prstGeom>
              <a:noFill/>
              <a:ln w="28575">
                <a:solidFill>
                  <a:schemeClr val="accent3"/>
                </a:solidFill>
              </a:ln>
            </p:spPr>
            <p:txBody>
              <a:bodyPr wrap="square" rtlCol="0">
                <a:spAutoFit/>
              </a:bodyPr>
              <a:lstStyle/>
              <a:p>
                <a:r>
                  <a:rPr lang="en-US" sz="1400" dirty="0" smtClean="0"/>
                  <a:t>Immediate and tangible benefits achieved from experience with the product</a:t>
                </a:r>
              </a:p>
            </p:txBody>
          </p:sp>
          <p:sp>
            <p:nvSpPr>
              <p:cNvPr id="18" name="TextBox 17"/>
              <p:cNvSpPr txBox="1"/>
              <p:nvPr/>
            </p:nvSpPr>
            <p:spPr>
              <a:xfrm>
                <a:off x="4419599" y="5047954"/>
                <a:ext cx="4061460" cy="381923"/>
              </a:xfrm>
              <a:prstGeom prst="roundRect">
                <a:avLst/>
              </a:prstGeom>
              <a:noFill/>
              <a:ln w="28575">
                <a:solidFill>
                  <a:schemeClr val="accent2"/>
                </a:solidFill>
              </a:ln>
            </p:spPr>
            <p:txBody>
              <a:bodyPr wrap="square" rtlCol="0">
                <a:spAutoFit/>
              </a:bodyPr>
              <a:lstStyle/>
              <a:p>
                <a:r>
                  <a:rPr lang="en-US" sz="1400" dirty="0" smtClean="0"/>
                  <a:t>Tangible product / service features</a:t>
                </a:r>
              </a:p>
            </p:txBody>
          </p:sp>
        </p:grpSp>
        <p:cxnSp>
          <p:nvCxnSpPr>
            <p:cNvPr id="11" name="Straight Arrow Connector 10"/>
            <p:cNvCxnSpPr/>
            <p:nvPr/>
          </p:nvCxnSpPr>
          <p:spPr bwMode="auto">
            <a:xfrm>
              <a:off x="1651268" y="3395960"/>
              <a:ext cx="0" cy="1226908"/>
            </a:xfrm>
            <a:prstGeom prst="straightConnector1">
              <a:avLst/>
            </a:prstGeom>
            <a:noFill/>
            <a:ln w="28575" cap="flat" cmpd="sng" algn="ctr">
              <a:solidFill>
                <a:schemeClr val="tx1"/>
              </a:solidFill>
              <a:prstDash val="solid"/>
              <a:round/>
              <a:headEnd type="arrow" w="med" len="med"/>
              <a:tailEnd type="arrow" w="med" len="med"/>
            </a:ln>
            <a:effectLst/>
          </p:spPr>
        </p:cxnSp>
      </p:grpSp>
      <p:sp>
        <p:nvSpPr>
          <p:cNvPr id="24" name="Rounded Rectangle 23"/>
          <p:cNvSpPr/>
          <p:nvPr/>
        </p:nvSpPr>
        <p:spPr>
          <a:xfrm>
            <a:off x="1035071" y="5887796"/>
            <a:ext cx="7162800" cy="681038"/>
          </a:xfrm>
          <a:prstGeom prst="roundRect">
            <a:avLst/>
          </a:prstGeom>
          <a:ln w="19050">
            <a:solidFill>
              <a:schemeClr val="tx2"/>
            </a:solidFill>
            <a:prstDash val="sysDot"/>
          </a:ln>
        </p:spPr>
        <p:txBody>
          <a:bodyPr wrap="square">
            <a:spAutoFit/>
          </a:bodyPr>
          <a:lstStyle/>
          <a:p>
            <a:pPr marL="111125" indent="-111125" algn="ctr"/>
            <a:r>
              <a:rPr lang="en-US" b="1" dirty="0" smtClean="0">
                <a:solidFill>
                  <a:srgbClr val="0087D5"/>
                </a:solidFill>
              </a:rPr>
              <a:t>The output:  </a:t>
            </a:r>
            <a:r>
              <a:rPr lang="en-US" sz="1600" b="1" dirty="0" smtClean="0"/>
              <a:t>Go beyond the rational drivers of choice and perceptions to understand the emotional levers on which people are acting. </a:t>
            </a:r>
            <a:endParaRPr lang="en-US" sz="1600" b="1" dirty="0"/>
          </a:p>
        </p:txBody>
      </p:sp>
    </p:spTree>
    <p:extLst>
      <p:ext uri="{BB962C8B-B14F-4D97-AF65-F5344CB8AC3E}">
        <p14:creationId xmlns:p14="http://schemas.microsoft.com/office/powerpoint/2010/main" val="329888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8" grpId="0"/>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F4789292-7892-4A33-8D9A-D6727EF7C399}" type="slidenum">
              <a:rPr lang="en-US" smtClean="0">
                <a:solidFill>
                  <a:srgbClr val="FFFFFF"/>
                </a:solidFill>
              </a:rPr>
              <a:pPr/>
              <a:t>21</a:t>
            </a:fld>
            <a:endParaRPr lang="en-US">
              <a:solidFill>
                <a:srgbClr val="FFFFFF"/>
              </a:solidFill>
            </a:endParaRPr>
          </a:p>
        </p:txBody>
      </p:sp>
      <p:sp>
        <p:nvSpPr>
          <p:cNvPr id="3" name="Title 2"/>
          <p:cNvSpPr>
            <a:spLocks noGrp="1"/>
          </p:cNvSpPr>
          <p:nvPr>
            <p:ph type="title"/>
          </p:nvPr>
        </p:nvSpPr>
        <p:spPr/>
        <p:txBody>
          <a:bodyPr/>
          <a:lstStyle/>
          <a:p>
            <a:r>
              <a:rPr lang="en-US" dirty="0" smtClean="0"/>
              <a:t>There are many other types of projective techniques.</a:t>
            </a:r>
            <a:endParaRPr lang="en-US" dirty="0"/>
          </a:p>
        </p:txBody>
      </p:sp>
      <p:sp>
        <p:nvSpPr>
          <p:cNvPr id="4" name="Content Placeholder 3"/>
          <p:cNvSpPr>
            <a:spLocks noGrp="1"/>
          </p:cNvSpPr>
          <p:nvPr>
            <p:ph sz="quarter" idx="15"/>
          </p:nvPr>
        </p:nvSpPr>
        <p:spPr>
          <a:xfrm>
            <a:off x="457200" y="1447800"/>
            <a:ext cx="8229600" cy="492211"/>
          </a:xfrm>
        </p:spPr>
        <p:txBody>
          <a:bodyPr/>
          <a:lstStyle/>
          <a:p>
            <a:r>
              <a:rPr lang="en-US" dirty="0" smtClean="0"/>
              <a:t>Here are a few others that we use:</a:t>
            </a:r>
          </a:p>
        </p:txBody>
      </p:sp>
      <p:sp>
        <p:nvSpPr>
          <p:cNvPr id="12" name="Rectangle 11"/>
          <p:cNvSpPr/>
          <p:nvPr/>
        </p:nvSpPr>
        <p:spPr>
          <a:xfrm>
            <a:off x="1080356" y="1743332"/>
            <a:ext cx="4022986" cy="4446730"/>
          </a:xfrm>
          <a:prstGeom prst="rect">
            <a:avLst/>
          </a:prstGeom>
        </p:spPr>
        <p:txBody>
          <a:bodyPr wrap="square">
            <a:spAutoFit/>
          </a:bodyPr>
          <a:lstStyle/>
          <a:p>
            <a:pPr marL="342900" indent="-342900">
              <a:lnSpc>
                <a:spcPct val="200000"/>
              </a:lnSpc>
              <a:buFont typeface="Arial" panose="020B0604020202020204" pitchFamily="34" charset="0"/>
              <a:buChar char="•"/>
            </a:pPr>
            <a:r>
              <a:rPr lang="en-US" dirty="0" smtClean="0"/>
              <a:t>Soularium cards / Iconicards</a:t>
            </a:r>
            <a:endParaRPr lang="en-US" dirty="0"/>
          </a:p>
          <a:p>
            <a:pPr marL="342900" indent="-342900">
              <a:lnSpc>
                <a:spcPct val="200000"/>
              </a:lnSpc>
              <a:buFont typeface="Arial" panose="020B0604020202020204" pitchFamily="34" charset="0"/>
              <a:buChar char="•"/>
            </a:pPr>
            <a:r>
              <a:rPr lang="en-US" dirty="0" smtClean="0"/>
              <a:t>Post secret</a:t>
            </a:r>
          </a:p>
          <a:p>
            <a:pPr marL="342900" indent="-342900">
              <a:lnSpc>
                <a:spcPct val="200000"/>
              </a:lnSpc>
              <a:buFont typeface="Arial" panose="020B0604020202020204" pitchFamily="34" charset="0"/>
              <a:buChar char="•"/>
            </a:pPr>
            <a:r>
              <a:rPr lang="en-US" dirty="0" smtClean="0"/>
              <a:t>Mind-mapping</a:t>
            </a:r>
          </a:p>
          <a:p>
            <a:pPr marL="342900" indent="-342900">
              <a:lnSpc>
                <a:spcPct val="200000"/>
              </a:lnSpc>
              <a:buFont typeface="Arial" panose="020B0604020202020204" pitchFamily="34" charset="0"/>
              <a:buChar char="•"/>
            </a:pPr>
            <a:r>
              <a:rPr lang="en-US" dirty="0" smtClean="0"/>
              <a:t>Figures on a playground</a:t>
            </a:r>
          </a:p>
          <a:p>
            <a:pPr marL="342900" indent="-342900">
              <a:lnSpc>
                <a:spcPct val="200000"/>
              </a:lnSpc>
              <a:buFont typeface="Arial" panose="020B0604020202020204" pitchFamily="34" charset="0"/>
              <a:buChar char="•"/>
            </a:pPr>
            <a:r>
              <a:rPr lang="en-US" dirty="0"/>
              <a:t>Think-Say-Feel</a:t>
            </a:r>
          </a:p>
          <a:p>
            <a:pPr marL="342900" indent="-342900">
              <a:lnSpc>
                <a:spcPct val="200000"/>
              </a:lnSpc>
              <a:buFont typeface="Arial" panose="020B0604020202020204" pitchFamily="34" charset="0"/>
              <a:buChar char="•"/>
            </a:pPr>
            <a:r>
              <a:rPr lang="en-US" dirty="0" smtClean="0"/>
              <a:t>Chip allocation</a:t>
            </a:r>
          </a:p>
          <a:p>
            <a:pPr marL="342900" indent="-342900">
              <a:lnSpc>
                <a:spcPct val="200000"/>
              </a:lnSpc>
              <a:buFont typeface="Arial" panose="020B0604020202020204" pitchFamily="34" charset="0"/>
              <a:buChar char="•"/>
            </a:pPr>
            <a:r>
              <a:rPr lang="en-US" dirty="0" smtClean="0"/>
              <a:t>Color / Emotion wheel</a:t>
            </a:r>
          </a:p>
          <a:p>
            <a:pPr marL="342900" indent="-342900">
              <a:lnSpc>
                <a:spcPct val="200000"/>
              </a:lnSpc>
              <a:buFont typeface="Arial" panose="020B0604020202020204" pitchFamily="34" charset="0"/>
              <a:buChar char="•"/>
            </a:pPr>
            <a:r>
              <a:rPr lang="en-US" dirty="0" smtClean="0"/>
              <a:t>Tiling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95267">
            <a:off x="5120211" y="1833016"/>
            <a:ext cx="1315792" cy="203855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4942">
            <a:off x="6471089" y="2015334"/>
            <a:ext cx="1319497" cy="1982953"/>
          </a:xfrm>
          <a:prstGeom prst="rect">
            <a:avLst/>
          </a:prstGeom>
          <a:ln>
            <a:noFill/>
          </a:ln>
          <a:effectLst>
            <a:outerShdw blurRad="292100" dist="139700" dir="2700000" algn="tl" rotWithShape="0">
              <a:srgbClr val="333333">
                <a:alpha val="65000"/>
              </a:srgbClr>
            </a:outerShdw>
          </a:effectLst>
        </p:spPr>
      </p:pic>
      <p:pic>
        <p:nvPicPr>
          <p:cNvPr id="15" name="Picture 14" descr="guide iconicard.jpg"/>
          <p:cNvPicPr>
            <a:picLocks noChangeAspect="1"/>
          </p:cNvPicPr>
          <p:nvPr/>
        </p:nvPicPr>
        <p:blipFill>
          <a:blip r:embed="rId4" cstate="print"/>
          <a:srcRect/>
          <a:stretch>
            <a:fillRect/>
          </a:stretch>
        </p:blipFill>
        <p:spPr bwMode="auto">
          <a:xfrm>
            <a:off x="4951986" y="4451964"/>
            <a:ext cx="2991063" cy="1922420"/>
          </a:xfrm>
          <a:prstGeom prst="rect">
            <a:avLst/>
          </a:prstGeom>
          <a:noFill/>
          <a:ln w="9525">
            <a:noFill/>
            <a:miter lim="800000"/>
            <a:headEnd/>
            <a:tailEnd/>
          </a:ln>
        </p:spPr>
      </p:pic>
      <p:sp>
        <p:nvSpPr>
          <p:cNvPr id="16" name="Rectangle 15"/>
          <p:cNvSpPr/>
          <p:nvPr/>
        </p:nvSpPr>
        <p:spPr>
          <a:xfrm>
            <a:off x="4324865" y="1743332"/>
            <a:ext cx="4448432" cy="4794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365" y="2512822"/>
            <a:ext cx="3895725" cy="2628900"/>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a:off x="4324865" y="1733611"/>
            <a:ext cx="4559643" cy="4333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
          <p:cNvPicPr>
            <a:picLocks noChangeAspect="1" noChangeArrowheads="1"/>
          </p:cNvPicPr>
          <p:nvPr/>
        </p:nvPicPr>
        <p:blipFill>
          <a:blip r:embed="rId6" cstate="print"/>
          <a:srcRect/>
          <a:stretch>
            <a:fillRect/>
          </a:stretch>
        </p:blipFill>
        <p:spPr bwMode="auto">
          <a:xfrm>
            <a:off x="4645062" y="2512822"/>
            <a:ext cx="3808037" cy="2749550"/>
          </a:xfrm>
          <a:prstGeom prst="rect">
            <a:avLst/>
          </a:prstGeom>
          <a:ln>
            <a:noFill/>
          </a:ln>
          <a:effectLst>
            <a:outerShdw blurRad="292100" dist="139700" dir="2700000" algn="tl" rotWithShape="0">
              <a:srgbClr val="333333">
                <a:alpha val="65000"/>
              </a:srgbClr>
            </a:outerShdw>
          </a:effectLst>
        </p:spPr>
      </p:pic>
      <p:sp>
        <p:nvSpPr>
          <p:cNvPr id="22" name="Rectangle 21"/>
          <p:cNvSpPr/>
          <p:nvPr/>
        </p:nvSpPr>
        <p:spPr>
          <a:xfrm>
            <a:off x="4448432" y="2199503"/>
            <a:ext cx="4421248" cy="3731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0450" y="2494244"/>
            <a:ext cx="4554134" cy="3047722"/>
          </a:xfrm>
          <a:prstGeom prst="rect">
            <a:avLst/>
          </a:prstGeom>
          <a:ln>
            <a:noFill/>
          </a:ln>
          <a:effectLst>
            <a:outerShdw blurRad="292100" dist="139700" dir="2700000" algn="tl" rotWithShape="0">
              <a:srgbClr val="333333">
                <a:alpha val="65000"/>
              </a:srgbClr>
            </a:outerShdw>
          </a:effectLst>
        </p:spPr>
      </p:pic>
      <p:sp>
        <p:nvSpPr>
          <p:cNvPr id="24" name="Rectangle 23"/>
          <p:cNvSpPr/>
          <p:nvPr/>
        </p:nvSpPr>
        <p:spPr>
          <a:xfrm>
            <a:off x="4040659" y="2298357"/>
            <a:ext cx="5057621" cy="3611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bwMode="auto">
          <a:xfrm>
            <a:off x="4350078" y="2899319"/>
            <a:ext cx="4041738" cy="2100394"/>
            <a:chOff x="152400" y="304800"/>
            <a:chExt cx="8839200" cy="6324600"/>
          </a:xfrm>
        </p:grpSpPr>
        <p:sp>
          <p:nvSpPr>
            <p:cNvPr id="26" name="AutoShape 26"/>
            <p:cNvSpPr>
              <a:spLocks noChangeArrowheads="1"/>
            </p:cNvSpPr>
            <p:nvPr/>
          </p:nvSpPr>
          <p:spPr bwMode="auto">
            <a:xfrm>
              <a:off x="5029200" y="304800"/>
              <a:ext cx="3962400" cy="1295400"/>
            </a:xfrm>
            <a:prstGeom prst="wedgeRoundRectCallout">
              <a:avLst>
                <a:gd name="adj1" fmla="val -41296"/>
                <a:gd name="adj2" fmla="val 88417"/>
                <a:gd name="adj3" fmla="val 16667"/>
              </a:avLst>
            </a:prstGeom>
            <a:solidFill>
              <a:schemeClr val="bg1">
                <a:lumMod val="85000"/>
              </a:schemeClr>
            </a:solidFill>
            <a:ln w="9525">
              <a:solidFill>
                <a:schemeClr val="tx1"/>
              </a:solidFill>
              <a:miter lim="800000"/>
              <a:headEnd/>
              <a:tailEnd/>
            </a:ln>
          </p:spPr>
          <p:txBody>
            <a:bodyPr/>
            <a:lstStyle/>
            <a:p>
              <a:endParaRPr lang="en-US"/>
            </a:p>
          </p:txBody>
        </p:sp>
        <p:sp>
          <p:nvSpPr>
            <p:cNvPr id="27" name="AutoShape 17"/>
            <p:cNvSpPr>
              <a:spLocks noChangeArrowheads="1"/>
            </p:cNvSpPr>
            <p:nvPr/>
          </p:nvSpPr>
          <p:spPr bwMode="auto">
            <a:xfrm>
              <a:off x="5638800" y="3124200"/>
              <a:ext cx="3276600" cy="1752600"/>
            </a:xfrm>
            <a:prstGeom prst="cloudCallout">
              <a:avLst>
                <a:gd name="adj1" fmla="val -40134"/>
                <a:gd name="adj2" fmla="val -76505"/>
              </a:avLst>
            </a:prstGeom>
            <a:noFill/>
            <a:ln w="9525">
              <a:solidFill>
                <a:schemeClr val="tx1"/>
              </a:solidFill>
              <a:round/>
              <a:headEnd/>
              <a:tailEnd/>
            </a:ln>
          </p:spPr>
          <p:txBody>
            <a:bodyPr/>
            <a:lstStyle/>
            <a:p>
              <a:endParaRPr lang="en-US"/>
            </a:p>
          </p:txBody>
        </p:sp>
        <p:grpSp>
          <p:nvGrpSpPr>
            <p:cNvPr id="28" name="Group 27"/>
            <p:cNvGrpSpPr>
              <a:grpSpLocks/>
            </p:cNvGrpSpPr>
            <p:nvPr/>
          </p:nvGrpSpPr>
          <p:grpSpPr bwMode="auto">
            <a:xfrm>
              <a:off x="4572000" y="2133600"/>
              <a:ext cx="928687" cy="4495800"/>
              <a:chOff x="4572000" y="2133600"/>
              <a:chExt cx="928687" cy="4495800"/>
            </a:xfrm>
          </p:grpSpPr>
          <p:cxnSp>
            <p:nvCxnSpPr>
              <p:cNvPr id="38" name="AutoShape 8"/>
              <p:cNvCxnSpPr>
                <a:cxnSpLocks noChangeShapeType="1"/>
              </p:cNvCxnSpPr>
              <p:nvPr/>
            </p:nvCxnSpPr>
            <p:spPr bwMode="auto">
              <a:xfrm>
                <a:off x="4633912" y="6629400"/>
                <a:ext cx="457200" cy="0"/>
              </a:xfrm>
              <a:prstGeom prst="straightConnector1">
                <a:avLst/>
              </a:prstGeom>
              <a:noFill/>
              <a:ln w="9525">
                <a:solidFill>
                  <a:schemeClr val="tx1"/>
                </a:solidFill>
                <a:round/>
                <a:headEnd/>
                <a:tailEnd/>
              </a:ln>
            </p:spPr>
          </p:cxnSp>
          <p:cxnSp>
            <p:nvCxnSpPr>
              <p:cNvPr id="39" name="Line 14"/>
              <p:cNvCxnSpPr/>
              <p:nvPr/>
            </p:nvCxnSpPr>
            <p:spPr bwMode="auto">
              <a:xfrm flipH="1">
                <a:off x="4932562" y="3581400"/>
                <a:ext cx="152400" cy="914400"/>
              </a:xfrm>
              <a:prstGeom prst="line">
                <a:avLst/>
              </a:prstGeom>
              <a:noFill/>
              <a:ln w="9525">
                <a:solidFill>
                  <a:schemeClr val="tx1"/>
                </a:solidFill>
                <a:round/>
                <a:headEnd/>
                <a:tailEnd/>
              </a:ln>
            </p:spPr>
          </p:cxnSp>
          <p:cxnSp>
            <p:nvCxnSpPr>
              <p:cNvPr id="40" name="Line 15"/>
              <p:cNvCxnSpPr/>
              <p:nvPr/>
            </p:nvCxnSpPr>
            <p:spPr bwMode="auto">
              <a:xfrm flipH="1" flipV="1">
                <a:off x="4572000" y="4343400"/>
                <a:ext cx="381000" cy="152400"/>
              </a:xfrm>
              <a:prstGeom prst="line">
                <a:avLst/>
              </a:prstGeom>
              <a:noFill/>
              <a:ln w="9525">
                <a:solidFill>
                  <a:schemeClr val="tx1"/>
                </a:solidFill>
                <a:round/>
                <a:headEnd/>
                <a:tailEnd/>
              </a:ln>
            </p:spPr>
          </p:cxnSp>
          <p:sp>
            <p:nvSpPr>
              <p:cNvPr id="41" name="Oval 40"/>
              <p:cNvSpPr>
                <a:spLocks noChangeArrowheads="1"/>
              </p:cNvSpPr>
              <p:nvPr/>
            </p:nvSpPr>
            <p:spPr bwMode="auto">
              <a:xfrm>
                <a:off x="4738687" y="2133600"/>
                <a:ext cx="762000" cy="762000"/>
              </a:xfrm>
              <a:prstGeom prst="ellipse">
                <a:avLst/>
              </a:prstGeom>
              <a:noFill/>
              <a:ln w="9525">
                <a:solidFill>
                  <a:schemeClr val="tx1"/>
                </a:solidFill>
                <a:round/>
                <a:headEnd/>
                <a:tailEnd/>
              </a:ln>
            </p:spPr>
            <p:txBody>
              <a:bodyPr wrap="none" anchor="ctr"/>
              <a:lstStyle/>
              <a:p>
                <a:endParaRPr lang="en-US"/>
              </a:p>
            </p:txBody>
          </p:sp>
          <p:cxnSp>
            <p:nvCxnSpPr>
              <p:cNvPr id="42" name="Line 22"/>
              <p:cNvCxnSpPr/>
              <p:nvPr/>
            </p:nvCxnSpPr>
            <p:spPr bwMode="auto">
              <a:xfrm>
                <a:off x="5091112" y="2895600"/>
                <a:ext cx="0" cy="3733800"/>
              </a:xfrm>
              <a:prstGeom prst="line">
                <a:avLst/>
              </a:prstGeom>
              <a:noFill/>
              <a:ln w="9525">
                <a:solidFill>
                  <a:schemeClr val="tx1"/>
                </a:solidFill>
                <a:round/>
                <a:headEnd/>
                <a:tailEnd/>
              </a:ln>
            </p:spPr>
          </p:cxnSp>
        </p:grpSp>
        <p:grpSp>
          <p:nvGrpSpPr>
            <p:cNvPr id="29" name="Group 28"/>
            <p:cNvGrpSpPr>
              <a:grpSpLocks/>
            </p:cNvGrpSpPr>
            <p:nvPr/>
          </p:nvGrpSpPr>
          <p:grpSpPr bwMode="auto">
            <a:xfrm flipH="1">
              <a:off x="2757489" y="2133600"/>
              <a:ext cx="900113" cy="4495800"/>
              <a:chOff x="2757487" y="2133600"/>
              <a:chExt cx="928687" cy="4495800"/>
            </a:xfrm>
          </p:grpSpPr>
          <p:cxnSp>
            <p:nvCxnSpPr>
              <p:cNvPr id="33" name="AutoShape 8"/>
              <p:cNvCxnSpPr>
                <a:cxnSpLocks noChangeShapeType="1"/>
              </p:cNvCxnSpPr>
              <p:nvPr/>
            </p:nvCxnSpPr>
            <p:spPr bwMode="auto">
              <a:xfrm>
                <a:off x="2819399" y="6629400"/>
                <a:ext cx="457200" cy="0"/>
              </a:xfrm>
              <a:prstGeom prst="straightConnector1">
                <a:avLst/>
              </a:prstGeom>
              <a:noFill/>
              <a:ln w="9525">
                <a:solidFill>
                  <a:schemeClr val="tx1"/>
                </a:solidFill>
                <a:round/>
                <a:headEnd/>
                <a:tailEnd/>
              </a:ln>
            </p:spPr>
          </p:cxnSp>
          <p:cxnSp>
            <p:nvCxnSpPr>
              <p:cNvPr id="34" name="Line 14"/>
              <p:cNvCxnSpPr/>
              <p:nvPr/>
            </p:nvCxnSpPr>
            <p:spPr bwMode="auto">
              <a:xfrm flipH="1">
                <a:off x="3118049" y="3581400"/>
                <a:ext cx="152400" cy="914400"/>
              </a:xfrm>
              <a:prstGeom prst="line">
                <a:avLst/>
              </a:prstGeom>
              <a:noFill/>
              <a:ln w="9525">
                <a:solidFill>
                  <a:schemeClr val="tx1"/>
                </a:solidFill>
                <a:round/>
                <a:headEnd/>
                <a:tailEnd/>
              </a:ln>
            </p:spPr>
          </p:cxnSp>
          <p:cxnSp>
            <p:nvCxnSpPr>
              <p:cNvPr id="35" name="Line 15"/>
              <p:cNvCxnSpPr/>
              <p:nvPr/>
            </p:nvCxnSpPr>
            <p:spPr bwMode="auto">
              <a:xfrm flipH="1" flipV="1">
                <a:off x="2757487" y="4343400"/>
                <a:ext cx="381000" cy="152400"/>
              </a:xfrm>
              <a:prstGeom prst="line">
                <a:avLst/>
              </a:prstGeom>
              <a:noFill/>
              <a:ln w="9525">
                <a:solidFill>
                  <a:schemeClr val="tx1"/>
                </a:solidFill>
                <a:round/>
                <a:headEnd/>
                <a:tailEnd/>
              </a:ln>
            </p:spPr>
          </p:cxnSp>
          <p:sp>
            <p:nvSpPr>
              <p:cNvPr id="36" name="Oval 35"/>
              <p:cNvSpPr>
                <a:spLocks noChangeArrowheads="1"/>
              </p:cNvSpPr>
              <p:nvPr/>
            </p:nvSpPr>
            <p:spPr bwMode="auto">
              <a:xfrm>
                <a:off x="2924174" y="2133600"/>
                <a:ext cx="762000" cy="762000"/>
              </a:xfrm>
              <a:prstGeom prst="ellipse">
                <a:avLst/>
              </a:prstGeom>
              <a:noFill/>
              <a:ln w="9525">
                <a:solidFill>
                  <a:schemeClr val="tx1"/>
                </a:solidFill>
                <a:round/>
                <a:headEnd/>
                <a:tailEnd/>
              </a:ln>
            </p:spPr>
            <p:txBody>
              <a:bodyPr wrap="none" anchor="ctr"/>
              <a:lstStyle/>
              <a:p>
                <a:endParaRPr lang="en-US"/>
              </a:p>
            </p:txBody>
          </p:sp>
          <p:cxnSp>
            <p:nvCxnSpPr>
              <p:cNvPr id="37" name="Line 22"/>
              <p:cNvCxnSpPr/>
              <p:nvPr/>
            </p:nvCxnSpPr>
            <p:spPr bwMode="auto">
              <a:xfrm>
                <a:off x="3276599" y="2895600"/>
                <a:ext cx="0" cy="3733800"/>
              </a:xfrm>
              <a:prstGeom prst="line">
                <a:avLst/>
              </a:prstGeom>
              <a:noFill/>
              <a:ln w="9525">
                <a:solidFill>
                  <a:schemeClr val="tx1"/>
                </a:solidFill>
                <a:round/>
                <a:headEnd/>
                <a:tailEnd/>
              </a:ln>
            </p:spPr>
          </p:cxnSp>
        </p:grpSp>
        <p:sp>
          <p:nvSpPr>
            <p:cNvPr id="30" name="AutoShape 17"/>
            <p:cNvSpPr>
              <a:spLocks noChangeArrowheads="1"/>
            </p:cNvSpPr>
            <p:nvPr/>
          </p:nvSpPr>
          <p:spPr bwMode="auto">
            <a:xfrm>
              <a:off x="152400" y="3505200"/>
              <a:ext cx="2590800" cy="1752600"/>
            </a:xfrm>
            <a:prstGeom prst="cloudCallout">
              <a:avLst>
                <a:gd name="adj1" fmla="val 48190"/>
                <a:gd name="adj2" fmla="val -95653"/>
              </a:avLst>
            </a:prstGeom>
            <a:noFill/>
            <a:ln w="9525">
              <a:solidFill>
                <a:schemeClr val="tx1"/>
              </a:solidFill>
              <a:round/>
              <a:headEnd/>
              <a:tailEnd/>
            </a:ln>
          </p:spPr>
          <p:txBody>
            <a:bodyPr/>
            <a:lstStyle/>
            <a:p>
              <a:endParaRPr lang="en-US"/>
            </a:p>
          </p:txBody>
        </p:sp>
        <p:sp>
          <p:nvSpPr>
            <p:cNvPr id="31" name="AutoShape 26"/>
            <p:cNvSpPr>
              <a:spLocks noChangeArrowheads="1"/>
            </p:cNvSpPr>
            <p:nvPr/>
          </p:nvSpPr>
          <p:spPr bwMode="auto">
            <a:xfrm>
              <a:off x="228600" y="381000"/>
              <a:ext cx="4495800" cy="1524000"/>
            </a:xfrm>
            <a:prstGeom prst="wedgeRoundRectCallout">
              <a:avLst>
                <a:gd name="adj1" fmla="val -824"/>
                <a:gd name="adj2" fmla="val 80356"/>
                <a:gd name="adj3" fmla="val 16667"/>
              </a:avLst>
            </a:prstGeom>
            <a:solidFill>
              <a:schemeClr val="bg1">
                <a:lumMod val="85000"/>
              </a:schemeClr>
            </a:solidFill>
            <a:ln w="9525">
              <a:solidFill>
                <a:schemeClr val="tx1"/>
              </a:solidFill>
              <a:miter lim="800000"/>
              <a:headEnd/>
              <a:tailEnd/>
            </a:ln>
          </p:spPr>
          <p:txBody>
            <a:bodyPr/>
            <a:lstStyle/>
            <a:p>
              <a:endParaRPr lang="en-US"/>
            </a:p>
          </p:txBody>
        </p:sp>
        <p:sp>
          <p:nvSpPr>
            <p:cNvPr id="32" name="TextBox 33"/>
            <p:cNvSpPr txBox="1">
              <a:spLocks noChangeArrowheads="1"/>
            </p:cNvSpPr>
            <p:nvPr/>
          </p:nvSpPr>
          <p:spPr bwMode="auto">
            <a:xfrm>
              <a:off x="346274" y="3799583"/>
              <a:ext cx="2057693" cy="991980"/>
            </a:xfrm>
            <a:prstGeom prst="rect">
              <a:avLst/>
            </a:prstGeom>
            <a:noFill/>
            <a:ln w="9525">
              <a:noFill/>
              <a:miter lim="800000"/>
              <a:headEnd/>
              <a:tailEnd/>
            </a:ln>
          </p:spPr>
          <p:txBody>
            <a:bodyPr wrap="square">
              <a:noAutofit/>
            </a:bodyPr>
            <a:lstStyle/>
            <a:p>
              <a:pPr marL="0" marR="0" algn="ctr" fontAlgn="base">
                <a:spcBef>
                  <a:spcPts val="0"/>
                </a:spcBef>
                <a:spcAft>
                  <a:spcPts val="0"/>
                </a:spcAft>
              </a:pPr>
              <a:r>
                <a:rPr lang="en-US" sz="16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grpSp>
      <p:sp>
        <p:nvSpPr>
          <p:cNvPr id="43" name="Rectangle 42"/>
          <p:cNvSpPr/>
          <p:nvPr/>
        </p:nvSpPr>
        <p:spPr>
          <a:xfrm>
            <a:off x="4040659" y="2692083"/>
            <a:ext cx="4646140" cy="2363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descr="http://www.cardsquad.com/images/2005/08/chips4.jpg"/>
          <p:cNvPicPr>
            <a:picLocks noChangeAspect="1" noChangeArrowheads="1"/>
          </p:cNvPicPr>
          <p:nvPr/>
        </p:nvPicPr>
        <p:blipFill>
          <a:blip r:embed="rId8" cstate="print"/>
          <a:srcRect/>
          <a:stretch>
            <a:fillRect/>
          </a:stretch>
        </p:blipFill>
        <p:spPr bwMode="auto">
          <a:xfrm>
            <a:off x="5041281" y="2470899"/>
            <a:ext cx="2953820" cy="2628900"/>
          </a:xfrm>
          <a:prstGeom prst="rect">
            <a:avLst/>
          </a:prstGeom>
          <a:noFill/>
          <a:ln>
            <a:noFill/>
          </a:ln>
        </p:spPr>
      </p:pic>
      <p:sp>
        <p:nvSpPr>
          <p:cNvPr id="45" name="Rectangle 44"/>
          <p:cNvSpPr/>
          <p:nvPr/>
        </p:nvSpPr>
        <p:spPr>
          <a:xfrm>
            <a:off x="4448432" y="2199503"/>
            <a:ext cx="4004667" cy="3447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9719" y="2475386"/>
            <a:ext cx="3996438" cy="2716574"/>
          </a:xfrm>
          <a:prstGeom prst="rect">
            <a:avLst/>
          </a:prstGeom>
        </p:spPr>
      </p:pic>
      <p:sp>
        <p:nvSpPr>
          <p:cNvPr id="47" name="Rectangle 46"/>
          <p:cNvSpPr/>
          <p:nvPr/>
        </p:nvSpPr>
        <p:spPr>
          <a:xfrm>
            <a:off x="4170450" y="2026508"/>
            <a:ext cx="4221366" cy="338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CIMG0791.JPG"/>
          <p:cNvPicPr>
            <a:picLocks noChangeAspect="1"/>
          </p:cNvPicPr>
          <p:nvPr/>
        </p:nvPicPr>
        <p:blipFill>
          <a:blip r:embed="rId10" cstate="print"/>
          <a:srcRect/>
          <a:stretch>
            <a:fillRect/>
          </a:stretch>
        </p:blipFill>
        <p:spPr>
          <a:xfrm>
            <a:off x="4454206" y="2575512"/>
            <a:ext cx="3456214" cy="25348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982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 calcmode="lin" valueType="num">
                                      <p:cBhvr additive="base">
                                        <p:cTn id="25"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2" presetClass="entr" presetSubtype="4" fill="hold" nodeType="with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anim calcmode="lin" valueType="num">
                                      <p:cBhvr additive="base">
                                        <p:cTn id="4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2" presetClass="entr" presetSubtype="4" fill="hold" nodeType="withEffect">
                                  <p:stCondLst>
                                    <p:cond delay="0"/>
                                  </p:stCondLst>
                                  <p:childTnLst>
                                    <p:set>
                                      <p:cBhvr>
                                        <p:cTn id="54" dur="1" fill="hold">
                                          <p:stCondLst>
                                            <p:cond delay="0"/>
                                          </p:stCondLst>
                                        </p:cTn>
                                        <p:tgtEl>
                                          <p:spTgt spid="12">
                                            <p:txEl>
                                              <p:pRg st="3" end="3"/>
                                            </p:txEl>
                                          </p:spTgt>
                                        </p:tgtEl>
                                        <p:attrNameLst>
                                          <p:attrName>style.visibility</p:attrName>
                                        </p:attrNameLst>
                                      </p:cBhvr>
                                      <p:to>
                                        <p:strVal val="visible"/>
                                      </p:to>
                                    </p:set>
                                    <p:anim calcmode="lin" valueType="num">
                                      <p:cBhvr additive="base">
                                        <p:cTn id="5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2" presetClass="entr" presetSubtype="4" fill="hold" nodeType="withEffect">
                                  <p:stCondLst>
                                    <p:cond delay="0"/>
                                  </p:stCondLst>
                                  <p:childTnLst>
                                    <p:set>
                                      <p:cBhvr>
                                        <p:cTn id="66" dur="1" fill="hold">
                                          <p:stCondLst>
                                            <p:cond delay="0"/>
                                          </p:stCondLst>
                                        </p:cTn>
                                        <p:tgtEl>
                                          <p:spTgt spid="12">
                                            <p:txEl>
                                              <p:pRg st="4" end="4"/>
                                            </p:txEl>
                                          </p:spTgt>
                                        </p:tgtEl>
                                        <p:attrNameLst>
                                          <p:attrName>style.visibility</p:attrName>
                                        </p:attrNameLst>
                                      </p:cBhvr>
                                      <p:to>
                                        <p:strVal val="visible"/>
                                      </p:to>
                                    </p:set>
                                    <p:anim calcmode="lin" valueType="num">
                                      <p:cBhvr additive="base">
                                        <p:cTn id="6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par>
                                <p:cTn id="77" presetID="2" presetClass="entr" presetSubtype="4" fill="hold" nodeType="withEffect">
                                  <p:stCondLst>
                                    <p:cond delay="0"/>
                                  </p:stCondLst>
                                  <p:childTnLst>
                                    <p:set>
                                      <p:cBhvr>
                                        <p:cTn id="78" dur="1" fill="hold">
                                          <p:stCondLst>
                                            <p:cond delay="0"/>
                                          </p:stCondLst>
                                        </p:cTn>
                                        <p:tgtEl>
                                          <p:spTgt spid="12">
                                            <p:txEl>
                                              <p:pRg st="5" end="5"/>
                                            </p:txEl>
                                          </p:spTgt>
                                        </p:tgtEl>
                                        <p:attrNameLst>
                                          <p:attrName>style.visibility</p:attrName>
                                        </p:attrNameLst>
                                      </p:cBhvr>
                                      <p:to>
                                        <p:strVal val="visible"/>
                                      </p:to>
                                    </p:set>
                                    <p:anim calcmode="lin" valueType="num">
                                      <p:cBhvr additive="base">
                                        <p:cTn id="79"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par>
                                <p:cTn id="86" presetID="10" presetClass="entr" presetSubtype="0" fill="hold"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par>
                                <p:cTn id="89" presetID="2" presetClass="entr" presetSubtype="4" fill="hold" nodeType="withEffect">
                                  <p:stCondLst>
                                    <p:cond delay="0"/>
                                  </p:stCondLst>
                                  <p:childTnLst>
                                    <p:set>
                                      <p:cBhvr>
                                        <p:cTn id="90" dur="1" fill="hold">
                                          <p:stCondLst>
                                            <p:cond delay="0"/>
                                          </p:stCondLst>
                                        </p:cTn>
                                        <p:tgtEl>
                                          <p:spTgt spid="12">
                                            <p:txEl>
                                              <p:pRg st="6" end="6"/>
                                            </p:txEl>
                                          </p:spTgt>
                                        </p:tgtEl>
                                        <p:attrNameLst>
                                          <p:attrName>style.visibility</p:attrName>
                                        </p:attrNameLst>
                                      </p:cBhvr>
                                      <p:to>
                                        <p:strVal val="visible"/>
                                      </p:to>
                                    </p:set>
                                    <p:anim calcmode="lin" valueType="num">
                                      <p:cBhvr additive="base">
                                        <p:cTn id="91"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fade">
                                      <p:cBhvr>
                                        <p:cTn id="97" dur="500"/>
                                        <p:tgtEl>
                                          <p:spTgt spid="47"/>
                                        </p:tgtEl>
                                      </p:cBhvr>
                                    </p:animEffect>
                                  </p:childTnLst>
                                </p:cTn>
                              </p:par>
                              <p:par>
                                <p:cTn id="98" presetID="10" presetClass="entr" presetSubtype="0" fill="hold" nodeType="with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fade">
                                      <p:cBhvr>
                                        <p:cTn id="100" dur="500"/>
                                        <p:tgtEl>
                                          <p:spTgt spid="48"/>
                                        </p:tgtEl>
                                      </p:cBhvr>
                                    </p:animEffect>
                                  </p:childTnLst>
                                </p:cTn>
                              </p:par>
                              <p:par>
                                <p:cTn id="101" presetID="2" presetClass="entr" presetSubtype="4" fill="hold" nodeType="withEffect">
                                  <p:stCondLst>
                                    <p:cond delay="0"/>
                                  </p:stCondLst>
                                  <p:childTnLst>
                                    <p:set>
                                      <p:cBhvr>
                                        <p:cTn id="102" dur="1" fill="hold">
                                          <p:stCondLst>
                                            <p:cond delay="0"/>
                                          </p:stCondLst>
                                        </p:cTn>
                                        <p:tgtEl>
                                          <p:spTgt spid="12">
                                            <p:txEl>
                                              <p:pRg st="7" end="7"/>
                                            </p:txEl>
                                          </p:spTgt>
                                        </p:tgtEl>
                                        <p:attrNameLst>
                                          <p:attrName>style.visibility</p:attrName>
                                        </p:attrNameLst>
                                      </p:cBhvr>
                                      <p:to>
                                        <p:strVal val="visible"/>
                                      </p:to>
                                    </p:set>
                                    <p:anim calcmode="lin" valueType="num">
                                      <p:cBhvr additive="base">
                                        <p:cTn id="103"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2" grpId="0" animBg="1"/>
      <p:bldP spid="24" grpId="0" animBg="1"/>
      <p:bldP spid="43" grpId="0" animBg="1"/>
      <p:bldP spid="45" grpId="0" animBg="1"/>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 the end of the research project, you want to make sure your report is grounded and illustrative.</a:t>
            </a:r>
            <a:endParaRPr lang="en-US" dirty="0"/>
          </a:p>
        </p:txBody>
      </p:sp>
      <p:sp>
        <p:nvSpPr>
          <p:cNvPr id="6" name="Slide Number Placeholder 5"/>
          <p:cNvSpPr>
            <a:spLocks noGrp="1"/>
          </p:cNvSpPr>
          <p:nvPr>
            <p:ph type="sldNum" sz="quarter" idx="21"/>
          </p:nvPr>
        </p:nvSpPr>
        <p:spPr/>
        <p:txBody>
          <a:bodyPr/>
          <a:lstStyle/>
          <a:p>
            <a:pPr>
              <a:defRPr/>
            </a:pPr>
            <a:fld id="{19213D95-CABA-48D6-8932-B832A7115830}" type="slidenum">
              <a:rPr lang="en-US" smtClean="0"/>
              <a:pPr>
                <a:defRPr/>
              </a:pPr>
              <a:t>22</a:t>
            </a:fld>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4729" r="5419" b="5381"/>
          <a:stretch/>
        </p:blipFill>
        <p:spPr>
          <a:xfrm>
            <a:off x="152400" y="1371600"/>
            <a:ext cx="4343400" cy="3429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8200" y="3116494"/>
            <a:ext cx="4343400" cy="324459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00866" y="5341706"/>
            <a:ext cx="3657600" cy="461665"/>
          </a:xfrm>
          <a:prstGeom prst="rect">
            <a:avLst/>
          </a:prstGeom>
          <a:noFill/>
        </p:spPr>
        <p:txBody>
          <a:bodyPr wrap="square" rtlCol="0">
            <a:spAutoFit/>
          </a:bodyPr>
          <a:lstStyle/>
          <a:p>
            <a:pPr algn="ctr"/>
            <a:r>
              <a:rPr lang="en-US" sz="2400" dirty="0" smtClean="0">
                <a:latin typeface="AR CENA" panose="02000000000000000000" pitchFamily="2" charset="0"/>
              </a:rPr>
              <a:t>Apply it to the objective.</a:t>
            </a:r>
            <a:endParaRPr lang="en-US" sz="2400" dirty="0">
              <a:latin typeface="AR CENA" panose="02000000000000000000" pitchFamily="2" charset="0"/>
            </a:endParaRPr>
          </a:p>
        </p:txBody>
      </p:sp>
      <p:sp>
        <p:nvSpPr>
          <p:cNvPr id="8" name="TextBox 7"/>
          <p:cNvSpPr txBox="1"/>
          <p:nvPr/>
        </p:nvSpPr>
        <p:spPr>
          <a:xfrm>
            <a:off x="5072866" y="1893757"/>
            <a:ext cx="3657600" cy="830997"/>
          </a:xfrm>
          <a:prstGeom prst="rect">
            <a:avLst/>
          </a:prstGeom>
          <a:noFill/>
        </p:spPr>
        <p:txBody>
          <a:bodyPr wrap="square" rtlCol="0">
            <a:spAutoFit/>
          </a:bodyPr>
          <a:lstStyle/>
          <a:p>
            <a:pPr algn="ctr"/>
            <a:r>
              <a:rPr lang="en-US" sz="2400" dirty="0" smtClean="0">
                <a:latin typeface="AR CENA" panose="02000000000000000000" pitchFamily="2" charset="0"/>
              </a:rPr>
              <a:t>Look for themes or patterns, and find the story.</a:t>
            </a:r>
            <a:endParaRPr lang="en-US" sz="2400" dirty="0">
              <a:latin typeface="AR CENA" panose="02000000000000000000" pitchFamily="2" charset="0"/>
            </a:endParaRPr>
          </a:p>
        </p:txBody>
      </p:sp>
    </p:spTree>
    <p:extLst>
      <p:ext uri="{BB962C8B-B14F-4D97-AF65-F5344CB8AC3E}">
        <p14:creationId xmlns:p14="http://schemas.microsoft.com/office/powerpoint/2010/main" val="1444811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05000" y="3124200"/>
            <a:ext cx="7239000" cy="685800"/>
          </a:xfrm>
        </p:spPr>
        <p:txBody>
          <a:bodyPr>
            <a:normAutofit lnSpcReduction="10000"/>
          </a:bodyPr>
          <a:lstStyle/>
          <a:p>
            <a:r>
              <a:rPr lang="en-US" dirty="0" smtClean="0"/>
              <a:t>Case Studies</a:t>
            </a:r>
            <a:endParaRPr lang="en-US" dirty="0"/>
          </a:p>
        </p:txBody>
      </p:sp>
      <p:sp>
        <p:nvSpPr>
          <p:cNvPr id="7" name="Text Placeholder 3"/>
          <p:cNvSpPr>
            <a:spLocks noGrp="1"/>
          </p:cNvSpPr>
          <p:nvPr>
            <p:ph type="body" sz="quarter" idx="11"/>
          </p:nvPr>
        </p:nvSpPr>
        <p:spPr>
          <a:xfrm>
            <a:off x="1905000" y="3733800"/>
            <a:ext cx="7315200" cy="685800"/>
          </a:xfrm>
        </p:spPr>
        <p:txBody>
          <a:bodyPr/>
          <a:lstStyle/>
          <a:p>
            <a:r>
              <a:rPr lang="en-US" dirty="0" smtClean="0"/>
              <a:t>Examples of how market research runs the gambit</a:t>
            </a:r>
            <a:endParaRPr lang="en-US" dirty="0"/>
          </a:p>
        </p:txBody>
      </p:sp>
      <p:pic>
        <p:nvPicPr>
          <p:cNvPr id="8" name="Picture 7" descr="background_sm.png"/>
          <p:cNvPicPr>
            <a:picLocks noChangeAspect="1"/>
          </p:cNvPicPr>
          <p:nvPr/>
        </p:nvPicPr>
        <p:blipFill>
          <a:blip r:embed="rId2" cstate="print"/>
          <a:stretch>
            <a:fillRect/>
          </a:stretch>
        </p:blipFill>
        <p:spPr>
          <a:xfrm>
            <a:off x="304800" y="2569427"/>
            <a:ext cx="1600200" cy="1795346"/>
          </a:xfrm>
          <a:prstGeom prst="rect">
            <a:avLst/>
          </a:prstGeom>
        </p:spPr>
      </p:pic>
    </p:spTree>
    <p:extLst>
      <p:ext uri="{BB962C8B-B14F-4D97-AF65-F5344CB8AC3E}">
        <p14:creationId xmlns:p14="http://schemas.microsoft.com/office/powerpoint/2010/main" val="26720562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641081" cy="1066800"/>
          </a:xfrm>
        </p:spPr>
        <p:txBody>
          <a:bodyPr>
            <a:normAutofit/>
          </a:bodyPr>
          <a:lstStyle/>
          <a:p>
            <a:r>
              <a:rPr lang="en-US" dirty="0" smtClean="0"/>
              <a:t>CASE STUDY: Beer Brand Perception and Preference</a:t>
            </a:r>
            <a:endParaRPr lang="en-US" dirty="0"/>
          </a:p>
        </p:txBody>
      </p:sp>
      <p:sp>
        <p:nvSpPr>
          <p:cNvPr id="5" name="Content Placeholder 8"/>
          <p:cNvSpPr>
            <a:spLocks noGrp="1"/>
          </p:cNvSpPr>
          <p:nvPr>
            <p:ph idx="1"/>
          </p:nvPr>
        </p:nvSpPr>
        <p:spPr>
          <a:xfrm>
            <a:off x="457199" y="1406324"/>
            <a:ext cx="4655916" cy="4068763"/>
          </a:xfrm>
        </p:spPr>
        <p:txBody>
          <a:bodyPr/>
          <a:lstStyle/>
          <a:p>
            <a:pPr marL="0" indent="0">
              <a:buNone/>
              <a:defRPr/>
            </a:pPr>
            <a:r>
              <a:rPr lang="en-US" sz="2000" dirty="0" smtClean="0">
                <a:latin typeface="+mj-lt"/>
              </a:rPr>
              <a:t>Methodology</a:t>
            </a:r>
            <a:r>
              <a:rPr lang="en-US" sz="2800" b="0" dirty="0" smtClean="0">
                <a:latin typeface="AR CENA" panose="02000000000000000000" pitchFamily="2" charset="0"/>
              </a:rPr>
              <a:t>: </a:t>
            </a:r>
            <a:r>
              <a:rPr lang="en-US" b="0" dirty="0" smtClean="0">
                <a:solidFill>
                  <a:schemeClr val="tx1"/>
                </a:solidFill>
              </a:rPr>
              <a:t>Onsite intercepts &amp; taste tests</a:t>
            </a:r>
            <a:endParaRPr lang="en-US" sz="2000" b="0" dirty="0" smtClean="0">
              <a:solidFill>
                <a:schemeClr val="tx1"/>
              </a:solidFill>
            </a:endParaRPr>
          </a:p>
          <a:p>
            <a:pPr marL="0" indent="0">
              <a:buNone/>
              <a:defRPr/>
            </a:pPr>
            <a:endParaRPr lang="en-US" b="0" dirty="0" smtClean="0">
              <a:latin typeface="AR CENA" panose="02000000000000000000" pitchFamily="2" charset="0"/>
            </a:endParaRPr>
          </a:p>
          <a:p>
            <a:pPr marL="0" indent="0">
              <a:buNone/>
              <a:defRPr/>
            </a:pPr>
            <a:r>
              <a:rPr lang="en-US" sz="2000" dirty="0">
                <a:latin typeface="+mj-lt"/>
              </a:rPr>
              <a:t>Objective: </a:t>
            </a:r>
            <a:r>
              <a:rPr lang="en-US" dirty="0" smtClean="0"/>
              <a:t/>
            </a:r>
            <a:br>
              <a:rPr lang="en-US" dirty="0" smtClean="0"/>
            </a:br>
            <a:r>
              <a:rPr lang="en-US" b="0" dirty="0" smtClean="0">
                <a:solidFill>
                  <a:schemeClr val="tx1"/>
                </a:solidFill>
              </a:rPr>
              <a:t>To aid in brand positioning,</a:t>
            </a:r>
            <a:r>
              <a:rPr lang="en-US" b="0" dirty="0">
                <a:solidFill>
                  <a:schemeClr val="tx1"/>
                </a:solidFill>
              </a:rPr>
              <a:t> </a:t>
            </a:r>
            <a:r>
              <a:rPr lang="en-US" b="0" dirty="0" smtClean="0">
                <a:solidFill>
                  <a:schemeClr val="tx1"/>
                </a:solidFill>
              </a:rPr>
              <a:t>a national beer manufacturer wanted to gauge customer perceptions of how their product and brand compared to other beer brands.</a:t>
            </a:r>
          </a:p>
          <a:p>
            <a:pPr marL="0" indent="0">
              <a:buNone/>
              <a:defRPr/>
            </a:pPr>
            <a:endParaRPr lang="en-US" b="0" dirty="0" smtClean="0">
              <a:solidFill>
                <a:schemeClr val="tx1"/>
              </a:solidFill>
            </a:endParaRPr>
          </a:p>
          <a:p>
            <a:pPr lvl="1">
              <a:defRPr/>
            </a:pPr>
            <a:r>
              <a:rPr lang="en-US" b="1" dirty="0" smtClean="0">
                <a:latin typeface="+mj-lt"/>
              </a:rPr>
              <a:t>We </a:t>
            </a:r>
            <a:r>
              <a:rPr lang="en-US" b="1" dirty="0">
                <a:latin typeface="+mj-lt"/>
              </a:rPr>
              <a:t>also gained insights </a:t>
            </a:r>
            <a:r>
              <a:rPr lang="en-US" b="1" dirty="0" smtClean="0">
                <a:latin typeface="+mj-lt"/>
              </a:rPr>
              <a:t>on…</a:t>
            </a:r>
          </a:p>
          <a:p>
            <a:pPr lvl="2">
              <a:defRPr/>
            </a:pPr>
            <a:r>
              <a:rPr lang="en-US" dirty="0" smtClean="0"/>
              <a:t>Drinking </a:t>
            </a:r>
            <a:r>
              <a:rPr lang="en-US" dirty="0"/>
              <a:t>motivators, brand choice, and </a:t>
            </a:r>
            <a:r>
              <a:rPr lang="en-US" dirty="0" smtClean="0"/>
              <a:t>role </a:t>
            </a:r>
            <a:r>
              <a:rPr lang="en-US" dirty="0"/>
              <a:t>of </a:t>
            </a:r>
            <a:r>
              <a:rPr lang="en-US" dirty="0" smtClean="0"/>
              <a:t>taste in </a:t>
            </a:r>
            <a:r>
              <a:rPr lang="en-US" dirty="0"/>
              <a:t>decision </a:t>
            </a:r>
            <a:r>
              <a:rPr lang="en-US" dirty="0" smtClean="0"/>
              <a:t>making</a:t>
            </a:r>
          </a:p>
          <a:p>
            <a:pPr lvl="2">
              <a:defRPr/>
            </a:pPr>
            <a:r>
              <a:rPr lang="en-US" dirty="0"/>
              <a:t>L</a:t>
            </a:r>
            <a:r>
              <a:rPr lang="en-US" dirty="0" smtClean="0"/>
              <a:t>inkages </a:t>
            </a:r>
            <a:r>
              <a:rPr lang="en-US" dirty="0"/>
              <a:t>between these factors and </a:t>
            </a:r>
            <a:r>
              <a:rPr lang="en-US" dirty="0" smtClean="0"/>
              <a:t>uncover </a:t>
            </a:r>
            <a:r>
              <a:rPr lang="en-US" dirty="0"/>
              <a:t>any gaps and </a:t>
            </a:r>
            <a:r>
              <a:rPr lang="en-US" dirty="0" smtClean="0"/>
              <a:t>opportunities</a:t>
            </a:r>
          </a:p>
          <a:p>
            <a:pPr lvl="2">
              <a:defRPr/>
            </a:pPr>
            <a:r>
              <a:rPr lang="en-US" dirty="0" smtClean="0"/>
              <a:t>The impact </a:t>
            </a:r>
            <a:r>
              <a:rPr lang="en-US" dirty="0"/>
              <a:t>and perceptions of the </a:t>
            </a:r>
            <a:r>
              <a:rPr lang="en-US" dirty="0" smtClean="0"/>
              <a:t>packaging</a:t>
            </a:r>
            <a:r>
              <a:rPr lang="en-US" dirty="0"/>
              <a:t> </a:t>
            </a:r>
            <a:r>
              <a:rPr lang="en-US" dirty="0" smtClean="0"/>
              <a:t>and </a:t>
            </a:r>
            <a:r>
              <a:rPr lang="en-US" dirty="0"/>
              <a:t>other campaign </a:t>
            </a:r>
            <a:r>
              <a:rPr lang="en-US" dirty="0" smtClean="0"/>
              <a:t>elements</a:t>
            </a:r>
          </a:p>
          <a:p>
            <a:pPr lvl="2">
              <a:defRPr/>
            </a:pPr>
            <a:r>
              <a:rPr lang="en-US" dirty="0" smtClean="0"/>
              <a:t>Potential market </a:t>
            </a:r>
            <a:r>
              <a:rPr lang="en-US" dirty="0"/>
              <a:t>share penetration and </a:t>
            </a:r>
            <a:r>
              <a:rPr lang="en-US" dirty="0" smtClean="0"/>
              <a:t>positioning</a:t>
            </a:r>
            <a:endParaRPr lang="en-US" dirty="0"/>
          </a:p>
          <a:p>
            <a:pPr lvl="2">
              <a:defRPr/>
            </a:pPr>
            <a:endParaRPr lang="en-US" dirty="0" smtClean="0"/>
          </a:p>
          <a:p>
            <a:pPr lvl="1">
              <a:defRPr/>
            </a:pPr>
            <a:endParaRPr lang="en-US" dirty="0" smtClean="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1" y="1295400"/>
            <a:ext cx="3496155" cy="2651760"/>
          </a:xfrm>
          <a:prstGeom prst="rect">
            <a:avLst/>
          </a:prstGeom>
          <a:ln>
            <a:noFill/>
          </a:ln>
          <a:effectLst>
            <a:outerShdw blurRad="292100" dist="139700" dir="2700000" algn="tl" rotWithShape="0">
              <a:srgbClr val="333333">
                <a:alpha val="65000"/>
              </a:srgbClr>
            </a:outerShdw>
          </a:effectLst>
        </p:spPr>
      </p:pic>
      <p:sp>
        <p:nvSpPr>
          <p:cNvPr id="8" name="Slide Number Placeholder 3"/>
          <p:cNvSpPr>
            <a:spLocks noGrp="1"/>
          </p:cNvSpPr>
          <p:nvPr>
            <p:ph type="sldNum" sz="quarter" idx="10"/>
          </p:nvPr>
        </p:nvSpPr>
        <p:spPr>
          <a:xfrm>
            <a:off x="8641080" y="6537960"/>
            <a:ext cx="457200" cy="301752"/>
          </a:xfrm>
          <a:noFill/>
        </p:spPr>
        <p:txBody>
          <a:bodyPr/>
          <a:lstStyle/>
          <a:p>
            <a:fld id="{A4993F94-0CF2-4118-8B7B-7C07F7865005}" type="slidenum">
              <a:rPr lang="en-US" altLang="en-US" smtClean="0"/>
              <a:pPr/>
              <a:t>24</a:t>
            </a:fld>
            <a:endParaRPr lang="en-US" altLang="en-US" dirty="0" smtClean="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4038600"/>
            <a:ext cx="3515128" cy="2651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70464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r>
              <a:rPr lang="en-US" dirty="0" smtClean="0"/>
              <a:t>CASE STUDY: Smartphone Case Segmentation</a:t>
            </a:r>
          </a:p>
        </p:txBody>
      </p:sp>
      <p:sp>
        <p:nvSpPr>
          <p:cNvPr id="9" name="Content Placeholder 8"/>
          <p:cNvSpPr>
            <a:spLocks noGrp="1"/>
          </p:cNvSpPr>
          <p:nvPr>
            <p:ph sz="quarter" idx="15"/>
          </p:nvPr>
        </p:nvSpPr>
        <p:spPr>
          <a:xfrm>
            <a:off x="457200" y="1447800"/>
            <a:ext cx="4953000" cy="4724400"/>
          </a:xfrm>
        </p:spPr>
        <p:txBody>
          <a:bodyPr/>
          <a:lstStyle/>
          <a:p>
            <a:r>
              <a:rPr lang="en-US" sz="2000" dirty="0" smtClean="0"/>
              <a:t>Objective</a:t>
            </a:r>
            <a:r>
              <a:rPr lang="en-US" sz="1600" dirty="0" smtClean="0"/>
              <a:t>: </a:t>
            </a:r>
            <a:r>
              <a:rPr lang="en-US" sz="1600" b="0" dirty="0" smtClean="0">
                <a:solidFill>
                  <a:schemeClr val="tx1"/>
                </a:solidFill>
              </a:rPr>
              <a:t>A smartphone case retailer wants to identify and quantify segments within the smartphone case consumer market so they can determine which of those segments would be their best target.</a:t>
            </a:r>
          </a:p>
          <a:p>
            <a:endParaRPr lang="en-US" sz="1600" dirty="0" smtClean="0"/>
          </a:p>
          <a:p>
            <a:r>
              <a:rPr lang="en-US" sz="2000" dirty="0" smtClean="0"/>
              <a:t>Approach</a:t>
            </a:r>
            <a:r>
              <a:rPr lang="en-US" sz="1600" dirty="0" smtClean="0"/>
              <a:t>: </a:t>
            </a:r>
            <a:r>
              <a:rPr lang="en-US" sz="1600" b="0" dirty="0" smtClean="0">
                <a:solidFill>
                  <a:schemeClr val="tx1"/>
                </a:solidFill>
              </a:rPr>
              <a:t>Online </a:t>
            </a:r>
            <a:r>
              <a:rPr lang="en-US" sz="1600" b="0" dirty="0">
                <a:solidFill>
                  <a:schemeClr val="tx1"/>
                </a:solidFill>
              </a:rPr>
              <a:t>web segmentation survey with a conjoint </a:t>
            </a:r>
            <a:r>
              <a:rPr lang="en-US" sz="1600" b="0" dirty="0" smtClean="0">
                <a:solidFill>
                  <a:schemeClr val="tx1"/>
                </a:solidFill>
              </a:rPr>
              <a:t>analysis. (n=3039, US nationwide)</a:t>
            </a:r>
          </a:p>
          <a:p>
            <a:pPr marL="0" indent="0">
              <a:buNone/>
            </a:pPr>
            <a:endParaRPr lang="en-US" sz="1600" dirty="0" smtClean="0"/>
          </a:p>
          <a:p>
            <a:r>
              <a:rPr lang="en-US" sz="2000" dirty="0" smtClean="0"/>
              <a:t>Output</a:t>
            </a:r>
            <a:r>
              <a:rPr lang="en-US" sz="1600" dirty="0" smtClean="0"/>
              <a:t>:</a:t>
            </a:r>
          </a:p>
          <a:p>
            <a:pPr lvl="1"/>
            <a:r>
              <a:rPr lang="en-US" b="0" dirty="0">
                <a:solidFill>
                  <a:schemeClr val="tx1"/>
                </a:solidFill>
              </a:rPr>
              <a:t>H</a:t>
            </a:r>
            <a:r>
              <a:rPr lang="en-US" b="0" dirty="0" smtClean="0">
                <a:solidFill>
                  <a:schemeClr val="tx1"/>
                </a:solidFill>
              </a:rPr>
              <a:t>igh-level overviews of the segmentation with segment market opportunity mapping</a:t>
            </a:r>
          </a:p>
          <a:p>
            <a:pPr lvl="1"/>
            <a:r>
              <a:rPr lang="en-US" b="0" dirty="0" smtClean="0">
                <a:solidFill>
                  <a:schemeClr val="tx1"/>
                </a:solidFill>
              </a:rPr>
              <a:t>Detailed segment profiles</a:t>
            </a:r>
          </a:p>
          <a:p>
            <a:pPr lvl="1"/>
            <a:r>
              <a:rPr lang="en-US" dirty="0" smtClean="0"/>
              <a:t>C</a:t>
            </a:r>
            <a:r>
              <a:rPr lang="en-US" b="0" dirty="0" smtClean="0">
                <a:solidFill>
                  <a:schemeClr val="tx1"/>
                </a:solidFill>
              </a:rPr>
              <a:t>onjoint simulator that can be used to see how changes in the price or design of a smartphone case might affect a respondent’s likelihood to purchase.</a:t>
            </a:r>
          </a:p>
          <a:p>
            <a:endParaRPr lang="en-US" sz="1600" b="0" dirty="0" smtClean="0">
              <a:solidFill>
                <a:schemeClr val="tx1"/>
              </a:solidFill>
            </a:endParaRPr>
          </a:p>
          <a:p>
            <a:pPr>
              <a:buNone/>
            </a:pPr>
            <a:endParaRPr lang="en-US" sz="1600" dirty="0"/>
          </a:p>
        </p:txBody>
      </p:sp>
      <p:sp>
        <p:nvSpPr>
          <p:cNvPr id="10" name="Slide Number Placeholder 9"/>
          <p:cNvSpPr>
            <a:spLocks noGrp="1"/>
          </p:cNvSpPr>
          <p:nvPr>
            <p:ph type="sldNum" sz="quarter" idx="13"/>
          </p:nvPr>
        </p:nvSpPr>
        <p:spPr/>
        <p:txBody>
          <a:bodyPr/>
          <a:lstStyle/>
          <a:p>
            <a:fld id="{13443910-3D88-430F-B3B4-1945443AA91F}" type="slidenum">
              <a:rPr lang="en-US" smtClean="0"/>
              <a:pPr/>
              <a:t>25</a:t>
            </a:fld>
            <a:endParaRPr lang="en-US" dirty="0"/>
          </a:p>
        </p:txBody>
      </p:sp>
      <p:pic>
        <p:nvPicPr>
          <p:cNvPr id="2" name="Picture 1"/>
          <p:cNvPicPr>
            <a:picLocks noChangeAspect="1"/>
          </p:cNvPicPr>
          <p:nvPr/>
        </p:nvPicPr>
        <p:blipFill>
          <a:blip r:embed="rId3"/>
          <a:stretch>
            <a:fillRect/>
          </a:stretch>
        </p:blipFill>
        <p:spPr>
          <a:xfrm>
            <a:off x="5743673" y="3991509"/>
            <a:ext cx="3126007" cy="234312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5741988" y="1447800"/>
            <a:ext cx="3127692" cy="235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9978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CASE STUDY: Hunter Personas</a:t>
            </a:r>
            <a:endParaRPr lang="en-US" dirty="0"/>
          </a:p>
        </p:txBody>
      </p:sp>
      <p:sp>
        <p:nvSpPr>
          <p:cNvPr id="7" name="Content Placeholder 6"/>
          <p:cNvSpPr>
            <a:spLocks noGrp="1"/>
          </p:cNvSpPr>
          <p:nvPr>
            <p:ph sz="quarter" idx="15"/>
          </p:nvPr>
        </p:nvSpPr>
        <p:spPr>
          <a:xfrm>
            <a:off x="8965" y="1371600"/>
            <a:ext cx="5867400" cy="4724400"/>
          </a:xfrm>
        </p:spPr>
        <p:txBody>
          <a:bodyPr/>
          <a:lstStyle/>
          <a:p>
            <a:r>
              <a:rPr lang="en-US" dirty="0" smtClean="0"/>
              <a:t>Objective: </a:t>
            </a:r>
            <a:r>
              <a:rPr lang="en-US" b="0" dirty="0">
                <a:solidFill>
                  <a:schemeClr val="tx1"/>
                </a:solidFill>
              </a:rPr>
              <a:t> </a:t>
            </a:r>
            <a:r>
              <a:rPr lang="en-US" b="0" dirty="0" smtClean="0">
                <a:solidFill>
                  <a:schemeClr val="tx1"/>
                </a:solidFill>
              </a:rPr>
              <a:t>A national sporting goods retailer wanted to delve deep into the personality, attitudes, behaviors, preferences and opinions of the outdoorsman to better understand their motivations and build personas around different types of hunters.</a:t>
            </a:r>
          </a:p>
          <a:p>
            <a:endParaRPr lang="en-US" b="0" dirty="0">
              <a:solidFill>
                <a:schemeClr val="tx1"/>
              </a:solidFill>
            </a:endParaRPr>
          </a:p>
          <a:p>
            <a:r>
              <a:rPr lang="en-US" dirty="0" smtClean="0"/>
              <a:t>Methodology: </a:t>
            </a:r>
            <a:r>
              <a:rPr lang="en-US" b="0" dirty="0" smtClean="0">
                <a:solidFill>
                  <a:schemeClr val="tx1"/>
                </a:solidFill>
              </a:rPr>
              <a:t>48 in-home and shop-along </a:t>
            </a:r>
            <a:r>
              <a:rPr lang="en-US" b="0" dirty="0">
                <a:solidFill>
                  <a:schemeClr val="tx1"/>
                </a:solidFill>
              </a:rPr>
              <a:t>interviews ranging </a:t>
            </a:r>
            <a:r>
              <a:rPr lang="en-US" b="0" dirty="0" smtClean="0">
                <a:solidFill>
                  <a:schemeClr val="tx1"/>
                </a:solidFill>
              </a:rPr>
              <a:t>from 3-5 hours in length conducted in 8 markets across the United States. All research sessions were filmed by professional videographers and included a hunting related activity. All respondents were recruited in-house to ensure the highest quality.</a:t>
            </a:r>
          </a:p>
          <a:p>
            <a:endParaRPr lang="en-US" b="0" dirty="0">
              <a:solidFill>
                <a:schemeClr val="tx1"/>
              </a:solidFill>
            </a:endParaRPr>
          </a:p>
          <a:p>
            <a:r>
              <a:rPr lang="en-US" dirty="0" smtClean="0"/>
              <a:t>Impact: </a:t>
            </a:r>
            <a:r>
              <a:rPr lang="en-US" b="0" dirty="0" smtClean="0">
                <a:solidFill>
                  <a:schemeClr val="tx1"/>
                </a:solidFill>
              </a:rPr>
              <a:t>The video from our interviews were clipped to create numerous 3-4 minute shorts that touched on specific themes. These videos were shared with our client’s marketing, merchandising and executive teams. </a:t>
            </a:r>
            <a:endParaRPr lang="en-US" b="0" dirty="0">
              <a:solidFill>
                <a:schemeClr val="tx1"/>
              </a:solidFill>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r="19590"/>
          <a:stretch/>
        </p:blipFill>
        <p:spPr>
          <a:xfrm>
            <a:off x="5876365" y="1371600"/>
            <a:ext cx="3096322" cy="273823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68904" y="4109832"/>
            <a:ext cx="1555622" cy="2440186"/>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8546" r="14903"/>
          <a:stretch/>
        </p:blipFill>
        <p:spPr>
          <a:xfrm>
            <a:off x="7412161" y="4109832"/>
            <a:ext cx="1560526" cy="2440186"/>
          </a:xfrm>
          <a:prstGeom prst="rect">
            <a:avLst/>
          </a:prstGeom>
          <a:ln>
            <a:noFill/>
          </a:ln>
          <a:effectLst>
            <a:outerShdw blurRad="292100" dist="139700" dir="2700000" algn="tl" rotWithShape="0">
              <a:srgbClr val="333333">
                <a:alpha val="65000"/>
              </a:srgbClr>
            </a:outerShdw>
          </a:effectLst>
        </p:spPr>
      </p:pic>
      <p:sp>
        <p:nvSpPr>
          <p:cNvPr id="8" name="Slide Number Placeholder 5"/>
          <p:cNvSpPr>
            <a:spLocks noGrp="1"/>
          </p:cNvSpPr>
          <p:nvPr>
            <p:ph type="sldNum" sz="quarter" idx="4294967295"/>
          </p:nvPr>
        </p:nvSpPr>
        <p:spPr>
          <a:xfrm>
            <a:off x="8702865" y="6537960"/>
            <a:ext cx="457200" cy="301752"/>
          </a:xfrm>
          <a:prstGeom prst="rect">
            <a:avLst/>
          </a:prstGeom>
        </p:spPr>
        <p:txBody>
          <a:bodyPr/>
          <a:lstStyle/>
          <a:p>
            <a:pPr>
              <a:defRPr/>
            </a:pPr>
            <a:fld id="{D2A2365B-2C39-42D4-86AA-CFEC259EE1B5}" type="slidenum">
              <a:rPr lang="en-US" sz="1200" b="1" smtClean="0">
                <a:solidFill>
                  <a:schemeClr val="bg1"/>
                </a:solidFill>
              </a:rPr>
              <a:t>26</a:t>
            </a:fld>
            <a:endParaRPr lang="en-US" sz="1200" b="1" dirty="0">
              <a:solidFill>
                <a:schemeClr val="bg1"/>
              </a:solidFill>
            </a:endParaRPr>
          </a:p>
        </p:txBody>
      </p:sp>
    </p:spTree>
    <p:extLst>
      <p:ext uri="{BB962C8B-B14F-4D97-AF65-F5344CB8AC3E}">
        <p14:creationId xmlns:p14="http://schemas.microsoft.com/office/powerpoint/2010/main" val="31779294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3"/>
          <p:cNvSpPr/>
          <p:nvPr/>
        </p:nvSpPr>
        <p:spPr>
          <a:xfrm rot="16200000">
            <a:off x="6642564" y="1584325"/>
            <a:ext cx="550743" cy="1022601"/>
          </a:xfrm>
          <a:prstGeom prst="down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3"/>
          </p:nvPr>
        </p:nvSpPr>
        <p:spPr/>
        <p:txBody>
          <a:bodyPr/>
          <a:lstStyle/>
          <a:p>
            <a:fld id="{13443910-3D88-430F-B3B4-1945443AA91F}" type="slidenum">
              <a:rPr lang="en-US" smtClean="0"/>
              <a:pPr/>
              <a:t>27</a:t>
            </a:fld>
            <a:endParaRPr lang="en-US" dirty="0"/>
          </a:p>
        </p:txBody>
      </p:sp>
      <p:sp>
        <p:nvSpPr>
          <p:cNvPr id="17410" name="Title 7"/>
          <p:cNvSpPr>
            <a:spLocks noGrp="1"/>
          </p:cNvSpPr>
          <p:nvPr>
            <p:ph type="title"/>
          </p:nvPr>
        </p:nvSpPr>
        <p:spPr>
          <a:xfrm>
            <a:off x="457200" y="0"/>
            <a:ext cx="8641080" cy="1066800"/>
          </a:xfrm>
        </p:spPr>
        <p:txBody>
          <a:bodyPr>
            <a:normAutofit/>
          </a:bodyPr>
          <a:lstStyle/>
          <a:p>
            <a:r>
              <a:rPr lang="en-US" dirty="0" smtClean="0"/>
              <a:t>CASE STUDY: Osteoporosis Patient-Physician Interaction</a:t>
            </a:r>
          </a:p>
        </p:txBody>
      </p:sp>
      <p:sp>
        <p:nvSpPr>
          <p:cNvPr id="18435" name="Content Placeholder 8"/>
          <p:cNvSpPr>
            <a:spLocks noGrp="1"/>
          </p:cNvSpPr>
          <p:nvPr>
            <p:ph sz="quarter" idx="15"/>
          </p:nvPr>
        </p:nvSpPr>
        <p:spPr>
          <a:xfrm>
            <a:off x="457199" y="1447800"/>
            <a:ext cx="4835377" cy="5029200"/>
          </a:xfrm>
        </p:spPr>
        <p:txBody>
          <a:bodyPr/>
          <a:lstStyle/>
          <a:p>
            <a:pPr lvl="0"/>
            <a:r>
              <a:rPr lang="en-US" dirty="0" smtClean="0"/>
              <a:t>Objective</a:t>
            </a:r>
            <a:r>
              <a:rPr lang="en-US" sz="1600" dirty="0" smtClean="0"/>
              <a:t>:</a:t>
            </a:r>
            <a:r>
              <a:rPr lang="en-US" sz="1600" b="0" dirty="0" smtClean="0">
                <a:solidFill>
                  <a:schemeClr val="tx1"/>
                </a:solidFill>
              </a:rPr>
              <a:t> Understand what really goes on in treatment conversations between physicians and osteoporosis patients when accelerating treatment.</a:t>
            </a:r>
            <a:br>
              <a:rPr lang="en-US" sz="1600" b="0" dirty="0" smtClean="0">
                <a:solidFill>
                  <a:schemeClr val="tx1"/>
                </a:solidFill>
              </a:rPr>
            </a:br>
            <a:endParaRPr lang="en-US" sz="1600" b="0" dirty="0" smtClean="0">
              <a:solidFill>
                <a:schemeClr val="tx1"/>
              </a:solidFill>
            </a:endParaRPr>
          </a:p>
          <a:p>
            <a:r>
              <a:rPr lang="en-US" dirty="0" smtClean="0"/>
              <a:t>Methodology</a:t>
            </a:r>
            <a:r>
              <a:rPr lang="en-US" sz="1600" dirty="0" smtClean="0"/>
              <a:t>: </a:t>
            </a:r>
            <a:r>
              <a:rPr lang="en-US" sz="1600" i="1" dirty="0" smtClean="0">
                <a:solidFill>
                  <a:schemeClr val="tx1"/>
                </a:solidFill>
              </a:rPr>
              <a:t>HCP Video Check-Ins</a:t>
            </a:r>
            <a:r>
              <a:rPr lang="en-US" sz="1600" dirty="0" smtClean="0">
                <a:solidFill>
                  <a:schemeClr val="tx1"/>
                </a:solidFill>
              </a:rPr>
              <a:t>, </a:t>
            </a:r>
            <a:r>
              <a:rPr lang="en-US" sz="1600" b="0" dirty="0" smtClean="0">
                <a:solidFill>
                  <a:schemeClr val="tx1"/>
                </a:solidFill>
              </a:rPr>
              <a:t>whereby physicians record themselves immediately after seeing </a:t>
            </a:r>
            <a:br>
              <a:rPr lang="en-US" sz="1600" b="0" dirty="0" smtClean="0">
                <a:solidFill>
                  <a:schemeClr val="tx1"/>
                </a:solidFill>
              </a:rPr>
            </a:br>
            <a:r>
              <a:rPr lang="en-US" sz="1600" b="0" dirty="0" smtClean="0">
                <a:solidFill>
                  <a:schemeClr val="tx1"/>
                </a:solidFill>
              </a:rPr>
              <a:t>an osteoporosis patient to capture the most real-time reactions to and feelings about the conversation.</a:t>
            </a:r>
            <a:endParaRPr lang="en-US" sz="1600" dirty="0" smtClean="0"/>
          </a:p>
          <a:p>
            <a:endParaRPr lang="en-US" sz="1600" dirty="0" smtClean="0"/>
          </a:p>
          <a:p>
            <a:r>
              <a:rPr lang="en-US" dirty="0" smtClean="0"/>
              <a:t>Impact</a:t>
            </a:r>
            <a:r>
              <a:rPr lang="en-US" sz="1600" dirty="0" smtClean="0"/>
              <a:t>: </a:t>
            </a:r>
            <a:r>
              <a:rPr lang="en-US" sz="1600" b="0" dirty="0" smtClean="0">
                <a:solidFill>
                  <a:schemeClr val="tx1"/>
                </a:solidFill>
              </a:rPr>
              <a:t>A look at the physician’s approach and analysis of </a:t>
            </a:r>
            <a:r>
              <a:rPr lang="en-US" sz="1600" b="0" u="sng" dirty="0" smtClean="0">
                <a:solidFill>
                  <a:schemeClr val="tx1"/>
                </a:solidFill>
              </a:rPr>
              <a:t>real</a:t>
            </a:r>
            <a:r>
              <a:rPr lang="en-US" sz="1600" b="0" dirty="0" smtClean="0">
                <a:solidFill>
                  <a:schemeClr val="tx1"/>
                </a:solidFill>
              </a:rPr>
              <a:t> patients, and a realistic look at their actions and perceptions of patient situations. </a:t>
            </a:r>
          </a:p>
          <a:p>
            <a:pPr lvl="1"/>
            <a:r>
              <a:rPr lang="en-US" sz="1400" dirty="0" smtClean="0"/>
              <a:t>Eliminates the contrived setting of patient profile evaluation</a:t>
            </a:r>
            <a:endParaRPr lang="en-US" sz="1400" b="0" dirty="0" smtClean="0">
              <a:solidFill>
                <a:schemeClr val="tx1"/>
              </a:solidFill>
            </a:endParaRPr>
          </a:p>
          <a:p>
            <a:pPr lvl="1"/>
            <a:r>
              <a:rPr lang="en-US" sz="1400" dirty="0" smtClean="0"/>
              <a:t>Avoids “blurriness” associated with recall activities</a:t>
            </a:r>
          </a:p>
          <a:p>
            <a:pPr lvl="1"/>
            <a:r>
              <a:rPr lang="en-US" sz="1400" b="0" dirty="0" smtClean="0">
                <a:solidFill>
                  <a:schemeClr val="tx1"/>
                </a:solidFill>
              </a:rPr>
              <a:t>Heightene</a:t>
            </a:r>
            <a:r>
              <a:rPr lang="en-US" sz="1400" dirty="0" smtClean="0"/>
              <a:t>d emotions from coming directly from the conversation</a:t>
            </a:r>
            <a:endParaRPr lang="en-US" sz="1400" b="0" dirty="0" smtClean="0">
              <a:solidFill>
                <a:schemeClr val="tx1"/>
              </a:solidFill>
            </a:endParaRPr>
          </a:p>
          <a:p>
            <a:pPr lvl="1"/>
            <a:r>
              <a:rPr lang="en-US" sz="1400" dirty="0" smtClean="0"/>
              <a:t>A compelling video summary that pulls together key themes and findings in the physicians' own words.</a:t>
            </a:r>
            <a:endParaRPr lang="en-US" sz="1400" b="0" dirty="0" smtClean="0">
              <a:solidFill>
                <a:schemeClr val="tx1"/>
              </a:solidFill>
            </a:endParaRPr>
          </a:p>
        </p:txBody>
      </p:sp>
      <p:graphicFrame>
        <p:nvGraphicFramePr>
          <p:cNvPr id="8" name="Diagram 7"/>
          <p:cNvGraphicFramePr/>
          <p:nvPr>
            <p:extLst/>
          </p:nvPr>
        </p:nvGraphicFramePr>
        <p:xfrm>
          <a:off x="5444360" y="3016469"/>
          <a:ext cx="3331778" cy="3376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5292576" y="1447800"/>
            <a:ext cx="1282225" cy="1295652"/>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p:cNvSpPr/>
          <p:nvPr/>
        </p:nvSpPr>
        <p:spPr>
          <a:xfrm>
            <a:off x="7450256" y="1447800"/>
            <a:ext cx="1278584" cy="1273329"/>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7800000"/>
            </a:lightRig>
          </a:scene3d>
          <a:sp3d>
            <a:bevelT w="139700" h="1397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7338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Path to Purchase of Cosmetics</a:t>
            </a:r>
          </a:p>
        </p:txBody>
      </p:sp>
      <p:sp>
        <p:nvSpPr>
          <p:cNvPr id="4" name="Slide Number Placeholder 3"/>
          <p:cNvSpPr>
            <a:spLocks noGrp="1"/>
          </p:cNvSpPr>
          <p:nvPr>
            <p:ph type="sldNum" sz="quarter" idx="10"/>
          </p:nvPr>
        </p:nvSpPr>
        <p:spPr/>
        <p:txBody>
          <a:bodyPr/>
          <a:lstStyle/>
          <a:p>
            <a:fld id="{B2566EE6-E84E-4D09-8D37-5DDC99364A9E}" type="slidenum">
              <a:rPr lang="en-US" altLang="en-US" smtClean="0"/>
              <a:pPr/>
              <a:t>28</a:t>
            </a:fld>
            <a:endParaRPr lang="en-US" alt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49747" y="1325420"/>
            <a:ext cx="3383415" cy="256032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9747" y="3977640"/>
            <a:ext cx="3392234" cy="256032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57200" y="1385461"/>
            <a:ext cx="4137950" cy="2616101"/>
          </a:xfrm>
          <a:prstGeom prst="rect">
            <a:avLst/>
          </a:prstGeom>
        </p:spPr>
        <p:txBody>
          <a:bodyPr wrap="square">
            <a:spAutoFit/>
          </a:bodyPr>
          <a:lstStyle/>
          <a:p>
            <a:pPr lvl="0">
              <a:spcBef>
                <a:spcPct val="20000"/>
              </a:spcBef>
              <a:buClr>
                <a:srgbClr val="FFFFFF"/>
              </a:buClr>
              <a:defRPr/>
            </a:pPr>
            <a:r>
              <a:rPr lang="en-US" sz="2000" b="1" dirty="0">
                <a:solidFill>
                  <a:srgbClr val="0087D5"/>
                </a:solidFill>
              </a:rPr>
              <a:t>Methodology: </a:t>
            </a:r>
            <a:r>
              <a:rPr lang="en-US" dirty="0" smtClean="0">
                <a:solidFill>
                  <a:srgbClr val="000000"/>
                </a:solidFill>
              </a:rPr>
              <a:t>In-home explorations and IDIs, followed by shop-</a:t>
            </a:r>
            <a:r>
              <a:rPr lang="en-US" dirty="0" err="1" smtClean="0">
                <a:solidFill>
                  <a:srgbClr val="000000"/>
                </a:solidFill>
              </a:rPr>
              <a:t>along’s</a:t>
            </a:r>
            <a:endParaRPr lang="en-US" sz="2000" dirty="0">
              <a:solidFill>
                <a:srgbClr val="000000"/>
              </a:solidFill>
            </a:endParaRPr>
          </a:p>
          <a:p>
            <a:pPr lvl="0">
              <a:spcBef>
                <a:spcPct val="20000"/>
              </a:spcBef>
              <a:buClr>
                <a:srgbClr val="FFFFFF"/>
              </a:buClr>
              <a:defRPr/>
            </a:pPr>
            <a:endParaRPr lang="en-US" sz="600" dirty="0">
              <a:solidFill>
                <a:srgbClr val="0087D5"/>
              </a:solidFill>
              <a:latin typeface="AR CENA" panose="02000000000000000000" pitchFamily="2" charset="0"/>
            </a:endParaRPr>
          </a:p>
          <a:p>
            <a:pPr lvl="0">
              <a:spcBef>
                <a:spcPct val="20000"/>
              </a:spcBef>
              <a:buClr>
                <a:srgbClr val="FFFFFF"/>
              </a:buClr>
              <a:defRPr/>
            </a:pPr>
            <a:r>
              <a:rPr lang="en-US" sz="2000" b="1" dirty="0" smtClean="0">
                <a:solidFill>
                  <a:srgbClr val="0087D5"/>
                </a:solidFill>
              </a:rPr>
              <a:t>Objective: </a:t>
            </a:r>
            <a:r>
              <a:rPr lang="en-US" b="1" dirty="0" smtClean="0">
                <a:solidFill>
                  <a:srgbClr val="0087D5"/>
                </a:solidFill>
              </a:rPr>
              <a:t/>
            </a:r>
            <a:br>
              <a:rPr lang="en-US" b="1" dirty="0" smtClean="0">
                <a:solidFill>
                  <a:srgbClr val="0087D5"/>
                </a:solidFill>
              </a:rPr>
            </a:br>
            <a:r>
              <a:rPr lang="en-US" dirty="0">
                <a:solidFill>
                  <a:srgbClr val="000000"/>
                </a:solidFill>
              </a:rPr>
              <a:t>An international cosmetic manufacturer wanted to gain insights around the beauty products used by consumers in order to provide direction on how to grow a greater share of consumers’ routine.</a:t>
            </a:r>
          </a:p>
        </p:txBody>
      </p:sp>
      <p:sp>
        <p:nvSpPr>
          <p:cNvPr id="9" name="Rectangle 8"/>
          <p:cNvSpPr/>
          <p:nvPr/>
        </p:nvSpPr>
        <p:spPr>
          <a:xfrm>
            <a:off x="759888" y="4211046"/>
            <a:ext cx="4433560" cy="2296013"/>
          </a:xfrm>
          <a:prstGeom prst="rect">
            <a:avLst/>
          </a:prstGeom>
        </p:spPr>
        <p:txBody>
          <a:bodyPr wrap="square">
            <a:spAutoFit/>
          </a:bodyPr>
          <a:lstStyle/>
          <a:p>
            <a:pPr marL="342900" lvl="1" indent="-228600">
              <a:spcBef>
                <a:spcPct val="20000"/>
              </a:spcBef>
              <a:buClr>
                <a:srgbClr val="0087D5"/>
              </a:buClr>
              <a:buFont typeface="Arial" pitchFamily="34" charset="0"/>
              <a:buChar char="•"/>
              <a:defRPr/>
            </a:pPr>
            <a:r>
              <a:rPr lang="en-US" b="1" dirty="0" smtClean="0">
                <a:solidFill>
                  <a:srgbClr val="000000"/>
                </a:solidFill>
              </a:rPr>
              <a:t>This helped us gained </a:t>
            </a:r>
            <a:r>
              <a:rPr lang="en-US" b="1" dirty="0">
                <a:solidFill>
                  <a:srgbClr val="000000"/>
                </a:solidFill>
              </a:rPr>
              <a:t>insights on:</a:t>
            </a:r>
          </a:p>
          <a:p>
            <a:pPr marL="685800" lvl="2" indent="-228600">
              <a:spcBef>
                <a:spcPct val="20000"/>
              </a:spcBef>
              <a:buClr>
                <a:srgbClr val="0087D5"/>
              </a:buClr>
              <a:buFont typeface="Calibri" pitchFamily="34" charset="0"/>
              <a:buChar char="‒"/>
              <a:defRPr/>
            </a:pPr>
            <a:r>
              <a:rPr lang="en-US" sz="1400" dirty="0">
                <a:solidFill>
                  <a:srgbClr val="000000"/>
                </a:solidFill>
              </a:rPr>
              <a:t>Overall path-to-purchase beauty products defined by 4 key categories –cosmetics, facial skin care, hair care and hair color</a:t>
            </a:r>
          </a:p>
          <a:p>
            <a:pPr marL="685800" lvl="2" indent="-228600">
              <a:spcBef>
                <a:spcPct val="20000"/>
              </a:spcBef>
              <a:buClr>
                <a:srgbClr val="0087D5"/>
              </a:buClr>
              <a:buFont typeface="Calibri" pitchFamily="34" charset="0"/>
              <a:buChar char="‒"/>
              <a:defRPr/>
            </a:pPr>
            <a:r>
              <a:rPr lang="en-US" sz="1400" dirty="0">
                <a:solidFill>
                  <a:srgbClr val="000000"/>
                </a:solidFill>
              </a:rPr>
              <a:t>Drivers to revise or build beauty routine</a:t>
            </a:r>
          </a:p>
          <a:p>
            <a:pPr marL="685800" lvl="2" indent="-228600">
              <a:spcBef>
                <a:spcPct val="20000"/>
              </a:spcBef>
              <a:buClr>
                <a:srgbClr val="0087D5"/>
              </a:buClr>
              <a:buFont typeface="Calibri" pitchFamily="34" charset="0"/>
              <a:buChar char="‒"/>
              <a:defRPr/>
            </a:pPr>
            <a:r>
              <a:rPr lang="en-US" sz="1400" dirty="0">
                <a:solidFill>
                  <a:srgbClr val="000000"/>
                </a:solidFill>
              </a:rPr>
              <a:t>Influencers to purchase from a product, brand and channel lens</a:t>
            </a:r>
          </a:p>
          <a:p>
            <a:pPr marL="685800" lvl="2" indent="-228600">
              <a:spcBef>
                <a:spcPct val="20000"/>
              </a:spcBef>
              <a:buClr>
                <a:srgbClr val="0087D5"/>
              </a:buClr>
              <a:buFont typeface="Calibri" pitchFamily="34" charset="0"/>
              <a:buChar char="‒"/>
              <a:defRPr/>
            </a:pPr>
            <a:r>
              <a:rPr lang="en-US" sz="1400" dirty="0">
                <a:solidFill>
                  <a:srgbClr val="000000"/>
                </a:solidFill>
              </a:rPr>
              <a:t>The role of beauty “education” and how it can drive sales</a:t>
            </a:r>
          </a:p>
        </p:txBody>
      </p:sp>
    </p:spTree>
    <p:extLst>
      <p:ext uri="{BB962C8B-B14F-4D97-AF65-F5344CB8AC3E}">
        <p14:creationId xmlns:p14="http://schemas.microsoft.com/office/powerpoint/2010/main" val="1379308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A95A833B-7052-4986-99B4-2FB88D7F021E}" type="slidenum">
              <a:rPr lang="en-US" altLang="en-US" smtClean="0"/>
              <a:pPr>
                <a:defRPr/>
              </a:pPr>
              <a:t>29</a:t>
            </a:fld>
            <a:endParaRPr lang="en-US" altLang="en-US" dirty="0"/>
          </a:p>
        </p:txBody>
      </p:sp>
      <p:sp>
        <p:nvSpPr>
          <p:cNvPr id="2" name="Title 1"/>
          <p:cNvSpPr>
            <a:spLocks noGrp="1"/>
          </p:cNvSpPr>
          <p:nvPr>
            <p:ph type="title"/>
          </p:nvPr>
        </p:nvSpPr>
        <p:spPr>
          <a:xfrm>
            <a:off x="457200" y="0"/>
            <a:ext cx="8534400" cy="1066800"/>
          </a:xfrm>
        </p:spPr>
        <p:txBody>
          <a:bodyPr/>
          <a:lstStyle/>
          <a:p>
            <a:r>
              <a:rPr lang="en-US" dirty="0" smtClean="0"/>
              <a:t>CASE STUDY: Search Engine Strategy &amp; Concept Testing </a:t>
            </a:r>
            <a:endParaRPr lang="en-US" dirty="0"/>
          </a:p>
        </p:txBody>
      </p:sp>
      <p:sp>
        <p:nvSpPr>
          <p:cNvPr id="3" name="Content Placeholder 2"/>
          <p:cNvSpPr>
            <a:spLocks noGrp="1"/>
          </p:cNvSpPr>
          <p:nvPr>
            <p:ph sz="quarter" idx="15"/>
          </p:nvPr>
        </p:nvSpPr>
        <p:spPr>
          <a:xfrm>
            <a:off x="457200" y="1447800"/>
            <a:ext cx="5029200" cy="4724400"/>
          </a:xfrm>
        </p:spPr>
        <p:txBody>
          <a:bodyPr/>
          <a:lstStyle/>
          <a:p>
            <a:r>
              <a:rPr lang="en-US" b="1" dirty="0" smtClean="0"/>
              <a:t>Objectives:</a:t>
            </a:r>
          </a:p>
          <a:p>
            <a:pPr marL="458788" lvl="1" indent="-225425">
              <a:defRPr/>
            </a:pPr>
            <a:r>
              <a:rPr lang="en-US" sz="1600" dirty="0" smtClean="0"/>
              <a:t>Over several years and roughly 20 projects, we partnered with a search engine to help them understand their consumers’ online behavior, position their brand, and test potential search engine concepts and website features.  </a:t>
            </a:r>
          </a:p>
          <a:p>
            <a:pPr marL="458788" lvl="1" indent="-225425">
              <a:defRPr/>
            </a:pPr>
            <a:r>
              <a:rPr lang="en-US" sz="1600" dirty="0" smtClean="0"/>
              <a:t>Our research with this client was </a:t>
            </a:r>
            <a:r>
              <a:rPr lang="en-US" sz="1600" b="1" dirty="0" smtClean="0"/>
              <a:t>both strategic and tactical</a:t>
            </a:r>
            <a:r>
              <a:rPr lang="en-US" sz="1600" dirty="0" smtClean="0"/>
              <a:t> – we answered big picture questions (i.e. what is this search engine’s overall strategy?) and specific questions (what do consumers think about this potential feature or function?)</a:t>
            </a:r>
          </a:p>
          <a:p>
            <a:pPr>
              <a:buNone/>
              <a:defRPr/>
            </a:pPr>
            <a:endParaRPr lang="en-US" sz="1600" dirty="0" smtClean="0"/>
          </a:p>
          <a:p>
            <a:pPr>
              <a:defRPr/>
            </a:pPr>
            <a:r>
              <a:rPr lang="en-US" b="1" dirty="0" smtClean="0"/>
              <a:t>Methodology:</a:t>
            </a:r>
          </a:p>
          <a:p>
            <a:pPr marL="458788" lvl="1" indent="-225425">
              <a:defRPr/>
            </a:pPr>
            <a:r>
              <a:rPr lang="en-US" sz="1600" b="1" dirty="0" smtClean="0"/>
              <a:t>In-depth interviews</a:t>
            </a:r>
            <a:r>
              <a:rPr lang="en-US" sz="1600" dirty="0" smtClean="0"/>
              <a:t> with target respondents</a:t>
            </a:r>
          </a:p>
          <a:p>
            <a:pPr marL="458788" lvl="1" indent="-225425">
              <a:defRPr/>
            </a:pPr>
            <a:r>
              <a:rPr lang="en-US" sz="1600" b="1" dirty="0" smtClean="0"/>
              <a:t>Focus groups </a:t>
            </a:r>
            <a:r>
              <a:rPr lang="en-US" sz="1600" dirty="0" smtClean="0"/>
              <a:t>with target respondents </a:t>
            </a:r>
          </a:p>
          <a:p>
            <a:pPr marL="458788" lvl="1" indent="-225425">
              <a:defRPr/>
            </a:pPr>
            <a:r>
              <a:rPr lang="en-US" sz="1600" b="1" dirty="0" smtClean="0"/>
              <a:t>Online surveys </a:t>
            </a:r>
            <a:r>
              <a:rPr lang="en-US" sz="1600" dirty="0" smtClean="0"/>
              <a:t>among the target market </a:t>
            </a:r>
          </a:p>
          <a:p>
            <a:pPr>
              <a:buNone/>
            </a:pPr>
            <a:endParaRPr lang="en-US" sz="1600" dirty="0"/>
          </a:p>
        </p:txBody>
      </p:sp>
      <p:grpSp>
        <p:nvGrpSpPr>
          <p:cNvPr id="5" name="Group 13"/>
          <p:cNvGrpSpPr/>
          <p:nvPr/>
        </p:nvGrpSpPr>
        <p:grpSpPr>
          <a:xfrm>
            <a:off x="5486400" y="1619885"/>
            <a:ext cx="3270250" cy="4918075"/>
            <a:chOff x="5881914" y="1101725"/>
            <a:chExt cx="2946400" cy="4613275"/>
          </a:xfrm>
        </p:grpSpPr>
        <p:pic>
          <p:nvPicPr>
            <p:cNvPr id="1026" name="Picture 2"/>
            <p:cNvPicPr>
              <a:picLocks noChangeAspect="1" noChangeArrowheads="1"/>
            </p:cNvPicPr>
            <p:nvPr/>
          </p:nvPicPr>
          <p:blipFill>
            <a:blip r:embed="rId2" cstate="email"/>
            <a:srcRect/>
            <a:stretch>
              <a:fillRect/>
            </a:stretch>
          </p:blipFill>
          <p:spPr bwMode="auto">
            <a:xfrm>
              <a:off x="5886228" y="1101725"/>
              <a:ext cx="2920314" cy="2251075"/>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email"/>
            <a:srcRect/>
            <a:stretch>
              <a:fillRect/>
            </a:stretch>
          </p:blipFill>
          <p:spPr bwMode="auto">
            <a:xfrm>
              <a:off x="5881914" y="3505200"/>
              <a:ext cx="2946400" cy="22098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bwMode="auto">
            <a:xfrm>
              <a:off x="8349344" y="3189514"/>
              <a:ext cx="3810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a:off x="8414658" y="5551714"/>
              <a:ext cx="3810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Tree>
    <p:extLst>
      <p:ext uri="{BB962C8B-B14F-4D97-AF65-F5344CB8AC3E}">
        <p14:creationId xmlns:p14="http://schemas.microsoft.com/office/powerpoint/2010/main" val="1753585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357436" y="3124200"/>
            <a:ext cx="6786563" cy="685800"/>
          </a:xfrm>
        </p:spPr>
        <p:txBody>
          <a:bodyPr/>
          <a:lstStyle/>
          <a:p>
            <a:r>
              <a:rPr lang="en-US" dirty="0" smtClean="0"/>
              <a:t>Who is TLG?</a:t>
            </a:r>
            <a:endParaRPr lang="en-US" dirty="0"/>
          </a:p>
        </p:txBody>
      </p:sp>
      <p:sp>
        <p:nvSpPr>
          <p:cNvPr id="3" name="Text Placeholder 2"/>
          <p:cNvSpPr>
            <a:spLocks noGrp="1"/>
          </p:cNvSpPr>
          <p:nvPr>
            <p:ph type="body" sz="quarter" idx="11"/>
          </p:nvPr>
        </p:nvSpPr>
        <p:spPr>
          <a:xfrm>
            <a:off x="2362200" y="3733800"/>
            <a:ext cx="6858000" cy="685800"/>
          </a:xfrm>
        </p:spPr>
        <p:txBody>
          <a:bodyPr/>
          <a:lstStyle/>
          <a:p>
            <a:r>
              <a:rPr lang="en-US" dirty="0" smtClean="0"/>
              <a:t>Smarter research, better service.</a:t>
            </a:r>
            <a:endParaRPr lang="en-US" dirty="0"/>
          </a:p>
        </p:txBody>
      </p:sp>
      <p:pic>
        <p:nvPicPr>
          <p:cNvPr id="6" name="Picture 5" descr="howwestandout_s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3027680"/>
            <a:ext cx="2037588" cy="1564640"/>
          </a:xfrm>
          <a:prstGeom prst="rect">
            <a:avLst/>
          </a:prstGeom>
        </p:spPr>
      </p:pic>
    </p:spTree>
    <p:extLst>
      <p:ext uri="{BB962C8B-B14F-4D97-AF65-F5344CB8AC3E}">
        <p14:creationId xmlns:p14="http://schemas.microsoft.com/office/powerpoint/2010/main" val="26802808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A95A833B-7052-4986-99B4-2FB88D7F021E}" type="slidenum">
              <a:rPr lang="en-US" altLang="en-US" smtClean="0"/>
              <a:pPr>
                <a:defRPr/>
              </a:pPr>
              <a:t>30</a:t>
            </a:fld>
            <a:endParaRPr lang="en-US" altLang="en-US" dirty="0"/>
          </a:p>
        </p:txBody>
      </p:sp>
      <p:sp>
        <p:nvSpPr>
          <p:cNvPr id="2" name="Title 1"/>
          <p:cNvSpPr>
            <a:spLocks noGrp="1"/>
          </p:cNvSpPr>
          <p:nvPr>
            <p:ph type="title"/>
          </p:nvPr>
        </p:nvSpPr>
        <p:spPr/>
        <p:txBody>
          <a:bodyPr/>
          <a:lstStyle/>
          <a:p>
            <a:r>
              <a:rPr lang="en-US" dirty="0" smtClean="0"/>
              <a:t>CASE STUDY: Digital Lifestyle Exploration</a:t>
            </a:r>
            <a:endParaRPr lang="en-US" dirty="0"/>
          </a:p>
        </p:txBody>
      </p:sp>
      <p:sp>
        <p:nvSpPr>
          <p:cNvPr id="5" name="Content Placeholder 4"/>
          <p:cNvSpPr>
            <a:spLocks noGrp="1"/>
          </p:cNvSpPr>
          <p:nvPr>
            <p:ph sz="quarter" idx="15"/>
          </p:nvPr>
        </p:nvSpPr>
        <p:spPr>
          <a:xfrm>
            <a:off x="457200" y="1447800"/>
            <a:ext cx="4876800" cy="4724400"/>
          </a:xfrm>
        </p:spPr>
        <p:txBody>
          <a:bodyPr/>
          <a:lstStyle/>
          <a:p>
            <a:r>
              <a:rPr lang="en-US" b="1" dirty="0" smtClean="0"/>
              <a:t>Objectives:</a:t>
            </a:r>
          </a:p>
          <a:p>
            <a:pPr marL="455613" lvl="1" indent="-222250"/>
            <a:r>
              <a:rPr lang="en-US" sz="1600" dirty="0" smtClean="0"/>
              <a:t>Understand consumers’ overall digital lifestyle.  What are consumers doing online, and why?  </a:t>
            </a:r>
          </a:p>
          <a:p>
            <a:pPr marL="455613" lvl="1" indent="-222250"/>
            <a:r>
              <a:rPr lang="en-US" sz="1600" dirty="0" smtClean="0"/>
              <a:t>Determine the key entry points into a digital lifestyle and barriers to entry</a:t>
            </a:r>
          </a:p>
          <a:p>
            <a:pPr marL="455613" lvl="1" indent="-222250"/>
            <a:r>
              <a:rPr lang="en-US" sz="1600" dirty="0" smtClean="0"/>
              <a:t>Discover the new pain points introduced by going digital</a:t>
            </a:r>
          </a:p>
          <a:p>
            <a:pPr lvl="0"/>
            <a:endParaRPr lang="en-US" sz="1600" dirty="0" smtClean="0"/>
          </a:p>
          <a:p>
            <a:r>
              <a:rPr lang="en-US" b="1" dirty="0" smtClean="0"/>
              <a:t>Methodology:</a:t>
            </a:r>
          </a:p>
          <a:p>
            <a:pPr marL="455613" lvl="1" indent="-222250"/>
            <a:r>
              <a:rPr lang="en-US" sz="1600" b="1" dirty="0" smtClean="0"/>
              <a:t>Focus groups </a:t>
            </a:r>
            <a:r>
              <a:rPr lang="en-US" sz="1600" dirty="0" smtClean="0"/>
              <a:t>flesh out and gain a deep understanding of the barriers of a digital lifestyle.</a:t>
            </a:r>
          </a:p>
          <a:p>
            <a:pPr marL="455613" lvl="1" indent="-222250"/>
            <a:r>
              <a:rPr lang="en-US" sz="1600" b="1" dirty="0" smtClean="0"/>
              <a:t>Ethnographic interviews </a:t>
            </a:r>
            <a:r>
              <a:rPr lang="en-US" sz="1600" dirty="0" smtClean="0"/>
              <a:t>to observe respondents in their own environment paying close attention to how technology is integrated into their lifestyle.</a:t>
            </a:r>
          </a:p>
          <a:p>
            <a:pPr marL="455613" lvl="1" indent="-222250"/>
            <a:r>
              <a:rPr lang="en-US" sz="1600" b="1" dirty="0" smtClean="0"/>
              <a:t>Homework assignment </a:t>
            </a:r>
            <a:r>
              <a:rPr lang="en-US" sz="1600" dirty="0" smtClean="0"/>
              <a:t>with a “Digital Diary” that documents the frequency of usage of digital technology, feelings regarding technology usage in their lives, and any pain points or concerns about current digital products.</a:t>
            </a:r>
            <a:endParaRPr lang="en-US" sz="1600" b="1" dirty="0" smtClean="0"/>
          </a:p>
          <a:p>
            <a:endParaRPr lang="en-US" sz="1600" dirty="0"/>
          </a:p>
        </p:txBody>
      </p:sp>
      <p:pic>
        <p:nvPicPr>
          <p:cNvPr id="1026" name="Picture 2"/>
          <p:cNvPicPr>
            <a:picLocks noChangeAspect="1" noChangeArrowheads="1"/>
          </p:cNvPicPr>
          <p:nvPr/>
        </p:nvPicPr>
        <p:blipFill>
          <a:blip r:embed="rId2" cstate="email"/>
          <a:srcRect/>
          <a:stretch>
            <a:fillRect/>
          </a:stretch>
        </p:blipFill>
        <p:spPr bwMode="auto">
          <a:xfrm>
            <a:off x="5257800" y="914400"/>
            <a:ext cx="3445164" cy="2643963"/>
          </a:xfrm>
          <a:prstGeom prst="rect">
            <a:avLst/>
          </a:prstGeom>
          <a:ln>
            <a:solidFill>
              <a:schemeClr val="tx1"/>
            </a:solidFill>
          </a:ln>
          <a:effectLst/>
        </p:spPr>
      </p:pic>
      <p:pic>
        <p:nvPicPr>
          <p:cNvPr id="1027" name="Picture 3"/>
          <p:cNvPicPr>
            <a:picLocks noChangeAspect="1" noChangeArrowheads="1"/>
          </p:cNvPicPr>
          <p:nvPr/>
        </p:nvPicPr>
        <p:blipFill>
          <a:blip r:embed="rId3" cstate="email"/>
          <a:srcRect/>
          <a:stretch>
            <a:fillRect/>
          </a:stretch>
        </p:blipFill>
        <p:spPr bwMode="auto">
          <a:xfrm>
            <a:off x="6324600" y="2819400"/>
            <a:ext cx="2641600" cy="1981200"/>
          </a:xfrm>
          <a:prstGeom prst="rect">
            <a:avLst/>
          </a:prstGeom>
          <a:ln>
            <a:solidFill>
              <a:schemeClr val="tx1"/>
            </a:solidFill>
          </a:ln>
          <a:effectLst/>
        </p:spPr>
      </p:pic>
      <p:pic>
        <p:nvPicPr>
          <p:cNvPr id="1028" name="Picture 4"/>
          <p:cNvPicPr>
            <a:picLocks noChangeAspect="1" noChangeArrowheads="1"/>
          </p:cNvPicPr>
          <p:nvPr/>
        </p:nvPicPr>
        <p:blipFill>
          <a:blip r:embed="rId4" cstate="email"/>
          <a:srcRect/>
          <a:stretch>
            <a:fillRect/>
          </a:stretch>
        </p:blipFill>
        <p:spPr bwMode="auto">
          <a:xfrm>
            <a:off x="5410200" y="4191000"/>
            <a:ext cx="2946400" cy="2209800"/>
          </a:xfrm>
          <a:prstGeom prst="rect">
            <a:avLst/>
          </a:prstGeom>
          <a:ln>
            <a:solidFill>
              <a:schemeClr val="tx1"/>
            </a:solidFill>
          </a:ln>
          <a:effectLst/>
        </p:spPr>
      </p:pic>
    </p:spTree>
    <p:extLst>
      <p:ext uri="{BB962C8B-B14F-4D97-AF65-F5344CB8AC3E}">
        <p14:creationId xmlns:p14="http://schemas.microsoft.com/office/powerpoint/2010/main" val="2864600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24754" cy="1066800"/>
          </a:xfrm>
        </p:spPr>
        <p:txBody>
          <a:bodyPr/>
          <a:lstStyle/>
          <a:p>
            <a:r>
              <a:rPr lang="en-US" dirty="0" smtClean="0"/>
              <a:t>CASE STUDY: Consumer Perceptions of a Clothing Store</a:t>
            </a:r>
            <a:endParaRPr lang="en-US" dirty="0"/>
          </a:p>
        </p:txBody>
      </p:sp>
      <p:sp>
        <p:nvSpPr>
          <p:cNvPr id="6" name="Slide Number Placeholder 3"/>
          <p:cNvSpPr>
            <a:spLocks noGrp="1"/>
          </p:cNvSpPr>
          <p:nvPr>
            <p:ph type="sldNum" sz="quarter" idx="10"/>
          </p:nvPr>
        </p:nvSpPr>
        <p:spPr>
          <a:xfrm>
            <a:off x="153988" y="6502400"/>
            <a:ext cx="1006475" cy="320675"/>
          </a:xfrm>
          <a:prstGeom prst="rect">
            <a:avLst/>
          </a:prstGeom>
        </p:spPr>
        <p:txBody>
          <a:bodyPr/>
          <a:lstStyle/>
          <a:p>
            <a:pPr>
              <a:defRPr/>
            </a:pPr>
            <a:fld id="{E56E2872-816A-41C0-A0FC-0E6AB9639848}" type="slidenum">
              <a:rPr lang="en-US" altLang="en-US" smtClean="0"/>
              <a:pPr>
                <a:defRPr/>
              </a:pPr>
              <a:t>31</a:t>
            </a:fld>
            <a:endParaRPr lang="en-US" altLang="en-US" dirty="0"/>
          </a:p>
        </p:txBody>
      </p:sp>
      <p:sp>
        <p:nvSpPr>
          <p:cNvPr id="8" name="TextBox 7"/>
          <p:cNvSpPr txBox="1"/>
          <p:nvPr/>
        </p:nvSpPr>
        <p:spPr>
          <a:xfrm>
            <a:off x="8686800" y="6553200"/>
            <a:ext cx="457200" cy="276999"/>
          </a:xfrm>
          <a:prstGeom prst="rect">
            <a:avLst/>
          </a:prstGeom>
          <a:noFill/>
        </p:spPr>
        <p:txBody>
          <a:bodyPr wrap="square" rtlCol="0">
            <a:spAutoFit/>
          </a:bodyPr>
          <a:lstStyle/>
          <a:p>
            <a:r>
              <a:rPr lang="en-US" sz="1200" dirty="0" smtClean="0">
                <a:solidFill>
                  <a:schemeClr val="bg1"/>
                </a:solidFill>
              </a:rPr>
              <a:t>7</a:t>
            </a:r>
            <a:endParaRPr lang="en-US" sz="1200" dirty="0">
              <a:solidFill>
                <a:schemeClr val="bg1"/>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1324" y="1372964"/>
            <a:ext cx="3294076" cy="2468880"/>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457200" y="1385461"/>
            <a:ext cx="2945757" cy="3016210"/>
          </a:xfrm>
          <a:prstGeom prst="rect">
            <a:avLst/>
          </a:prstGeom>
        </p:spPr>
        <p:txBody>
          <a:bodyPr wrap="square">
            <a:spAutoFit/>
          </a:bodyPr>
          <a:lstStyle/>
          <a:p>
            <a:pPr lvl="0">
              <a:spcBef>
                <a:spcPct val="20000"/>
              </a:spcBef>
              <a:buClr>
                <a:srgbClr val="FFFFFF"/>
              </a:buClr>
              <a:defRPr/>
            </a:pPr>
            <a:r>
              <a:rPr lang="en-US" sz="2000" b="1" dirty="0">
                <a:solidFill>
                  <a:srgbClr val="0087D5"/>
                </a:solidFill>
              </a:rPr>
              <a:t>Methodology</a:t>
            </a:r>
            <a:r>
              <a:rPr lang="en-US" sz="2800" dirty="0">
                <a:solidFill>
                  <a:srgbClr val="0087D5"/>
                </a:solidFill>
                <a:latin typeface="AR CENA" panose="02000000000000000000" pitchFamily="2" charset="0"/>
              </a:rPr>
              <a:t>: </a:t>
            </a:r>
            <a:r>
              <a:rPr lang="en-US" dirty="0" smtClean="0">
                <a:solidFill>
                  <a:srgbClr val="000000"/>
                </a:solidFill>
              </a:rPr>
              <a:t>Hotfoot IDIs</a:t>
            </a:r>
            <a:endParaRPr lang="en-US" sz="2000" dirty="0">
              <a:solidFill>
                <a:srgbClr val="000000"/>
              </a:solidFill>
            </a:endParaRPr>
          </a:p>
          <a:p>
            <a:pPr lvl="0">
              <a:spcBef>
                <a:spcPct val="20000"/>
              </a:spcBef>
              <a:buClr>
                <a:srgbClr val="FFFFFF"/>
              </a:buClr>
              <a:defRPr/>
            </a:pPr>
            <a:endParaRPr lang="en-US" sz="600" dirty="0">
              <a:solidFill>
                <a:srgbClr val="0087D5"/>
              </a:solidFill>
              <a:latin typeface="AR CENA" panose="02000000000000000000" pitchFamily="2" charset="0"/>
            </a:endParaRPr>
          </a:p>
          <a:p>
            <a:pPr lvl="0">
              <a:spcBef>
                <a:spcPct val="20000"/>
              </a:spcBef>
              <a:buClr>
                <a:srgbClr val="FFFFFF"/>
              </a:buClr>
              <a:defRPr/>
            </a:pPr>
            <a:r>
              <a:rPr lang="en-US" sz="2000" b="1" dirty="0" smtClean="0">
                <a:solidFill>
                  <a:srgbClr val="0087D5"/>
                </a:solidFill>
              </a:rPr>
              <a:t>Objective: </a:t>
            </a:r>
            <a:r>
              <a:rPr lang="en-US" b="1" dirty="0" smtClean="0">
                <a:solidFill>
                  <a:srgbClr val="0087D5"/>
                </a:solidFill>
              </a:rPr>
              <a:t/>
            </a:r>
            <a:br>
              <a:rPr lang="en-US" b="1" dirty="0" smtClean="0">
                <a:solidFill>
                  <a:srgbClr val="0087D5"/>
                </a:solidFill>
              </a:rPr>
            </a:br>
            <a:r>
              <a:rPr lang="en-US" dirty="0" smtClean="0">
                <a:solidFill>
                  <a:srgbClr val="000000"/>
                </a:solidFill>
              </a:rPr>
              <a:t>A </a:t>
            </a:r>
            <a:r>
              <a:rPr lang="en-US" dirty="0">
                <a:solidFill>
                  <a:srgbClr val="000000"/>
                </a:solidFill>
              </a:rPr>
              <a:t>national clothing retailer wanted to understand why flagship stores with prime real estate in </a:t>
            </a:r>
            <a:r>
              <a:rPr lang="en-US" dirty="0" smtClean="0">
                <a:solidFill>
                  <a:srgbClr val="000000"/>
                </a:solidFill>
              </a:rPr>
              <a:t>NYC were </a:t>
            </a:r>
            <a:r>
              <a:rPr lang="en-US" dirty="0">
                <a:solidFill>
                  <a:srgbClr val="000000"/>
                </a:solidFill>
              </a:rPr>
              <a:t>underperforming, despite the marketing dollars spent on these </a:t>
            </a:r>
            <a:r>
              <a:rPr lang="en-US" dirty="0" smtClean="0">
                <a:solidFill>
                  <a:srgbClr val="000000"/>
                </a:solidFill>
              </a:rPr>
              <a:t>locations.</a:t>
            </a:r>
            <a:endParaRPr lang="en-US" dirty="0">
              <a:solidFill>
                <a:srgbClr val="000000"/>
              </a:solidFill>
            </a:endParaRPr>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l="9826"/>
          <a:stretch/>
        </p:blipFill>
        <p:spPr>
          <a:xfrm>
            <a:off x="3696085" y="2481431"/>
            <a:ext cx="2639527" cy="1920240"/>
          </a:xfrm>
          <a:prstGeom prst="roundRect">
            <a:avLst/>
          </a:prstGeom>
          <a:ln>
            <a:noFill/>
          </a:ln>
          <a:effectLst>
            <a:outerShdw blurRad="292100" dist="139700" dir="2700000" algn="tl" rotWithShape="0">
              <a:srgbClr val="333333">
                <a:alpha val="65000"/>
              </a:srgbClr>
            </a:outerShdw>
          </a:effectLst>
        </p:spPr>
      </p:pic>
      <p:sp>
        <p:nvSpPr>
          <p:cNvPr id="15" name="Rectangle 14"/>
          <p:cNvSpPr/>
          <p:nvPr/>
        </p:nvSpPr>
        <p:spPr>
          <a:xfrm>
            <a:off x="852486" y="4720332"/>
            <a:ext cx="4043605" cy="1575816"/>
          </a:xfrm>
          <a:prstGeom prst="rect">
            <a:avLst/>
          </a:prstGeom>
        </p:spPr>
        <p:txBody>
          <a:bodyPr wrap="square">
            <a:spAutoFit/>
          </a:bodyPr>
          <a:lstStyle/>
          <a:p>
            <a:pPr marL="342900" lvl="1" indent="-228600">
              <a:spcBef>
                <a:spcPct val="20000"/>
              </a:spcBef>
              <a:buClr>
                <a:srgbClr val="0087D5"/>
              </a:buClr>
              <a:buFont typeface="Arial" pitchFamily="34" charset="0"/>
              <a:buChar char="•"/>
              <a:defRPr/>
            </a:pPr>
            <a:r>
              <a:rPr lang="en-US" b="1" dirty="0" smtClean="0">
                <a:solidFill>
                  <a:srgbClr val="000000"/>
                </a:solidFill>
              </a:rPr>
              <a:t>These ultra-rapid IDIs allowed us to…</a:t>
            </a:r>
            <a:endParaRPr lang="en-US" b="1" dirty="0">
              <a:solidFill>
                <a:srgbClr val="000000"/>
              </a:solidFill>
            </a:endParaRPr>
          </a:p>
          <a:p>
            <a:pPr marL="685800" lvl="2" indent="-228600">
              <a:spcBef>
                <a:spcPct val="20000"/>
              </a:spcBef>
              <a:buClr>
                <a:srgbClr val="0087D5"/>
              </a:buClr>
              <a:buFont typeface="Calibri" pitchFamily="34" charset="0"/>
              <a:buChar char="‒"/>
              <a:defRPr/>
            </a:pPr>
            <a:r>
              <a:rPr lang="en-US" sz="1400" dirty="0">
                <a:solidFill>
                  <a:srgbClr val="000000"/>
                </a:solidFill>
              </a:rPr>
              <a:t>Understand why store traffic was low in those locations.</a:t>
            </a:r>
          </a:p>
          <a:p>
            <a:pPr marL="685800" lvl="2" indent="-228600">
              <a:spcBef>
                <a:spcPct val="20000"/>
              </a:spcBef>
              <a:buClr>
                <a:srgbClr val="0087D5"/>
              </a:buClr>
              <a:buFont typeface="Calibri" pitchFamily="34" charset="0"/>
              <a:buChar char="‒"/>
              <a:defRPr/>
            </a:pPr>
            <a:r>
              <a:rPr lang="en-US" sz="1400" dirty="0">
                <a:solidFill>
                  <a:srgbClr val="000000"/>
                </a:solidFill>
              </a:rPr>
              <a:t>Determine what was causing customers to shop elsewhere.</a:t>
            </a:r>
          </a:p>
          <a:p>
            <a:pPr marL="685800" lvl="2" indent="-228600">
              <a:spcBef>
                <a:spcPct val="20000"/>
              </a:spcBef>
              <a:buClr>
                <a:srgbClr val="0087D5"/>
              </a:buClr>
              <a:buFont typeface="Calibri" pitchFamily="34" charset="0"/>
              <a:buChar char="‒"/>
              <a:defRPr/>
            </a:pPr>
            <a:r>
              <a:rPr lang="en-US" sz="1400" dirty="0">
                <a:solidFill>
                  <a:srgbClr val="000000"/>
                </a:solidFill>
              </a:rPr>
              <a:t>Gauge overall impressions of the </a:t>
            </a:r>
            <a:r>
              <a:rPr lang="en-US" sz="1400" dirty="0" smtClean="0">
                <a:solidFill>
                  <a:srgbClr val="000000"/>
                </a:solidFill>
              </a:rPr>
              <a:t>brand.</a:t>
            </a: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13442" y="4008136"/>
            <a:ext cx="3301958" cy="2468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92590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smtClean="0">
                <a:latin typeface="+mj-lt"/>
              </a:rPr>
              <a:t>Jeff Whiteside</a:t>
            </a:r>
            <a:r>
              <a:rPr lang="en-US" dirty="0" smtClean="0">
                <a:latin typeface="+mj-lt"/>
              </a:rPr>
              <a:t>| Senior Research Manager</a:t>
            </a:r>
          </a:p>
          <a:p>
            <a:r>
              <a:rPr lang="en-US" dirty="0" smtClean="0">
                <a:latin typeface="+mj-lt"/>
                <a:hlinkClick r:id="rId2"/>
              </a:rPr>
              <a:t>jeff@tlg.com</a:t>
            </a:r>
            <a:r>
              <a:rPr lang="en-US" dirty="0" smtClean="0">
                <a:latin typeface="+mj-lt"/>
              </a:rPr>
              <a:t> | 919-313-2000</a:t>
            </a:r>
          </a:p>
          <a:p>
            <a:endParaRPr lang="en-US" dirty="0" smtClean="0">
              <a:latin typeface="+mj-lt"/>
            </a:endParaRPr>
          </a:p>
          <a:p>
            <a:r>
              <a:rPr lang="en-US" b="1" dirty="0" smtClean="0">
                <a:latin typeface="+mj-lt"/>
              </a:rPr>
              <a:t>Rachel Williams| </a:t>
            </a:r>
            <a:r>
              <a:rPr lang="en-US" dirty="0" smtClean="0">
                <a:latin typeface="+mj-lt"/>
              </a:rPr>
              <a:t>Associate Project Manager</a:t>
            </a:r>
          </a:p>
          <a:p>
            <a:r>
              <a:rPr lang="en-US" dirty="0" smtClean="0">
                <a:latin typeface="+mj-lt"/>
                <a:hlinkClick r:id="rId3"/>
              </a:rPr>
              <a:t>rachel@tlg.com</a:t>
            </a:r>
            <a:r>
              <a:rPr lang="en-US" dirty="0" smtClean="0">
                <a:latin typeface="+mj-lt"/>
              </a:rPr>
              <a:t> | 919-313-2000</a:t>
            </a:r>
          </a:p>
          <a:p>
            <a:endParaRPr lang="en-US" dirty="0" smtClean="0">
              <a:latin typeface="+mj-lt"/>
            </a:endParaRPr>
          </a:p>
          <a:p>
            <a:endParaRPr lang="en-US" dirty="0" smtClean="0">
              <a:latin typeface="+mj-lt"/>
            </a:endParaRPr>
          </a:p>
          <a:p>
            <a:endParaRPr lang="en-US" b="1" dirty="0">
              <a:latin typeface="+mj-lt"/>
            </a:endParaRPr>
          </a:p>
        </p:txBody>
      </p:sp>
    </p:spTree>
    <p:extLst>
      <p:ext uri="{BB962C8B-B14F-4D97-AF65-F5344CB8AC3E}">
        <p14:creationId xmlns:p14="http://schemas.microsoft.com/office/powerpoint/2010/main" val="1880138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n-lt"/>
              </a:rPr>
              <a:t>We are TLG.</a:t>
            </a:r>
            <a:endParaRPr lang="en-US" sz="3200" dirty="0">
              <a:latin typeface="+mn-lt"/>
            </a:endParaRPr>
          </a:p>
        </p:txBody>
      </p:sp>
      <p:sp>
        <p:nvSpPr>
          <p:cNvPr id="4" name="Slide Number Placeholder 3"/>
          <p:cNvSpPr>
            <a:spLocks noGrp="1"/>
          </p:cNvSpPr>
          <p:nvPr>
            <p:ph type="sldNum" sz="quarter" idx="13"/>
          </p:nvPr>
        </p:nvSpPr>
        <p:spPr/>
        <p:txBody>
          <a:bodyPr/>
          <a:lstStyle/>
          <a:p>
            <a:fld id="{13443910-3D88-430F-B3B4-1945443AA91F}" type="slidenum">
              <a:rPr lang="en-US" smtClean="0"/>
              <a:pPr/>
              <a:t>4</a:t>
            </a:fld>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981200"/>
            <a:ext cx="9144000" cy="3674691"/>
          </a:xfrm>
          <a:prstGeom prst="rect">
            <a:avLst/>
          </a:prstGeom>
        </p:spPr>
      </p:pic>
    </p:spTree>
    <p:extLst>
      <p:ext uri="{BB962C8B-B14F-4D97-AF65-F5344CB8AC3E}">
        <p14:creationId xmlns:p14="http://schemas.microsoft.com/office/powerpoint/2010/main" val="146522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69559" y="1470949"/>
            <a:ext cx="3424757" cy="2560320"/>
          </a:xfrm>
          <a:prstGeom prst="rect">
            <a:avLst/>
          </a:prstGeom>
        </p:spPr>
      </p:pic>
      <p:sp>
        <p:nvSpPr>
          <p:cNvPr id="2" name="Title 1"/>
          <p:cNvSpPr>
            <a:spLocks noGrp="1"/>
          </p:cNvSpPr>
          <p:nvPr>
            <p:ph type="title"/>
          </p:nvPr>
        </p:nvSpPr>
        <p:spPr/>
        <p:txBody>
          <a:bodyPr>
            <a:normAutofit/>
          </a:bodyPr>
          <a:lstStyle/>
          <a:p>
            <a:r>
              <a:rPr lang="en-US" sz="3200" dirty="0" smtClean="0">
                <a:latin typeface="+mn-lt"/>
              </a:rPr>
              <a:t>Work hard, play hard.</a:t>
            </a:r>
            <a:endParaRPr lang="en-US" sz="3200" dirty="0">
              <a:latin typeface="+mn-lt"/>
            </a:endParaRPr>
          </a:p>
        </p:txBody>
      </p:sp>
      <p:sp>
        <p:nvSpPr>
          <p:cNvPr id="4" name="Slide Number Placeholder 3"/>
          <p:cNvSpPr>
            <a:spLocks noGrp="1"/>
          </p:cNvSpPr>
          <p:nvPr>
            <p:ph type="sldNum" sz="quarter" idx="13"/>
          </p:nvPr>
        </p:nvSpPr>
        <p:spPr/>
        <p:txBody>
          <a:bodyPr/>
          <a:lstStyle/>
          <a:p>
            <a:fld id="{13443910-3D88-430F-B3B4-1945443AA91F}" type="slidenum">
              <a:rPr lang="en-US" smtClean="0"/>
              <a:pPr/>
              <a:t>5</a:t>
            </a:fld>
            <a:endParaRPr lang="en-US"/>
          </a:p>
        </p:txBody>
      </p:sp>
      <p:pic>
        <p:nvPicPr>
          <p:cNvPr id="6" name="Content Placeholder 5"/>
          <p:cNvPicPr>
            <a:picLocks noGrp="1" noChangeAspect="1"/>
          </p:cNvPicPr>
          <p:nvPr>
            <p:ph sz="quarter" idx="15"/>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3429000" y="1471647"/>
            <a:ext cx="1782337" cy="2559621"/>
          </a:xfr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67000" y="4232482"/>
            <a:ext cx="1219200" cy="2423160"/>
          </a:xfrm>
          <a:prstGeom prst="rect">
            <a:avLst/>
          </a:prstGeom>
        </p:spPr>
      </p:pic>
      <p:pic>
        <p:nvPicPr>
          <p:cNvPr id="12" name="Picture 11"/>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a:xfrm>
            <a:off x="4031173" y="4232482"/>
            <a:ext cx="2743200" cy="2423160"/>
          </a:xfrm>
          <a:prstGeom prst="rect">
            <a:avLst/>
          </a:prstGeom>
        </p:spPr>
      </p:pic>
      <p:pic>
        <p:nvPicPr>
          <p:cNvPr id="13" name="Picture 1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8600" y="1470949"/>
            <a:ext cx="3065646" cy="2560320"/>
          </a:xfrm>
          <a:prstGeom prst="rect">
            <a:avLst/>
          </a:prstGeom>
        </p:spPr>
      </p:pic>
      <p:pic>
        <p:nvPicPr>
          <p:cNvPr id="3" name="Picture 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28600" y="4232482"/>
            <a:ext cx="2298895" cy="2423160"/>
          </a:xfrm>
          <a:prstGeom prst="rect">
            <a:avLst/>
          </a:prstGeom>
        </p:spPr>
      </p:pic>
      <p:pic>
        <p:nvPicPr>
          <p:cNvPr id="15" name="Picture 1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926772" y="4232482"/>
            <a:ext cx="1980977" cy="2423160"/>
          </a:xfrm>
          <a:prstGeom prst="rect">
            <a:avLst/>
          </a:prstGeom>
        </p:spPr>
      </p:pic>
    </p:spTree>
    <p:extLst>
      <p:ext uri="{BB962C8B-B14F-4D97-AF65-F5344CB8AC3E}">
        <p14:creationId xmlns:p14="http://schemas.microsoft.com/office/powerpoint/2010/main" val="1381809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69559" y="1470949"/>
            <a:ext cx="3424757" cy="2560320"/>
          </a:xfrm>
          <a:prstGeom prst="rect">
            <a:avLst/>
          </a:prstGeom>
        </p:spPr>
      </p:pic>
      <p:sp>
        <p:nvSpPr>
          <p:cNvPr id="2" name="Title 1"/>
          <p:cNvSpPr>
            <a:spLocks noGrp="1"/>
          </p:cNvSpPr>
          <p:nvPr>
            <p:ph type="title"/>
          </p:nvPr>
        </p:nvSpPr>
        <p:spPr/>
        <p:txBody>
          <a:bodyPr>
            <a:normAutofit/>
          </a:bodyPr>
          <a:lstStyle/>
          <a:p>
            <a:r>
              <a:rPr lang="en-US" sz="3200" dirty="0" smtClean="0">
                <a:latin typeface="+mn-lt"/>
              </a:rPr>
              <a:t>A little about us.</a:t>
            </a:r>
            <a:endParaRPr lang="en-US" sz="3200" dirty="0">
              <a:latin typeface="+mn-lt"/>
            </a:endParaRPr>
          </a:p>
        </p:txBody>
      </p:sp>
      <p:sp>
        <p:nvSpPr>
          <p:cNvPr id="4" name="Slide Number Placeholder 3"/>
          <p:cNvSpPr>
            <a:spLocks noGrp="1"/>
          </p:cNvSpPr>
          <p:nvPr>
            <p:ph type="sldNum" sz="quarter" idx="13"/>
          </p:nvPr>
        </p:nvSpPr>
        <p:spPr/>
        <p:txBody>
          <a:bodyPr/>
          <a:lstStyle/>
          <a:p>
            <a:fld id="{13443910-3D88-430F-B3B4-1945443AA91F}" type="slidenum">
              <a:rPr lang="en-US" smtClean="0"/>
              <a:pPr/>
              <a:t>6</a:t>
            </a:fld>
            <a:endParaRPr lang="en-US"/>
          </a:p>
        </p:txBody>
      </p:sp>
      <p:pic>
        <p:nvPicPr>
          <p:cNvPr id="6" name="Content Placeholder 5"/>
          <p:cNvPicPr>
            <a:picLocks noGrp="1" noChangeAspect="1"/>
          </p:cNvPicPr>
          <p:nvPr>
            <p:ph sz="quarter" idx="15"/>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3429000" y="1471647"/>
            <a:ext cx="1782337" cy="2559621"/>
          </a:xfr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67000" y="4232482"/>
            <a:ext cx="1219200" cy="2423160"/>
          </a:xfrm>
          <a:prstGeom prst="rect">
            <a:avLst/>
          </a:prstGeom>
        </p:spPr>
      </p:pic>
      <p:pic>
        <p:nvPicPr>
          <p:cNvPr id="12" name="Picture 11"/>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a:xfrm>
            <a:off x="4031173" y="4232482"/>
            <a:ext cx="2743200" cy="2423160"/>
          </a:xfrm>
          <a:prstGeom prst="rect">
            <a:avLst/>
          </a:prstGeom>
        </p:spPr>
      </p:pic>
      <p:pic>
        <p:nvPicPr>
          <p:cNvPr id="13" name="Picture 1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8600" y="1470949"/>
            <a:ext cx="3065646" cy="2560320"/>
          </a:xfrm>
          <a:prstGeom prst="rect">
            <a:avLst/>
          </a:prstGeom>
        </p:spPr>
      </p:pic>
      <p:pic>
        <p:nvPicPr>
          <p:cNvPr id="3" name="Picture 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28600" y="4232482"/>
            <a:ext cx="2298895" cy="2423160"/>
          </a:xfrm>
          <a:prstGeom prst="rect">
            <a:avLst/>
          </a:prstGeom>
        </p:spPr>
      </p:pic>
      <p:pic>
        <p:nvPicPr>
          <p:cNvPr id="15" name="Picture 1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926772" y="4232482"/>
            <a:ext cx="1980977" cy="2423160"/>
          </a:xfrm>
          <a:prstGeom prst="rect">
            <a:avLst/>
          </a:prstGeom>
        </p:spPr>
      </p:pic>
      <p:sp>
        <p:nvSpPr>
          <p:cNvPr id="11" name="Rectangle 10"/>
          <p:cNvSpPr/>
          <p:nvPr/>
        </p:nvSpPr>
        <p:spPr>
          <a:xfrm>
            <a:off x="0" y="1431924"/>
            <a:ext cx="9144000" cy="542607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075822" y="3036570"/>
            <a:ext cx="1828800" cy="1828800"/>
            <a:chOff x="523372" y="2912745"/>
            <a:chExt cx="1828800" cy="1828800"/>
          </a:xfrm>
        </p:grpSpPr>
        <p:sp>
          <p:nvSpPr>
            <p:cNvPr id="16" name="Oval 15"/>
            <p:cNvSpPr/>
            <p:nvPr/>
          </p:nvSpPr>
          <p:spPr>
            <a:xfrm>
              <a:off x="523372" y="2912745"/>
              <a:ext cx="1828800" cy="1828800"/>
            </a:xfrm>
            <a:prstGeom prst="ellipse">
              <a:avLst/>
            </a:prstGeom>
            <a:solidFill>
              <a:schemeClr val="accent3"/>
            </a:solidFill>
            <a:ln w="38100" cap="rnd">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17319" y="3001579"/>
              <a:ext cx="1645920" cy="1645920"/>
            </a:xfrm>
            <a:prstGeom prst="ellipse">
              <a:avLst/>
            </a:prstGeom>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73635" y="3135094"/>
              <a:ext cx="1526640" cy="1477328"/>
            </a:xfrm>
            <a:prstGeom prst="rect">
              <a:avLst/>
            </a:prstGeom>
            <a:noFill/>
          </p:spPr>
          <p:txBody>
            <a:bodyPr wrap="square" rtlCol="0">
              <a:spAutoFit/>
            </a:bodyPr>
            <a:lstStyle/>
            <a:p>
              <a:pPr algn="ctr"/>
              <a:r>
                <a:rPr lang="en-US" b="1" dirty="0" smtClean="0">
                  <a:solidFill>
                    <a:schemeClr val="bg1"/>
                  </a:solidFill>
                </a:rPr>
                <a:t>Primary Market Research founded in 1994</a:t>
              </a:r>
              <a:endParaRPr lang="en-US" b="1" dirty="0">
                <a:solidFill>
                  <a:schemeClr val="bg1"/>
                </a:solidFill>
              </a:endParaRPr>
            </a:p>
          </p:txBody>
        </p:sp>
      </p:grpSp>
      <p:grpSp>
        <p:nvGrpSpPr>
          <p:cNvPr id="19" name="Group 18"/>
          <p:cNvGrpSpPr/>
          <p:nvPr/>
        </p:nvGrpSpPr>
        <p:grpSpPr>
          <a:xfrm>
            <a:off x="3657097" y="3036570"/>
            <a:ext cx="1828800" cy="1828800"/>
            <a:chOff x="523372" y="2912745"/>
            <a:chExt cx="1828800" cy="1828800"/>
          </a:xfrm>
        </p:grpSpPr>
        <p:sp>
          <p:nvSpPr>
            <p:cNvPr id="20" name="Oval 19"/>
            <p:cNvSpPr/>
            <p:nvPr/>
          </p:nvSpPr>
          <p:spPr>
            <a:xfrm>
              <a:off x="523372" y="2912745"/>
              <a:ext cx="1828800" cy="1828800"/>
            </a:xfrm>
            <a:prstGeom prst="ellipse">
              <a:avLst/>
            </a:prstGeom>
            <a:solidFill>
              <a:schemeClr val="accent4"/>
            </a:solidFill>
            <a:ln w="38100" cap="rnd">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17319" y="3001579"/>
              <a:ext cx="1645920" cy="1645920"/>
            </a:xfrm>
            <a:prstGeom prst="ellipse">
              <a:avLst/>
            </a:prstGeom>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73635" y="3230344"/>
              <a:ext cx="1536165" cy="1200329"/>
            </a:xfrm>
            <a:prstGeom prst="rect">
              <a:avLst/>
            </a:prstGeom>
            <a:noFill/>
          </p:spPr>
          <p:txBody>
            <a:bodyPr wrap="square" rtlCol="0">
              <a:spAutoFit/>
            </a:bodyPr>
            <a:lstStyle/>
            <a:p>
              <a:pPr algn="ctr"/>
              <a:r>
                <a:rPr lang="en-US" b="1" dirty="0" smtClean="0">
                  <a:solidFill>
                    <a:schemeClr val="bg1"/>
                  </a:solidFill>
                </a:rPr>
                <a:t>Honomichl Top 50 Research Supplier</a:t>
              </a:r>
              <a:endParaRPr lang="en-US" b="1" dirty="0">
                <a:solidFill>
                  <a:schemeClr val="bg1"/>
                </a:solidFill>
              </a:endParaRPr>
            </a:p>
          </p:txBody>
        </p:sp>
      </p:grpSp>
      <p:grpSp>
        <p:nvGrpSpPr>
          <p:cNvPr id="23" name="Group 22"/>
          <p:cNvGrpSpPr/>
          <p:nvPr/>
        </p:nvGrpSpPr>
        <p:grpSpPr>
          <a:xfrm>
            <a:off x="6238372" y="3036570"/>
            <a:ext cx="1828800" cy="1828800"/>
            <a:chOff x="523372" y="2912745"/>
            <a:chExt cx="1828800" cy="1828800"/>
          </a:xfrm>
        </p:grpSpPr>
        <p:sp>
          <p:nvSpPr>
            <p:cNvPr id="24" name="Oval 23"/>
            <p:cNvSpPr/>
            <p:nvPr/>
          </p:nvSpPr>
          <p:spPr>
            <a:xfrm>
              <a:off x="523372" y="2912745"/>
              <a:ext cx="1828800" cy="1828800"/>
            </a:xfrm>
            <a:prstGeom prst="ellipse">
              <a:avLst/>
            </a:prstGeom>
            <a:solidFill>
              <a:schemeClr val="accent5"/>
            </a:solidFill>
            <a:ln w="38100" cap="rnd">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17319" y="3001579"/>
              <a:ext cx="1645920" cy="1645920"/>
            </a:xfrm>
            <a:prstGeom prst="ellipse">
              <a:avLst/>
            </a:prstGeom>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69689" y="3146295"/>
              <a:ext cx="1536165" cy="1200329"/>
            </a:xfrm>
            <a:prstGeom prst="rect">
              <a:avLst/>
            </a:prstGeom>
            <a:noFill/>
            <a:ln>
              <a:noFill/>
            </a:ln>
          </p:spPr>
          <p:txBody>
            <a:bodyPr wrap="square" rtlCol="0">
              <a:spAutoFit/>
            </a:bodyPr>
            <a:lstStyle/>
            <a:p>
              <a:pPr algn="ctr"/>
              <a:r>
                <a:rPr lang="en-US" b="1" dirty="0" smtClean="0">
                  <a:solidFill>
                    <a:schemeClr val="bg1"/>
                  </a:solidFill>
                </a:rPr>
                <a:t>Strategic Partner of Fortune 100 &amp; 500 Clients</a:t>
              </a:r>
              <a:endParaRPr lang="en-US" b="1" dirty="0">
                <a:solidFill>
                  <a:schemeClr val="bg1"/>
                </a:solidFill>
              </a:endParaRPr>
            </a:p>
          </p:txBody>
        </p:sp>
      </p:grpSp>
    </p:spTree>
    <p:extLst>
      <p:ext uri="{BB962C8B-B14F-4D97-AF65-F5344CB8AC3E}">
        <p14:creationId xmlns:p14="http://schemas.microsoft.com/office/powerpoint/2010/main" val="2980546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title"/>
          </p:nvPr>
        </p:nvSpPr>
        <p:spPr/>
        <p:txBody>
          <a:bodyPr>
            <a:noAutofit/>
          </a:bodyPr>
          <a:lstStyle/>
          <a:p>
            <a:pPr>
              <a:defRPr/>
            </a:pPr>
            <a:r>
              <a:rPr lang="en-US" dirty="0" smtClean="0"/>
              <a:t>Some of our </a:t>
            </a:r>
            <a:r>
              <a:rPr lang="en-US" dirty="0"/>
              <a:t>c</a:t>
            </a:r>
            <a:r>
              <a:rPr lang="en-US" dirty="0" smtClean="0"/>
              <a:t>lients…</a:t>
            </a:r>
          </a:p>
        </p:txBody>
      </p:sp>
      <p:sp>
        <p:nvSpPr>
          <p:cNvPr id="4" name="Rectangle 7"/>
          <p:cNvSpPr>
            <a:spLocks noGrp="1" noChangeArrowheads="1"/>
          </p:cNvSpPr>
          <p:nvPr>
            <p:ph type="sldNum" sz="quarter" idx="21"/>
          </p:nvPr>
        </p:nvSpPr>
        <p:spPr>
          <a:ln/>
        </p:spPr>
        <p:txBody>
          <a:bodyPr/>
          <a:lstStyle>
            <a:lvl1pPr>
              <a:defRPr/>
            </a:lvl1pPr>
          </a:lstStyle>
          <a:p>
            <a:pPr>
              <a:defRPr/>
            </a:pPr>
            <a:fld id="{A95A833B-7052-4986-99B4-2FB88D7F021E}" type="slidenum">
              <a:rPr lang="en-US" altLang="en-US"/>
              <a:pPr>
                <a:defRPr/>
              </a:pPr>
              <a:t>7</a:t>
            </a:fld>
            <a:endParaRPr lang="en-US" altLang="en-US" dirty="0"/>
          </a:p>
        </p:txBody>
      </p:sp>
      <p:pic>
        <p:nvPicPr>
          <p:cNvPr id="6" name="Picture 6" descr="Picture">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97779" y="4946595"/>
            <a:ext cx="924637" cy="685800"/>
          </a:xfrm>
          <a:prstGeom prst="rect">
            <a:avLst/>
          </a:prstGeom>
          <a:noFill/>
        </p:spPr>
      </p:pic>
      <p:pic>
        <p:nvPicPr>
          <p:cNvPr id="7" name="Picture 8" descr="Picture">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464" y="5924550"/>
            <a:ext cx="1818497" cy="558477"/>
          </a:xfrm>
          <a:prstGeom prst="rect">
            <a:avLst/>
          </a:prstGeom>
          <a:noFill/>
        </p:spPr>
      </p:pic>
      <p:pic>
        <p:nvPicPr>
          <p:cNvPr id="8" name="Picture 10" descr="Picture">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91487" y="5879881"/>
            <a:ext cx="1066144" cy="603022"/>
          </a:xfrm>
          <a:prstGeom prst="rect">
            <a:avLst/>
          </a:prstGeom>
          <a:noFill/>
        </p:spPr>
      </p:pic>
      <p:pic>
        <p:nvPicPr>
          <p:cNvPr id="9" name="Picture 12" descr="Picture">
            <a:hlinkClick r:id="rId8"/>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135281" y="5316300"/>
            <a:ext cx="1066144" cy="488950"/>
          </a:xfrm>
          <a:prstGeom prst="rect">
            <a:avLst/>
          </a:prstGeom>
          <a:noFill/>
        </p:spPr>
      </p:pic>
      <p:pic>
        <p:nvPicPr>
          <p:cNvPr id="11" name="Picture 20" descr="Picture">
            <a:hlinkClick r:id="rId10"/>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19518" y="1776576"/>
            <a:ext cx="801619" cy="685800"/>
          </a:xfrm>
          <a:prstGeom prst="rect">
            <a:avLst/>
          </a:prstGeom>
          <a:noFill/>
        </p:spPr>
      </p:pic>
      <p:pic>
        <p:nvPicPr>
          <p:cNvPr id="13" name="Picture 26" descr="Picture">
            <a:hlinkClick r:id="rId12"/>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873815" y="4306650"/>
            <a:ext cx="655746" cy="609600"/>
          </a:xfrm>
          <a:prstGeom prst="rect">
            <a:avLst/>
          </a:prstGeom>
          <a:noFill/>
        </p:spPr>
      </p:pic>
      <p:pic>
        <p:nvPicPr>
          <p:cNvPr id="15" name="Picture 30" descr="Picture">
            <a:hlinkClick r:id="rId14"/>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096000" y="1447800"/>
            <a:ext cx="923991" cy="657553"/>
          </a:xfrm>
          <a:prstGeom prst="rect">
            <a:avLst/>
          </a:prstGeom>
          <a:noFill/>
        </p:spPr>
      </p:pic>
      <p:pic>
        <p:nvPicPr>
          <p:cNvPr id="18" name="Picture 42" descr="Picture">
            <a:hlinkClick r:id="rId16"/>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019216" y="3259242"/>
            <a:ext cx="1172950" cy="576357"/>
          </a:xfrm>
          <a:prstGeom prst="rect">
            <a:avLst/>
          </a:prstGeom>
          <a:noFill/>
        </p:spPr>
      </p:pic>
      <p:pic>
        <p:nvPicPr>
          <p:cNvPr id="20" name="Picture 19" descr="Logos.gif"/>
          <p:cNvPicPr>
            <a:picLocks noChangeAspect="1"/>
          </p:cNvPicPr>
          <p:nvPr/>
        </p:nvPicPr>
        <p:blipFill>
          <a:blip r:embed="rId18" cstate="screen">
            <a:extLst>
              <a:ext uri="{28A0092B-C50C-407E-A947-70E740481C1C}">
                <a14:useLocalDpi xmlns:a14="http://schemas.microsoft.com/office/drawing/2010/main"/>
              </a:ext>
            </a:extLst>
          </a:blip>
          <a:srcRect l="87954" t="78475"/>
          <a:stretch>
            <a:fillRect/>
          </a:stretch>
        </p:blipFill>
        <p:spPr>
          <a:xfrm>
            <a:off x="472013" y="4528974"/>
            <a:ext cx="719863" cy="850826"/>
          </a:xfrm>
          <a:prstGeom prst="rect">
            <a:avLst/>
          </a:prstGeom>
        </p:spPr>
      </p:pic>
      <p:pic>
        <p:nvPicPr>
          <p:cNvPr id="25" name="Picture 24" descr="Logos.gif"/>
          <p:cNvPicPr>
            <a:picLocks noChangeAspect="1"/>
          </p:cNvPicPr>
          <p:nvPr/>
        </p:nvPicPr>
        <p:blipFill>
          <a:blip r:embed="rId18" cstate="screen">
            <a:extLst>
              <a:ext uri="{28A0092B-C50C-407E-A947-70E740481C1C}">
                <a14:useLocalDpi xmlns:a14="http://schemas.microsoft.com/office/drawing/2010/main"/>
              </a:ext>
            </a:extLst>
          </a:blip>
          <a:srcRect l="19386" t="12941" r="64862" b="77146"/>
          <a:stretch>
            <a:fillRect/>
          </a:stretch>
        </p:blipFill>
        <p:spPr>
          <a:xfrm>
            <a:off x="7502333" y="2195676"/>
            <a:ext cx="1281527" cy="533400"/>
          </a:xfrm>
          <a:prstGeom prst="rect">
            <a:avLst/>
          </a:prstGeom>
        </p:spPr>
      </p:pic>
      <p:pic>
        <p:nvPicPr>
          <p:cNvPr id="27" name="Picture 26" descr="Logos.gif"/>
          <p:cNvPicPr>
            <a:picLocks noChangeAspect="1"/>
          </p:cNvPicPr>
          <p:nvPr/>
        </p:nvPicPr>
        <p:blipFill>
          <a:blip r:embed="rId18" cstate="screen">
            <a:extLst>
              <a:ext uri="{28A0092B-C50C-407E-A947-70E740481C1C}">
                <a14:useLocalDpi xmlns:a14="http://schemas.microsoft.com/office/drawing/2010/main"/>
              </a:ext>
            </a:extLst>
          </a:blip>
          <a:srcRect l="854" t="9637" r="85247" b="73842"/>
          <a:stretch>
            <a:fillRect/>
          </a:stretch>
        </p:blipFill>
        <p:spPr>
          <a:xfrm>
            <a:off x="5283882" y="5458157"/>
            <a:ext cx="1066144" cy="838200"/>
          </a:xfrm>
          <a:prstGeom prst="rect">
            <a:avLst/>
          </a:prstGeom>
        </p:spPr>
      </p:pic>
      <p:pic>
        <p:nvPicPr>
          <p:cNvPr id="28" name="Picture 27" descr="Logos.gif"/>
          <p:cNvPicPr>
            <a:picLocks noChangeAspect="1"/>
          </p:cNvPicPr>
          <p:nvPr/>
        </p:nvPicPr>
        <p:blipFill>
          <a:blip r:embed="rId18" cstate="screen">
            <a:extLst>
              <a:ext uri="{28A0092B-C50C-407E-A947-70E740481C1C}">
                <a14:useLocalDpi xmlns:a14="http://schemas.microsoft.com/office/drawing/2010/main"/>
              </a:ext>
            </a:extLst>
          </a:blip>
          <a:srcRect l="90734" t="60577" b="22902"/>
          <a:stretch>
            <a:fillRect/>
          </a:stretch>
        </p:blipFill>
        <p:spPr>
          <a:xfrm>
            <a:off x="5216709" y="2624681"/>
            <a:ext cx="775377" cy="914400"/>
          </a:xfrm>
          <a:prstGeom prst="rect">
            <a:avLst/>
          </a:prstGeom>
        </p:spPr>
      </p:pic>
      <p:pic>
        <p:nvPicPr>
          <p:cNvPr id="33" name="Picture 32" descr="Logos.gif"/>
          <p:cNvPicPr>
            <a:picLocks noChangeAspect="1"/>
          </p:cNvPicPr>
          <p:nvPr/>
        </p:nvPicPr>
        <p:blipFill>
          <a:blip r:embed="rId18" cstate="screen">
            <a:extLst>
              <a:ext uri="{28A0092B-C50C-407E-A947-70E740481C1C}">
                <a14:useLocalDpi xmlns:a14="http://schemas.microsoft.com/office/drawing/2010/main"/>
              </a:ext>
            </a:extLst>
          </a:blip>
          <a:srcRect l="38844" t="37172" r="43550" b="55944"/>
          <a:stretch>
            <a:fillRect/>
          </a:stretch>
        </p:blipFill>
        <p:spPr>
          <a:xfrm>
            <a:off x="3238796" y="2817718"/>
            <a:ext cx="1375002" cy="355600"/>
          </a:xfrm>
          <a:prstGeom prst="rect">
            <a:avLst/>
          </a:prstGeom>
        </p:spPr>
      </p:pic>
      <p:pic>
        <p:nvPicPr>
          <p:cNvPr id="37" name="irc_mi" descr="http://images3.wikia.nocookie.net/__cb20100906051546/logopedia/images/4/46/Walgreens_logo.jpg">
            <a:hlinkClick r:id="rId19"/>
          </p:cNvPr>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610793" y="4967550"/>
            <a:ext cx="1783080" cy="643890"/>
          </a:xfrm>
          <a:prstGeom prst="rect">
            <a:avLst/>
          </a:prstGeom>
          <a:noFill/>
          <a:ln>
            <a:noFill/>
          </a:ln>
        </p:spPr>
      </p:pic>
      <p:pic>
        <p:nvPicPr>
          <p:cNvPr id="44" name="irc_mi" descr="http://www.mountainside-medical.com/blog/wp-content/uploads/2011/12/BaxterNewLogo12_05-.jpg">
            <a:hlinkClick r:id="rId21"/>
          </p:cNvPr>
          <p:cNvPicPr/>
          <p:nvPr/>
        </p:nvPicPr>
        <p:blipFill>
          <a:blip r:embed="rId22" cstate="screen">
            <a:extLst>
              <a:ext uri="{28A0092B-C50C-407E-A947-70E740481C1C}">
                <a14:useLocalDpi xmlns:a14="http://schemas.microsoft.com/office/drawing/2010/main"/>
              </a:ext>
            </a:extLst>
          </a:blip>
          <a:srcRect/>
          <a:stretch>
            <a:fillRect/>
          </a:stretch>
        </p:blipFill>
        <p:spPr bwMode="auto">
          <a:xfrm>
            <a:off x="3850005" y="1882774"/>
            <a:ext cx="1443990" cy="250825"/>
          </a:xfrm>
          <a:prstGeom prst="rect">
            <a:avLst/>
          </a:prstGeom>
          <a:noFill/>
          <a:ln>
            <a:noFill/>
          </a:ln>
        </p:spPr>
      </p:pic>
      <p:pic>
        <p:nvPicPr>
          <p:cNvPr id="46" name="Picture 45" descr="https://encrypted-tbn0.gstatic.com/images?q=tbn:ANd9GcTk43H-YD7KC_0XcZ2asfmySOCI6MzUTHrXITr-uhhyL00pSlTz1g">
            <a:hlinkClick r:id="rId23"/>
          </p:cNvPr>
          <p:cNvPicPr/>
          <p:nvPr/>
        </p:nvPicPr>
        <p:blipFill>
          <a:blip r:embed="rId24" cstate="screen">
            <a:extLst>
              <a:ext uri="{28A0092B-C50C-407E-A947-70E740481C1C}">
                <a14:useLocalDpi xmlns:a14="http://schemas.microsoft.com/office/drawing/2010/main"/>
              </a:ext>
            </a:extLst>
          </a:blip>
          <a:srcRect/>
          <a:stretch>
            <a:fillRect/>
          </a:stretch>
        </p:blipFill>
        <p:spPr bwMode="auto">
          <a:xfrm>
            <a:off x="7527774" y="4277038"/>
            <a:ext cx="822960" cy="543560"/>
          </a:xfrm>
          <a:prstGeom prst="rect">
            <a:avLst/>
          </a:prstGeom>
          <a:noFill/>
          <a:ln>
            <a:noFill/>
          </a:ln>
        </p:spPr>
      </p:pic>
      <p:pic>
        <p:nvPicPr>
          <p:cNvPr id="47" name="Picture 46" descr="http://t1.gstatic.com/images?q=tbn:ANd9GcSBPKIOdXl_G21SXuKde_RJeOXAc5RiIcqjwCZMfWd8rkKgT3As">
            <a:hlinkClick r:id="rId25"/>
          </p:cNvPr>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201688" y="2047557"/>
            <a:ext cx="1137920" cy="527685"/>
          </a:xfrm>
          <a:prstGeom prst="rect">
            <a:avLst/>
          </a:prstGeom>
          <a:noFill/>
          <a:ln>
            <a:noFill/>
          </a:ln>
        </p:spPr>
      </p:pic>
      <p:pic>
        <p:nvPicPr>
          <p:cNvPr id="48" name="Picture 47" descr="http://www.zanda.com/resources/item/33000110000022/1024x768/L_Oreal_logo.jpg">
            <a:hlinkClick r:id="rId27"/>
          </p:cNvPr>
          <p:cNvPicPr/>
          <p:nvPr/>
        </p:nvPicPr>
        <p:blipFill rotWithShape="1">
          <a:blip r:embed="rId28" cstate="screen">
            <a:extLst>
              <a:ext uri="{28A0092B-C50C-407E-A947-70E740481C1C}">
                <a14:useLocalDpi xmlns:a14="http://schemas.microsoft.com/office/drawing/2010/main"/>
              </a:ext>
            </a:extLst>
          </a:blip>
          <a:srcRect/>
          <a:stretch/>
        </p:blipFill>
        <p:spPr bwMode="auto">
          <a:xfrm>
            <a:off x="3288732" y="4050124"/>
            <a:ext cx="1427480" cy="365760"/>
          </a:xfrm>
          <a:prstGeom prst="rect">
            <a:avLst/>
          </a:prstGeom>
          <a:noFill/>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361156" y="6071048"/>
            <a:ext cx="1282631" cy="416692"/>
          </a:xfrm>
          <a:prstGeom prst="rect">
            <a:avLst/>
          </a:prstGeom>
        </p:spPr>
      </p:pic>
      <p:pic>
        <p:nvPicPr>
          <p:cNvPr id="3" name="Picture 2"/>
          <p:cNvPicPr>
            <a:picLocks noChangeAspect="1"/>
          </p:cNvPicPr>
          <p:nvPr/>
        </p:nvPicPr>
        <p:blipFill rotWithShape="1">
          <a:blip r:embed="rId30" cstate="print">
            <a:extLst>
              <a:ext uri="{28A0092B-C50C-407E-A947-70E740481C1C}">
                <a14:useLocalDpi xmlns:a14="http://schemas.microsoft.com/office/drawing/2010/main"/>
              </a:ext>
            </a:extLst>
          </a:blip>
          <a:srcRect/>
          <a:stretch/>
        </p:blipFill>
        <p:spPr>
          <a:xfrm>
            <a:off x="5368687" y="4047162"/>
            <a:ext cx="1510543" cy="1049215"/>
          </a:xfrm>
          <a:prstGeom prst="rect">
            <a:avLst/>
          </a:prstGeom>
        </p:spPr>
      </p:pic>
      <p:pic>
        <p:nvPicPr>
          <p:cNvPr id="23" name="Picture 22"/>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365078" y="2747260"/>
            <a:ext cx="2243499" cy="950858"/>
          </a:xfrm>
          <a:prstGeom prst="rect">
            <a:avLst/>
          </a:prstGeom>
        </p:spPr>
      </p:pic>
      <p:pic>
        <p:nvPicPr>
          <p:cNvPr id="26" name="Picture 32" descr="http://dealiciousdiva.com/wp-content/uploads/2011/03/arbys-logo.gif"/>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5909239" y="3524091"/>
            <a:ext cx="533400" cy="697098"/>
          </a:xfrm>
          <a:prstGeom prst="rect">
            <a:avLst/>
          </a:prstGeom>
          <a:noFill/>
        </p:spPr>
      </p:pic>
      <p:pic>
        <p:nvPicPr>
          <p:cNvPr id="29" name="Picture 18" descr="http://www.wishberry.in/app/webroot/brand/big/1276866549_NineWest_logo.jpg"/>
          <p:cNvPicPr>
            <a:picLocks noChangeAspect="1" noChangeArrowheads="1"/>
          </p:cNvPicPr>
          <p:nvPr/>
        </p:nvPicPr>
        <p:blipFill>
          <a:blip r:embed="rId33" cstate="email"/>
          <a:srcRect/>
          <a:stretch>
            <a:fillRect/>
          </a:stretch>
        </p:blipFill>
        <p:spPr bwMode="auto">
          <a:xfrm>
            <a:off x="2338627" y="1654485"/>
            <a:ext cx="1243769" cy="152665"/>
          </a:xfrm>
          <a:prstGeom prst="rect">
            <a:avLst/>
          </a:prstGeom>
          <a:noFill/>
        </p:spPr>
      </p:pic>
      <p:pic>
        <p:nvPicPr>
          <p:cNvPr id="30" name="Picture 2"/>
          <p:cNvPicPr>
            <a:picLocks noChangeAspect="1" noChangeArrowheads="1"/>
          </p:cNvPicPr>
          <p:nvPr/>
        </p:nvPicPr>
        <p:blipFill>
          <a:blip r:embed="rId34" cstate="screen"/>
          <a:srcRect/>
          <a:stretch>
            <a:fillRect/>
          </a:stretch>
        </p:blipFill>
        <p:spPr bwMode="auto">
          <a:xfrm>
            <a:off x="624969" y="3728213"/>
            <a:ext cx="688192" cy="407988"/>
          </a:xfrm>
          <a:prstGeom prst="rect">
            <a:avLst/>
          </a:prstGeom>
          <a:noFill/>
          <a:ln w="9525">
            <a:noFill/>
            <a:miter lim="800000"/>
            <a:headEnd/>
            <a:tailEnd/>
          </a:ln>
        </p:spPr>
      </p:pic>
      <p:pic>
        <p:nvPicPr>
          <p:cNvPr id="31" name="Picture 2" descr="https://encrypted-tbn0.gstatic.com/images?q=tbn:ANd9GcT-UfFpSoXV5WU83DlYUwZmu2z48r3vLyqndkAIeGzgBor9BtR9zaQIfTk"/>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4400616" y="3365133"/>
            <a:ext cx="492304" cy="492304"/>
          </a:xfrm>
          <a:prstGeom prst="rect">
            <a:avLst/>
          </a:prstGeom>
          <a:noFill/>
        </p:spPr>
      </p:pic>
      <p:pic>
        <p:nvPicPr>
          <p:cNvPr id="32" name="Picture 28" descr="https://retaillink.wal-mart.com/ProductSubmission/images/WM_Logo.jpg"/>
          <p:cNvPicPr>
            <a:picLocks noChangeAspect="1" noChangeArrowheads="1"/>
          </p:cNvPicPr>
          <p:nvPr/>
        </p:nvPicPr>
        <p:blipFill>
          <a:blip r:embed="rId36" cstate="email"/>
          <a:srcRect/>
          <a:stretch>
            <a:fillRect/>
          </a:stretch>
        </p:blipFill>
        <p:spPr bwMode="auto">
          <a:xfrm>
            <a:off x="5888562" y="2183429"/>
            <a:ext cx="1302925" cy="381000"/>
          </a:xfrm>
          <a:prstGeom prst="rect">
            <a:avLst/>
          </a:prstGeom>
          <a:noFill/>
        </p:spPr>
      </p:pic>
      <p:pic>
        <p:nvPicPr>
          <p:cNvPr id="34" name="Picture 10" descr="https://encrypted-tbn0.gstatic.com/images?q=tbn:ANd9GcSVesJc60RU9SrpqtC5Xm5v0qf-dfqaEZ9-HXeVTAkQySmEIRYDU7UFWPo"/>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310088" y="2781350"/>
            <a:ext cx="898128" cy="583783"/>
          </a:xfrm>
          <a:prstGeom prst="rect">
            <a:avLst/>
          </a:prstGeom>
          <a:noFill/>
        </p:spPr>
      </p:pic>
      <p:pic>
        <p:nvPicPr>
          <p:cNvPr id="35" name="Picture 36" descr="http://www.team1sales.com/Dial%20Logo.jpg"/>
          <p:cNvPicPr>
            <a:picLocks noChangeAspect="1" noChangeArrowheads="1"/>
          </p:cNvPicPr>
          <p:nvPr/>
        </p:nvPicPr>
        <p:blipFill>
          <a:blip r:embed="rId38" cstate="email">
            <a:clrChange>
              <a:clrFrom>
                <a:srgbClr val="FFFCF1"/>
              </a:clrFrom>
              <a:clrTo>
                <a:srgbClr val="FFFCF1">
                  <a:alpha val="0"/>
                </a:srgbClr>
              </a:clrTo>
            </a:clrChange>
          </a:blip>
          <a:srcRect/>
          <a:stretch>
            <a:fillRect/>
          </a:stretch>
        </p:blipFill>
        <p:spPr bwMode="auto">
          <a:xfrm>
            <a:off x="1432777" y="2599805"/>
            <a:ext cx="685800" cy="609600"/>
          </a:xfrm>
          <a:prstGeom prst="rect">
            <a:avLst/>
          </a:prstGeom>
          <a:noFill/>
        </p:spPr>
      </p:pic>
      <p:pic>
        <p:nvPicPr>
          <p:cNvPr id="36" name="Picture 22" descr="http://www.plasticjungle.com/blog/wp-content/uploads/2012/02/old-navy-logo.jpg"/>
          <p:cNvPicPr>
            <a:picLocks noChangeAspect="1" noChangeArrowheads="1"/>
          </p:cNvPicPr>
          <p:nvPr/>
        </p:nvPicPr>
        <p:blipFill>
          <a:blip r:embed="rId39" cstate="email"/>
          <a:srcRect/>
          <a:stretch>
            <a:fillRect/>
          </a:stretch>
        </p:blipFill>
        <p:spPr bwMode="auto">
          <a:xfrm>
            <a:off x="4002471" y="2371342"/>
            <a:ext cx="990600" cy="332584"/>
          </a:xfrm>
          <a:prstGeom prst="rect">
            <a:avLst/>
          </a:prstGeom>
          <a:noFill/>
        </p:spPr>
      </p:pic>
      <p:pic>
        <p:nvPicPr>
          <p:cNvPr id="38" name="Picture 63" descr="http://4.bp.blogspot.com/-Lv-j8T4X9SE/T3w-Tsln6oI/AAAAAAAAEsQ/m36GrmdHX4E/s1600/Proctor%2Band%2BGamble%2Blogo.jpg"/>
          <p:cNvPicPr>
            <a:picLocks noChangeAspect="1" noChangeArrowheads="1"/>
          </p:cNvPicPr>
          <p:nvPr/>
        </p:nvPicPr>
        <p:blipFill>
          <a:blip r:embed="rId40" cstate="email"/>
          <a:srcRect/>
          <a:stretch>
            <a:fillRect/>
          </a:stretch>
        </p:blipFill>
        <p:spPr bwMode="auto">
          <a:xfrm>
            <a:off x="5016724" y="5091560"/>
            <a:ext cx="604092" cy="262348"/>
          </a:xfrm>
          <a:prstGeom prst="rect">
            <a:avLst/>
          </a:prstGeom>
          <a:noFill/>
        </p:spPr>
      </p:pic>
      <p:pic>
        <p:nvPicPr>
          <p:cNvPr id="39" name="Picture 16" descr="http://www.heinz.com/media/downloads/view/HeinzLogo.jpg"/>
          <p:cNvPicPr>
            <a:picLocks noChangeAspect="1" noChangeArrowheads="1"/>
          </p:cNvPicPr>
          <p:nvPr/>
        </p:nvPicPr>
        <p:blipFill>
          <a:blip r:embed="rId41" cstate="email"/>
          <a:srcRect/>
          <a:stretch>
            <a:fillRect/>
          </a:stretch>
        </p:blipFill>
        <p:spPr bwMode="auto">
          <a:xfrm>
            <a:off x="2166023" y="6119457"/>
            <a:ext cx="914400" cy="457200"/>
          </a:xfrm>
          <a:prstGeom prst="rect">
            <a:avLst/>
          </a:prstGeom>
          <a:noFill/>
        </p:spPr>
      </p:pic>
      <p:pic>
        <p:nvPicPr>
          <p:cNvPr id="40" name="Picture 39" descr="Logos.gif"/>
          <p:cNvPicPr>
            <a:picLocks noChangeAspect="1"/>
          </p:cNvPicPr>
          <p:nvPr/>
        </p:nvPicPr>
        <p:blipFill>
          <a:blip r:embed="rId18" cstate="screen">
            <a:extLst>
              <a:ext uri="{28A0092B-C50C-407E-A947-70E740481C1C}">
                <a14:useLocalDpi xmlns:a14="http://schemas.microsoft.com/office/drawing/2010/main"/>
              </a:ext>
            </a:extLst>
          </a:blip>
          <a:srcRect l="1780" t="55070" r="75055" b="31162"/>
          <a:stretch>
            <a:fillRect/>
          </a:stretch>
        </p:blipFill>
        <p:spPr>
          <a:xfrm>
            <a:off x="861277" y="5427519"/>
            <a:ext cx="1143000" cy="449312"/>
          </a:xfrm>
          <a:prstGeom prst="rect">
            <a:avLst/>
          </a:prstGeom>
        </p:spPr>
      </p:pic>
      <p:pic>
        <p:nvPicPr>
          <p:cNvPr id="41" name="Picture 10" descr="http://werasblog.files.wordpress.com/2010/05/iams.jpg"/>
          <p:cNvPicPr>
            <a:picLocks noChangeAspect="1" noChangeArrowheads="1"/>
          </p:cNvPicPr>
          <p:nvPr/>
        </p:nvPicPr>
        <p:blipFill>
          <a:blip r:embed="rId42" cstate="email"/>
          <a:srcRect/>
          <a:stretch>
            <a:fillRect/>
          </a:stretch>
        </p:blipFill>
        <p:spPr bwMode="auto">
          <a:xfrm>
            <a:off x="2853953" y="4709580"/>
            <a:ext cx="694944" cy="233320"/>
          </a:xfrm>
          <a:prstGeom prst="rect">
            <a:avLst/>
          </a:prstGeom>
          <a:noFill/>
        </p:spPr>
      </p:pic>
      <p:pic>
        <p:nvPicPr>
          <p:cNvPr id="42" name="Picture 34" descr="http://images.all-free-download.com/images/graphiclarge/tropicana_2_130525.jpg"/>
          <p:cNvPicPr>
            <a:picLocks noChangeAspect="1" noChangeArrowheads="1"/>
          </p:cNvPicPr>
          <p:nvPr/>
        </p:nvPicPr>
        <p:blipFill>
          <a:blip r:embed="rId43" cstate="email"/>
          <a:srcRect/>
          <a:stretch>
            <a:fillRect/>
          </a:stretch>
        </p:blipFill>
        <p:spPr bwMode="auto">
          <a:xfrm>
            <a:off x="5881982" y="6279394"/>
            <a:ext cx="1066800" cy="382809"/>
          </a:xfrm>
          <a:prstGeom prst="rect">
            <a:avLst/>
          </a:prstGeom>
          <a:noFill/>
        </p:spPr>
      </p:pic>
      <p:pic>
        <p:nvPicPr>
          <p:cNvPr id="49" name="Picture 2" descr="http://dickssportinggoodscouponss.files.wordpress.com/2011/09/dickssportinggoodslogo.jpg"/>
          <p:cNvPicPr>
            <a:picLocks noChangeAspect="1" noChangeArrowheads="1"/>
          </p:cNvPicPr>
          <p:nvPr/>
        </p:nvPicPr>
        <p:blipFill>
          <a:blip r:embed="rId44" cstate="email">
            <a:extLst>
              <a:ext uri="{28A0092B-C50C-407E-A947-70E740481C1C}">
                <a14:useLocalDpi xmlns:a14="http://schemas.microsoft.com/office/drawing/2010/main"/>
              </a:ext>
            </a:extLst>
          </a:blip>
          <a:srcRect/>
          <a:stretch>
            <a:fillRect/>
          </a:stretch>
        </p:blipFill>
        <p:spPr bwMode="auto">
          <a:xfrm>
            <a:off x="7336309" y="1576924"/>
            <a:ext cx="831889" cy="438295"/>
          </a:xfrm>
          <a:prstGeom prst="rect">
            <a:avLst/>
          </a:prstGeom>
          <a:noFill/>
        </p:spPr>
      </p:pic>
      <p:pic>
        <p:nvPicPr>
          <p:cNvPr id="50" name="Picture 54" descr="BellSouthis now the new AT&amp;T"/>
          <p:cNvPicPr>
            <a:picLocks noChangeAspect="1" noChangeArrowheads="1"/>
          </p:cNvPicPr>
          <p:nvPr/>
        </p:nvPicPr>
        <p:blipFill>
          <a:blip r:embed="rId45" cstate="email"/>
          <a:srcRect/>
          <a:stretch>
            <a:fillRect/>
          </a:stretch>
        </p:blipFill>
        <p:spPr bwMode="auto">
          <a:xfrm>
            <a:off x="8016629" y="3434256"/>
            <a:ext cx="828675" cy="382588"/>
          </a:xfrm>
          <a:prstGeom prst="rect">
            <a:avLst/>
          </a:prstGeom>
          <a:noFill/>
          <a:ln w="9525">
            <a:noFill/>
            <a:miter lim="800000"/>
            <a:headEnd/>
            <a:tailEnd/>
          </a:ln>
        </p:spPr>
      </p:pic>
      <p:pic>
        <p:nvPicPr>
          <p:cNvPr id="51" name="Picture 5" descr="http://wiki.lib.purdue.edu/download/attachments/2949534/15797.jpg?version=1&amp;modificationDate=1315369021000"/>
          <p:cNvPicPr>
            <a:picLocks noChangeAspect="1" noChangeArrowheads="1"/>
          </p:cNvPicPr>
          <p:nvPr/>
        </p:nvPicPr>
        <p:blipFill>
          <a:blip r:embed="rId46" cstate="email"/>
          <a:srcRect/>
          <a:stretch>
            <a:fillRect/>
          </a:stretch>
        </p:blipFill>
        <p:spPr bwMode="auto">
          <a:xfrm>
            <a:off x="3424220" y="3393162"/>
            <a:ext cx="685800" cy="438912"/>
          </a:xfrm>
          <a:prstGeom prst="rect">
            <a:avLst/>
          </a:prstGeom>
          <a:noFill/>
        </p:spPr>
      </p:pic>
      <p:pic>
        <p:nvPicPr>
          <p:cNvPr id="5" name="Picture 4"/>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6775781" y="3914847"/>
            <a:ext cx="954850" cy="365760"/>
          </a:xfrm>
          <a:prstGeom prst="rect">
            <a:avLst/>
          </a:prstGeom>
        </p:spPr>
      </p:pic>
    </p:spTree>
    <p:extLst>
      <p:ext uri="{BB962C8B-B14F-4D97-AF65-F5344CB8AC3E}">
        <p14:creationId xmlns:p14="http://schemas.microsoft.com/office/powerpoint/2010/main" val="34574164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 name="Content Placeholder 3"/>
          <p:cNvGraphicFramePr>
            <a:graphicFrameLocks/>
          </p:cNvGraphicFramePr>
          <p:nvPr/>
        </p:nvGraphicFramePr>
        <p:xfrm>
          <a:off x="304800" y="1554480"/>
          <a:ext cx="3048000" cy="4998720"/>
        </p:xfrm>
        <a:graphic>
          <a:graphicData uri="http://schemas.openxmlformats.org/drawingml/2006/table">
            <a:tbl>
              <a:tblPr firstRow="1" bandRow="1">
                <a:tableStyleId>{2D5ABB26-0587-4C30-8999-92F81FD0307C}</a:tableStyleId>
              </a:tblPr>
              <a:tblGrid>
                <a:gridCol w="1524000"/>
                <a:gridCol w="1524000"/>
              </a:tblGrid>
              <a:tr h="4343400">
                <a:tc>
                  <a:txBody>
                    <a:bodyPr/>
                    <a:lstStyle/>
                    <a:p>
                      <a:r>
                        <a:rPr lang="en-US" sz="1400" b="1" dirty="0" smtClean="0">
                          <a:latin typeface="Calibri" pitchFamily="34" charset="0"/>
                        </a:rPr>
                        <a:t>The Americas</a:t>
                      </a:r>
                    </a:p>
                    <a:p>
                      <a:r>
                        <a:rPr lang="en-US" sz="1400" dirty="0" smtClean="0">
                          <a:latin typeface="Calibri" pitchFamily="34" charset="0"/>
                        </a:rPr>
                        <a:t>US </a:t>
                      </a:r>
                      <a:br>
                        <a:rPr lang="en-US" sz="1400" dirty="0" smtClean="0">
                          <a:latin typeface="Calibri" pitchFamily="34" charset="0"/>
                        </a:rPr>
                      </a:br>
                      <a:r>
                        <a:rPr lang="en-US" sz="1400" dirty="0" smtClean="0">
                          <a:latin typeface="Calibri" pitchFamily="34" charset="0"/>
                        </a:rPr>
                        <a:t>Brazil</a:t>
                      </a:r>
                      <a:br>
                        <a:rPr lang="en-US" sz="1400" dirty="0" smtClean="0">
                          <a:latin typeface="Calibri" pitchFamily="34" charset="0"/>
                        </a:rPr>
                      </a:br>
                      <a:r>
                        <a:rPr lang="en-US" sz="1400" dirty="0" smtClean="0">
                          <a:latin typeface="Calibri" pitchFamily="34" charset="0"/>
                        </a:rPr>
                        <a:t>Canada</a:t>
                      </a:r>
                    </a:p>
                    <a:p>
                      <a:r>
                        <a:rPr lang="en-US" sz="1400" dirty="0" smtClean="0">
                          <a:latin typeface="Calibri" pitchFamily="34" charset="0"/>
                        </a:rPr>
                        <a:t>Colombia</a:t>
                      </a:r>
                      <a:br>
                        <a:rPr lang="en-US" sz="1400" dirty="0" smtClean="0">
                          <a:latin typeface="Calibri" pitchFamily="34" charset="0"/>
                        </a:rPr>
                      </a:br>
                      <a:r>
                        <a:rPr lang="en-US" sz="1400" dirty="0" smtClean="0">
                          <a:latin typeface="Calibri" pitchFamily="34" charset="0"/>
                        </a:rPr>
                        <a:t>Mexico</a:t>
                      </a:r>
                    </a:p>
                    <a:p>
                      <a:r>
                        <a:rPr lang="en-US" sz="1400" dirty="0" smtClean="0">
                          <a:latin typeface="Calibri" pitchFamily="34" charset="0"/>
                        </a:rPr>
                        <a:t>Venezuela</a:t>
                      </a:r>
                    </a:p>
                    <a:p>
                      <a:endParaRPr lang="en-US" sz="1400" b="1" dirty="0" smtClean="0">
                        <a:latin typeface="Calibri" pitchFamily="34" charset="0"/>
                      </a:endParaRPr>
                    </a:p>
                    <a:p>
                      <a:r>
                        <a:rPr lang="en-US" sz="1400" b="1" dirty="0" smtClean="0">
                          <a:latin typeface="Calibri" pitchFamily="34" charset="0"/>
                        </a:rPr>
                        <a:t>Asia</a:t>
                      </a:r>
                    </a:p>
                    <a:p>
                      <a:r>
                        <a:rPr lang="it-IT" sz="1400" dirty="0" smtClean="0">
                          <a:latin typeface="Calibri" pitchFamily="34" charset="0"/>
                        </a:rPr>
                        <a:t>Australia</a:t>
                      </a:r>
                      <a:br>
                        <a:rPr lang="it-IT" sz="1400" dirty="0" smtClean="0">
                          <a:latin typeface="Calibri" pitchFamily="34" charset="0"/>
                        </a:rPr>
                      </a:br>
                      <a:r>
                        <a:rPr lang="it-IT" sz="1400" dirty="0" smtClean="0">
                          <a:latin typeface="Calibri" pitchFamily="34" charset="0"/>
                        </a:rPr>
                        <a:t>China</a:t>
                      </a:r>
                      <a:br>
                        <a:rPr lang="it-IT" sz="1400" dirty="0" smtClean="0">
                          <a:latin typeface="Calibri" pitchFamily="34" charset="0"/>
                        </a:rPr>
                      </a:br>
                      <a:r>
                        <a:rPr lang="it-IT" sz="1400" dirty="0" smtClean="0">
                          <a:latin typeface="Calibri" pitchFamily="34" charset="0"/>
                        </a:rPr>
                        <a:t>India</a:t>
                      </a:r>
                    </a:p>
                    <a:p>
                      <a:r>
                        <a:rPr lang="it-IT" sz="1400" dirty="0" smtClean="0">
                          <a:latin typeface="Calibri" pitchFamily="34" charset="0"/>
                        </a:rPr>
                        <a:t>Indonesia</a:t>
                      </a:r>
                      <a:br>
                        <a:rPr lang="it-IT" sz="1400" dirty="0" smtClean="0">
                          <a:latin typeface="Calibri" pitchFamily="34" charset="0"/>
                        </a:rPr>
                      </a:br>
                      <a:r>
                        <a:rPr lang="it-IT" sz="1400" dirty="0" smtClean="0">
                          <a:latin typeface="Calibri" pitchFamily="34" charset="0"/>
                        </a:rPr>
                        <a:t>Japan</a:t>
                      </a:r>
                      <a:br>
                        <a:rPr lang="it-IT" sz="1400" dirty="0" smtClean="0">
                          <a:latin typeface="Calibri" pitchFamily="34" charset="0"/>
                        </a:rPr>
                      </a:br>
                      <a:r>
                        <a:rPr lang="it-IT" sz="1400" dirty="0" smtClean="0">
                          <a:latin typeface="Calibri" pitchFamily="34" charset="0"/>
                        </a:rPr>
                        <a:t>Malaysia</a:t>
                      </a:r>
                    </a:p>
                    <a:p>
                      <a:r>
                        <a:rPr lang="it-IT" sz="1400" dirty="0" smtClean="0">
                          <a:latin typeface="Calibri" pitchFamily="34" charset="0"/>
                        </a:rPr>
                        <a:t>New Zealand</a:t>
                      </a:r>
                    </a:p>
                    <a:p>
                      <a:r>
                        <a:rPr lang="it-IT" sz="1400" dirty="0" smtClean="0">
                          <a:latin typeface="Calibri" pitchFamily="34" charset="0"/>
                        </a:rPr>
                        <a:t>Saudi</a:t>
                      </a:r>
                      <a:r>
                        <a:rPr lang="it-IT" sz="1400" baseline="0" dirty="0" smtClean="0">
                          <a:latin typeface="Calibri" pitchFamily="34" charset="0"/>
                        </a:rPr>
                        <a:t> Arabia</a:t>
                      </a:r>
                      <a:endParaRPr lang="it-IT" sz="1400" dirty="0" smtClean="0">
                        <a:latin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pitchFamily="34" charset="0"/>
                        </a:rPr>
                        <a:t>Singapore</a:t>
                      </a:r>
                      <a:br>
                        <a:rPr lang="en-US" sz="1400" dirty="0" smtClean="0">
                          <a:latin typeface="Calibri" pitchFamily="34" charset="0"/>
                        </a:rPr>
                      </a:br>
                      <a:r>
                        <a:rPr lang="en-US" sz="1400" dirty="0" smtClean="0">
                          <a:latin typeface="Calibri" pitchFamily="34" charset="0"/>
                        </a:rPr>
                        <a:t>South Korea</a:t>
                      </a:r>
                      <a:br>
                        <a:rPr lang="en-US" sz="1400" dirty="0" smtClean="0">
                          <a:latin typeface="Calibri" pitchFamily="34" charset="0"/>
                        </a:rPr>
                      </a:br>
                      <a:r>
                        <a:rPr lang="en-US" sz="1400" dirty="0" smtClean="0">
                          <a:latin typeface="Calibri" pitchFamily="34" charset="0"/>
                        </a:rPr>
                        <a:t>Russia</a:t>
                      </a:r>
                      <a:br>
                        <a:rPr lang="en-US" sz="1400" dirty="0" smtClean="0">
                          <a:latin typeface="Calibri" pitchFamily="34" charset="0"/>
                        </a:rPr>
                      </a:br>
                      <a:r>
                        <a:rPr lang="en-US" sz="1400" dirty="0" smtClean="0">
                          <a:latin typeface="Calibri" pitchFamily="34" charset="0"/>
                        </a:rPr>
                        <a:t>Taiwan</a:t>
                      </a:r>
                    </a:p>
                    <a:p>
                      <a:endParaRPr lang="en-US" sz="1400" dirty="0" smtClean="0">
                        <a:latin typeface="Calibri" pitchFamily="34" charset="0"/>
                      </a:endParaRPr>
                    </a:p>
                  </a:txBody>
                  <a:tcPr/>
                </a:tc>
                <a:tc>
                  <a:txBody>
                    <a:bodyPr/>
                    <a:lstStyle/>
                    <a:p>
                      <a:r>
                        <a:rPr lang="en-US" sz="1400" b="1" dirty="0" smtClean="0">
                          <a:latin typeface="Calibri" pitchFamily="34" charset="0"/>
                        </a:rPr>
                        <a:t>Europe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pitchFamily="34" charset="0"/>
                        </a:rPr>
                        <a:t>Austria</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pitchFamily="34" charset="0"/>
                        </a:rPr>
                        <a:t>Belgium</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pitchFamily="34" charset="0"/>
                        </a:rPr>
                        <a:t>Czech Republic</a:t>
                      </a:r>
                      <a:br>
                        <a:rPr lang="en-US" sz="1400" dirty="0" smtClean="0">
                          <a:latin typeface="Calibri" pitchFamily="34" charset="0"/>
                        </a:rPr>
                      </a:br>
                      <a:r>
                        <a:rPr lang="en-US" sz="1400" dirty="0" smtClean="0">
                          <a:latin typeface="Calibri" pitchFamily="34" charset="0"/>
                        </a:rPr>
                        <a:t>Denmark</a:t>
                      </a:r>
                      <a:br>
                        <a:rPr lang="en-US" sz="1400" dirty="0" smtClean="0">
                          <a:latin typeface="Calibri" pitchFamily="34" charset="0"/>
                        </a:rPr>
                      </a:br>
                      <a:r>
                        <a:rPr lang="en-US" sz="1400" dirty="0" smtClean="0">
                          <a:latin typeface="Calibri" pitchFamily="34" charset="0"/>
                        </a:rPr>
                        <a:t>Finland</a:t>
                      </a:r>
                      <a:br>
                        <a:rPr lang="en-US" sz="1400" dirty="0" smtClean="0">
                          <a:latin typeface="Calibri" pitchFamily="34" charset="0"/>
                        </a:rPr>
                      </a:br>
                      <a:r>
                        <a:rPr lang="en-US" sz="1400" dirty="0" smtClean="0">
                          <a:latin typeface="Calibri" pitchFamily="34" charset="0"/>
                        </a:rPr>
                        <a:t>France</a:t>
                      </a:r>
                      <a:br>
                        <a:rPr lang="en-US" sz="1400" dirty="0" smtClean="0">
                          <a:latin typeface="Calibri" pitchFamily="34" charset="0"/>
                        </a:rPr>
                      </a:br>
                      <a:r>
                        <a:rPr lang="en-US" sz="1400" dirty="0" smtClean="0">
                          <a:latin typeface="Calibri" pitchFamily="34" charset="0"/>
                        </a:rPr>
                        <a:t>Germany</a:t>
                      </a:r>
                      <a:br>
                        <a:rPr lang="en-US" sz="1400" dirty="0" smtClean="0">
                          <a:latin typeface="Calibri" pitchFamily="34" charset="0"/>
                        </a:rPr>
                      </a:br>
                      <a:r>
                        <a:rPr lang="en-US" sz="1400" dirty="0" smtClean="0">
                          <a:latin typeface="Calibri" pitchFamily="34" charset="0"/>
                        </a:rPr>
                        <a:t>Greece</a:t>
                      </a:r>
                      <a:br>
                        <a:rPr lang="en-US" sz="1400" dirty="0" smtClean="0">
                          <a:latin typeface="Calibri" pitchFamily="34" charset="0"/>
                        </a:rPr>
                      </a:br>
                      <a:r>
                        <a:rPr lang="en-US" sz="1400" dirty="0" smtClean="0">
                          <a:latin typeface="Calibri" pitchFamily="34" charset="0"/>
                        </a:rPr>
                        <a:t>Ireland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pitchFamily="34" charset="0"/>
                        </a:rPr>
                        <a:t>Italy</a:t>
                      </a:r>
                      <a:br>
                        <a:rPr lang="en-US" sz="1400" dirty="0" smtClean="0">
                          <a:latin typeface="Calibri" pitchFamily="34" charset="0"/>
                        </a:rPr>
                      </a:br>
                      <a:r>
                        <a:rPr lang="en-US" sz="1400" dirty="0" smtClean="0">
                          <a:latin typeface="Calibri" pitchFamily="34" charset="0"/>
                        </a:rPr>
                        <a:t>Netherlands</a:t>
                      </a:r>
                      <a:br>
                        <a:rPr lang="en-US" sz="1400" dirty="0" smtClean="0">
                          <a:latin typeface="Calibri" pitchFamily="34" charset="0"/>
                        </a:rPr>
                      </a:br>
                      <a:r>
                        <a:rPr lang="en-US" sz="1400" dirty="0" smtClean="0">
                          <a:latin typeface="Calibri" pitchFamily="34" charset="0"/>
                        </a:rPr>
                        <a:t>Norway</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pitchFamily="34" charset="0"/>
                        </a:rPr>
                        <a:t>Poland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pitchFamily="34" charset="0"/>
                        </a:rPr>
                        <a:t>Portugal</a:t>
                      </a:r>
                      <a:br>
                        <a:rPr lang="en-US" sz="1400" dirty="0" smtClean="0">
                          <a:latin typeface="Calibri" pitchFamily="34" charset="0"/>
                        </a:rPr>
                      </a:br>
                      <a:r>
                        <a:rPr lang="en-US" sz="1400" dirty="0" smtClean="0">
                          <a:latin typeface="Calibri" pitchFamily="34" charset="0"/>
                        </a:rPr>
                        <a:t>Spain</a:t>
                      </a:r>
                      <a:br>
                        <a:rPr lang="en-US" sz="1400" dirty="0" smtClean="0">
                          <a:latin typeface="Calibri" pitchFamily="34" charset="0"/>
                        </a:rPr>
                      </a:br>
                      <a:r>
                        <a:rPr lang="en-US" sz="1400" dirty="0" smtClean="0">
                          <a:latin typeface="Calibri" pitchFamily="34" charset="0"/>
                        </a:rPr>
                        <a:t>Sweden</a:t>
                      </a:r>
                      <a:br>
                        <a:rPr lang="en-US" sz="1400" dirty="0" smtClean="0">
                          <a:latin typeface="Calibri" pitchFamily="34" charset="0"/>
                        </a:rPr>
                      </a:br>
                      <a:r>
                        <a:rPr lang="en-US" sz="1400" dirty="0" smtClean="0">
                          <a:latin typeface="Calibri" pitchFamily="34" charset="0"/>
                        </a:rPr>
                        <a:t>Switzerland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alibri" pitchFamily="34" charset="0"/>
                        </a:rPr>
                        <a:t>Turkey</a:t>
                      </a:r>
                      <a:br>
                        <a:rPr lang="en-US" sz="1400" dirty="0" smtClean="0">
                          <a:latin typeface="Calibri" pitchFamily="34" charset="0"/>
                        </a:rPr>
                      </a:br>
                      <a:r>
                        <a:rPr lang="en-US" sz="1400" dirty="0" smtClean="0">
                          <a:latin typeface="Calibri" pitchFamily="34" charset="0"/>
                        </a:rPr>
                        <a:t>UK</a:t>
                      </a:r>
                    </a:p>
                    <a:p>
                      <a:endParaRPr lang="en-US" sz="1400" dirty="0" smtClean="0">
                        <a:latin typeface="Calibri" pitchFamily="34" charset="0"/>
                      </a:endParaRPr>
                    </a:p>
                    <a:p>
                      <a:r>
                        <a:rPr lang="en-US" sz="1400" b="1" dirty="0" smtClean="0">
                          <a:latin typeface="Calibri" pitchFamily="34" charset="0"/>
                        </a:rPr>
                        <a:t>Africa</a:t>
                      </a:r>
                    </a:p>
                    <a:p>
                      <a:r>
                        <a:rPr lang="it-IT" sz="1400" dirty="0" smtClean="0">
                          <a:latin typeface="Calibri" pitchFamily="34" charset="0"/>
                        </a:rPr>
                        <a:t>South Africa</a:t>
                      </a:r>
                      <a:endParaRPr lang="en-US" sz="1400" dirty="0" smtClean="0">
                        <a:latin typeface="Calibri" pitchFamily="34" charset="0"/>
                      </a:endParaRPr>
                    </a:p>
                  </a:txBody>
                  <a:tcPr/>
                </a:tc>
              </a:tr>
            </a:tbl>
          </a:graphicData>
        </a:graphic>
      </p:graphicFrame>
      <p:sp>
        <p:nvSpPr>
          <p:cNvPr id="104" name="Title 1"/>
          <p:cNvSpPr>
            <a:spLocks noGrp="1"/>
          </p:cNvSpPr>
          <p:nvPr>
            <p:ph type="title"/>
          </p:nvPr>
        </p:nvSpPr>
        <p:spPr/>
        <p:txBody>
          <a:bodyPr/>
          <a:lstStyle/>
          <a:p>
            <a:r>
              <a:rPr lang="en-US" dirty="0" smtClean="0">
                <a:solidFill>
                  <a:srgbClr val="002060"/>
                </a:solidFill>
                <a:latin typeface="Calibri" pitchFamily="34" charset="0"/>
              </a:rPr>
              <a:t>We’ve done research on six out of seven continents.</a:t>
            </a:r>
            <a:endParaRPr lang="en-US" dirty="0">
              <a:solidFill>
                <a:srgbClr val="002060"/>
              </a:solidFill>
              <a:latin typeface="Calibri" pitchFamily="34" charset="0"/>
            </a:endParaRPr>
          </a:p>
        </p:txBody>
      </p:sp>
      <p:grpSp>
        <p:nvGrpSpPr>
          <p:cNvPr id="2" name="Group 112"/>
          <p:cNvGrpSpPr/>
          <p:nvPr/>
        </p:nvGrpSpPr>
        <p:grpSpPr>
          <a:xfrm>
            <a:off x="3352800" y="1996440"/>
            <a:ext cx="5349240" cy="3566160"/>
            <a:chOff x="3352800" y="1996440"/>
            <a:chExt cx="5349240" cy="3566160"/>
          </a:xfrm>
        </p:grpSpPr>
        <p:pic>
          <p:nvPicPr>
            <p:cNvPr id="5" name="Picture 4" descr="3203671-360x54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52800" y="1996440"/>
              <a:ext cx="5349240" cy="356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lowchart: Connector 5"/>
            <p:cNvSpPr/>
            <p:nvPr/>
          </p:nvSpPr>
          <p:spPr bwMode="auto">
            <a:xfrm>
              <a:off x="7213076" y="4478046"/>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7" name="Flowchart: Connector 6"/>
            <p:cNvSpPr/>
            <p:nvPr/>
          </p:nvSpPr>
          <p:spPr bwMode="auto">
            <a:xfrm>
              <a:off x="8040278" y="3375110"/>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8" name="Flowchart: Connector 7"/>
            <p:cNvSpPr/>
            <p:nvPr/>
          </p:nvSpPr>
          <p:spPr bwMode="auto">
            <a:xfrm>
              <a:off x="7985132" y="354055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9" name="Flowchart: Connector 8"/>
            <p:cNvSpPr/>
            <p:nvPr/>
          </p:nvSpPr>
          <p:spPr bwMode="auto">
            <a:xfrm>
              <a:off x="6385874" y="3264816"/>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0" name="Flowchart: Connector 9"/>
            <p:cNvSpPr/>
            <p:nvPr/>
          </p:nvSpPr>
          <p:spPr bwMode="auto">
            <a:xfrm>
              <a:off x="8095425" y="3430257"/>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1" name="Flowchart: Connector 10"/>
            <p:cNvSpPr/>
            <p:nvPr/>
          </p:nvSpPr>
          <p:spPr bwMode="auto">
            <a:xfrm>
              <a:off x="8150572" y="3375110"/>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2" name="Flowchart: Connector 11"/>
            <p:cNvSpPr/>
            <p:nvPr/>
          </p:nvSpPr>
          <p:spPr bwMode="auto">
            <a:xfrm>
              <a:off x="8260866" y="348540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3" name="Flowchart: Connector 12"/>
            <p:cNvSpPr/>
            <p:nvPr/>
          </p:nvSpPr>
          <p:spPr bwMode="auto">
            <a:xfrm>
              <a:off x="8205719" y="3264816"/>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4" name="Flowchart: Connector 13"/>
            <p:cNvSpPr/>
            <p:nvPr/>
          </p:nvSpPr>
          <p:spPr bwMode="auto">
            <a:xfrm>
              <a:off x="8040278" y="3264816"/>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5" name="Flowchart: Connector 14"/>
            <p:cNvSpPr/>
            <p:nvPr/>
          </p:nvSpPr>
          <p:spPr bwMode="auto">
            <a:xfrm>
              <a:off x="8150572" y="3044229"/>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6" name="Flowchart: Connector 15"/>
            <p:cNvSpPr/>
            <p:nvPr/>
          </p:nvSpPr>
          <p:spPr bwMode="auto">
            <a:xfrm>
              <a:off x="8260866" y="3375110"/>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7" name="Flowchart: Connector 16"/>
            <p:cNvSpPr/>
            <p:nvPr/>
          </p:nvSpPr>
          <p:spPr bwMode="auto">
            <a:xfrm>
              <a:off x="8260866" y="3099376"/>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8" name="Flowchart: Connector 17"/>
            <p:cNvSpPr/>
            <p:nvPr/>
          </p:nvSpPr>
          <p:spPr bwMode="auto">
            <a:xfrm>
              <a:off x="8316012" y="3264816"/>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9" name="Flowchart: Connector 18"/>
            <p:cNvSpPr/>
            <p:nvPr/>
          </p:nvSpPr>
          <p:spPr bwMode="auto">
            <a:xfrm>
              <a:off x="3959415" y="365084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20" name="Flowchart: Connector 19"/>
            <p:cNvSpPr/>
            <p:nvPr/>
          </p:nvSpPr>
          <p:spPr bwMode="auto">
            <a:xfrm>
              <a:off x="4124855" y="4808927"/>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21" name="Flowchart: Connector 20"/>
            <p:cNvSpPr/>
            <p:nvPr/>
          </p:nvSpPr>
          <p:spPr bwMode="auto">
            <a:xfrm>
              <a:off x="3683681" y="3816285"/>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22" name="Flowchart: Connector 21"/>
            <p:cNvSpPr/>
            <p:nvPr/>
          </p:nvSpPr>
          <p:spPr bwMode="auto">
            <a:xfrm>
              <a:off x="3738828" y="370599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23" name="Flowchart: Connector 22"/>
            <p:cNvSpPr/>
            <p:nvPr/>
          </p:nvSpPr>
          <p:spPr bwMode="auto">
            <a:xfrm>
              <a:off x="8371159" y="354055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24" name="Flowchart: Connector 23"/>
            <p:cNvSpPr/>
            <p:nvPr/>
          </p:nvSpPr>
          <p:spPr bwMode="auto">
            <a:xfrm>
              <a:off x="3518240" y="3816285"/>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25" name="Flowchart: Connector 24"/>
            <p:cNvSpPr/>
            <p:nvPr/>
          </p:nvSpPr>
          <p:spPr bwMode="auto">
            <a:xfrm>
              <a:off x="8591746" y="3209670"/>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26" name="Flowchart: Connector 25"/>
            <p:cNvSpPr/>
            <p:nvPr/>
          </p:nvSpPr>
          <p:spPr bwMode="auto">
            <a:xfrm>
              <a:off x="6220434" y="3816285"/>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27" name="Flowchart: Connector 26"/>
            <p:cNvSpPr/>
            <p:nvPr/>
          </p:nvSpPr>
          <p:spPr bwMode="auto">
            <a:xfrm>
              <a:off x="3518240" y="4036872"/>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28" name="Flowchart: Connector 27"/>
            <p:cNvSpPr/>
            <p:nvPr/>
          </p:nvSpPr>
          <p:spPr bwMode="auto">
            <a:xfrm>
              <a:off x="3518240" y="4257459"/>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29" name="Flowchart: Connector 28"/>
            <p:cNvSpPr/>
            <p:nvPr/>
          </p:nvSpPr>
          <p:spPr bwMode="auto">
            <a:xfrm>
              <a:off x="3793974" y="4036872"/>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30" name="Flowchart: Connector 29"/>
            <p:cNvSpPr/>
            <p:nvPr/>
          </p:nvSpPr>
          <p:spPr bwMode="auto">
            <a:xfrm>
              <a:off x="3628534" y="387143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31" name="Flowchart: Connector 30"/>
            <p:cNvSpPr/>
            <p:nvPr/>
          </p:nvSpPr>
          <p:spPr bwMode="auto">
            <a:xfrm>
              <a:off x="3628534" y="370599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32" name="Flowchart: Connector 31"/>
            <p:cNvSpPr/>
            <p:nvPr/>
          </p:nvSpPr>
          <p:spPr bwMode="auto">
            <a:xfrm>
              <a:off x="6661608" y="3595697"/>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33" name="Flowchart: Connector 32"/>
            <p:cNvSpPr/>
            <p:nvPr/>
          </p:nvSpPr>
          <p:spPr bwMode="auto">
            <a:xfrm>
              <a:off x="6110140" y="3595697"/>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34" name="Flowchart: Connector 33"/>
            <p:cNvSpPr/>
            <p:nvPr/>
          </p:nvSpPr>
          <p:spPr bwMode="auto">
            <a:xfrm>
              <a:off x="6054993" y="3761138"/>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35" name="Flowchart: Connector 34"/>
            <p:cNvSpPr/>
            <p:nvPr/>
          </p:nvSpPr>
          <p:spPr bwMode="auto">
            <a:xfrm>
              <a:off x="6165287" y="365084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36" name="Flowchart: Connector 35"/>
            <p:cNvSpPr/>
            <p:nvPr/>
          </p:nvSpPr>
          <p:spPr bwMode="auto">
            <a:xfrm>
              <a:off x="6220434" y="3595697"/>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37" name="Flowchart: Connector 36"/>
            <p:cNvSpPr/>
            <p:nvPr/>
          </p:nvSpPr>
          <p:spPr bwMode="auto">
            <a:xfrm>
              <a:off x="6330727" y="370599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38" name="Flowchart: Connector 37"/>
            <p:cNvSpPr/>
            <p:nvPr/>
          </p:nvSpPr>
          <p:spPr bwMode="auto">
            <a:xfrm>
              <a:off x="6275581" y="348540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39" name="Flowchart: Connector 38"/>
            <p:cNvSpPr/>
            <p:nvPr/>
          </p:nvSpPr>
          <p:spPr bwMode="auto">
            <a:xfrm>
              <a:off x="6110140" y="348540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40" name="Flowchart: Connector 39"/>
            <p:cNvSpPr/>
            <p:nvPr/>
          </p:nvSpPr>
          <p:spPr bwMode="auto">
            <a:xfrm>
              <a:off x="6220434" y="3264816"/>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41" name="Flowchart: Connector 40"/>
            <p:cNvSpPr/>
            <p:nvPr/>
          </p:nvSpPr>
          <p:spPr bwMode="auto">
            <a:xfrm>
              <a:off x="6330727" y="3595697"/>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42" name="Flowchart: Connector 41"/>
            <p:cNvSpPr/>
            <p:nvPr/>
          </p:nvSpPr>
          <p:spPr bwMode="auto">
            <a:xfrm>
              <a:off x="6330727" y="3319963"/>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43" name="Flowchart: Connector 42"/>
            <p:cNvSpPr/>
            <p:nvPr/>
          </p:nvSpPr>
          <p:spPr bwMode="auto">
            <a:xfrm>
              <a:off x="6385874" y="348540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44" name="Flowchart: Connector 43"/>
            <p:cNvSpPr/>
            <p:nvPr/>
          </p:nvSpPr>
          <p:spPr bwMode="auto">
            <a:xfrm>
              <a:off x="6441021" y="370599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45" name="Flowchart: Connector 44"/>
            <p:cNvSpPr/>
            <p:nvPr/>
          </p:nvSpPr>
          <p:spPr bwMode="auto">
            <a:xfrm>
              <a:off x="6661608" y="3430257"/>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46" name="Flowchart: Connector 45"/>
            <p:cNvSpPr/>
            <p:nvPr/>
          </p:nvSpPr>
          <p:spPr bwMode="auto">
            <a:xfrm>
              <a:off x="6275581" y="365084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47" name="Flowchart: Connector 46"/>
            <p:cNvSpPr/>
            <p:nvPr/>
          </p:nvSpPr>
          <p:spPr bwMode="auto">
            <a:xfrm>
              <a:off x="6275581" y="3816285"/>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48" name="Flowchart: Connector 47"/>
            <p:cNvSpPr/>
            <p:nvPr/>
          </p:nvSpPr>
          <p:spPr bwMode="auto">
            <a:xfrm>
              <a:off x="6330727" y="370599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49" name="Flowchart: Connector 48"/>
            <p:cNvSpPr/>
            <p:nvPr/>
          </p:nvSpPr>
          <p:spPr bwMode="auto">
            <a:xfrm>
              <a:off x="6441021" y="3595697"/>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50" name="Flowchart: Connector 49"/>
            <p:cNvSpPr/>
            <p:nvPr/>
          </p:nvSpPr>
          <p:spPr bwMode="auto">
            <a:xfrm>
              <a:off x="6551315" y="370599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51" name="Flowchart: Connector 50"/>
            <p:cNvSpPr/>
            <p:nvPr/>
          </p:nvSpPr>
          <p:spPr bwMode="auto">
            <a:xfrm>
              <a:off x="6496168" y="354055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52" name="Flowchart: Connector 51"/>
            <p:cNvSpPr/>
            <p:nvPr/>
          </p:nvSpPr>
          <p:spPr bwMode="auto">
            <a:xfrm>
              <a:off x="6330727" y="354055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53" name="Flowchart: Connector 52"/>
            <p:cNvSpPr/>
            <p:nvPr/>
          </p:nvSpPr>
          <p:spPr bwMode="auto">
            <a:xfrm>
              <a:off x="6441021" y="3319963"/>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54" name="Flowchart: Connector 53"/>
            <p:cNvSpPr/>
            <p:nvPr/>
          </p:nvSpPr>
          <p:spPr bwMode="auto">
            <a:xfrm>
              <a:off x="6551315" y="365084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55" name="Flowchart: Connector 54"/>
            <p:cNvSpPr/>
            <p:nvPr/>
          </p:nvSpPr>
          <p:spPr bwMode="auto">
            <a:xfrm>
              <a:off x="6551315" y="3375110"/>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56" name="Flowchart: Connector 55"/>
            <p:cNvSpPr/>
            <p:nvPr/>
          </p:nvSpPr>
          <p:spPr bwMode="auto">
            <a:xfrm>
              <a:off x="6606461" y="354055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57" name="Flowchart: Connector 56"/>
            <p:cNvSpPr/>
            <p:nvPr/>
          </p:nvSpPr>
          <p:spPr bwMode="auto">
            <a:xfrm>
              <a:off x="6606461" y="3816285"/>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58" name="Flowchart: Connector 57"/>
            <p:cNvSpPr/>
            <p:nvPr/>
          </p:nvSpPr>
          <p:spPr bwMode="auto">
            <a:xfrm>
              <a:off x="6716755" y="348540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59" name="Flowchart: Connector 58"/>
            <p:cNvSpPr/>
            <p:nvPr/>
          </p:nvSpPr>
          <p:spPr bwMode="auto">
            <a:xfrm>
              <a:off x="5889553" y="365084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60" name="Flowchart: Connector 59"/>
            <p:cNvSpPr/>
            <p:nvPr/>
          </p:nvSpPr>
          <p:spPr bwMode="auto">
            <a:xfrm>
              <a:off x="5834406" y="354055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61" name="Flowchart: Connector 60"/>
            <p:cNvSpPr/>
            <p:nvPr/>
          </p:nvSpPr>
          <p:spPr bwMode="auto">
            <a:xfrm>
              <a:off x="5944700" y="370599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62" name="Flowchart: Connector 61"/>
            <p:cNvSpPr/>
            <p:nvPr/>
          </p:nvSpPr>
          <p:spPr bwMode="auto">
            <a:xfrm>
              <a:off x="5999847" y="365084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63" name="Flowchart: Connector 62"/>
            <p:cNvSpPr/>
            <p:nvPr/>
          </p:nvSpPr>
          <p:spPr bwMode="auto">
            <a:xfrm>
              <a:off x="6110140" y="3761138"/>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64" name="Flowchart: Connector 63"/>
            <p:cNvSpPr/>
            <p:nvPr/>
          </p:nvSpPr>
          <p:spPr bwMode="auto">
            <a:xfrm>
              <a:off x="6054993" y="354055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65" name="Flowchart: Connector 64"/>
            <p:cNvSpPr/>
            <p:nvPr/>
          </p:nvSpPr>
          <p:spPr bwMode="auto">
            <a:xfrm>
              <a:off x="5889553" y="354055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66" name="Flowchart: Connector 65"/>
            <p:cNvSpPr/>
            <p:nvPr/>
          </p:nvSpPr>
          <p:spPr bwMode="auto">
            <a:xfrm>
              <a:off x="5999847" y="3319963"/>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67" name="Flowchart: Connector 66"/>
            <p:cNvSpPr/>
            <p:nvPr/>
          </p:nvSpPr>
          <p:spPr bwMode="auto">
            <a:xfrm>
              <a:off x="6110140" y="365084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68" name="Flowchart: Connector 67"/>
            <p:cNvSpPr/>
            <p:nvPr/>
          </p:nvSpPr>
          <p:spPr bwMode="auto">
            <a:xfrm>
              <a:off x="6110140" y="3375110"/>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69" name="Flowchart: Connector 68"/>
            <p:cNvSpPr/>
            <p:nvPr/>
          </p:nvSpPr>
          <p:spPr bwMode="auto">
            <a:xfrm>
              <a:off x="6165287" y="354055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70" name="Flowchart: Connector 69"/>
            <p:cNvSpPr/>
            <p:nvPr/>
          </p:nvSpPr>
          <p:spPr bwMode="auto">
            <a:xfrm>
              <a:off x="6220434" y="3816285"/>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71" name="Flowchart: Connector 70"/>
            <p:cNvSpPr/>
            <p:nvPr/>
          </p:nvSpPr>
          <p:spPr bwMode="auto">
            <a:xfrm>
              <a:off x="6441021" y="348540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75" name="Flowchart: Connector 74"/>
            <p:cNvSpPr/>
            <p:nvPr/>
          </p:nvSpPr>
          <p:spPr bwMode="auto">
            <a:xfrm>
              <a:off x="8260866" y="348540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76" name="Flowchart: Connector 75"/>
            <p:cNvSpPr/>
            <p:nvPr/>
          </p:nvSpPr>
          <p:spPr bwMode="auto">
            <a:xfrm>
              <a:off x="8371159" y="3595697"/>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77" name="Flowchart: Connector 76"/>
            <p:cNvSpPr/>
            <p:nvPr/>
          </p:nvSpPr>
          <p:spPr bwMode="auto">
            <a:xfrm>
              <a:off x="8316012" y="3375110"/>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78" name="Flowchart: Connector 77"/>
            <p:cNvSpPr/>
            <p:nvPr/>
          </p:nvSpPr>
          <p:spPr bwMode="auto">
            <a:xfrm>
              <a:off x="8150572" y="3375110"/>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79" name="Flowchart: Connector 78"/>
            <p:cNvSpPr/>
            <p:nvPr/>
          </p:nvSpPr>
          <p:spPr bwMode="auto">
            <a:xfrm>
              <a:off x="8260866" y="3154523"/>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80" name="Flowchart: Connector 79"/>
            <p:cNvSpPr/>
            <p:nvPr/>
          </p:nvSpPr>
          <p:spPr bwMode="auto">
            <a:xfrm>
              <a:off x="8371159" y="348540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81" name="Flowchart: Connector 80"/>
            <p:cNvSpPr/>
            <p:nvPr/>
          </p:nvSpPr>
          <p:spPr bwMode="auto">
            <a:xfrm>
              <a:off x="8371159" y="3209670"/>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82" name="Flowchart: Connector 81"/>
            <p:cNvSpPr/>
            <p:nvPr/>
          </p:nvSpPr>
          <p:spPr bwMode="auto">
            <a:xfrm>
              <a:off x="8426306" y="3375110"/>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83" name="Flowchart: Connector 82"/>
            <p:cNvSpPr/>
            <p:nvPr/>
          </p:nvSpPr>
          <p:spPr bwMode="auto">
            <a:xfrm>
              <a:off x="8481453" y="365084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85" name="Flowchart: Connector 84"/>
            <p:cNvSpPr/>
            <p:nvPr/>
          </p:nvSpPr>
          <p:spPr bwMode="auto">
            <a:xfrm>
              <a:off x="6496168" y="348540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86" name="Flowchart: Connector 85"/>
            <p:cNvSpPr/>
            <p:nvPr/>
          </p:nvSpPr>
          <p:spPr bwMode="auto">
            <a:xfrm>
              <a:off x="6220434" y="3650844"/>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87" name="Flowchart: Connector 86"/>
            <p:cNvSpPr/>
            <p:nvPr/>
          </p:nvSpPr>
          <p:spPr bwMode="auto">
            <a:xfrm>
              <a:off x="6275581" y="354055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88" name="Flowchart: Connector 87"/>
            <p:cNvSpPr/>
            <p:nvPr/>
          </p:nvSpPr>
          <p:spPr bwMode="auto">
            <a:xfrm>
              <a:off x="6054993" y="370599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89" name="Flowchart: Connector 88"/>
            <p:cNvSpPr/>
            <p:nvPr/>
          </p:nvSpPr>
          <p:spPr bwMode="auto">
            <a:xfrm>
              <a:off x="6165287" y="370599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90" name="Flowchart: Connector 89"/>
            <p:cNvSpPr/>
            <p:nvPr/>
          </p:nvSpPr>
          <p:spPr bwMode="auto">
            <a:xfrm>
              <a:off x="6165287" y="354055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91" name="Flowchart: Connector 90"/>
            <p:cNvSpPr/>
            <p:nvPr/>
          </p:nvSpPr>
          <p:spPr bwMode="auto">
            <a:xfrm>
              <a:off x="3959415" y="370599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92" name="Flowchart: Connector 91"/>
            <p:cNvSpPr/>
            <p:nvPr/>
          </p:nvSpPr>
          <p:spPr bwMode="auto">
            <a:xfrm>
              <a:off x="3683681" y="387143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93" name="Flowchart: Connector 92"/>
            <p:cNvSpPr/>
            <p:nvPr/>
          </p:nvSpPr>
          <p:spPr bwMode="auto">
            <a:xfrm>
              <a:off x="3738828" y="3761138"/>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94" name="Flowchart: Connector 93"/>
            <p:cNvSpPr/>
            <p:nvPr/>
          </p:nvSpPr>
          <p:spPr bwMode="auto">
            <a:xfrm>
              <a:off x="3518240" y="3926578"/>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95" name="Flowchart: Connector 94"/>
            <p:cNvSpPr/>
            <p:nvPr/>
          </p:nvSpPr>
          <p:spPr bwMode="auto">
            <a:xfrm>
              <a:off x="3628534" y="3926578"/>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96" name="Flowchart: Connector 95"/>
            <p:cNvSpPr/>
            <p:nvPr/>
          </p:nvSpPr>
          <p:spPr bwMode="auto">
            <a:xfrm>
              <a:off x="3628534" y="3761138"/>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12" name="Flowchart: Connector 111"/>
            <p:cNvSpPr/>
            <p:nvPr/>
          </p:nvSpPr>
          <p:spPr bwMode="auto">
            <a:xfrm>
              <a:off x="7213076" y="4422899"/>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15" name="Flowchart: Connector 114"/>
            <p:cNvSpPr/>
            <p:nvPr/>
          </p:nvSpPr>
          <p:spPr bwMode="auto">
            <a:xfrm>
              <a:off x="7268223" y="4422899"/>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17" name="Flowchart: Connector 116"/>
            <p:cNvSpPr/>
            <p:nvPr/>
          </p:nvSpPr>
          <p:spPr bwMode="auto">
            <a:xfrm>
              <a:off x="6275581" y="3926578"/>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18" name="Flowchart: Connector 117"/>
            <p:cNvSpPr/>
            <p:nvPr/>
          </p:nvSpPr>
          <p:spPr bwMode="auto">
            <a:xfrm>
              <a:off x="3683681" y="4257459"/>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19" name="Flowchart: Connector 118"/>
            <p:cNvSpPr/>
            <p:nvPr/>
          </p:nvSpPr>
          <p:spPr bwMode="auto">
            <a:xfrm>
              <a:off x="7929985" y="3264816"/>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00" name="Flowchart: Connector 99"/>
            <p:cNvSpPr/>
            <p:nvPr/>
          </p:nvSpPr>
          <p:spPr bwMode="auto">
            <a:xfrm>
              <a:off x="3518240" y="4154861"/>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01" name="Flowchart: Connector 100"/>
            <p:cNvSpPr/>
            <p:nvPr/>
          </p:nvSpPr>
          <p:spPr bwMode="auto">
            <a:xfrm>
              <a:off x="8316012" y="4793537"/>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02" name="Flowchart: Connector 101"/>
            <p:cNvSpPr/>
            <p:nvPr/>
          </p:nvSpPr>
          <p:spPr bwMode="auto">
            <a:xfrm>
              <a:off x="4212053" y="4815840"/>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06" name="Flowchart: Connector 105"/>
            <p:cNvSpPr/>
            <p:nvPr/>
          </p:nvSpPr>
          <p:spPr bwMode="auto">
            <a:xfrm>
              <a:off x="4114800" y="4434840"/>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sp>
          <p:nvSpPr>
            <p:cNvPr id="111" name="Flowchart: Connector 110"/>
            <p:cNvSpPr/>
            <p:nvPr/>
          </p:nvSpPr>
          <p:spPr bwMode="auto">
            <a:xfrm>
              <a:off x="6324600" y="3983453"/>
              <a:ext cx="55147" cy="55147"/>
            </a:xfrm>
            <a:prstGeom prst="flowChartConnector">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p:txBody>
        </p:sp>
      </p:grpSp>
    </p:spTree>
    <p:extLst>
      <p:ext uri="{BB962C8B-B14F-4D97-AF65-F5344CB8AC3E}">
        <p14:creationId xmlns:p14="http://schemas.microsoft.com/office/powerpoint/2010/main" val="3012826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600" dirty="0" smtClean="0"/>
              <a:t>Market Research &amp; Methodologies</a:t>
            </a:r>
            <a:endParaRPr lang="en-US" sz="3600" dirty="0"/>
          </a:p>
        </p:txBody>
      </p:sp>
      <p:sp>
        <p:nvSpPr>
          <p:cNvPr id="3" name="Text Placeholder 2"/>
          <p:cNvSpPr>
            <a:spLocks noGrp="1"/>
          </p:cNvSpPr>
          <p:nvPr>
            <p:ph type="body" sz="quarter" idx="11"/>
          </p:nvPr>
        </p:nvSpPr>
        <p:spPr/>
        <p:txBody>
          <a:bodyPr/>
          <a:lstStyle/>
          <a:p>
            <a:r>
              <a:rPr lang="en-US" dirty="0" smtClean="0"/>
              <a:t>Got questions? We’ll find answers.</a:t>
            </a:r>
            <a:endParaRPr lang="en-US" dirty="0"/>
          </a:p>
        </p:txBody>
      </p:sp>
      <p:pic>
        <p:nvPicPr>
          <p:cNvPr id="5" name="Picture Placeholder 4" descr="analysis_sm.png"/>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l="4193" r="4193"/>
          <a:stretch>
            <a:fillRect/>
          </a:stretch>
        </p:blipFill>
        <p:spPr>
          <a:prstGeom prst="rect">
            <a:avLst/>
          </a:prstGeom>
        </p:spPr>
      </p:pic>
    </p:spTree>
    <p:extLst>
      <p:ext uri="{BB962C8B-B14F-4D97-AF65-F5344CB8AC3E}">
        <p14:creationId xmlns:p14="http://schemas.microsoft.com/office/powerpoint/2010/main" val="1323283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LG">
  <a:themeElements>
    <a:clrScheme name="TLG">
      <a:dk1>
        <a:srgbClr val="000000"/>
      </a:dk1>
      <a:lt1>
        <a:srgbClr val="FFFFFF"/>
      </a:lt1>
      <a:dk2>
        <a:srgbClr val="0087D5"/>
      </a:dk2>
      <a:lt2>
        <a:srgbClr val="C5CCCF"/>
      </a:lt2>
      <a:accent1>
        <a:srgbClr val="17375E"/>
      </a:accent1>
      <a:accent2>
        <a:srgbClr val="00A7E5"/>
      </a:accent2>
      <a:accent3>
        <a:srgbClr val="4FB547"/>
      </a:accent3>
      <a:accent4>
        <a:srgbClr val="E6B222"/>
      </a:accent4>
      <a:accent5>
        <a:srgbClr val="F26922"/>
      </a:accent5>
      <a:accent6>
        <a:srgbClr val="CC3300"/>
      </a:accent6>
      <a:hlink>
        <a:srgbClr val="00A7E5"/>
      </a:hlink>
      <a:folHlink>
        <a:srgbClr val="00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1061</TotalTime>
  <Words>2001</Words>
  <Application>Microsoft Office PowerPoint</Application>
  <PresentationFormat>On-screen Show (4:3)</PresentationFormat>
  <Paragraphs>303</Paragraphs>
  <Slides>32</Slides>
  <Notes>9</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TLG</vt:lpstr>
      <vt:lpstr>PowerPoint Presentation</vt:lpstr>
      <vt:lpstr>PowerPoint Presentation</vt:lpstr>
      <vt:lpstr>PowerPoint Presentation</vt:lpstr>
      <vt:lpstr>We are TLG.</vt:lpstr>
      <vt:lpstr>Work hard, play hard.</vt:lpstr>
      <vt:lpstr>A little about us.</vt:lpstr>
      <vt:lpstr>Some of our clients…</vt:lpstr>
      <vt:lpstr>We’ve done research on six out of seven continents.</vt:lpstr>
      <vt:lpstr>PowerPoint Presentation</vt:lpstr>
      <vt:lpstr>PowerPoint Presentation</vt:lpstr>
      <vt:lpstr>Market research assists management in their marketing decision making.</vt:lpstr>
      <vt:lpstr>The Tale of Two Methodologies.</vt:lpstr>
      <vt:lpstr>All types of methodologies, for all types of questions.</vt:lpstr>
      <vt:lpstr> </vt:lpstr>
      <vt:lpstr>Ethnography can help you…</vt:lpstr>
      <vt:lpstr>Onsite Intercepts</vt:lpstr>
      <vt:lpstr>Hotfoot In-Depth Interviews</vt:lpstr>
      <vt:lpstr>In-Home Explorations</vt:lpstr>
      <vt:lpstr>Regardless of where you are or what you’re researching, projective techniques can help you get to the why’s.</vt:lpstr>
      <vt:lpstr>Here, we’ll show you another.</vt:lpstr>
      <vt:lpstr>There are many other types of projective techniques.</vt:lpstr>
      <vt:lpstr>At the end of the research project, you want to make sure your report is grounded and illustrative.</vt:lpstr>
      <vt:lpstr>PowerPoint Presentation</vt:lpstr>
      <vt:lpstr>CASE STUDY: Beer Brand Perception and Preference</vt:lpstr>
      <vt:lpstr>CASE STUDY: Smartphone Case Segmentation</vt:lpstr>
      <vt:lpstr>CASE STUDY: Hunter Personas</vt:lpstr>
      <vt:lpstr>CASE STUDY: Osteoporosis Patient-Physician Interaction</vt:lpstr>
      <vt:lpstr>CASE STUDY: Path to Purchase of Cosmetics</vt:lpstr>
      <vt:lpstr>CASE STUDY: Search Engine Strategy &amp; Concept Testing </vt:lpstr>
      <vt:lpstr>CASE STUDY: Digital Lifestyle Exploration</vt:lpstr>
      <vt:lpstr>CASE STUDY: Consumer Perceptions of a Clothing Store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Williams</dc:creator>
  <cp:lastModifiedBy>testtest</cp:lastModifiedBy>
  <cp:revision>72</cp:revision>
  <dcterms:created xsi:type="dcterms:W3CDTF">2014-02-25T16:17:49Z</dcterms:created>
  <dcterms:modified xsi:type="dcterms:W3CDTF">2015-02-16T12:49:51Z</dcterms:modified>
</cp:coreProperties>
</file>