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5"/>
  </p:notesMasterIdLst>
  <p:handoutMasterIdLst>
    <p:handoutMasterId r:id="rId156"/>
  </p:handoutMasterIdLst>
  <p:sldIdLst>
    <p:sldId id="299" r:id="rId2"/>
    <p:sldId id="649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1780" r:id="rId11"/>
    <p:sldId id="1736" r:id="rId12"/>
    <p:sldId id="1779" r:id="rId13"/>
    <p:sldId id="1781" r:id="rId14"/>
    <p:sldId id="1782" r:id="rId15"/>
    <p:sldId id="314" r:id="rId16"/>
    <p:sldId id="1783" r:id="rId17"/>
    <p:sldId id="317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41" r:id="rId38"/>
    <p:sldId id="342" r:id="rId39"/>
    <p:sldId id="343" r:id="rId40"/>
    <p:sldId id="344" r:id="rId41"/>
    <p:sldId id="345" r:id="rId42"/>
    <p:sldId id="346" r:id="rId43"/>
    <p:sldId id="350" r:id="rId44"/>
    <p:sldId id="1784" r:id="rId45"/>
    <p:sldId id="352" r:id="rId46"/>
    <p:sldId id="353" r:id="rId47"/>
    <p:sldId id="354" r:id="rId48"/>
    <p:sldId id="355" r:id="rId49"/>
    <p:sldId id="356" r:id="rId50"/>
    <p:sldId id="357" r:id="rId51"/>
    <p:sldId id="358" r:id="rId52"/>
    <p:sldId id="359" r:id="rId53"/>
    <p:sldId id="360" r:id="rId54"/>
    <p:sldId id="361" r:id="rId55"/>
    <p:sldId id="362" r:id="rId56"/>
    <p:sldId id="363" r:id="rId57"/>
    <p:sldId id="364" r:id="rId58"/>
    <p:sldId id="365" r:id="rId59"/>
    <p:sldId id="647" r:id="rId60"/>
    <p:sldId id="1785" r:id="rId61"/>
    <p:sldId id="648" r:id="rId62"/>
    <p:sldId id="607" r:id="rId63"/>
    <p:sldId id="1764" r:id="rId64"/>
    <p:sldId id="1765" r:id="rId65"/>
    <p:sldId id="1766" r:id="rId66"/>
    <p:sldId id="1767" r:id="rId67"/>
    <p:sldId id="1768" r:id="rId68"/>
    <p:sldId id="1770" r:id="rId69"/>
    <p:sldId id="1771" r:id="rId70"/>
    <p:sldId id="1769" r:id="rId71"/>
    <p:sldId id="1772" r:id="rId72"/>
    <p:sldId id="1773" r:id="rId73"/>
    <p:sldId id="1774" r:id="rId74"/>
    <p:sldId id="1775" r:id="rId75"/>
    <p:sldId id="632" r:id="rId76"/>
    <p:sldId id="1763" r:id="rId77"/>
    <p:sldId id="1786" r:id="rId78"/>
    <p:sldId id="1788" r:id="rId79"/>
    <p:sldId id="1787" r:id="rId80"/>
    <p:sldId id="1216" r:id="rId81"/>
    <p:sldId id="393" r:id="rId82"/>
    <p:sldId id="645" r:id="rId83"/>
    <p:sldId id="646" r:id="rId84"/>
    <p:sldId id="1776" r:id="rId85"/>
    <p:sldId id="653" r:id="rId86"/>
    <p:sldId id="1789" r:id="rId87"/>
    <p:sldId id="650" r:id="rId88"/>
    <p:sldId id="636" r:id="rId89"/>
    <p:sldId id="637" r:id="rId90"/>
    <p:sldId id="638" r:id="rId91"/>
    <p:sldId id="651" r:id="rId92"/>
    <p:sldId id="1790" r:id="rId93"/>
    <p:sldId id="654" r:id="rId94"/>
    <p:sldId id="544" r:id="rId95"/>
    <p:sldId id="549" r:id="rId96"/>
    <p:sldId id="550" r:id="rId97"/>
    <p:sldId id="750" r:id="rId98"/>
    <p:sldId id="759" r:id="rId99"/>
    <p:sldId id="761" r:id="rId100"/>
    <p:sldId id="570" r:id="rId101"/>
    <p:sldId id="573" r:id="rId102"/>
    <p:sldId id="574" r:id="rId103"/>
    <p:sldId id="1020" r:id="rId104"/>
    <p:sldId id="1027" r:id="rId105"/>
    <p:sldId id="577" r:id="rId106"/>
    <p:sldId id="578" r:id="rId107"/>
    <p:sldId id="1624" r:id="rId108"/>
    <p:sldId id="655" r:id="rId109"/>
    <p:sldId id="1791" r:id="rId110"/>
    <p:sldId id="438" r:id="rId111"/>
    <p:sldId id="1792" r:id="rId112"/>
    <p:sldId id="441" r:id="rId113"/>
    <p:sldId id="656" r:id="rId114"/>
    <p:sldId id="657" r:id="rId115"/>
    <p:sldId id="658" r:id="rId116"/>
    <p:sldId id="659" r:id="rId117"/>
    <p:sldId id="660" r:id="rId118"/>
    <p:sldId id="1777" r:id="rId119"/>
    <p:sldId id="1794" r:id="rId120"/>
    <p:sldId id="1797" r:id="rId121"/>
    <p:sldId id="1752" r:id="rId122"/>
    <p:sldId id="1755" r:id="rId123"/>
    <p:sldId id="1758" r:id="rId124"/>
    <p:sldId id="1817" r:id="rId125"/>
    <p:sldId id="1605" r:id="rId126"/>
    <p:sldId id="1606" r:id="rId127"/>
    <p:sldId id="1607" r:id="rId128"/>
    <p:sldId id="1608" r:id="rId129"/>
    <p:sldId id="1609" r:id="rId130"/>
    <p:sldId id="1610" r:id="rId131"/>
    <p:sldId id="1611" r:id="rId132"/>
    <p:sldId id="1612" r:id="rId133"/>
    <p:sldId id="1613" r:id="rId134"/>
    <p:sldId id="1614" r:id="rId135"/>
    <p:sldId id="1615" r:id="rId136"/>
    <p:sldId id="1617" r:id="rId137"/>
    <p:sldId id="1618" r:id="rId138"/>
    <p:sldId id="1619" r:id="rId139"/>
    <p:sldId id="1620" r:id="rId140"/>
    <p:sldId id="1818" r:id="rId141"/>
    <p:sldId id="1819" r:id="rId142"/>
    <p:sldId id="1623" r:id="rId143"/>
    <p:sldId id="1816" r:id="rId144"/>
    <p:sldId id="1625" r:id="rId145"/>
    <p:sldId id="1627" r:id="rId146"/>
    <p:sldId id="1626" r:id="rId147"/>
    <p:sldId id="1820" r:id="rId148"/>
    <p:sldId id="1629" r:id="rId149"/>
    <p:sldId id="1631" r:id="rId150"/>
    <p:sldId id="1632" r:id="rId151"/>
    <p:sldId id="1839" r:id="rId152"/>
    <p:sldId id="1778" r:id="rId153"/>
    <p:sldId id="738" r:id="rId1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  <a:srgbClr val="FF9300"/>
    <a:srgbClr val="011893"/>
    <a:srgbClr val="76D6FF"/>
    <a:srgbClr val="009051"/>
    <a:srgbClr val="FF2600"/>
    <a:srgbClr val="D883FF"/>
    <a:srgbClr val="FFFC00"/>
    <a:srgbClr val="8EFA00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993" autoAdjust="0"/>
    <p:restoredTop sz="95597" autoAdjust="0"/>
  </p:normalViewPr>
  <p:slideViewPr>
    <p:cSldViewPr snapToGrid="0">
      <p:cViewPr varScale="1">
        <p:scale>
          <a:sx n="79" d="100"/>
          <a:sy n="79" d="100"/>
        </p:scale>
        <p:origin x="216" y="2160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481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handoutMaster" Target="handoutMasters/handout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Sheet1!$A$2:$A$10</c:f>
              <c:strCache>
                <c:ptCount val="9"/>
                <c:pt idx="0">
                  <c:v>Kindergarten</c:v>
                </c:pt>
                <c:pt idx="1">
                  <c:v>1st</c:v>
                </c:pt>
                <c:pt idx="2">
                  <c:v>2nd</c:v>
                </c:pt>
                <c:pt idx="3">
                  <c:v>3rd</c:v>
                </c:pt>
                <c:pt idx="4">
                  <c:v>4th</c:v>
                </c:pt>
                <c:pt idx="5">
                  <c:v>5th</c:v>
                </c:pt>
                <c:pt idx="6">
                  <c:v>6th</c:v>
                </c:pt>
                <c:pt idx="7">
                  <c:v>7th</c:v>
                </c:pt>
                <c:pt idx="8">
                  <c:v>8th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158</c:v>
                </c:pt>
                <c:pt idx="1">
                  <c:v>126</c:v>
                </c:pt>
                <c:pt idx="2">
                  <c:v>147</c:v>
                </c:pt>
                <c:pt idx="3">
                  <c:v>334</c:v>
                </c:pt>
                <c:pt idx="4">
                  <c:v>400</c:v>
                </c:pt>
                <c:pt idx="5">
                  <c:v>415</c:v>
                </c:pt>
                <c:pt idx="6">
                  <c:v>553</c:v>
                </c:pt>
                <c:pt idx="7">
                  <c:v>459</c:v>
                </c:pt>
                <c:pt idx="8">
                  <c:v>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1-9B4B-866A-B7363594B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3714560"/>
        <c:axId val="1255719440"/>
        <c:axId val="0"/>
      </c:bar3DChart>
      <c:catAx>
        <c:axId val="125371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5719440"/>
        <c:crosses val="autoZero"/>
        <c:auto val="1"/>
        <c:lblAlgn val="ctr"/>
        <c:lblOffset val="100"/>
        <c:noMultiLvlLbl val="0"/>
      </c:catAx>
      <c:valAx>
        <c:axId val="125571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371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Maria’s Progress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7</c:v>
                </c:pt>
                <c:pt idx="4">
                  <c:v>5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74-A94A-B87F-D0EEF14526C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199790304"/>
        <c:axId val="-1199787984"/>
      </c:lineChart>
      <c:catAx>
        <c:axId val="-1199790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99787984"/>
        <c:crosses val="autoZero"/>
        <c:auto val="1"/>
        <c:lblAlgn val="ctr"/>
        <c:lblOffset val="100"/>
        <c:noMultiLvlLbl val="0"/>
      </c:catAx>
      <c:valAx>
        <c:axId val="-119978798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9979030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image" Target="../media/image67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image" Target="../media/image6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2092517-5104-4E47-AA91-BAE4B078D131}" type="presOf" srcId="{E47640B8-E388-6141-8043-F310278C03B2}" destId="{524DE1D1-1650-674C-AA9B-4DB5A8E1AD84}" srcOrd="1" destOrd="0" presId="urn:microsoft.com/office/officeart/2005/8/layout/venn1"/>
    <dgm:cxn modelId="{A6A82D32-5503-8048-AC73-9660CD471219}" type="presOf" srcId="{2EC81A35-8D57-124B-ABCE-2ABCF936B667}" destId="{93E056BD-4766-394C-A4DC-5E4C2451228E}" srcOrd="0" destOrd="0" presId="urn:microsoft.com/office/officeart/2005/8/layout/venn1"/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16A28D3E-887B-C046-8C91-D7C48900E96E}" type="presOf" srcId="{E47640B8-E388-6141-8043-F310278C03B2}" destId="{E0F896BF-E8D9-2145-B631-F874C101A436}" srcOrd="0" destOrd="0" presId="urn:microsoft.com/office/officeart/2005/8/layout/venn1"/>
    <dgm:cxn modelId="{E3451269-120F-D54C-82D5-2440840CFA45}" type="presOf" srcId="{2EC81A35-8D57-124B-ABCE-2ABCF936B667}" destId="{9EC0FAFF-6CE3-7640-BE7A-52C4AF5538E2}" srcOrd="1" destOrd="0" presId="urn:microsoft.com/office/officeart/2005/8/layout/venn1"/>
    <dgm:cxn modelId="{12F5B06A-E124-8741-9AC1-BBFB4DF4F6A2}" type="presOf" srcId="{865D233C-903B-9F4C-9226-AC6433E046AF}" destId="{DDAD003A-79BB-F54B-8024-DA7A6A25F4EE}" srcOrd="0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E830D1E2-D145-C94B-8694-781B5FDD292F}" type="presOf" srcId="{865D233C-903B-9F4C-9226-AC6433E046AF}" destId="{337EDADF-F20D-C040-81EA-8B0554C72AC2}" srcOrd="1" destOrd="0" presId="urn:microsoft.com/office/officeart/2005/8/layout/venn1"/>
    <dgm:cxn modelId="{9269E7E8-BBCD-EC47-9599-FF4A7F5747BE}" type="presOf" srcId="{C2DCDBC5-95E9-4F42-8754-6810EB41A3B6}" destId="{ABB0EE10-8504-404A-8824-5F22425D91BF}" srcOrd="0" destOrd="0" presId="urn:microsoft.com/office/officeart/2005/8/layout/venn1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694BA54E-F73E-BC4F-A096-518E5B6FD1CD}" type="presParOf" srcId="{ABB0EE10-8504-404A-8824-5F22425D91BF}" destId="{93E056BD-4766-394C-A4DC-5E4C2451228E}" srcOrd="0" destOrd="0" presId="urn:microsoft.com/office/officeart/2005/8/layout/venn1"/>
    <dgm:cxn modelId="{7C1E965F-5319-2D46-B2E2-E01599612A47}" type="presParOf" srcId="{ABB0EE10-8504-404A-8824-5F22425D91BF}" destId="{9EC0FAFF-6CE3-7640-BE7A-52C4AF5538E2}" srcOrd="1" destOrd="0" presId="urn:microsoft.com/office/officeart/2005/8/layout/venn1"/>
    <dgm:cxn modelId="{4B6500FD-99A2-C540-8007-4DDD306551F6}" type="presParOf" srcId="{ABB0EE10-8504-404A-8824-5F22425D91BF}" destId="{E0F896BF-E8D9-2145-B631-F874C101A436}" srcOrd="2" destOrd="0" presId="urn:microsoft.com/office/officeart/2005/8/layout/venn1"/>
    <dgm:cxn modelId="{5433925E-4068-3B45-8E98-EDB91A7AD826}" type="presParOf" srcId="{ABB0EE10-8504-404A-8824-5F22425D91BF}" destId="{524DE1D1-1650-674C-AA9B-4DB5A8E1AD84}" srcOrd="3" destOrd="0" presId="urn:microsoft.com/office/officeart/2005/8/layout/venn1"/>
    <dgm:cxn modelId="{2EE443CB-EF24-DE46-85E1-E06D0760C1D8}" type="presParOf" srcId="{ABB0EE10-8504-404A-8824-5F22425D91BF}" destId="{DDAD003A-79BB-F54B-8024-DA7A6A25F4EE}" srcOrd="4" destOrd="0" presId="urn:microsoft.com/office/officeart/2005/8/layout/venn1"/>
    <dgm:cxn modelId="{D322578F-A848-DA4C-9B6F-8B5A52AB9671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AA7ACB3B-0DC9-F44A-91F2-35A535761FBF}" type="presOf" srcId="{E47640B8-E388-6141-8043-F310278C03B2}" destId="{E0F896BF-E8D9-2145-B631-F874C101A436}" srcOrd="0" destOrd="0" presId="urn:microsoft.com/office/officeart/2005/8/layout/venn1"/>
    <dgm:cxn modelId="{E651103E-1232-ED4F-999A-D7E850AA70FE}" type="presOf" srcId="{2EC81A35-8D57-124B-ABCE-2ABCF936B667}" destId="{93E056BD-4766-394C-A4DC-5E4C2451228E}" srcOrd="0" destOrd="0" presId="urn:microsoft.com/office/officeart/2005/8/layout/venn1"/>
    <dgm:cxn modelId="{73DB1964-0EB3-4A4A-ADBA-419CFE6FBA5E}" type="presOf" srcId="{865D233C-903B-9F4C-9226-AC6433E046AF}" destId="{DDAD003A-79BB-F54B-8024-DA7A6A25F4EE}" srcOrd="0" destOrd="0" presId="urn:microsoft.com/office/officeart/2005/8/layout/venn1"/>
    <dgm:cxn modelId="{F9D350B3-89E1-454F-B61F-2AF1CD196808}" type="presOf" srcId="{E47640B8-E388-6141-8043-F310278C03B2}" destId="{524DE1D1-1650-674C-AA9B-4DB5A8E1AD84}" srcOrd="1" destOrd="0" presId="urn:microsoft.com/office/officeart/2005/8/layout/venn1"/>
    <dgm:cxn modelId="{94C729CA-581B-F146-AB67-C831D468B72F}" type="presOf" srcId="{C2DCDBC5-95E9-4F42-8754-6810EB41A3B6}" destId="{ABB0EE10-8504-404A-8824-5F22425D91BF}" srcOrd="0" destOrd="0" presId="urn:microsoft.com/office/officeart/2005/8/layout/venn1"/>
    <dgm:cxn modelId="{C0C095CC-231E-0146-92E5-9F29AA876E53}" type="presOf" srcId="{2EC81A35-8D57-124B-ABCE-2ABCF936B667}" destId="{9EC0FAFF-6CE3-7640-BE7A-52C4AF5538E2}" srcOrd="1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FC8FDED9-DE95-5F4F-BD5F-02B189DD940A}" type="presOf" srcId="{865D233C-903B-9F4C-9226-AC6433E046AF}" destId="{337EDADF-F20D-C040-81EA-8B0554C72AC2}" srcOrd="1" destOrd="0" presId="urn:microsoft.com/office/officeart/2005/8/layout/venn1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44EEC507-5C07-2541-A7D1-2C22C5DF6D86}" type="presParOf" srcId="{ABB0EE10-8504-404A-8824-5F22425D91BF}" destId="{93E056BD-4766-394C-A4DC-5E4C2451228E}" srcOrd="0" destOrd="0" presId="urn:microsoft.com/office/officeart/2005/8/layout/venn1"/>
    <dgm:cxn modelId="{17B6DDEC-2559-EE4A-A030-7626FC075293}" type="presParOf" srcId="{ABB0EE10-8504-404A-8824-5F22425D91BF}" destId="{9EC0FAFF-6CE3-7640-BE7A-52C4AF5538E2}" srcOrd="1" destOrd="0" presId="urn:microsoft.com/office/officeart/2005/8/layout/venn1"/>
    <dgm:cxn modelId="{AE5D67AE-214A-B04F-B8C3-5D26F3F716B4}" type="presParOf" srcId="{ABB0EE10-8504-404A-8824-5F22425D91BF}" destId="{E0F896BF-E8D9-2145-B631-F874C101A436}" srcOrd="2" destOrd="0" presId="urn:microsoft.com/office/officeart/2005/8/layout/venn1"/>
    <dgm:cxn modelId="{A33DB061-A248-424A-A132-B87A01D21DD9}" type="presParOf" srcId="{ABB0EE10-8504-404A-8824-5F22425D91BF}" destId="{524DE1D1-1650-674C-AA9B-4DB5A8E1AD84}" srcOrd="3" destOrd="0" presId="urn:microsoft.com/office/officeart/2005/8/layout/venn1"/>
    <dgm:cxn modelId="{383B8B92-0AFE-234E-B49E-0539FFD29D13}" type="presParOf" srcId="{ABB0EE10-8504-404A-8824-5F22425D91BF}" destId="{DDAD003A-79BB-F54B-8024-DA7A6A25F4EE}" srcOrd="4" destOrd="0" presId="urn:microsoft.com/office/officeart/2005/8/layout/venn1"/>
    <dgm:cxn modelId="{58E3E84C-94C5-7D43-BD72-3C069981F116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AA7ACB3B-0DC9-F44A-91F2-35A535761FBF}" type="presOf" srcId="{E47640B8-E388-6141-8043-F310278C03B2}" destId="{E0F896BF-E8D9-2145-B631-F874C101A436}" srcOrd="0" destOrd="0" presId="urn:microsoft.com/office/officeart/2005/8/layout/venn1"/>
    <dgm:cxn modelId="{E651103E-1232-ED4F-999A-D7E850AA70FE}" type="presOf" srcId="{2EC81A35-8D57-124B-ABCE-2ABCF936B667}" destId="{93E056BD-4766-394C-A4DC-5E4C2451228E}" srcOrd="0" destOrd="0" presId="urn:microsoft.com/office/officeart/2005/8/layout/venn1"/>
    <dgm:cxn modelId="{73DB1964-0EB3-4A4A-ADBA-419CFE6FBA5E}" type="presOf" srcId="{865D233C-903B-9F4C-9226-AC6433E046AF}" destId="{DDAD003A-79BB-F54B-8024-DA7A6A25F4EE}" srcOrd="0" destOrd="0" presId="urn:microsoft.com/office/officeart/2005/8/layout/venn1"/>
    <dgm:cxn modelId="{F9D350B3-89E1-454F-B61F-2AF1CD196808}" type="presOf" srcId="{E47640B8-E388-6141-8043-F310278C03B2}" destId="{524DE1D1-1650-674C-AA9B-4DB5A8E1AD84}" srcOrd="1" destOrd="0" presId="urn:microsoft.com/office/officeart/2005/8/layout/venn1"/>
    <dgm:cxn modelId="{94C729CA-581B-F146-AB67-C831D468B72F}" type="presOf" srcId="{C2DCDBC5-95E9-4F42-8754-6810EB41A3B6}" destId="{ABB0EE10-8504-404A-8824-5F22425D91BF}" srcOrd="0" destOrd="0" presId="urn:microsoft.com/office/officeart/2005/8/layout/venn1"/>
    <dgm:cxn modelId="{C0C095CC-231E-0146-92E5-9F29AA876E53}" type="presOf" srcId="{2EC81A35-8D57-124B-ABCE-2ABCF936B667}" destId="{9EC0FAFF-6CE3-7640-BE7A-52C4AF5538E2}" srcOrd="1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FC8FDED9-DE95-5F4F-BD5F-02B189DD940A}" type="presOf" srcId="{865D233C-903B-9F4C-9226-AC6433E046AF}" destId="{337EDADF-F20D-C040-81EA-8B0554C72AC2}" srcOrd="1" destOrd="0" presId="urn:microsoft.com/office/officeart/2005/8/layout/venn1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44EEC507-5C07-2541-A7D1-2C22C5DF6D86}" type="presParOf" srcId="{ABB0EE10-8504-404A-8824-5F22425D91BF}" destId="{93E056BD-4766-394C-A4DC-5E4C2451228E}" srcOrd="0" destOrd="0" presId="urn:microsoft.com/office/officeart/2005/8/layout/venn1"/>
    <dgm:cxn modelId="{17B6DDEC-2559-EE4A-A030-7626FC075293}" type="presParOf" srcId="{ABB0EE10-8504-404A-8824-5F22425D91BF}" destId="{9EC0FAFF-6CE3-7640-BE7A-52C4AF5538E2}" srcOrd="1" destOrd="0" presId="urn:microsoft.com/office/officeart/2005/8/layout/venn1"/>
    <dgm:cxn modelId="{AE5D67AE-214A-B04F-B8C3-5D26F3F716B4}" type="presParOf" srcId="{ABB0EE10-8504-404A-8824-5F22425D91BF}" destId="{E0F896BF-E8D9-2145-B631-F874C101A436}" srcOrd="2" destOrd="0" presId="urn:microsoft.com/office/officeart/2005/8/layout/venn1"/>
    <dgm:cxn modelId="{A33DB061-A248-424A-A132-B87A01D21DD9}" type="presParOf" srcId="{ABB0EE10-8504-404A-8824-5F22425D91BF}" destId="{524DE1D1-1650-674C-AA9B-4DB5A8E1AD84}" srcOrd="3" destOrd="0" presId="urn:microsoft.com/office/officeart/2005/8/layout/venn1"/>
    <dgm:cxn modelId="{383B8B92-0AFE-234E-B49E-0539FFD29D13}" type="presParOf" srcId="{ABB0EE10-8504-404A-8824-5F22425D91BF}" destId="{DDAD003A-79BB-F54B-8024-DA7A6A25F4EE}" srcOrd="4" destOrd="0" presId="urn:microsoft.com/office/officeart/2005/8/layout/venn1"/>
    <dgm:cxn modelId="{58E3E84C-94C5-7D43-BD72-3C069981F116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AA7ACB3B-0DC9-F44A-91F2-35A535761FBF}" type="presOf" srcId="{E47640B8-E388-6141-8043-F310278C03B2}" destId="{E0F896BF-E8D9-2145-B631-F874C101A436}" srcOrd="0" destOrd="0" presId="urn:microsoft.com/office/officeart/2005/8/layout/venn1"/>
    <dgm:cxn modelId="{E651103E-1232-ED4F-999A-D7E850AA70FE}" type="presOf" srcId="{2EC81A35-8D57-124B-ABCE-2ABCF936B667}" destId="{93E056BD-4766-394C-A4DC-5E4C2451228E}" srcOrd="0" destOrd="0" presId="urn:microsoft.com/office/officeart/2005/8/layout/venn1"/>
    <dgm:cxn modelId="{73DB1964-0EB3-4A4A-ADBA-419CFE6FBA5E}" type="presOf" srcId="{865D233C-903B-9F4C-9226-AC6433E046AF}" destId="{DDAD003A-79BB-F54B-8024-DA7A6A25F4EE}" srcOrd="0" destOrd="0" presId="urn:microsoft.com/office/officeart/2005/8/layout/venn1"/>
    <dgm:cxn modelId="{F9D350B3-89E1-454F-B61F-2AF1CD196808}" type="presOf" srcId="{E47640B8-E388-6141-8043-F310278C03B2}" destId="{524DE1D1-1650-674C-AA9B-4DB5A8E1AD84}" srcOrd="1" destOrd="0" presId="urn:microsoft.com/office/officeart/2005/8/layout/venn1"/>
    <dgm:cxn modelId="{94C729CA-581B-F146-AB67-C831D468B72F}" type="presOf" srcId="{C2DCDBC5-95E9-4F42-8754-6810EB41A3B6}" destId="{ABB0EE10-8504-404A-8824-5F22425D91BF}" srcOrd="0" destOrd="0" presId="urn:microsoft.com/office/officeart/2005/8/layout/venn1"/>
    <dgm:cxn modelId="{C0C095CC-231E-0146-92E5-9F29AA876E53}" type="presOf" srcId="{2EC81A35-8D57-124B-ABCE-2ABCF936B667}" destId="{9EC0FAFF-6CE3-7640-BE7A-52C4AF5538E2}" srcOrd="1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FC8FDED9-DE95-5F4F-BD5F-02B189DD940A}" type="presOf" srcId="{865D233C-903B-9F4C-9226-AC6433E046AF}" destId="{337EDADF-F20D-C040-81EA-8B0554C72AC2}" srcOrd="1" destOrd="0" presId="urn:microsoft.com/office/officeart/2005/8/layout/venn1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44EEC507-5C07-2541-A7D1-2C22C5DF6D86}" type="presParOf" srcId="{ABB0EE10-8504-404A-8824-5F22425D91BF}" destId="{93E056BD-4766-394C-A4DC-5E4C2451228E}" srcOrd="0" destOrd="0" presId="urn:microsoft.com/office/officeart/2005/8/layout/venn1"/>
    <dgm:cxn modelId="{17B6DDEC-2559-EE4A-A030-7626FC075293}" type="presParOf" srcId="{ABB0EE10-8504-404A-8824-5F22425D91BF}" destId="{9EC0FAFF-6CE3-7640-BE7A-52C4AF5538E2}" srcOrd="1" destOrd="0" presId="urn:microsoft.com/office/officeart/2005/8/layout/venn1"/>
    <dgm:cxn modelId="{AE5D67AE-214A-B04F-B8C3-5D26F3F716B4}" type="presParOf" srcId="{ABB0EE10-8504-404A-8824-5F22425D91BF}" destId="{E0F896BF-E8D9-2145-B631-F874C101A436}" srcOrd="2" destOrd="0" presId="urn:microsoft.com/office/officeart/2005/8/layout/venn1"/>
    <dgm:cxn modelId="{A33DB061-A248-424A-A132-B87A01D21DD9}" type="presParOf" srcId="{ABB0EE10-8504-404A-8824-5F22425D91BF}" destId="{524DE1D1-1650-674C-AA9B-4DB5A8E1AD84}" srcOrd="3" destOrd="0" presId="urn:microsoft.com/office/officeart/2005/8/layout/venn1"/>
    <dgm:cxn modelId="{383B8B92-0AFE-234E-B49E-0539FFD29D13}" type="presParOf" srcId="{ABB0EE10-8504-404A-8824-5F22425D91BF}" destId="{DDAD003A-79BB-F54B-8024-DA7A6A25F4EE}" srcOrd="4" destOrd="0" presId="urn:microsoft.com/office/officeart/2005/8/layout/venn1"/>
    <dgm:cxn modelId="{58E3E84C-94C5-7D43-BD72-3C069981F116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4257C954-CEB4-7249-9D70-2E94198E99BA}" type="presOf" srcId="{865D233C-903B-9F4C-9226-AC6433E046AF}" destId="{DDAD003A-79BB-F54B-8024-DA7A6A25F4EE}" srcOrd="0" destOrd="0" presId="urn:microsoft.com/office/officeart/2005/8/layout/venn1"/>
    <dgm:cxn modelId="{C09D2E72-3D8E-E24B-AE32-0EDD4EF53FAC}" type="presOf" srcId="{2EC81A35-8D57-124B-ABCE-2ABCF936B667}" destId="{93E056BD-4766-394C-A4DC-5E4C2451228E}" srcOrd="0" destOrd="0" presId="urn:microsoft.com/office/officeart/2005/8/layout/venn1"/>
    <dgm:cxn modelId="{A85B4A72-281C-EE48-8EFC-F74EA0FB24A1}" type="presOf" srcId="{E47640B8-E388-6141-8043-F310278C03B2}" destId="{524DE1D1-1650-674C-AA9B-4DB5A8E1AD84}" srcOrd="1" destOrd="0" presId="urn:microsoft.com/office/officeart/2005/8/layout/venn1"/>
    <dgm:cxn modelId="{1C9C9177-E480-464B-AA00-4027BC5BDB78}" type="presOf" srcId="{2EC81A35-8D57-124B-ABCE-2ABCF936B667}" destId="{9EC0FAFF-6CE3-7640-BE7A-52C4AF5538E2}" srcOrd="1" destOrd="0" presId="urn:microsoft.com/office/officeart/2005/8/layout/venn1"/>
    <dgm:cxn modelId="{84EE8394-7640-B64F-9073-6B537059A0AA}" type="presOf" srcId="{865D233C-903B-9F4C-9226-AC6433E046AF}" destId="{337EDADF-F20D-C040-81EA-8B0554C72AC2}" srcOrd="1" destOrd="0" presId="urn:microsoft.com/office/officeart/2005/8/layout/venn1"/>
    <dgm:cxn modelId="{02CDDEAB-2D75-764C-B2B6-4FB862C8EBDB}" type="presOf" srcId="{E47640B8-E388-6141-8043-F310278C03B2}" destId="{E0F896BF-E8D9-2145-B631-F874C101A436}" srcOrd="0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53D94FF1-9362-A04C-AE53-DC92CA0E06D1}" type="presOf" srcId="{C2DCDBC5-95E9-4F42-8754-6810EB41A3B6}" destId="{ABB0EE10-8504-404A-8824-5F22425D91BF}" srcOrd="0" destOrd="0" presId="urn:microsoft.com/office/officeart/2005/8/layout/venn1"/>
    <dgm:cxn modelId="{3C360085-AA31-0544-9E47-C7DD8B387EB7}" type="presParOf" srcId="{ABB0EE10-8504-404A-8824-5F22425D91BF}" destId="{93E056BD-4766-394C-A4DC-5E4C2451228E}" srcOrd="0" destOrd="0" presId="urn:microsoft.com/office/officeart/2005/8/layout/venn1"/>
    <dgm:cxn modelId="{8370E83C-7AD9-ED4E-A73F-59038C9DF27F}" type="presParOf" srcId="{ABB0EE10-8504-404A-8824-5F22425D91BF}" destId="{9EC0FAFF-6CE3-7640-BE7A-52C4AF5538E2}" srcOrd="1" destOrd="0" presId="urn:microsoft.com/office/officeart/2005/8/layout/venn1"/>
    <dgm:cxn modelId="{73BD17A4-D418-1E40-9E16-B8408E613DB0}" type="presParOf" srcId="{ABB0EE10-8504-404A-8824-5F22425D91BF}" destId="{E0F896BF-E8D9-2145-B631-F874C101A436}" srcOrd="2" destOrd="0" presId="urn:microsoft.com/office/officeart/2005/8/layout/venn1"/>
    <dgm:cxn modelId="{8A2365D8-9C22-9448-BC80-3DB23827D75F}" type="presParOf" srcId="{ABB0EE10-8504-404A-8824-5F22425D91BF}" destId="{524DE1D1-1650-674C-AA9B-4DB5A8E1AD84}" srcOrd="3" destOrd="0" presId="urn:microsoft.com/office/officeart/2005/8/layout/venn1"/>
    <dgm:cxn modelId="{86126C80-49F0-0A45-B409-535BB9E3630B}" type="presParOf" srcId="{ABB0EE10-8504-404A-8824-5F22425D91BF}" destId="{DDAD003A-79BB-F54B-8024-DA7A6A25F4EE}" srcOrd="4" destOrd="0" presId="urn:microsoft.com/office/officeart/2005/8/layout/venn1"/>
    <dgm:cxn modelId="{8DB0A797-5733-504E-A79B-A36EA480BDB8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4257C954-CEB4-7249-9D70-2E94198E99BA}" type="presOf" srcId="{865D233C-903B-9F4C-9226-AC6433E046AF}" destId="{DDAD003A-79BB-F54B-8024-DA7A6A25F4EE}" srcOrd="0" destOrd="0" presId="urn:microsoft.com/office/officeart/2005/8/layout/venn1"/>
    <dgm:cxn modelId="{C09D2E72-3D8E-E24B-AE32-0EDD4EF53FAC}" type="presOf" srcId="{2EC81A35-8D57-124B-ABCE-2ABCF936B667}" destId="{93E056BD-4766-394C-A4DC-5E4C2451228E}" srcOrd="0" destOrd="0" presId="urn:microsoft.com/office/officeart/2005/8/layout/venn1"/>
    <dgm:cxn modelId="{A85B4A72-281C-EE48-8EFC-F74EA0FB24A1}" type="presOf" srcId="{E47640B8-E388-6141-8043-F310278C03B2}" destId="{524DE1D1-1650-674C-AA9B-4DB5A8E1AD84}" srcOrd="1" destOrd="0" presId="urn:microsoft.com/office/officeart/2005/8/layout/venn1"/>
    <dgm:cxn modelId="{1C9C9177-E480-464B-AA00-4027BC5BDB78}" type="presOf" srcId="{2EC81A35-8D57-124B-ABCE-2ABCF936B667}" destId="{9EC0FAFF-6CE3-7640-BE7A-52C4AF5538E2}" srcOrd="1" destOrd="0" presId="urn:microsoft.com/office/officeart/2005/8/layout/venn1"/>
    <dgm:cxn modelId="{84EE8394-7640-B64F-9073-6B537059A0AA}" type="presOf" srcId="{865D233C-903B-9F4C-9226-AC6433E046AF}" destId="{337EDADF-F20D-C040-81EA-8B0554C72AC2}" srcOrd="1" destOrd="0" presId="urn:microsoft.com/office/officeart/2005/8/layout/venn1"/>
    <dgm:cxn modelId="{02CDDEAB-2D75-764C-B2B6-4FB862C8EBDB}" type="presOf" srcId="{E47640B8-E388-6141-8043-F310278C03B2}" destId="{E0F896BF-E8D9-2145-B631-F874C101A436}" srcOrd="0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53D94FF1-9362-A04C-AE53-DC92CA0E06D1}" type="presOf" srcId="{C2DCDBC5-95E9-4F42-8754-6810EB41A3B6}" destId="{ABB0EE10-8504-404A-8824-5F22425D91BF}" srcOrd="0" destOrd="0" presId="urn:microsoft.com/office/officeart/2005/8/layout/venn1"/>
    <dgm:cxn modelId="{3C360085-AA31-0544-9E47-C7DD8B387EB7}" type="presParOf" srcId="{ABB0EE10-8504-404A-8824-5F22425D91BF}" destId="{93E056BD-4766-394C-A4DC-5E4C2451228E}" srcOrd="0" destOrd="0" presId="urn:microsoft.com/office/officeart/2005/8/layout/venn1"/>
    <dgm:cxn modelId="{8370E83C-7AD9-ED4E-A73F-59038C9DF27F}" type="presParOf" srcId="{ABB0EE10-8504-404A-8824-5F22425D91BF}" destId="{9EC0FAFF-6CE3-7640-BE7A-52C4AF5538E2}" srcOrd="1" destOrd="0" presId="urn:microsoft.com/office/officeart/2005/8/layout/venn1"/>
    <dgm:cxn modelId="{73BD17A4-D418-1E40-9E16-B8408E613DB0}" type="presParOf" srcId="{ABB0EE10-8504-404A-8824-5F22425D91BF}" destId="{E0F896BF-E8D9-2145-B631-F874C101A436}" srcOrd="2" destOrd="0" presId="urn:microsoft.com/office/officeart/2005/8/layout/venn1"/>
    <dgm:cxn modelId="{8A2365D8-9C22-9448-BC80-3DB23827D75F}" type="presParOf" srcId="{ABB0EE10-8504-404A-8824-5F22425D91BF}" destId="{524DE1D1-1650-674C-AA9B-4DB5A8E1AD84}" srcOrd="3" destOrd="0" presId="urn:microsoft.com/office/officeart/2005/8/layout/venn1"/>
    <dgm:cxn modelId="{86126C80-49F0-0A45-B409-535BB9E3630B}" type="presParOf" srcId="{ABB0EE10-8504-404A-8824-5F22425D91BF}" destId="{DDAD003A-79BB-F54B-8024-DA7A6A25F4EE}" srcOrd="4" destOrd="0" presId="urn:microsoft.com/office/officeart/2005/8/layout/venn1"/>
    <dgm:cxn modelId="{8DB0A797-5733-504E-A79B-A36EA480BDB8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4257C954-CEB4-7249-9D70-2E94198E99BA}" type="presOf" srcId="{865D233C-903B-9F4C-9226-AC6433E046AF}" destId="{DDAD003A-79BB-F54B-8024-DA7A6A25F4EE}" srcOrd="0" destOrd="0" presId="urn:microsoft.com/office/officeart/2005/8/layout/venn1"/>
    <dgm:cxn modelId="{C09D2E72-3D8E-E24B-AE32-0EDD4EF53FAC}" type="presOf" srcId="{2EC81A35-8D57-124B-ABCE-2ABCF936B667}" destId="{93E056BD-4766-394C-A4DC-5E4C2451228E}" srcOrd="0" destOrd="0" presId="urn:microsoft.com/office/officeart/2005/8/layout/venn1"/>
    <dgm:cxn modelId="{A85B4A72-281C-EE48-8EFC-F74EA0FB24A1}" type="presOf" srcId="{E47640B8-E388-6141-8043-F310278C03B2}" destId="{524DE1D1-1650-674C-AA9B-4DB5A8E1AD84}" srcOrd="1" destOrd="0" presId="urn:microsoft.com/office/officeart/2005/8/layout/venn1"/>
    <dgm:cxn modelId="{1C9C9177-E480-464B-AA00-4027BC5BDB78}" type="presOf" srcId="{2EC81A35-8D57-124B-ABCE-2ABCF936B667}" destId="{9EC0FAFF-6CE3-7640-BE7A-52C4AF5538E2}" srcOrd="1" destOrd="0" presId="urn:microsoft.com/office/officeart/2005/8/layout/venn1"/>
    <dgm:cxn modelId="{84EE8394-7640-B64F-9073-6B537059A0AA}" type="presOf" srcId="{865D233C-903B-9F4C-9226-AC6433E046AF}" destId="{337EDADF-F20D-C040-81EA-8B0554C72AC2}" srcOrd="1" destOrd="0" presId="urn:microsoft.com/office/officeart/2005/8/layout/venn1"/>
    <dgm:cxn modelId="{02CDDEAB-2D75-764C-B2B6-4FB862C8EBDB}" type="presOf" srcId="{E47640B8-E388-6141-8043-F310278C03B2}" destId="{E0F896BF-E8D9-2145-B631-F874C101A436}" srcOrd="0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53D94FF1-9362-A04C-AE53-DC92CA0E06D1}" type="presOf" srcId="{C2DCDBC5-95E9-4F42-8754-6810EB41A3B6}" destId="{ABB0EE10-8504-404A-8824-5F22425D91BF}" srcOrd="0" destOrd="0" presId="urn:microsoft.com/office/officeart/2005/8/layout/venn1"/>
    <dgm:cxn modelId="{3C360085-AA31-0544-9E47-C7DD8B387EB7}" type="presParOf" srcId="{ABB0EE10-8504-404A-8824-5F22425D91BF}" destId="{93E056BD-4766-394C-A4DC-5E4C2451228E}" srcOrd="0" destOrd="0" presId="urn:microsoft.com/office/officeart/2005/8/layout/venn1"/>
    <dgm:cxn modelId="{8370E83C-7AD9-ED4E-A73F-59038C9DF27F}" type="presParOf" srcId="{ABB0EE10-8504-404A-8824-5F22425D91BF}" destId="{9EC0FAFF-6CE3-7640-BE7A-52C4AF5538E2}" srcOrd="1" destOrd="0" presId="urn:microsoft.com/office/officeart/2005/8/layout/venn1"/>
    <dgm:cxn modelId="{73BD17A4-D418-1E40-9E16-B8408E613DB0}" type="presParOf" srcId="{ABB0EE10-8504-404A-8824-5F22425D91BF}" destId="{E0F896BF-E8D9-2145-B631-F874C101A436}" srcOrd="2" destOrd="0" presId="urn:microsoft.com/office/officeart/2005/8/layout/venn1"/>
    <dgm:cxn modelId="{8A2365D8-9C22-9448-BC80-3DB23827D75F}" type="presParOf" srcId="{ABB0EE10-8504-404A-8824-5F22425D91BF}" destId="{524DE1D1-1650-674C-AA9B-4DB5A8E1AD84}" srcOrd="3" destOrd="0" presId="urn:microsoft.com/office/officeart/2005/8/layout/venn1"/>
    <dgm:cxn modelId="{86126C80-49F0-0A45-B409-535BB9E3630B}" type="presParOf" srcId="{ABB0EE10-8504-404A-8824-5F22425D91BF}" destId="{DDAD003A-79BB-F54B-8024-DA7A6A25F4EE}" srcOrd="4" destOrd="0" presId="urn:microsoft.com/office/officeart/2005/8/layout/venn1"/>
    <dgm:cxn modelId="{8DB0A797-5733-504E-A79B-A36EA480BDB8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3871EA-9BE8-C04A-8516-0E2EC11E2679}" type="doc">
      <dgm:prSet loTypeId="urn:microsoft.com/office/officeart/2005/8/layout/vList3" loCatId="" qsTypeId="urn:microsoft.com/office/officeart/2005/8/quickstyle/simple4" qsCatId="simple" csTypeId="urn:microsoft.com/office/officeart/2005/8/colors/accent3_2" csCatId="accent3" phldr="1"/>
      <dgm:spPr/>
    </dgm:pt>
    <dgm:pt modelId="{D830B408-BD4E-944C-A92D-EA42DD29AD57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Don’t tie </a:t>
          </a:r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key</a:t>
          </a:r>
          <a:r>
            <a:rPr lang="en-US" b="1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words </a:t>
          </a:r>
          <a:r>
            <a:rPr lang="en-US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to </a:t>
          </a:r>
          <a:r>
            <a:rPr lang="en-US" b="1" baseline="0" dirty="0">
              <a:latin typeface="Calibri" panose="020F0502020204030204" pitchFamily="34" charset="0"/>
              <a:cs typeface="Calibri" panose="020F0502020204030204" pitchFamily="34" charset="0"/>
            </a:rPr>
            <a:t>operations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142B49-2D30-5848-BD87-B2DCBFB67F31}" type="parTrans" cxnId="{2C02CF1D-4E36-A044-B658-F99E9A1384D1}">
      <dgm:prSet/>
      <dgm:spPr/>
      <dgm:t>
        <a:bodyPr/>
        <a:lstStyle/>
        <a:p>
          <a:endParaRPr lang="en-US"/>
        </a:p>
      </dgm:t>
    </dgm:pt>
    <dgm:pt modelId="{24C4BC35-7F8B-AD4B-ACC9-42B295AB605E}" type="sibTrans" cxnId="{2C02CF1D-4E36-A044-B658-F99E9A1384D1}">
      <dgm:prSet/>
      <dgm:spPr/>
      <dgm:t>
        <a:bodyPr/>
        <a:lstStyle/>
        <a:p>
          <a:endParaRPr lang="en-US"/>
        </a:p>
      </dgm:t>
    </dgm:pt>
    <dgm:pt modelId="{61BD7CCC-D52A-EA4E-BDA0-D2D5A32AFD1C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Teach word-problem </a:t>
          </a:r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schemas</a:t>
          </a:r>
        </a:p>
      </dgm:t>
    </dgm:pt>
    <dgm:pt modelId="{ED92FDF1-68A0-D64F-8917-AE157ADCC42E}" type="sibTrans" cxnId="{0A5C1AA1-E979-1044-ABC4-25D84E633259}">
      <dgm:prSet/>
      <dgm:spPr/>
      <dgm:t>
        <a:bodyPr/>
        <a:lstStyle/>
        <a:p>
          <a:endParaRPr lang="en-US"/>
        </a:p>
      </dgm:t>
    </dgm:pt>
    <dgm:pt modelId="{E1C7207B-210E-9A47-95AB-EA91A0737B24}" type="parTrans" cxnId="{0A5C1AA1-E979-1044-ABC4-25D84E633259}">
      <dgm:prSet/>
      <dgm:spPr/>
      <dgm:t>
        <a:bodyPr/>
        <a:lstStyle/>
        <a:p>
          <a:endParaRPr lang="en-US"/>
        </a:p>
      </dgm:t>
    </dgm:pt>
    <dgm:pt modelId="{00DC6DCF-EFE9-4647-B54C-DF9E6D2D8EA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latin typeface="Calibri" panose="020F0502020204030204" pitchFamily="34" charset="0"/>
              <a:cs typeface="Calibri" panose="020F0502020204030204" pitchFamily="34" charset="0"/>
            </a:rPr>
            <a:t>Have an </a:t>
          </a:r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attack strategy</a:t>
          </a:r>
        </a:p>
      </dgm:t>
    </dgm:pt>
    <dgm:pt modelId="{D7763D75-6AF1-CA4B-9481-1729A1B5DBF7}" type="sibTrans" cxnId="{A5B03E71-8A45-5F4C-8121-75195160D216}">
      <dgm:prSet/>
      <dgm:spPr/>
      <dgm:t>
        <a:bodyPr/>
        <a:lstStyle/>
        <a:p>
          <a:endParaRPr lang="en-US"/>
        </a:p>
      </dgm:t>
    </dgm:pt>
    <dgm:pt modelId="{4A836005-5A51-8C45-B9FE-BE2D703583DD}" type="parTrans" cxnId="{A5B03E71-8A45-5F4C-8121-75195160D216}">
      <dgm:prSet/>
      <dgm:spPr/>
      <dgm:t>
        <a:bodyPr/>
        <a:lstStyle/>
        <a:p>
          <a:endParaRPr lang="en-US"/>
        </a:p>
      </dgm:t>
    </dgm:pt>
    <dgm:pt modelId="{3A334D0F-30D4-FD4A-831B-FA808FC27C15}" type="pres">
      <dgm:prSet presAssocID="{283871EA-9BE8-C04A-8516-0E2EC11E2679}" presName="linearFlow" presStyleCnt="0">
        <dgm:presLayoutVars>
          <dgm:dir/>
          <dgm:resizeHandles val="exact"/>
        </dgm:presLayoutVars>
      </dgm:prSet>
      <dgm:spPr/>
    </dgm:pt>
    <dgm:pt modelId="{ED47F28C-CC25-4F4B-AEEB-3FE25FFD2A3E}" type="pres">
      <dgm:prSet presAssocID="{D830B408-BD4E-944C-A92D-EA42DD29AD57}" presName="composite" presStyleCnt="0"/>
      <dgm:spPr/>
    </dgm:pt>
    <dgm:pt modelId="{93E8A7C5-2288-6248-90ED-EBDAC9C2AF1B}" type="pres">
      <dgm:prSet presAssocID="{D830B408-BD4E-944C-A92D-EA42DD29AD57}" presName="imgShp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AE84D8B-E407-3C46-9229-96BAAC93762E}" type="pres">
      <dgm:prSet presAssocID="{D830B408-BD4E-944C-A92D-EA42DD29AD57}" presName="txShp" presStyleLbl="node1" presStyleIdx="0" presStyleCnt="3">
        <dgm:presLayoutVars>
          <dgm:bulletEnabled val="1"/>
        </dgm:presLayoutVars>
      </dgm:prSet>
      <dgm:spPr/>
    </dgm:pt>
    <dgm:pt modelId="{CBA4211E-D5EF-8B4A-B7F9-7B395D461299}" type="pres">
      <dgm:prSet presAssocID="{24C4BC35-7F8B-AD4B-ACC9-42B295AB605E}" presName="spacing" presStyleCnt="0"/>
      <dgm:spPr/>
    </dgm:pt>
    <dgm:pt modelId="{6E061EFE-62BE-9D45-B9AC-C6C0AE6B06E5}" type="pres">
      <dgm:prSet presAssocID="{00DC6DCF-EFE9-4647-B54C-DF9E6D2D8EA4}" presName="composite" presStyleCnt="0"/>
      <dgm:spPr/>
    </dgm:pt>
    <dgm:pt modelId="{FD02029B-350C-AB4B-9A7C-76D54F8E9ACE}" type="pres">
      <dgm:prSet presAssocID="{00DC6DCF-EFE9-4647-B54C-DF9E6D2D8EA4}" presName="imgShp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552667F-E692-D040-BD56-405FDE9D6B93}" type="pres">
      <dgm:prSet presAssocID="{00DC6DCF-EFE9-4647-B54C-DF9E6D2D8EA4}" presName="txShp" presStyleLbl="node1" presStyleIdx="1" presStyleCnt="3">
        <dgm:presLayoutVars>
          <dgm:bulletEnabled val="1"/>
        </dgm:presLayoutVars>
      </dgm:prSet>
      <dgm:spPr/>
    </dgm:pt>
    <dgm:pt modelId="{CC51A0BD-FEC9-B747-8824-A730CBBB628B}" type="pres">
      <dgm:prSet presAssocID="{D7763D75-6AF1-CA4B-9481-1729A1B5DBF7}" presName="spacing" presStyleCnt="0"/>
      <dgm:spPr/>
    </dgm:pt>
    <dgm:pt modelId="{BE44B697-880C-1D48-9BBE-8D6E86E55526}" type="pres">
      <dgm:prSet presAssocID="{61BD7CCC-D52A-EA4E-BDA0-D2D5A32AFD1C}" presName="composite" presStyleCnt="0"/>
      <dgm:spPr/>
    </dgm:pt>
    <dgm:pt modelId="{C52F0813-628C-4044-85F6-BCE43736656E}" type="pres">
      <dgm:prSet presAssocID="{61BD7CCC-D52A-EA4E-BDA0-D2D5A32AFD1C}" presName="imgShp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08A0991-7311-FD4A-84E4-2B9B868C310C}" type="pres">
      <dgm:prSet presAssocID="{61BD7CCC-D52A-EA4E-BDA0-D2D5A32AFD1C}" presName="txShp" presStyleLbl="node1" presStyleIdx="2" presStyleCnt="3">
        <dgm:presLayoutVars>
          <dgm:bulletEnabled val="1"/>
        </dgm:presLayoutVars>
      </dgm:prSet>
      <dgm:spPr/>
    </dgm:pt>
  </dgm:ptLst>
  <dgm:cxnLst>
    <dgm:cxn modelId="{2C02CF1D-4E36-A044-B658-F99E9A1384D1}" srcId="{283871EA-9BE8-C04A-8516-0E2EC11E2679}" destId="{D830B408-BD4E-944C-A92D-EA42DD29AD57}" srcOrd="0" destOrd="0" parTransId="{74142B49-2D30-5848-BD87-B2DCBFB67F31}" sibTransId="{24C4BC35-7F8B-AD4B-ACC9-42B295AB605E}"/>
    <dgm:cxn modelId="{AF83D138-5969-384E-8496-6CC03E04C482}" type="presOf" srcId="{00DC6DCF-EFE9-4647-B54C-DF9E6D2D8EA4}" destId="{2552667F-E692-D040-BD56-405FDE9D6B93}" srcOrd="0" destOrd="0" presId="urn:microsoft.com/office/officeart/2005/8/layout/vList3"/>
    <dgm:cxn modelId="{1A726370-1C9B-B546-BF24-49F483B93ACD}" type="presOf" srcId="{D830B408-BD4E-944C-A92D-EA42DD29AD57}" destId="{4AE84D8B-E407-3C46-9229-96BAAC93762E}" srcOrd="0" destOrd="0" presId="urn:microsoft.com/office/officeart/2005/8/layout/vList3"/>
    <dgm:cxn modelId="{A5B03E71-8A45-5F4C-8121-75195160D216}" srcId="{283871EA-9BE8-C04A-8516-0E2EC11E2679}" destId="{00DC6DCF-EFE9-4647-B54C-DF9E6D2D8EA4}" srcOrd="1" destOrd="0" parTransId="{4A836005-5A51-8C45-B9FE-BE2D703583DD}" sibTransId="{D7763D75-6AF1-CA4B-9481-1729A1B5DBF7}"/>
    <dgm:cxn modelId="{E6B3E094-89D9-DC49-A44A-3737FA0AA6C4}" type="presOf" srcId="{61BD7CCC-D52A-EA4E-BDA0-D2D5A32AFD1C}" destId="{408A0991-7311-FD4A-84E4-2B9B868C310C}" srcOrd="0" destOrd="0" presId="urn:microsoft.com/office/officeart/2005/8/layout/vList3"/>
    <dgm:cxn modelId="{0A5C1AA1-E979-1044-ABC4-25D84E633259}" srcId="{283871EA-9BE8-C04A-8516-0E2EC11E2679}" destId="{61BD7CCC-D52A-EA4E-BDA0-D2D5A32AFD1C}" srcOrd="2" destOrd="0" parTransId="{E1C7207B-210E-9A47-95AB-EA91A0737B24}" sibTransId="{ED92FDF1-68A0-D64F-8917-AE157ADCC42E}"/>
    <dgm:cxn modelId="{6EB31CB6-16AA-2B4C-8B80-328732171B61}" type="presOf" srcId="{283871EA-9BE8-C04A-8516-0E2EC11E2679}" destId="{3A334D0F-30D4-FD4A-831B-FA808FC27C15}" srcOrd="0" destOrd="0" presId="urn:microsoft.com/office/officeart/2005/8/layout/vList3"/>
    <dgm:cxn modelId="{9A2849B1-221A-C84A-9F04-336EF8E261D4}" type="presParOf" srcId="{3A334D0F-30D4-FD4A-831B-FA808FC27C15}" destId="{ED47F28C-CC25-4F4B-AEEB-3FE25FFD2A3E}" srcOrd="0" destOrd="0" presId="urn:microsoft.com/office/officeart/2005/8/layout/vList3"/>
    <dgm:cxn modelId="{3CB3DB7B-7F5D-2340-8854-CDEFEC7BE31B}" type="presParOf" srcId="{ED47F28C-CC25-4F4B-AEEB-3FE25FFD2A3E}" destId="{93E8A7C5-2288-6248-90ED-EBDAC9C2AF1B}" srcOrd="0" destOrd="0" presId="urn:microsoft.com/office/officeart/2005/8/layout/vList3"/>
    <dgm:cxn modelId="{2CA8C2A0-FE27-ED4F-8A6E-AF5DE75CECD1}" type="presParOf" srcId="{ED47F28C-CC25-4F4B-AEEB-3FE25FFD2A3E}" destId="{4AE84D8B-E407-3C46-9229-96BAAC93762E}" srcOrd="1" destOrd="0" presId="urn:microsoft.com/office/officeart/2005/8/layout/vList3"/>
    <dgm:cxn modelId="{2A54EC8F-CDA4-8C46-91C7-C8CD04DC7AF6}" type="presParOf" srcId="{3A334D0F-30D4-FD4A-831B-FA808FC27C15}" destId="{CBA4211E-D5EF-8B4A-B7F9-7B395D461299}" srcOrd="1" destOrd="0" presId="urn:microsoft.com/office/officeart/2005/8/layout/vList3"/>
    <dgm:cxn modelId="{91C3AF8D-8CBE-334D-8499-145DFE61D136}" type="presParOf" srcId="{3A334D0F-30D4-FD4A-831B-FA808FC27C15}" destId="{6E061EFE-62BE-9D45-B9AC-C6C0AE6B06E5}" srcOrd="2" destOrd="0" presId="urn:microsoft.com/office/officeart/2005/8/layout/vList3"/>
    <dgm:cxn modelId="{E233A1AB-C0AA-934A-AA70-44BD8F7D71C7}" type="presParOf" srcId="{6E061EFE-62BE-9D45-B9AC-C6C0AE6B06E5}" destId="{FD02029B-350C-AB4B-9A7C-76D54F8E9ACE}" srcOrd="0" destOrd="0" presId="urn:microsoft.com/office/officeart/2005/8/layout/vList3"/>
    <dgm:cxn modelId="{B10FF0C2-9F97-2848-ADE2-F5FDBD28EE53}" type="presParOf" srcId="{6E061EFE-62BE-9D45-B9AC-C6C0AE6B06E5}" destId="{2552667F-E692-D040-BD56-405FDE9D6B93}" srcOrd="1" destOrd="0" presId="urn:microsoft.com/office/officeart/2005/8/layout/vList3"/>
    <dgm:cxn modelId="{B10586C5-4DAA-D546-8C76-79061B0F5B00}" type="presParOf" srcId="{3A334D0F-30D4-FD4A-831B-FA808FC27C15}" destId="{CC51A0BD-FEC9-B747-8824-A730CBBB628B}" srcOrd="3" destOrd="0" presId="urn:microsoft.com/office/officeart/2005/8/layout/vList3"/>
    <dgm:cxn modelId="{11B10A25-4EC4-C044-99B4-735571E31D78}" type="presParOf" srcId="{3A334D0F-30D4-FD4A-831B-FA808FC27C15}" destId="{BE44B697-880C-1D48-9BBE-8D6E86E55526}" srcOrd="4" destOrd="0" presId="urn:microsoft.com/office/officeart/2005/8/layout/vList3"/>
    <dgm:cxn modelId="{70DBEAB6-EB06-FC45-BDE9-48586C57756F}" type="presParOf" srcId="{BE44B697-880C-1D48-9BBE-8D6E86E55526}" destId="{C52F0813-628C-4044-85F6-BCE43736656E}" srcOrd="0" destOrd="0" presId="urn:microsoft.com/office/officeart/2005/8/layout/vList3"/>
    <dgm:cxn modelId="{1FB2E1ED-4383-0E49-A1DE-F9713C60739C}" type="presParOf" srcId="{BE44B697-880C-1D48-9BBE-8D6E86E55526}" destId="{408A0991-7311-FD4A-84E4-2B9B868C310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1594258" y="0"/>
          <a:ext cx="3099468" cy="1699650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2007521" y="297438"/>
        <a:ext cx="2272943" cy="764842"/>
      </dsp:txXfrm>
    </dsp:sp>
    <dsp:sp modelId="{E0F896BF-E8D9-2145-B631-F874C101A436}">
      <dsp:nvSpPr>
        <dsp:cNvPr id="0" name=""/>
        <dsp:cNvSpPr/>
      </dsp:nvSpPr>
      <dsp:spPr>
        <a:xfrm>
          <a:off x="2976398" y="916390"/>
          <a:ext cx="2812822" cy="1828800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3836653" y="1388830"/>
        <a:ext cx="1687693" cy="1005840"/>
      </dsp:txXfrm>
    </dsp:sp>
    <dsp:sp modelId="{DDAD003A-79BB-F54B-8024-DA7A6A25F4EE}">
      <dsp:nvSpPr>
        <dsp:cNvPr id="0" name=""/>
        <dsp:cNvSpPr/>
      </dsp:nvSpPr>
      <dsp:spPr>
        <a:xfrm>
          <a:off x="570015" y="1014852"/>
          <a:ext cx="2812822" cy="1740468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834889" y="1464474"/>
        <a:ext cx="1687693" cy="957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519740" y="0"/>
          <a:ext cx="1428472" cy="783329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710203" y="137082"/>
        <a:ext cx="1047546" cy="352498"/>
      </dsp:txXfrm>
    </dsp:sp>
    <dsp:sp modelId="{E0F896BF-E8D9-2145-B631-F874C101A436}">
      <dsp:nvSpPr>
        <dsp:cNvPr id="0" name=""/>
        <dsp:cNvSpPr/>
      </dsp:nvSpPr>
      <dsp:spPr>
        <a:xfrm>
          <a:off x="1156736" y="422342"/>
          <a:ext cx="1296364" cy="842851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1553208" y="640079"/>
        <a:ext cx="777818" cy="463568"/>
      </dsp:txXfrm>
    </dsp:sp>
    <dsp:sp modelId="{DDAD003A-79BB-F54B-8024-DA7A6A25F4EE}">
      <dsp:nvSpPr>
        <dsp:cNvPr id="0" name=""/>
        <dsp:cNvSpPr/>
      </dsp:nvSpPr>
      <dsp:spPr>
        <a:xfrm>
          <a:off x="47690" y="467722"/>
          <a:ext cx="1296364" cy="802141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169764" y="674941"/>
        <a:ext cx="777818" cy="4411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519740" y="0"/>
          <a:ext cx="1428472" cy="783329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710203" y="137082"/>
        <a:ext cx="1047546" cy="352498"/>
      </dsp:txXfrm>
    </dsp:sp>
    <dsp:sp modelId="{E0F896BF-E8D9-2145-B631-F874C101A436}">
      <dsp:nvSpPr>
        <dsp:cNvPr id="0" name=""/>
        <dsp:cNvSpPr/>
      </dsp:nvSpPr>
      <dsp:spPr>
        <a:xfrm>
          <a:off x="1156736" y="422342"/>
          <a:ext cx="1296364" cy="842851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1553208" y="640079"/>
        <a:ext cx="777818" cy="463568"/>
      </dsp:txXfrm>
    </dsp:sp>
    <dsp:sp modelId="{DDAD003A-79BB-F54B-8024-DA7A6A25F4EE}">
      <dsp:nvSpPr>
        <dsp:cNvPr id="0" name=""/>
        <dsp:cNvSpPr/>
      </dsp:nvSpPr>
      <dsp:spPr>
        <a:xfrm>
          <a:off x="47690" y="467722"/>
          <a:ext cx="1296364" cy="802141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169764" y="674941"/>
        <a:ext cx="777818" cy="441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519740" y="0"/>
          <a:ext cx="1428472" cy="783329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710203" y="137082"/>
        <a:ext cx="1047546" cy="352498"/>
      </dsp:txXfrm>
    </dsp:sp>
    <dsp:sp modelId="{E0F896BF-E8D9-2145-B631-F874C101A436}">
      <dsp:nvSpPr>
        <dsp:cNvPr id="0" name=""/>
        <dsp:cNvSpPr/>
      </dsp:nvSpPr>
      <dsp:spPr>
        <a:xfrm>
          <a:off x="1156736" y="422342"/>
          <a:ext cx="1296364" cy="842851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1553208" y="640079"/>
        <a:ext cx="777818" cy="463568"/>
      </dsp:txXfrm>
    </dsp:sp>
    <dsp:sp modelId="{DDAD003A-79BB-F54B-8024-DA7A6A25F4EE}">
      <dsp:nvSpPr>
        <dsp:cNvPr id="0" name=""/>
        <dsp:cNvSpPr/>
      </dsp:nvSpPr>
      <dsp:spPr>
        <a:xfrm>
          <a:off x="47690" y="467722"/>
          <a:ext cx="1296364" cy="802141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169764" y="674941"/>
        <a:ext cx="777818" cy="4411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1291445" y="0"/>
          <a:ext cx="2467474" cy="1353084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1620441" y="236789"/>
        <a:ext cx="1809481" cy="608888"/>
      </dsp:txXfrm>
    </dsp:sp>
    <dsp:sp modelId="{E0F896BF-E8D9-2145-B631-F874C101A436}">
      <dsp:nvSpPr>
        <dsp:cNvPr id="0" name=""/>
        <dsp:cNvSpPr/>
      </dsp:nvSpPr>
      <dsp:spPr>
        <a:xfrm>
          <a:off x="2391761" y="729534"/>
          <a:ext cx="2239277" cy="1455900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3076607" y="1105642"/>
        <a:ext cx="1343566" cy="800745"/>
      </dsp:txXfrm>
    </dsp:sp>
    <dsp:sp modelId="{DDAD003A-79BB-F54B-8024-DA7A6A25F4EE}">
      <dsp:nvSpPr>
        <dsp:cNvPr id="0" name=""/>
        <dsp:cNvSpPr/>
      </dsp:nvSpPr>
      <dsp:spPr>
        <a:xfrm>
          <a:off x="476048" y="807920"/>
          <a:ext cx="2239277" cy="1385580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686914" y="1165862"/>
        <a:ext cx="1343566" cy="7620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1291445" y="0"/>
          <a:ext cx="2467474" cy="1353084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1620441" y="236789"/>
        <a:ext cx="1809481" cy="608888"/>
      </dsp:txXfrm>
    </dsp:sp>
    <dsp:sp modelId="{E0F896BF-E8D9-2145-B631-F874C101A436}">
      <dsp:nvSpPr>
        <dsp:cNvPr id="0" name=""/>
        <dsp:cNvSpPr/>
      </dsp:nvSpPr>
      <dsp:spPr>
        <a:xfrm>
          <a:off x="2391761" y="729534"/>
          <a:ext cx="2239277" cy="1455900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3076607" y="1105642"/>
        <a:ext cx="1343566" cy="800745"/>
      </dsp:txXfrm>
    </dsp:sp>
    <dsp:sp modelId="{DDAD003A-79BB-F54B-8024-DA7A6A25F4EE}">
      <dsp:nvSpPr>
        <dsp:cNvPr id="0" name=""/>
        <dsp:cNvSpPr/>
      </dsp:nvSpPr>
      <dsp:spPr>
        <a:xfrm>
          <a:off x="476048" y="807920"/>
          <a:ext cx="2239277" cy="1385580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686914" y="1165862"/>
        <a:ext cx="1343566" cy="7620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1291445" y="0"/>
          <a:ext cx="2467474" cy="1353084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1620441" y="236789"/>
        <a:ext cx="1809481" cy="608888"/>
      </dsp:txXfrm>
    </dsp:sp>
    <dsp:sp modelId="{E0F896BF-E8D9-2145-B631-F874C101A436}">
      <dsp:nvSpPr>
        <dsp:cNvPr id="0" name=""/>
        <dsp:cNvSpPr/>
      </dsp:nvSpPr>
      <dsp:spPr>
        <a:xfrm>
          <a:off x="2391761" y="729534"/>
          <a:ext cx="2239277" cy="1455900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3076607" y="1105642"/>
        <a:ext cx="1343566" cy="800745"/>
      </dsp:txXfrm>
    </dsp:sp>
    <dsp:sp modelId="{DDAD003A-79BB-F54B-8024-DA7A6A25F4EE}">
      <dsp:nvSpPr>
        <dsp:cNvPr id="0" name=""/>
        <dsp:cNvSpPr/>
      </dsp:nvSpPr>
      <dsp:spPr>
        <a:xfrm>
          <a:off x="476048" y="807920"/>
          <a:ext cx="2239277" cy="1385580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686914" y="1165862"/>
        <a:ext cx="1343566" cy="7620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84D8B-E407-3C46-9229-96BAAC93762E}">
      <dsp:nvSpPr>
        <dsp:cNvPr id="0" name=""/>
        <dsp:cNvSpPr/>
      </dsp:nvSpPr>
      <dsp:spPr>
        <a:xfrm rot="10800000">
          <a:off x="1626495" y="849"/>
          <a:ext cx="5053427" cy="1414560"/>
        </a:xfrm>
        <a:prstGeom prst="homePlate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3782" tIns="140970" rIns="263144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Calibri" panose="020F0502020204030204" pitchFamily="34" charset="0"/>
              <a:cs typeface="Calibri" panose="020F0502020204030204" pitchFamily="34" charset="0"/>
            </a:rPr>
            <a:t>Don’t tie </a:t>
          </a:r>
          <a:r>
            <a:rPr lang="en-US" sz="37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key</a:t>
          </a:r>
          <a:r>
            <a:rPr lang="en-US" sz="3700" b="1" kern="12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words </a:t>
          </a:r>
          <a:r>
            <a:rPr lang="en-US" sz="3700" kern="12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to </a:t>
          </a:r>
          <a:r>
            <a:rPr lang="en-US" sz="3700" b="1" kern="1200" baseline="0" dirty="0">
              <a:latin typeface="Calibri" panose="020F0502020204030204" pitchFamily="34" charset="0"/>
              <a:cs typeface="Calibri" panose="020F0502020204030204" pitchFamily="34" charset="0"/>
            </a:rPr>
            <a:t>operations</a:t>
          </a:r>
          <a:endParaRPr lang="en-US" sz="37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1980135" y="849"/>
        <a:ext cx="4699787" cy="1414560"/>
      </dsp:txXfrm>
    </dsp:sp>
    <dsp:sp modelId="{93E8A7C5-2288-6248-90ED-EBDAC9C2AF1B}">
      <dsp:nvSpPr>
        <dsp:cNvPr id="0" name=""/>
        <dsp:cNvSpPr/>
      </dsp:nvSpPr>
      <dsp:spPr>
        <a:xfrm>
          <a:off x="919215" y="849"/>
          <a:ext cx="1414560" cy="1414560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52667F-E692-D040-BD56-405FDE9D6B93}">
      <dsp:nvSpPr>
        <dsp:cNvPr id="0" name=""/>
        <dsp:cNvSpPr/>
      </dsp:nvSpPr>
      <dsp:spPr>
        <a:xfrm rot="10800000">
          <a:off x="1626495" y="1837666"/>
          <a:ext cx="5053427" cy="1414560"/>
        </a:xfrm>
        <a:prstGeom prst="homePlate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3782" tIns="140970" rIns="263144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Calibri" panose="020F0502020204030204" pitchFamily="34" charset="0"/>
              <a:cs typeface="Calibri" panose="020F0502020204030204" pitchFamily="34" charset="0"/>
            </a:rPr>
            <a:t>Have an </a:t>
          </a:r>
          <a:r>
            <a:rPr lang="en-US" sz="37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attack strategy</a:t>
          </a:r>
        </a:p>
      </dsp:txBody>
      <dsp:txXfrm rot="10800000">
        <a:off x="1980135" y="1837666"/>
        <a:ext cx="4699787" cy="1414560"/>
      </dsp:txXfrm>
    </dsp:sp>
    <dsp:sp modelId="{FD02029B-350C-AB4B-9A7C-76D54F8E9ACE}">
      <dsp:nvSpPr>
        <dsp:cNvPr id="0" name=""/>
        <dsp:cNvSpPr/>
      </dsp:nvSpPr>
      <dsp:spPr>
        <a:xfrm>
          <a:off x="919215" y="1837666"/>
          <a:ext cx="1414560" cy="1414560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8A0991-7311-FD4A-84E4-2B9B868C310C}">
      <dsp:nvSpPr>
        <dsp:cNvPr id="0" name=""/>
        <dsp:cNvSpPr/>
      </dsp:nvSpPr>
      <dsp:spPr>
        <a:xfrm rot="10800000">
          <a:off x="1626495" y="3674483"/>
          <a:ext cx="5053427" cy="1414560"/>
        </a:xfrm>
        <a:prstGeom prst="homePlate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3782" tIns="140970" rIns="263144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Calibri" panose="020F0502020204030204" pitchFamily="34" charset="0"/>
              <a:cs typeface="Calibri" panose="020F0502020204030204" pitchFamily="34" charset="0"/>
            </a:rPr>
            <a:t>Teach word-problem </a:t>
          </a:r>
          <a:r>
            <a:rPr lang="en-US" sz="37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schemas</a:t>
          </a:r>
        </a:p>
      </dsp:txBody>
      <dsp:txXfrm rot="10800000">
        <a:off x="1980135" y="3674483"/>
        <a:ext cx="4699787" cy="1414560"/>
      </dsp:txXfrm>
    </dsp:sp>
    <dsp:sp modelId="{C52F0813-628C-4044-85F6-BCE43736656E}">
      <dsp:nvSpPr>
        <dsp:cNvPr id="0" name=""/>
        <dsp:cNvSpPr/>
      </dsp:nvSpPr>
      <dsp:spPr>
        <a:xfrm>
          <a:off x="919215" y="3674483"/>
          <a:ext cx="1414560" cy="1414560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24BDA-D6BF-4386-9525-DF906CDAA658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48857-A4E2-47A3-BE24-C42D3BE24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21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B8A71-C697-4FEB-8778-C5F523E41333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28B76-325F-4EB6-B770-D7CFC87B8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60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2" name="Google Shape;642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1700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51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2772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6543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8246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396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97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2419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509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3619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5751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9703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6959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6824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3110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04431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98302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39811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7497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20553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4383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13545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82502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1852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32388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4683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70996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59712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59445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1" name="Google Shape;1011;p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32542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07975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2407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9726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97013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13994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90926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45734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85430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85156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90472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60257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20389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822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66388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37261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14618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B616-07E6-0148-BF87-30EC47C44EC4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2904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6184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893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0461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7248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95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1628628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96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36844818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F1DB5E-8EB0-4E97-AFC3-B093D86A1CBE}" type="slidenum">
              <a:rPr lang="ru-RU" smtClean="0">
                <a:solidFill>
                  <a:prstClr val="black"/>
                </a:solidFill>
              </a:rPr>
              <a:pPr eaLnBrk="1" hangingPunct="1"/>
              <a:t>98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236273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5479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F1DB5E-8EB0-4E97-AFC3-B093D86A1CBE}" type="slidenum">
              <a:rPr lang="ru-RU" smtClean="0">
                <a:solidFill>
                  <a:prstClr val="black"/>
                </a:solidFill>
              </a:rPr>
              <a:pPr eaLnBrk="1" hangingPunct="1"/>
              <a:t>99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0574008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101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726817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102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55744859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103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8547437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F1DB5E-8EB0-4E97-AFC3-B093D86A1CBE}" type="slidenum">
              <a:rPr lang="ru-RU" smtClean="0">
                <a:solidFill>
                  <a:prstClr val="black"/>
                </a:solidFill>
              </a:rPr>
              <a:pPr eaLnBrk="1" hangingPunct="1"/>
              <a:t>105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5640936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F1DB5E-8EB0-4E97-AFC3-B093D86A1CBE}" type="slidenum">
              <a:rPr lang="ru-RU" smtClean="0">
                <a:solidFill>
                  <a:prstClr val="black"/>
                </a:solidFill>
              </a:rPr>
              <a:pPr eaLnBrk="1" hangingPunct="1"/>
              <a:t>106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77081107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3226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94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8135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5540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689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3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78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9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31" y="3962400"/>
            <a:ext cx="9137650" cy="289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39484"/>
            <a:ext cx="8686800" cy="1353965"/>
          </a:xfrm>
        </p:spPr>
        <p:txBody>
          <a:bodyPr anchor="t" anchorCtr="0"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16280"/>
            <a:ext cx="8686800" cy="69494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>
          <a:xfrm>
            <a:off x="6978771" y="6479523"/>
            <a:ext cx="1936630" cy="153888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79A0A5-7830-7241-9C0C-8CAC122C2C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995" y="6410674"/>
            <a:ext cx="2841767" cy="4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6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09739"/>
            <a:ext cx="8686800" cy="114300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230890"/>
            <a:ext cx="8686800" cy="95097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2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8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36345"/>
            <a:ext cx="4270248" cy="46360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1236345"/>
            <a:ext cx="4270248" cy="46360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219202"/>
            <a:ext cx="8686800" cy="4632325"/>
          </a:xfrm>
        </p:spPr>
        <p:txBody>
          <a:bodyPr>
            <a:normAutofit/>
          </a:bodyPr>
          <a:lstStyle>
            <a:lvl1pPr marL="457200" indent="-457200">
              <a:defRPr sz="1800"/>
            </a:lvl1pPr>
            <a:lvl2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2pPr>
            <a:lvl3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3pPr>
            <a:lvl4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4pPr>
            <a:lvl5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1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686800" cy="1143000"/>
          </a:xfrm>
        </p:spPr>
        <p:txBody>
          <a:bodyPr anchor="b" anchorCtr="0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2357120"/>
            <a:ext cx="8686800" cy="2971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/>
            </a:lvl1pPr>
            <a:lvl2pPr marL="1588" indent="0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084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822469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</a:t>
            </a:r>
          </a:p>
          <a:p>
            <a:pPr lvl="4"/>
            <a:r>
              <a:rPr lang="en-US" dirty="0"/>
              <a:t>Five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	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7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888" y="6178549"/>
            <a:ext cx="9137650" cy="680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5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45128"/>
            <a:ext cx="8686800" cy="4839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11352" y="6443805"/>
            <a:ext cx="1785667" cy="307777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5242" y="6520022"/>
            <a:ext cx="340158" cy="153888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AA06DC5-620C-4D3C-B416-7C1D0B3914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78190D-2CBF-9C4A-A62B-BFBD40382E3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995" y="6410674"/>
            <a:ext cx="2841767" cy="448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B10D9-AC47-D746-81ED-AD6052323384}"/>
              </a:ext>
            </a:extLst>
          </p:cNvPr>
          <p:cNvSpPr txBox="1"/>
          <p:nvPr userDrawn="1"/>
        </p:nvSpPr>
        <p:spPr>
          <a:xfrm>
            <a:off x="-1888" y="6595289"/>
            <a:ext cx="43005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Sarah R. Powell, Ph.D.</a:t>
            </a:r>
            <a:r>
              <a:rPr lang="en-US" sz="1200" kern="12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© 2018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3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rgbClr val="92D05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buClr>
          <a:schemeClr val="accent4">
            <a:lumMod val="75000"/>
          </a:schemeClr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571500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798513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1028700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iff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tiff"/><Relationship Id="rId3" Type="http://schemas.openxmlformats.org/officeDocument/2006/relationships/diagramLayout" Target="../diagrams/layout5.xml"/><Relationship Id="rId7" Type="http://schemas.openxmlformats.org/officeDocument/2006/relationships/image" Target="../media/image60.tif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63.tiff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62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f"/><Relationship Id="rId13" Type="http://schemas.microsoft.com/office/2007/relationships/hdphoto" Target="../media/hdphoto8.wdp"/><Relationship Id="rId3" Type="http://schemas.openxmlformats.org/officeDocument/2006/relationships/diagramLayout" Target="../diagrams/layout6.xml"/><Relationship Id="rId7" Type="http://schemas.openxmlformats.org/officeDocument/2006/relationships/image" Target="../media/image24.jpeg"/><Relationship Id="rId12" Type="http://schemas.microsoft.com/office/2007/relationships/hdphoto" Target="../media/hdphoto7.wdp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hdphoto" Target="../media/hdphoto6.wdp"/><Relationship Id="rId5" Type="http://schemas.openxmlformats.org/officeDocument/2006/relationships/diagramColors" Target="../diagrams/colors6.xml"/><Relationship Id="rId10" Type="http://schemas.microsoft.com/office/2007/relationships/hdphoto" Target="../media/hdphoto5.wdp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7.png"/><Relationship Id="rId14" Type="http://schemas.microsoft.com/office/2007/relationships/hdphoto" Target="../media/hdphoto9.wdp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if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3.tiff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2.tiff"/><Relationship Id="rId4" Type="http://schemas.openxmlformats.org/officeDocument/2006/relationships/diagramLayout" Target="../diagrams/layout2.xml"/><Relationship Id="rId9" Type="http://schemas.openxmlformats.org/officeDocument/2006/relationships/image" Target="../media/image21.tiff"/></Relationships>
</file>

<file path=ppt/slides/_rels/slide8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24.jpeg"/><Relationship Id="rId7" Type="http://schemas.microsoft.com/office/2007/relationships/hdphoto" Target="../media/hdphoto1.wdp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diagramData" Target="../diagrams/data3.xml"/><Relationship Id="rId5" Type="http://schemas.openxmlformats.org/officeDocument/2006/relationships/image" Target="../media/image26.tiff"/><Relationship Id="rId15" Type="http://schemas.microsoft.com/office/2007/relationships/diagramDrawing" Target="../diagrams/drawing3.xml"/><Relationship Id="rId10" Type="http://schemas.microsoft.com/office/2007/relationships/hdphoto" Target="../media/hdphoto4.wdp"/><Relationship Id="rId4" Type="http://schemas.openxmlformats.org/officeDocument/2006/relationships/image" Target="../media/image25.tiff"/><Relationship Id="rId9" Type="http://schemas.microsoft.com/office/2007/relationships/hdphoto" Target="../media/hdphoto3.wdp"/><Relationship Id="rId14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570600-AD1A-8C4B-A411-FA872BA38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476021"/>
            <a:ext cx="8686800" cy="1353965"/>
          </a:xfrm>
        </p:spPr>
        <p:txBody>
          <a:bodyPr>
            <a:noAutofit/>
          </a:bodyPr>
          <a:lstStyle/>
          <a:p>
            <a:r>
              <a:rPr lang="en-US" dirty="0"/>
              <a:t>Knowledge Building: Tiers 2 and 3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0099798-7557-3F4B-A160-166ACBA7E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3217946"/>
            <a:ext cx="8686800" cy="69494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National Center for Intensive Intervention</a:t>
            </a:r>
          </a:p>
          <a:p>
            <a:r>
              <a:rPr lang="en-US" dirty="0"/>
              <a:t>November 27, 2018</a:t>
            </a:r>
          </a:p>
        </p:txBody>
      </p:sp>
    </p:spTree>
    <p:extLst>
      <p:ext uri="{BB962C8B-B14F-4D97-AF65-F5344CB8AC3E}">
        <p14:creationId xmlns:p14="http://schemas.microsoft.com/office/powerpoint/2010/main" val="2342862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2ECB5B-3D33-5446-94AC-4D16781800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853" y="0"/>
            <a:ext cx="5218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0738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/>
              <a:t>Multiplication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/>
              <a:t>100 multiplication basic facts </a:t>
            </a:r>
          </a:p>
          <a:p>
            <a:pPr lvl="1" eaLnBrk="1" hangingPunct="1"/>
            <a:r>
              <a:rPr lang="en-US" b="0" dirty="0"/>
              <a:t>Multiplication of single-digit factors results in a single- or double-digit product </a:t>
            </a:r>
          </a:p>
          <a:p>
            <a:pPr eaLnBrk="1" hangingPunct="1">
              <a:buFontTx/>
              <a:buNone/>
            </a:pPr>
            <a:r>
              <a:rPr lang="en-US" dirty="0"/>
              <a:t>		2  		</a:t>
            </a:r>
            <a:r>
              <a:rPr lang="en-US" b="1" dirty="0">
                <a:solidFill>
                  <a:srgbClr val="EB641B"/>
                </a:solidFill>
              </a:rPr>
              <a:t>(</a:t>
            </a:r>
            <a:r>
              <a:rPr lang="en-US" b="1" u="sng" dirty="0">
                <a:solidFill>
                  <a:srgbClr val="EB641B"/>
                </a:solidFill>
              </a:rPr>
              <a:t>factor</a:t>
            </a:r>
            <a:r>
              <a:rPr lang="en-US" b="1" dirty="0">
                <a:solidFill>
                  <a:srgbClr val="EB641B"/>
                </a:solidFill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dirty="0"/>
              <a:t>	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u="sng" dirty="0"/>
              <a:t>	3</a:t>
            </a:r>
            <a:r>
              <a:rPr lang="en-US" dirty="0"/>
              <a:t>		</a:t>
            </a:r>
            <a:r>
              <a:rPr lang="en-US" b="1" dirty="0">
                <a:solidFill>
                  <a:srgbClr val="EB641B"/>
                </a:solidFill>
              </a:rPr>
              <a:t>(factor)</a:t>
            </a:r>
            <a:endParaRPr lang="en-US" b="1" u="sng" dirty="0">
              <a:solidFill>
                <a:srgbClr val="EB641B"/>
              </a:solidFill>
            </a:endParaRPr>
          </a:p>
          <a:p>
            <a:pPr eaLnBrk="1" hangingPunct="1">
              <a:buFontTx/>
              <a:buNone/>
            </a:pPr>
            <a:r>
              <a:rPr lang="en-US" dirty="0"/>
              <a:t>		6		</a:t>
            </a:r>
            <a:r>
              <a:rPr lang="en-US" b="1" dirty="0">
                <a:solidFill>
                  <a:srgbClr val="EB641B"/>
                </a:solidFill>
              </a:rPr>
              <a:t>(</a:t>
            </a:r>
            <a:r>
              <a:rPr lang="en-US" b="1" u="sng" dirty="0">
                <a:solidFill>
                  <a:srgbClr val="EB641B"/>
                </a:solidFill>
              </a:rPr>
              <a:t>product</a:t>
            </a:r>
            <a:r>
              <a:rPr lang="en-US" b="1" dirty="0">
                <a:solidFill>
                  <a:srgbClr val="EB641B"/>
                </a:solidFill>
              </a:rPr>
              <a:t>)</a:t>
            </a:r>
          </a:p>
          <a:p>
            <a:pPr eaLnBrk="1" hangingPunct="1">
              <a:buFontTx/>
              <a:buNone/>
            </a:pPr>
            <a:endParaRPr lang="en-US" sz="2000" u="sng" dirty="0"/>
          </a:p>
          <a:p>
            <a:pPr lvl="1" eaLnBrk="1" hangingPunct="1"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826791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/>
              <a:t>Multiplication: Equal Groups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6552A3-9C98-F847-B451-8A47AA9D0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887" y="860407"/>
            <a:ext cx="8686800" cy="4839538"/>
          </a:xfrm>
        </p:spPr>
        <p:txBody>
          <a:bodyPr/>
          <a:lstStyle/>
          <a:p>
            <a:r>
              <a:rPr lang="en-US" dirty="0"/>
              <a:t>Show the groups, show the amount for each group, count product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487" y="4477025"/>
            <a:ext cx="1099113" cy="546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687" y="4096025"/>
            <a:ext cx="1099113" cy="546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687" y="4477025"/>
            <a:ext cx="1099113" cy="54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087" y="2191025"/>
            <a:ext cx="558800" cy="425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487" y="2114825"/>
            <a:ext cx="1752600" cy="1752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087" y="2114825"/>
            <a:ext cx="1752600" cy="1752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487" y="2114825"/>
            <a:ext cx="1752600" cy="1752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887" y="2572025"/>
            <a:ext cx="558800" cy="4254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287" y="2953025"/>
            <a:ext cx="558800" cy="4254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2487" y="2572025"/>
            <a:ext cx="558800" cy="4254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887" y="2953025"/>
            <a:ext cx="558800" cy="4254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087" y="2572025"/>
            <a:ext cx="558800" cy="4254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487" y="2953025"/>
            <a:ext cx="558800" cy="4254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87" y="4172225"/>
            <a:ext cx="1099113" cy="5461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3287" y="4019825"/>
            <a:ext cx="1099113" cy="5461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287" y="4400825"/>
            <a:ext cx="1099113" cy="5461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539562" y="5315224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× 2 = 6</a:t>
            </a:r>
          </a:p>
        </p:txBody>
      </p:sp>
    </p:spTree>
    <p:extLst>
      <p:ext uri="{BB962C8B-B14F-4D97-AF65-F5344CB8AC3E}">
        <p14:creationId xmlns:p14="http://schemas.microsoft.com/office/powerpoint/2010/main" val="83151279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/>
              <a:t>Multiplication: Array/Area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95A03-C365-FD48-886B-E37081083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51514"/>
            <a:ext cx="8686800" cy="4839538"/>
          </a:xfrm>
        </p:spPr>
        <p:txBody>
          <a:bodyPr/>
          <a:lstStyle/>
          <a:p>
            <a:r>
              <a:rPr lang="en-US" dirty="0"/>
              <a:t>Make the array, count product</a:t>
            </a:r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635037" y="3545541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16037" y="3545541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35037" y="4078941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16037" y="4078941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635037" y="4612341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016037" y="4612341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0C8639-1812-B946-89C2-1179EEBA2E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836" y="1382880"/>
            <a:ext cx="1501435" cy="22733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8E277A-2792-134C-A562-0828054984F5}"/>
              </a:ext>
            </a:extLst>
          </p:cNvPr>
          <p:cNvSpPr txBox="1"/>
          <p:nvPr/>
        </p:nvSpPr>
        <p:spPr>
          <a:xfrm>
            <a:off x="3539562" y="5315224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× 2 = 6</a:t>
            </a:r>
          </a:p>
        </p:txBody>
      </p:sp>
    </p:spTree>
    <p:extLst>
      <p:ext uri="{BB962C8B-B14F-4D97-AF65-F5344CB8AC3E}">
        <p14:creationId xmlns:p14="http://schemas.microsoft.com/office/powerpoint/2010/main" val="335625853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/>
              <a:t>Multiplication: Comparison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929F47-A23A-774C-A08F-FA8081095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00066"/>
            <a:ext cx="8686800" cy="4839538"/>
          </a:xfrm>
        </p:spPr>
        <p:txBody>
          <a:bodyPr/>
          <a:lstStyle/>
          <a:p>
            <a:r>
              <a:rPr lang="en-US" dirty="0"/>
              <a:t>Show a set, then multiply the set</a:t>
            </a:r>
          </a:p>
          <a:p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2C8DEA9-54C9-E547-9B5D-863F45021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506" y="2205283"/>
            <a:ext cx="5834311" cy="139887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BB49162D-F6E9-1143-8FE4-3616FDEDD487}"/>
              </a:ext>
            </a:extLst>
          </p:cNvPr>
          <p:cNvSpPr/>
          <p:nvPr/>
        </p:nvSpPr>
        <p:spPr>
          <a:xfrm>
            <a:off x="2089773" y="2064631"/>
            <a:ext cx="2765941" cy="428978"/>
          </a:xfrm>
          <a:custGeom>
            <a:avLst/>
            <a:gdLst>
              <a:gd name="connsiteX0" fmla="*/ 0 w 2765941"/>
              <a:gd name="connsiteY0" fmla="*/ 428978 h 428978"/>
              <a:gd name="connsiteX1" fmla="*/ 22577 w 2765941"/>
              <a:gd name="connsiteY1" fmla="*/ 316089 h 428978"/>
              <a:gd name="connsiteX2" fmla="*/ 56444 w 2765941"/>
              <a:gd name="connsiteY2" fmla="*/ 282222 h 428978"/>
              <a:gd name="connsiteX3" fmla="*/ 79022 w 2765941"/>
              <a:gd name="connsiteY3" fmla="*/ 248355 h 428978"/>
              <a:gd name="connsiteX4" fmla="*/ 112889 w 2765941"/>
              <a:gd name="connsiteY4" fmla="*/ 225778 h 428978"/>
              <a:gd name="connsiteX5" fmla="*/ 180622 w 2765941"/>
              <a:gd name="connsiteY5" fmla="*/ 180622 h 428978"/>
              <a:gd name="connsiteX6" fmla="*/ 248355 w 2765941"/>
              <a:gd name="connsiteY6" fmla="*/ 124178 h 428978"/>
              <a:gd name="connsiteX7" fmla="*/ 316089 w 2765941"/>
              <a:gd name="connsiteY7" fmla="*/ 101600 h 428978"/>
              <a:gd name="connsiteX8" fmla="*/ 383822 w 2765941"/>
              <a:gd name="connsiteY8" fmla="*/ 79022 h 428978"/>
              <a:gd name="connsiteX9" fmla="*/ 428977 w 2765941"/>
              <a:gd name="connsiteY9" fmla="*/ 67733 h 428978"/>
              <a:gd name="connsiteX10" fmla="*/ 541866 w 2765941"/>
              <a:gd name="connsiteY10" fmla="*/ 56444 h 428978"/>
              <a:gd name="connsiteX11" fmla="*/ 790222 w 2765941"/>
              <a:gd name="connsiteY11" fmla="*/ 45155 h 428978"/>
              <a:gd name="connsiteX12" fmla="*/ 1016000 w 2765941"/>
              <a:gd name="connsiteY12" fmla="*/ 56444 h 428978"/>
              <a:gd name="connsiteX13" fmla="*/ 1140177 w 2765941"/>
              <a:gd name="connsiteY13" fmla="*/ 79022 h 428978"/>
              <a:gd name="connsiteX14" fmla="*/ 1207911 w 2765941"/>
              <a:gd name="connsiteY14" fmla="*/ 101600 h 428978"/>
              <a:gd name="connsiteX15" fmla="*/ 1241777 w 2765941"/>
              <a:gd name="connsiteY15" fmla="*/ 112889 h 428978"/>
              <a:gd name="connsiteX16" fmla="*/ 1275644 w 2765941"/>
              <a:gd name="connsiteY16" fmla="*/ 135466 h 428978"/>
              <a:gd name="connsiteX17" fmla="*/ 1320800 w 2765941"/>
              <a:gd name="connsiteY17" fmla="*/ 191911 h 428978"/>
              <a:gd name="connsiteX18" fmla="*/ 1332089 w 2765941"/>
              <a:gd name="connsiteY18" fmla="*/ 225778 h 428978"/>
              <a:gd name="connsiteX19" fmla="*/ 1365955 w 2765941"/>
              <a:gd name="connsiteY19" fmla="*/ 293511 h 428978"/>
              <a:gd name="connsiteX20" fmla="*/ 1377244 w 2765941"/>
              <a:gd name="connsiteY20" fmla="*/ 406400 h 428978"/>
              <a:gd name="connsiteX21" fmla="*/ 1388533 w 2765941"/>
              <a:gd name="connsiteY21" fmla="*/ 316089 h 428978"/>
              <a:gd name="connsiteX22" fmla="*/ 1399822 w 2765941"/>
              <a:gd name="connsiteY22" fmla="*/ 270933 h 428978"/>
              <a:gd name="connsiteX23" fmla="*/ 1467555 w 2765941"/>
              <a:gd name="connsiteY23" fmla="*/ 169333 h 428978"/>
              <a:gd name="connsiteX24" fmla="*/ 1490133 w 2765941"/>
              <a:gd name="connsiteY24" fmla="*/ 135466 h 428978"/>
              <a:gd name="connsiteX25" fmla="*/ 1557866 w 2765941"/>
              <a:gd name="connsiteY25" fmla="*/ 90311 h 428978"/>
              <a:gd name="connsiteX26" fmla="*/ 1693333 w 2765941"/>
              <a:gd name="connsiteY26" fmla="*/ 45155 h 428978"/>
              <a:gd name="connsiteX27" fmla="*/ 1761066 w 2765941"/>
              <a:gd name="connsiteY27" fmla="*/ 22578 h 428978"/>
              <a:gd name="connsiteX28" fmla="*/ 1919111 w 2765941"/>
              <a:gd name="connsiteY28" fmla="*/ 0 h 428978"/>
              <a:gd name="connsiteX29" fmla="*/ 2201333 w 2765941"/>
              <a:gd name="connsiteY29" fmla="*/ 11289 h 428978"/>
              <a:gd name="connsiteX30" fmla="*/ 2269066 w 2765941"/>
              <a:gd name="connsiteY30" fmla="*/ 22578 h 428978"/>
              <a:gd name="connsiteX31" fmla="*/ 2427111 w 2765941"/>
              <a:gd name="connsiteY31" fmla="*/ 67733 h 428978"/>
              <a:gd name="connsiteX32" fmla="*/ 2460977 w 2765941"/>
              <a:gd name="connsiteY32" fmla="*/ 79022 h 428978"/>
              <a:gd name="connsiteX33" fmla="*/ 2494844 w 2765941"/>
              <a:gd name="connsiteY33" fmla="*/ 90311 h 428978"/>
              <a:gd name="connsiteX34" fmla="*/ 2562577 w 2765941"/>
              <a:gd name="connsiteY34" fmla="*/ 135466 h 428978"/>
              <a:gd name="connsiteX35" fmla="*/ 2630311 w 2765941"/>
              <a:gd name="connsiteY35" fmla="*/ 191911 h 428978"/>
              <a:gd name="connsiteX36" fmla="*/ 2686755 w 2765941"/>
              <a:gd name="connsiteY36" fmla="*/ 248355 h 428978"/>
              <a:gd name="connsiteX37" fmla="*/ 2743200 w 2765941"/>
              <a:gd name="connsiteY37" fmla="*/ 304800 h 428978"/>
              <a:gd name="connsiteX38" fmla="*/ 2765777 w 2765941"/>
              <a:gd name="connsiteY38" fmla="*/ 406400 h 42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765941" h="428978">
                <a:moveTo>
                  <a:pt x="0" y="428978"/>
                </a:moveTo>
                <a:cubicBezTo>
                  <a:pt x="955" y="422292"/>
                  <a:pt x="8249" y="337581"/>
                  <a:pt x="22577" y="316089"/>
                </a:cubicBezTo>
                <a:cubicBezTo>
                  <a:pt x="31433" y="302805"/>
                  <a:pt x="46223" y="294487"/>
                  <a:pt x="56444" y="282222"/>
                </a:cubicBezTo>
                <a:cubicBezTo>
                  <a:pt x="65130" y="271799"/>
                  <a:pt x="69428" y="257949"/>
                  <a:pt x="79022" y="248355"/>
                </a:cubicBezTo>
                <a:cubicBezTo>
                  <a:pt x="88616" y="238761"/>
                  <a:pt x="102466" y="234464"/>
                  <a:pt x="112889" y="225778"/>
                </a:cubicBezTo>
                <a:cubicBezTo>
                  <a:pt x="169265" y="178798"/>
                  <a:pt x="121103" y="200462"/>
                  <a:pt x="180622" y="180622"/>
                </a:cubicBezTo>
                <a:cubicBezTo>
                  <a:pt x="201890" y="159354"/>
                  <a:pt x="220065" y="136751"/>
                  <a:pt x="248355" y="124178"/>
                </a:cubicBezTo>
                <a:cubicBezTo>
                  <a:pt x="270103" y="114512"/>
                  <a:pt x="293511" y="109126"/>
                  <a:pt x="316089" y="101600"/>
                </a:cubicBezTo>
                <a:lnTo>
                  <a:pt x="383822" y="79022"/>
                </a:lnTo>
                <a:cubicBezTo>
                  <a:pt x="398874" y="75259"/>
                  <a:pt x="413618" y="69927"/>
                  <a:pt x="428977" y="67733"/>
                </a:cubicBezTo>
                <a:cubicBezTo>
                  <a:pt x="466414" y="62385"/>
                  <a:pt x="504122" y="58803"/>
                  <a:pt x="541866" y="56444"/>
                </a:cubicBezTo>
                <a:cubicBezTo>
                  <a:pt x="624575" y="51275"/>
                  <a:pt x="707437" y="48918"/>
                  <a:pt x="790222" y="45155"/>
                </a:cubicBezTo>
                <a:cubicBezTo>
                  <a:pt x="865481" y="48918"/>
                  <a:pt x="940853" y="50877"/>
                  <a:pt x="1016000" y="56444"/>
                </a:cubicBezTo>
                <a:cubicBezTo>
                  <a:pt x="1054712" y="59312"/>
                  <a:pt x="1101668" y="67469"/>
                  <a:pt x="1140177" y="79022"/>
                </a:cubicBezTo>
                <a:cubicBezTo>
                  <a:pt x="1162973" y="85861"/>
                  <a:pt x="1185333" y="94074"/>
                  <a:pt x="1207911" y="101600"/>
                </a:cubicBezTo>
                <a:cubicBezTo>
                  <a:pt x="1219200" y="105363"/>
                  <a:pt x="1231876" y="106289"/>
                  <a:pt x="1241777" y="112889"/>
                </a:cubicBezTo>
                <a:lnTo>
                  <a:pt x="1275644" y="135466"/>
                </a:lnTo>
                <a:cubicBezTo>
                  <a:pt x="1304019" y="220592"/>
                  <a:pt x="1262443" y="118964"/>
                  <a:pt x="1320800" y="191911"/>
                </a:cubicBezTo>
                <a:cubicBezTo>
                  <a:pt x="1328234" y="201203"/>
                  <a:pt x="1326767" y="215135"/>
                  <a:pt x="1332089" y="225778"/>
                </a:cubicBezTo>
                <a:cubicBezTo>
                  <a:pt x="1375856" y="313314"/>
                  <a:pt x="1337579" y="208384"/>
                  <a:pt x="1365955" y="293511"/>
                </a:cubicBezTo>
                <a:cubicBezTo>
                  <a:pt x="1369718" y="331141"/>
                  <a:pt x="1350503" y="379659"/>
                  <a:pt x="1377244" y="406400"/>
                </a:cubicBezTo>
                <a:cubicBezTo>
                  <a:pt x="1398696" y="427852"/>
                  <a:pt x="1383545" y="346014"/>
                  <a:pt x="1388533" y="316089"/>
                </a:cubicBezTo>
                <a:cubicBezTo>
                  <a:pt x="1391084" y="300785"/>
                  <a:pt x="1392883" y="284810"/>
                  <a:pt x="1399822" y="270933"/>
                </a:cubicBezTo>
                <a:cubicBezTo>
                  <a:pt x="1399823" y="270931"/>
                  <a:pt x="1456266" y="186267"/>
                  <a:pt x="1467555" y="169333"/>
                </a:cubicBezTo>
                <a:cubicBezTo>
                  <a:pt x="1475081" y="158044"/>
                  <a:pt x="1478844" y="142992"/>
                  <a:pt x="1490133" y="135466"/>
                </a:cubicBezTo>
                <a:cubicBezTo>
                  <a:pt x="1512711" y="120414"/>
                  <a:pt x="1532124" y="98892"/>
                  <a:pt x="1557866" y="90311"/>
                </a:cubicBezTo>
                <a:lnTo>
                  <a:pt x="1693333" y="45155"/>
                </a:lnTo>
                <a:lnTo>
                  <a:pt x="1761066" y="22578"/>
                </a:lnTo>
                <a:cubicBezTo>
                  <a:pt x="1850924" y="4606"/>
                  <a:pt x="1798441" y="13408"/>
                  <a:pt x="1919111" y="0"/>
                </a:cubicBezTo>
                <a:cubicBezTo>
                  <a:pt x="2013185" y="3763"/>
                  <a:pt x="2107379" y="5227"/>
                  <a:pt x="2201333" y="11289"/>
                </a:cubicBezTo>
                <a:cubicBezTo>
                  <a:pt x="2224175" y="12763"/>
                  <a:pt x="2246685" y="17782"/>
                  <a:pt x="2269066" y="22578"/>
                </a:cubicBezTo>
                <a:cubicBezTo>
                  <a:pt x="2348449" y="39588"/>
                  <a:pt x="2356029" y="44039"/>
                  <a:pt x="2427111" y="67733"/>
                </a:cubicBezTo>
                <a:lnTo>
                  <a:pt x="2460977" y="79022"/>
                </a:lnTo>
                <a:cubicBezTo>
                  <a:pt x="2472266" y="82785"/>
                  <a:pt x="2484943" y="83710"/>
                  <a:pt x="2494844" y="90311"/>
                </a:cubicBezTo>
                <a:cubicBezTo>
                  <a:pt x="2517422" y="105363"/>
                  <a:pt x="2543390" y="116279"/>
                  <a:pt x="2562577" y="135466"/>
                </a:cubicBezTo>
                <a:cubicBezTo>
                  <a:pt x="2606038" y="178927"/>
                  <a:pt x="2583160" y="160477"/>
                  <a:pt x="2630311" y="191911"/>
                </a:cubicBezTo>
                <a:cubicBezTo>
                  <a:pt x="2690520" y="282225"/>
                  <a:pt x="2611496" y="173096"/>
                  <a:pt x="2686755" y="248355"/>
                </a:cubicBezTo>
                <a:cubicBezTo>
                  <a:pt x="2762015" y="323615"/>
                  <a:pt x="2652888" y="244592"/>
                  <a:pt x="2743200" y="304800"/>
                </a:cubicBezTo>
                <a:cubicBezTo>
                  <a:pt x="2769347" y="383243"/>
                  <a:pt x="2765777" y="348734"/>
                  <a:pt x="2765777" y="406400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5EE6A6-C440-6D43-84E5-8A8EB22D93EE}"/>
              </a:ext>
            </a:extLst>
          </p:cNvPr>
          <p:cNvSpPr txBox="1"/>
          <p:nvPr/>
        </p:nvSpPr>
        <p:spPr>
          <a:xfrm>
            <a:off x="3539562" y="5315224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× 2 = 6</a:t>
            </a:r>
          </a:p>
        </p:txBody>
      </p:sp>
    </p:spTree>
    <p:extLst>
      <p:ext uri="{BB962C8B-B14F-4D97-AF65-F5344CB8AC3E}">
        <p14:creationId xmlns:p14="http://schemas.microsoft.com/office/powerpoint/2010/main" val="232665000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/>
              <a:t>Division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300" dirty="0"/>
              <a:t>90 division basic facts</a:t>
            </a:r>
          </a:p>
          <a:p>
            <a:pPr lvl="1" eaLnBrk="1" hangingPunct="1"/>
            <a:r>
              <a:rPr lang="en-US" b="0" dirty="0"/>
              <a:t>Divisor and quotient are single-digit numbers and dividend is single- or double-digit number</a:t>
            </a:r>
          </a:p>
          <a:p>
            <a:pPr eaLnBrk="1" hangingPunct="1">
              <a:buFontTx/>
              <a:buNone/>
            </a:pPr>
            <a:r>
              <a:rPr lang="en-US" dirty="0"/>
              <a:t>	   8 	</a:t>
            </a:r>
            <a:r>
              <a:rPr lang="en-US" dirty="0">
                <a:cs typeface="Arial" charset="0"/>
              </a:rPr>
              <a:t>÷	4	=	2</a:t>
            </a:r>
            <a:r>
              <a:rPr lang="en-US" dirty="0"/>
              <a:t>	</a:t>
            </a:r>
          </a:p>
          <a:p>
            <a:pPr eaLnBrk="1" hangingPunct="1">
              <a:buFontTx/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rgbClr val="EB641B"/>
                </a:solidFill>
              </a:rPr>
              <a:t>(</a:t>
            </a:r>
            <a:r>
              <a:rPr lang="en-US" b="1" u="sng" dirty="0">
                <a:solidFill>
                  <a:srgbClr val="EB641B"/>
                </a:solidFill>
              </a:rPr>
              <a:t>dividend</a:t>
            </a:r>
            <a:r>
              <a:rPr lang="en-US" b="1" dirty="0">
                <a:solidFill>
                  <a:srgbClr val="EB641B"/>
                </a:solidFill>
              </a:rPr>
              <a:t>)   </a:t>
            </a:r>
            <a:r>
              <a:rPr lang="en-US" dirty="0"/>
              <a:t> </a:t>
            </a:r>
            <a:r>
              <a:rPr lang="en-US" b="1" dirty="0">
                <a:solidFill>
                  <a:srgbClr val="EB641B"/>
                </a:solidFill>
              </a:rPr>
              <a:t>(</a:t>
            </a:r>
            <a:r>
              <a:rPr lang="en-US" b="1" u="sng" dirty="0">
                <a:solidFill>
                  <a:srgbClr val="EB641B"/>
                </a:solidFill>
              </a:rPr>
              <a:t>divisor</a:t>
            </a:r>
            <a:r>
              <a:rPr lang="en-US" b="1" dirty="0">
                <a:solidFill>
                  <a:srgbClr val="EB641B"/>
                </a:solidFill>
              </a:rPr>
              <a:t>)</a:t>
            </a:r>
            <a:r>
              <a:rPr lang="en-US" dirty="0"/>
              <a:t>	   </a:t>
            </a:r>
            <a:r>
              <a:rPr lang="en-US" b="1" dirty="0">
                <a:solidFill>
                  <a:srgbClr val="EB641B"/>
                </a:solidFill>
              </a:rPr>
              <a:t> (</a:t>
            </a:r>
            <a:r>
              <a:rPr lang="en-US" b="1" u="sng" dirty="0">
                <a:solidFill>
                  <a:srgbClr val="EB641B"/>
                </a:solidFill>
              </a:rPr>
              <a:t>quotient</a:t>
            </a:r>
            <a:r>
              <a:rPr lang="en-US" b="1" dirty="0">
                <a:solidFill>
                  <a:srgbClr val="EB641B"/>
                </a:solidFill>
              </a:rPr>
              <a:t>)</a:t>
            </a:r>
          </a:p>
          <a:p>
            <a:pPr eaLnBrk="1" hangingPunct="1">
              <a:buFontTx/>
              <a:buNone/>
            </a:pPr>
            <a:endParaRPr lang="en-US" sz="2000" u="sng" dirty="0"/>
          </a:p>
          <a:p>
            <a:pPr lvl="1" eaLnBrk="1" hangingPunct="1"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9117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/>
              <a:t>Division: Equal Groups (Partitive Division)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62A89A-F522-8C4E-9A96-60C51A6D3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75790"/>
            <a:ext cx="8686800" cy="4839538"/>
          </a:xfrm>
        </p:spPr>
        <p:txBody>
          <a:bodyPr/>
          <a:lstStyle/>
          <a:p>
            <a:r>
              <a:rPr lang="en-US" dirty="0"/>
              <a:t>Show the dividend, divide equally among divisor, count quotient</a:t>
            </a:r>
          </a:p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4253161"/>
            <a:ext cx="1099113" cy="5461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3872161"/>
            <a:ext cx="1099113" cy="5461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4405561"/>
            <a:ext cx="1099113" cy="5461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1984134"/>
            <a:ext cx="1752600" cy="1752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831734"/>
            <a:ext cx="1752600" cy="1752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060334"/>
            <a:ext cx="1752600" cy="17526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050934"/>
            <a:ext cx="558800" cy="4254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2898534"/>
            <a:ext cx="558800" cy="4254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2060334"/>
            <a:ext cx="558800" cy="4254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72161"/>
            <a:ext cx="1099113" cy="5461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3795961"/>
            <a:ext cx="1099113" cy="5461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4329361"/>
            <a:ext cx="1099113" cy="5461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441334"/>
            <a:ext cx="558800" cy="4254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1967161"/>
            <a:ext cx="558800" cy="4254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288934"/>
            <a:ext cx="558800" cy="4254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85641" y="5315225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÷ 3 = 2</a:t>
            </a:r>
          </a:p>
        </p:txBody>
      </p:sp>
    </p:spTree>
    <p:extLst>
      <p:ext uri="{BB962C8B-B14F-4D97-AF65-F5344CB8AC3E}">
        <p14:creationId xmlns:p14="http://schemas.microsoft.com/office/powerpoint/2010/main" val="271525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31684 0.05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51424 -0.035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12" y="-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11 0.00231 L 0.80313 -0.086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51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0.2085 -0.0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11 0.00231 L 0.44462 0.05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59201 0.122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/>
              <a:t>Division: Equal Groups (Measurement Division)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C01B57-4A5E-E543-A590-8FAA56687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60407"/>
            <a:ext cx="8686800" cy="4839538"/>
          </a:xfrm>
        </p:spPr>
        <p:txBody>
          <a:bodyPr/>
          <a:lstStyle/>
          <a:p>
            <a:r>
              <a:rPr lang="en-US" dirty="0"/>
              <a:t>Show the dividend, make groups of the divisor, count groups</a:t>
            </a:r>
          </a:p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4253161"/>
            <a:ext cx="1099113" cy="5461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3872161"/>
            <a:ext cx="1099113" cy="5461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4329361"/>
            <a:ext cx="1099113" cy="5461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814761"/>
            <a:ext cx="558800" cy="4254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119561"/>
            <a:ext cx="558800" cy="4254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500561"/>
            <a:ext cx="558800" cy="4254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2576761"/>
            <a:ext cx="558800" cy="4254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662361"/>
            <a:ext cx="558800" cy="4254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2043361"/>
            <a:ext cx="558800" cy="4254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72161"/>
            <a:ext cx="1099113" cy="5461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3795961"/>
            <a:ext cx="1099113" cy="5461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4329361"/>
            <a:ext cx="1099113" cy="5461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85641" y="5315225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÷ 3 = 2</a:t>
            </a:r>
          </a:p>
        </p:txBody>
      </p:sp>
    </p:spTree>
    <p:extLst>
      <p:ext uri="{BB962C8B-B14F-4D97-AF65-F5344CB8AC3E}">
        <p14:creationId xmlns:p14="http://schemas.microsoft.com/office/powerpoint/2010/main" val="22283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5291E-6 -3.74364E-6 L 0.43356 -3.74364E-6 " pathEditMode="relative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4709E-6 -3.74364E-6 L 0.36686 -3.74364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5291E-6 6.25636E-6 L 0.32517 6.25636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4709E-6 -3.74364E-6 L 0.62533 -0.0111 " pathEditMode="relative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5291E-6 -3.74364E-6 L 0.55029 0.01111 " pathEditMode="relative" ptsTypes="AA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13 0.00231 L 0.59476 -0.00879 " pathEditMode="relative" ptsTypes="AA">
                                      <p:cBhvr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371" y="1943100"/>
            <a:ext cx="4383712" cy="1728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20" y="424070"/>
            <a:ext cx="2019611" cy="18762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34554" y="4391026"/>
            <a:ext cx="5179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-</a:t>
            </a:r>
            <a:r>
              <a:rPr lang="en-US" sz="3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+ (-4) = ___      5 </a:t>
            </a:r>
            <a:r>
              <a:rPr lang="mr-IN" sz="3200" dirty="0">
                <a:solidFill>
                  <a:schemeClr val="accent4"/>
                </a:solidFill>
                <a:latin typeface="Calibri" panose="020F0502020204030204" pitchFamily="34" charset="0"/>
              </a:rPr>
              <a:t>–</a:t>
            </a:r>
            <a:r>
              <a:rPr lang="en-US" sz="32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(-6) = ___</a:t>
            </a:r>
          </a:p>
        </p:txBody>
      </p:sp>
    </p:spTree>
    <p:extLst>
      <p:ext uri="{BB962C8B-B14F-4D97-AF65-F5344CB8AC3E}">
        <p14:creationId xmlns:p14="http://schemas.microsoft.com/office/powerpoint/2010/main" val="374077294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build fact fluency within intensive intervention?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Teach the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concepts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the operations </a:t>
            </a:r>
          </a:p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Teach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strategies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 understand how facts fit together</a:t>
            </a:r>
          </a:p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Practice building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fluency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with a variety of activities and games</a:t>
            </a:r>
          </a:p>
        </p:txBody>
      </p:sp>
    </p:spTree>
    <p:extLst>
      <p:ext uri="{BB962C8B-B14F-4D97-AF65-F5344CB8AC3E}">
        <p14:creationId xmlns:p14="http://schemas.microsoft.com/office/powerpoint/2010/main" val="37796764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FE74BC-BAB5-AD46-B7E1-ED13BB9F0C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804" y="0"/>
            <a:ext cx="5156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64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434" y="1076790"/>
            <a:ext cx="2806867" cy="49481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4450" y="1123355"/>
            <a:ext cx="2150534" cy="691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Intervention: Occurs frequently and with intensity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0" y="4027423"/>
            <a:ext cx="2150534" cy="9155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latin typeface="Calibri" panose="020F0502020204030204" pitchFamily="34" charset="0"/>
                <a:cs typeface="Calibri" panose="020F0502020204030204" pitchFamily="34" charset="0"/>
              </a:rPr>
              <a:t>Intervention adaptation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: Content, dosage, explicit instruction, attention to transfer</a:t>
            </a:r>
          </a:p>
        </p:txBody>
      </p:sp>
      <p:sp>
        <p:nvSpPr>
          <p:cNvPr id="6" name="Oval 5"/>
          <p:cNvSpPr/>
          <p:nvPr/>
        </p:nvSpPr>
        <p:spPr>
          <a:xfrm>
            <a:off x="5679017" y="1975444"/>
            <a:ext cx="2150534" cy="6434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Assessment: Formative</a:t>
            </a:r>
          </a:p>
        </p:txBody>
      </p:sp>
      <p:sp>
        <p:nvSpPr>
          <p:cNvPr id="7" name="Oval 6"/>
          <p:cNvSpPr/>
          <p:nvPr/>
        </p:nvSpPr>
        <p:spPr>
          <a:xfrm>
            <a:off x="5679017" y="3137494"/>
            <a:ext cx="2150534" cy="6434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Assessment: Diagnostic</a:t>
            </a:r>
          </a:p>
        </p:txBody>
      </p:sp>
      <p:sp>
        <p:nvSpPr>
          <p:cNvPr id="8" name="Oval 7"/>
          <p:cNvSpPr/>
          <p:nvPr/>
        </p:nvSpPr>
        <p:spPr>
          <a:xfrm>
            <a:off x="5679017" y="4794844"/>
            <a:ext cx="2150534" cy="6434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Assessment: Formative</a:t>
            </a:r>
          </a:p>
        </p:txBody>
      </p:sp>
    </p:spTree>
    <p:extLst>
      <p:ext uri="{BB962C8B-B14F-4D97-AF65-F5344CB8AC3E}">
        <p14:creationId xmlns:p14="http://schemas.microsoft.com/office/powerpoint/2010/main" val="207826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 Difficulties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42683" y="1218011"/>
            <a:ext cx="3135085" cy="7600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Reading problems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34421" y="1757570"/>
            <a:ext cx="3135085" cy="760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Understanding vocabulary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1004" y="2406316"/>
            <a:ext cx="3135085" cy="7600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Identifying relevant information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955599" y="3055062"/>
            <a:ext cx="3135085" cy="760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Ignoring irrelevant information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592414" y="3629800"/>
            <a:ext cx="3135085" cy="7600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Interpreting charts and graphs</a:t>
            </a:r>
          </a:p>
        </p:txBody>
      </p:sp>
      <p:sp>
        <p:nvSpPr>
          <p:cNvPr id="9" name="Rectangle 8"/>
          <p:cNvSpPr/>
          <p:nvPr/>
        </p:nvSpPr>
        <p:spPr>
          <a:xfrm>
            <a:off x="4339669" y="4193526"/>
            <a:ext cx="3135085" cy="76002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Identifying appropriate operation(s)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6924" y="4853284"/>
            <a:ext cx="3135085" cy="7600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Performing the computation(s)</a:t>
            </a:r>
          </a:p>
        </p:txBody>
      </p:sp>
    </p:spTree>
    <p:extLst>
      <p:ext uri="{BB962C8B-B14F-4D97-AF65-F5344CB8AC3E}">
        <p14:creationId xmlns:p14="http://schemas.microsoft.com/office/powerpoint/2010/main" val="366479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9B5EB2-D28A-514B-AC00-6D7C49C085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8" y="116733"/>
            <a:ext cx="1606280" cy="1606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F9FDB8-5C15-FB44-AB6B-210049ACFD8E}"/>
              </a:ext>
            </a:extLst>
          </p:cNvPr>
          <p:cNvSpPr txBox="1"/>
          <p:nvPr/>
        </p:nvSpPr>
        <p:spPr>
          <a:xfrm>
            <a:off x="2498388" y="712386"/>
            <a:ext cx="6580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Don’t tie key words to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16CCF-F92B-1E4E-B402-B1D7560CB3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8" y="2157190"/>
            <a:ext cx="1660922" cy="16549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2E751B-0285-0A47-8B5C-F940F02A63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08" y="4246286"/>
            <a:ext cx="1660922" cy="1654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2426CC-24AC-FC4B-9FD8-08E57ECF9E1D}"/>
              </a:ext>
            </a:extLst>
          </p:cNvPr>
          <p:cNvSpPr txBox="1"/>
          <p:nvPr/>
        </p:nvSpPr>
        <p:spPr>
          <a:xfrm>
            <a:off x="2553030" y="2707650"/>
            <a:ext cx="5251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Do have an attack strategy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D242FE-FD3B-3F47-B243-F438E0565D84}"/>
              </a:ext>
            </a:extLst>
          </p:cNvPr>
          <p:cNvSpPr txBox="1"/>
          <p:nvPr/>
        </p:nvSpPr>
        <p:spPr>
          <a:xfrm>
            <a:off x="2553030" y="4702915"/>
            <a:ext cx="6502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Do teach word-problem schemas</a:t>
            </a:r>
          </a:p>
        </p:txBody>
      </p:sp>
    </p:spTree>
    <p:extLst>
      <p:ext uri="{BB962C8B-B14F-4D97-AF65-F5344CB8AC3E}">
        <p14:creationId xmlns:p14="http://schemas.microsoft.com/office/powerpoint/2010/main" val="186075685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47"/>
            <a:ext cx="3663073" cy="28503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576" y="338089"/>
            <a:ext cx="4364346" cy="5633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27" y="3530799"/>
            <a:ext cx="3721964" cy="272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3038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77640"/>
            <a:ext cx="2938910" cy="20313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342900"/>
            <a:r>
              <a:rPr lang="en-US" sz="2250" b="1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SOLVE</a:t>
            </a:r>
          </a:p>
          <a:p>
            <a:pPr algn="ctr" defTabSz="342900"/>
            <a:endParaRPr lang="en-US" sz="1500" b="1" dirty="0">
              <a:solidFill>
                <a:prstClr val="white"/>
              </a:solidFill>
              <a:latin typeface="Calibri" panose="020F0502020204030204" pitchFamily="34" charset="0"/>
              <a:ea typeface="Marker Felt Thin" charset="0"/>
              <a:cs typeface="Calibri" panose="020F0502020204030204" pitchFamily="34" charset="0"/>
            </a:endParaRPr>
          </a:p>
          <a:p>
            <a:pPr defTabSz="342900"/>
            <a:r>
              <a:rPr lang="en-US" sz="1500" b="1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S</a:t>
            </a:r>
            <a:r>
              <a:rPr lang="en-US" sz="1500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tudy the problem.</a:t>
            </a:r>
          </a:p>
          <a:p>
            <a:pPr defTabSz="342900"/>
            <a:r>
              <a:rPr lang="en-US" sz="1500" b="1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O</a:t>
            </a:r>
            <a:r>
              <a:rPr lang="en-US" sz="1500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rganize the facts.</a:t>
            </a:r>
          </a:p>
          <a:p>
            <a:pPr defTabSz="342900"/>
            <a:r>
              <a:rPr lang="en-US" sz="1500" b="1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L</a:t>
            </a:r>
            <a:r>
              <a:rPr lang="en-US" sz="1500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ine up the plan. </a:t>
            </a:r>
          </a:p>
          <a:p>
            <a:pPr defTabSz="342900"/>
            <a:r>
              <a:rPr lang="en-US" sz="1500" b="1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V</a:t>
            </a:r>
            <a:r>
              <a:rPr lang="en-US" sz="1500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erify the plan with computation.</a:t>
            </a:r>
          </a:p>
          <a:p>
            <a:pPr defTabSz="342900"/>
            <a:r>
              <a:rPr lang="en-US" sz="1500" b="1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E</a:t>
            </a:r>
            <a:r>
              <a:rPr lang="en-US" sz="1500" dirty="0">
                <a:solidFill>
                  <a:prstClr val="white"/>
                </a:solidFill>
                <a:latin typeface="Calibri" panose="020F0502020204030204" pitchFamily="34" charset="0"/>
                <a:ea typeface="Marker Felt Thin" charset="0"/>
                <a:cs typeface="Calibri" panose="020F0502020204030204" pitchFamily="34" charset="0"/>
              </a:rPr>
              <a:t>xamine the answer.</a:t>
            </a:r>
            <a:endParaRPr lang="en-US" sz="1500" b="1" dirty="0">
              <a:solidFill>
                <a:prstClr val="white"/>
              </a:solidFill>
              <a:latin typeface="Calibri" panose="020F0502020204030204" pitchFamily="34" charset="0"/>
              <a:ea typeface="Marker Felt Thin" charset="0"/>
              <a:cs typeface="Calibri" panose="020F0502020204030204" pitchFamily="34" charset="0"/>
            </a:endParaRPr>
          </a:p>
          <a:p>
            <a:pPr defTabSz="342900"/>
            <a:endParaRPr lang="en-US" sz="135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1731" y="2771013"/>
            <a:ext cx="2750772" cy="29109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225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SIGNS</a:t>
            </a:r>
            <a:endParaRPr lang="en-US" sz="135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defTabSz="342900"/>
            <a:r>
              <a:rPr lang="en-US" sz="27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urvey questions</a:t>
            </a:r>
          </a:p>
          <a:p>
            <a:pPr marL="0" lvl="1" defTabSz="342900"/>
            <a:r>
              <a:rPr lang="en-US" sz="27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dentify key words</a:t>
            </a:r>
          </a:p>
          <a:p>
            <a:pPr marL="0" lvl="1" defTabSz="342900"/>
            <a:r>
              <a:rPr lang="en-US" sz="27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raphically draw problem</a:t>
            </a:r>
          </a:p>
          <a:p>
            <a:pPr marL="0" lvl="1" defTabSz="342900"/>
            <a:r>
              <a:rPr lang="en-US" sz="27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ote operations</a:t>
            </a:r>
          </a:p>
          <a:p>
            <a:pPr marL="0" lvl="1" defTabSz="342900"/>
            <a:r>
              <a:rPr lang="en-US" sz="27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olve and check</a:t>
            </a:r>
          </a:p>
          <a:p>
            <a:pPr algn="ctr" defTabSz="342900"/>
            <a:endParaRPr lang="en-US" sz="135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2ACA7-FF8C-C348-B22E-2ED8A3721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724" y="1186560"/>
            <a:ext cx="3188676" cy="242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4451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Schemas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45128"/>
            <a:ext cx="4400550" cy="4839538"/>
          </a:xfrm>
        </p:spPr>
        <p:txBody>
          <a:bodyPr/>
          <a:lstStyle/>
          <a:p>
            <a:r>
              <a:rPr lang="en-US" dirty="0"/>
              <a:t>When teaching about word problems, students should learn the </a:t>
            </a:r>
            <a:r>
              <a:rPr lang="en-US" i="1" dirty="0"/>
              <a:t>schema</a:t>
            </a:r>
            <a:r>
              <a:rPr lang="en-US" dirty="0"/>
              <a:t> of the word problem.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23974E-F73A-CC46-A2E9-A13F4EC2231F}"/>
              </a:ext>
            </a:extLst>
          </p:cNvPr>
          <p:cNvSpPr/>
          <p:nvPr/>
        </p:nvSpPr>
        <p:spPr>
          <a:xfrm>
            <a:off x="4832693" y="3477585"/>
            <a:ext cx="3657600" cy="7306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Equal Groups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772BA3-EC32-2D48-9BB6-45C260DEBBB9}"/>
              </a:ext>
            </a:extLst>
          </p:cNvPr>
          <p:cNvSpPr/>
          <p:nvPr/>
        </p:nvSpPr>
        <p:spPr>
          <a:xfrm>
            <a:off x="4832693" y="5160463"/>
            <a:ext cx="3657600" cy="7306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Ratios/Proportions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53C31F-2ADF-C242-87C3-E265FD50F2F1}"/>
              </a:ext>
            </a:extLst>
          </p:cNvPr>
          <p:cNvSpPr/>
          <p:nvPr/>
        </p:nvSpPr>
        <p:spPr>
          <a:xfrm>
            <a:off x="4832693" y="4319024"/>
            <a:ext cx="3657600" cy="730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5FBA9B-CD74-0443-ACA8-6A1173099DAC}"/>
              </a:ext>
            </a:extLst>
          </p:cNvPr>
          <p:cNvSpPr/>
          <p:nvPr/>
        </p:nvSpPr>
        <p:spPr>
          <a:xfrm>
            <a:off x="4838988" y="2632084"/>
            <a:ext cx="3657600" cy="7306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3D2058-27D9-BC45-9DC8-15B96A3C67C4}"/>
              </a:ext>
            </a:extLst>
          </p:cNvPr>
          <p:cNvSpPr/>
          <p:nvPr/>
        </p:nvSpPr>
        <p:spPr>
          <a:xfrm>
            <a:off x="4838988" y="972390"/>
            <a:ext cx="3657600" cy="7306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23B92E-2E24-3A42-A194-4812C752A1CD}"/>
              </a:ext>
            </a:extLst>
          </p:cNvPr>
          <p:cNvSpPr/>
          <p:nvPr/>
        </p:nvSpPr>
        <p:spPr>
          <a:xfrm>
            <a:off x="4859237" y="1802237"/>
            <a:ext cx="3657600" cy="7306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</a:p>
        </p:txBody>
      </p:sp>
    </p:spTree>
    <p:extLst>
      <p:ext uri="{BB962C8B-B14F-4D97-AF65-F5344CB8AC3E}">
        <p14:creationId xmlns:p14="http://schemas.microsoft.com/office/powerpoint/2010/main" val="196317876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How do you incorporate effective problem-solving strategies within intensive intervention?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228600" y="1357313"/>
            <a:ext cx="8686800" cy="4494214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FF9300"/>
              </a:buClr>
              <a:buFont typeface="Wingdings" charset="2"/>
              <a:buChar char="q"/>
            </a:pPr>
            <a:r>
              <a:rPr lang="en-US" sz="2400" b="1" dirty="0">
                <a:solidFill>
                  <a:srgbClr val="FF2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use key words tied to operations</a:t>
            </a:r>
          </a:p>
          <a:p>
            <a:pPr marL="342900" indent="-342900">
              <a:buClr>
                <a:srgbClr val="FF9300"/>
              </a:buClr>
              <a:buFont typeface="Wingdings" charset="2"/>
              <a:buChar char="q"/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400" b="1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teach students an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attack strategy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9300"/>
              </a:buClr>
              <a:buFont typeface="Wingdings" charset="2"/>
              <a:buChar char="q"/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teach students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schemas</a:t>
            </a:r>
          </a:p>
          <a:p>
            <a:pPr marL="342900" indent="-342900">
              <a:buClr>
                <a:srgbClr val="FF9300"/>
              </a:buClr>
              <a:buFont typeface="Wingdings" charset="2"/>
              <a:buChar char="q"/>
            </a:pP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9300"/>
              </a:buClr>
              <a:buFont typeface="Wingdings" charset="2"/>
              <a:buChar char="q"/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400" b="1" dirty="0">
                <a:solidFill>
                  <a:srgbClr val="00905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explicitly teach problem solving</a:t>
            </a:r>
            <a:endParaRPr lang="en-US" sz="2400" b="1" dirty="0">
              <a:solidFill>
                <a:srgbClr val="00905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9300"/>
              </a:buClr>
              <a:buFont typeface="Wingdings" charset="2"/>
              <a:buChar char="q"/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provide problem-solving instruction regularly (i.e., several times a week)</a:t>
            </a:r>
          </a:p>
          <a:p>
            <a:pPr marL="342900" indent="-342900">
              <a:buClr>
                <a:srgbClr val="FF9300"/>
              </a:buClr>
              <a:buFont typeface="Wingdings" charset="2"/>
              <a:buChar char="q"/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practice schemas that students will encounter regularly</a:t>
            </a:r>
          </a:p>
        </p:txBody>
      </p:sp>
    </p:spTree>
    <p:extLst>
      <p:ext uri="{BB962C8B-B14F-4D97-AF65-F5344CB8AC3E}">
        <p14:creationId xmlns:p14="http://schemas.microsoft.com/office/powerpoint/2010/main" val="373983245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Component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715567" y="1323203"/>
            <a:ext cx="3442096" cy="10547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on task</a:t>
            </a:r>
          </a:p>
        </p:txBody>
      </p:sp>
      <p:sp>
        <p:nvSpPr>
          <p:cNvPr id="4" name="Rectangle 3"/>
          <p:cNvSpPr/>
          <p:nvPr/>
        </p:nvSpPr>
        <p:spPr>
          <a:xfrm>
            <a:off x="5172002" y="3815957"/>
            <a:ext cx="3442096" cy="10547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regulate behavior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0952" y="2569580"/>
            <a:ext cx="3442096" cy="10547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keep attention</a:t>
            </a:r>
          </a:p>
        </p:txBody>
      </p:sp>
    </p:spTree>
    <p:extLst>
      <p:ext uri="{BB962C8B-B14F-4D97-AF65-F5344CB8AC3E}">
        <p14:creationId xmlns:p14="http://schemas.microsoft.com/office/powerpoint/2010/main" val="350031951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incorporate a motivational component within intensive intervention?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8750"/>
            <a:ext cx="8686800" cy="4655916"/>
          </a:xfrm>
        </p:spPr>
        <p:txBody>
          <a:bodyPr/>
          <a:lstStyle/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Utilize a motivational component, when necessary</a:t>
            </a:r>
          </a:p>
        </p:txBody>
      </p:sp>
    </p:spTree>
    <p:extLst>
      <p:ext uri="{BB962C8B-B14F-4D97-AF65-F5344CB8AC3E}">
        <p14:creationId xmlns:p14="http://schemas.microsoft.com/office/powerpoint/2010/main" val="60192276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36097" y="663473"/>
            <a:ext cx="4797895" cy="737755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Instructional Platform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68023" y="1705929"/>
            <a:ext cx="326724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DELIVERY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68023" y="3774907"/>
            <a:ext cx="353404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STRATEGIES</a:t>
            </a:r>
          </a:p>
        </p:txBody>
      </p:sp>
      <p:sp>
        <p:nvSpPr>
          <p:cNvPr id="17" name="Oval 16"/>
          <p:cNvSpPr/>
          <p:nvPr/>
        </p:nvSpPr>
        <p:spPr>
          <a:xfrm>
            <a:off x="4054486" y="2161813"/>
            <a:ext cx="1640909" cy="3878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Explicit instruction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5983704" y="3065452"/>
            <a:ext cx="1640909" cy="3878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23" name="Oval 22"/>
          <p:cNvSpPr/>
          <p:nvPr/>
        </p:nvSpPr>
        <p:spPr>
          <a:xfrm>
            <a:off x="4981188" y="2649952"/>
            <a:ext cx="1640909" cy="3878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Concise language</a:t>
            </a:r>
          </a:p>
        </p:txBody>
      </p:sp>
      <p:sp>
        <p:nvSpPr>
          <p:cNvPr id="24" name="Oval 23"/>
          <p:cNvSpPr/>
          <p:nvPr/>
        </p:nvSpPr>
        <p:spPr>
          <a:xfrm>
            <a:off x="4054485" y="4187520"/>
            <a:ext cx="1640909" cy="3878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Fluency building</a:t>
            </a:r>
          </a:p>
        </p:txBody>
      </p:sp>
      <p:sp>
        <p:nvSpPr>
          <p:cNvPr id="25" name="Oval 24"/>
          <p:cNvSpPr/>
          <p:nvPr/>
        </p:nvSpPr>
        <p:spPr>
          <a:xfrm>
            <a:off x="4981187" y="4649745"/>
            <a:ext cx="1640909" cy="38781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Problem solving instruction</a:t>
            </a:r>
          </a:p>
        </p:txBody>
      </p:sp>
      <p:sp>
        <p:nvSpPr>
          <p:cNvPr id="26" name="Oval 25"/>
          <p:cNvSpPr/>
          <p:nvPr/>
        </p:nvSpPr>
        <p:spPr>
          <a:xfrm>
            <a:off x="6061158" y="5051009"/>
            <a:ext cx="1640909" cy="3878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Motivation component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586C8F-DC25-4F4B-8352-7451169801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05" y="663473"/>
            <a:ext cx="2806867" cy="494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7554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2ECB5B-3D33-5446-94AC-4D16781800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853" y="0"/>
            <a:ext cx="52182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70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434" y="1076790"/>
            <a:ext cx="2806867" cy="49481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4450" y="1123355"/>
            <a:ext cx="2150534" cy="691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Intervention: Occurs frequently and with intensity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5E4DA0-8DAD-BC47-AA1F-3BF68F494585}"/>
              </a:ext>
            </a:extLst>
          </p:cNvPr>
          <p:cNvSpPr txBox="1"/>
          <p:nvPr/>
        </p:nvSpPr>
        <p:spPr>
          <a:xfrm>
            <a:off x="1314450" y="1861143"/>
            <a:ext cx="18762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 tutored in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groups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evidence-based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Tutoring occurs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to 4 times a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Sessions last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to 60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Tutoring lasts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to 20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5191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434" y="1076790"/>
            <a:ext cx="2806867" cy="49481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4450" y="1123355"/>
            <a:ext cx="2150534" cy="691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Intervention: Occurs frequently and with intensity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0" y="4027423"/>
            <a:ext cx="2150534" cy="9155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latin typeface="Calibri" panose="020F0502020204030204" pitchFamily="34" charset="0"/>
                <a:cs typeface="Calibri" panose="020F0502020204030204" pitchFamily="34" charset="0"/>
              </a:rPr>
              <a:t>Intervention adaptation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: Content, dosage, explicit instruction, attention to transfer</a:t>
            </a:r>
          </a:p>
        </p:txBody>
      </p:sp>
      <p:sp>
        <p:nvSpPr>
          <p:cNvPr id="6" name="Oval 5"/>
          <p:cNvSpPr/>
          <p:nvPr/>
        </p:nvSpPr>
        <p:spPr>
          <a:xfrm>
            <a:off x="5679017" y="1975444"/>
            <a:ext cx="2150534" cy="6434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Assessment: Formative</a:t>
            </a:r>
          </a:p>
        </p:txBody>
      </p:sp>
      <p:sp>
        <p:nvSpPr>
          <p:cNvPr id="7" name="Oval 6"/>
          <p:cNvSpPr/>
          <p:nvPr/>
        </p:nvSpPr>
        <p:spPr>
          <a:xfrm>
            <a:off x="5679017" y="3137494"/>
            <a:ext cx="2150534" cy="6434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Assessment: Diagnostic</a:t>
            </a:r>
          </a:p>
        </p:txBody>
      </p:sp>
      <p:sp>
        <p:nvSpPr>
          <p:cNvPr id="8" name="Oval 7"/>
          <p:cNvSpPr/>
          <p:nvPr/>
        </p:nvSpPr>
        <p:spPr>
          <a:xfrm>
            <a:off x="5679017" y="4794844"/>
            <a:ext cx="2150534" cy="6434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Assessment: Formative</a:t>
            </a:r>
          </a:p>
        </p:txBody>
      </p:sp>
    </p:spTree>
    <p:extLst>
      <p:ext uri="{BB962C8B-B14F-4D97-AF65-F5344CB8AC3E}">
        <p14:creationId xmlns:p14="http://schemas.microsoft.com/office/powerpoint/2010/main" val="29388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8465CD-1899-E044-B34A-E88F02BE49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467" y="1321000"/>
            <a:ext cx="7150943" cy="39671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5303" y="1528569"/>
            <a:ext cx="3308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930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Evidence-based instruction provided in small groups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94873" y="2359385"/>
            <a:ext cx="2929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Progress monitoring for 10-20 weeks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DE75E3-1D04-4047-8E2E-B2540FF1946B}"/>
              </a:ext>
            </a:extLst>
          </p:cNvPr>
          <p:cNvSpPr txBox="1"/>
          <p:nvPr/>
        </p:nvSpPr>
        <p:spPr>
          <a:xfrm>
            <a:off x="1659050" y="3408379"/>
            <a:ext cx="1249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inadequate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response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7B0C31-5C04-924C-9B52-BD15B4A84097}"/>
              </a:ext>
            </a:extLst>
          </p:cNvPr>
          <p:cNvSpPr txBox="1"/>
          <p:nvPr/>
        </p:nvSpPr>
        <p:spPr>
          <a:xfrm>
            <a:off x="6554166" y="3408379"/>
            <a:ext cx="1074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adequate</a:t>
            </a:r>
          </a:p>
          <a:p>
            <a:pPr algn="ctr"/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response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6B49B8-9A7B-2945-8422-CDEBBFCBC661}"/>
              </a:ext>
            </a:extLst>
          </p:cNvPr>
          <p:cNvSpPr txBox="1"/>
          <p:nvPr/>
        </p:nvSpPr>
        <p:spPr>
          <a:xfrm>
            <a:off x="3612477" y="4452158"/>
            <a:ext cx="438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Diagnostic assessment</a:t>
            </a:r>
          </a:p>
        </p:txBody>
      </p:sp>
    </p:spTree>
    <p:extLst>
      <p:ext uri="{BB962C8B-B14F-4D97-AF65-F5344CB8AC3E}">
        <p14:creationId xmlns:p14="http://schemas.microsoft.com/office/powerpoint/2010/main" val="75445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2" grpId="0"/>
      <p:bldP spid="16" grpId="0"/>
      <p:bldP spid="17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198B8A-78CF-704F-90A8-749592D4CE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504304"/>
            <a:ext cx="6858000" cy="405092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F4658E7-22E1-F742-9B5D-0139169FEE29}"/>
              </a:ext>
            </a:extLst>
          </p:cNvPr>
          <p:cNvSpPr txBox="1"/>
          <p:nvPr/>
        </p:nvSpPr>
        <p:spPr>
          <a:xfrm>
            <a:off x="3476206" y="1626719"/>
            <a:ext cx="438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Diagnostic assessment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F3F432-3032-7A4D-A8AC-633537B641BF}"/>
              </a:ext>
            </a:extLst>
          </p:cNvPr>
          <p:cNvSpPr txBox="1"/>
          <p:nvPr/>
        </p:nvSpPr>
        <p:spPr>
          <a:xfrm>
            <a:off x="1537211" y="4742814"/>
            <a:ext cx="1249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inadequate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response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E67EB7-083A-544C-95E3-315D4BB5AB65}"/>
              </a:ext>
            </a:extLst>
          </p:cNvPr>
          <p:cNvSpPr txBox="1"/>
          <p:nvPr/>
        </p:nvSpPr>
        <p:spPr>
          <a:xfrm>
            <a:off x="6519877" y="4762588"/>
            <a:ext cx="1074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adequate</a:t>
            </a:r>
          </a:p>
          <a:p>
            <a:pPr algn="ctr"/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response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1E268C-9BAD-4E42-9855-CE5987C55060}"/>
              </a:ext>
            </a:extLst>
          </p:cNvPr>
          <p:cNvSpPr txBox="1"/>
          <p:nvPr/>
        </p:nvSpPr>
        <p:spPr>
          <a:xfrm>
            <a:off x="2762556" y="2831588"/>
            <a:ext cx="3693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9300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Evidence-based instruction provided individually or in small groups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CB9211-8C8A-E240-8BCA-E4295332F7DF}"/>
              </a:ext>
            </a:extLst>
          </p:cNvPr>
          <p:cNvSpPr txBox="1"/>
          <p:nvPr/>
        </p:nvSpPr>
        <p:spPr>
          <a:xfrm>
            <a:off x="3071048" y="3757036"/>
            <a:ext cx="2929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ea typeface="Yuanti SC" panose="02010600040101010101" pitchFamily="2" charset="-122"/>
                <a:cs typeface="Calibri" panose="020F0502020204030204" pitchFamily="34" charset="0"/>
              </a:rPr>
              <a:t>Progress monitoring for 10-20 weeks </a:t>
            </a:r>
          </a:p>
        </p:txBody>
      </p:sp>
    </p:spTree>
    <p:extLst>
      <p:ext uri="{BB962C8B-B14F-4D97-AF65-F5344CB8AC3E}">
        <p14:creationId xmlns:p14="http://schemas.microsoft.com/office/powerpoint/2010/main" val="32922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  <p:bldP spid="23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08319" y="1316066"/>
            <a:ext cx="3792682" cy="737755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Instructional Platform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AC858A-8750-824D-B933-563CE07D81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76" y="1052563"/>
            <a:ext cx="2806867" cy="4948187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1F9E1EEE-B63C-5E41-8F8E-FC656CF90B24}"/>
              </a:ext>
            </a:extLst>
          </p:cNvPr>
          <p:cNvSpPr/>
          <p:nvPr/>
        </p:nvSpPr>
        <p:spPr>
          <a:xfrm rot="10800000">
            <a:off x="2889115" y="3936054"/>
            <a:ext cx="2976665" cy="78794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FDE04F-8062-1B41-9911-5A2398907486}"/>
              </a:ext>
            </a:extLst>
          </p:cNvPr>
          <p:cNvSpPr txBox="1"/>
          <p:nvPr/>
        </p:nvSpPr>
        <p:spPr>
          <a:xfrm>
            <a:off x="3846786" y="4145359"/>
            <a:ext cx="131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Adaptations</a:t>
            </a:r>
          </a:p>
        </p:txBody>
      </p:sp>
    </p:spTree>
    <p:extLst>
      <p:ext uri="{BB962C8B-B14F-4D97-AF65-F5344CB8AC3E}">
        <p14:creationId xmlns:p14="http://schemas.microsoft.com/office/powerpoint/2010/main" val="363845097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ECFCD2-5823-CC4D-8E78-EF276C77B6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6254" y="0"/>
            <a:ext cx="5171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6443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777" y="805230"/>
            <a:ext cx="28194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that you are implementing the intervention or strategy with fidelity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6815" y="1904746"/>
            <a:ext cx="38766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3775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8234" y="1388765"/>
            <a:ext cx="3466428" cy="4315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8473997" y="5386592"/>
            <a:ext cx="11128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2"/>
                </a:solidFill>
              </a:rPr>
              <a:t>Fuchs et al. (2008)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630" y="1783946"/>
            <a:ext cx="3215208" cy="44151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1D41F9-2ECA-3F43-9191-D0DA834EA43F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331AC5-70FD-BE4E-9A2F-18D2B68F2D52}"/>
              </a:ext>
            </a:extLst>
          </p:cNvPr>
          <p:cNvSpPr txBox="1"/>
          <p:nvPr/>
        </p:nvSpPr>
        <p:spPr>
          <a:xfrm>
            <a:off x="178777" y="805230"/>
            <a:ext cx="28194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that you are implementing the intervention or strategy with fidelity</a:t>
            </a:r>
          </a:p>
        </p:txBody>
      </p:sp>
    </p:spTree>
    <p:extLst>
      <p:ext uri="{BB962C8B-B14F-4D97-AF65-F5344CB8AC3E}">
        <p14:creationId xmlns:p14="http://schemas.microsoft.com/office/powerpoint/2010/main" val="281905518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776" y="1146873"/>
            <a:ext cx="28194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want to incorporate strategies to improve self-regulation and minimize nonproductive behavior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9397" y="296548"/>
            <a:ext cx="3139686" cy="46844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6200000">
            <a:off x="8147456" y="5014148"/>
            <a:ext cx="17075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2"/>
                </a:solidFill>
              </a:rPr>
              <a:t>Powell, Driver, &amp; Julian (2015)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998176" y="1878041"/>
            <a:ext cx="2414954" cy="1819037"/>
            <a:chOff x="3276600" y="2844800"/>
            <a:chExt cx="2057400" cy="1144573"/>
          </a:xfrm>
        </p:grpSpPr>
        <p:sp>
          <p:nvSpPr>
            <p:cNvPr id="11" name="Rectangle 10"/>
            <p:cNvSpPr/>
            <p:nvPr/>
          </p:nvSpPr>
          <p:spPr>
            <a:xfrm>
              <a:off x="3276600" y="2844800"/>
              <a:ext cx="2057400" cy="114457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619500" y="3048000"/>
              <a:ext cx="0" cy="749300"/>
            </a:xfrm>
            <a:custGeom>
              <a:avLst/>
              <a:gdLst>
                <a:gd name="connsiteX0" fmla="*/ 0 w 0"/>
                <a:gd name="connsiteY0" fmla="*/ 0 h 749300"/>
                <a:gd name="connsiteX1" fmla="*/ 0 w 0"/>
                <a:gd name="connsiteY1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49300">
                  <a:moveTo>
                    <a:pt x="0" y="0"/>
                  </a:moveTo>
                  <a:lnTo>
                    <a:pt x="0" y="7493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10000" y="3042436"/>
              <a:ext cx="0" cy="749300"/>
            </a:xfrm>
            <a:custGeom>
              <a:avLst/>
              <a:gdLst>
                <a:gd name="connsiteX0" fmla="*/ 0 w 0"/>
                <a:gd name="connsiteY0" fmla="*/ 0 h 749300"/>
                <a:gd name="connsiteX1" fmla="*/ 0 w 0"/>
                <a:gd name="connsiteY1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49300">
                  <a:moveTo>
                    <a:pt x="0" y="0"/>
                  </a:moveTo>
                  <a:lnTo>
                    <a:pt x="0" y="7493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962400" y="3075289"/>
              <a:ext cx="0" cy="749300"/>
            </a:xfrm>
            <a:custGeom>
              <a:avLst/>
              <a:gdLst>
                <a:gd name="connsiteX0" fmla="*/ 0 w 0"/>
                <a:gd name="connsiteY0" fmla="*/ 0 h 749300"/>
                <a:gd name="connsiteX1" fmla="*/ 0 w 0"/>
                <a:gd name="connsiteY1" fmla="*/ 74930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49300">
                  <a:moveTo>
                    <a:pt x="0" y="0"/>
                  </a:moveTo>
                  <a:lnTo>
                    <a:pt x="0" y="7493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114800" y="3124200"/>
              <a:ext cx="56075" cy="723900"/>
            </a:xfrm>
            <a:custGeom>
              <a:avLst/>
              <a:gdLst>
                <a:gd name="connsiteX0" fmla="*/ 25400 w 56075"/>
                <a:gd name="connsiteY0" fmla="*/ 0 h 723900"/>
                <a:gd name="connsiteX1" fmla="*/ 38100 w 56075"/>
                <a:gd name="connsiteY1" fmla="*/ 546100 h 723900"/>
                <a:gd name="connsiteX2" fmla="*/ 38100 w 56075"/>
                <a:gd name="connsiteY2" fmla="*/ 723900 h 723900"/>
                <a:gd name="connsiteX3" fmla="*/ 0 w 56075"/>
                <a:gd name="connsiteY3" fmla="*/ 7112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75" h="723900">
                  <a:moveTo>
                    <a:pt x="25400" y="0"/>
                  </a:moveTo>
                  <a:cubicBezTo>
                    <a:pt x="29633" y="182033"/>
                    <a:pt x="30520" y="364175"/>
                    <a:pt x="38100" y="546100"/>
                  </a:cubicBezTo>
                  <a:cubicBezTo>
                    <a:pt x="46677" y="751956"/>
                    <a:pt x="73857" y="402091"/>
                    <a:pt x="38100" y="723900"/>
                  </a:cubicBezTo>
                  <a:lnTo>
                    <a:pt x="0" y="7112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429000" y="3149600"/>
              <a:ext cx="1028700" cy="609600"/>
            </a:xfrm>
            <a:custGeom>
              <a:avLst/>
              <a:gdLst>
                <a:gd name="connsiteX0" fmla="*/ 0 w 1028700"/>
                <a:gd name="connsiteY0" fmla="*/ 0 h 609600"/>
                <a:gd name="connsiteX1" fmla="*/ 88900 w 1028700"/>
                <a:gd name="connsiteY1" fmla="*/ 12700 h 609600"/>
                <a:gd name="connsiteX2" fmla="*/ 203200 w 1028700"/>
                <a:gd name="connsiteY2" fmla="*/ 25400 h 609600"/>
                <a:gd name="connsiteX3" fmla="*/ 342900 w 1028700"/>
                <a:gd name="connsiteY3" fmla="*/ 76200 h 609600"/>
                <a:gd name="connsiteX4" fmla="*/ 774700 w 1028700"/>
                <a:gd name="connsiteY4" fmla="*/ 342900 h 609600"/>
                <a:gd name="connsiteX5" fmla="*/ 863600 w 1028700"/>
                <a:gd name="connsiteY5" fmla="*/ 419100 h 609600"/>
                <a:gd name="connsiteX6" fmla="*/ 1016000 w 1028700"/>
                <a:gd name="connsiteY6" fmla="*/ 571500 h 609600"/>
                <a:gd name="connsiteX7" fmla="*/ 1028700 w 1028700"/>
                <a:gd name="connsiteY7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8700" h="609600">
                  <a:moveTo>
                    <a:pt x="0" y="0"/>
                  </a:moveTo>
                  <a:lnTo>
                    <a:pt x="88900" y="12700"/>
                  </a:lnTo>
                  <a:cubicBezTo>
                    <a:pt x="126938" y="17455"/>
                    <a:pt x="166010" y="16103"/>
                    <a:pt x="203200" y="25400"/>
                  </a:cubicBezTo>
                  <a:cubicBezTo>
                    <a:pt x="251270" y="37418"/>
                    <a:pt x="297162" y="57142"/>
                    <a:pt x="342900" y="76200"/>
                  </a:cubicBezTo>
                  <a:cubicBezTo>
                    <a:pt x="523406" y="151411"/>
                    <a:pt x="609700" y="201472"/>
                    <a:pt x="774700" y="342900"/>
                  </a:cubicBezTo>
                  <a:cubicBezTo>
                    <a:pt x="804333" y="368300"/>
                    <a:pt x="835266" y="392258"/>
                    <a:pt x="863600" y="419100"/>
                  </a:cubicBezTo>
                  <a:cubicBezTo>
                    <a:pt x="915754" y="468509"/>
                    <a:pt x="1016000" y="571500"/>
                    <a:pt x="1016000" y="571500"/>
                  </a:cubicBezTo>
                  <a:lnTo>
                    <a:pt x="1028700" y="6096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686300" y="3149600"/>
              <a:ext cx="0" cy="635000"/>
            </a:xfrm>
            <a:custGeom>
              <a:avLst/>
              <a:gdLst>
                <a:gd name="connsiteX0" fmla="*/ 0 w 0"/>
                <a:gd name="connsiteY0" fmla="*/ 0 h 635000"/>
                <a:gd name="connsiteX1" fmla="*/ 0 w 0"/>
                <a:gd name="connsiteY1" fmla="*/ 635000 h 6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35000">
                  <a:moveTo>
                    <a:pt x="0" y="0"/>
                  </a:moveTo>
                  <a:lnTo>
                    <a:pt x="0" y="6350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838700" y="3111500"/>
              <a:ext cx="0" cy="762000"/>
            </a:xfrm>
            <a:custGeom>
              <a:avLst/>
              <a:gdLst>
                <a:gd name="connsiteX0" fmla="*/ 0 w 0"/>
                <a:gd name="connsiteY0" fmla="*/ 0 h 762000"/>
                <a:gd name="connsiteX1" fmla="*/ 0 w 0"/>
                <a:gd name="connsiteY1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62000">
                  <a:moveTo>
                    <a:pt x="0" y="0"/>
                  </a:moveTo>
                  <a:lnTo>
                    <a:pt x="0" y="7620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D349BB8-113A-0A41-B1CC-63A17D6EC1D4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372127125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011271" y="1146873"/>
            <a:ext cx="3543644" cy="375896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3600" b="1" dirty="0" err="1">
                <a:solidFill>
                  <a:schemeClr val="tx1"/>
                </a:solidFill>
              </a:rPr>
              <a:t>UPSCheck</a:t>
            </a:r>
            <a:endParaRPr lang="en-US" sz="3600" b="1" dirty="0">
              <a:solidFill>
                <a:schemeClr val="tx1"/>
              </a:solidFill>
            </a:endParaRPr>
          </a:p>
          <a:p>
            <a:pPr marL="0" lvl="1" defTabSz="342900"/>
            <a:r>
              <a:rPr lang="en-US" sz="3600" dirty="0">
                <a:solidFill>
                  <a:schemeClr val="tx1"/>
                </a:solidFill>
              </a:rPr>
              <a:t>Understand</a:t>
            </a:r>
          </a:p>
          <a:p>
            <a:pPr marL="0" lvl="1" defTabSz="342900"/>
            <a:r>
              <a:rPr lang="en-US" sz="3600" dirty="0">
                <a:solidFill>
                  <a:schemeClr val="tx1"/>
                </a:solidFill>
              </a:rPr>
              <a:t>Plan</a:t>
            </a:r>
          </a:p>
          <a:p>
            <a:pPr marL="0" lvl="1" defTabSz="342900"/>
            <a:r>
              <a:rPr lang="en-US" sz="3600" dirty="0">
                <a:solidFill>
                  <a:schemeClr val="tx1"/>
                </a:solidFill>
              </a:rPr>
              <a:t>Solve</a:t>
            </a:r>
          </a:p>
          <a:p>
            <a:pPr marL="0" lvl="1" defTabSz="342900"/>
            <a:r>
              <a:rPr lang="en-US" sz="3600" dirty="0">
                <a:solidFill>
                  <a:schemeClr val="tx1"/>
                </a:solidFill>
              </a:rPr>
              <a:t>Check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94D621-BBD3-364E-A2EF-FC1654387276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2853BA-94FB-634E-B372-2B8992E6F31C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D82B0C-7D1C-5B48-80AB-C5022D7A8E40}"/>
              </a:ext>
            </a:extLst>
          </p:cNvPr>
          <p:cNvSpPr txBox="1"/>
          <p:nvPr/>
        </p:nvSpPr>
        <p:spPr>
          <a:xfrm>
            <a:off x="178776" y="1146873"/>
            <a:ext cx="28194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want to incorporate strategies to improve self-regulation and minimize nonproductive behavior</a:t>
            </a:r>
          </a:p>
        </p:txBody>
      </p:sp>
    </p:spTree>
    <p:extLst>
      <p:ext uri="{BB962C8B-B14F-4D97-AF65-F5344CB8AC3E}">
        <p14:creationId xmlns:p14="http://schemas.microsoft.com/office/powerpoint/2010/main" val="377269479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1" y="1554912"/>
            <a:ext cx="28194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 longer sessions, more sessions per week, or more weeks within DBI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922" y="1554912"/>
            <a:ext cx="3745523" cy="37455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6E6897-3747-144C-A27D-AA77A140386C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7BF92D-F4B4-614F-9C76-3C3806059337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2377160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22EEBD-BC32-6A4F-96B4-2CACF62B6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89" y="1094580"/>
            <a:ext cx="8786857" cy="3598427"/>
          </a:xfrm>
          <a:prstGeom prst="rect">
            <a:avLst/>
          </a:prstGeom>
        </p:spPr>
      </p:pic>
      <p:sp>
        <p:nvSpPr>
          <p:cNvPr id="485" name="Google Shape;485;p57"/>
          <p:cNvSpPr txBox="1"/>
          <p:nvPr/>
        </p:nvSpPr>
        <p:spPr>
          <a:xfrm>
            <a:off x="1122705" y="1440189"/>
            <a:ext cx="73116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2"/>
                </a:solidFill>
                <a:latin typeface="Short Stack"/>
                <a:ea typeface="Short Stack"/>
                <a:cs typeface="Short Stack"/>
                <a:sym typeface="Short Stack"/>
              </a:rPr>
              <a:t>Evidence-based instruction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2"/>
                </a:solidFill>
                <a:latin typeface="Short Stack"/>
                <a:ea typeface="Short Stack"/>
                <a:cs typeface="Short Stack"/>
                <a:sym typeface="Short Stack"/>
              </a:rPr>
              <a:t>provided in small groups</a:t>
            </a:r>
            <a:endParaRPr dirty="0"/>
          </a:p>
        </p:txBody>
      </p:sp>
      <p:sp>
        <p:nvSpPr>
          <p:cNvPr id="488" name="Google Shape;488;p57"/>
          <p:cNvSpPr txBox="1"/>
          <p:nvPr/>
        </p:nvSpPr>
        <p:spPr>
          <a:xfrm>
            <a:off x="1606234" y="2386973"/>
            <a:ext cx="58513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92D050"/>
                </a:solidFill>
                <a:latin typeface="Short Stack"/>
                <a:ea typeface="Short Stack"/>
                <a:cs typeface="Short Stack"/>
                <a:sym typeface="Short Stack"/>
              </a:rPr>
              <a:t>Progress monitoring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92D050"/>
                </a:solidFill>
                <a:latin typeface="Short Stack"/>
                <a:ea typeface="Short Stack"/>
                <a:cs typeface="Short Stack"/>
                <a:sym typeface="Short Stack"/>
              </a:rPr>
              <a:t>for 10-20 weeks </a:t>
            </a:r>
            <a:endParaRPr dirty="0"/>
          </a:p>
        </p:txBody>
      </p:sp>
      <p:sp>
        <p:nvSpPr>
          <p:cNvPr id="10" name="Google Shape;381;p47">
            <a:extLst>
              <a:ext uri="{FF2B5EF4-FFF2-40B4-BE49-F238E27FC236}">
                <a16:creationId xmlns:a16="http://schemas.microsoft.com/office/drawing/2014/main" id="{978F0688-3E7F-5F4D-B6CE-57E54AC833D9}"/>
              </a:ext>
            </a:extLst>
          </p:cNvPr>
          <p:cNvSpPr txBox="1"/>
          <p:nvPr/>
        </p:nvSpPr>
        <p:spPr>
          <a:xfrm>
            <a:off x="138489" y="3704380"/>
            <a:ext cx="29062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Inadequate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response</a:t>
            </a:r>
            <a:endParaRPr dirty="0"/>
          </a:p>
        </p:txBody>
      </p:sp>
      <p:sp>
        <p:nvSpPr>
          <p:cNvPr id="11" name="Google Shape;381;p47">
            <a:extLst>
              <a:ext uri="{FF2B5EF4-FFF2-40B4-BE49-F238E27FC236}">
                <a16:creationId xmlns:a16="http://schemas.microsoft.com/office/drawing/2014/main" id="{90C73E0F-0361-E940-9DBE-EF3BD31BE947}"/>
              </a:ext>
            </a:extLst>
          </p:cNvPr>
          <p:cNvSpPr txBox="1"/>
          <p:nvPr/>
        </p:nvSpPr>
        <p:spPr>
          <a:xfrm>
            <a:off x="6337286" y="3704380"/>
            <a:ext cx="29062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B050"/>
                </a:solidFill>
                <a:latin typeface="Short Stack"/>
                <a:ea typeface="Short Stack"/>
                <a:cs typeface="Short Stack"/>
                <a:sym typeface="Short Stack"/>
              </a:rPr>
              <a:t>Adequate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B050"/>
                </a:solidFill>
                <a:latin typeface="Short Stack"/>
                <a:ea typeface="Short Stack"/>
                <a:cs typeface="Short Stack"/>
                <a:sym typeface="Short Stack"/>
              </a:rPr>
              <a:t>response</a:t>
            </a:r>
            <a:endParaRPr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6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208" y="1974606"/>
            <a:ext cx="3247968" cy="2552700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6416919" y="2993781"/>
            <a:ext cx="257175" cy="25717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5-Point Star 10"/>
          <p:cNvSpPr/>
          <p:nvPr/>
        </p:nvSpPr>
        <p:spPr>
          <a:xfrm>
            <a:off x="7645218" y="2993781"/>
            <a:ext cx="257175" cy="25717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5-Point Star 11"/>
          <p:cNvSpPr/>
          <p:nvPr/>
        </p:nvSpPr>
        <p:spPr>
          <a:xfrm>
            <a:off x="6416919" y="3365256"/>
            <a:ext cx="257175" cy="25717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5-Point Star 12"/>
          <p:cNvSpPr/>
          <p:nvPr/>
        </p:nvSpPr>
        <p:spPr>
          <a:xfrm>
            <a:off x="7645218" y="3365256"/>
            <a:ext cx="257175" cy="25717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5-Point Star 13"/>
          <p:cNvSpPr/>
          <p:nvPr/>
        </p:nvSpPr>
        <p:spPr>
          <a:xfrm>
            <a:off x="6416919" y="3736731"/>
            <a:ext cx="257175" cy="25717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5-Point Star 14"/>
          <p:cNvSpPr/>
          <p:nvPr/>
        </p:nvSpPr>
        <p:spPr>
          <a:xfrm>
            <a:off x="7645218" y="3736731"/>
            <a:ext cx="257175" cy="25717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5-Point Star 15"/>
          <p:cNvSpPr/>
          <p:nvPr/>
        </p:nvSpPr>
        <p:spPr>
          <a:xfrm>
            <a:off x="6407394" y="4098681"/>
            <a:ext cx="257175" cy="25717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5-Point Star 16"/>
          <p:cNvSpPr/>
          <p:nvPr/>
        </p:nvSpPr>
        <p:spPr>
          <a:xfrm>
            <a:off x="7635693" y="4098681"/>
            <a:ext cx="257175" cy="25717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5-Point Star 17"/>
          <p:cNvSpPr/>
          <p:nvPr/>
        </p:nvSpPr>
        <p:spPr>
          <a:xfrm>
            <a:off x="6812604" y="2993781"/>
            <a:ext cx="257175" cy="257175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5-Point Star 18"/>
          <p:cNvSpPr/>
          <p:nvPr/>
        </p:nvSpPr>
        <p:spPr>
          <a:xfrm>
            <a:off x="7261625" y="2993781"/>
            <a:ext cx="257175" cy="257175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5-Point Star 19"/>
          <p:cNvSpPr/>
          <p:nvPr/>
        </p:nvSpPr>
        <p:spPr>
          <a:xfrm>
            <a:off x="6812604" y="3365256"/>
            <a:ext cx="257175" cy="257175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5-Point Star 20"/>
          <p:cNvSpPr/>
          <p:nvPr/>
        </p:nvSpPr>
        <p:spPr>
          <a:xfrm>
            <a:off x="7261625" y="3365256"/>
            <a:ext cx="257175" cy="257175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5-Point Star 21"/>
          <p:cNvSpPr/>
          <p:nvPr/>
        </p:nvSpPr>
        <p:spPr>
          <a:xfrm>
            <a:off x="6812604" y="3698631"/>
            <a:ext cx="257175" cy="257175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5-Point Star 22"/>
          <p:cNvSpPr/>
          <p:nvPr/>
        </p:nvSpPr>
        <p:spPr>
          <a:xfrm>
            <a:off x="7261625" y="3698631"/>
            <a:ext cx="257175" cy="257175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5-Point Star 23"/>
          <p:cNvSpPr/>
          <p:nvPr/>
        </p:nvSpPr>
        <p:spPr>
          <a:xfrm>
            <a:off x="6812604" y="4098681"/>
            <a:ext cx="257175" cy="257175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5-Point Star 24"/>
          <p:cNvSpPr/>
          <p:nvPr/>
        </p:nvSpPr>
        <p:spPr>
          <a:xfrm>
            <a:off x="7261625" y="4098681"/>
            <a:ext cx="257175" cy="257175"/>
          </a:xfrm>
          <a:prstGeom prst="star5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090B164-A84A-2D4C-8979-973690789D8D}"/>
              </a:ext>
            </a:extLst>
          </p:cNvPr>
          <p:cNvSpPr/>
          <p:nvPr/>
        </p:nvSpPr>
        <p:spPr>
          <a:xfrm>
            <a:off x="190500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0EE9E4-8A85-5D44-BF72-D99D23F88673}"/>
              </a:ext>
            </a:extLst>
          </p:cNvPr>
          <p:cNvSpPr txBox="1"/>
          <p:nvPr/>
        </p:nvSpPr>
        <p:spPr>
          <a:xfrm>
            <a:off x="190501" y="1554912"/>
            <a:ext cx="28194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 longer sessions, more sessions per week, or more weeks within DBI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16D535-AE65-5640-8E15-3786E819C7D8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412827E-AB24-DC4A-8935-14126A35522A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155677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/>
          <p:cNvGraphicFramePr/>
          <p:nvPr>
            <p:extLst/>
          </p:nvPr>
        </p:nvGraphicFramePr>
        <p:xfrm>
          <a:off x="3613639" y="2403231"/>
          <a:ext cx="5314950" cy="2495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Left Bracket 26"/>
          <p:cNvSpPr/>
          <p:nvPr/>
        </p:nvSpPr>
        <p:spPr>
          <a:xfrm rot="5400000">
            <a:off x="7064336" y="2953564"/>
            <a:ext cx="304145" cy="2910013"/>
          </a:xfrm>
          <a:prstGeom prst="leftBracket">
            <a:avLst/>
          </a:prstGeom>
          <a:ln w="38100">
            <a:solidFill>
              <a:srgbClr val="FF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extBox 27"/>
          <p:cNvSpPr txBox="1"/>
          <p:nvPr/>
        </p:nvSpPr>
        <p:spPr>
          <a:xfrm>
            <a:off x="5806645" y="3979497"/>
            <a:ext cx="34076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9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weeks left in intervention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512DDE-8E99-B843-8120-30DC4FDFE7D9}"/>
              </a:ext>
            </a:extLst>
          </p:cNvPr>
          <p:cNvSpPr/>
          <p:nvPr/>
        </p:nvSpPr>
        <p:spPr>
          <a:xfrm>
            <a:off x="190500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9E0C4A-29C1-8243-9AD6-67878C91EB11}"/>
              </a:ext>
            </a:extLst>
          </p:cNvPr>
          <p:cNvSpPr txBox="1"/>
          <p:nvPr/>
        </p:nvSpPr>
        <p:spPr>
          <a:xfrm>
            <a:off x="190501" y="1554912"/>
            <a:ext cx="28194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 longer sessions, more sessions per week, or more weeks within DBI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F642FF-0265-034D-9490-C80884DA3130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BBF17A-5AC0-3445-B8D6-2C787141BEFB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279442961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3C2149-7309-5243-B686-A1A681B27C66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F87200-FCB7-E447-B352-10301CBAB2A8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AA614F-FCEE-E646-9039-A3416E25C8A0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209450302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04818" y="3358662"/>
            <a:ext cx="774737" cy="2431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Find whole number quotients and remainders with up to four-digit dividends and one-digit divisors, using strategies based on place value, </a:t>
            </a:r>
            <a:r>
              <a:rPr lang="mr-IN" sz="825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Lucida Grande"/>
              </a:rPr>
              <a:t>…</a:t>
            </a:r>
            <a:endParaRPr lang="en-US" sz="825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0779" y="3360920"/>
            <a:ext cx="788078" cy="24293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within 100 using strategies based on place value, properties of operations, and/or relationships.</a:t>
            </a:r>
            <a:endParaRPr lang="en-US" sz="82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25791" y="3358662"/>
            <a:ext cx="774737" cy="24315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Use addition and subtraction within 100 to solve one- and two-step word problems…</a:t>
            </a:r>
            <a:endParaRPr lang="en-US" sz="825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7299" y="3361221"/>
            <a:ext cx="774737" cy="24315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Use multiplication and division within 100 to solve word problems…</a:t>
            </a:r>
            <a:endParaRPr lang="en-US" sz="825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16811" y="3358662"/>
            <a:ext cx="774737" cy="24315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 multi-step word problems posed with whole numbers and having whole-number answers using the four operations…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32376" y="3358662"/>
            <a:ext cx="774737" cy="2431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Apply properties of operations as strategies to multiply and divide….</a:t>
            </a:r>
            <a:endParaRPr lang="en-US" sz="825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21412" y="3358662"/>
            <a:ext cx="774737" cy="2431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Explain why addition and subtraction strategies work, using place value and the properties of operations.</a:t>
            </a:r>
            <a:endParaRPr lang="en-US" sz="825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23422" y="3361221"/>
            <a:ext cx="777826" cy="24315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Understand that the two digits of a two-digit number represent amounts of tens and ones. </a:t>
            </a:r>
            <a:endParaRPr lang="en-US" sz="825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11568" y="3360920"/>
            <a:ext cx="774737" cy="24293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rgbClr val="FFFFFF"/>
                </a:solidFill>
                <a:latin typeface="Calibri" panose="020F0502020204030204" pitchFamily="34" charset="0"/>
                <a:ea typeface="Lucida Grande"/>
                <a:cs typeface="Calibri" panose="020F0502020204030204" pitchFamily="34" charset="0"/>
              </a:rPr>
              <a:t>Understand that the three digits of a three-digit number represent amounts of hundreds, tens, and ones.</a:t>
            </a:r>
            <a:endParaRPr lang="en-US" sz="825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29699" y="3358662"/>
            <a:ext cx="780329" cy="2431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multiply and divide within 100, using strategies such as the relationship between multiplication and division</a:t>
            </a:r>
            <a:r>
              <a:rPr lang="is-IS" sz="825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…</a:t>
            </a:r>
            <a:endParaRPr lang="en-US" sz="82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72422" y="3359266"/>
            <a:ext cx="774737" cy="2436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add and subtract multi-digit whole numbers using the standard algorithm. </a:t>
            </a:r>
            <a:endParaRPr lang="en-US" sz="82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65115" y="3361524"/>
            <a:ext cx="756245" cy="24338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25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Fluently multiply multi-digit whole numbers using the standard algorithm.</a:t>
            </a:r>
            <a:endParaRPr lang="en-US" sz="82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 rot="3277194">
            <a:off x="5247497" y="2423318"/>
            <a:ext cx="2514600" cy="62865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Where student NEEDS TO BE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334108" y="5797007"/>
            <a:ext cx="8431823" cy="0"/>
          </a:xfrm>
          <a:prstGeom prst="straightConnector1">
            <a:avLst/>
          </a:prstGeom>
          <a:ln w="571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6150" y="1994870"/>
            <a:ext cx="28194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 the scope and sequence</a:t>
            </a:r>
          </a:p>
        </p:txBody>
      </p:sp>
      <p:sp>
        <p:nvSpPr>
          <p:cNvPr id="20" name="Right Arrow 19"/>
          <p:cNvSpPr/>
          <p:nvPr/>
        </p:nvSpPr>
        <p:spPr>
          <a:xfrm rot="3258815">
            <a:off x="689053" y="2492556"/>
            <a:ext cx="2514600" cy="6286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Where student IS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A4022D-2C5C-3845-A252-37C92388819F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6FF94F-4A96-BD4E-8B30-CF5870F15CCA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7BDFB0-A4A1-8A48-A93A-83A5C510BE04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D120C3-CBB9-9F4A-A7ED-C8173BB134D9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98476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365381" y="1612854"/>
            <a:ext cx="3486150" cy="3114675"/>
            <a:chOff x="3822700" y="1778000"/>
            <a:chExt cx="4648200" cy="4152900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822700" y="52197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22700" y="52324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4597400" y="45339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97400" y="45466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372100" y="38481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372100" y="38608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6146800" y="31623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146800" y="31750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921500" y="24765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921500" y="24892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696200" y="1778000"/>
              <a:ext cx="0" cy="71120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96200" y="1790700"/>
              <a:ext cx="774700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915946" y="4285049"/>
            <a:ext cx="14998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the problem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8776" y="2053613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 down problems into smaller steps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73547" y="3274581"/>
            <a:ext cx="10018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Label graph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748" y="3273807"/>
            <a:ext cx="3324085" cy="218309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70780" y="3798455"/>
            <a:ext cx="13308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Underline labels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21527" y="2740407"/>
            <a:ext cx="13043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schema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27432" y="2196863"/>
            <a:ext cx="10913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Draw picture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21847" y="1711707"/>
            <a:ext cx="12469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equation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60340" y="1226193"/>
            <a:ext cx="5737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4C295C-3AC6-5D44-8DE2-E0C7069D2EEB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DDD7F37-E769-DE4C-A4B2-8CAAC2536A4B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12E71B8-5D2A-1B4B-B322-EA773AB05537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306F65-3BF9-4F48-AD15-6D003DF84180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379836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5" y="2073420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the language of mathematics</a:t>
            </a:r>
          </a:p>
        </p:txBody>
      </p:sp>
      <p:sp>
        <p:nvSpPr>
          <p:cNvPr id="12" name="Trapezoid 11"/>
          <p:cNvSpPr/>
          <p:nvPr/>
        </p:nvSpPr>
        <p:spPr>
          <a:xfrm>
            <a:off x="5645395" y="1846743"/>
            <a:ext cx="2644859" cy="1157290"/>
          </a:xfrm>
          <a:prstGeom prst="trapezoid">
            <a:avLst/>
          </a:prstGeom>
          <a:solidFill>
            <a:srgbClr val="FF2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dirty="0">
                <a:solidFill>
                  <a:schemeClr val="bg1"/>
                </a:solidFill>
              </a:rPr>
              <a:t>precise</a:t>
            </a:r>
          </a:p>
        </p:txBody>
      </p:sp>
      <p:sp>
        <p:nvSpPr>
          <p:cNvPr id="13" name="Trapezoid 12"/>
          <p:cNvSpPr/>
          <p:nvPr/>
        </p:nvSpPr>
        <p:spPr>
          <a:xfrm rot="10800000">
            <a:off x="5645395" y="3104528"/>
            <a:ext cx="2644859" cy="1157290"/>
          </a:xfrm>
          <a:prstGeom prst="trapezoi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5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7519" y="3360007"/>
            <a:ext cx="172060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dirty="0">
                <a:solidFill>
                  <a:schemeClr val="bg1"/>
                </a:solidFill>
              </a:rPr>
              <a:t>concise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37A59C-7386-B142-84A4-EAA96BC36A88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2A8191-041A-674A-931E-F3ED5555044A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92EB52-CAFC-9349-B7B3-E7866B5C9D26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185794-FF30-9744-9038-156664C72D30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383399804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234962" y="3315058"/>
          <a:ext cx="3619500" cy="2647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35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Define: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Characteristics: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3594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Example: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Non-example: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225562" y="4432056"/>
            <a:ext cx="1647825" cy="409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8BEF02-68A6-8245-8D2F-C61BC5FE55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182" y="602631"/>
            <a:ext cx="2042160" cy="25527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526C38-0904-2C44-897F-E33B29AA3934}"/>
              </a:ext>
            </a:extLst>
          </p:cNvPr>
          <p:cNvSpPr txBox="1"/>
          <p:nvPr/>
        </p:nvSpPr>
        <p:spPr>
          <a:xfrm>
            <a:off x="7195625" y="1316722"/>
            <a:ext cx="1057275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dirty="0">
                <a:latin typeface="Comic Sans MS" charset="0"/>
                <a:ea typeface="Comic Sans MS" charset="0"/>
                <a:cs typeface="Comic Sans MS" charset="0"/>
              </a:rPr>
              <a:t>MATH JOURNAL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973FE7-3B47-6249-B1E1-E4E360B25689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8FC93F-BC4D-7E4E-B6AE-8F77E9259CFA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639236-251C-8249-B4B3-528A502D6E51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75A19C-BD4C-8F49-BC4C-EEEC3C57BF30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A9AC26-5F0E-994A-A981-1C61048ABDB7}"/>
              </a:ext>
            </a:extLst>
          </p:cNvPr>
          <p:cNvSpPr txBox="1"/>
          <p:nvPr/>
        </p:nvSpPr>
        <p:spPr>
          <a:xfrm>
            <a:off x="178775" y="2073420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the language of mathematics</a:t>
            </a:r>
          </a:p>
        </p:txBody>
      </p:sp>
    </p:spTree>
    <p:extLst>
      <p:ext uri="{BB962C8B-B14F-4D97-AF65-F5344CB8AC3E}">
        <p14:creationId xmlns:p14="http://schemas.microsoft.com/office/powerpoint/2010/main" val="236159287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5" y="2073420"/>
            <a:ext cx="28194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Engage student in more discourse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0444" y="601532"/>
            <a:ext cx="5458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alibri" panose="020F0502020204030204" pitchFamily="34" charset="0"/>
              </a:rPr>
              <a:t>“Tell me how you solved this problem.”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80782" y="1683897"/>
            <a:ext cx="515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alibri" panose="020F0502020204030204" pitchFamily="34" charset="0"/>
              </a:rPr>
              <a:t>“What were you thinking about when you regrouped?”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0782" y="2993691"/>
            <a:ext cx="515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alibri" panose="020F0502020204030204" pitchFamily="34" charset="0"/>
              </a:rPr>
              <a:t>“How would you teach this problem to another student?”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0781" y="4500337"/>
            <a:ext cx="515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alibri" panose="020F0502020204030204" pitchFamily="34" charset="0"/>
              </a:rPr>
              <a:t>“Describe the word problem in 10 words or less.”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097ADF-3734-A342-B610-DEAFEBDC2853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986072-57F3-7241-A538-A9926EBA411A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1E96D5-178D-D74C-8FFF-A94D98DE742C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C242D1-47B6-5E47-AE6A-A70341843D7D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195038809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5" y="2073420"/>
            <a:ext cx="28194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worked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1602" y="1612854"/>
            <a:ext cx="4389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  <a:cs typeface="Calibri" panose="020F0502020204030204" pitchFamily="34" charset="0"/>
              </a:rPr>
              <a:t>“Talk through this problem with me.”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43035" y="2554589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405</a:t>
            </a:r>
          </a:p>
          <a:p>
            <a:pPr algn="r"/>
            <a:r>
              <a:rPr lang="en-US" sz="2400" u="sng" dirty="0">
                <a:solidFill>
                  <a:schemeClr val="bg1"/>
                </a:solidFill>
              </a:rPr>
              <a:t>+   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5019" y="3314493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411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92192" y="2554589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405</a:t>
            </a:r>
          </a:p>
          <a:p>
            <a:pPr algn="r"/>
            <a:r>
              <a:rPr lang="en-US" sz="2400" u="sng" dirty="0">
                <a:solidFill>
                  <a:schemeClr val="bg1"/>
                </a:solidFill>
              </a:rPr>
              <a:t>+   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52761" y="3314493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421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B44716-FF78-D645-9A83-9B494D253643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A7B552-88E7-FF48-8C56-773E3EA4F4A4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47782D-9C8A-CB44-8946-9C3B330D04FB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B0798A-667F-5848-809D-CC450D89D4C5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343846097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6" y="2100851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Utilize more three-dimensional representations</a:t>
            </a: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3733068" y="399603"/>
          <a:ext cx="5092907" cy="242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 rot="1526572">
            <a:off x="3055437" y="1355678"/>
            <a:ext cx="1495425" cy="5143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F8835E-6828-E841-94DC-C99491A4CEF2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63FD17-2949-D142-A3E8-E9C0EAC91938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70E5F-8B80-7C4E-9FAC-AA2C2979B570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F5D2EC-8196-A944-9DF5-D7FB41A80D49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87DF12F-E4B8-A747-A402-EDCC3A3B7D2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959" y="2896107"/>
            <a:ext cx="1815082" cy="18150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5F3B3A-8CE8-014D-AB09-12F6A33817D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920" y="4077598"/>
            <a:ext cx="1820609" cy="18206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9F2BB5-21AF-2D43-9C16-EBC99C790B9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132" y="2873355"/>
            <a:ext cx="1807424" cy="18074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F1D913-BFAB-954D-8B8A-808B81E24AC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369" y="4391617"/>
            <a:ext cx="1506590" cy="150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36097" y="663473"/>
            <a:ext cx="4797895" cy="737755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Intervention Platform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586C8F-DC25-4F4B-8352-7451169801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05" y="663473"/>
            <a:ext cx="2806867" cy="494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250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6" y="2100851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Utilize more two-dimensional representations</a:t>
            </a: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3733068" y="399603"/>
          <a:ext cx="5092907" cy="242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 rot="8121220">
            <a:off x="7683597" y="895113"/>
            <a:ext cx="1495425" cy="5143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F8835E-6828-E841-94DC-C99491A4CEF2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63FD17-2949-D142-A3E8-E9C0EAC91938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70E5F-8B80-7C4E-9FAC-AA2C2979B570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F5D2EC-8196-A944-9DF5-D7FB41A80D49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pic>
        <p:nvPicPr>
          <p:cNvPr id="20" name="Picture 2" descr="https://encrypted-tbn0.google.com/images?q=tbn:ANd9GcSuK-LCVjcZ8G0kXmGSvJ3Lp-SOHLm0lzgSFsPtMN31kev1dnEyCA">
            <a:extLst>
              <a:ext uri="{FF2B5EF4-FFF2-40B4-BE49-F238E27FC236}">
                <a16:creationId xmlns:a16="http://schemas.microsoft.com/office/drawing/2014/main" id="{AE027E68-A1F0-A74C-B800-E45053804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698" y="4273406"/>
            <a:ext cx="2603341" cy="1464381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78C9B2A-861C-FE4C-A7B0-FB1D34563C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189" y="4023287"/>
            <a:ext cx="1714500" cy="17145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FDA6C-E4B2-EF47-A4DE-A0EE6B64E9F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404" y="2978219"/>
            <a:ext cx="764381" cy="9276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04AA7AE-8A22-7A45-9646-27E668DD369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172" y="2986649"/>
            <a:ext cx="764381" cy="9276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9A3210-4B01-8546-8689-24D2FDE9DC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290" y="2978219"/>
            <a:ext cx="764381" cy="9276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1C3E932-777F-4546-8B69-56E6DABD67A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058" y="2986649"/>
            <a:ext cx="764381" cy="9276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1C92FF1-0D23-A649-B0F5-AC91DB384F7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825" y="2986649"/>
            <a:ext cx="764381" cy="92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2418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6" y="2100851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Ensure students understand the abstract</a:t>
            </a: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3733068" y="399603"/>
          <a:ext cx="5092907" cy="2426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 rot="2473025">
            <a:off x="4301477" y="62156"/>
            <a:ext cx="1495425" cy="5143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F8835E-6828-E841-94DC-C99491A4CEF2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63FD17-2949-D142-A3E8-E9C0EAC91938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70E5F-8B80-7C4E-9FAC-AA2C2979B570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F5D2EC-8196-A944-9DF5-D7FB41A80D49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50EFF2-F63E-114F-9574-3C55935A3613}"/>
              </a:ext>
            </a:extLst>
          </p:cNvPr>
          <p:cNvSpPr txBox="1"/>
          <p:nvPr/>
        </p:nvSpPr>
        <p:spPr>
          <a:xfrm>
            <a:off x="1440913" y="3690248"/>
            <a:ext cx="221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2 + 8 = 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988F74-2322-F846-9C29-D5409337D663}"/>
              </a:ext>
            </a:extLst>
          </p:cNvPr>
          <p:cNvSpPr txBox="1"/>
          <p:nvPr/>
        </p:nvSpPr>
        <p:spPr>
          <a:xfrm>
            <a:off x="2625309" y="4753808"/>
            <a:ext cx="221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 </a:t>
            </a:r>
            <a:r>
              <a:rPr lang="mr-IN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–</a:t>
            </a:r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 6 = 8</a:t>
            </a:r>
            <a:endParaRPr lang="en-US" sz="2800" i="1" dirty="0">
              <a:solidFill>
                <a:schemeClr val="bg1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B69128-19A0-5A45-8F4F-F2CFBE0A5211}"/>
              </a:ext>
            </a:extLst>
          </p:cNvPr>
          <p:cNvSpPr txBox="1"/>
          <p:nvPr/>
        </p:nvSpPr>
        <p:spPr>
          <a:xfrm>
            <a:off x="4087180" y="3329160"/>
            <a:ext cx="4639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34 = 3 tens and 4 ones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AAFE15-C549-B94E-BBA5-995EFE7BC187}"/>
              </a:ext>
            </a:extLst>
          </p:cNvPr>
          <p:cNvSpPr txBox="1"/>
          <p:nvPr/>
        </p:nvSpPr>
        <p:spPr>
          <a:xfrm>
            <a:off x="5712878" y="4414151"/>
            <a:ext cx="1906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4,179</a:t>
            </a:r>
          </a:p>
          <a:p>
            <a:pPr algn="r"/>
            <a:r>
              <a:rPr lang="en-US" sz="2800" u="sng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+    569</a:t>
            </a:r>
          </a:p>
          <a:p>
            <a:pPr algn="r"/>
            <a:endParaRPr lang="en-US" sz="2800" dirty="0">
              <a:solidFill>
                <a:schemeClr val="bg1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875689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6" y="2073420"/>
            <a:ext cx="28194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fact fluency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E7A13F-E901-DF46-8BC4-C541EF0C1BA3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59CC12-2C78-CA4C-BD12-847FBB08BC14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257233-3F2A-1C4D-80EE-8707A3B1B191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87D661-9517-484A-A470-560F78ABD8F3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934050-48CE-DC48-BF31-9FDE0789C654}"/>
              </a:ext>
            </a:extLst>
          </p:cNvPr>
          <p:cNvSpPr/>
          <p:nvPr/>
        </p:nvSpPr>
        <p:spPr>
          <a:xfrm>
            <a:off x="3644854" y="2102491"/>
            <a:ext cx="2806700" cy="89345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Addition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6AC4307-A094-8948-BECE-E51C57F0C029}"/>
              </a:ext>
            </a:extLst>
          </p:cNvPr>
          <p:cNvSpPr/>
          <p:nvPr/>
        </p:nvSpPr>
        <p:spPr>
          <a:xfrm>
            <a:off x="6092962" y="2102491"/>
            <a:ext cx="2806700" cy="8934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Subtraction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E24418-F303-BB4D-93E3-40C89A40A74F}"/>
              </a:ext>
            </a:extLst>
          </p:cNvPr>
          <p:cNvSpPr/>
          <p:nvPr/>
        </p:nvSpPr>
        <p:spPr>
          <a:xfrm>
            <a:off x="3644854" y="3154500"/>
            <a:ext cx="2806700" cy="88978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Multiplication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E5D7F8E-F59A-0446-96B1-0AC5EAD8637A}"/>
              </a:ext>
            </a:extLst>
          </p:cNvPr>
          <p:cNvSpPr/>
          <p:nvPr/>
        </p:nvSpPr>
        <p:spPr>
          <a:xfrm>
            <a:off x="6092962" y="3154500"/>
            <a:ext cx="2806700" cy="8823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Division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09077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597" y="2787162"/>
            <a:ext cx="4620596" cy="18222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208" y="325671"/>
            <a:ext cx="1971875" cy="18318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35309" y="5241682"/>
            <a:ext cx="3837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-</a:t>
            </a:r>
            <a:r>
              <a:rPr lang="en-US" sz="200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3 + (-4) = ___      5 </a:t>
            </a:r>
            <a:r>
              <a:rPr lang="mr-IN" sz="200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–</a:t>
            </a:r>
            <a:r>
              <a:rPr lang="en-US" sz="200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 (-6) = ___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4A5195-6189-5E40-B874-424DE2935AAD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0F1B35-7379-8A4A-8969-8BDD49791413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49964D-2657-0147-9B98-187734531ADE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F1503B-9F60-7143-8A1C-E3E4E26AD8D1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426587734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5" y="2073420"/>
            <a:ext cx="28194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Teach alternate algorithms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979" y="1798591"/>
            <a:ext cx="5273068" cy="27625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C93CEC-B08A-3247-A054-72FDCBA27A50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BA010A-3624-7C48-9AA2-11686711628B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BEF0E8-37F8-A642-8757-D0D1ADD22FD3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48F907-ACB1-8648-A239-E2B4E3622E93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200369625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5" y="2073420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Encourage alternate methods and solutions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95889" y="1816035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405</a:t>
            </a:r>
          </a:p>
          <a:p>
            <a:pPr algn="r"/>
            <a:r>
              <a:rPr lang="en-US" sz="2400" u="sng" dirty="0">
                <a:solidFill>
                  <a:schemeClr val="bg1"/>
                </a:solidFill>
              </a:rPr>
              <a:t>+   16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57873" y="2575939"/>
            <a:ext cx="8947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400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10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11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421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45046" y="1816035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405</a:t>
            </a:r>
          </a:p>
          <a:p>
            <a:pPr algn="r"/>
            <a:r>
              <a:rPr lang="en-US" sz="2400" u="sng" dirty="0">
                <a:solidFill>
                  <a:schemeClr val="bg1"/>
                </a:solidFill>
              </a:rPr>
              <a:t>+   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05615" y="2575939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rPr>
              <a:t>421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005147" y="3670788"/>
            <a:ext cx="746453" cy="95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57872" y="3420811"/>
            <a:ext cx="4778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ABEC3B-5E09-BD48-86A1-5831F3E3B938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E0627C-CD09-9245-8AFA-2A1C51E75F78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3FB0FC-8284-1548-B4A4-213E30C15217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E9F77B-A0F3-6F4D-B257-A8179CC708D4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407363387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5" y="2060821"/>
            <a:ext cx="28194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Explicitly teach problem solving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E6BE7A-EB1F-9E49-8036-51703492AA63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5B5D73-1405-3B44-BE15-491DB6B5B002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9F2205-5820-BD44-B112-F8FE5CB8A32B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2CBB38-1CA8-8149-B73D-53990D4BC4AF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  <p:graphicFrame>
        <p:nvGraphicFramePr>
          <p:cNvPr id="24" name="Content Placeholder 15">
            <a:extLst>
              <a:ext uri="{FF2B5EF4-FFF2-40B4-BE49-F238E27FC236}">
                <a16:creationId xmlns:a16="http://schemas.microsoft.com/office/drawing/2014/main" id="{57AC0781-ADE8-984E-ABB5-97A7C07F0F9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73910" y="691722"/>
          <a:ext cx="7599139" cy="5089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526398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775" y="2060821"/>
            <a:ext cx="28194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Explicitly teach problem solving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26367" y="428218"/>
            <a:ext cx="2230532" cy="547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Yuanti SC" panose="02010600040101010101" pitchFamily="2" charset="-122"/>
                <a:ea typeface="Yuanti SC" panose="02010600040101010101" pitchFamily="2" charset="-122"/>
              </a:rPr>
              <a:t>Additive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26367" y="3146705"/>
            <a:ext cx="2230532" cy="564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Yuanti SC" panose="02010600040101010101" pitchFamily="2" charset="-122"/>
                <a:ea typeface="Yuanti SC" panose="02010600040101010101" pitchFamily="2" charset="-122"/>
              </a:rPr>
              <a:t>Multiplicative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28424" y="966472"/>
            <a:ext cx="2028613" cy="54796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Yuanti SC" panose="02010600040101010101" pitchFamily="2" charset="-122"/>
                <a:ea typeface="Yuanti SC" panose="02010600040101010101" pitchFamily="2" charset="-122"/>
              </a:rPr>
              <a:t>Total</a:t>
            </a:r>
            <a:endParaRPr lang="en-US" sz="2400" dirty="0">
              <a:latin typeface="Yuanti SC" panose="02010600040101010101" pitchFamily="2" charset="-122"/>
              <a:ea typeface="Yuanti SC" panose="02010600040101010101" pitchFamily="2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27873" y="1502801"/>
            <a:ext cx="2029164" cy="547968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Yuanti SC" panose="02010600040101010101" pitchFamily="2" charset="-122"/>
                <a:ea typeface="Yuanti SC" panose="02010600040101010101" pitchFamily="2" charset="-122"/>
              </a:rPr>
              <a:t>Difference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27321" y="2050769"/>
            <a:ext cx="2029715" cy="547968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Yuanti SC" panose="02010600040101010101" pitchFamily="2" charset="-122"/>
                <a:ea typeface="Yuanti SC" panose="02010600040101010101" pitchFamily="2" charset="-122"/>
              </a:rPr>
              <a:t>Change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40841" y="3711482"/>
            <a:ext cx="1997384" cy="547968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Yuanti SC" panose="02010600040101010101" pitchFamily="2" charset="-122"/>
                <a:ea typeface="Yuanti SC" panose="02010600040101010101" pitchFamily="2" charset="-122"/>
              </a:rPr>
              <a:t>Equal Groups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40839" y="4246615"/>
            <a:ext cx="1997385" cy="547968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Yuanti SC" panose="02010600040101010101" pitchFamily="2" charset="-122"/>
                <a:ea typeface="Yuanti SC" panose="02010600040101010101" pitchFamily="2" charset="-122"/>
              </a:rPr>
              <a:t>Comparison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40838" y="4794583"/>
            <a:ext cx="1997386" cy="77517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Yuanti SC" panose="02010600040101010101" pitchFamily="2" charset="-122"/>
                <a:ea typeface="Yuanti SC" panose="02010600040101010101" pitchFamily="2" charset="-122"/>
              </a:rPr>
              <a:t>Ratios/</a:t>
            </a:r>
          </a:p>
          <a:p>
            <a:pPr algn="ctr"/>
            <a:r>
              <a:rPr lang="en-US" sz="2400" dirty="0">
                <a:latin typeface="Yuanti SC" panose="02010600040101010101" pitchFamily="2" charset="-122"/>
                <a:ea typeface="Yuanti SC" panose="02010600040101010101" pitchFamily="2" charset="-122"/>
              </a:rPr>
              <a:t>Proportions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E6BE7A-EB1F-9E49-8036-51703492AA63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5B5D73-1405-3B44-BE15-491DB6B5B002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9F2205-5820-BD44-B112-F8FE5CB8A32B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2CBB38-1CA8-8149-B73D-53990D4BC4AF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90234839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8776" y="2073420"/>
            <a:ext cx="2819400" cy="371475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Utilize explicit instruction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725" y="2533986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sure you’re doing it! And do it well!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97797" y="2591447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7796" y="1952111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71393" y="2544460"/>
            <a:ext cx="1371600" cy="65626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71393" y="1952111"/>
            <a:ext cx="1371600" cy="592348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97796" y="1605864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71393" y="1605863"/>
            <a:ext cx="1371600" cy="3462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97796" y="3333621"/>
            <a:ext cx="2845197" cy="328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97796" y="3589589"/>
            <a:ext cx="2845197" cy="8144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7E284A-C608-9043-9552-BD124146906E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1799C2-593B-CA46-BB5E-AD7C42C289E1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602A1-45B6-A141-B459-6C369AA38DA6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BA0847-41EC-8B41-9A97-843E4EE4C5F4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177982049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8776" y="2533986"/>
            <a:ext cx="2819400" cy="3714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Explicitly teach transfer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776" y="2905462"/>
            <a:ext cx="2819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Explicitly teach how current learning relates to other learning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2341" y="788808"/>
            <a:ext cx="955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405</a:t>
            </a:r>
          </a:p>
          <a:p>
            <a:pPr algn="r"/>
            <a:r>
              <a:rPr lang="en-US" sz="2400" u="sng" dirty="0">
                <a:solidFill>
                  <a:schemeClr val="bg1"/>
                </a:solidFill>
              </a:rPr>
              <a:t>+   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5371" y="781857"/>
            <a:ext cx="1125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4305</a:t>
            </a:r>
          </a:p>
          <a:p>
            <a:pPr algn="r"/>
            <a:r>
              <a:rPr lang="en-US" sz="2400" u="sng" dirty="0">
                <a:solidFill>
                  <a:schemeClr val="bg1"/>
                </a:solidFill>
              </a:rPr>
              <a:t>+   216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6579" y="2431310"/>
            <a:ext cx="5101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6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Marney</a:t>
            </a:r>
            <a:r>
              <a:rPr lang="en-US" sz="2000" dirty="0">
                <a:solidFill>
                  <a:schemeClr val="accent6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 baked 89 cookies and sold 40 cookies at the bake sale. How many cookies does </a:t>
            </a:r>
            <a:r>
              <a:rPr lang="en-US" sz="2000" dirty="0" err="1">
                <a:solidFill>
                  <a:schemeClr val="accent6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Marney</a:t>
            </a:r>
            <a:r>
              <a:rPr lang="en-US" sz="2000" dirty="0">
                <a:solidFill>
                  <a:schemeClr val="accent6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 have left?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36578" y="3705086"/>
            <a:ext cx="5101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4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Marney</a:t>
            </a:r>
            <a:r>
              <a:rPr lang="en-US" sz="2000" dirty="0">
                <a:solidFill>
                  <a:schemeClr val="accent4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 had $89 and spent $40 on shoes. How many much does </a:t>
            </a:r>
            <a:r>
              <a:rPr lang="en-US" sz="2000" dirty="0" err="1">
                <a:solidFill>
                  <a:schemeClr val="accent4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Marney</a:t>
            </a:r>
            <a:r>
              <a:rPr lang="en-US" sz="2000" dirty="0">
                <a:solidFill>
                  <a:schemeClr val="accent4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 have left?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6577" y="4720749"/>
            <a:ext cx="5101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Marney</a:t>
            </a:r>
            <a:r>
              <a:rPr lang="en-US" sz="20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 had $89 and spent $40 on shoes. How much money will </a:t>
            </a:r>
            <a:r>
              <a:rPr lang="en-US" sz="2000" dirty="0" err="1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Marney</a:t>
            </a:r>
            <a:r>
              <a:rPr lang="en-US" sz="2000" dirty="0">
                <a:solidFill>
                  <a:schemeClr val="accent2"/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 have after buying the shoes?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F796B3-EFEB-E449-966B-33C2A8C679EF}"/>
              </a:ext>
            </a:extLst>
          </p:cNvPr>
          <p:cNvSpPr/>
          <p:nvPr/>
        </p:nvSpPr>
        <p:spPr>
          <a:xfrm>
            <a:off x="178776" y="2073420"/>
            <a:ext cx="2819400" cy="371475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Utilize explicit instruction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DCFB09-B933-BC4C-BCB4-9207CCB37AC3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443847-4925-AC44-A205-05216D63672F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31580C-C543-2C4F-B584-AEC3E57AD88D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0A7517-63F8-5644-B7BA-D8924890C24B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2294124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72"/>
          <p:cNvSpPr txBox="1"/>
          <p:nvPr/>
        </p:nvSpPr>
        <p:spPr>
          <a:xfrm>
            <a:off x="590843" y="2534920"/>
            <a:ext cx="82600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Let’s start to think about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designing the intervention platform…</a:t>
            </a:r>
            <a:endParaRPr sz="28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214912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BC00E5E-118F-1042-882A-BCB0BB3C639A}"/>
              </a:ext>
            </a:extLst>
          </p:cNvPr>
          <p:cNvSpPr/>
          <p:nvPr/>
        </p:nvSpPr>
        <p:spPr>
          <a:xfrm>
            <a:off x="178776" y="2533986"/>
            <a:ext cx="2819400" cy="3714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Explicitly teach transfer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E02DD7-7F67-984A-9143-995A84267355}"/>
              </a:ext>
            </a:extLst>
          </p:cNvPr>
          <p:cNvSpPr/>
          <p:nvPr/>
        </p:nvSpPr>
        <p:spPr>
          <a:xfrm>
            <a:off x="178776" y="2073420"/>
            <a:ext cx="2819400" cy="371475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Utilize explicit instruction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33AB6A-CB1F-C347-9136-844E2BC3C4E5}"/>
              </a:ext>
            </a:extLst>
          </p:cNvPr>
          <p:cNvSpPr/>
          <p:nvPr/>
        </p:nvSpPr>
        <p:spPr>
          <a:xfrm>
            <a:off x="178776" y="1612854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3FF05-4F9B-4641-A494-29A8021D2489}"/>
              </a:ext>
            </a:extLst>
          </p:cNvPr>
          <p:cNvSpPr/>
          <p:nvPr/>
        </p:nvSpPr>
        <p:spPr>
          <a:xfrm>
            <a:off x="178776" y="1152288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651994-20E5-C446-A645-95876DA8B3D1}"/>
              </a:ext>
            </a:extLst>
          </p:cNvPr>
          <p:cNvSpPr/>
          <p:nvPr/>
        </p:nvSpPr>
        <p:spPr>
          <a:xfrm>
            <a:off x="178776" y="691722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1C80E0-06EA-2045-BC69-9E53FC0B193C}"/>
              </a:ext>
            </a:extLst>
          </p:cNvPr>
          <p:cNvSpPr/>
          <p:nvPr/>
        </p:nvSpPr>
        <p:spPr>
          <a:xfrm>
            <a:off x="178776" y="231156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54336647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2AC858A-8750-824D-B933-563CE07D81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76" y="1052563"/>
            <a:ext cx="2806867" cy="4948187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1F9E1EEE-B63C-5E41-8F8E-FC656CF90B24}"/>
              </a:ext>
            </a:extLst>
          </p:cNvPr>
          <p:cNvSpPr/>
          <p:nvPr/>
        </p:nvSpPr>
        <p:spPr>
          <a:xfrm rot="10800000">
            <a:off x="2889115" y="3936054"/>
            <a:ext cx="2976665" cy="78794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1E009C-A35E-904A-9617-4CF02CD58894}"/>
              </a:ext>
            </a:extLst>
          </p:cNvPr>
          <p:cNvSpPr/>
          <p:nvPr/>
        </p:nvSpPr>
        <p:spPr>
          <a:xfrm>
            <a:off x="6078415" y="5285978"/>
            <a:ext cx="2819400" cy="3714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Explicitly teach transfer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334158-4249-7342-B190-4990257DDF26}"/>
              </a:ext>
            </a:extLst>
          </p:cNvPr>
          <p:cNvSpPr/>
          <p:nvPr/>
        </p:nvSpPr>
        <p:spPr>
          <a:xfrm>
            <a:off x="6078415" y="4825412"/>
            <a:ext cx="2819400" cy="371475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Utilize explicit instruction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A6976E-890D-0C40-A74B-E2E03A14C0CC}"/>
              </a:ext>
            </a:extLst>
          </p:cNvPr>
          <p:cNvSpPr/>
          <p:nvPr/>
        </p:nvSpPr>
        <p:spPr>
          <a:xfrm>
            <a:off x="6078415" y="4364846"/>
            <a:ext cx="2819400" cy="371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Adapt mathematics content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365CD6-083A-4F40-927B-96E1EB552F0F}"/>
              </a:ext>
            </a:extLst>
          </p:cNvPr>
          <p:cNvSpPr/>
          <p:nvPr/>
        </p:nvSpPr>
        <p:spPr>
          <a:xfrm>
            <a:off x="6078415" y="3904280"/>
            <a:ext cx="2819400" cy="37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Increase dosage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CF1F7D-A82A-944C-9701-C3ABAE336C16}"/>
              </a:ext>
            </a:extLst>
          </p:cNvPr>
          <p:cNvSpPr/>
          <p:nvPr/>
        </p:nvSpPr>
        <p:spPr>
          <a:xfrm>
            <a:off x="6078415" y="3443714"/>
            <a:ext cx="2819400" cy="3714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Embed behavioral supports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1F39E6-BE38-4149-AE4A-53504A230005}"/>
              </a:ext>
            </a:extLst>
          </p:cNvPr>
          <p:cNvSpPr/>
          <p:nvPr/>
        </p:nvSpPr>
        <p:spPr>
          <a:xfrm>
            <a:off x="6078415" y="2983148"/>
            <a:ext cx="2819400" cy="37147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Implement with greater fidelity</a:t>
            </a:r>
          </a:p>
        </p:txBody>
      </p:sp>
    </p:spTree>
    <p:extLst>
      <p:ext uri="{BB962C8B-B14F-4D97-AF65-F5344CB8AC3E}">
        <p14:creationId xmlns:p14="http://schemas.microsoft.com/office/powerpoint/2010/main" val="1794047267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434" y="1076790"/>
            <a:ext cx="2806867" cy="49481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4450" y="1123355"/>
            <a:ext cx="2150534" cy="6912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Intervention: Occurs frequently and with intensity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0" y="4027423"/>
            <a:ext cx="2150534" cy="9155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latin typeface="Calibri" panose="020F0502020204030204" pitchFamily="34" charset="0"/>
                <a:cs typeface="Calibri" panose="020F0502020204030204" pitchFamily="34" charset="0"/>
              </a:rPr>
              <a:t>Intervention adaptation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: Content, dosage, explicit instruction, attention to transfer</a:t>
            </a:r>
          </a:p>
        </p:txBody>
      </p:sp>
      <p:sp>
        <p:nvSpPr>
          <p:cNvPr id="6" name="Oval 5"/>
          <p:cNvSpPr/>
          <p:nvPr/>
        </p:nvSpPr>
        <p:spPr>
          <a:xfrm>
            <a:off x="5679017" y="1975444"/>
            <a:ext cx="2150534" cy="6434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Assessment: Formative</a:t>
            </a:r>
          </a:p>
        </p:txBody>
      </p:sp>
      <p:sp>
        <p:nvSpPr>
          <p:cNvPr id="7" name="Oval 6"/>
          <p:cNvSpPr/>
          <p:nvPr/>
        </p:nvSpPr>
        <p:spPr>
          <a:xfrm>
            <a:off x="5679017" y="3137494"/>
            <a:ext cx="2150534" cy="6434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Assessment: Diagnostic</a:t>
            </a:r>
          </a:p>
        </p:txBody>
      </p:sp>
      <p:sp>
        <p:nvSpPr>
          <p:cNvPr id="8" name="Oval 7"/>
          <p:cNvSpPr/>
          <p:nvPr/>
        </p:nvSpPr>
        <p:spPr>
          <a:xfrm>
            <a:off x="5679017" y="4794844"/>
            <a:ext cx="2150534" cy="64346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Assessment: Formative</a:t>
            </a:r>
          </a:p>
        </p:txBody>
      </p:sp>
    </p:spTree>
    <p:extLst>
      <p:ext uri="{BB962C8B-B14F-4D97-AF65-F5344CB8AC3E}">
        <p14:creationId xmlns:p14="http://schemas.microsoft.com/office/powerpoint/2010/main" val="986541543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8B14CB-A61E-C247-8947-1DAD59A5F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Sarah Powell, Ph.D.</a:t>
            </a:r>
          </a:p>
          <a:p>
            <a:r>
              <a:rPr lang="en-US" sz="2800" dirty="0"/>
              <a:t>The </a:t>
            </a:r>
            <a:r>
              <a:rPr lang="en-US" sz="2600" dirty="0"/>
              <a:t>University of Texas at Austin</a:t>
            </a:r>
          </a:p>
          <a:p>
            <a:pPr lvl="1"/>
            <a:endParaRPr lang="en-US" sz="2800" dirty="0"/>
          </a:p>
          <a:p>
            <a:pPr marL="342900" lvl="1" indent="0">
              <a:buNone/>
            </a:pPr>
            <a:r>
              <a:rPr lang="en-US" sz="2800" dirty="0" err="1"/>
              <a:t>srpowell@austin.utexas.edu</a:t>
            </a: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@sarahpowellphd</a:t>
            </a:r>
          </a:p>
          <a:p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5" y="4055795"/>
            <a:ext cx="5709035" cy="15172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F9039E-5FC2-4E9F-98AD-75BCF680AB7F}"/>
              </a:ext>
            </a:extLst>
          </p:cNvPr>
          <p:cNvSpPr/>
          <p:nvPr/>
        </p:nvSpPr>
        <p:spPr>
          <a:xfrm>
            <a:off x="8469924" y="6378059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119</a:t>
            </a:r>
          </a:p>
        </p:txBody>
      </p:sp>
    </p:spTree>
    <p:extLst>
      <p:ext uri="{BB962C8B-B14F-4D97-AF65-F5344CB8AC3E}">
        <p14:creationId xmlns:p14="http://schemas.microsoft.com/office/powerpoint/2010/main" val="83498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26B79-CC4E-E74F-9E49-04D8C89D58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43" y="725214"/>
            <a:ext cx="8038330" cy="488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94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4" name="Google Shape;664;p75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noFill/>
          <a:ln w="57150" cap="flat" cmpd="sng">
            <a:solidFill>
              <a:schemeClr val="bg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665" name="Google Shape;665;p75"/>
          <p:cNvSpPr/>
          <p:nvPr/>
        </p:nvSpPr>
        <p:spPr>
          <a:xfrm rot="3258815">
            <a:off x="-11383" y="3555960"/>
            <a:ext cx="3352800" cy="83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student IS</a:t>
            </a:r>
            <a:endParaRPr/>
          </a:p>
        </p:txBody>
      </p:sp>
      <p:sp>
        <p:nvSpPr>
          <p:cNvPr id="666" name="Google Shape;666;p75"/>
          <p:cNvSpPr/>
          <p:nvPr/>
        </p:nvSpPr>
        <p:spPr>
          <a:xfrm rot="3277194">
            <a:off x="2933700" y="3552576"/>
            <a:ext cx="3352800" cy="83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student NEEDS TO BE</a:t>
            </a:r>
            <a:endParaRPr/>
          </a:p>
        </p:txBody>
      </p:sp>
      <p:pic>
        <p:nvPicPr>
          <p:cNvPr id="667" name="Google Shape;667;p7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4312" y="244029"/>
            <a:ext cx="2076631" cy="3660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4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77"/>
          <p:cNvSpPr/>
          <p:nvPr/>
        </p:nvSpPr>
        <p:spPr>
          <a:xfrm>
            <a:off x="2171700" y="2971800"/>
            <a:ext cx="4800600" cy="2064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Fluency</a:t>
            </a:r>
            <a:endParaRPr sz="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0" name="Google Shape;680;p77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noFill/>
          <a:ln w="57150" cap="flat" cmpd="sng">
            <a:solidFill>
              <a:schemeClr val="bg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579166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78"/>
          <p:cNvSpPr/>
          <p:nvPr/>
        </p:nvSpPr>
        <p:spPr>
          <a:xfrm>
            <a:off x="192206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add and subtract within 5.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78"/>
          <p:cNvSpPr txBox="1"/>
          <p:nvPr/>
        </p:nvSpPr>
        <p:spPr>
          <a:xfrm>
            <a:off x="2667000" y="5426054"/>
            <a:ext cx="5715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continuum of mathematics learning</a:t>
            </a:r>
            <a:endParaRPr/>
          </a:p>
        </p:txBody>
      </p:sp>
      <p:cxnSp>
        <p:nvCxnSpPr>
          <p:cNvPr id="687" name="Google Shape;687;p78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noFill/>
          <a:ln w="57150" cap="flat" cmpd="sng">
            <a:solidFill>
              <a:schemeClr val="bg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10612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8B14CB-A61E-C247-8947-1DAD59A5F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Sarah Powell, </a:t>
            </a:r>
            <a:r>
              <a:rPr lang="en-US" sz="2800" dirty="0" err="1"/>
              <a:t>Ph.D</a:t>
            </a:r>
            <a:r>
              <a:rPr lang="en-US" sz="2800" dirty="0"/>
              <a:t> </a:t>
            </a:r>
          </a:p>
          <a:p>
            <a:r>
              <a:rPr lang="en-US" sz="2800" dirty="0"/>
              <a:t>The </a:t>
            </a:r>
            <a:r>
              <a:rPr lang="en-US" sz="2600" dirty="0"/>
              <a:t>University of Texas at Austin</a:t>
            </a:r>
          </a:p>
          <a:p>
            <a:pPr lvl="1"/>
            <a:endParaRPr lang="en-US" sz="2800" dirty="0"/>
          </a:p>
          <a:p>
            <a:pPr marL="342900" lvl="1" indent="0">
              <a:buNone/>
            </a:pPr>
            <a:r>
              <a:rPr lang="en-US" sz="2800" dirty="0" err="1"/>
              <a:t>srpowell@austin.utexas.edu</a:t>
            </a: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@sarahpowellphd</a:t>
            </a:r>
          </a:p>
          <a:p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92" y="3955501"/>
            <a:ext cx="5709035" cy="15172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F9039E-5FC2-4E9F-98AD-75BCF680AB7F}"/>
              </a:ext>
            </a:extLst>
          </p:cNvPr>
          <p:cNvSpPr/>
          <p:nvPr/>
        </p:nvSpPr>
        <p:spPr>
          <a:xfrm>
            <a:off x="8469924" y="6378059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119</a:t>
            </a:r>
          </a:p>
        </p:txBody>
      </p:sp>
    </p:spTree>
    <p:extLst>
      <p:ext uri="{BB962C8B-B14F-4D97-AF65-F5344CB8AC3E}">
        <p14:creationId xmlns:p14="http://schemas.microsoft.com/office/powerpoint/2010/main" val="761262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79"/>
          <p:cNvSpPr/>
          <p:nvPr/>
        </p:nvSpPr>
        <p:spPr>
          <a:xfrm>
            <a:off x="192206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add and subtract within 5.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79"/>
          <p:cNvSpPr/>
          <p:nvPr/>
        </p:nvSpPr>
        <p:spPr>
          <a:xfrm>
            <a:off x="1467021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 and subtract within 20, demonstrating fluency for addition and subtraction within 10. 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4" name="Google Shape;694;p79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noFill/>
          <a:ln w="57150" cap="flat" cmpd="sng">
            <a:solidFill>
              <a:schemeClr val="bg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44329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80"/>
          <p:cNvSpPr/>
          <p:nvPr/>
        </p:nvSpPr>
        <p:spPr>
          <a:xfrm>
            <a:off x="192206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add and subtract within 5.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80"/>
          <p:cNvSpPr/>
          <p:nvPr/>
        </p:nvSpPr>
        <p:spPr>
          <a:xfrm>
            <a:off x="1467021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 and subtract within 20, demonstrating fluency for addition and subtraction within 10. 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80"/>
          <p:cNvSpPr/>
          <p:nvPr/>
        </p:nvSpPr>
        <p:spPr>
          <a:xfrm>
            <a:off x="2730008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add and subtract within 100 using strategies based on place value, properties of operations, and/or relationships.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03" name="Google Shape;703;p80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noFill/>
          <a:ln w="57150" cap="flat" cmpd="sng">
            <a:solidFill>
              <a:schemeClr val="bg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34664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81"/>
          <p:cNvSpPr/>
          <p:nvPr/>
        </p:nvSpPr>
        <p:spPr>
          <a:xfrm>
            <a:off x="192206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add and subtract within 5.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81"/>
          <p:cNvSpPr/>
          <p:nvPr/>
        </p:nvSpPr>
        <p:spPr>
          <a:xfrm>
            <a:off x="1467021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 and subtract within 20, demonstrating fluency for addition and subtraction within 10. 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81"/>
          <p:cNvSpPr/>
          <p:nvPr/>
        </p:nvSpPr>
        <p:spPr>
          <a:xfrm>
            <a:off x="2730008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add and subtract within 100 using strategies based on place value, properties of operations, and/or relationships.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81"/>
          <p:cNvSpPr/>
          <p:nvPr/>
        </p:nvSpPr>
        <p:spPr>
          <a:xfrm>
            <a:off x="3992880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multiply and divide within 100, using strategies such as the relationship between </a:t>
            </a:r>
            <a:r>
              <a:rPr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multiplication</a:t>
            </a: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division…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2" name="Google Shape;712;p81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noFill/>
          <a:ln w="57150" cap="flat" cmpd="sng">
            <a:solidFill>
              <a:schemeClr val="bg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52538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82"/>
          <p:cNvSpPr/>
          <p:nvPr/>
        </p:nvSpPr>
        <p:spPr>
          <a:xfrm>
            <a:off x="192206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add and subtract within 5.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82"/>
          <p:cNvSpPr/>
          <p:nvPr/>
        </p:nvSpPr>
        <p:spPr>
          <a:xfrm>
            <a:off x="1467021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 and subtract within 20, demonstrating fluency for addition and subtraction within 10. 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82"/>
          <p:cNvSpPr/>
          <p:nvPr/>
        </p:nvSpPr>
        <p:spPr>
          <a:xfrm>
            <a:off x="2730008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add and subtract within 100 using strategies based on place value, properties of operations, and/or relationships.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82"/>
          <p:cNvSpPr/>
          <p:nvPr/>
        </p:nvSpPr>
        <p:spPr>
          <a:xfrm>
            <a:off x="3992880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multiply and divide within 100, using strategies such as the relationship between </a:t>
            </a:r>
            <a:r>
              <a:rPr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multiplication</a:t>
            </a: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division…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82"/>
          <p:cNvSpPr/>
          <p:nvPr/>
        </p:nvSpPr>
        <p:spPr>
          <a:xfrm>
            <a:off x="5255752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add and subtract multi-digit whole numbers using the standard algorithm. 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2" name="Google Shape;722;p82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noFill/>
          <a:ln w="57150" cap="flat" cmpd="sng">
            <a:solidFill>
              <a:schemeClr val="bg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95626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83"/>
          <p:cNvSpPr/>
          <p:nvPr/>
        </p:nvSpPr>
        <p:spPr>
          <a:xfrm>
            <a:off x="192206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add and subtract within 5.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83"/>
          <p:cNvSpPr/>
          <p:nvPr/>
        </p:nvSpPr>
        <p:spPr>
          <a:xfrm>
            <a:off x="1467021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 and subtract within 20, demonstrating fluency for addition and subtraction within 10. 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83"/>
          <p:cNvSpPr/>
          <p:nvPr/>
        </p:nvSpPr>
        <p:spPr>
          <a:xfrm>
            <a:off x="2730008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add and subtract within 100 using strategies based on place value, properties of operations, and/or relationships.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83"/>
          <p:cNvSpPr/>
          <p:nvPr/>
        </p:nvSpPr>
        <p:spPr>
          <a:xfrm>
            <a:off x="3992880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multiply and divide within 100, using strategies such as the relationship between </a:t>
            </a:r>
            <a:r>
              <a:rPr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multiplication</a:t>
            </a: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division…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83"/>
          <p:cNvSpPr/>
          <p:nvPr/>
        </p:nvSpPr>
        <p:spPr>
          <a:xfrm>
            <a:off x="5255752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add and subtract multi-digit whole numbers using the standard algorithm. 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83"/>
          <p:cNvSpPr/>
          <p:nvPr/>
        </p:nvSpPr>
        <p:spPr>
          <a:xfrm>
            <a:off x="6518624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multiply multi-digit whole numbers using the standard algorithm.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34" name="Google Shape;734;p83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noFill/>
          <a:ln w="57150" cap="flat" cmpd="sng">
            <a:solidFill>
              <a:schemeClr val="bg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22876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84"/>
          <p:cNvSpPr/>
          <p:nvPr/>
        </p:nvSpPr>
        <p:spPr>
          <a:xfrm>
            <a:off x="192206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add and subtract within 5.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84"/>
          <p:cNvSpPr/>
          <p:nvPr/>
        </p:nvSpPr>
        <p:spPr>
          <a:xfrm>
            <a:off x="1467021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 and subtract within 20, demonstrating fluency for addition and subtraction within 10. 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84"/>
          <p:cNvSpPr/>
          <p:nvPr/>
        </p:nvSpPr>
        <p:spPr>
          <a:xfrm>
            <a:off x="2730008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add and subtract within 100 using strategies based on place value, properties of operations, and/or relationships.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84"/>
          <p:cNvSpPr/>
          <p:nvPr/>
        </p:nvSpPr>
        <p:spPr>
          <a:xfrm>
            <a:off x="3992880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multiply and divide within 100, using strategies such as the relationship between </a:t>
            </a:r>
            <a:r>
              <a:rPr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multiplication </a:t>
            </a: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division…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84"/>
          <p:cNvSpPr/>
          <p:nvPr/>
        </p:nvSpPr>
        <p:spPr>
          <a:xfrm>
            <a:off x="5255752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add and subtract multi-digit whole numbers using the standard algorithm. 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84"/>
          <p:cNvSpPr/>
          <p:nvPr/>
        </p:nvSpPr>
        <p:spPr>
          <a:xfrm>
            <a:off x="6518624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multiply multi-digit whole numbers using the standard algorithm.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84"/>
          <p:cNvSpPr/>
          <p:nvPr/>
        </p:nvSpPr>
        <p:spPr>
          <a:xfrm>
            <a:off x="7781496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add, subtract, multiply, and divide multi-digit decimals using the standard algorithm.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46" name="Google Shape;746;p84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noFill/>
          <a:ln w="57150" cap="flat" cmpd="sng">
            <a:solidFill>
              <a:schemeClr val="bg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02804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85"/>
          <p:cNvSpPr/>
          <p:nvPr/>
        </p:nvSpPr>
        <p:spPr>
          <a:xfrm>
            <a:off x="192206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add and subtract within 5.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85"/>
          <p:cNvSpPr/>
          <p:nvPr/>
        </p:nvSpPr>
        <p:spPr>
          <a:xfrm>
            <a:off x="1467021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 and subtract within 20, demonstrating fluency for addition and subtraction within 10. 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85"/>
          <p:cNvSpPr/>
          <p:nvPr/>
        </p:nvSpPr>
        <p:spPr>
          <a:xfrm>
            <a:off x="2730008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add and subtract within 100 using strategies based on place value, properties of operations, and/or relationships.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85"/>
          <p:cNvSpPr/>
          <p:nvPr/>
        </p:nvSpPr>
        <p:spPr>
          <a:xfrm>
            <a:off x="3992880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multiply and divide within 100, using strategies such as the relationship between </a:t>
            </a:r>
            <a:r>
              <a:rPr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multiplication</a:t>
            </a: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division…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85"/>
          <p:cNvSpPr/>
          <p:nvPr/>
        </p:nvSpPr>
        <p:spPr>
          <a:xfrm>
            <a:off x="5255752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add and subtract multi-digit whole numbers using the standard algorithm. 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85"/>
          <p:cNvSpPr/>
          <p:nvPr/>
        </p:nvSpPr>
        <p:spPr>
          <a:xfrm>
            <a:off x="6518624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multiply multi-digit whole numbers using the standard algorithm.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85"/>
          <p:cNvSpPr/>
          <p:nvPr/>
        </p:nvSpPr>
        <p:spPr>
          <a:xfrm>
            <a:off x="7781496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add, subtract, multiply, and divide multi-digit decimals using the standard algorithm.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85"/>
          <p:cNvSpPr/>
          <p:nvPr/>
        </p:nvSpPr>
        <p:spPr>
          <a:xfrm rot="3277194">
            <a:off x="3293536" y="998218"/>
            <a:ext cx="3352800" cy="83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student NEEDS TO BE</a:t>
            </a:r>
            <a:endParaRPr/>
          </a:p>
        </p:txBody>
      </p:sp>
      <p:cxnSp>
        <p:nvCxnSpPr>
          <p:cNvPr id="760" name="Google Shape;760;p85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noFill/>
          <a:ln w="57150" cap="flat" cmpd="sng">
            <a:solidFill>
              <a:schemeClr val="bg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6478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86"/>
          <p:cNvSpPr/>
          <p:nvPr/>
        </p:nvSpPr>
        <p:spPr>
          <a:xfrm>
            <a:off x="192206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add and subtract within 5.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86"/>
          <p:cNvSpPr/>
          <p:nvPr/>
        </p:nvSpPr>
        <p:spPr>
          <a:xfrm>
            <a:off x="1467021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 and subtract within 20, demonstrating fluency for addition and subtraction within 10. 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86"/>
          <p:cNvSpPr/>
          <p:nvPr/>
        </p:nvSpPr>
        <p:spPr>
          <a:xfrm>
            <a:off x="2730008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add and subtract within 100 using strategies based on place value, properties of operations, and/or relationships.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86"/>
          <p:cNvSpPr/>
          <p:nvPr/>
        </p:nvSpPr>
        <p:spPr>
          <a:xfrm>
            <a:off x="3992880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multiply and divide within 100, using strategies such as the relationship between </a:t>
            </a:r>
            <a:r>
              <a:rPr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multiplication</a:t>
            </a: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division…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86"/>
          <p:cNvSpPr/>
          <p:nvPr/>
        </p:nvSpPr>
        <p:spPr>
          <a:xfrm>
            <a:off x="5255752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add and subtract multi-digit whole numbers using the standard algorithm. 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86"/>
          <p:cNvSpPr/>
          <p:nvPr/>
        </p:nvSpPr>
        <p:spPr>
          <a:xfrm>
            <a:off x="6518624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multiply multi-digit whole numbers using the standard algorithm.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86"/>
          <p:cNvSpPr/>
          <p:nvPr/>
        </p:nvSpPr>
        <p:spPr>
          <a:xfrm>
            <a:off x="7781496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add, subtract, multiply, and divide multi-digit decimals using the standard algorithm.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86"/>
          <p:cNvSpPr/>
          <p:nvPr/>
        </p:nvSpPr>
        <p:spPr>
          <a:xfrm rot="3277194">
            <a:off x="3293536" y="998218"/>
            <a:ext cx="3352800" cy="83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student NEEDS TO BE</a:t>
            </a:r>
            <a:endParaRPr/>
          </a:p>
        </p:txBody>
      </p:sp>
      <p:sp>
        <p:nvSpPr>
          <p:cNvPr id="773" name="Google Shape;773;p86"/>
          <p:cNvSpPr/>
          <p:nvPr/>
        </p:nvSpPr>
        <p:spPr>
          <a:xfrm rot="3258815">
            <a:off x="451354" y="984596"/>
            <a:ext cx="3352800" cy="83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student IS</a:t>
            </a:r>
            <a:endParaRPr/>
          </a:p>
        </p:txBody>
      </p:sp>
      <p:cxnSp>
        <p:nvCxnSpPr>
          <p:cNvPr id="775" name="Google Shape;775;p86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noFill/>
          <a:ln w="57150" cap="flat" cmpd="sng">
            <a:solidFill>
              <a:schemeClr val="bg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84488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87"/>
          <p:cNvSpPr/>
          <p:nvPr/>
        </p:nvSpPr>
        <p:spPr>
          <a:xfrm>
            <a:off x="192206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add and subtract within 5.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87"/>
          <p:cNvSpPr/>
          <p:nvPr/>
        </p:nvSpPr>
        <p:spPr>
          <a:xfrm>
            <a:off x="1467021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 and subtract within 20, demonstrating fluency for addition and subtraction within 10. 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87"/>
          <p:cNvSpPr/>
          <p:nvPr/>
        </p:nvSpPr>
        <p:spPr>
          <a:xfrm>
            <a:off x="2730008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add and subtract within 100 using strategies based on place value, properties of operations, and/or relationships.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87"/>
          <p:cNvSpPr/>
          <p:nvPr/>
        </p:nvSpPr>
        <p:spPr>
          <a:xfrm>
            <a:off x="3992880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multiply and divide within 100, using strategies such as the relationship between </a:t>
            </a:r>
            <a:r>
              <a:rPr lang="en-US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multiplication </a:t>
            </a: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division…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87"/>
          <p:cNvSpPr/>
          <p:nvPr/>
        </p:nvSpPr>
        <p:spPr>
          <a:xfrm>
            <a:off x="5255752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add and subtract multi-digit whole numbers using the standard algorithm. 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87"/>
          <p:cNvSpPr/>
          <p:nvPr/>
        </p:nvSpPr>
        <p:spPr>
          <a:xfrm>
            <a:off x="6518624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multiply multi-digit whole numbers using the standard algorithm.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87"/>
          <p:cNvSpPr/>
          <p:nvPr/>
        </p:nvSpPr>
        <p:spPr>
          <a:xfrm>
            <a:off x="7781496" y="2762955"/>
            <a:ext cx="1234440" cy="2673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add, subtract, multiply, and divide multi-digit decimals using the standard algorithm.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87"/>
          <p:cNvSpPr/>
          <p:nvPr/>
        </p:nvSpPr>
        <p:spPr>
          <a:xfrm rot="3277194">
            <a:off x="3293536" y="998218"/>
            <a:ext cx="3352800" cy="83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student NEEDS TO BE</a:t>
            </a:r>
            <a:endParaRPr/>
          </a:p>
        </p:txBody>
      </p:sp>
      <p:sp>
        <p:nvSpPr>
          <p:cNvPr id="788" name="Google Shape;788;p87"/>
          <p:cNvSpPr/>
          <p:nvPr/>
        </p:nvSpPr>
        <p:spPr>
          <a:xfrm rot="3258815">
            <a:off x="451354" y="984596"/>
            <a:ext cx="3352800" cy="83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student IS</a:t>
            </a:r>
            <a:endParaRPr/>
          </a:p>
        </p:txBody>
      </p:sp>
      <p:pic>
        <p:nvPicPr>
          <p:cNvPr id="790" name="Google Shape;790;p8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3823" y="347732"/>
            <a:ext cx="1280517" cy="22574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1" name="Google Shape;791;p87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noFill/>
          <a:ln w="57150" cap="flat" cmpd="sng">
            <a:solidFill>
              <a:schemeClr val="bg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432050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88"/>
          <p:cNvSpPr/>
          <p:nvPr/>
        </p:nvSpPr>
        <p:spPr>
          <a:xfrm>
            <a:off x="2171700" y="2971800"/>
            <a:ext cx="4800600" cy="20642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Place Value</a:t>
            </a:r>
            <a:endParaRPr sz="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8" name="Google Shape;798;p88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noFill/>
          <a:ln w="57150" cap="flat" cmpd="sng">
            <a:solidFill>
              <a:schemeClr val="bg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87125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4647" y="79022"/>
            <a:ext cx="5221115" cy="601863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/>
          <p:nvPr/>
        </p:nvSpPr>
        <p:spPr>
          <a:xfrm rot="-5400000">
            <a:off x="4675186" y="1724507"/>
            <a:ext cx="86478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http://www.greatertexasfoundation.org/trajectories-of-mathematics-performance/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50054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89"/>
          <p:cNvSpPr/>
          <p:nvPr/>
        </p:nvSpPr>
        <p:spPr>
          <a:xfrm>
            <a:off x="6120597" y="2322430"/>
            <a:ext cx="1325880" cy="2673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Understand that the two digits of a two-digit number represent amounts of tens and ones. 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89"/>
          <p:cNvSpPr/>
          <p:nvPr/>
        </p:nvSpPr>
        <p:spPr>
          <a:xfrm>
            <a:off x="3220163" y="2656233"/>
            <a:ext cx="1325880" cy="2673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Understand that the three digits of a three-digit number represent amounts of hundreds, tens, and ones.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89"/>
          <p:cNvSpPr/>
          <p:nvPr/>
        </p:nvSpPr>
        <p:spPr>
          <a:xfrm>
            <a:off x="7665720" y="1630422"/>
            <a:ext cx="1325880" cy="2673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 place value understanding to round whole numbers to the nearest 10 or 100.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89"/>
          <p:cNvSpPr/>
          <p:nvPr/>
        </p:nvSpPr>
        <p:spPr>
          <a:xfrm>
            <a:off x="228600" y="2417811"/>
            <a:ext cx="1325880" cy="2673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Recognize that in a multi-digit number, a digit in one place represents ten times what it represents in the place to its right…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89"/>
          <p:cNvSpPr/>
          <p:nvPr/>
        </p:nvSpPr>
        <p:spPr>
          <a:xfrm>
            <a:off x="1722493" y="1247587"/>
            <a:ext cx="1325880" cy="2673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Recognize that in a multi-digit number, a digit in one place represents 10 times as much as it represents in the place to its right and 1/10 of what it represents in the place to its left.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89"/>
          <p:cNvSpPr/>
          <p:nvPr/>
        </p:nvSpPr>
        <p:spPr>
          <a:xfrm>
            <a:off x="4670380" y="997047"/>
            <a:ext cx="1325880" cy="2673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Compose and decompose numbers from 11 to 19 into ten ones and some further ones…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9" name="Google Shape;809;p89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noFill/>
          <a:ln w="57150" cap="flat" cmpd="sng">
            <a:solidFill>
              <a:schemeClr val="bg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401449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90"/>
          <p:cNvSpPr/>
          <p:nvPr/>
        </p:nvSpPr>
        <p:spPr>
          <a:xfrm>
            <a:off x="304800" y="2762955"/>
            <a:ext cx="1325880" cy="2673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Compose and decompose numbers from 11 to 19 into ten ones and some further ones…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6" name="Google Shape;816;p90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noFill/>
          <a:ln w="57150" cap="flat" cmpd="sng">
            <a:solidFill>
              <a:schemeClr val="bg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93544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91"/>
          <p:cNvSpPr/>
          <p:nvPr/>
        </p:nvSpPr>
        <p:spPr>
          <a:xfrm>
            <a:off x="1731560" y="2762955"/>
            <a:ext cx="1325880" cy="2673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Understand that the two digits of a two-digit number represent amounts of tens and ones. 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91"/>
          <p:cNvSpPr/>
          <p:nvPr/>
        </p:nvSpPr>
        <p:spPr>
          <a:xfrm>
            <a:off x="304800" y="2762955"/>
            <a:ext cx="1325880" cy="2673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Compose and decompose numbers from 11 to 19 into ten ones and some further ones…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3" name="Google Shape;823;p91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noFill/>
          <a:ln w="57150" cap="flat" cmpd="sng">
            <a:solidFill>
              <a:schemeClr val="bg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25599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92"/>
          <p:cNvSpPr/>
          <p:nvPr/>
        </p:nvSpPr>
        <p:spPr>
          <a:xfrm>
            <a:off x="1731560" y="2762955"/>
            <a:ext cx="1325880" cy="2673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Understand that the two digits of a two-digit number represent amounts of tens and ones. 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92"/>
          <p:cNvSpPr/>
          <p:nvPr/>
        </p:nvSpPr>
        <p:spPr>
          <a:xfrm>
            <a:off x="3157297" y="2762955"/>
            <a:ext cx="1325880" cy="2673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Understand that the three digits of a three-digit number represent amounts of hundreds, tens, and ones.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92"/>
          <p:cNvSpPr/>
          <p:nvPr/>
        </p:nvSpPr>
        <p:spPr>
          <a:xfrm>
            <a:off x="304800" y="2762955"/>
            <a:ext cx="1325880" cy="2673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Compose and decompose numbers from 11 to 19 into ten ones and some further ones…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1" name="Google Shape;831;p92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noFill/>
          <a:ln w="57150" cap="flat" cmpd="sng">
            <a:solidFill>
              <a:schemeClr val="bg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30092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93"/>
          <p:cNvSpPr/>
          <p:nvPr/>
        </p:nvSpPr>
        <p:spPr>
          <a:xfrm>
            <a:off x="1731560" y="2762955"/>
            <a:ext cx="1325880" cy="2673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Understand that the two digits of a two-digit number represent amounts of tens and ones. 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93"/>
          <p:cNvSpPr/>
          <p:nvPr/>
        </p:nvSpPr>
        <p:spPr>
          <a:xfrm>
            <a:off x="3157297" y="2762955"/>
            <a:ext cx="1325880" cy="2673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Understand that the three digits of a three-digit number represent amounts of hundreds, tens, and ones.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93"/>
          <p:cNvSpPr/>
          <p:nvPr/>
        </p:nvSpPr>
        <p:spPr>
          <a:xfrm>
            <a:off x="4606119" y="2762955"/>
            <a:ext cx="1325880" cy="2673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 place value understanding to round whole numbers to the nearest 10 or 100.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93"/>
          <p:cNvSpPr/>
          <p:nvPr/>
        </p:nvSpPr>
        <p:spPr>
          <a:xfrm>
            <a:off x="304800" y="2762955"/>
            <a:ext cx="1325880" cy="2673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Compose and decompose numbers from 11 to 19 into ten ones and some further ones…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0" name="Google Shape;840;p93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noFill/>
          <a:ln w="57150" cap="flat" cmpd="sng">
            <a:solidFill>
              <a:schemeClr val="bg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7718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94"/>
          <p:cNvSpPr/>
          <p:nvPr/>
        </p:nvSpPr>
        <p:spPr>
          <a:xfrm>
            <a:off x="1731560" y="2762955"/>
            <a:ext cx="1325880" cy="2673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Understand that the two digits of a two-digit number represent amounts of tens and ones. 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94"/>
          <p:cNvSpPr/>
          <p:nvPr/>
        </p:nvSpPr>
        <p:spPr>
          <a:xfrm>
            <a:off x="3157297" y="2762955"/>
            <a:ext cx="1325880" cy="2673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Understand that the three digits of a three-digit number represent amounts of hundreds, tens, and ones.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94"/>
          <p:cNvSpPr/>
          <p:nvPr/>
        </p:nvSpPr>
        <p:spPr>
          <a:xfrm>
            <a:off x="4606119" y="2762955"/>
            <a:ext cx="1325880" cy="2673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 place value understanding to round whole numbers to the nearest 10 or 100.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94"/>
          <p:cNvSpPr/>
          <p:nvPr/>
        </p:nvSpPr>
        <p:spPr>
          <a:xfrm>
            <a:off x="6054941" y="2762955"/>
            <a:ext cx="1325880" cy="2673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Recognize that in a multi-digit number, a digit in one place represents ten times what it represents in the place to its right…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94"/>
          <p:cNvSpPr/>
          <p:nvPr/>
        </p:nvSpPr>
        <p:spPr>
          <a:xfrm>
            <a:off x="304800" y="2762955"/>
            <a:ext cx="1325880" cy="2673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Compose and decompose numbers from 11 to 19 into ten ones and some further ones…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0" name="Google Shape;850;p94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noFill/>
          <a:ln w="57150" cap="flat" cmpd="sng">
            <a:solidFill>
              <a:schemeClr val="bg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79864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95"/>
          <p:cNvSpPr/>
          <p:nvPr/>
        </p:nvSpPr>
        <p:spPr>
          <a:xfrm>
            <a:off x="1731560" y="2762955"/>
            <a:ext cx="1325880" cy="2673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Understand that the two digits of a two-digit number represent amounts of tens and ones. 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p95"/>
          <p:cNvSpPr/>
          <p:nvPr/>
        </p:nvSpPr>
        <p:spPr>
          <a:xfrm>
            <a:off x="3157297" y="2762955"/>
            <a:ext cx="1325880" cy="2673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Understand that the three digits of a three-digit number represent amounts of hundreds, tens, and ones.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p95"/>
          <p:cNvSpPr/>
          <p:nvPr/>
        </p:nvSpPr>
        <p:spPr>
          <a:xfrm>
            <a:off x="4606119" y="2762955"/>
            <a:ext cx="1325880" cy="2673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 place value understanding to round whole numbers to the nearest 10 or 100.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Google Shape;858;p95"/>
          <p:cNvSpPr/>
          <p:nvPr/>
        </p:nvSpPr>
        <p:spPr>
          <a:xfrm>
            <a:off x="6054941" y="2762955"/>
            <a:ext cx="1325880" cy="2673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Recognize that in a multi-digit number, a digit in one place represents ten times what it represents in the place to its right…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p95"/>
          <p:cNvSpPr/>
          <p:nvPr/>
        </p:nvSpPr>
        <p:spPr>
          <a:xfrm>
            <a:off x="7501719" y="2762955"/>
            <a:ext cx="1325880" cy="2673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Recognize that in a multi-digit number, a digit in one place represents 10 times as much as it represents in the place to its right and 1/10 of what it represents in the place to its left.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95"/>
          <p:cNvSpPr/>
          <p:nvPr/>
        </p:nvSpPr>
        <p:spPr>
          <a:xfrm>
            <a:off x="304800" y="2762955"/>
            <a:ext cx="1325880" cy="2673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Compose and decompose numbers from 11 to 19 into ten ones and some further ones…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1" name="Google Shape;861;p95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noFill/>
          <a:ln w="57150" cap="flat" cmpd="sng">
            <a:solidFill>
              <a:schemeClr val="bg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93617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99"/>
          <p:cNvSpPr/>
          <p:nvPr/>
        </p:nvSpPr>
        <p:spPr>
          <a:xfrm>
            <a:off x="2171700" y="2971800"/>
            <a:ext cx="4800600" cy="20642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Problem Solving</a:t>
            </a:r>
            <a:endParaRPr sz="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05" name="Google Shape;905;p99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noFill/>
          <a:ln w="57150" cap="flat" cmpd="sng">
            <a:solidFill>
              <a:schemeClr val="bg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3831180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00"/>
          <p:cNvSpPr/>
          <p:nvPr/>
        </p:nvSpPr>
        <p:spPr>
          <a:xfrm>
            <a:off x="5199705" y="1795730"/>
            <a:ext cx="1100320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Solve addition and subtraction word problems, and add and subtract within 10…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100"/>
          <p:cNvSpPr/>
          <p:nvPr/>
        </p:nvSpPr>
        <p:spPr>
          <a:xfrm>
            <a:off x="4129417" y="911578"/>
            <a:ext cx="1032982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Solve word problems that call for addition of three whole numbers whose sum is less than or equal to 20…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100"/>
          <p:cNvSpPr/>
          <p:nvPr/>
        </p:nvSpPr>
        <p:spPr>
          <a:xfrm>
            <a:off x="8469794" y="1158400"/>
            <a:ext cx="1032982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 addition and subtraction within 100 to solve one- and two-step word problems…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100"/>
          <p:cNvSpPr/>
          <p:nvPr/>
        </p:nvSpPr>
        <p:spPr>
          <a:xfrm>
            <a:off x="3072389" y="1749778"/>
            <a:ext cx="1032982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 multiplication and division within 100 to solve word problems…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100"/>
          <p:cNvSpPr/>
          <p:nvPr/>
        </p:nvSpPr>
        <p:spPr>
          <a:xfrm>
            <a:off x="2003392" y="2119110"/>
            <a:ext cx="1032982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Solve multi-step word problems posed with whole numbers and having whole-number answers using the four operations…</a:t>
            </a:r>
            <a:endParaRPr/>
          </a:p>
        </p:txBody>
      </p:sp>
      <p:sp>
        <p:nvSpPr>
          <p:cNvPr id="915" name="Google Shape;915;p100"/>
          <p:cNvSpPr/>
          <p:nvPr/>
        </p:nvSpPr>
        <p:spPr>
          <a:xfrm>
            <a:off x="7407619" y="2467702"/>
            <a:ext cx="1032982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Solve word problems involving addition and subtraction of fractions referring to the same whole, including cases of unlike denominators…</a:t>
            </a:r>
            <a:endParaRPr/>
          </a:p>
        </p:txBody>
      </p:sp>
      <p:sp>
        <p:nvSpPr>
          <p:cNvPr id="916" name="Google Shape;916;p100"/>
          <p:cNvSpPr/>
          <p:nvPr/>
        </p:nvSpPr>
        <p:spPr>
          <a:xfrm>
            <a:off x="923481" y="1382814"/>
            <a:ext cx="1032982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Interpret and compute quotients of fractions, and solve word problems involving division of fractions by fractions…</a:t>
            </a:r>
            <a:endParaRPr/>
          </a:p>
        </p:txBody>
      </p:sp>
      <p:sp>
        <p:nvSpPr>
          <p:cNvPr id="917" name="Google Shape;917;p100"/>
          <p:cNvSpPr/>
          <p:nvPr/>
        </p:nvSpPr>
        <p:spPr>
          <a:xfrm>
            <a:off x="6337331" y="911578"/>
            <a:ext cx="1032982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Solve real-world and mathematical problems involving the four operations with rational numbers.</a:t>
            </a:r>
            <a:endParaRPr/>
          </a:p>
        </p:txBody>
      </p:sp>
      <p:sp>
        <p:nvSpPr>
          <p:cNvPr id="918" name="Google Shape;918;p100"/>
          <p:cNvSpPr/>
          <p:nvPr/>
        </p:nvSpPr>
        <p:spPr>
          <a:xfrm>
            <a:off x="-145516" y="2119110"/>
            <a:ext cx="1032982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Solve real-world and mathematical problems leading to two linear equations in two variables.</a:t>
            </a:r>
            <a:endParaRPr/>
          </a:p>
        </p:txBody>
      </p:sp>
      <p:cxnSp>
        <p:nvCxnSpPr>
          <p:cNvPr id="920" name="Google Shape;920;p100"/>
          <p:cNvCxnSpPr/>
          <p:nvPr/>
        </p:nvCxnSpPr>
        <p:spPr>
          <a:xfrm>
            <a:off x="223285" y="5426054"/>
            <a:ext cx="8763000" cy="3412"/>
          </a:xfrm>
          <a:prstGeom prst="straightConnector1">
            <a:avLst/>
          </a:prstGeom>
          <a:noFill/>
          <a:ln w="57150" cap="flat" cmpd="sng">
            <a:solidFill>
              <a:schemeClr val="bg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69181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01"/>
          <p:cNvSpPr/>
          <p:nvPr/>
        </p:nvSpPr>
        <p:spPr>
          <a:xfrm>
            <a:off x="-200073" y="1749778"/>
            <a:ext cx="1100320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Solve addition and subtraction word problems, and add and subtract within 10…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6" name="Google Shape;926;p101"/>
          <p:cNvSpPr/>
          <p:nvPr/>
        </p:nvSpPr>
        <p:spPr>
          <a:xfrm>
            <a:off x="933372" y="1749778"/>
            <a:ext cx="1032982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Solve word problems that call for addition of three whole numbers whose sum is less than or equal to 20…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7" name="Google Shape;927;p101"/>
          <p:cNvSpPr/>
          <p:nvPr/>
        </p:nvSpPr>
        <p:spPr>
          <a:xfrm>
            <a:off x="1999479" y="1749778"/>
            <a:ext cx="1032982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 addition and subtraction within 100 to solve one- and two-step word problems…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p101"/>
          <p:cNvSpPr/>
          <p:nvPr/>
        </p:nvSpPr>
        <p:spPr>
          <a:xfrm>
            <a:off x="3072389" y="1749778"/>
            <a:ext cx="1032982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 multiplication and division within 100 to solve word problems…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9" name="Google Shape;929;p101"/>
          <p:cNvSpPr/>
          <p:nvPr/>
        </p:nvSpPr>
        <p:spPr>
          <a:xfrm>
            <a:off x="4138799" y="1749778"/>
            <a:ext cx="1032982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Solve multi-step word problems posed with whole numbers and having whole-number answers using the four operations…</a:t>
            </a:r>
            <a:endParaRPr/>
          </a:p>
        </p:txBody>
      </p:sp>
      <p:sp>
        <p:nvSpPr>
          <p:cNvPr id="930" name="Google Shape;930;p101"/>
          <p:cNvSpPr/>
          <p:nvPr/>
        </p:nvSpPr>
        <p:spPr>
          <a:xfrm>
            <a:off x="5205209" y="1749778"/>
            <a:ext cx="1032982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Solve word problems involving addition and subtraction of fractions referring to the same whole, including cases of unlike denominators…</a:t>
            </a:r>
            <a:endParaRPr/>
          </a:p>
        </p:txBody>
      </p:sp>
      <p:sp>
        <p:nvSpPr>
          <p:cNvPr id="931" name="Google Shape;931;p101"/>
          <p:cNvSpPr/>
          <p:nvPr/>
        </p:nvSpPr>
        <p:spPr>
          <a:xfrm>
            <a:off x="6281864" y="1749778"/>
            <a:ext cx="1032982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Interpret and compute quotients of fractions, and solve word problems involving division of fractions by fractions…</a:t>
            </a:r>
            <a:endParaRPr/>
          </a:p>
        </p:txBody>
      </p:sp>
      <p:sp>
        <p:nvSpPr>
          <p:cNvPr id="932" name="Google Shape;932;p101"/>
          <p:cNvSpPr/>
          <p:nvPr/>
        </p:nvSpPr>
        <p:spPr>
          <a:xfrm>
            <a:off x="7335353" y="1749778"/>
            <a:ext cx="1032982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Solve real-world and mathematical problems involving the four operations with rational numbers.</a:t>
            </a:r>
            <a:endParaRPr/>
          </a:p>
        </p:txBody>
      </p:sp>
      <p:sp>
        <p:nvSpPr>
          <p:cNvPr id="933" name="Google Shape;933;p101"/>
          <p:cNvSpPr/>
          <p:nvPr/>
        </p:nvSpPr>
        <p:spPr>
          <a:xfrm>
            <a:off x="8388842" y="1749778"/>
            <a:ext cx="1032982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Solve real-world and mathematical problems leading to two linear equations in two variables.</a:t>
            </a:r>
            <a:endParaRPr/>
          </a:p>
        </p:txBody>
      </p:sp>
      <p:cxnSp>
        <p:nvCxnSpPr>
          <p:cNvPr id="935" name="Google Shape;935;p101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noFill/>
          <a:ln w="57150" cap="flat" cmpd="sng">
            <a:solidFill>
              <a:schemeClr val="bg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64918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4647" y="79022"/>
            <a:ext cx="5221115" cy="601863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7"/>
          <p:cNvSpPr/>
          <p:nvPr/>
        </p:nvSpPr>
        <p:spPr>
          <a:xfrm rot="-5400000">
            <a:off x="4675186" y="1724507"/>
            <a:ext cx="86478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http://www.greatertexasfoundation.org/trajectories-of-mathematics-performance/</a:t>
            </a:r>
            <a:endParaRPr/>
          </a:p>
        </p:txBody>
      </p:sp>
      <p:sp>
        <p:nvSpPr>
          <p:cNvPr id="185" name="Google Shape;185;p27"/>
          <p:cNvSpPr/>
          <p:nvPr/>
        </p:nvSpPr>
        <p:spPr>
          <a:xfrm>
            <a:off x="146756" y="415597"/>
            <a:ext cx="2494844" cy="1072444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Broad math in preK predicted K broad math</a:t>
            </a:r>
            <a:endParaRPr/>
          </a:p>
        </p:txBody>
      </p:sp>
      <p:cxnSp>
        <p:nvCxnSpPr>
          <p:cNvPr id="186" name="Google Shape;186;p27"/>
          <p:cNvCxnSpPr/>
          <p:nvPr/>
        </p:nvCxnSpPr>
        <p:spPr>
          <a:xfrm rot="10800000" flipH="1">
            <a:off x="2460978" y="530579"/>
            <a:ext cx="1133669" cy="507999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7" name="Google Shape;187;p27"/>
          <p:cNvSpPr/>
          <p:nvPr/>
        </p:nvSpPr>
        <p:spPr>
          <a:xfrm>
            <a:off x="146756" y="1921619"/>
            <a:ext cx="2494844" cy="1072444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Broad math in preK predicted grade 10 broad math</a:t>
            </a:r>
            <a:endParaRPr/>
          </a:p>
        </p:txBody>
      </p:sp>
      <p:cxnSp>
        <p:nvCxnSpPr>
          <p:cNvPr id="188" name="Google Shape;188;p27"/>
          <p:cNvCxnSpPr/>
          <p:nvPr/>
        </p:nvCxnSpPr>
        <p:spPr>
          <a:xfrm rot="10800000" flipH="1">
            <a:off x="2460978" y="846667"/>
            <a:ext cx="1133669" cy="1697934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9" name="Google Shape;189;p27"/>
          <p:cNvSpPr/>
          <p:nvPr/>
        </p:nvSpPr>
        <p:spPr>
          <a:xfrm>
            <a:off x="6378222" y="497050"/>
            <a:ext cx="2257778" cy="9909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Mathematics in preschool predicts later mathematics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0027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02"/>
          <p:cNvSpPr/>
          <p:nvPr/>
        </p:nvSpPr>
        <p:spPr>
          <a:xfrm>
            <a:off x="-200073" y="1749778"/>
            <a:ext cx="1100320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Solve addition and subtraction word problems, and add and subtract within 10…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1" name="Google Shape;941;p102"/>
          <p:cNvSpPr/>
          <p:nvPr/>
        </p:nvSpPr>
        <p:spPr>
          <a:xfrm>
            <a:off x="933372" y="1749778"/>
            <a:ext cx="1032982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Solve word problems that call for addition of three whole numbers whose sum is less than or equal to 20…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p102"/>
          <p:cNvSpPr/>
          <p:nvPr/>
        </p:nvSpPr>
        <p:spPr>
          <a:xfrm>
            <a:off x="1999479" y="1749778"/>
            <a:ext cx="1032982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 addition and subtraction within 100 to solve one- and two-step word problems…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" name="Google Shape;943;p102"/>
          <p:cNvSpPr/>
          <p:nvPr/>
        </p:nvSpPr>
        <p:spPr>
          <a:xfrm>
            <a:off x="3072389" y="1749778"/>
            <a:ext cx="1032982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 multiplication and division within 100 to solve word problems…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p102"/>
          <p:cNvSpPr/>
          <p:nvPr/>
        </p:nvSpPr>
        <p:spPr>
          <a:xfrm>
            <a:off x="4138799" y="1749778"/>
            <a:ext cx="1032982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Solve multi-step word problems posed with whole numbers and having whole-number answers using the four operations…</a:t>
            </a:r>
            <a:endParaRPr/>
          </a:p>
        </p:txBody>
      </p:sp>
      <p:sp>
        <p:nvSpPr>
          <p:cNvPr id="945" name="Google Shape;945;p102"/>
          <p:cNvSpPr/>
          <p:nvPr/>
        </p:nvSpPr>
        <p:spPr>
          <a:xfrm>
            <a:off x="5205209" y="1749778"/>
            <a:ext cx="1032982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Solve word problems involving addition and subtraction of fractions referring to the same whole, including cases of unlike denominators…</a:t>
            </a:r>
            <a:endParaRPr/>
          </a:p>
        </p:txBody>
      </p:sp>
      <p:sp>
        <p:nvSpPr>
          <p:cNvPr id="946" name="Google Shape;946;p102"/>
          <p:cNvSpPr/>
          <p:nvPr/>
        </p:nvSpPr>
        <p:spPr>
          <a:xfrm>
            <a:off x="6281864" y="1749778"/>
            <a:ext cx="1032982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Interpret and compute quotients of fractions, and solve word problems involving division of fractions by fractions…</a:t>
            </a:r>
            <a:endParaRPr/>
          </a:p>
        </p:txBody>
      </p:sp>
      <p:sp>
        <p:nvSpPr>
          <p:cNvPr id="947" name="Google Shape;947;p102"/>
          <p:cNvSpPr/>
          <p:nvPr/>
        </p:nvSpPr>
        <p:spPr>
          <a:xfrm>
            <a:off x="7335353" y="1749778"/>
            <a:ext cx="1032982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Solve real-world and mathematical problems involving the four operations with rational numbers.</a:t>
            </a:r>
            <a:endParaRPr/>
          </a:p>
        </p:txBody>
      </p:sp>
      <p:sp>
        <p:nvSpPr>
          <p:cNvPr id="948" name="Google Shape;948;p102"/>
          <p:cNvSpPr/>
          <p:nvPr/>
        </p:nvSpPr>
        <p:spPr>
          <a:xfrm>
            <a:off x="8388842" y="1749778"/>
            <a:ext cx="1032982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Solve real-world and mathematical problems leading to two linear equations in two variables.</a:t>
            </a:r>
            <a:endParaRPr/>
          </a:p>
        </p:txBody>
      </p:sp>
      <p:sp>
        <p:nvSpPr>
          <p:cNvPr id="950" name="Google Shape;950;p102"/>
          <p:cNvSpPr/>
          <p:nvPr/>
        </p:nvSpPr>
        <p:spPr>
          <a:xfrm rot="3277194">
            <a:off x="2151907" y="861084"/>
            <a:ext cx="3352800" cy="83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student NEEDS TO BE</a:t>
            </a:r>
            <a:endParaRPr/>
          </a:p>
        </p:txBody>
      </p:sp>
      <p:sp>
        <p:nvSpPr>
          <p:cNvPr id="951" name="Google Shape;951;p102"/>
          <p:cNvSpPr/>
          <p:nvPr/>
        </p:nvSpPr>
        <p:spPr>
          <a:xfrm rot="3258815">
            <a:off x="-180584" y="854286"/>
            <a:ext cx="3352800" cy="83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student IS</a:t>
            </a:r>
            <a:endParaRPr/>
          </a:p>
        </p:txBody>
      </p:sp>
      <p:cxnSp>
        <p:nvCxnSpPr>
          <p:cNvPr id="952" name="Google Shape;952;p102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noFill/>
          <a:ln w="57150" cap="flat" cmpd="sng">
            <a:solidFill>
              <a:schemeClr val="bg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1859246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03"/>
          <p:cNvSpPr/>
          <p:nvPr/>
        </p:nvSpPr>
        <p:spPr>
          <a:xfrm>
            <a:off x="1999479" y="1749778"/>
            <a:ext cx="1032982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 addition and subtraction within 100 to solve one- and two-step word problems…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103"/>
          <p:cNvSpPr/>
          <p:nvPr/>
        </p:nvSpPr>
        <p:spPr>
          <a:xfrm>
            <a:off x="3072389" y="1749778"/>
            <a:ext cx="1032982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 multiplication and division within 100 to solve word problems…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103"/>
          <p:cNvSpPr/>
          <p:nvPr/>
        </p:nvSpPr>
        <p:spPr>
          <a:xfrm>
            <a:off x="4138799" y="1749778"/>
            <a:ext cx="1032982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Solve multi-step word problems posed with whole numbers and having whole-number answers using the four operations…</a:t>
            </a:r>
            <a:endParaRPr/>
          </a:p>
        </p:txBody>
      </p:sp>
      <p:sp>
        <p:nvSpPr>
          <p:cNvPr id="962" name="Google Shape;962;p103"/>
          <p:cNvSpPr/>
          <p:nvPr/>
        </p:nvSpPr>
        <p:spPr>
          <a:xfrm rot="3277194">
            <a:off x="2151907" y="861084"/>
            <a:ext cx="3352800" cy="83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student NEEDS TO BE</a:t>
            </a:r>
            <a:endParaRPr/>
          </a:p>
        </p:txBody>
      </p:sp>
      <p:sp>
        <p:nvSpPr>
          <p:cNvPr id="963" name="Google Shape;963;p103"/>
          <p:cNvSpPr/>
          <p:nvPr/>
        </p:nvSpPr>
        <p:spPr>
          <a:xfrm rot="3258815">
            <a:off x="-180584" y="854286"/>
            <a:ext cx="3352800" cy="83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student IS</a:t>
            </a:r>
            <a:endParaRPr/>
          </a:p>
        </p:txBody>
      </p:sp>
      <p:cxnSp>
        <p:nvCxnSpPr>
          <p:cNvPr id="964" name="Google Shape;964;p103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noFill/>
          <a:ln w="57150" cap="flat" cmpd="sng">
            <a:solidFill>
              <a:schemeClr val="bg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1930242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104"/>
          <p:cNvSpPr/>
          <p:nvPr/>
        </p:nvSpPr>
        <p:spPr>
          <a:xfrm>
            <a:off x="6869469" y="1749778"/>
            <a:ext cx="1032982" cy="36762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Find whole number quotients and remainders with up to four-digit dividends and one-digit divisors, using strategies based on place value, the properties of operations, and/or the relationship between multiplication and division.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p104"/>
          <p:cNvSpPr/>
          <p:nvPr/>
        </p:nvSpPr>
        <p:spPr>
          <a:xfrm>
            <a:off x="2010750" y="1753190"/>
            <a:ext cx="1050770" cy="3672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add and subtract within 100 using strategies based on place value, properties of operations, and/or relationships.</a:t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104"/>
          <p:cNvSpPr/>
          <p:nvPr/>
        </p:nvSpPr>
        <p:spPr>
          <a:xfrm>
            <a:off x="1164100" y="1749778"/>
            <a:ext cx="1032982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 addition and subtraction within 100 to solve one- and two-step word problems…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p104"/>
          <p:cNvSpPr/>
          <p:nvPr/>
        </p:nvSpPr>
        <p:spPr>
          <a:xfrm>
            <a:off x="4566111" y="1753190"/>
            <a:ext cx="1032982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 multiplication and division within 100 to solve word problems…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" name="Google Shape;973;p104"/>
          <p:cNvSpPr/>
          <p:nvPr/>
        </p:nvSpPr>
        <p:spPr>
          <a:xfrm>
            <a:off x="7952126" y="1749778"/>
            <a:ext cx="1032982" cy="3676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Solve multi-step word problems posed with whole numbers and having whole-number answers using the four operations…</a:t>
            </a:r>
            <a:endParaRPr/>
          </a:p>
        </p:txBody>
      </p:sp>
      <p:sp>
        <p:nvSpPr>
          <p:cNvPr id="974" name="Google Shape;974;p104"/>
          <p:cNvSpPr/>
          <p:nvPr/>
        </p:nvSpPr>
        <p:spPr>
          <a:xfrm>
            <a:off x="3039546" y="1749778"/>
            <a:ext cx="1032982" cy="36762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Apply properties of operations as strategies to multiply and divide….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5" name="Google Shape;975;p104"/>
          <p:cNvSpPr/>
          <p:nvPr/>
        </p:nvSpPr>
        <p:spPr>
          <a:xfrm>
            <a:off x="91595" y="1749778"/>
            <a:ext cx="1032982" cy="36762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Explain why addition and subtraction strategies work, using place value and the properties of operations.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" name="Google Shape;976;p104"/>
          <p:cNvSpPr/>
          <p:nvPr/>
        </p:nvSpPr>
        <p:spPr>
          <a:xfrm>
            <a:off x="627606" y="1753190"/>
            <a:ext cx="1037101" cy="36762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Understand that the two digits of a two-digit number represent amounts of tens and ones. 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" name="Google Shape;977;p104"/>
          <p:cNvSpPr/>
          <p:nvPr/>
        </p:nvSpPr>
        <p:spPr>
          <a:xfrm>
            <a:off x="5945136" y="1753190"/>
            <a:ext cx="1032982" cy="36728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Understand that the three digits of a three-digit number represent amounts of hundreds, tens, and ones.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9" name="Google Shape;979;p104"/>
          <p:cNvSpPr/>
          <p:nvPr/>
        </p:nvSpPr>
        <p:spPr>
          <a:xfrm rot="3258815">
            <a:off x="-1015963" y="854286"/>
            <a:ext cx="3352800" cy="83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student IS</a:t>
            </a:r>
            <a:endParaRPr/>
          </a:p>
        </p:txBody>
      </p:sp>
      <p:sp>
        <p:nvSpPr>
          <p:cNvPr id="980" name="Google Shape;980;p104"/>
          <p:cNvSpPr/>
          <p:nvPr/>
        </p:nvSpPr>
        <p:spPr>
          <a:xfrm>
            <a:off x="3969311" y="1749778"/>
            <a:ext cx="1040438" cy="3676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multiply and divide within 100, using strategies such as the relationship between multiplication and division…</a:t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" name="Google Shape;981;p104"/>
          <p:cNvSpPr/>
          <p:nvPr/>
        </p:nvSpPr>
        <p:spPr>
          <a:xfrm>
            <a:off x="5492941" y="1749778"/>
            <a:ext cx="1032982" cy="368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add and subtract multi-digit whole numbers using the standard algorithm. </a:t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p104"/>
          <p:cNvSpPr/>
          <p:nvPr/>
        </p:nvSpPr>
        <p:spPr>
          <a:xfrm>
            <a:off x="7483199" y="1753190"/>
            <a:ext cx="1008326" cy="3679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Fluently multiply multi-digit whole numbers using the standard algorithm.</a:t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4" name="Google Shape;984;p104"/>
          <p:cNvSpPr/>
          <p:nvPr/>
        </p:nvSpPr>
        <p:spPr>
          <a:xfrm rot="3277194">
            <a:off x="5988915" y="964756"/>
            <a:ext cx="3352800" cy="838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student NEEDS TO BE</a:t>
            </a:r>
            <a:endParaRPr/>
          </a:p>
        </p:txBody>
      </p:sp>
      <p:cxnSp>
        <p:nvCxnSpPr>
          <p:cNvPr id="985" name="Google Shape;985;p104"/>
          <p:cNvCxnSpPr/>
          <p:nvPr/>
        </p:nvCxnSpPr>
        <p:spPr>
          <a:xfrm>
            <a:off x="228600" y="5425010"/>
            <a:ext cx="8763000" cy="3412"/>
          </a:xfrm>
          <a:prstGeom prst="straightConnector1">
            <a:avLst/>
          </a:prstGeom>
          <a:noFill/>
          <a:ln w="57150" cap="flat" cmpd="sng">
            <a:solidFill>
              <a:schemeClr val="bg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35164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08"/>
          <p:cNvSpPr txBox="1"/>
          <p:nvPr/>
        </p:nvSpPr>
        <p:spPr>
          <a:xfrm>
            <a:off x="590843" y="2534920"/>
            <a:ext cx="82600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About those evidence-based practices…</a:t>
            </a:r>
            <a:endParaRPr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08950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FD7189-34E4-8A43-BC48-EB0F79F35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38" y="728838"/>
            <a:ext cx="7378262" cy="494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174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Google Shape;1027;p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6807" y="60888"/>
            <a:ext cx="7123839" cy="6533662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Google Shape;1029;p110"/>
          <p:cNvSpPr txBox="1"/>
          <p:nvPr/>
        </p:nvSpPr>
        <p:spPr>
          <a:xfrm>
            <a:off x="6332301" y="140386"/>
            <a:ext cx="2994362" cy="3725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 practice that has shown 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consistent and positive </a:t>
            </a: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FF9300"/>
              </a:buClr>
              <a:buSzPts val="2400"/>
              <a:buFont typeface="Arial"/>
              <a:buNone/>
            </a:pPr>
            <a:endParaRPr sz="24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3848A-C8B3-B140-8E1F-568DE0C118C5}"/>
              </a:ext>
            </a:extLst>
          </p:cNvPr>
          <p:cNvSpPr txBox="1"/>
          <p:nvPr/>
        </p:nvSpPr>
        <p:spPr>
          <a:xfrm>
            <a:off x="480329" y="426242"/>
            <a:ext cx="5469566" cy="167889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008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evidence-based practice</a:t>
            </a:r>
          </a:p>
        </p:txBody>
      </p:sp>
    </p:spTree>
    <p:extLst>
      <p:ext uri="{BB962C8B-B14F-4D97-AF65-F5344CB8AC3E}">
        <p14:creationId xmlns:p14="http://schemas.microsoft.com/office/powerpoint/2010/main" val="34227062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Google Shape;1034;p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6807" y="60888"/>
            <a:ext cx="7123839" cy="6533662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Google Shape;1036;p111"/>
          <p:cNvSpPr txBox="1"/>
          <p:nvPr/>
        </p:nvSpPr>
        <p:spPr>
          <a:xfrm>
            <a:off x="175646" y="3288186"/>
            <a:ext cx="46367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evidence-based intervention</a:t>
            </a:r>
            <a:endParaRPr/>
          </a:p>
        </p:txBody>
      </p:sp>
      <p:sp>
        <p:nvSpPr>
          <p:cNvPr id="1037" name="Google Shape;1037;p111"/>
          <p:cNvSpPr txBox="1"/>
          <p:nvPr/>
        </p:nvSpPr>
        <p:spPr>
          <a:xfrm>
            <a:off x="6306207" y="3132486"/>
            <a:ext cx="2994362" cy="3725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 intervention (i.e., packaged program) that has shown </a:t>
            </a: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consistent and positive 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36A5C3-B9F3-EF47-9835-8D64D46DCA12}"/>
              </a:ext>
            </a:extLst>
          </p:cNvPr>
          <p:cNvSpPr txBox="1"/>
          <p:nvPr/>
        </p:nvSpPr>
        <p:spPr>
          <a:xfrm>
            <a:off x="480329" y="426242"/>
            <a:ext cx="5469566" cy="167889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008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evidence-based practice</a:t>
            </a:r>
          </a:p>
        </p:txBody>
      </p:sp>
    </p:spTree>
    <p:extLst>
      <p:ext uri="{BB962C8B-B14F-4D97-AF65-F5344CB8AC3E}">
        <p14:creationId xmlns:p14="http://schemas.microsoft.com/office/powerpoint/2010/main" val="19590933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Google Shape;1042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7914" y="0"/>
            <a:ext cx="4336916" cy="3977623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p112"/>
          <p:cNvSpPr txBox="1"/>
          <p:nvPr/>
        </p:nvSpPr>
        <p:spPr>
          <a:xfrm>
            <a:off x="50955" y="1988811"/>
            <a:ext cx="51975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evidence-based intervention</a:t>
            </a:r>
            <a:endParaRPr/>
          </a:p>
        </p:txBody>
      </p:sp>
      <p:pic>
        <p:nvPicPr>
          <p:cNvPr id="1045" name="Google Shape;1045;p11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7871" y="329409"/>
            <a:ext cx="4285075" cy="5558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Google Shape;1046;p112"/>
          <p:cNvSpPr txBox="1"/>
          <p:nvPr/>
        </p:nvSpPr>
        <p:spPr>
          <a:xfrm rot="-5400000">
            <a:off x="6549198" y="3546343"/>
            <a:ext cx="483831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Bryant, Bryant, Roberts, Vaughn, Hughes, Porterfield, &amp; Gersten (2011)</a:t>
            </a: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BDE070-4F5B-CD45-8A40-B742C3E481C8}"/>
              </a:ext>
            </a:extLst>
          </p:cNvPr>
          <p:cNvSpPr txBox="1"/>
          <p:nvPr/>
        </p:nvSpPr>
        <p:spPr>
          <a:xfrm>
            <a:off x="355638" y="265363"/>
            <a:ext cx="3329813" cy="100032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008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evidence-based practice</a:t>
            </a:r>
          </a:p>
        </p:txBody>
      </p:sp>
    </p:spTree>
    <p:extLst>
      <p:ext uri="{BB962C8B-B14F-4D97-AF65-F5344CB8AC3E}">
        <p14:creationId xmlns:p14="http://schemas.microsoft.com/office/powerpoint/2010/main" val="7303566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Google Shape;1051;p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7914" y="0"/>
            <a:ext cx="4336916" cy="3977623"/>
          </a:xfrm>
          <a:prstGeom prst="rect">
            <a:avLst/>
          </a:prstGeom>
          <a:noFill/>
          <a:ln>
            <a:noFill/>
          </a:ln>
        </p:spPr>
      </p:pic>
      <p:sp>
        <p:nvSpPr>
          <p:cNvPr id="1053" name="Google Shape;1053;p113"/>
          <p:cNvSpPr txBox="1"/>
          <p:nvPr/>
        </p:nvSpPr>
        <p:spPr>
          <a:xfrm>
            <a:off x="50955" y="1988811"/>
            <a:ext cx="51975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evidence-based intervention</a:t>
            </a:r>
            <a:endParaRPr/>
          </a:p>
        </p:txBody>
      </p:sp>
      <p:sp>
        <p:nvSpPr>
          <p:cNvPr id="1054" name="Google Shape;1054;p113"/>
          <p:cNvSpPr txBox="1"/>
          <p:nvPr/>
        </p:nvSpPr>
        <p:spPr>
          <a:xfrm rot="-5400000">
            <a:off x="7246375" y="4313691"/>
            <a:ext cx="344395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https://dibels.uoregon.edu/market/numbershire</a:t>
            </a:r>
            <a:endParaRPr sz="1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5" name="Google Shape;1055;p11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5300" y="1122218"/>
            <a:ext cx="4884554" cy="46315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62E547-784D-6A43-8524-08BB8B047010}"/>
              </a:ext>
            </a:extLst>
          </p:cNvPr>
          <p:cNvSpPr txBox="1"/>
          <p:nvPr/>
        </p:nvSpPr>
        <p:spPr>
          <a:xfrm>
            <a:off x="355638" y="265363"/>
            <a:ext cx="3329813" cy="100032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008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evidence-based practice</a:t>
            </a:r>
          </a:p>
        </p:txBody>
      </p:sp>
    </p:spTree>
    <p:extLst>
      <p:ext uri="{BB962C8B-B14F-4D97-AF65-F5344CB8AC3E}">
        <p14:creationId xmlns:p14="http://schemas.microsoft.com/office/powerpoint/2010/main" val="40432509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Google Shape;1060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7914" y="0"/>
            <a:ext cx="4336916" cy="3977623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Google Shape;1062;p114"/>
          <p:cNvSpPr txBox="1"/>
          <p:nvPr/>
        </p:nvSpPr>
        <p:spPr>
          <a:xfrm>
            <a:off x="50955" y="1988811"/>
            <a:ext cx="51975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evidence-based intervention</a:t>
            </a:r>
            <a:endParaRPr/>
          </a:p>
        </p:txBody>
      </p:sp>
      <p:sp>
        <p:nvSpPr>
          <p:cNvPr id="1063" name="Google Shape;1063;p114"/>
          <p:cNvSpPr txBox="1"/>
          <p:nvPr/>
        </p:nvSpPr>
        <p:spPr>
          <a:xfrm rot="-5400000">
            <a:off x="7717702" y="4812455"/>
            <a:ext cx="25201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Fuchs, Schumacher, &amp; Fuchs (2014)</a:t>
            </a:r>
            <a:endParaRPr sz="1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4" name="Google Shape;1064;p11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9003" y="224684"/>
            <a:ext cx="4455546" cy="58054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6AF77E-2F83-8A48-B3F7-9228FEA57045}"/>
              </a:ext>
            </a:extLst>
          </p:cNvPr>
          <p:cNvSpPr txBox="1"/>
          <p:nvPr/>
        </p:nvSpPr>
        <p:spPr>
          <a:xfrm>
            <a:off x="355638" y="265363"/>
            <a:ext cx="3329813" cy="100032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008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evidence-based practice</a:t>
            </a:r>
          </a:p>
        </p:txBody>
      </p:sp>
    </p:spTree>
    <p:extLst>
      <p:ext uri="{BB962C8B-B14F-4D97-AF65-F5344CB8AC3E}">
        <p14:creationId xmlns:p14="http://schemas.microsoft.com/office/powerpoint/2010/main" val="3913380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4647" y="79022"/>
            <a:ext cx="5221115" cy="601863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/>
          <p:cNvSpPr/>
          <p:nvPr/>
        </p:nvSpPr>
        <p:spPr>
          <a:xfrm rot="-5400000">
            <a:off x="4675186" y="1724507"/>
            <a:ext cx="86478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http://www.greatertexasfoundation.org/trajectories-of-mathematics-performance/</a:t>
            </a:r>
            <a:endParaRPr/>
          </a:p>
        </p:txBody>
      </p:sp>
      <p:sp>
        <p:nvSpPr>
          <p:cNvPr id="196" name="Google Shape;196;p28"/>
          <p:cNvSpPr/>
          <p:nvPr/>
        </p:nvSpPr>
        <p:spPr>
          <a:xfrm>
            <a:off x="146756" y="415597"/>
            <a:ext cx="2494844" cy="1072444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Counting in K predicted grade 1 broad math </a:t>
            </a:r>
            <a:endParaRPr/>
          </a:p>
        </p:txBody>
      </p:sp>
      <p:cxnSp>
        <p:nvCxnSpPr>
          <p:cNvPr id="197" name="Google Shape;197;p28"/>
          <p:cNvCxnSpPr>
            <a:stCxn id="196" idx="3"/>
          </p:cNvCxnSpPr>
          <p:nvPr/>
        </p:nvCxnSpPr>
        <p:spPr>
          <a:xfrm>
            <a:off x="2641600" y="951819"/>
            <a:ext cx="953100" cy="1770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8" name="Google Shape;198;p28"/>
          <p:cNvSpPr/>
          <p:nvPr/>
        </p:nvSpPr>
        <p:spPr>
          <a:xfrm>
            <a:off x="146756" y="1921619"/>
            <a:ext cx="2494844" cy="1072444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Broad math in K predicted grade 8 broad math</a:t>
            </a:r>
            <a:endParaRPr/>
          </a:p>
        </p:txBody>
      </p:sp>
      <p:cxnSp>
        <p:nvCxnSpPr>
          <p:cNvPr id="199" name="Google Shape;199;p28"/>
          <p:cNvCxnSpPr/>
          <p:nvPr/>
        </p:nvCxnSpPr>
        <p:spPr>
          <a:xfrm rot="10800000" flipH="1">
            <a:off x="2460978" y="2167467"/>
            <a:ext cx="1133669" cy="377134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0" name="Google Shape;200;p28"/>
          <p:cNvSpPr/>
          <p:nvPr/>
        </p:nvSpPr>
        <p:spPr>
          <a:xfrm>
            <a:off x="6378222" y="497050"/>
            <a:ext cx="2257778" cy="11737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Mathematics in kindergarten predicts later mathematics</a:t>
            </a:r>
            <a:endParaRPr/>
          </a:p>
        </p:txBody>
      </p:sp>
      <p:sp>
        <p:nvSpPr>
          <p:cNvPr id="201" name="Google Shape;201;p28"/>
          <p:cNvSpPr/>
          <p:nvPr/>
        </p:nvSpPr>
        <p:spPr>
          <a:xfrm>
            <a:off x="146756" y="3427641"/>
            <a:ext cx="2494844" cy="2024892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 math accurately predicted math performance below 10</a:t>
            </a:r>
            <a:r>
              <a:rPr lang="en-US" sz="18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percentile in grades 2 and 3 with 84% correct classification</a:t>
            </a:r>
            <a:endParaRPr/>
          </a:p>
        </p:txBody>
      </p:sp>
      <p:cxnSp>
        <p:nvCxnSpPr>
          <p:cNvPr id="202" name="Google Shape;202;p28"/>
          <p:cNvCxnSpPr/>
          <p:nvPr/>
        </p:nvCxnSpPr>
        <p:spPr>
          <a:xfrm rot="10800000" flipH="1">
            <a:off x="2562578" y="2994063"/>
            <a:ext cx="1032069" cy="154407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76053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Google Shape;1069;p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6807" y="60888"/>
            <a:ext cx="7123839" cy="6533662"/>
          </a:xfrm>
          <a:prstGeom prst="rect">
            <a:avLst/>
          </a:prstGeom>
          <a:noFill/>
          <a:ln>
            <a:noFill/>
          </a:ln>
        </p:spPr>
      </p:pic>
      <p:sp>
        <p:nvSpPr>
          <p:cNvPr id="1071" name="Google Shape;1071;p115"/>
          <p:cNvSpPr txBox="1"/>
          <p:nvPr/>
        </p:nvSpPr>
        <p:spPr>
          <a:xfrm>
            <a:off x="6254018" y="4080669"/>
            <a:ext cx="2994362" cy="3725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method or strategy that has shown </a:t>
            </a: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consistent and positive 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endParaRPr/>
          </a:p>
        </p:txBody>
      </p:sp>
      <p:sp>
        <p:nvSpPr>
          <p:cNvPr id="1072" name="Google Shape;1072;p115"/>
          <p:cNvSpPr txBox="1"/>
          <p:nvPr/>
        </p:nvSpPr>
        <p:spPr>
          <a:xfrm>
            <a:off x="175646" y="3288186"/>
            <a:ext cx="46367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evidence-based intervention</a:t>
            </a:r>
            <a:endParaRPr/>
          </a:p>
        </p:txBody>
      </p:sp>
      <p:sp>
        <p:nvSpPr>
          <p:cNvPr id="1073" name="Google Shape;1073;p115"/>
          <p:cNvSpPr txBox="1"/>
          <p:nvPr/>
        </p:nvSpPr>
        <p:spPr>
          <a:xfrm>
            <a:off x="1136980" y="4171294"/>
            <a:ext cx="396942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evidence-based strategy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314708-CD80-B94C-8A49-573CBFFFAE4E}"/>
              </a:ext>
            </a:extLst>
          </p:cNvPr>
          <p:cNvSpPr txBox="1"/>
          <p:nvPr/>
        </p:nvSpPr>
        <p:spPr>
          <a:xfrm>
            <a:off x="480329" y="426242"/>
            <a:ext cx="5469566" cy="167889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008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evidence-based practice</a:t>
            </a:r>
          </a:p>
        </p:txBody>
      </p:sp>
    </p:spTree>
    <p:extLst>
      <p:ext uri="{BB962C8B-B14F-4D97-AF65-F5344CB8AC3E}">
        <p14:creationId xmlns:p14="http://schemas.microsoft.com/office/powerpoint/2010/main" val="24629699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8" name="Google Shape;1078;p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7914" y="0"/>
            <a:ext cx="4336916" cy="3977623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Google Shape;1080;p116"/>
          <p:cNvSpPr txBox="1"/>
          <p:nvPr/>
        </p:nvSpPr>
        <p:spPr>
          <a:xfrm>
            <a:off x="355638" y="1929157"/>
            <a:ext cx="32201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evidence-based strategy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081" name="Google Shape;1081;p116"/>
          <p:cNvSpPr/>
          <p:nvPr/>
        </p:nvSpPr>
        <p:spPr>
          <a:xfrm rot="-5400000">
            <a:off x="5127297" y="2672856"/>
            <a:ext cx="756234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ebi.missouri.edu/wp-content/uploads/2013/09/EBI-Brief-Template-Cover-Copy-and-Compare.pdf</a:t>
            </a:r>
            <a:endParaRPr sz="1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2" name="Google Shape;1082;p11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0431" y="128588"/>
            <a:ext cx="4339541" cy="58978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D5EC11-5C76-DF4C-BE1A-2ED6A88C6A93}"/>
              </a:ext>
            </a:extLst>
          </p:cNvPr>
          <p:cNvSpPr txBox="1"/>
          <p:nvPr/>
        </p:nvSpPr>
        <p:spPr>
          <a:xfrm>
            <a:off x="355638" y="265363"/>
            <a:ext cx="3329813" cy="100032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008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evidence-based practice</a:t>
            </a:r>
          </a:p>
        </p:txBody>
      </p:sp>
    </p:spTree>
    <p:extLst>
      <p:ext uri="{BB962C8B-B14F-4D97-AF65-F5344CB8AC3E}">
        <p14:creationId xmlns:p14="http://schemas.microsoft.com/office/powerpoint/2010/main" val="35124833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117"/>
          <p:cNvSpPr/>
          <p:nvPr/>
        </p:nvSpPr>
        <p:spPr>
          <a:xfrm>
            <a:off x="4502727" y="265363"/>
            <a:ext cx="4267245" cy="578907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8" name="Google Shape;1088;p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7914" y="0"/>
            <a:ext cx="4336916" cy="3977623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Google Shape;1090;p117"/>
          <p:cNvSpPr txBox="1"/>
          <p:nvPr/>
        </p:nvSpPr>
        <p:spPr>
          <a:xfrm>
            <a:off x="355638" y="1929157"/>
            <a:ext cx="32201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evidence-based strategy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091" name="Google Shape;1091;p117"/>
          <p:cNvSpPr/>
          <p:nvPr/>
        </p:nvSpPr>
        <p:spPr>
          <a:xfrm rot="-5400000">
            <a:off x="5127297" y="2252322"/>
            <a:ext cx="756234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Strickland &amp; Maccini (2012)</a:t>
            </a:r>
            <a:endParaRPr sz="1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2" name="Google Shape;1092;p117"/>
          <p:cNvSpPr/>
          <p:nvPr/>
        </p:nvSpPr>
        <p:spPr>
          <a:xfrm>
            <a:off x="6236718" y="2399753"/>
            <a:ext cx="271495" cy="1169808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3" name="Google Shape;1093;p117"/>
          <p:cNvSpPr/>
          <p:nvPr/>
        </p:nvSpPr>
        <p:spPr>
          <a:xfrm>
            <a:off x="7028229" y="2803444"/>
            <a:ext cx="271495" cy="1169808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4" name="Google Shape;1094;p117"/>
          <p:cNvSpPr/>
          <p:nvPr/>
        </p:nvSpPr>
        <p:spPr>
          <a:xfrm>
            <a:off x="5542763" y="372953"/>
            <a:ext cx="1167611" cy="1169808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5" name="Google Shape;1095;p117"/>
          <p:cNvSpPr/>
          <p:nvPr/>
        </p:nvSpPr>
        <p:spPr>
          <a:xfrm>
            <a:off x="5936357" y="4764915"/>
            <a:ext cx="271495" cy="26738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6" name="Google Shape;1096;p117"/>
          <p:cNvSpPr/>
          <p:nvPr/>
        </p:nvSpPr>
        <p:spPr>
          <a:xfrm>
            <a:off x="6447819" y="5352575"/>
            <a:ext cx="271495" cy="26738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7" name="Google Shape;1097;p117"/>
          <p:cNvSpPr/>
          <p:nvPr/>
        </p:nvSpPr>
        <p:spPr>
          <a:xfrm>
            <a:off x="5814258" y="690472"/>
            <a:ext cx="1167611" cy="1169808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8" name="Google Shape;1098;p117"/>
          <p:cNvSpPr/>
          <p:nvPr/>
        </p:nvSpPr>
        <p:spPr>
          <a:xfrm>
            <a:off x="6391348" y="2803444"/>
            <a:ext cx="271495" cy="1169808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9" name="Google Shape;1099;p117"/>
          <p:cNvSpPr/>
          <p:nvPr/>
        </p:nvSpPr>
        <p:spPr>
          <a:xfrm>
            <a:off x="6072104" y="4910707"/>
            <a:ext cx="271495" cy="267385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0" name="Google Shape;1100;p117"/>
          <p:cNvSpPr/>
          <p:nvPr/>
        </p:nvSpPr>
        <p:spPr>
          <a:xfrm>
            <a:off x="6605483" y="5525283"/>
            <a:ext cx="271495" cy="267385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1" name="Google Shape;1101;p117"/>
          <p:cNvSpPr/>
          <p:nvPr/>
        </p:nvSpPr>
        <p:spPr>
          <a:xfrm>
            <a:off x="7163976" y="3211506"/>
            <a:ext cx="271495" cy="1169808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2" name="Google Shape;1102;p117"/>
          <p:cNvSpPr/>
          <p:nvPr/>
        </p:nvSpPr>
        <p:spPr>
          <a:xfrm>
            <a:off x="6641910" y="4777014"/>
            <a:ext cx="271495" cy="26738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117"/>
          <p:cNvSpPr/>
          <p:nvPr/>
        </p:nvSpPr>
        <p:spPr>
          <a:xfrm>
            <a:off x="6777658" y="4910707"/>
            <a:ext cx="271495" cy="267385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990777-4A58-8E40-BBA4-75B29FC28E7B}"/>
              </a:ext>
            </a:extLst>
          </p:cNvPr>
          <p:cNvSpPr txBox="1"/>
          <p:nvPr/>
        </p:nvSpPr>
        <p:spPr>
          <a:xfrm>
            <a:off x="355638" y="265363"/>
            <a:ext cx="3329813" cy="100032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008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evidence-based practice</a:t>
            </a:r>
          </a:p>
        </p:txBody>
      </p:sp>
    </p:spTree>
    <p:extLst>
      <p:ext uri="{BB962C8B-B14F-4D97-AF65-F5344CB8AC3E}">
        <p14:creationId xmlns:p14="http://schemas.microsoft.com/office/powerpoint/2010/main" val="38524965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118"/>
          <p:cNvSpPr/>
          <p:nvPr/>
        </p:nvSpPr>
        <p:spPr>
          <a:xfrm>
            <a:off x="6614263" y="3610539"/>
            <a:ext cx="1155266" cy="191192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9" name="Google Shape;1109;p118"/>
          <p:cNvSpPr/>
          <p:nvPr/>
        </p:nvSpPr>
        <p:spPr>
          <a:xfrm>
            <a:off x="4769768" y="2988098"/>
            <a:ext cx="1155266" cy="191192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0" name="Google Shape;1110;p118"/>
          <p:cNvSpPr/>
          <p:nvPr/>
        </p:nvSpPr>
        <p:spPr>
          <a:xfrm>
            <a:off x="7111155" y="1490047"/>
            <a:ext cx="1155266" cy="191192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1" name="Google Shape;1111;p118"/>
          <p:cNvSpPr/>
          <p:nvPr/>
        </p:nvSpPr>
        <p:spPr>
          <a:xfrm>
            <a:off x="5512401" y="665018"/>
            <a:ext cx="1155266" cy="191192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2" name="Google Shape;1112;p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7914" y="0"/>
            <a:ext cx="4336916" cy="3977623"/>
          </a:xfrm>
          <a:prstGeom prst="rect">
            <a:avLst/>
          </a:prstGeom>
          <a:noFill/>
          <a:ln>
            <a:noFill/>
          </a:ln>
        </p:spPr>
      </p:pic>
      <p:sp>
        <p:nvSpPr>
          <p:cNvPr id="1114" name="Google Shape;1114;p118"/>
          <p:cNvSpPr txBox="1"/>
          <p:nvPr/>
        </p:nvSpPr>
        <p:spPr>
          <a:xfrm>
            <a:off x="355638" y="1929157"/>
            <a:ext cx="32201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evidence-based strategy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115" name="Google Shape;1115;p118"/>
          <p:cNvSpPr/>
          <p:nvPr/>
        </p:nvSpPr>
        <p:spPr>
          <a:xfrm rot="-5400000">
            <a:off x="5127297" y="2252322"/>
            <a:ext cx="756234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Burns (2005)</a:t>
            </a:r>
            <a:endParaRPr sz="1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Google Shape;1116;p118"/>
          <p:cNvSpPr txBox="1"/>
          <p:nvPr/>
        </p:nvSpPr>
        <p:spPr>
          <a:xfrm>
            <a:off x="5512401" y="665018"/>
            <a:ext cx="107593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 6</a:t>
            </a:r>
            <a:endParaRPr/>
          </a:p>
        </p:txBody>
      </p:sp>
      <p:sp>
        <p:nvSpPr>
          <p:cNvPr id="1117" name="Google Shape;1117;p118"/>
          <p:cNvSpPr txBox="1"/>
          <p:nvPr/>
        </p:nvSpPr>
        <p:spPr>
          <a:xfrm>
            <a:off x="7150820" y="1490047"/>
            <a:ext cx="107593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 2</a:t>
            </a:r>
            <a:endParaRPr/>
          </a:p>
        </p:txBody>
      </p:sp>
      <p:sp>
        <p:nvSpPr>
          <p:cNvPr id="1118" name="Google Shape;1118;p118"/>
          <p:cNvSpPr txBox="1"/>
          <p:nvPr/>
        </p:nvSpPr>
        <p:spPr>
          <a:xfrm>
            <a:off x="4818241" y="2948820"/>
            <a:ext cx="107593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 4</a:t>
            </a:r>
            <a:endParaRPr/>
          </a:p>
        </p:txBody>
      </p:sp>
      <p:sp>
        <p:nvSpPr>
          <p:cNvPr id="1119" name="Google Shape;1119;p118"/>
          <p:cNvSpPr txBox="1"/>
          <p:nvPr/>
        </p:nvSpPr>
        <p:spPr>
          <a:xfrm>
            <a:off x="6667667" y="3610539"/>
            <a:ext cx="107593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 6</a:t>
            </a:r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1663E3-6ABB-2F4F-9AC3-E9EEDBE5A0E5}"/>
              </a:ext>
            </a:extLst>
          </p:cNvPr>
          <p:cNvSpPr txBox="1"/>
          <p:nvPr/>
        </p:nvSpPr>
        <p:spPr>
          <a:xfrm>
            <a:off x="355638" y="265363"/>
            <a:ext cx="3329813" cy="100032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008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evidence-based practice</a:t>
            </a:r>
          </a:p>
        </p:txBody>
      </p:sp>
    </p:spTree>
    <p:extLst>
      <p:ext uri="{BB962C8B-B14F-4D97-AF65-F5344CB8AC3E}">
        <p14:creationId xmlns:p14="http://schemas.microsoft.com/office/powerpoint/2010/main" val="9626844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4" name="Google Shape;1124;p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6807" y="60888"/>
            <a:ext cx="7123839" cy="6533662"/>
          </a:xfrm>
          <a:prstGeom prst="rect">
            <a:avLst/>
          </a:prstGeom>
          <a:noFill/>
          <a:ln>
            <a:noFill/>
          </a:ln>
        </p:spPr>
      </p:pic>
      <p:sp>
        <p:nvSpPr>
          <p:cNvPr id="1126" name="Google Shape;1126;p119"/>
          <p:cNvSpPr txBox="1"/>
          <p:nvPr/>
        </p:nvSpPr>
        <p:spPr>
          <a:xfrm>
            <a:off x="6280112" y="4793980"/>
            <a:ext cx="2994362" cy="3725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93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method or strategy that has shown a </a:t>
            </a: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positive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result</a:t>
            </a:r>
            <a:endParaRPr/>
          </a:p>
        </p:txBody>
      </p:sp>
      <p:sp>
        <p:nvSpPr>
          <p:cNvPr id="1127" name="Google Shape;1127;p119"/>
          <p:cNvSpPr txBox="1"/>
          <p:nvPr/>
        </p:nvSpPr>
        <p:spPr>
          <a:xfrm>
            <a:off x="175646" y="3288186"/>
            <a:ext cx="46367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evidence-based intervention</a:t>
            </a:r>
            <a:endParaRPr/>
          </a:p>
        </p:txBody>
      </p:sp>
      <p:sp>
        <p:nvSpPr>
          <p:cNvPr id="1128" name="Google Shape;1128;p119"/>
          <p:cNvSpPr txBox="1"/>
          <p:nvPr/>
        </p:nvSpPr>
        <p:spPr>
          <a:xfrm>
            <a:off x="3020330" y="4984811"/>
            <a:ext cx="327558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promising practice</a:t>
            </a:r>
            <a:endParaRPr/>
          </a:p>
        </p:txBody>
      </p:sp>
      <p:sp>
        <p:nvSpPr>
          <p:cNvPr id="1129" name="Google Shape;1129;p119"/>
          <p:cNvSpPr txBox="1"/>
          <p:nvPr/>
        </p:nvSpPr>
        <p:spPr>
          <a:xfrm>
            <a:off x="1136980" y="4171294"/>
            <a:ext cx="396942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evidence-based strategy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A8D575-AE3E-2544-9352-B82B09F5DBC4}"/>
              </a:ext>
            </a:extLst>
          </p:cNvPr>
          <p:cNvSpPr txBox="1"/>
          <p:nvPr/>
        </p:nvSpPr>
        <p:spPr>
          <a:xfrm>
            <a:off x="480329" y="426242"/>
            <a:ext cx="5469566" cy="167889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008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evidence-based practice</a:t>
            </a:r>
          </a:p>
        </p:txBody>
      </p:sp>
    </p:spTree>
    <p:extLst>
      <p:ext uri="{BB962C8B-B14F-4D97-AF65-F5344CB8AC3E}">
        <p14:creationId xmlns:p14="http://schemas.microsoft.com/office/powerpoint/2010/main" val="22242019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4" name="Google Shape;1134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6807" y="60888"/>
            <a:ext cx="7123839" cy="6533662"/>
          </a:xfrm>
          <a:prstGeom prst="rect">
            <a:avLst/>
          </a:prstGeom>
          <a:noFill/>
          <a:ln>
            <a:noFill/>
          </a:ln>
        </p:spPr>
      </p:pic>
      <p:sp>
        <p:nvSpPr>
          <p:cNvPr id="1136" name="Google Shape;1136;p120"/>
          <p:cNvSpPr txBox="1"/>
          <p:nvPr/>
        </p:nvSpPr>
        <p:spPr>
          <a:xfrm>
            <a:off x="175646" y="3288186"/>
            <a:ext cx="46367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evidence-based intervention</a:t>
            </a:r>
            <a:endParaRPr/>
          </a:p>
        </p:txBody>
      </p:sp>
      <p:sp>
        <p:nvSpPr>
          <p:cNvPr id="1137" name="Google Shape;1137;p120"/>
          <p:cNvSpPr txBox="1"/>
          <p:nvPr/>
        </p:nvSpPr>
        <p:spPr>
          <a:xfrm>
            <a:off x="3020330" y="4984811"/>
            <a:ext cx="327558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promising practice</a:t>
            </a:r>
            <a:endParaRPr/>
          </a:p>
        </p:txBody>
      </p:sp>
      <p:sp>
        <p:nvSpPr>
          <p:cNvPr id="1138" name="Google Shape;1138;p120"/>
          <p:cNvSpPr txBox="1"/>
          <p:nvPr/>
        </p:nvSpPr>
        <p:spPr>
          <a:xfrm>
            <a:off x="1136980" y="4171294"/>
            <a:ext cx="396942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evidence-based strategy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139" name="Google Shape;1139;p120"/>
          <p:cNvSpPr txBox="1"/>
          <p:nvPr/>
        </p:nvSpPr>
        <p:spPr>
          <a:xfrm>
            <a:off x="6497821" y="5137027"/>
            <a:ext cx="281243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or negative evidence</a:t>
            </a:r>
            <a:endParaRPr/>
          </a:p>
        </p:txBody>
      </p:sp>
      <p:cxnSp>
        <p:nvCxnSpPr>
          <p:cNvPr id="1140" name="Google Shape;1140;p120"/>
          <p:cNvCxnSpPr/>
          <p:nvPr/>
        </p:nvCxnSpPr>
        <p:spPr>
          <a:xfrm>
            <a:off x="6871060" y="4984811"/>
            <a:ext cx="2134395" cy="1443698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1" name="Google Shape;1141;p120"/>
          <p:cNvCxnSpPr/>
          <p:nvPr/>
        </p:nvCxnSpPr>
        <p:spPr>
          <a:xfrm flipH="1">
            <a:off x="6871060" y="4984811"/>
            <a:ext cx="2134395" cy="1443698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8D93AD0-55CE-5B4A-850E-72E9FC864B41}"/>
              </a:ext>
            </a:extLst>
          </p:cNvPr>
          <p:cNvSpPr txBox="1"/>
          <p:nvPr/>
        </p:nvSpPr>
        <p:spPr>
          <a:xfrm>
            <a:off x="480329" y="426242"/>
            <a:ext cx="5469566" cy="167889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008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evidence-based practice</a:t>
            </a:r>
          </a:p>
        </p:txBody>
      </p:sp>
    </p:spTree>
    <p:extLst>
      <p:ext uri="{BB962C8B-B14F-4D97-AF65-F5344CB8AC3E}">
        <p14:creationId xmlns:p14="http://schemas.microsoft.com/office/powerpoint/2010/main" val="54674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" name="Google Shape;1146;p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6807" y="60888"/>
            <a:ext cx="7123839" cy="6533662"/>
          </a:xfrm>
          <a:prstGeom prst="rect">
            <a:avLst/>
          </a:prstGeom>
          <a:noFill/>
          <a:ln>
            <a:noFill/>
          </a:ln>
        </p:spPr>
      </p:pic>
      <p:sp>
        <p:nvSpPr>
          <p:cNvPr id="1148" name="Google Shape;1148;p121"/>
          <p:cNvSpPr txBox="1"/>
          <p:nvPr/>
        </p:nvSpPr>
        <p:spPr>
          <a:xfrm>
            <a:off x="175646" y="3288186"/>
            <a:ext cx="46367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evidence-based intervention</a:t>
            </a:r>
            <a:endParaRPr/>
          </a:p>
        </p:txBody>
      </p:sp>
      <p:sp>
        <p:nvSpPr>
          <p:cNvPr id="1149" name="Google Shape;1149;p121"/>
          <p:cNvSpPr txBox="1"/>
          <p:nvPr/>
        </p:nvSpPr>
        <p:spPr>
          <a:xfrm>
            <a:off x="3020330" y="4984811"/>
            <a:ext cx="327558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promising practice</a:t>
            </a:r>
            <a:endParaRPr/>
          </a:p>
        </p:txBody>
      </p:sp>
      <p:sp>
        <p:nvSpPr>
          <p:cNvPr id="1150" name="Google Shape;1150;p121"/>
          <p:cNvSpPr txBox="1"/>
          <p:nvPr/>
        </p:nvSpPr>
        <p:spPr>
          <a:xfrm>
            <a:off x="1136980" y="4171294"/>
            <a:ext cx="396942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evidence-based strategy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8B9F39-78E2-7246-B5FB-8C975B7E8890}"/>
              </a:ext>
            </a:extLst>
          </p:cNvPr>
          <p:cNvSpPr txBox="1"/>
          <p:nvPr/>
        </p:nvSpPr>
        <p:spPr>
          <a:xfrm>
            <a:off x="480329" y="426242"/>
            <a:ext cx="5469566" cy="167889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008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evidence-based practice</a:t>
            </a:r>
          </a:p>
        </p:txBody>
      </p:sp>
    </p:spTree>
    <p:extLst>
      <p:ext uri="{BB962C8B-B14F-4D97-AF65-F5344CB8AC3E}">
        <p14:creationId xmlns:p14="http://schemas.microsoft.com/office/powerpoint/2010/main" val="36002373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" name="Google Shape;1155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6808" y="87263"/>
            <a:ext cx="7123839" cy="6533662"/>
          </a:xfrm>
          <a:prstGeom prst="rect">
            <a:avLst/>
          </a:prstGeom>
          <a:noFill/>
          <a:ln>
            <a:noFill/>
          </a:ln>
        </p:spPr>
      </p:pic>
      <p:sp>
        <p:nvSpPr>
          <p:cNvPr id="1157" name="Google Shape;1157;p122"/>
          <p:cNvSpPr txBox="1"/>
          <p:nvPr/>
        </p:nvSpPr>
        <p:spPr>
          <a:xfrm>
            <a:off x="175646" y="3288186"/>
            <a:ext cx="46367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evidence-based intervention</a:t>
            </a:r>
            <a:endParaRPr/>
          </a:p>
        </p:txBody>
      </p:sp>
      <p:sp>
        <p:nvSpPr>
          <p:cNvPr id="1158" name="Google Shape;1158;p122"/>
          <p:cNvSpPr txBox="1"/>
          <p:nvPr/>
        </p:nvSpPr>
        <p:spPr>
          <a:xfrm>
            <a:off x="1136980" y="4171294"/>
            <a:ext cx="396942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evidence-based strategy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159" name="Google Shape;1159;p122"/>
          <p:cNvSpPr/>
          <p:nvPr/>
        </p:nvSpPr>
        <p:spPr>
          <a:xfrm>
            <a:off x="6454241" y="943771"/>
            <a:ext cx="2549236" cy="83452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Improvement from before intervention</a:t>
            </a:r>
            <a:endParaRPr/>
          </a:p>
        </p:txBody>
      </p:sp>
      <p:sp>
        <p:nvSpPr>
          <p:cNvPr id="1160" name="Google Shape;1160;p122"/>
          <p:cNvSpPr/>
          <p:nvPr/>
        </p:nvSpPr>
        <p:spPr>
          <a:xfrm>
            <a:off x="6454241" y="1798677"/>
            <a:ext cx="2549236" cy="104802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Improvement compared to no treatment students</a:t>
            </a:r>
            <a:endParaRPr/>
          </a:p>
        </p:txBody>
      </p:sp>
      <p:sp>
        <p:nvSpPr>
          <p:cNvPr id="1161" name="Google Shape;1161;p122"/>
          <p:cNvSpPr/>
          <p:nvPr/>
        </p:nvSpPr>
        <p:spPr>
          <a:xfrm>
            <a:off x="6454241" y="3554398"/>
            <a:ext cx="2549236" cy="56311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Multiple researchers</a:t>
            </a:r>
            <a:endParaRPr/>
          </a:p>
        </p:txBody>
      </p:sp>
      <p:sp>
        <p:nvSpPr>
          <p:cNvPr id="1162" name="Google Shape;1162;p122"/>
          <p:cNvSpPr/>
          <p:nvPr/>
        </p:nvSpPr>
        <p:spPr>
          <a:xfrm>
            <a:off x="6454241" y="4140147"/>
            <a:ext cx="2549236" cy="5549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Multiple students</a:t>
            </a:r>
            <a:endParaRPr/>
          </a:p>
        </p:txBody>
      </p:sp>
      <p:sp>
        <p:nvSpPr>
          <p:cNvPr id="1163" name="Google Shape;1163;p122"/>
          <p:cNvSpPr/>
          <p:nvPr/>
        </p:nvSpPr>
        <p:spPr>
          <a:xfrm>
            <a:off x="6454241" y="4730423"/>
            <a:ext cx="2549236" cy="51586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Multiple times</a:t>
            </a:r>
            <a:endParaRPr/>
          </a:p>
        </p:txBody>
      </p:sp>
      <p:sp>
        <p:nvSpPr>
          <p:cNvPr id="1164" name="Google Shape;1164;p122"/>
          <p:cNvSpPr/>
          <p:nvPr/>
        </p:nvSpPr>
        <p:spPr>
          <a:xfrm>
            <a:off x="6454241" y="5344977"/>
            <a:ext cx="2549236" cy="74322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Setting and students similar to your own</a:t>
            </a:r>
            <a:endParaRPr/>
          </a:p>
        </p:txBody>
      </p:sp>
      <p:sp>
        <p:nvSpPr>
          <p:cNvPr id="1165" name="Google Shape;1165;p122"/>
          <p:cNvSpPr txBox="1"/>
          <p:nvPr/>
        </p:nvSpPr>
        <p:spPr>
          <a:xfrm>
            <a:off x="3020330" y="4984811"/>
            <a:ext cx="327558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promising practice</a:t>
            </a:r>
            <a:endParaRPr/>
          </a:p>
        </p:txBody>
      </p:sp>
      <p:sp>
        <p:nvSpPr>
          <p:cNvPr id="1166" name="Google Shape;1166;p122"/>
          <p:cNvSpPr/>
          <p:nvPr/>
        </p:nvSpPr>
        <p:spPr>
          <a:xfrm>
            <a:off x="6454241" y="61155"/>
            <a:ext cx="2549236" cy="834522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Assessment data to show results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7" name="Google Shape;1167;p122"/>
          <p:cNvSpPr/>
          <p:nvPr/>
        </p:nvSpPr>
        <p:spPr>
          <a:xfrm>
            <a:off x="6454241" y="2968649"/>
            <a:ext cx="2549236" cy="563114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Replication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ECAF25-640D-064A-97A3-EF193B91D017}"/>
              </a:ext>
            </a:extLst>
          </p:cNvPr>
          <p:cNvSpPr txBox="1"/>
          <p:nvPr/>
        </p:nvSpPr>
        <p:spPr>
          <a:xfrm>
            <a:off x="480329" y="426242"/>
            <a:ext cx="5469566" cy="167889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008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evidence-based practice</a:t>
            </a:r>
          </a:p>
        </p:txBody>
      </p:sp>
    </p:spTree>
    <p:extLst>
      <p:ext uri="{BB962C8B-B14F-4D97-AF65-F5344CB8AC3E}">
        <p14:creationId xmlns:p14="http://schemas.microsoft.com/office/powerpoint/2010/main" val="80366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2" name="Google Shape;1172;p1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78" y="594481"/>
            <a:ext cx="3082169" cy="5433514"/>
          </a:xfrm>
          <a:prstGeom prst="rect">
            <a:avLst/>
          </a:prstGeom>
          <a:noFill/>
          <a:ln>
            <a:noFill/>
          </a:ln>
        </p:spPr>
      </p:pic>
      <p:sp>
        <p:nvSpPr>
          <p:cNvPr id="1173" name="Google Shape;1173;p123"/>
          <p:cNvSpPr txBox="1"/>
          <p:nvPr/>
        </p:nvSpPr>
        <p:spPr>
          <a:xfrm>
            <a:off x="3997392" y="1612698"/>
            <a:ext cx="501663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1. evidence-based intervention</a:t>
            </a:r>
            <a:endParaRPr/>
          </a:p>
        </p:txBody>
      </p:sp>
      <p:sp>
        <p:nvSpPr>
          <p:cNvPr id="1174" name="Google Shape;1174;p123"/>
          <p:cNvSpPr txBox="1"/>
          <p:nvPr/>
        </p:nvSpPr>
        <p:spPr>
          <a:xfrm>
            <a:off x="3997392" y="2028674"/>
            <a:ext cx="434933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2. evidence-based strategy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175" name="Google Shape;1175;p123"/>
          <p:cNvSpPr/>
          <p:nvPr/>
        </p:nvSpPr>
        <p:spPr>
          <a:xfrm>
            <a:off x="4087091" y="611753"/>
            <a:ext cx="5056909" cy="9836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Intervention Platform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74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36097" y="663473"/>
            <a:ext cx="4797895" cy="737755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Intervention Platform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68023" y="1705929"/>
            <a:ext cx="326724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DELIVERY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68023" y="3774907"/>
            <a:ext cx="353404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STRATEGIES</a:t>
            </a:r>
          </a:p>
        </p:txBody>
      </p:sp>
      <p:sp>
        <p:nvSpPr>
          <p:cNvPr id="17" name="Oval 16"/>
          <p:cNvSpPr/>
          <p:nvPr/>
        </p:nvSpPr>
        <p:spPr>
          <a:xfrm>
            <a:off x="4054486" y="2161813"/>
            <a:ext cx="1640909" cy="3878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Explicit instruction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5983704" y="3065452"/>
            <a:ext cx="1640909" cy="3878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23" name="Oval 22"/>
          <p:cNvSpPr/>
          <p:nvPr/>
        </p:nvSpPr>
        <p:spPr>
          <a:xfrm>
            <a:off x="4981188" y="2649952"/>
            <a:ext cx="1640909" cy="3878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Concise language</a:t>
            </a:r>
          </a:p>
        </p:txBody>
      </p:sp>
      <p:sp>
        <p:nvSpPr>
          <p:cNvPr id="24" name="Oval 23"/>
          <p:cNvSpPr/>
          <p:nvPr/>
        </p:nvSpPr>
        <p:spPr>
          <a:xfrm>
            <a:off x="4054485" y="4187520"/>
            <a:ext cx="1640909" cy="3878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Fluency building</a:t>
            </a:r>
          </a:p>
        </p:txBody>
      </p:sp>
      <p:sp>
        <p:nvSpPr>
          <p:cNvPr id="25" name="Oval 24"/>
          <p:cNvSpPr/>
          <p:nvPr/>
        </p:nvSpPr>
        <p:spPr>
          <a:xfrm>
            <a:off x="4981187" y="4649745"/>
            <a:ext cx="1640909" cy="38781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Problem solving instruction</a:t>
            </a:r>
          </a:p>
        </p:txBody>
      </p:sp>
      <p:sp>
        <p:nvSpPr>
          <p:cNvPr id="26" name="Oval 25"/>
          <p:cNvSpPr/>
          <p:nvPr/>
        </p:nvSpPr>
        <p:spPr>
          <a:xfrm>
            <a:off x="6061158" y="5051009"/>
            <a:ext cx="1640909" cy="3878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Motivation component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586C8F-DC25-4F4B-8352-7451169801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05" y="663473"/>
            <a:ext cx="2806867" cy="494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4647" y="79022"/>
            <a:ext cx="5221115" cy="601863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/>
          <p:nvPr/>
        </p:nvSpPr>
        <p:spPr>
          <a:xfrm rot="-5400000">
            <a:off x="4675186" y="1724507"/>
            <a:ext cx="86478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http://www.greatertexasfoundation.org/trajectories-of-mathematics-performance/</a:t>
            </a:r>
            <a:endParaRPr/>
          </a:p>
        </p:txBody>
      </p:sp>
      <p:sp>
        <p:nvSpPr>
          <p:cNvPr id="209" name="Google Shape;209;p29"/>
          <p:cNvSpPr/>
          <p:nvPr/>
        </p:nvSpPr>
        <p:spPr>
          <a:xfrm>
            <a:off x="146756" y="1407077"/>
            <a:ext cx="2494844" cy="1271383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Addition influenced arithmetic with increasing importance from grades 1 to 5</a:t>
            </a:r>
            <a:endParaRPr/>
          </a:p>
        </p:txBody>
      </p:sp>
      <p:cxnSp>
        <p:nvCxnSpPr>
          <p:cNvPr id="210" name="Google Shape;210;p29"/>
          <p:cNvCxnSpPr/>
          <p:nvPr/>
        </p:nvCxnSpPr>
        <p:spPr>
          <a:xfrm>
            <a:off x="2602089" y="1980043"/>
            <a:ext cx="992558" cy="1869468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1" name="Google Shape;211;p29"/>
          <p:cNvSpPr/>
          <p:nvPr/>
        </p:nvSpPr>
        <p:spPr>
          <a:xfrm>
            <a:off x="146756" y="3173843"/>
            <a:ext cx="2494844" cy="1072444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Grade 1 arithmetic predicted arithmetic at grades 2, 3, and 4</a:t>
            </a:r>
            <a:endParaRPr/>
          </a:p>
        </p:txBody>
      </p:sp>
      <p:cxnSp>
        <p:nvCxnSpPr>
          <p:cNvPr id="212" name="Google Shape;212;p29"/>
          <p:cNvCxnSpPr>
            <a:stCxn id="211" idx="3"/>
          </p:cNvCxnSpPr>
          <p:nvPr/>
        </p:nvCxnSpPr>
        <p:spPr>
          <a:xfrm>
            <a:off x="2641600" y="3710065"/>
            <a:ext cx="997800" cy="4953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3" name="Google Shape;213;p29"/>
          <p:cNvSpPr/>
          <p:nvPr/>
        </p:nvSpPr>
        <p:spPr>
          <a:xfrm>
            <a:off x="6378222" y="497050"/>
            <a:ext cx="2257778" cy="11737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Mathematics in elementary school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predicts later mathematics</a:t>
            </a:r>
            <a:endParaRPr/>
          </a:p>
        </p:txBody>
      </p:sp>
      <p:sp>
        <p:nvSpPr>
          <p:cNvPr id="214" name="Google Shape;214;p29"/>
          <p:cNvSpPr/>
          <p:nvPr/>
        </p:nvSpPr>
        <p:spPr>
          <a:xfrm>
            <a:off x="146756" y="4741670"/>
            <a:ext cx="2494844" cy="1105972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Grade 1 broad math predicted broad math at grades 3, 5, and 10</a:t>
            </a:r>
            <a:endParaRPr/>
          </a:p>
        </p:txBody>
      </p:sp>
      <p:cxnSp>
        <p:nvCxnSpPr>
          <p:cNvPr id="215" name="Google Shape;215;p29"/>
          <p:cNvCxnSpPr>
            <a:stCxn id="214" idx="3"/>
          </p:cNvCxnSpPr>
          <p:nvPr/>
        </p:nvCxnSpPr>
        <p:spPr>
          <a:xfrm rot="10800000" flipH="1">
            <a:off x="2641600" y="4385656"/>
            <a:ext cx="953100" cy="9090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0206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20E55C-9311-214C-B8BB-E316F9A6B0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198" y="0"/>
            <a:ext cx="5163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143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5606" y="1489054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605" y="849718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79202" y="1442067"/>
            <a:ext cx="1371600" cy="65626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9202" y="849718"/>
            <a:ext cx="1371600" cy="592348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5605" y="503471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202" y="503470"/>
            <a:ext cx="1371600" cy="3462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5605" y="2231228"/>
            <a:ext cx="2845197" cy="328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605" y="2487196"/>
            <a:ext cx="2845197" cy="8144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</p:spTree>
    <p:extLst>
      <p:ext uri="{BB962C8B-B14F-4D97-AF65-F5344CB8AC3E}">
        <p14:creationId xmlns:p14="http://schemas.microsoft.com/office/powerpoint/2010/main" val="6740495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748927" y="16983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Goal and importance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8926" y="1084658"/>
            <a:ext cx="403248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“Today, we are learning about division. This is important because sometimes you have to share objects or things with your friends.”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48926" y="2228900"/>
            <a:ext cx="403248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“Let’s continue working with our three-dimensional shapes and volume. Understanding volume and calculating volume helps with measuring capacity.”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5F28F3-42D7-A542-9B65-352795477E0C}"/>
              </a:ext>
            </a:extLst>
          </p:cNvPr>
          <p:cNvSpPr txBox="1"/>
          <p:nvPr/>
        </p:nvSpPr>
        <p:spPr>
          <a:xfrm>
            <a:off x="505606" y="1489054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F4069-B219-104B-86C2-0A40E3B1991A}"/>
              </a:ext>
            </a:extLst>
          </p:cNvPr>
          <p:cNvSpPr txBox="1"/>
          <p:nvPr/>
        </p:nvSpPr>
        <p:spPr>
          <a:xfrm>
            <a:off x="505605" y="849718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CB03D8-3F6E-C040-9127-54013893B07B}"/>
              </a:ext>
            </a:extLst>
          </p:cNvPr>
          <p:cNvSpPr txBox="1"/>
          <p:nvPr/>
        </p:nvSpPr>
        <p:spPr>
          <a:xfrm>
            <a:off x="505605" y="503471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6" name="Right Arrow 5"/>
          <p:cNvSpPr/>
          <p:nvPr/>
        </p:nvSpPr>
        <p:spPr>
          <a:xfrm>
            <a:off x="89967" y="950872"/>
            <a:ext cx="602673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9394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748927" y="16983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Goal and importance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5F28F3-42D7-A542-9B65-352795477E0C}"/>
              </a:ext>
            </a:extLst>
          </p:cNvPr>
          <p:cNvSpPr txBox="1"/>
          <p:nvPr/>
        </p:nvSpPr>
        <p:spPr>
          <a:xfrm>
            <a:off x="505606" y="1489054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F4069-B219-104B-86C2-0A40E3B1991A}"/>
              </a:ext>
            </a:extLst>
          </p:cNvPr>
          <p:cNvSpPr txBox="1"/>
          <p:nvPr/>
        </p:nvSpPr>
        <p:spPr>
          <a:xfrm>
            <a:off x="505605" y="849718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CB03D8-3F6E-C040-9127-54013893B07B}"/>
              </a:ext>
            </a:extLst>
          </p:cNvPr>
          <p:cNvSpPr txBox="1"/>
          <p:nvPr/>
        </p:nvSpPr>
        <p:spPr>
          <a:xfrm>
            <a:off x="505605" y="503471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6" name="Right Arrow 5"/>
          <p:cNvSpPr/>
          <p:nvPr/>
        </p:nvSpPr>
        <p:spPr>
          <a:xfrm>
            <a:off x="89967" y="950872"/>
            <a:ext cx="602673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620D24-474F-4C4D-B9A9-F6DEA6159761}"/>
              </a:ext>
            </a:extLst>
          </p:cNvPr>
          <p:cNvSpPr txBox="1"/>
          <p:nvPr/>
        </p:nvSpPr>
        <p:spPr>
          <a:xfrm>
            <a:off x="3803231" y="1771259"/>
            <a:ext cx="40324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 solve 26 plus 79, I first decide about the operation. Do I add, subtract, multiply or divide?”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591B73-73C9-DA44-9217-BFB37475648D}"/>
              </a:ext>
            </a:extLst>
          </p:cNvPr>
          <p:cNvSpPr/>
          <p:nvPr/>
        </p:nvSpPr>
        <p:spPr>
          <a:xfrm>
            <a:off x="3748927" y="98480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Model steps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E9E1C2-332A-BF47-A08B-0BAF7AF0515B}"/>
              </a:ext>
            </a:extLst>
          </p:cNvPr>
          <p:cNvSpPr txBox="1"/>
          <p:nvPr/>
        </p:nvSpPr>
        <p:spPr>
          <a:xfrm>
            <a:off x="3811452" y="2363147"/>
            <a:ext cx="403248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 plus sign tells me to add. So, I’ll add 26 plus 79. I’ll use the partial sums strategy. First, I add 20 plus 70. What’s 20 plus 70?”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6F45AD-36E7-E04F-87A3-7CD3C64916E7}"/>
              </a:ext>
            </a:extLst>
          </p:cNvPr>
          <p:cNvSpPr txBox="1"/>
          <p:nvPr/>
        </p:nvSpPr>
        <p:spPr>
          <a:xfrm>
            <a:off x="3803231" y="3251313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“20 plus 70 is 90. I write 90 right here.”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D721BA-FC3D-9240-8064-A22E3AB83045}"/>
              </a:ext>
            </a:extLst>
          </p:cNvPr>
          <p:cNvSpPr txBox="1"/>
          <p:nvPr/>
        </p:nvSpPr>
        <p:spPr>
          <a:xfrm>
            <a:off x="3803231" y="3723980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“Then I add 6 plus 9. What’s 6 plus 9?”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5BC3F4-647B-2645-9DFA-621C445C59AE}"/>
              </a:ext>
            </a:extLst>
          </p:cNvPr>
          <p:cNvSpPr txBox="1"/>
          <p:nvPr/>
        </p:nvSpPr>
        <p:spPr>
          <a:xfrm>
            <a:off x="3803231" y="4178481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“6 plus 9 is 15. So, I write 15 here.”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ED1AA3-75FD-5843-8C76-787D69204B95}"/>
              </a:ext>
            </a:extLst>
          </p:cNvPr>
          <p:cNvSpPr txBox="1"/>
          <p:nvPr/>
        </p:nvSpPr>
        <p:spPr>
          <a:xfrm>
            <a:off x="3811452" y="4523618"/>
            <a:ext cx="4032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“Finally, we add the partial sums. What do we add?”</a:t>
            </a:r>
          </a:p>
          <a:p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”So, we add the partial sums of 90 and 15. 90 plus 15 is 105. So, 26 plus 79 equals 105.” </a:t>
            </a:r>
          </a:p>
        </p:txBody>
      </p:sp>
    </p:spTree>
    <p:extLst>
      <p:ext uri="{BB962C8B-B14F-4D97-AF65-F5344CB8AC3E}">
        <p14:creationId xmlns:p14="http://schemas.microsoft.com/office/powerpoint/2010/main" val="30469755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748927" y="16983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Goal and importance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5F28F3-42D7-A542-9B65-352795477E0C}"/>
              </a:ext>
            </a:extLst>
          </p:cNvPr>
          <p:cNvSpPr txBox="1"/>
          <p:nvPr/>
        </p:nvSpPr>
        <p:spPr>
          <a:xfrm>
            <a:off x="505606" y="1489054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F4069-B219-104B-86C2-0A40E3B1991A}"/>
              </a:ext>
            </a:extLst>
          </p:cNvPr>
          <p:cNvSpPr txBox="1"/>
          <p:nvPr/>
        </p:nvSpPr>
        <p:spPr>
          <a:xfrm>
            <a:off x="505605" y="849718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CB03D8-3F6E-C040-9127-54013893B07B}"/>
              </a:ext>
            </a:extLst>
          </p:cNvPr>
          <p:cNvSpPr txBox="1"/>
          <p:nvPr/>
        </p:nvSpPr>
        <p:spPr>
          <a:xfrm>
            <a:off x="505605" y="503471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6" name="Right Arrow 5"/>
          <p:cNvSpPr/>
          <p:nvPr/>
        </p:nvSpPr>
        <p:spPr>
          <a:xfrm>
            <a:off x="89967" y="950872"/>
            <a:ext cx="602673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620D24-474F-4C4D-B9A9-F6DEA6159761}"/>
              </a:ext>
            </a:extLst>
          </p:cNvPr>
          <p:cNvSpPr txBox="1"/>
          <p:nvPr/>
        </p:nvSpPr>
        <p:spPr>
          <a:xfrm>
            <a:off x="3803231" y="2628515"/>
            <a:ext cx="40324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 solve 26 plus 79, I first decide about the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Do I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subtract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multiply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or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divide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591B73-73C9-DA44-9217-BFB37475648D}"/>
              </a:ext>
            </a:extLst>
          </p:cNvPr>
          <p:cNvSpPr/>
          <p:nvPr/>
        </p:nvSpPr>
        <p:spPr>
          <a:xfrm>
            <a:off x="3748927" y="98480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Model steps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E9E1C2-332A-BF47-A08B-0BAF7AF0515B}"/>
              </a:ext>
            </a:extLst>
          </p:cNvPr>
          <p:cNvSpPr txBox="1"/>
          <p:nvPr/>
        </p:nvSpPr>
        <p:spPr>
          <a:xfrm>
            <a:off x="3811452" y="3220403"/>
            <a:ext cx="403248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sign 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tells me to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So, I’ll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26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79. I’ll use the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 sums 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strategy. First, I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70. What’s 20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70?”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6F45AD-36E7-E04F-87A3-7CD3C64916E7}"/>
              </a:ext>
            </a:extLst>
          </p:cNvPr>
          <p:cNvSpPr txBox="1"/>
          <p:nvPr/>
        </p:nvSpPr>
        <p:spPr>
          <a:xfrm>
            <a:off x="3803231" y="4108569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“20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70 is 90. I write 90 right here.”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D721BA-FC3D-9240-8064-A22E3AB83045}"/>
              </a:ext>
            </a:extLst>
          </p:cNvPr>
          <p:cNvSpPr txBox="1"/>
          <p:nvPr/>
        </p:nvSpPr>
        <p:spPr>
          <a:xfrm>
            <a:off x="3803231" y="4581236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“Then I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9. What’s 6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9?”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5BC3F4-647B-2645-9DFA-621C445C59AE}"/>
              </a:ext>
            </a:extLst>
          </p:cNvPr>
          <p:cNvSpPr txBox="1"/>
          <p:nvPr/>
        </p:nvSpPr>
        <p:spPr>
          <a:xfrm>
            <a:off x="3803231" y="5035737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“6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is 15. So, I write 15 here.”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ED1AA3-75FD-5843-8C76-787D69204B95}"/>
              </a:ext>
            </a:extLst>
          </p:cNvPr>
          <p:cNvSpPr txBox="1"/>
          <p:nvPr/>
        </p:nvSpPr>
        <p:spPr>
          <a:xfrm>
            <a:off x="3811452" y="5468238"/>
            <a:ext cx="40324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“Finally, we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 sums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Why do we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 sums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1BDBAB-FAA0-CC49-BD56-658B700602F2}"/>
              </a:ext>
            </a:extLst>
          </p:cNvPr>
          <p:cNvSpPr/>
          <p:nvPr/>
        </p:nvSpPr>
        <p:spPr>
          <a:xfrm>
            <a:off x="3742770" y="1823143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Concise language</a:t>
            </a:r>
          </a:p>
        </p:txBody>
      </p:sp>
    </p:spTree>
    <p:extLst>
      <p:ext uri="{BB962C8B-B14F-4D97-AF65-F5344CB8AC3E}">
        <p14:creationId xmlns:p14="http://schemas.microsoft.com/office/powerpoint/2010/main" val="27355742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748927" y="16983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Goal and importance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5F28F3-42D7-A542-9B65-352795477E0C}"/>
              </a:ext>
            </a:extLst>
          </p:cNvPr>
          <p:cNvSpPr txBox="1"/>
          <p:nvPr/>
        </p:nvSpPr>
        <p:spPr>
          <a:xfrm>
            <a:off x="505606" y="1489054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F4069-B219-104B-86C2-0A40E3B1991A}"/>
              </a:ext>
            </a:extLst>
          </p:cNvPr>
          <p:cNvSpPr txBox="1"/>
          <p:nvPr/>
        </p:nvSpPr>
        <p:spPr>
          <a:xfrm>
            <a:off x="505605" y="849718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CB03D8-3F6E-C040-9127-54013893B07B}"/>
              </a:ext>
            </a:extLst>
          </p:cNvPr>
          <p:cNvSpPr txBox="1"/>
          <p:nvPr/>
        </p:nvSpPr>
        <p:spPr>
          <a:xfrm>
            <a:off x="505605" y="503471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04255" y="1605746"/>
            <a:ext cx="602673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591B73-73C9-DA44-9217-BFB37475648D}"/>
              </a:ext>
            </a:extLst>
          </p:cNvPr>
          <p:cNvSpPr/>
          <p:nvPr/>
        </p:nvSpPr>
        <p:spPr>
          <a:xfrm>
            <a:off x="3748927" y="98480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Model steps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1BDBAB-FAA0-CC49-BD56-658B700602F2}"/>
              </a:ext>
            </a:extLst>
          </p:cNvPr>
          <p:cNvSpPr/>
          <p:nvPr/>
        </p:nvSpPr>
        <p:spPr>
          <a:xfrm>
            <a:off x="3742770" y="1823143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Concise language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A80A68-DEDE-2047-BD6B-AFDD792EEFD2}"/>
              </a:ext>
            </a:extLst>
          </p:cNvPr>
          <p:cNvSpPr/>
          <p:nvPr/>
        </p:nvSpPr>
        <p:spPr>
          <a:xfrm>
            <a:off x="3742770" y="2638113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6696C3-5888-A540-B4C8-834A3199F335}"/>
              </a:ext>
            </a:extLst>
          </p:cNvPr>
          <p:cNvSpPr txBox="1"/>
          <p:nvPr/>
        </p:nvSpPr>
        <p:spPr>
          <a:xfrm>
            <a:off x="3742770" y="3476456"/>
            <a:ext cx="403248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“Today, we are learning about division. This is important because sometimes you have to share objects or things with your friends.”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DD54A2-176B-E046-9C50-E6A5A24C5CD4}"/>
              </a:ext>
            </a:extLst>
          </p:cNvPr>
          <p:cNvSpPr txBox="1"/>
          <p:nvPr/>
        </p:nvSpPr>
        <p:spPr>
          <a:xfrm>
            <a:off x="3559251" y="4312788"/>
            <a:ext cx="101502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/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91B528-BB2E-5747-B3D7-6D8AE002092F}"/>
                  </a:ext>
                </a:extLst>
              </p:cNvPr>
              <p:cNvSpPr txBox="1"/>
              <p:nvPr/>
            </p:nvSpPr>
            <p:spPr>
              <a:xfrm>
                <a:off x="4949011" y="4318362"/>
                <a:ext cx="112402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28 </a:t>
                </a:r>
                <a14:m>
                  <m:oMath xmlns:m="http://schemas.openxmlformats.org/officeDocument/2006/math">
                    <m:r>
                      <a:rPr lang="en-US" sz="2700" b="1" i="1">
                        <a:solidFill>
                          <a:srgbClr val="00B0F0"/>
                        </a:solidFill>
                        <a:latin typeface="Cambria Math" charset="0"/>
                      </a:rPr>
                      <m:t>÷</m:t>
                    </m:r>
                  </m:oMath>
                </a14:m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91B528-BB2E-5747-B3D7-6D8AE0020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011" y="4318362"/>
                <a:ext cx="1124026" cy="507831"/>
              </a:xfrm>
              <a:prstGeom prst="rect">
                <a:avLst/>
              </a:prstGeom>
              <a:blipFill>
                <a:blip r:embed="rId2"/>
                <a:stretch>
                  <a:fillRect l="-10112" t="-9756" r="-898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23122FD-A9FA-8E47-BD91-BC1EA4A5EDAD}"/>
                  </a:ext>
                </a:extLst>
              </p:cNvPr>
              <p:cNvSpPr txBox="1"/>
              <p:nvPr/>
            </p:nvSpPr>
            <p:spPr>
              <a:xfrm>
                <a:off x="6353121" y="4299586"/>
                <a:ext cx="1010213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35 </a:t>
                </a:r>
                <a14:m>
                  <m:oMath xmlns:m="http://schemas.openxmlformats.org/officeDocument/2006/math">
                    <m:r>
                      <a:rPr lang="en-US" sz="2700" b="1" i="1">
                        <a:solidFill>
                          <a:srgbClr val="00B0F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23122FD-A9FA-8E47-BD91-BC1EA4A5E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121" y="4299586"/>
                <a:ext cx="1010213" cy="507831"/>
              </a:xfrm>
              <a:prstGeom prst="rect">
                <a:avLst/>
              </a:prstGeom>
              <a:blipFill>
                <a:blip r:embed="rId3"/>
                <a:stretch>
                  <a:fillRect l="-9877" t="-9756" r="-9877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5406F8D-DBED-0146-BA33-5D58E3103096}"/>
              </a:ext>
            </a:extLst>
          </p:cNvPr>
          <p:cNvCxnSpPr/>
          <p:nvPr/>
        </p:nvCxnSpPr>
        <p:spPr>
          <a:xfrm>
            <a:off x="6856985" y="4394183"/>
            <a:ext cx="66901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035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748927" y="16983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Goal and importance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5F28F3-42D7-A542-9B65-352795477E0C}"/>
              </a:ext>
            </a:extLst>
          </p:cNvPr>
          <p:cNvSpPr txBox="1"/>
          <p:nvPr/>
        </p:nvSpPr>
        <p:spPr>
          <a:xfrm>
            <a:off x="505606" y="1489054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F4069-B219-104B-86C2-0A40E3B1991A}"/>
              </a:ext>
            </a:extLst>
          </p:cNvPr>
          <p:cNvSpPr txBox="1"/>
          <p:nvPr/>
        </p:nvSpPr>
        <p:spPr>
          <a:xfrm>
            <a:off x="505605" y="849718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CB03D8-3F6E-C040-9127-54013893B07B}"/>
              </a:ext>
            </a:extLst>
          </p:cNvPr>
          <p:cNvSpPr txBox="1"/>
          <p:nvPr/>
        </p:nvSpPr>
        <p:spPr>
          <a:xfrm>
            <a:off x="505605" y="503471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04255" y="1605746"/>
            <a:ext cx="602673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591B73-73C9-DA44-9217-BFB37475648D}"/>
              </a:ext>
            </a:extLst>
          </p:cNvPr>
          <p:cNvSpPr/>
          <p:nvPr/>
        </p:nvSpPr>
        <p:spPr>
          <a:xfrm>
            <a:off x="3748927" y="984800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Model steps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1BDBAB-FAA0-CC49-BD56-658B700602F2}"/>
              </a:ext>
            </a:extLst>
          </p:cNvPr>
          <p:cNvSpPr/>
          <p:nvPr/>
        </p:nvSpPr>
        <p:spPr>
          <a:xfrm>
            <a:off x="3742770" y="1823143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Concise language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A80A68-DEDE-2047-BD6B-AFDD792EEFD2}"/>
              </a:ext>
            </a:extLst>
          </p:cNvPr>
          <p:cNvSpPr/>
          <p:nvPr/>
        </p:nvSpPr>
        <p:spPr>
          <a:xfrm>
            <a:off x="3742770" y="2638113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042587-87B5-9649-8B12-1214387ECFE7}"/>
              </a:ext>
            </a:extLst>
          </p:cNvPr>
          <p:cNvSpPr/>
          <p:nvPr/>
        </p:nvSpPr>
        <p:spPr>
          <a:xfrm>
            <a:off x="3742770" y="3476456"/>
            <a:ext cx="2400300" cy="6839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With non-examples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26453B-F0B5-E746-BBE3-625F060B425E}"/>
                  </a:ext>
                </a:extLst>
              </p:cNvPr>
              <p:cNvSpPr txBox="1"/>
              <p:nvPr/>
            </p:nvSpPr>
            <p:spPr>
              <a:xfrm>
                <a:off x="3828756" y="4492788"/>
                <a:ext cx="112402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32 </a:t>
                </a:r>
                <a14:m>
                  <m:oMath xmlns:m="http://schemas.openxmlformats.org/officeDocument/2006/math">
                    <m:r>
                      <a:rPr lang="en-US" sz="2700" b="1" i="1">
                        <a:solidFill>
                          <a:srgbClr val="00B0F0"/>
                        </a:solidFill>
                        <a:latin typeface="Cambria Math" charset="0"/>
                      </a:rPr>
                      <m:t>÷</m:t>
                    </m:r>
                  </m:oMath>
                </a14:m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626453B-F0B5-E746-BBE3-625F060B4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756" y="4492788"/>
                <a:ext cx="1124026" cy="507831"/>
              </a:xfrm>
              <a:prstGeom prst="rect">
                <a:avLst/>
              </a:prstGeom>
              <a:blipFill>
                <a:blip r:embed="rId2"/>
                <a:stretch>
                  <a:fillRect l="-8889" t="-12195" r="-888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E4AD757-9EB0-8D4E-80FE-1E21CF4BE368}"/>
                  </a:ext>
                </a:extLst>
              </p:cNvPr>
              <p:cNvSpPr txBox="1"/>
              <p:nvPr/>
            </p:nvSpPr>
            <p:spPr>
              <a:xfrm>
                <a:off x="5209375" y="4492788"/>
                <a:ext cx="112402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42 </a:t>
                </a:r>
                <a14:m>
                  <m:oMath xmlns:m="http://schemas.openxmlformats.org/officeDocument/2006/math">
                    <m:r>
                      <a:rPr lang="en-US" sz="2700" b="1" i="1">
                        <a:solidFill>
                          <a:srgbClr val="00B0F0"/>
                        </a:solidFill>
                        <a:latin typeface="Cambria Math" charset="0"/>
                      </a:rPr>
                      <m:t>÷</m:t>
                    </m:r>
                  </m:oMath>
                </a14:m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E4AD757-9EB0-8D4E-80FE-1E21CF4BE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375" y="4492788"/>
                <a:ext cx="1124026" cy="507831"/>
              </a:xfrm>
              <a:prstGeom prst="rect">
                <a:avLst/>
              </a:prstGeom>
              <a:blipFill>
                <a:blip r:embed="rId3"/>
                <a:stretch>
                  <a:fillRect l="-8889" t="-12195" r="-7778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FE289D7-B2EF-5D4E-8E89-3945CD9F77B1}"/>
                  </a:ext>
                </a:extLst>
              </p:cNvPr>
              <p:cNvSpPr txBox="1"/>
              <p:nvPr/>
            </p:nvSpPr>
            <p:spPr>
              <a:xfrm>
                <a:off x="6595257" y="4492788"/>
                <a:ext cx="112402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25 </a:t>
                </a:r>
                <a14:m>
                  <m:oMath xmlns:m="http://schemas.openxmlformats.org/officeDocument/2006/math">
                    <m:r>
                      <a:rPr lang="en-US" sz="2700" b="1" i="1">
                        <a:solidFill>
                          <a:srgbClr val="00B0F0"/>
                        </a:solidFill>
                        <a:latin typeface="Cambria Math" charset="0"/>
                      </a:rPr>
                      <m:t>−</m:t>
                    </m:r>
                  </m:oMath>
                </a14:m>
                <a:r>
                  <a:rPr lang="en-US" sz="2700" b="1" dirty="0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FE289D7-B2EF-5D4E-8E89-3945CD9F7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257" y="4492788"/>
                <a:ext cx="1124026" cy="507831"/>
              </a:xfrm>
              <a:prstGeom prst="rect">
                <a:avLst/>
              </a:prstGeom>
              <a:blipFill>
                <a:blip r:embed="rId4"/>
                <a:stretch>
                  <a:fillRect l="-8889" t="-12195" r="-7778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040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5606" y="1489054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605" y="849718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79202" y="1442067"/>
            <a:ext cx="1371600" cy="65626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9202" y="849718"/>
            <a:ext cx="1371600" cy="592348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5605" y="503471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202" y="503470"/>
            <a:ext cx="1371600" cy="3462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5605" y="2231228"/>
            <a:ext cx="2845197" cy="328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605" y="2487196"/>
            <a:ext cx="2845197" cy="8144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</p:spTree>
    <p:extLst>
      <p:ext uri="{BB962C8B-B14F-4D97-AF65-F5344CB8AC3E}">
        <p14:creationId xmlns:p14="http://schemas.microsoft.com/office/powerpoint/2010/main" val="18023945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79202" y="1442067"/>
            <a:ext cx="1371600" cy="65626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9202" y="849718"/>
            <a:ext cx="1371600" cy="592348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202" y="503470"/>
            <a:ext cx="1371600" cy="3462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5CCAB-497D-404E-8276-88EB7F99E15E}"/>
              </a:ext>
            </a:extLst>
          </p:cNvPr>
          <p:cNvSpPr/>
          <p:nvPr/>
        </p:nvSpPr>
        <p:spPr>
          <a:xfrm>
            <a:off x="3852166" y="664435"/>
            <a:ext cx="2400300" cy="6839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Teacher and student practice together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7E2D3F4-0B46-E742-BEFE-1768F021D251}"/>
              </a:ext>
            </a:extLst>
          </p:cNvPr>
          <p:cNvSpPr/>
          <p:nvPr/>
        </p:nvSpPr>
        <p:spPr>
          <a:xfrm>
            <a:off x="1477838" y="965714"/>
            <a:ext cx="602673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523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79202" y="1442067"/>
            <a:ext cx="1371600" cy="65626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9202" y="849718"/>
            <a:ext cx="1371600" cy="592348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202" y="503470"/>
            <a:ext cx="1371600" cy="3462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BBE69A4-71AE-1A49-96AE-81009BEB9B88}"/>
              </a:ext>
            </a:extLst>
          </p:cNvPr>
          <p:cNvSpPr/>
          <p:nvPr/>
        </p:nvSpPr>
        <p:spPr>
          <a:xfrm>
            <a:off x="1477838" y="1580082"/>
            <a:ext cx="602673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AE2878-EE19-C74C-B50F-3EBE9CBDD62F}"/>
              </a:ext>
            </a:extLst>
          </p:cNvPr>
          <p:cNvSpPr/>
          <p:nvPr/>
        </p:nvSpPr>
        <p:spPr>
          <a:xfrm>
            <a:off x="3852166" y="1425127"/>
            <a:ext cx="24003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Student practices with teacher support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B5E42D-FF12-6C43-9743-BA24B357E74E}"/>
              </a:ext>
            </a:extLst>
          </p:cNvPr>
          <p:cNvSpPr/>
          <p:nvPr/>
        </p:nvSpPr>
        <p:spPr>
          <a:xfrm>
            <a:off x="3852166" y="664435"/>
            <a:ext cx="2400300" cy="6839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Teacher and student practice together</a:t>
            </a:r>
          </a:p>
        </p:txBody>
      </p:sp>
    </p:spTree>
    <p:extLst>
      <p:ext uri="{BB962C8B-B14F-4D97-AF65-F5344CB8AC3E}">
        <p14:creationId xmlns:p14="http://schemas.microsoft.com/office/powerpoint/2010/main" val="3917627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4647" y="79022"/>
            <a:ext cx="5221115" cy="601863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0"/>
          <p:cNvSpPr/>
          <p:nvPr/>
        </p:nvSpPr>
        <p:spPr>
          <a:xfrm rot="-5400000">
            <a:off x="4675186" y="1724507"/>
            <a:ext cx="86478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http://www.greatertexasfoundation.org/trajectories-of-mathematics-performance/</a:t>
            </a:r>
            <a:endParaRPr/>
          </a:p>
        </p:txBody>
      </p:sp>
      <p:sp>
        <p:nvSpPr>
          <p:cNvPr id="222" name="Google Shape;222;p30"/>
          <p:cNvSpPr/>
          <p:nvPr/>
        </p:nvSpPr>
        <p:spPr>
          <a:xfrm>
            <a:off x="146756" y="1407077"/>
            <a:ext cx="2494844" cy="1271383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Counting and comparison in grades 2 or 4 predicted broad math 1 year later</a:t>
            </a:r>
            <a:endParaRPr/>
          </a:p>
        </p:txBody>
      </p:sp>
      <p:cxnSp>
        <p:nvCxnSpPr>
          <p:cNvPr id="223" name="Google Shape;223;p30"/>
          <p:cNvCxnSpPr/>
          <p:nvPr/>
        </p:nvCxnSpPr>
        <p:spPr>
          <a:xfrm>
            <a:off x="2602089" y="1980043"/>
            <a:ext cx="992558" cy="2761627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4" name="Google Shape;224;p30"/>
          <p:cNvSpPr/>
          <p:nvPr/>
        </p:nvSpPr>
        <p:spPr>
          <a:xfrm>
            <a:off x="146756" y="3173842"/>
            <a:ext cx="2494844" cy="1240113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Fractions at 10-12 years old predicted broad math 5 years later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5" name="Google Shape;225;p30"/>
          <p:cNvCxnSpPr/>
          <p:nvPr/>
        </p:nvCxnSpPr>
        <p:spPr>
          <a:xfrm>
            <a:off x="2551862" y="3694928"/>
            <a:ext cx="1042785" cy="1214409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6" name="Google Shape;226;p30"/>
          <p:cNvSpPr/>
          <p:nvPr/>
        </p:nvSpPr>
        <p:spPr>
          <a:xfrm>
            <a:off x="6378222" y="497050"/>
            <a:ext cx="2257778" cy="11737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Mathematics in middle school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predicts later mathematics</a:t>
            </a:r>
            <a:endParaRPr/>
          </a:p>
        </p:txBody>
      </p:sp>
      <p:sp>
        <p:nvSpPr>
          <p:cNvPr id="227" name="Google Shape;227;p30"/>
          <p:cNvSpPr/>
          <p:nvPr/>
        </p:nvSpPr>
        <p:spPr>
          <a:xfrm>
            <a:off x="146756" y="4741670"/>
            <a:ext cx="2494844" cy="1105972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Broad math in grade 7 predicted broad math in grade 8</a:t>
            </a:r>
            <a:endParaRPr/>
          </a:p>
        </p:txBody>
      </p:sp>
      <p:cxnSp>
        <p:nvCxnSpPr>
          <p:cNvPr id="228" name="Google Shape;228;p30"/>
          <p:cNvCxnSpPr>
            <a:stCxn id="227" idx="3"/>
          </p:cNvCxnSpPr>
          <p:nvPr/>
        </p:nvCxnSpPr>
        <p:spPr>
          <a:xfrm rot="10800000" flipH="1">
            <a:off x="2641600" y="5237056"/>
            <a:ext cx="992700" cy="5760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99139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5606" y="1489054"/>
            <a:ext cx="1371600" cy="60927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605" y="849718"/>
            <a:ext cx="1371600" cy="63933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79202" y="1442067"/>
            <a:ext cx="1371600" cy="656263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9202" y="849718"/>
            <a:ext cx="1371600" cy="592348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5605" y="503471"/>
            <a:ext cx="1371600" cy="3462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202" y="503470"/>
            <a:ext cx="1371600" cy="34624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5605" y="2231228"/>
            <a:ext cx="2845197" cy="328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605" y="2487196"/>
            <a:ext cx="2845197" cy="8144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</p:spTree>
    <p:extLst>
      <p:ext uri="{BB962C8B-B14F-4D97-AF65-F5344CB8AC3E}">
        <p14:creationId xmlns:p14="http://schemas.microsoft.com/office/powerpoint/2010/main" val="20136503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5605" y="2231228"/>
            <a:ext cx="2845197" cy="328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605" y="2487196"/>
            <a:ext cx="2845197" cy="8144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9B47143-8C4D-D44D-B274-C5F4E5A5D482}"/>
              </a:ext>
            </a:extLst>
          </p:cNvPr>
          <p:cNvSpPr/>
          <p:nvPr/>
        </p:nvSpPr>
        <p:spPr>
          <a:xfrm>
            <a:off x="-87674" y="2439566"/>
            <a:ext cx="593279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8FC7F7-7741-9143-8E27-5C1B096718AB}"/>
              </a:ext>
            </a:extLst>
          </p:cNvPr>
          <p:cNvSpPr txBox="1"/>
          <p:nvPr/>
        </p:nvSpPr>
        <p:spPr>
          <a:xfrm>
            <a:off x="3944081" y="971725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“What is 7 times 9?”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8D2D61-D3AF-D945-8BE2-21DF91C0EBE3}"/>
              </a:ext>
            </a:extLst>
          </p:cNvPr>
          <p:cNvSpPr txBox="1"/>
          <p:nvPr/>
        </p:nvSpPr>
        <p:spPr>
          <a:xfrm>
            <a:off x="3944081" y="1313230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“Which shape has 6 sides?”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88B52F-F63D-3F42-B2EA-1C493A4BD33B}"/>
              </a:ext>
            </a:extLst>
          </p:cNvPr>
          <p:cNvSpPr txBox="1"/>
          <p:nvPr/>
        </p:nvSpPr>
        <p:spPr>
          <a:xfrm>
            <a:off x="3944081" y="1653052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“What do you do when you see a word problem?”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002F07-B021-C041-8D69-1911AAED52C1}"/>
              </a:ext>
            </a:extLst>
          </p:cNvPr>
          <p:cNvSpPr txBox="1"/>
          <p:nvPr/>
        </p:nvSpPr>
        <p:spPr>
          <a:xfrm>
            <a:off x="3944081" y="2181661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“Why do you have to regroup?”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C1A4C4-D698-834D-BD30-A73EA6E7BABF}"/>
              </a:ext>
            </a:extLst>
          </p:cNvPr>
          <p:cNvSpPr txBox="1"/>
          <p:nvPr/>
        </p:nvSpPr>
        <p:spPr>
          <a:xfrm>
            <a:off x="3944081" y="2506698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“How would you </a:t>
            </a:r>
            <a:r>
              <a:rPr lang="en-US"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solve this problem?”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68DFDA-2422-5B41-B1C5-B2D50421DE9D}"/>
              </a:ext>
            </a:extLst>
          </p:cNvPr>
          <p:cNvSpPr txBox="1"/>
          <p:nvPr/>
        </p:nvSpPr>
        <p:spPr>
          <a:xfrm>
            <a:off x="3944081" y="2862987"/>
            <a:ext cx="4032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“Why do you have to use zero pairs?”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CF1B1B-E550-534E-ACB9-C09C1F3A15EC}"/>
              </a:ext>
            </a:extLst>
          </p:cNvPr>
          <p:cNvSpPr/>
          <p:nvPr/>
        </p:nvSpPr>
        <p:spPr>
          <a:xfrm>
            <a:off x="3944081" y="231015"/>
            <a:ext cx="2554688" cy="683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Low-level and high-level</a:t>
            </a:r>
          </a:p>
        </p:txBody>
      </p:sp>
    </p:spTree>
    <p:extLst>
      <p:ext uri="{BB962C8B-B14F-4D97-AF65-F5344CB8AC3E}">
        <p14:creationId xmlns:p14="http://schemas.microsoft.com/office/powerpoint/2010/main" val="34637026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5605" y="2231228"/>
            <a:ext cx="2845197" cy="328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605" y="2487196"/>
            <a:ext cx="2845197" cy="8144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9B47143-8C4D-D44D-B274-C5F4E5A5D482}"/>
              </a:ext>
            </a:extLst>
          </p:cNvPr>
          <p:cNvSpPr/>
          <p:nvPr/>
        </p:nvSpPr>
        <p:spPr>
          <a:xfrm>
            <a:off x="-87674" y="2625305"/>
            <a:ext cx="593279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CF1B1B-E550-534E-ACB9-C09C1F3A15EC}"/>
              </a:ext>
            </a:extLst>
          </p:cNvPr>
          <p:cNvSpPr/>
          <p:nvPr/>
        </p:nvSpPr>
        <p:spPr>
          <a:xfrm>
            <a:off x="3944081" y="231015"/>
            <a:ext cx="2554688" cy="683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Low-level and high-level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5C0674-86BB-A342-A984-B0AB547F78B3}"/>
              </a:ext>
            </a:extLst>
          </p:cNvPr>
          <p:cNvSpPr txBox="1"/>
          <p:nvPr/>
        </p:nvSpPr>
        <p:spPr>
          <a:xfrm>
            <a:off x="3944081" y="2375953"/>
            <a:ext cx="36528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“Turn and discuss the formula </a:t>
            </a:r>
            <a:r>
              <a:rPr lang="en-US"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perimeter with your partner.”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B4EC60-FD9D-BD49-9555-06426AEB1FE2}"/>
              </a:ext>
            </a:extLst>
          </p:cNvPr>
          <p:cNvSpPr txBox="1"/>
          <p:nvPr/>
        </p:nvSpPr>
        <p:spPr>
          <a:xfrm>
            <a:off x="3945723" y="2875451"/>
            <a:ext cx="36528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“Write the multiplication problem on your whiteboard.”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3B451C-2637-0147-AFA6-3D565CCEABEE}"/>
              </a:ext>
            </a:extLst>
          </p:cNvPr>
          <p:cNvSpPr txBox="1"/>
          <p:nvPr/>
        </p:nvSpPr>
        <p:spPr>
          <a:xfrm>
            <a:off x="3944081" y="3411030"/>
            <a:ext cx="36528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“In your math journal, draw a picture to help you remember to term </a:t>
            </a:r>
            <a:r>
              <a:rPr lang="en-US" sz="135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parallelogram</a:t>
            </a:r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35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CB12B-7DDC-9140-8F0F-885011AB9048}"/>
              </a:ext>
            </a:extLst>
          </p:cNvPr>
          <p:cNvSpPr/>
          <p:nvPr/>
        </p:nvSpPr>
        <p:spPr>
          <a:xfrm>
            <a:off x="3944081" y="1070286"/>
            <a:ext cx="2554688" cy="11609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Classwide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individual, partner, write on paper, write on whiteboard, thumbs up, etc.  </a:t>
            </a:r>
          </a:p>
        </p:txBody>
      </p:sp>
    </p:spTree>
    <p:extLst>
      <p:ext uri="{BB962C8B-B14F-4D97-AF65-F5344CB8AC3E}">
        <p14:creationId xmlns:p14="http://schemas.microsoft.com/office/powerpoint/2010/main" val="25621607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5605" y="2231228"/>
            <a:ext cx="2845197" cy="328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605" y="2487196"/>
            <a:ext cx="2845197" cy="8144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9B47143-8C4D-D44D-B274-C5F4E5A5D482}"/>
              </a:ext>
            </a:extLst>
          </p:cNvPr>
          <p:cNvSpPr/>
          <p:nvPr/>
        </p:nvSpPr>
        <p:spPr>
          <a:xfrm>
            <a:off x="-87674" y="2796761"/>
            <a:ext cx="593279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CF1B1B-E550-534E-ACB9-C09C1F3A15EC}"/>
              </a:ext>
            </a:extLst>
          </p:cNvPr>
          <p:cNvSpPr/>
          <p:nvPr/>
        </p:nvSpPr>
        <p:spPr>
          <a:xfrm>
            <a:off x="3944081" y="231015"/>
            <a:ext cx="2554688" cy="683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Low-level and high-level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CB12B-7DDC-9140-8F0F-885011AB9048}"/>
              </a:ext>
            </a:extLst>
          </p:cNvPr>
          <p:cNvSpPr/>
          <p:nvPr/>
        </p:nvSpPr>
        <p:spPr>
          <a:xfrm>
            <a:off x="3944081" y="1070286"/>
            <a:ext cx="2554688" cy="11609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Classwide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individual, partner, write on paper, write on whiteboard, thumbs up, etc.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1CE80-E713-E340-82CC-D6EA1F037E4B}"/>
              </a:ext>
            </a:extLst>
          </p:cNvPr>
          <p:cNvSpPr txBox="1"/>
          <p:nvPr/>
        </p:nvSpPr>
        <p:spPr>
          <a:xfrm>
            <a:off x="3944081" y="3194848"/>
            <a:ext cx="36528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“Good work using your word-problem attack strategy.”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FC866C-2068-E349-BF50-0EBF58AF356C}"/>
              </a:ext>
            </a:extLst>
          </p:cNvPr>
          <p:cNvSpPr/>
          <p:nvPr/>
        </p:nvSpPr>
        <p:spPr>
          <a:xfrm>
            <a:off x="3944081" y="2386575"/>
            <a:ext cx="2554688" cy="683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Affirmative and corrective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ECBA85-5229-5446-AC9F-9D66D94238A6}"/>
              </a:ext>
            </a:extLst>
          </p:cNvPr>
          <p:cNvSpPr txBox="1"/>
          <p:nvPr/>
        </p:nvSpPr>
        <p:spPr>
          <a:xfrm>
            <a:off x="3944081" y="3713549"/>
            <a:ext cx="36528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“Let’s look at that again. Tell me how you added in the hundreds column.”</a:t>
            </a:r>
          </a:p>
        </p:txBody>
      </p:sp>
    </p:spTree>
    <p:extLst>
      <p:ext uri="{BB962C8B-B14F-4D97-AF65-F5344CB8AC3E}">
        <p14:creationId xmlns:p14="http://schemas.microsoft.com/office/powerpoint/2010/main" val="38218737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5605" y="2231228"/>
            <a:ext cx="2845197" cy="3282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605" y="2487196"/>
            <a:ext cx="2845197" cy="81446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69B47143-8C4D-D44D-B274-C5F4E5A5D482}"/>
              </a:ext>
            </a:extLst>
          </p:cNvPr>
          <p:cNvSpPr/>
          <p:nvPr/>
        </p:nvSpPr>
        <p:spPr>
          <a:xfrm>
            <a:off x="-87674" y="2982505"/>
            <a:ext cx="593279" cy="37589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CF1B1B-E550-534E-ACB9-C09C1F3A15EC}"/>
              </a:ext>
            </a:extLst>
          </p:cNvPr>
          <p:cNvSpPr/>
          <p:nvPr/>
        </p:nvSpPr>
        <p:spPr>
          <a:xfrm>
            <a:off x="3944081" y="231015"/>
            <a:ext cx="2554688" cy="683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Low-level and high-level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CB12B-7DDC-9140-8F0F-885011AB9048}"/>
              </a:ext>
            </a:extLst>
          </p:cNvPr>
          <p:cNvSpPr/>
          <p:nvPr/>
        </p:nvSpPr>
        <p:spPr>
          <a:xfrm>
            <a:off x="3944081" y="1070286"/>
            <a:ext cx="2554688" cy="11609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Classwide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individual, partner, write on paper, write on whiteboard, thumbs up, etc.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FC866C-2068-E349-BF50-0EBF58AF356C}"/>
              </a:ext>
            </a:extLst>
          </p:cNvPr>
          <p:cNvSpPr/>
          <p:nvPr/>
        </p:nvSpPr>
        <p:spPr>
          <a:xfrm>
            <a:off x="3944081" y="2386575"/>
            <a:ext cx="2554688" cy="683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Affirmative and corrective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CA9FB0-FDFA-8C47-8C1A-911E9A15E88D}"/>
              </a:ext>
            </a:extLst>
          </p:cNvPr>
          <p:cNvSpPr/>
          <p:nvPr/>
        </p:nvSpPr>
        <p:spPr>
          <a:xfrm>
            <a:off x="3944081" y="3225846"/>
            <a:ext cx="2554688" cy="683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Planned and organized</a:t>
            </a:r>
          </a:p>
        </p:txBody>
      </p:sp>
    </p:spTree>
    <p:extLst>
      <p:ext uri="{BB962C8B-B14F-4D97-AF65-F5344CB8AC3E}">
        <p14:creationId xmlns:p14="http://schemas.microsoft.com/office/powerpoint/2010/main" val="33161073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6297" y="1078984"/>
            <a:ext cx="1750778" cy="807234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27076" y="1078984"/>
            <a:ext cx="1768796" cy="80723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8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776297" y="1886218"/>
            <a:ext cx="3519573" cy="596865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8072" y="3423165"/>
            <a:ext cx="858529" cy="56923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75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6600" y="3423165"/>
            <a:ext cx="1795383" cy="56923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8071" y="3975007"/>
            <a:ext cx="2653913" cy="420893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3070" y="3431697"/>
            <a:ext cx="2083107" cy="555545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6177" y="3431697"/>
            <a:ext cx="680681" cy="55554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125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93071" y="3987241"/>
            <a:ext cx="2763788" cy="420893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9476" y="3115795"/>
            <a:ext cx="18695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of material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34749" y="3115795"/>
            <a:ext cx="14973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of material</a:t>
            </a:r>
            <a:endParaRPr lang="en-US" sz="13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78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9" grpId="0"/>
      <p:bldP spid="1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use explicit instruction within intensive intervention?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5888"/>
            <a:ext cx="8686800" cy="4698778"/>
          </a:xfrm>
        </p:spPr>
        <p:txBody>
          <a:bodyPr>
            <a:normAutofit/>
          </a:bodyPr>
          <a:lstStyle/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Model steps using concise language</a:t>
            </a:r>
          </a:p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 guided practice opportunities</a:t>
            </a:r>
          </a:p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 independent practice opportunities</a:t>
            </a:r>
          </a:p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supporting practices during modeling and practice</a:t>
            </a:r>
          </a:p>
          <a:p>
            <a:pPr marL="515541" lvl="1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Ask the right questions</a:t>
            </a:r>
          </a:p>
          <a:p>
            <a:pPr marL="515541" lvl="1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Elicit frequent responses</a:t>
            </a:r>
          </a:p>
          <a:p>
            <a:pPr marL="515541" lvl="1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Provide feedback</a:t>
            </a:r>
          </a:p>
          <a:p>
            <a:pPr marL="515541" lvl="1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 planned and organized</a:t>
            </a:r>
          </a:p>
        </p:txBody>
      </p:sp>
    </p:spTree>
    <p:extLst>
      <p:ext uri="{BB962C8B-B14F-4D97-AF65-F5344CB8AC3E}">
        <p14:creationId xmlns:p14="http://schemas.microsoft.com/office/powerpoint/2010/main" val="408472975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2D1A05-36E8-9D49-BC2D-57039E4566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820" y="0"/>
            <a:ext cx="5166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925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CB4198-3185-2149-9F82-D7ADFEA6A827}"/>
              </a:ext>
            </a:extLst>
          </p:cNvPr>
          <p:cNvSpPr txBox="1"/>
          <p:nvPr/>
        </p:nvSpPr>
        <p:spPr>
          <a:xfrm>
            <a:off x="2826608" y="2367864"/>
            <a:ext cx="35436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</a:t>
            </a:r>
          </a:p>
        </p:txBody>
      </p:sp>
    </p:spTree>
    <p:extLst>
      <p:ext uri="{BB962C8B-B14F-4D97-AF65-F5344CB8AC3E}">
        <p14:creationId xmlns:p14="http://schemas.microsoft.com/office/powerpoint/2010/main" val="24476853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676A6-6D82-8644-9426-E6A724DB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Across Grades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2466936-F9C1-E94B-9774-4DCEBBE4482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48281" y="1709867"/>
          <a:ext cx="8674443" cy="3780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2210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4647" y="79022"/>
            <a:ext cx="5221115" cy="6018638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1"/>
          <p:cNvSpPr/>
          <p:nvPr/>
        </p:nvSpPr>
        <p:spPr>
          <a:xfrm rot="-5400000">
            <a:off x="4675186" y="1724507"/>
            <a:ext cx="86478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http://www.greatertexasfoundation.org/trajectories-of-mathematics-performance/</a:t>
            </a:r>
            <a:endParaRPr/>
          </a:p>
        </p:txBody>
      </p:sp>
      <p:sp>
        <p:nvSpPr>
          <p:cNvPr id="235" name="Google Shape;235;p31"/>
          <p:cNvSpPr/>
          <p:nvPr/>
        </p:nvSpPr>
        <p:spPr>
          <a:xfrm>
            <a:off x="146755" y="596280"/>
            <a:ext cx="2455333" cy="1271383"/>
          </a:xfrm>
          <a:prstGeom prst="rect">
            <a:avLst/>
          </a:prstGeom>
          <a:solidFill>
            <a:srgbClr val="FF26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Broad math in grade 8 predicted completion of 4-year college degree</a:t>
            </a:r>
            <a:endParaRPr/>
          </a:p>
        </p:txBody>
      </p:sp>
      <p:cxnSp>
        <p:nvCxnSpPr>
          <p:cNvPr id="236" name="Google Shape;236;p31"/>
          <p:cNvCxnSpPr/>
          <p:nvPr/>
        </p:nvCxnSpPr>
        <p:spPr>
          <a:xfrm>
            <a:off x="2591373" y="1248383"/>
            <a:ext cx="1042785" cy="4215523"/>
          </a:xfrm>
          <a:prstGeom prst="straightConnector1">
            <a:avLst/>
          </a:prstGeom>
          <a:noFill/>
          <a:ln w="38100" cap="flat" cmpd="sng">
            <a:solidFill>
              <a:srgbClr val="FF26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7" name="Google Shape;237;p31"/>
          <p:cNvSpPr/>
          <p:nvPr/>
        </p:nvSpPr>
        <p:spPr>
          <a:xfrm>
            <a:off x="146756" y="2088444"/>
            <a:ext cx="2494844" cy="2325511"/>
          </a:xfrm>
          <a:prstGeom prst="rect">
            <a:avLst/>
          </a:prstGeom>
          <a:solidFill>
            <a:srgbClr val="FF26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Students who took algebra in grades 8 took more advanced math courses and enrolled in 4-year colleges more often than students who took algebra in grade 9</a:t>
            </a:r>
            <a:endParaRPr/>
          </a:p>
        </p:txBody>
      </p:sp>
      <p:cxnSp>
        <p:nvCxnSpPr>
          <p:cNvPr id="238" name="Google Shape;238;p31"/>
          <p:cNvCxnSpPr/>
          <p:nvPr/>
        </p:nvCxnSpPr>
        <p:spPr>
          <a:xfrm>
            <a:off x="2591373" y="3152309"/>
            <a:ext cx="1003274" cy="2368633"/>
          </a:xfrm>
          <a:prstGeom prst="straightConnector1">
            <a:avLst/>
          </a:prstGeom>
          <a:noFill/>
          <a:ln w="38100" cap="flat" cmpd="sng">
            <a:solidFill>
              <a:srgbClr val="FF26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9" name="Google Shape;239;p31"/>
          <p:cNvSpPr/>
          <p:nvPr/>
        </p:nvSpPr>
        <p:spPr>
          <a:xfrm>
            <a:off x="6378222" y="497050"/>
            <a:ext cx="2257778" cy="1173706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Mathematics in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 school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predicts later outcomes</a:t>
            </a:r>
            <a:endParaRPr/>
          </a:p>
        </p:txBody>
      </p:sp>
      <p:sp>
        <p:nvSpPr>
          <p:cNvPr id="240" name="Google Shape;240;p31"/>
          <p:cNvSpPr/>
          <p:nvPr/>
        </p:nvSpPr>
        <p:spPr>
          <a:xfrm>
            <a:off x="146756" y="4741670"/>
            <a:ext cx="2494844" cy="1105972"/>
          </a:xfrm>
          <a:prstGeom prst="rect">
            <a:avLst/>
          </a:prstGeom>
          <a:solidFill>
            <a:srgbClr val="FF26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Numeracy measured in adolescence impacted hourly earnings 7 to 15 years later</a:t>
            </a:r>
            <a:endParaRPr/>
          </a:p>
        </p:txBody>
      </p:sp>
      <p:cxnSp>
        <p:nvCxnSpPr>
          <p:cNvPr id="241" name="Google Shape;241;p31"/>
          <p:cNvCxnSpPr>
            <a:stCxn id="240" idx="3"/>
          </p:cNvCxnSpPr>
          <p:nvPr/>
        </p:nvCxnSpPr>
        <p:spPr>
          <a:xfrm>
            <a:off x="2641600" y="5294656"/>
            <a:ext cx="953100" cy="338400"/>
          </a:xfrm>
          <a:prstGeom prst="straightConnector1">
            <a:avLst/>
          </a:prstGeom>
          <a:noFill/>
          <a:ln w="38100" cap="flat" cmpd="sng">
            <a:solidFill>
              <a:srgbClr val="FF26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46835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659" y="352777"/>
            <a:ext cx="8686800" cy="73152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Language of Mathematics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370" y="960120"/>
            <a:ext cx="6343201" cy="5405378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Technical terms</a:t>
            </a:r>
          </a:p>
          <a:p>
            <a:pPr lvl="1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Subtechnical terms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Symbolic terms</a:t>
            </a: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General terms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81978" y="1535590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trapezoid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40125" y="2845840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cube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81978" y="2845842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23915" y="2845844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82062" y="2845840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40125" y="1535587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numerator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23915" y="1535590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rhombus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82062" y="1535587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addend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88679" y="2845840"/>
            <a:ext cx="1068265" cy="5627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40124" y="4183879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twelve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81977" y="4183880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23914" y="4183882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582061" y="4183879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dollars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88678" y="4183878"/>
            <a:ext cx="1068265" cy="5627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40124" y="5478104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81977" y="5478105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above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23914" y="5478107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82061" y="5478104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longest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988678" y="5478103"/>
            <a:ext cx="1068265" cy="5627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outside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988678" y="1535587"/>
            <a:ext cx="1068265" cy="5627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subtract</a:t>
            </a:r>
          </a:p>
        </p:txBody>
      </p:sp>
    </p:spTree>
    <p:extLst>
      <p:ext uri="{BB962C8B-B14F-4D97-AF65-F5344CB8AC3E}">
        <p14:creationId xmlns:p14="http://schemas.microsoft.com/office/powerpoint/2010/main" val="197800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4BA57D7-08DB-A543-B1BA-7EE603E7823E}"/>
              </a:ext>
            </a:extLst>
          </p:cNvPr>
          <p:cNvSpPr/>
          <p:nvPr/>
        </p:nvSpPr>
        <p:spPr>
          <a:xfrm>
            <a:off x="483177" y="1340428"/>
            <a:ext cx="8136082" cy="15274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dirty="0">
                <a:latin typeface="Calibri" panose="020F0502020204030204" pitchFamily="34" charset="0"/>
                <a:cs typeface="Calibri" panose="020F0502020204030204" pitchFamily="34" charset="0"/>
              </a:rPr>
              <a:t>Use formal math language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920C90-7F01-974D-9A87-A68588E2114B}"/>
              </a:ext>
            </a:extLst>
          </p:cNvPr>
          <p:cNvSpPr/>
          <p:nvPr/>
        </p:nvSpPr>
        <p:spPr>
          <a:xfrm>
            <a:off x="483177" y="3184814"/>
            <a:ext cx="8136082" cy="15274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50" dirty="0">
                <a:latin typeface="Calibri" panose="020F0502020204030204" pitchFamily="34" charset="0"/>
                <a:cs typeface="Calibri" panose="020F0502020204030204" pitchFamily="34" charset="0"/>
              </a:rPr>
              <a:t>Use terms precisely</a:t>
            </a:r>
          </a:p>
        </p:txBody>
      </p:sp>
    </p:spTree>
    <p:extLst>
      <p:ext uri="{BB962C8B-B14F-4D97-AF65-F5344CB8AC3E}">
        <p14:creationId xmlns:p14="http://schemas.microsoft.com/office/powerpoint/2010/main" val="179338174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7126" y="365114"/>
            <a:ext cx="2173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of</a:t>
            </a:r>
            <a:r>
              <a:rPr lang="mr-I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…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69647" y="365114"/>
            <a:ext cx="1058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</a:t>
            </a:r>
            <a:r>
              <a:rPr lang="mr-IN" sz="3200" b="1" dirty="0">
                <a:solidFill>
                  <a:srgbClr val="00B050"/>
                </a:solidFill>
                <a:latin typeface="Calibri" panose="020F0502020204030204" pitchFamily="34" charset="0"/>
              </a:rPr>
              <a:t>…</a:t>
            </a:r>
            <a:endParaRPr lang="en-US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127" y="1032859"/>
            <a:ext cx="3151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“And the last one is 10.”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9648" y="1032860"/>
            <a:ext cx="4574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“8, 9, 10. We’ll stop counting there but we could count more.”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126" y="2084708"/>
            <a:ext cx="3753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“What number is in the tens place?”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8183" y="2084708"/>
            <a:ext cx="4277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“What digit is in the tens place?”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127" y="3136558"/>
            <a:ext cx="385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“Six hundred and forty-eight”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98182" y="3139055"/>
            <a:ext cx="331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“Six hundred forty-eight”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127" y="4188407"/>
            <a:ext cx="4010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“Bigger number and smaller number”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98638" y="4188408"/>
            <a:ext cx="3135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“Number that is greater and the number that is less”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F4483B-3E45-6348-86A1-1B008DDCA81B}"/>
              </a:ext>
            </a:extLst>
          </p:cNvPr>
          <p:cNvSpPr txBox="1"/>
          <p:nvPr/>
        </p:nvSpPr>
        <p:spPr>
          <a:xfrm rot="16200000">
            <a:off x="8461658" y="5511654"/>
            <a:ext cx="11208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Hughes et al. (2016)</a:t>
            </a:r>
          </a:p>
        </p:txBody>
      </p:sp>
    </p:spTree>
    <p:extLst>
      <p:ext uri="{BB962C8B-B14F-4D97-AF65-F5344CB8AC3E}">
        <p14:creationId xmlns:p14="http://schemas.microsoft.com/office/powerpoint/2010/main" val="190863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030" y="1290035"/>
            <a:ext cx="341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“Numbers in the fraction”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7186" y="1290035"/>
            <a:ext cx="3164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“This fraction is one number.”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030" y="2341884"/>
            <a:ext cx="3645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“Top number and bottom number”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5719" y="2341884"/>
            <a:ext cx="4069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“Numerator and denominator”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030" y="3393734"/>
            <a:ext cx="136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“Reduce”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5721" y="3396231"/>
            <a:ext cx="3779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“Find an equivalent fraction”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031" y="4445583"/>
            <a:ext cx="2849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“One point two nine”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6176" y="4445583"/>
            <a:ext cx="3135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“One and twenty-nine hundredths”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8461658" y="5511654"/>
            <a:ext cx="11208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Hughes et al. (2016)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E332FE-734E-5047-93D0-5FB4FB45AD01}"/>
              </a:ext>
            </a:extLst>
          </p:cNvPr>
          <p:cNvSpPr/>
          <p:nvPr/>
        </p:nvSpPr>
        <p:spPr>
          <a:xfrm>
            <a:off x="347126" y="365114"/>
            <a:ext cx="2173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of</a:t>
            </a:r>
            <a:r>
              <a:rPr lang="mr-I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…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E28D47-D287-6D48-B70D-66F7C8E9D648}"/>
              </a:ext>
            </a:extLst>
          </p:cNvPr>
          <p:cNvSpPr/>
          <p:nvPr/>
        </p:nvSpPr>
        <p:spPr>
          <a:xfrm>
            <a:off x="4569647" y="365114"/>
            <a:ext cx="1058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</a:t>
            </a:r>
            <a:r>
              <a:rPr lang="mr-IN" sz="3200" b="1" dirty="0">
                <a:solidFill>
                  <a:srgbClr val="00B050"/>
                </a:solidFill>
                <a:latin typeface="Calibri" panose="020F0502020204030204" pitchFamily="34" charset="0"/>
              </a:rPr>
              <a:t>…</a:t>
            </a:r>
            <a:endParaRPr lang="en-US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07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rot="16200000">
            <a:off x="8461658" y="5511654"/>
            <a:ext cx="11208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Hughes et al. (2016)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E332FE-734E-5047-93D0-5FB4FB45AD01}"/>
              </a:ext>
            </a:extLst>
          </p:cNvPr>
          <p:cNvSpPr/>
          <p:nvPr/>
        </p:nvSpPr>
        <p:spPr>
          <a:xfrm>
            <a:off x="347126" y="365114"/>
            <a:ext cx="2173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of</a:t>
            </a:r>
            <a:r>
              <a:rPr lang="mr-IN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…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E28D47-D287-6D48-B70D-66F7C8E9D648}"/>
              </a:ext>
            </a:extLst>
          </p:cNvPr>
          <p:cNvSpPr/>
          <p:nvPr/>
        </p:nvSpPr>
        <p:spPr>
          <a:xfrm>
            <a:off x="4569647" y="365114"/>
            <a:ext cx="1058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Say</a:t>
            </a:r>
            <a:r>
              <a:rPr lang="mr-IN" sz="3200" b="1" dirty="0">
                <a:solidFill>
                  <a:srgbClr val="00B050"/>
                </a:solidFill>
                <a:latin typeface="Calibri" panose="020F0502020204030204" pitchFamily="34" charset="0"/>
              </a:rPr>
              <a:t>…</a:t>
            </a:r>
            <a:endParaRPr lang="en-US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132E36-CB98-4448-9524-F11CAB261C0F}"/>
              </a:ext>
            </a:extLst>
          </p:cNvPr>
          <p:cNvSpPr txBox="1"/>
          <p:nvPr/>
        </p:nvSpPr>
        <p:spPr>
          <a:xfrm>
            <a:off x="399472" y="1275747"/>
            <a:ext cx="1310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“Corner”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7E3440-F78E-304E-B294-17ED41E0EF31}"/>
              </a:ext>
            </a:extLst>
          </p:cNvPr>
          <p:cNvSpPr txBox="1"/>
          <p:nvPr/>
        </p:nvSpPr>
        <p:spPr>
          <a:xfrm>
            <a:off x="4569647" y="1275747"/>
            <a:ext cx="2600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“Angle”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65E7D8-27F1-E249-9D0E-DD1F4FA3FE92}"/>
              </a:ext>
            </a:extLst>
          </p:cNvPr>
          <p:cNvSpPr txBox="1"/>
          <p:nvPr/>
        </p:nvSpPr>
        <p:spPr>
          <a:xfrm>
            <a:off x="399472" y="2327596"/>
            <a:ext cx="3187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“Flips, slides, and turns”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5B62E5-B4DA-9840-96AE-4910A5C8C88B}"/>
              </a:ext>
            </a:extLst>
          </p:cNvPr>
          <p:cNvSpPr txBox="1"/>
          <p:nvPr/>
        </p:nvSpPr>
        <p:spPr>
          <a:xfrm>
            <a:off x="4598181" y="2327596"/>
            <a:ext cx="4308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“Reflections, translations, and rotations”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A3B320-DC21-4048-914B-168BFB4EF0B8}"/>
              </a:ext>
            </a:extLst>
          </p:cNvPr>
          <p:cNvSpPr txBox="1"/>
          <p:nvPr/>
        </p:nvSpPr>
        <p:spPr>
          <a:xfrm>
            <a:off x="399473" y="3379446"/>
            <a:ext cx="1820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“Box or ball”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94A450-3396-F84E-AF90-5CF4916AE9AC}"/>
              </a:ext>
            </a:extLst>
          </p:cNvPr>
          <p:cNvSpPr txBox="1"/>
          <p:nvPr/>
        </p:nvSpPr>
        <p:spPr>
          <a:xfrm>
            <a:off x="4598182" y="3381943"/>
            <a:ext cx="2888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“Cube or sphere”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3D540E-8506-BC41-9DE6-AA7CEE562D4F}"/>
              </a:ext>
            </a:extLst>
          </p:cNvPr>
          <p:cNvSpPr txBox="1"/>
          <p:nvPr/>
        </p:nvSpPr>
        <p:spPr>
          <a:xfrm>
            <a:off x="399473" y="4431295"/>
            <a:ext cx="3706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“Long hand and short hand”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9ABDA3-C6BD-E946-8F2D-2A8265D3EB98}"/>
              </a:ext>
            </a:extLst>
          </p:cNvPr>
          <p:cNvSpPr txBox="1"/>
          <p:nvPr/>
        </p:nvSpPr>
        <p:spPr>
          <a:xfrm>
            <a:off x="4598637" y="4431295"/>
            <a:ext cx="4002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“Minute hand and hour hand”</a:t>
            </a:r>
          </a:p>
        </p:txBody>
      </p:sp>
    </p:spTree>
    <p:extLst>
      <p:ext uri="{BB962C8B-B14F-4D97-AF65-F5344CB8AC3E}">
        <p14:creationId xmlns:p14="http://schemas.microsoft.com/office/powerpoint/2010/main" val="246357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attend to language within intensive intervention?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Understand why formal mathematical language is important</a:t>
            </a:r>
          </a:p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Plan for mathematical language to be precise</a:t>
            </a:r>
          </a:p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Plan for mathematical language to be concise</a:t>
            </a:r>
          </a:p>
        </p:txBody>
      </p:sp>
    </p:spTree>
    <p:extLst>
      <p:ext uri="{BB962C8B-B14F-4D97-AF65-F5344CB8AC3E}">
        <p14:creationId xmlns:p14="http://schemas.microsoft.com/office/powerpoint/2010/main" val="408431074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1602A2-6983-864C-9877-81744AACB1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198" y="0"/>
            <a:ext cx="5163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7888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Representations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10183094"/>
              </p:ext>
            </p:extLst>
          </p:nvPr>
        </p:nvGraphicFramePr>
        <p:xfrm>
          <a:off x="1401288" y="1796864"/>
          <a:ext cx="6341424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841723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896021"/>
            <a:ext cx="6515100" cy="2906150"/>
          </a:xfrm>
        </p:spPr>
        <p:txBody>
          <a:bodyPr/>
          <a:lstStyle/>
          <a:p>
            <a:r>
              <a:rPr lang="en-US" dirty="0"/>
              <a:t>Three-dimensional objects</a:t>
            </a: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701653856"/>
              </p:ext>
            </p:extLst>
          </p:nvPr>
        </p:nvGraphicFramePr>
        <p:xfrm>
          <a:off x="776185" y="362018"/>
          <a:ext cx="2492582" cy="1404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ight Arrow 20"/>
          <p:cNvSpPr/>
          <p:nvPr/>
        </p:nvSpPr>
        <p:spPr>
          <a:xfrm rot="8273815" flipH="1">
            <a:off x="370764" y="1417018"/>
            <a:ext cx="810840" cy="37589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72" y="2616753"/>
            <a:ext cx="2185418" cy="2185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247" y="3706134"/>
            <a:ext cx="2192073" cy="2192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777" y="1528654"/>
            <a:ext cx="2176197" cy="2176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975" y="4084223"/>
            <a:ext cx="1813984" cy="181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5686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encrypted-tbn0.google.com/images?q=tbn:ANd9GcSuK-LCVjcZ8G0kXmGSvJ3Lp-SOHLm0lzgSFsPtMN31kev1dnEy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698" y="4273406"/>
            <a:ext cx="2603341" cy="1464381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6698" y="1895348"/>
            <a:ext cx="6515100" cy="2906150"/>
          </a:xfrm>
        </p:spPr>
        <p:txBody>
          <a:bodyPr/>
          <a:lstStyle/>
          <a:p>
            <a:r>
              <a:rPr lang="en-US" dirty="0"/>
              <a:t>Two-dimensional images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586" y="1162858"/>
            <a:ext cx="2420276" cy="242330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189" y="4023287"/>
            <a:ext cx="1714500" cy="17145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404" y="2978219"/>
            <a:ext cx="764381" cy="9276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172" y="2986649"/>
            <a:ext cx="764381" cy="9276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290" y="2978219"/>
            <a:ext cx="764381" cy="9276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058" y="2986649"/>
            <a:ext cx="764381" cy="9276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00" b="92800" l="4531" r="89968">
                        <a14:foregroundMark x1="47896" y1="23467" x2="33333" y2="26400"/>
                        <a14:foregroundMark x1="32686" y1="26133" x2="38511" y2="41600"/>
                        <a14:foregroundMark x1="37540" y1="41867" x2="67638" y2="41600"/>
                        <a14:foregroundMark x1="66990" y1="41600" x2="61165" y2="22933"/>
                        <a14:foregroundMark x1="61165" y1="23200" x2="47249" y2="23467"/>
                        <a14:foregroundMark x1="47249" y1="23733" x2="47249" y2="23733"/>
                        <a14:foregroundMark x1="47249" y1="23733" x2="47249" y2="23733"/>
                        <a14:foregroundMark x1="74757" y1="63200" x2="80583" y2="72800"/>
                        <a14:foregroundMark x1="80583" y1="73067" x2="75728" y2="82933"/>
                        <a14:foregroundMark x1="75728" y1="82667" x2="65372" y2="86933"/>
                        <a14:foregroundMark x1="65372" y1="86933" x2="49838" y2="81333"/>
                        <a14:foregroundMark x1="49838" y1="81333" x2="30097" y2="86400"/>
                        <a14:foregroundMark x1="29773" y1="86400" x2="17476" y2="80267"/>
                        <a14:foregroundMark x1="18123" y1="80267" x2="17476" y2="68800"/>
                        <a14:foregroundMark x1="17799" y1="68533" x2="25243" y2="60000"/>
                        <a14:foregroundMark x1="25243" y1="60000" x2="74757" y2="63467"/>
                        <a14:foregroundMark x1="69903" y1="60267" x2="69903" y2="60267"/>
                        <a14:foregroundMark x1="43366" y1="28800" x2="43366" y2="28800"/>
                        <a14:foregroundMark x1="35599" y1="34133" x2="63430" y2="31733"/>
                        <a14:foregroundMark x1="55663" y1="32000" x2="57605" y2="42667"/>
                        <a14:foregroundMark x1="67638" y1="63467" x2="65372" y2="86133"/>
                        <a14:foregroundMark x1="31068" y1="60267" x2="31392" y2="8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825" y="2986649"/>
            <a:ext cx="764381" cy="927647"/>
          </a:xfrm>
          <a:prstGeom prst="rect">
            <a:avLst/>
          </a:prstGeom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D031D2A-9F4E-A746-9F18-F90E07C796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3931785"/>
              </p:ext>
            </p:extLst>
          </p:nvPr>
        </p:nvGraphicFramePr>
        <p:xfrm>
          <a:off x="776185" y="362018"/>
          <a:ext cx="2492582" cy="1404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5" name="Right Arrow 24"/>
          <p:cNvSpPr/>
          <p:nvPr/>
        </p:nvSpPr>
        <p:spPr>
          <a:xfrm rot="2511063" flipH="1">
            <a:off x="2863347" y="1483584"/>
            <a:ext cx="810840" cy="37589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26491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4647" y="79022"/>
            <a:ext cx="5221115" cy="6018638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2"/>
          <p:cNvSpPr/>
          <p:nvPr/>
        </p:nvSpPr>
        <p:spPr>
          <a:xfrm rot="-5400000">
            <a:off x="4675186" y="1724507"/>
            <a:ext cx="864788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http://www.greatertexasfoundation.org/trajectories-of-mathematics-performance/</a:t>
            </a:r>
            <a:endParaRPr/>
          </a:p>
        </p:txBody>
      </p:sp>
      <p:sp>
        <p:nvSpPr>
          <p:cNvPr id="248" name="Google Shape;248;p32"/>
          <p:cNvSpPr/>
          <p:nvPr/>
        </p:nvSpPr>
        <p:spPr>
          <a:xfrm>
            <a:off x="688622" y="248357"/>
            <a:ext cx="2257778" cy="9909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Mathematics in preschool predicts later mathematics</a:t>
            </a:r>
            <a:endParaRPr/>
          </a:p>
        </p:txBody>
      </p:sp>
      <p:sp>
        <p:nvSpPr>
          <p:cNvPr id="249" name="Google Shape;249;p32"/>
          <p:cNvSpPr/>
          <p:nvPr/>
        </p:nvSpPr>
        <p:spPr>
          <a:xfrm>
            <a:off x="688622" y="1239348"/>
            <a:ext cx="2257778" cy="11737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Mathematics in kindergarten predicts later mathematics</a:t>
            </a:r>
            <a:endParaRPr/>
          </a:p>
        </p:txBody>
      </p:sp>
      <p:sp>
        <p:nvSpPr>
          <p:cNvPr id="250" name="Google Shape;250;p32"/>
          <p:cNvSpPr/>
          <p:nvPr/>
        </p:nvSpPr>
        <p:spPr>
          <a:xfrm>
            <a:off x="688622" y="2413054"/>
            <a:ext cx="2257778" cy="11737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Mathematics in elementary school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predicts later mathematics</a:t>
            </a:r>
            <a:endParaRPr/>
          </a:p>
        </p:txBody>
      </p:sp>
      <p:sp>
        <p:nvSpPr>
          <p:cNvPr id="251" name="Google Shape;251;p32"/>
          <p:cNvSpPr/>
          <p:nvPr/>
        </p:nvSpPr>
        <p:spPr>
          <a:xfrm>
            <a:off x="688622" y="3586760"/>
            <a:ext cx="2257778" cy="11737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Mathematics in middle school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predicts later mathematics</a:t>
            </a:r>
            <a:endParaRPr/>
          </a:p>
        </p:txBody>
      </p:sp>
      <p:sp>
        <p:nvSpPr>
          <p:cNvPr id="252" name="Google Shape;252;p32"/>
          <p:cNvSpPr/>
          <p:nvPr/>
        </p:nvSpPr>
        <p:spPr>
          <a:xfrm>
            <a:off x="688622" y="4760466"/>
            <a:ext cx="2257778" cy="1173706"/>
          </a:xfrm>
          <a:prstGeom prst="rect">
            <a:avLst/>
          </a:prstGeom>
          <a:solidFill>
            <a:srgbClr val="FF2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Mathematics in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 school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predicts later outcomes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5881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79422" y="219771"/>
            <a:ext cx="6515100" cy="2906150"/>
          </a:xfrm>
        </p:spPr>
        <p:txBody>
          <a:bodyPr/>
          <a:lstStyle/>
          <a:p>
            <a:r>
              <a:rPr lang="en-US" dirty="0"/>
              <a:t>Numerals, symbols, and words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3905" y="3084083"/>
            <a:ext cx="221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2 + 8 =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71663" y="4542792"/>
            <a:ext cx="221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 </a:t>
            </a:r>
            <a:r>
              <a:rPr lang="mr-IN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–</a:t>
            </a:r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 6 = 8</a:t>
            </a:r>
            <a:endParaRPr lang="en-US" sz="2800" i="1" dirty="0">
              <a:solidFill>
                <a:schemeClr val="bg1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1223" y="2812169"/>
            <a:ext cx="4639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34 = 3 tens and 4 ones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8670" y="4542792"/>
            <a:ext cx="1906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4,179</a:t>
            </a:r>
          </a:p>
          <a:p>
            <a:pPr algn="r"/>
            <a:r>
              <a:rPr lang="en-US" sz="2800" u="sng" dirty="0">
                <a:solidFill>
                  <a:schemeClr val="bg1"/>
                </a:solidFill>
                <a:latin typeface="Yuanti TC" panose="02010600040101010101" pitchFamily="2" charset="-120"/>
                <a:ea typeface="Yuanti TC" panose="02010600040101010101" pitchFamily="2" charset="-120"/>
              </a:rPr>
              <a:t>+    569</a:t>
            </a:r>
          </a:p>
          <a:p>
            <a:pPr algn="r"/>
            <a:endParaRPr lang="en-US" sz="2800" dirty="0">
              <a:solidFill>
                <a:schemeClr val="bg1"/>
              </a:solidFill>
              <a:latin typeface="Yuanti TC" panose="02010600040101010101" pitchFamily="2" charset="-120"/>
              <a:ea typeface="Yuanti TC" panose="02010600040101010101" pitchFamily="2" charset="-12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1CB42FA-2F1D-1B40-9590-4DA72E6E4C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0424504"/>
              </p:ext>
            </p:extLst>
          </p:nvPr>
        </p:nvGraphicFramePr>
        <p:xfrm>
          <a:off x="776185" y="362018"/>
          <a:ext cx="2492582" cy="1404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ight Arrow 20"/>
          <p:cNvSpPr/>
          <p:nvPr/>
        </p:nvSpPr>
        <p:spPr>
          <a:xfrm rot="19296197" flipH="1">
            <a:off x="2313230" y="211160"/>
            <a:ext cx="810840" cy="37589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5951755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should multiple representations be used within intensive intervention?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3038"/>
            <a:ext cx="8686800" cy="4641628"/>
          </a:xfrm>
        </p:spPr>
        <p:txBody>
          <a:bodyPr/>
          <a:lstStyle/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three-dimensional concrete materials to teach concepts and procedures</a:t>
            </a:r>
          </a:p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 two-dimensional representations to teach concepts and procedures</a:t>
            </a:r>
          </a:p>
          <a:p>
            <a:pPr marL="257175" indent="-257175">
              <a:buFont typeface="Wingdings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Ensure students understand mathematics with numbers and symbols (i.e., the abstract)</a:t>
            </a:r>
          </a:p>
        </p:txBody>
      </p:sp>
    </p:spTree>
    <p:extLst>
      <p:ext uri="{BB962C8B-B14F-4D97-AF65-F5344CB8AC3E}">
        <p14:creationId xmlns:p14="http://schemas.microsoft.com/office/powerpoint/2010/main" val="281307848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28A933-B244-904F-8CBE-857FFA7B6D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817" y="0"/>
            <a:ext cx="5206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3950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Fluency </a:t>
            </a:r>
          </a:p>
        </p:txBody>
      </p:sp>
      <p:sp>
        <p:nvSpPr>
          <p:cNvPr id="6" name="Oval 5"/>
          <p:cNvSpPr/>
          <p:nvPr/>
        </p:nvSpPr>
        <p:spPr>
          <a:xfrm>
            <a:off x="1701754" y="1358221"/>
            <a:ext cx="2806700" cy="89345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Addition</a:t>
            </a:r>
          </a:p>
        </p:txBody>
      </p:sp>
      <p:sp>
        <p:nvSpPr>
          <p:cNvPr id="9" name="Oval 8"/>
          <p:cNvSpPr/>
          <p:nvPr/>
        </p:nvSpPr>
        <p:spPr>
          <a:xfrm>
            <a:off x="4149862" y="1358221"/>
            <a:ext cx="2806700" cy="8934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Subtraction</a:t>
            </a:r>
          </a:p>
        </p:txBody>
      </p:sp>
      <p:sp>
        <p:nvSpPr>
          <p:cNvPr id="7" name="Oval 6"/>
          <p:cNvSpPr/>
          <p:nvPr/>
        </p:nvSpPr>
        <p:spPr>
          <a:xfrm>
            <a:off x="1701754" y="2410230"/>
            <a:ext cx="2806700" cy="88978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Multiplication</a:t>
            </a:r>
          </a:p>
        </p:txBody>
      </p:sp>
      <p:sp>
        <p:nvSpPr>
          <p:cNvPr id="8" name="Oval 7"/>
          <p:cNvSpPr/>
          <p:nvPr/>
        </p:nvSpPr>
        <p:spPr>
          <a:xfrm>
            <a:off x="4149862" y="2410230"/>
            <a:ext cx="2806700" cy="8823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Division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50624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Addition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/>
              <a:t>100 addition basic facts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0" dirty="0"/>
              <a:t>Single-digit addends sum to a single- or double-digit number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	5  	</a:t>
            </a:r>
            <a:r>
              <a:rPr lang="en-US" b="1" dirty="0">
                <a:solidFill>
                  <a:srgbClr val="EB641B"/>
                </a:solidFill>
              </a:rPr>
              <a:t>(</a:t>
            </a:r>
            <a:r>
              <a:rPr lang="en-US" b="1" u="sng" dirty="0">
                <a:solidFill>
                  <a:srgbClr val="EB641B"/>
                </a:solidFill>
              </a:rPr>
              <a:t>addend</a:t>
            </a:r>
            <a:r>
              <a:rPr lang="en-US" b="1" dirty="0">
                <a:solidFill>
                  <a:srgbClr val="EB641B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</a:t>
            </a:r>
            <a:r>
              <a:rPr lang="en-US" u="sng" dirty="0"/>
              <a:t>+	4</a:t>
            </a:r>
            <a:r>
              <a:rPr lang="en-US" dirty="0"/>
              <a:t>	</a:t>
            </a:r>
            <a:r>
              <a:rPr lang="en-US" b="1" dirty="0">
                <a:solidFill>
                  <a:srgbClr val="EB641B"/>
                </a:solidFill>
              </a:rPr>
              <a:t>(addend)</a:t>
            </a:r>
            <a:endParaRPr lang="en-US" b="1" u="sng" dirty="0">
              <a:solidFill>
                <a:srgbClr val="EB641B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	9	</a:t>
            </a:r>
            <a:r>
              <a:rPr lang="en-US" b="1" dirty="0">
                <a:solidFill>
                  <a:srgbClr val="EB641B"/>
                </a:solidFill>
              </a:rPr>
              <a:t>(</a:t>
            </a:r>
            <a:r>
              <a:rPr lang="en-US" b="1" u="sng" dirty="0">
                <a:solidFill>
                  <a:srgbClr val="EB641B"/>
                </a:solidFill>
              </a:rPr>
              <a:t>sum</a:t>
            </a:r>
            <a:r>
              <a:rPr lang="en-US" b="1" dirty="0">
                <a:solidFill>
                  <a:srgbClr val="EB641B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56434136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/>
              <a:t>Addition: Part-Part-Whole (Total)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874070"/>
            <a:ext cx="8686800" cy="4839538"/>
          </a:xfrm>
        </p:spPr>
        <p:txBody>
          <a:bodyPr>
            <a:noAutofit/>
          </a:bodyPr>
          <a:lstStyle/>
          <a:p>
            <a:pPr marL="228600" lvl="1" indent="0">
              <a:lnSpc>
                <a:spcPct val="90000"/>
              </a:lnSpc>
              <a:buNone/>
            </a:pPr>
            <a:r>
              <a:rPr lang="en-US" sz="2400" b="0" dirty="0"/>
              <a:t>Count one set, count another set, put sets together, count sum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969" y="4220744"/>
            <a:ext cx="1099113" cy="546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969" y="4144544"/>
            <a:ext cx="1099113" cy="546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969" y="4373144"/>
            <a:ext cx="1099113" cy="546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127" y="1999511"/>
            <a:ext cx="735120" cy="647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1501" y="2742461"/>
            <a:ext cx="735120" cy="647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686" y="1897172"/>
            <a:ext cx="558800" cy="4254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086" y="2430572"/>
            <a:ext cx="558800" cy="4254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686" y="2963972"/>
            <a:ext cx="558800" cy="4254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569" y="3915944"/>
            <a:ext cx="1054100" cy="9338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0169" y="3992144"/>
            <a:ext cx="1054100" cy="9338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79813" y="1605591"/>
            <a:ext cx="3352800" cy="19007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29942" y="5328888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+ 3 = 5</a:t>
            </a:r>
          </a:p>
        </p:txBody>
      </p:sp>
    </p:spTree>
    <p:extLst>
      <p:ext uri="{BB962C8B-B14F-4D97-AF65-F5344CB8AC3E}">
        <p14:creationId xmlns:p14="http://schemas.microsoft.com/office/powerpoint/2010/main" val="89582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0278 L 0.18507 0.0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0278 L 0.15157 0.008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-0.14166 -1.48148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-0.16684 7.40741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13333 2.96296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731520"/>
          </a:xfrm>
        </p:spPr>
        <p:txBody>
          <a:bodyPr>
            <a:noAutofit/>
          </a:bodyPr>
          <a:lstStyle/>
          <a:p>
            <a:r>
              <a:rPr lang="en-US" dirty="0"/>
              <a:t>Addition: Join (Change Increase)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2F2F26-3F15-E44A-8A20-5F65CCD1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82612"/>
            <a:ext cx="8686800" cy="4839538"/>
          </a:xfrm>
        </p:spPr>
        <p:txBody>
          <a:bodyPr/>
          <a:lstStyle/>
          <a:p>
            <a:r>
              <a:rPr lang="en-US" dirty="0"/>
              <a:t>Start with a set, add the other set, count sum 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287" y="4351854"/>
            <a:ext cx="1099113" cy="546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287" y="4275654"/>
            <a:ext cx="1099113" cy="546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287" y="4504254"/>
            <a:ext cx="1099113" cy="546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5653" y="2000114"/>
            <a:ext cx="735120" cy="647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657" y="2740591"/>
            <a:ext cx="735120" cy="647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043" y="1787389"/>
            <a:ext cx="558800" cy="4254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925" y="2394199"/>
            <a:ext cx="558800" cy="4254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287" y="3001009"/>
            <a:ext cx="558800" cy="4254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887" y="4047054"/>
            <a:ext cx="1054100" cy="9338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487" y="4123254"/>
            <a:ext cx="1054100" cy="93383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51FF1F2-2F71-3F48-880C-D1F4E14DAFB6}"/>
              </a:ext>
            </a:extLst>
          </p:cNvPr>
          <p:cNvSpPr/>
          <p:nvPr/>
        </p:nvSpPr>
        <p:spPr>
          <a:xfrm>
            <a:off x="2879813" y="1605591"/>
            <a:ext cx="3352800" cy="19007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63B480-E4C6-9042-8D76-1C779157463F}"/>
              </a:ext>
            </a:extLst>
          </p:cNvPr>
          <p:cNvSpPr txBox="1"/>
          <p:nvPr/>
        </p:nvSpPr>
        <p:spPr>
          <a:xfrm>
            <a:off x="3729942" y="5328888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+ 3 = 5</a:t>
            </a:r>
          </a:p>
        </p:txBody>
      </p:sp>
    </p:spTree>
    <p:extLst>
      <p:ext uri="{BB962C8B-B14F-4D97-AF65-F5344CB8AC3E}">
        <p14:creationId xmlns:p14="http://schemas.microsoft.com/office/powerpoint/2010/main" val="391792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14167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-0.16684 -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0.13334 -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Subtraction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/>
              <a:t>100 subtraction basic facts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0" dirty="0"/>
              <a:t>Subtrahend and difference are single-digit numbers and minuend is single- or double-digit number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	16		</a:t>
            </a:r>
            <a:r>
              <a:rPr lang="en-US" b="1" dirty="0">
                <a:solidFill>
                  <a:srgbClr val="EB641B"/>
                </a:solidFill>
              </a:rPr>
              <a:t>(minuend)</a:t>
            </a:r>
          </a:p>
          <a:p>
            <a:pPr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u="sng" dirty="0"/>
              <a:t>–	  8</a:t>
            </a:r>
            <a:r>
              <a:rPr lang="en-US" dirty="0"/>
              <a:t>		</a:t>
            </a:r>
            <a:r>
              <a:rPr lang="en-US" b="1" dirty="0">
                <a:solidFill>
                  <a:srgbClr val="EB641B"/>
                </a:solidFill>
              </a:rPr>
              <a:t>(subtrahend)</a:t>
            </a:r>
            <a:endParaRPr lang="en-US" b="1" u="sng" dirty="0">
              <a:solidFill>
                <a:srgbClr val="EB641B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	  8		</a:t>
            </a:r>
            <a:r>
              <a:rPr lang="en-US" b="1" dirty="0">
                <a:solidFill>
                  <a:srgbClr val="EB641B"/>
                </a:solidFill>
              </a:rPr>
              <a:t>(</a:t>
            </a:r>
            <a:r>
              <a:rPr lang="en-US" b="1" u="sng" dirty="0">
                <a:solidFill>
                  <a:srgbClr val="EB641B"/>
                </a:solidFill>
              </a:rPr>
              <a:t>difference</a:t>
            </a:r>
            <a:r>
              <a:rPr lang="en-US" b="1" dirty="0">
                <a:solidFill>
                  <a:srgbClr val="EB641B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406709190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Subtraction: Separate (Change Decrease)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D13DE5-5630-2942-BDC4-1DCB83E43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06" y="751514"/>
            <a:ext cx="8686800" cy="4839538"/>
          </a:xfrm>
        </p:spPr>
        <p:txBody>
          <a:bodyPr/>
          <a:lstStyle/>
          <a:p>
            <a:r>
              <a:rPr lang="en-US" dirty="0"/>
              <a:t>Start with a set, take away from that set, count difference</a:t>
            </a:r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799" y="3801533"/>
            <a:ext cx="665330" cy="812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799" y="3801533"/>
            <a:ext cx="665330" cy="812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799" y="3801533"/>
            <a:ext cx="665330" cy="812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799" y="3801533"/>
            <a:ext cx="665330" cy="812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2799" y="3801533"/>
            <a:ext cx="665330" cy="8128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H="1">
            <a:off x="5816599" y="3725333"/>
            <a:ext cx="838200" cy="10668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054599" y="3725333"/>
            <a:ext cx="838200" cy="10668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292599" y="3725333"/>
            <a:ext cx="838200" cy="10668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069" y="1924796"/>
            <a:ext cx="664158" cy="635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069" y="1696196"/>
            <a:ext cx="664158" cy="635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869" y="2381996"/>
            <a:ext cx="664158" cy="635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069" y="2381996"/>
            <a:ext cx="664158" cy="635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269" y="1696196"/>
            <a:ext cx="664158" cy="635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97199" y="1611529"/>
            <a:ext cx="2895600" cy="158326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05349" y="5221070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– 3 = 2</a:t>
            </a:r>
          </a:p>
        </p:txBody>
      </p:sp>
    </p:spTree>
    <p:extLst>
      <p:ext uri="{BB962C8B-B14F-4D97-AF65-F5344CB8AC3E}">
        <p14:creationId xmlns:p14="http://schemas.microsoft.com/office/powerpoint/2010/main" val="428358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1 -0.00185 L 0.28889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2 -0.00185 L 0.38056 -0.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1 0.00926 L 0.58073 0.075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1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/>
              <a:t>Subtraction: Compare (Difference)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D184E5-534E-C442-A5E9-098A608DC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59606"/>
            <a:ext cx="8686800" cy="4839538"/>
          </a:xfrm>
        </p:spPr>
        <p:txBody>
          <a:bodyPr/>
          <a:lstStyle/>
          <a:p>
            <a:r>
              <a:rPr lang="en-US" dirty="0"/>
              <a:t>Compare two sets, count difference</a:t>
            </a:r>
          </a:p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673995" y="3739389"/>
            <a:ext cx="3810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54995" y="3739389"/>
            <a:ext cx="3810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35995" y="3739389"/>
            <a:ext cx="3810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16995" y="3739389"/>
            <a:ext cx="3810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97995" y="3739389"/>
            <a:ext cx="381000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73995" y="4272789"/>
            <a:ext cx="381000" cy="3810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54995" y="4272789"/>
            <a:ext cx="381000" cy="3810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35995" y="4272789"/>
            <a:ext cx="381000" cy="381000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7CC94D-A8B7-2C44-ABDE-EEF181CC2D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317" y="1856016"/>
            <a:ext cx="2517416" cy="12697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A62A240-5A87-3840-9DD6-36A8C46FCF70}"/>
              </a:ext>
            </a:extLst>
          </p:cNvPr>
          <p:cNvSpPr txBox="1"/>
          <p:nvPr/>
        </p:nvSpPr>
        <p:spPr>
          <a:xfrm>
            <a:off x="3705349" y="5221070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– 3 = 2</a:t>
            </a:r>
          </a:p>
        </p:txBody>
      </p:sp>
    </p:spTree>
    <p:extLst>
      <p:ext uri="{BB962C8B-B14F-4D97-AF65-F5344CB8AC3E}">
        <p14:creationId xmlns:p14="http://schemas.microsoft.com/office/powerpoint/2010/main" val="3803731848"/>
      </p:ext>
    </p:extLst>
  </p:cSld>
  <p:clrMapOvr>
    <a:masterClrMapping/>
  </p:clrMapOvr>
</p:sld>
</file>

<file path=ppt/theme/theme1.xml><?xml version="1.0" encoding="utf-8"?>
<a:theme xmlns:a="http://schemas.openxmlformats.org/drawingml/2006/main" name="NCII-Ucon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CII Math">
      <a:majorFont>
        <a:latin typeface="Cambria"/>
        <a:ea typeface=""/>
        <a:cs typeface=""/>
      </a:majorFont>
      <a:minorFont>
        <a:latin typeface="Cambria Math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0F050D9-9AA2-404C-B961-E0977648D0AC}" vid="{AB4D45C6-BB0D-4775-B63D-4A3801F8F5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4626</TotalTime>
  <Words>5479</Words>
  <Application>Microsoft Macintosh PowerPoint</Application>
  <PresentationFormat>On-screen Show (4:3)</PresentationFormat>
  <Paragraphs>948</Paragraphs>
  <Slides>153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153</vt:i4>
      </vt:variant>
    </vt:vector>
  </HeadingPairs>
  <TitlesOfParts>
    <vt:vector size="168" baseType="lpstr">
      <vt:lpstr>Short Stack</vt:lpstr>
      <vt:lpstr>Yuanti SC</vt:lpstr>
      <vt:lpstr>Yuanti TC</vt:lpstr>
      <vt:lpstr>Arial</vt:lpstr>
      <vt:lpstr>Calibri</vt:lpstr>
      <vt:lpstr>Cambria Math</vt:lpstr>
      <vt:lpstr>Chalkduster</vt:lpstr>
      <vt:lpstr>Comic Sans MS</vt:lpstr>
      <vt:lpstr>Franklin Gothic Book</vt:lpstr>
      <vt:lpstr>Lucida Grande</vt:lpstr>
      <vt:lpstr>Marker Felt Thin</vt:lpstr>
      <vt:lpstr>Times New Roman</vt:lpstr>
      <vt:lpstr>Verdana</vt:lpstr>
      <vt:lpstr>Wingdings</vt:lpstr>
      <vt:lpstr>NCII-Uconn</vt:lpstr>
      <vt:lpstr>Knowledge Building: Tiers 2 and 3</vt:lpstr>
      <vt:lpstr>Contact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you use explicit instruction within intensive intervention?</vt:lpstr>
      <vt:lpstr>PowerPoint Presentation</vt:lpstr>
      <vt:lpstr>PowerPoint Presentation</vt:lpstr>
      <vt:lpstr>Vocabulary Across Grades</vt:lpstr>
      <vt:lpstr>Language of Mathematics</vt:lpstr>
      <vt:lpstr>PowerPoint Presentation</vt:lpstr>
      <vt:lpstr>PowerPoint Presentation</vt:lpstr>
      <vt:lpstr>PowerPoint Presentation</vt:lpstr>
      <vt:lpstr>PowerPoint Presentation</vt:lpstr>
      <vt:lpstr>How do you attend to language within intensive intervention?</vt:lpstr>
      <vt:lpstr>PowerPoint Presentation</vt:lpstr>
      <vt:lpstr>Multiple Representations</vt:lpstr>
      <vt:lpstr>PowerPoint Presentation</vt:lpstr>
      <vt:lpstr>PowerPoint Presentation</vt:lpstr>
      <vt:lpstr>PowerPoint Presentation</vt:lpstr>
      <vt:lpstr>How should multiple representations be used within intensive intervention?</vt:lpstr>
      <vt:lpstr>PowerPoint Presentation</vt:lpstr>
      <vt:lpstr>Fluency </vt:lpstr>
      <vt:lpstr>Addition</vt:lpstr>
      <vt:lpstr>Addition: Part-Part-Whole (Total)</vt:lpstr>
      <vt:lpstr>Addition: Join (Change Increase)</vt:lpstr>
      <vt:lpstr>Subtraction</vt:lpstr>
      <vt:lpstr>Subtraction: Separate (Change Decrease)</vt:lpstr>
      <vt:lpstr>Subtraction: Compare (Difference)</vt:lpstr>
      <vt:lpstr>Multiplication</vt:lpstr>
      <vt:lpstr>Multiplication: Equal Groups</vt:lpstr>
      <vt:lpstr>Multiplication: Array/Area</vt:lpstr>
      <vt:lpstr>Multiplication: Comparison</vt:lpstr>
      <vt:lpstr>Division</vt:lpstr>
      <vt:lpstr>Division: Equal Groups (Partitive Division)</vt:lpstr>
      <vt:lpstr>Division: Equal Groups (Measurement Division)</vt:lpstr>
      <vt:lpstr>PowerPoint Presentation</vt:lpstr>
      <vt:lpstr>How to build fact fluency within intensive intervention?</vt:lpstr>
      <vt:lpstr>PowerPoint Presentation</vt:lpstr>
      <vt:lpstr>Problem Solving Difficulties</vt:lpstr>
      <vt:lpstr>PowerPoint Presentation</vt:lpstr>
      <vt:lpstr>PowerPoint Presentation</vt:lpstr>
      <vt:lpstr>PowerPoint Presentation</vt:lpstr>
      <vt:lpstr>Schemas</vt:lpstr>
      <vt:lpstr>How do you incorporate effective problem-solving strategies within intensive intervention?</vt:lpstr>
      <vt:lpstr>Motivation Component</vt:lpstr>
      <vt:lpstr>How do you incorporate a motivational component within intensive intervention?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Explicit Instructional Delivery: Modeling Learning</dc:title>
  <dc:creator>Devin Kearns</dc:creator>
  <cp:lastModifiedBy>Powell, Sarah R</cp:lastModifiedBy>
  <cp:revision>534</cp:revision>
  <dcterms:created xsi:type="dcterms:W3CDTF">2016-08-16T05:11:43Z</dcterms:created>
  <dcterms:modified xsi:type="dcterms:W3CDTF">2018-11-26T23:11:36Z</dcterms:modified>
</cp:coreProperties>
</file>