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341" r:id="rId2"/>
    <p:sldId id="354" r:id="rId3"/>
    <p:sldId id="343" r:id="rId4"/>
    <p:sldId id="344" r:id="rId5"/>
    <p:sldId id="345" r:id="rId6"/>
    <p:sldId id="346" r:id="rId7"/>
    <p:sldId id="347" r:id="rId8"/>
    <p:sldId id="348" r:id="rId9"/>
    <p:sldId id="349" r:id="rId10"/>
    <p:sldId id="350" r:id="rId11"/>
    <p:sldId id="351" r:id="rId12"/>
    <p:sldId id="352" r:id="rId13"/>
    <p:sldId id="353" r:id="rId14"/>
  </p:sldIdLst>
  <p:sldSz cx="10287000" cy="6858000" type="35mm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0000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698" autoAdjust="0"/>
  </p:normalViewPr>
  <p:slideViewPr>
    <p:cSldViewPr>
      <p:cViewPr>
        <p:scale>
          <a:sx n="62" d="100"/>
          <a:sy n="62" d="100"/>
        </p:scale>
        <p:origin x="-912" y="-30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46" y="-72"/>
      </p:cViewPr>
      <p:guideLst>
        <p:guide orient="horz" pos="289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9188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39188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fld id="{7C64020B-38D7-40E7-B508-567604BE25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876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24075" y="382588"/>
            <a:ext cx="2990850" cy="1993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62000" y="2606675"/>
            <a:ext cx="5029200" cy="598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39188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fld id="{A1E38915-35A0-446F-9249-D81467DDEC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79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DCF3D6-7C05-460F-ACB9-F8DDCD129EB1}" type="slidenum">
              <a:rPr lang="en-US"/>
              <a:pPr/>
              <a:t>1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Explain breaks, lunch, bathrooms.</a:t>
            </a:r>
          </a:p>
          <a:p>
            <a:endParaRPr lang="en-US" smtClean="0"/>
          </a:p>
          <a:p>
            <a:r>
              <a:rPr lang="en-US" smtClean="0"/>
              <a:t>Ask attendees to introduce themselves.  Why are you here?</a:t>
            </a:r>
          </a:p>
          <a:p>
            <a:endParaRPr lang="en-US" smtClean="0"/>
          </a:p>
          <a:p>
            <a:r>
              <a:rPr lang="en-US" smtClean="0"/>
              <a:t>When I say ADD, I also mean ADHD.</a:t>
            </a:r>
          </a:p>
          <a:p>
            <a:endParaRPr lang="en-US" smtClean="0"/>
          </a:p>
          <a:p>
            <a:r>
              <a:rPr lang="en-US" smtClean="0"/>
              <a:t>Structure of the class: brief history of ADD, symptoms, assessment, treatment, and common myths.</a:t>
            </a:r>
          </a:p>
          <a:p>
            <a:endParaRPr lang="en-US" smtClean="0"/>
          </a:p>
          <a:p>
            <a:r>
              <a:rPr lang="en-US" smtClean="0"/>
              <a:t>Introduce myself.</a:t>
            </a:r>
          </a:p>
          <a:p>
            <a:endParaRPr lang="en-US" smtClean="0"/>
          </a:p>
          <a:p>
            <a:r>
              <a:rPr lang="en-US" smtClean="0"/>
              <a:t>Give a brief definition of ADD?</a:t>
            </a:r>
          </a:p>
          <a:p>
            <a:r>
              <a:rPr lang="en-US" smtClean="0"/>
              <a:t>Significant distractibility, impulsiveness &amp; restlessness. </a:t>
            </a:r>
          </a:p>
          <a:p>
            <a:r>
              <a:rPr lang="en-US" smtClean="0"/>
              <a:t>Symptoms present from childhood on.</a:t>
            </a:r>
          </a:p>
          <a:p>
            <a:r>
              <a:rPr lang="en-US" smtClean="0"/>
              <a:t>With a MUCH GREATER INTENSITY than in the average person.</a:t>
            </a:r>
          </a:p>
          <a:p>
            <a:r>
              <a:rPr lang="en-US" smtClean="0"/>
              <a:t>So GREAT that they interfere with everyday functioning.</a:t>
            </a:r>
          </a:p>
          <a:p>
            <a:endParaRPr lang="en-US" smtClean="0"/>
          </a:p>
          <a:p>
            <a:r>
              <a:rPr lang="en-US" smtClean="0"/>
              <a:t>Adults with ADD often describe themselves as impatient, impulsive,</a:t>
            </a:r>
          </a:p>
          <a:p>
            <a:r>
              <a:rPr lang="en-US" smtClean="0"/>
              <a:t>Restless, moody (lots of mood swings), and they LOVE highly stimulating situations.</a:t>
            </a:r>
          </a:p>
          <a:p>
            <a:endParaRPr lang="en-US" smtClean="0"/>
          </a:p>
          <a:p>
            <a:r>
              <a:rPr lang="en-US" smtClean="0"/>
              <a:t>Most people with ADD don’t now they have it, yet it still interferes.</a:t>
            </a:r>
          </a:p>
          <a:p>
            <a:r>
              <a:rPr lang="en-US" smtClean="0"/>
              <a:t>How (next Slide)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6B0190-B8C7-4099-80CA-38A511816A41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8E690D-F877-4B45-94F9-E3EC247B98B5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4C0726-F116-4C71-A0C5-FEE6C5BD9BB3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78E2D0-44AC-4C21-B108-D643D38EC22B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4AB054-9EE9-4E75-92B9-941128DE9679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8E3342-DEB3-4801-BD9D-1157ECAB47DA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9C262E-EC58-4807-84AC-43E1E48B4419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02F6B7-B3CE-427D-B6BB-64A97F6E36A8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264EE9-AEA4-46D0-88F0-5F359F4F6B8A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52E52E-0DBE-4C94-95E6-D2C4F4376D5A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685A1D-CABA-4D9D-A112-13E4D6B53E64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FD0BE2-BA19-4102-927D-4A19E41855A8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27025" y="2546350"/>
            <a:ext cx="800100" cy="474663"/>
            <a:chOff x="720" y="336"/>
            <a:chExt cx="624" cy="432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720" y="336"/>
              <a:ext cx="384" cy="432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056" y="336"/>
              <a:ext cx="288" cy="432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466725" y="2968625"/>
            <a:ext cx="830263" cy="474663"/>
            <a:chOff x="912" y="2640"/>
            <a:chExt cx="672" cy="432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912" y="2640"/>
              <a:ext cx="384" cy="43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1249" y="2640"/>
              <a:ext cx="335" cy="432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2895600"/>
            <a:ext cx="63023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14375" y="2438400"/>
            <a:ext cx="34925" cy="1052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 flipV="1">
            <a:off x="355600" y="3260725"/>
            <a:ext cx="9779000" cy="555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114425" y="1828800"/>
            <a:ext cx="874395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114425" y="6248400"/>
            <a:ext cx="2143125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57625" y="6248400"/>
            <a:ext cx="325755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715250" y="6248400"/>
            <a:ext cx="2143125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88012781-4BB2-4F45-9F34-D184B822AE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BAB20-CC0B-40EF-A592-03A39F74F7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48625" y="609600"/>
            <a:ext cx="2238375" cy="55229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0325" y="609600"/>
            <a:ext cx="6565900" cy="55229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721B51-2EC3-425C-8345-ED09A74342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330325" y="609600"/>
            <a:ext cx="8956675" cy="55229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E0F81-4A60-49F7-BFA2-A109AD0E0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CE81F-31B0-4C43-A0C9-F8F025633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13F02-26EE-416E-A937-4C80A8C679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0325" y="2017713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78500" y="2017713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3C3A5-8D02-4670-AB69-8618CD33C4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E84E0-6DA9-4AB8-AEF9-04B3F7096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DDEC9-6E16-47F7-AA97-E189DECAB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BB30D-D165-4C1D-9C0C-AC37958B52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4539B-4871-4E0D-80E6-A2D33CCBC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D060F-F82F-4F2B-A7E6-46B55D391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ltGray">
          <a:xfrm>
            <a:off x="469900" y="1098550"/>
            <a:ext cx="492125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b="0"/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ltGray">
          <a:xfrm>
            <a:off x="900113" y="1098550"/>
            <a:ext cx="369887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b="0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ltGray">
          <a:xfrm>
            <a:off x="609600" y="1520825"/>
            <a:ext cx="474663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b="0"/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ltGray">
          <a:xfrm>
            <a:off x="1025525" y="1520825"/>
            <a:ext cx="414338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b="0"/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ltGray">
          <a:xfrm>
            <a:off x="142875" y="1447800"/>
            <a:ext cx="63023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b="0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gray">
          <a:xfrm>
            <a:off x="857250" y="990600"/>
            <a:ext cx="36513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b="0"/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gray">
          <a:xfrm>
            <a:off x="498475" y="1781175"/>
            <a:ext cx="9255125" cy="317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b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20825" y="609600"/>
            <a:ext cx="8766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0325" y="2017713"/>
            <a:ext cx="8743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45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28700" y="6324600"/>
            <a:ext cx="214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71900" y="6324600"/>
            <a:ext cx="325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324600"/>
            <a:ext cx="214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 smtClean="0"/>
            </a:lvl1pPr>
          </a:lstStyle>
          <a:p>
            <a:pPr>
              <a:defRPr/>
            </a:pPr>
            <a:fld id="{80D3F834-61E8-4E40-ADD5-0FFE940579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2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3050" y="1905000"/>
            <a:ext cx="8743950" cy="1143000"/>
          </a:xfrm>
        </p:spPr>
        <p:txBody>
          <a:bodyPr/>
          <a:lstStyle/>
          <a:p>
            <a:pPr eaLnBrk="1" hangingPunct="1"/>
            <a:r>
              <a:rPr lang="en-US" smtClean="0"/>
              <a:t>Barton Level  1 Training</a:t>
            </a:r>
            <a:br>
              <a:rPr lang="en-US" smtClean="0"/>
            </a:br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114800"/>
            <a:ext cx="7200900" cy="1752600"/>
          </a:xfrm>
        </p:spPr>
        <p:txBody>
          <a:bodyPr/>
          <a:lstStyle/>
          <a:p>
            <a:pPr eaLnBrk="1" hangingPunct="1"/>
            <a:r>
              <a:rPr lang="en-US" sz="2800" smtClean="0"/>
              <a:t>By Lori Langerud</a:t>
            </a:r>
          </a:p>
          <a:p>
            <a:pPr eaLnBrk="1" hangingPunct="1"/>
            <a:r>
              <a:rPr lang="en-US" sz="2800" smtClean="0"/>
              <a:t>Reading Resources, LLC</a:t>
            </a:r>
          </a:p>
          <a:p>
            <a:pPr eaLnBrk="1" hangingPunct="1"/>
            <a:r>
              <a:rPr lang="en-US" sz="2800" i="1" smtClean="0"/>
              <a:t>Learning to Soar!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Common Mistakes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Error Correction – And what it looks like</a:t>
            </a:r>
          </a:p>
          <a:p>
            <a:pPr lvl="1" eaLnBrk="1" hangingPunct="1"/>
            <a:r>
              <a:rPr lang="en-US" smtClean="0"/>
              <a:t>page 63</a:t>
            </a:r>
          </a:p>
          <a:p>
            <a:pPr eaLnBrk="1" hangingPunct="1"/>
            <a:r>
              <a:rPr lang="en-US" smtClean="0"/>
              <a:t>Student Repeated Wrong Word</a:t>
            </a:r>
          </a:p>
          <a:p>
            <a:pPr eaLnBrk="1" hangingPunct="1"/>
            <a:r>
              <a:rPr lang="en-US" smtClean="0"/>
              <a:t>Student doesn’t break sound apart</a:t>
            </a:r>
          </a:p>
          <a:p>
            <a:pPr eaLnBrk="1" hangingPunct="1"/>
            <a:r>
              <a:rPr lang="en-US" smtClean="0"/>
              <a:t>Missing one of the Sounds</a:t>
            </a:r>
          </a:p>
          <a:p>
            <a:pPr eaLnBrk="1" hangingPunct="1"/>
            <a:r>
              <a:rPr lang="en-US" smtClean="0"/>
              <a:t>Sounds Out of Order</a:t>
            </a:r>
          </a:p>
          <a:p>
            <a:pPr eaLnBrk="1" hangingPunct="1"/>
            <a:r>
              <a:rPr lang="en-US" smtClean="0"/>
              <a:t>Student adds /uh/ to a Consonant Sound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Common Mistakes Cont.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Student breaks sounds down during Slow Down Swoop</a:t>
            </a:r>
          </a:p>
          <a:p>
            <a:pPr eaLnBrk="1" hangingPunct="1"/>
            <a:r>
              <a:rPr lang="en-US" smtClean="0"/>
              <a:t>Student can’t blend sounds</a:t>
            </a:r>
          </a:p>
          <a:p>
            <a:pPr eaLnBrk="1" hangingPunct="1"/>
            <a:r>
              <a:rPr lang="en-US" smtClean="0"/>
              <a:t>Student forgets word</a:t>
            </a:r>
          </a:p>
          <a:p>
            <a:pPr eaLnBrk="1" hangingPunct="1"/>
            <a:r>
              <a:rPr lang="en-US" smtClean="0"/>
              <a:t>Student guessing which sound is different</a:t>
            </a:r>
          </a:p>
          <a:p>
            <a:pPr eaLnBrk="1" hangingPunct="1"/>
            <a:r>
              <a:rPr lang="en-US" smtClean="0"/>
              <a:t>Student can’t let go of a sound</a:t>
            </a:r>
          </a:p>
          <a:p>
            <a:pPr eaLnBrk="1" hangingPunct="1"/>
            <a:r>
              <a:rPr lang="en-US" smtClean="0"/>
              <a:t>Student forgets sound during break-replace step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Useful Tips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often to tutor?</a:t>
            </a:r>
          </a:p>
          <a:p>
            <a:pPr eaLnBrk="1" hangingPunct="1"/>
            <a:r>
              <a:rPr lang="en-US" smtClean="0"/>
              <a:t>The Psychology of Success</a:t>
            </a:r>
          </a:p>
          <a:p>
            <a:pPr eaLnBrk="1" hangingPunct="1"/>
            <a:r>
              <a:rPr lang="en-US" smtClean="0"/>
              <a:t>Silence is golden</a:t>
            </a:r>
          </a:p>
          <a:p>
            <a:pPr eaLnBrk="1" hangingPunct="1"/>
            <a:r>
              <a:rPr lang="en-US" smtClean="0"/>
              <a:t>Over-explaining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Tips for Small Children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Tiles are fun…</a:t>
            </a:r>
          </a:p>
          <a:p>
            <a:pPr eaLnBrk="1" hangingPunct="1"/>
            <a:r>
              <a:rPr lang="en-US" smtClean="0"/>
              <a:t>Fiddle objects</a:t>
            </a:r>
          </a:p>
          <a:p>
            <a:pPr eaLnBrk="1" hangingPunct="1"/>
            <a:r>
              <a:rPr lang="en-US" smtClean="0"/>
              <a:t>Pick a hand – any hand</a:t>
            </a:r>
          </a:p>
          <a:p>
            <a:pPr eaLnBrk="1" hangingPunct="1"/>
            <a:r>
              <a:rPr lang="en-US" smtClean="0"/>
              <a:t>Hide your manual from curious eyes</a:t>
            </a:r>
          </a:p>
          <a:p>
            <a:pPr eaLnBrk="1" hangingPunct="1"/>
            <a:r>
              <a:rPr lang="en-US" smtClean="0"/>
              <a:t>Wiggles love dead time</a:t>
            </a:r>
          </a:p>
          <a:p>
            <a:pPr eaLnBrk="1" hangingPunct="1"/>
            <a:r>
              <a:rPr lang="en-US" smtClean="0"/>
              <a:t>Let’s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Barton Screener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Tutor Screener</a:t>
            </a:r>
          </a:p>
          <a:p>
            <a:pPr eaLnBrk="1" hangingPunct="1"/>
            <a:r>
              <a:rPr lang="en-US" smtClean="0"/>
              <a:t>Student Screener</a:t>
            </a:r>
          </a:p>
          <a:p>
            <a:pPr lvl="1" eaLnBrk="1" hangingPunct="1"/>
            <a:r>
              <a:rPr lang="en-US" smtClean="0"/>
              <a:t>IQ below 70</a:t>
            </a:r>
          </a:p>
          <a:p>
            <a:pPr lvl="1" eaLnBrk="1" hangingPunct="1"/>
            <a:r>
              <a:rPr lang="en-US" smtClean="0"/>
              <a:t>Part 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Consonant Sounds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Fast vs. Slow</a:t>
            </a:r>
          </a:p>
          <a:p>
            <a:pPr eaLnBrk="1" hangingPunct="1"/>
            <a:r>
              <a:rPr lang="en-US" smtClean="0"/>
              <a:t>Quiet and Vibrating Sounds</a:t>
            </a:r>
          </a:p>
          <a:p>
            <a:pPr lvl="1" eaLnBrk="1" hangingPunct="1"/>
            <a:r>
              <a:rPr lang="en-US" smtClean="0"/>
              <a:t>Sound Chart – page 1</a:t>
            </a:r>
          </a:p>
          <a:p>
            <a:pPr lvl="2" eaLnBrk="1" hangingPunct="1"/>
            <a:r>
              <a:rPr lang="en-US" smtClean="0"/>
              <a:t>Common Confusions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Vowels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Tapping Vowels</a:t>
            </a:r>
          </a:p>
          <a:p>
            <a:pPr eaLnBrk="1" hangingPunct="1"/>
            <a:r>
              <a:rPr lang="en-US" smtClean="0"/>
              <a:t>Missing vowels</a:t>
            </a:r>
          </a:p>
          <a:p>
            <a:pPr eaLnBrk="1" hangingPunct="1"/>
            <a:r>
              <a:rPr lang="en-US" smtClean="0"/>
              <a:t>Table of Contents and Overview</a:t>
            </a:r>
          </a:p>
          <a:p>
            <a:pPr lvl="1" eaLnBrk="1" hangingPunct="1"/>
            <a:r>
              <a:rPr lang="en-US" smtClean="0"/>
              <a:t>Why only nonsense words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Lesson 1: Breaking 2 Sounds Apart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 for Children and Adults</a:t>
            </a:r>
          </a:p>
          <a:p>
            <a:pPr eaLnBrk="1" hangingPunct="1"/>
            <a:r>
              <a:rPr lang="en-US" smtClean="0"/>
              <a:t>Demo Break Apart VC Words</a:t>
            </a:r>
          </a:p>
          <a:p>
            <a:pPr marL="742950" lvl="2" indent="-342900" eaLnBrk="1" hangingPunct="1">
              <a:buSzPct val="60000"/>
            </a:pPr>
            <a:r>
              <a:rPr lang="en-US" smtClean="0"/>
              <a:t>Hand gestures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Practice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Procedure B: Break-Replace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Demonstrate with student</a:t>
            </a:r>
          </a:p>
          <a:p>
            <a:pPr eaLnBrk="1" hangingPunct="1"/>
            <a:r>
              <a:rPr lang="en-US" smtClean="0"/>
              <a:t>Practice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Procedure C: Compare Two Words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Demo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Practice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Breaking CVC Words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Quick review of three procedures</a:t>
            </a:r>
          </a:p>
          <a:p>
            <a:pPr lvl="1" eaLnBrk="1" hangingPunct="1"/>
            <a:r>
              <a:rPr lang="en-US" smtClean="0"/>
              <a:t>Break apart</a:t>
            </a:r>
          </a:p>
          <a:p>
            <a:pPr lvl="1" eaLnBrk="1" hangingPunct="1"/>
            <a:r>
              <a:rPr lang="en-US" smtClean="0"/>
              <a:t>Break-Replace</a:t>
            </a:r>
          </a:p>
          <a:p>
            <a:pPr lvl="1" eaLnBrk="1" hangingPunct="1"/>
            <a:r>
              <a:rPr lang="en-US" smtClean="0"/>
              <a:t>Compare Two Words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Take a Break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">
      <a:dk1>
        <a:srgbClr val="000094"/>
      </a:dk1>
      <a:lt1>
        <a:srgbClr val="DDDDDD"/>
      </a:lt1>
      <a:dk2>
        <a:srgbClr val="000099"/>
      </a:dk2>
      <a:lt2>
        <a:srgbClr val="FF9900"/>
      </a:lt2>
      <a:accent1>
        <a:srgbClr val="3193FF"/>
      </a:accent1>
      <a:accent2>
        <a:srgbClr val="9900FF"/>
      </a:accent2>
      <a:accent3>
        <a:srgbClr val="AAAACA"/>
      </a:accent3>
      <a:accent4>
        <a:srgbClr val="BDBDBD"/>
      </a:accent4>
      <a:accent5>
        <a:srgbClr val="ADC8FF"/>
      </a:accent5>
      <a:accent6>
        <a:srgbClr val="8A00E7"/>
      </a:accent6>
      <a:hlink>
        <a:srgbClr val="FF3399"/>
      </a:hlink>
      <a:folHlink>
        <a:srgbClr val="FFCC00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3593</TotalTime>
  <Words>381</Words>
  <Application>Microsoft Office PowerPoint</Application>
  <PresentationFormat>35mm Slides</PresentationFormat>
  <Paragraphs>99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Blends</vt:lpstr>
      <vt:lpstr>Barton Level  1 Training </vt:lpstr>
      <vt:lpstr>Barton Screener</vt:lpstr>
      <vt:lpstr>Consonant Sounds</vt:lpstr>
      <vt:lpstr>Vowels</vt:lpstr>
      <vt:lpstr>Lesson 1: Breaking 2 Sounds Apart</vt:lpstr>
      <vt:lpstr>Procedure B: Break-Replace</vt:lpstr>
      <vt:lpstr>Procedure C: Compare Two Words</vt:lpstr>
      <vt:lpstr>Breaking CVC Words</vt:lpstr>
      <vt:lpstr>Take a Break</vt:lpstr>
      <vt:lpstr>Common Mistakes</vt:lpstr>
      <vt:lpstr>Common Mistakes Cont.</vt:lpstr>
      <vt:lpstr>Other Useful Tips</vt:lpstr>
      <vt:lpstr>Tips for Small Children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Default</dc:creator>
  <cp:lastModifiedBy>Lori Langerud</cp:lastModifiedBy>
  <cp:revision>239</cp:revision>
  <cp:lastPrinted>1601-01-01T00:00:00Z</cp:lastPrinted>
  <dcterms:created xsi:type="dcterms:W3CDTF">2000-09-20T13:46:43Z</dcterms:created>
  <dcterms:modified xsi:type="dcterms:W3CDTF">2012-08-01T11:45:14Z</dcterms:modified>
</cp:coreProperties>
</file>