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62"/>
  </p:notesMasterIdLst>
  <p:handoutMasterIdLst>
    <p:handoutMasterId r:id="rId163"/>
  </p:handoutMasterIdLst>
  <p:sldIdLst>
    <p:sldId id="256" r:id="rId5"/>
    <p:sldId id="257" r:id="rId6"/>
    <p:sldId id="258" r:id="rId7"/>
    <p:sldId id="259" r:id="rId8"/>
    <p:sldId id="260" r:id="rId9"/>
    <p:sldId id="261" r:id="rId10"/>
    <p:sldId id="262" r:id="rId11"/>
    <p:sldId id="263" r:id="rId12"/>
    <p:sldId id="264" r:id="rId13"/>
    <p:sldId id="266" r:id="rId14"/>
    <p:sldId id="398" r:id="rId15"/>
    <p:sldId id="1570" r:id="rId16"/>
    <p:sldId id="594" r:id="rId17"/>
    <p:sldId id="550" r:id="rId18"/>
    <p:sldId id="268" r:id="rId19"/>
    <p:sldId id="338" r:id="rId20"/>
    <p:sldId id="339" r:id="rId21"/>
    <p:sldId id="281" r:id="rId22"/>
    <p:sldId id="270" r:id="rId23"/>
    <p:sldId id="1571" r:id="rId24"/>
    <p:sldId id="456" r:id="rId25"/>
    <p:sldId id="272" r:id="rId26"/>
    <p:sldId id="549" r:id="rId27"/>
    <p:sldId id="595" r:id="rId28"/>
    <p:sldId id="576" r:id="rId29"/>
    <p:sldId id="391" r:id="rId30"/>
    <p:sldId id="275" r:id="rId31"/>
    <p:sldId id="276" r:id="rId32"/>
    <p:sldId id="277" r:id="rId33"/>
    <p:sldId id="378" r:id="rId34"/>
    <p:sldId id="596" r:id="rId35"/>
    <p:sldId id="551" r:id="rId36"/>
    <p:sldId id="1583" r:id="rId37"/>
    <p:sldId id="394" r:id="rId38"/>
    <p:sldId id="597" r:id="rId39"/>
    <p:sldId id="395" r:id="rId40"/>
    <p:sldId id="1572" r:id="rId41"/>
    <p:sldId id="1573" r:id="rId42"/>
    <p:sldId id="1584" r:id="rId43"/>
    <p:sldId id="1585" r:id="rId44"/>
    <p:sldId id="1586" r:id="rId45"/>
    <p:sldId id="577" r:id="rId46"/>
    <p:sldId id="1587" r:id="rId47"/>
    <p:sldId id="500" r:id="rId48"/>
    <p:sldId id="1588" r:id="rId49"/>
    <p:sldId id="578" r:id="rId50"/>
    <p:sldId id="1589" r:id="rId51"/>
    <p:sldId id="1590" r:id="rId52"/>
    <p:sldId id="1591" r:id="rId53"/>
    <p:sldId id="1592" r:id="rId54"/>
    <p:sldId id="297" r:id="rId55"/>
    <p:sldId id="418" r:id="rId56"/>
    <p:sldId id="1575" r:id="rId57"/>
    <p:sldId id="453" r:id="rId58"/>
    <p:sldId id="283" r:id="rId59"/>
    <p:sldId id="419" r:id="rId60"/>
    <p:sldId id="381" r:id="rId61"/>
    <p:sldId id="280" r:id="rId62"/>
    <p:sldId id="463" r:id="rId63"/>
    <p:sldId id="598" r:id="rId64"/>
    <p:sldId id="600" r:id="rId65"/>
    <p:sldId id="599" r:id="rId66"/>
    <p:sldId id="498" r:id="rId67"/>
    <p:sldId id="465" r:id="rId68"/>
    <p:sldId id="294" r:id="rId69"/>
    <p:sldId id="295" r:id="rId70"/>
    <p:sldId id="558" r:id="rId71"/>
    <p:sldId id="468" r:id="rId72"/>
    <p:sldId id="290" r:id="rId73"/>
    <p:sldId id="1576" r:id="rId74"/>
    <p:sldId id="298" r:id="rId75"/>
    <p:sldId id="299" r:id="rId76"/>
    <p:sldId id="300" r:id="rId77"/>
    <p:sldId id="302" r:id="rId78"/>
    <p:sldId id="553" r:id="rId79"/>
    <p:sldId id="579" r:id="rId80"/>
    <p:sldId id="691" r:id="rId81"/>
    <p:sldId id="692" r:id="rId82"/>
    <p:sldId id="688" r:id="rId83"/>
    <p:sldId id="695" r:id="rId84"/>
    <p:sldId id="694" r:id="rId85"/>
    <p:sldId id="2145706720" r:id="rId86"/>
    <p:sldId id="696" r:id="rId87"/>
    <p:sldId id="697" r:id="rId88"/>
    <p:sldId id="698" r:id="rId89"/>
    <p:sldId id="700" r:id="rId90"/>
    <p:sldId id="699" r:id="rId91"/>
    <p:sldId id="702" r:id="rId92"/>
    <p:sldId id="703" r:id="rId93"/>
    <p:sldId id="1601" r:id="rId94"/>
    <p:sldId id="1603" r:id="rId95"/>
    <p:sldId id="1602" r:id="rId96"/>
    <p:sldId id="701" r:id="rId97"/>
    <p:sldId id="344" r:id="rId98"/>
    <p:sldId id="345" r:id="rId99"/>
    <p:sldId id="1581" r:id="rId100"/>
    <p:sldId id="1582" r:id="rId101"/>
    <p:sldId id="305" r:id="rId102"/>
    <p:sldId id="1595" r:id="rId103"/>
    <p:sldId id="1596" r:id="rId104"/>
    <p:sldId id="306" r:id="rId105"/>
    <p:sldId id="386" r:id="rId106"/>
    <p:sldId id="308" r:id="rId107"/>
    <p:sldId id="309" r:id="rId108"/>
    <p:sldId id="311" r:id="rId109"/>
    <p:sldId id="312" r:id="rId110"/>
    <p:sldId id="573" r:id="rId111"/>
    <p:sldId id="574" r:id="rId112"/>
    <p:sldId id="575" r:id="rId113"/>
    <p:sldId id="431" r:id="rId114"/>
    <p:sldId id="319" r:id="rId115"/>
    <p:sldId id="320" r:id="rId116"/>
    <p:sldId id="370" r:id="rId117"/>
    <p:sldId id="371" r:id="rId118"/>
    <p:sldId id="321" r:id="rId119"/>
    <p:sldId id="323" r:id="rId120"/>
    <p:sldId id="325" r:id="rId121"/>
    <p:sldId id="326" r:id="rId122"/>
    <p:sldId id="396" r:id="rId123"/>
    <p:sldId id="397" r:id="rId124"/>
    <p:sldId id="329" r:id="rId125"/>
    <p:sldId id="387" r:id="rId126"/>
    <p:sldId id="388" r:id="rId127"/>
    <p:sldId id="333" r:id="rId128"/>
    <p:sldId id="334" r:id="rId129"/>
    <p:sldId id="372" r:id="rId130"/>
    <p:sldId id="374" r:id="rId131"/>
    <p:sldId id="336" r:id="rId132"/>
    <p:sldId id="337" r:id="rId133"/>
    <p:sldId id="340" r:id="rId134"/>
    <p:sldId id="341" r:id="rId135"/>
    <p:sldId id="342" r:id="rId136"/>
    <p:sldId id="343" r:id="rId137"/>
    <p:sldId id="346" r:id="rId138"/>
    <p:sldId id="347" r:id="rId139"/>
    <p:sldId id="348" r:id="rId140"/>
    <p:sldId id="349" r:id="rId141"/>
    <p:sldId id="350" r:id="rId142"/>
    <p:sldId id="351" r:id="rId143"/>
    <p:sldId id="352" r:id="rId144"/>
    <p:sldId id="353" r:id="rId145"/>
    <p:sldId id="354" r:id="rId146"/>
    <p:sldId id="355" r:id="rId147"/>
    <p:sldId id="356" r:id="rId148"/>
    <p:sldId id="357" r:id="rId149"/>
    <p:sldId id="358" r:id="rId150"/>
    <p:sldId id="359" r:id="rId151"/>
    <p:sldId id="360" r:id="rId152"/>
    <p:sldId id="361" r:id="rId153"/>
    <p:sldId id="362" r:id="rId154"/>
    <p:sldId id="363" r:id="rId155"/>
    <p:sldId id="364" r:id="rId156"/>
    <p:sldId id="365" r:id="rId157"/>
    <p:sldId id="590" r:id="rId158"/>
    <p:sldId id="591" r:id="rId159"/>
    <p:sldId id="368" r:id="rId160"/>
    <p:sldId id="369" r:id="rId161"/>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49B7"/>
    <a:srgbClr val="FF3300"/>
    <a:srgbClr val="993366"/>
    <a:srgbClr val="CC3300"/>
    <a:srgbClr val="E15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43.svg"/></Relationships>
</file>

<file path=ppt/diagrams/_rels/data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72.png"/><Relationship Id="rId7" Type="http://schemas.openxmlformats.org/officeDocument/2006/relationships/image" Target="../media/image4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43.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72.png"/><Relationship Id="rId7" Type="http://schemas.openxmlformats.org/officeDocument/2006/relationships/image" Target="../media/image4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C5690-7078-47FC-A5B4-F3E1A1C7D05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4809A01-1D3B-42A0-8936-E302EF3617D0}">
      <dgm:prSet custT="1"/>
      <dgm:spPr/>
      <dgm:t>
        <a:bodyPr/>
        <a:lstStyle/>
        <a:p>
          <a:pPr>
            <a:lnSpc>
              <a:spcPct val="100000"/>
            </a:lnSpc>
          </a:pPr>
          <a:r>
            <a:rPr lang="en-US" sz="2000"/>
            <a:t>Incubation period---11 to 12 days from exposure to onset of symptoms</a:t>
          </a:r>
        </a:p>
      </dgm:t>
    </dgm:pt>
    <dgm:pt modelId="{8257F920-0EF4-4E79-9491-1AF165EBBB29}" type="parTrans" cxnId="{799219EB-F626-4A46-81ED-BD7F5EE039AE}">
      <dgm:prSet/>
      <dgm:spPr/>
      <dgm:t>
        <a:bodyPr/>
        <a:lstStyle/>
        <a:p>
          <a:endParaRPr lang="en-US"/>
        </a:p>
      </dgm:t>
    </dgm:pt>
    <dgm:pt modelId="{AF91B92B-D8E7-42E8-BD0E-F067F85986E2}" type="sibTrans" cxnId="{799219EB-F626-4A46-81ED-BD7F5EE039AE}">
      <dgm:prSet/>
      <dgm:spPr/>
      <dgm:t>
        <a:bodyPr/>
        <a:lstStyle/>
        <a:p>
          <a:pPr>
            <a:lnSpc>
              <a:spcPct val="100000"/>
            </a:lnSpc>
          </a:pPr>
          <a:endParaRPr lang="en-US"/>
        </a:p>
      </dgm:t>
    </dgm:pt>
    <dgm:pt modelId="{ADB72392-F57D-49F2-A2DB-3559BEE355DA}">
      <dgm:prSet custT="1"/>
      <dgm:spPr/>
      <dgm:t>
        <a:bodyPr/>
        <a:lstStyle/>
        <a:p>
          <a:pPr>
            <a:lnSpc>
              <a:spcPct val="100000"/>
            </a:lnSpc>
          </a:pPr>
          <a:r>
            <a:rPr lang="en-US" sz="2000"/>
            <a:t>Symptoms: fever, cough, coryza, conjunctivitis, maculopapular rash and </a:t>
          </a:r>
          <a:r>
            <a:rPr lang="en-US" sz="2000" err="1"/>
            <a:t>Koplik</a:t>
          </a:r>
          <a:r>
            <a:rPr lang="en-US" sz="2000"/>
            <a:t> spots</a:t>
          </a:r>
        </a:p>
      </dgm:t>
    </dgm:pt>
    <dgm:pt modelId="{490ABC21-7F85-45DA-9CCA-C5151DEA2362}" type="parTrans" cxnId="{BA9387D9-AD14-4020-A53B-47891D9AB991}">
      <dgm:prSet/>
      <dgm:spPr/>
      <dgm:t>
        <a:bodyPr/>
        <a:lstStyle/>
        <a:p>
          <a:endParaRPr lang="en-US"/>
        </a:p>
      </dgm:t>
    </dgm:pt>
    <dgm:pt modelId="{01011795-CFAC-4B86-9076-39D56F2689B5}" type="sibTrans" cxnId="{BA9387D9-AD14-4020-A53B-47891D9AB991}">
      <dgm:prSet/>
      <dgm:spPr/>
      <dgm:t>
        <a:bodyPr/>
        <a:lstStyle/>
        <a:p>
          <a:pPr>
            <a:lnSpc>
              <a:spcPct val="100000"/>
            </a:lnSpc>
          </a:pPr>
          <a:endParaRPr lang="en-US"/>
        </a:p>
      </dgm:t>
    </dgm:pt>
    <dgm:pt modelId="{087C0BE2-EE6D-4812-8398-DC14CFEF5072}">
      <dgm:prSet custT="1"/>
      <dgm:spPr/>
      <dgm:t>
        <a:bodyPr/>
        <a:lstStyle/>
        <a:p>
          <a:pPr>
            <a:lnSpc>
              <a:spcPct val="100000"/>
            </a:lnSpc>
          </a:pPr>
          <a:r>
            <a:rPr lang="en-US" sz="2000"/>
            <a:t>Complications: otitis media, pneumonia, croup, diarrhea, encephalitis and death</a:t>
          </a:r>
        </a:p>
      </dgm:t>
    </dgm:pt>
    <dgm:pt modelId="{8D121B60-BFD8-4EB0-A955-522F1E1E668E}" type="parTrans" cxnId="{CE1A112C-1FAE-4E73-9F34-EA4654128C07}">
      <dgm:prSet/>
      <dgm:spPr/>
      <dgm:t>
        <a:bodyPr/>
        <a:lstStyle/>
        <a:p>
          <a:endParaRPr lang="en-US"/>
        </a:p>
      </dgm:t>
    </dgm:pt>
    <dgm:pt modelId="{CCAC7DC0-BB14-4951-8D7B-00E3E35CB702}" type="sibTrans" cxnId="{CE1A112C-1FAE-4E73-9F34-EA4654128C07}">
      <dgm:prSet/>
      <dgm:spPr/>
      <dgm:t>
        <a:bodyPr/>
        <a:lstStyle/>
        <a:p>
          <a:pPr>
            <a:lnSpc>
              <a:spcPct val="100000"/>
            </a:lnSpc>
          </a:pPr>
          <a:endParaRPr lang="en-US"/>
        </a:p>
      </dgm:t>
    </dgm:pt>
    <dgm:pt modelId="{4DAB05C3-B175-416D-8319-C9D028A44C77}">
      <dgm:prSet custT="1"/>
      <dgm:spPr/>
      <dgm:t>
        <a:bodyPr/>
        <a:lstStyle/>
        <a:p>
          <a:pPr>
            <a:lnSpc>
              <a:spcPct val="100000"/>
            </a:lnSpc>
          </a:pPr>
          <a:r>
            <a:rPr lang="en-US" sz="2000"/>
            <a:t>Subacute sclerosing panencephalitis (SSPE) is a progressive neurological disorder that is rare but always fatal. </a:t>
          </a:r>
        </a:p>
      </dgm:t>
    </dgm:pt>
    <dgm:pt modelId="{EF3DB4B2-1F28-4E22-8C66-291F0ECF01E3}" type="parTrans" cxnId="{A1794EE5-5EAA-493F-AB4E-9148DDB73F98}">
      <dgm:prSet/>
      <dgm:spPr/>
      <dgm:t>
        <a:bodyPr/>
        <a:lstStyle/>
        <a:p>
          <a:endParaRPr lang="en-US"/>
        </a:p>
      </dgm:t>
    </dgm:pt>
    <dgm:pt modelId="{03139D77-A229-463E-BBF5-88978C49FE02}" type="sibTrans" cxnId="{A1794EE5-5EAA-493F-AB4E-9148DDB73F98}">
      <dgm:prSet/>
      <dgm:spPr/>
      <dgm:t>
        <a:bodyPr/>
        <a:lstStyle/>
        <a:p>
          <a:endParaRPr lang="en-US"/>
        </a:p>
      </dgm:t>
    </dgm:pt>
    <dgm:pt modelId="{F2998ADD-EA28-4EF5-9A21-82EBEA127C00}" type="pres">
      <dgm:prSet presAssocID="{9AFC5690-7078-47FC-A5B4-F3E1A1C7D054}" presName="root" presStyleCnt="0">
        <dgm:presLayoutVars>
          <dgm:dir/>
          <dgm:resizeHandles val="exact"/>
        </dgm:presLayoutVars>
      </dgm:prSet>
      <dgm:spPr/>
    </dgm:pt>
    <dgm:pt modelId="{2BEE45EE-7E7A-4967-B8A6-49350AF07350}" type="pres">
      <dgm:prSet presAssocID="{9AFC5690-7078-47FC-A5B4-F3E1A1C7D054}" presName="container" presStyleCnt="0">
        <dgm:presLayoutVars>
          <dgm:dir/>
          <dgm:resizeHandles val="exact"/>
        </dgm:presLayoutVars>
      </dgm:prSet>
      <dgm:spPr/>
    </dgm:pt>
    <dgm:pt modelId="{997CF846-45D4-4F9D-9DB8-3A652575001F}" type="pres">
      <dgm:prSet presAssocID="{B4809A01-1D3B-42A0-8936-E302EF3617D0}" presName="compNode" presStyleCnt="0"/>
      <dgm:spPr/>
    </dgm:pt>
    <dgm:pt modelId="{BD58D4D8-92A7-4D62-9384-5A3CBEA38E47}" type="pres">
      <dgm:prSet presAssocID="{B4809A01-1D3B-42A0-8936-E302EF3617D0}" presName="iconBgRect" presStyleLbl="bgShp" presStyleIdx="0" presStyleCnt="4"/>
      <dgm:spPr/>
    </dgm:pt>
    <dgm:pt modelId="{F86E4EA3-BA42-4AB7-9E58-44A0ED4B32A9}" type="pres">
      <dgm:prSet presAssocID="{B4809A01-1D3B-42A0-8936-E302EF3617D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erm outline"/>
        </a:ext>
      </dgm:extLst>
    </dgm:pt>
    <dgm:pt modelId="{6920A5F5-F71D-45D3-945F-D47B46439534}" type="pres">
      <dgm:prSet presAssocID="{B4809A01-1D3B-42A0-8936-E302EF3617D0}" presName="spaceRect" presStyleCnt="0"/>
      <dgm:spPr/>
    </dgm:pt>
    <dgm:pt modelId="{BE569CB8-0EAD-40F0-9BB8-5C27D7780776}" type="pres">
      <dgm:prSet presAssocID="{B4809A01-1D3B-42A0-8936-E302EF3617D0}" presName="textRect" presStyleLbl="revTx" presStyleIdx="0" presStyleCnt="4">
        <dgm:presLayoutVars>
          <dgm:chMax val="1"/>
          <dgm:chPref val="1"/>
        </dgm:presLayoutVars>
      </dgm:prSet>
      <dgm:spPr/>
    </dgm:pt>
    <dgm:pt modelId="{3F648A86-1E8D-4454-9E4C-B4D0F37389B5}" type="pres">
      <dgm:prSet presAssocID="{AF91B92B-D8E7-42E8-BD0E-F067F85986E2}" presName="sibTrans" presStyleLbl="sibTrans2D1" presStyleIdx="0" presStyleCnt="0"/>
      <dgm:spPr/>
    </dgm:pt>
    <dgm:pt modelId="{92DEF181-0E9A-4023-A7A4-766FF2DE7D1A}" type="pres">
      <dgm:prSet presAssocID="{ADB72392-F57D-49F2-A2DB-3559BEE355DA}" presName="compNode" presStyleCnt="0"/>
      <dgm:spPr/>
    </dgm:pt>
    <dgm:pt modelId="{D2BAACAD-F439-4750-B2C5-7055D83AE087}" type="pres">
      <dgm:prSet presAssocID="{ADB72392-F57D-49F2-A2DB-3559BEE355DA}" presName="iconBgRect" presStyleLbl="bgShp" presStyleIdx="1" presStyleCnt="4"/>
      <dgm:spPr/>
    </dgm:pt>
    <dgm:pt modelId="{35B93FBA-1BA2-4F25-BFDE-F1F560F0E62A}" type="pres">
      <dgm:prSet presAssocID="{ADB72392-F57D-49F2-A2DB-3559BEE355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9D345827-00F3-4607-B246-A07BBF7E4376}" type="pres">
      <dgm:prSet presAssocID="{ADB72392-F57D-49F2-A2DB-3559BEE355DA}" presName="spaceRect" presStyleCnt="0"/>
      <dgm:spPr/>
    </dgm:pt>
    <dgm:pt modelId="{7F7D15C3-684B-484B-B147-BABE246CEB19}" type="pres">
      <dgm:prSet presAssocID="{ADB72392-F57D-49F2-A2DB-3559BEE355DA}" presName="textRect" presStyleLbl="revTx" presStyleIdx="1" presStyleCnt="4">
        <dgm:presLayoutVars>
          <dgm:chMax val="1"/>
          <dgm:chPref val="1"/>
        </dgm:presLayoutVars>
      </dgm:prSet>
      <dgm:spPr/>
    </dgm:pt>
    <dgm:pt modelId="{163E6A83-1E18-465C-841C-2FAA7B601F4E}" type="pres">
      <dgm:prSet presAssocID="{01011795-CFAC-4B86-9076-39D56F2689B5}" presName="sibTrans" presStyleLbl="sibTrans2D1" presStyleIdx="0" presStyleCnt="0"/>
      <dgm:spPr/>
    </dgm:pt>
    <dgm:pt modelId="{D288B9BB-2E0D-4325-B63E-2BF499D813CD}" type="pres">
      <dgm:prSet presAssocID="{087C0BE2-EE6D-4812-8398-DC14CFEF5072}" presName="compNode" presStyleCnt="0"/>
      <dgm:spPr/>
    </dgm:pt>
    <dgm:pt modelId="{3BC9FF82-D26A-4EEF-B6D8-244BD10A3F39}" type="pres">
      <dgm:prSet presAssocID="{087C0BE2-EE6D-4812-8398-DC14CFEF5072}" presName="iconBgRect" presStyleLbl="bgShp" presStyleIdx="2" presStyleCnt="4"/>
      <dgm:spPr/>
    </dgm:pt>
    <dgm:pt modelId="{1889E253-E243-4D3A-931A-FA2F82D5ECAB}" type="pres">
      <dgm:prSet presAssocID="{087C0BE2-EE6D-4812-8398-DC14CFEF507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a:ext>
      </dgm:extLst>
    </dgm:pt>
    <dgm:pt modelId="{D5E1CB82-F8FD-4BF7-9495-A49ACD79EA2B}" type="pres">
      <dgm:prSet presAssocID="{087C0BE2-EE6D-4812-8398-DC14CFEF5072}" presName="spaceRect" presStyleCnt="0"/>
      <dgm:spPr/>
    </dgm:pt>
    <dgm:pt modelId="{5CCA7CCD-7DB3-4614-A272-C2486C607E04}" type="pres">
      <dgm:prSet presAssocID="{087C0BE2-EE6D-4812-8398-DC14CFEF5072}" presName="textRect" presStyleLbl="revTx" presStyleIdx="2" presStyleCnt="4">
        <dgm:presLayoutVars>
          <dgm:chMax val="1"/>
          <dgm:chPref val="1"/>
        </dgm:presLayoutVars>
      </dgm:prSet>
      <dgm:spPr/>
    </dgm:pt>
    <dgm:pt modelId="{96544C0E-25D5-40B9-A20A-95203AB4A5C3}" type="pres">
      <dgm:prSet presAssocID="{CCAC7DC0-BB14-4951-8D7B-00E3E35CB702}" presName="sibTrans" presStyleLbl="sibTrans2D1" presStyleIdx="0" presStyleCnt="0"/>
      <dgm:spPr/>
    </dgm:pt>
    <dgm:pt modelId="{BC09964A-4ADB-4C29-A89A-8C6A36A08E11}" type="pres">
      <dgm:prSet presAssocID="{4DAB05C3-B175-416D-8319-C9D028A44C77}" presName="compNode" presStyleCnt="0"/>
      <dgm:spPr/>
    </dgm:pt>
    <dgm:pt modelId="{8CC22BEB-5DB7-46AF-B1F7-8ACCC95ECEDC}" type="pres">
      <dgm:prSet presAssocID="{4DAB05C3-B175-416D-8319-C9D028A44C77}" presName="iconBgRect" presStyleLbl="bgShp" presStyleIdx="3" presStyleCnt="4"/>
      <dgm:spPr/>
    </dgm:pt>
    <dgm:pt modelId="{328063CE-1874-487C-A68D-92CFFA4D4010}" type="pres">
      <dgm:prSet presAssocID="{4DAB05C3-B175-416D-8319-C9D028A44C7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ain in head"/>
        </a:ext>
      </dgm:extLst>
    </dgm:pt>
    <dgm:pt modelId="{00EAFA5C-B1D6-4A97-B0E9-C96FB82ADBEC}" type="pres">
      <dgm:prSet presAssocID="{4DAB05C3-B175-416D-8319-C9D028A44C77}" presName="spaceRect" presStyleCnt="0"/>
      <dgm:spPr/>
    </dgm:pt>
    <dgm:pt modelId="{CA970D53-222D-4F15-AB5C-3E6875C8214E}" type="pres">
      <dgm:prSet presAssocID="{4DAB05C3-B175-416D-8319-C9D028A44C77}" presName="textRect" presStyleLbl="revTx" presStyleIdx="3" presStyleCnt="4">
        <dgm:presLayoutVars>
          <dgm:chMax val="1"/>
          <dgm:chPref val="1"/>
        </dgm:presLayoutVars>
      </dgm:prSet>
      <dgm:spPr/>
    </dgm:pt>
  </dgm:ptLst>
  <dgm:cxnLst>
    <dgm:cxn modelId="{F4C76926-76E9-40FA-9D4D-7430AC5A8DCC}" type="presOf" srcId="{4DAB05C3-B175-416D-8319-C9D028A44C77}" destId="{CA970D53-222D-4F15-AB5C-3E6875C8214E}" srcOrd="0" destOrd="0" presId="urn:microsoft.com/office/officeart/2018/2/layout/IconCircleList"/>
    <dgm:cxn modelId="{CE1A112C-1FAE-4E73-9F34-EA4654128C07}" srcId="{9AFC5690-7078-47FC-A5B4-F3E1A1C7D054}" destId="{087C0BE2-EE6D-4812-8398-DC14CFEF5072}" srcOrd="2" destOrd="0" parTransId="{8D121B60-BFD8-4EB0-A955-522F1E1E668E}" sibTransId="{CCAC7DC0-BB14-4951-8D7B-00E3E35CB702}"/>
    <dgm:cxn modelId="{28AF5F66-A7DF-4E43-A700-841EBDB8135C}" type="presOf" srcId="{087C0BE2-EE6D-4812-8398-DC14CFEF5072}" destId="{5CCA7CCD-7DB3-4614-A272-C2486C607E04}" srcOrd="0" destOrd="0" presId="urn:microsoft.com/office/officeart/2018/2/layout/IconCircleList"/>
    <dgm:cxn modelId="{32012B55-4B18-49C7-849D-6975FD8B9A94}" type="presOf" srcId="{AF91B92B-D8E7-42E8-BD0E-F067F85986E2}" destId="{3F648A86-1E8D-4454-9E4C-B4D0F37389B5}" srcOrd="0" destOrd="0" presId="urn:microsoft.com/office/officeart/2018/2/layout/IconCircleList"/>
    <dgm:cxn modelId="{C7B6DEBC-97EA-4055-B091-4743D68A03E1}" type="presOf" srcId="{CCAC7DC0-BB14-4951-8D7B-00E3E35CB702}" destId="{96544C0E-25D5-40B9-A20A-95203AB4A5C3}" srcOrd="0" destOrd="0" presId="urn:microsoft.com/office/officeart/2018/2/layout/IconCircleList"/>
    <dgm:cxn modelId="{B0AC01C3-9995-4836-B362-83EDA6563148}" type="presOf" srcId="{9AFC5690-7078-47FC-A5B4-F3E1A1C7D054}" destId="{F2998ADD-EA28-4EF5-9A21-82EBEA127C00}" srcOrd="0" destOrd="0" presId="urn:microsoft.com/office/officeart/2018/2/layout/IconCircleList"/>
    <dgm:cxn modelId="{0E19CBC7-69AF-4A18-B027-0454BBBBF956}" type="presOf" srcId="{01011795-CFAC-4B86-9076-39D56F2689B5}" destId="{163E6A83-1E18-465C-841C-2FAA7B601F4E}" srcOrd="0" destOrd="0" presId="urn:microsoft.com/office/officeart/2018/2/layout/IconCircleList"/>
    <dgm:cxn modelId="{979450CE-DB72-4B47-865E-744E146BC7DE}" type="presOf" srcId="{B4809A01-1D3B-42A0-8936-E302EF3617D0}" destId="{BE569CB8-0EAD-40F0-9BB8-5C27D7780776}" srcOrd="0" destOrd="0" presId="urn:microsoft.com/office/officeart/2018/2/layout/IconCircleList"/>
    <dgm:cxn modelId="{BA9387D9-AD14-4020-A53B-47891D9AB991}" srcId="{9AFC5690-7078-47FC-A5B4-F3E1A1C7D054}" destId="{ADB72392-F57D-49F2-A2DB-3559BEE355DA}" srcOrd="1" destOrd="0" parTransId="{490ABC21-7F85-45DA-9CCA-C5151DEA2362}" sibTransId="{01011795-CFAC-4B86-9076-39D56F2689B5}"/>
    <dgm:cxn modelId="{A1794EE5-5EAA-493F-AB4E-9148DDB73F98}" srcId="{9AFC5690-7078-47FC-A5B4-F3E1A1C7D054}" destId="{4DAB05C3-B175-416D-8319-C9D028A44C77}" srcOrd="3" destOrd="0" parTransId="{EF3DB4B2-1F28-4E22-8C66-291F0ECF01E3}" sibTransId="{03139D77-A229-463E-BBF5-88978C49FE02}"/>
    <dgm:cxn modelId="{799219EB-F626-4A46-81ED-BD7F5EE039AE}" srcId="{9AFC5690-7078-47FC-A5B4-F3E1A1C7D054}" destId="{B4809A01-1D3B-42A0-8936-E302EF3617D0}" srcOrd="0" destOrd="0" parTransId="{8257F920-0EF4-4E79-9491-1AF165EBBB29}" sibTransId="{AF91B92B-D8E7-42E8-BD0E-F067F85986E2}"/>
    <dgm:cxn modelId="{9E39ABEC-15EC-4AA3-ADF8-65403D3143D8}" type="presOf" srcId="{ADB72392-F57D-49F2-A2DB-3559BEE355DA}" destId="{7F7D15C3-684B-484B-B147-BABE246CEB19}" srcOrd="0" destOrd="0" presId="urn:microsoft.com/office/officeart/2018/2/layout/IconCircleList"/>
    <dgm:cxn modelId="{261B4453-A5AE-4363-AA9F-7E5E765C2382}" type="presParOf" srcId="{F2998ADD-EA28-4EF5-9A21-82EBEA127C00}" destId="{2BEE45EE-7E7A-4967-B8A6-49350AF07350}" srcOrd="0" destOrd="0" presId="urn:microsoft.com/office/officeart/2018/2/layout/IconCircleList"/>
    <dgm:cxn modelId="{DC9F9B34-8802-45F4-8E93-67D9857D84DB}" type="presParOf" srcId="{2BEE45EE-7E7A-4967-B8A6-49350AF07350}" destId="{997CF846-45D4-4F9D-9DB8-3A652575001F}" srcOrd="0" destOrd="0" presId="urn:microsoft.com/office/officeart/2018/2/layout/IconCircleList"/>
    <dgm:cxn modelId="{B11D8992-6648-4291-89B9-8AC561B4DDD5}" type="presParOf" srcId="{997CF846-45D4-4F9D-9DB8-3A652575001F}" destId="{BD58D4D8-92A7-4D62-9384-5A3CBEA38E47}" srcOrd="0" destOrd="0" presId="urn:microsoft.com/office/officeart/2018/2/layout/IconCircleList"/>
    <dgm:cxn modelId="{2C648E93-9E82-4B75-9857-DD4EF61BB1BD}" type="presParOf" srcId="{997CF846-45D4-4F9D-9DB8-3A652575001F}" destId="{F86E4EA3-BA42-4AB7-9E58-44A0ED4B32A9}" srcOrd="1" destOrd="0" presId="urn:microsoft.com/office/officeart/2018/2/layout/IconCircleList"/>
    <dgm:cxn modelId="{6648AD79-CF8A-4D8E-98F3-EF96D9049B47}" type="presParOf" srcId="{997CF846-45D4-4F9D-9DB8-3A652575001F}" destId="{6920A5F5-F71D-45D3-945F-D47B46439534}" srcOrd="2" destOrd="0" presId="urn:microsoft.com/office/officeart/2018/2/layout/IconCircleList"/>
    <dgm:cxn modelId="{8A52979B-E21F-411F-AB56-1C109F4908FA}" type="presParOf" srcId="{997CF846-45D4-4F9D-9DB8-3A652575001F}" destId="{BE569CB8-0EAD-40F0-9BB8-5C27D7780776}" srcOrd="3" destOrd="0" presId="urn:microsoft.com/office/officeart/2018/2/layout/IconCircleList"/>
    <dgm:cxn modelId="{9201B4C8-3761-4A40-A507-CF8345BDB96F}" type="presParOf" srcId="{2BEE45EE-7E7A-4967-B8A6-49350AF07350}" destId="{3F648A86-1E8D-4454-9E4C-B4D0F37389B5}" srcOrd="1" destOrd="0" presId="urn:microsoft.com/office/officeart/2018/2/layout/IconCircleList"/>
    <dgm:cxn modelId="{B50FB5D5-88D0-49A8-87CF-C5907ECE4EC3}" type="presParOf" srcId="{2BEE45EE-7E7A-4967-B8A6-49350AF07350}" destId="{92DEF181-0E9A-4023-A7A4-766FF2DE7D1A}" srcOrd="2" destOrd="0" presId="urn:microsoft.com/office/officeart/2018/2/layout/IconCircleList"/>
    <dgm:cxn modelId="{37869075-CD44-40F7-9EC3-62A8CFAA6F3B}" type="presParOf" srcId="{92DEF181-0E9A-4023-A7A4-766FF2DE7D1A}" destId="{D2BAACAD-F439-4750-B2C5-7055D83AE087}" srcOrd="0" destOrd="0" presId="urn:microsoft.com/office/officeart/2018/2/layout/IconCircleList"/>
    <dgm:cxn modelId="{C5DACB54-AC04-47E1-ACBB-B1157B357CF3}" type="presParOf" srcId="{92DEF181-0E9A-4023-A7A4-766FF2DE7D1A}" destId="{35B93FBA-1BA2-4F25-BFDE-F1F560F0E62A}" srcOrd="1" destOrd="0" presId="urn:microsoft.com/office/officeart/2018/2/layout/IconCircleList"/>
    <dgm:cxn modelId="{3D55C615-DF82-4713-A15C-D3C46BBBFE02}" type="presParOf" srcId="{92DEF181-0E9A-4023-A7A4-766FF2DE7D1A}" destId="{9D345827-00F3-4607-B246-A07BBF7E4376}" srcOrd="2" destOrd="0" presId="urn:microsoft.com/office/officeart/2018/2/layout/IconCircleList"/>
    <dgm:cxn modelId="{CC651BCD-A00C-4AA5-BA2B-CE155991648E}" type="presParOf" srcId="{92DEF181-0E9A-4023-A7A4-766FF2DE7D1A}" destId="{7F7D15C3-684B-484B-B147-BABE246CEB19}" srcOrd="3" destOrd="0" presId="urn:microsoft.com/office/officeart/2018/2/layout/IconCircleList"/>
    <dgm:cxn modelId="{8F60D5A6-20B5-409F-AB9A-DF761753AC55}" type="presParOf" srcId="{2BEE45EE-7E7A-4967-B8A6-49350AF07350}" destId="{163E6A83-1E18-465C-841C-2FAA7B601F4E}" srcOrd="3" destOrd="0" presId="urn:microsoft.com/office/officeart/2018/2/layout/IconCircleList"/>
    <dgm:cxn modelId="{E92C9C2B-916E-4890-91D9-F5D4CEC54AB2}" type="presParOf" srcId="{2BEE45EE-7E7A-4967-B8A6-49350AF07350}" destId="{D288B9BB-2E0D-4325-B63E-2BF499D813CD}" srcOrd="4" destOrd="0" presId="urn:microsoft.com/office/officeart/2018/2/layout/IconCircleList"/>
    <dgm:cxn modelId="{86912F94-C80E-4E91-8CB4-43076296EAA2}" type="presParOf" srcId="{D288B9BB-2E0D-4325-B63E-2BF499D813CD}" destId="{3BC9FF82-D26A-4EEF-B6D8-244BD10A3F39}" srcOrd="0" destOrd="0" presId="urn:microsoft.com/office/officeart/2018/2/layout/IconCircleList"/>
    <dgm:cxn modelId="{CB0E379C-E54D-42A5-B527-99527AD4A7A1}" type="presParOf" srcId="{D288B9BB-2E0D-4325-B63E-2BF499D813CD}" destId="{1889E253-E243-4D3A-931A-FA2F82D5ECAB}" srcOrd="1" destOrd="0" presId="urn:microsoft.com/office/officeart/2018/2/layout/IconCircleList"/>
    <dgm:cxn modelId="{96A304F8-9608-49C4-892D-7C514DC41A74}" type="presParOf" srcId="{D288B9BB-2E0D-4325-B63E-2BF499D813CD}" destId="{D5E1CB82-F8FD-4BF7-9495-A49ACD79EA2B}" srcOrd="2" destOrd="0" presId="urn:microsoft.com/office/officeart/2018/2/layout/IconCircleList"/>
    <dgm:cxn modelId="{29E4DD8A-4776-43BD-A05A-14BF4AED9E0E}" type="presParOf" srcId="{D288B9BB-2E0D-4325-B63E-2BF499D813CD}" destId="{5CCA7CCD-7DB3-4614-A272-C2486C607E04}" srcOrd="3" destOrd="0" presId="urn:microsoft.com/office/officeart/2018/2/layout/IconCircleList"/>
    <dgm:cxn modelId="{3112B08E-1D4B-417F-BEF2-020DEC7260B7}" type="presParOf" srcId="{2BEE45EE-7E7A-4967-B8A6-49350AF07350}" destId="{96544C0E-25D5-40B9-A20A-95203AB4A5C3}" srcOrd="5" destOrd="0" presId="urn:microsoft.com/office/officeart/2018/2/layout/IconCircleList"/>
    <dgm:cxn modelId="{047CEDB5-53B5-4224-A20B-73E2EADFFA48}" type="presParOf" srcId="{2BEE45EE-7E7A-4967-B8A6-49350AF07350}" destId="{BC09964A-4ADB-4C29-A89A-8C6A36A08E11}" srcOrd="6" destOrd="0" presId="urn:microsoft.com/office/officeart/2018/2/layout/IconCircleList"/>
    <dgm:cxn modelId="{B86301F1-4C77-4795-97E4-E7782EEA0813}" type="presParOf" srcId="{BC09964A-4ADB-4C29-A89A-8C6A36A08E11}" destId="{8CC22BEB-5DB7-46AF-B1F7-8ACCC95ECEDC}" srcOrd="0" destOrd="0" presId="urn:microsoft.com/office/officeart/2018/2/layout/IconCircleList"/>
    <dgm:cxn modelId="{93760B46-ED9D-47FF-9805-7D4695712B86}" type="presParOf" srcId="{BC09964A-4ADB-4C29-A89A-8C6A36A08E11}" destId="{328063CE-1874-487C-A68D-92CFFA4D4010}" srcOrd="1" destOrd="0" presId="urn:microsoft.com/office/officeart/2018/2/layout/IconCircleList"/>
    <dgm:cxn modelId="{A30D3712-415A-4408-A1C9-8CB8717A2211}" type="presParOf" srcId="{BC09964A-4ADB-4C29-A89A-8C6A36A08E11}" destId="{00EAFA5C-B1D6-4A97-B0E9-C96FB82ADBEC}" srcOrd="2" destOrd="0" presId="urn:microsoft.com/office/officeart/2018/2/layout/IconCircleList"/>
    <dgm:cxn modelId="{9E0EF204-1B31-4A73-881C-1DEF7FC4560A}" type="presParOf" srcId="{BC09964A-4ADB-4C29-A89A-8C6A36A08E11}" destId="{CA970D53-222D-4F15-AB5C-3E6875C8214E}"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BE0E87-9F4D-4A6A-B6EA-DE4C00BE321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70CD255-2D29-4510-B86E-9A7E7969A21D}">
      <dgm:prSet custT="1"/>
      <dgm:spPr/>
      <dgm:t>
        <a:bodyPr/>
        <a:lstStyle/>
        <a:p>
          <a:r>
            <a:rPr lang="en-US" sz="2000"/>
            <a:t>Herpes zoster (HZ), or shingles, occurs through reactivation of latent varicella-zoster virus</a:t>
          </a:r>
        </a:p>
      </dgm:t>
    </dgm:pt>
    <dgm:pt modelId="{F0722F9A-890E-4B28-B195-8CC92DC09783}" type="parTrans" cxnId="{3D37B966-EB98-4064-A3F8-403677990C08}">
      <dgm:prSet/>
      <dgm:spPr/>
      <dgm:t>
        <a:bodyPr/>
        <a:lstStyle/>
        <a:p>
          <a:endParaRPr lang="en-US"/>
        </a:p>
      </dgm:t>
    </dgm:pt>
    <dgm:pt modelId="{BCA01772-E4E3-42D7-AD94-C27BC90A63CD}" type="sibTrans" cxnId="{3D37B966-EB98-4064-A3F8-403677990C08}">
      <dgm:prSet/>
      <dgm:spPr/>
      <dgm:t>
        <a:bodyPr/>
        <a:lstStyle/>
        <a:p>
          <a:endParaRPr lang="en-US"/>
        </a:p>
      </dgm:t>
    </dgm:pt>
    <dgm:pt modelId="{4200D7CB-ABA7-4765-BE34-B773B8663C1B}">
      <dgm:prSet custT="1"/>
      <dgm:spPr/>
      <dgm:t>
        <a:bodyPr/>
        <a:lstStyle/>
        <a:p>
          <a:r>
            <a:rPr lang="en-US" sz="1900"/>
            <a:t>Typically characterized by prodromal pain and an acute vesicular eruption (rash) accompanied by moderate to severe pain</a:t>
          </a:r>
        </a:p>
      </dgm:t>
    </dgm:pt>
    <dgm:pt modelId="{DEB8177B-D1B5-40D3-9574-4D1F8061D0E1}" type="parTrans" cxnId="{B76761B6-9D11-4935-89E3-AD6494203057}">
      <dgm:prSet/>
      <dgm:spPr/>
      <dgm:t>
        <a:bodyPr/>
        <a:lstStyle/>
        <a:p>
          <a:endParaRPr lang="en-US"/>
        </a:p>
      </dgm:t>
    </dgm:pt>
    <dgm:pt modelId="{64448093-FA95-4050-8537-16F7386D3F05}" type="sibTrans" cxnId="{B76761B6-9D11-4935-89E3-AD6494203057}">
      <dgm:prSet/>
      <dgm:spPr/>
      <dgm:t>
        <a:bodyPr/>
        <a:lstStyle/>
        <a:p>
          <a:endParaRPr lang="en-US"/>
        </a:p>
      </dgm:t>
    </dgm:pt>
    <dgm:pt modelId="{5970EEBB-1CB3-4F3B-9518-2416E1446269}">
      <dgm:prSet custT="1"/>
      <dgm:spPr/>
      <dgm:t>
        <a:bodyPr/>
        <a:lstStyle/>
        <a:p>
          <a:r>
            <a:rPr lang="en-US" sz="2000"/>
            <a:t>One in three persons will develop zoster during their lifetime</a:t>
          </a:r>
        </a:p>
      </dgm:t>
    </dgm:pt>
    <dgm:pt modelId="{4980F8E4-2A89-413C-B15E-C45F669ABEF0}" type="parTrans" cxnId="{0983CEE5-A1D4-438E-BB51-BD050A515941}">
      <dgm:prSet/>
      <dgm:spPr/>
      <dgm:t>
        <a:bodyPr/>
        <a:lstStyle/>
        <a:p>
          <a:endParaRPr lang="en-US"/>
        </a:p>
      </dgm:t>
    </dgm:pt>
    <dgm:pt modelId="{24777D93-B6BA-4AD0-9522-99448A513602}" type="sibTrans" cxnId="{0983CEE5-A1D4-438E-BB51-BD050A515941}">
      <dgm:prSet/>
      <dgm:spPr/>
      <dgm:t>
        <a:bodyPr/>
        <a:lstStyle/>
        <a:p>
          <a:endParaRPr lang="en-US"/>
        </a:p>
      </dgm:t>
    </dgm:pt>
    <dgm:pt modelId="{3E5272E4-624D-4663-89F6-F9653A5D8AAB}">
      <dgm:prSet/>
      <dgm:spPr/>
      <dgm:t>
        <a:bodyPr/>
        <a:lstStyle/>
        <a:p>
          <a:r>
            <a:rPr lang="en-US"/>
            <a:t>Post-herpetic neuralgia PHN is defined as nerve pain persisting longer than 3 mos. after disappearance of the rash.</a:t>
          </a:r>
        </a:p>
      </dgm:t>
    </dgm:pt>
    <dgm:pt modelId="{402C2156-656D-4AA9-BC3A-1CE44EA7A0B7}" type="parTrans" cxnId="{C9E7D67D-7822-4354-884B-7554F54D66DA}">
      <dgm:prSet/>
      <dgm:spPr/>
      <dgm:t>
        <a:bodyPr/>
        <a:lstStyle/>
        <a:p>
          <a:endParaRPr lang="en-US"/>
        </a:p>
      </dgm:t>
    </dgm:pt>
    <dgm:pt modelId="{4D7F2441-FF4C-4867-BB9C-4145E8F62659}" type="sibTrans" cxnId="{C9E7D67D-7822-4354-884B-7554F54D66DA}">
      <dgm:prSet/>
      <dgm:spPr/>
      <dgm:t>
        <a:bodyPr/>
        <a:lstStyle/>
        <a:p>
          <a:endParaRPr lang="en-US"/>
        </a:p>
      </dgm:t>
    </dgm:pt>
    <dgm:pt modelId="{CE0CD080-15F5-4D34-AFDF-DBF2B3A7A91C}">
      <dgm:prSet/>
      <dgm:spPr/>
      <dgm:t>
        <a:bodyPr/>
        <a:lstStyle/>
        <a:p>
          <a:r>
            <a:rPr lang="en-US"/>
            <a:t>Risk for zoster and PHN increases with age 	</a:t>
          </a:r>
        </a:p>
      </dgm:t>
    </dgm:pt>
    <dgm:pt modelId="{041CD70D-E113-44DE-836D-D9188659A7F0}" type="parTrans" cxnId="{3FBF1997-7664-4322-ACFE-131FA0695586}">
      <dgm:prSet/>
      <dgm:spPr/>
      <dgm:t>
        <a:bodyPr/>
        <a:lstStyle/>
        <a:p>
          <a:endParaRPr lang="en-US"/>
        </a:p>
      </dgm:t>
    </dgm:pt>
    <dgm:pt modelId="{DB27EDD2-77D1-425A-8324-BC8E8181FCBA}" type="sibTrans" cxnId="{3FBF1997-7664-4322-ACFE-131FA0695586}">
      <dgm:prSet/>
      <dgm:spPr/>
      <dgm:t>
        <a:bodyPr/>
        <a:lstStyle/>
        <a:p>
          <a:endParaRPr lang="en-US"/>
        </a:p>
      </dgm:t>
    </dgm:pt>
    <dgm:pt modelId="{EF1F63E3-F5C3-B34D-BF8B-A87E3489DBAC}" type="pres">
      <dgm:prSet presAssocID="{75BE0E87-9F4D-4A6A-B6EA-DE4C00BE321B}" presName="diagram" presStyleCnt="0">
        <dgm:presLayoutVars>
          <dgm:dir/>
          <dgm:resizeHandles val="exact"/>
        </dgm:presLayoutVars>
      </dgm:prSet>
      <dgm:spPr/>
    </dgm:pt>
    <dgm:pt modelId="{9747A683-212B-7D45-AD3A-62AE31E98B32}" type="pres">
      <dgm:prSet presAssocID="{170CD255-2D29-4510-B86E-9A7E7969A21D}" presName="node" presStyleLbl="node1" presStyleIdx="0" presStyleCnt="5">
        <dgm:presLayoutVars>
          <dgm:bulletEnabled val="1"/>
        </dgm:presLayoutVars>
      </dgm:prSet>
      <dgm:spPr/>
    </dgm:pt>
    <dgm:pt modelId="{F31A7155-C810-2B4F-8F5A-5D5E53B029FE}" type="pres">
      <dgm:prSet presAssocID="{BCA01772-E4E3-42D7-AD94-C27BC90A63CD}" presName="sibTrans" presStyleCnt="0"/>
      <dgm:spPr/>
    </dgm:pt>
    <dgm:pt modelId="{538E65FF-2B75-2842-AABF-170BE5D5C4F6}" type="pres">
      <dgm:prSet presAssocID="{4200D7CB-ABA7-4765-BE34-B773B8663C1B}" presName="node" presStyleLbl="node1" presStyleIdx="1" presStyleCnt="5">
        <dgm:presLayoutVars>
          <dgm:bulletEnabled val="1"/>
        </dgm:presLayoutVars>
      </dgm:prSet>
      <dgm:spPr/>
    </dgm:pt>
    <dgm:pt modelId="{B31B597A-D776-604F-805C-405DF75F3E10}" type="pres">
      <dgm:prSet presAssocID="{64448093-FA95-4050-8537-16F7386D3F05}" presName="sibTrans" presStyleCnt="0"/>
      <dgm:spPr/>
    </dgm:pt>
    <dgm:pt modelId="{D4741599-4974-E04A-9DED-3209E7909BC1}" type="pres">
      <dgm:prSet presAssocID="{5970EEBB-1CB3-4F3B-9518-2416E1446269}" presName="node" presStyleLbl="node1" presStyleIdx="2" presStyleCnt="5">
        <dgm:presLayoutVars>
          <dgm:bulletEnabled val="1"/>
        </dgm:presLayoutVars>
      </dgm:prSet>
      <dgm:spPr/>
    </dgm:pt>
    <dgm:pt modelId="{7A356302-6F3A-A047-8E1D-2081CADED0FE}" type="pres">
      <dgm:prSet presAssocID="{24777D93-B6BA-4AD0-9522-99448A513602}" presName="sibTrans" presStyleCnt="0"/>
      <dgm:spPr/>
    </dgm:pt>
    <dgm:pt modelId="{B4FCCFF6-6FD4-1E48-94A5-94849A8B634C}" type="pres">
      <dgm:prSet presAssocID="{3E5272E4-624D-4663-89F6-F9653A5D8AAB}" presName="node" presStyleLbl="node1" presStyleIdx="3" presStyleCnt="5">
        <dgm:presLayoutVars>
          <dgm:bulletEnabled val="1"/>
        </dgm:presLayoutVars>
      </dgm:prSet>
      <dgm:spPr/>
    </dgm:pt>
    <dgm:pt modelId="{A0D3FC6A-0188-224B-ABDB-61B51C4FC679}" type="pres">
      <dgm:prSet presAssocID="{4D7F2441-FF4C-4867-BB9C-4145E8F62659}" presName="sibTrans" presStyleCnt="0"/>
      <dgm:spPr/>
    </dgm:pt>
    <dgm:pt modelId="{647F56E3-C504-914E-98E9-1ADAF8BA0CF6}" type="pres">
      <dgm:prSet presAssocID="{CE0CD080-15F5-4D34-AFDF-DBF2B3A7A91C}" presName="node" presStyleLbl="node1" presStyleIdx="4" presStyleCnt="5">
        <dgm:presLayoutVars>
          <dgm:bulletEnabled val="1"/>
        </dgm:presLayoutVars>
      </dgm:prSet>
      <dgm:spPr/>
    </dgm:pt>
  </dgm:ptLst>
  <dgm:cxnLst>
    <dgm:cxn modelId="{DF04B017-CE60-054A-AABB-C59BDD9F6BA0}" type="presOf" srcId="{75BE0E87-9F4D-4A6A-B6EA-DE4C00BE321B}" destId="{EF1F63E3-F5C3-B34D-BF8B-A87E3489DBAC}" srcOrd="0" destOrd="0" presId="urn:microsoft.com/office/officeart/2005/8/layout/default"/>
    <dgm:cxn modelId="{BCA5D025-B807-874E-B3B2-BE04FD29D83A}" type="presOf" srcId="{3E5272E4-624D-4663-89F6-F9653A5D8AAB}" destId="{B4FCCFF6-6FD4-1E48-94A5-94849A8B634C}" srcOrd="0" destOrd="0" presId="urn:microsoft.com/office/officeart/2005/8/layout/default"/>
    <dgm:cxn modelId="{3D37B966-EB98-4064-A3F8-403677990C08}" srcId="{75BE0E87-9F4D-4A6A-B6EA-DE4C00BE321B}" destId="{170CD255-2D29-4510-B86E-9A7E7969A21D}" srcOrd="0" destOrd="0" parTransId="{F0722F9A-890E-4B28-B195-8CC92DC09783}" sibTransId="{BCA01772-E4E3-42D7-AD94-C27BC90A63CD}"/>
    <dgm:cxn modelId="{4C4ECE66-2E9E-C64E-BBBC-BF8DEF5C516A}" type="presOf" srcId="{CE0CD080-15F5-4D34-AFDF-DBF2B3A7A91C}" destId="{647F56E3-C504-914E-98E9-1ADAF8BA0CF6}" srcOrd="0" destOrd="0" presId="urn:microsoft.com/office/officeart/2005/8/layout/default"/>
    <dgm:cxn modelId="{C9E7D67D-7822-4354-884B-7554F54D66DA}" srcId="{75BE0E87-9F4D-4A6A-B6EA-DE4C00BE321B}" destId="{3E5272E4-624D-4663-89F6-F9653A5D8AAB}" srcOrd="3" destOrd="0" parTransId="{402C2156-656D-4AA9-BC3A-1CE44EA7A0B7}" sibTransId="{4D7F2441-FF4C-4867-BB9C-4145E8F62659}"/>
    <dgm:cxn modelId="{3FBF1997-7664-4322-ACFE-131FA0695586}" srcId="{75BE0E87-9F4D-4A6A-B6EA-DE4C00BE321B}" destId="{CE0CD080-15F5-4D34-AFDF-DBF2B3A7A91C}" srcOrd="4" destOrd="0" parTransId="{041CD70D-E113-44DE-836D-D9188659A7F0}" sibTransId="{DB27EDD2-77D1-425A-8324-BC8E8181FCBA}"/>
    <dgm:cxn modelId="{001D6BA1-2BBF-EB45-A4F0-9A4903F50756}" type="presOf" srcId="{170CD255-2D29-4510-B86E-9A7E7969A21D}" destId="{9747A683-212B-7D45-AD3A-62AE31E98B32}" srcOrd="0" destOrd="0" presId="urn:microsoft.com/office/officeart/2005/8/layout/default"/>
    <dgm:cxn modelId="{B76761B6-9D11-4935-89E3-AD6494203057}" srcId="{75BE0E87-9F4D-4A6A-B6EA-DE4C00BE321B}" destId="{4200D7CB-ABA7-4765-BE34-B773B8663C1B}" srcOrd="1" destOrd="0" parTransId="{DEB8177B-D1B5-40D3-9574-4D1F8061D0E1}" sibTransId="{64448093-FA95-4050-8537-16F7386D3F05}"/>
    <dgm:cxn modelId="{376A0FC3-A4BA-9E4A-BA3C-55C637D03547}" type="presOf" srcId="{5970EEBB-1CB3-4F3B-9518-2416E1446269}" destId="{D4741599-4974-E04A-9DED-3209E7909BC1}" srcOrd="0" destOrd="0" presId="urn:microsoft.com/office/officeart/2005/8/layout/default"/>
    <dgm:cxn modelId="{0983CEE5-A1D4-438E-BB51-BD050A515941}" srcId="{75BE0E87-9F4D-4A6A-B6EA-DE4C00BE321B}" destId="{5970EEBB-1CB3-4F3B-9518-2416E1446269}" srcOrd="2" destOrd="0" parTransId="{4980F8E4-2A89-413C-B15E-C45F669ABEF0}" sibTransId="{24777D93-B6BA-4AD0-9522-99448A513602}"/>
    <dgm:cxn modelId="{055347EC-DAE1-6F47-8556-4E473DCEDB1B}" type="presOf" srcId="{4200D7CB-ABA7-4765-BE34-B773B8663C1B}" destId="{538E65FF-2B75-2842-AABF-170BE5D5C4F6}" srcOrd="0" destOrd="0" presId="urn:microsoft.com/office/officeart/2005/8/layout/default"/>
    <dgm:cxn modelId="{68F0B7AA-A362-1347-9AEE-27F8263F373C}" type="presParOf" srcId="{EF1F63E3-F5C3-B34D-BF8B-A87E3489DBAC}" destId="{9747A683-212B-7D45-AD3A-62AE31E98B32}" srcOrd="0" destOrd="0" presId="urn:microsoft.com/office/officeart/2005/8/layout/default"/>
    <dgm:cxn modelId="{EC17C4FA-34C0-994D-A481-5D76298C1D74}" type="presParOf" srcId="{EF1F63E3-F5C3-B34D-BF8B-A87E3489DBAC}" destId="{F31A7155-C810-2B4F-8F5A-5D5E53B029FE}" srcOrd="1" destOrd="0" presId="urn:microsoft.com/office/officeart/2005/8/layout/default"/>
    <dgm:cxn modelId="{24286F77-0ECB-9F45-B41F-F7A3F662A209}" type="presParOf" srcId="{EF1F63E3-F5C3-B34D-BF8B-A87E3489DBAC}" destId="{538E65FF-2B75-2842-AABF-170BE5D5C4F6}" srcOrd="2" destOrd="0" presId="urn:microsoft.com/office/officeart/2005/8/layout/default"/>
    <dgm:cxn modelId="{A3687128-78F6-404B-A10B-CFF7C3080A04}" type="presParOf" srcId="{EF1F63E3-F5C3-B34D-BF8B-A87E3489DBAC}" destId="{B31B597A-D776-604F-805C-405DF75F3E10}" srcOrd="3" destOrd="0" presId="urn:microsoft.com/office/officeart/2005/8/layout/default"/>
    <dgm:cxn modelId="{64E19203-3D6F-1042-942C-E15A92EA6207}" type="presParOf" srcId="{EF1F63E3-F5C3-B34D-BF8B-A87E3489DBAC}" destId="{D4741599-4974-E04A-9DED-3209E7909BC1}" srcOrd="4" destOrd="0" presId="urn:microsoft.com/office/officeart/2005/8/layout/default"/>
    <dgm:cxn modelId="{DE380B26-4F63-3C42-88D8-412980A2DD6B}" type="presParOf" srcId="{EF1F63E3-F5C3-B34D-BF8B-A87E3489DBAC}" destId="{7A356302-6F3A-A047-8E1D-2081CADED0FE}" srcOrd="5" destOrd="0" presId="urn:microsoft.com/office/officeart/2005/8/layout/default"/>
    <dgm:cxn modelId="{70796474-0AFB-9B4A-A53E-3CB65C0F9A49}" type="presParOf" srcId="{EF1F63E3-F5C3-B34D-BF8B-A87E3489DBAC}" destId="{B4FCCFF6-6FD4-1E48-94A5-94849A8B634C}" srcOrd="6" destOrd="0" presId="urn:microsoft.com/office/officeart/2005/8/layout/default"/>
    <dgm:cxn modelId="{04592F34-2709-9E44-B8C8-BFC99DF020A0}" type="presParOf" srcId="{EF1F63E3-F5C3-B34D-BF8B-A87E3489DBAC}" destId="{A0D3FC6A-0188-224B-ABDB-61B51C4FC679}" srcOrd="7" destOrd="0" presId="urn:microsoft.com/office/officeart/2005/8/layout/default"/>
    <dgm:cxn modelId="{E38E8E8B-CF26-BD4A-9032-0783EFBB56E1}" type="presParOf" srcId="{EF1F63E3-F5C3-B34D-BF8B-A87E3489DBAC}" destId="{647F56E3-C504-914E-98E9-1ADAF8BA0CF6}"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BE8B25-3114-4DFD-91A1-F86E4EA174D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5BCC9B5-33FE-4051-9978-6AEAC79915F8}">
      <dgm:prSet/>
      <dgm:spPr/>
      <dgm:t>
        <a:bodyPr/>
        <a:lstStyle/>
        <a:p>
          <a:pPr>
            <a:lnSpc>
              <a:spcPct val="100000"/>
            </a:lnSpc>
          </a:pPr>
          <a:r>
            <a:rPr lang="en-US">
              <a:solidFill>
                <a:schemeClr val="bg1"/>
              </a:solidFill>
            </a:rPr>
            <a:t>Store at appropriate </a:t>
          </a:r>
          <a:r>
            <a:rPr lang="en-US" b="1" u="sng">
              <a:solidFill>
                <a:schemeClr val="bg1"/>
              </a:solidFill>
            </a:rPr>
            <a:t>refrigerator</a:t>
          </a:r>
          <a:r>
            <a:rPr lang="en-US">
              <a:solidFill>
                <a:schemeClr val="bg1"/>
              </a:solidFill>
            </a:rPr>
            <a:t> temperatures</a:t>
          </a:r>
        </a:p>
      </dgm:t>
    </dgm:pt>
    <dgm:pt modelId="{9123EB33-692E-494B-9815-C92994C4C2FC}" type="parTrans" cxnId="{AE93F476-3D58-4D33-BAFF-1C9071CE9817}">
      <dgm:prSet/>
      <dgm:spPr/>
      <dgm:t>
        <a:bodyPr/>
        <a:lstStyle/>
        <a:p>
          <a:endParaRPr lang="en-US"/>
        </a:p>
      </dgm:t>
    </dgm:pt>
    <dgm:pt modelId="{5A85B478-E8BF-4559-86E4-38E99007BACC}" type="sibTrans" cxnId="{AE93F476-3D58-4D33-BAFF-1C9071CE9817}">
      <dgm:prSet/>
      <dgm:spPr/>
      <dgm:t>
        <a:bodyPr/>
        <a:lstStyle/>
        <a:p>
          <a:endParaRPr lang="en-US"/>
        </a:p>
      </dgm:t>
    </dgm:pt>
    <dgm:pt modelId="{B1560382-AD41-419A-9233-122AE3004508}">
      <dgm:prSet/>
      <dgm:spPr/>
      <dgm:t>
        <a:bodyPr/>
        <a:lstStyle/>
        <a:p>
          <a:pPr>
            <a:lnSpc>
              <a:spcPct val="100000"/>
            </a:lnSpc>
          </a:pPr>
          <a:r>
            <a:rPr lang="en-US" b="1">
              <a:solidFill>
                <a:schemeClr val="bg1"/>
              </a:solidFill>
            </a:rPr>
            <a:t>2 doses given </a:t>
          </a:r>
          <a:r>
            <a:rPr lang="en-US" b="1" u="sng">
              <a:solidFill>
                <a:schemeClr val="bg1"/>
              </a:solidFill>
            </a:rPr>
            <a:t>IM</a:t>
          </a:r>
          <a:r>
            <a:rPr lang="en-US" b="1">
              <a:solidFill>
                <a:schemeClr val="bg1"/>
              </a:solidFill>
            </a:rPr>
            <a:t>, 2-6 months apart</a:t>
          </a:r>
          <a:endParaRPr lang="en-US">
            <a:solidFill>
              <a:schemeClr val="bg1"/>
            </a:solidFill>
          </a:endParaRPr>
        </a:p>
      </dgm:t>
    </dgm:pt>
    <dgm:pt modelId="{0BB3A76C-42A1-4AF3-B1F1-0007279CA63A}" type="parTrans" cxnId="{C7BB3486-6D00-47BF-89F8-10C51C05F9FE}">
      <dgm:prSet/>
      <dgm:spPr/>
      <dgm:t>
        <a:bodyPr/>
        <a:lstStyle/>
        <a:p>
          <a:endParaRPr lang="en-US"/>
        </a:p>
      </dgm:t>
    </dgm:pt>
    <dgm:pt modelId="{4247CE08-E980-4EDD-B012-FF3AA22722A9}" type="sibTrans" cxnId="{C7BB3486-6D00-47BF-89F8-10C51C05F9FE}">
      <dgm:prSet/>
      <dgm:spPr/>
      <dgm:t>
        <a:bodyPr/>
        <a:lstStyle/>
        <a:p>
          <a:endParaRPr lang="en-US"/>
        </a:p>
      </dgm:t>
    </dgm:pt>
    <dgm:pt modelId="{BC1F89E7-DEB1-4B5F-9447-328CFE9C8E7A}">
      <dgm:prSet/>
      <dgm:spPr/>
      <dgm:t>
        <a:bodyPr/>
        <a:lstStyle/>
        <a:p>
          <a:pPr>
            <a:lnSpc>
              <a:spcPct val="100000"/>
            </a:lnSpc>
          </a:pPr>
          <a:r>
            <a:rPr lang="en-US">
              <a:solidFill>
                <a:schemeClr val="bg1"/>
              </a:solidFill>
            </a:rPr>
            <a:t>Shorter intervals may be used in some persons (including immunodeficient/immunosuppressed)</a:t>
          </a:r>
        </a:p>
      </dgm:t>
    </dgm:pt>
    <dgm:pt modelId="{BD15EF8C-3A9C-47B2-8205-690FAE19E257}" type="parTrans" cxnId="{B3CD5773-C9C1-45FB-A63E-C614BF527371}">
      <dgm:prSet/>
      <dgm:spPr/>
      <dgm:t>
        <a:bodyPr/>
        <a:lstStyle/>
        <a:p>
          <a:endParaRPr lang="en-US"/>
        </a:p>
      </dgm:t>
    </dgm:pt>
    <dgm:pt modelId="{B36EBA86-8D1B-4800-B4F7-777B30BB4774}" type="sibTrans" cxnId="{B3CD5773-C9C1-45FB-A63E-C614BF527371}">
      <dgm:prSet/>
      <dgm:spPr/>
      <dgm:t>
        <a:bodyPr/>
        <a:lstStyle/>
        <a:p>
          <a:endParaRPr lang="en-US"/>
        </a:p>
      </dgm:t>
    </dgm:pt>
    <dgm:pt modelId="{432C693D-358F-4D6E-9E17-5A30E8CF5360}">
      <dgm:prSet/>
      <dgm:spPr/>
      <dgm:t>
        <a:bodyPr/>
        <a:lstStyle/>
        <a:p>
          <a:pPr>
            <a:lnSpc>
              <a:spcPct val="100000"/>
            </a:lnSpc>
          </a:pPr>
          <a:r>
            <a:rPr lang="en-US" b="1" u="sng">
              <a:solidFill>
                <a:schemeClr val="bg1"/>
              </a:solidFill>
            </a:rPr>
            <a:t>After reconstitution/mixing, Give only 0.5 ml, not full contents of the vial.</a:t>
          </a:r>
          <a:endParaRPr lang="en-US">
            <a:solidFill>
              <a:schemeClr val="bg1"/>
            </a:solidFill>
          </a:endParaRPr>
        </a:p>
      </dgm:t>
    </dgm:pt>
    <dgm:pt modelId="{F36E271D-56DB-46C8-BA2D-D95E8858805F}" type="parTrans" cxnId="{D795B726-EA90-45B5-BCE7-72B709B8C4AC}">
      <dgm:prSet/>
      <dgm:spPr/>
      <dgm:t>
        <a:bodyPr/>
        <a:lstStyle/>
        <a:p>
          <a:endParaRPr lang="en-US"/>
        </a:p>
      </dgm:t>
    </dgm:pt>
    <dgm:pt modelId="{FBA34ED7-17B9-4E5F-819E-5FCFDE629ECC}" type="sibTrans" cxnId="{D795B726-EA90-45B5-BCE7-72B709B8C4AC}">
      <dgm:prSet/>
      <dgm:spPr/>
      <dgm:t>
        <a:bodyPr/>
        <a:lstStyle/>
        <a:p>
          <a:endParaRPr lang="en-US"/>
        </a:p>
      </dgm:t>
    </dgm:pt>
    <dgm:pt modelId="{B12A42E2-9AA8-4B98-8488-C35F0F521377}" type="pres">
      <dgm:prSet presAssocID="{16BE8B25-3114-4DFD-91A1-F86E4EA174D9}" presName="root" presStyleCnt="0">
        <dgm:presLayoutVars>
          <dgm:dir/>
          <dgm:resizeHandles val="exact"/>
        </dgm:presLayoutVars>
      </dgm:prSet>
      <dgm:spPr/>
    </dgm:pt>
    <dgm:pt modelId="{F340F99C-E193-461F-B43B-1E4F77D751E7}" type="pres">
      <dgm:prSet presAssocID="{15BCC9B5-33FE-4051-9978-6AEAC79915F8}" presName="compNode" presStyleCnt="0"/>
      <dgm:spPr/>
    </dgm:pt>
    <dgm:pt modelId="{659D4519-12A9-4577-85AA-D647D9E31EF6}" type="pres">
      <dgm:prSet presAssocID="{15BCC9B5-33FE-4051-9978-6AEAC79915F8}" presName="bgRect" presStyleLbl="bgShp" presStyleIdx="0" presStyleCnt="3"/>
      <dgm:spPr/>
    </dgm:pt>
    <dgm:pt modelId="{69171667-4580-40F3-814E-4C34C2AE3C7D}" type="pres">
      <dgm:prSet presAssocID="{15BCC9B5-33FE-4051-9978-6AEAC79915F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ermometer"/>
        </a:ext>
      </dgm:extLst>
    </dgm:pt>
    <dgm:pt modelId="{5952CEB4-3A4B-497E-898F-DDE8A22766AE}" type="pres">
      <dgm:prSet presAssocID="{15BCC9B5-33FE-4051-9978-6AEAC79915F8}" presName="spaceRect" presStyleCnt="0"/>
      <dgm:spPr/>
    </dgm:pt>
    <dgm:pt modelId="{99E90808-D888-4426-9B78-69C0AA900D5B}" type="pres">
      <dgm:prSet presAssocID="{15BCC9B5-33FE-4051-9978-6AEAC79915F8}" presName="parTx" presStyleLbl="revTx" presStyleIdx="0" presStyleCnt="4">
        <dgm:presLayoutVars>
          <dgm:chMax val="0"/>
          <dgm:chPref val="0"/>
        </dgm:presLayoutVars>
      </dgm:prSet>
      <dgm:spPr/>
    </dgm:pt>
    <dgm:pt modelId="{846E00F9-3A3B-4597-8A6A-A8D43ED77B4A}" type="pres">
      <dgm:prSet presAssocID="{5A85B478-E8BF-4559-86E4-38E99007BACC}" presName="sibTrans" presStyleCnt="0"/>
      <dgm:spPr/>
    </dgm:pt>
    <dgm:pt modelId="{ED8BDAC2-387B-48DB-8AC6-7E4F93CB1CE6}" type="pres">
      <dgm:prSet presAssocID="{B1560382-AD41-419A-9233-122AE3004508}" presName="compNode" presStyleCnt="0"/>
      <dgm:spPr/>
    </dgm:pt>
    <dgm:pt modelId="{00BC4164-91E2-4280-BCFD-51FDF3833265}" type="pres">
      <dgm:prSet presAssocID="{B1560382-AD41-419A-9233-122AE3004508}" presName="bgRect" presStyleLbl="bgShp" presStyleIdx="1" presStyleCnt="3"/>
      <dgm:spPr/>
    </dgm:pt>
    <dgm:pt modelId="{FA7E4913-3DBE-42FA-99B7-D3145E11B79E}" type="pres">
      <dgm:prSet presAssocID="{B1560382-AD41-419A-9233-122AE30045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ye dropper"/>
        </a:ext>
      </dgm:extLst>
    </dgm:pt>
    <dgm:pt modelId="{99C308EC-1F6D-4A55-9670-4F7CF8197430}" type="pres">
      <dgm:prSet presAssocID="{B1560382-AD41-419A-9233-122AE3004508}" presName="spaceRect" presStyleCnt="0"/>
      <dgm:spPr/>
    </dgm:pt>
    <dgm:pt modelId="{173E06AF-88B3-4534-AC1F-DD52768D2726}" type="pres">
      <dgm:prSet presAssocID="{B1560382-AD41-419A-9233-122AE3004508}" presName="parTx" presStyleLbl="revTx" presStyleIdx="1" presStyleCnt="4">
        <dgm:presLayoutVars>
          <dgm:chMax val="0"/>
          <dgm:chPref val="0"/>
        </dgm:presLayoutVars>
      </dgm:prSet>
      <dgm:spPr/>
    </dgm:pt>
    <dgm:pt modelId="{48C3E87F-AC41-4BFA-8F41-017C9F8475BB}" type="pres">
      <dgm:prSet presAssocID="{B1560382-AD41-419A-9233-122AE3004508}" presName="desTx" presStyleLbl="revTx" presStyleIdx="2" presStyleCnt="4">
        <dgm:presLayoutVars/>
      </dgm:prSet>
      <dgm:spPr/>
    </dgm:pt>
    <dgm:pt modelId="{1810AFFD-F233-4761-8934-43492ABF6905}" type="pres">
      <dgm:prSet presAssocID="{4247CE08-E980-4EDD-B012-FF3AA22722A9}" presName="sibTrans" presStyleCnt="0"/>
      <dgm:spPr/>
    </dgm:pt>
    <dgm:pt modelId="{0F9F797F-347B-4DCC-99BB-02CBFDA6F885}" type="pres">
      <dgm:prSet presAssocID="{432C693D-358F-4D6E-9E17-5A30E8CF5360}" presName="compNode" presStyleCnt="0"/>
      <dgm:spPr/>
    </dgm:pt>
    <dgm:pt modelId="{1372CE49-B96D-47F8-819E-578EEE01A8D2}" type="pres">
      <dgm:prSet presAssocID="{432C693D-358F-4D6E-9E17-5A30E8CF5360}" presName="bgRect" presStyleLbl="bgShp" presStyleIdx="2" presStyleCnt="3"/>
      <dgm:spPr/>
    </dgm:pt>
    <dgm:pt modelId="{068579F1-F1EF-4B18-8EE0-675AECE34915}" type="pres">
      <dgm:prSet presAssocID="{432C693D-358F-4D6E-9E17-5A30E8CF536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B1A60DBC-F21F-4C40-9BEF-F1B70131918D}" type="pres">
      <dgm:prSet presAssocID="{432C693D-358F-4D6E-9E17-5A30E8CF5360}" presName="spaceRect" presStyleCnt="0"/>
      <dgm:spPr/>
    </dgm:pt>
    <dgm:pt modelId="{4EEEF54F-5F4A-4018-BA67-D724387D042F}" type="pres">
      <dgm:prSet presAssocID="{432C693D-358F-4D6E-9E17-5A30E8CF5360}" presName="parTx" presStyleLbl="revTx" presStyleIdx="3" presStyleCnt="4">
        <dgm:presLayoutVars>
          <dgm:chMax val="0"/>
          <dgm:chPref val="0"/>
        </dgm:presLayoutVars>
      </dgm:prSet>
      <dgm:spPr/>
    </dgm:pt>
  </dgm:ptLst>
  <dgm:cxnLst>
    <dgm:cxn modelId="{3DCF5420-1759-4B75-8AFD-535142A36D66}" type="presOf" srcId="{15BCC9B5-33FE-4051-9978-6AEAC79915F8}" destId="{99E90808-D888-4426-9B78-69C0AA900D5B}" srcOrd="0" destOrd="0" presId="urn:microsoft.com/office/officeart/2018/2/layout/IconVerticalSolidList"/>
    <dgm:cxn modelId="{D795B726-EA90-45B5-BCE7-72B709B8C4AC}" srcId="{16BE8B25-3114-4DFD-91A1-F86E4EA174D9}" destId="{432C693D-358F-4D6E-9E17-5A30E8CF5360}" srcOrd="2" destOrd="0" parTransId="{F36E271D-56DB-46C8-BA2D-D95E8858805F}" sibTransId="{FBA34ED7-17B9-4E5F-819E-5FCFDE629ECC}"/>
    <dgm:cxn modelId="{4584B332-344C-4BCA-A0F2-029B2CD2E424}" type="presOf" srcId="{BC1F89E7-DEB1-4B5F-9447-328CFE9C8E7A}" destId="{48C3E87F-AC41-4BFA-8F41-017C9F8475BB}" srcOrd="0" destOrd="0" presId="urn:microsoft.com/office/officeart/2018/2/layout/IconVerticalSolidList"/>
    <dgm:cxn modelId="{23FAD35B-48C3-4328-AC93-269D2CC2E98C}" type="presOf" srcId="{B1560382-AD41-419A-9233-122AE3004508}" destId="{173E06AF-88B3-4534-AC1F-DD52768D2726}" srcOrd="0" destOrd="0" presId="urn:microsoft.com/office/officeart/2018/2/layout/IconVerticalSolidList"/>
    <dgm:cxn modelId="{D228F44C-2114-41AA-AC96-F65DB8AF2BC6}" type="presOf" srcId="{432C693D-358F-4D6E-9E17-5A30E8CF5360}" destId="{4EEEF54F-5F4A-4018-BA67-D724387D042F}" srcOrd="0" destOrd="0" presId="urn:microsoft.com/office/officeart/2018/2/layout/IconVerticalSolidList"/>
    <dgm:cxn modelId="{B3CD5773-C9C1-45FB-A63E-C614BF527371}" srcId="{B1560382-AD41-419A-9233-122AE3004508}" destId="{BC1F89E7-DEB1-4B5F-9447-328CFE9C8E7A}" srcOrd="0" destOrd="0" parTransId="{BD15EF8C-3A9C-47B2-8205-690FAE19E257}" sibTransId="{B36EBA86-8D1B-4800-B4F7-777B30BB4774}"/>
    <dgm:cxn modelId="{AE93F476-3D58-4D33-BAFF-1C9071CE9817}" srcId="{16BE8B25-3114-4DFD-91A1-F86E4EA174D9}" destId="{15BCC9B5-33FE-4051-9978-6AEAC79915F8}" srcOrd="0" destOrd="0" parTransId="{9123EB33-692E-494B-9815-C92994C4C2FC}" sibTransId="{5A85B478-E8BF-4559-86E4-38E99007BACC}"/>
    <dgm:cxn modelId="{C7BB3486-6D00-47BF-89F8-10C51C05F9FE}" srcId="{16BE8B25-3114-4DFD-91A1-F86E4EA174D9}" destId="{B1560382-AD41-419A-9233-122AE3004508}" srcOrd="1" destOrd="0" parTransId="{0BB3A76C-42A1-4AF3-B1F1-0007279CA63A}" sibTransId="{4247CE08-E980-4EDD-B012-FF3AA22722A9}"/>
    <dgm:cxn modelId="{CC52B0C2-4118-4591-868F-E6BEBEC929D6}" type="presOf" srcId="{16BE8B25-3114-4DFD-91A1-F86E4EA174D9}" destId="{B12A42E2-9AA8-4B98-8488-C35F0F521377}" srcOrd="0" destOrd="0" presId="urn:microsoft.com/office/officeart/2018/2/layout/IconVerticalSolidList"/>
    <dgm:cxn modelId="{C1FDC2D3-390F-42B1-BF3D-00F8383CEF90}" type="presParOf" srcId="{B12A42E2-9AA8-4B98-8488-C35F0F521377}" destId="{F340F99C-E193-461F-B43B-1E4F77D751E7}" srcOrd="0" destOrd="0" presId="urn:microsoft.com/office/officeart/2018/2/layout/IconVerticalSolidList"/>
    <dgm:cxn modelId="{7AD16C0C-489E-4F50-83BE-25B75CC1E8BC}" type="presParOf" srcId="{F340F99C-E193-461F-B43B-1E4F77D751E7}" destId="{659D4519-12A9-4577-85AA-D647D9E31EF6}" srcOrd="0" destOrd="0" presId="urn:microsoft.com/office/officeart/2018/2/layout/IconVerticalSolidList"/>
    <dgm:cxn modelId="{F7692B99-561D-4DC2-AE3A-A27F5B219BDF}" type="presParOf" srcId="{F340F99C-E193-461F-B43B-1E4F77D751E7}" destId="{69171667-4580-40F3-814E-4C34C2AE3C7D}" srcOrd="1" destOrd="0" presId="urn:microsoft.com/office/officeart/2018/2/layout/IconVerticalSolidList"/>
    <dgm:cxn modelId="{D3F2C62C-A22A-4E75-B40E-91D51A923286}" type="presParOf" srcId="{F340F99C-E193-461F-B43B-1E4F77D751E7}" destId="{5952CEB4-3A4B-497E-898F-DDE8A22766AE}" srcOrd="2" destOrd="0" presId="urn:microsoft.com/office/officeart/2018/2/layout/IconVerticalSolidList"/>
    <dgm:cxn modelId="{033A3EF5-46FB-481D-BB1F-A09080688953}" type="presParOf" srcId="{F340F99C-E193-461F-B43B-1E4F77D751E7}" destId="{99E90808-D888-4426-9B78-69C0AA900D5B}" srcOrd="3" destOrd="0" presId="urn:microsoft.com/office/officeart/2018/2/layout/IconVerticalSolidList"/>
    <dgm:cxn modelId="{370E53C0-6597-43F3-A27E-91F4A4108216}" type="presParOf" srcId="{B12A42E2-9AA8-4B98-8488-C35F0F521377}" destId="{846E00F9-3A3B-4597-8A6A-A8D43ED77B4A}" srcOrd="1" destOrd="0" presId="urn:microsoft.com/office/officeart/2018/2/layout/IconVerticalSolidList"/>
    <dgm:cxn modelId="{742E50AE-E94A-4734-AF60-4AA3CFC6A670}" type="presParOf" srcId="{B12A42E2-9AA8-4B98-8488-C35F0F521377}" destId="{ED8BDAC2-387B-48DB-8AC6-7E4F93CB1CE6}" srcOrd="2" destOrd="0" presId="urn:microsoft.com/office/officeart/2018/2/layout/IconVerticalSolidList"/>
    <dgm:cxn modelId="{81A8D6F7-BA62-4A9E-9026-9179E2125207}" type="presParOf" srcId="{ED8BDAC2-387B-48DB-8AC6-7E4F93CB1CE6}" destId="{00BC4164-91E2-4280-BCFD-51FDF3833265}" srcOrd="0" destOrd="0" presId="urn:microsoft.com/office/officeart/2018/2/layout/IconVerticalSolidList"/>
    <dgm:cxn modelId="{CE00BFC3-8C5B-4C39-AB07-173A07B4D622}" type="presParOf" srcId="{ED8BDAC2-387B-48DB-8AC6-7E4F93CB1CE6}" destId="{FA7E4913-3DBE-42FA-99B7-D3145E11B79E}" srcOrd="1" destOrd="0" presId="urn:microsoft.com/office/officeart/2018/2/layout/IconVerticalSolidList"/>
    <dgm:cxn modelId="{7280A4F1-878C-45F1-89DF-C10525301E24}" type="presParOf" srcId="{ED8BDAC2-387B-48DB-8AC6-7E4F93CB1CE6}" destId="{99C308EC-1F6D-4A55-9670-4F7CF8197430}" srcOrd="2" destOrd="0" presId="urn:microsoft.com/office/officeart/2018/2/layout/IconVerticalSolidList"/>
    <dgm:cxn modelId="{0A66B525-500D-4DD6-895B-11373D2052D1}" type="presParOf" srcId="{ED8BDAC2-387B-48DB-8AC6-7E4F93CB1CE6}" destId="{173E06AF-88B3-4534-AC1F-DD52768D2726}" srcOrd="3" destOrd="0" presId="urn:microsoft.com/office/officeart/2018/2/layout/IconVerticalSolidList"/>
    <dgm:cxn modelId="{40610616-1BF2-4393-9B22-4D149971B1D8}" type="presParOf" srcId="{ED8BDAC2-387B-48DB-8AC6-7E4F93CB1CE6}" destId="{48C3E87F-AC41-4BFA-8F41-017C9F8475BB}" srcOrd="4" destOrd="0" presId="urn:microsoft.com/office/officeart/2018/2/layout/IconVerticalSolidList"/>
    <dgm:cxn modelId="{F7EC7373-066A-4CCC-BB90-6AA849935FCC}" type="presParOf" srcId="{B12A42E2-9AA8-4B98-8488-C35F0F521377}" destId="{1810AFFD-F233-4761-8934-43492ABF6905}" srcOrd="3" destOrd="0" presId="urn:microsoft.com/office/officeart/2018/2/layout/IconVerticalSolidList"/>
    <dgm:cxn modelId="{44C07E51-2596-4472-91E6-D3BEDF570DE1}" type="presParOf" srcId="{B12A42E2-9AA8-4B98-8488-C35F0F521377}" destId="{0F9F797F-347B-4DCC-99BB-02CBFDA6F885}" srcOrd="4" destOrd="0" presId="urn:microsoft.com/office/officeart/2018/2/layout/IconVerticalSolidList"/>
    <dgm:cxn modelId="{08573B68-B6AB-48BE-B5A5-9A0A78F6132A}" type="presParOf" srcId="{0F9F797F-347B-4DCC-99BB-02CBFDA6F885}" destId="{1372CE49-B96D-47F8-819E-578EEE01A8D2}" srcOrd="0" destOrd="0" presId="urn:microsoft.com/office/officeart/2018/2/layout/IconVerticalSolidList"/>
    <dgm:cxn modelId="{F591BA64-A035-44CE-9B14-A977A7E86CF7}" type="presParOf" srcId="{0F9F797F-347B-4DCC-99BB-02CBFDA6F885}" destId="{068579F1-F1EF-4B18-8EE0-675AECE34915}" srcOrd="1" destOrd="0" presId="urn:microsoft.com/office/officeart/2018/2/layout/IconVerticalSolidList"/>
    <dgm:cxn modelId="{1F141AEF-27EA-421B-983A-66AD6A2FE0CC}" type="presParOf" srcId="{0F9F797F-347B-4DCC-99BB-02CBFDA6F885}" destId="{B1A60DBC-F21F-4C40-9BEF-F1B70131918D}" srcOrd="2" destOrd="0" presId="urn:microsoft.com/office/officeart/2018/2/layout/IconVerticalSolidList"/>
    <dgm:cxn modelId="{7BDF51FF-BF01-43AB-92A8-64139DA58C42}" type="presParOf" srcId="{0F9F797F-347B-4DCC-99BB-02CBFDA6F885}" destId="{4EEEF54F-5F4A-4018-BA67-D724387D042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0F261E-FD9E-47AF-B6DB-F23820C8665A}"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EF696A1F-B513-4C57-B60A-C3F93EB51F61}">
      <dgm:prSet/>
      <dgm:spPr/>
      <dgm:t>
        <a:bodyPr/>
        <a:lstStyle/>
        <a:p>
          <a:r>
            <a:rPr lang="en-US"/>
            <a:t>RV 5, </a:t>
          </a:r>
          <a:r>
            <a:rPr lang="en-US" err="1"/>
            <a:t>RotaTeq</a:t>
          </a:r>
          <a:r>
            <a:rPr lang="en-US"/>
            <a:t>®: 3 doses; ages 2, 4, 6 months </a:t>
          </a:r>
        </a:p>
      </dgm:t>
    </dgm:pt>
    <dgm:pt modelId="{B5C94F74-0E40-495F-9E64-8CE38EA11F5D}" type="parTrans" cxnId="{4DEDB35F-EE24-416E-8183-D4CD6D3A1ED6}">
      <dgm:prSet/>
      <dgm:spPr/>
      <dgm:t>
        <a:bodyPr/>
        <a:lstStyle/>
        <a:p>
          <a:endParaRPr lang="en-US"/>
        </a:p>
      </dgm:t>
    </dgm:pt>
    <dgm:pt modelId="{EEB73488-9F33-4D91-B247-23243A6ABF59}" type="sibTrans" cxnId="{4DEDB35F-EE24-416E-8183-D4CD6D3A1ED6}">
      <dgm:prSet/>
      <dgm:spPr/>
      <dgm:t>
        <a:bodyPr/>
        <a:lstStyle/>
        <a:p>
          <a:endParaRPr lang="en-US"/>
        </a:p>
      </dgm:t>
    </dgm:pt>
    <dgm:pt modelId="{EEB1A77C-1CD8-46FE-8B7A-2CE7B55A3F2E}">
      <dgm:prSet/>
      <dgm:spPr/>
      <dgm:t>
        <a:bodyPr/>
        <a:lstStyle/>
        <a:p>
          <a:r>
            <a:rPr lang="en-US"/>
            <a:t>RV 1,Rotarix®: 2 doses; ages 2 and 4 months</a:t>
          </a:r>
        </a:p>
      </dgm:t>
    </dgm:pt>
    <dgm:pt modelId="{F45032A5-15ED-4888-835E-FE213DE83157}" type="parTrans" cxnId="{C3137B9B-FA74-4E5F-9C32-0ED3D32E5020}">
      <dgm:prSet/>
      <dgm:spPr/>
      <dgm:t>
        <a:bodyPr/>
        <a:lstStyle/>
        <a:p>
          <a:endParaRPr lang="en-US"/>
        </a:p>
      </dgm:t>
    </dgm:pt>
    <dgm:pt modelId="{E051B29B-836A-4FD3-AE25-0B753A759460}" type="sibTrans" cxnId="{C3137B9B-FA74-4E5F-9C32-0ED3D32E5020}">
      <dgm:prSet/>
      <dgm:spPr/>
      <dgm:t>
        <a:bodyPr/>
        <a:lstStyle/>
        <a:p>
          <a:endParaRPr lang="en-US"/>
        </a:p>
      </dgm:t>
    </dgm:pt>
    <dgm:pt modelId="{1F8ABBDB-96BA-45A5-A989-832C55566CDC}">
      <dgm:prSet/>
      <dgm:spPr/>
      <dgm:t>
        <a:bodyPr/>
        <a:lstStyle/>
        <a:p>
          <a:r>
            <a:rPr lang="en-US"/>
            <a:t>ACIP recommendation: </a:t>
          </a:r>
        </a:p>
      </dgm:t>
    </dgm:pt>
    <dgm:pt modelId="{2A97ADD8-C072-495E-AA32-E852E75F4CB2}" type="parTrans" cxnId="{A2B04048-D519-4B00-9E3C-A46E10004ECF}">
      <dgm:prSet/>
      <dgm:spPr/>
      <dgm:t>
        <a:bodyPr/>
        <a:lstStyle/>
        <a:p>
          <a:endParaRPr lang="en-US"/>
        </a:p>
      </dgm:t>
    </dgm:pt>
    <dgm:pt modelId="{54803E93-E1AB-4F55-BA2D-60029067E6C9}" type="sibTrans" cxnId="{A2B04048-D519-4B00-9E3C-A46E10004ECF}">
      <dgm:prSet/>
      <dgm:spPr/>
      <dgm:t>
        <a:bodyPr/>
        <a:lstStyle/>
        <a:p>
          <a:endParaRPr lang="en-US"/>
        </a:p>
      </dgm:t>
    </dgm:pt>
    <dgm:pt modelId="{811A9593-65C0-4ED0-9F56-60EFCB486423}">
      <dgm:prSet/>
      <dgm:spPr/>
      <dgm:t>
        <a:bodyPr/>
        <a:lstStyle/>
        <a:p>
          <a:r>
            <a:rPr lang="en-US"/>
            <a:t>2-3 doses depending on brand</a:t>
          </a:r>
        </a:p>
      </dgm:t>
    </dgm:pt>
    <dgm:pt modelId="{1F79F35F-8A4E-4B0E-9162-29B543C4E90A}" type="parTrans" cxnId="{06DE5858-B2E8-4E8B-8329-8C5D233EAD89}">
      <dgm:prSet/>
      <dgm:spPr/>
      <dgm:t>
        <a:bodyPr/>
        <a:lstStyle/>
        <a:p>
          <a:endParaRPr lang="en-US"/>
        </a:p>
      </dgm:t>
    </dgm:pt>
    <dgm:pt modelId="{44E7A79A-B359-44C7-8F37-F02D78524C26}" type="sibTrans" cxnId="{06DE5858-B2E8-4E8B-8329-8C5D233EAD89}">
      <dgm:prSet/>
      <dgm:spPr/>
      <dgm:t>
        <a:bodyPr/>
        <a:lstStyle/>
        <a:p>
          <a:endParaRPr lang="en-US"/>
        </a:p>
      </dgm:t>
    </dgm:pt>
    <dgm:pt modelId="{C04789B0-1A1E-2D45-B991-AA365BE15E19}" type="pres">
      <dgm:prSet presAssocID="{180F261E-FD9E-47AF-B6DB-F23820C8665A}" presName="hierChild1" presStyleCnt="0">
        <dgm:presLayoutVars>
          <dgm:orgChart val="1"/>
          <dgm:chPref val="1"/>
          <dgm:dir/>
          <dgm:animOne val="branch"/>
          <dgm:animLvl val="lvl"/>
          <dgm:resizeHandles/>
        </dgm:presLayoutVars>
      </dgm:prSet>
      <dgm:spPr/>
    </dgm:pt>
    <dgm:pt modelId="{1E3FF880-9306-2F4B-AE4D-CC9FBF1240A5}" type="pres">
      <dgm:prSet presAssocID="{EF696A1F-B513-4C57-B60A-C3F93EB51F61}" presName="hierRoot1" presStyleCnt="0">
        <dgm:presLayoutVars>
          <dgm:hierBranch val="init"/>
        </dgm:presLayoutVars>
      </dgm:prSet>
      <dgm:spPr/>
    </dgm:pt>
    <dgm:pt modelId="{74C58286-A056-D549-800A-A29F5D496D4B}" type="pres">
      <dgm:prSet presAssocID="{EF696A1F-B513-4C57-B60A-C3F93EB51F61}" presName="rootComposite1" presStyleCnt="0"/>
      <dgm:spPr/>
    </dgm:pt>
    <dgm:pt modelId="{140A62D0-FB81-6044-AA88-9087AE9B6131}" type="pres">
      <dgm:prSet presAssocID="{EF696A1F-B513-4C57-B60A-C3F93EB51F61}" presName="rootText1" presStyleLbl="node0" presStyleIdx="0" presStyleCnt="4" custLinFactNeighborX="25897" custLinFactNeighborY="4260">
        <dgm:presLayoutVars>
          <dgm:chPref val="3"/>
        </dgm:presLayoutVars>
      </dgm:prSet>
      <dgm:spPr/>
    </dgm:pt>
    <dgm:pt modelId="{181E9113-929B-CB47-913D-07BE43AA2F00}" type="pres">
      <dgm:prSet presAssocID="{EF696A1F-B513-4C57-B60A-C3F93EB51F61}" presName="rootConnector1" presStyleLbl="node1" presStyleIdx="0" presStyleCnt="0"/>
      <dgm:spPr/>
    </dgm:pt>
    <dgm:pt modelId="{1DA5F929-22CA-A243-B3C8-CF8DEFBDC51A}" type="pres">
      <dgm:prSet presAssocID="{EF696A1F-B513-4C57-B60A-C3F93EB51F61}" presName="hierChild2" presStyleCnt="0"/>
      <dgm:spPr/>
    </dgm:pt>
    <dgm:pt modelId="{8F43FBCF-E035-DA42-B6D1-6BDA13FD9422}" type="pres">
      <dgm:prSet presAssocID="{EF696A1F-B513-4C57-B60A-C3F93EB51F61}" presName="hierChild3" presStyleCnt="0"/>
      <dgm:spPr/>
    </dgm:pt>
    <dgm:pt modelId="{9A81C5FB-81C1-5843-AAA1-CE6C4B10F9AF}" type="pres">
      <dgm:prSet presAssocID="{EEB1A77C-1CD8-46FE-8B7A-2CE7B55A3F2E}" presName="hierRoot1" presStyleCnt="0">
        <dgm:presLayoutVars>
          <dgm:hierBranch val="init"/>
        </dgm:presLayoutVars>
      </dgm:prSet>
      <dgm:spPr/>
    </dgm:pt>
    <dgm:pt modelId="{DDFB7BC4-9E79-E64F-84F6-90A75060C714}" type="pres">
      <dgm:prSet presAssocID="{EEB1A77C-1CD8-46FE-8B7A-2CE7B55A3F2E}" presName="rootComposite1" presStyleCnt="0"/>
      <dgm:spPr/>
    </dgm:pt>
    <dgm:pt modelId="{CE344AEE-4C63-F046-BD3B-32A2C42FD607}" type="pres">
      <dgm:prSet presAssocID="{EEB1A77C-1CD8-46FE-8B7A-2CE7B55A3F2E}" presName="rootText1" presStyleLbl="node0" presStyleIdx="1" presStyleCnt="4" custLinFactNeighborX="53799" custLinFactNeighborY="4260">
        <dgm:presLayoutVars>
          <dgm:chPref val="3"/>
        </dgm:presLayoutVars>
      </dgm:prSet>
      <dgm:spPr/>
    </dgm:pt>
    <dgm:pt modelId="{2B08345A-3829-174B-9843-7B7CEB6690D1}" type="pres">
      <dgm:prSet presAssocID="{EEB1A77C-1CD8-46FE-8B7A-2CE7B55A3F2E}" presName="rootConnector1" presStyleLbl="node1" presStyleIdx="0" presStyleCnt="0"/>
      <dgm:spPr/>
    </dgm:pt>
    <dgm:pt modelId="{131A65CA-220E-E049-96B0-D50DF9B1B819}" type="pres">
      <dgm:prSet presAssocID="{EEB1A77C-1CD8-46FE-8B7A-2CE7B55A3F2E}" presName="hierChild2" presStyleCnt="0"/>
      <dgm:spPr/>
    </dgm:pt>
    <dgm:pt modelId="{0E340B27-38EC-5149-AC44-2331F252B0DF}" type="pres">
      <dgm:prSet presAssocID="{EEB1A77C-1CD8-46FE-8B7A-2CE7B55A3F2E}" presName="hierChild3" presStyleCnt="0"/>
      <dgm:spPr/>
    </dgm:pt>
    <dgm:pt modelId="{B6F529BC-BFD7-C74E-930C-69EE2DEB0FE1}" type="pres">
      <dgm:prSet presAssocID="{1F8ABBDB-96BA-45A5-A989-832C55566CDC}" presName="hierRoot1" presStyleCnt="0">
        <dgm:presLayoutVars>
          <dgm:hierBranch val="init"/>
        </dgm:presLayoutVars>
      </dgm:prSet>
      <dgm:spPr/>
    </dgm:pt>
    <dgm:pt modelId="{A528C06B-7056-D94C-A14E-119AF65674A9}" type="pres">
      <dgm:prSet presAssocID="{1F8ABBDB-96BA-45A5-A989-832C55566CDC}" presName="rootComposite1" presStyleCnt="0"/>
      <dgm:spPr/>
    </dgm:pt>
    <dgm:pt modelId="{FD5E6C80-7273-DE4B-860F-87F834D5CC0A}" type="pres">
      <dgm:prSet presAssocID="{1F8ABBDB-96BA-45A5-A989-832C55566CDC}" presName="rootText1" presStyleLbl="node0" presStyleIdx="2" presStyleCnt="4" custLinFactX="5014" custLinFactNeighborX="100000" custLinFactNeighborY="-37534">
        <dgm:presLayoutVars>
          <dgm:chPref val="3"/>
        </dgm:presLayoutVars>
      </dgm:prSet>
      <dgm:spPr/>
    </dgm:pt>
    <dgm:pt modelId="{A6685DA6-3C89-9D4C-9F53-B9CE98AFC34C}" type="pres">
      <dgm:prSet presAssocID="{1F8ABBDB-96BA-45A5-A989-832C55566CDC}" presName="rootConnector1" presStyleLbl="node1" presStyleIdx="0" presStyleCnt="0"/>
      <dgm:spPr/>
    </dgm:pt>
    <dgm:pt modelId="{C46AF249-90C3-7743-9EEB-86D9123F2498}" type="pres">
      <dgm:prSet presAssocID="{1F8ABBDB-96BA-45A5-A989-832C55566CDC}" presName="hierChild2" presStyleCnt="0"/>
      <dgm:spPr/>
    </dgm:pt>
    <dgm:pt modelId="{8FCF82A1-49E3-694F-BE80-39DFA8F79511}" type="pres">
      <dgm:prSet presAssocID="{1F8ABBDB-96BA-45A5-A989-832C55566CDC}" presName="hierChild3" presStyleCnt="0"/>
      <dgm:spPr/>
    </dgm:pt>
    <dgm:pt modelId="{35AD3A74-29CC-B04B-BBC9-5A3E732DF2FD}" type="pres">
      <dgm:prSet presAssocID="{811A9593-65C0-4ED0-9F56-60EFCB486423}" presName="hierRoot1" presStyleCnt="0">
        <dgm:presLayoutVars>
          <dgm:hierBranch val="init"/>
        </dgm:presLayoutVars>
      </dgm:prSet>
      <dgm:spPr/>
    </dgm:pt>
    <dgm:pt modelId="{38C9F36B-7F49-8F4D-84AC-EF4809636890}" type="pres">
      <dgm:prSet presAssocID="{811A9593-65C0-4ED0-9F56-60EFCB486423}" presName="rootComposite1" presStyleCnt="0"/>
      <dgm:spPr/>
    </dgm:pt>
    <dgm:pt modelId="{C3B97496-AAF9-8543-8BFF-2730181A1241}" type="pres">
      <dgm:prSet presAssocID="{811A9593-65C0-4ED0-9F56-60EFCB486423}" presName="rootText1" presStyleLbl="node0" presStyleIdx="3" presStyleCnt="4" custLinFactNeighborX="-15986" custLinFactNeighborY="85460">
        <dgm:presLayoutVars>
          <dgm:chPref val="3"/>
        </dgm:presLayoutVars>
      </dgm:prSet>
      <dgm:spPr/>
    </dgm:pt>
    <dgm:pt modelId="{87204BC0-649D-0147-8B30-1D7076B341AE}" type="pres">
      <dgm:prSet presAssocID="{811A9593-65C0-4ED0-9F56-60EFCB486423}" presName="rootConnector1" presStyleLbl="node1" presStyleIdx="0" presStyleCnt="0"/>
      <dgm:spPr/>
    </dgm:pt>
    <dgm:pt modelId="{D571A37F-158B-224A-A45B-A34CFE52A5CB}" type="pres">
      <dgm:prSet presAssocID="{811A9593-65C0-4ED0-9F56-60EFCB486423}" presName="hierChild2" presStyleCnt="0"/>
      <dgm:spPr/>
    </dgm:pt>
    <dgm:pt modelId="{8E0393D2-109D-F24A-9E1F-A99ED84D1A2C}" type="pres">
      <dgm:prSet presAssocID="{811A9593-65C0-4ED0-9F56-60EFCB486423}" presName="hierChild3" presStyleCnt="0"/>
      <dgm:spPr/>
    </dgm:pt>
  </dgm:ptLst>
  <dgm:cxnLst>
    <dgm:cxn modelId="{E1AD6A22-CA42-0D49-965B-EB9AA80A5EC6}" type="presOf" srcId="{EEB1A77C-1CD8-46FE-8B7A-2CE7B55A3F2E}" destId="{CE344AEE-4C63-F046-BD3B-32A2C42FD607}" srcOrd="0" destOrd="0" presId="urn:microsoft.com/office/officeart/2005/8/layout/orgChart1"/>
    <dgm:cxn modelId="{0E01FA38-DFE2-8445-B56D-59BF5D3BB7F6}" type="presOf" srcId="{811A9593-65C0-4ED0-9F56-60EFCB486423}" destId="{C3B97496-AAF9-8543-8BFF-2730181A1241}" srcOrd="0" destOrd="0" presId="urn:microsoft.com/office/officeart/2005/8/layout/orgChart1"/>
    <dgm:cxn modelId="{36D80B5F-4E43-0442-A06E-B06FCBBE42B2}" type="presOf" srcId="{811A9593-65C0-4ED0-9F56-60EFCB486423}" destId="{87204BC0-649D-0147-8B30-1D7076B341AE}" srcOrd="1" destOrd="0" presId="urn:microsoft.com/office/officeart/2005/8/layout/orgChart1"/>
    <dgm:cxn modelId="{4DEDB35F-EE24-416E-8183-D4CD6D3A1ED6}" srcId="{180F261E-FD9E-47AF-B6DB-F23820C8665A}" destId="{EF696A1F-B513-4C57-B60A-C3F93EB51F61}" srcOrd="0" destOrd="0" parTransId="{B5C94F74-0E40-495F-9E64-8CE38EA11F5D}" sibTransId="{EEB73488-9F33-4D91-B247-23243A6ABF59}"/>
    <dgm:cxn modelId="{106D2562-6284-504C-B647-642AD2D656B0}" type="presOf" srcId="{180F261E-FD9E-47AF-B6DB-F23820C8665A}" destId="{C04789B0-1A1E-2D45-B991-AA365BE15E19}" srcOrd="0" destOrd="0" presId="urn:microsoft.com/office/officeart/2005/8/layout/orgChart1"/>
    <dgm:cxn modelId="{A2B04048-D519-4B00-9E3C-A46E10004ECF}" srcId="{180F261E-FD9E-47AF-B6DB-F23820C8665A}" destId="{1F8ABBDB-96BA-45A5-A989-832C55566CDC}" srcOrd="2" destOrd="0" parTransId="{2A97ADD8-C072-495E-AA32-E852E75F4CB2}" sibTransId="{54803E93-E1AB-4F55-BA2D-60029067E6C9}"/>
    <dgm:cxn modelId="{06DE5858-B2E8-4E8B-8329-8C5D233EAD89}" srcId="{180F261E-FD9E-47AF-B6DB-F23820C8665A}" destId="{811A9593-65C0-4ED0-9F56-60EFCB486423}" srcOrd="3" destOrd="0" parTransId="{1F79F35F-8A4E-4B0E-9162-29B543C4E90A}" sibTransId="{44E7A79A-B359-44C7-8F37-F02D78524C26}"/>
    <dgm:cxn modelId="{1AA7A392-214E-1D41-8A2F-AE9504DF99E0}" type="presOf" srcId="{1F8ABBDB-96BA-45A5-A989-832C55566CDC}" destId="{FD5E6C80-7273-DE4B-860F-87F834D5CC0A}" srcOrd="0" destOrd="0" presId="urn:microsoft.com/office/officeart/2005/8/layout/orgChart1"/>
    <dgm:cxn modelId="{C3137B9B-FA74-4E5F-9C32-0ED3D32E5020}" srcId="{180F261E-FD9E-47AF-B6DB-F23820C8665A}" destId="{EEB1A77C-1CD8-46FE-8B7A-2CE7B55A3F2E}" srcOrd="1" destOrd="0" parTransId="{F45032A5-15ED-4888-835E-FE213DE83157}" sibTransId="{E051B29B-836A-4FD3-AE25-0B753A759460}"/>
    <dgm:cxn modelId="{BEE110A3-7A00-184A-80F6-4BA454799BD4}" type="presOf" srcId="{EF696A1F-B513-4C57-B60A-C3F93EB51F61}" destId="{140A62D0-FB81-6044-AA88-9087AE9B6131}" srcOrd="0" destOrd="0" presId="urn:microsoft.com/office/officeart/2005/8/layout/orgChart1"/>
    <dgm:cxn modelId="{4DC2A3AF-BDFA-3343-8003-2CE730BB2612}" type="presOf" srcId="{1F8ABBDB-96BA-45A5-A989-832C55566CDC}" destId="{A6685DA6-3C89-9D4C-9F53-B9CE98AFC34C}" srcOrd="1" destOrd="0" presId="urn:microsoft.com/office/officeart/2005/8/layout/orgChart1"/>
    <dgm:cxn modelId="{7F070AB5-2299-5F45-941C-38BCB0AF8BEF}" type="presOf" srcId="{EF696A1F-B513-4C57-B60A-C3F93EB51F61}" destId="{181E9113-929B-CB47-913D-07BE43AA2F00}" srcOrd="1" destOrd="0" presId="urn:microsoft.com/office/officeart/2005/8/layout/orgChart1"/>
    <dgm:cxn modelId="{FD3E40D0-1E38-3446-A1FD-603467A45A0A}" type="presOf" srcId="{EEB1A77C-1CD8-46FE-8B7A-2CE7B55A3F2E}" destId="{2B08345A-3829-174B-9843-7B7CEB6690D1}" srcOrd="1" destOrd="0" presId="urn:microsoft.com/office/officeart/2005/8/layout/orgChart1"/>
    <dgm:cxn modelId="{E7E40006-325F-E747-B4E6-D18BE258CDE2}" type="presParOf" srcId="{C04789B0-1A1E-2D45-B991-AA365BE15E19}" destId="{1E3FF880-9306-2F4B-AE4D-CC9FBF1240A5}" srcOrd="0" destOrd="0" presId="urn:microsoft.com/office/officeart/2005/8/layout/orgChart1"/>
    <dgm:cxn modelId="{BA39CBD5-D893-B746-95CE-E2AB94ED5F47}" type="presParOf" srcId="{1E3FF880-9306-2F4B-AE4D-CC9FBF1240A5}" destId="{74C58286-A056-D549-800A-A29F5D496D4B}" srcOrd="0" destOrd="0" presId="urn:microsoft.com/office/officeart/2005/8/layout/orgChart1"/>
    <dgm:cxn modelId="{94BA53E0-73DD-3944-A59C-4177B108498A}" type="presParOf" srcId="{74C58286-A056-D549-800A-A29F5D496D4B}" destId="{140A62D0-FB81-6044-AA88-9087AE9B6131}" srcOrd="0" destOrd="0" presId="urn:microsoft.com/office/officeart/2005/8/layout/orgChart1"/>
    <dgm:cxn modelId="{3CC844C1-198C-B24B-BE8C-F99477A5B488}" type="presParOf" srcId="{74C58286-A056-D549-800A-A29F5D496D4B}" destId="{181E9113-929B-CB47-913D-07BE43AA2F00}" srcOrd="1" destOrd="0" presId="urn:microsoft.com/office/officeart/2005/8/layout/orgChart1"/>
    <dgm:cxn modelId="{D1791383-BB67-0442-B687-0753BA1FB2A9}" type="presParOf" srcId="{1E3FF880-9306-2F4B-AE4D-CC9FBF1240A5}" destId="{1DA5F929-22CA-A243-B3C8-CF8DEFBDC51A}" srcOrd="1" destOrd="0" presId="urn:microsoft.com/office/officeart/2005/8/layout/orgChart1"/>
    <dgm:cxn modelId="{73EAF0D6-D4AC-F645-893E-578D4044D183}" type="presParOf" srcId="{1E3FF880-9306-2F4B-AE4D-CC9FBF1240A5}" destId="{8F43FBCF-E035-DA42-B6D1-6BDA13FD9422}" srcOrd="2" destOrd="0" presId="urn:microsoft.com/office/officeart/2005/8/layout/orgChart1"/>
    <dgm:cxn modelId="{906A060A-40B8-CF41-B05A-38F4A744A5AB}" type="presParOf" srcId="{C04789B0-1A1E-2D45-B991-AA365BE15E19}" destId="{9A81C5FB-81C1-5843-AAA1-CE6C4B10F9AF}" srcOrd="1" destOrd="0" presId="urn:microsoft.com/office/officeart/2005/8/layout/orgChart1"/>
    <dgm:cxn modelId="{510B95CB-D771-B14E-B2CE-722E79B906B5}" type="presParOf" srcId="{9A81C5FB-81C1-5843-AAA1-CE6C4B10F9AF}" destId="{DDFB7BC4-9E79-E64F-84F6-90A75060C714}" srcOrd="0" destOrd="0" presId="urn:microsoft.com/office/officeart/2005/8/layout/orgChart1"/>
    <dgm:cxn modelId="{2E85F7AC-728E-0948-A9D1-1E6EBF41CF3C}" type="presParOf" srcId="{DDFB7BC4-9E79-E64F-84F6-90A75060C714}" destId="{CE344AEE-4C63-F046-BD3B-32A2C42FD607}" srcOrd="0" destOrd="0" presId="urn:microsoft.com/office/officeart/2005/8/layout/orgChart1"/>
    <dgm:cxn modelId="{40DEE986-633C-4D4E-8043-2AF510B8DDA4}" type="presParOf" srcId="{DDFB7BC4-9E79-E64F-84F6-90A75060C714}" destId="{2B08345A-3829-174B-9843-7B7CEB6690D1}" srcOrd="1" destOrd="0" presId="urn:microsoft.com/office/officeart/2005/8/layout/orgChart1"/>
    <dgm:cxn modelId="{7DC8A985-ED29-414B-ABFC-4BF5C8BA07D2}" type="presParOf" srcId="{9A81C5FB-81C1-5843-AAA1-CE6C4B10F9AF}" destId="{131A65CA-220E-E049-96B0-D50DF9B1B819}" srcOrd="1" destOrd="0" presId="urn:microsoft.com/office/officeart/2005/8/layout/orgChart1"/>
    <dgm:cxn modelId="{683931F1-8AAD-E446-B109-8FF2677347BC}" type="presParOf" srcId="{9A81C5FB-81C1-5843-AAA1-CE6C4B10F9AF}" destId="{0E340B27-38EC-5149-AC44-2331F252B0DF}" srcOrd="2" destOrd="0" presId="urn:microsoft.com/office/officeart/2005/8/layout/orgChart1"/>
    <dgm:cxn modelId="{98378506-E2E6-CB45-BFA4-4F0E00899E73}" type="presParOf" srcId="{C04789B0-1A1E-2D45-B991-AA365BE15E19}" destId="{B6F529BC-BFD7-C74E-930C-69EE2DEB0FE1}" srcOrd="2" destOrd="0" presId="urn:microsoft.com/office/officeart/2005/8/layout/orgChart1"/>
    <dgm:cxn modelId="{FD7B7FA0-3DA8-E54C-914A-73C78EB40CB9}" type="presParOf" srcId="{B6F529BC-BFD7-C74E-930C-69EE2DEB0FE1}" destId="{A528C06B-7056-D94C-A14E-119AF65674A9}" srcOrd="0" destOrd="0" presId="urn:microsoft.com/office/officeart/2005/8/layout/orgChart1"/>
    <dgm:cxn modelId="{12517012-46C3-A046-B18E-8980DA713EDB}" type="presParOf" srcId="{A528C06B-7056-D94C-A14E-119AF65674A9}" destId="{FD5E6C80-7273-DE4B-860F-87F834D5CC0A}" srcOrd="0" destOrd="0" presId="urn:microsoft.com/office/officeart/2005/8/layout/orgChart1"/>
    <dgm:cxn modelId="{708AA6F4-35C0-EC45-A36D-30E49C4B4864}" type="presParOf" srcId="{A528C06B-7056-D94C-A14E-119AF65674A9}" destId="{A6685DA6-3C89-9D4C-9F53-B9CE98AFC34C}" srcOrd="1" destOrd="0" presId="urn:microsoft.com/office/officeart/2005/8/layout/orgChart1"/>
    <dgm:cxn modelId="{4BC7586E-423D-0548-A3FD-4665CA01BABA}" type="presParOf" srcId="{B6F529BC-BFD7-C74E-930C-69EE2DEB0FE1}" destId="{C46AF249-90C3-7743-9EEB-86D9123F2498}" srcOrd="1" destOrd="0" presId="urn:microsoft.com/office/officeart/2005/8/layout/orgChart1"/>
    <dgm:cxn modelId="{C72F99C0-68D3-A34A-86AB-04A3E423EC99}" type="presParOf" srcId="{B6F529BC-BFD7-C74E-930C-69EE2DEB0FE1}" destId="{8FCF82A1-49E3-694F-BE80-39DFA8F79511}" srcOrd="2" destOrd="0" presId="urn:microsoft.com/office/officeart/2005/8/layout/orgChart1"/>
    <dgm:cxn modelId="{4DCBFEA6-025F-2848-8126-89D01D35D087}" type="presParOf" srcId="{C04789B0-1A1E-2D45-B991-AA365BE15E19}" destId="{35AD3A74-29CC-B04B-BBC9-5A3E732DF2FD}" srcOrd="3" destOrd="0" presId="urn:microsoft.com/office/officeart/2005/8/layout/orgChart1"/>
    <dgm:cxn modelId="{7F2CFB1A-16F5-3C49-A1C1-13423DC5EE7A}" type="presParOf" srcId="{35AD3A74-29CC-B04B-BBC9-5A3E732DF2FD}" destId="{38C9F36B-7F49-8F4D-84AC-EF4809636890}" srcOrd="0" destOrd="0" presId="urn:microsoft.com/office/officeart/2005/8/layout/orgChart1"/>
    <dgm:cxn modelId="{917766C9-695F-6947-9120-C9D970713FBE}" type="presParOf" srcId="{38C9F36B-7F49-8F4D-84AC-EF4809636890}" destId="{C3B97496-AAF9-8543-8BFF-2730181A1241}" srcOrd="0" destOrd="0" presId="urn:microsoft.com/office/officeart/2005/8/layout/orgChart1"/>
    <dgm:cxn modelId="{8D8B9287-7C48-884F-B16D-D2B733B70235}" type="presParOf" srcId="{38C9F36B-7F49-8F4D-84AC-EF4809636890}" destId="{87204BC0-649D-0147-8B30-1D7076B341AE}" srcOrd="1" destOrd="0" presId="urn:microsoft.com/office/officeart/2005/8/layout/orgChart1"/>
    <dgm:cxn modelId="{0AF393C4-838E-1344-A54F-7FEBF4329A48}" type="presParOf" srcId="{35AD3A74-29CC-B04B-BBC9-5A3E732DF2FD}" destId="{D571A37F-158B-224A-A45B-A34CFE52A5CB}" srcOrd="1" destOrd="0" presId="urn:microsoft.com/office/officeart/2005/8/layout/orgChart1"/>
    <dgm:cxn modelId="{5DFBF3DC-C24F-EE4B-B8F3-892907180BF8}" type="presParOf" srcId="{35AD3A74-29CC-B04B-BBC9-5A3E732DF2FD}" destId="{8E0393D2-109D-F24A-9E1F-A99ED84D1A2C}"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5D9099-E23E-407D-B7C8-DEEEAC7A95C7}" type="doc">
      <dgm:prSet loTypeId="urn:microsoft.com/office/officeart/2005/8/layout/default" loCatId="list" qsTypeId="urn:microsoft.com/office/officeart/2005/8/quickstyle/simple5" qsCatId="simple" csTypeId="urn:microsoft.com/office/officeart/2005/8/colors/colorful1" csCatId="colorful"/>
      <dgm:spPr/>
      <dgm:t>
        <a:bodyPr/>
        <a:lstStyle/>
        <a:p>
          <a:endParaRPr lang="en-US"/>
        </a:p>
      </dgm:t>
    </dgm:pt>
    <dgm:pt modelId="{E4EBD23A-2C23-41CC-B071-432ABD3B499B}">
      <dgm:prSet/>
      <dgm:spPr/>
      <dgm:t>
        <a:bodyPr/>
        <a:lstStyle/>
        <a:p>
          <a:r>
            <a:rPr lang="en-US" b="0" i="0"/>
            <a:t>Each year in the U.S., RSV leads to approximately:</a:t>
          </a:r>
          <a:endParaRPr lang="en-US"/>
        </a:p>
      </dgm:t>
    </dgm:pt>
    <dgm:pt modelId="{9C56FDFB-0A0C-4007-81C9-BA48F5436002}" type="parTrans" cxnId="{3B5E2771-82EC-4D87-BF5C-12209CE7DF91}">
      <dgm:prSet/>
      <dgm:spPr/>
      <dgm:t>
        <a:bodyPr/>
        <a:lstStyle/>
        <a:p>
          <a:endParaRPr lang="en-US"/>
        </a:p>
      </dgm:t>
    </dgm:pt>
    <dgm:pt modelId="{944FBCEE-F4CE-456B-A203-B5C3CD814C61}" type="sibTrans" cxnId="{3B5E2771-82EC-4D87-BF5C-12209CE7DF91}">
      <dgm:prSet/>
      <dgm:spPr/>
      <dgm:t>
        <a:bodyPr/>
        <a:lstStyle/>
        <a:p>
          <a:endParaRPr lang="en-US"/>
        </a:p>
      </dgm:t>
    </dgm:pt>
    <dgm:pt modelId="{050496F7-0B10-4C3A-9433-A078C9F18DE8}">
      <dgm:prSet/>
      <dgm:spPr/>
      <dgm:t>
        <a:bodyPr/>
        <a:lstStyle/>
        <a:p>
          <a:r>
            <a:rPr lang="en-US" b="0" i="0"/>
            <a:t>2.1 million outpatient (non-hospitalization) visits among children younger than 5 years old.</a:t>
          </a:r>
          <a:endParaRPr lang="en-US"/>
        </a:p>
      </dgm:t>
    </dgm:pt>
    <dgm:pt modelId="{BDFC07B3-3744-413C-A11C-43F987449A97}" type="parTrans" cxnId="{BFE9E211-CBA6-497B-BAEA-9773591DAFDD}">
      <dgm:prSet/>
      <dgm:spPr/>
      <dgm:t>
        <a:bodyPr/>
        <a:lstStyle/>
        <a:p>
          <a:endParaRPr lang="en-US"/>
        </a:p>
      </dgm:t>
    </dgm:pt>
    <dgm:pt modelId="{937E48ED-F797-4F2B-A066-8A6FFA3A5DE6}" type="sibTrans" cxnId="{BFE9E211-CBA6-497B-BAEA-9773591DAFDD}">
      <dgm:prSet/>
      <dgm:spPr/>
      <dgm:t>
        <a:bodyPr/>
        <a:lstStyle/>
        <a:p>
          <a:endParaRPr lang="en-US"/>
        </a:p>
      </dgm:t>
    </dgm:pt>
    <dgm:pt modelId="{640C7F1F-49A6-4649-8585-823FB910C716}">
      <dgm:prSet/>
      <dgm:spPr/>
      <dgm:t>
        <a:bodyPr/>
        <a:lstStyle/>
        <a:p>
          <a:r>
            <a:rPr lang="en-US" b="0" i="0"/>
            <a:t>58,000-80,000 hospitalizations among children younger than 5 years old.</a:t>
          </a:r>
          <a:endParaRPr lang="en-US"/>
        </a:p>
      </dgm:t>
    </dgm:pt>
    <dgm:pt modelId="{0091FA63-AF1A-412B-B467-B43A307A2CD4}" type="parTrans" cxnId="{C32CDB1D-D2D7-4982-92A1-4BC2AAC82637}">
      <dgm:prSet/>
      <dgm:spPr/>
      <dgm:t>
        <a:bodyPr/>
        <a:lstStyle/>
        <a:p>
          <a:endParaRPr lang="en-US"/>
        </a:p>
      </dgm:t>
    </dgm:pt>
    <dgm:pt modelId="{4C948071-EAFD-4781-9B64-12C46FA94918}" type="sibTrans" cxnId="{C32CDB1D-D2D7-4982-92A1-4BC2AAC82637}">
      <dgm:prSet/>
      <dgm:spPr/>
      <dgm:t>
        <a:bodyPr/>
        <a:lstStyle/>
        <a:p>
          <a:endParaRPr lang="en-US"/>
        </a:p>
      </dgm:t>
    </dgm:pt>
    <dgm:pt modelId="{3661844C-D053-45B5-BF6E-949B261D287C}">
      <dgm:prSet/>
      <dgm:spPr/>
      <dgm:t>
        <a:bodyPr/>
        <a:lstStyle/>
        <a:p>
          <a:r>
            <a:rPr lang="en-US" b="0" i="0"/>
            <a:t>60,000-160,000 hospitalizations among adults 65 years and older.</a:t>
          </a:r>
          <a:endParaRPr lang="en-US"/>
        </a:p>
      </dgm:t>
    </dgm:pt>
    <dgm:pt modelId="{B350D453-C898-4D5C-A58B-D9C9DB6A07AD}" type="parTrans" cxnId="{3DCF6B35-011C-4B50-A821-354522EE8E62}">
      <dgm:prSet/>
      <dgm:spPr/>
      <dgm:t>
        <a:bodyPr/>
        <a:lstStyle/>
        <a:p>
          <a:endParaRPr lang="en-US"/>
        </a:p>
      </dgm:t>
    </dgm:pt>
    <dgm:pt modelId="{2420A3BC-CA12-433D-9F86-3CE5C5D3903C}" type="sibTrans" cxnId="{3DCF6B35-011C-4B50-A821-354522EE8E62}">
      <dgm:prSet/>
      <dgm:spPr/>
      <dgm:t>
        <a:bodyPr/>
        <a:lstStyle/>
        <a:p>
          <a:endParaRPr lang="en-US"/>
        </a:p>
      </dgm:t>
    </dgm:pt>
    <dgm:pt modelId="{45E3A043-E07E-42BB-9E0F-2FA7DC5BF9EC}">
      <dgm:prSet/>
      <dgm:spPr/>
      <dgm:t>
        <a:bodyPr/>
        <a:lstStyle/>
        <a:p>
          <a:r>
            <a:rPr lang="en-US" b="0" i="0"/>
            <a:t>6,000-10,000 deaths among adults 65 years and older.</a:t>
          </a:r>
          <a:endParaRPr lang="en-US"/>
        </a:p>
      </dgm:t>
    </dgm:pt>
    <dgm:pt modelId="{158A301B-40C6-415B-AEC6-88B1C0FDC540}" type="parTrans" cxnId="{5DE52B99-EA9A-4BEF-AB6C-204556899617}">
      <dgm:prSet/>
      <dgm:spPr/>
      <dgm:t>
        <a:bodyPr/>
        <a:lstStyle/>
        <a:p>
          <a:endParaRPr lang="en-US"/>
        </a:p>
      </dgm:t>
    </dgm:pt>
    <dgm:pt modelId="{CA926D9C-8BC2-4DB3-89D2-B41CF7561328}" type="sibTrans" cxnId="{5DE52B99-EA9A-4BEF-AB6C-204556899617}">
      <dgm:prSet/>
      <dgm:spPr/>
      <dgm:t>
        <a:bodyPr/>
        <a:lstStyle/>
        <a:p>
          <a:endParaRPr lang="en-US"/>
        </a:p>
      </dgm:t>
    </dgm:pt>
    <dgm:pt modelId="{3FF57209-2FEA-44D0-8DE5-B71F3D84B75C}">
      <dgm:prSet/>
      <dgm:spPr/>
      <dgm:t>
        <a:bodyPr/>
        <a:lstStyle/>
        <a:p>
          <a:r>
            <a:rPr lang="en-US" b="0" i="0"/>
            <a:t>100–300 deaths in children younger than 5 years old.</a:t>
          </a:r>
          <a:endParaRPr lang="en-US"/>
        </a:p>
      </dgm:t>
    </dgm:pt>
    <dgm:pt modelId="{CE6B7BC4-73C7-41AB-ABA4-6C62E6577579}" type="parTrans" cxnId="{FB726050-AA49-4F8E-8FE8-CAE403E64BC8}">
      <dgm:prSet/>
      <dgm:spPr/>
      <dgm:t>
        <a:bodyPr/>
        <a:lstStyle/>
        <a:p>
          <a:endParaRPr lang="en-US"/>
        </a:p>
      </dgm:t>
    </dgm:pt>
    <dgm:pt modelId="{4B6829AC-FC06-4F88-9C5F-231A54AF7E23}" type="sibTrans" cxnId="{FB726050-AA49-4F8E-8FE8-CAE403E64BC8}">
      <dgm:prSet/>
      <dgm:spPr/>
      <dgm:t>
        <a:bodyPr/>
        <a:lstStyle/>
        <a:p>
          <a:endParaRPr lang="en-US"/>
        </a:p>
      </dgm:t>
    </dgm:pt>
    <dgm:pt modelId="{21C628D7-63F5-5C4A-BEDE-F3C7005EA9C5}" type="pres">
      <dgm:prSet presAssocID="{435D9099-E23E-407D-B7C8-DEEEAC7A95C7}" presName="diagram" presStyleCnt="0">
        <dgm:presLayoutVars>
          <dgm:dir/>
          <dgm:resizeHandles val="exact"/>
        </dgm:presLayoutVars>
      </dgm:prSet>
      <dgm:spPr/>
    </dgm:pt>
    <dgm:pt modelId="{94EC15DE-5EF2-FE44-97B0-F2E923D80E9E}" type="pres">
      <dgm:prSet presAssocID="{E4EBD23A-2C23-41CC-B071-432ABD3B499B}" presName="node" presStyleLbl="node1" presStyleIdx="0" presStyleCnt="6">
        <dgm:presLayoutVars>
          <dgm:bulletEnabled val="1"/>
        </dgm:presLayoutVars>
      </dgm:prSet>
      <dgm:spPr/>
    </dgm:pt>
    <dgm:pt modelId="{04CC650A-D572-9242-B11C-AF2951615878}" type="pres">
      <dgm:prSet presAssocID="{944FBCEE-F4CE-456B-A203-B5C3CD814C61}" presName="sibTrans" presStyleCnt="0"/>
      <dgm:spPr/>
    </dgm:pt>
    <dgm:pt modelId="{B1B624EB-BC4A-AD41-A8C6-5605410C6419}" type="pres">
      <dgm:prSet presAssocID="{050496F7-0B10-4C3A-9433-A078C9F18DE8}" presName="node" presStyleLbl="node1" presStyleIdx="1" presStyleCnt="6">
        <dgm:presLayoutVars>
          <dgm:bulletEnabled val="1"/>
        </dgm:presLayoutVars>
      </dgm:prSet>
      <dgm:spPr/>
    </dgm:pt>
    <dgm:pt modelId="{5B911133-F2FF-B149-A7ED-210F34FB36C8}" type="pres">
      <dgm:prSet presAssocID="{937E48ED-F797-4F2B-A066-8A6FFA3A5DE6}" presName="sibTrans" presStyleCnt="0"/>
      <dgm:spPr/>
    </dgm:pt>
    <dgm:pt modelId="{4BB9B35B-312E-5E4E-BB31-AF799252544E}" type="pres">
      <dgm:prSet presAssocID="{640C7F1F-49A6-4649-8585-823FB910C716}" presName="node" presStyleLbl="node1" presStyleIdx="2" presStyleCnt="6">
        <dgm:presLayoutVars>
          <dgm:bulletEnabled val="1"/>
        </dgm:presLayoutVars>
      </dgm:prSet>
      <dgm:spPr/>
    </dgm:pt>
    <dgm:pt modelId="{BF886E06-3264-FA42-828E-F3976FB4D3A5}" type="pres">
      <dgm:prSet presAssocID="{4C948071-EAFD-4781-9B64-12C46FA94918}" presName="sibTrans" presStyleCnt="0"/>
      <dgm:spPr/>
    </dgm:pt>
    <dgm:pt modelId="{4EEEC3F9-E0D3-B44F-9A97-57FC913B756B}" type="pres">
      <dgm:prSet presAssocID="{3661844C-D053-45B5-BF6E-949B261D287C}" presName="node" presStyleLbl="node1" presStyleIdx="3" presStyleCnt="6">
        <dgm:presLayoutVars>
          <dgm:bulletEnabled val="1"/>
        </dgm:presLayoutVars>
      </dgm:prSet>
      <dgm:spPr/>
    </dgm:pt>
    <dgm:pt modelId="{A6B1436D-0E45-F24C-A3A8-7CE78E12DA54}" type="pres">
      <dgm:prSet presAssocID="{2420A3BC-CA12-433D-9F86-3CE5C5D3903C}" presName="sibTrans" presStyleCnt="0"/>
      <dgm:spPr/>
    </dgm:pt>
    <dgm:pt modelId="{38294156-C798-C843-8F71-AA281C35398D}" type="pres">
      <dgm:prSet presAssocID="{45E3A043-E07E-42BB-9E0F-2FA7DC5BF9EC}" presName="node" presStyleLbl="node1" presStyleIdx="4" presStyleCnt="6">
        <dgm:presLayoutVars>
          <dgm:bulletEnabled val="1"/>
        </dgm:presLayoutVars>
      </dgm:prSet>
      <dgm:spPr/>
    </dgm:pt>
    <dgm:pt modelId="{D8F8D287-DED9-C748-8CE4-BCA42B8B15B7}" type="pres">
      <dgm:prSet presAssocID="{CA926D9C-8BC2-4DB3-89D2-B41CF7561328}" presName="sibTrans" presStyleCnt="0"/>
      <dgm:spPr/>
    </dgm:pt>
    <dgm:pt modelId="{2424659A-B557-A34D-97F9-3B0556824F92}" type="pres">
      <dgm:prSet presAssocID="{3FF57209-2FEA-44D0-8DE5-B71F3D84B75C}" presName="node" presStyleLbl="node1" presStyleIdx="5" presStyleCnt="6">
        <dgm:presLayoutVars>
          <dgm:bulletEnabled val="1"/>
        </dgm:presLayoutVars>
      </dgm:prSet>
      <dgm:spPr/>
    </dgm:pt>
  </dgm:ptLst>
  <dgm:cxnLst>
    <dgm:cxn modelId="{BFE9E211-CBA6-497B-BAEA-9773591DAFDD}" srcId="{435D9099-E23E-407D-B7C8-DEEEAC7A95C7}" destId="{050496F7-0B10-4C3A-9433-A078C9F18DE8}" srcOrd="1" destOrd="0" parTransId="{BDFC07B3-3744-413C-A11C-43F987449A97}" sibTransId="{937E48ED-F797-4F2B-A066-8A6FFA3A5DE6}"/>
    <dgm:cxn modelId="{C32CDB1D-D2D7-4982-92A1-4BC2AAC82637}" srcId="{435D9099-E23E-407D-B7C8-DEEEAC7A95C7}" destId="{640C7F1F-49A6-4649-8585-823FB910C716}" srcOrd="2" destOrd="0" parTransId="{0091FA63-AF1A-412B-B467-B43A307A2CD4}" sibTransId="{4C948071-EAFD-4781-9B64-12C46FA94918}"/>
    <dgm:cxn modelId="{3DCF6B35-011C-4B50-A821-354522EE8E62}" srcId="{435D9099-E23E-407D-B7C8-DEEEAC7A95C7}" destId="{3661844C-D053-45B5-BF6E-949B261D287C}" srcOrd="3" destOrd="0" parTransId="{B350D453-C898-4D5C-A58B-D9C9DB6A07AD}" sibTransId="{2420A3BC-CA12-433D-9F86-3CE5C5D3903C}"/>
    <dgm:cxn modelId="{4D54114B-F790-0542-9DC0-E760DBA8DC5E}" type="presOf" srcId="{050496F7-0B10-4C3A-9433-A078C9F18DE8}" destId="{B1B624EB-BC4A-AD41-A8C6-5605410C6419}" srcOrd="0" destOrd="0" presId="urn:microsoft.com/office/officeart/2005/8/layout/default"/>
    <dgm:cxn modelId="{FB726050-AA49-4F8E-8FE8-CAE403E64BC8}" srcId="{435D9099-E23E-407D-B7C8-DEEEAC7A95C7}" destId="{3FF57209-2FEA-44D0-8DE5-B71F3D84B75C}" srcOrd="5" destOrd="0" parTransId="{CE6B7BC4-73C7-41AB-ABA4-6C62E6577579}" sibTransId="{4B6829AC-FC06-4F88-9C5F-231A54AF7E23}"/>
    <dgm:cxn modelId="{3B5E2771-82EC-4D87-BF5C-12209CE7DF91}" srcId="{435D9099-E23E-407D-B7C8-DEEEAC7A95C7}" destId="{E4EBD23A-2C23-41CC-B071-432ABD3B499B}" srcOrd="0" destOrd="0" parTransId="{9C56FDFB-0A0C-4007-81C9-BA48F5436002}" sibTransId="{944FBCEE-F4CE-456B-A203-B5C3CD814C61}"/>
    <dgm:cxn modelId="{3D5E4058-B8EE-464C-BF2F-B932E6AB928A}" type="presOf" srcId="{45E3A043-E07E-42BB-9E0F-2FA7DC5BF9EC}" destId="{38294156-C798-C843-8F71-AA281C35398D}" srcOrd="0" destOrd="0" presId="urn:microsoft.com/office/officeart/2005/8/layout/default"/>
    <dgm:cxn modelId="{5DE52B99-EA9A-4BEF-AB6C-204556899617}" srcId="{435D9099-E23E-407D-B7C8-DEEEAC7A95C7}" destId="{45E3A043-E07E-42BB-9E0F-2FA7DC5BF9EC}" srcOrd="4" destOrd="0" parTransId="{158A301B-40C6-415B-AEC6-88B1C0FDC540}" sibTransId="{CA926D9C-8BC2-4DB3-89D2-B41CF7561328}"/>
    <dgm:cxn modelId="{14417FAF-1F8D-0D4D-B6BC-9C65F8C41D76}" type="presOf" srcId="{E4EBD23A-2C23-41CC-B071-432ABD3B499B}" destId="{94EC15DE-5EF2-FE44-97B0-F2E923D80E9E}" srcOrd="0" destOrd="0" presId="urn:microsoft.com/office/officeart/2005/8/layout/default"/>
    <dgm:cxn modelId="{C0581FC6-B060-174A-8B39-1D6829E8755F}" type="presOf" srcId="{435D9099-E23E-407D-B7C8-DEEEAC7A95C7}" destId="{21C628D7-63F5-5C4A-BEDE-F3C7005EA9C5}" srcOrd="0" destOrd="0" presId="urn:microsoft.com/office/officeart/2005/8/layout/default"/>
    <dgm:cxn modelId="{8F9682D0-ABFC-1D4C-8AF7-2D4D2AE697AA}" type="presOf" srcId="{3661844C-D053-45B5-BF6E-949B261D287C}" destId="{4EEEC3F9-E0D3-B44F-9A97-57FC913B756B}" srcOrd="0" destOrd="0" presId="urn:microsoft.com/office/officeart/2005/8/layout/default"/>
    <dgm:cxn modelId="{AC807AD3-C974-914A-BA16-486F08C31495}" type="presOf" srcId="{640C7F1F-49A6-4649-8585-823FB910C716}" destId="{4BB9B35B-312E-5E4E-BB31-AF799252544E}" srcOrd="0" destOrd="0" presId="urn:microsoft.com/office/officeart/2005/8/layout/default"/>
    <dgm:cxn modelId="{78B5C2DA-B334-3240-A22C-B39CD8DD93AD}" type="presOf" srcId="{3FF57209-2FEA-44D0-8DE5-B71F3D84B75C}" destId="{2424659A-B557-A34D-97F9-3B0556824F92}" srcOrd="0" destOrd="0" presId="urn:microsoft.com/office/officeart/2005/8/layout/default"/>
    <dgm:cxn modelId="{4E95ECAF-AF04-4A4B-89A1-51E3CD951E4A}" type="presParOf" srcId="{21C628D7-63F5-5C4A-BEDE-F3C7005EA9C5}" destId="{94EC15DE-5EF2-FE44-97B0-F2E923D80E9E}" srcOrd="0" destOrd="0" presId="urn:microsoft.com/office/officeart/2005/8/layout/default"/>
    <dgm:cxn modelId="{0D66B6D5-EC44-F74E-9196-CA3125299D25}" type="presParOf" srcId="{21C628D7-63F5-5C4A-BEDE-F3C7005EA9C5}" destId="{04CC650A-D572-9242-B11C-AF2951615878}" srcOrd="1" destOrd="0" presId="urn:microsoft.com/office/officeart/2005/8/layout/default"/>
    <dgm:cxn modelId="{AAF26750-9378-5040-B908-BCFB576768B2}" type="presParOf" srcId="{21C628D7-63F5-5C4A-BEDE-F3C7005EA9C5}" destId="{B1B624EB-BC4A-AD41-A8C6-5605410C6419}" srcOrd="2" destOrd="0" presId="urn:microsoft.com/office/officeart/2005/8/layout/default"/>
    <dgm:cxn modelId="{5DE724EF-7B01-E04D-99F5-D8D0308F60C8}" type="presParOf" srcId="{21C628D7-63F5-5C4A-BEDE-F3C7005EA9C5}" destId="{5B911133-F2FF-B149-A7ED-210F34FB36C8}" srcOrd="3" destOrd="0" presId="urn:microsoft.com/office/officeart/2005/8/layout/default"/>
    <dgm:cxn modelId="{4F9E194F-DA12-BA49-B126-773E2F00C277}" type="presParOf" srcId="{21C628D7-63F5-5C4A-BEDE-F3C7005EA9C5}" destId="{4BB9B35B-312E-5E4E-BB31-AF799252544E}" srcOrd="4" destOrd="0" presId="urn:microsoft.com/office/officeart/2005/8/layout/default"/>
    <dgm:cxn modelId="{C2024A73-E98E-6047-9058-978067F5CD4F}" type="presParOf" srcId="{21C628D7-63F5-5C4A-BEDE-F3C7005EA9C5}" destId="{BF886E06-3264-FA42-828E-F3976FB4D3A5}" srcOrd="5" destOrd="0" presId="urn:microsoft.com/office/officeart/2005/8/layout/default"/>
    <dgm:cxn modelId="{328380A8-9349-1F4A-87DF-79E0E5255B2A}" type="presParOf" srcId="{21C628D7-63F5-5C4A-BEDE-F3C7005EA9C5}" destId="{4EEEC3F9-E0D3-B44F-9A97-57FC913B756B}" srcOrd="6" destOrd="0" presId="urn:microsoft.com/office/officeart/2005/8/layout/default"/>
    <dgm:cxn modelId="{FC17B0D0-F49D-EA40-8187-7228FB5DACB1}" type="presParOf" srcId="{21C628D7-63F5-5C4A-BEDE-F3C7005EA9C5}" destId="{A6B1436D-0E45-F24C-A3A8-7CE78E12DA54}" srcOrd="7" destOrd="0" presId="urn:microsoft.com/office/officeart/2005/8/layout/default"/>
    <dgm:cxn modelId="{74C86865-FC51-C34D-8D6B-9C4886C2B753}" type="presParOf" srcId="{21C628D7-63F5-5C4A-BEDE-F3C7005EA9C5}" destId="{38294156-C798-C843-8F71-AA281C35398D}" srcOrd="8" destOrd="0" presId="urn:microsoft.com/office/officeart/2005/8/layout/default"/>
    <dgm:cxn modelId="{2335B0C6-EF00-C247-BA9B-DEA5D88291EC}" type="presParOf" srcId="{21C628D7-63F5-5C4A-BEDE-F3C7005EA9C5}" destId="{D8F8D287-DED9-C748-8CE4-BCA42B8B15B7}" srcOrd="9" destOrd="0" presId="urn:microsoft.com/office/officeart/2005/8/layout/default"/>
    <dgm:cxn modelId="{96B9C9D2-F995-7E4A-8355-CABC19BA2CE6}" type="presParOf" srcId="{21C628D7-63F5-5C4A-BEDE-F3C7005EA9C5}" destId="{2424659A-B557-A34D-97F9-3B0556824F9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342862-E2C7-4701-9A9C-2B34AD19B51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FD22A03-A7BC-421D-A93B-28024852DA9B}">
      <dgm:prSet/>
      <dgm:spPr/>
      <dgm:t>
        <a:bodyPr/>
        <a:lstStyle/>
        <a:p>
          <a:pPr>
            <a:lnSpc>
              <a:spcPct val="100000"/>
            </a:lnSpc>
          </a:pPr>
          <a:r>
            <a:rPr lang="en-US">
              <a:solidFill>
                <a:schemeClr val="bg1"/>
              </a:solidFill>
            </a:rPr>
            <a:t>Both vaccines recommended by ACIP in June 2023: </a:t>
          </a:r>
          <a:r>
            <a:rPr lang="en-US" b="0" i="0">
              <a:solidFill>
                <a:schemeClr val="bg1"/>
              </a:solidFill>
            </a:rPr>
            <a:t>adults aged ≥60 years may receive a single dose of an RSV vaccine, using shared clinical decision-making.</a:t>
          </a:r>
          <a:endParaRPr lang="en-US">
            <a:solidFill>
              <a:schemeClr val="bg1"/>
            </a:solidFill>
          </a:endParaRPr>
        </a:p>
      </dgm:t>
    </dgm:pt>
    <dgm:pt modelId="{19723B3B-7A77-417D-BCC2-185F2B72A0CC}" type="parTrans" cxnId="{42A5A859-4417-4CE8-B5D8-59DFB7B9DE8C}">
      <dgm:prSet/>
      <dgm:spPr/>
      <dgm:t>
        <a:bodyPr/>
        <a:lstStyle/>
        <a:p>
          <a:endParaRPr lang="en-US"/>
        </a:p>
      </dgm:t>
    </dgm:pt>
    <dgm:pt modelId="{4037D385-B1F1-4A06-88F8-EB9949A9C6D5}" type="sibTrans" cxnId="{42A5A859-4417-4CE8-B5D8-59DFB7B9DE8C}">
      <dgm:prSet/>
      <dgm:spPr/>
      <dgm:t>
        <a:bodyPr/>
        <a:lstStyle/>
        <a:p>
          <a:endParaRPr lang="en-US"/>
        </a:p>
      </dgm:t>
    </dgm:pt>
    <dgm:pt modelId="{F34DDC45-1348-4505-9EFF-3A3809582298}">
      <dgm:prSet/>
      <dgm:spPr/>
      <dgm:t>
        <a:bodyPr/>
        <a:lstStyle/>
        <a:p>
          <a:pPr>
            <a:lnSpc>
              <a:spcPct val="100000"/>
            </a:lnSpc>
          </a:pPr>
          <a:r>
            <a:rPr lang="en-US" b="0" i="0">
              <a:solidFill>
                <a:schemeClr val="bg1"/>
              </a:solidFill>
            </a:rPr>
            <a:t>Optimally, vaccination should occur before the onset of the RSV season; however, typical RSV seasonality was disrupted by the COVID-19 pandemic and has not returned to </a:t>
          </a:r>
          <a:r>
            <a:rPr lang="en-US" b="0" i="0" err="1">
              <a:solidFill>
                <a:schemeClr val="bg1"/>
              </a:solidFill>
            </a:rPr>
            <a:t>prepandemic</a:t>
          </a:r>
          <a:r>
            <a:rPr lang="en-US" b="0" i="0">
              <a:solidFill>
                <a:schemeClr val="bg1"/>
              </a:solidFill>
            </a:rPr>
            <a:t> patterns. </a:t>
          </a:r>
          <a:endParaRPr lang="en-US">
            <a:solidFill>
              <a:schemeClr val="bg1"/>
            </a:solidFill>
          </a:endParaRPr>
        </a:p>
      </dgm:t>
    </dgm:pt>
    <dgm:pt modelId="{16BA9B5E-26A2-4069-8D68-257BCABFBCC7}" type="parTrans" cxnId="{63BCF539-8287-4E0A-94CE-FA542768E265}">
      <dgm:prSet/>
      <dgm:spPr/>
      <dgm:t>
        <a:bodyPr/>
        <a:lstStyle/>
        <a:p>
          <a:endParaRPr lang="en-US"/>
        </a:p>
      </dgm:t>
    </dgm:pt>
    <dgm:pt modelId="{0F9239FA-1173-49A8-BED2-D04F0CAF29A1}" type="sibTrans" cxnId="{63BCF539-8287-4E0A-94CE-FA542768E265}">
      <dgm:prSet/>
      <dgm:spPr/>
      <dgm:t>
        <a:bodyPr/>
        <a:lstStyle/>
        <a:p>
          <a:endParaRPr lang="en-US"/>
        </a:p>
      </dgm:t>
    </dgm:pt>
    <dgm:pt modelId="{C14331D0-5028-4A30-A07F-B75F756DCA4F}" type="pres">
      <dgm:prSet presAssocID="{DF342862-E2C7-4701-9A9C-2B34AD19B514}" presName="root" presStyleCnt="0">
        <dgm:presLayoutVars>
          <dgm:dir/>
          <dgm:resizeHandles val="exact"/>
        </dgm:presLayoutVars>
      </dgm:prSet>
      <dgm:spPr/>
    </dgm:pt>
    <dgm:pt modelId="{351D2B64-DABE-498F-B4ED-985C95905633}" type="pres">
      <dgm:prSet presAssocID="{7FD22A03-A7BC-421D-A93B-28024852DA9B}" presName="compNode" presStyleCnt="0"/>
      <dgm:spPr/>
    </dgm:pt>
    <dgm:pt modelId="{755B6828-A932-454B-A5F2-D745DD3F9450}" type="pres">
      <dgm:prSet presAssocID="{7FD22A03-A7BC-421D-A93B-28024852DA9B}" presName="bgRect" presStyleLbl="bgShp" presStyleIdx="0" presStyleCnt="2"/>
      <dgm:spPr/>
    </dgm:pt>
    <dgm:pt modelId="{291C588A-5850-4117-8C76-6E0A258C6616}" type="pres">
      <dgm:prSet presAssocID="{7FD22A03-A7BC-421D-A93B-28024852DA9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edle"/>
        </a:ext>
      </dgm:extLst>
    </dgm:pt>
    <dgm:pt modelId="{CFAB7C63-26B2-4508-B70F-1F08616AE9A2}" type="pres">
      <dgm:prSet presAssocID="{7FD22A03-A7BC-421D-A93B-28024852DA9B}" presName="spaceRect" presStyleCnt="0"/>
      <dgm:spPr/>
    </dgm:pt>
    <dgm:pt modelId="{D19C7C6B-C901-47C5-A1E7-880BA54E1F0A}" type="pres">
      <dgm:prSet presAssocID="{7FD22A03-A7BC-421D-A93B-28024852DA9B}" presName="parTx" presStyleLbl="revTx" presStyleIdx="0" presStyleCnt="2">
        <dgm:presLayoutVars>
          <dgm:chMax val="0"/>
          <dgm:chPref val="0"/>
        </dgm:presLayoutVars>
      </dgm:prSet>
      <dgm:spPr/>
    </dgm:pt>
    <dgm:pt modelId="{A17709B6-4449-4893-8681-E143390AAE0B}" type="pres">
      <dgm:prSet presAssocID="{4037D385-B1F1-4A06-88F8-EB9949A9C6D5}" presName="sibTrans" presStyleCnt="0"/>
      <dgm:spPr/>
    </dgm:pt>
    <dgm:pt modelId="{10E7F228-EF30-46E1-AF5A-301D5051AE17}" type="pres">
      <dgm:prSet presAssocID="{F34DDC45-1348-4505-9EFF-3A3809582298}" presName="compNode" presStyleCnt="0"/>
      <dgm:spPr/>
    </dgm:pt>
    <dgm:pt modelId="{F0F1E217-6FEE-4FBD-8F78-CA87804D5B6C}" type="pres">
      <dgm:prSet presAssocID="{F34DDC45-1348-4505-9EFF-3A3809582298}" presName="bgRect" presStyleLbl="bgShp" presStyleIdx="1" presStyleCnt="2"/>
      <dgm:spPr/>
    </dgm:pt>
    <dgm:pt modelId="{8A1DF28D-EE16-4C25-8411-76B3C3CF7CC4}" type="pres">
      <dgm:prSet presAssocID="{F34DDC45-1348-4505-9EFF-3A380958229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ye dropper"/>
        </a:ext>
      </dgm:extLst>
    </dgm:pt>
    <dgm:pt modelId="{75851AF2-D31E-4531-98AC-CAA635772E2A}" type="pres">
      <dgm:prSet presAssocID="{F34DDC45-1348-4505-9EFF-3A3809582298}" presName="spaceRect" presStyleCnt="0"/>
      <dgm:spPr/>
    </dgm:pt>
    <dgm:pt modelId="{934EF4BD-1BBF-4CA7-B78A-879E3C06A792}" type="pres">
      <dgm:prSet presAssocID="{F34DDC45-1348-4505-9EFF-3A3809582298}" presName="parTx" presStyleLbl="revTx" presStyleIdx="1" presStyleCnt="2">
        <dgm:presLayoutVars>
          <dgm:chMax val="0"/>
          <dgm:chPref val="0"/>
        </dgm:presLayoutVars>
      </dgm:prSet>
      <dgm:spPr/>
    </dgm:pt>
  </dgm:ptLst>
  <dgm:cxnLst>
    <dgm:cxn modelId="{63BCF539-8287-4E0A-94CE-FA542768E265}" srcId="{DF342862-E2C7-4701-9A9C-2B34AD19B514}" destId="{F34DDC45-1348-4505-9EFF-3A3809582298}" srcOrd="1" destOrd="0" parTransId="{16BA9B5E-26A2-4069-8D68-257BCABFBCC7}" sibTransId="{0F9239FA-1173-49A8-BED2-D04F0CAF29A1}"/>
    <dgm:cxn modelId="{5C6D836F-8BA9-40C4-9FA6-656CD7EF05D6}" type="presOf" srcId="{F34DDC45-1348-4505-9EFF-3A3809582298}" destId="{934EF4BD-1BBF-4CA7-B78A-879E3C06A792}" srcOrd="0" destOrd="0" presId="urn:microsoft.com/office/officeart/2018/2/layout/IconVerticalSolidList"/>
    <dgm:cxn modelId="{42A5A859-4417-4CE8-B5D8-59DFB7B9DE8C}" srcId="{DF342862-E2C7-4701-9A9C-2B34AD19B514}" destId="{7FD22A03-A7BC-421D-A93B-28024852DA9B}" srcOrd="0" destOrd="0" parTransId="{19723B3B-7A77-417D-BCC2-185F2B72A0CC}" sibTransId="{4037D385-B1F1-4A06-88F8-EB9949A9C6D5}"/>
    <dgm:cxn modelId="{25B8D889-8D30-43C8-91F5-B1F00CD3CBCB}" type="presOf" srcId="{7FD22A03-A7BC-421D-A93B-28024852DA9B}" destId="{D19C7C6B-C901-47C5-A1E7-880BA54E1F0A}" srcOrd="0" destOrd="0" presId="urn:microsoft.com/office/officeart/2018/2/layout/IconVerticalSolidList"/>
    <dgm:cxn modelId="{3E623CA3-C21D-4406-A4F4-69242BD9DEFA}" type="presOf" srcId="{DF342862-E2C7-4701-9A9C-2B34AD19B514}" destId="{C14331D0-5028-4A30-A07F-B75F756DCA4F}" srcOrd="0" destOrd="0" presId="urn:microsoft.com/office/officeart/2018/2/layout/IconVerticalSolidList"/>
    <dgm:cxn modelId="{D3372420-E788-4FA1-9D05-9BAFE151000D}" type="presParOf" srcId="{C14331D0-5028-4A30-A07F-B75F756DCA4F}" destId="{351D2B64-DABE-498F-B4ED-985C95905633}" srcOrd="0" destOrd="0" presId="urn:microsoft.com/office/officeart/2018/2/layout/IconVerticalSolidList"/>
    <dgm:cxn modelId="{2915B8EF-FFA5-4814-A8E1-1BEAE9A52D28}" type="presParOf" srcId="{351D2B64-DABE-498F-B4ED-985C95905633}" destId="{755B6828-A932-454B-A5F2-D745DD3F9450}" srcOrd="0" destOrd="0" presId="urn:microsoft.com/office/officeart/2018/2/layout/IconVerticalSolidList"/>
    <dgm:cxn modelId="{7D92EFB0-93FB-4012-B3C6-98F2BDC42C63}" type="presParOf" srcId="{351D2B64-DABE-498F-B4ED-985C95905633}" destId="{291C588A-5850-4117-8C76-6E0A258C6616}" srcOrd="1" destOrd="0" presId="urn:microsoft.com/office/officeart/2018/2/layout/IconVerticalSolidList"/>
    <dgm:cxn modelId="{6D94D8D8-B66E-4E23-9902-5CE9491C7E27}" type="presParOf" srcId="{351D2B64-DABE-498F-B4ED-985C95905633}" destId="{CFAB7C63-26B2-4508-B70F-1F08616AE9A2}" srcOrd="2" destOrd="0" presId="urn:microsoft.com/office/officeart/2018/2/layout/IconVerticalSolidList"/>
    <dgm:cxn modelId="{C4169524-DC62-47F1-BE77-8668286597F2}" type="presParOf" srcId="{351D2B64-DABE-498F-B4ED-985C95905633}" destId="{D19C7C6B-C901-47C5-A1E7-880BA54E1F0A}" srcOrd="3" destOrd="0" presId="urn:microsoft.com/office/officeart/2018/2/layout/IconVerticalSolidList"/>
    <dgm:cxn modelId="{12B45047-B770-44A2-9FE8-40E5A1040F5D}" type="presParOf" srcId="{C14331D0-5028-4A30-A07F-B75F756DCA4F}" destId="{A17709B6-4449-4893-8681-E143390AAE0B}" srcOrd="1" destOrd="0" presId="urn:microsoft.com/office/officeart/2018/2/layout/IconVerticalSolidList"/>
    <dgm:cxn modelId="{0894A14F-D2A0-4507-ABD6-23A14CE1AFA1}" type="presParOf" srcId="{C14331D0-5028-4A30-A07F-B75F756DCA4F}" destId="{10E7F228-EF30-46E1-AF5A-301D5051AE17}" srcOrd="2" destOrd="0" presId="urn:microsoft.com/office/officeart/2018/2/layout/IconVerticalSolidList"/>
    <dgm:cxn modelId="{C712F51A-1DE2-48CF-913E-530E35F9B2B7}" type="presParOf" srcId="{10E7F228-EF30-46E1-AF5A-301D5051AE17}" destId="{F0F1E217-6FEE-4FBD-8F78-CA87804D5B6C}" srcOrd="0" destOrd="0" presId="urn:microsoft.com/office/officeart/2018/2/layout/IconVerticalSolidList"/>
    <dgm:cxn modelId="{3F8FCF51-BEB8-4B22-945F-FBB6EB0720A7}" type="presParOf" srcId="{10E7F228-EF30-46E1-AF5A-301D5051AE17}" destId="{8A1DF28D-EE16-4C25-8411-76B3C3CF7CC4}" srcOrd="1" destOrd="0" presId="urn:microsoft.com/office/officeart/2018/2/layout/IconVerticalSolidList"/>
    <dgm:cxn modelId="{91F91179-7453-4A9D-A12F-680F6CE855C9}" type="presParOf" srcId="{10E7F228-EF30-46E1-AF5A-301D5051AE17}" destId="{75851AF2-D31E-4531-98AC-CAA635772E2A}" srcOrd="2" destOrd="0" presId="urn:microsoft.com/office/officeart/2018/2/layout/IconVerticalSolidList"/>
    <dgm:cxn modelId="{8B4DC885-D722-4814-9C32-D054398FCF30}" type="presParOf" srcId="{10E7F228-EF30-46E1-AF5A-301D5051AE17}" destId="{934EF4BD-1BBF-4CA7-B78A-879E3C06A7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1759D4-3461-4DCA-B139-4001FA216B0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76962CF-E6CA-45A9-9CFB-E919B9C9C1FA}">
      <dgm:prSet/>
      <dgm:spPr/>
      <dgm:t>
        <a:bodyPr/>
        <a:lstStyle/>
        <a:p>
          <a:r>
            <a:rPr lang="en-US" b="0" i="0"/>
            <a:t>RSV vaccination is currently approved and recommended for administration as a single dose. Currently, there is no recommendation for revaccination . </a:t>
          </a:r>
          <a:endParaRPr lang="en-US"/>
        </a:p>
      </dgm:t>
    </dgm:pt>
    <dgm:pt modelId="{987B47AF-1EB7-468A-8839-E8C24B7B6E91}" type="parTrans" cxnId="{64155D90-AE86-453D-842E-B08442EFC6DC}">
      <dgm:prSet/>
      <dgm:spPr/>
      <dgm:t>
        <a:bodyPr/>
        <a:lstStyle/>
        <a:p>
          <a:endParaRPr lang="en-US"/>
        </a:p>
      </dgm:t>
    </dgm:pt>
    <dgm:pt modelId="{D9A56210-E94F-4FE1-9E5D-438D8FE61094}" type="sibTrans" cxnId="{64155D90-AE86-453D-842E-B08442EFC6DC}">
      <dgm:prSet/>
      <dgm:spPr/>
      <dgm:t>
        <a:bodyPr/>
        <a:lstStyle/>
        <a:p>
          <a:endParaRPr lang="en-US"/>
        </a:p>
      </dgm:t>
    </dgm:pt>
    <dgm:pt modelId="{8B2A2227-5264-4A62-B273-80644FE51C8A}">
      <dgm:prSet/>
      <dgm:spPr/>
      <dgm:t>
        <a:bodyPr/>
        <a:lstStyle/>
        <a:p>
          <a:r>
            <a:rPr lang="en-US" b="0" i="0"/>
            <a:t>Optimally, vaccination should occur before the onset of the RSV season; however, typical RSV seasonality was disrupted by the COVID-19 pandemic and has not returned to prepandemic patterns. </a:t>
          </a:r>
          <a:endParaRPr lang="en-US"/>
        </a:p>
      </dgm:t>
    </dgm:pt>
    <dgm:pt modelId="{B7E8293C-F3D6-41C6-A4C0-FAFFED3A65C5}" type="parTrans" cxnId="{786C2BEE-AFE0-438D-810B-97F30E0B1E07}">
      <dgm:prSet/>
      <dgm:spPr/>
      <dgm:t>
        <a:bodyPr/>
        <a:lstStyle/>
        <a:p>
          <a:endParaRPr lang="en-US"/>
        </a:p>
      </dgm:t>
    </dgm:pt>
    <dgm:pt modelId="{B4697D37-0B6E-4D32-ACDA-B33F45AD2F73}" type="sibTrans" cxnId="{786C2BEE-AFE0-438D-810B-97F30E0B1E07}">
      <dgm:prSet/>
      <dgm:spPr/>
      <dgm:t>
        <a:bodyPr/>
        <a:lstStyle/>
        <a:p>
          <a:endParaRPr lang="en-US"/>
        </a:p>
      </dgm:t>
    </dgm:pt>
    <dgm:pt modelId="{F766F708-16C1-5A41-B004-B71657974E1A}" type="pres">
      <dgm:prSet presAssocID="{7E1759D4-3461-4DCA-B139-4001FA216B04}" presName="linear" presStyleCnt="0">
        <dgm:presLayoutVars>
          <dgm:animLvl val="lvl"/>
          <dgm:resizeHandles val="exact"/>
        </dgm:presLayoutVars>
      </dgm:prSet>
      <dgm:spPr/>
    </dgm:pt>
    <dgm:pt modelId="{20ED6066-4706-C840-953E-2FC28F3F5E0B}" type="pres">
      <dgm:prSet presAssocID="{A76962CF-E6CA-45A9-9CFB-E919B9C9C1FA}" presName="parentText" presStyleLbl="node1" presStyleIdx="0" presStyleCnt="2">
        <dgm:presLayoutVars>
          <dgm:chMax val="0"/>
          <dgm:bulletEnabled val="1"/>
        </dgm:presLayoutVars>
      </dgm:prSet>
      <dgm:spPr/>
    </dgm:pt>
    <dgm:pt modelId="{6E6BA64A-69D2-074E-B333-14DA23DF4EC4}" type="pres">
      <dgm:prSet presAssocID="{D9A56210-E94F-4FE1-9E5D-438D8FE61094}" presName="spacer" presStyleCnt="0"/>
      <dgm:spPr/>
    </dgm:pt>
    <dgm:pt modelId="{2933663F-E382-0247-BD09-706D76351BB5}" type="pres">
      <dgm:prSet presAssocID="{8B2A2227-5264-4A62-B273-80644FE51C8A}" presName="parentText" presStyleLbl="node1" presStyleIdx="1" presStyleCnt="2">
        <dgm:presLayoutVars>
          <dgm:chMax val="0"/>
          <dgm:bulletEnabled val="1"/>
        </dgm:presLayoutVars>
      </dgm:prSet>
      <dgm:spPr/>
    </dgm:pt>
  </dgm:ptLst>
  <dgm:cxnLst>
    <dgm:cxn modelId="{001FA583-9649-F943-BEE6-028B11C6CEA5}" type="presOf" srcId="{A76962CF-E6CA-45A9-9CFB-E919B9C9C1FA}" destId="{20ED6066-4706-C840-953E-2FC28F3F5E0B}" srcOrd="0" destOrd="0" presId="urn:microsoft.com/office/officeart/2005/8/layout/vList2"/>
    <dgm:cxn modelId="{64155D90-AE86-453D-842E-B08442EFC6DC}" srcId="{7E1759D4-3461-4DCA-B139-4001FA216B04}" destId="{A76962CF-E6CA-45A9-9CFB-E919B9C9C1FA}" srcOrd="0" destOrd="0" parTransId="{987B47AF-1EB7-468A-8839-E8C24B7B6E91}" sibTransId="{D9A56210-E94F-4FE1-9E5D-438D8FE61094}"/>
    <dgm:cxn modelId="{DE984DB7-2910-634B-ADFC-B6017CA3AE9E}" type="presOf" srcId="{8B2A2227-5264-4A62-B273-80644FE51C8A}" destId="{2933663F-E382-0247-BD09-706D76351BB5}" srcOrd="0" destOrd="0" presId="urn:microsoft.com/office/officeart/2005/8/layout/vList2"/>
    <dgm:cxn modelId="{08DC85D6-30F8-5D4C-8835-DF1C700F73B6}" type="presOf" srcId="{7E1759D4-3461-4DCA-B139-4001FA216B04}" destId="{F766F708-16C1-5A41-B004-B71657974E1A}" srcOrd="0" destOrd="0" presId="urn:microsoft.com/office/officeart/2005/8/layout/vList2"/>
    <dgm:cxn modelId="{786C2BEE-AFE0-438D-810B-97F30E0B1E07}" srcId="{7E1759D4-3461-4DCA-B139-4001FA216B04}" destId="{8B2A2227-5264-4A62-B273-80644FE51C8A}" srcOrd="1" destOrd="0" parTransId="{B7E8293C-F3D6-41C6-A4C0-FAFFED3A65C5}" sibTransId="{B4697D37-0B6E-4D32-ACDA-B33F45AD2F73}"/>
    <dgm:cxn modelId="{76E76E52-B6FF-274A-9195-8BBF4164FCEB}" type="presParOf" srcId="{F766F708-16C1-5A41-B004-B71657974E1A}" destId="{20ED6066-4706-C840-953E-2FC28F3F5E0B}" srcOrd="0" destOrd="0" presId="urn:microsoft.com/office/officeart/2005/8/layout/vList2"/>
    <dgm:cxn modelId="{043D3067-0CA3-7D4B-9650-E0CE8A832F07}" type="presParOf" srcId="{F766F708-16C1-5A41-B004-B71657974E1A}" destId="{6E6BA64A-69D2-074E-B333-14DA23DF4EC4}" srcOrd="1" destOrd="0" presId="urn:microsoft.com/office/officeart/2005/8/layout/vList2"/>
    <dgm:cxn modelId="{2F39EF7D-2059-4F46-8DA7-9D5372E639D6}" type="presParOf" srcId="{F766F708-16C1-5A41-B004-B71657974E1A}" destId="{2933663F-E382-0247-BD09-706D76351BB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A55EF6-4123-415F-9A61-7DBC04E4963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E34A3B7-ABBC-41D7-B479-CF912449FABA}">
      <dgm:prSet custT="1"/>
      <dgm:spPr/>
      <dgm:t>
        <a:bodyPr/>
        <a:lstStyle/>
        <a:p>
          <a:pPr>
            <a:lnSpc>
              <a:spcPct val="100000"/>
            </a:lnSpc>
          </a:pPr>
          <a:r>
            <a:rPr lang="en-US" sz="2000">
              <a:solidFill>
                <a:schemeClr val="bg1"/>
              </a:solidFill>
            </a:rPr>
            <a:t>RSV vaccine may be co-administered with other adult vaccines at the same visit. </a:t>
          </a:r>
        </a:p>
      </dgm:t>
    </dgm:pt>
    <dgm:pt modelId="{43F74050-EDF4-40ED-A206-4D30AC2EB6FB}" type="parTrans" cxnId="{CD85FE18-8EFD-4507-A6C4-571B9387CF60}">
      <dgm:prSet/>
      <dgm:spPr/>
      <dgm:t>
        <a:bodyPr/>
        <a:lstStyle/>
        <a:p>
          <a:endParaRPr lang="en-US"/>
        </a:p>
      </dgm:t>
    </dgm:pt>
    <dgm:pt modelId="{9B2A817D-C95F-42E7-B9E2-A76284E0D77F}" type="sibTrans" cxnId="{CD85FE18-8EFD-4507-A6C4-571B9387CF60}">
      <dgm:prSet/>
      <dgm:spPr/>
      <dgm:t>
        <a:bodyPr/>
        <a:lstStyle/>
        <a:p>
          <a:endParaRPr lang="en-US"/>
        </a:p>
      </dgm:t>
    </dgm:pt>
    <dgm:pt modelId="{F19A10BB-9F2B-4C02-A904-8A243C1468DD}">
      <dgm:prSet custT="1"/>
      <dgm:spPr/>
      <dgm:t>
        <a:bodyPr/>
        <a:lstStyle/>
        <a:p>
          <a:pPr>
            <a:lnSpc>
              <a:spcPct val="100000"/>
            </a:lnSpc>
          </a:pPr>
          <a:r>
            <a:rPr lang="en-US" sz="2000" b="0" i="0">
              <a:solidFill>
                <a:schemeClr val="bg1"/>
              </a:solidFill>
            </a:rPr>
            <a:t>Administering RSV vaccine with one or more other vaccines at the same visit might increase local or systemic reactogenicity. Data are only available for coadministration of RSV and influenza vaccines, and evidence is mixed regarding increased reactogenicity.</a:t>
          </a:r>
          <a:endParaRPr lang="en-US" sz="2000">
            <a:solidFill>
              <a:schemeClr val="bg1"/>
            </a:solidFill>
          </a:endParaRPr>
        </a:p>
      </dgm:t>
    </dgm:pt>
    <dgm:pt modelId="{9C68D6EF-F1D0-4D29-AD4A-751425C073F6}" type="parTrans" cxnId="{01F1398E-1EBC-4D79-AA89-6A82BC2127B4}">
      <dgm:prSet/>
      <dgm:spPr/>
      <dgm:t>
        <a:bodyPr/>
        <a:lstStyle/>
        <a:p>
          <a:endParaRPr lang="en-US"/>
        </a:p>
      </dgm:t>
    </dgm:pt>
    <dgm:pt modelId="{6E907FB4-0EA8-4DE6-B094-EC38EB1E26B6}" type="sibTrans" cxnId="{01F1398E-1EBC-4D79-AA89-6A82BC2127B4}">
      <dgm:prSet/>
      <dgm:spPr/>
      <dgm:t>
        <a:bodyPr/>
        <a:lstStyle/>
        <a:p>
          <a:endParaRPr lang="en-US"/>
        </a:p>
      </dgm:t>
    </dgm:pt>
    <dgm:pt modelId="{92BEBB90-8D42-4FF3-A621-3ABD93565C2E}">
      <dgm:prSet custT="1"/>
      <dgm:spPr/>
      <dgm:t>
        <a:bodyPr/>
        <a:lstStyle/>
        <a:p>
          <a:pPr>
            <a:lnSpc>
              <a:spcPct val="100000"/>
            </a:lnSpc>
          </a:pPr>
          <a:r>
            <a:rPr lang="en-US" sz="2000" b="0" i="0">
              <a:solidFill>
                <a:schemeClr val="bg1"/>
              </a:solidFill>
            </a:rPr>
            <a:t>As with all vaccines, RSV vaccination should be delayed for persons experiencing moderate or severe acute illness with or without fever (precaution). </a:t>
          </a:r>
          <a:endParaRPr lang="en-US" sz="2000">
            <a:solidFill>
              <a:schemeClr val="bg1"/>
            </a:solidFill>
          </a:endParaRPr>
        </a:p>
      </dgm:t>
    </dgm:pt>
    <dgm:pt modelId="{353A29E7-2C03-4C29-989A-3C819A6C2C39}" type="parTrans" cxnId="{E8677016-660F-4EBC-9703-F3725D1806EE}">
      <dgm:prSet/>
      <dgm:spPr/>
      <dgm:t>
        <a:bodyPr/>
        <a:lstStyle/>
        <a:p>
          <a:endParaRPr lang="en-US"/>
        </a:p>
      </dgm:t>
    </dgm:pt>
    <dgm:pt modelId="{3A983FE7-DBD0-400A-8A63-2A8FF344CC58}" type="sibTrans" cxnId="{E8677016-660F-4EBC-9703-F3725D1806EE}">
      <dgm:prSet/>
      <dgm:spPr/>
      <dgm:t>
        <a:bodyPr/>
        <a:lstStyle/>
        <a:p>
          <a:endParaRPr lang="en-US"/>
        </a:p>
      </dgm:t>
    </dgm:pt>
    <dgm:pt modelId="{6D8A3D0F-E967-48B2-9B90-93C7EF53DB54}">
      <dgm:prSet custT="1"/>
      <dgm:spPr/>
      <dgm:t>
        <a:bodyPr/>
        <a:lstStyle/>
        <a:p>
          <a:pPr>
            <a:lnSpc>
              <a:spcPct val="100000"/>
            </a:lnSpc>
          </a:pPr>
          <a:r>
            <a:rPr lang="en-US" sz="2000" b="0" i="0">
              <a:solidFill>
                <a:schemeClr val="bg1"/>
              </a:solidFill>
            </a:rPr>
            <a:t>RSV vaccines are contraindicated for and should not be administered to persons with a history of severe allergic reaction, such as anaphylaxis, to any component of the vaccine. </a:t>
          </a:r>
          <a:endParaRPr lang="en-US" sz="2000">
            <a:solidFill>
              <a:schemeClr val="bg1"/>
            </a:solidFill>
          </a:endParaRPr>
        </a:p>
      </dgm:t>
    </dgm:pt>
    <dgm:pt modelId="{F3D6F5AC-4393-4782-A0D4-9DE5F31DA615}" type="parTrans" cxnId="{3509E6CC-0EB0-4E33-9EAA-DC74CC2E82D0}">
      <dgm:prSet/>
      <dgm:spPr/>
      <dgm:t>
        <a:bodyPr/>
        <a:lstStyle/>
        <a:p>
          <a:endParaRPr lang="en-US"/>
        </a:p>
      </dgm:t>
    </dgm:pt>
    <dgm:pt modelId="{40BE23AB-16FA-4224-9EE2-839BA6578239}" type="sibTrans" cxnId="{3509E6CC-0EB0-4E33-9EAA-DC74CC2E82D0}">
      <dgm:prSet/>
      <dgm:spPr/>
      <dgm:t>
        <a:bodyPr/>
        <a:lstStyle/>
        <a:p>
          <a:endParaRPr lang="en-US"/>
        </a:p>
      </dgm:t>
    </dgm:pt>
    <dgm:pt modelId="{4D70E855-E4DA-4CF9-8D77-F304F7E40515}" type="pres">
      <dgm:prSet presAssocID="{FAA55EF6-4123-415F-9A61-7DBC04E49634}" presName="root" presStyleCnt="0">
        <dgm:presLayoutVars>
          <dgm:dir/>
          <dgm:resizeHandles val="exact"/>
        </dgm:presLayoutVars>
      </dgm:prSet>
      <dgm:spPr/>
    </dgm:pt>
    <dgm:pt modelId="{8769960E-F8A4-451A-9C52-D9AC008D1058}" type="pres">
      <dgm:prSet presAssocID="{CE34A3B7-ABBC-41D7-B479-CF912449FABA}" presName="compNode" presStyleCnt="0"/>
      <dgm:spPr/>
    </dgm:pt>
    <dgm:pt modelId="{919C9CA8-72C0-40E3-A291-0304C0450F2C}" type="pres">
      <dgm:prSet presAssocID="{CE34A3B7-ABBC-41D7-B479-CF912449FABA}" presName="bgRect" presStyleLbl="bgShp" presStyleIdx="0" presStyleCnt="4"/>
      <dgm:spPr/>
    </dgm:pt>
    <dgm:pt modelId="{8EDA9D39-CC1B-4798-A6A6-60C0672F54CA}" type="pres">
      <dgm:prSet presAssocID="{CE34A3B7-ABBC-41D7-B479-CF912449FABA}" presName="iconRect" presStyleLbl="node1" presStyleIdx="0" presStyleCnt="4" custLinFactNeighborX="-13776" custLinFactNeighborY="-1246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edle"/>
        </a:ext>
      </dgm:extLst>
    </dgm:pt>
    <dgm:pt modelId="{556094DC-B8ED-4A25-8D10-89BED16D4D46}" type="pres">
      <dgm:prSet presAssocID="{CE34A3B7-ABBC-41D7-B479-CF912449FABA}" presName="spaceRect" presStyleCnt="0"/>
      <dgm:spPr/>
    </dgm:pt>
    <dgm:pt modelId="{2E5A98D7-91DD-46AC-8743-4C31A0BBAC11}" type="pres">
      <dgm:prSet presAssocID="{CE34A3B7-ABBC-41D7-B479-CF912449FABA}" presName="parTx" presStyleLbl="revTx" presStyleIdx="0" presStyleCnt="4" custLinFactY="15083" custLinFactNeighborY="100000">
        <dgm:presLayoutVars>
          <dgm:chMax val="0"/>
          <dgm:chPref val="0"/>
        </dgm:presLayoutVars>
      </dgm:prSet>
      <dgm:spPr/>
    </dgm:pt>
    <dgm:pt modelId="{92D27144-916F-43C2-8190-ECF0BAADD087}" type="pres">
      <dgm:prSet presAssocID="{9B2A817D-C95F-42E7-B9E2-A76284E0D77F}" presName="sibTrans" presStyleCnt="0"/>
      <dgm:spPr/>
    </dgm:pt>
    <dgm:pt modelId="{53FA2D57-4D9B-4591-90B2-C1AACDF3F87C}" type="pres">
      <dgm:prSet presAssocID="{F19A10BB-9F2B-4C02-A904-8A243C1468DD}" presName="compNode" presStyleCnt="0"/>
      <dgm:spPr/>
    </dgm:pt>
    <dgm:pt modelId="{D3AB8580-0379-457C-AB59-33E080B13294}" type="pres">
      <dgm:prSet presAssocID="{F19A10BB-9F2B-4C02-A904-8A243C1468DD}" presName="bgRect" presStyleLbl="bgShp" presStyleIdx="1" presStyleCnt="4"/>
      <dgm:spPr/>
    </dgm:pt>
    <dgm:pt modelId="{916853BC-64FD-4CB2-A13A-88FAACFE5F1E}" type="pres">
      <dgm:prSet presAssocID="{F19A10BB-9F2B-4C02-A904-8A243C1468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dhesive Bandage with solid fill"/>
        </a:ext>
      </dgm:extLst>
    </dgm:pt>
    <dgm:pt modelId="{757DCB7C-F5BA-4C8B-BBA8-FE4D875E297E}" type="pres">
      <dgm:prSet presAssocID="{F19A10BB-9F2B-4C02-A904-8A243C1468DD}" presName="spaceRect" presStyleCnt="0"/>
      <dgm:spPr/>
    </dgm:pt>
    <dgm:pt modelId="{100E298A-FF82-412C-A760-D678F9FB6228}" type="pres">
      <dgm:prSet presAssocID="{F19A10BB-9F2B-4C02-A904-8A243C1468DD}" presName="parTx" presStyleLbl="revTx" presStyleIdx="1" presStyleCnt="4" custScaleX="101043" custScaleY="73569" custLinFactNeighborY="94159">
        <dgm:presLayoutVars>
          <dgm:chMax val="0"/>
          <dgm:chPref val="0"/>
        </dgm:presLayoutVars>
      </dgm:prSet>
      <dgm:spPr/>
    </dgm:pt>
    <dgm:pt modelId="{34DBAFB0-81F8-41D9-8003-768B725E3F38}" type="pres">
      <dgm:prSet presAssocID="{6E907FB4-0EA8-4DE6-B094-EC38EB1E26B6}" presName="sibTrans" presStyleCnt="0"/>
      <dgm:spPr/>
    </dgm:pt>
    <dgm:pt modelId="{BA6F1359-6FF6-4F3D-BB3D-6E800BD3ABF1}" type="pres">
      <dgm:prSet presAssocID="{92BEBB90-8D42-4FF3-A621-3ABD93565C2E}" presName="compNode" presStyleCnt="0"/>
      <dgm:spPr/>
    </dgm:pt>
    <dgm:pt modelId="{3142364E-25DE-47CC-B833-FDC6893D36D5}" type="pres">
      <dgm:prSet presAssocID="{92BEBB90-8D42-4FF3-A621-3ABD93565C2E}" presName="bgRect" presStyleLbl="bgShp" presStyleIdx="2" presStyleCnt="4"/>
      <dgm:spPr/>
    </dgm:pt>
    <dgm:pt modelId="{17C7BEF6-E02A-4CF7-83BF-828A406EC15E}" type="pres">
      <dgm:prSet presAssocID="{92BEBB90-8D42-4FF3-A621-3ABD93565C2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6E82FAE8-B5B9-46E7-9CC3-4E62F154D8A2}" type="pres">
      <dgm:prSet presAssocID="{92BEBB90-8D42-4FF3-A621-3ABD93565C2E}" presName="spaceRect" presStyleCnt="0"/>
      <dgm:spPr/>
    </dgm:pt>
    <dgm:pt modelId="{DF05342C-8CF9-4696-9A1B-D3CF05CE3838}" type="pres">
      <dgm:prSet presAssocID="{92BEBB90-8D42-4FF3-A621-3ABD93565C2E}" presName="parTx" presStyleLbl="revTx" presStyleIdx="2" presStyleCnt="4" custLinFactY="11596" custLinFactNeighborY="100000">
        <dgm:presLayoutVars>
          <dgm:chMax val="0"/>
          <dgm:chPref val="0"/>
        </dgm:presLayoutVars>
      </dgm:prSet>
      <dgm:spPr/>
    </dgm:pt>
    <dgm:pt modelId="{84DD6324-554E-423C-BE92-FBBC597741A0}" type="pres">
      <dgm:prSet presAssocID="{3A983FE7-DBD0-400A-8A63-2A8FF344CC58}" presName="sibTrans" presStyleCnt="0"/>
      <dgm:spPr/>
    </dgm:pt>
    <dgm:pt modelId="{2927D019-E505-4792-9388-E59215A5FFCE}" type="pres">
      <dgm:prSet presAssocID="{6D8A3D0F-E967-48B2-9B90-93C7EF53DB54}" presName="compNode" presStyleCnt="0"/>
      <dgm:spPr/>
    </dgm:pt>
    <dgm:pt modelId="{21555653-C5F0-4A95-AA19-6521FFE19A2C}" type="pres">
      <dgm:prSet presAssocID="{6D8A3D0F-E967-48B2-9B90-93C7EF53DB54}" presName="bgRect" presStyleLbl="bgShp" presStyleIdx="3" presStyleCnt="4"/>
      <dgm:spPr/>
    </dgm:pt>
    <dgm:pt modelId="{345973C7-4550-428A-BF4C-A2B205A44CA6}" type="pres">
      <dgm:prSet presAssocID="{6D8A3D0F-E967-48B2-9B90-93C7EF53DB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dicine"/>
        </a:ext>
      </dgm:extLst>
    </dgm:pt>
    <dgm:pt modelId="{456D9AAB-F49C-450B-A77B-1072583B1D73}" type="pres">
      <dgm:prSet presAssocID="{6D8A3D0F-E967-48B2-9B90-93C7EF53DB54}" presName="spaceRect" presStyleCnt="0"/>
      <dgm:spPr/>
    </dgm:pt>
    <dgm:pt modelId="{D7D0FD6E-7594-45E3-9E96-30A1FAC9EA77}" type="pres">
      <dgm:prSet presAssocID="{6D8A3D0F-E967-48B2-9B90-93C7EF53DB54}" presName="parTx" presStyleLbl="revTx" presStyleIdx="3" presStyleCnt="4" custLinFactY="25545" custLinFactNeighborY="100000">
        <dgm:presLayoutVars>
          <dgm:chMax val="0"/>
          <dgm:chPref val="0"/>
        </dgm:presLayoutVars>
      </dgm:prSet>
      <dgm:spPr/>
    </dgm:pt>
  </dgm:ptLst>
  <dgm:cxnLst>
    <dgm:cxn modelId="{E8677016-660F-4EBC-9703-F3725D1806EE}" srcId="{FAA55EF6-4123-415F-9A61-7DBC04E49634}" destId="{92BEBB90-8D42-4FF3-A621-3ABD93565C2E}" srcOrd="2" destOrd="0" parTransId="{353A29E7-2C03-4C29-989A-3C819A6C2C39}" sibTransId="{3A983FE7-DBD0-400A-8A63-2A8FF344CC58}"/>
    <dgm:cxn modelId="{CD85FE18-8EFD-4507-A6C4-571B9387CF60}" srcId="{FAA55EF6-4123-415F-9A61-7DBC04E49634}" destId="{CE34A3B7-ABBC-41D7-B479-CF912449FABA}" srcOrd="0" destOrd="0" parTransId="{43F74050-EDF4-40ED-A206-4D30AC2EB6FB}" sibTransId="{9B2A817D-C95F-42E7-B9E2-A76284E0D77F}"/>
    <dgm:cxn modelId="{A6B22931-2326-4E7B-8948-76EB9BC263B5}" type="presOf" srcId="{CE34A3B7-ABBC-41D7-B479-CF912449FABA}" destId="{2E5A98D7-91DD-46AC-8743-4C31A0BBAC11}" srcOrd="0" destOrd="0" presId="urn:microsoft.com/office/officeart/2018/2/layout/IconVerticalSolidList"/>
    <dgm:cxn modelId="{01F1398E-1EBC-4D79-AA89-6A82BC2127B4}" srcId="{FAA55EF6-4123-415F-9A61-7DBC04E49634}" destId="{F19A10BB-9F2B-4C02-A904-8A243C1468DD}" srcOrd="1" destOrd="0" parTransId="{9C68D6EF-F1D0-4D29-AD4A-751425C073F6}" sibTransId="{6E907FB4-0EA8-4DE6-B094-EC38EB1E26B6}"/>
    <dgm:cxn modelId="{BDCD1BA9-ED33-4346-8A44-34992BAAF861}" type="presOf" srcId="{6D8A3D0F-E967-48B2-9B90-93C7EF53DB54}" destId="{D7D0FD6E-7594-45E3-9E96-30A1FAC9EA77}" srcOrd="0" destOrd="0" presId="urn:microsoft.com/office/officeart/2018/2/layout/IconVerticalSolidList"/>
    <dgm:cxn modelId="{30DF57B9-0146-4668-A3C5-428A32991E0F}" type="presOf" srcId="{FAA55EF6-4123-415F-9A61-7DBC04E49634}" destId="{4D70E855-E4DA-4CF9-8D77-F304F7E40515}" srcOrd="0" destOrd="0" presId="urn:microsoft.com/office/officeart/2018/2/layout/IconVerticalSolidList"/>
    <dgm:cxn modelId="{7F4894CA-9A38-4BDC-A278-77AC53607DD1}" type="presOf" srcId="{F19A10BB-9F2B-4C02-A904-8A243C1468DD}" destId="{100E298A-FF82-412C-A760-D678F9FB6228}" srcOrd="0" destOrd="0" presId="urn:microsoft.com/office/officeart/2018/2/layout/IconVerticalSolidList"/>
    <dgm:cxn modelId="{3509E6CC-0EB0-4E33-9EAA-DC74CC2E82D0}" srcId="{FAA55EF6-4123-415F-9A61-7DBC04E49634}" destId="{6D8A3D0F-E967-48B2-9B90-93C7EF53DB54}" srcOrd="3" destOrd="0" parTransId="{F3D6F5AC-4393-4782-A0D4-9DE5F31DA615}" sibTransId="{40BE23AB-16FA-4224-9EE2-839BA6578239}"/>
    <dgm:cxn modelId="{1F5707F5-8E7A-4624-8316-498FB14349CD}" type="presOf" srcId="{92BEBB90-8D42-4FF3-A621-3ABD93565C2E}" destId="{DF05342C-8CF9-4696-9A1B-D3CF05CE3838}" srcOrd="0" destOrd="0" presId="urn:microsoft.com/office/officeart/2018/2/layout/IconVerticalSolidList"/>
    <dgm:cxn modelId="{A9453A5D-A758-4040-B47D-2756EFB2C941}" type="presParOf" srcId="{4D70E855-E4DA-4CF9-8D77-F304F7E40515}" destId="{8769960E-F8A4-451A-9C52-D9AC008D1058}" srcOrd="0" destOrd="0" presId="urn:microsoft.com/office/officeart/2018/2/layout/IconVerticalSolidList"/>
    <dgm:cxn modelId="{8814AA98-9B10-46A1-8446-10DE9CD143D3}" type="presParOf" srcId="{8769960E-F8A4-451A-9C52-D9AC008D1058}" destId="{919C9CA8-72C0-40E3-A291-0304C0450F2C}" srcOrd="0" destOrd="0" presId="urn:microsoft.com/office/officeart/2018/2/layout/IconVerticalSolidList"/>
    <dgm:cxn modelId="{B5456803-EF40-4C95-8CB2-DBD71DDC036C}" type="presParOf" srcId="{8769960E-F8A4-451A-9C52-D9AC008D1058}" destId="{8EDA9D39-CC1B-4798-A6A6-60C0672F54CA}" srcOrd="1" destOrd="0" presId="urn:microsoft.com/office/officeart/2018/2/layout/IconVerticalSolidList"/>
    <dgm:cxn modelId="{886D4357-7836-44F0-93D1-926DBEFB31D8}" type="presParOf" srcId="{8769960E-F8A4-451A-9C52-D9AC008D1058}" destId="{556094DC-B8ED-4A25-8D10-89BED16D4D46}" srcOrd="2" destOrd="0" presId="urn:microsoft.com/office/officeart/2018/2/layout/IconVerticalSolidList"/>
    <dgm:cxn modelId="{EA281E87-DCFF-4324-A5B1-F91A9661A9DD}" type="presParOf" srcId="{8769960E-F8A4-451A-9C52-D9AC008D1058}" destId="{2E5A98D7-91DD-46AC-8743-4C31A0BBAC11}" srcOrd="3" destOrd="0" presId="urn:microsoft.com/office/officeart/2018/2/layout/IconVerticalSolidList"/>
    <dgm:cxn modelId="{FF31550D-2CB8-4BC2-AD16-47FE9FD2BE6B}" type="presParOf" srcId="{4D70E855-E4DA-4CF9-8D77-F304F7E40515}" destId="{92D27144-916F-43C2-8190-ECF0BAADD087}" srcOrd="1" destOrd="0" presId="urn:microsoft.com/office/officeart/2018/2/layout/IconVerticalSolidList"/>
    <dgm:cxn modelId="{A7B34D9D-6477-4014-9EEA-2C03E12491C3}" type="presParOf" srcId="{4D70E855-E4DA-4CF9-8D77-F304F7E40515}" destId="{53FA2D57-4D9B-4591-90B2-C1AACDF3F87C}" srcOrd="2" destOrd="0" presId="urn:microsoft.com/office/officeart/2018/2/layout/IconVerticalSolidList"/>
    <dgm:cxn modelId="{2057148D-C38F-42C7-B2A2-B5DFF61E9A2E}" type="presParOf" srcId="{53FA2D57-4D9B-4591-90B2-C1AACDF3F87C}" destId="{D3AB8580-0379-457C-AB59-33E080B13294}" srcOrd="0" destOrd="0" presId="urn:microsoft.com/office/officeart/2018/2/layout/IconVerticalSolidList"/>
    <dgm:cxn modelId="{FE061517-7194-4FEF-942E-E74BBA7C7621}" type="presParOf" srcId="{53FA2D57-4D9B-4591-90B2-C1AACDF3F87C}" destId="{916853BC-64FD-4CB2-A13A-88FAACFE5F1E}" srcOrd="1" destOrd="0" presId="urn:microsoft.com/office/officeart/2018/2/layout/IconVerticalSolidList"/>
    <dgm:cxn modelId="{089E1107-9A07-4B0C-9801-10C356074562}" type="presParOf" srcId="{53FA2D57-4D9B-4591-90B2-C1AACDF3F87C}" destId="{757DCB7C-F5BA-4C8B-BBA8-FE4D875E297E}" srcOrd="2" destOrd="0" presId="urn:microsoft.com/office/officeart/2018/2/layout/IconVerticalSolidList"/>
    <dgm:cxn modelId="{A8EB3E96-86AB-4FCD-BB64-05815925A564}" type="presParOf" srcId="{53FA2D57-4D9B-4591-90B2-C1AACDF3F87C}" destId="{100E298A-FF82-412C-A760-D678F9FB6228}" srcOrd="3" destOrd="0" presId="urn:microsoft.com/office/officeart/2018/2/layout/IconVerticalSolidList"/>
    <dgm:cxn modelId="{70A956F8-EDC2-40B8-90C1-08827FC79F3A}" type="presParOf" srcId="{4D70E855-E4DA-4CF9-8D77-F304F7E40515}" destId="{34DBAFB0-81F8-41D9-8003-768B725E3F38}" srcOrd="3" destOrd="0" presId="urn:microsoft.com/office/officeart/2018/2/layout/IconVerticalSolidList"/>
    <dgm:cxn modelId="{70F63ED3-8574-4611-A806-5155D9B39F10}" type="presParOf" srcId="{4D70E855-E4DA-4CF9-8D77-F304F7E40515}" destId="{BA6F1359-6FF6-4F3D-BB3D-6E800BD3ABF1}" srcOrd="4" destOrd="0" presId="urn:microsoft.com/office/officeart/2018/2/layout/IconVerticalSolidList"/>
    <dgm:cxn modelId="{82327373-1A37-4775-BE17-F368696A91DB}" type="presParOf" srcId="{BA6F1359-6FF6-4F3D-BB3D-6E800BD3ABF1}" destId="{3142364E-25DE-47CC-B833-FDC6893D36D5}" srcOrd="0" destOrd="0" presId="urn:microsoft.com/office/officeart/2018/2/layout/IconVerticalSolidList"/>
    <dgm:cxn modelId="{64FF4B77-66E5-4AF0-A40B-D0C723E068C5}" type="presParOf" srcId="{BA6F1359-6FF6-4F3D-BB3D-6E800BD3ABF1}" destId="{17C7BEF6-E02A-4CF7-83BF-828A406EC15E}" srcOrd="1" destOrd="0" presId="urn:microsoft.com/office/officeart/2018/2/layout/IconVerticalSolidList"/>
    <dgm:cxn modelId="{4DF10812-6D23-49AE-B035-F61688FD623E}" type="presParOf" srcId="{BA6F1359-6FF6-4F3D-BB3D-6E800BD3ABF1}" destId="{6E82FAE8-B5B9-46E7-9CC3-4E62F154D8A2}" srcOrd="2" destOrd="0" presId="urn:microsoft.com/office/officeart/2018/2/layout/IconVerticalSolidList"/>
    <dgm:cxn modelId="{264DA35F-283A-43B5-BFE4-0660E1E79021}" type="presParOf" srcId="{BA6F1359-6FF6-4F3D-BB3D-6E800BD3ABF1}" destId="{DF05342C-8CF9-4696-9A1B-D3CF05CE3838}" srcOrd="3" destOrd="0" presId="urn:microsoft.com/office/officeart/2018/2/layout/IconVerticalSolidList"/>
    <dgm:cxn modelId="{92ACC6E6-C85B-4699-ADEB-249421EBC542}" type="presParOf" srcId="{4D70E855-E4DA-4CF9-8D77-F304F7E40515}" destId="{84DD6324-554E-423C-BE92-FBBC597741A0}" srcOrd="5" destOrd="0" presId="urn:microsoft.com/office/officeart/2018/2/layout/IconVerticalSolidList"/>
    <dgm:cxn modelId="{B84B09EA-19BF-4D61-A7D2-3DAAD90617E4}" type="presParOf" srcId="{4D70E855-E4DA-4CF9-8D77-F304F7E40515}" destId="{2927D019-E505-4792-9388-E59215A5FFCE}" srcOrd="6" destOrd="0" presId="urn:microsoft.com/office/officeart/2018/2/layout/IconVerticalSolidList"/>
    <dgm:cxn modelId="{17511AB2-2F15-45E9-8303-C2AD366A745D}" type="presParOf" srcId="{2927D019-E505-4792-9388-E59215A5FFCE}" destId="{21555653-C5F0-4A95-AA19-6521FFE19A2C}" srcOrd="0" destOrd="0" presId="urn:microsoft.com/office/officeart/2018/2/layout/IconVerticalSolidList"/>
    <dgm:cxn modelId="{B8C1DDD8-8886-434A-BA37-5AA72A03949B}" type="presParOf" srcId="{2927D019-E505-4792-9388-E59215A5FFCE}" destId="{345973C7-4550-428A-BF4C-A2B205A44CA6}" srcOrd="1" destOrd="0" presId="urn:microsoft.com/office/officeart/2018/2/layout/IconVerticalSolidList"/>
    <dgm:cxn modelId="{4BF59B73-3299-4CB6-93CB-AD20CE61D749}" type="presParOf" srcId="{2927D019-E505-4792-9388-E59215A5FFCE}" destId="{456D9AAB-F49C-450B-A77B-1072583B1D73}" srcOrd="2" destOrd="0" presId="urn:microsoft.com/office/officeart/2018/2/layout/IconVerticalSolidList"/>
    <dgm:cxn modelId="{6163E968-0636-4260-9B77-9D5AC703D6BA}" type="presParOf" srcId="{2927D019-E505-4792-9388-E59215A5FFCE}" destId="{D7D0FD6E-7594-45E3-9E96-30A1FAC9EA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06B5DE-ADCE-448F-9C62-AECEC448DF8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30A2F19-F763-4B2F-9A9C-BE47D757B065}">
      <dgm:prSet phldrT="[Text]" custT="1"/>
      <dgm:spPr/>
      <dgm:t>
        <a:bodyPr/>
        <a:lstStyle/>
        <a:p>
          <a:r>
            <a:rPr lang="en-US" sz="2000"/>
            <a:t>Adequate</a:t>
          </a:r>
        </a:p>
      </dgm:t>
    </dgm:pt>
    <dgm:pt modelId="{ECB86085-26E9-4DF8-A96A-267641C8A1CB}" type="parTrans" cxnId="{7BF27870-C7BC-445F-976F-0960EFA22216}">
      <dgm:prSet/>
      <dgm:spPr/>
      <dgm:t>
        <a:bodyPr/>
        <a:lstStyle/>
        <a:p>
          <a:endParaRPr lang="en-US"/>
        </a:p>
      </dgm:t>
    </dgm:pt>
    <dgm:pt modelId="{4E1F5F1D-F18A-49A9-9C22-80011D297C81}" type="sibTrans" cxnId="{7BF27870-C7BC-445F-976F-0960EFA22216}">
      <dgm:prSet/>
      <dgm:spPr/>
      <dgm:t>
        <a:bodyPr/>
        <a:lstStyle/>
        <a:p>
          <a:endParaRPr lang="en-US"/>
        </a:p>
      </dgm:t>
    </dgm:pt>
    <dgm:pt modelId="{FBD9BD1F-1399-40E5-9684-E6FE6ED71E76}">
      <dgm:prSet phldrT="[Text]"/>
      <dgm:spPr/>
      <dgm:t>
        <a:bodyPr/>
        <a:lstStyle/>
        <a:p>
          <a:r>
            <a:rPr lang="en-US">
              <a:solidFill>
                <a:schemeClr val="tx1"/>
              </a:solidFill>
            </a:rPr>
            <a:t>Yes</a:t>
          </a:r>
        </a:p>
      </dgm:t>
    </dgm:pt>
    <dgm:pt modelId="{19B5AE4C-FA5B-4E78-AB8F-C91A18602FDC}" type="parTrans" cxnId="{216F22A8-3609-48F2-9D8B-4FAF5D921367}">
      <dgm:prSet/>
      <dgm:spPr/>
      <dgm:t>
        <a:bodyPr/>
        <a:lstStyle/>
        <a:p>
          <a:endParaRPr lang="en-US"/>
        </a:p>
      </dgm:t>
    </dgm:pt>
    <dgm:pt modelId="{DAFFACF1-FC52-4A77-93C8-D23F88946146}" type="sibTrans" cxnId="{216F22A8-3609-48F2-9D8B-4FAF5D921367}">
      <dgm:prSet/>
      <dgm:spPr/>
      <dgm:t>
        <a:bodyPr/>
        <a:lstStyle/>
        <a:p>
          <a:endParaRPr lang="en-US"/>
        </a:p>
      </dgm:t>
    </dgm:pt>
    <dgm:pt modelId="{78E5F4B3-0BFE-404B-A5FA-E3C92026F18C}">
      <dgm:prSet phldrT="[Text]" custT="1"/>
      <dgm:spPr/>
      <dgm:t>
        <a:bodyPr/>
        <a:lstStyle/>
        <a:p>
          <a:r>
            <a:rPr lang="en-US" sz="2000"/>
            <a:t>I dose vaccine—retest    4-6 wks.</a:t>
          </a:r>
        </a:p>
      </dgm:t>
    </dgm:pt>
    <dgm:pt modelId="{92EAC0B0-ADC5-4B9E-8A92-9FAA4AE3A374}" type="parTrans" cxnId="{5B761D5E-19BD-4137-8D5B-24F23319FA58}">
      <dgm:prSet/>
      <dgm:spPr/>
      <dgm:t>
        <a:bodyPr/>
        <a:lstStyle/>
        <a:p>
          <a:endParaRPr lang="en-US"/>
        </a:p>
      </dgm:t>
    </dgm:pt>
    <dgm:pt modelId="{47E86968-186B-48C0-AD94-0E5B7F75D342}" type="sibTrans" cxnId="{5B761D5E-19BD-4137-8D5B-24F23319FA58}">
      <dgm:prSet/>
      <dgm:spPr/>
      <dgm:t>
        <a:bodyPr/>
        <a:lstStyle/>
        <a:p>
          <a:endParaRPr lang="en-US"/>
        </a:p>
      </dgm:t>
    </dgm:pt>
    <dgm:pt modelId="{6E01017E-EC69-40EE-B6FD-AB9CC674F8EE}">
      <dgm:prSet phldrT="[Text]"/>
      <dgm:spPr/>
      <dgm:t>
        <a:bodyPr/>
        <a:lstStyle/>
        <a:p>
          <a:r>
            <a:rPr lang="en-US">
              <a:solidFill>
                <a:schemeClr val="tx1"/>
              </a:solidFill>
            </a:rPr>
            <a:t>Yes</a:t>
          </a:r>
        </a:p>
      </dgm:t>
    </dgm:pt>
    <dgm:pt modelId="{FEA7A03C-DB9C-48EF-9067-7BF3F81D91B4}" type="parTrans" cxnId="{E29BC509-92F3-4FEC-888D-6B6A921F2240}">
      <dgm:prSet/>
      <dgm:spPr/>
      <dgm:t>
        <a:bodyPr/>
        <a:lstStyle/>
        <a:p>
          <a:endParaRPr lang="en-US"/>
        </a:p>
      </dgm:t>
    </dgm:pt>
    <dgm:pt modelId="{D414886B-C11E-458B-B54B-27E96054FD8B}" type="sibTrans" cxnId="{E29BC509-92F3-4FEC-888D-6B6A921F2240}">
      <dgm:prSet/>
      <dgm:spPr/>
      <dgm:t>
        <a:bodyPr/>
        <a:lstStyle/>
        <a:p>
          <a:endParaRPr lang="en-US"/>
        </a:p>
      </dgm:t>
    </dgm:pt>
    <dgm:pt modelId="{C6AC023B-5915-48F1-8D1F-764A76E637D6}">
      <dgm:prSet phldrT="[Text]" custT="1"/>
      <dgm:spPr/>
      <dgm:t>
        <a:bodyPr/>
        <a:lstStyle/>
        <a:p>
          <a:r>
            <a:rPr lang="en-US" sz="2000"/>
            <a:t>Complete vaccine series—retest 4-6 wks.</a:t>
          </a:r>
        </a:p>
      </dgm:t>
    </dgm:pt>
    <dgm:pt modelId="{21AF9C8A-9332-4558-870D-48356792311B}" type="parTrans" cxnId="{612B41E1-9048-4262-A0D8-40354BEC0741}">
      <dgm:prSet/>
      <dgm:spPr/>
      <dgm:t>
        <a:bodyPr/>
        <a:lstStyle/>
        <a:p>
          <a:endParaRPr lang="en-US"/>
        </a:p>
      </dgm:t>
    </dgm:pt>
    <dgm:pt modelId="{315D9904-8F50-4E6D-B787-AE626C63913B}" type="sibTrans" cxnId="{612B41E1-9048-4262-A0D8-40354BEC0741}">
      <dgm:prSet/>
      <dgm:spPr/>
      <dgm:t>
        <a:bodyPr/>
        <a:lstStyle/>
        <a:p>
          <a:endParaRPr lang="en-US"/>
        </a:p>
      </dgm:t>
    </dgm:pt>
    <dgm:pt modelId="{1B90DC6F-0200-4659-8498-DC718FAD06B4}">
      <dgm:prSet phldrT="[Text]"/>
      <dgm:spPr/>
      <dgm:t>
        <a:bodyPr/>
        <a:lstStyle/>
        <a:p>
          <a:r>
            <a:rPr lang="en-US">
              <a:solidFill>
                <a:schemeClr val="tx1"/>
              </a:solidFill>
            </a:rPr>
            <a:t>Yes</a:t>
          </a:r>
        </a:p>
      </dgm:t>
    </dgm:pt>
    <dgm:pt modelId="{C518E648-0A4C-4D12-8D70-5C440F2A414D}" type="parTrans" cxnId="{A8611DD6-D353-418A-B567-C03C707887DC}">
      <dgm:prSet/>
      <dgm:spPr/>
      <dgm:t>
        <a:bodyPr/>
        <a:lstStyle/>
        <a:p>
          <a:endParaRPr lang="en-US"/>
        </a:p>
      </dgm:t>
    </dgm:pt>
    <dgm:pt modelId="{F2B697CE-3B16-44A8-AF14-171650D113A3}" type="sibTrans" cxnId="{A8611DD6-D353-418A-B567-C03C707887DC}">
      <dgm:prSet/>
      <dgm:spPr/>
      <dgm:t>
        <a:bodyPr/>
        <a:lstStyle/>
        <a:p>
          <a:endParaRPr lang="en-US"/>
        </a:p>
      </dgm:t>
    </dgm:pt>
    <dgm:pt modelId="{9C7A0DD9-33AC-4684-8FF7-F686201B512E}" type="pres">
      <dgm:prSet presAssocID="{1906B5DE-ADCE-448F-9C62-AECEC448DF8C}" presName="rootnode" presStyleCnt="0">
        <dgm:presLayoutVars>
          <dgm:chMax/>
          <dgm:chPref/>
          <dgm:dir/>
          <dgm:animLvl val="lvl"/>
        </dgm:presLayoutVars>
      </dgm:prSet>
      <dgm:spPr/>
    </dgm:pt>
    <dgm:pt modelId="{8AFBF5DC-F52D-4005-9E32-43B19C004D2D}" type="pres">
      <dgm:prSet presAssocID="{430A2F19-F763-4B2F-9A9C-BE47D757B065}" presName="composite" presStyleCnt="0"/>
      <dgm:spPr/>
    </dgm:pt>
    <dgm:pt modelId="{741B2602-7D0F-4ADD-B1F6-312D213254C8}" type="pres">
      <dgm:prSet presAssocID="{430A2F19-F763-4B2F-9A9C-BE47D757B065}" presName="bentUpArrow1" presStyleLbl="alignImgPlace1" presStyleIdx="0" presStyleCnt="2" custScaleX="69334" custScaleY="68842" custLinFactNeighborX="-66443" custLinFactNeighborY="-42022"/>
      <dgm:spPr/>
    </dgm:pt>
    <dgm:pt modelId="{D2E6E386-87FD-4BAC-8A5E-648944CED320}" type="pres">
      <dgm:prSet presAssocID="{430A2F19-F763-4B2F-9A9C-BE47D757B065}" presName="ParentText" presStyleLbl="node1" presStyleIdx="0" presStyleCnt="3" custScaleX="101778" custScaleY="57194" custLinFactNeighborX="-24672" custLinFactNeighborY="-472">
        <dgm:presLayoutVars>
          <dgm:chMax val="1"/>
          <dgm:chPref val="1"/>
          <dgm:bulletEnabled val="1"/>
        </dgm:presLayoutVars>
      </dgm:prSet>
      <dgm:spPr/>
    </dgm:pt>
    <dgm:pt modelId="{469C915A-CDD7-4C96-A1E1-7135B5C6F156}" type="pres">
      <dgm:prSet presAssocID="{430A2F19-F763-4B2F-9A9C-BE47D757B065}" presName="ChildText" presStyleLbl="revTx" presStyleIdx="0" presStyleCnt="3" custLinFactNeighborX="-28289" custLinFactNeighborY="5633">
        <dgm:presLayoutVars>
          <dgm:chMax val="0"/>
          <dgm:chPref val="0"/>
          <dgm:bulletEnabled val="1"/>
        </dgm:presLayoutVars>
      </dgm:prSet>
      <dgm:spPr/>
    </dgm:pt>
    <dgm:pt modelId="{F9165985-4A4C-4397-969E-9448D81BB3B9}" type="pres">
      <dgm:prSet presAssocID="{4E1F5F1D-F18A-49A9-9C22-80011D297C81}" presName="sibTrans" presStyleCnt="0"/>
      <dgm:spPr/>
    </dgm:pt>
    <dgm:pt modelId="{A60D3D32-AF74-48D3-B2C8-8878DBA649ED}" type="pres">
      <dgm:prSet presAssocID="{78E5F4B3-0BFE-404B-A5FA-E3C92026F18C}" presName="composite" presStyleCnt="0"/>
      <dgm:spPr/>
    </dgm:pt>
    <dgm:pt modelId="{B2720208-6DBB-433C-A991-7BC361D6F501}" type="pres">
      <dgm:prSet presAssocID="{78E5F4B3-0BFE-404B-A5FA-E3C92026F18C}" presName="bentUpArrow1" presStyleLbl="alignImgPlace1" presStyleIdx="1" presStyleCnt="2" custScaleX="72464" custScaleY="66357" custLinFactX="-20325" custLinFactNeighborX="-100000" custLinFactNeighborY="-79207"/>
      <dgm:spPr/>
    </dgm:pt>
    <dgm:pt modelId="{7A93ED2B-7CE2-4E92-BC91-6BA581CE7BC6}" type="pres">
      <dgm:prSet presAssocID="{78E5F4B3-0BFE-404B-A5FA-E3C92026F18C}" presName="ParentText" presStyleLbl="node1" presStyleIdx="1" presStyleCnt="3" custScaleX="120235" custScaleY="50790" custLinFactNeighborX="-56499" custLinFactNeighborY="-29389">
        <dgm:presLayoutVars>
          <dgm:chMax val="1"/>
          <dgm:chPref val="1"/>
          <dgm:bulletEnabled val="1"/>
        </dgm:presLayoutVars>
      </dgm:prSet>
      <dgm:spPr/>
    </dgm:pt>
    <dgm:pt modelId="{8A8A3CA3-0C14-45A9-85F9-F543BFC03826}" type="pres">
      <dgm:prSet presAssocID="{78E5F4B3-0BFE-404B-A5FA-E3C92026F18C}" presName="ChildText" presStyleLbl="revTx" presStyleIdx="1" presStyleCnt="3" custLinFactNeighborX="-60881" custLinFactNeighborY="-40585">
        <dgm:presLayoutVars>
          <dgm:chMax val="0"/>
          <dgm:chPref val="0"/>
          <dgm:bulletEnabled val="1"/>
        </dgm:presLayoutVars>
      </dgm:prSet>
      <dgm:spPr/>
    </dgm:pt>
    <dgm:pt modelId="{49A4FD38-8D0A-4C7F-9881-AF064B751FF4}" type="pres">
      <dgm:prSet presAssocID="{47E86968-186B-48C0-AD94-0E5B7F75D342}" presName="sibTrans" presStyleCnt="0"/>
      <dgm:spPr/>
    </dgm:pt>
    <dgm:pt modelId="{7076B22C-8AB9-486C-9193-2D0306FDF21C}" type="pres">
      <dgm:prSet presAssocID="{C6AC023B-5915-48F1-8D1F-764A76E637D6}" presName="composite" presStyleCnt="0"/>
      <dgm:spPr/>
    </dgm:pt>
    <dgm:pt modelId="{40B5FAE8-F0A7-4CCF-AA66-8B3D8CB7B8A3}" type="pres">
      <dgm:prSet presAssocID="{C6AC023B-5915-48F1-8D1F-764A76E637D6}" presName="ParentText" presStyleLbl="node1" presStyleIdx="2" presStyleCnt="3" custScaleX="127947" custScaleY="53930" custLinFactNeighborX="-84792" custLinFactNeighborY="-57496">
        <dgm:presLayoutVars>
          <dgm:chMax val="1"/>
          <dgm:chPref val="1"/>
          <dgm:bulletEnabled val="1"/>
        </dgm:presLayoutVars>
      </dgm:prSet>
      <dgm:spPr/>
    </dgm:pt>
    <dgm:pt modelId="{38B9C0AF-A945-4B79-8A58-0F09AD1627BB}" type="pres">
      <dgm:prSet presAssocID="{C6AC023B-5915-48F1-8D1F-764A76E637D6}" presName="FinalChildText" presStyleLbl="revTx" presStyleIdx="2" presStyleCnt="3" custLinFactNeighborX="-99309" custLinFactNeighborY="-72194">
        <dgm:presLayoutVars>
          <dgm:chMax val="0"/>
          <dgm:chPref val="0"/>
          <dgm:bulletEnabled val="1"/>
        </dgm:presLayoutVars>
      </dgm:prSet>
      <dgm:spPr/>
    </dgm:pt>
  </dgm:ptLst>
  <dgm:cxnLst>
    <dgm:cxn modelId="{E29BC509-92F3-4FEC-888D-6B6A921F2240}" srcId="{78E5F4B3-0BFE-404B-A5FA-E3C92026F18C}" destId="{6E01017E-EC69-40EE-B6FD-AB9CC674F8EE}" srcOrd="0" destOrd="0" parTransId="{FEA7A03C-DB9C-48EF-9067-7BF3F81D91B4}" sibTransId="{D414886B-C11E-458B-B54B-27E96054FD8B}"/>
    <dgm:cxn modelId="{5B761D5E-19BD-4137-8D5B-24F23319FA58}" srcId="{1906B5DE-ADCE-448F-9C62-AECEC448DF8C}" destId="{78E5F4B3-0BFE-404B-A5FA-E3C92026F18C}" srcOrd="1" destOrd="0" parTransId="{92EAC0B0-ADC5-4B9E-8A92-9FAA4AE3A374}" sibTransId="{47E86968-186B-48C0-AD94-0E5B7F75D342}"/>
    <dgm:cxn modelId="{486DEF47-456B-430A-87AE-D958A12B1087}" type="presOf" srcId="{78E5F4B3-0BFE-404B-A5FA-E3C92026F18C}" destId="{7A93ED2B-7CE2-4E92-BC91-6BA581CE7BC6}" srcOrd="0" destOrd="0" presId="urn:microsoft.com/office/officeart/2005/8/layout/StepDownProcess"/>
    <dgm:cxn modelId="{47AF296F-D743-4150-B3A0-C446FE070EA7}" type="presOf" srcId="{1B90DC6F-0200-4659-8498-DC718FAD06B4}" destId="{38B9C0AF-A945-4B79-8A58-0F09AD1627BB}" srcOrd="0" destOrd="0" presId="urn:microsoft.com/office/officeart/2005/8/layout/StepDownProcess"/>
    <dgm:cxn modelId="{7BF27870-C7BC-445F-976F-0960EFA22216}" srcId="{1906B5DE-ADCE-448F-9C62-AECEC448DF8C}" destId="{430A2F19-F763-4B2F-9A9C-BE47D757B065}" srcOrd="0" destOrd="0" parTransId="{ECB86085-26E9-4DF8-A96A-267641C8A1CB}" sibTransId="{4E1F5F1D-F18A-49A9-9C22-80011D297C81}"/>
    <dgm:cxn modelId="{245EA451-9673-4E0A-B366-08970D6D8B52}" type="presOf" srcId="{430A2F19-F763-4B2F-9A9C-BE47D757B065}" destId="{D2E6E386-87FD-4BAC-8A5E-648944CED320}" srcOrd="0" destOrd="0" presId="urn:microsoft.com/office/officeart/2005/8/layout/StepDownProcess"/>
    <dgm:cxn modelId="{1B432774-B650-4662-83C7-D1AC1F8A4590}" type="presOf" srcId="{FBD9BD1F-1399-40E5-9684-E6FE6ED71E76}" destId="{469C915A-CDD7-4C96-A1E1-7135B5C6F156}" srcOrd="0" destOrd="0" presId="urn:microsoft.com/office/officeart/2005/8/layout/StepDownProcess"/>
    <dgm:cxn modelId="{81AAB47B-F3AF-40B9-8224-BA27FEE01E73}" type="presOf" srcId="{1906B5DE-ADCE-448F-9C62-AECEC448DF8C}" destId="{9C7A0DD9-33AC-4684-8FF7-F686201B512E}" srcOrd="0" destOrd="0" presId="urn:microsoft.com/office/officeart/2005/8/layout/StepDownProcess"/>
    <dgm:cxn modelId="{216F22A8-3609-48F2-9D8B-4FAF5D921367}" srcId="{430A2F19-F763-4B2F-9A9C-BE47D757B065}" destId="{FBD9BD1F-1399-40E5-9684-E6FE6ED71E76}" srcOrd="0" destOrd="0" parTransId="{19B5AE4C-FA5B-4E78-AB8F-C91A18602FDC}" sibTransId="{DAFFACF1-FC52-4A77-93C8-D23F88946146}"/>
    <dgm:cxn modelId="{4633F7B6-5A5C-441D-84F2-1463779C1513}" type="presOf" srcId="{C6AC023B-5915-48F1-8D1F-764A76E637D6}" destId="{40B5FAE8-F0A7-4CCF-AA66-8B3D8CB7B8A3}" srcOrd="0" destOrd="0" presId="urn:microsoft.com/office/officeart/2005/8/layout/StepDownProcess"/>
    <dgm:cxn modelId="{A8611DD6-D353-418A-B567-C03C707887DC}" srcId="{C6AC023B-5915-48F1-8D1F-764A76E637D6}" destId="{1B90DC6F-0200-4659-8498-DC718FAD06B4}" srcOrd="0" destOrd="0" parTransId="{C518E648-0A4C-4D12-8D70-5C440F2A414D}" sibTransId="{F2B697CE-3B16-44A8-AF14-171650D113A3}"/>
    <dgm:cxn modelId="{612B41E1-9048-4262-A0D8-40354BEC0741}" srcId="{1906B5DE-ADCE-448F-9C62-AECEC448DF8C}" destId="{C6AC023B-5915-48F1-8D1F-764A76E637D6}" srcOrd="2" destOrd="0" parTransId="{21AF9C8A-9332-4558-870D-48356792311B}" sibTransId="{315D9904-8F50-4E6D-B787-AE626C63913B}"/>
    <dgm:cxn modelId="{99CA02F0-8F09-42FD-9B91-57354277ACFC}" type="presOf" srcId="{6E01017E-EC69-40EE-B6FD-AB9CC674F8EE}" destId="{8A8A3CA3-0C14-45A9-85F9-F543BFC03826}" srcOrd="0" destOrd="0" presId="urn:microsoft.com/office/officeart/2005/8/layout/StepDownProcess"/>
    <dgm:cxn modelId="{8E4E9E74-E64E-4B50-AB2E-9D59A12D4568}" type="presParOf" srcId="{9C7A0DD9-33AC-4684-8FF7-F686201B512E}" destId="{8AFBF5DC-F52D-4005-9E32-43B19C004D2D}" srcOrd="0" destOrd="0" presId="urn:microsoft.com/office/officeart/2005/8/layout/StepDownProcess"/>
    <dgm:cxn modelId="{5EB6EE3B-D494-4BE9-A80A-9297B0A5F1CE}" type="presParOf" srcId="{8AFBF5DC-F52D-4005-9E32-43B19C004D2D}" destId="{741B2602-7D0F-4ADD-B1F6-312D213254C8}" srcOrd="0" destOrd="0" presId="urn:microsoft.com/office/officeart/2005/8/layout/StepDownProcess"/>
    <dgm:cxn modelId="{863AFAE3-CF12-40FA-A82E-9E998D360718}" type="presParOf" srcId="{8AFBF5DC-F52D-4005-9E32-43B19C004D2D}" destId="{D2E6E386-87FD-4BAC-8A5E-648944CED320}" srcOrd="1" destOrd="0" presId="urn:microsoft.com/office/officeart/2005/8/layout/StepDownProcess"/>
    <dgm:cxn modelId="{E5C5019A-13A1-4F50-9B99-72C038D7B2AB}" type="presParOf" srcId="{8AFBF5DC-F52D-4005-9E32-43B19C004D2D}" destId="{469C915A-CDD7-4C96-A1E1-7135B5C6F156}" srcOrd="2" destOrd="0" presId="urn:microsoft.com/office/officeart/2005/8/layout/StepDownProcess"/>
    <dgm:cxn modelId="{9926A1EE-211E-488C-B81F-82052FEF9F7B}" type="presParOf" srcId="{9C7A0DD9-33AC-4684-8FF7-F686201B512E}" destId="{F9165985-4A4C-4397-969E-9448D81BB3B9}" srcOrd="1" destOrd="0" presId="urn:microsoft.com/office/officeart/2005/8/layout/StepDownProcess"/>
    <dgm:cxn modelId="{DD7B2B9D-F3D8-4727-9C8B-EC7F45009585}" type="presParOf" srcId="{9C7A0DD9-33AC-4684-8FF7-F686201B512E}" destId="{A60D3D32-AF74-48D3-B2C8-8878DBA649ED}" srcOrd="2" destOrd="0" presId="urn:microsoft.com/office/officeart/2005/8/layout/StepDownProcess"/>
    <dgm:cxn modelId="{670EC7EC-B969-4104-86D5-81124C6BB1F3}" type="presParOf" srcId="{A60D3D32-AF74-48D3-B2C8-8878DBA649ED}" destId="{B2720208-6DBB-433C-A991-7BC361D6F501}" srcOrd="0" destOrd="0" presId="urn:microsoft.com/office/officeart/2005/8/layout/StepDownProcess"/>
    <dgm:cxn modelId="{ECFA4AC7-77E3-4BB8-9529-92F73BF0202D}" type="presParOf" srcId="{A60D3D32-AF74-48D3-B2C8-8878DBA649ED}" destId="{7A93ED2B-7CE2-4E92-BC91-6BA581CE7BC6}" srcOrd="1" destOrd="0" presId="urn:microsoft.com/office/officeart/2005/8/layout/StepDownProcess"/>
    <dgm:cxn modelId="{45587479-4D29-4AEF-A464-40E642DF4968}" type="presParOf" srcId="{A60D3D32-AF74-48D3-B2C8-8878DBA649ED}" destId="{8A8A3CA3-0C14-45A9-85F9-F543BFC03826}" srcOrd="2" destOrd="0" presId="urn:microsoft.com/office/officeart/2005/8/layout/StepDownProcess"/>
    <dgm:cxn modelId="{68DB66F2-BB9B-40C3-BA40-7F77C7E59F99}" type="presParOf" srcId="{9C7A0DD9-33AC-4684-8FF7-F686201B512E}" destId="{49A4FD38-8D0A-4C7F-9881-AF064B751FF4}" srcOrd="3" destOrd="0" presId="urn:microsoft.com/office/officeart/2005/8/layout/StepDownProcess"/>
    <dgm:cxn modelId="{86D9152A-46DD-4D5C-8FB8-7AEF4EF00882}" type="presParOf" srcId="{9C7A0DD9-33AC-4684-8FF7-F686201B512E}" destId="{7076B22C-8AB9-486C-9193-2D0306FDF21C}" srcOrd="4" destOrd="0" presId="urn:microsoft.com/office/officeart/2005/8/layout/StepDownProcess"/>
    <dgm:cxn modelId="{05062E66-5D66-4AD5-AA97-90952667E0BD}" type="presParOf" srcId="{7076B22C-8AB9-486C-9193-2D0306FDF21C}" destId="{40B5FAE8-F0A7-4CCF-AA66-8B3D8CB7B8A3}" srcOrd="0" destOrd="0" presId="urn:microsoft.com/office/officeart/2005/8/layout/StepDownProcess"/>
    <dgm:cxn modelId="{7F4D96D3-E3BA-4BDC-AF31-86EA3F7D042A}" type="presParOf" srcId="{7076B22C-8AB9-486C-9193-2D0306FDF21C}" destId="{38B9C0AF-A945-4B79-8A58-0F09AD1627BB}"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8D4D8-92A7-4D62-9384-5A3CBEA38E47}">
      <dsp:nvSpPr>
        <dsp:cNvPr id="0" name=""/>
        <dsp:cNvSpPr/>
      </dsp:nvSpPr>
      <dsp:spPr>
        <a:xfrm>
          <a:off x="140675" y="1037372"/>
          <a:ext cx="1127605" cy="11276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6E4EA3-BA42-4AB7-9E58-44A0ED4B32A9}">
      <dsp:nvSpPr>
        <dsp:cNvPr id="0" name=""/>
        <dsp:cNvSpPr/>
      </dsp:nvSpPr>
      <dsp:spPr>
        <a:xfrm>
          <a:off x="377472" y="1274169"/>
          <a:ext cx="654011" cy="654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569CB8-0EAD-40F0-9BB8-5C27D7780776}">
      <dsp:nvSpPr>
        <dsp:cNvPr id="0" name=""/>
        <dsp:cNvSpPr/>
      </dsp:nvSpPr>
      <dsp:spPr>
        <a:xfrm>
          <a:off x="1509910" y="1037372"/>
          <a:ext cx="2657926" cy="11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Incubation period---11 to 12 days from exposure to onset of symptoms</a:t>
          </a:r>
        </a:p>
      </dsp:txBody>
      <dsp:txXfrm>
        <a:off x="1509910" y="1037372"/>
        <a:ext cx="2657926" cy="1127605"/>
      </dsp:txXfrm>
    </dsp:sp>
    <dsp:sp modelId="{D2BAACAD-F439-4750-B2C5-7055D83AE087}">
      <dsp:nvSpPr>
        <dsp:cNvPr id="0" name=""/>
        <dsp:cNvSpPr/>
      </dsp:nvSpPr>
      <dsp:spPr>
        <a:xfrm>
          <a:off x="4630960" y="1037372"/>
          <a:ext cx="1127605" cy="11276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B93FBA-1BA2-4F25-BFDE-F1F560F0E62A}">
      <dsp:nvSpPr>
        <dsp:cNvPr id="0" name=""/>
        <dsp:cNvSpPr/>
      </dsp:nvSpPr>
      <dsp:spPr>
        <a:xfrm>
          <a:off x="4867757" y="1274169"/>
          <a:ext cx="654011" cy="6540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7D15C3-684B-484B-B147-BABE246CEB19}">
      <dsp:nvSpPr>
        <dsp:cNvPr id="0" name=""/>
        <dsp:cNvSpPr/>
      </dsp:nvSpPr>
      <dsp:spPr>
        <a:xfrm>
          <a:off x="6000195" y="1037372"/>
          <a:ext cx="2657926" cy="11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Symptoms: fever, cough, coryza, conjunctivitis, maculopapular rash and </a:t>
          </a:r>
          <a:r>
            <a:rPr lang="en-US" sz="2000" kern="1200" err="1"/>
            <a:t>Koplik</a:t>
          </a:r>
          <a:r>
            <a:rPr lang="en-US" sz="2000" kern="1200"/>
            <a:t> spots</a:t>
          </a:r>
        </a:p>
      </dsp:txBody>
      <dsp:txXfrm>
        <a:off x="6000195" y="1037372"/>
        <a:ext cx="2657926" cy="1127605"/>
      </dsp:txXfrm>
    </dsp:sp>
    <dsp:sp modelId="{3BC9FF82-D26A-4EEF-B6D8-244BD10A3F39}">
      <dsp:nvSpPr>
        <dsp:cNvPr id="0" name=""/>
        <dsp:cNvSpPr/>
      </dsp:nvSpPr>
      <dsp:spPr>
        <a:xfrm>
          <a:off x="140675" y="3051835"/>
          <a:ext cx="1127605" cy="11276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89E253-E243-4D3A-931A-FA2F82D5ECAB}">
      <dsp:nvSpPr>
        <dsp:cNvPr id="0" name=""/>
        <dsp:cNvSpPr/>
      </dsp:nvSpPr>
      <dsp:spPr>
        <a:xfrm>
          <a:off x="377472" y="3288632"/>
          <a:ext cx="654011" cy="6540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CA7CCD-7DB3-4614-A272-C2486C607E04}">
      <dsp:nvSpPr>
        <dsp:cNvPr id="0" name=""/>
        <dsp:cNvSpPr/>
      </dsp:nvSpPr>
      <dsp:spPr>
        <a:xfrm>
          <a:off x="1509910" y="3051835"/>
          <a:ext cx="2657926" cy="11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Complications: otitis media, pneumonia, croup, diarrhea, encephalitis and death</a:t>
          </a:r>
        </a:p>
      </dsp:txBody>
      <dsp:txXfrm>
        <a:off x="1509910" y="3051835"/>
        <a:ext cx="2657926" cy="1127605"/>
      </dsp:txXfrm>
    </dsp:sp>
    <dsp:sp modelId="{8CC22BEB-5DB7-46AF-B1F7-8ACCC95ECEDC}">
      <dsp:nvSpPr>
        <dsp:cNvPr id="0" name=""/>
        <dsp:cNvSpPr/>
      </dsp:nvSpPr>
      <dsp:spPr>
        <a:xfrm>
          <a:off x="4630960" y="3051835"/>
          <a:ext cx="1127605" cy="11276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063CE-1874-487C-A68D-92CFFA4D4010}">
      <dsp:nvSpPr>
        <dsp:cNvPr id="0" name=""/>
        <dsp:cNvSpPr/>
      </dsp:nvSpPr>
      <dsp:spPr>
        <a:xfrm>
          <a:off x="4867757" y="3288632"/>
          <a:ext cx="654011" cy="6540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70D53-222D-4F15-AB5C-3E6875C8214E}">
      <dsp:nvSpPr>
        <dsp:cNvPr id="0" name=""/>
        <dsp:cNvSpPr/>
      </dsp:nvSpPr>
      <dsp:spPr>
        <a:xfrm>
          <a:off x="6000195" y="3051835"/>
          <a:ext cx="2657926" cy="11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Subacute sclerosing panencephalitis (SSPE) is a progressive neurological disorder that is rare but always fatal. </a:t>
          </a:r>
        </a:p>
      </dsp:txBody>
      <dsp:txXfrm>
        <a:off x="6000195" y="3051835"/>
        <a:ext cx="2657926" cy="1127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7A683-212B-7D45-AD3A-62AE31E98B32}">
      <dsp:nvSpPr>
        <dsp:cNvPr id="0" name=""/>
        <dsp:cNvSpPr/>
      </dsp:nvSpPr>
      <dsp:spPr>
        <a:xfrm>
          <a:off x="557614" y="280"/>
          <a:ext cx="2884037" cy="1730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Herpes zoster (HZ), or shingles, occurs through reactivation of latent varicella-zoster virus</a:t>
          </a:r>
        </a:p>
      </dsp:txBody>
      <dsp:txXfrm>
        <a:off x="557614" y="280"/>
        <a:ext cx="2884037" cy="1730422"/>
      </dsp:txXfrm>
    </dsp:sp>
    <dsp:sp modelId="{538E65FF-2B75-2842-AABF-170BE5D5C4F6}">
      <dsp:nvSpPr>
        <dsp:cNvPr id="0" name=""/>
        <dsp:cNvSpPr/>
      </dsp:nvSpPr>
      <dsp:spPr>
        <a:xfrm>
          <a:off x="3730056" y="280"/>
          <a:ext cx="2884037" cy="1730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Typically characterized by prodromal pain and an acute vesicular eruption (rash) accompanied by moderate to severe pain</a:t>
          </a:r>
        </a:p>
      </dsp:txBody>
      <dsp:txXfrm>
        <a:off x="3730056" y="280"/>
        <a:ext cx="2884037" cy="1730422"/>
      </dsp:txXfrm>
    </dsp:sp>
    <dsp:sp modelId="{D4741599-4974-E04A-9DED-3209E7909BC1}">
      <dsp:nvSpPr>
        <dsp:cNvPr id="0" name=""/>
        <dsp:cNvSpPr/>
      </dsp:nvSpPr>
      <dsp:spPr>
        <a:xfrm>
          <a:off x="6902497" y="280"/>
          <a:ext cx="2884037" cy="1730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One in three persons will develop zoster during their lifetime</a:t>
          </a:r>
        </a:p>
      </dsp:txBody>
      <dsp:txXfrm>
        <a:off x="6902497" y="280"/>
        <a:ext cx="2884037" cy="1730422"/>
      </dsp:txXfrm>
    </dsp:sp>
    <dsp:sp modelId="{B4FCCFF6-6FD4-1E48-94A5-94849A8B634C}">
      <dsp:nvSpPr>
        <dsp:cNvPr id="0" name=""/>
        <dsp:cNvSpPr/>
      </dsp:nvSpPr>
      <dsp:spPr>
        <a:xfrm>
          <a:off x="2143835" y="2019107"/>
          <a:ext cx="2884037" cy="1730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Post-herpetic neuralgia PHN is defined as nerve pain persisting longer than 3 mos. after disappearance of the rash.</a:t>
          </a:r>
        </a:p>
      </dsp:txBody>
      <dsp:txXfrm>
        <a:off x="2143835" y="2019107"/>
        <a:ext cx="2884037" cy="1730422"/>
      </dsp:txXfrm>
    </dsp:sp>
    <dsp:sp modelId="{647F56E3-C504-914E-98E9-1ADAF8BA0CF6}">
      <dsp:nvSpPr>
        <dsp:cNvPr id="0" name=""/>
        <dsp:cNvSpPr/>
      </dsp:nvSpPr>
      <dsp:spPr>
        <a:xfrm>
          <a:off x="5316276" y="2019107"/>
          <a:ext cx="2884037" cy="1730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Risk for zoster and PHN increases with age 	</a:t>
          </a:r>
        </a:p>
      </dsp:txBody>
      <dsp:txXfrm>
        <a:off x="5316276" y="2019107"/>
        <a:ext cx="2884037" cy="17304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D4519-12A9-4577-85AA-D647D9E31EF6}">
      <dsp:nvSpPr>
        <dsp:cNvPr id="0" name=""/>
        <dsp:cNvSpPr/>
      </dsp:nvSpPr>
      <dsp:spPr>
        <a:xfrm>
          <a:off x="0" y="649"/>
          <a:ext cx="10657011" cy="15209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171667-4580-40F3-814E-4C34C2AE3C7D}">
      <dsp:nvSpPr>
        <dsp:cNvPr id="0" name=""/>
        <dsp:cNvSpPr/>
      </dsp:nvSpPr>
      <dsp:spPr>
        <a:xfrm>
          <a:off x="460079" y="342857"/>
          <a:ext cx="836508" cy="8365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90808-D888-4426-9B78-69C0AA900D5B}">
      <dsp:nvSpPr>
        <dsp:cNvPr id="0" name=""/>
        <dsp:cNvSpPr/>
      </dsp:nvSpPr>
      <dsp:spPr>
        <a:xfrm>
          <a:off x="1756667" y="649"/>
          <a:ext cx="8900343" cy="1520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64" tIns="160964" rIns="160964" bIns="160964"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Store at appropriate </a:t>
          </a:r>
          <a:r>
            <a:rPr lang="en-US" sz="2500" b="1" u="sng" kern="1200">
              <a:solidFill>
                <a:schemeClr val="bg1"/>
              </a:solidFill>
            </a:rPr>
            <a:t>refrigerator</a:t>
          </a:r>
          <a:r>
            <a:rPr lang="en-US" sz="2500" kern="1200">
              <a:solidFill>
                <a:schemeClr val="bg1"/>
              </a:solidFill>
            </a:rPr>
            <a:t> temperatures</a:t>
          </a:r>
        </a:p>
      </dsp:txBody>
      <dsp:txXfrm>
        <a:off x="1756667" y="649"/>
        <a:ext cx="8900343" cy="1520924"/>
      </dsp:txXfrm>
    </dsp:sp>
    <dsp:sp modelId="{00BC4164-91E2-4280-BCFD-51FDF3833265}">
      <dsp:nvSpPr>
        <dsp:cNvPr id="0" name=""/>
        <dsp:cNvSpPr/>
      </dsp:nvSpPr>
      <dsp:spPr>
        <a:xfrm>
          <a:off x="0" y="1901805"/>
          <a:ext cx="10657011" cy="15209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7E4913-3DBE-42FA-99B7-D3145E11B79E}">
      <dsp:nvSpPr>
        <dsp:cNvPr id="0" name=""/>
        <dsp:cNvSpPr/>
      </dsp:nvSpPr>
      <dsp:spPr>
        <a:xfrm>
          <a:off x="460079" y="2244013"/>
          <a:ext cx="836508" cy="8365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E06AF-88B3-4534-AC1F-DD52768D2726}">
      <dsp:nvSpPr>
        <dsp:cNvPr id="0" name=""/>
        <dsp:cNvSpPr/>
      </dsp:nvSpPr>
      <dsp:spPr>
        <a:xfrm>
          <a:off x="1756667" y="1901805"/>
          <a:ext cx="4795654" cy="1520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64" tIns="160964" rIns="160964" bIns="160964" numCol="1" spcCol="1270" anchor="ctr" anchorCtr="0">
          <a:noAutofit/>
        </a:bodyPr>
        <a:lstStyle/>
        <a:p>
          <a:pPr marL="0" lvl="0" indent="0" algn="l" defTabSz="1111250">
            <a:lnSpc>
              <a:spcPct val="100000"/>
            </a:lnSpc>
            <a:spcBef>
              <a:spcPct val="0"/>
            </a:spcBef>
            <a:spcAft>
              <a:spcPct val="35000"/>
            </a:spcAft>
            <a:buNone/>
          </a:pPr>
          <a:r>
            <a:rPr lang="en-US" sz="2500" b="1" kern="1200">
              <a:solidFill>
                <a:schemeClr val="bg1"/>
              </a:solidFill>
            </a:rPr>
            <a:t>2 doses given </a:t>
          </a:r>
          <a:r>
            <a:rPr lang="en-US" sz="2500" b="1" u="sng" kern="1200">
              <a:solidFill>
                <a:schemeClr val="bg1"/>
              </a:solidFill>
            </a:rPr>
            <a:t>IM</a:t>
          </a:r>
          <a:r>
            <a:rPr lang="en-US" sz="2500" b="1" kern="1200">
              <a:solidFill>
                <a:schemeClr val="bg1"/>
              </a:solidFill>
            </a:rPr>
            <a:t>, 2-6 months apart</a:t>
          </a:r>
          <a:endParaRPr lang="en-US" sz="2500" kern="1200">
            <a:solidFill>
              <a:schemeClr val="bg1"/>
            </a:solidFill>
          </a:endParaRPr>
        </a:p>
      </dsp:txBody>
      <dsp:txXfrm>
        <a:off x="1756667" y="1901805"/>
        <a:ext cx="4795654" cy="1520924"/>
      </dsp:txXfrm>
    </dsp:sp>
    <dsp:sp modelId="{48C3E87F-AC41-4BFA-8F41-017C9F8475BB}">
      <dsp:nvSpPr>
        <dsp:cNvPr id="0" name=""/>
        <dsp:cNvSpPr/>
      </dsp:nvSpPr>
      <dsp:spPr>
        <a:xfrm>
          <a:off x="6552322" y="1901805"/>
          <a:ext cx="4104688" cy="1520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64" tIns="160964" rIns="160964" bIns="160964"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bg1"/>
              </a:solidFill>
            </a:rPr>
            <a:t>Shorter intervals may be used in some persons (including immunodeficient/immunosuppressed)</a:t>
          </a:r>
        </a:p>
      </dsp:txBody>
      <dsp:txXfrm>
        <a:off x="6552322" y="1901805"/>
        <a:ext cx="4104688" cy="1520924"/>
      </dsp:txXfrm>
    </dsp:sp>
    <dsp:sp modelId="{1372CE49-B96D-47F8-819E-578EEE01A8D2}">
      <dsp:nvSpPr>
        <dsp:cNvPr id="0" name=""/>
        <dsp:cNvSpPr/>
      </dsp:nvSpPr>
      <dsp:spPr>
        <a:xfrm>
          <a:off x="0" y="3802960"/>
          <a:ext cx="10657011" cy="15209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8579F1-F1EF-4B18-8EE0-675AECE34915}">
      <dsp:nvSpPr>
        <dsp:cNvPr id="0" name=""/>
        <dsp:cNvSpPr/>
      </dsp:nvSpPr>
      <dsp:spPr>
        <a:xfrm>
          <a:off x="460079" y="4145168"/>
          <a:ext cx="836508" cy="8365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EF54F-5F4A-4018-BA67-D724387D042F}">
      <dsp:nvSpPr>
        <dsp:cNvPr id="0" name=""/>
        <dsp:cNvSpPr/>
      </dsp:nvSpPr>
      <dsp:spPr>
        <a:xfrm>
          <a:off x="1756667" y="3802960"/>
          <a:ext cx="8900343" cy="1520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64" tIns="160964" rIns="160964" bIns="160964" numCol="1" spcCol="1270" anchor="ctr" anchorCtr="0">
          <a:noAutofit/>
        </a:bodyPr>
        <a:lstStyle/>
        <a:p>
          <a:pPr marL="0" lvl="0" indent="0" algn="l" defTabSz="1111250">
            <a:lnSpc>
              <a:spcPct val="100000"/>
            </a:lnSpc>
            <a:spcBef>
              <a:spcPct val="0"/>
            </a:spcBef>
            <a:spcAft>
              <a:spcPct val="35000"/>
            </a:spcAft>
            <a:buNone/>
          </a:pPr>
          <a:r>
            <a:rPr lang="en-US" sz="2500" b="1" u="sng" kern="1200">
              <a:solidFill>
                <a:schemeClr val="bg1"/>
              </a:solidFill>
            </a:rPr>
            <a:t>After reconstitution/mixing, Give only 0.5 ml, not full contents of the vial.</a:t>
          </a:r>
          <a:endParaRPr lang="en-US" sz="2500" kern="1200">
            <a:solidFill>
              <a:schemeClr val="bg1"/>
            </a:solidFill>
          </a:endParaRPr>
        </a:p>
      </dsp:txBody>
      <dsp:txXfrm>
        <a:off x="1756667" y="3802960"/>
        <a:ext cx="8900343" cy="1520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A62D0-FB81-6044-AA88-9087AE9B6131}">
      <dsp:nvSpPr>
        <dsp:cNvPr id="0" name=""/>
        <dsp:cNvSpPr/>
      </dsp:nvSpPr>
      <dsp:spPr>
        <a:xfrm>
          <a:off x="647625" y="1119934"/>
          <a:ext cx="2477836" cy="1238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RV 5, </a:t>
          </a:r>
          <a:r>
            <a:rPr lang="en-US" sz="2400" kern="1200" err="1"/>
            <a:t>RotaTeq</a:t>
          </a:r>
          <a:r>
            <a:rPr lang="en-US" sz="2400" kern="1200"/>
            <a:t>®: 3 doses; ages 2, 4, 6 months </a:t>
          </a:r>
        </a:p>
      </dsp:txBody>
      <dsp:txXfrm>
        <a:off x="647625" y="1119934"/>
        <a:ext cx="2477836" cy="1238918"/>
      </dsp:txXfrm>
    </dsp:sp>
    <dsp:sp modelId="{CE344AEE-4C63-F046-BD3B-32A2C42FD607}">
      <dsp:nvSpPr>
        <dsp:cNvPr id="0" name=""/>
        <dsp:cNvSpPr/>
      </dsp:nvSpPr>
      <dsp:spPr>
        <a:xfrm>
          <a:off x="4337173" y="1119934"/>
          <a:ext cx="2477836" cy="1238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RV 1,Rotarix®: 2 doses; ages 2 and 4 months</a:t>
          </a:r>
        </a:p>
      </dsp:txBody>
      <dsp:txXfrm>
        <a:off x="4337173" y="1119934"/>
        <a:ext cx="2477836" cy="1238918"/>
      </dsp:txXfrm>
    </dsp:sp>
    <dsp:sp modelId="{FD5E6C80-7273-DE4B-860F-87F834D5CC0A}">
      <dsp:nvSpPr>
        <dsp:cNvPr id="0" name=""/>
        <dsp:cNvSpPr/>
      </dsp:nvSpPr>
      <dsp:spPr>
        <a:xfrm>
          <a:off x="8604380" y="602140"/>
          <a:ext cx="2477836" cy="1238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ACIP recommendation: </a:t>
          </a:r>
        </a:p>
      </dsp:txBody>
      <dsp:txXfrm>
        <a:off x="8604380" y="602140"/>
        <a:ext cx="2477836" cy="1238918"/>
      </dsp:txXfrm>
    </dsp:sp>
    <dsp:sp modelId="{C3B97496-AAF9-8543-8BFF-2730181A1241}">
      <dsp:nvSpPr>
        <dsp:cNvPr id="0" name=""/>
        <dsp:cNvSpPr/>
      </dsp:nvSpPr>
      <dsp:spPr>
        <a:xfrm>
          <a:off x="8604380" y="2125935"/>
          <a:ext cx="2477836" cy="1238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2-3 doses depending on brand</a:t>
          </a:r>
        </a:p>
      </dsp:txBody>
      <dsp:txXfrm>
        <a:off x="8604380" y="2125935"/>
        <a:ext cx="2477836" cy="12389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C15DE-5EF2-FE44-97B0-F2E923D80E9E}">
      <dsp:nvSpPr>
        <dsp:cNvPr id="0" name=""/>
        <dsp:cNvSpPr/>
      </dsp:nvSpPr>
      <dsp:spPr>
        <a:xfrm>
          <a:off x="0" y="96928"/>
          <a:ext cx="3198062" cy="191883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Each year in the U.S., RSV leads to approximately:</a:t>
          </a:r>
          <a:endParaRPr lang="en-US" sz="2500" kern="1200"/>
        </a:p>
      </dsp:txBody>
      <dsp:txXfrm>
        <a:off x="0" y="96928"/>
        <a:ext cx="3198062" cy="1918837"/>
      </dsp:txXfrm>
    </dsp:sp>
    <dsp:sp modelId="{B1B624EB-BC4A-AD41-A8C6-5605410C6419}">
      <dsp:nvSpPr>
        <dsp:cNvPr id="0" name=""/>
        <dsp:cNvSpPr/>
      </dsp:nvSpPr>
      <dsp:spPr>
        <a:xfrm>
          <a:off x="3517868" y="96928"/>
          <a:ext cx="3198062" cy="191883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2.1 million outpatient (non-hospitalization) visits among children younger than 5 years old.</a:t>
          </a:r>
          <a:endParaRPr lang="en-US" sz="2500" kern="1200"/>
        </a:p>
      </dsp:txBody>
      <dsp:txXfrm>
        <a:off x="3517868" y="96928"/>
        <a:ext cx="3198062" cy="1918837"/>
      </dsp:txXfrm>
    </dsp:sp>
    <dsp:sp modelId="{4BB9B35B-312E-5E4E-BB31-AF799252544E}">
      <dsp:nvSpPr>
        <dsp:cNvPr id="0" name=""/>
        <dsp:cNvSpPr/>
      </dsp:nvSpPr>
      <dsp:spPr>
        <a:xfrm>
          <a:off x="7035737" y="96928"/>
          <a:ext cx="3198062" cy="191883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58,000-80,000 hospitalizations among children younger than 5 years old.</a:t>
          </a:r>
          <a:endParaRPr lang="en-US" sz="2500" kern="1200"/>
        </a:p>
      </dsp:txBody>
      <dsp:txXfrm>
        <a:off x="7035737" y="96928"/>
        <a:ext cx="3198062" cy="1918837"/>
      </dsp:txXfrm>
    </dsp:sp>
    <dsp:sp modelId="{4EEEC3F9-E0D3-B44F-9A97-57FC913B756B}">
      <dsp:nvSpPr>
        <dsp:cNvPr id="0" name=""/>
        <dsp:cNvSpPr/>
      </dsp:nvSpPr>
      <dsp:spPr>
        <a:xfrm>
          <a:off x="0" y="2335572"/>
          <a:ext cx="3198062" cy="191883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60,000-160,000 hospitalizations among adults 65 years and older.</a:t>
          </a:r>
          <a:endParaRPr lang="en-US" sz="2500" kern="1200"/>
        </a:p>
      </dsp:txBody>
      <dsp:txXfrm>
        <a:off x="0" y="2335572"/>
        <a:ext cx="3198062" cy="1918837"/>
      </dsp:txXfrm>
    </dsp:sp>
    <dsp:sp modelId="{38294156-C798-C843-8F71-AA281C35398D}">
      <dsp:nvSpPr>
        <dsp:cNvPr id="0" name=""/>
        <dsp:cNvSpPr/>
      </dsp:nvSpPr>
      <dsp:spPr>
        <a:xfrm>
          <a:off x="3517868" y="2335572"/>
          <a:ext cx="3198062" cy="191883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6,000-10,000 deaths among adults 65 years and older.</a:t>
          </a:r>
          <a:endParaRPr lang="en-US" sz="2500" kern="1200"/>
        </a:p>
      </dsp:txBody>
      <dsp:txXfrm>
        <a:off x="3517868" y="2335572"/>
        <a:ext cx="3198062" cy="1918837"/>
      </dsp:txXfrm>
    </dsp:sp>
    <dsp:sp modelId="{2424659A-B557-A34D-97F9-3B0556824F92}">
      <dsp:nvSpPr>
        <dsp:cNvPr id="0" name=""/>
        <dsp:cNvSpPr/>
      </dsp:nvSpPr>
      <dsp:spPr>
        <a:xfrm>
          <a:off x="7035737" y="2335572"/>
          <a:ext cx="3198062" cy="191883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100–300 deaths in children younger than 5 years old.</a:t>
          </a:r>
          <a:endParaRPr lang="en-US" sz="2500" kern="1200"/>
        </a:p>
      </dsp:txBody>
      <dsp:txXfrm>
        <a:off x="7035737" y="2335572"/>
        <a:ext cx="3198062" cy="19188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B6828-A932-454B-A5F2-D745DD3F9450}">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C588A-5850-4117-8C76-6E0A258C6616}">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9C7C6B-C901-47C5-A1E7-880BA54E1F0A}">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rPr>
            <a:t>Both vaccines recommended by ACIP in June 2023: </a:t>
          </a:r>
          <a:r>
            <a:rPr lang="en-US" sz="2200" b="0" i="0" kern="1200">
              <a:solidFill>
                <a:schemeClr val="bg1"/>
              </a:solidFill>
            </a:rPr>
            <a:t>adults aged ≥60 years may receive a single dose of an RSV vaccine, using shared clinical decision-making.</a:t>
          </a:r>
          <a:endParaRPr lang="en-US" sz="2200" kern="1200">
            <a:solidFill>
              <a:schemeClr val="bg1"/>
            </a:solidFill>
          </a:endParaRPr>
        </a:p>
      </dsp:txBody>
      <dsp:txXfrm>
        <a:off x="1507738" y="707092"/>
        <a:ext cx="9007861" cy="1305401"/>
      </dsp:txXfrm>
    </dsp:sp>
    <dsp:sp modelId="{F0F1E217-6FEE-4FBD-8F78-CA87804D5B6C}">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1DF28D-EE16-4C25-8411-76B3C3CF7CC4}">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EF4BD-1BBF-4CA7-B78A-879E3C06A792}">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US" sz="2200" b="0" i="0" kern="1200">
              <a:solidFill>
                <a:schemeClr val="bg1"/>
              </a:solidFill>
            </a:rPr>
            <a:t>Optimally, vaccination should occur before the onset of the RSV season; however, typical RSV seasonality was disrupted by the COVID-19 pandemic and has not returned to </a:t>
          </a:r>
          <a:r>
            <a:rPr lang="en-US" sz="2200" b="0" i="0" kern="1200" err="1">
              <a:solidFill>
                <a:schemeClr val="bg1"/>
              </a:solidFill>
            </a:rPr>
            <a:t>prepandemic</a:t>
          </a:r>
          <a:r>
            <a:rPr lang="en-US" sz="2200" b="0" i="0" kern="1200">
              <a:solidFill>
                <a:schemeClr val="bg1"/>
              </a:solidFill>
            </a:rPr>
            <a:t> patterns. </a:t>
          </a:r>
          <a:endParaRPr lang="en-US" sz="2200" kern="1200">
            <a:solidFill>
              <a:schemeClr val="bg1"/>
            </a:solidFill>
          </a:endParaRPr>
        </a:p>
      </dsp:txBody>
      <dsp:txXfrm>
        <a:off x="1507738" y="2338844"/>
        <a:ext cx="9007861" cy="13054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D6066-4706-C840-953E-2FC28F3F5E0B}">
      <dsp:nvSpPr>
        <dsp:cNvPr id="0" name=""/>
        <dsp:cNvSpPr/>
      </dsp:nvSpPr>
      <dsp:spPr>
        <a:xfrm>
          <a:off x="0" y="39836"/>
          <a:ext cx="10515600" cy="20911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a:t>RSV vaccination is currently approved and recommended for administration as a single dose. Currently, there is no recommendation for revaccination . </a:t>
          </a:r>
          <a:endParaRPr lang="en-US" sz="3100" kern="1200"/>
        </a:p>
      </dsp:txBody>
      <dsp:txXfrm>
        <a:off x="102084" y="141920"/>
        <a:ext cx="10311432" cy="1887024"/>
      </dsp:txXfrm>
    </dsp:sp>
    <dsp:sp modelId="{2933663F-E382-0247-BD09-706D76351BB5}">
      <dsp:nvSpPr>
        <dsp:cNvPr id="0" name=""/>
        <dsp:cNvSpPr/>
      </dsp:nvSpPr>
      <dsp:spPr>
        <a:xfrm>
          <a:off x="0" y="2220309"/>
          <a:ext cx="10515600" cy="20911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a:t>Optimally, vaccination should occur before the onset of the RSV season; however, typical RSV seasonality was disrupted by the COVID-19 pandemic and has not returned to prepandemic patterns. </a:t>
          </a:r>
          <a:endParaRPr lang="en-US" sz="3100" kern="1200"/>
        </a:p>
      </dsp:txBody>
      <dsp:txXfrm>
        <a:off x="102084" y="2322393"/>
        <a:ext cx="10311432" cy="18870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C9CA8-72C0-40E3-A291-0304C0450F2C}">
      <dsp:nvSpPr>
        <dsp:cNvPr id="0" name=""/>
        <dsp:cNvSpPr/>
      </dsp:nvSpPr>
      <dsp:spPr>
        <a:xfrm>
          <a:off x="0" y="6959"/>
          <a:ext cx="11578856" cy="9878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A9D39-CC1B-4798-A6A6-60C0672F54CA}">
      <dsp:nvSpPr>
        <dsp:cNvPr id="0" name=""/>
        <dsp:cNvSpPr/>
      </dsp:nvSpPr>
      <dsp:spPr>
        <a:xfrm>
          <a:off x="223980" y="161530"/>
          <a:ext cx="543326" cy="54332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A98D7-91DD-46AC-8743-4C31A0BBAC11}">
      <dsp:nvSpPr>
        <dsp:cNvPr id="0" name=""/>
        <dsp:cNvSpPr/>
      </dsp:nvSpPr>
      <dsp:spPr>
        <a:xfrm>
          <a:off x="1140986" y="350736"/>
          <a:ext cx="10159362" cy="298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15" tIns="31615" rIns="31615" bIns="31615"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RSV vaccine may be co-administered with other adult vaccines at the same visit. </a:t>
          </a:r>
        </a:p>
      </dsp:txBody>
      <dsp:txXfrm>
        <a:off x="1140986" y="350736"/>
        <a:ext cx="10159362" cy="298721"/>
      </dsp:txXfrm>
    </dsp:sp>
    <dsp:sp modelId="{D3AB8580-0379-457C-AB59-33E080B13294}">
      <dsp:nvSpPr>
        <dsp:cNvPr id="0" name=""/>
        <dsp:cNvSpPr/>
      </dsp:nvSpPr>
      <dsp:spPr>
        <a:xfrm>
          <a:off x="0" y="1234528"/>
          <a:ext cx="11578856" cy="9878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6853BC-64FD-4CB2-A13A-88FAACFE5F1E}">
      <dsp:nvSpPr>
        <dsp:cNvPr id="0" name=""/>
        <dsp:cNvSpPr/>
      </dsp:nvSpPr>
      <dsp:spPr>
        <a:xfrm>
          <a:off x="298829" y="1456798"/>
          <a:ext cx="543326" cy="543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E298A-FF82-412C-A760-D678F9FB6228}">
      <dsp:nvSpPr>
        <dsp:cNvPr id="0" name=""/>
        <dsp:cNvSpPr/>
      </dsp:nvSpPr>
      <dsp:spPr>
        <a:xfrm>
          <a:off x="1088004" y="1555279"/>
          <a:ext cx="10265324" cy="219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15" tIns="31615" rIns="31615" bIns="31615"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bg1"/>
              </a:solidFill>
            </a:rPr>
            <a:t>Administering RSV vaccine with one or more other vaccines at the same visit might increase local or systemic reactogenicity. Data are only available for coadministration of RSV and influenza vaccines, and evidence is mixed regarding increased reactogenicity.</a:t>
          </a:r>
          <a:endParaRPr lang="en-US" sz="2000" kern="1200">
            <a:solidFill>
              <a:schemeClr val="bg1"/>
            </a:solidFill>
          </a:endParaRPr>
        </a:p>
      </dsp:txBody>
      <dsp:txXfrm>
        <a:off x="1088004" y="1555279"/>
        <a:ext cx="10265324" cy="219766"/>
      </dsp:txXfrm>
    </dsp:sp>
    <dsp:sp modelId="{3142364E-25DE-47CC-B833-FDC6893D36D5}">
      <dsp:nvSpPr>
        <dsp:cNvPr id="0" name=""/>
        <dsp:cNvSpPr/>
      </dsp:nvSpPr>
      <dsp:spPr>
        <a:xfrm>
          <a:off x="0" y="2462098"/>
          <a:ext cx="11578856" cy="9878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C7BEF6-E02A-4CF7-83BF-828A406EC15E}">
      <dsp:nvSpPr>
        <dsp:cNvPr id="0" name=""/>
        <dsp:cNvSpPr/>
      </dsp:nvSpPr>
      <dsp:spPr>
        <a:xfrm>
          <a:off x="298829" y="2684368"/>
          <a:ext cx="543326" cy="543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05342C-8CF9-4696-9A1B-D3CF05CE3838}">
      <dsp:nvSpPr>
        <dsp:cNvPr id="0" name=""/>
        <dsp:cNvSpPr/>
      </dsp:nvSpPr>
      <dsp:spPr>
        <a:xfrm>
          <a:off x="1140986" y="2795459"/>
          <a:ext cx="10159362" cy="298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15" tIns="31615" rIns="31615" bIns="31615"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bg1"/>
              </a:solidFill>
            </a:rPr>
            <a:t>As with all vaccines, RSV vaccination should be delayed for persons experiencing moderate or severe acute illness with or without fever (precaution). </a:t>
          </a:r>
          <a:endParaRPr lang="en-US" sz="2000" kern="1200">
            <a:solidFill>
              <a:schemeClr val="bg1"/>
            </a:solidFill>
          </a:endParaRPr>
        </a:p>
      </dsp:txBody>
      <dsp:txXfrm>
        <a:off x="1140986" y="2795459"/>
        <a:ext cx="10159362" cy="298721"/>
      </dsp:txXfrm>
    </dsp:sp>
    <dsp:sp modelId="{21555653-C5F0-4A95-AA19-6521FFE19A2C}">
      <dsp:nvSpPr>
        <dsp:cNvPr id="0" name=""/>
        <dsp:cNvSpPr/>
      </dsp:nvSpPr>
      <dsp:spPr>
        <a:xfrm>
          <a:off x="0" y="3689668"/>
          <a:ext cx="11578856" cy="9878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973C7-4550-428A-BF4C-A2B205A44CA6}">
      <dsp:nvSpPr>
        <dsp:cNvPr id="0" name=""/>
        <dsp:cNvSpPr/>
      </dsp:nvSpPr>
      <dsp:spPr>
        <a:xfrm>
          <a:off x="298829" y="3911938"/>
          <a:ext cx="543326" cy="543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D0FD6E-7594-45E3-9E96-30A1FAC9EA77}">
      <dsp:nvSpPr>
        <dsp:cNvPr id="0" name=""/>
        <dsp:cNvSpPr/>
      </dsp:nvSpPr>
      <dsp:spPr>
        <a:xfrm>
          <a:off x="1140986" y="4064697"/>
          <a:ext cx="10159362" cy="298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15" tIns="31615" rIns="31615" bIns="31615"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bg1"/>
              </a:solidFill>
            </a:rPr>
            <a:t>RSV vaccines are contraindicated for and should not be administered to persons with a history of severe allergic reaction, such as anaphylaxis, to any component of the vaccine. </a:t>
          </a:r>
          <a:endParaRPr lang="en-US" sz="2000" kern="1200">
            <a:solidFill>
              <a:schemeClr val="bg1"/>
            </a:solidFill>
          </a:endParaRPr>
        </a:p>
      </dsp:txBody>
      <dsp:txXfrm>
        <a:off x="1140986" y="4064697"/>
        <a:ext cx="10159362" cy="2987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B2602-7D0F-4ADD-B1F6-312D213254C8}">
      <dsp:nvSpPr>
        <dsp:cNvPr id="0" name=""/>
        <dsp:cNvSpPr/>
      </dsp:nvSpPr>
      <dsp:spPr>
        <a:xfrm rot="5400000">
          <a:off x="148192" y="1197140"/>
          <a:ext cx="1078404" cy="123650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E6E386-87FD-4BAC-8A5E-648944CED320}">
      <dsp:nvSpPr>
        <dsp:cNvPr id="0" name=""/>
        <dsp:cNvSpPr/>
      </dsp:nvSpPr>
      <dsp:spPr>
        <a:xfrm>
          <a:off x="8" y="231830"/>
          <a:ext cx="2683938" cy="105571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Adequate</a:t>
          </a:r>
        </a:p>
      </dsp:txBody>
      <dsp:txXfrm>
        <a:off x="51553" y="283375"/>
        <a:ext cx="2580848" cy="952625"/>
      </dsp:txXfrm>
    </dsp:sp>
    <dsp:sp modelId="{469C915A-CDD7-4C96-A1E1-7135B5C6F156}">
      <dsp:nvSpPr>
        <dsp:cNvPr id="0" name=""/>
        <dsp:cNvSpPr/>
      </dsp:nvSpPr>
      <dsp:spPr>
        <a:xfrm>
          <a:off x="2768551" y="105558"/>
          <a:ext cx="1917940" cy="149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a:solidFill>
                <a:schemeClr val="tx1"/>
              </a:solidFill>
            </a:rPr>
            <a:t>Yes</a:t>
          </a:r>
        </a:p>
      </dsp:txBody>
      <dsp:txXfrm>
        <a:off x="2768551" y="105558"/>
        <a:ext cx="1917940" cy="1491897"/>
      </dsp:txXfrm>
    </dsp:sp>
    <dsp:sp modelId="{B2720208-6DBB-433C-A991-7BC361D6F501}">
      <dsp:nvSpPr>
        <dsp:cNvPr id="0" name=""/>
        <dsp:cNvSpPr/>
      </dsp:nvSpPr>
      <dsp:spPr>
        <a:xfrm rot="5400000">
          <a:off x="1647735" y="2240141"/>
          <a:ext cx="1039477" cy="129232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93ED2B-7CE2-4E92-BC91-6BA581CE7BC6}">
      <dsp:nvSpPr>
        <dsp:cNvPr id="0" name=""/>
        <dsp:cNvSpPr/>
      </dsp:nvSpPr>
      <dsp:spPr>
        <a:xfrm>
          <a:off x="1358363" y="1410581"/>
          <a:ext cx="3170658" cy="93750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 dose vaccine—retest    4-6 wks.</a:t>
          </a:r>
        </a:p>
      </dsp:txBody>
      <dsp:txXfrm>
        <a:off x="1404137" y="1456355"/>
        <a:ext cx="3079110" cy="845959"/>
      </dsp:txXfrm>
    </dsp:sp>
    <dsp:sp modelId="{8A8A3CA3-0C14-45A9-85F9-F543BFC03826}">
      <dsp:nvSpPr>
        <dsp:cNvPr id="0" name=""/>
        <dsp:cNvSpPr/>
      </dsp:nvSpPr>
      <dsp:spPr>
        <a:xfrm>
          <a:off x="4584465" y="1069444"/>
          <a:ext cx="1917940" cy="149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a:solidFill>
                <a:schemeClr val="tx1"/>
              </a:solidFill>
            </a:rPr>
            <a:t>Yes</a:t>
          </a:r>
        </a:p>
      </dsp:txBody>
      <dsp:txXfrm>
        <a:off x="4584465" y="1069444"/>
        <a:ext cx="1917940" cy="1491897"/>
      </dsp:txXfrm>
    </dsp:sp>
    <dsp:sp modelId="{40B5FAE8-F0A7-4CCF-AA66-8B3D8CB7B8A3}">
      <dsp:nvSpPr>
        <dsp:cNvPr id="0" name=""/>
        <dsp:cNvSpPr/>
      </dsp:nvSpPr>
      <dsp:spPr>
        <a:xfrm>
          <a:off x="2809911" y="2496736"/>
          <a:ext cx="3374028" cy="99546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Complete vaccine series—retest 4-6 wks.</a:t>
          </a:r>
        </a:p>
      </dsp:txBody>
      <dsp:txXfrm>
        <a:off x="2858514" y="2545339"/>
        <a:ext cx="3276822" cy="898261"/>
      </dsp:txXfrm>
    </dsp:sp>
    <dsp:sp modelId="{38B9C0AF-A945-4B79-8A58-0F09AD1627BB}">
      <dsp:nvSpPr>
        <dsp:cNvPr id="0" name=""/>
        <dsp:cNvSpPr/>
      </dsp:nvSpPr>
      <dsp:spPr>
        <a:xfrm>
          <a:off x="6146772" y="2231817"/>
          <a:ext cx="1917940" cy="1491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a:solidFill>
                <a:schemeClr val="tx1"/>
              </a:solidFill>
            </a:rPr>
            <a:t>Yes</a:t>
          </a:r>
        </a:p>
      </dsp:txBody>
      <dsp:txXfrm>
        <a:off x="6146772" y="2231817"/>
        <a:ext cx="1917940" cy="149189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899" cy="3554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317479" y="0"/>
            <a:ext cx="4068899" cy="355484"/>
          </a:xfrm>
          <a:prstGeom prst="rect">
            <a:avLst/>
          </a:prstGeom>
        </p:spPr>
        <p:txBody>
          <a:bodyPr vert="horz" lIns="91440" tIns="45720" rIns="91440" bIns="45720" rtlCol="0"/>
          <a:lstStyle>
            <a:lvl1pPr algn="r">
              <a:defRPr sz="1200"/>
            </a:lvl1pPr>
          </a:lstStyle>
          <a:p>
            <a:fld id="{CBACA4F8-6F75-45B6-B244-C298F618AC88}" type="datetimeFigureOut">
              <a:rPr lang="en-US" smtClean="0"/>
              <a:t>11/10/2023</a:t>
            </a:fld>
            <a:endParaRPr lang="en-US"/>
          </a:p>
        </p:txBody>
      </p:sp>
      <p:sp>
        <p:nvSpPr>
          <p:cNvPr id="4" name="Footer Placeholder 3"/>
          <p:cNvSpPr>
            <a:spLocks noGrp="1"/>
          </p:cNvSpPr>
          <p:nvPr>
            <p:ph type="ftr" sz="quarter" idx="2"/>
          </p:nvPr>
        </p:nvSpPr>
        <p:spPr>
          <a:xfrm>
            <a:off x="1" y="6746991"/>
            <a:ext cx="4068899" cy="355484"/>
          </a:xfrm>
          <a:prstGeom prst="rect">
            <a:avLst/>
          </a:prstGeom>
        </p:spPr>
        <p:txBody>
          <a:bodyPr vert="horz" lIns="91440" tIns="45720" rIns="91440" bIns="45720" rtlCol="0" anchor="b"/>
          <a:lstStyle>
            <a:lvl1pPr algn="l">
              <a:defRPr sz="1200"/>
            </a:lvl1pPr>
          </a:lstStyle>
          <a:p>
            <a:r>
              <a:rPr lang="en-US"/>
              <a:t>EPIC 2023</a:t>
            </a:r>
          </a:p>
        </p:txBody>
      </p:sp>
      <p:sp>
        <p:nvSpPr>
          <p:cNvPr id="5" name="Slide Number Placeholder 4"/>
          <p:cNvSpPr>
            <a:spLocks noGrp="1"/>
          </p:cNvSpPr>
          <p:nvPr>
            <p:ph type="sldNum" sz="quarter" idx="3"/>
          </p:nvPr>
        </p:nvSpPr>
        <p:spPr>
          <a:xfrm>
            <a:off x="5317479" y="6746991"/>
            <a:ext cx="4068899" cy="355484"/>
          </a:xfrm>
          <a:prstGeom prst="rect">
            <a:avLst/>
          </a:prstGeom>
        </p:spPr>
        <p:txBody>
          <a:bodyPr vert="horz" lIns="91440" tIns="45720" rIns="91440" bIns="45720" rtlCol="0" anchor="b"/>
          <a:lstStyle>
            <a:lvl1pPr algn="r">
              <a:defRPr sz="1200"/>
            </a:lvl1pPr>
          </a:lstStyle>
          <a:p>
            <a:fld id="{0269F26B-4DB7-49EF-B1D3-7D05155B7D6C}" type="slidenum">
              <a:rPr lang="en-US" smtClean="0"/>
              <a:t>‹#›</a:t>
            </a:fld>
            <a:endParaRPr lang="en-US"/>
          </a:p>
        </p:txBody>
      </p:sp>
    </p:spTree>
    <p:extLst>
      <p:ext uri="{BB962C8B-B14F-4D97-AF65-F5344CB8AC3E}">
        <p14:creationId xmlns:p14="http://schemas.microsoft.com/office/powerpoint/2010/main" val="1181910068"/>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6357"/>
          </a:xfrm>
          <a:prstGeom prst="rect">
            <a:avLst/>
          </a:prstGeom>
        </p:spPr>
        <p:txBody>
          <a:bodyPr vert="horz" lIns="94219" tIns="47109" rIns="94219" bIns="47109" rtlCol="0"/>
          <a:lstStyle>
            <a:lvl1pPr algn="l">
              <a:defRPr sz="1200"/>
            </a:lvl1pPr>
          </a:lstStyle>
          <a:p>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19" tIns="47109" rIns="94219" bIns="47109"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19" tIns="47109" rIns="94219" bIns="47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5317964" y="6746120"/>
            <a:ext cx="4068339" cy="356356"/>
          </a:xfrm>
          <a:prstGeom prst="rect">
            <a:avLst/>
          </a:prstGeom>
        </p:spPr>
        <p:txBody>
          <a:bodyPr vert="horz" lIns="94219" tIns="47109" rIns="94219" bIns="47109" rtlCol="0" anchor="b"/>
          <a:lstStyle>
            <a:lvl1pPr algn="r">
              <a:defRPr sz="1200"/>
            </a:lvl1pPr>
          </a:lstStyle>
          <a:p>
            <a:fld id="{0C6024BE-7CA7-4E01-BBC2-91E3F28BC568}" type="slidenum">
              <a:rPr lang="en-US" smtClean="0"/>
              <a:t>‹#›</a:t>
            </a:fld>
            <a:endParaRPr lang="en-US"/>
          </a:p>
        </p:txBody>
      </p:sp>
    </p:spTree>
    <p:extLst>
      <p:ext uri="{BB962C8B-B14F-4D97-AF65-F5344CB8AC3E}">
        <p14:creationId xmlns:p14="http://schemas.microsoft.com/office/powerpoint/2010/main" val="397337813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api.addthis.com/oexchange/0.8/forward/facebook/offer?url=https://www.cdc.gov/vaccines/hcp/acip-recs/general-recs/administration.html&amp;title=ACIP%20Vaccine%20Administration%20Guidelines%20for%20Immunization%20|%20Recommendations%20|%20CDC&amp;description=&amp;via=CDCgov&amp;ct=0&amp;media="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cdc.gov/vaccines/hcp/vis/index.html"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vaccines/programs/iis/about.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www.vaccineinformation.org/internet-immunization-info/"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vaccines/schedules/hcp/imz/child-adolescent.html#note-tdap"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dc.gov/mmwr/volumes/69/wr/mm6903a5.htm" TargetMode="External"/><Relationship Id="rId4" Type="http://schemas.openxmlformats.org/officeDocument/2006/relationships/hyperlink" Target="https://www.cdc.gov/vaccines/schedules/hcp/imz/catchup.html"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vaccines/schedules/hcp/imz/adult.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mmwr/volumes/67/rr/rr6702a1.htm?s_cid=rr6702a1_w"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dc.gov/vaccines/pubs/pinkbook/tetanus.htm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inds.nih.gov/health-information/disorders/subacute-sclerosing-panencephalitis#:~:text=What%20is%20subacute%20sclerosing%20panencephalitis,viral%20infection%20related%20to%20measle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c.gov/vaccines/pubs/pinkbook/meas.html#vaccin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cdc.gov/vaccines/pubs/pinkbook/index.ht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dc.gov/vaccines/pubs/pinkbook/varicella.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dc.gov/mmwr/volumes/71/wr/mm7103a2.ht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dc.gov/vaccines/schedules/hcp/index.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cdc.gov/vaccines/vpd/pneumo/hcp/who-when-to-vaccinate.html"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da.gov/vaccines-blood-biologics/approved-products/vaccines-licensed-use-united-state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dc.gov/vaccines/acip/recs/grade/influenza-egg-allergy.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cdc.gov/vaccines/acip/recs/grade/influenza-egg-allergy-etr.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dc.gov/vaccines/acip/recs/grade/influenza-egg-allergy.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dc.gov/vaccines/acip/recs/grade/influenza-egg-allergy-etr.htm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dc.gov/mmwr/volumes/72/rr/rr7202a1.htm#F1_dow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dc.gov/mmwr/volumes/72/rr/rr7202a1.htm#F1_dow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dc.gov/flu/prevent/vaccine-benefits.htm"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getmyflushot.org/" TargetMode="External"/><Relationship Id="rId4" Type="http://schemas.openxmlformats.org/officeDocument/2006/relationships/hyperlink" Target="https://www.cdc.gov/vaccines/health-equity/index.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dc.gov/vaccines/acip/meetings/downloads/slides-2023-02/slides-02-23/Mening-02-Rubis-508.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dc.gov/vaccines/pubs/pinkbook/index.htm"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www.cdc.gov/mmwr/volumes/69/rr/rr6909a1.htm"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dc.gov/vaccines/pubs/pinkbook/rota.html"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dc.gov/vaccines/pubs/pinkbook/rota.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fda.gov/news-events/press-announcements/fda-approves-new-drug-prevent-rsv-babies-and-toddlers" TargetMode="External"/><Relationship Id="rId7" Type="http://schemas.openxmlformats.org/officeDocument/2006/relationships/hyperlink" Target="https://www.fda.gov/patients/fast-track-breakthrough-therapy-accelerated-approval-priority-review/fast-track"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classic.clinicaltrials.gov/ct2/show/NCT03959488" TargetMode="External"/><Relationship Id="rId5" Type="http://schemas.openxmlformats.org/officeDocument/2006/relationships/hyperlink" Target="https://classic.clinicaltrials.gov/ct2/show/NCT03979313" TargetMode="External"/><Relationship Id="rId4" Type="http://schemas.openxmlformats.org/officeDocument/2006/relationships/hyperlink" Target="https://classic.clinicaltrials.gov/ct2/show/NCT02878330"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cdc.gov/rsv/clinical/"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dc.gov/rsv/clinica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cdc.gov/rsv/research/index.html"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cdc.gov/rsv/high-risk/older-adults.htm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cdc.gov/mmwr/volumes/72/wr/mm7229a4.htm" TargetMode="External"/><Relationship Id="rId7" Type="http://schemas.openxmlformats.org/officeDocument/2006/relationships/hyperlink" Target="https://www.cdc.gov/mmwr/volumes/72/wr/mm7229a4.htm#T4_down"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www.cdc.gov/mmwr/volumes/72/wr/mm7229a4.htm#T3_down" TargetMode="External"/><Relationship Id="rId5" Type="http://schemas.openxmlformats.org/officeDocument/2006/relationships/hyperlink" Target="https://www.cdc.gov/mmwr/volumes/72/wr/mm7229a4.htm#T2_down" TargetMode="External"/><Relationship Id="rId4" Type="http://schemas.openxmlformats.org/officeDocument/2006/relationships/hyperlink" Target="https://www.cdc.gov/mmwr/volumes/72/wr/mm7229a4.htm#T1_down"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cdc.gov/mmwr/volumes/72/wr/mm7229a4.htm#B1_dow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cdc.gov/rsv/clinical/index.html" TargetMode="External"/><Relationship Id="rId7" Type="http://schemas.openxmlformats.org/officeDocument/2006/relationships/hyperlink" Target="https://www.aap.org/en/pages/2019-novel-coronavirus-covid-19-infections/clinical-guidance/interim-guidance-for-use-of-palivizumab-prophylaxis-to-prevent-hospitalization/"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publications.aap.org/pediatrics/article/134/2/e620/32961/Updated-Guidance-for-Palivizumab-Prophylaxis-Among" TargetMode="External"/><Relationship Id="rId5" Type="http://schemas.openxmlformats.org/officeDocument/2006/relationships/hyperlink" Target="https://publications.aap.org/pediatrics/article/134/2/415/33013/Updated-Guidance-for-Palivizumab-Prophylaxis-Among" TargetMode="External"/><Relationship Id="rId4" Type="http://schemas.openxmlformats.org/officeDocument/2006/relationships/hyperlink" Target="https://www.cdc.gov/mmwr/volumes/72/wr/mm7234a4.htm"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vaccines/schedules/hcp/imz/catchup.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txBox="1">
            <a:spLocks noGrp="1" noChangeArrowheads="1"/>
          </p:cNvSpPr>
          <p:nvPr/>
        </p:nvSpPr>
        <p:spPr bwMode="auto">
          <a:xfrm>
            <a:off x="1" y="6858328"/>
            <a:ext cx="4158746" cy="361289"/>
          </a:xfrm>
          <a:prstGeom prst="rect">
            <a:avLst/>
          </a:prstGeom>
          <a:noFill/>
          <a:ln w="9525">
            <a:noFill/>
            <a:miter lim="800000"/>
            <a:headEnd/>
            <a:tailEnd/>
          </a:ln>
        </p:spPr>
        <p:txBody>
          <a:bodyPr lIns="95076" tIns="47538" rIns="95076" bIns="47538" anchor="b"/>
          <a:lstStyle/>
          <a:p>
            <a:endParaRPr lang="en-US" sz="1200">
              <a:solidFill>
                <a:srgbClr val="000000"/>
              </a:solidFill>
            </a:endParaRPr>
          </a:p>
        </p:txBody>
      </p:sp>
      <p:sp>
        <p:nvSpPr>
          <p:cNvPr id="193540" name="Rectangle 2"/>
          <p:cNvSpPr>
            <a:spLocks noGrp="1" noRot="1" noChangeAspect="1" noChangeArrowheads="1" noTextEdit="1"/>
          </p:cNvSpPr>
          <p:nvPr>
            <p:ph type="sldImg"/>
          </p:nvPr>
        </p:nvSpPr>
        <p:spPr>
          <a:xfrm>
            <a:off x="2444750" y="533400"/>
            <a:ext cx="4811713" cy="2706688"/>
          </a:xfrm>
          <a:ln/>
        </p:spPr>
      </p:sp>
      <p:sp>
        <p:nvSpPr>
          <p:cNvPr id="193541" name="Rectangle 3"/>
          <p:cNvSpPr>
            <a:spLocks noGrp="1" noChangeArrowheads="1"/>
          </p:cNvSpPr>
          <p:nvPr>
            <p:ph type="body" idx="1"/>
          </p:nvPr>
        </p:nvSpPr>
        <p:spPr>
          <a:xfrm>
            <a:off x="426539" y="3309556"/>
            <a:ext cx="8850665" cy="3108566"/>
          </a:xfrm>
          <a:noFill/>
          <a:ln/>
        </p:spPr>
        <p:txBody>
          <a:bodyPr lIns="95086" tIns="47542" rIns="95086" bIns="47542"/>
          <a:lstStyle/>
          <a:p>
            <a:pPr>
              <a:lnSpc>
                <a:spcPct val="90000"/>
              </a:lnSpc>
              <a:spcBef>
                <a:spcPct val="0"/>
              </a:spcBef>
            </a:pPr>
            <a:r>
              <a:rPr lang="en-US" sz="1000">
                <a:latin typeface="Arial" charset="0"/>
              </a:rPr>
              <a:t>Educating Physicians In their Communities is:</a:t>
            </a:r>
          </a:p>
          <a:p>
            <a:pPr>
              <a:lnSpc>
                <a:spcPct val="90000"/>
              </a:lnSpc>
              <a:spcBef>
                <a:spcPct val="0"/>
              </a:spcBef>
              <a:buFontTx/>
              <a:buChar char="•"/>
            </a:pPr>
            <a:r>
              <a:rPr lang="en-US" sz="1000">
                <a:latin typeface="Arial" charset="0"/>
              </a:rPr>
              <a:t>A peer-to-peer immunization education program presented in the practice setting for practitioners and staff or in a classroom for students.  </a:t>
            </a:r>
          </a:p>
          <a:p>
            <a:pPr>
              <a:lnSpc>
                <a:spcPct val="90000"/>
              </a:lnSpc>
              <a:spcBef>
                <a:spcPct val="0"/>
              </a:spcBef>
              <a:buFontTx/>
              <a:buChar char="•"/>
            </a:pPr>
            <a:r>
              <a:rPr lang="en-US" sz="1000">
                <a:latin typeface="Arial" charset="0"/>
              </a:rPr>
              <a:t>Presented by a team of 2 professionals: physician or other primary care provider (nurse practitioner, physician's assistant) and a nurse or office manager. </a:t>
            </a:r>
          </a:p>
          <a:p>
            <a:pPr>
              <a:lnSpc>
                <a:spcPct val="90000"/>
              </a:lnSpc>
              <a:spcBef>
                <a:spcPct val="0"/>
              </a:spcBef>
            </a:pPr>
            <a:endParaRPr lang="en-US" sz="1000">
              <a:latin typeface="Arial" charset="0"/>
            </a:endParaRPr>
          </a:p>
          <a:p>
            <a:pPr>
              <a:lnSpc>
                <a:spcPct val="90000"/>
              </a:lnSpc>
              <a:spcBef>
                <a:spcPct val="0"/>
              </a:spcBef>
            </a:pPr>
            <a:r>
              <a:rPr lang="en-US" sz="1000">
                <a:latin typeface="Arial" charset="0"/>
              </a:rPr>
              <a:t>Our Beginnings…</a:t>
            </a:r>
          </a:p>
          <a:p>
            <a:pPr>
              <a:lnSpc>
                <a:spcPct val="90000"/>
              </a:lnSpc>
              <a:spcBef>
                <a:spcPct val="0"/>
              </a:spcBef>
            </a:pPr>
            <a:r>
              <a:rPr lang="en-US" sz="1000">
                <a:latin typeface="Arial" charset="0"/>
              </a:rPr>
              <a:t>The first EPIC Immunization Education program was developed and implemented in Pennsylvania (a joint venture between public health and the PA chapter of the American Academy of Pediatrics).  The program has been replicated in several states - Georgia most closely resembling the Pennsylvania program.  Georgia was first to add adult vaccines to the program. In 2009 the Georgia Chapter created a separate Women’s Health Immunization Education program for obstetricians and gynecologists</a:t>
            </a:r>
            <a:r>
              <a:rPr lang="en-US" sz="1000">
                <a:solidFill>
                  <a:srgbClr val="FF0000"/>
                </a:solidFill>
                <a:latin typeface="Arial" charset="0"/>
              </a:rPr>
              <a:t>. </a:t>
            </a:r>
            <a:r>
              <a:rPr lang="en-US" sz="1000">
                <a:latin typeface="Arial" charset="0"/>
              </a:rPr>
              <a:t>Presentations are also available for students in healthcare training. Presentation on Coding are available to members of the Georgia Chapter of AAP.</a:t>
            </a:r>
          </a:p>
          <a:p>
            <a:pPr>
              <a:lnSpc>
                <a:spcPct val="90000"/>
              </a:lnSpc>
              <a:spcBef>
                <a:spcPct val="0"/>
              </a:spcBef>
            </a:pPr>
            <a:endParaRPr lang="en-US" sz="1000" b="1" i="1">
              <a:solidFill>
                <a:srgbClr val="000099"/>
              </a:solidFill>
              <a:latin typeface="Arial" charset="0"/>
            </a:endParaRPr>
          </a:p>
          <a:p>
            <a:pPr>
              <a:lnSpc>
                <a:spcPct val="90000"/>
              </a:lnSpc>
              <a:spcBef>
                <a:spcPct val="0"/>
              </a:spcBef>
            </a:pPr>
            <a:endParaRPr lang="en-US" sz="1000" b="1" i="1">
              <a:latin typeface="Arial" charset="0"/>
            </a:endParaRPr>
          </a:p>
          <a:p>
            <a:pPr>
              <a:lnSpc>
                <a:spcPct val="90000"/>
              </a:lnSpc>
              <a:spcBef>
                <a:spcPct val="0"/>
              </a:spcBef>
            </a:pPr>
            <a:r>
              <a:rPr lang="en-US" sz="1000">
                <a:latin typeface="Arial" charset="0"/>
              </a:rPr>
              <a:t>EPIC programs are designed to meet Standard #10 of the Standards for Child and Adolescent Immunization Practices: </a:t>
            </a:r>
          </a:p>
          <a:p>
            <a:pPr>
              <a:lnSpc>
                <a:spcPct val="90000"/>
              </a:lnSpc>
              <a:spcBef>
                <a:spcPct val="0"/>
              </a:spcBef>
            </a:pPr>
            <a:r>
              <a:rPr lang="en-US" sz="1000">
                <a:latin typeface="Arial" charset="0"/>
              </a:rPr>
              <a:t>"Persons who administer vaccines and staff who manage or support vaccine administration are knowledgeable and receive on-going education"  </a:t>
            </a:r>
          </a:p>
          <a:p>
            <a:pPr>
              <a:lnSpc>
                <a:spcPct val="90000"/>
              </a:lnSpc>
              <a:spcBef>
                <a:spcPct val="0"/>
              </a:spcBef>
            </a:pPr>
            <a:r>
              <a:rPr lang="en-US" sz="1000">
                <a:latin typeface="Arial" charset="0"/>
              </a:rPr>
              <a:t>And</a:t>
            </a:r>
          </a:p>
          <a:p>
            <a:pPr>
              <a:lnSpc>
                <a:spcPct val="90000"/>
              </a:lnSpc>
              <a:spcBef>
                <a:spcPct val="0"/>
              </a:spcBef>
            </a:pPr>
            <a:r>
              <a:rPr lang="en-US" sz="1000">
                <a:latin typeface="Arial" charset="0"/>
              </a:rPr>
              <a:t>Standard #8 of the Standards for Adult Immunization Practices: “Persons who administer vaccines are properly trained."</a:t>
            </a:r>
          </a:p>
          <a:p>
            <a:pPr>
              <a:lnSpc>
                <a:spcPct val="90000"/>
              </a:lnSpc>
              <a:spcBef>
                <a:spcPct val="0"/>
              </a:spcBef>
            </a:pPr>
            <a:endParaRPr lang="en-US" sz="1000" b="1">
              <a:latin typeface="Arial" charset="0"/>
            </a:endParaRPr>
          </a:p>
          <a:p>
            <a:pPr>
              <a:lnSpc>
                <a:spcPct val="90000"/>
              </a:lnSpc>
              <a:spcBef>
                <a:spcPct val="0"/>
              </a:spcBef>
            </a:pPr>
            <a:endParaRPr lang="en-US" sz="1000">
              <a:latin typeface="Arial" charset="0"/>
            </a:endParaRPr>
          </a:p>
          <a:p>
            <a:pPr>
              <a:lnSpc>
                <a:spcPct val="90000"/>
              </a:lnSpc>
              <a:spcBef>
                <a:spcPct val="0"/>
              </a:spcBef>
            </a:pPr>
            <a:endParaRPr lang="en-US" sz="900">
              <a:latin typeface="Arial" charset="0"/>
            </a:endParaRPr>
          </a:p>
          <a:p>
            <a:pPr>
              <a:lnSpc>
                <a:spcPct val="90000"/>
              </a:lnSpc>
              <a:spcBef>
                <a:spcPct val="0"/>
              </a:spcBef>
            </a:pPr>
            <a:endParaRPr lang="en-US" sz="900" b="1">
              <a:latin typeface="Arial" charset="0"/>
            </a:endParaRPr>
          </a:p>
        </p:txBody>
      </p:sp>
    </p:spTree>
    <p:extLst>
      <p:ext uri="{BB962C8B-B14F-4D97-AF65-F5344CB8AC3E}">
        <p14:creationId xmlns:p14="http://schemas.microsoft.com/office/powerpoint/2010/main" val="4150244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solidFill>
                  <a:prstClr val="black"/>
                </a:solidFill>
                <a:latin typeface="Arial" charset="0"/>
              </a:rPr>
              <a:t>Reference: </a:t>
            </a:r>
            <a:r>
              <a:rPr lang="en-US" sz="1200">
                <a:latin typeface="Arial" charset="0"/>
              </a:rPr>
              <a:t>https://</a:t>
            </a:r>
            <a:r>
              <a:rPr lang="en-US" sz="1200" err="1">
                <a:latin typeface="Arial" charset="0"/>
              </a:rPr>
              <a:t>www.cdc.gov</a:t>
            </a:r>
            <a:r>
              <a:rPr lang="en-US" sz="1200">
                <a:latin typeface="Arial" charset="0"/>
              </a:rPr>
              <a:t>/vaccines/pubs/</a:t>
            </a:r>
            <a:r>
              <a:rPr lang="en-US" sz="1200" err="1">
                <a:latin typeface="Arial" charset="0"/>
              </a:rPr>
              <a:t>pinkbook</a:t>
            </a:r>
            <a:r>
              <a:rPr lang="en-US" sz="1200">
                <a:latin typeface="Arial" charset="0"/>
              </a:rPr>
              <a:t>/</a:t>
            </a:r>
            <a:r>
              <a:rPr lang="en-US" sz="1200" err="1">
                <a:latin typeface="Arial" charset="0"/>
              </a:rPr>
              <a:t>index.html</a:t>
            </a:r>
            <a:endParaRPr lang="en-US" sz="1200">
              <a:latin typeface="Arial" charset="0"/>
            </a:endParaRPr>
          </a:p>
          <a:p>
            <a:pPr>
              <a:spcBef>
                <a:spcPct val="0"/>
              </a:spcBef>
            </a:pPr>
            <a:endParaRPr lang="en-US">
              <a:solidFill>
                <a:prstClr val="black"/>
              </a:solidFill>
              <a:latin typeface="Arial" charset="0"/>
            </a:endParaRPr>
          </a:p>
          <a:p>
            <a:pPr>
              <a:spcBef>
                <a:spcPct val="0"/>
              </a:spcBef>
            </a:pPr>
            <a:endParaRPr lang="en-US">
              <a:solidFill>
                <a:prstClr val="black"/>
              </a:solidFill>
              <a:latin typeface="Arial" charset="0"/>
            </a:endParaRPr>
          </a:p>
          <a:p>
            <a:pPr>
              <a:spcBef>
                <a:spcPct val="0"/>
              </a:spcBef>
            </a:pPr>
            <a:r>
              <a:rPr lang="en-US">
                <a:solidFill>
                  <a:prstClr val="black"/>
                </a:solidFill>
                <a:latin typeface="Arial" charset="0"/>
              </a:rPr>
              <a:t>Speaker notes:</a:t>
            </a:r>
          </a:p>
          <a:p>
            <a:pPr>
              <a:spcBef>
                <a:spcPct val="0"/>
              </a:spcBef>
            </a:pPr>
            <a:r>
              <a:rPr lang="en-US">
                <a:solidFill>
                  <a:prstClr val="black"/>
                </a:solidFill>
                <a:latin typeface="Arial" charset="0"/>
              </a:rPr>
              <a:t>Read a few rows from the slide as highlights of how the vaccine components are different.</a:t>
            </a:r>
          </a:p>
          <a:p>
            <a:pPr>
              <a:spcBef>
                <a:spcPct val="0"/>
              </a:spcBef>
            </a:pPr>
            <a:r>
              <a:rPr lang="en-US">
                <a:solidFill>
                  <a:prstClr val="black"/>
                </a:solidFill>
                <a:latin typeface="Arial" charset="0"/>
              </a:rPr>
              <a:t>Discuss avoidance of immunization errors.</a:t>
            </a:r>
          </a:p>
          <a:p>
            <a:pPr>
              <a:spcBef>
                <a:spcPct val="0"/>
              </a:spcBef>
            </a:pPr>
            <a:endParaRPr lang="en-US">
              <a:solidFill>
                <a:prstClr val="black"/>
              </a:solidFill>
              <a:latin typeface="Arial" charset="0"/>
            </a:endParaRPr>
          </a:p>
          <a:p>
            <a:pPr>
              <a:spcBef>
                <a:spcPct val="0"/>
              </a:spcBef>
            </a:pPr>
            <a:endParaRPr lang="en-US">
              <a:solidFill>
                <a:prstClr val="black"/>
              </a:solidFill>
              <a:latin typeface="Arial" charset="0"/>
            </a:endParaRPr>
          </a:p>
          <a:p>
            <a:pPr>
              <a:spcBef>
                <a:spcPct val="0"/>
              </a:spcBef>
            </a:pPr>
            <a:r>
              <a:rPr lang="en-US">
                <a:solidFill>
                  <a:prstClr val="black"/>
                </a:solidFill>
                <a:latin typeface="Arial" charset="0"/>
              </a:rPr>
              <a:t>Additional information: </a:t>
            </a:r>
            <a:r>
              <a:rPr lang="en-US" sz="1200">
                <a:latin typeface="Arial" charset="0"/>
              </a:rPr>
              <a:t>For more information:  http://</a:t>
            </a:r>
            <a:r>
              <a:rPr lang="en-US" sz="1200" err="1">
                <a:latin typeface="Arial" charset="0"/>
              </a:rPr>
              <a:t>www.cdc.gov</a:t>
            </a:r>
            <a:r>
              <a:rPr lang="en-US" sz="1200">
                <a:latin typeface="Arial" charset="0"/>
              </a:rPr>
              <a:t>/vaccines/</a:t>
            </a:r>
            <a:r>
              <a:rPr lang="en-US" sz="1200" err="1">
                <a:latin typeface="Arial" charset="0"/>
              </a:rPr>
              <a:t>acip</a:t>
            </a:r>
            <a:r>
              <a:rPr lang="en-US" sz="1200">
                <a:latin typeface="Arial" charset="0"/>
              </a:rPr>
              <a:t>/</a:t>
            </a:r>
            <a:r>
              <a:rPr lang="en-US" sz="1200" err="1">
                <a:latin typeface="Arial" charset="0"/>
              </a:rPr>
              <a:t>index.html</a:t>
            </a:r>
            <a:r>
              <a:rPr lang="en-US" sz="1200">
                <a:latin typeface="Arial" charset="0"/>
              </a:rPr>
              <a:t> </a:t>
            </a:r>
          </a:p>
          <a:p>
            <a:pPr>
              <a:spcBef>
                <a:spcPct val="0"/>
              </a:spcBef>
            </a:pPr>
            <a:r>
              <a:rPr lang="en-US" sz="1200">
                <a:latin typeface="Arial" charset="0"/>
              </a:rPr>
              <a:t>For more details about all the vaccine preventable diseases reviewed in this presentation, refer to:  Epidemiology and Prevention of Vaccine-Preventable Diseases (The Pink Book). HHS, CDC. https://</a:t>
            </a:r>
            <a:r>
              <a:rPr lang="en-US" sz="1200" err="1">
                <a:latin typeface="Arial" charset="0"/>
              </a:rPr>
              <a:t>www.cdc.gov</a:t>
            </a:r>
            <a:r>
              <a:rPr lang="en-US" sz="1200">
                <a:latin typeface="Arial" charset="0"/>
              </a:rPr>
              <a:t>/vaccines/pubs/</a:t>
            </a:r>
            <a:r>
              <a:rPr lang="en-US" sz="1200" err="1">
                <a:latin typeface="Arial" charset="0"/>
              </a:rPr>
              <a:t>pinkbook</a:t>
            </a:r>
            <a:r>
              <a:rPr lang="en-US" sz="1200">
                <a:latin typeface="Arial" charset="0"/>
              </a:rPr>
              <a:t>/</a:t>
            </a:r>
            <a:r>
              <a:rPr lang="en-US" sz="1200" err="1">
                <a:latin typeface="Arial" charset="0"/>
              </a:rPr>
              <a:t>index.html</a:t>
            </a:r>
            <a:endParaRPr lang="en-US" sz="1200">
              <a:latin typeface="Arial" charset="0"/>
            </a:endParaRPr>
          </a:p>
          <a:p>
            <a:endParaRPr lang="en-US"/>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33270177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383811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81574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2388" y="481013"/>
            <a:ext cx="4862512" cy="2735262"/>
          </a:xfrm>
        </p:spPr>
      </p:sp>
      <p:sp>
        <p:nvSpPr>
          <p:cNvPr id="3" name="Notes Placeholder 2"/>
          <p:cNvSpPr>
            <a:spLocks noGrp="1"/>
          </p:cNvSpPr>
          <p:nvPr>
            <p:ph type="body" idx="1"/>
          </p:nvPr>
        </p:nvSpPr>
        <p:spPr/>
        <p:txBody>
          <a:bodyPr/>
          <a:lstStyle/>
          <a:p>
            <a:r>
              <a:rPr lang="en-US">
                <a:latin typeface="Lato"/>
              </a:rPr>
              <a:t>Per OSHA and the CDC, changing needles between drawing vaccine from a vial and injecting it into a recipient is not necessary unless the needle has been damaged or contaminated.</a:t>
            </a:r>
          </a:p>
          <a:p>
            <a:endParaRPr lang="en-US">
              <a:latin typeface="Lato"/>
            </a:endParaRPr>
          </a:p>
          <a:p>
            <a:br>
              <a:rPr lang="en-US">
                <a:latin typeface="Lato"/>
                <a:hlinkClick r:id="rId3" tooltip="Facebook"/>
              </a:rPr>
            </a:br>
            <a:endParaRPr lang="en-US"/>
          </a:p>
        </p:txBody>
      </p:sp>
    </p:spTree>
    <p:extLst>
      <p:ext uri="{BB962C8B-B14F-4D97-AF65-F5344CB8AC3E}">
        <p14:creationId xmlns:p14="http://schemas.microsoft.com/office/powerpoint/2010/main" val="23489473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2" tIns="48081" rIns="96162" bIns="48081" anchor="b"/>
          <a:lstStyle/>
          <a:p>
            <a:endParaRPr lang="en-US" sz="1200">
              <a:solidFill>
                <a:srgbClr val="000000"/>
              </a:solidFill>
            </a:endParaRPr>
          </a:p>
        </p:txBody>
      </p:sp>
      <p:sp>
        <p:nvSpPr>
          <p:cNvPr id="296963" name="Rectangle 2"/>
          <p:cNvSpPr>
            <a:spLocks noGrp="1" noRot="1" noChangeAspect="1" noChangeArrowheads="1" noTextEdit="1"/>
          </p:cNvSpPr>
          <p:nvPr>
            <p:ph type="sldImg"/>
          </p:nvPr>
        </p:nvSpPr>
        <p:spPr>
          <a:xfrm>
            <a:off x="2443163" y="546100"/>
            <a:ext cx="4945062" cy="2781300"/>
          </a:xfrm>
          <a:ln/>
        </p:spPr>
      </p:sp>
      <p:sp>
        <p:nvSpPr>
          <p:cNvPr id="296964" name="Rectangle 3"/>
          <p:cNvSpPr>
            <a:spLocks noGrp="1" noChangeArrowheads="1"/>
          </p:cNvSpPr>
          <p:nvPr>
            <p:ph type="body" idx="1"/>
          </p:nvPr>
        </p:nvSpPr>
        <p:spPr>
          <a:xfrm>
            <a:off x="648209" y="3522114"/>
            <a:ext cx="8318701" cy="3336005"/>
          </a:xfrm>
          <a:noFill/>
          <a:ln/>
        </p:spPr>
        <p:txBody>
          <a:bodyPr lIns="96170" tIns="48085" rIns="96170" bIns="48085"/>
          <a:lstStyle/>
          <a:p>
            <a:pPr>
              <a:spcBef>
                <a:spcPct val="0"/>
              </a:spcBef>
            </a:pPr>
            <a:r>
              <a:rPr lang="en-US" sz="1000" b="1">
                <a:latin typeface="Arial" charset="0"/>
              </a:rPr>
              <a:t>Vaccine Information Sheets</a:t>
            </a:r>
          </a:p>
          <a:p>
            <a:pPr>
              <a:spcBef>
                <a:spcPct val="0"/>
              </a:spcBef>
              <a:buFontTx/>
              <a:buChar char="•"/>
            </a:pPr>
            <a:r>
              <a:rPr lang="en-US" sz="1000">
                <a:latin typeface="Arial" charset="0"/>
              </a:rPr>
              <a:t>VIS required by law for each vaccine given and each time that vaccine is given. The most current VIS must be used.  For VIS statements in English and many other languages: www.immunize.org; www.cdc.gov/vaccines/ or call the National Immunization Program Information Hotline at 800-CDC-INFO (800-232-2522).</a:t>
            </a:r>
          </a:p>
          <a:p>
            <a:pPr>
              <a:spcBef>
                <a:spcPct val="0"/>
              </a:spcBef>
              <a:buFontTx/>
              <a:buChar char="•"/>
            </a:pPr>
            <a:r>
              <a:rPr lang="en-US" sz="1000">
                <a:latin typeface="Arial" charset="0"/>
              </a:rPr>
              <a:t>VIS can be provided at the same time or prior to allow time for questions and educate the parent/client about the vaccine.</a:t>
            </a:r>
          </a:p>
          <a:p>
            <a:pPr>
              <a:spcBef>
                <a:spcPct val="0"/>
              </a:spcBef>
              <a:buFontTx/>
              <a:buChar char="•"/>
            </a:pPr>
            <a:r>
              <a:rPr lang="en-US" sz="1000">
                <a:latin typeface="Arial" charset="0"/>
              </a:rPr>
              <a:t>Document all information listed on slide. Information will also be helpful if a specific lot of vaccine is recalled in the future.  </a:t>
            </a:r>
          </a:p>
          <a:p>
            <a:pPr>
              <a:spcBef>
                <a:spcPct val="0"/>
              </a:spcBef>
              <a:buFontTx/>
              <a:buChar char="•"/>
            </a:pPr>
            <a:r>
              <a:rPr lang="en-US" sz="1000">
                <a:latin typeface="Arial" charset="0"/>
              </a:rPr>
              <a:t>Refusal to consent for an immunization should be documented for liability purposes and chart completeness. There is no way to document this in GRITS.</a:t>
            </a:r>
          </a:p>
          <a:p>
            <a:pPr>
              <a:spcBef>
                <a:spcPct val="0"/>
              </a:spcBef>
              <a:buFontTx/>
              <a:buChar char="•"/>
            </a:pPr>
            <a:r>
              <a:rPr lang="en-US" sz="1000">
                <a:latin typeface="Arial" charset="0"/>
              </a:rPr>
              <a:t>Georgia recognizes only medical and religious exemptions. </a:t>
            </a:r>
          </a:p>
          <a:p>
            <a:pPr>
              <a:spcBef>
                <a:spcPct val="0"/>
              </a:spcBef>
              <a:buFontTx/>
              <a:buChar char="•"/>
            </a:pPr>
            <a:r>
              <a:rPr lang="en-US" sz="1000">
                <a:latin typeface="Arial" charset="0"/>
              </a:rPr>
              <a:t>Medical exemptions must be documented in GRITS and be re-evaluated every year.</a:t>
            </a:r>
          </a:p>
          <a:p>
            <a:pPr>
              <a:spcBef>
                <a:spcPct val="0"/>
              </a:spcBef>
            </a:pPr>
            <a:r>
              <a:rPr lang="en-US" sz="1000">
                <a:latin typeface="Arial" charset="0"/>
              </a:rPr>
              <a:t> </a:t>
            </a:r>
          </a:p>
          <a:p>
            <a:pPr>
              <a:spcBef>
                <a:spcPct val="0"/>
              </a:spcBef>
            </a:pPr>
            <a:r>
              <a:rPr lang="en-US" sz="1000">
                <a:latin typeface="Arial" charset="0"/>
              </a:rPr>
              <a:t>Georgia law does not require signed consent for immunization.  Patients, parents or legal guardians may verbally consent to immunization. However, some practices may require written consent for all medical care. </a:t>
            </a:r>
          </a:p>
          <a:p>
            <a:pPr>
              <a:spcBef>
                <a:spcPct val="0"/>
              </a:spcBef>
            </a:pPr>
            <a:endParaRPr lang="en-US" sz="1000">
              <a:latin typeface="Arial" charset="0"/>
            </a:endParaRPr>
          </a:p>
          <a:p>
            <a:pPr>
              <a:spcBef>
                <a:spcPct val="0"/>
              </a:spcBef>
            </a:pPr>
            <a:endParaRPr lang="en-US" sz="900">
              <a:latin typeface="Arial" charset="0"/>
            </a:endParaRPr>
          </a:p>
        </p:txBody>
      </p:sp>
      <p:sp>
        <p:nvSpPr>
          <p:cNvPr id="7" name="Footer Placeholder 6"/>
          <p:cNvSpPr>
            <a:spLocks noGrp="1"/>
          </p:cNvSpPr>
          <p:nvPr>
            <p:ph type="ftr" sz="quarter" idx="4"/>
          </p:nvPr>
        </p:nvSpPr>
        <p:spPr>
          <a:xfrm>
            <a:off x="214060" y="6675685"/>
            <a:ext cx="4213368" cy="364868"/>
          </a:xfrm>
          <a:prstGeom prst="rect">
            <a:avLst/>
          </a:prstGeom>
        </p:spPr>
        <p:txBody>
          <a:bodyPr/>
          <a:lstStyle/>
          <a:p>
            <a:pPr>
              <a:defRPr/>
            </a:pPr>
            <a:r>
              <a:rPr lang="en-US">
                <a:solidFill>
                  <a:srgbClr val="000000"/>
                </a:solidFill>
              </a:rPr>
              <a:t>EPIC 2023</a:t>
            </a:r>
          </a:p>
        </p:txBody>
      </p:sp>
    </p:spTree>
    <p:extLst>
      <p:ext uri="{BB962C8B-B14F-4D97-AF65-F5344CB8AC3E}">
        <p14:creationId xmlns:p14="http://schemas.microsoft.com/office/powerpoint/2010/main" val="31387679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2" tIns="48081" rIns="96162" bIns="48081" anchor="b"/>
          <a:lstStyle/>
          <a:p>
            <a:endParaRPr lang="en-US" sz="1200">
              <a:solidFill>
                <a:srgbClr val="000000"/>
              </a:solidFill>
              <a:latin typeface="Calibri" panose="020F0502020204030204"/>
            </a:endParaRPr>
          </a:p>
        </p:txBody>
      </p:sp>
      <p:sp>
        <p:nvSpPr>
          <p:cNvPr id="299010"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62" tIns="48081" rIns="96162" bIns="48081" anchor="b"/>
          <a:lstStyle/>
          <a:p>
            <a:pPr algn="r"/>
            <a:endParaRPr lang="en-US" sz="1200">
              <a:solidFill>
                <a:srgbClr val="000000"/>
              </a:solidFill>
              <a:latin typeface="Calibri" panose="020F0502020204030204"/>
            </a:endParaRPr>
          </a:p>
        </p:txBody>
      </p:sp>
      <p:sp>
        <p:nvSpPr>
          <p:cNvPr id="299011" name="Rectangle 2"/>
          <p:cNvSpPr>
            <a:spLocks noGrp="1" noRot="1" noChangeAspect="1" noChangeArrowheads="1" noTextEdit="1"/>
          </p:cNvSpPr>
          <p:nvPr>
            <p:ph type="sldImg"/>
          </p:nvPr>
        </p:nvSpPr>
        <p:spPr>
          <a:xfrm>
            <a:off x="2574925" y="307975"/>
            <a:ext cx="4064000" cy="2286000"/>
          </a:xfrm>
          <a:ln/>
        </p:spPr>
      </p:sp>
      <p:sp>
        <p:nvSpPr>
          <p:cNvPr id="299012" name="Rectangle 3"/>
          <p:cNvSpPr>
            <a:spLocks noGrp="1" noChangeArrowheads="1"/>
          </p:cNvSpPr>
          <p:nvPr>
            <p:ph type="body" idx="1"/>
          </p:nvPr>
        </p:nvSpPr>
        <p:spPr>
          <a:xfrm>
            <a:off x="216074" y="2759960"/>
            <a:ext cx="9061442" cy="4653949"/>
          </a:xfrm>
          <a:noFill/>
          <a:ln/>
        </p:spPr>
        <p:txBody>
          <a:bodyPr lIns="94584" tIns="47292" rIns="94584" bIns="47292"/>
          <a:lstStyle/>
          <a:p>
            <a:pPr>
              <a:spcBef>
                <a:spcPct val="0"/>
              </a:spcBef>
            </a:pPr>
            <a:r>
              <a:rPr lang="en-US" sz="900">
                <a:latin typeface="Arial" charset="0"/>
              </a:rPr>
              <a:t>In 2004, House Bill 1526 was passed making the Georgia Immunization Registry a birth to death registry mandating that providers of immunizations in Georgia report those immunizations into the registry database.  Immunization data may now be shared by all providers of immunizations to Georgians of any age, and to schools, daycares, colleges and universities, and long term care facilities. The patient (age 18 or older) or parent or legal guardian may OPT-OUT of the registry.</a:t>
            </a:r>
            <a:endParaRPr lang="en-US" sz="900">
              <a:latin typeface="Arial" charset="0"/>
              <a:cs typeface="Times New Roman" pitchFamily="18" charset="0"/>
            </a:endParaRPr>
          </a:p>
          <a:p>
            <a:pPr>
              <a:spcBef>
                <a:spcPct val="0"/>
              </a:spcBef>
            </a:pPr>
            <a:r>
              <a:rPr lang="en-US" sz="900">
                <a:latin typeface="Arial" charset="0"/>
                <a:cs typeface="Times New Roman" pitchFamily="18" charset="0"/>
              </a:rPr>
              <a:t>Contact GRITS to enroll: 1-888-223-8644</a:t>
            </a:r>
            <a:r>
              <a:rPr lang="en-US" sz="900">
                <a:latin typeface="Arial" charset="0"/>
              </a:rPr>
              <a:t> </a:t>
            </a:r>
            <a:r>
              <a:rPr lang="en-US" sz="900">
                <a:solidFill>
                  <a:srgbClr val="FFFFFF"/>
                </a:solidFill>
                <a:latin typeface="Arial" charset="0"/>
              </a:rPr>
              <a:t> </a:t>
            </a:r>
            <a:endParaRPr lang="en-US" sz="900">
              <a:latin typeface="Arial" charset="0"/>
            </a:endParaRPr>
          </a:p>
          <a:p>
            <a:pPr>
              <a:spcBef>
                <a:spcPct val="0"/>
              </a:spcBef>
            </a:pPr>
            <a:endParaRPr lang="en-US" sz="900">
              <a:latin typeface="Arial" charset="0"/>
            </a:endParaRPr>
          </a:p>
          <a:p>
            <a:pPr>
              <a:spcBef>
                <a:spcPct val="0"/>
              </a:spcBef>
            </a:pPr>
            <a:r>
              <a:rPr lang="en-US" sz="900" b="1">
                <a:latin typeface="Arial" charset="0"/>
              </a:rPr>
              <a:t>Benefits of GRITS include:</a:t>
            </a:r>
            <a:r>
              <a:rPr lang="en-US" sz="900">
                <a:latin typeface="Arial" charset="0"/>
              </a:rPr>
              <a:t> accurate immunization records, inventory tracking, reduction in missed opportunities or over-immunization, generation of school entrance forms/college immunization forms, reminder/recall notices for parents, assistance in generating reporting of immunizations to HEDIS/COCASA, and elimination of phone calls to providers for immunization records. The GRITS program is web-based.  New users to the system will have to attend a training session and receive a password.  </a:t>
            </a:r>
            <a:endParaRPr lang="en-US" sz="900" b="1">
              <a:latin typeface="Arial" charset="0"/>
            </a:endParaRPr>
          </a:p>
          <a:p>
            <a:pPr>
              <a:lnSpc>
                <a:spcPct val="80000"/>
              </a:lnSpc>
              <a:spcBef>
                <a:spcPct val="0"/>
              </a:spcBef>
            </a:pPr>
            <a:r>
              <a:rPr lang="en-US" sz="900" b="1">
                <a:latin typeface="Arial" charset="0"/>
              </a:rPr>
              <a:t>Advantages of a statewide registry are as follows:</a:t>
            </a:r>
          </a:p>
          <a:p>
            <a:pPr>
              <a:spcBef>
                <a:spcPct val="0"/>
              </a:spcBef>
            </a:pPr>
            <a:r>
              <a:rPr lang="en-US" sz="900" b="1" u="sng">
                <a:latin typeface="Arial" charset="0"/>
              </a:rPr>
              <a:t>Benefits to the Community</a:t>
            </a:r>
          </a:p>
          <a:p>
            <a:pPr>
              <a:spcBef>
                <a:spcPct val="0"/>
              </a:spcBef>
              <a:buFontTx/>
              <a:buChar char="•"/>
            </a:pPr>
            <a:r>
              <a:rPr lang="en-US" sz="900">
                <a:latin typeface="Arial" charset="0"/>
              </a:rPr>
              <a:t>Enhance the overall health status by facilitating identification of inadequately immunized segments of the population </a:t>
            </a:r>
          </a:p>
          <a:p>
            <a:pPr>
              <a:spcBef>
                <a:spcPct val="0"/>
              </a:spcBef>
              <a:buFontTx/>
              <a:buChar char="•"/>
            </a:pPr>
            <a:r>
              <a:rPr lang="en-US" sz="900">
                <a:latin typeface="Arial" charset="0"/>
              </a:rPr>
              <a:t>Decrease occurrence of over-immunization due to inability to locate past records</a:t>
            </a:r>
          </a:p>
          <a:p>
            <a:pPr>
              <a:spcBef>
                <a:spcPct val="0"/>
              </a:spcBef>
              <a:buFontTx/>
              <a:buChar char="•"/>
            </a:pPr>
            <a:r>
              <a:rPr lang="en-US" sz="900">
                <a:latin typeface="Arial" charset="0"/>
              </a:rPr>
              <a:t>Assist in issuing reminders to patients for pending and overdue immunizations</a:t>
            </a:r>
          </a:p>
          <a:p>
            <a:pPr>
              <a:spcBef>
                <a:spcPct val="0"/>
              </a:spcBef>
            </a:pPr>
            <a:r>
              <a:rPr lang="en-US" sz="900" b="1" u="sng">
                <a:latin typeface="Arial" charset="0"/>
              </a:rPr>
              <a:t>Benefits to Healthcare Providers</a:t>
            </a:r>
          </a:p>
          <a:p>
            <a:pPr>
              <a:spcBef>
                <a:spcPct val="0"/>
              </a:spcBef>
              <a:buFontTx/>
              <a:buChar char="•"/>
            </a:pPr>
            <a:r>
              <a:rPr lang="en-US" sz="900">
                <a:latin typeface="Arial" charset="0"/>
              </a:rPr>
              <a:t>Reduce staff time needed to obtain complete immunization history of patients</a:t>
            </a:r>
          </a:p>
          <a:p>
            <a:pPr>
              <a:spcBef>
                <a:spcPct val="0"/>
              </a:spcBef>
              <a:buFontTx/>
              <a:buChar char="•"/>
            </a:pPr>
            <a:r>
              <a:rPr lang="en-US" sz="900">
                <a:latin typeface="Arial" charset="0"/>
              </a:rPr>
              <a:t>Provide printouts of school certificates</a:t>
            </a:r>
          </a:p>
          <a:p>
            <a:pPr>
              <a:spcBef>
                <a:spcPct val="0"/>
              </a:spcBef>
              <a:buFontTx/>
              <a:buChar char="•"/>
            </a:pPr>
            <a:r>
              <a:rPr lang="en-US" sz="900">
                <a:latin typeface="Arial" charset="0"/>
              </a:rPr>
              <a:t>Provide vaccine information and simplify complex and dynamic immunization schedules</a:t>
            </a:r>
          </a:p>
          <a:p>
            <a:pPr>
              <a:spcBef>
                <a:spcPct val="0"/>
              </a:spcBef>
              <a:buFontTx/>
              <a:buChar char="•"/>
            </a:pPr>
            <a:r>
              <a:rPr lang="en-US" sz="900">
                <a:latin typeface="Arial" charset="0"/>
              </a:rPr>
              <a:t>Streamline vaccine inventory process</a:t>
            </a:r>
          </a:p>
          <a:p>
            <a:pPr>
              <a:spcBef>
                <a:spcPct val="0"/>
              </a:spcBef>
              <a:buFontTx/>
              <a:buChar char="•"/>
            </a:pPr>
            <a:r>
              <a:rPr lang="en-US" sz="900">
                <a:latin typeface="Arial" charset="0"/>
              </a:rPr>
              <a:t>Generate HEDIS and other reports</a:t>
            </a:r>
          </a:p>
          <a:p>
            <a:pPr>
              <a:spcBef>
                <a:spcPct val="0"/>
              </a:spcBef>
              <a:buFontTx/>
              <a:buChar char="•"/>
            </a:pPr>
            <a:r>
              <a:rPr lang="en-US" sz="900">
                <a:latin typeface="Arial" charset="0"/>
              </a:rPr>
              <a:t>Reinforce the concept of a medical home</a:t>
            </a:r>
          </a:p>
          <a:p>
            <a:pPr>
              <a:spcBef>
                <a:spcPct val="0"/>
              </a:spcBef>
            </a:pPr>
            <a:r>
              <a:rPr lang="en-US" sz="900" b="1" u="sng">
                <a:latin typeface="Arial" charset="0"/>
              </a:rPr>
              <a:t>Benefits to Public Health Officials</a:t>
            </a:r>
          </a:p>
          <a:p>
            <a:pPr>
              <a:spcBef>
                <a:spcPct val="0"/>
              </a:spcBef>
              <a:buFontTx/>
              <a:buChar char="•"/>
            </a:pPr>
            <a:r>
              <a:rPr lang="en-US" sz="900">
                <a:latin typeface="Arial" charset="0"/>
              </a:rPr>
              <a:t>Provide an accurate measure of immunization rates for districts, counties, and the state</a:t>
            </a:r>
          </a:p>
          <a:p>
            <a:pPr>
              <a:spcBef>
                <a:spcPct val="0"/>
              </a:spcBef>
              <a:buFontTx/>
              <a:buChar char="•"/>
            </a:pPr>
            <a:r>
              <a:rPr lang="en-US" sz="900">
                <a:latin typeface="Arial" charset="0"/>
              </a:rPr>
              <a:t>Allow Georgia healthcare providers to update and exchange immunization information about their patients in a confidential manner</a:t>
            </a:r>
          </a:p>
          <a:p>
            <a:pPr>
              <a:spcBef>
                <a:spcPct val="0"/>
              </a:spcBef>
              <a:buFontTx/>
              <a:buChar char="•"/>
            </a:pPr>
            <a:r>
              <a:rPr lang="en-US" sz="900">
                <a:latin typeface="Arial" charset="0"/>
              </a:rPr>
              <a:t>Facilitate community outreach programs</a:t>
            </a:r>
          </a:p>
          <a:p>
            <a:pPr>
              <a:spcBef>
                <a:spcPct val="0"/>
              </a:spcBef>
            </a:pPr>
            <a:r>
              <a:rPr lang="en-US" sz="900">
                <a:latin typeface="Arial" charset="0"/>
              </a:rPr>
              <a:t>The Georgia Code 31-12-3.1, which took affect July 1, 1996 and House Bill 1526, which took affect July 1, 2004 states: </a:t>
            </a:r>
          </a:p>
          <a:p>
            <a:pPr>
              <a:spcBef>
                <a:spcPct val="0"/>
              </a:spcBef>
            </a:pPr>
            <a:r>
              <a:rPr lang="en-US" sz="900">
                <a:latin typeface="Arial" charset="0"/>
              </a:rPr>
              <a:t>Any person who administers a vaccine or vaccines licensed for use by the United States Food and Drug Administration to a person shall, for each such vaccination, provide to the department such data as are deemed by the department to be necessary and appropriate for purposes of the vaccination registry established pursuant to subsection (a) of this Code section… </a:t>
            </a:r>
          </a:p>
          <a:p>
            <a:pPr>
              <a:spcBef>
                <a:spcPct val="0"/>
              </a:spcBef>
            </a:pPr>
            <a:r>
              <a:rPr lang="en-US" sz="900">
                <a:latin typeface="Arial" charset="0"/>
              </a:rPr>
              <a:t> </a:t>
            </a:r>
          </a:p>
          <a:p>
            <a:pPr>
              <a:lnSpc>
                <a:spcPct val="80000"/>
              </a:lnSpc>
              <a:spcBef>
                <a:spcPct val="0"/>
              </a:spcBef>
            </a:pPr>
            <a:endParaRPr lang="en-US" sz="900">
              <a:latin typeface="Arial" charset="0"/>
            </a:endParaRPr>
          </a:p>
        </p:txBody>
      </p:sp>
      <p:sp>
        <p:nvSpPr>
          <p:cNvPr id="6" name="Footer Placeholder 5"/>
          <p:cNvSpPr>
            <a:spLocks noGrp="1"/>
          </p:cNvSpPr>
          <p:nvPr>
            <p:ph type="ftr" sz="quarter" idx="4"/>
          </p:nvPr>
        </p:nvSpPr>
        <p:spPr>
          <a:xfrm>
            <a:off x="221698" y="6693676"/>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8472254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Rot="1" noChangeAspect="1" noChangeArrowheads="1" noTextEdit="1"/>
          </p:cNvSpPr>
          <p:nvPr>
            <p:ph type="sldImg"/>
          </p:nvPr>
        </p:nvSpPr>
        <p:spPr>
          <a:xfrm>
            <a:off x="2430463" y="546100"/>
            <a:ext cx="4862512" cy="2735263"/>
          </a:xfrm>
          <a:ln/>
        </p:spPr>
      </p:sp>
      <p:sp>
        <p:nvSpPr>
          <p:cNvPr id="403458" name="Rectangle 3"/>
          <p:cNvSpPr>
            <a:spLocks noGrp="1" noChangeArrowheads="1"/>
          </p:cNvSpPr>
          <p:nvPr>
            <p:ph type="body" idx="1"/>
          </p:nvPr>
        </p:nvSpPr>
        <p:spPr>
          <a:noFill/>
          <a:ln/>
        </p:spPr>
        <p:txBody>
          <a:bodyPr lIns="96153" tIns="48077" rIns="96153" bIns="48077"/>
          <a:lstStyle/>
          <a:p>
            <a:pPr eaLnBrk="1" hangingPunct="1">
              <a:spcBef>
                <a:spcPct val="0"/>
              </a:spcBef>
            </a:pPr>
            <a:endParaRPr lang="en-US" sz="900">
              <a:latin typeface="Arial" charset="0"/>
            </a:endParaRPr>
          </a:p>
        </p:txBody>
      </p:sp>
      <p:sp>
        <p:nvSpPr>
          <p:cNvPr id="4" name="Footer Placeholder 3"/>
          <p:cNvSpPr>
            <a:spLocks noGrp="1"/>
          </p:cNvSpPr>
          <p:nvPr>
            <p:ph type="ftr" sz="quarter" idx="4"/>
          </p:nvPr>
        </p:nvSpPr>
        <p:spPr>
          <a:xfrm>
            <a:off x="282839" y="6572228"/>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13081718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noRot="1" noChangeAspect="1" noChangeArrowheads="1" noTextEdit="1"/>
          </p:cNvSpPr>
          <p:nvPr>
            <p:ph type="sldImg"/>
          </p:nvPr>
        </p:nvSpPr>
        <p:spPr>
          <a:xfrm>
            <a:off x="2433638" y="546100"/>
            <a:ext cx="4864100" cy="2735263"/>
          </a:xfrm>
          <a:ln/>
        </p:spPr>
      </p:sp>
      <p:sp>
        <p:nvSpPr>
          <p:cNvPr id="405506" name="Rectangle 3"/>
          <p:cNvSpPr>
            <a:spLocks noGrp="1" noChangeArrowheads="1"/>
          </p:cNvSpPr>
          <p:nvPr>
            <p:ph type="body" idx="1"/>
          </p:nvPr>
        </p:nvSpPr>
        <p:spPr>
          <a:noFill/>
          <a:ln/>
        </p:spPr>
        <p:txBody>
          <a:bodyPr lIns="96162" tIns="48081" rIns="96162" bIns="48081"/>
          <a:lstStyle/>
          <a:p>
            <a:r>
              <a:rPr lang="en-US" sz="1000">
                <a:latin typeface="Arial" charset="0"/>
              </a:rPr>
              <a:t>Vaccines should not be stored in vegetable bins or the space occupied by vegetable bins because this area is commonly closer to the motor of the unit and temperatures may be less stable. The experts recommend that you remove the vegetable bins and put bottles of water in that space to help maintain a constant temperature in your refrigerator. Vaccines should be placed in the center of the refrigerator, away from the walls and floor of the unit in open containers so air can circulate around the vaccines. You also do not want the top shelf in the refrigerator too close to the vents that come from the freezer because this can expose your vaccines to freezing temperatures.</a:t>
            </a:r>
          </a:p>
          <a:p>
            <a:endParaRPr lang="en-US" sz="1000">
              <a:latin typeface="Arial" charset="0"/>
            </a:endParaRPr>
          </a:p>
          <a:p>
            <a:r>
              <a:rPr lang="en-US" sz="1000">
                <a:latin typeface="Arial" charset="0"/>
              </a:rPr>
              <a:t>Reference: Ask the Experts (Immunization Action Coalition)</a:t>
            </a:r>
          </a:p>
        </p:txBody>
      </p:sp>
      <p:sp>
        <p:nvSpPr>
          <p:cNvPr id="8" name="Footer Placeholder 7"/>
          <p:cNvSpPr>
            <a:spLocks noGrp="1"/>
          </p:cNvSpPr>
          <p:nvPr>
            <p:ph type="ftr" sz="quarter" idx="4"/>
          </p:nvPr>
        </p:nvSpPr>
        <p:spPr>
          <a:xfrm>
            <a:off x="310352" y="6541010"/>
            <a:ext cx="4213368" cy="364867"/>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3680876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2433638" y="546100"/>
            <a:ext cx="4864100" cy="2735263"/>
          </a:xfrm>
          <a:ln/>
        </p:spPr>
      </p:sp>
      <p:sp>
        <p:nvSpPr>
          <p:cNvPr id="158723" name="Notes Placeholder 2"/>
          <p:cNvSpPr>
            <a:spLocks noGrp="1"/>
          </p:cNvSpPr>
          <p:nvPr>
            <p:ph type="body" idx="1"/>
          </p:nvPr>
        </p:nvSpPr>
        <p:spPr>
          <a:noFill/>
          <a:ln/>
        </p:spPr>
        <p:txBody>
          <a:bodyPr lIns="96170" tIns="48085" rIns="96170" bIns="48085"/>
          <a:lstStyle/>
          <a:p>
            <a:r>
              <a:rPr lang="en-US" sz="1000">
                <a:latin typeface="Arial" charset="0"/>
              </a:rPr>
              <a:t>Medical exemptions should be entered in GRITS and will be listed on the immunization certificate.  Medical exemptions must be reviewed on an annual basis.</a:t>
            </a:r>
          </a:p>
          <a:p>
            <a:endParaRPr lang="en-US" sz="1000">
              <a:latin typeface="Arial" charset="0"/>
            </a:endParaRPr>
          </a:p>
          <a:p>
            <a:r>
              <a:rPr lang="en-US" sz="1000">
                <a:latin typeface="Arial" charset="0"/>
              </a:rPr>
              <a:t>Georgia now has an </a:t>
            </a:r>
            <a:r>
              <a:rPr lang="en-US" sz="1000" u="sng">
                <a:latin typeface="Arial" charset="0"/>
              </a:rPr>
              <a:t>Affidavit of Religious Objection to Immunization</a:t>
            </a:r>
            <a:r>
              <a:rPr lang="en-US" sz="1000">
                <a:latin typeface="Arial" charset="0"/>
              </a:rPr>
              <a:t> form that must be filled out for if the parent is refusing immunizations due to a religious exemption. See URL on slide.</a:t>
            </a:r>
          </a:p>
          <a:p>
            <a:r>
              <a:rPr lang="en-US" sz="1000">
                <a:latin typeface="Arial" charset="0"/>
              </a:rPr>
              <a:t>The form lists all vaccines that are required for admittance into childcare facilities or schools in Georgia. It confirms the safety of vaccines. The form also states that risks if a child is not vaccinated such as, contracting vaccine preventable diseases and spreading them to others.  Lastly the form mentions the exclusion of the child from childcare or school during an epidemic or outbreak of a vaccine preventable disease.</a:t>
            </a:r>
          </a:p>
          <a:p>
            <a:endParaRPr lang="en-US" sz="1000">
              <a:latin typeface="Arial" charset="0"/>
            </a:endParaRPr>
          </a:p>
          <a:p>
            <a:r>
              <a:rPr lang="en-US" sz="1000">
                <a:latin typeface="Arial" charset="0"/>
              </a:rPr>
              <a:t>The form must be signed and notarized. It does not expire and must be kept on file at the school or childcare facility.</a:t>
            </a:r>
          </a:p>
          <a:p>
            <a:endParaRPr lang="en-US" sz="1000">
              <a:latin typeface="Arial" charset="0"/>
            </a:endParaRPr>
          </a:p>
          <a:p>
            <a:endParaRPr lang="en-US" sz="1000">
              <a:latin typeface="Arial" charset="0"/>
            </a:endParaRPr>
          </a:p>
        </p:txBody>
      </p:sp>
      <p:sp>
        <p:nvSpPr>
          <p:cNvPr id="158724" name="Slide Number Placeholder 3"/>
          <p:cNvSpPr txBox="1">
            <a:spLocks noGrp="1"/>
          </p:cNvSpPr>
          <p:nvPr/>
        </p:nvSpPr>
        <p:spPr bwMode="auto">
          <a:xfrm>
            <a:off x="5507541" y="6926485"/>
            <a:ext cx="4213368" cy="364619"/>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5" name="Footer Placeholder 4"/>
          <p:cNvSpPr>
            <a:spLocks noGrp="1"/>
          </p:cNvSpPr>
          <p:nvPr>
            <p:ph type="ftr" sz="quarter" idx="10"/>
          </p:nvPr>
        </p:nvSpPr>
        <p:spPr>
          <a:xfrm>
            <a:off x="188561" y="6737607"/>
            <a:ext cx="4213368" cy="364868"/>
          </a:xfrm>
          <a:prstGeom prst="rect">
            <a:avLst/>
          </a:prstGeom>
        </p:spPr>
        <p:txBody>
          <a:bodyPr/>
          <a:lstStyle/>
          <a:p>
            <a:pPr>
              <a:defRPr/>
            </a:pPr>
            <a:r>
              <a:rPr lang="en-US">
                <a:solidFill>
                  <a:srgbClr val="000000"/>
                </a:solidFill>
              </a:rPr>
              <a:t>EPIC 2023</a:t>
            </a:r>
          </a:p>
        </p:txBody>
      </p:sp>
    </p:spTree>
    <p:extLst>
      <p:ext uri="{BB962C8B-B14F-4D97-AF65-F5344CB8AC3E}">
        <p14:creationId xmlns:p14="http://schemas.microsoft.com/office/powerpoint/2010/main" val="34297291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8213" y="3412616"/>
            <a:ext cx="8102631" cy="3513639"/>
          </a:xfrm>
        </p:spPr>
        <p:txBody>
          <a:bodyPr/>
          <a:lstStyle/>
          <a:p>
            <a:pPr marL="185835" indent="-185835" defTabSz="991123">
              <a:lnSpc>
                <a:spcPct val="90000"/>
              </a:lnSpc>
              <a:spcBef>
                <a:spcPct val="0"/>
              </a:spcBef>
              <a:buFontTx/>
              <a:buChar char="•"/>
              <a:defRPr/>
            </a:pPr>
            <a:r>
              <a:rPr lang="en-US" sz="900">
                <a:solidFill>
                  <a:srgbClr val="000000"/>
                </a:solidFill>
                <a:cs typeface="Arial" pitchFamily="34" charset="0"/>
              </a:rPr>
              <a:t>Nothing is 100% risk free.  Most reactions to vaccines are mild with very small risk of severe allergic reactions (anaphylaxis).</a:t>
            </a:r>
          </a:p>
          <a:p>
            <a:pPr marL="185835" indent="-185835" defTabSz="991123">
              <a:lnSpc>
                <a:spcPct val="90000"/>
              </a:lnSpc>
              <a:spcBef>
                <a:spcPct val="0"/>
              </a:spcBef>
              <a:buFontTx/>
              <a:buChar char="•"/>
              <a:defRPr/>
            </a:pPr>
            <a:r>
              <a:rPr lang="en-US" sz="900">
                <a:solidFill>
                  <a:srgbClr val="000000"/>
                </a:solidFill>
                <a:cs typeface="Arial" pitchFamily="34" charset="0"/>
              </a:rPr>
              <a:t>Systems in place to monitor safety include the FDA (pre and post licensure monitoring) and the Vaccine Safety Datalink (VSD) Project. This large project links 4 HMO's at 10 sites with the CDC to monitor adverse events possibly caused by vaccines.</a:t>
            </a:r>
          </a:p>
          <a:p>
            <a:pPr marL="185835" indent="-185835" defTabSz="991123">
              <a:lnSpc>
                <a:spcPct val="90000"/>
              </a:lnSpc>
              <a:spcBef>
                <a:spcPct val="0"/>
              </a:spcBef>
              <a:buFontTx/>
              <a:buChar char="•"/>
              <a:defRPr/>
            </a:pPr>
            <a:r>
              <a:rPr lang="en-US" sz="900">
                <a:solidFill>
                  <a:srgbClr val="000000"/>
                </a:solidFill>
                <a:cs typeface="Arial" pitchFamily="34" charset="0"/>
              </a:rPr>
              <a:t>FDA monitors vaccines for safety before issuing licenses - very stringent licensing involving laboratory and human testing; vaccine safety is also monitored after licensure to ensure each vaccine lot is effective and pure. Vaccine manufacturers also do post-licensure monitoring.</a:t>
            </a:r>
          </a:p>
          <a:p>
            <a:pPr marL="185835" indent="-185835" defTabSz="991123">
              <a:lnSpc>
                <a:spcPct val="90000"/>
              </a:lnSpc>
              <a:spcBef>
                <a:spcPct val="0"/>
              </a:spcBef>
              <a:buFontTx/>
              <a:buChar char="•"/>
              <a:defRPr/>
            </a:pPr>
            <a:r>
              <a:rPr lang="en-US" sz="900">
                <a:solidFill>
                  <a:srgbClr val="000000"/>
                </a:solidFill>
                <a:cs typeface="Arial" pitchFamily="34" charset="0"/>
              </a:rPr>
              <a:t>The Institute of Medicine reviews research related to vaccine safety and publishes a report periodically. </a:t>
            </a:r>
          </a:p>
          <a:p>
            <a:pPr marL="185835" indent="-185835">
              <a:lnSpc>
                <a:spcPct val="90000"/>
              </a:lnSpc>
              <a:spcBef>
                <a:spcPct val="0"/>
              </a:spcBef>
            </a:pPr>
            <a:endParaRPr lang="en-US" sz="900">
              <a:solidFill>
                <a:prstClr val="black"/>
              </a:solidFill>
            </a:endParaRPr>
          </a:p>
          <a:p>
            <a:pPr marL="185835" indent="-185835">
              <a:lnSpc>
                <a:spcPct val="90000"/>
              </a:lnSpc>
              <a:spcBef>
                <a:spcPct val="0"/>
              </a:spcBef>
            </a:pPr>
            <a:r>
              <a:rPr lang="en-US" sz="900" b="1">
                <a:solidFill>
                  <a:prstClr val="black"/>
                </a:solidFill>
              </a:rPr>
              <a:t>VAERS</a:t>
            </a:r>
            <a:r>
              <a:rPr lang="en-US" sz="900">
                <a:solidFill>
                  <a:prstClr val="black"/>
                </a:solidFill>
              </a:rPr>
              <a:t> </a:t>
            </a:r>
          </a:p>
          <a:p>
            <a:pPr marL="185835" indent="-185835">
              <a:lnSpc>
                <a:spcPct val="90000"/>
              </a:lnSpc>
              <a:spcBef>
                <a:spcPct val="0"/>
              </a:spcBef>
              <a:buFont typeface="Arial" panose="020B0604020202020204" pitchFamily="34" charset="0"/>
              <a:buChar char="•"/>
            </a:pPr>
            <a:r>
              <a:rPr lang="en-US" sz="900"/>
              <a:t>Updated system.  Two options for reporting are outlined in the gray box.</a:t>
            </a:r>
          </a:p>
          <a:p>
            <a:pPr marL="185835" indent="-185835">
              <a:lnSpc>
                <a:spcPct val="90000"/>
              </a:lnSpc>
              <a:spcBef>
                <a:spcPct val="0"/>
              </a:spcBef>
              <a:buFont typeface="Arial" panose="020B0604020202020204" pitchFamily="34" charset="0"/>
              <a:buChar char="•"/>
            </a:pPr>
            <a:r>
              <a:rPr lang="en-US" sz="900">
                <a:solidFill>
                  <a:prstClr val="black"/>
                </a:solidFill>
              </a:rPr>
              <a:t>Passive reporting system to monitor vaccine adverse events established by the National Childhood Vaccine Injury Act 1986</a:t>
            </a:r>
          </a:p>
          <a:p>
            <a:pPr marL="185835" indent="-185835">
              <a:lnSpc>
                <a:spcPct val="90000"/>
              </a:lnSpc>
              <a:spcBef>
                <a:spcPct val="0"/>
              </a:spcBef>
              <a:buFont typeface="Arial" panose="020B0604020202020204" pitchFamily="34" charset="0"/>
              <a:buChar char="•"/>
            </a:pPr>
            <a:r>
              <a:rPr lang="en-US" sz="900">
                <a:solidFill>
                  <a:prstClr val="black"/>
                </a:solidFill>
              </a:rPr>
              <a:t>Mandates patients/ parents are educated about risk of vaccines and compensated for any injury caused by vaccine.</a:t>
            </a:r>
          </a:p>
          <a:p>
            <a:pPr marL="185835" indent="-185835">
              <a:lnSpc>
                <a:spcPct val="90000"/>
              </a:lnSpc>
              <a:spcBef>
                <a:spcPct val="0"/>
              </a:spcBef>
              <a:buFont typeface="Arial" panose="020B0604020202020204" pitchFamily="34" charset="0"/>
              <a:buChar char="•"/>
            </a:pPr>
            <a:r>
              <a:rPr lang="en-US" sz="900">
                <a:solidFill>
                  <a:prstClr val="black"/>
                </a:solidFill>
              </a:rPr>
              <a:t>Emphasize there is no penalty for reporting an “adverse event”. The healthcare provider is only reporting that a specific event occurred after administration of a specific vaccine and is not claiming that the event was caused by the vaccine.</a:t>
            </a:r>
          </a:p>
          <a:p>
            <a:pPr marL="185835" indent="-185835">
              <a:lnSpc>
                <a:spcPct val="90000"/>
              </a:lnSpc>
              <a:spcBef>
                <a:spcPct val="0"/>
              </a:spcBef>
            </a:pPr>
            <a:endParaRPr lang="en-US" sz="900">
              <a:solidFill>
                <a:prstClr val="black"/>
              </a:solidFill>
              <a:cs typeface="Arial" pitchFamily="34" charset="0"/>
            </a:endParaRPr>
          </a:p>
          <a:p>
            <a:pPr marL="185835" indent="-185835">
              <a:lnSpc>
                <a:spcPct val="90000"/>
              </a:lnSpc>
              <a:spcBef>
                <a:spcPct val="0"/>
              </a:spcBef>
            </a:pPr>
            <a:r>
              <a:rPr lang="en-US" sz="900" b="1">
                <a:solidFill>
                  <a:prstClr val="black"/>
                </a:solidFill>
                <a:cs typeface="Arial" pitchFamily="34" charset="0"/>
              </a:rPr>
              <a:t>VERP – </a:t>
            </a:r>
            <a:r>
              <a:rPr lang="en-US" sz="900">
                <a:solidFill>
                  <a:prstClr val="black"/>
                </a:solidFill>
                <a:cs typeface="Arial" pitchFamily="34" charset="0"/>
              </a:rPr>
              <a:t>There is relatively little data available on why vaccine administration errors occur.  The Institute for Safe Medication Practice (ISMP) has launched a national patient safety reporting program to capture the unique causes and consequences of vaccine –related errors.  The ISMP National Vaccine Error Reporting Program (ISMP VERP) allows healthcare practitioners to report errors and near misses in confidence.  </a:t>
            </a:r>
          </a:p>
          <a:p>
            <a:pPr marL="185835" indent="-185835">
              <a:lnSpc>
                <a:spcPct val="90000"/>
              </a:lnSpc>
              <a:spcBef>
                <a:spcPct val="0"/>
              </a:spcBef>
            </a:pPr>
            <a:endParaRPr lang="en-US" sz="900" b="1" u="sng">
              <a:solidFill>
                <a:prstClr val="black"/>
              </a:solidFill>
              <a:cs typeface="Arial" pitchFamily="34" charset="0"/>
            </a:endParaRPr>
          </a:p>
          <a:p>
            <a:pPr marL="185835" indent="-185835">
              <a:lnSpc>
                <a:spcPct val="90000"/>
              </a:lnSpc>
              <a:spcBef>
                <a:spcPct val="0"/>
              </a:spcBef>
            </a:pPr>
            <a:r>
              <a:rPr lang="en-US" sz="900" b="1" u="sng">
                <a:solidFill>
                  <a:prstClr val="black"/>
                </a:solidFill>
                <a:cs typeface="Arial" pitchFamily="34" charset="0"/>
              </a:rPr>
              <a:t>So</a:t>
            </a:r>
            <a:r>
              <a:rPr lang="en-US" sz="1000" b="1" u="sng">
                <a:solidFill>
                  <a:prstClr val="black"/>
                </a:solidFill>
              </a:rPr>
              <a:t>urces of Vaccine Safety Information:</a:t>
            </a:r>
            <a:endParaRPr lang="en-US" sz="1000" b="1">
              <a:solidFill>
                <a:prstClr val="black"/>
              </a:solidFill>
            </a:endParaRPr>
          </a:p>
          <a:p>
            <a:pPr marL="185835" indent="-185835">
              <a:lnSpc>
                <a:spcPct val="90000"/>
              </a:lnSpc>
              <a:spcBef>
                <a:spcPct val="0"/>
              </a:spcBef>
            </a:pPr>
            <a:r>
              <a:rPr lang="en-US" sz="1000" b="1">
                <a:solidFill>
                  <a:srgbClr val="FF0000"/>
                </a:solidFill>
                <a:hlinkClick r:id="rId3"/>
              </a:rPr>
              <a:t>https://www.cdc.gov/vaccines/hcp/vis/index.html</a:t>
            </a:r>
            <a:r>
              <a:rPr lang="en-US" sz="1000" b="1">
                <a:solidFill>
                  <a:prstClr val="black"/>
                </a:solidFill>
              </a:rPr>
              <a:t>   www.cdc.gov/vaccinesafety/ </a:t>
            </a:r>
          </a:p>
          <a:p>
            <a:pPr marL="185835" indent="-185835">
              <a:lnSpc>
                <a:spcPct val="90000"/>
              </a:lnSpc>
              <a:spcBef>
                <a:spcPct val="0"/>
              </a:spcBef>
            </a:pPr>
            <a:r>
              <a:rPr lang="en-US" sz="1000" b="1">
                <a:solidFill>
                  <a:prstClr val="black"/>
                </a:solidFill>
              </a:rPr>
              <a:t>www.idsociety.org 		www.vaccinesafety.edu</a:t>
            </a:r>
          </a:p>
          <a:p>
            <a:pPr marL="185835" indent="-185835">
              <a:lnSpc>
                <a:spcPct val="90000"/>
              </a:lnSpc>
              <a:spcBef>
                <a:spcPct val="0"/>
              </a:spcBef>
            </a:pPr>
            <a:r>
              <a:rPr lang="en-US" sz="1000" b="1">
                <a:solidFill>
                  <a:prstClr val="black"/>
                </a:solidFill>
              </a:rPr>
              <a:t>www.acponline.org    		www.aap.org</a:t>
            </a:r>
          </a:p>
          <a:p>
            <a:pPr marL="185835" indent="-185835">
              <a:lnSpc>
                <a:spcPct val="90000"/>
              </a:lnSpc>
              <a:spcBef>
                <a:spcPct val="0"/>
              </a:spcBef>
            </a:pPr>
            <a:r>
              <a:rPr lang="en-US" sz="1000" b="1">
                <a:solidFill>
                  <a:prstClr val="black"/>
                </a:solidFill>
              </a:rPr>
              <a:t>www.aafp.org   		www.immunize.org</a:t>
            </a:r>
          </a:p>
          <a:p>
            <a:pPr marL="185835" indent="-185835">
              <a:lnSpc>
                <a:spcPct val="90000"/>
              </a:lnSpc>
              <a:spcBef>
                <a:spcPct val="0"/>
              </a:spcBef>
            </a:pPr>
            <a:r>
              <a:rPr lang="en-US" sz="1000" b="1">
                <a:solidFill>
                  <a:prstClr val="black"/>
                </a:solidFill>
              </a:rPr>
              <a:t>www.vaccine.chop.edu  		www.vaers.hhs.gov  </a:t>
            </a:r>
          </a:p>
          <a:p>
            <a:pPr marL="185835" indent="-185835">
              <a:lnSpc>
                <a:spcPct val="90000"/>
              </a:lnSpc>
              <a:spcBef>
                <a:spcPct val="0"/>
              </a:spcBef>
            </a:pPr>
            <a:endParaRPr lang="en-US" sz="900">
              <a:solidFill>
                <a:prstClr val="black"/>
              </a:solidFill>
            </a:endParaRPr>
          </a:p>
          <a:p>
            <a:pPr marL="185835" indent="-185835">
              <a:lnSpc>
                <a:spcPct val="90000"/>
              </a:lnSpc>
              <a:spcBef>
                <a:spcPct val="0"/>
              </a:spcBef>
              <a:buFontTx/>
              <a:buChar char="•"/>
            </a:pPr>
            <a:endParaRPr lang="en-US" sz="900">
              <a:solidFill>
                <a:prstClr val="black"/>
              </a:solidFill>
            </a:endParaRPr>
          </a:p>
          <a:p>
            <a:endParaRPr lang="en-US"/>
          </a:p>
        </p:txBody>
      </p:sp>
    </p:spTree>
    <p:extLst>
      <p:ext uri="{BB962C8B-B14F-4D97-AF65-F5344CB8AC3E}">
        <p14:creationId xmlns:p14="http://schemas.microsoft.com/office/powerpoint/2010/main" val="18069271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solidFill>
                <a:srgbClr val="000000"/>
              </a:solidFill>
            </a:endParaRPr>
          </a:p>
        </p:txBody>
      </p:sp>
      <p:sp>
        <p:nvSpPr>
          <p:cNvPr id="309250"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309251"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solidFill>
                <a:srgbClr val="000000"/>
              </a:solidFill>
              <a:latin typeface="Calibri" pitchFamily="34" charset="0"/>
            </a:endParaRPr>
          </a:p>
        </p:txBody>
      </p:sp>
      <p:sp>
        <p:nvSpPr>
          <p:cNvPr id="309252" name="Rectangle 2"/>
          <p:cNvSpPr>
            <a:spLocks noGrp="1" noRot="1" noChangeAspect="1" noChangeArrowheads="1" noTextEdit="1"/>
          </p:cNvSpPr>
          <p:nvPr>
            <p:ph type="sldImg"/>
          </p:nvPr>
        </p:nvSpPr>
        <p:spPr>
          <a:ln/>
        </p:spPr>
      </p:sp>
      <p:sp>
        <p:nvSpPr>
          <p:cNvPr id="309253" name="Rectangle 3"/>
          <p:cNvSpPr>
            <a:spLocks noGrp="1" noChangeArrowheads="1"/>
          </p:cNvSpPr>
          <p:nvPr>
            <p:ph type="body" idx="1"/>
          </p:nvPr>
        </p:nvSpPr>
        <p:spPr>
          <a:xfrm>
            <a:off x="324104" y="3347318"/>
            <a:ext cx="8966911" cy="3578938"/>
          </a:xfrm>
          <a:noFill/>
          <a:ln/>
        </p:spPr>
        <p:txBody>
          <a:bodyPr lIns="96153" tIns="48077" rIns="96153" bIns="48077"/>
          <a:lstStyle/>
          <a:p>
            <a:pPr>
              <a:lnSpc>
                <a:spcPct val="50000"/>
              </a:lnSpc>
              <a:spcBef>
                <a:spcPct val="0"/>
              </a:spcBef>
            </a:pPr>
            <a:r>
              <a:rPr lang="en-US" sz="600">
                <a:solidFill>
                  <a:srgbClr val="000000"/>
                </a:solidFill>
                <a:latin typeface="Arial" charset="0"/>
              </a:rPr>
              <a:t> </a:t>
            </a:r>
            <a:endParaRPr lang="en-US" sz="600">
              <a:latin typeface="Arial" charset="0"/>
            </a:endParaRPr>
          </a:p>
          <a:p>
            <a:pPr>
              <a:lnSpc>
                <a:spcPct val="90000"/>
              </a:lnSpc>
              <a:spcBef>
                <a:spcPct val="0"/>
              </a:spcBef>
            </a:pPr>
            <a:r>
              <a:rPr lang="en-US" sz="900" b="1">
                <a:latin typeface="Arial" charset="0"/>
              </a:rPr>
              <a:t>ANTIBIOTIC THERAPY</a:t>
            </a:r>
          </a:p>
          <a:p>
            <a:pPr>
              <a:lnSpc>
                <a:spcPct val="90000"/>
              </a:lnSpc>
              <a:spcBef>
                <a:spcPct val="0"/>
              </a:spcBef>
            </a:pPr>
            <a:r>
              <a:rPr lang="en-US" sz="900">
                <a:latin typeface="Arial" charset="0"/>
              </a:rPr>
              <a:t>Antibiotics do not have an effect on the immune response to a vaccine.  [Exception: The growth of the live Ty21,  a strain of typhoid vaccine, is inhibited in vitro by various antibacterial agents. Some antibacterial agents may interfere with efficacy of Ty21 vaccine. CDC Yellow Book (Health Information for Travelers) recommends delaying vaccine &gt;72 hours after any antibacterial agent. The Typhoid VIS recommends a delay of &gt;24 hours.] </a:t>
            </a:r>
          </a:p>
          <a:p>
            <a:pPr>
              <a:lnSpc>
                <a:spcPct val="90000"/>
              </a:lnSpc>
              <a:spcBef>
                <a:spcPct val="0"/>
              </a:spcBef>
            </a:pPr>
            <a:r>
              <a:rPr lang="en-US" sz="900" b="1">
                <a:latin typeface="Arial" charset="0"/>
              </a:rPr>
              <a:t>DISEASE EXPOSURE OR CONVALESCENCE</a:t>
            </a:r>
          </a:p>
          <a:p>
            <a:pPr>
              <a:lnSpc>
                <a:spcPct val="90000"/>
              </a:lnSpc>
              <a:spcBef>
                <a:spcPct val="0"/>
              </a:spcBef>
            </a:pPr>
            <a:r>
              <a:rPr lang="en-US" sz="900">
                <a:latin typeface="Arial" charset="0"/>
              </a:rPr>
              <a:t>There is no evidence that either disease exposure or convalescence will affect the response to a vaccine or increase the likelihood of an adverse event.</a:t>
            </a:r>
          </a:p>
          <a:p>
            <a:pPr>
              <a:lnSpc>
                <a:spcPct val="90000"/>
              </a:lnSpc>
              <a:spcBef>
                <a:spcPct val="0"/>
              </a:spcBef>
            </a:pPr>
            <a:r>
              <a:rPr lang="en-US" sz="900" b="1">
                <a:latin typeface="Arial" charset="0"/>
              </a:rPr>
              <a:t>PREGNANCY OR IMMUNOSUPPRESSION IN THE HOUSEHOLD OR BREASTFEEDING</a:t>
            </a:r>
          </a:p>
          <a:p>
            <a:pPr>
              <a:lnSpc>
                <a:spcPct val="90000"/>
              </a:lnSpc>
              <a:spcBef>
                <a:spcPct val="0"/>
              </a:spcBef>
            </a:pPr>
            <a:r>
              <a:rPr lang="en-US" sz="900">
                <a:latin typeface="Arial" charset="0"/>
              </a:rPr>
              <a:t>Most vaccines, including live vaccines (MMR, varicella, and yellow fever) can be given to infants or children with pregnant or immunosuppressed household contacts, as well as to breast-feeding infants. Breastfeeding does not decrease the response to routine childhood vaccines and  does not extend or improve passive immunity to vaccine-preventable disease provided by maternal antibody.</a:t>
            </a:r>
          </a:p>
          <a:p>
            <a:pPr>
              <a:lnSpc>
                <a:spcPct val="90000"/>
              </a:lnSpc>
              <a:spcBef>
                <a:spcPct val="0"/>
              </a:spcBef>
            </a:pPr>
            <a:r>
              <a:rPr lang="en-US" sz="900">
                <a:latin typeface="Arial" charset="0"/>
              </a:rPr>
              <a:t> </a:t>
            </a:r>
            <a:r>
              <a:rPr lang="en-US" sz="900" b="1">
                <a:latin typeface="Arial" charset="0"/>
              </a:rPr>
              <a:t>PREMATURE BIRTH</a:t>
            </a:r>
          </a:p>
          <a:p>
            <a:pPr>
              <a:lnSpc>
                <a:spcPct val="90000"/>
              </a:lnSpc>
              <a:spcBef>
                <a:spcPct val="0"/>
              </a:spcBef>
            </a:pPr>
            <a:r>
              <a:rPr lang="en-US" sz="900">
                <a:latin typeface="Arial" charset="0"/>
              </a:rPr>
              <a:t>Vaccines should be started on schedule based on the child's chronological age.  Studies demonstrate that decreased seroconversion rates might occur among certain premature infants with low birth weights (i.e., &lt;2,000 grams) after administration of hepatitis B vaccine at birth. However, by one month chronological age, all premature infants, regardless of initial birthweight or gestational age are as likely to respond as adequately as older and larger infants. </a:t>
            </a:r>
          </a:p>
          <a:p>
            <a:pPr>
              <a:lnSpc>
                <a:spcPct val="90000"/>
              </a:lnSpc>
              <a:spcBef>
                <a:spcPct val="0"/>
              </a:spcBef>
            </a:pPr>
            <a:r>
              <a:rPr lang="en-US" sz="900">
                <a:latin typeface="Arial" charset="0"/>
              </a:rPr>
              <a:t> </a:t>
            </a:r>
            <a:r>
              <a:rPr lang="en-US" sz="900" b="1">
                <a:latin typeface="Arial" charset="0"/>
              </a:rPr>
              <a:t>NEED OR REQUIREMENT FOR TUBERCULOSIS SKIN TEST (PPD)</a:t>
            </a:r>
          </a:p>
          <a:p>
            <a:pPr>
              <a:lnSpc>
                <a:spcPct val="90000"/>
              </a:lnSpc>
              <a:spcBef>
                <a:spcPct val="0"/>
              </a:spcBef>
            </a:pPr>
            <a:r>
              <a:rPr lang="en-US" sz="900">
                <a:latin typeface="Arial" charset="0"/>
              </a:rPr>
              <a:t>All vaccines, including MMR, can be given on the same day as a TB skin test, or any time after a TB skin test is applied. MMR vaccine may decrease the response to a TB skin test, potentially causing a false negative response in someone who actually has an infection with tuberculosis. If MMR has been given and one or more days have elapsed, in most situations it is recommended to wait 4-6 weeks before giving a routine TB skin test. No information on the effect of varicella vaccine on a TB skin test is available. It is prudent to apply rules for spacing measles vaccine and TB skin testing to varicella vaccine."</a:t>
            </a:r>
          </a:p>
          <a:p>
            <a:pPr>
              <a:lnSpc>
                <a:spcPct val="90000"/>
              </a:lnSpc>
              <a:spcBef>
                <a:spcPct val="0"/>
              </a:spcBef>
            </a:pPr>
            <a:r>
              <a:rPr lang="en-US" sz="900">
                <a:latin typeface="Arial" charset="0"/>
              </a:rPr>
              <a:t>ADMINISTERING VACCINES TO HOUSEHOLD MEMBERS OF IMMUNOCOMPROMISED PATIENTS</a:t>
            </a:r>
          </a:p>
          <a:p>
            <a:pPr>
              <a:lnSpc>
                <a:spcPct val="90000"/>
              </a:lnSpc>
              <a:spcBef>
                <a:spcPct val="0"/>
              </a:spcBef>
            </a:pPr>
            <a:r>
              <a:rPr lang="en-US" sz="900"/>
              <a:t>Immunocompetent individuals who live in a household with immunocompromised patients can safely receive inactivated vaccines.  They may also receive live virus vaccines such as MMR, varicella, rotavirus, zoster, yellow fever, and oral typhoid vaccines if indicated.  LAIV should be avoided in some instances. (See Footnote 3).</a:t>
            </a:r>
          </a:p>
          <a:p>
            <a:pPr>
              <a:lnSpc>
                <a:spcPct val="90000"/>
              </a:lnSpc>
              <a:spcBef>
                <a:spcPct val="0"/>
              </a:spcBef>
            </a:pPr>
            <a:endParaRPr lang="en-US" sz="900">
              <a:solidFill>
                <a:srgbClr val="C00000"/>
              </a:solidFill>
              <a:latin typeface="Arial" charset="0"/>
            </a:endParaRPr>
          </a:p>
          <a:p>
            <a:pPr>
              <a:lnSpc>
                <a:spcPct val="50000"/>
              </a:lnSpc>
              <a:spcBef>
                <a:spcPct val="0"/>
              </a:spcBef>
            </a:pPr>
            <a:endParaRPr lang="en-US" sz="600">
              <a:latin typeface="Arial" charset="0"/>
            </a:endParaRPr>
          </a:p>
          <a:p>
            <a:pPr>
              <a:lnSpc>
                <a:spcPct val="50000"/>
              </a:lnSpc>
              <a:spcBef>
                <a:spcPct val="0"/>
              </a:spcBef>
            </a:pPr>
            <a:r>
              <a:rPr lang="en-US" sz="600">
                <a:latin typeface="Arial" charset="0"/>
              </a:rPr>
              <a:t> </a:t>
            </a:r>
          </a:p>
        </p:txBody>
      </p:sp>
      <p:sp>
        <p:nvSpPr>
          <p:cNvPr id="9" name="Footer Placeholder 8"/>
          <p:cNvSpPr>
            <a:spLocks noGrp="1"/>
          </p:cNvSpPr>
          <p:nvPr>
            <p:ph type="ftr" sz="quarter" idx="4"/>
          </p:nvPr>
        </p:nvSpPr>
        <p:spPr>
          <a:xfrm>
            <a:off x="214948" y="6762724"/>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906220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https://</a:t>
            </a:r>
            <a:r>
              <a:rPr lang="en-US" err="1"/>
              <a:t>www.cdc.gov</a:t>
            </a:r>
            <a:r>
              <a:rPr lang="en-US"/>
              <a:t>/vaccines/</a:t>
            </a:r>
            <a:r>
              <a:rPr lang="en-US" err="1"/>
              <a:t>imz</a:t>
            </a:r>
            <a:r>
              <a:rPr lang="en-US"/>
              <a:t>-managers/coverage/</a:t>
            </a:r>
            <a:r>
              <a:rPr lang="en-US" err="1"/>
              <a:t>childvaxview</a:t>
            </a:r>
            <a:r>
              <a:rPr lang="en-US"/>
              <a:t>/interactive-reports/</a:t>
            </a:r>
            <a:r>
              <a:rPr lang="en-US" err="1"/>
              <a:t>index.html</a:t>
            </a:r>
            <a:endParaRPr lang="en-US"/>
          </a:p>
          <a:p>
            <a:endParaRPr lang="en-US"/>
          </a:p>
          <a:p>
            <a:r>
              <a:rPr lang="en-US"/>
              <a:t>Speaker Notes:</a:t>
            </a:r>
          </a:p>
          <a:p>
            <a:r>
              <a:rPr lang="en-US" b="0" i="0">
                <a:solidFill>
                  <a:srgbClr val="000000"/>
                </a:solidFill>
                <a:effectLst/>
                <a:latin typeface="Open Sans" panose="020B0606030504020204" pitchFamily="34" charset="0"/>
              </a:rPr>
              <a:t>Local, state, and federal health departments use surveys and other data sources such as </a:t>
            </a:r>
            <a:r>
              <a:rPr lang="en-US" b="0" i="0" u="sng">
                <a:solidFill>
                  <a:srgbClr val="075290"/>
                </a:solidFill>
                <a:effectLst/>
                <a:latin typeface="Open Sans" panose="020B0606030504020204" pitchFamily="34" charset="0"/>
                <a:hlinkClick r:id="rId3"/>
              </a:rPr>
              <a:t>immunization information systems (IISs)</a:t>
            </a:r>
            <a:r>
              <a:rPr lang="en-US" b="0" i="0">
                <a:solidFill>
                  <a:srgbClr val="000000"/>
                </a:solidFill>
                <a:effectLst/>
                <a:latin typeface="Open Sans" panose="020B0606030504020204" pitchFamily="34" charset="0"/>
              </a:rPr>
              <a:t> to estimate vaccination coverage (the proportion of children receiving vaccinations) and identify where additional efforts are needed to increase vaccination coverage. </a:t>
            </a:r>
            <a:r>
              <a:rPr lang="en-US" b="0" i="0" err="1">
                <a:solidFill>
                  <a:srgbClr val="000000"/>
                </a:solidFill>
                <a:effectLst/>
                <a:latin typeface="Open Sans" panose="020B0606030504020204" pitchFamily="34" charset="0"/>
              </a:rPr>
              <a:t>ChildVaxView</a:t>
            </a:r>
            <a:r>
              <a:rPr lang="en-US" b="0" i="0">
                <a:solidFill>
                  <a:srgbClr val="000000"/>
                </a:solidFill>
                <a:effectLst/>
                <a:latin typeface="Open Sans" panose="020B0606030504020204" pitchFamily="34" charset="0"/>
              </a:rPr>
              <a:t> is designed to help you access survey data collected by CDC and translate data into action.</a:t>
            </a:r>
          </a:p>
          <a:p>
            <a:r>
              <a:rPr lang="en-US" b="0" i="0">
                <a:solidFill>
                  <a:srgbClr val="000000"/>
                </a:solidFill>
                <a:effectLst/>
                <a:latin typeface="Open Sans" panose="020B0606030504020204" pitchFamily="34" charset="0"/>
              </a:rPr>
              <a:t>READ Slide bullets</a:t>
            </a:r>
            <a:endParaRPr lang="en-US"/>
          </a:p>
          <a:p>
            <a:endParaRPr lang="en-US"/>
          </a:p>
        </p:txBody>
      </p:sp>
    </p:spTree>
    <p:extLst>
      <p:ext uri="{BB962C8B-B14F-4D97-AF65-F5344CB8AC3E}">
        <p14:creationId xmlns:p14="http://schemas.microsoft.com/office/powerpoint/2010/main" val="29891767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solidFill>
                <a:srgbClr val="000000"/>
              </a:solidFill>
            </a:endParaRPr>
          </a:p>
        </p:txBody>
      </p:sp>
      <p:sp>
        <p:nvSpPr>
          <p:cNvPr id="311298"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311299"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endParaRPr lang="en-US" sz="1200">
              <a:solidFill>
                <a:srgbClr val="000000"/>
              </a:solidFill>
            </a:endParaRPr>
          </a:p>
        </p:txBody>
      </p:sp>
      <p:sp>
        <p:nvSpPr>
          <p:cNvPr id="311300"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2" tIns="48081" rIns="96162" bIns="48081" anchor="b"/>
          <a:lstStyle/>
          <a:p>
            <a:pPr algn="r"/>
            <a:endParaRPr lang="en-US" sz="1200">
              <a:solidFill>
                <a:srgbClr val="000000"/>
              </a:solidFill>
            </a:endParaRPr>
          </a:p>
        </p:txBody>
      </p:sp>
      <p:sp>
        <p:nvSpPr>
          <p:cNvPr id="311301" name="Rectangle 2"/>
          <p:cNvSpPr>
            <a:spLocks noGrp="1" noRot="1" noChangeAspect="1" noChangeArrowheads="1" noTextEdit="1"/>
          </p:cNvSpPr>
          <p:nvPr>
            <p:ph type="sldImg"/>
          </p:nvPr>
        </p:nvSpPr>
        <p:spPr>
          <a:xfrm>
            <a:off x="2433638" y="546100"/>
            <a:ext cx="4864100" cy="2735263"/>
          </a:xfrm>
          <a:ln/>
        </p:spPr>
      </p:sp>
      <p:sp>
        <p:nvSpPr>
          <p:cNvPr id="311302" name="Rectangle 3"/>
          <p:cNvSpPr>
            <a:spLocks noGrp="1" noChangeArrowheads="1"/>
          </p:cNvSpPr>
          <p:nvPr>
            <p:ph type="body" idx="1"/>
          </p:nvPr>
        </p:nvSpPr>
        <p:spPr>
          <a:xfrm>
            <a:off x="607700" y="3356036"/>
            <a:ext cx="8426735" cy="2257694"/>
          </a:xfrm>
          <a:noFill/>
          <a:ln/>
        </p:spPr>
        <p:txBody>
          <a:bodyPr lIns="96170" tIns="48085" rIns="96170" bIns="48085"/>
          <a:lstStyle/>
          <a:p>
            <a:pPr>
              <a:spcBef>
                <a:spcPct val="0"/>
              </a:spcBef>
            </a:pPr>
            <a:r>
              <a:rPr lang="en-US" sz="1000" b="1">
                <a:latin typeface="Arial" charset="0"/>
              </a:rPr>
              <a:t>Vaccine Concerns</a:t>
            </a:r>
          </a:p>
          <a:p>
            <a:pPr>
              <a:spcBef>
                <a:spcPct val="0"/>
              </a:spcBef>
            </a:pPr>
            <a:r>
              <a:rPr lang="en-US" sz="1000">
                <a:latin typeface="Arial" charset="0"/>
              </a:rPr>
              <a:t>-One quarter of parents mistakenly believe that vaccines weaken the immune system.</a:t>
            </a:r>
          </a:p>
          <a:p>
            <a:pPr>
              <a:spcBef>
                <a:spcPct val="0"/>
              </a:spcBef>
            </a:pPr>
            <a:r>
              <a:rPr lang="en-US" sz="1000">
                <a:latin typeface="Arial" charset="0"/>
              </a:rPr>
              <a:t>-One quarter of parents believe that children get more immunizations than are good for them. </a:t>
            </a:r>
          </a:p>
          <a:p>
            <a:pPr>
              <a:spcBef>
                <a:spcPct val="0"/>
              </a:spcBef>
            </a:pPr>
            <a:r>
              <a:rPr lang="en-US" sz="1000">
                <a:latin typeface="Arial" charset="0"/>
              </a:rPr>
              <a:t>-On the plus side, the child's health care provider is seen as the most important source for immunization information. (Gellin, B.,</a:t>
            </a:r>
            <a:r>
              <a:rPr lang="en-US" sz="1000">
                <a:solidFill>
                  <a:srgbClr val="FF0000"/>
                </a:solidFill>
                <a:latin typeface="Arial" charset="0"/>
              </a:rPr>
              <a:t> </a:t>
            </a:r>
            <a:r>
              <a:rPr lang="en-US" sz="1000">
                <a:latin typeface="Arial" charset="0"/>
              </a:rPr>
              <a:t>et.al.  "Do parents understand immunizations?  A national telephone survey."  Pediatrics, 106(5); 1097-1102).  </a:t>
            </a:r>
          </a:p>
          <a:p>
            <a:pPr>
              <a:spcBef>
                <a:spcPct val="0"/>
              </a:spcBef>
            </a:pPr>
            <a:endParaRPr lang="en-US" sz="1000" b="1">
              <a:latin typeface="Arial" charset="0"/>
            </a:endParaRPr>
          </a:p>
          <a:p>
            <a:pPr>
              <a:spcBef>
                <a:spcPct val="0"/>
              </a:spcBef>
            </a:pPr>
            <a:r>
              <a:rPr lang="en-US" sz="1000" b="1">
                <a:latin typeface="Arial" charset="0"/>
              </a:rPr>
              <a:t>Answers to common concerns about vaccines</a:t>
            </a:r>
          </a:p>
          <a:p>
            <a:pPr>
              <a:spcBef>
                <a:spcPct val="0"/>
              </a:spcBef>
              <a:buFontTx/>
              <a:buChar char="•"/>
            </a:pPr>
            <a:r>
              <a:rPr lang="en-US" sz="1000">
                <a:latin typeface="Arial" charset="0"/>
              </a:rPr>
              <a:t>Vaccines do not weaken the immune system (we give a small antigen load even at peak times/ages in the vaccine schedule)</a:t>
            </a:r>
          </a:p>
          <a:p>
            <a:pPr>
              <a:spcBef>
                <a:spcPct val="0"/>
              </a:spcBef>
              <a:buFontTx/>
              <a:buChar char="•"/>
            </a:pPr>
            <a:r>
              <a:rPr lang="en-US" sz="1000">
                <a:latin typeface="Arial" charset="0"/>
              </a:rPr>
              <a:t>Natural immunity is not better than vaccines (ex: shingles in those who have had chicken pox natural illness)</a:t>
            </a:r>
          </a:p>
          <a:p>
            <a:pPr>
              <a:spcBef>
                <a:spcPct val="0"/>
              </a:spcBef>
              <a:buFontTx/>
              <a:buChar char="•"/>
            </a:pPr>
            <a:r>
              <a:rPr lang="en-US" sz="1000">
                <a:latin typeface="Arial" charset="0"/>
              </a:rPr>
              <a:t>Vaccine-preventable diseases are serious illnesses with the possibility of complications and even death</a:t>
            </a:r>
          </a:p>
          <a:p>
            <a:pPr>
              <a:spcBef>
                <a:spcPct val="0"/>
              </a:spcBef>
            </a:pPr>
            <a:endParaRPr lang="en-US" sz="1000" b="1">
              <a:latin typeface="Arial" charset="0"/>
            </a:endParaRPr>
          </a:p>
          <a:p>
            <a:pPr>
              <a:spcBef>
                <a:spcPct val="0"/>
              </a:spcBef>
            </a:pPr>
            <a:r>
              <a:rPr lang="en-US" sz="1000" b="1">
                <a:latin typeface="Arial" charset="0"/>
              </a:rPr>
              <a:t>Well controlled studies during the past 10 years have failed to show any association between MMR vaccine or thimerosal and autism. However, many anti-vaccine groups continue to promote the association of autism and MMR vaccine and the dangers of thimerosal. </a:t>
            </a:r>
          </a:p>
          <a:p>
            <a:pPr>
              <a:spcBef>
                <a:spcPct val="0"/>
              </a:spcBef>
            </a:pPr>
            <a:endParaRPr lang="en-US" sz="1000" b="1">
              <a:latin typeface="Arial" charset="0"/>
            </a:endParaRPr>
          </a:p>
          <a:p>
            <a:pPr>
              <a:spcBef>
                <a:spcPct val="0"/>
              </a:spcBef>
            </a:pPr>
            <a:r>
              <a:rPr lang="en-US" sz="1000">
                <a:latin typeface="Arial" charset="0"/>
              </a:rPr>
              <a:t>For more information about these topics (and others of concern to parents/patients) visit http://www.cdc.gov/vaccinesafety/</a:t>
            </a:r>
          </a:p>
          <a:p>
            <a:pPr>
              <a:lnSpc>
                <a:spcPct val="80000"/>
              </a:lnSpc>
              <a:spcBef>
                <a:spcPct val="0"/>
              </a:spcBef>
            </a:pPr>
            <a:endParaRPr lang="en-US" sz="900">
              <a:latin typeface="Arial" charset="0"/>
            </a:endParaRPr>
          </a:p>
          <a:p>
            <a:pPr>
              <a:lnSpc>
                <a:spcPct val="80000"/>
              </a:lnSpc>
              <a:spcBef>
                <a:spcPct val="0"/>
              </a:spcBef>
            </a:pPr>
            <a:r>
              <a:rPr lang="en-US" sz="1300">
                <a:latin typeface="Arial Unicode MS"/>
              </a:rPr>
              <a:t> </a:t>
            </a:r>
          </a:p>
          <a:p>
            <a:pPr>
              <a:lnSpc>
                <a:spcPct val="80000"/>
              </a:lnSpc>
              <a:spcBef>
                <a:spcPct val="0"/>
              </a:spcBef>
            </a:pPr>
            <a:endParaRPr lang="en-US">
              <a:latin typeface="Arial" charset="0"/>
            </a:endParaRPr>
          </a:p>
        </p:txBody>
      </p:sp>
      <p:sp>
        <p:nvSpPr>
          <p:cNvPr id="8" name="Footer Placeholder 7"/>
          <p:cNvSpPr>
            <a:spLocks noGrp="1"/>
          </p:cNvSpPr>
          <p:nvPr>
            <p:ph type="ftr" sz="quarter" idx="4"/>
          </p:nvPr>
        </p:nvSpPr>
        <p:spPr>
          <a:xfrm>
            <a:off x="172792" y="6561388"/>
            <a:ext cx="4213368" cy="364868"/>
          </a:xfrm>
          <a:prstGeom prst="rect">
            <a:avLst/>
          </a:prstGeom>
        </p:spPr>
        <p:txBody>
          <a:bodyPr/>
          <a:lstStyle/>
          <a:p>
            <a:pPr>
              <a:defRPr/>
            </a:pPr>
            <a:r>
              <a:rPr lang="en-US"/>
              <a:t>EPIC 2023</a:t>
            </a:r>
          </a:p>
        </p:txBody>
      </p:sp>
    </p:spTree>
    <p:extLst>
      <p:ext uri="{BB962C8B-B14F-4D97-AF65-F5344CB8AC3E}">
        <p14:creationId xmlns:p14="http://schemas.microsoft.com/office/powerpoint/2010/main" val="2757821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8822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813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317442"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317443" name="Rectangle 2"/>
          <p:cNvSpPr>
            <a:spLocks noGrp="1" noRot="1" noChangeAspect="1" noChangeArrowheads="1" noTextEdit="1"/>
          </p:cNvSpPr>
          <p:nvPr>
            <p:ph type="sldImg"/>
          </p:nvPr>
        </p:nvSpPr>
        <p:spPr>
          <a:xfrm>
            <a:off x="2514600" y="528638"/>
            <a:ext cx="4703763" cy="2646362"/>
          </a:xfrm>
          <a:ln/>
        </p:spPr>
      </p:sp>
      <p:sp>
        <p:nvSpPr>
          <p:cNvPr id="317444" name="Rectangle 3"/>
          <p:cNvSpPr>
            <a:spLocks noGrp="1" noChangeArrowheads="1"/>
          </p:cNvSpPr>
          <p:nvPr>
            <p:ph type="body" idx="1"/>
          </p:nvPr>
        </p:nvSpPr>
        <p:spPr>
          <a:xfrm>
            <a:off x="607698" y="3303526"/>
            <a:ext cx="8609046" cy="3457739"/>
          </a:xfrm>
          <a:noFill/>
          <a:ln/>
        </p:spPr>
        <p:txBody>
          <a:bodyPr lIns="96170" tIns="48085" rIns="96170" bIns="48085"/>
          <a:lstStyle/>
          <a:p>
            <a:pPr eaLnBrk="1" hangingPunct="1">
              <a:lnSpc>
                <a:spcPct val="80000"/>
              </a:lnSpc>
            </a:pPr>
            <a:r>
              <a:rPr lang="en-US" sz="1000" b="1"/>
              <a:t>Quote from:</a:t>
            </a:r>
          </a:p>
          <a:p>
            <a:pPr eaLnBrk="1" hangingPunct="1">
              <a:lnSpc>
                <a:spcPct val="80000"/>
              </a:lnSpc>
            </a:pPr>
            <a:r>
              <a:rPr lang="en-US" sz="1000" b="1"/>
              <a:t>The Problem With Dr Bob's Alternative Vaccine Schedule*</a:t>
            </a:r>
          </a:p>
          <a:p>
            <a:pPr eaLnBrk="1" hangingPunct="1"/>
            <a:r>
              <a:rPr lang="en-US" sz="1000"/>
              <a:t>“For parents who are worried about vaccines, Sears offers 2 alternative schedules. One, titled </a:t>
            </a:r>
            <a:r>
              <a:rPr lang="en-US" sz="1000" b="1" u="sng"/>
              <a:t>“Dr Bob’s Selective Vaccine Schedule,”</a:t>
            </a:r>
            <a:r>
              <a:rPr lang="en-US" sz="1000"/>
              <a:t> is for parents who want to decline or to delay vaccines. Children whose parents choose this schedule might not be receiving the measles, mumps, rubella, varicella, and hepatitis A vaccines and will not be receiving the polio and influenza vaccines or a booster dose of pertussis vaccine. The other schedule, titled </a:t>
            </a:r>
            <a:r>
              <a:rPr lang="en-US" sz="1000" b="1" u="sng"/>
              <a:t>“Dr Bob’s Alternative Vaccine Schedule,”</a:t>
            </a:r>
            <a:r>
              <a:rPr lang="en-US" sz="1000"/>
              <a:t> is written for parents who worry that children are receiving too many vaccines too early. Children whose parents choose this schedule will not be receiving the influenza vaccine until 5 years of age (which is unfortunate, given that tens of thousands of children 4 years of age are hospitalized with complications resulting from influenza every year),(</a:t>
            </a:r>
            <a:r>
              <a:rPr lang="en-US" sz="1000" b="1" baseline="20000"/>
              <a:t>34</a:t>
            </a:r>
            <a:r>
              <a:rPr lang="en-US" sz="1000"/>
              <a:t>) will not be receiving the hepatitis B vaccine until 2.5 years of age, will not be receiving measles vaccine until 3 years of age, and, to space out vaccines so that children do not receive 2 shots at 1 visit, will be visiting the doctor for vaccines at 2, 3, 4, 5, 6, 7, 9, 12, 15, 18, 21, and 24 months and 2, 2.5, 3, 3.5, 4, 5, and 6 years of age. Increasing the number of vaccines, the number of office visits, and the ages at which vaccines are administered will likely decrease immunization rates. In addition to the logistic problem of requiring so many office visits, Sears’ recommendation might have another negative consequence; recent outbreaks of measles showed that several children acquired the disease while waiting in their pediatricians’ offices</a:t>
            </a:r>
            <a:r>
              <a:rPr lang="en-US" sz="800"/>
              <a:t>.</a:t>
            </a:r>
            <a:r>
              <a:rPr lang="en-US" sz="800" baseline="20000"/>
              <a:t>(</a:t>
            </a:r>
            <a:r>
              <a:rPr lang="en-US" sz="1000" b="1" baseline="20000"/>
              <a:t>7) </a:t>
            </a:r>
            <a:r>
              <a:rPr lang="en-US" sz="1000"/>
              <a:t> </a:t>
            </a:r>
          </a:p>
          <a:p>
            <a:pPr eaLnBrk="1" hangingPunct="1"/>
            <a:r>
              <a:rPr lang="en-US" sz="1000"/>
              <a:t>At the heart of the problem with Sears’ schedules is the fact that, at the very least, they will increase the time during which children are susceptible to vaccine-preventable diseases. If more parents insist on Sears’ vaccine schedules, then fewer children will be protected, with the inevitable consequence of continued or worsening outbreaks of vaccine-preventable diseases. In an effort to protect children from harm, Sears’ book will likely put more in harm’s way.”</a:t>
            </a:r>
          </a:p>
        </p:txBody>
      </p:sp>
      <p:sp>
        <p:nvSpPr>
          <p:cNvPr id="6" name="Footer Placeholder 5"/>
          <p:cNvSpPr>
            <a:spLocks noGrp="1"/>
          </p:cNvSpPr>
          <p:nvPr>
            <p:ph type="ftr" sz="quarter" idx="4"/>
          </p:nvPr>
        </p:nvSpPr>
        <p:spPr>
          <a:xfrm>
            <a:off x="379131" y="6689163"/>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5045555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6"/>
          <p:cNvSpPr txBox="1">
            <a:spLocks noGrp="1" noChangeArrowheads="1"/>
          </p:cNvSpPr>
          <p:nvPr/>
        </p:nvSpPr>
        <p:spPr bwMode="auto">
          <a:xfrm>
            <a:off x="512607" y="6851227"/>
            <a:ext cx="4213368" cy="364868"/>
          </a:xfrm>
          <a:prstGeom prst="rect">
            <a:avLst/>
          </a:prstGeom>
          <a:noFill/>
          <a:ln w="9525">
            <a:noFill/>
            <a:miter lim="800000"/>
            <a:headEnd/>
            <a:tailEnd/>
          </a:ln>
        </p:spPr>
        <p:txBody>
          <a:bodyPr lIns="96162" tIns="48081" rIns="96162" bIns="48081" anchor="b"/>
          <a:lstStyle/>
          <a:p>
            <a:endParaRPr lang="en-US" sz="1200">
              <a:solidFill>
                <a:srgbClr val="000000"/>
              </a:solidFill>
            </a:endParaRPr>
          </a:p>
        </p:txBody>
      </p:sp>
      <p:sp>
        <p:nvSpPr>
          <p:cNvPr id="319491" name="Rectangle 6"/>
          <p:cNvSpPr txBox="1">
            <a:spLocks noGrp="1" noChangeArrowheads="1"/>
          </p:cNvSpPr>
          <p:nvPr/>
        </p:nvSpPr>
        <p:spPr bwMode="auto">
          <a:xfrm>
            <a:off x="268966" y="6806086"/>
            <a:ext cx="4213368" cy="364868"/>
          </a:xfrm>
          <a:prstGeom prst="rect">
            <a:avLst/>
          </a:prstGeom>
          <a:noFill/>
          <a:ln w="9525">
            <a:noFill/>
            <a:miter lim="800000"/>
            <a:headEnd/>
            <a:tailEnd/>
          </a:ln>
        </p:spPr>
        <p:txBody>
          <a:bodyPr lIns="96153" tIns="48077" rIns="96153" bIns="48077" anchor="b"/>
          <a:lstStyle/>
          <a:p>
            <a:endParaRPr lang="en-US" sz="1200">
              <a:solidFill>
                <a:srgbClr val="000000"/>
              </a:solidFill>
            </a:endParaRPr>
          </a:p>
        </p:txBody>
      </p:sp>
      <p:sp>
        <p:nvSpPr>
          <p:cNvPr id="319492"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53" tIns="48077" rIns="96153" bIns="48077" anchor="b"/>
          <a:lstStyle/>
          <a:p>
            <a:pPr algn="r"/>
            <a:endParaRPr lang="en-US" sz="1200">
              <a:solidFill>
                <a:srgbClr val="000000"/>
              </a:solidFill>
            </a:endParaRPr>
          </a:p>
        </p:txBody>
      </p:sp>
      <p:sp>
        <p:nvSpPr>
          <p:cNvPr id="319493" name="Rectangle 2"/>
          <p:cNvSpPr>
            <a:spLocks noGrp="1" noRot="1" noChangeAspect="1" noChangeArrowheads="1" noTextEdit="1"/>
          </p:cNvSpPr>
          <p:nvPr>
            <p:ph type="sldImg"/>
          </p:nvPr>
        </p:nvSpPr>
        <p:spPr>
          <a:xfrm>
            <a:off x="2433638" y="546100"/>
            <a:ext cx="4864100" cy="2735263"/>
          </a:xfrm>
          <a:ln/>
        </p:spPr>
      </p:sp>
      <p:sp>
        <p:nvSpPr>
          <p:cNvPr id="319494" name="Rectangle 3"/>
          <p:cNvSpPr>
            <a:spLocks noGrp="1" noChangeArrowheads="1"/>
          </p:cNvSpPr>
          <p:nvPr>
            <p:ph type="body" idx="1"/>
          </p:nvPr>
        </p:nvSpPr>
        <p:spPr>
          <a:xfrm>
            <a:off x="648212" y="3464375"/>
            <a:ext cx="8534772" cy="3524146"/>
          </a:xfrm>
          <a:noFill/>
          <a:ln/>
        </p:spPr>
        <p:txBody>
          <a:bodyPr lIns="96153" tIns="48077" rIns="96153" bIns="48077"/>
          <a:lstStyle/>
          <a:p>
            <a:pPr marL="227089" indent="-227089">
              <a:lnSpc>
                <a:spcPct val="90000"/>
              </a:lnSpc>
              <a:spcBef>
                <a:spcPct val="0"/>
              </a:spcBef>
              <a:buFontTx/>
              <a:buChar char="•"/>
            </a:pPr>
            <a:r>
              <a:rPr lang="en-US" sz="1000">
                <a:latin typeface="Arial" charset="0"/>
                <a:cs typeface="Times New Roman" pitchFamily="18" charset="0"/>
              </a:rPr>
              <a:t>Anti-vaccine issues have been around since the early 1800's.  </a:t>
            </a:r>
          </a:p>
          <a:p>
            <a:pPr marL="227089" indent="-227089">
              <a:lnSpc>
                <a:spcPct val="90000"/>
              </a:lnSpc>
              <a:spcBef>
                <a:spcPct val="0"/>
              </a:spcBef>
              <a:buFontTx/>
              <a:buChar char="•"/>
            </a:pPr>
            <a:r>
              <a:rPr lang="en-US" sz="1000">
                <a:latin typeface="Arial" charset="0"/>
                <a:cs typeface="Times New Roman" pitchFamily="18" charset="0"/>
              </a:rPr>
              <a:t>Most patients/parents haven't seen the diseases so are more concerned about vaccine risk</a:t>
            </a:r>
          </a:p>
          <a:p>
            <a:pPr marL="227089" indent="-227089">
              <a:lnSpc>
                <a:spcPct val="90000"/>
              </a:lnSpc>
              <a:spcBef>
                <a:spcPct val="0"/>
              </a:spcBef>
              <a:buFontTx/>
              <a:buChar char="•"/>
            </a:pPr>
            <a:r>
              <a:rPr lang="en-US" sz="1000">
                <a:latin typeface="Arial" charset="0"/>
                <a:cs typeface="Times New Roman" pitchFamily="18" charset="0"/>
              </a:rPr>
              <a:t>Media portrays tragedies with emotional appeal</a:t>
            </a:r>
          </a:p>
          <a:p>
            <a:pPr marL="227089" indent="-227089">
              <a:lnSpc>
                <a:spcPct val="90000"/>
              </a:lnSpc>
              <a:spcBef>
                <a:spcPct val="0"/>
              </a:spcBef>
              <a:buFontTx/>
              <a:buChar char="•"/>
            </a:pPr>
            <a:r>
              <a:rPr lang="en-US" sz="1000">
                <a:latin typeface="Arial" charset="0"/>
                <a:cs typeface="Times New Roman" pitchFamily="18" charset="0"/>
              </a:rPr>
              <a:t>Web sites with anti-immunization information are plentiful with little scientifically-based vaccine information</a:t>
            </a:r>
          </a:p>
          <a:p>
            <a:pPr marL="227089" indent="-227089">
              <a:lnSpc>
                <a:spcPct val="90000"/>
              </a:lnSpc>
              <a:spcBef>
                <a:spcPct val="0"/>
              </a:spcBef>
              <a:buFontTx/>
              <a:buChar char="•"/>
            </a:pPr>
            <a:r>
              <a:rPr lang="en-US" sz="1000">
                <a:latin typeface="Arial" charset="0"/>
                <a:cs typeface="Times New Roman" pitchFamily="18" charset="0"/>
              </a:rPr>
              <a:t>Address any concerns and questions your patients may</a:t>
            </a:r>
            <a:r>
              <a:rPr lang="en-US" sz="1000">
                <a:latin typeface="Arial" charset="0"/>
              </a:rPr>
              <a:t> have</a:t>
            </a:r>
          </a:p>
          <a:p>
            <a:pPr marL="227089" indent="-227089">
              <a:lnSpc>
                <a:spcPct val="90000"/>
              </a:lnSpc>
              <a:spcBef>
                <a:spcPct val="0"/>
              </a:spcBef>
            </a:pPr>
            <a:endParaRPr lang="en-US" sz="1000">
              <a:latin typeface="Arial" charset="0"/>
            </a:endParaRPr>
          </a:p>
          <a:p>
            <a:pPr marL="227089" indent="-227089">
              <a:lnSpc>
                <a:spcPct val="90000"/>
              </a:lnSpc>
              <a:spcBef>
                <a:spcPct val="0"/>
              </a:spcBef>
            </a:pPr>
            <a:r>
              <a:rPr lang="en-US" sz="1000">
                <a:latin typeface="Arial" charset="0"/>
              </a:rPr>
              <a:t> </a:t>
            </a:r>
          </a:p>
          <a:p>
            <a:pPr marL="227089" indent="-227089">
              <a:lnSpc>
                <a:spcPct val="90000"/>
              </a:lnSpc>
              <a:spcBef>
                <a:spcPct val="0"/>
              </a:spcBef>
            </a:pPr>
            <a:r>
              <a:rPr lang="en-US" sz="1000" b="1">
                <a:latin typeface="Arial" charset="0"/>
              </a:rPr>
              <a:t>Anti-Vaccine web sites:</a:t>
            </a:r>
          </a:p>
          <a:p>
            <a:pPr marL="227089" indent="-227089">
              <a:lnSpc>
                <a:spcPct val="90000"/>
              </a:lnSpc>
              <a:spcBef>
                <a:spcPct val="0"/>
              </a:spcBef>
            </a:pPr>
            <a:r>
              <a:rPr lang="en-US" sz="1000">
                <a:latin typeface="Arial" charset="0"/>
              </a:rPr>
              <a:t>This is just a small list of the many sites available on the internet for anti-vaccine promotion. Please be sure to check some of these locations so that you are aware of the type on information that can be obtained from these sites.</a:t>
            </a:r>
          </a:p>
          <a:p>
            <a:pPr marL="227089" indent="-227089">
              <a:lnSpc>
                <a:spcPct val="90000"/>
              </a:lnSpc>
              <a:spcBef>
                <a:spcPct val="0"/>
              </a:spcBef>
            </a:pPr>
            <a:r>
              <a:rPr lang="en-US" sz="1000">
                <a:latin typeface="Arial" charset="0"/>
              </a:rPr>
              <a:t> </a:t>
            </a:r>
          </a:p>
          <a:p>
            <a:pPr marL="227089" indent="-227089">
              <a:lnSpc>
                <a:spcPct val="90000"/>
              </a:lnSpc>
              <a:spcBef>
                <a:spcPct val="0"/>
              </a:spcBef>
            </a:pPr>
            <a:r>
              <a:rPr lang="en-US" sz="1000" b="1">
                <a:latin typeface="Arial" charset="0"/>
              </a:rPr>
              <a:t>For “Evaluating Information on the Web” </a:t>
            </a:r>
          </a:p>
          <a:p>
            <a:pPr marL="227089" indent="-227089">
              <a:lnSpc>
                <a:spcPct val="90000"/>
              </a:lnSpc>
              <a:spcBef>
                <a:spcPct val="0"/>
              </a:spcBef>
            </a:pPr>
            <a:r>
              <a:rPr lang="en-US" sz="1000">
                <a:latin typeface="Arial" charset="0"/>
              </a:rPr>
              <a:t>go to </a:t>
            </a:r>
            <a:r>
              <a:rPr lang="en-US" sz="1000">
                <a:solidFill>
                  <a:srgbClr val="00B050"/>
                </a:solidFill>
                <a:latin typeface="Arial" charset="0"/>
                <a:hlinkClick r:id="rId3"/>
              </a:rPr>
              <a:t>http://www.vaccineinformation.org/internet-immunization-info/</a:t>
            </a:r>
            <a:r>
              <a:rPr lang="en-US" sz="1000">
                <a:solidFill>
                  <a:srgbClr val="00B050"/>
                </a:solidFill>
                <a:latin typeface="Arial" charset="0"/>
              </a:rPr>
              <a:t> </a:t>
            </a:r>
          </a:p>
          <a:p>
            <a:pPr marL="227089" indent="-227089">
              <a:lnSpc>
                <a:spcPct val="90000"/>
              </a:lnSpc>
              <a:spcBef>
                <a:spcPct val="0"/>
              </a:spcBef>
            </a:pPr>
            <a:endParaRPr lang="en-US" sz="1000">
              <a:solidFill>
                <a:srgbClr val="00B050"/>
              </a:solidFill>
              <a:latin typeface="Arial" charset="0"/>
            </a:endParaRPr>
          </a:p>
        </p:txBody>
      </p:sp>
      <p:sp>
        <p:nvSpPr>
          <p:cNvPr id="8" name="Footer Placeholder 7"/>
          <p:cNvSpPr>
            <a:spLocks noGrp="1"/>
          </p:cNvSpPr>
          <p:nvPr>
            <p:ph type="ftr" sz="quarter" idx="4"/>
          </p:nvPr>
        </p:nvSpPr>
        <p:spPr>
          <a:xfrm>
            <a:off x="268966" y="6668050"/>
            <a:ext cx="4213368" cy="364868"/>
          </a:xfrm>
          <a:prstGeom prst="rect">
            <a:avLst/>
          </a:prstGeom>
        </p:spPr>
        <p:txBody>
          <a:bodyPr/>
          <a:lstStyle/>
          <a:p>
            <a:pPr>
              <a:defRPr/>
            </a:pPr>
            <a:r>
              <a:rPr lang="en-US"/>
              <a:t>EPIC 2023</a:t>
            </a:r>
          </a:p>
        </p:txBody>
      </p:sp>
    </p:spTree>
    <p:extLst>
      <p:ext uri="{BB962C8B-B14F-4D97-AF65-F5344CB8AC3E}">
        <p14:creationId xmlns:p14="http://schemas.microsoft.com/office/powerpoint/2010/main" val="28521124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6"/>
          <p:cNvSpPr txBox="1">
            <a:spLocks noGrp="1" noChangeArrowheads="1"/>
          </p:cNvSpPr>
          <p:nvPr/>
        </p:nvSpPr>
        <p:spPr bwMode="auto">
          <a:xfrm>
            <a:off x="223226" y="5145799"/>
            <a:ext cx="5768023" cy="283406"/>
          </a:xfrm>
          <a:prstGeom prst="rect">
            <a:avLst/>
          </a:prstGeom>
          <a:noFill/>
          <a:ln w="9525">
            <a:noFill/>
            <a:miter lim="800000"/>
            <a:headEnd/>
            <a:tailEnd/>
          </a:ln>
        </p:spPr>
        <p:txBody>
          <a:bodyPr lIns="99103" tIns="49552" rIns="99103" bIns="49552" anchor="b"/>
          <a:lstStyle/>
          <a:p>
            <a:endParaRPr lang="en-US" sz="1200">
              <a:solidFill>
                <a:srgbClr val="000000"/>
              </a:solidFill>
            </a:endParaRPr>
          </a:p>
        </p:txBody>
      </p:sp>
      <p:sp>
        <p:nvSpPr>
          <p:cNvPr id="321538" name="Rectangle 7"/>
          <p:cNvSpPr txBox="1">
            <a:spLocks noGrp="1" noChangeArrowheads="1"/>
          </p:cNvSpPr>
          <p:nvPr/>
        </p:nvSpPr>
        <p:spPr bwMode="auto">
          <a:xfrm>
            <a:off x="7539721" y="5379873"/>
            <a:ext cx="5768023" cy="283406"/>
          </a:xfrm>
          <a:prstGeom prst="rect">
            <a:avLst/>
          </a:prstGeom>
          <a:noFill/>
          <a:ln w="9525">
            <a:noFill/>
            <a:miter lim="800000"/>
            <a:headEnd/>
            <a:tailEnd/>
          </a:ln>
        </p:spPr>
        <p:txBody>
          <a:bodyPr lIns="99103" tIns="49552" rIns="99103" bIns="49552" anchor="b"/>
          <a:lstStyle/>
          <a:p>
            <a:pPr algn="r"/>
            <a:endParaRPr lang="en-US" sz="1200">
              <a:solidFill>
                <a:srgbClr val="000000"/>
              </a:solidFill>
            </a:endParaRPr>
          </a:p>
        </p:txBody>
      </p:sp>
      <p:sp>
        <p:nvSpPr>
          <p:cNvPr id="321540" name="Rectangle 7"/>
          <p:cNvSpPr txBox="1">
            <a:spLocks noGrp="1" noChangeArrowheads="1"/>
          </p:cNvSpPr>
          <p:nvPr/>
        </p:nvSpPr>
        <p:spPr bwMode="auto">
          <a:xfrm>
            <a:off x="7539721" y="5379873"/>
            <a:ext cx="5768023" cy="283406"/>
          </a:xfrm>
          <a:prstGeom prst="rect">
            <a:avLst/>
          </a:prstGeom>
          <a:noFill/>
          <a:ln w="9525">
            <a:noFill/>
            <a:miter lim="800000"/>
            <a:headEnd/>
            <a:tailEnd/>
          </a:ln>
        </p:spPr>
        <p:txBody>
          <a:bodyPr lIns="99103" tIns="49552" rIns="99103" bIns="49552" anchor="b"/>
          <a:lstStyle/>
          <a:p>
            <a:pPr algn="r"/>
            <a:endParaRPr lang="en-US" sz="1200">
              <a:solidFill>
                <a:srgbClr val="000000"/>
              </a:solidFill>
            </a:endParaRPr>
          </a:p>
        </p:txBody>
      </p:sp>
      <p:sp>
        <p:nvSpPr>
          <p:cNvPr id="321541" name="Rectangle 2"/>
          <p:cNvSpPr>
            <a:spLocks noGrp="1" noRot="1" noChangeAspect="1" noChangeArrowheads="1" noTextEdit="1"/>
          </p:cNvSpPr>
          <p:nvPr>
            <p:ph type="sldImg"/>
          </p:nvPr>
        </p:nvSpPr>
        <p:spPr>
          <a:xfrm>
            <a:off x="2859088" y="334963"/>
            <a:ext cx="3775075" cy="2124075"/>
          </a:xfrm>
          <a:ln/>
        </p:spPr>
      </p:sp>
      <p:sp>
        <p:nvSpPr>
          <p:cNvPr id="321542" name="Rectangle 3"/>
          <p:cNvSpPr>
            <a:spLocks noGrp="1" noChangeArrowheads="1"/>
          </p:cNvSpPr>
          <p:nvPr>
            <p:ph type="body" idx="1"/>
          </p:nvPr>
        </p:nvSpPr>
        <p:spPr>
          <a:xfrm>
            <a:off x="1626879" y="2646411"/>
            <a:ext cx="9761271" cy="2548718"/>
          </a:xfrm>
          <a:noFill/>
          <a:ln/>
        </p:spPr>
        <p:txBody>
          <a:bodyPr lIns="99103" tIns="49552" rIns="99103" bIns="49552"/>
          <a:lstStyle/>
          <a:p>
            <a:pPr eaLnBrk="1" hangingPunct="1"/>
            <a:r>
              <a:rPr lang="en-US" sz="1000">
                <a:latin typeface="Arial" charset="0"/>
              </a:rPr>
              <a:t>These are sources for scientific and credible information</a:t>
            </a:r>
          </a:p>
          <a:p>
            <a:pPr eaLnBrk="1" hangingPunct="1"/>
            <a:r>
              <a:rPr lang="en-US" sz="1000">
                <a:latin typeface="Arial" charset="0"/>
              </a:rPr>
              <a:t>See information sheet in participant packet</a:t>
            </a:r>
          </a:p>
          <a:p>
            <a:pPr eaLnBrk="1" hangingPunct="1"/>
            <a:endParaRPr lang="en-US" sz="1000" u="sng">
              <a:solidFill>
                <a:srgbClr val="0000FF"/>
              </a:solidFill>
              <a:latin typeface="Arial" charset="0"/>
            </a:endParaRPr>
          </a:p>
          <a:p>
            <a:pPr eaLnBrk="1" hangingPunct="1"/>
            <a:r>
              <a:rPr lang="en-US" sz="1000" u="sng">
                <a:latin typeface="Arial" charset="0"/>
              </a:rPr>
              <a:t>https://www.cdc.gov/vaccinesafety/index.html</a:t>
            </a:r>
          </a:p>
          <a:p>
            <a:pPr eaLnBrk="1" hangingPunct="1"/>
            <a:r>
              <a:rPr lang="en-US" sz="1000" u="sng">
                <a:latin typeface="Arial" charset="0"/>
              </a:rPr>
              <a:t>www.idsociety.org/Immunization/</a:t>
            </a:r>
            <a:endParaRPr lang="en-US" sz="1000">
              <a:latin typeface="Arial" charset="0"/>
            </a:endParaRPr>
          </a:p>
          <a:p>
            <a:pPr eaLnBrk="1" hangingPunct="1"/>
            <a:r>
              <a:rPr lang="en-US" sz="1000" u="sng">
                <a:latin typeface="Arial" charset="0"/>
              </a:rPr>
              <a:t>www.who.int</a:t>
            </a:r>
            <a:endParaRPr lang="en-US" sz="1000">
              <a:latin typeface="Arial" charset="0"/>
            </a:endParaRPr>
          </a:p>
          <a:p>
            <a:pPr eaLnBrk="1" hangingPunct="1"/>
            <a:r>
              <a:rPr lang="en-US" sz="1000" u="sng">
                <a:latin typeface="Arial" charset="0"/>
              </a:rPr>
              <a:t>www.gaaap.org </a:t>
            </a:r>
            <a:endParaRPr lang="en-US" sz="1000">
              <a:latin typeface="Arial" charset="0"/>
            </a:endParaRPr>
          </a:p>
          <a:p>
            <a:pPr eaLnBrk="1" hangingPunct="1"/>
            <a:r>
              <a:rPr lang="en-US" sz="1000" u="sng">
                <a:latin typeface="Arial" charset="0"/>
              </a:rPr>
              <a:t>www.aap.org     </a:t>
            </a:r>
            <a:endParaRPr lang="en-US" sz="1000">
              <a:latin typeface="Arial" charset="0"/>
            </a:endParaRPr>
          </a:p>
          <a:p>
            <a:pPr eaLnBrk="1" hangingPunct="1"/>
            <a:r>
              <a:rPr lang="en-US" sz="1000" u="sng">
                <a:latin typeface="Arial" charset="0"/>
              </a:rPr>
              <a:t>www.cispimmunize.org</a:t>
            </a:r>
            <a:endParaRPr lang="en-US" sz="1000">
              <a:latin typeface="Arial" charset="0"/>
            </a:endParaRPr>
          </a:p>
          <a:p>
            <a:pPr eaLnBrk="1" hangingPunct="1"/>
            <a:r>
              <a:rPr lang="en-US" sz="1000" u="sng">
                <a:latin typeface="Arial" charset="0"/>
              </a:rPr>
              <a:t>www.aafp.org</a:t>
            </a:r>
            <a:endParaRPr lang="en-US" sz="1000">
              <a:latin typeface="Arial" charset="0"/>
            </a:endParaRPr>
          </a:p>
          <a:p>
            <a:pPr eaLnBrk="1" hangingPunct="1"/>
            <a:r>
              <a:rPr lang="en-US" sz="1000" u="sng">
                <a:latin typeface="Arial" charset="0"/>
              </a:rPr>
              <a:t>www.acponline.org</a:t>
            </a:r>
            <a:endParaRPr lang="en-US" sz="1000">
              <a:latin typeface="Arial" charset="0"/>
            </a:endParaRPr>
          </a:p>
          <a:p>
            <a:pPr eaLnBrk="1" hangingPunct="1"/>
            <a:r>
              <a:rPr lang="en-US" sz="1000" u="sng">
                <a:latin typeface="Arial" charset="0"/>
              </a:rPr>
              <a:t>www.immunize.org/resources </a:t>
            </a:r>
            <a:r>
              <a:rPr lang="en-US" sz="1000">
                <a:latin typeface="Arial" charset="0"/>
              </a:rPr>
              <a:t>This site is a good resource for healthcare providers and for information written specifically for patient and parents.</a:t>
            </a:r>
            <a:r>
              <a:rPr lang="en-US" sz="1000" u="sng">
                <a:latin typeface="Arial" charset="0"/>
              </a:rPr>
              <a:t>  </a:t>
            </a:r>
          </a:p>
          <a:p>
            <a:pPr eaLnBrk="1" hangingPunct="1"/>
            <a:r>
              <a:rPr lang="en-US" sz="1000">
                <a:latin typeface="Arial" charset="0"/>
              </a:rPr>
              <a:t>www.nfid.org Great resources for immunization for healthcare professionals; Webinars</a:t>
            </a:r>
          </a:p>
          <a:p>
            <a:pPr eaLnBrk="1" hangingPunct="1"/>
            <a:r>
              <a:rPr lang="en-US" sz="1000" u="sng">
                <a:latin typeface="Arial" charset="0"/>
              </a:rPr>
              <a:t>www.pkids.org</a:t>
            </a:r>
            <a:r>
              <a:rPr lang="en-US" sz="1000">
                <a:latin typeface="Arial" charset="0"/>
              </a:rPr>
              <a:t> (support and counseling for children with infectious diseases)</a:t>
            </a:r>
          </a:p>
          <a:p>
            <a:pPr eaLnBrk="1" hangingPunct="1"/>
            <a:r>
              <a:rPr lang="en-US" sz="1000" u="sng">
                <a:latin typeface="Arial" charset="0"/>
              </a:rPr>
              <a:t>www.vaccine.org</a:t>
            </a:r>
            <a:r>
              <a:rPr lang="en-US" sz="1000">
                <a:solidFill>
                  <a:srgbClr val="0000FF"/>
                </a:solidFill>
                <a:latin typeface="Arial" charset="0"/>
              </a:rPr>
              <a:t>  </a:t>
            </a:r>
            <a:endParaRPr lang="en-US" sz="1000">
              <a:latin typeface="Arial" charset="0"/>
            </a:endParaRPr>
          </a:p>
          <a:p>
            <a:pPr eaLnBrk="1" hangingPunct="1"/>
            <a:r>
              <a:rPr lang="en-US" sz="1000">
                <a:latin typeface="Arial" charset="0"/>
              </a:rPr>
              <a:t> </a:t>
            </a:r>
          </a:p>
        </p:txBody>
      </p:sp>
      <p:sp>
        <p:nvSpPr>
          <p:cNvPr id="8" name="Footer Placeholder 7"/>
          <p:cNvSpPr>
            <a:spLocks noGrp="1"/>
          </p:cNvSpPr>
          <p:nvPr>
            <p:ph type="ftr" sz="quarter" idx="4"/>
          </p:nvPr>
        </p:nvSpPr>
        <p:spPr>
          <a:xfrm>
            <a:off x="301260" y="6593598"/>
            <a:ext cx="5768023" cy="283406"/>
          </a:xfrm>
          <a:prstGeom prst="rect">
            <a:avLst/>
          </a:prstGeom>
        </p:spPr>
        <p:txBody>
          <a:bodyPr/>
          <a:lstStyle/>
          <a:p>
            <a:pPr>
              <a:defRPr/>
            </a:pPr>
            <a:r>
              <a:rPr lang="en-US"/>
              <a:t>EPIC 2023</a:t>
            </a:r>
          </a:p>
        </p:txBody>
      </p:sp>
    </p:spTree>
    <p:extLst>
      <p:ext uri="{BB962C8B-B14F-4D97-AF65-F5344CB8AC3E}">
        <p14:creationId xmlns:p14="http://schemas.microsoft.com/office/powerpoint/2010/main" val="33354491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325634" name="Rectangle 2"/>
          <p:cNvSpPr>
            <a:spLocks noGrp="1" noRot="1" noChangeAspect="1" noChangeArrowheads="1" noTextEdit="1"/>
          </p:cNvSpPr>
          <p:nvPr>
            <p:ph type="sldImg"/>
          </p:nvPr>
        </p:nvSpPr>
        <p:spPr>
          <a:xfrm>
            <a:off x="2389188" y="555625"/>
            <a:ext cx="4945062" cy="2781300"/>
          </a:xfrm>
          <a:ln/>
        </p:spPr>
      </p:sp>
      <p:sp>
        <p:nvSpPr>
          <p:cNvPr id="325635" name="Rectangle 3"/>
          <p:cNvSpPr>
            <a:spLocks noGrp="1" noChangeArrowheads="1"/>
          </p:cNvSpPr>
          <p:nvPr>
            <p:ph type="body" idx="1"/>
          </p:nvPr>
        </p:nvSpPr>
        <p:spPr>
          <a:noFill/>
          <a:ln/>
        </p:spPr>
        <p:txBody>
          <a:bodyPr lIns="96170" tIns="48085" rIns="96170" bIns="48085"/>
          <a:lstStyle/>
          <a:p>
            <a:endParaRPr lang="en-US">
              <a:latin typeface="Arial" charset="0"/>
            </a:endParaRPr>
          </a:p>
        </p:txBody>
      </p:sp>
      <p:sp>
        <p:nvSpPr>
          <p:cNvPr id="5" name="Footer Placeholder 4"/>
          <p:cNvSpPr>
            <a:spLocks noGrp="1"/>
          </p:cNvSpPr>
          <p:nvPr>
            <p:ph type="ftr" sz="quarter" idx="4"/>
          </p:nvPr>
        </p:nvSpPr>
        <p:spPr>
          <a:xfrm>
            <a:off x="174805" y="6676825"/>
            <a:ext cx="4213368" cy="364868"/>
          </a:xfrm>
          <a:prstGeom prst="rect">
            <a:avLst/>
          </a:prstGeom>
        </p:spPr>
        <p:txBody>
          <a:bodyPr/>
          <a:lstStyle/>
          <a:p>
            <a:pPr>
              <a:defRPr/>
            </a:pPr>
            <a:r>
              <a:rPr lang="en-US">
                <a:solidFill>
                  <a:srgbClr val="000000"/>
                </a:solidFill>
              </a:rPr>
              <a:t>EPIC 2023</a:t>
            </a:r>
          </a:p>
        </p:txBody>
      </p:sp>
    </p:spTree>
    <p:extLst>
      <p:ext uri="{BB962C8B-B14F-4D97-AF65-F5344CB8AC3E}">
        <p14:creationId xmlns:p14="http://schemas.microsoft.com/office/powerpoint/2010/main" val="6048360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a:xfrm>
            <a:off x="233855" y="6644656"/>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9670596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69594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920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945206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txBox="1">
            <a:spLocks noGrp="1" noChangeArrowheads="1"/>
          </p:cNvSpPr>
          <p:nvPr/>
        </p:nvSpPr>
        <p:spPr bwMode="auto">
          <a:xfrm>
            <a:off x="5317964" y="6858328"/>
            <a:ext cx="4068339" cy="361289"/>
          </a:xfrm>
          <a:prstGeom prst="rect">
            <a:avLst/>
          </a:prstGeom>
          <a:noFill/>
          <a:ln w="9525">
            <a:noFill/>
            <a:miter lim="800000"/>
            <a:headEnd/>
            <a:tailEnd/>
          </a:ln>
        </p:spPr>
        <p:txBody>
          <a:bodyPr lIns="94211" tIns="47105" rIns="94211" bIns="47105" anchor="b"/>
          <a:lstStyle/>
          <a:p>
            <a:pPr algn="r"/>
            <a:endParaRPr lang="en-US" sz="1200">
              <a:solidFill>
                <a:srgbClr val="000000"/>
              </a:solidFill>
              <a:latin typeface="Calibri" pitchFamily="34" charset="0"/>
            </a:endParaRPr>
          </a:p>
        </p:txBody>
      </p:sp>
      <p:sp>
        <p:nvSpPr>
          <p:cNvPr id="329730" name="Rectangle 6"/>
          <p:cNvSpPr txBox="1">
            <a:spLocks noGrp="1" noChangeArrowheads="1"/>
          </p:cNvSpPr>
          <p:nvPr/>
        </p:nvSpPr>
        <p:spPr bwMode="auto">
          <a:xfrm>
            <a:off x="1" y="6858328"/>
            <a:ext cx="4068339" cy="361289"/>
          </a:xfrm>
          <a:prstGeom prst="rect">
            <a:avLst/>
          </a:prstGeom>
          <a:noFill/>
          <a:ln w="9525">
            <a:noFill/>
            <a:miter lim="800000"/>
            <a:headEnd/>
            <a:tailEnd/>
          </a:ln>
        </p:spPr>
        <p:txBody>
          <a:bodyPr lIns="94202" tIns="47101" rIns="94202" bIns="47101" anchor="b"/>
          <a:lstStyle/>
          <a:p>
            <a:endParaRPr lang="en-US" sz="1200">
              <a:solidFill>
                <a:srgbClr val="000000"/>
              </a:solidFill>
            </a:endParaRPr>
          </a:p>
        </p:txBody>
      </p:sp>
      <p:sp>
        <p:nvSpPr>
          <p:cNvPr id="329731" name="Rectangle 2"/>
          <p:cNvSpPr>
            <a:spLocks noGrp="1" noRot="1" noChangeAspect="1" noChangeArrowheads="1" noTextEdit="1"/>
          </p:cNvSpPr>
          <p:nvPr>
            <p:ph type="sldImg"/>
          </p:nvPr>
        </p:nvSpPr>
        <p:spPr>
          <a:xfrm>
            <a:off x="2289175" y="541338"/>
            <a:ext cx="4813300" cy="2706687"/>
          </a:xfrm>
          <a:ln/>
        </p:spPr>
      </p:sp>
      <p:sp>
        <p:nvSpPr>
          <p:cNvPr id="329732" name="Rectangle 3"/>
          <p:cNvSpPr>
            <a:spLocks noGrp="1" noChangeArrowheads="1"/>
          </p:cNvSpPr>
          <p:nvPr>
            <p:ph type="body" idx="1"/>
          </p:nvPr>
        </p:nvSpPr>
        <p:spPr>
          <a:xfrm>
            <a:off x="1251797" y="3430397"/>
            <a:ext cx="6884882" cy="3249136"/>
          </a:xfrm>
          <a:noFill/>
          <a:ln/>
        </p:spPr>
        <p:txBody>
          <a:bodyPr lIns="92657" tIns="46328" rIns="92657" bIns="46328"/>
          <a:lstStyle/>
          <a:p>
            <a:pPr>
              <a:spcBef>
                <a:spcPct val="0"/>
              </a:spcBef>
            </a:pPr>
            <a:r>
              <a:rPr lang="en-US" err="1">
                <a:latin typeface="Arial" charset="0"/>
              </a:rPr>
              <a:t>NIPInfo</a:t>
            </a:r>
            <a:r>
              <a:rPr lang="en-US">
                <a:latin typeface="Arial" charset="0"/>
              </a:rPr>
              <a:t> email site can provide answers to specific questions about immunizations. Experts from the CDC will respond to questions Monday through Fridays in 24 to 48 hours or sooner. It is not a practical source of information if the practitioner has a patient in an exam room waiting for an immunization. However, it a great source for information you can not find in the Pink Book or on the CDC web site.  </a:t>
            </a:r>
          </a:p>
        </p:txBody>
      </p:sp>
      <p:sp>
        <p:nvSpPr>
          <p:cNvPr id="7" name="Footer Placeholder 6"/>
          <p:cNvSpPr>
            <a:spLocks noGrp="1"/>
          </p:cNvSpPr>
          <p:nvPr>
            <p:ph type="ftr" sz="quarter" idx="4"/>
          </p:nvPr>
        </p:nvSpPr>
        <p:spPr>
          <a:xfrm>
            <a:off x="316390" y="6682618"/>
            <a:ext cx="4068339" cy="356356"/>
          </a:xfrm>
          <a:prstGeom prst="rect">
            <a:avLst/>
          </a:prstGeom>
        </p:spPr>
        <p:txBody>
          <a:bodyPr/>
          <a:lstStyle/>
          <a:p>
            <a:pPr>
              <a:defRPr/>
            </a:pPr>
            <a:r>
              <a:rPr lang="en-US">
                <a:solidFill>
                  <a:srgbClr val="000000"/>
                </a:solidFill>
              </a:rPr>
              <a:t>EPIC 2023</a:t>
            </a:r>
          </a:p>
        </p:txBody>
      </p:sp>
    </p:spTree>
    <p:extLst>
      <p:ext uri="{BB962C8B-B14F-4D97-AF65-F5344CB8AC3E}">
        <p14:creationId xmlns:p14="http://schemas.microsoft.com/office/powerpoint/2010/main" val="32792981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2" tIns="48081" rIns="96162" bIns="48081" anchor="b"/>
          <a:lstStyle/>
          <a:p>
            <a:endParaRPr lang="en-US" sz="1200">
              <a:solidFill>
                <a:srgbClr val="000000"/>
              </a:solidFill>
            </a:endParaRPr>
          </a:p>
        </p:txBody>
      </p:sp>
      <p:sp>
        <p:nvSpPr>
          <p:cNvPr id="331778"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62" tIns="48081" rIns="96162" bIns="48081" anchor="b"/>
          <a:lstStyle/>
          <a:p>
            <a:pPr algn="r"/>
            <a:endParaRPr lang="en-US" sz="1200">
              <a:solidFill>
                <a:srgbClr val="000000"/>
              </a:solidFill>
            </a:endParaRPr>
          </a:p>
        </p:txBody>
      </p:sp>
      <p:sp>
        <p:nvSpPr>
          <p:cNvPr id="331779" name="Rectangle 2"/>
          <p:cNvSpPr>
            <a:spLocks noGrp="1" noRot="1" noChangeAspect="1" noChangeArrowheads="1" noTextEdit="1"/>
          </p:cNvSpPr>
          <p:nvPr>
            <p:ph type="sldImg"/>
          </p:nvPr>
        </p:nvSpPr>
        <p:spPr>
          <a:xfrm>
            <a:off x="2389188" y="555625"/>
            <a:ext cx="4943475" cy="2781300"/>
          </a:xfrm>
          <a:ln/>
        </p:spPr>
      </p:sp>
      <p:sp>
        <p:nvSpPr>
          <p:cNvPr id="331780"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a:latin typeface="Arial" charset="0"/>
            </a:endParaRPr>
          </a:p>
        </p:txBody>
      </p:sp>
      <p:sp>
        <p:nvSpPr>
          <p:cNvPr id="6" name="Footer Placeholder 5"/>
          <p:cNvSpPr>
            <a:spLocks noGrp="1"/>
          </p:cNvSpPr>
          <p:nvPr>
            <p:ph type="ftr" sz="quarter" idx="4"/>
          </p:nvPr>
        </p:nvSpPr>
        <p:spPr>
          <a:xfrm>
            <a:off x="271098" y="6737607"/>
            <a:ext cx="4213368" cy="364868"/>
          </a:xfrm>
          <a:prstGeom prst="rect">
            <a:avLst/>
          </a:prstGeom>
        </p:spPr>
        <p:txBody>
          <a:bodyPr/>
          <a:lstStyle/>
          <a:p>
            <a:pPr>
              <a:defRPr/>
            </a:pPr>
            <a:r>
              <a:rPr lang="en-US">
                <a:solidFill>
                  <a:srgbClr val="000000"/>
                </a:solidFill>
              </a:rPr>
              <a:t>EPIC 2023</a:t>
            </a:r>
          </a:p>
        </p:txBody>
      </p:sp>
    </p:spTree>
    <p:extLst>
      <p:ext uri="{BB962C8B-B14F-4D97-AF65-F5344CB8AC3E}">
        <p14:creationId xmlns:p14="http://schemas.microsoft.com/office/powerpoint/2010/main" val="4796850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389188" y="555625"/>
            <a:ext cx="4945062" cy="2781300"/>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a:latin typeface="Arial" charset="0"/>
            </a:endParaRPr>
          </a:p>
          <a:p>
            <a:endParaRPr lang="en-US" sz="1000" b="1">
              <a:latin typeface="Arial" charset="0"/>
            </a:endParaRPr>
          </a:p>
          <a:p>
            <a:endParaRPr lang="en-US" sz="1000" b="1">
              <a:latin typeface="Arial" charset="0"/>
            </a:endParaRPr>
          </a:p>
          <a:p>
            <a:endParaRPr lang="en-US" sz="900" b="1">
              <a:latin typeface="Arial" charset="0"/>
            </a:endParaRPr>
          </a:p>
          <a:p>
            <a:endParaRPr lang="en-US" sz="900" b="1">
              <a:solidFill>
                <a:srgbClr val="FFFFCC"/>
              </a:solidFill>
              <a:latin typeface="Arial" charset="0"/>
            </a:endParaRPr>
          </a:p>
          <a:p>
            <a:endParaRPr lang="en-US" sz="900" b="1">
              <a:solidFill>
                <a:srgbClr val="FFFFCC"/>
              </a:solidFill>
              <a:latin typeface="Arial" charset="0"/>
            </a:endParaRPr>
          </a:p>
        </p:txBody>
      </p:sp>
      <p:sp>
        <p:nvSpPr>
          <p:cNvPr id="10" name="Footer Placeholder 9"/>
          <p:cNvSpPr>
            <a:spLocks noGrp="1"/>
          </p:cNvSpPr>
          <p:nvPr>
            <p:ph type="ftr" sz="quarter" idx="4"/>
          </p:nvPr>
        </p:nvSpPr>
        <p:spPr>
          <a:xfrm>
            <a:off x="101999" y="6549569"/>
            <a:ext cx="4213368" cy="370948"/>
          </a:xfrm>
          <a:prstGeom prst="rect">
            <a:avLst/>
          </a:prstGeom>
        </p:spPr>
        <p:txBody>
          <a:bodyPr/>
          <a:lstStyle/>
          <a:p>
            <a:pPr fontAlgn="base">
              <a:spcBef>
                <a:spcPct val="0"/>
              </a:spcBef>
              <a:spcAft>
                <a:spcPct val="0"/>
              </a:spcAft>
              <a:defRPr/>
            </a:pPr>
            <a:r>
              <a:rPr lang="en-US">
                <a:solidFill>
                  <a:prstClr val="black"/>
                </a:solidFill>
                <a:latin typeface="Arial" pitchFamily="34" charset="0"/>
              </a:rPr>
              <a:t>EPIC 2023</a:t>
            </a:r>
          </a:p>
        </p:txBody>
      </p:sp>
    </p:spTree>
    <p:extLst>
      <p:ext uri="{BB962C8B-B14F-4D97-AF65-F5344CB8AC3E}">
        <p14:creationId xmlns:p14="http://schemas.microsoft.com/office/powerpoint/2010/main" val="428715366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389188" y="555625"/>
            <a:ext cx="4945062" cy="2781300"/>
          </a:xfrm>
          <a:ln/>
        </p:spPr>
      </p:sp>
      <p:sp>
        <p:nvSpPr>
          <p:cNvPr id="376834" name="Rectangle 3"/>
          <p:cNvSpPr>
            <a:spLocks noGrp="1" noChangeArrowheads="1"/>
          </p:cNvSpPr>
          <p:nvPr>
            <p:ph type="body" idx="1"/>
          </p:nvPr>
        </p:nvSpPr>
        <p:spPr>
          <a:xfrm>
            <a:off x="972316" y="3459825"/>
            <a:ext cx="7778525" cy="3336258"/>
          </a:xfrm>
          <a:noFill/>
          <a:ln/>
        </p:spPr>
        <p:txBody>
          <a:bodyPr lIns="96153" tIns="48077" rIns="96153" bIns="48077"/>
          <a:lstStyle/>
          <a:p>
            <a:endParaRPr lang="en-US" sz="1000" b="1">
              <a:latin typeface="Arial" charset="0"/>
            </a:endParaRPr>
          </a:p>
          <a:p>
            <a:endParaRPr lang="en-US" sz="1000" b="1">
              <a:latin typeface="Arial" charset="0"/>
            </a:endParaRPr>
          </a:p>
          <a:p>
            <a:endParaRPr lang="en-US" sz="900" b="1">
              <a:latin typeface="Arial" charset="0"/>
            </a:endParaRPr>
          </a:p>
          <a:p>
            <a:endParaRPr lang="en-US" sz="900" b="1">
              <a:solidFill>
                <a:srgbClr val="FFFFCC"/>
              </a:solidFill>
              <a:latin typeface="Arial" charset="0"/>
            </a:endParaRPr>
          </a:p>
          <a:p>
            <a:endParaRPr lang="en-US" sz="900" b="1">
              <a:solidFill>
                <a:srgbClr val="FFFFCC"/>
              </a:solidFill>
              <a:latin typeface="Arial" charset="0"/>
            </a:endParaRPr>
          </a:p>
        </p:txBody>
      </p:sp>
      <p:sp>
        <p:nvSpPr>
          <p:cNvPr id="10" name="Footer Placeholder 9"/>
          <p:cNvSpPr>
            <a:spLocks noGrp="1"/>
          </p:cNvSpPr>
          <p:nvPr>
            <p:ph type="ftr" sz="quarter" idx="4"/>
          </p:nvPr>
        </p:nvSpPr>
        <p:spPr>
          <a:xfrm>
            <a:off x="296596" y="6610608"/>
            <a:ext cx="4213368" cy="370948"/>
          </a:xfrm>
          <a:prstGeom prst="rect">
            <a:avLst/>
          </a:prstGeom>
        </p:spPr>
        <p:txBody>
          <a:bodyPr/>
          <a:lstStyle/>
          <a:p>
            <a:pPr fontAlgn="base">
              <a:spcBef>
                <a:spcPct val="0"/>
              </a:spcBef>
              <a:spcAft>
                <a:spcPct val="0"/>
              </a:spcAft>
              <a:defRPr/>
            </a:pPr>
            <a:r>
              <a:rPr lang="en-US">
                <a:solidFill>
                  <a:prstClr val="black"/>
                </a:solidFill>
                <a:latin typeface="Arial" pitchFamily="34" charset="0"/>
              </a:rPr>
              <a:t>EPIC 2023</a:t>
            </a:r>
          </a:p>
        </p:txBody>
      </p:sp>
    </p:spTree>
    <p:extLst>
      <p:ext uri="{BB962C8B-B14F-4D97-AF65-F5344CB8AC3E}">
        <p14:creationId xmlns:p14="http://schemas.microsoft.com/office/powerpoint/2010/main" val="25727025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Rot="1" noChangeAspect="1" noChangeArrowheads="1" noTextEdit="1"/>
          </p:cNvSpPr>
          <p:nvPr>
            <p:ph type="sldImg"/>
          </p:nvPr>
        </p:nvSpPr>
        <p:spPr>
          <a:xfrm>
            <a:off x="2430463" y="546100"/>
            <a:ext cx="4862512" cy="2735263"/>
          </a:xfrm>
          <a:ln/>
        </p:spPr>
      </p:sp>
      <p:sp>
        <p:nvSpPr>
          <p:cNvPr id="346114" name="Rectangle 3"/>
          <p:cNvSpPr>
            <a:spLocks noGrp="1" noChangeArrowheads="1"/>
          </p:cNvSpPr>
          <p:nvPr>
            <p:ph type="body" idx="1"/>
          </p:nvPr>
        </p:nvSpPr>
        <p:spPr>
          <a:xfrm>
            <a:off x="1296424" y="3464374"/>
            <a:ext cx="7130316" cy="2673620"/>
          </a:xfrm>
          <a:noFill/>
          <a:ln/>
        </p:spPr>
        <p:txBody>
          <a:bodyPr lIns="96162" tIns="48081" rIns="96162" bIns="48081"/>
          <a:lstStyle/>
          <a:p>
            <a:pPr eaLnBrk="1" hangingPunct="1">
              <a:spcBef>
                <a:spcPct val="0"/>
              </a:spcBef>
            </a:pPr>
            <a:r>
              <a:rPr lang="en-US" sz="1000">
                <a:latin typeface="Arial" charset="0"/>
              </a:rPr>
              <a:t> </a:t>
            </a:r>
            <a:endParaRPr lang="en-US" b="1">
              <a:latin typeface="Arial" charset="0"/>
            </a:endParaRPr>
          </a:p>
          <a:p>
            <a:pPr eaLnBrk="1" hangingPunct="1">
              <a:spcBef>
                <a:spcPct val="0"/>
              </a:spcBef>
            </a:pPr>
            <a:endParaRPr lang="en-US">
              <a:latin typeface="Arial" charset="0"/>
            </a:endParaRPr>
          </a:p>
        </p:txBody>
      </p:sp>
      <p:sp>
        <p:nvSpPr>
          <p:cNvPr id="4" name="Footer Placeholder 3"/>
          <p:cNvSpPr>
            <a:spLocks noGrp="1"/>
          </p:cNvSpPr>
          <p:nvPr>
            <p:ph type="ftr" sz="quarter" idx="4"/>
          </p:nvPr>
        </p:nvSpPr>
        <p:spPr>
          <a:xfrm>
            <a:off x="324107" y="6619057"/>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8273419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Rot="1" noChangeAspect="1" noChangeArrowheads="1" noTextEdit="1"/>
          </p:cNvSpPr>
          <p:nvPr>
            <p:ph type="sldImg"/>
          </p:nvPr>
        </p:nvSpPr>
        <p:spPr>
          <a:xfrm>
            <a:off x="2430463" y="546100"/>
            <a:ext cx="4862512" cy="2735263"/>
          </a:xfrm>
          <a:ln/>
        </p:spPr>
      </p:sp>
      <p:sp>
        <p:nvSpPr>
          <p:cNvPr id="348162" name="Rectangle 3"/>
          <p:cNvSpPr>
            <a:spLocks noGrp="1" noChangeArrowheads="1"/>
          </p:cNvSpPr>
          <p:nvPr>
            <p:ph type="body" idx="1"/>
          </p:nvPr>
        </p:nvSpPr>
        <p:spPr>
          <a:xfrm>
            <a:off x="1296424" y="3464374"/>
            <a:ext cx="7130316" cy="2673620"/>
          </a:xfrm>
          <a:noFill/>
          <a:ln/>
        </p:spPr>
        <p:txBody>
          <a:bodyPr lIns="96162" tIns="48081" rIns="96162" bIns="48081"/>
          <a:lstStyle/>
          <a:p>
            <a:pPr eaLnBrk="1" hangingPunct="1">
              <a:spcBef>
                <a:spcPct val="0"/>
              </a:spcBef>
            </a:pPr>
            <a:r>
              <a:rPr lang="en-US" sz="1000">
                <a:latin typeface="Arial" charset="0"/>
              </a:rPr>
              <a:t> </a:t>
            </a:r>
            <a:endParaRPr lang="en-US" b="1">
              <a:latin typeface="Arial" charset="0"/>
            </a:endParaRPr>
          </a:p>
          <a:p>
            <a:pPr eaLnBrk="1" hangingPunct="1">
              <a:spcBef>
                <a:spcPct val="0"/>
              </a:spcBef>
            </a:pPr>
            <a:endParaRPr lang="en-US">
              <a:latin typeface="Arial" charset="0"/>
            </a:endParaRPr>
          </a:p>
        </p:txBody>
      </p:sp>
      <p:sp>
        <p:nvSpPr>
          <p:cNvPr id="4" name="Footer Placeholder 3"/>
          <p:cNvSpPr>
            <a:spLocks noGrp="1"/>
          </p:cNvSpPr>
          <p:nvPr>
            <p:ph type="ftr" sz="quarter" idx="4"/>
          </p:nvPr>
        </p:nvSpPr>
        <p:spPr>
          <a:xfrm>
            <a:off x="188560" y="6556619"/>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11506838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433638" y="546100"/>
            <a:ext cx="4864100" cy="2735263"/>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a:latin typeface="Arial" charset="0"/>
            </a:endParaRPr>
          </a:p>
          <a:p>
            <a:endParaRPr lang="en-US" sz="1000" b="1">
              <a:latin typeface="Arial" charset="0"/>
            </a:endParaRPr>
          </a:p>
          <a:p>
            <a:endParaRPr lang="en-US" sz="1000" b="1">
              <a:latin typeface="Arial" charset="0"/>
            </a:endParaRPr>
          </a:p>
          <a:p>
            <a:endParaRPr lang="en-US" sz="900" b="1">
              <a:latin typeface="Arial" charset="0"/>
            </a:endParaRPr>
          </a:p>
          <a:p>
            <a:endParaRPr lang="en-US" sz="900" b="1">
              <a:solidFill>
                <a:srgbClr val="FFFFCC"/>
              </a:solidFill>
              <a:latin typeface="Arial" charset="0"/>
            </a:endParaRPr>
          </a:p>
          <a:p>
            <a:endParaRPr lang="en-US" sz="900" b="1">
              <a:solidFill>
                <a:srgbClr val="FFFFCC"/>
              </a:solidFill>
              <a:latin typeface="Arial" charset="0"/>
            </a:endParaRPr>
          </a:p>
        </p:txBody>
      </p:sp>
      <p:sp>
        <p:nvSpPr>
          <p:cNvPr id="10" name="Footer Placeholder 9"/>
          <p:cNvSpPr>
            <a:spLocks noGrp="1"/>
          </p:cNvSpPr>
          <p:nvPr>
            <p:ph type="ftr" sz="quarter" idx="4"/>
          </p:nvPr>
        </p:nvSpPr>
        <p:spPr>
          <a:xfrm>
            <a:off x="310351" y="6626863"/>
            <a:ext cx="4213368" cy="364867"/>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5256435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433638" y="546100"/>
            <a:ext cx="4864100" cy="2735263"/>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a:latin typeface="Arial" charset="0"/>
            </a:endParaRPr>
          </a:p>
          <a:p>
            <a:endParaRPr lang="en-US" sz="1000" b="1">
              <a:latin typeface="Arial" charset="0"/>
            </a:endParaRPr>
          </a:p>
          <a:p>
            <a:endParaRPr lang="en-US" sz="1000" b="1">
              <a:latin typeface="Arial" charset="0"/>
            </a:endParaRPr>
          </a:p>
          <a:p>
            <a:endParaRPr lang="en-US" sz="900" b="1">
              <a:latin typeface="Arial" charset="0"/>
            </a:endParaRPr>
          </a:p>
          <a:p>
            <a:endParaRPr lang="en-US" sz="900" b="1">
              <a:solidFill>
                <a:srgbClr val="FFFFCC"/>
              </a:solidFill>
              <a:latin typeface="Arial" charset="0"/>
            </a:endParaRPr>
          </a:p>
          <a:p>
            <a:endParaRPr lang="en-US" sz="900" b="1">
              <a:solidFill>
                <a:srgbClr val="FFFFCC"/>
              </a:solidFill>
              <a:latin typeface="Arial" charset="0"/>
            </a:endParaRPr>
          </a:p>
        </p:txBody>
      </p:sp>
      <p:sp>
        <p:nvSpPr>
          <p:cNvPr id="10" name="Footer Placeholder 9"/>
          <p:cNvSpPr>
            <a:spLocks noGrp="1"/>
          </p:cNvSpPr>
          <p:nvPr>
            <p:ph type="ftr" sz="quarter" idx="4"/>
          </p:nvPr>
        </p:nvSpPr>
        <p:spPr>
          <a:xfrm>
            <a:off x="296597" y="6517595"/>
            <a:ext cx="4213368" cy="364867"/>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5602863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endParaRPr lang="en-US" sz="1200">
              <a:solidFill>
                <a:srgbClr val="000000"/>
              </a:solidFill>
            </a:endParaRPr>
          </a:p>
        </p:txBody>
      </p:sp>
      <p:sp>
        <p:nvSpPr>
          <p:cNvPr id="354306" name="Rectangle 2"/>
          <p:cNvSpPr>
            <a:spLocks noGrp="1" noRot="1" noChangeAspect="1" noChangeArrowheads="1" noTextEdit="1"/>
          </p:cNvSpPr>
          <p:nvPr>
            <p:ph type="sldImg"/>
          </p:nvPr>
        </p:nvSpPr>
        <p:spPr>
          <a:xfrm>
            <a:off x="2430463" y="546100"/>
            <a:ext cx="4862512" cy="2735263"/>
          </a:xfrm>
          <a:ln/>
        </p:spPr>
      </p:sp>
      <p:sp>
        <p:nvSpPr>
          <p:cNvPr id="354307"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sz="1000" b="1">
              <a:latin typeface="Arial" charset="0"/>
            </a:endParaRPr>
          </a:p>
        </p:txBody>
      </p:sp>
      <p:sp>
        <p:nvSpPr>
          <p:cNvPr id="5" name="Footer Placeholder 4"/>
          <p:cNvSpPr>
            <a:spLocks noGrp="1"/>
          </p:cNvSpPr>
          <p:nvPr>
            <p:ph type="ftr" sz="quarter" idx="4"/>
          </p:nvPr>
        </p:nvSpPr>
        <p:spPr>
          <a:xfrm>
            <a:off x="296596" y="6561388"/>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65930700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endParaRPr lang="en-US" sz="1200">
              <a:solidFill>
                <a:srgbClr val="000000"/>
              </a:solidFill>
            </a:endParaRPr>
          </a:p>
        </p:txBody>
      </p:sp>
      <p:sp>
        <p:nvSpPr>
          <p:cNvPr id="356354" name="Rectangle 2"/>
          <p:cNvSpPr>
            <a:spLocks noGrp="1" noRot="1" noChangeAspect="1" noChangeArrowheads="1" noTextEdit="1"/>
          </p:cNvSpPr>
          <p:nvPr>
            <p:ph type="sldImg"/>
          </p:nvPr>
        </p:nvSpPr>
        <p:spPr>
          <a:xfrm>
            <a:off x="2430463" y="546100"/>
            <a:ext cx="4862512" cy="2735263"/>
          </a:xfrm>
          <a:ln/>
        </p:spPr>
      </p:sp>
      <p:sp>
        <p:nvSpPr>
          <p:cNvPr id="356355"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sz="1000" b="1">
              <a:latin typeface="Arial" charset="0"/>
            </a:endParaRPr>
          </a:p>
        </p:txBody>
      </p:sp>
      <p:sp>
        <p:nvSpPr>
          <p:cNvPr id="5" name="Footer Placeholder 4"/>
          <p:cNvSpPr>
            <a:spLocks noGrp="1"/>
          </p:cNvSpPr>
          <p:nvPr>
            <p:ph type="ftr" sz="quarter" idx="4"/>
          </p:nvPr>
        </p:nvSpPr>
        <p:spPr>
          <a:xfrm>
            <a:off x="188560" y="6561388"/>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1070149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endParaRPr>
          </a:p>
        </p:txBody>
      </p:sp>
      <p:sp>
        <p:nvSpPr>
          <p:cNvPr id="19763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defTabSz="961787">
              <a:defRPr/>
            </a:pPr>
            <a:endParaRPr lang="en-US" sz="1200" kern="0">
              <a:solidFill>
                <a:srgbClr val="000000"/>
              </a:solidFill>
            </a:endParaRPr>
          </a:p>
        </p:txBody>
      </p:sp>
      <p:sp>
        <p:nvSpPr>
          <p:cNvPr id="19763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pPr defTabSz="961787">
              <a:defRPr/>
            </a:pPr>
            <a:endParaRPr lang="en-US" sz="1200" kern="0">
              <a:solidFill>
                <a:srgbClr val="000000"/>
              </a:solidFill>
            </a:endParaRPr>
          </a:p>
        </p:txBody>
      </p:sp>
      <p:sp>
        <p:nvSpPr>
          <p:cNvPr id="19763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2" tIns="48081" rIns="96162" bIns="48081" anchor="b"/>
          <a:lstStyle/>
          <a:p>
            <a:pPr algn="r" defTabSz="961787">
              <a:defRPr/>
            </a:pPr>
            <a:endParaRPr lang="en-US" sz="1200" kern="0">
              <a:solidFill>
                <a:srgbClr val="000000"/>
              </a:solidFill>
            </a:endParaRPr>
          </a:p>
        </p:txBody>
      </p:sp>
      <p:sp>
        <p:nvSpPr>
          <p:cNvPr id="197638" name="Rectangle 2"/>
          <p:cNvSpPr>
            <a:spLocks noGrp="1" noRot="1" noChangeAspect="1" noChangeArrowheads="1" noTextEdit="1"/>
          </p:cNvSpPr>
          <p:nvPr>
            <p:ph type="sldImg"/>
          </p:nvPr>
        </p:nvSpPr>
        <p:spPr>
          <a:xfrm>
            <a:off x="2486025" y="538163"/>
            <a:ext cx="4859338" cy="2733675"/>
          </a:xfrm>
          <a:ln/>
        </p:spPr>
      </p:sp>
      <p:sp>
        <p:nvSpPr>
          <p:cNvPr id="209927" name="Rectangle 3"/>
          <p:cNvSpPr>
            <a:spLocks noGrp="1" noChangeArrowheads="1"/>
          </p:cNvSpPr>
          <p:nvPr>
            <p:ph type="body" idx="1"/>
          </p:nvPr>
        </p:nvSpPr>
        <p:spPr>
          <a:xfrm>
            <a:off x="1296424" y="3464373"/>
            <a:ext cx="7130316" cy="3281317"/>
          </a:xfrm>
          <a:ln/>
        </p:spPr>
        <p:txBody>
          <a:bodyPr lIns="96162" tIns="48081" rIns="96162" bIns="48081"/>
          <a:lstStyle/>
          <a:p>
            <a:pPr algn="l"/>
            <a:r>
              <a:rPr lang="en-US" sz="1200" b="1" i="0">
                <a:solidFill>
                  <a:srgbClr val="000000"/>
                </a:solidFill>
                <a:effectLst/>
                <a:latin typeface="Open Sans" panose="020B0606030504020204" pitchFamily="34" charset="0"/>
              </a:rPr>
              <a:t>Reference: 2023 Immunization Schedule: </a:t>
            </a:r>
            <a:r>
              <a:rPr lang="en-US" sz="1200" b="1" i="0">
                <a:solidFill>
                  <a:srgbClr val="000000"/>
                </a:solidFill>
                <a:effectLst/>
                <a:latin typeface="Open Sans" panose="020B0606030504020204" pitchFamily="34" charset="0"/>
                <a:hlinkClick r:id="rId3"/>
              </a:rPr>
              <a:t>https://www.cdc.gov/vaccines/schedules/hcp/imz/child-adolescent.html#note-tdap</a:t>
            </a:r>
            <a:endParaRPr lang="en-US" sz="1200" b="1" i="0">
              <a:solidFill>
                <a:srgbClr val="000000"/>
              </a:solidFill>
              <a:effectLst/>
              <a:latin typeface="Open Sans" panose="020B0606030504020204" pitchFamily="34" charset="0"/>
            </a:endParaRPr>
          </a:p>
          <a:p>
            <a:pPr algn="l"/>
            <a:endParaRPr lang="en-US" b="1">
              <a:solidFill>
                <a:srgbClr val="000000"/>
              </a:solidFill>
              <a:latin typeface="Open Sans" panose="020B0606030504020204" pitchFamily="34" charset="0"/>
            </a:endParaRPr>
          </a:p>
          <a:p>
            <a:pPr algn="l"/>
            <a:r>
              <a:rPr lang="en-US" sz="1200" b="1" i="0">
                <a:solidFill>
                  <a:srgbClr val="000000"/>
                </a:solidFill>
                <a:effectLst/>
                <a:latin typeface="Open Sans" panose="020B0606030504020204" pitchFamily="34" charset="0"/>
              </a:rPr>
              <a:t>Speaker Notes: (at your discretion)</a:t>
            </a:r>
          </a:p>
          <a:p>
            <a:pPr algn="l">
              <a:buFont typeface="Arial" panose="020B0604020202020204" pitchFamily="34" charset="0"/>
              <a:buChar char="•"/>
            </a:pPr>
            <a:r>
              <a:rPr lang="en-US" b="1" i="0">
                <a:solidFill>
                  <a:srgbClr val="000000"/>
                </a:solidFill>
                <a:effectLst/>
                <a:latin typeface="Arial" panose="020B0604020202020204" pitchFamily="34" charset="0"/>
                <a:cs typeface="Arial" panose="020B0604020202020204" pitchFamily="34" charset="0"/>
              </a:rPr>
              <a:t>Adolescents age 11–12 years:</a:t>
            </a:r>
            <a:r>
              <a:rPr lang="en-US" b="0" i="0">
                <a:solidFill>
                  <a:srgbClr val="000000"/>
                </a:solidFill>
                <a:effectLst/>
                <a:latin typeface="Arial" panose="020B0604020202020204" pitchFamily="34" charset="0"/>
                <a:cs typeface="Arial" panose="020B0604020202020204" pitchFamily="34" charset="0"/>
              </a:rPr>
              <a:t> 1 dose Tdap</a:t>
            </a:r>
          </a:p>
          <a:p>
            <a:pPr algn="l">
              <a:buFont typeface="Arial" panose="020B0604020202020204" pitchFamily="34" charset="0"/>
              <a:buChar char="•"/>
            </a:pPr>
            <a:r>
              <a:rPr lang="en-US" b="1" i="0">
                <a:solidFill>
                  <a:srgbClr val="000000"/>
                </a:solidFill>
                <a:effectLst/>
                <a:latin typeface="Arial" panose="020B0604020202020204" pitchFamily="34" charset="0"/>
                <a:cs typeface="Arial" panose="020B0604020202020204" pitchFamily="34" charset="0"/>
              </a:rPr>
              <a:t>Pregnancy: </a:t>
            </a:r>
            <a:r>
              <a:rPr lang="en-US" b="0" i="0">
                <a:solidFill>
                  <a:srgbClr val="000000"/>
                </a:solidFill>
                <a:effectLst/>
                <a:latin typeface="Arial" panose="020B0604020202020204" pitchFamily="34" charset="0"/>
                <a:cs typeface="Arial" panose="020B0604020202020204" pitchFamily="34" charset="0"/>
              </a:rPr>
              <a:t>1 dose Tdap during each pregnancy, preferably in early part of gestational weeks 27–36.</a:t>
            </a:r>
          </a:p>
          <a:p>
            <a:pPr algn="l">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Tdap may be administered regardless of the interval since the last tetanus- and diphtheria-toxoid-containing vaccine.</a:t>
            </a:r>
          </a:p>
          <a:p>
            <a:pPr marL="800100" lvl="1" indent="-342900">
              <a:buFont typeface="Arial" panose="020B0604020202020204" pitchFamily="34" charset="0"/>
              <a:buChar char="•"/>
            </a:pPr>
            <a:r>
              <a:rPr lang="en-US" kern="0">
                <a:latin typeface="Arial" panose="020B0604020202020204" pitchFamily="34" charset="0"/>
                <a:cs typeface="Arial" panose="020B0604020202020204" pitchFamily="34" charset="0"/>
              </a:rPr>
              <a:t>Unvaccinated persons 7-18 yrs. of age</a:t>
            </a:r>
          </a:p>
          <a:p>
            <a:pPr marL="1257300" lvl="2" indent="-342900">
              <a:buFont typeface="Arial" panose="020B0604020202020204" pitchFamily="34" charset="0"/>
              <a:buChar char="•"/>
            </a:pPr>
            <a:r>
              <a:rPr lang="en-US" kern="0">
                <a:latin typeface="Arial" panose="020B0604020202020204" pitchFamily="34" charset="0"/>
                <a:cs typeface="Arial" panose="020B0604020202020204" pitchFamily="34" charset="0"/>
              </a:rPr>
              <a:t>3 doses  of Td or Tdap, given at appropriate intervals—see Catch-up Schedule</a:t>
            </a:r>
          </a:p>
          <a:p>
            <a:pPr marL="1257300" lvl="2" indent="-342900">
              <a:buFont typeface="Arial" panose="020B0604020202020204" pitchFamily="34" charset="0"/>
              <a:buChar char="•"/>
            </a:pPr>
            <a:r>
              <a:rPr lang="en-US" kern="0">
                <a:latin typeface="Arial" panose="020B0604020202020204" pitchFamily="34" charset="0"/>
                <a:cs typeface="Arial" panose="020B0604020202020204" pitchFamily="34" charset="0"/>
              </a:rPr>
              <a:t>Children 7-9 years of age who receive Tdap as part of the catch-up series </a:t>
            </a:r>
            <a:r>
              <a:rPr lang="en-US" u="sng" kern="0">
                <a:latin typeface="Arial" panose="020B0604020202020204" pitchFamily="34" charset="0"/>
                <a:cs typeface="Arial" panose="020B0604020202020204" pitchFamily="34" charset="0"/>
              </a:rPr>
              <a:t>should</a:t>
            </a:r>
            <a:r>
              <a:rPr lang="en-US" kern="0">
                <a:latin typeface="Arial" panose="020B0604020202020204" pitchFamily="34" charset="0"/>
                <a:cs typeface="Arial" panose="020B0604020202020204" pitchFamily="34" charset="0"/>
              </a:rPr>
              <a:t> be given Tdap again at ages 11-12 year</a:t>
            </a:r>
            <a:endParaRPr lang="en-US">
              <a:solidFill>
                <a:srgbClr val="000000"/>
              </a:solidFill>
              <a:latin typeface="Open Sans" panose="020B0606030504020204" pitchFamily="34" charset="0"/>
            </a:endParaRPr>
          </a:p>
          <a:p>
            <a:pPr algn="l">
              <a:buFont typeface="Arial" panose="020B0604020202020204" pitchFamily="34" charset="0"/>
              <a:buChar char="•"/>
            </a:pPr>
            <a:endParaRPr lang="en-US" sz="1200" b="0" i="0">
              <a:solidFill>
                <a:srgbClr val="000000"/>
              </a:solidFill>
              <a:effectLst/>
              <a:latin typeface="Open Sans" panose="020B0606030504020204" pitchFamily="34" charset="0"/>
            </a:endParaRPr>
          </a:p>
          <a:p>
            <a:pPr algn="l">
              <a:buFont typeface="Arial" panose="020B0604020202020204" pitchFamily="34" charset="0"/>
              <a:buChar char="•"/>
            </a:pPr>
            <a:r>
              <a:rPr lang="en-US" b="1" i="0">
                <a:solidFill>
                  <a:srgbClr val="000000"/>
                </a:solidFill>
                <a:effectLst/>
                <a:latin typeface="Open Sans" panose="020B0606030504020204" pitchFamily="34" charset="0"/>
              </a:rPr>
              <a:t>Adolescents age 13–18 years who have not received Tdap:</a:t>
            </a:r>
            <a:r>
              <a:rPr lang="en-US" b="0" i="0">
                <a:solidFill>
                  <a:srgbClr val="000000"/>
                </a:solidFill>
                <a:effectLst/>
                <a:latin typeface="Open Sans" panose="020B0606030504020204" pitchFamily="34" charset="0"/>
              </a:rPr>
              <a:t> 1 dose Tdap, then Td or Tdap booster every 10 years</a:t>
            </a:r>
          </a:p>
          <a:p>
            <a:pPr algn="l">
              <a:buFont typeface="Arial" panose="020B0604020202020204" pitchFamily="34" charset="0"/>
              <a:buChar char="•"/>
            </a:pPr>
            <a:r>
              <a:rPr lang="en-US" b="1" i="0">
                <a:solidFill>
                  <a:srgbClr val="000000"/>
                </a:solidFill>
                <a:effectLst/>
                <a:latin typeface="Open Sans" panose="020B0606030504020204" pitchFamily="34" charset="0"/>
              </a:rPr>
              <a:t>Persons age 7–18 years not fully vaccinated* with DTaP:</a:t>
            </a:r>
            <a:r>
              <a:rPr lang="en-US" b="0" i="0">
                <a:solidFill>
                  <a:srgbClr val="000000"/>
                </a:solidFill>
                <a:effectLst/>
                <a:latin typeface="Open Sans" panose="020B0606030504020204" pitchFamily="34" charset="0"/>
              </a:rPr>
              <a:t> 1 dose Tdap as part of the catch-up series (preferably the first dose); if additional doses are needed, use Td or Tdap.</a:t>
            </a:r>
          </a:p>
          <a:p>
            <a:pPr algn="l">
              <a:buFont typeface="Arial" panose="020B0604020202020204" pitchFamily="34" charset="0"/>
              <a:buChar char="•"/>
            </a:pPr>
            <a:r>
              <a:rPr lang="en-US" b="1" i="0">
                <a:solidFill>
                  <a:srgbClr val="000000"/>
                </a:solidFill>
                <a:effectLst/>
                <a:latin typeface="Open Sans" panose="020B0606030504020204" pitchFamily="34" charset="0"/>
              </a:rPr>
              <a:t>Tdap administered at age 7–10 years</a:t>
            </a:r>
            <a:endParaRPr lang="en-US" b="0" i="0">
              <a:solidFill>
                <a:srgbClr val="000000"/>
              </a:solidFill>
              <a:effectLst/>
              <a:latin typeface="Open Sans" panose="020B0606030504020204" pitchFamily="34" charset="0"/>
            </a:endParaRPr>
          </a:p>
          <a:p>
            <a:pPr marL="742950" lvl="1" indent="-285750" algn="l">
              <a:buFont typeface="Arial" panose="020B0604020202020204" pitchFamily="34" charset="0"/>
              <a:buChar char="•"/>
            </a:pPr>
            <a:r>
              <a:rPr lang="en-US" b="1" i="0">
                <a:solidFill>
                  <a:srgbClr val="000000"/>
                </a:solidFill>
                <a:effectLst/>
                <a:latin typeface="Open Sans" panose="020B0606030504020204" pitchFamily="34" charset="0"/>
              </a:rPr>
              <a:t>Children age 7–9 years</a:t>
            </a:r>
            <a:r>
              <a:rPr lang="en-US" b="0" i="0">
                <a:solidFill>
                  <a:srgbClr val="000000"/>
                </a:solidFill>
                <a:effectLst/>
                <a:latin typeface="Open Sans" panose="020B0606030504020204" pitchFamily="34" charset="0"/>
              </a:rPr>
              <a:t> who receive Tdap should receive the routine Tdap dose at age 11–12 years.</a:t>
            </a:r>
          </a:p>
          <a:p>
            <a:pPr marL="742950" lvl="1" indent="-285750" algn="l">
              <a:buFont typeface="Arial" panose="020B0604020202020204" pitchFamily="34" charset="0"/>
              <a:buChar char="•"/>
            </a:pPr>
            <a:r>
              <a:rPr lang="en-US" b="1" i="0">
                <a:solidFill>
                  <a:srgbClr val="000000"/>
                </a:solidFill>
                <a:effectLst/>
                <a:latin typeface="Open Sans" panose="020B0606030504020204" pitchFamily="34" charset="0"/>
              </a:rPr>
              <a:t>Children age 10 years</a:t>
            </a:r>
            <a:r>
              <a:rPr lang="en-US" b="0" i="0">
                <a:solidFill>
                  <a:srgbClr val="000000"/>
                </a:solidFill>
                <a:effectLst/>
                <a:latin typeface="Open Sans" panose="020B0606030504020204" pitchFamily="34" charset="0"/>
              </a:rPr>
              <a:t> who receive Tdap do not need  the routine Tdap dose at age 11–12 years.</a:t>
            </a:r>
          </a:p>
          <a:p>
            <a:pPr algn="l">
              <a:buFont typeface="Arial" panose="020B0604020202020204" pitchFamily="34" charset="0"/>
              <a:buChar char="•"/>
            </a:pPr>
            <a:r>
              <a:rPr lang="en-US" b="1" i="0">
                <a:solidFill>
                  <a:srgbClr val="000000"/>
                </a:solidFill>
                <a:effectLst/>
                <a:latin typeface="Open Sans" panose="020B0606030504020204" pitchFamily="34" charset="0"/>
              </a:rPr>
              <a:t>DTaP inadvertently administered  on or after age 7 years:</a:t>
            </a:r>
            <a:endParaRPr lang="en-US" b="0" i="0">
              <a:solidFill>
                <a:srgbClr val="000000"/>
              </a:solidFill>
              <a:effectLst/>
              <a:latin typeface="Open Sans" panose="020B0606030504020204" pitchFamily="34" charset="0"/>
            </a:endParaRPr>
          </a:p>
          <a:p>
            <a:pPr marL="742950" lvl="1" indent="-285750" algn="l">
              <a:buFont typeface="Arial" panose="020B0604020202020204" pitchFamily="34" charset="0"/>
              <a:buChar char="•"/>
            </a:pPr>
            <a:r>
              <a:rPr lang="en-US" b="1" i="0">
                <a:solidFill>
                  <a:srgbClr val="000000"/>
                </a:solidFill>
                <a:effectLst/>
                <a:latin typeface="Open Sans" panose="020B0606030504020204" pitchFamily="34" charset="0"/>
              </a:rPr>
              <a:t>Children age 7–9 years</a:t>
            </a:r>
            <a:r>
              <a:rPr lang="en-US" b="0" i="0">
                <a:solidFill>
                  <a:srgbClr val="000000"/>
                </a:solidFill>
                <a:effectLst/>
                <a:latin typeface="Open Sans" panose="020B0606030504020204" pitchFamily="34" charset="0"/>
              </a:rPr>
              <a:t>: DTaP may count as part of catch-up series. Administer routine Tdap dose at age 11–12 years.</a:t>
            </a:r>
          </a:p>
          <a:p>
            <a:pPr marL="742950" lvl="1" indent="-285750" algn="l">
              <a:buFont typeface="Arial" panose="020B0604020202020204" pitchFamily="34" charset="0"/>
              <a:buChar char="•"/>
            </a:pPr>
            <a:r>
              <a:rPr lang="en-US" b="1" i="0">
                <a:solidFill>
                  <a:srgbClr val="000000"/>
                </a:solidFill>
                <a:effectLst/>
                <a:latin typeface="Open Sans" panose="020B0606030504020204" pitchFamily="34" charset="0"/>
              </a:rPr>
              <a:t>Children age 10–18 years:</a:t>
            </a:r>
            <a:r>
              <a:rPr lang="en-US" b="0" i="0">
                <a:solidFill>
                  <a:srgbClr val="000000"/>
                </a:solidFill>
                <a:effectLst/>
                <a:latin typeface="Open Sans" panose="020B0606030504020204" pitchFamily="34" charset="0"/>
              </a:rPr>
              <a:t> Count dose of DTaP as the adolescent Tdap booster.</a:t>
            </a:r>
          </a:p>
          <a:p>
            <a:pPr algn="l">
              <a:buFont typeface="Arial" panose="020B0604020202020204" pitchFamily="34" charset="0"/>
              <a:buChar char="•"/>
            </a:pPr>
            <a:r>
              <a:rPr lang="en-US" b="0" i="0">
                <a:solidFill>
                  <a:srgbClr val="000000"/>
                </a:solidFill>
                <a:effectLst/>
                <a:latin typeface="Open Sans" panose="020B0606030504020204" pitchFamily="34" charset="0"/>
              </a:rPr>
              <a:t>For other catch-up guidance, see </a:t>
            </a:r>
            <a:r>
              <a:rPr lang="en-US" b="0" i="0" u="sng">
                <a:solidFill>
                  <a:srgbClr val="075290"/>
                </a:solidFill>
                <a:effectLst/>
                <a:latin typeface="Open Sans" panose="020B0606030504020204" pitchFamily="34" charset="0"/>
                <a:hlinkClick r:id="rId4"/>
              </a:rPr>
              <a:t>Table 2</a:t>
            </a:r>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*Fully vaccinated = 5 valid doses of DTaP OR 4 valid doses of DTaP if dose 4 was administered at age 4 years or older.</a:t>
            </a:r>
          </a:p>
          <a:p>
            <a:pPr algn="l">
              <a:buFont typeface="Arial" panose="020B0604020202020204" pitchFamily="34" charset="0"/>
              <a:buChar char="•"/>
            </a:pPr>
            <a:r>
              <a:rPr lang="en-US" b="1" i="0">
                <a:solidFill>
                  <a:srgbClr val="000000"/>
                </a:solidFill>
                <a:effectLst/>
                <a:latin typeface="Open Sans" panose="020B0606030504020204" pitchFamily="34" charset="0"/>
              </a:rPr>
              <a:t>Wound management</a:t>
            </a:r>
            <a:r>
              <a:rPr lang="en-US" b="0" i="0">
                <a:solidFill>
                  <a:srgbClr val="000000"/>
                </a:solidFill>
                <a:effectLst/>
                <a:latin typeface="Open Sans" panose="020B0606030504020204" pitchFamily="34" charset="0"/>
              </a:rPr>
              <a:t> in persons age 7 years or older with history of 3 or more doses of tetanus-toxoid-containing vaccine: For clean and minor wounds, administer Tdap or Td if more than 10 years since last dose of tetanus-toxoid-containing vaccine; for all other wounds, administer Tdap or Td if more than 5 years since last dose of tetanus-toxoid-containing vaccine. Tdap is preferred for persons age 11 years or older who have not previously received Tdap or whose Tdap history is unknown. If a tetanus-toxoid-containing vaccine is indicated for a pregnant adolescent, use Tdap.</a:t>
            </a:r>
          </a:p>
          <a:p>
            <a:pPr algn="l">
              <a:buFont typeface="Arial" panose="020B0604020202020204" pitchFamily="34" charset="0"/>
              <a:buChar char="•"/>
            </a:pPr>
            <a:r>
              <a:rPr lang="en-US" b="0" i="0">
                <a:solidFill>
                  <a:srgbClr val="000000"/>
                </a:solidFill>
                <a:effectLst/>
                <a:latin typeface="Open Sans" panose="020B0606030504020204" pitchFamily="34" charset="0"/>
              </a:rPr>
              <a:t>For detailed information, see </a:t>
            </a:r>
            <a:r>
              <a:rPr lang="en-US" b="0" i="0" u="sng">
                <a:solidFill>
                  <a:srgbClr val="075290"/>
                </a:solidFill>
                <a:effectLst/>
                <a:latin typeface="Open Sans" panose="020B0606030504020204" pitchFamily="34" charset="0"/>
                <a:hlinkClick r:id="rId5"/>
              </a:rPr>
              <a:t>www.cdc.gov/mmwr/volumes/69/wr/mm6903a5.htm</a:t>
            </a:r>
            <a:r>
              <a:rPr lang="en-US" b="0" i="0">
                <a:solidFill>
                  <a:srgbClr val="000000"/>
                </a:solidFill>
                <a:effectLst/>
                <a:latin typeface="Open Sans" panose="020B0606030504020204" pitchFamily="34" charset="0"/>
              </a:rPr>
              <a:t>.</a:t>
            </a:r>
          </a:p>
          <a:p>
            <a:pPr algn="l">
              <a:buFont typeface="Arial" panose="020B0604020202020204" pitchFamily="34" charset="0"/>
              <a:buChar char="•"/>
            </a:pPr>
            <a:endParaRPr lang="en-US" sz="1200" b="0" i="0">
              <a:solidFill>
                <a:srgbClr val="000000"/>
              </a:solidFill>
              <a:effectLst/>
              <a:latin typeface="Open Sans" panose="020B0606030504020204" pitchFamily="34" charset="0"/>
            </a:endParaRPr>
          </a:p>
          <a:p>
            <a:endParaRPr lang="en-US" sz="1000"/>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2023</a:t>
            </a:r>
          </a:p>
        </p:txBody>
      </p:sp>
    </p:spTree>
    <p:extLst>
      <p:ext uri="{BB962C8B-B14F-4D97-AF65-F5344CB8AC3E}">
        <p14:creationId xmlns:p14="http://schemas.microsoft.com/office/powerpoint/2010/main" val="129476717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noRot="1" noChangeAspect="1" noChangeArrowheads="1" noTextEdit="1"/>
          </p:cNvSpPr>
          <p:nvPr>
            <p:ph type="sldImg"/>
          </p:nvPr>
        </p:nvSpPr>
        <p:spPr>
          <a:ln/>
        </p:spPr>
      </p:sp>
      <p:sp>
        <p:nvSpPr>
          <p:cNvPr id="358402" name="Rectangle 3"/>
          <p:cNvSpPr>
            <a:spLocks noGrp="1" noChangeArrowheads="1"/>
          </p:cNvSpPr>
          <p:nvPr>
            <p:ph type="body" idx="1"/>
          </p:nvPr>
        </p:nvSpPr>
        <p:spPr>
          <a:xfrm>
            <a:off x="911549" y="3464374"/>
            <a:ext cx="7900065" cy="1915243"/>
          </a:xfrm>
          <a:noFill/>
          <a:ln/>
        </p:spPr>
        <p:txBody>
          <a:bodyPr lIns="96145" tIns="48073" rIns="96145" bIns="48073"/>
          <a:lstStyle/>
          <a:p>
            <a:pPr eaLnBrk="1" hangingPunct="1">
              <a:lnSpc>
                <a:spcPct val="90000"/>
              </a:lnSpc>
              <a:spcBef>
                <a:spcPct val="0"/>
              </a:spcBef>
            </a:pPr>
            <a:endParaRPr lang="en-US" sz="900" b="1">
              <a:latin typeface="Arial" charset="0"/>
            </a:endParaRPr>
          </a:p>
        </p:txBody>
      </p:sp>
      <p:sp>
        <p:nvSpPr>
          <p:cNvPr id="4" name="Footer Placeholder 3"/>
          <p:cNvSpPr>
            <a:spLocks noGrp="1"/>
          </p:cNvSpPr>
          <p:nvPr>
            <p:ph type="ftr" sz="quarter" idx="4"/>
          </p:nvPr>
        </p:nvSpPr>
        <p:spPr>
          <a:xfrm>
            <a:off x="282839" y="6586260"/>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2668869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911549" y="3464373"/>
            <a:ext cx="7900065" cy="2811845"/>
          </a:xfrm>
          <a:noFill/>
          <a:ln/>
        </p:spPr>
        <p:txBody>
          <a:bodyPr lIns="96145" tIns="48073" rIns="96145" bIns="48073"/>
          <a:lstStyle/>
          <a:p>
            <a:pPr eaLnBrk="1" hangingPunct="1">
              <a:lnSpc>
                <a:spcPct val="90000"/>
              </a:lnSpc>
              <a:spcBef>
                <a:spcPct val="0"/>
              </a:spcBef>
            </a:pPr>
            <a:endParaRPr lang="en-US" sz="900" b="1">
              <a:latin typeface="Arial" charset="0"/>
            </a:endParaRPr>
          </a:p>
        </p:txBody>
      </p:sp>
      <p:sp>
        <p:nvSpPr>
          <p:cNvPr id="4" name="Footer Placeholder 3"/>
          <p:cNvSpPr>
            <a:spLocks noGrp="1"/>
          </p:cNvSpPr>
          <p:nvPr>
            <p:ph type="ftr" sz="quarter" idx="4"/>
          </p:nvPr>
        </p:nvSpPr>
        <p:spPr>
          <a:xfrm>
            <a:off x="326122" y="6634667"/>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4972773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Rot="1" noChangeAspect="1" noChangeArrowheads="1" noTextEdit="1"/>
          </p:cNvSpPr>
          <p:nvPr>
            <p:ph type="sldImg"/>
          </p:nvPr>
        </p:nvSpPr>
        <p:spPr>
          <a:ln/>
        </p:spPr>
      </p:sp>
      <p:sp>
        <p:nvSpPr>
          <p:cNvPr id="362498" name="Rectangle 3"/>
          <p:cNvSpPr>
            <a:spLocks noGrp="1" noChangeArrowheads="1"/>
          </p:cNvSpPr>
          <p:nvPr>
            <p:ph type="body" idx="1"/>
          </p:nvPr>
        </p:nvSpPr>
        <p:spPr>
          <a:xfrm>
            <a:off x="911546" y="3388412"/>
            <a:ext cx="7900065" cy="2469393"/>
          </a:xfrm>
          <a:noFill/>
          <a:ln/>
        </p:spPr>
        <p:txBody>
          <a:bodyPr lIns="96145" tIns="48073" rIns="96145" bIns="48073"/>
          <a:lstStyle/>
          <a:p>
            <a:pPr eaLnBrk="1" hangingPunct="1">
              <a:lnSpc>
                <a:spcPct val="90000"/>
              </a:lnSpc>
              <a:spcBef>
                <a:spcPct val="0"/>
              </a:spcBef>
            </a:pPr>
            <a:endParaRPr lang="en-US" sz="900" b="1">
              <a:latin typeface="Arial" charset="0"/>
            </a:endParaRPr>
          </a:p>
        </p:txBody>
      </p:sp>
      <p:sp>
        <p:nvSpPr>
          <p:cNvPr id="4" name="Footer Placeholder 3"/>
          <p:cNvSpPr>
            <a:spLocks noGrp="1"/>
          </p:cNvSpPr>
          <p:nvPr>
            <p:ph type="ftr" sz="quarter" idx="4"/>
          </p:nvPr>
        </p:nvSpPr>
        <p:spPr>
          <a:xfrm>
            <a:off x="324107" y="6603447"/>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18647811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Rot="1" noChangeAspect="1" noChangeArrowheads="1" noTextEdit="1"/>
          </p:cNvSpPr>
          <p:nvPr>
            <p:ph type="sldImg"/>
          </p:nvPr>
        </p:nvSpPr>
        <p:spPr>
          <a:ln/>
        </p:spPr>
      </p:sp>
      <p:sp>
        <p:nvSpPr>
          <p:cNvPr id="364546" name="Rectangle 3"/>
          <p:cNvSpPr>
            <a:spLocks noGrp="1" noChangeArrowheads="1"/>
          </p:cNvSpPr>
          <p:nvPr>
            <p:ph type="body" idx="1"/>
          </p:nvPr>
        </p:nvSpPr>
        <p:spPr>
          <a:xfrm>
            <a:off x="911552" y="3464373"/>
            <a:ext cx="7900065" cy="3537845"/>
          </a:xfrm>
          <a:noFill/>
          <a:ln/>
        </p:spPr>
        <p:txBody>
          <a:bodyPr lIns="96145" tIns="48073" rIns="96145" bIns="48073"/>
          <a:lstStyle/>
          <a:p>
            <a:pPr eaLnBrk="1" hangingPunct="1">
              <a:lnSpc>
                <a:spcPct val="90000"/>
              </a:lnSpc>
              <a:spcBef>
                <a:spcPct val="0"/>
              </a:spcBef>
            </a:pPr>
            <a:r>
              <a:rPr lang="en-US" sz="900">
                <a:latin typeface="Arial" charset="0"/>
              </a:rPr>
              <a:t>Answer: Tdap. MCV4, MenB, PCV13, and PPSV23 because he is asplenic. He can be offered HPV (this is an ACIP permissive recommendation) </a:t>
            </a:r>
          </a:p>
          <a:p>
            <a:pPr eaLnBrk="1" hangingPunct="1">
              <a:lnSpc>
                <a:spcPct val="90000"/>
              </a:lnSpc>
              <a:spcBef>
                <a:spcPct val="0"/>
              </a:spcBef>
            </a:pPr>
            <a:endParaRPr lang="en-US" sz="900" b="1" i="1">
              <a:latin typeface="Arial" charset="0"/>
            </a:endParaRPr>
          </a:p>
          <a:p>
            <a:pPr eaLnBrk="1" hangingPunct="1">
              <a:spcBef>
                <a:spcPct val="0"/>
              </a:spcBef>
            </a:pPr>
            <a:r>
              <a:rPr lang="en-US" sz="900" b="1" u="sng">
                <a:latin typeface="Arial" charset="0"/>
              </a:rPr>
              <a:t>Excerpt from Ask the Experts</a:t>
            </a:r>
          </a:p>
          <a:p>
            <a:pPr eaLnBrk="1" hangingPunct="1">
              <a:spcBef>
                <a:spcPct val="0"/>
              </a:spcBef>
            </a:pPr>
            <a:r>
              <a:rPr lang="en-US" sz="900" b="1" i="1">
                <a:latin typeface="Arial" charset="0"/>
              </a:rPr>
              <a:t>What vaccines are indicated for someone who has had a splenectomy, and is there concern that they may have a less than optimum response to vaccines?</a:t>
            </a:r>
            <a:r>
              <a:rPr lang="en-US" sz="900" b="1" i="1" baseline="30000">
                <a:latin typeface="Arial" charset="0"/>
              </a:rPr>
              <a:t>2</a:t>
            </a:r>
          </a:p>
          <a:p>
            <a:pPr eaLnBrk="1" hangingPunct="1">
              <a:spcBef>
                <a:spcPct val="0"/>
              </a:spcBef>
            </a:pPr>
            <a:r>
              <a:rPr lang="en-US" sz="900">
                <a:latin typeface="Arial" charset="0"/>
              </a:rPr>
              <a:t>Regarding which vaccines are indicated: People who do not have a functioning spleen or who have had a splenectomy do not handle encapsulated bacteria well and, therefore, are at increased risk for infection with encapsulated bacteria, especially </a:t>
            </a:r>
            <a:r>
              <a:rPr lang="en-US" sz="900" i="1">
                <a:latin typeface="Arial" charset="0"/>
              </a:rPr>
              <a:t>Neisseria meningitidis, Streptococcus pneumoniae, </a:t>
            </a:r>
            <a:r>
              <a:rPr lang="en-US" sz="900">
                <a:latin typeface="Arial" charset="0"/>
              </a:rPr>
              <a:t>and </a:t>
            </a:r>
            <a:r>
              <a:rPr lang="en-US" sz="900" i="1">
                <a:latin typeface="Arial" charset="0"/>
              </a:rPr>
              <a:t>Haemophilus influenzae </a:t>
            </a:r>
            <a:r>
              <a:rPr lang="en-US" sz="900">
                <a:latin typeface="Arial" charset="0"/>
              </a:rPr>
              <a:t>type b. They should be vaccinated with age-appropriate pneumococcal, meningococcal, and possibly Hib vaccines. Regarding immune response to vaccines: Immunosuppression is not an issue unless the patient has other health issues or treatments that are suppressing the immune system. Their response to vaccination should not be affected by the lack of a functioning spleen. In addition to receiving their routine vaccinations, children and adults without a functioning spleen who are age 2 years and older should receive 1 dose of pneumococcal polysaccharide vaccine (PPSV) and 1 dose of meningococcal conjugate vaccine (MCV4). MPSV4 should be used for adults age 56 and older who have not previously received meningococcal vaccine and anticipate requiring a single dose, such as international travelers and persons at risk as a result of a community outbreak of meningococcal disease</a:t>
            </a:r>
            <a:r>
              <a:rPr lang="en-US">
                <a:latin typeface="Arial" charset="0"/>
              </a:rPr>
              <a:t>. </a:t>
            </a:r>
            <a:r>
              <a:rPr lang="en-US" sz="900">
                <a:latin typeface="Arial" charset="0"/>
              </a:rPr>
              <a:t>ACIP recommends off-label use of MCV4 for persons age 56 years and older who were previously vaccinated with MCV4 and require revaccination or for whom multiple doses are anticipated, such as persons with asplenia and microbiologists. Men B is also recommended because he is asplenic.</a:t>
            </a:r>
            <a:r>
              <a:rPr lang="en-US">
                <a:latin typeface="Arial" charset="0"/>
              </a:rPr>
              <a:t> </a:t>
            </a:r>
            <a:r>
              <a:rPr lang="en-US" sz="900">
                <a:latin typeface="Arial" charset="0"/>
              </a:rPr>
              <a:t>Although </a:t>
            </a:r>
            <a:r>
              <a:rPr lang="en-US" sz="900" i="1">
                <a:latin typeface="Arial" charset="0"/>
              </a:rPr>
              <a:t>Haemophilus influenzae </a:t>
            </a:r>
            <a:r>
              <a:rPr lang="en-US" sz="900">
                <a:latin typeface="Arial" charset="0"/>
              </a:rPr>
              <a:t>type b (Hib) vaccine generally is not recommended for people age 5 years and older, studies suggest good immunogenicity in patients who have had a splenectomy. Giving 1 pediatric dose of Hib vaccine to these patients who have not previously received Hib vaccine is not contraindicated. Ideally, PPSV, meningococcal, and Hib vaccines should be administered at least 2 weeks before a scheduled splenectomy, if possible. If vaccines are not administered before surgery, they should be administered as soon as the person’s condition stabilizes post-operatively. </a:t>
            </a:r>
          </a:p>
          <a:p>
            <a:pPr eaLnBrk="1" hangingPunct="1">
              <a:spcBef>
                <a:spcPct val="0"/>
              </a:spcBef>
            </a:pPr>
            <a:endParaRPr lang="en-US" sz="900" b="1">
              <a:latin typeface="Arial" charset="0"/>
            </a:endParaRPr>
          </a:p>
        </p:txBody>
      </p:sp>
      <p:sp>
        <p:nvSpPr>
          <p:cNvPr id="4" name="Footer Placeholder 3"/>
          <p:cNvSpPr>
            <a:spLocks noGrp="1"/>
          </p:cNvSpPr>
          <p:nvPr>
            <p:ph type="ftr" sz="quarter" idx="4"/>
          </p:nvPr>
        </p:nvSpPr>
        <p:spPr>
          <a:xfrm>
            <a:off x="282839" y="6737607"/>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0486450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Rot="1" noChangeAspect="1" noChangeArrowheads="1" noTextEdit="1"/>
          </p:cNvSpPr>
          <p:nvPr>
            <p:ph type="sldImg"/>
          </p:nvPr>
        </p:nvSpPr>
        <p:spPr>
          <a:xfrm>
            <a:off x="2430463" y="546100"/>
            <a:ext cx="4862512" cy="2735263"/>
          </a:xfrm>
          <a:ln/>
        </p:spPr>
      </p:sp>
      <p:sp>
        <p:nvSpPr>
          <p:cNvPr id="366595" name="Rectangle 3"/>
          <p:cNvSpPr>
            <a:spLocks noGrp="1" noChangeArrowheads="1"/>
          </p:cNvSpPr>
          <p:nvPr>
            <p:ph type="body" idx="1"/>
          </p:nvPr>
        </p:nvSpPr>
        <p:spPr>
          <a:xfrm>
            <a:off x="972316" y="3464375"/>
            <a:ext cx="7778525" cy="3705957"/>
          </a:xfrm>
          <a:noFill/>
          <a:ln/>
        </p:spPr>
        <p:txBody>
          <a:bodyPr lIns="96162" tIns="48081" rIns="96162" bIns="48081"/>
          <a:lstStyle/>
          <a:p>
            <a:pPr eaLnBrk="1" hangingPunct="1">
              <a:spcBef>
                <a:spcPct val="0"/>
              </a:spcBef>
            </a:pPr>
            <a:endParaRPr lang="en-US" sz="900">
              <a:latin typeface="Arial" charset="0"/>
            </a:endParaRPr>
          </a:p>
          <a:p>
            <a:pPr eaLnBrk="1" hangingPunct="1">
              <a:spcBef>
                <a:spcPct val="0"/>
              </a:spcBef>
            </a:pPr>
            <a:endParaRPr lang="en-US" sz="900">
              <a:latin typeface="Arial" charset="0"/>
            </a:endParaRPr>
          </a:p>
        </p:txBody>
      </p:sp>
      <p:sp>
        <p:nvSpPr>
          <p:cNvPr id="5" name="Footer Placeholder 4"/>
          <p:cNvSpPr>
            <a:spLocks noGrp="1"/>
          </p:cNvSpPr>
          <p:nvPr>
            <p:ph type="ftr" sz="quarter" idx="4"/>
          </p:nvPr>
        </p:nvSpPr>
        <p:spPr>
          <a:xfrm>
            <a:off x="280827" y="6572316"/>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9719392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noTextEdit="1"/>
          </p:cNvSpPr>
          <p:nvPr>
            <p:ph type="sldImg"/>
          </p:nvPr>
        </p:nvSpPr>
        <p:spPr>
          <a:xfrm>
            <a:off x="2430463" y="546100"/>
            <a:ext cx="4862512" cy="2735263"/>
          </a:xfrm>
          <a:ln/>
        </p:spPr>
      </p:sp>
      <p:sp>
        <p:nvSpPr>
          <p:cNvPr id="368643" name="Rectangle 3"/>
          <p:cNvSpPr>
            <a:spLocks noGrp="1" noChangeArrowheads="1"/>
          </p:cNvSpPr>
          <p:nvPr>
            <p:ph type="body" idx="1"/>
          </p:nvPr>
        </p:nvSpPr>
        <p:spPr>
          <a:xfrm>
            <a:off x="972316" y="3464375"/>
            <a:ext cx="7778525" cy="3705957"/>
          </a:xfrm>
          <a:noFill/>
          <a:ln/>
        </p:spPr>
        <p:txBody>
          <a:bodyPr lIns="96162" tIns="48081" rIns="96162" bIns="48081"/>
          <a:lstStyle/>
          <a:p>
            <a:pPr eaLnBrk="1" hangingPunct="1">
              <a:spcBef>
                <a:spcPct val="0"/>
              </a:spcBef>
            </a:pPr>
            <a:r>
              <a:rPr lang="en-US" sz="900">
                <a:latin typeface="Arial" charset="0"/>
              </a:rPr>
              <a:t>Tdap</a:t>
            </a:r>
          </a:p>
          <a:p>
            <a:pPr eaLnBrk="1" hangingPunct="1">
              <a:spcBef>
                <a:spcPct val="0"/>
              </a:spcBef>
            </a:pPr>
            <a:r>
              <a:rPr lang="en-US" sz="900">
                <a:latin typeface="Arial" charset="0"/>
              </a:rPr>
              <a:t>Pneumococcal (PPSV23) and hepatitis B vaccine because of her diabetes.</a:t>
            </a:r>
          </a:p>
          <a:p>
            <a:pPr eaLnBrk="1" hangingPunct="1">
              <a:spcBef>
                <a:spcPct val="0"/>
              </a:spcBef>
            </a:pPr>
            <a:r>
              <a:rPr lang="en-US" sz="900">
                <a:latin typeface="Arial" charset="0"/>
              </a:rPr>
              <a:t>HPV </a:t>
            </a:r>
          </a:p>
          <a:p>
            <a:pPr eaLnBrk="1" hangingPunct="1">
              <a:spcBef>
                <a:spcPct val="0"/>
              </a:spcBef>
            </a:pPr>
            <a:r>
              <a:rPr lang="en-US" sz="900">
                <a:latin typeface="Arial" charset="0"/>
              </a:rPr>
              <a:t>Seasonal Influenza </a:t>
            </a:r>
          </a:p>
          <a:p>
            <a:pPr eaLnBrk="1" hangingPunct="1">
              <a:spcBef>
                <a:spcPct val="0"/>
              </a:spcBef>
            </a:pPr>
            <a:r>
              <a:rPr lang="en-US" sz="900">
                <a:latin typeface="Arial" charset="0"/>
              </a:rPr>
              <a:t>Varicella</a:t>
            </a:r>
          </a:p>
          <a:p>
            <a:pPr eaLnBrk="1" hangingPunct="1">
              <a:spcBef>
                <a:spcPct val="0"/>
              </a:spcBef>
            </a:pPr>
            <a:r>
              <a:rPr lang="en-US" sz="900">
                <a:latin typeface="Arial" charset="0"/>
              </a:rPr>
              <a:t>MMR? No. </a:t>
            </a:r>
          </a:p>
          <a:p>
            <a:pPr eaLnBrk="1" hangingPunct="1">
              <a:spcBef>
                <a:spcPct val="0"/>
              </a:spcBef>
            </a:pPr>
            <a:r>
              <a:rPr lang="en-US" sz="900">
                <a:latin typeface="Arial" charset="0"/>
              </a:rPr>
              <a:t>Hepatitis A? No</a:t>
            </a:r>
          </a:p>
          <a:p>
            <a:pPr eaLnBrk="1" hangingPunct="1">
              <a:spcBef>
                <a:spcPct val="0"/>
              </a:spcBef>
            </a:pPr>
            <a:r>
              <a:rPr lang="en-US" sz="900">
                <a:latin typeface="Arial" charset="0"/>
              </a:rPr>
              <a:t>Meningococcal? No</a:t>
            </a:r>
          </a:p>
          <a:p>
            <a:pPr eaLnBrk="1" hangingPunct="1">
              <a:spcBef>
                <a:spcPct val="0"/>
              </a:spcBef>
            </a:pPr>
            <a:r>
              <a:rPr lang="en-US" sz="900">
                <a:latin typeface="Arial" charset="0"/>
              </a:rPr>
              <a:t> </a:t>
            </a:r>
          </a:p>
          <a:p>
            <a:pPr eaLnBrk="1" hangingPunct="1">
              <a:spcBef>
                <a:spcPct val="0"/>
              </a:spcBef>
            </a:pPr>
            <a:r>
              <a:rPr lang="en-US" sz="900">
                <a:latin typeface="Arial" charset="0"/>
              </a:rPr>
              <a:t>One point for discussion:</a:t>
            </a:r>
          </a:p>
          <a:p>
            <a:pPr eaLnBrk="1" hangingPunct="1">
              <a:spcBef>
                <a:spcPct val="0"/>
              </a:spcBef>
            </a:pPr>
            <a:r>
              <a:rPr lang="en-US" sz="900">
                <a:latin typeface="Arial" charset="0"/>
              </a:rPr>
              <a:t>Before administering a two dose series of varicella vaccine the health-care provider should suggest that Paige ask her parent(s)/other relative if she had chicken pox as a child. If her two younger siblings had chicken pox and she did not develop chicken pox at the same time it is likely she had chicken pox previously. If her parents do not remember her having the disease or the history of chicken pox is not reliable or questionable she should be immunized with varicella vaccine. </a:t>
            </a:r>
          </a:p>
          <a:p>
            <a:pPr eaLnBrk="1" hangingPunct="1">
              <a:spcBef>
                <a:spcPct val="0"/>
              </a:spcBef>
            </a:pPr>
            <a:r>
              <a:rPr lang="en-US" sz="900" b="1">
                <a:latin typeface="Arial" charset="0"/>
              </a:rPr>
              <a:t>The ACIP recommends Hepatitis B vaccine for unvaccinated adults with diabetes mellitus ages 19 through 59 years. Hepatitis B vaccine may be administered to those age 60 years and older at the discretion of the treating clinician. (MMWR/December 23, 2011/Vol.60/No. 50)</a:t>
            </a:r>
          </a:p>
          <a:p>
            <a:pPr eaLnBrk="1" hangingPunct="1">
              <a:spcBef>
                <a:spcPct val="0"/>
              </a:spcBef>
            </a:pPr>
            <a:endParaRPr lang="en-US" sz="900" b="1">
              <a:latin typeface="Arial" charset="0"/>
            </a:endParaRPr>
          </a:p>
        </p:txBody>
      </p:sp>
      <p:sp>
        <p:nvSpPr>
          <p:cNvPr id="6" name="Footer Placeholder 5"/>
          <p:cNvSpPr>
            <a:spLocks noGrp="1"/>
          </p:cNvSpPr>
          <p:nvPr>
            <p:ph type="ftr" sz="quarter" idx="4"/>
          </p:nvPr>
        </p:nvSpPr>
        <p:spPr>
          <a:xfrm>
            <a:off x="161049" y="6655127"/>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5977694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Rot="1" noChangeAspect="1" noChangeArrowheads="1" noTextEdit="1"/>
          </p:cNvSpPr>
          <p:nvPr>
            <p:ph type="sldImg"/>
          </p:nvPr>
        </p:nvSpPr>
        <p:spPr>
          <a:xfrm>
            <a:off x="2430463" y="546100"/>
            <a:ext cx="4862512" cy="2735263"/>
          </a:xfrm>
          <a:ln/>
        </p:spPr>
      </p:sp>
      <p:sp>
        <p:nvSpPr>
          <p:cNvPr id="370690" name="Rectangle 3"/>
          <p:cNvSpPr>
            <a:spLocks noGrp="1" noChangeArrowheads="1"/>
          </p:cNvSpPr>
          <p:nvPr>
            <p:ph type="body" idx="1"/>
          </p:nvPr>
        </p:nvSpPr>
        <p:spPr>
          <a:xfrm>
            <a:off x="1296424" y="3464373"/>
            <a:ext cx="7130316" cy="3281317"/>
          </a:xfrm>
          <a:noFill/>
          <a:ln/>
        </p:spPr>
        <p:txBody>
          <a:bodyPr lIns="96153" tIns="48077" rIns="96153" bIns="48077"/>
          <a:lstStyle/>
          <a:p>
            <a:pPr eaLnBrk="1" hangingPunct="1">
              <a:spcBef>
                <a:spcPct val="0"/>
              </a:spcBef>
            </a:pPr>
            <a:endParaRPr lang="en-US" sz="900">
              <a:latin typeface="Arial" charset="0"/>
            </a:endParaRPr>
          </a:p>
        </p:txBody>
      </p:sp>
      <p:sp>
        <p:nvSpPr>
          <p:cNvPr id="4" name="Footer Placeholder 3"/>
          <p:cNvSpPr>
            <a:spLocks noGrp="1"/>
          </p:cNvSpPr>
          <p:nvPr>
            <p:ph type="ftr" sz="quarter" idx="4"/>
          </p:nvPr>
        </p:nvSpPr>
        <p:spPr>
          <a:xfrm>
            <a:off x="216073" y="6685214"/>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400986057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Rot="1" noChangeAspect="1" noChangeArrowheads="1" noTextEdit="1"/>
          </p:cNvSpPr>
          <p:nvPr>
            <p:ph type="sldImg"/>
          </p:nvPr>
        </p:nvSpPr>
        <p:spPr>
          <a:xfrm>
            <a:off x="2430463" y="546100"/>
            <a:ext cx="4862512" cy="2735263"/>
          </a:xfrm>
          <a:ln/>
        </p:spPr>
      </p:sp>
      <p:sp>
        <p:nvSpPr>
          <p:cNvPr id="372738" name="Rectangle 3"/>
          <p:cNvSpPr>
            <a:spLocks noGrp="1" noChangeArrowheads="1"/>
          </p:cNvSpPr>
          <p:nvPr>
            <p:ph type="body" idx="1"/>
          </p:nvPr>
        </p:nvSpPr>
        <p:spPr>
          <a:xfrm>
            <a:off x="1296424" y="3464373"/>
            <a:ext cx="7130316" cy="3281317"/>
          </a:xfrm>
          <a:noFill/>
          <a:ln/>
        </p:spPr>
        <p:txBody>
          <a:bodyPr lIns="96153" tIns="48077" rIns="96153" bIns="48077"/>
          <a:lstStyle/>
          <a:p>
            <a:pPr eaLnBrk="1" hangingPunct="1">
              <a:spcBef>
                <a:spcPct val="0"/>
              </a:spcBef>
            </a:pPr>
            <a:endParaRPr lang="en-US" sz="900">
              <a:latin typeface="Arial" charset="0"/>
            </a:endParaRPr>
          </a:p>
          <a:p>
            <a:pPr eaLnBrk="1" hangingPunct="1">
              <a:spcBef>
                <a:spcPct val="0"/>
              </a:spcBef>
            </a:pPr>
            <a:r>
              <a:rPr lang="en-US" sz="1000">
                <a:latin typeface="Arial" charset="0"/>
                <a:cs typeface="Arial" charset="0"/>
              </a:rPr>
              <a:t>Answer:</a:t>
            </a:r>
          </a:p>
          <a:p>
            <a:pPr eaLnBrk="1" hangingPunct="1">
              <a:spcBef>
                <a:spcPct val="0"/>
              </a:spcBef>
            </a:pPr>
            <a:r>
              <a:rPr lang="en-US" sz="1000">
                <a:latin typeface="Arial" charset="0"/>
                <a:cs typeface="Arial" charset="0"/>
              </a:rPr>
              <a:t>ACIP has not addressed this issue specifically. Puncture wounds, however, should be attended to as soon as possible. The decision to delay a booster dose of tetanus toxoid-containing vaccine following an injury should be based on the nature of the injury and likelihood that the injured person is susceptible to tetanus. The more likely the person is to be susceptible, the more quickly that tetanus prophylaxis should be administered. A person with a tetanus-prone wound (e.g., punctures, wounds contaminated with soil or fecal material) and who has no history of tetanus immunization must be vaccinated with an age-appropriate dose of DTaP, Td, or Tdap and given tetanus immune globulin (TIG) as soon as possible. He should then complete the other doses of the vaccine series per schedule. A person with a documented series of at least three tetanus toxoid-containing products, with a booster dose within the previous 10 years ago is less likely to be susceptible to tetanus, and the need for a booster dose is not as urgent, particularly if the wound can be thoroughly cleaned. The more likely a person is to be completely susceptible to tetanus (i.e., unvaccinated or incompletely vaccinated), the sooner that TIG and Td/Tdap should be administered, even if it means a trip to the emergency department.</a:t>
            </a:r>
          </a:p>
          <a:p>
            <a:pPr eaLnBrk="1" hangingPunct="1">
              <a:spcBef>
                <a:spcPct val="0"/>
              </a:spcBef>
            </a:pPr>
            <a:endParaRPr lang="en-US" sz="1000">
              <a:latin typeface="Arial" charset="0"/>
              <a:cs typeface="Arial" charset="0"/>
            </a:endParaRPr>
          </a:p>
          <a:p>
            <a:pPr eaLnBrk="1" hangingPunct="1">
              <a:spcBef>
                <a:spcPct val="0"/>
              </a:spcBef>
            </a:pPr>
            <a:r>
              <a:rPr lang="en-US" sz="1000">
                <a:latin typeface="Arial" charset="0"/>
                <a:cs typeface="Arial" charset="0"/>
              </a:rPr>
              <a:t>Ref: Immunization Action Coalition Ask the Experts (As of January 18, 2012)</a:t>
            </a:r>
          </a:p>
          <a:p>
            <a:pPr eaLnBrk="1" hangingPunct="1">
              <a:spcBef>
                <a:spcPct val="0"/>
              </a:spcBef>
            </a:pPr>
            <a:endParaRPr lang="en-US" sz="1000">
              <a:latin typeface="Arial" charset="0"/>
              <a:cs typeface="Arial" charset="0"/>
            </a:endParaRPr>
          </a:p>
          <a:p>
            <a:pPr eaLnBrk="1" hangingPunct="1">
              <a:spcBef>
                <a:spcPct val="0"/>
              </a:spcBef>
            </a:pPr>
            <a:endParaRPr lang="en-US" sz="1000">
              <a:latin typeface="Arial" charset="0"/>
              <a:cs typeface="Arial" charset="0"/>
            </a:endParaRPr>
          </a:p>
        </p:txBody>
      </p:sp>
      <p:sp>
        <p:nvSpPr>
          <p:cNvPr id="4" name="Footer Placeholder 3"/>
          <p:cNvSpPr>
            <a:spLocks noGrp="1"/>
          </p:cNvSpPr>
          <p:nvPr>
            <p:ph type="ftr" sz="quarter" idx="4"/>
          </p:nvPr>
        </p:nvSpPr>
        <p:spPr>
          <a:xfrm>
            <a:off x="214059" y="6564000"/>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4627818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noTextEdit="1"/>
          </p:cNvSpPr>
          <p:nvPr>
            <p:ph type="sldImg"/>
          </p:nvPr>
        </p:nvSpPr>
        <p:spPr>
          <a:xfrm>
            <a:off x="2430463" y="546100"/>
            <a:ext cx="4862512" cy="2735263"/>
          </a:xfrm>
          <a:ln/>
        </p:spPr>
      </p:sp>
      <p:sp>
        <p:nvSpPr>
          <p:cNvPr id="335874" name="Rectangle 3"/>
          <p:cNvSpPr>
            <a:spLocks noGrp="1" noChangeArrowheads="1"/>
          </p:cNvSpPr>
          <p:nvPr>
            <p:ph type="body" idx="1"/>
          </p:nvPr>
        </p:nvSpPr>
        <p:spPr>
          <a:xfrm>
            <a:off x="1296424" y="3464373"/>
            <a:ext cx="7130316" cy="1519243"/>
          </a:xfrm>
          <a:noFill/>
          <a:ln/>
        </p:spPr>
        <p:txBody>
          <a:bodyPr lIns="96153" tIns="48077" rIns="96153" bIns="48077"/>
          <a:lstStyle/>
          <a:p>
            <a:pPr eaLnBrk="1" hangingPunct="1">
              <a:spcBef>
                <a:spcPct val="0"/>
              </a:spcBef>
            </a:pPr>
            <a:endParaRPr lang="en-US" sz="1000">
              <a:latin typeface="Arial" charset="0"/>
              <a:cs typeface="Arial" charset="0"/>
            </a:endParaRPr>
          </a:p>
        </p:txBody>
      </p:sp>
      <p:pic>
        <p:nvPicPr>
          <p:cNvPr id="335875" name="Picture 13"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241572" y="6606113"/>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7681533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noTextEdit="1"/>
          </p:cNvSpPr>
          <p:nvPr>
            <p:ph type="sldImg"/>
          </p:nvPr>
        </p:nvSpPr>
        <p:spPr>
          <a:xfrm>
            <a:off x="2430463" y="546100"/>
            <a:ext cx="4862512" cy="2735263"/>
          </a:xfrm>
          <a:ln/>
        </p:spPr>
      </p:sp>
      <p:sp>
        <p:nvSpPr>
          <p:cNvPr id="335874" name="Rectangle 3"/>
          <p:cNvSpPr>
            <a:spLocks noGrp="1" noChangeArrowheads="1"/>
          </p:cNvSpPr>
          <p:nvPr>
            <p:ph type="body" idx="1"/>
          </p:nvPr>
        </p:nvSpPr>
        <p:spPr>
          <a:xfrm>
            <a:off x="1296424" y="3464373"/>
            <a:ext cx="7130316" cy="1519243"/>
          </a:xfrm>
          <a:noFill/>
          <a:ln/>
        </p:spPr>
        <p:txBody>
          <a:bodyPr lIns="96153" tIns="48077" rIns="96153" bIns="48077"/>
          <a:lstStyle/>
          <a:p>
            <a:pPr eaLnBrk="1" hangingPunct="1">
              <a:spcBef>
                <a:spcPct val="0"/>
              </a:spcBef>
            </a:pPr>
            <a:endParaRPr lang="en-US" sz="1000">
              <a:latin typeface="Arial" charset="0"/>
              <a:cs typeface="Arial" charset="0"/>
            </a:endParaRPr>
          </a:p>
        </p:txBody>
      </p:sp>
      <p:pic>
        <p:nvPicPr>
          <p:cNvPr id="335875" name="Picture 13"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365377" y="6611251"/>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23599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0">
                <a:cs typeface="Arial" panose="020B0604020202020204" pitchFamily="34" charset="0"/>
              </a:rPr>
              <a:t>Reference: MMWR, January 24, 2020/ Vol.69/No. 3</a:t>
            </a:r>
          </a:p>
          <a:p>
            <a:r>
              <a:rPr lang="en-US">
                <a:hlinkClick r:id="rId3"/>
              </a:rPr>
              <a:t>https://www.cdc.gov/vaccines/schedules/hcp/imz/adult.html</a:t>
            </a:r>
            <a:endParaRPr lang="en-US"/>
          </a:p>
          <a:p>
            <a:endParaRPr lang="en-US"/>
          </a:p>
          <a:p>
            <a:r>
              <a:rPr lang="en-US"/>
              <a:t>Speaker Notes:</a:t>
            </a:r>
          </a:p>
          <a:p>
            <a:r>
              <a:rPr lang="en-US"/>
              <a:t>As per Slide</a:t>
            </a:r>
          </a:p>
        </p:txBody>
      </p:sp>
      <p:sp>
        <p:nvSpPr>
          <p:cNvPr id="4" name="Footer Placeholder 3"/>
          <p:cNvSpPr>
            <a:spLocks noGrp="1"/>
          </p:cNvSpPr>
          <p:nvPr>
            <p:ph type="ftr" sz="quarter" idx="10"/>
          </p:nvPr>
        </p:nvSpPr>
        <p:spPr/>
        <p:txBody>
          <a:bodyPr/>
          <a:lstStyle/>
          <a:p>
            <a:pPr>
              <a:defRPr/>
            </a:pPr>
            <a:r>
              <a:rPr lang="en-US"/>
              <a:t>EPIC 2023</a:t>
            </a:r>
          </a:p>
        </p:txBody>
      </p:sp>
      <p:sp>
        <p:nvSpPr>
          <p:cNvPr id="5" name="Slide Number Placeholder 4"/>
          <p:cNvSpPr>
            <a:spLocks noGrp="1"/>
          </p:cNvSpPr>
          <p:nvPr>
            <p:ph type="sldNum" sz="quarter" idx="11"/>
          </p:nvPr>
        </p:nvSpPr>
        <p:spPr/>
        <p:txBody>
          <a:bodyPr/>
          <a:lstStyle/>
          <a:p>
            <a:fld id="{FCAE2EBA-2834-4C6A-95ED-EBF5279A6CE9}" type="slidenum">
              <a:rPr lang="en-US" smtClean="0"/>
              <a:t>14</a:t>
            </a:fld>
            <a:endParaRPr lang="en-US"/>
          </a:p>
        </p:txBody>
      </p:sp>
    </p:spTree>
    <p:extLst>
      <p:ext uri="{BB962C8B-B14F-4D97-AF65-F5344CB8AC3E}">
        <p14:creationId xmlns:p14="http://schemas.microsoft.com/office/powerpoint/2010/main" val="4376176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972319" y="3466865"/>
            <a:ext cx="7900065" cy="3108222"/>
          </a:xfrm>
          <a:noFill/>
          <a:ln/>
        </p:spPr>
        <p:txBody>
          <a:bodyPr lIns="96145" tIns="48073" rIns="96145" bIns="48073"/>
          <a:lstStyle/>
          <a:p>
            <a:pPr eaLnBrk="1" hangingPunct="1">
              <a:lnSpc>
                <a:spcPct val="90000"/>
              </a:lnSpc>
              <a:spcBef>
                <a:spcPct val="0"/>
              </a:spcBef>
            </a:pPr>
            <a:endParaRPr lang="en-US" sz="900" b="1">
              <a:latin typeface="Arial" charset="0"/>
            </a:endParaRPr>
          </a:p>
        </p:txBody>
      </p:sp>
      <p:sp>
        <p:nvSpPr>
          <p:cNvPr id="4" name="Footer Placeholder 3"/>
          <p:cNvSpPr>
            <a:spLocks noGrp="1"/>
          </p:cNvSpPr>
          <p:nvPr>
            <p:ph type="ftr" sz="quarter" idx="4"/>
          </p:nvPr>
        </p:nvSpPr>
        <p:spPr>
          <a:xfrm>
            <a:off x="269084" y="6575085"/>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27267811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911549" y="3464374"/>
            <a:ext cx="7900065" cy="2752071"/>
          </a:xfrm>
          <a:noFill/>
          <a:ln/>
        </p:spPr>
        <p:txBody>
          <a:bodyPr lIns="96145" tIns="48073" rIns="96145" bIns="48073"/>
          <a:lstStyle/>
          <a:p>
            <a:pPr eaLnBrk="1" hangingPunct="1">
              <a:lnSpc>
                <a:spcPct val="90000"/>
              </a:lnSpc>
              <a:spcBef>
                <a:spcPct val="0"/>
              </a:spcBef>
            </a:pPr>
            <a:endParaRPr lang="en-US" sz="900" b="1">
              <a:latin typeface="Arial" charset="0"/>
            </a:endParaRPr>
          </a:p>
        </p:txBody>
      </p:sp>
      <p:sp>
        <p:nvSpPr>
          <p:cNvPr id="4" name="Footer Placeholder 3"/>
          <p:cNvSpPr>
            <a:spLocks noGrp="1"/>
          </p:cNvSpPr>
          <p:nvPr>
            <p:ph type="ftr" sz="quarter" idx="4"/>
          </p:nvPr>
        </p:nvSpPr>
        <p:spPr>
          <a:xfrm>
            <a:off x="480872" y="6603446"/>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1429452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514600" y="528638"/>
            <a:ext cx="4703763" cy="2646362"/>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a:latin typeface="Arial" charset="0"/>
            </a:endParaRPr>
          </a:p>
          <a:p>
            <a:endParaRPr lang="en-US" sz="1000" b="1">
              <a:latin typeface="Arial" charset="0"/>
            </a:endParaRPr>
          </a:p>
          <a:p>
            <a:endParaRPr lang="en-US" sz="1000" b="1">
              <a:latin typeface="Arial" charset="0"/>
            </a:endParaRPr>
          </a:p>
          <a:p>
            <a:endParaRPr lang="en-US" sz="900" b="1">
              <a:latin typeface="Arial" charset="0"/>
            </a:endParaRPr>
          </a:p>
          <a:p>
            <a:endParaRPr lang="en-US" sz="900" b="1">
              <a:solidFill>
                <a:srgbClr val="FFFFCC"/>
              </a:solidFill>
              <a:latin typeface="Arial" charset="0"/>
            </a:endParaRPr>
          </a:p>
          <a:p>
            <a:endParaRPr lang="en-US" sz="900" b="1">
              <a:solidFill>
                <a:srgbClr val="FFFFCC"/>
              </a:solidFill>
              <a:latin typeface="Arial" charset="0"/>
            </a:endParaRPr>
          </a:p>
        </p:txBody>
      </p:sp>
      <p:sp>
        <p:nvSpPr>
          <p:cNvPr id="10" name="Footer Placeholder 9"/>
          <p:cNvSpPr>
            <a:spLocks noGrp="1"/>
          </p:cNvSpPr>
          <p:nvPr>
            <p:ph type="ftr" sz="quarter" idx="4"/>
          </p:nvPr>
        </p:nvSpPr>
        <p:spPr>
          <a:xfrm>
            <a:off x="294584" y="6457580"/>
            <a:ext cx="4213368" cy="353003"/>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52774946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2514600" y="528638"/>
            <a:ext cx="4703763" cy="2646362"/>
          </a:xfrm>
          <a:ln/>
        </p:spPr>
      </p:sp>
      <p:sp>
        <p:nvSpPr>
          <p:cNvPr id="376834" name="Rectangle 3"/>
          <p:cNvSpPr>
            <a:spLocks noGrp="1" noChangeArrowheads="1"/>
          </p:cNvSpPr>
          <p:nvPr>
            <p:ph type="body" idx="1"/>
          </p:nvPr>
        </p:nvSpPr>
        <p:spPr>
          <a:noFill/>
          <a:ln/>
        </p:spPr>
        <p:txBody>
          <a:bodyPr lIns="96153" tIns="48077" rIns="96153" bIns="48077"/>
          <a:lstStyle/>
          <a:p>
            <a:endParaRPr lang="en-US" sz="1000" b="1">
              <a:latin typeface="Arial" charset="0"/>
            </a:endParaRPr>
          </a:p>
          <a:p>
            <a:endParaRPr lang="en-US" sz="1000" b="1">
              <a:latin typeface="Arial" charset="0"/>
            </a:endParaRPr>
          </a:p>
          <a:p>
            <a:endParaRPr lang="en-US" sz="1000" b="1">
              <a:latin typeface="Arial" charset="0"/>
            </a:endParaRPr>
          </a:p>
          <a:p>
            <a:endParaRPr lang="en-US" sz="900" b="1">
              <a:latin typeface="Arial" charset="0"/>
            </a:endParaRPr>
          </a:p>
          <a:p>
            <a:endParaRPr lang="en-US" sz="900" b="1">
              <a:solidFill>
                <a:srgbClr val="FFFFCC"/>
              </a:solidFill>
              <a:latin typeface="Arial" charset="0"/>
            </a:endParaRPr>
          </a:p>
          <a:p>
            <a:endParaRPr lang="en-US" sz="900" b="1">
              <a:solidFill>
                <a:srgbClr val="FFFFCC"/>
              </a:solidFill>
              <a:latin typeface="Arial" charset="0"/>
            </a:endParaRPr>
          </a:p>
        </p:txBody>
      </p:sp>
      <p:sp>
        <p:nvSpPr>
          <p:cNvPr id="10" name="Footer Placeholder 9"/>
          <p:cNvSpPr>
            <a:spLocks noGrp="1"/>
          </p:cNvSpPr>
          <p:nvPr>
            <p:ph type="ftr" sz="quarter" idx="4"/>
          </p:nvPr>
        </p:nvSpPr>
        <p:spPr>
          <a:xfrm>
            <a:off x="480872" y="6592726"/>
            <a:ext cx="4213368" cy="353003"/>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32799418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Rot="1" noChangeAspect="1" noChangeArrowheads="1" noTextEdit="1"/>
          </p:cNvSpPr>
          <p:nvPr>
            <p:ph type="sldImg"/>
          </p:nvPr>
        </p:nvSpPr>
        <p:spPr>
          <a:xfrm>
            <a:off x="2430463" y="546100"/>
            <a:ext cx="4862512" cy="2735263"/>
          </a:xfrm>
          <a:ln/>
        </p:spPr>
      </p:sp>
      <p:sp>
        <p:nvSpPr>
          <p:cNvPr id="378882" name="Rectangle 3"/>
          <p:cNvSpPr>
            <a:spLocks noGrp="1" noChangeArrowheads="1"/>
          </p:cNvSpPr>
          <p:nvPr>
            <p:ph type="body" idx="1"/>
          </p:nvPr>
        </p:nvSpPr>
        <p:spPr>
          <a:xfrm>
            <a:off x="1296424" y="3464374"/>
            <a:ext cx="7130316" cy="2673620"/>
          </a:xfrm>
          <a:noFill/>
          <a:ln/>
        </p:spPr>
        <p:txBody>
          <a:bodyPr lIns="96162" tIns="48081" rIns="96162" bIns="48081"/>
          <a:lstStyle/>
          <a:p>
            <a:pPr eaLnBrk="1" hangingPunct="1">
              <a:spcBef>
                <a:spcPct val="0"/>
              </a:spcBef>
            </a:pPr>
            <a:r>
              <a:rPr lang="en-US">
                <a:latin typeface="Arial" charset="0"/>
              </a:rPr>
              <a:t> </a:t>
            </a:r>
          </a:p>
        </p:txBody>
      </p:sp>
      <p:sp>
        <p:nvSpPr>
          <p:cNvPr id="4" name="Footer Placeholder 3"/>
          <p:cNvSpPr>
            <a:spLocks noGrp="1"/>
          </p:cNvSpPr>
          <p:nvPr>
            <p:ph type="ftr" sz="quarter" idx="4"/>
          </p:nvPr>
        </p:nvSpPr>
        <p:spPr>
          <a:xfrm>
            <a:off x="351619" y="6587836"/>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123886856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spect="1" noChangeArrowheads="1" noTextEdit="1"/>
          </p:cNvSpPr>
          <p:nvPr>
            <p:ph type="sldImg"/>
          </p:nvPr>
        </p:nvSpPr>
        <p:spPr>
          <a:xfrm>
            <a:off x="2430463" y="546100"/>
            <a:ext cx="4862512" cy="2735263"/>
          </a:xfrm>
          <a:ln/>
        </p:spPr>
      </p:sp>
      <p:sp>
        <p:nvSpPr>
          <p:cNvPr id="380930" name="Rectangle 3"/>
          <p:cNvSpPr>
            <a:spLocks noGrp="1" noChangeArrowheads="1"/>
          </p:cNvSpPr>
          <p:nvPr>
            <p:ph type="body" idx="1"/>
          </p:nvPr>
        </p:nvSpPr>
        <p:spPr>
          <a:xfrm>
            <a:off x="1296424" y="3464374"/>
            <a:ext cx="7130316" cy="2673620"/>
          </a:xfrm>
          <a:noFill/>
          <a:ln/>
        </p:spPr>
        <p:txBody>
          <a:bodyPr lIns="96162" tIns="48081" rIns="96162" bIns="48081"/>
          <a:lstStyle/>
          <a:p>
            <a:pPr eaLnBrk="1" hangingPunct="1">
              <a:spcBef>
                <a:spcPct val="0"/>
              </a:spcBef>
            </a:pPr>
            <a:r>
              <a:rPr lang="en-US">
                <a:latin typeface="Arial" charset="0"/>
              </a:rPr>
              <a:t> </a:t>
            </a:r>
          </a:p>
        </p:txBody>
      </p:sp>
      <p:sp>
        <p:nvSpPr>
          <p:cNvPr id="4" name="Footer Placeholder 3"/>
          <p:cNvSpPr>
            <a:spLocks noGrp="1"/>
          </p:cNvSpPr>
          <p:nvPr>
            <p:ph type="ftr" sz="quarter" idx="4"/>
          </p:nvPr>
        </p:nvSpPr>
        <p:spPr>
          <a:xfrm>
            <a:off x="280827" y="6582698"/>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117022884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spect="1" noChangeArrowheads="1" noTextEdit="1"/>
          </p:cNvSpPr>
          <p:nvPr>
            <p:ph type="sldImg"/>
          </p:nvPr>
        </p:nvSpPr>
        <p:spPr>
          <a:xfrm>
            <a:off x="2430463" y="546100"/>
            <a:ext cx="4862512" cy="2735263"/>
          </a:xfrm>
          <a:ln/>
        </p:spPr>
      </p:sp>
      <p:sp>
        <p:nvSpPr>
          <p:cNvPr id="382978" name="Rectangle 3"/>
          <p:cNvSpPr>
            <a:spLocks noGrp="1" noChangeArrowheads="1"/>
          </p:cNvSpPr>
          <p:nvPr>
            <p:ph type="body" idx="1"/>
          </p:nvPr>
        </p:nvSpPr>
        <p:spPr>
          <a:xfrm>
            <a:off x="1296424" y="3464373"/>
            <a:ext cx="7130316" cy="3281317"/>
          </a:xfrm>
          <a:noFill/>
          <a:ln/>
        </p:spPr>
        <p:txBody>
          <a:bodyPr lIns="96153" tIns="48077" rIns="96153" bIns="48077"/>
          <a:lstStyle/>
          <a:p>
            <a:pPr eaLnBrk="1" hangingPunct="1">
              <a:spcBef>
                <a:spcPct val="0"/>
              </a:spcBef>
            </a:pPr>
            <a:endParaRPr lang="en-US" sz="900">
              <a:latin typeface="Arial" charset="0"/>
            </a:endParaRPr>
          </a:p>
        </p:txBody>
      </p:sp>
      <p:pic>
        <p:nvPicPr>
          <p:cNvPr id="382979" name="Picture 14"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135046" y="6658081"/>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9021980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ChangeArrowheads="1" noTextEdit="1"/>
          </p:cNvSpPr>
          <p:nvPr>
            <p:ph type="sldImg"/>
          </p:nvPr>
        </p:nvSpPr>
        <p:spPr>
          <a:xfrm>
            <a:off x="2430463" y="546100"/>
            <a:ext cx="4862512" cy="2735263"/>
          </a:xfrm>
          <a:ln/>
        </p:spPr>
      </p:sp>
      <p:sp>
        <p:nvSpPr>
          <p:cNvPr id="385026" name="Rectangle 3"/>
          <p:cNvSpPr>
            <a:spLocks noGrp="1" noChangeArrowheads="1"/>
          </p:cNvSpPr>
          <p:nvPr>
            <p:ph type="body" idx="1"/>
          </p:nvPr>
        </p:nvSpPr>
        <p:spPr>
          <a:xfrm>
            <a:off x="1296424" y="3464373"/>
            <a:ext cx="7130316" cy="3281317"/>
          </a:xfrm>
          <a:noFill/>
          <a:ln/>
        </p:spPr>
        <p:txBody>
          <a:bodyPr lIns="96153" tIns="48077" rIns="96153" bIns="48077"/>
          <a:lstStyle/>
          <a:p>
            <a:pPr eaLnBrk="1" hangingPunct="1">
              <a:spcBef>
                <a:spcPct val="0"/>
              </a:spcBef>
            </a:pPr>
            <a:endParaRPr lang="en-US" sz="900">
              <a:latin typeface="Arial" charset="0"/>
            </a:endParaRPr>
          </a:p>
        </p:txBody>
      </p:sp>
      <p:pic>
        <p:nvPicPr>
          <p:cNvPr id="385027" name="Picture 14"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135046" y="6651365"/>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7225914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Rot="1" noChangeAspect="1" noChangeArrowheads="1" noTextEdit="1"/>
          </p:cNvSpPr>
          <p:nvPr>
            <p:ph type="sldImg"/>
          </p:nvPr>
        </p:nvSpPr>
        <p:spPr>
          <a:xfrm>
            <a:off x="2430463" y="546100"/>
            <a:ext cx="4862512" cy="2735263"/>
          </a:xfrm>
          <a:ln/>
        </p:spPr>
      </p:sp>
      <p:sp>
        <p:nvSpPr>
          <p:cNvPr id="399362" name="Rectangle 3"/>
          <p:cNvSpPr>
            <a:spLocks noGrp="1" noChangeArrowheads="1"/>
          </p:cNvSpPr>
          <p:nvPr>
            <p:ph type="body" idx="1"/>
          </p:nvPr>
        </p:nvSpPr>
        <p:spPr>
          <a:noFill/>
          <a:ln/>
        </p:spPr>
        <p:txBody>
          <a:bodyPr lIns="96153" tIns="48077" rIns="96153" bIns="48077"/>
          <a:lstStyle/>
          <a:p>
            <a:pPr eaLnBrk="1" hangingPunct="1">
              <a:spcBef>
                <a:spcPct val="0"/>
              </a:spcBef>
            </a:pPr>
            <a:endParaRPr lang="en-US" sz="900" b="1">
              <a:latin typeface="Arial" charset="0"/>
            </a:endParaRPr>
          </a:p>
        </p:txBody>
      </p:sp>
      <p:sp>
        <p:nvSpPr>
          <p:cNvPr id="4" name="Footer Placeholder 3"/>
          <p:cNvSpPr>
            <a:spLocks noGrp="1"/>
          </p:cNvSpPr>
          <p:nvPr>
            <p:ph type="ftr" sz="quarter" idx="4"/>
          </p:nvPr>
        </p:nvSpPr>
        <p:spPr>
          <a:xfrm>
            <a:off x="269084" y="6650276"/>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0485394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ChangeArrowheads="1" noTextEdit="1"/>
          </p:cNvSpPr>
          <p:nvPr>
            <p:ph type="sldImg"/>
          </p:nvPr>
        </p:nvSpPr>
        <p:spPr>
          <a:xfrm>
            <a:off x="2430463" y="546100"/>
            <a:ext cx="4862512" cy="2735263"/>
          </a:xfrm>
          <a:ln/>
        </p:spPr>
      </p:sp>
      <p:sp>
        <p:nvSpPr>
          <p:cNvPr id="401410"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sz="900" b="1">
              <a:latin typeface="Arial" charset="0"/>
            </a:endParaRPr>
          </a:p>
        </p:txBody>
      </p:sp>
      <p:sp>
        <p:nvSpPr>
          <p:cNvPr id="4" name="Footer Placeholder 3"/>
          <p:cNvSpPr>
            <a:spLocks noGrp="1"/>
          </p:cNvSpPr>
          <p:nvPr>
            <p:ph type="ftr" sz="quarter" idx="4"/>
          </p:nvPr>
        </p:nvSpPr>
        <p:spPr>
          <a:xfrm>
            <a:off x="337864" y="6650276"/>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1459352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7" tIns="48083" rIns="96167" bIns="48083" anchor="b"/>
          <a:lstStyle/>
          <a:p>
            <a:pPr defTabSz="961787">
              <a:defRPr/>
            </a:pPr>
            <a:endParaRPr lang="en-US" sz="1200" kern="0">
              <a:solidFill>
                <a:srgbClr val="000000"/>
              </a:solidFill>
            </a:endParaRPr>
          </a:p>
        </p:txBody>
      </p:sp>
      <p:sp>
        <p:nvSpPr>
          <p:cNvPr id="201731"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67" tIns="48083" rIns="96167" bIns="48083" anchor="b"/>
          <a:lstStyle/>
          <a:p>
            <a:pPr algn="r" defTabSz="961787">
              <a:defRPr/>
            </a:pPr>
            <a:endParaRPr lang="en-US" sz="1200" kern="0">
              <a:solidFill>
                <a:srgbClr val="000000"/>
              </a:solidFill>
            </a:endParaRPr>
          </a:p>
        </p:txBody>
      </p:sp>
      <p:sp>
        <p:nvSpPr>
          <p:cNvPr id="201732" name="Rectangle 2"/>
          <p:cNvSpPr>
            <a:spLocks noGrp="1" noRot="1" noChangeAspect="1" noChangeArrowheads="1" noTextEdit="1"/>
          </p:cNvSpPr>
          <p:nvPr>
            <p:ph type="sldImg"/>
          </p:nvPr>
        </p:nvSpPr>
        <p:spPr>
          <a:xfrm>
            <a:off x="2443163" y="546100"/>
            <a:ext cx="4941887" cy="2779713"/>
          </a:xfrm>
          <a:ln/>
        </p:spPr>
      </p:sp>
      <p:sp>
        <p:nvSpPr>
          <p:cNvPr id="201733" name="Rectangle 3"/>
          <p:cNvSpPr>
            <a:spLocks noGrp="1" noChangeArrowheads="1"/>
          </p:cNvSpPr>
          <p:nvPr>
            <p:ph type="body" idx="1"/>
          </p:nvPr>
        </p:nvSpPr>
        <p:spPr>
          <a:xfrm>
            <a:off x="864281" y="3524644"/>
            <a:ext cx="7994596" cy="3646184"/>
          </a:xfrm>
          <a:noFill/>
          <a:ln/>
        </p:spPr>
        <p:txBody>
          <a:bodyPr lIns="96159" tIns="48079" rIns="96159" bIns="48079"/>
          <a:lstStyle/>
          <a:p>
            <a:pPr defTabSz="685800"/>
            <a:r>
              <a:rPr lang="en-US" sz="1000" b="1">
                <a:cs typeface="Arial" pitchFamily="34" charset="0"/>
              </a:rPr>
              <a:t>Reference: </a:t>
            </a:r>
            <a:r>
              <a:rPr lang="en-US" sz="1000" b="1" kern="0">
                <a:cs typeface="Arial" panose="020B0604020202020204" pitchFamily="34" charset="0"/>
              </a:rPr>
              <a:t>MMWR, January 24, 2020/ Vol.69/No. 3 and </a:t>
            </a:r>
            <a:r>
              <a:rPr lang="en-US" sz="1000" b="1" kern="0">
                <a:cs typeface="Arial" panose="020B0604020202020204" pitchFamily="34" charset="0"/>
                <a:hlinkClick r:id="rId3"/>
              </a:rPr>
              <a:t>https://www.cdc.gov/mmwr/volumes/67/rr/rr6702a1.htm?s_cid=rr6702a1_w</a:t>
            </a:r>
            <a:r>
              <a:rPr lang="en-US" sz="1000" b="1" kern="0">
                <a:cs typeface="Arial" panose="020B0604020202020204" pitchFamily="34" charset="0"/>
              </a:rPr>
              <a:t> and </a:t>
            </a:r>
            <a:r>
              <a:rPr lang="en-US" sz="1000" b="1" kern="0">
                <a:cs typeface="Arial" panose="020B0604020202020204" pitchFamily="34" charset="0"/>
                <a:hlinkClick r:id="rId4"/>
              </a:rPr>
              <a:t>https://www.cdc.gov/vaccines/pubs/pinkbook/tetanus.html</a:t>
            </a:r>
            <a:endParaRPr lang="en-US" sz="1000" b="1" kern="0">
              <a:cs typeface="Arial" panose="020B0604020202020204" pitchFamily="34" charset="0"/>
            </a:endParaRPr>
          </a:p>
          <a:p>
            <a:pPr eaLnBrk="1" hangingPunct="1">
              <a:lnSpc>
                <a:spcPct val="90000"/>
              </a:lnSpc>
              <a:spcBef>
                <a:spcPct val="0"/>
              </a:spcBef>
            </a:pPr>
            <a:endParaRPr lang="en-US" sz="1000" b="1">
              <a:cs typeface="Arial" pitchFamily="34" charset="0"/>
            </a:endParaRPr>
          </a:p>
          <a:p>
            <a:pPr eaLnBrk="1" hangingPunct="1">
              <a:lnSpc>
                <a:spcPct val="90000"/>
              </a:lnSpc>
              <a:spcBef>
                <a:spcPct val="0"/>
              </a:spcBef>
            </a:pPr>
            <a:r>
              <a:rPr lang="en-US" sz="1000" b="1">
                <a:cs typeface="Arial" pitchFamily="34" charset="0"/>
              </a:rPr>
              <a:t>Speaker Notes: </a:t>
            </a:r>
          </a:p>
          <a:p>
            <a:pPr eaLnBrk="1" hangingPunct="1">
              <a:lnSpc>
                <a:spcPct val="90000"/>
              </a:lnSpc>
              <a:spcBef>
                <a:spcPct val="0"/>
              </a:spcBef>
            </a:pPr>
            <a:r>
              <a:rPr lang="en-US" sz="1000" b="1">
                <a:cs typeface="Arial" pitchFamily="34" charset="0"/>
              </a:rPr>
              <a:t>Guidance on use of Tdap products for pregnant women:</a:t>
            </a:r>
          </a:p>
          <a:p>
            <a:pPr eaLnBrk="1" hangingPunct="1">
              <a:lnSpc>
                <a:spcPct val="90000"/>
              </a:lnSpc>
              <a:spcBef>
                <a:spcPct val="0"/>
              </a:spcBef>
            </a:pPr>
            <a:r>
              <a:rPr lang="en-US" sz="1000">
                <a:cs typeface="Arial" pitchFamily="34" charset="0"/>
              </a:rPr>
              <a:t>All pregnant women should receive a dose of </a:t>
            </a:r>
            <a:r>
              <a:rPr lang="en-US" sz="1000" err="1">
                <a:cs typeface="Arial" pitchFamily="34" charset="0"/>
              </a:rPr>
              <a:t>Tdap</a:t>
            </a:r>
            <a:r>
              <a:rPr lang="en-US" sz="1000">
                <a:cs typeface="Arial" pitchFamily="34" charset="0"/>
              </a:rPr>
              <a:t> during </a:t>
            </a:r>
            <a:r>
              <a:rPr lang="en-US" sz="1000" u="sng">
                <a:cs typeface="Arial" pitchFamily="34" charset="0"/>
              </a:rPr>
              <a:t>each</a:t>
            </a:r>
            <a:r>
              <a:rPr lang="en-US" sz="1000">
                <a:cs typeface="Arial" pitchFamily="34" charset="0"/>
              </a:rPr>
              <a:t> pregnancy, irrespective of prior history of receiving </a:t>
            </a:r>
            <a:r>
              <a:rPr lang="en-US" sz="1000" err="1">
                <a:cs typeface="Arial" pitchFamily="34" charset="0"/>
              </a:rPr>
              <a:t>Tdap</a:t>
            </a:r>
            <a:r>
              <a:rPr lang="en-US" sz="1000">
                <a:cs typeface="Arial" pitchFamily="34" charset="0"/>
              </a:rPr>
              <a:t>. Optimal timing for administration is between 27 and 36 weeks gestation. If a dose is given early in that same pregnancy, do NOT repeat it at 27-36 weeks. If not given during pregnancy, give </a:t>
            </a:r>
            <a:r>
              <a:rPr lang="en-US" sz="1000" err="1">
                <a:cs typeface="Arial" pitchFamily="34" charset="0"/>
              </a:rPr>
              <a:t>Tdap</a:t>
            </a:r>
            <a:r>
              <a:rPr lang="en-US" sz="1000">
                <a:cs typeface="Arial" pitchFamily="34" charset="0"/>
              </a:rPr>
              <a:t> immediately postpartum</a:t>
            </a:r>
            <a:r>
              <a:rPr lang="en-US" sz="1000" b="1" baseline="30000">
                <a:cs typeface="Arial" pitchFamily="34" charset="0"/>
              </a:rPr>
              <a:t>3</a:t>
            </a:r>
            <a:r>
              <a:rPr lang="en-US" sz="1000">
                <a:cs typeface="Arial" pitchFamily="34" charset="0"/>
              </a:rPr>
              <a:t>.  </a:t>
            </a:r>
          </a:p>
          <a:p>
            <a:pPr eaLnBrk="1" hangingPunct="1">
              <a:lnSpc>
                <a:spcPct val="90000"/>
              </a:lnSpc>
              <a:spcBef>
                <a:spcPct val="0"/>
              </a:spcBef>
            </a:pPr>
            <a:endParaRPr lang="en-US" sz="1000" b="1">
              <a:cs typeface="Arial" pitchFamily="34" charset="0"/>
            </a:endParaRPr>
          </a:p>
          <a:p>
            <a:pPr>
              <a:lnSpc>
                <a:spcPct val="90000"/>
              </a:lnSpc>
              <a:spcBef>
                <a:spcPct val="0"/>
              </a:spcBef>
            </a:pPr>
            <a:endParaRPr lang="en-US" sz="900">
              <a:cs typeface="Arial" pitchFamily="34" charset="0"/>
            </a:endParaRPr>
          </a:p>
        </p:txBody>
      </p:sp>
      <p:sp>
        <p:nvSpPr>
          <p:cNvPr id="7" name="Footer Placeholder 6"/>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2023</a:t>
            </a:r>
          </a:p>
        </p:txBody>
      </p:sp>
    </p:spTree>
    <p:extLst>
      <p:ext uri="{BB962C8B-B14F-4D97-AF65-F5344CB8AC3E}">
        <p14:creationId xmlns:p14="http://schemas.microsoft.com/office/powerpoint/2010/main" val="360970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2430463" y="546100"/>
            <a:ext cx="4862512" cy="2735263"/>
          </a:xfrm>
          <a:ln/>
        </p:spPr>
      </p:sp>
      <p:sp>
        <p:nvSpPr>
          <p:cNvPr id="333826" name="Rectangle 3"/>
          <p:cNvSpPr>
            <a:spLocks noGrp="1" noChangeArrowheads="1"/>
          </p:cNvSpPr>
          <p:nvPr>
            <p:ph type="body" idx="1"/>
          </p:nvPr>
        </p:nvSpPr>
        <p:spPr>
          <a:xfrm>
            <a:off x="1296424" y="3464373"/>
            <a:ext cx="7130316" cy="1519243"/>
          </a:xfrm>
          <a:noFill/>
          <a:ln/>
        </p:spPr>
        <p:txBody>
          <a:bodyPr lIns="96153" tIns="48077" rIns="96153" bIns="48077"/>
          <a:lstStyle/>
          <a:p>
            <a:pPr eaLnBrk="1" hangingPunct="1">
              <a:spcBef>
                <a:spcPct val="0"/>
              </a:spcBef>
            </a:pPr>
            <a:endParaRPr lang="en-US" sz="1000">
              <a:latin typeface="Arial" charset="0"/>
              <a:cs typeface="Arial" charset="0"/>
            </a:endParaRPr>
          </a:p>
        </p:txBody>
      </p:sp>
      <p:pic>
        <p:nvPicPr>
          <p:cNvPr id="333827" name="Picture 13"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282839" y="6619057"/>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766066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Rot="1" noChangeAspect="1" noChangeArrowheads="1" noTextEdit="1"/>
          </p:cNvSpPr>
          <p:nvPr>
            <p:ph type="sldImg"/>
          </p:nvPr>
        </p:nvSpPr>
        <p:spPr>
          <a:xfrm>
            <a:off x="2430463" y="546100"/>
            <a:ext cx="4862512" cy="2735263"/>
          </a:xfrm>
          <a:ln/>
        </p:spPr>
      </p:sp>
      <p:sp>
        <p:nvSpPr>
          <p:cNvPr id="333826" name="Rectangle 3"/>
          <p:cNvSpPr>
            <a:spLocks noGrp="1" noChangeArrowheads="1"/>
          </p:cNvSpPr>
          <p:nvPr>
            <p:ph type="body" idx="1"/>
          </p:nvPr>
        </p:nvSpPr>
        <p:spPr>
          <a:xfrm>
            <a:off x="1296424" y="3464373"/>
            <a:ext cx="7130316" cy="1519243"/>
          </a:xfrm>
          <a:noFill/>
          <a:ln/>
        </p:spPr>
        <p:txBody>
          <a:bodyPr lIns="96153" tIns="48077" rIns="96153" bIns="48077"/>
          <a:lstStyle/>
          <a:p>
            <a:pPr eaLnBrk="1" hangingPunct="1">
              <a:spcBef>
                <a:spcPct val="0"/>
              </a:spcBef>
            </a:pPr>
            <a:endParaRPr lang="en-US" sz="1000">
              <a:latin typeface="Arial" charset="0"/>
              <a:cs typeface="Arial" charset="0"/>
            </a:endParaRPr>
          </a:p>
        </p:txBody>
      </p:sp>
      <p:pic>
        <p:nvPicPr>
          <p:cNvPr id="333827" name="Picture 13" descr="Description: http://www.immunize.org/images/space1.gif"/>
          <p:cNvPicPr>
            <a:picLocks noChangeAspect="1" noChangeArrowheads="1"/>
          </p:cNvPicPr>
          <p:nvPr/>
        </p:nvPicPr>
        <p:blipFill>
          <a:blip r:embed="rId3"/>
          <a:srcRect/>
          <a:stretch>
            <a:fillRect/>
          </a:stretch>
        </p:blipFill>
        <p:spPr bwMode="auto">
          <a:xfrm>
            <a:off x="0" y="2"/>
            <a:ext cx="135044" cy="22415"/>
          </a:xfrm>
          <a:prstGeom prst="rect">
            <a:avLst/>
          </a:prstGeom>
          <a:noFill/>
          <a:ln w="9525">
            <a:noFill/>
            <a:miter lim="800000"/>
            <a:headEnd/>
            <a:tailEnd/>
          </a:ln>
        </p:spPr>
      </p:pic>
      <p:sp>
        <p:nvSpPr>
          <p:cNvPr id="5" name="Footer Placeholder 4"/>
          <p:cNvSpPr>
            <a:spLocks noGrp="1"/>
          </p:cNvSpPr>
          <p:nvPr>
            <p:ph type="ftr" sz="quarter" idx="4"/>
          </p:nvPr>
        </p:nvSpPr>
        <p:spPr>
          <a:xfrm>
            <a:off x="241572" y="6619057"/>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138702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6"/>
          <p:cNvSpPr txBox="1">
            <a:spLocks noGrp="1" noChangeArrowheads="1"/>
          </p:cNvSpPr>
          <p:nvPr/>
        </p:nvSpPr>
        <p:spPr bwMode="auto">
          <a:xfrm>
            <a:off x="11811" y="8754110"/>
            <a:ext cx="2971800" cy="464820"/>
          </a:xfrm>
          <a:prstGeom prst="rect">
            <a:avLst/>
          </a:prstGeom>
          <a:noFill/>
          <a:ln w="9525">
            <a:noFill/>
            <a:miter lim="800000"/>
            <a:headEnd/>
            <a:tailEnd/>
          </a:ln>
        </p:spPr>
        <p:txBody>
          <a:bodyPr lIns="91435" tIns="45718" rIns="91435" bIns="45718" anchor="b"/>
          <a:lstStyle/>
          <a:p>
            <a:endParaRPr lang="de-DE" sz="1200">
              <a:latin typeface="Times New Roman" pitchFamily="18" charset="0"/>
            </a:endParaRPr>
          </a:p>
        </p:txBody>
      </p:sp>
      <p:sp>
        <p:nvSpPr>
          <p:cNvPr id="206850"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lIns="91435" tIns="45718" rIns="91435" bIns="45718" anchor="b"/>
          <a:lstStyle/>
          <a:p>
            <a:pPr algn="r"/>
            <a:endParaRPr lang="de-DE" sz="1200">
              <a:latin typeface="Times New Roman" pitchFamily="18" charset="0"/>
            </a:endParaRPr>
          </a:p>
        </p:txBody>
      </p:sp>
      <p:sp>
        <p:nvSpPr>
          <p:cNvPr id="206851" name="Rectangle 6"/>
          <p:cNvSpPr txBox="1">
            <a:spLocks noGrp="1" noChangeArrowheads="1"/>
          </p:cNvSpPr>
          <p:nvPr/>
        </p:nvSpPr>
        <p:spPr bwMode="auto">
          <a:xfrm>
            <a:off x="0" y="8657603"/>
            <a:ext cx="2971800" cy="463207"/>
          </a:xfrm>
          <a:prstGeom prst="rect">
            <a:avLst/>
          </a:prstGeom>
          <a:noFill/>
          <a:ln w="9525">
            <a:noFill/>
            <a:miter lim="800000"/>
            <a:headEnd/>
            <a:tailEnd/>
          </a:ln>
        </p:spPr>
        <p:txBody>
          <a:bodyPr lIns="91425" tIns="45713" rIns="91425" bIns="45713" anchor="b"/>
          <a:lstStyle/>
          <a:p>
            <a:endParaRPr lang="en-US" sz="1300"/>
          </a:p>
        </p:txBody>
      </p:sp>
      <p:sp>
        <p:nvSpPr>
          <p:cNvPr id="206852" name="Rectangle 6"/>
          <p:cNvSpPr txBox="1">
            <a:spLocks noGrp="1" noChangeArrowheads="1"/>
          </p:cNvSpPr>
          <p:nvPr/>
        </p:nvSpPr>
        <p:spPr bwMode="auto">
          <a:xfrm>
            <a:off x="0" y="8599170"/>
            <a:ext cx="2971800" cy="463207"/>
          </a:xfrm>
          <a:prstGeom prst="rect">
            <a:avLst/>
          </a:prstGeom>
          <a:noFill/>
          <a:ln w="9525">
            <a:noFill/>
            <a:miter lim="800000"/>
            <a:headEnd/>
            <a:tailEnd/>
          </a:ln>
        </p:spPr>
        <p:txBody>
          <a:bodyPr lIns="91425" tIns="45713" rIns="91425" bIns="45713" anchor="b"/>
          <a:lstStyle/>
          <a:p>
            <a:endParaRPr lang="en-US" sz="1300"/>
          </a:p>
        </p:txBody>
      </p:sp>
      <p:sp>
        <p:nvSpPr>
          <p:cNvPr id="206853" name="Rectangle 2"/>
          <p:cNvSpPr>
            <a:spLocks noGrp="1" noRot="1" noChangeAspect="1" noChangeArrowheads="1" noTextEdit="1"/>
          </p:cNvSpPr>
          <p:nvPr>
            <p:ph type="sldImg"/>
          </p:nvPr>
        </p:nvSpPr>
        <p:spPr>
          <a:xfrm>
            <a:off x="330200" y="309563"/>
            <a:ext cx="6199188" cy="3487737"/>
          </a:xfrm>
          <a:ln/>
        </p:spPr>
      </p:sp>
      <p:sp>
        <p:nvSpPr>
          <p:cNvPr id="206854" name="Rectangle 3"/>
          <p:cNvSpPr>
            <a:spLocks noGrp="1" noChangeArrowheads="1"/>
          </p:cNvSpPr>
          <p:nvPr>
            <p:ph type="body" idx="1"/>
          </p:nvPr>
        </p:nvSpPr>
        <p:spPr>
          <a:xfrm>
            <a:off x="300038" y="3947742"/>
            <a:ext cx="6254750" cy="4811210"/>
          </a:xfrm>
          <a:noFill/>
          <a:ln/>
        </p:spPr>
        <p:txBody>
          <a:bodyPr lIns="91425" tIns="45713" rIns="91425" bIns="45713"/>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Slide shows a child with cellulitis of cheek and an infant with gangrenous fingers due to invasive Hib disease</a:t>
            </a:r>
            <a:r>
              <a:rPr kumimoji="0" lang="en-US" sz="1000" b="1" i="0" u="none" strike="noStrike" kern="1200" cap="none" spc="0" normalizeH="0" baseline="0" noProof="0">
                <a:ln>
                  <a:noFill/>
                </a:ln>
                <a:solidFill>
                  <a:srgbClr val="FF0000"/>
                </a:solidFill>
                <a:effectLst/>
                <a:uLnTx/>
                <a:uFillTx/>
                <a:latin typeface="Calibri"/>
                <a:ea typeface="+mn-ea"/>
                <a:cs typeface="+mn-cs"/>
              </a:rPr>
              <a:t>.</a:t>
            </a:r>
            <a:r>
              <a:rPr kumimoji="0" lang="en-US" sz="1000" b="0" i="0" u="none" strike="noStrike" kern="1200" cap="none" spc="0" normalizeH="0" baseline="0" noProof="0">
                <a:ln>
                  <a:noFill/>
                </a:ln>
                <a:solidFill>
                  <a:prstClr val="black"/>
                </a:solidFill>
                <a:effectLst/>
                <a:uLnTx/>
                <a:uFillTx/>
                <a:latin typeface="Calibri"/>
                <a:ea typeface="+mn-ea"/>
                <a:cs typeface="+mn-cs"/>
              </a:rPr>
              <a:t> The drawing shows a child with a markedly swollen epiglottis due to epiglottitis (croup) due to Hib infection.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err="1">
                <a:ln>
                  <a:noFill/>
                </a:ln>
                <a:solidFill>
                  <a:prstClr val="black"/>
                </a:solidFill>
                <a:effectLst/>
                <a:uLnTx/>
                <a:uFillTx/>
                <a:latin typeface="Calibri"/>
                <a:ea typeface="+mn-ea"/>
                <a:cs typeface="+mn-cs"/>
              </a:rPr>
              <a:t>Haemophilus</a:t>
            </a:r>
            <a:r>
              <a:rPr kumimoji="0" lang="en-US" sz="1000" b="0" i="0" u="none" strike="noStrike" kern="1200" cap="none" spc="0" normalizeH="0" baseline="0" noProof="0">
                <a:ln>
                  <a:noFill/>
                </a:ln>
                <a:solidFill>
                  <a:prstClr val="black"/>
                </a:solidFill>
                <a:effectLst/>
                <a:uLnTx/>
                <a:uFillTx/>
                <a:latin typeface="Calibri"/>
                <a:ea typeface="+mn-ea"/>
                <a:cs typeface="+mn-cs"/>
              </a:rPr>
              <a:t> influenza infection is caused by a bacteria which has 6 different polysaccharide serotypes and some non-</a:t>
            </a:r>
            <a:r>
              <a:rPr kumimoji="0" lang="en-US" sz="1000" b="0" i="0" u="none" strike="noStrike" kern="1200" cap="none" spc="0" normalizeH="0" baseline="0" noProof="0" err="1">
                <a:ln>
                  <a:noFill/>
                </a:ln>
                <a:solidFill>
                  <a:prstClr val="black"/>
                </a:solidFill>
                <a:effectLst/>
                <a:uLnTx/>
                <a:uFillTx/>
                <a:latin typeface="Calibri"/>
                <a:ea typeface="+mn-ea"/>
                <a:cs typeface="+mn-cs"/>
              </a:rPr>
              <a:t>typable</a:t>
            </a:r>
            <a:r>
              <a:rPr kumimoji="0" lang="en-US" sz="1000" b="0" i="0" u="none" strike="noStrike" kern="1200" cap="none" spc="0" normalizeH="0" baseline="0" noProof="0">
                <a:ln>
                  <a:noFill/>
                </a:ln>
                <a:solidFill>
                  <a:prstClr val="black"/>
                </a:solidFill>
                <a:effectLst/>
                <a:uLnTx/>
                <a:uFillTx/>
                <a:latin typeface="Calibri"/>
                <a:ea typeface="+mn-ea"/>
                <a:cs typeface="+mn-cs"/>
              </a:rPr>
              <a:t> strains</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Type b (Hib) causes 95% of invasive disease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Hib enters body through the nasopharynx, spreads via blood stream to other sites (meninges, joints, skin, epiglottis and/or bone)</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Prior to licensure</a:t>
            </a:r>
            <a:r>
              <a:rPr kumimoji="0" lang="en-US" sz="1000" b="0" i="0" u="none" strike="noStrike" kern="1200" cap="none" spc="0" normalizeH="0" baseline="0" noProof="0">
                <a:ln>
                  <a:noFill/>
                </a:ln>
                <a:solidFill>
                  <a:srgbClr val="FF0000"/>
                </a:solidFill>
                <a:effectLst/>
                <a:uLnTx/>
                <a:uFillTx/>
                <a:latin typeface="Calibri"/>
                <a:ea typeface="+mn-ea"/>
                <a:cs typeface="+mn-cs"/>
              </a:rPr>
              <a:t> </a:t>
            </a:r>
            <a:r>
              <a:rPr kumimoji="0" lang="en-US" sz="1000" b="0" i="0" u="none" strike="noStrike" kern="1200" cap="none" spc="0" normalizeH="0" baseline="0" noProof="0">
                <a:ln>
                  <a:noFill/>
                </a:ln>
                <a:solidFill>
                  <a:prstClr val="black"/>
                </a:solidFill>
                <a:effectLst/>
                <a:uLnTx/>
                <a:uFillTx/>
                <a:latin typeface="Calibri"/>
                <a:ea typeface="+mn-ea"/>
                <a:cs typeface="+mn-cs"/>
              </a:rPr>
              <a:t>of a vaccine Hib was the leading cause of bacterial meningitis in young children with a case fatality rate of 2-5%. 15-30% of survivors had hearing impairment and neurologic sequelae.</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Hib also causes cellulitis, septic arthritis, osteomyelitis, pneumonia and epiglottitis.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Peak age for infection is 6-7 months. Invasive Hib disease is uncommon beyond 5 years of age.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Before Hib vaccine was licensed there were about 20,000 cases of invasive Hib in the U.S. each year </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By 5 years post licensure of Hib vaccine, the incidence decreased by &gt; 99%. In 2013, 31 cases of Hib type b were reported in the U.S.  No cases were reported in Georgia.</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40 cases were reported in the U.S. in 2014 and 23 cases in 2015.</a:t>
            </a:r>
          </a:p>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Many physicians and nurses who were trained after the mid 1990s have never seen a case of invasive Hib</a:t>
            </a:r>
          </a:p>
          <a:p>
            <a:pPr marL="0" marR="0" lvl="0" indent="0" algn="l" defTabSz="914400" rtl="0" eaLnBrk="1" fontAlgn="auto" latinLnBrk="0" hangingPunct="1">
              <a:lnSpc>
                <a:spcPct val="100000"/>
              </a:lnSpc>
              <a:spcBef>
                <a:spcPct val="0"/>
              </a:spcBef>
              <a:spcAft>
                <a:spcPts val="0"/>
              </a:spcAft>
              <a:buClrTx/>
              <a:buSzTx/>
              <a:buFontTx/>
              <a:buChar char="•"/>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For additional information refer to:</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Epidemiology and Prevention of Vaccine-Preventable Diseases, 13th edition  2015.  HHS, CDC. </a:t>
            </a:r>
          </a:p>
        </p:txBody>
      </p:sp>
      <p:sp>
        <p:nvSpPr>
          <p:cNvPr id="8" name="Footer Placeholder 7"/>
          <p:cNvSpPr>
            <a:spLocks noGrp="1"/>
          </p:cNvSpPr>
          <p:nvPr>
            <p:ph type="ftr" sz="quarter" idx="4"/>
          </p:nvPr>
        </p:nvSpPr>
        <p:spPr>
          <a:xfrm>
            <a:off x="150813" y="8599170"/>
            <a:ext cx="2971800" cy="464820"/>
          </a:xfrm>
        </p:spPr>
        <p:txBody>
          <a:bodyPr/>
          <a:lstStyle/>
          <a:p>
            <a:pPr>
              <a:defRPr/>
            </a:pPr>
            <a:r>
              <a:rPr lang="en-US"/>
              <a:t>EPIC 2023</a:t>
            </a:r>
          </a:p>
        </p:txBody>
      </p:sp>
      <p:sp>
        <p:nvSpPr>
          <p:cNvPr id="11" name="Slide Number Placeholder 10"/>
          <p:cNvSpPr>
            <a:spLocks noGrp="1"/>
          </p:cNvSpPr>
          <p:nvPr>
            <p:ph type="sldNum" sz="quarter" idx="10"/>
          </p:nvPr>
        </p:nvSpPr>
        <p:spPr/>
        <p:txBody>
          <a:bodyPr/>
          <a:lstStyle/>
          <a:p>
            <a:pPr>
              <a:defRPr/>
            </a:pPr>
            <a:fld id="{2E5DF860-C424-434C-9ED3-87ECBF4FB3BE}" type="slidenum">
              <a:rPr lang="en-US" smtClean="0"/>
              <a:pPr>
                <a:defRPr/>
              </a:pPr>
              <a:t>18</a:t>
            </a:fld>
            <a:endParaRPr lang="en-US"/>
          </a:p>
        </p:txBody>
      </p:sp>
    </p:spTree>
    <p:extLst>
      <p:ext uri="{BB962C8B-B14F-4D97-AF65-F5344CB8AC3E}">
        <p14:creationId xmlns:p14="http://schemas.microsoft.com/office/powerpoint/2010/main" val="366377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9" tIns="48089" rIns="96179" bIns="48089" anchor="b"/>
          <a:lstStyle/>
          <a:p>
            <a:pPr algn="r" defTabSz="961787">
              <a:defRPr/>
            </a:pPr>
            <a:endParaRPr lang="en-US" sz="1200" kern="0">
              <a:solidFill>
                <a:srgbClr val="000000"/>
              </a:solidFill>
            </a:endParaRPr>
          </a:p>
        </p:txBody>
      </p:sp>
      <p:sp>
        <p:nvSpPr>
          <p:cNvPr id="22118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endParaRPr>
          </a:p>
        </p:txBody>
      </p:sp>
      <p:sp>
        <p:nvSpPr>
          <p:cNvPr id="221187"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endParaRPr>
          </a:p>
        </p:txBody>
      </p:sp>
      <p:sp>
        <p:nvSpPr>
          <p:cNvPr id="221188" name="Rectangle 2"/>
          <p:cNvSpPr>
            <a:spLocks noGrp="1" noRot="1" noChangeAspect="1" noChangeArrowheads="1" noTextEdit="1"/>
          </p:cNvSpPr>
          <p:nvPr>
            <p:ph type="sldImg"/>
          </p:nvPr>
        </p:nvSpPr>
        <p:spPr>
          <a:xfrm>
            <a:off x="2435225" y="123825"/>
            <a:ext cx="4860925" cy="2733675"/>
          </a:xfrm>
          <a:ln/>
        </p:spPr>
      </p:sp>
      <p:sp>
        <p:nvSpPr>
          <p:cNvPr id="221189" name="Rectangle 3"/>
          <p:cNvSpPr>
            <a:spLocks noGrp="1" noChangeArrowheads="1"/>
          </p:cNvSpPr>
          <p:nvPr>
            <p:ph type="body" idx="1"/>
          </p:nvPr>
        </p:nvSpPr>
        <p:spPr>
          <a:xfrm>
            <a:off x="102807" y="2845899"/>
            <a:ext cx="9285668" cy="4256576"/>
          </a:xfrm>
          <a:noFill/>
          <a:ln/>
        </p:spPr>
        <p:txBody>
          <a:bodyPr lIns="96170" tIns="48085" rIns="96170" bIns="48085"/>
          <a:lstStyle/>
          <a:p>
            <a:pPr>
              <a:spcBef>
                <a:spcPct val="0"/>
              </a:spcBef>
            </a:pPr>
            <a:r>
              <a:rPr lang="en-US" sz="1100" b="1"/>
              <a:t>References:</a:t>
            </a:r>
          </a:p>
          <a:p>
            <a:pPr>
              <a:spcBef>
                <a:spcPct val="0"/>
              </a:spcBef>
            </a:pPr>
            <a:r>
              <a:rPr lang="en-US" sz="1100"/>
              <a:t>http://</a:t>
            </a:r>
            <a:r>
              <a:rPr lang="en-US" sz="1100" err="1"/>
              <a:t>www.cdc.gov</a:t>
            </a:r>
            <a:r>
              <a:rPr lang="en-US" sz="1100"/>
              <a:t>/vaccines/</a:t>
            </a:r>
            <a:r>
              <a:rPr lang="en-US" sz="1100" err="1"/>
              <a:t>acip</a:t>
            </a:r>
            <a:r>
              <a:rPr lang="en-US" sz="1100"/>
              <a:t>/</a:t>
            </a:r>
            <a:r>
              <a:rPr lang="en-US" sz="1100" err="1"/>
              <a:t>index.html</a:t>
            </a:r>
            <a:r>
              <a:rPr lang="en-US" sz="1100"/>
              <a:t> </a:t>
            </a:r>
          </a:p>
          <a:p>
            <a:pPr>
              <a:spcBef>
                <a:spcPct val="0"/>
              </a:spcBef>
            </a:pPr>
            <a:r>
              <a:rPr lang="en-US" sz="1100"/>
              <a:t>For more details about all the vaccine preventable diseases reviewed in this presentation, refer to:  Epidemiology and Prevention of Vaccine-Preventable Diseases (The Pink Book). HHS, CDC. </a:t>
            </a:r>
            <a:r>
              <a:rPr lang="en-US" sz="1100">
                <a:hlinkClick r:id="rId3"/>
              </a:rPr>
              <a:t>https://www.cdc.gov/vaccines/pubs/pinkbook/index.htm</a:t>
            </a:r>
            <a:endParaRPr lang="en-US" sz="1100"/>
          </a:p>
          <a:p>
            <a:pPr>
              <a:spcBef>
                <a:spcPct val="0"/>
              </a:spcBef>
            </a:pPr>
            <a:endParaRPr lang="en-US" sz="1100" b="1"/>
          </a:p>
          <a:p>
            <a:pPr>
              <a:spcBef>
                <a:spcPct val="0"/>
              </a:spcBef>
            </a:pPr>
            <a:r>
              <a:rPr lang="en-US" sz="1100" b="1"/>
              <a:t>Speaker Notes:</a:t>
            </a:r>
          </a:p>
          <a:p>
            <a:pPr>
              <a:spcBef>
                <a:spcPct val="0"/>
              </a:spcBef>
            </a:pPr>
            <a:r>
              <a:rPr lang="en-US" sz="1100" b="1"/>
              <a:t>Slide shows child in an iron lung due to weak respiratory muscles (common in polio era) and a child with muscle weakness, as a result of polio, requiring the assistance of braces and crutches in order to walk.</a:t>
            </a:r>
          </a:p>
          <a:p>
            <a:pPr>
              <a:spcBef>
                <a:spcPct val="0"/>
              </a:spcBef>
            </a:pPr>
            <a:endParaRPr lang="en-US" sz="1100" b="1"/>
          </a:p>
          <a:p>
            <a:pPr>
              <a:spcBef>
                <a:spcPct val="0"/>
              </a:spcBef>
              <a:buFontTx/>
              <a:buChar char="•"/>
            </a:pPr>
            <a:r>
              <a:rPr lang="en-US" sz="1100"/>
              <a:t>Polio, also called poliomyelitis and infantile paralysis is caused by an Enterovirus (Serotypes 1,2,3)</a:t>
            </a:r>
          </a:p>
          <a:p>
            <a:pPr>
              <a:spcBef>
                <a:spcPct val="0"/>
              </a:spcBef>
              <a:buFontTx/>
              <a:buChar char="•"/>
            </a:pPr>
            <a:r>
              <a:rPr lang="en-US" sz="1100"/>
              <a:t>Infection acquired through mouth, virus replicates in pharynx and GI tract, then spreads to lymphatics and other tissues.</a:t>
            </a:r>
          </a:p>
          <a:p>
            <a:pPr algn="l">
              <a:buFont typeface="Arial" panose="020B0604020202020204" pitchFamily="34" charset="0"/>
              <a:buChar char="•"/>
            </a:pPr>
            <a:r>
              <a:rPr lang="en-US" sz="1100"/>
              <a:t>Clinical response to infection is </a:t>
            </a:r>
            <a:r>
              <a:rPr lang="en-US" sz="1100" err="1"/>
              <a:t>varied:</a:t>
            </a:r>
            <a:r>
              <a:rPr lang="en-US" sz="1100" b="0" i="0" err="1">
                <a:solidFill>
                  <a:srgbClr val="000000"/>
                </a:solidFill>
                <a:effectLst/>
              </a:rPr>
              <a:t>Incubation</a:t>
            </a:r>
            <a:r>
              <a:rPr lang="en-US" sz="1100" b="0" i="0">
                <a:solidFill>
                  <a:srgbClr val="000000"/>
                </a:solidFill>
                <a:effectLst/>
              </a:rPr>
              <a:t> period</a:t>
            </a:r>
          </a:p>
          <a:p>
            <a:pPr marL="742950" lvl="1" indent="-285750" algn="l">
              <a:buFont typeface="Arial" panose="020B0604020202020204" pitchFamily="34" charset="0"/>
              <a:buChar char="•"/>
            </a:pPr>
            <a:r>
              <a:rPr lang="en-US" sz="1100" b="0" i="0">
                <a:solidFill>
                  <a:srgbClr val="000000"/>
                </a:solidFill>
                <a:effectLst/>
              </a:rPr>
              <a:t>3 to 6 days for nonparalytic poliomyelitis</a:t>
            </a:r>
          </a:p>
          <a:p>
            <a:pPr marL="742950" lvl="1" indent="-285750" algn="l">
              <a:buFont typeface="Arial" panose="020B0604020202020204" pitchFamily="34" charset="0"/>
              <a:buChar char="•"/>
            </a:pPr>
            <a:r>
              <a:rPr lang="en-US" sz="1100" b="0" i="0">
                <a:solidFill>
                  <a:srgbClr val="000000"/>
                </a:solidFill>
                <a:effectLst/>
              </a:rPr>
              <a:t>7 to 21 days for onset of paralysis in paralytic poliomyelitis</a:t>
            </a:r>
          </a:p>
          <a:p>
            <a:pPr algn="l">
              <a:buFont typeface="Arial" panose="020B0604020202020204" pitchFamily="34" charset="0"/>
              <a:buChar char="•"/>
            </a:pPr>
            <a:r>
              <a:rPr lang="en-US" sz="1100" b="0" i="0">
                <a:solidFill>
                  <a:srgbClr val="000000"/>
                </a:solidFill>
                <a:effectLst/>
              </a:rPr>
              <a:t>Paralysis is often permanent</a:t>
            </a:r>
          </a:p>
          <a:p>
            <a:pPr algn="l">
              <a:buFont typeface="Arial" panose="020B0604020202020204" pitchFamily="34" charset="0"/>
              <a:buChar char="•"/>
            </a:pPr>
            <a:r>
              <a:rPr lang="en-US" sz="1100" b="0" i="0">
                <a:solidFill>
                  <a:srgbClr val="000000"/>
                </a:solidFill>
                <a:effectLst/>
              </a:rPr>
              <a:t>Paralytic disease may be caused by wild-type polioviruses, attenuated polioviruses in oral vaccine, or by vaccine-derived polioviruses</a:t>
            </a:r>
          </a:p>
          <a:p>
            <a:pPr algn="l"/>
            <a:r>
              <a:rPr lang="en-US" sz="1100" b="0" i="0">
                <a:solidFill>
                  <a:srgbClr val="000000"/>
                </a:solidFill>
                <a:effectLst/>
              </a:rPr>
              <a:t>Approximately 70% of all polio infections in children are asymptomatic. Infected individuals without symptoms shed the virus in nasopharyngeal secretions and stool for several days or weeks and are able to transmit the virus to others.</a:t>
            </a:r>
          </a:p>
          <a:p>
            <a:pPr algn="l"/>
            <a:r>
              <a:rPr lang="en-US" sz="1100" b="0" i="0">
                <a:solidFill>
                  <a:srgbClr val="000000"/>
                </a:solidFill>
                <a:effectLst/>
              </a:rPr>
              <a:t>Approximately 24% of polio infections in children consist of a minor, nonspecific illness without clinical or laboratory evidence of central nervous system invasion. This clinical presentation is known as abortive poliomyelitis, and is characterized by a low fever, sore throat, and complete recovery in less than a week.</a:t>
            </a:r>
          </a:p>
          <a:p>
            <a:pPr>
              <a:lnSpc>
                <a:spcPct val="90000"/>
              </a:lnSpc>
              <a:spcBef>
                <a:spcPct val="0"/>
              </a:spcBef>
            </a:pPr>
            <a:endParaRPr lang="en-US" sz="900">
              <a:latin typeface="Arial" charset="0"/>
            </a:endParaRPr>
          </a:p>
          <a:p>
            <a:pPr>
              <a:lnSpc>
                <a:spcPct val="90000"/>
              </a:lnSpc>
              <a:spcBef>
                <a:spcPct val="0"/>
              </a:spcBef>
              <a:buFontTx/>
              <a:buChar char="•"/>
            </a:pPr>
            <a:endParaRPr lang="en-US" sz="900">
              <a:latin typeface="Arial"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2023</a:t>
            </a:r>
          </a:p>
        </p:txBody>
      </p:sp>
    </p:spTree>
    <p:extLst>
      <p:ext uri="{BB962C8B-B14F-4D97-AF65-F5344CB8AC3E}">
        <p14:creationId xmlns:p14="http://schemas.microsoft.com/office/powerpoint/2010/main" val="374354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txBox="1">
            <a:spLocks noGrp="1" noChangeArrowheads="1"/>
          </p:cNvSpPr>
          <p:nvPr/>
        </p:nvSpPr>
        <p:spPr bwMode="auto">
          <a:xfrm>
            <a:off x="1" y="6858328"/>
            <a:ext cx="4158746" cy="361289"/>
          </a:xfrm>
          <a:prstGeom prst="rect">
            <a:avLst/>
          </a:prstGeom>
          <a:noFill/>
          <a:ln w="9525">
            <a:noFill/>
            <a:miter lim="800000"/>
            <a:headEnd/>
            <a:tailEnd/>
          </a:ln>
        </p:spPr>
        <p:txBody>
          <a:bodyPr lIns="95094" tIns="47546" rIns="95094" bIns="47546" anchor="b"/>
          <a:lstStyle/>
          <a:p>
            <a:endParaRPr lang="en-US" sz="1200">
              <a:solidFill>
                <a:srgbClr val="000000"/>
              </a:solidFill>
            </a:endParaRPr>
          </a:p>
        </p:txBody>
      </p:sp>
      <p:sp>
        <p:nvSpPr>
          <p:cNvPr id="195587" name="Rectangle 7"/>
          <p:cNvSpPr txBox="1">
            <a:spLocks noGrp="1" noChangeArrowheads="1"/>
          </p:cNvSpPr>
          <p:nvPr/>
        </p:nvSpPr>
        <p:spPr bwMode="auto">
          <a:xfrm>
            <a:off x="5436143" y="6858328"/>
            <a:ext cx="4158746" cy="361289"/>
          </a:xfrm>
          <a:prstGeom prst="rect">
            <a:avLst/>
          </a:prstGeom>
          <a:noFill/>
          <a:ln w="9525">
            <a:noFill/>
            <a:miter lim="800000"/>
            <a:headEnd/>
            <a:tailEnd/>
          </a:ln>
        </p:spPr>
        <p:txBody>
          <a:bodyPr lIns="95094" tIns="47546" rIns="95094" bIns="47546" anchor="b"/>
          <a:lstStyle/>
          <a:p>
            <a:pPr algn="r"/>
            <a:endParaRPr lang="en-US" sz="1200">
              <a:solidFill>
                <a:srgbClr val="000000"/>
              </a:solidFill>
            </a:endParaRPr>
          </a:p>
        </p:txBody>
      </p:sp>
      <p:sp>
        <p:nvSpPr>
          <p:cNvPr id="195588" name="Rectangle 2"/>
          <p:cNvSpPr>
            <a:spLocks noGrp="1" noRot="1" noChangeAspect="1" noChangeArrowheads="1" noTextEdit="1"/>
          </p:cNvSpPr>
          <p:nvPr>
            <p:ph type="sldImg"/>
          </p:nvPr>
        </p:nvSpPr>
        <p:spPr>
          <a:xfrm>
            <a:off x="2444750" y="533400"/>
            <a:ext cx="4813300" cy="2706688"/>
          </a:xfrm>
          <a:ln/>
        </p:spPr>
      </p:sp>
      <p:sp>
        <p:nvSpPr>
          <p:cNvPr id="195589" name="Rectangle 3"/>
          <p:cNvSpPr>
            <a:spLocks noGrp="1" noChangeArrowheads="1"/>
          </p:cNvSpPr>
          <p:nvPr>
            <p:ph type="body" idx="1"/>
          </p:nvPr>
        </p:nvSpPr>
        <p:spPr>
          <a:xfrm>
            <a:off x="1279615" y="3430397"/>
            <a:ext cx="7037879" cy="3249136"/>
          </a:xfrm>
          <a:noFill/>
          <a:ln/>
        </p:spPr>
        <p:txBody>
          <a:bodyPr/>
          <a:lstStyle/>
          <a:p>
            <a:pPr>
              <a:spcBef>
                <a:spcPct val="0"/>
              </a:spcBef>
            </a:pPr>
            <a:r>
              <a:rPr lang="en-US" sz="1000">
                <a:latin typeface="Arial" charset="0"/>
              </a:rPr>
              <a:t>The EPIC immunization education program is developed and updated annually, and more frequently when necessary, by the Georgia Chapter of the American Academy of Pediatrics in partnership with the Georgia Immunization Program and in cooperation with the Georgia Academy of Family Physicians, the Georgia Chapter of the American College of Physicians/American Society of Internal Medicine, and the Georgia OB/GYN Society. </a:t>
            </a:r>
          </a:p>
          <a:p>
            <a:pPr>
              <a:spcBef>
                <a:spcPct val="0"/>
              </a:spcBef>
            </a:pPr>
            <a:endParaRPr lang="en-US" sz="1000">
              <a:latin typeface="Arial" charset="0"/>
            </a:endParaRPr>
          </a:p>
          <a:p>
            <a:pPr>
              <a:spcBef>
                <a:spcPct val="0"/>
              </a:spcBef>
            </a:pPr>
            <a:r>
              <a:rPr lang="en-US" sz="1000">
                <a:latin typeface="Arial" charset="0"/>
              </a:rPr>
              <a:t>EPIC education programs utilize information from the Centers for Disease Control and Prevention, ACIP Recommendations, The Immunization Action Coalition and other reliable resources. When there is more than one vaccine manufacturer for a specific type of vaccine the presenter utilizes the generic name (i.e. Tdap, hepatitis b etc.)</a:t>
            </a:r>
          </a:p>
          <a:p>
            <a:pPr>
              <a:spcBef>
                <a:spcPct val="0"/>
              </a:spcBef>
            </a:pPr>
            <a:r>
              <a:rPr lang="en-US" sz="1000">
                <a:latin typeface="Arial" charset="0"/>
              </a:rPr>
              <a:t>    </a:t>
            </a:r>
          </a:p>
          <a:p>
            <a:pPr>
              <a:spcBef>
                <a:spcPct val="0"/>
              </a:spcBef>
            </a:pPr>
            <a:endParaRPr lang="en-US" sz="900" b="1">
              <a:latin typeface="Arial" charset="0"/>
            </a:endParaRPr>
          </a:p>
          <a:p>
            <a:pPr>
              <a:spcBef>
                <a:spcPct val="0"/>
              </a:spcBef>
            </a:pPr>
            <a:r>
              <a:rPr lang="en-US" sz="900">
                <a:latin typeface="Arial" charset="0"/>
              </a:rPr>
              <a:t> </a:t>
            </a:r>
          </a:p>
          <a:p>
            <a:pPr>
              <a:spcBef>
                <a:spcPct val="0"/>
              </a:spcBef>
            </a:pPr>
            <a:endParaRPr lang="en-US" sz="900">
              <a:latin typeface="Arial" charset="0"/>
            </a:endParaRPr>
          </a:p>
        </p:txBody>
      </p:sp>
      <p:sp>
        <p:nvSpPr>
          <p:cNvPr id="7" name="Footer Placeholder 6"/>
          <p:cNvSpPr>
            <a:spLocks noGrp="1"/>
          </p:cNvSpPr>
          <p:nvPr>
            <p:ph type="ftr" sz="quarter" idx="4"/>
          </p:nvPr>
        </p:nvSpPr>
        <p:spPr>
          <a:xfrm>
            <a:off x="1" y="6746120"/>
            <a:ext cx="4068339" cy="356356"/>
          </a:xfrm>
          <a:prstGeom prst="rect">
            <a:avLst/>
          </a:prstGeom>
        </p:spPr>
        <p:txBody>
          <a:bodyPr/>
          <a:lstStyle/>
          <a:p>
            <a:pPr>
              <a:defRPr/>
            </a:pPr>
            <a:r>
              <a:rPr lang="en-US">
                <a:solidFill>
                  <a:srgbClr val="000000"/>
                </a:solidFill>
              </a:rPr>
              <a:t>EPIC 2023</a:t>
            </a:r>
          </a:p>
        </p:txBody>
      </p:sp>
    </p:spTree>
    <p:extLst>
      <p:ext uri="{BB962C8B-B14F-4D97-AF65-F5344CB8AC3E}">
        <p14:creationId xmlns:p14="http://schemas.microsoft.com/office/powerpoint/2010/main" val="1519266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9" tIns="48089" rIns="96179" bIns="48089" anchor="b"/>
          <a:lstStyle/>
          <a:p>
            <a:pPr algn="r" defTabSz="961787">
              <a:defRPr/>
            </a:pPr>
            <a:endParaRPr lang="en-US" sz="1200" kern="0">
              <a:solidFill>
                <a:srgbClr val="000000"/>
              </a:solidFill>
            </a:endParaRPr>
          </a:p>
        </p:txBody>
      </p:sp>
      <p:sp>
        <p:nvSpPr>
          <p:cNvPr id="22118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endParaRPr>
          </a:p>
        </p:txBody>
      </p:sp>
      <p:sp>
        <p:nvSpPr>
          <p:cNvPr id="221187"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endParaRPr>
          </a:p>
        </p:txBody>
      </p:sp>
      <p:sp>
        <p:nvSpPr>
          <p:cNvPr id="221188" name="Rectangle 2"/>
          <p:cNvSpPr>
            <a:spLocks noGrp="1" noRot="1" noChangeAspect="1" noChangeArrowheads="1" noTextEdit="1"/>
          </p:cNvSpPr>
          <p:nvPr>
            <p:ph type="sldImg"/>
          </p:nvPr>
        </p:nvSpPr>
        <p:spPr>
          <a:xfrm>
            <a:off x="2435225" y="123825"/>
            <a:ext cx="4860925" cy="2733675"/>
          </a:xfrm>
          <a:ln/>
        </p:spPr>
      </p:sp>
      <p:sp>
        <p:nvSpPr>
          <p:cNvPr id="221189" name="Rectangle 3"/>
          <p:cNvSpPr>
            <a:spLocks noGrp="1" noChangeArrowheads="1"/>
          </p:cNvSpPr>
          <p:nvPr>
            <p:ph type="body" idx="1"/>
          </p:nvPr>
        </p:nvSpPr>
        <p:spPr>
          <a:xfrm>
            <a:off x="102807" y="2845899"/>
            <a:ext cx="9285668" cy="4256576"/>
          </a:xfrm>
          <a:noFill/>
          <a:ln/>
        </p:spPr>
        <p:txBody>
          <a:bodyPr lIns="96170" tIns="48085" rIns="96170" bIns="48085"/>
          <a:lstStyle/>
          <a:p>
            <a:pPr>
              <a:spcBef>
                <a:spcPct val="0"/>
              </a:spcBef>
            </a:pPr>
            <a:r>
              <a:rPr lang="en-US" sz="1100" b="1"/>
              <a:t>References:</a:t>
            </a:r>
          </a:p>
          <a:p>
            <a:pPr>
              <a:spcBef>
                <a:spcPct val="0"/>
              </a:spcBef>
            </a:pPr>
            <a:r>
              <a:rPr lang="en-US" sz="1100"/>
              <a:t>http://</a:t>
            </a:r>
            <a:r>
              <a:rPr lang="en-US" sz="1100" err="1"/>
              <a:t>www.cdc.gov</a:t>
            </a:r>
            <a:r>
              <a:rPr lang="en-US" sz="1100"/>
              <a:t>/vaccines/</a:t>
            </a:r>
            <a:r>
              <a:rPr lang="en-US" sz="1100" err="1"/>
              <a:t>acip</a:t>
            </a:r>
            <a:r>
              <a:rPr lang="en-US" sz="1100"/>
              <a:t>/</a:t>
            </a:r>
            <a:r>
              <a:rPr lang="en-US" sz="1100" err="1"/>
              <a:t>index.html</a:t>
            </a:r>
            <a:r>
              <a:rPr lang="en-US" sz="1100"/>
              <a:t> </a:t>
            </a:r>
          </a:p>
          <a:p>
            <a:pPr>
              <a:spcBef>
                <a:spcPct val="0"/>
              </a:spcBef>
            </a:pPr>
            <a:r>
              <a:rPr lang="en-US" sz="1100"/>
              <a:t>For more details about all the vaccine preventable diseases reviewed in this presentation, refer to:  Epidemiology and Prevention of Vaccine-Preventable Diseases (The Pink Book). HHS, CDC. </a:t>
            </a:r>
            <a:r>
              <a:rPr lang="en-US" sz="1100">
                <a:hlinkClick r:id="rId3"/>
              </a:rPr>
              <a:t>https://www.cdc.gov/vaccines/pubs/pinkbook/index.htm</a:t>
            </a:r>
            <a:endParaRPr lang="en-US" sz="1100"/>
          </a:p>
          <a:p>
            <a:pPr>
              <a:spcBef>
                <a:spcPct val="0"/>
              </a:spcBef>
            </a:pPr>
            <a:endParaRPr lang="en-US" sz="1100" b="1"/>
          </a:p>
          <a:p>
            <a:pPr>
              <a:spcBef>
                <a:spcPct val="0"/>
              </a:spcBef>
            </a:pPr>
            <a:r>
              <a:rPr lang="en-US" sz="1100" b="1"/>
              <a:t>Speaker Notes:</a:t>
            </a:r>
          </a:p>
          <a:p>
            <a:pPr>
              <a:lnSpc>
                <a:spcPct val="90000"/>
              </a:lnSpc>
              <a:spcBef>
                <a:spcPct val="0"/>
              </a:spcBef>
            </a:pPr>
            <a:r>
              <a:rPr lang="en-US" sz="900">
                <a:latin typeface="Arial" charset="0"/>
              </a:rPr>
              <a:t>READ Slide.</a:t>
            </a:r>
          </a:p>
          <a:p>
            <a:pPr>
              <a:lnSpc>
                <a:spcPct val="90000"/>
              </a:lnSpc>
              <a:spcBef>
                <a:spcPct val="0"/>
              </a:spcBef>
              <a:buFontTx/>
              <a:buChar char="•"/>
            </a:pPr>
            <a:endParaRPr lang="en-US" sz="900">
              <a:latin typeface="Arial"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2023</a:t>
            </a:r>
          </a:p>
        </p:txBody>
      </p:sp>
    </p:spTree>
    <p:extLst>
      <p:ext uri="{BB962C8B-B14F-4D97-AF65-F5344CB8AC3E}">
        <p14:creationId xmlns:p14="http://schemas.microsoft.com/office/powerpoint/2010/main" val="1345863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6175" y="195263"/>
            <a:ext cx="4260850" cy="2397125"/>
          </a:xfrm>
        </p:spPr>
      </p:sp>
      <p:sp>
        <p:nvSpPr>
          <p:cNvPr id="3" name="Notes Placeholder 2"/>
          <p:cNvSpPr>
            <a:spLocks noGrp="1"/>
          </p:cNvSpPr>
          <p:nvPr>
            <p:ph type="body" idx="1"/>
          </p:nvPr>
        </p:nvSpPr>
        <p:spPr>
          <a:xfrm>
            <a:off x="85410" y="2822188"/>
            <a:ext cx="9217653" cy="3908563"/>
          </a:xfrm>
        </p:spPr>
        <p:txBody>
          <a:bodyPr/>
          <a:lstStyle/>
          <a:p>
            <a:r>
              <a:rPr lang="en-US">
                <a:latin typeface="+mn-lt"/>
              </a:rPr>
              <a:t>References: </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r>
              <a:rPr lang="en-US" sz="1200">
                <a:hlinkClick r:id="rId3"/>
              </a:rPr>
              <a:t>https://www.cdc.gov/vaccines/pubs/pinkbook/index.htm</a:t>
            </a:r>
            <a:endParaRPr lang="en-US" sz="1200"/>
          </a:p>
          <a:p>
            <a:endParaRPr lang="en-US">
              <a:latin typeface="+mn-lt"/>
            </a:endParaRPr>
          </a:p>
          <a:p>
            <a:r>
              <a:rPr lang="en-US"/>
              <a:t>Speaker Notes:</a:t>
            </a:r>
          </a:p>
          <a:p>
            <a:r>
              <a:rPr lang="en-US">
                <a:latin typeface="+mn-lt"/>
              </a:rPr>
              <a:t>Measles:</a:t>
            </a:r>
          </a:p>
          <a:p>
            <a:pPr algn="l"/>
            <a:r>
              <a:rPr lang="en-US" b="0" i="0">
                <a:solidFill>
                  <a:srgbClr val="000000"/>
                </a:solidFill>
                <a:effectLst/>
                <a:latin typeface="Open Sans" panose="020B0606030504020204" pitchFamily="34" charset="0"/>
              </a:rPr>
              <a:t>The incubation period of measles from exposure to prodrome averages 11 to 12 days. The time from exposure to rash onset averages 14 days, with a range of 7 to 21 days.</a:t>
            </a:r>
          </a:p>
          <a:p>
            <a:pPr algn="l"/>
            <a:r>
              <a:rPr lang="en-US" b="0" i="0">
                <a:solidFill>
                  <a:srgbClr val="000000"/>
                </a:solidFill>
                <a:effectLst/>
                <a:latin typeface="Open Sans" panose="020B0606030504020204" pitchFamily="34" charset="0"/>
              </a:rPr>
              <a:t>The prodrome lasts 2 to 4 days, with a range of 1 to 7 days. It is characterized by fever, which increases in a stepwise fashion often peaking as high as 103°F to 105°F, cough, coryza, and conjunctivitis.</a:t>
            </a:r>
          </a:p>
          <a:p>
            <a:pPr algn="l"/>
            <a:r>
              <a:rPr lang="en-US" b="0" i="0" err="1">
                <a:solidFill>
                  <a:srgbClr val="000000"/>
                </a:solidFill>
                <a:effectLst/>
                <a:latin typeface="Open Sans" panose="020B0606030504020204" pitchFamily="34" charset="0"/>
              </a:rPr>
              <a:t>Koplik</a:t>
            </a:r>
            <a:r>
              <a:rPr lang="en-US" b="0" i="0">
                <a:solidFill>
                  <a:srgbClr val="000000"/>
                </a:solidFill>
                <a:effectLst/>
                <a:latin typeface="Open Sans" panose="020B0606030504020204" pitchFamily="34" charset="0"/>
              </a:rPr>
              <a:t> spots, present on mucous membranes, are considered to be unique to measles. They occur 1 to 2 days before the measles rash (i.e., during the prodromal period), and appear as punctate blue-white spots on the bright red background of the buccal mucosa.</a:t>
            </a:r>
          </a:p>
          <a:p>
            <a:pPr algn="l"/>
            <a:r>
              <a:rPr lang="en-US" b="0" i="0">
                <a:solidFill>
                  <a:srgbClr val="000000"/>
                </a:solidFill>
                <a:effectLst/>
                <a:latin typeface="Open Sans" panose="020B0606030504020204" pitchFamily="34" charset="0"/>
              </a:rPr>
              <a:t>The measles rash is a maculopapular eruption that usually lasts 5 to 6 days. It begins at the hairline, then involves the face and upper neck. During the next 3 days, the rash gradually proceeds downward and outward, reaching the hands and feet. The maculopapular lesions are generally individually distinct but may run together, particularly on the upper body. Initially, lesions blanch (become white or pale) with fingertip pressure. By 3 to 4 days, most do not blanch with pressure. The lesions peel off in scales in more severely involved areas. The rash fades in the same order that it appears, from head to extremities.</a:t>
            </a:r>
          </a:p>
          <a:p>
            <a:pPr algn="l"/>
            <a:r>
              <a:rPr lang="en-US" b="0" i="0">
                <a:solidFill>
                  <a:srgbClr val="000000"/>
                </a:solidFill>
                <a:effectLst/>
                <a:latin typeface="Open Sans" panose="020B0606030504020204" pitchFamily="34" charset="0"/>
              </a:rPr>
              <a:t>Other symptoms of measles include anorexia and generalized lymphadenopathy.</a:t>
            </a:r>
          </a:p>
          <a:p>
            <a:endParaRPr lang="en-US"/>
          </a:p>
          <a:p>
            <a:r>
              <a:rPr lang="en-US">
                <a:latin typeface="+mn-lt"/>
              </a:rPr>
              <a:t>Subacute Sclerosing Panencephalitis (SSPE) is a neurological disorder that can appear years after a person is infected with measles and is always fatal. It is characterized by behavioral and intellectual deterioration and seizures that occur usually 6-8 yrs. after measles infection. </a:t>
            </a:r>
            <a:r>
              <a:rPr lang="en-US" b="0" i="0">
                <a:solidFill>
                  <a:srgbClr val="675752"/>
                </a:solidFill>
                <a:effectLst/>
                <a:latin typeface="arial" panose="020B0604020202020204" pitchFamily="34" charset="0"/>
              </a:rPr>
              <a:t>In rare cases the virus spreads to the brain, but then becomes dormant. Eventually it can lead to SSPE, resulting in deterioration and death. Researchers don’t know what causes the virus to reactivate. There is no cure for SSPE and the only way to prevent it is to vaccinate everyone against measles. </a:t>
            </a:r>
            <a:r>
              <a:rPr lang="en-US" b="0" i="0">
                <a:solidFill>
                  <a:srgbClr val="675752"/>
                </a:solidFill>
                <a:effectLst/>
                <a:latin typeface="arial" panose="020B0604020202020204" pitchFamily="34" charset="0"/>
                <a:hlinkClick r:id="rId4"/>
              </a:rPr>
              <a:t>https://www.ninds.nih.gov/health-information/disorders/subacute-sclerosing-panencephalitis#:~:text=What%20is%20subacute%20sclerosing%20panencephalitis,viral%20infection%20related%20to%20measles</a:t>
            </a:r>
            <a:r>
              <a:rPr lang="en-US" b="0" i="0">
                <a:solidFill>
                  <a:srgbClr val="675752"/>
                </a:solidFill>
                <a:effectLst/>
                <a:latin typeface="arial" panose="020B0604020202020204" pitchFamily="34" charset="0"/>
              </a:rPr>
              <a:t>.</a:t>
            </a:r>
          </a:p>
          <a:p>
            <a:endParaRPr lang="en-US">
              <a:solidFill>
                <a:srgbClr val="675752"/>
              </a:solidFill>
              <a:latin typeface="arial" panose="020B0604020202020204" pitchFamily="34" charset="0"/>
            </a:endParaRPr>
          </a:p>
          <a:p>
            <a:endParaRPr lang="en-US"/>
          </a:p>
        </p:txBody>
      </p:sp>
      <p:sp>
        <p:nvSpPr>
          <p:cNvPr id="4" name="Footer Placeholder 3"/>
          <p:cNvSpPr>
            <a:spLocks noGrp="1"/>
          </p:cNvSpPr>
          <p:nvPr>
            <p:ph type="ftr" sz="quarter" idx="10"/>
          </p:nvPr>
        </p:nvSpPr>
        <p:spPr>
          <a:xfrm>
            <a:off x="170822" y="8515489"/>
            <a:ext cx="3077739" cy="471053"/>
          </a:xfrm>
          <a:prstGeom prst="rect">
            <a:avLst/>
          </a:prstGeom>
        </p:spPr>
        <p:txBody>
          <a:bodyPr/>
          <a:lstStyle/>
          <a:p>
            <a:pPr defTabSz="961787">
              <a:defRPr/>
            </a:pPr>
            <a:r>
              <a:rPr lang="en-US" kern="0">
                <a:solidFill>
                  <a:srgbClr val="000000"/>
                </a:solidFill>
              </a:rPr>
              <a:t>EPIC 2023</a:t>
            </a:r>
          </a:p>
        </p:txBody>
      </p:sp>
    </p:spTree>
    <p:extLst>
      <p:ext uri="{BB962C8B-B14F-4D97-AF65-F5344CB8AC3E}">
        <p14:creationId xmlns:p14="http://schemas.microsoft.com/office/powerpoint/2010/main" val="1095986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p>
        </p:txBody>
      </p:sp>
      <p:sp>
        <p:nvSpPr>
          <p:cNvPr id="22323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p>
        </p:txBody>
      </p:sp>
      <p:sp>
        <p:nvSpPr>
          <p:cNvPr id="22323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p>
        </p:txBody>
      </p:sp>
      <p:sp>
        <p:nvSpPr>
          <p:cNvPr id="22323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p>
        </p:txBody>
      </p:sp>
      <p:sp>
        <p:nvSpPr>
          <p:cNvPr id="223238" name="Rectangle 2"/>
          <p:cNvSpPr>
            <a:spLocks noGrp="1" noRot="1" noChangeAspect="1" noChangeArrowheads="1" noTextEdit="1"/>
          </p:cNvSpPr>
          <p:nvPr>
            <p:ph type="sldImg"/>
          </p:nvPr>
        </p:nvSpPr>
        <p:spPr>
          <a:xfrm>
            <a:off x="2433638" y="546100"/>
            <a:ext cx="4864100" cy="2735263"/>
          </a:xfrm>
          <a:ln/>
        </p:spPr>
      </p:sp>
      <p:sp>
        <p:nvSpPr>
          <p:cNvPr id="223239" name="Rectangle 3"/>
          <p:cNvSpPr>
            <a:spLocks noGrp="1" noChangeArrowheads="1"/>
          </p:cNvSpPr>
          <p:nvPr>
            <p:ph type="body" idx="1"/>
          </p:nvPr>
        </p:nvSpPr>
        <p:spPr>
          <a:xfrm>
            <a:off x="432143" y="3466866"/>
            <a:ext cx="8719331" cy="3407090"/>
          </a:xfrm>
          <a:noFill/>
          <a:ln/>
        </p:spPr>
        <p:txBody>
          <a:bodyPr lIns="94593" tIns="47296" rIns="94593" bIns="47296"/>
          <a:lstStyle/>
          <a:p>
            <a:pPr eaLnBrk="1" hangingPunct="1">
              <a:lnSpc>
                <a:spcPct val="80000"/>
              </a:lnSpc>
            </a:pPr>
            <a:r>
              <a:rPr lang="en-US" sz="1000" b="1" u="sng">
                <a:latin typeface="Arial" charset="0"/>
              </a:rPr>
              <a:t>MEASLES </a:t>
            </a:r>
            <a:r>
              <a:rPr lang="en-US" sz="1000" b="1">
                <a:latin typeface="Arial" charset="0"/>
              </a:rPr>
              <a:t>(</a:t>
            </a:r>
            <a:r>
              <a:rPr lang="en-US" sz="1000">
                <a:latin typeface="Arial" charset="0"/>
              </a:rPr>
              <a:t>caused by paramyxovirus)</a:t>
            </a:r>
          </a:p>
          <a:p>
            <a:pPr eaLnBrk="1" hangingPunct="1">
              <a:lnSpc>
                <a:spcPct val="80000"/>
              </a:lnSpc>
            </a:pPr>
            <a:r>
              <a:rPr lang="en-US" sz="1000" b="1">
                <a:latin typeface="Arial" charset="0"/>
              </a:rPr>
              <a:t>Slide shows two children with typical measles rash and conjunctivitis in younger child</a:t>
            </a:r>
          </a:p>
          <a:p>
            <a:pPr eaLnBrk="1" hangingPunct="1">
              <a:lnSpc>
                <a:spcPct val="80000"/>
              </a:lnSpc>
            </a:pPr>
            <a:r>
              <a:rPr lang="en-US" sz="1000">
                <a:latin typeface="Arial" charset="0"/>
              </a:rPr>
              <a:t>Initial symptoms are runny nose, followed by increasing fever (103º-105º), cough, conjunctivitis, Koplik spots, and a maculopapular rash that lasts 5-6 days</a:t>
            </a:r>
          </a:p>
          <a:p>
            <a:pPr eaLnBrk="1" hangingPunct="1">
              <a:lnSpc>
                <a:spcPct val="80000"/>
              </a:lnSpc>
            </a:pPr>
            <a:r>
              <a:rPr lang="en-US" sz="1000">
                <a:latin typeface="Arial" charset="0"/>
              </a:rPr>
              <a:t>Complications include otitis media (7%), pneumonia (6%), and acute encephalitis (0.1%) 1 in 1000 cases, death (0.2%)   </a:t>
            </a:r>
            <a:r>
              <a:rPr lang="en-US" sz="1000"/>
              <a:t>Although measles elimination was declared in the United States in 2000 , importation of measles cases continues to occur. </a:t>
            </a:r>
          </a:p>
          <a:p>
            <a:pPr eaLnBrk="1" hangingPunct="1">
              <a:lnSpc>
                <a:spcPct val="80000"/>
              </a:lnSpc>
            </a:pPr>
            <a:endParaRPr lang="en-US" sz="1000">
              <a:latin typeface="Arial" charset="0"/>
            </a:endParaRPr>
          </a:p>
          <a:p>
            <a:pPr eaLnBrk="1" hangingPunct="1">
              <a:lnSpc>
                <a:spcPct val="90000"/>
              </a:lnSpc>
            </a:pPr>
            <a:r>
              <a:rPr lang="en-US" sz="1000" b="1" u="sng">
                <a:latin typeface="Arial" charset="0"/>
              </a:rPr>
              <a:t>MUMPS</a:t>
            </a:r>
            <a:r>
              <a:rPr lang="en-US" sz="1000">
                <a:latin typeface="Arial" charset="0"/>
              </a:rPr>
              <a:t> (caused by paramyxovirus)</a:t>
            </a:r>
            <a:r>
              <a:rPr lang="en-US" sz="1000" b="1" u="sng">
                <a:latin typeface="Arial" charset="0"/>
              </a:rPr>
              <a:t> </a:t>
            </a:r>
          </a:p>
          <a:p>
            <a:pPr eaLnBrk="1" hangingPunct="1">
              <a:lnSpc>
                <a:spcPct val="90000"/>
              </a:lnSpc>
            </a:pPr>
            <a:r>
              <a:rPr lang="en-US" sz="1000" b="1">
                <a:latin typeface="Arial" charset="0"/>
              </a:rPr>
              <a:t>Slide shows an adolescent with parotitis due to mumps</a:t>
            </a:r>
          </a:p>
          <a:p>
            <a:pPr eaLnBrk="1" hangingPunct="1">
              <a:lnSpc>
                <a:spcPct val="90000"/>
              </a:lnSpc>
            </a:pPr>
            <a:r>
              <a:rPr lang="en-US" sz="1000">
                <a:latin typeface="Arial" charset="0"/>
              </a:rPr>
              <a:t>Parotitis occurs in 30-40% of infected persons, 40-50% have only nonspecific or respiratory symptoms </a:t>
            </a:r>
          </a:p>
          <a:p>
            <a:pPr eaLnBrk="1" hangingPunct="1">
              <a:lnSpc>
                <a:spcPct val="90000"/>
              </a:lnSpc>
            </a:pPr>
            <a:r>
              <a:rPr lang="en-US" sz="1000">
                <a:latin typeface="Arial" charset="0"/>
              </a:rPr>
              <a:t>Complications include aseptic meningitis, &amp; deafness</a:t>
            </a:r>
          </a:p>
          <a:p>
            <a:pPr eaLnBrk="1" hangingPunct="1">
              <a:lnSpc>
                <a:spcPct val="90000"/>
              </a:lnSpc>
            </a:pPr>
            <a:r>
              <a:rPr lang="en-US" sz="1000">
                <a:latin typeface="Arial" charset="0"/>
              </a:rPr>
              <a:t>Post pubertal individuals may have orchitis, ovarian inflammation, &amp; pancreatitis</a:t>
            </a:r>
          </a:p>
          <a:p>
            <a:pPr eaLnBrk="1" hangingPunct="1">
              <a:lnSpc>
                <a:spcPct val="90000"/>
              </a:lnSpc>
            </a:pPr>
            <a:endParaRPr lang="en-US" sz="1000">
              <a:latin typeface="Arial" charset="0"/>
            </a:endParaRPr>
          </a:p>
          <a:p>
            <a:pPr eaLnBrk="1" hangingPunct="1">
              <a:lnSpc>
                <a:spcPct val="80000"/>
              </a:lnSpc>
            </a:pPr>
            <a:r>
              <a:rPr lang="en-US" sz="1000" b="1">
                <a:latin typeface="Arial" charset="0"/>
              </a:rPr>
              <a:t>RUBELLA </a:t>
            </a:r>
            <a:r>
              <a:rPr lang="en-US" sz="1000">
                <a:latin typeface="Arial" charset="0"/>
              </a:rPr>
              <a:t>(Caused by togavirus)</a:t>
            </a:r>
          </a:p>
          <a:p>
            <a:pPr eaLnBrk="1" hangingPunct="1">
              <a:lnSpc>
                <a:spcPct val="80000"/>
              </a:lnSpc>
            </a:pPr>
            <a:r>
              <a:rPr lang="en-US" sz="1000">
                <a:latin typeface="Arial" charset="0"/>
              </a:rPr>
              <a:t>In children, the rash may be the first manifestation of infection. Adults may have low-grade fever, malaise, URI, and lymphadenopathy prior to rash. Arthralgia and arthritis is common in adults, especially women. Complications include encephalitis and hemorrhagic manifestations</a:t>
            </a:r>
          </a:p>
          <a:p>
            <a:pPr eaLnBrk="1" hangingPunct="1">
              <a:lnSpc>
                <a:spcPct val="90000"/>
              </a:lnSpc>
            </a:pPr>
            <a:r>
              <a:rPr lang="en-US" sz="1000">
                <a:latin typeface="Arial" charset="0"/>
              </a:rPr>
              <a:t>Rubella is no longer endemic in the U.S. However, it is still present in other countries and can be imported</a:t>
            </a:r>
            <a:r>
              <a:rPr lang="en-US" sz="1000" u="sng">
                <a:latin typeface="Arial" charset="0"/>
              </a:rPr>
              <a:t>   </a:t>
            </a:r>
          </a:p>
          <a:p>
            <a:pPr eaLnBrk="1" hangingPunct="1">
              <a:lnSpc>
                <a:spcPct val="80000"/>
              </a:lnSpc>
            </a:pPr>
            <a:r>
              <a:rPr lang="en-US" sz="1000" b="1" u="sng">
                <a:latin typeface="Arial" charset="0"/>
              </a:rPr>
              <a:t>CONGENITAL RUBELLA </a:t>
            </a:r>
            <a:r>
              <a:rPr lang="en-US" sz="1000">
                <a:latin typeface="Arial" charset="0"/>
              </a:rPr>
              <a:t> </a:t>
            </a:r>
          </a:p>
          <a:p>
            <a:pPr eaLnBrk="1" hangingPunct="1">
              <a:lnSpc>
                <a:spcPct val="80000"/>
              </a:lnSpc>
            </a:pPr>
            <a:r>
              <a:rPr lang="en-US" sz="1000" b="1">
                <a:latin typeface="Arial" charset="0"/>
              </a:rPr>
              <a:t>Slide shows an adult and child with a typical rash from rubella and an infant with congenital rubella syndrome</a:t>
            </a:r>
            <a:r>
              <a:rPr lang="en-US" sz="1000">
                <a:latin typeface="Arial" charset="0"/>
              </a:rPr>
              <a:t> Infant was infected in utero  and has “blueberry muffin spots” on skin due to petechial lesions, cataracts, hearing loss and congenital heart lesion and will most likely be developmentally delayed.</a:t>
            </a:r>
            <a:endParaRPr lang="en-US" sz="1000" b="1">
              <a:latin typeface="Arial" charset="0"/>
            </a:endParaRPr>
          </a:p>
          <a:p>
            <a:pPr eaLnBrk="1" hangingPunct="1">
              <a:lnSpc>
                <a:spcPct val="80000"/>
              </a:lnSpc>
            </a:pPr>
            <a:r>
              <a:rPr lang="en-US" sz="1000" b="1">
                <a:latin typeface="arial" panose="020B0604020202020204" pitchFamily="34" charset="0"/>
              </a:rPr>
              <a:t>Also common: </a:t>
            </a:r>
            <a:r>
              <a:rPr lang="en-US" sz="1000">
                <a:latin typeface="arial" panose="020B0604020202020204" pitchFamily="34" charset="0"/>
              </a:rPr>
              <a:t>hearing loss, skin rash, enlarged neck lymph nodes, intellectual disability, malaise, neonatal jaundice, runny nose, or white pupil.</a:t>
            </a:r>
          </a:p>
          <a:p>
            <a:pPr eaLnBrk="1" hangingPunct="1">
              <a:lnSpc>
                <a:spcPct val="80000"/>
              </a:lnSpc>
            </a:pPr>
            <a:r>
              <a:rPr lang="en-US" sz="1000" b="1">
                <a:latin typeface="Arial" charset="0"/>
              </a:rPr>
              <a:t>All woman of child bearing age should be certain they are immune to rubella.</a:t>
            </a:r>
          </a:p>
          <a:p>
            <a:pPr eaLnBrk="1" hangingPunct="1">
              <a:lnSpc>
                <a:spcPct val="80000"/>
              </a:lnSpc>
            </a:pPr>
            <a:endParaRPr lang="en-US" sz="1000" b="1">
              <a:latin typeface="Arial" charset="0"/>
            </a:endParaRPr>
          </a:p>
          <a:p>
            <a:pPr>
              <a:spcBef>
                <a:spcPct val="0"/>
              </a:spcBef>
            </a:pPr>
            <a:r>
              <a:rPr lang="en-US" sz="1000">
                <a:latin typeface="Arial" charset="0"/>
              </a:rPr>
              <a:t>For additional information refer to: Epidemiology and Prevention of Vaccine-Preventable Diseases, </a:t>
            </a:r>
            <a:r>
              <a:rPr lang="en-US" sz="1000">
                <a:hlinkClick r:id="rId3"/>
              </a:rPr>
              <a:t>https://www.cdc.gov/vaccines/pubs/pinkbook/index.htm</a:t>
            </a:r>
            <a:endParaRPr lang="en-US" sz="1000"/>
          </a:p>
          <a:p>
            <a:endParaRPr lang="en-US" sz="1000">
              <a:latin typeface="+mn-lt"/>
            </a:endParaRPr>
          </a:p>
          <a:p>
            <a:pPr eaLnBrk="1" hangingPunct="1">
              <a:lnSpc>
                <a:spcPct val="80000"/>
              </a:lnSpc>
            </a:pPr>
            <a:endParaRPr lang="en-US" sz="1000">
              <a:latin typeface="Arial"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1829224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75" tIns="48087" rIns="96175" bIns="48087" anchor="b"/>
          <a:lstStyle/>
          <a:p>
            <a:pPr algn="r"/>
            <a:endParaRPr lang="en-US" sz="1200">
              <a:solidFill>
                <a:srgbClr val="000000"/>
              </a:solidFill>
            </a:endParaRPr>
          </a:p>
        </p:txBody>
      </p:sp>
      <p:sp>
        <p:nvSpPr>
          <p:cNvPr id="215042" name="Rectangle 6"/>
          <p:cNvSpPr txBox="1">
            <a:spLocks noGrp="1" noChangeArrowheads="1"/>
          </p:cNvSpPr>
          <p:nvPr/>
        </p:nvSpPr>
        <p:spPr bwMode="auto">
          <a:xfrm>
            <a:off x="1" y="9155538"/>
            <a:ext cx="3187455" cy="482304"/>
          </a:xfrm>
          <a:prstGeom prst="rect">
            <a:avLst/>
          </a:prstGeom>
          <a:noFill/>
          <a:ln w="9525">
            <a:noFill/>
            <a:miter lim="800000"/>
            <a:headEnd/>
            <a:tailEnd/>
          </a:ln>
        </p:spPr>
        <p:txBody>
          <a:bodyPr lIns="96167" tIns="48083" rIns="96167" bIns="48083" anchor="b"/>
          <a:lstStyle/>
          <a:p>
            <a:endParaRPr lang="en-US" sz="1200">
              <a:solidFill>
                <a:srgbClr val="000000"/>
              </a:solidFill>
            </a:endParaRPr>
          </a:p>
        </p:txBody>
      </p:sp>
      <p:sp>
        <p:nvSpPr>
          <p:cNvPr id="215043"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67" tIns="48083" rIns="96167" bIns="48083" anchor="b"/>
          <a:lstStyle/>
          <a:p>
            <a:pPr algn="r"/>
            <a:endParaRPr lang="en-US" sz="1200">
              <a:solidFill>
                <a:srgbClr val="000000"/>
              </a:solidFill>
            </a:endParaRPr>
          </a:p>
        </p:txBody>
      </p:sp>
      <p:sp>
        <p:nvSpPr>
          <p:cNvPr id="215044" name="Rectangle 6"/>
          <p:cNvSpPr txBox="1">
            <a:spLocks noGrp="1" noChangeArrowheads="1"/>
          </p:cNvSpPr>
          <p:nvPr/>
        </p:nvSpPr>
        <p:spPr bwMode="auto">
          <a:xfrm>
            <a:off x="1" y="9155538"/>
            <a:ext cx="3187455" cy="482304"/>
          </a:xfrm>
          <a:prstGeom prst="rect">
            <a:avLst/>
          </a:prstGeom>
          <a:noFill/>
          <a:ln w="9525">
            <a:noFill/>
            <a:miter lim="800000"/>
            <a:headEnd/>
            <a:tailEnd/>
          </a:ln>
        </p:spPr>
        <p:txBody>
          <a:bodyPr lIns="96167" tIns="48083" rIns="96167" bIns="48083" anchor="b"/>
          <a:lstStyle/>
          <a:p>
            <a:endParaRPr lang="en-US" sz="1200">
              <a:solidFill>
                <a:srgbClr val="000000"/>
              </a:solidFill>
            </a:endParaRPr>
          </a:p>
        </p:txBody>
      </p:sp>
      <p:sp>
        <p:nvSpPr>
          <p:cNvPr id="215046" name="Rectangle 2"/>
          <p:cNvSpPr>
            <a:spLocks noGrp="1" noRot="1" noChangeAspect="1" noChangeArrowheads="1" noTextEdit="1"/>
          </p:cNvSpPr>
          <p:nvPr>
            <p:ph type="sldImg"/>
          </p:nvPr>
        </p:nvSpPr>
        <p:spPr>
          <a:xfrm>
            <a:off x="823913" y="311150"/>
            <a:ext cx="6424612" cy="3613150"/>
          </a:xfrm>
          <a:ln/>
        </p:spPr>
      </p:sp>
      <p:sp>
        <p:nvSpPr>
          <p:cNvPr id="215047" name="Rectangle 3"/>
          <p:cNvSpPr>
            <a:spLocks noGrp="1" noChangeArrowheads="1"/>
          </p:cNvSpPr>
          <p:nvPr>
            <p:ph type="body" idx="1"/>
          </p:nvPr>
        </p:nvSpPr>
        <p:spPr>
          <a:xfrm>
            <a:off x="135924" y="3955090"/>
            <a:ext cx="9252551" cy="2796600"/>
          </a:xfrm>
          <a:noFill/>
          <a:ln/>
        </p:spPr>
        <p:txBody>
          <a:bodyPr lIns="96167" tIns="48083" rIns="96167" bIns="48083"/>
          <a:lstStyle/>
          <a:p>
            <a:r>
              <a:rPr lang="en-US" sz="1000"/>
              <a:t>References:</a:t>
            </a:r>
          </a:p>
          <a:p>
            <a:pPr>
              <a:spcBef>
                <a:spcPct val="0"/>
              </a:spcBef>
            </a:pPr>
            <a:r>
              <a:rPr lang="en-US" sz="1000"/>
              <a:t>http://</a:t>
            </a:r>
            <a:r>
              <a:rPr lang="en-US" sz="1000" err="1"/>
              <a:t>www.cdc.gov</a:t>
            </a:r>
            <a:r>
              <a:rPr lang="en-US" sz="1000"/>
              <a:t>/vaccines/</a:t>
            </a:r>
            <a:r>
              <a:rPr lang="en-US" sz="1000" err="1"/>
              <a:t>acip</a:t>
            </a:r>
            <a:r>
              <a:rPr lang="en-US" sz="1000"/>
              <a:t>/</a:t>
            </a:r>
            <a:r>
              <a:rPr lang="en-US" sz="1000" err="1"/>
              <a:t>index.html</a:t>
            </a:r>
            <a:r>
              <a:rPr lang="en-US" sz="1000"/>
              <a:t> </a:t>
            </a:r>
          </a:p>
          <a:p>
            <a:pPr>
              <a:spcBef>
                <a:spcPct val="0"/>
              </a:spcBef>
            </a:pPr>
            <a:r>
              <a:rPr lang="en-US" sz="1000"/>
              <a:t>For more details about all the vaccine preventable diseases reviewed in this presentation, refer to:  Epidemiology and Prevention of Vaccine-Preventable Diseases (The Pink Book). HHS, CDC. </a:t>
            </a:r>
            <a:r>
              <a:rPr lang="en-US" sz="1000">
                <a:hlinkClick r:id="rId3"/>
              </a:rPr>
              <a:t>https://www.cdc.gov/vaccines/pubs/pinkbook/index.htm</a:t>
            </a:r>
            <a:endParaRPr lang="en-US" sz="1000"/>
          </a:p>
          <a:p>
            <a:endParaRPr lang="en-US" sz="1000"/>
          </a:p>
          <a:p>
            <a:r>
              <a:rPr lang="en-US" sz="1000"/>
              <a:t>Speaker Notes:</a:t>
            </a:r>
          </a:p>
          <a:p>
            <a:r>
              <a:rPr lang="en-US" sz="1000"/>
              <a:t> Per slide</a:t>
            </a:r>
          </a:p>
          <a:p>
            <a:r>
              <a:rPr lang="en-US" sz="1000" b="1"/>
              <a:t> </a:t>
            </a:r>
          </a:p>
        </p:txBody>
      </p:sp>
      <p:sp>
        <p:nvSpPr>
          <p:cNvPr id="9" name="Footer Placeholder 8"/>
          <p:cNvSpPr>
            <a:spLocks noGrp="1"/>
          </p:cNvSpPr>
          <p:nvPr>
            <p:ph type="ftr" sz="quarter" idx="4"/>
          </p:nvPr>
        </p:nvSpPr>
        <p:spPr>
          <a:xfrm>
            <a:off x="251208" y="8505440"/>
            <a:ext cx="3077739" cy="471053"/>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4111409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75" tIns="48087" rIns="96175" bIns="48087" anchor="b"/>
          <a:lstStyle/>
          <a:p>
            <a:pPr algn="r"/>
            <a:endParaRPr lang="en-US" sz="1200">
              <a:solidFill>
                <a:srgbClr val="000000"/>
              </a:solidFill>
            </a:endParaRPr>
          </a:p>
        </p:txBody>
      </p:sp>
      <p:sp>
        <p:nvSpPr>
          <p:cNvPr id="215042" name="Rectangle 6"/>
          <p:cNvSpPr txBox="1">
            <a:spLocks noGrp="1" noChangeArrowheads="1"/>
          </p:cNvSpPr>
          <p:nvPr/>
        </p:nvSpPr>
        <p:spPr bwMode="auto">
          <a:xfrm>
            <a:off x="1" y="9155538"/>
            <a:ext cx="3187455" cy="482304"/>
          </a:xfrm>
          <a:prstGeom prst="rect">
            <a:avLst/>
          </a:prstGeom>
          <a:noFill/>
          <a:ln w="9525">
            <a:noFill/>
            <a:miter lim="800000"/>
            <a:headEnd/>
            <a:tailEnd/>
          </a:ln>
        </p:spPr>
        <p:txBody>
          <a:bodyPr lIns="96167" tIns="48083" rIns="96167" bIns="48083" anchor="b"/>
          <a:lstStyle/>
          <a:p>
            <a:endParaRPr lang="en-US" sz="1200">
              <a:solidFill>
                <a:srgbClr val="000000"/>
              </a:solidFill>
            </a:endParaRPr>
          </a:p>
        </p:txBody>
      </p:sp>
      <p:sp>
        <p:nvSpPr>
          <p:cNvPr id="215043"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67" tIns="48083" rIns="96167" bIns="48083" anchor="b"/>
          <a:lstStyle/>
          <a:p>
            <a:pPr algn="r"/>
            <a:endParaRPr lang="en-US" sz="1200">
              <a:solidFill>
                <a:srgbClr val="000000"/>
              </a:solidFill>
            </a:endParaRPr>
          </a:p>
        </p:txBody>
      </p:sp>
      <p:sp>
        <p:nvSpPr>
          <p:cNvPr id="215044" name="Rectangle 6"/>
          <p:cNvSpPr txBox="1">
            <a:spLocks noGrp="1" noChangeArrowheads="1"/>
          </p:cNvSpPr>
          <p:nvPr/>
        </p:nvSpPr>
        <p:spPr bwMode="auto">
          <a:xfrm>
            <a:off x="1" y="9155538"/>
            <a:ext cx="3187455" cy="482304"/>
          </a:xfrm>
          <a:prstGeom prst="rect">
            <a:avLst/>
          </a:prstGeom>
          <a:noFill/>
          <a:ln w="9525">
            <a:noFill/>
            <a:miter lim="800000"/>
            <a:headEnd/>
            <a:tailEnd/>
          </a:ln>
        </p:spPr>
        <p:txBody>
          <a:bodyPr lIns="96167" tIns="48083" rIns="96167" bIns="48083" anchor="b"/>
          <a:lstStyle/>
          <a:p>
            <a:endParaRPr lang="en-US" sz="1200">
              <a:solidFill>
                <a:srgbClr val="000000"/>
              </a:solidFill>
            </a:endParaRPr>
          </a:p>
        </p:txBody>
      </p:sp>
      <p:sp>
        <p:nvSpPr>
          <p:cNvPr id="215046" name="Rectangle 2"/>
          <p:cNvSpPr>
            <a:spLocks noGrp="1" noRot="1" noChangeAspect="1" noChangeArrowheads="1" noTextEdit="1"/>
          </p:cNvSpPr>
          <p:nvPr>
            <p:ph type="sldImg"/>
          </p:nvPr>
        </p:nvSpPr>
        <p:spPr>
          <a:xfrm>
            <a:off x="504825" y="711200"/>
            <a:ext cx="6424613" cy="3613150"/>
          </a:xfrm>
          <a:ln/>
        </p:spPr>
      </p:sp>
      <p:sp>
        <p:nvSpPr>
          <p:cNvPr id="215047" name="Rectangle 3"/>
          <p:cNvSpPr>
            <a:spLocks noGrp="1" noChangeArrowheads="1"/>
          </p:cNvSpPr>
          <p:nvPr>
            <p:ph type="body" idx="1"/>
          </p:nvPr>
        </p:nvSpPr>
        <p:spPr>
          <a:xfrm>
            <a:off x="504825" y="4503395"/>
            <a:ext cx="8632442" cy="2750022"/>
          </a:xfrm>
          <a:noFill/>
          <a:ln/>
        </p:spPr>
        <p:txBody>
          <a:bodyPr lIns="96167" tIns="48083" rIns="96167" bIns="48083"/>
          <a:lstStyle/>
          <a:p>
            <a:r>
              <a:rPr lang="en-US" sz="1000"/>
              <a:t>Speaker Notes:</a:t>
            </a:r>
          </a:p>
          <a:p>
            <a:r>
              <a:rPr lang="en-US" sz="1000"/>
              <a:t>MMR vaccine has been successful in reducing the cases of measles in the United States and many young physicians, physician’s assistants and nurse practitioners have never seen an acute case of measles.. </a:t>
            </a:r>
          </a:p>
          <a:p>
            <a:endParaRPr lang="en-US" sz="1000"/>
          </a:p>
          <a:p>
            <a:r>
              <a:rPr lang="en-US" sz="1000"/>
              <a:t>Measles antibodies develop in approximately 95% of children vaccinated at age 12 months. Seroconversion rates are similar for single-antigen measles, MMR vaccine, and MMRV vaccine. Approximately 2% to 7% of children who receive only 1 dose of MMR vaccine fail to respond to it, i.e., they experience primary vaccine failure. MMR vaccine failure can occur because of passive antibody in the vaccine recipient, immaturity of the immune system, damaged vaccine, or other reasons. Most persons who fail to respond to the first dose will respond to a second dose. Studies indicate that more than 99% of persons who receive 2 doses of measles vaccine (with the first dose administered no earlier than the first birthday) develop serologic evidence of measles immunity.</a:t>
            </a:r>
            <a:endParaRPr lang="en-US" sz="1000">
              <a:solidFill>
                <a:srgbClr val="675752"/>
              </a:solidFill>
              <a:latin typeface="arial" panose="020B0604020202020204" pitchFamily="34" charset="0"/>
            </a:endParaRPr>
          </a:p>
          <a:p>
            <a:r>
              <a:rPr lang="en-US" sz="1000">
                <a:solidFill>
                  <a:srgbClr val="675752"/>
                </a:solidFill>
                <a:latin typeface="arial" panose="020B0604020202020204" pitchFamily="34" charset="0"/>
                <a:hlinkClick r:id="rId3"/>
              </a:rPr>
              <a:t>https://www.cdc.gov/vaccines/pubs/pinkbook/meas.html#vaccine</a:t>
            </a:r>
            <a:endParaRPr lang="en-US" sz="1000">
              <a:solidFill>
                <a:srgbClr val="675752"/>
              </a:solidFill>
              <a:latin typeface="arial" panose="020B0604020202020204" pitchFamily="34" charset="0"/>
            </a:endParaRPr>
          </a:p>
          <a:p>
            <a:endParaRPr lang="en-US" sz="1000">
              <a:solidFill>
                <a:srgbClr val="675752"/>
              </a:solidFill>
              <a:latin typeface="arial" panose="020B0604020202020204" pitchFamily="34" charset="0"/>
            </a:endParaRPr>
          </a:p>
          <a:p>
            <a:r>
              <a:rPr lang="en-US" sz="1000"/>
              <a:t>Additional Information:</a:t>
            </a:r>
          </a:p>
          <a:p>
            <a:pPr>
              <a:spcBef>
                <a:spcPct val="0"/>
              </a:spcBef>
            </a:pPr>
            <a:r>
              <a:rPr lang="en-US" sz="1000"/>
              <a:t>http://</a:t>
            </a:r>
            <a:r>
              <a:rPr lang="en-US" sz="1000" err="1"/>
              <a:t>www.cdc.gov</a:t>
            </a:r>
            <a:r>
              <a:rPr lang="en-US" sz="1000"/>
              <a:t>/vaccines/</a:t>
            </a:r>
            <a:r>
              <a:rPr lang="en-US" sz="1000" err="1"/>
              <a:t>acip</a:t>
            </a:r>
            <a:r>
              <a:rPr lang="en-US" sz="1000"/>
              <a:t>/</a:t>
            </a:r>
            <a:r>
              <a:rPr lang="en-US" sz="1000" err="1"/>
              <a:t>index.html</a:t>
            </a:r>
            <a:r>
              <a:rPr lang="en-US" sz="1000"/>
              <a:t> </a:t>
            </a:r>
          </a:p>
          <a:p>
            <a:pPr>
              <a:spcBef>
                <a:spcPct val="0"/>
              </a:spcBef>
            </a:pPr>
            <a:r>
              <a:rPr lang="en-US" sz="1000"/>
              <a:t>For more details about all the vaccine preventable diseases reviewed in this presentation, refer to:  Epidemiology and Prevention of Vaccine-Preventable Diseases (The Pink Book). HHS, CDC. </a:t>
            </a:r>
            <a:r>
              <a:rPr lang="en-US" sz="1000">
                <a:hlinkClick r:id="rId4"/>
              </a:rPr>
              <a:t>https://www.cdc.gov/vaccines/pubs/pinkbook/index.htm</a:t>
            </a:r>
            <a:endParaRPr lang="en-US" sz="1000"/>
          </a:p>
          <a:p>
            <a:endParaRPr lang="en-US" sz="1000"/>
          </a:p>
          <a:p>
            <a:endParaRPr lang="en-US" sz="1000"/>
          </a:p>
          <a:p>
            <a:endParaRPr lang="en-US" sz="1000" b="1"/>
          </a:p>
        </p:txBody>
      </p:sp>
      <p:sp>
        <p:nvSpPr>
          <p:cNvPr id="9" name="Footer Placeholder 8"/>
          <p:cNvSpPr>
            <a:spLocks noGrp="1"/>
          </p:cNvSpPr>
          <p:nvPr>
            <p:ph type="ftr" sz="quarter" idx="4"/>
          </p:nvPr>
        </p:nvSpPr>
        <p:spPr>
          <a:xfrm>
            <a:off x="251208" y="8505440"/>
            <a:ext cx="3077739" cy="471053"/>
          </a:xfrm>
          <a:prstGeom prst="rect">
            <a:avLst/>
          </a:prstGeom>
        </p:spPr>
        <p:txBody>
          <a:bodyPr/>
          <a:lstStyle/>
          <a:p>
            <a:pPr>
              <a:defRPr/>
            </a:pPr>
            <a:r>
              <a:rPr lang="en-US">
                <a:solidFill>
                  <a:prstClr val="black"/>
                </a:solidFill>
              </a:rPr>
              <a:t>EPIC 2023</a:t>
            </a:r>
          </a:p>
        </p:txBody>
      </p:sp>
      <p:sp>
        <p:nvSpPr>
          <p:cNvPr id="2" name="TextBox 1">
            <a:extLst>
              <a:ext uri="{FF2B5EF4-FFF2-40B4-BE49-F238E27FC236}">
                <a16:creationId xmlns:a16="http://schemas.microsoft.com/office/drawing/2014/main" id="{7806D356-8CD2-BBCC-FE10-0AA30B48C66C}"/>
              </a:ext>
            </a:extLst>
          </p:cNvPr>
          <p:cNvSpPr txBox="1"/>
          <p:nvPr/>
        </p:nvSpPr>
        <p:spPr>
          <a:xfrm>
            <a:off x="1075038" y="64378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27037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7135" y="3418066"/>
            <a:ext cx="9292281" cy="3958918"/>
          </a:xfrm>
        </p:spPr>
        <p:txBody>
          <a:bodyPr/>
          <a:lstStyle/>
          <a:p>
            <a:r>
              <a:rPr lang="en-US" sz="1200"/>
              <a:t>References:</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r>
              <a:rPr lang="en-US" sz="1200">
                <a:hlinkClick r:id="rId3"/>
              </a:rPr>
              <a:t>https://www.cdc.gov/vaccines/pubs/pinkbook/index.htm</a:t>
            </a:r>
            <a:endParaRPr lang="en-US"/>
          </a:p>
          <a:p>
            <a:pPr>
              <a:spcBef>
                <a:spcPct val="0"/>
              </a:spcBef>
            </a:pPr>
            <a:endParaRPr kumimoji="0" lang="en-US" sz="1200" b="0" i="0" u="none" strike="noStrike" kern="1200" cap="none" spc="0" normalizeH="0" baseline="0" noProof="0">
              <a:ln>
                <a:noFill/>
              </a:ln>
              <a:solidFill>
                <a:schemeClr val="tx1"/>
              </a:solidFill>
              <a:effectLst/>
              <a:uLnTx/>
              <a:uFillTx/>
              <a:ea typeface="+mn-ea"/>
              <a:cs typeface="+mn-cs"/>
            </a:endParaRPr>
          </a:p>
          <a:p>
            <a:pPr>
              <a:spcBef>
                <a:spcPct val="0"/>
              </a:spcBef>
            </a:pPr>
            <a:r>
              <a:rPr kumimoji="0" lang="en-US" sz="1200" b="0" i="0" u="none" strike="noStrike" kern="1200" cap="none" spc="0" normalizeH="0" baseline="0" noProof="0">
                <a:ln>
                  <a:noFill/>
                </a:ln>
                <a:solidFill>
                  <a:schemeClr val="tx1"/>
                </a:solidFill>
                <a:effectLst/>
                <a:uLnTx/>
                <a:uFillTx/>
                <a:ea typeface="+mn-ea"/>
                <a:cs typeface="+mn-cs"/>
              </a:rPr>
              <a:t>Speaker Notes: </a:t>
            </a:r>
          </a:p>
          <a:p>
            <a:pPr lvl="1">
              <a:spcBef>
                <a:spcPts val="1000"/>
              </a:spcBef>
              <a:defRPr/>
            </a:pPr>
            <a:r>
              <a:rPr kumimoji="0" lang="en-US" sz="1200" b="0" i="0" u="none" strike="noStrike" kern="1200" cap="none" spc="0" normalizeH="0" baseline="0" noProof="0" err="1">
                <a:ln>
                  <a:noFill/>
                </a:ln>
                <a:solidFill>
                  <a:schemeClr val="tx1"/>
                </a:solidFill>
                <a:effectLst/>
                <a:uLnTx/>
                <a:uFillTx/>
                <a:ea typeface="+mn-ea"/>
                <a:cs typeface="+mn-cs"/>
              </a:rPr>
              <a:t>Priorix</a:t>
            </a:r>
            <a:r>
              <a:rPr kumimoji="0" lang="en-US" sz="1200" b="0" i="0" u="none" strike="noStrike" kern="1200" cap="none" spc="0" normalizeH="0" baseline="0" noProof="0">
                <a:ln>
                  <a:noFill/>
                </a:ln>
                <a:solidFill>
                  <a:schemeClr val="tx1"/>
                </a:solidFill>
                <a:effectLst/>
                <a:uLnTx/>
                <a:uFillTx/>
                <a:ea typeface="+mn-ea"/>
                <a:cs typeface="+mn-cs"/>
              </a:rPr>
              <a:t>: First licensed in Germany in 1997 and approved in over 100 countries</a:t>
            </a:r>
          </a:p>
          <a:p>
            <a:pPr lvl="1">
              <a:spcBef>
                <a:spcPts val="1000"/>
              </a:spcBef>
              <a:defRPr/>
            </a:pPr>
            <a:r>
              <a:rPr kumimoji="0" lang="en-US" sz="1200" b="0" i="0" u="none" strike="noStrike" kern="1200" cap="none" spc="0" normalizeH="0" baseline="0" noProof="0">
                <a:ln>
                  <a:noFill/>
                </a:ln>
                <a:solidFill>
                  <a:schemeClr val="tx1"/>
                </a:solidFill>
                <a:effectLst/>
                <a:uLnTx/>
                <a:uFillTx/>
                <a:ea typeface="+mn-ea"/>
                <a:cs typeface="+mn-cs"/>
              </a:rPr>
              <a:t>Contains equivalent vaccine virus strains as MMR II (Merck)</a:t>
            </a:r>
          </a:p>
          <a:p>
            <a:pPr lvl="1">
              <a:spcBef>
                <a:spcPts val="1000"/>
              </a:spcBef>
              <a:defRPr/>
            </a:pPr>
            <a:r>
              <a:rPr kumimoji="0" lang="en-US" sz="1200" b="0" i="0" u="none" strike="noStrike" kern="1200" cap="none" spc="0" normalizeH="0" baseline="0" noProof="0">
                <a:ln>
                  <a:noFill/>
                </a:ln>
                <a:solidFill>
                  <a:schemeClr val="tx1"/>
                </a:solidFill>
                <a:effectLst/>
                <a:uLnTx/>
                <a:uFillTx/>
                <a:ea typeface="+mn-ea"/>
                <a:cs typeface="+mn-cs"/>
              </a:rPr>
              <a:t>No significant differences found in safety or side effects when comparing </a:t>
            </a:r>
            <a:r>
              <a:rPr kumimoji="0" lang="en-US" sz="1200" b="0" i="0" u="none" strike="noStrike" kern="1200" cap="none" spc="0" normalizeH="0" baseline="0" noProof="0" err="1">
                <a:ln>
                  <a:noFill/>
                </a:ln>
                <a:solidFill>
                  <a:schemeClr val="tx1"/>
                </a:solidFill>
                <a:effectLst/>
                <a:uLnTx/>
                <a:uFillTx/>
                <a:ea typeface="+mn-ea"/>
                <a:cs typeface="+mn-cs"/>
              </a:rPr>
              <a:t>Priorix</a:t>
            </a:r>
            <a:r>
              <a:rPr kumimoji="0" lang="en-US" sz="1200" b="0" i="0" u="none" strike="noStrike" kern="1200" cap="none" spc="0" normalizeH="0" baseline="0" noProof="0">
                <a:ln>
                  <a:noFill/>
                </a:ln>
                <a:solidFill>
                  <a:schemeClr val="tx1"/>
                </a:solidFill>
                <a:effectLst/>
                <a:uLnTx/>
                <a:uFillTx/>
                <a:ea typeface="+mn-ea"/>
                <a:cs typeface="+mn-cs"/>
              </a:rPr>
              <a:t> to MMR-II.</a:t>
            </a:r>
          </a:p>
          <a:p>
            <a:pPr algn="l"/>
            <a:r>
              <a:rPr lang="en-US" b="0" i="0">
                <a:solidFill>
                  <a:srgbClr val="000000"/>
                </a:solidFill>
                <a:effectLst/>
              </a:rPr>
              <a:t>PRIORIX is supplied as a single-dose vial of lyophilized antigen to be reconstituted with the accompanying prefilled syringe of sterile water diluent. A single dose after reconstitution is approximately 0.5 </a:t>
            </a:r>
            <a:r>
              <a:rPr lang="en-US" b="0" i="0" err="1">
                <a:solidFill>
                  <a:srgbClr val="000000"/>
                </a:solidFill>
                <a:effectLst/>
              </a:rPr>
              <a:t>mL.</a:t>
            </a:r>
            <a:r>
              <a:rPr lang="en-US" b="0" i="0">
                <a:solidFill>
                  <a:srgbClr val="000000"/>
                </a:solidFill>
                <a:effectLst/>
              </a:rPr>
              <a:t> PRIORIX is formulated without preservatives and is administered as subcutaneous injection (the same as M-M-R II) (</a:t>
            </a:r>
            <a:r>
              <a:rPr lang="en-US" b="0" i="1">
                <a:solidFill>
                  <a:srgbClr val="000000"/>
                </a:solidFill>
                <a:effectLst/>
              </a:rPr>
              <a:t>5</a:t>
            </a:r>
            <a:r>
              <a:rPr lang="en-US" b="0" i="0">
                <a:solidFill>
                  <a:srgbClr val="000000"/>
                </a:solidFill>
                <a:effectLst/>
              </a:rPr>
              <a:t>,</a:t>
            </a:r>
            <a:r>
              <a:rPr lang="en-US" b="0" i="1">
                <a:solidFill>
                  <a:srgbClr val="000000"/>
                </a:solidFill>
                <a:effectLst/>
              </a:rPr>
              <a:t>29</a:t>
            </a:r>
            <a:r>
              <a:rPr lang="en-US" b="0" i="0">
                <a:solidFill>
                  <a:srgbClr val="000000"/>
                </a:solidFill>
                <a:effectLst/>
              </a:rPr>
              <a:t>).</a:t>
            </a:r>
          </a:p>
          <a:p>
            <a:pPr algn="l"/>
            <a:r>
              <a:rPr lang="en-US" b="0" i="0">
                <a:solidFill>
                  <a:srgbClr val="000000"/>
                </a:solidFill>
                <a:effectLst/>
              </a:rPr>
              <a:t>PRIORIX may be used according to the existing MMR recommendations for both on- and off-label use for prevention of measles, mumps, and rubella</a:t>
            </a:r>
            <a:r>
              <a:rPr lang="en-US" b="0" i="0" u="none" strike="noStrike" baseline="30000">
                <a:solidFill>
                  <a:srgbClr val="000000"/>
                </a:solidFill>
                <a:effectLst/>
              </a:rPr>
              <a:t>††</a:t>
            </a:r>
            <a:r>
              <a:rPr lang="en-US" b="0" i="0">
                <a:solidFill>
                  <a:srgbClr val="000000"/>
                </a:solidFill>
                <a:effectLst/>
              </a:rPr>
              <a:t> (</a:t>
            </a:r>
            <a:r>
              <a:rPr lang="en-US" b="0" i="1">
                <a:solidFill>
                  <a:srgbClr val="000000"/>
                </a:solidFill>
                <a:effectLst/>
              </a:rPr>
              <a:t>1</a:t>
            </a:r>
            <a:r>
              <a:rPr lang="en-US" b="0" i="0">
                <a:solidFill>
                  <a:srgbClr val="000000"/>
                </a:solidFill>
                <a:effectLst/>
              </a:rPr>
              <a:t>,</a:t>
            </a:r>
            <a:r>
              <a:rPr lang="en-US" b="0" i="1">
                <a:solidFill>
                  <a:srgbClr val="000000"/>
                </a:solidFill>
                <a:effectLst/>
              </a:rPr>
              <a:t>2</a:t>
            </a:r>
            <a:r>
              <a:rPr lang="en-US" b="0" i="0">
                <a:solidFill>
                  <a:srgbClr val="000000"/>
                </a:solidFill>
                <a:effectLst/>
              </a:rPr>
              <a:t>). For routine vaccination, 2 doses are recommended, the first at age 12–15 months, and the second at age 4–6 years. For catch-up vaccination of previously unvaccinated children and adolescents, 2 doses should be administered ≥4 weeks apart. Before international travel, infants aged 6–11 months should receive a single dose. Travelers aged ≥12 months who have not received 2 doses of MMR should receive 2 doses separated by ≥28 days.</a:t>
            </a:r>
          </a:p>
          <a:p>
            <a:pPr algn="l"/>
            <a:r>
              <a:rPr lang="en-US" b="0" i="0">
                <a:solidFill>
                  <a:srgbClr val="000000"/>
                </a:solidFill>
                <a:effectLst/>
              </a:rPr>
              <a:t>During a measles outbreak, infants aged 6–11 months should receive a single dose of MMR. For measles postexposure prophylaxis in unvaccinated persons, 1 dose of MMR should be administered within 72 hours of exposure to a person with infectious measles, and the 2-dose series (i.e., the second of 2 MMR doses) should be completed ≥28 days later. During mumps outbreaks, a third dose of MMR is recommended for persons identified by public health authorities as being part of a group or population at increased risk for acquiring mumps because of an outbreak.</a:t>
            </a:r>
          </a:p>
          <a:p>
            <a:pPr algn="l"/>
            <a:br>
              <a:rPr lang="en-US" b="0" i="0">
                <a:solidFill>
                  <a:srgbClr val="000000"/>
                </a:solidFill>
                <a:effectLst/>
              </a:rPr>
            </a:br>
            <a:endParaRPr lang="en-US" b="0" i="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prstClr val="black"/>
              </a:solidFill>
            </a:endParaRPr>
          </a:p>
          <a:p>
            <a:endParaRPr lang="en-US"/>
          </a:p>
        </p:txBody>
      </p:sp>
    </p:spTree>
    <p:extLst>
      <p:ext uri="{BB962C8B-B14F-4D97-AF65-F5344CB8AC3E}">
        <p14:creationId xmlns:p14="http://schemas.microsoft.com/office/powerpoint/2010/main" val="1109992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p>
        </p:txBody>
      </p:sp>
      <p:sp>
        <p:nvSpPr>
          <p:cNvPr id="217091"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p>
        </p:txBody>
      </p:sp>
      <p:sp>
        <p:nvSpPr>
          <p:cNvPr id="217092"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p>
        </p:txBody>
      </p:sp>
      <p:sp>
        <p:nvSpPr>
          <p:cNvPr id="217093"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p>
        </p:txBody>
      </p:sp>
      <p:sp>
        <p:nvSpPr>
          <p:cNvPr id="217094" name="Rectangle 2"/>
          <p:cNvSpPr>
            <a:spLocks noGrp="1" noRot="1" noChangeAspect="1" noChangeArrowheads="1" noTextEdit="1"/>
          </p:cNvSpPr>
          <p:nvPr>
            <p:ph type="sldImg"/>
          </p:nvPr>
        </p:nvSpPr>
        <p:spPr>
          <a:xfrm>
            <a:off x="2433638" y="180975"/>
            <a:ext cx="4864100" cy="2735263"/>
          </a:xfrm>
          <a:ln/>
        </p:spPr>
      </p:sp>
      <p:sp>
        <p:nvSpPr>
          <p:cNvPr id="217095" name="Rectangle 3"/>
          <p:cNvSpPr>
            <a:spLocks noGrp="1" noChangeArrowheads="1"/>
          </p:cNvSpPr>
          <p:nvPr>
            <p:ph type="body" idx="1"/>
          </p:nvPr>
        </p:nvSpPr>
        <p:spPr>
          <a:xfrm>
            <a:off x="648210" y="2988676"/>
            <a:ext cx="8807109" cy="4083278"/>
          </a:xfrm>
          <a:noFill/>
          <a:ln/>
        </p:spPr>
        <p:txBody>
          <a:bodyPr lIns="96170" tIns="48085" rIns="96170" bIns="48085"/>
          <a:lstStyle/>
          <a:p>
            <a:r>
              <a:rPr lang="en-US" sz="1000"/>
              <a:t>References:</a:t>
            </a:r>
          </a:p>
          <a:p>
            <a:pPr>
              <a:spcBef>
                <a:spcPct val="0"/>
              </a:spcBef>
            </a:pPr>
            <a:r>
              <a:rPr lang="en-US" sz="1000"/>
              <a:t>http://</a:t>
            </a:r>
            <a:r>
              <a:rPr lang="en-US" sz="1000" err="1"/>
              <a:t>www.cdc.gov</a:t>
            </a:r>
            <a:r>
              <a:rPr lang="en-US" sz="1000"/>
              <a:t>/vaccines/</a:t>
            </a:r>
            <a:r>
              <a:rPr lang="en-US" sz="1000" err="1"/>
              <a:t>acip</a:t>
            </a:r>
            <a:r>
              <a:rPr lang="en-US" sz="1000"/>
              <a:t>/</a:t>
            </a:r>
            <a:r>
              <a:rPr lang="en-US" sz="1000" err="1"/>
              <a:t>index.html</a:t>
            </a:r>
            <a:r>
              <a:rPr lang="en-US" sz="1000"/>
              <a:t> </a:t>
            </a:r>
          </a:p>
          <a:p>
            <a:pPr>
              <a:spcBef>
                <a:spcPct val="0"/>
              </a:spcBef>
            </a:pPr>
            <a:r>
              <a:rPr lang="en-US" sz="1000"/>
              <a:t>For more details about all the vaccine preventable diseases reviewed in this presentation, refer to:  Epidemiology and Prevention of Vaccine-Preventable Diseases (The Pink Book). HHS, CDC. </a:t>
            </a:r>
            <a:r>
              <a:rPr lang="en-US" sz="1000">
                <a:hlinkClick r:id="rId3"/>
              </a:rPr>
              <a:t>https://www.cdc.gov/vaccines/pubs/pinkbook/index.htm</a:t>
            </a:r>
            <a:endParaRPr lang="en-US" sz="1000"/>
          </a:p>
          <a:p>
            <a:pPr eaLnBrk="1" hangingPunct="1">
              <a:lnSpc>
                <a:spcPct val="80000"/>
              </a:lnSpc>
            </a:pPr>
            <a:endParaRPr lang="en-US" sz="1000" b="1"/>
          </a:p>
          <a:p>
            <a:pPr eaLnBrk="1" hangingPunct="1">
              <a:lnSpc>
                <a:spcPct val="80000"/>
              </a:lnSpc>
            </a:pPr>
            <a:r>
              <a:rPr lang="en-US" sz="1000" b="1"/>
              <a:t>Speaker Notes:</a:t>
            </a:r>
          </a:p>
          <a:p>
            <a:pPr eaLnBrk="1" hangingPunct="1">
              <a:lnSpc>
                <a:spcPct val="80000"/>
              </a:lnSpc>
            </a:pPr>
            <a:endParaRPr lang="en-US" sz="1000" b="1"/>
          </a:p>
          <a:p>
            <a:pPr eaLnBrk="1" hangingPunct="1">
              <a:lnSpc>
                <a:spcPct val="80000"/>
              </a:lnSpc>
            </a:pPr>
            <a:r>
              <a:rPr lang="en-US" sz="1000" b="1"/>
              <a:t>Slide shows a child with typical varicella rash and infant with secondary bacterial infected varicella lesions, probably due to staph or strep</a:t>
            </a:r>
            <a:r>
              <a:rPr lang="en-US" sz="1000"/>
              <a:t> </a:t>
            </a:r>
          </a:p>
          <a:p>
            <a:pPr eaLnBrk="1" hangingPunct="1">
              <a:lnSpc>
                <a:spcPct val="80000"/>
              </a:lnSpc>
            </a:pPr>
            <a:r>
              <a:rPr lang="en-US" sz="1000"/>
              <a:t>Chicken pox or varicella is caused by the varicella zoster virus </a:t>
            </a:r>
          </a:p>
          <a:p>
            <a:pPr eaLnBrk="1" hangingPunct="1">
              <a:lnSpc>
                <a:spcPct val="80000"/>
              </a:lnSpc>
            </a:pPr>
            <a:r>
              <a:rPr lang="en-US" sz="1000"/>
              <a:t>Prior to licensure of varicella vaccine approximately 100 previously healthy children died from chicken pox each year</a:t>
            </a:r>
          </a:p>
          <a:p>
            <a:pPr eaLnBrk="1" hangingPunct="1">
              <a:lnSpc>
                <a:spcPct val="80000"/>
              </a:lnSpc>
            </a:pPr>
            <a:r>
              <a:rPr lang="en-US" sz="1000"/>
              <a:t>Newborns are in the highest risk group if maternal rash is 5 days before or 2 days after delivery  </a:t>
            </a:r>
          </a:p>
          <a:p>
            <a:pPr eaLnBrk="1" hangingPunct="1">
              <a:lnSpc>
                <a:spcPct val="80000"/>
              </a:lnSpc>
            </a:pPr>
            <a:r>
              <a:rPr lang="en-US" sz="1000"/>
              <a:t>Adults are 25 times more likely to die than children</a:t>
            </a:r>
          </a:p>
          <a:p>
            <a:pPr eaLnBrk="1" hangingPunct="1">
              <a:lnSpc>
                <a:spcPct val="80000"/>
              </a:lnSpc>
            </a:pPr>
            <a:r>
              <a:rPr lang="en-US" sz="1000" b="1"/>
              <a:t>Varicella Vaccine: </a:t>
            </a:r>
            <a:r>
              <a:rPr lang="en-US" sz="1000" b="1">
                <a:hlinkClick r:id="rId4"/>
              </a:rPr>
              <a:t>https://www.cdc.gov/vaccines/pubs/pinkbook/varicella.html</a:t>
            </a:r>
            <a:endParaRPr lang="en-US" sz="1000" b="1"/>
          </a:p>
          <a:p>
            <a:pPr eaLnBrk="1" hangingPunct="1">
              <a:lnSpc>
                <a:spcPct val="80000"/>
              </a:lnSpc>
            </a:pPr>
            <a:endParaRPr lang="en-US" sz="1000" b="1"/>
          </a:p>
          <a:p>
            <a:pPr eaLnBrk="1" hangingPunct="1">
              <a:lnSpc>
                <a:spcPct val="80000"/>
              </a:lnSpc>
            </a:pPr>
            <a:r>
              <a:rPr lang="en-US" sz="1000"/>
              <a:t>Live attenuated virus vaccine licensed in Japan and Korea in 1988, and in U.S. in 1995</a:t>
            </a:r>
          </a:p>
          <a:p>
            <a:pPr eaLnBrk="1" hangingPunct="1">
              <a:lnSpc>
                <a:spcPct val="80000"/>
              </a:lnSpc>
            </a:pPr>
            <a:r>
              <a:rPr lang="en-US" sz="1000"/>
              <a:t>One dose of vaccine is 82% effective; two doses provide nearly 92% efficacy.</a:t>
            </a:r>
          </a:p>
          <a:p>
            <a:pPr eaLnBrk="1" hangingPunct="1">
              <a:lnSpc>
                <a:spcPct val="80000"/>
              </a:lnSpc>
            </a:pPr>
            <a:r>
              <a:rPr lang="en-US" sz="1000"/>
              <a:t>Breakthrough chicken pox may occur in individuals who have received the vaccine</a:t>
            </a:r>
          </a:p>
          <a:p>
            <a:pPr eaLnBrk="1" hangingPunct="1">
              <a:lnSpc>
                <a:spcPct val="80000"/>
              </a:lnSpc>
            </a:pPr>
            <a:r>
              <a:rPr lang="en-US" sz="1000"/>
              <a:t>All cases of breakthrough chicken pox have been mild</a:t>
            </a:r>
          </a:p>
          <a:p>
            <a:pPr eaLnBrk="1" hangingPunct="1">
              <a:lnSpc>
                <a:spcPct val="80000"/>
              </a:lnSpc>
            </a:pPr>
            <a:r>
              <a:rPr lang="en-US" sz="1000"/>
              <a:t>Vaccine may be effective in preventing illness if given within 3 days and possibly up to 5 days after exposure.	 </a:t>
            </a:r>
          </a:p>
          <a:p>
            <a:pPr eaLnBrk="1" hangingPunct="1">
              <a:lnSpc>
                <a:spcPct val="80000"/>
              </a:lnSpc>
            </a:pPr>
            <a:endParaRPr lang="en-US" sz="1000" b="1"/>
          </a:p>
          <a:p>
            <a:pPr eaLnBrk="1" hangingPunct="1">
              <a:lnSpc>
                <a:spcPct val="80000"/>
              </a:lnSpc>
            </a:pPr>
            <a:r>
              <a:rPr lang="en-US" sz="1000" b="1"/>
              <a:t>Children who were up-to-date with one dose of varicella vaccine prior to starting school may not have received the second dose, so should receive it as soon as possible.</a:t>
            </a:r>
          </a:p>
          <a:p>
            <a:pPr eaLnBrk="1" hangingPunct="1">
              <a:lnSpc>
                <a:spcPct val="80000"/>
              </a:lnSpc>
            </a:pPr>
            <a:endParaRPr lang="en-US" sz="1000" b="1"/>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cs typeface="+mn-cs"/>
              </a:rPr>
              <a:t>EPIC 2023</a:t>
            </a:r>
          </a:p>
        </p:txBody>
      </p:sp>
    </p:spTree>
    <p:extLst>
      <p:ext uri="{BB962C8B-B14F-4D97-AF65-F5344CB8AC3E}">
        <p14:creationId xmlns:p14="http://schemas.microsoft.com/office/powerpoint/2010/main" val="157263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References:</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r>
              <a:rPr lang="en-US" sz="1200">
                <a:hlinkClick r:id="rId3"/>
              </a:rPr>
              <a:t>https://www.cdc.gov/vaccines/pubs/pinkbook/index.htm</a:t>
            </a:r>
            <a:endParaRPr lang="en-US" sz="1200"/>
          </a:p>
          <a:p>
            <a:endParaRPr lang="en-US"/>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2980356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2484438" y="538163"/>
            <a:ext cx="4859337" cy="2733675"/>
          </a:xfrm>
          <a:ln/>
        </p:spPr>
      </p:sp>
      <p:sp>
        <p:nvSpPr>
          <p:cNvPr id="229379" name="Rectangle 3"/>
          <p:cNvSpPr>
            <a:spLocks noGrp="1" noChangeArrowheads="1"/>
          </p:cNvSpPr>
          <p:nvPr>
            <p:ph type="body" idx="1"/>
          </p:nvPr>
        </p:nvSpPr>
        <p:spPr>
          <a:xfrm>
            <a:off x="98854" y="3464373"/>
            <a:ext cx="9084130" cy="3281317"/>
          </a:xfrm>
          <a:noFill/>
          <a:ln/>
        </p:spPr>
        <p:txBody>
          <a:bodyPr/>
          <a:lstStyle/>
          <a:p>
            <a:r>
              <a:rPr lang="en-US" sz="1200"/>
              <a:t>References:</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r>
              <a:rPr lang="en-US" sz="1200">
                <a:hlinkClick r:id="rId3"/>
              </a:rPr>
              <a:t>https://www.cdc.gov/vaccines/pubs/pinkbook/index.htm</a:t>
            </a:r>
            <a:endParaRPr lang="en-US" sz="1200"/>
          </a:p>
          <a:p>
            <a:pPr algn="l"/>
            <a:endParaRPr lang="en-US" b="0" i="0">
              <a:solidFill>
                <a:srgbClr val="000000"/>
              </a:solidFill>
              <a:effectLst/>
            </a:endParaRPr>
          </a:p>
          <a:p>
            <a:pPr algn="l"/>
            <a:r>
              <a:rPr lang="en-US">
                <a:solidFill>
                  <a:srgbClr val="000000"/>
                </a:solidFill>
              </a:rPr>
              <a:t>Speaker Notes:</a:t>
            </a:r>
          </a:p>
          <a:p>
            <a:pPr algn="l"/>
            <a:r>
              <a:rPr lang="en-US" b="0" i="0">
                <a:solidFill>
                  <a:srgbClr val="000000"/>
                </a:solidFill>
                <a:effectLst/>
              </a:rPr>
              <a:t>MMRV vaccine is licensed for use in children age 12 months through 12 years. MMRV vaccine may be used for both dose 1 and dose 2 of measles, mumps, and rubella vaccination and varicella vaccination in children younger than age 13 years. The minimum interval between doses of MMRV is 3 months. However, if dose 2 is administered at least 4 weeks following dose 1, it does not need to be repeated.</a:t>
            </a:r>
          </a:p>
          <a:p>
            <a:pPr algn="l"/>
            <a:r>
              <a:rPr lang="en-US" b="0" i="0">
                <a:solidFill>
                  <a:srgbClr val="000000"/>
                </a:solidFill>
                <a:effectLst/>
              </a:rPr>
              <a:t>For the first dose of measles, mumps, rubella, and varicella vaccines at age 12 through 47 months, either separate MMR and varicella (VAR) vaccines, or MMRV vaccine, may be used. However, the risk of febrile seizures is about twice as high for children receiving MMRV vaccine versus separate MMR and VAR vaccines</a:t>
            </a:r>
            <a:r>
              <a:rPr lang="en-US" b="0" i="0">
                <a:solidFill>
                  <a:srgbClr val="000000"/>
                </a:solidFill>
                <a:effectLst/>
                <a:highlight>
                  <a:srgbClr val="00FFFF"/>
                </a:highlight>
              </a:rPr>
              <a:t>. Providers who are considering administering MMRV should discuss the benefits and risks of both vaccination options with the parents. Unless the parent or caregiver expresses a preference for MMRV, separate MMR vaccine and VAR vaccine should be administered for the first dose in this age group</a:t>
            </a:r>
            <a:r>
              <a:rPr lang="en-US" b="0" i="0">
                <a:solidFill>
                  <a:srgbClr val="000000"/>
                </a:solidFill>
                <a:effectLst/>
              </a:rPr>
              <a:t>. For the second dose of measles, mumps, rubella, and varicella vaccines at any age and for the first dose at age 48 months or older, the use of MMRV generally is preferred over separate injections of its equivalent component vaccines (i.e., MMR vaccine and VAR vaccine).</a:t>
            </a:r>
          </a:p>
          <a:p>
            <a:pPr>
              <a:lnSpc>
                <a:spcPct val="80000"/>
              </a:lnSpc>
            </a:pPr>
            <a:r>
              <a:rPr lang="en-US" b="1"/>
              <a:t>New precaution for MMRV Vaccine Use </a:t>
            </a:r>
            <a:endParaRPr lang="en-US"/>
          </a:p>
          <a:p>
            <a:pPr>
              <a:lnSpc>
                <a:spcPct val="80000"/>
              </a:lnSpc>
            </a:pPr>
            <a:r>
              <a:rPr lang="en-US"/>
              <a:t>A personal or family (i.e., sibling, parent) history of seizures is a precaution for MMRV vaccination. Studies suggest that children who have a personal or family history of febrile seizures or family history of epilepsy are at increased risk for febrile seizures compared with children who do not have such histories. Children with a personal or family history of seizures generally should be vaccinated with MMR and varicella vaccines because the risks of using MMRV vaccine in this group of children generally outweigh the benefit of MMRV vaccine. </a:t>
            </a:r>
          </a:p>
          <a:p>
            <a:pPr>
              <a:lnSpc>
                <a:spcPct val="80000"/>
              </a:lnSpc>
            </a:pPr>
            <a:r>
              <a:rPr lang="en-US"/>
              <a:t>CDC has developed materials to help with the implementation of the updated recommendations for use of MMRV vaccine: </a:t>
            </a:r>
          </a:p>
          <a:p>
            <a:pPr>
              <a:lnSpc>
                <a:spcPct val="80000"/>
              </a:lnSpc>
            </a:pPr>
            <a:r>
              <a:rPr lang="en-US"/>
              <a:t>https://www.cdc.gov/vaccinesafety/vaccines/mmrv-vaccine.html</a:t>
            </a:r>
          </a:p>
          <a:p>
            <a:pPr>
              <a:lnSpc>
                <a:spcPct val="80000"/>
              </a:lnSpc>
            </a:pPr>
            <a:endParaRPr lang="en-US"/>
          </a:p>
          <a:p>
            <a:pPr>
              <a:lnSpc>
                <a:spcPct val="80000"/>
              </a:lnSpc>
            </a:pPr>
            <a:r>
              <a:rPr lang="en-US"/>
              <a:t>* The 47 month cut-off was chosen on the basis of the epidemiology of febrile seizures: first febrile seizures are uncommon after age 4 years, approximately 94% of febrile seizures occur in children aged less than 4 years. </a:t>
            </a:r>
          </a:p>
          <a:p>
            <a:pPr>
              <a:lnSpc>
                <a:spcPct val="80000"/>
              </a:lnSpc>
            </a:pPr>
            <a:r>
              <a:rPr lang="en-US"/>
              <a:t>† Provider assessment should include the number of injections, vaccine availability, likelihood of improved coverage, likelihood of patient return, and storage and cost consideration. </a:t>
            </a:r>
          </a:p>
        </p:txBody>
      </p:sp>
      <p:sp>
        <p:nvSpPr>
          <p:cNvPr id="6" name="Footer Placeholder 5"/>
          <p:cNvSpPr>
            <a:spLocks noGrp="1"/>
          </p:cNvSpPr>
          <p:nvPr>
            <p:ph type="ftr" sz="quarter" idx="4"/>
          </p:nvPr>
        </p:nvSpPr>
        <p:spPr>
          <a:xfrm>
            <a:off x="1" y="6746120"/>
            <a:ext cx="4068339" cy="356356"/>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178553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p>
        </p:txBody>
      </p:sp>
      <p:sp>
        <p:nvSpPr>
          <p:cNvPr id="23142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p>
        </p:txBody>
      </p:sp>
      <p:sp>
        <p:nvSpPr>
          <p:cNvPr id="231428"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p>
        </p:txBody>
      </p:sp>
      <p:sp>
        <p:nvSpPr>
          <p:cNvPr id="231429"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p>
        </p:txBody>
      </p:sp>
      <p:sp>
        <p:nvSpPr>
          <p:cNvPr id="231430" name="Rectangle 2"/>
          <p:cNvSpPr>
            <a:spLocks noGrp="1" noRot="1" noChangeAspect="1" noChangeArrowheads="1" noTextEdit="1"/>
          </p:cNvSpPr>
          <p:nvPr>
            <p:ph type="sldImg"/>
          </p:nvPr>
        </p:nvSpPr>
        <p:spPr>
          <a:xfrm>
            <a:off x="2433638" y="546100"/>
            <a:ext cx="4864100" cy="2735263"/>
          </a:xfrm>
          <a:ln/>
        </p:spPr>
      </p:sp>
      <p:sp>
        <p:nvSpPr>
          <p:cNvPr id="231431" name="Rectangle 3"/>
          <p:cNvSpPr>
            <a:spLocks noGrp="1" noChangeArrowheads="1"/>
          </p:cNvSpPr>
          <p:nvPr>
            <p:ph type="body" idx="1"/>
          </p:nvPr>
        </p:nvSpPr>
        <p:spPr>
          <a:xfrm>
            <a:off x="1296424" y="3464373"/>
            <a:ext cx="7130316" cy="3281317"/>
          </a:xfrm>
          <a:noFill/>
          <a:ln/>
        </p:spPr>
        <p:txBody>
          <a:bodyPr lIns="96170" tIns="48085" rIns="96170" bIns="48085"/>
          <a:lstStyle/>
          <a:p>
            <a:r>
              <a:rPr lang="en-US" sz="1000"/>
              <a:t>References:</a:t>
            </a:r>
          </a:p>
          <a:p>
            <a:pPr>
              <a:spcBef>
                <a:spcPct val="0"/>
              </a:spcBef>
            </a:pPr>
            <a:r>
              <a:rPr lang="en-US" sz="1000"/>
              <a:t>http://</a:t>
            </a:r>
            <a:r>
              <a:rPr lang="en-US" sz="1000" err="1"/>
              <a:t>www.cdc.gov</a:t>
            </a:r>
            <a:r>
              <a:rPr lang="en-US" sz="1000"/>
              <a:t>/vaccines/</a:t>
            </a:r>
            <a:r>
              <a:rPr lang="en-US" sz="1000" err="1"/>
              <a:t>acip</a:t>
            </a:r>
            <a:r>
              <a:rPr lang="en-US" sz="1000"/>
              <a:t>/</a:t>
            </a:r>
            <a:r>
              <a:rPr lang="en-US" sz="1000" err="1"/>
              <a:t>index.html</a:t>
            </a:r>
            <a:r>
              <a:rPr lang="en-US" sz="1000"/>
              <a:t> </a:t>
            </a:r>
          </a:p>
          <a:p>
            <a:pPr>
              <a:spcBef>
                <a:spcPct val="0"/>
              </a:spcBef>
            </a:pPr>
            <a:r>
              <a:rPr lang="en-US" sz="1000"/>
              <a:t>For more details about all the vaccine preventable diseases reviewed in this presentation, refer to:  Epidemiology and Prevention of Vaccine-Preventable Diseases (The Pink Book). HHS, CDC. </a:t>
            </a:r>
            <a:r>
              <a:rPr lang="en-US" sz="1000">
                <a:hlinkClick r:id="rId3"/>
              </a:rPr>
              <a:t>https://www.cdc.gov/vaccines/pubs/pinkbook/index.htm</a:t>
            </a:r>
            <a:endParaRPr lang="en-US" sz="1000"/>
          </a:p>
          <a:p>
            <a:pPr eaLnBrk="1" hangingPunct="1"/>
            <a:endParaRPr lang="en-US" sz="1000">
              <a:latin typeface="Arial" charset="0"/>
            </a:endParaRPr>
          </a:p>
          <a:p>
            <a:pPr eaLnBrk="1" hangingPunct="1"/>
            <a:r>
              <a:rPr lang="en-US" sz="1000">
                <a:latin typeface="Arial" charset="0"/>
              </a:rPr>
              <a:t>Speaker Notes:</a:t>
            </a:r>
          </a:p>
          <a:p>
            <a:pPr eaLnBrk="1" hangingPunct="1"/>
            <a:r>
              <a:rPr lang="en-US" sz="1000">
                <a:latin typeface="Arial" charset="0"/>
              </a:rPr>
              <a:t>The picture on left shows zoster (shingles) on the upper chest and back</a:t>
            </a:r>
            <a:r>
              <a:rPr lang="en-US" sz="1000" b="1">
                <a:latin typeface="Arial" charset="0"/>
              </a:rPr>
              <a:t>.</a:t>
            </a:r>
          </a:p>
          <a:p>
            <a:pPr eaLnBrk="1" hangingPunct="1"/>
            <a:r>
              <a:rPr lang="en-US" sz="1000">
                <a:latin typeface="Arial" charset="0"/>
              </a:rPr>
              <a:t>The picture on right shows zoster on the face involving one of the cranial nerves.</a:t>
            </a:r>
          </a:p>
          <a:p>
            <a:pPr eaLnBrk="1" hangingPunct="1"/>
            <a:r>
              <a:rPr lang="en-US" sz="1000">
                <a:latin typeface="Arial" charset="0"/>
              </a:rPr>
              <a:t> </a:t>
            </a: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96203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2" y="6926256"/>
            <a:ext cx="4213368" cy="364868"/>
          </a:xfrm>
          <a:prstGeom prst="rect">
            <a:avLst/>
          </a:prstGeom>
          <a:solidFill>
            <a:schemeClr val="bg1"/>
          </a:solidFill>
          <a:ln w="9525">
            <a:noFill/>
            <a:miter lim="800000"/>
            <a:headEnd/>
            <a:tailEnd/>
          </a:ln>
        </p:spPr>
        <p:txBody>
          <a:bodyPr lIns="96170" tIns="48085" rIns="96170" bIns="48085" anchor="b"/>
          <a:lstStyle/>
          <a:p>
            <a:endParaRPr lang="en-US" sz="1200">
              <a:solidFill>
                <a:srgbClr val="000000"/>
              </a:solidFill>
              <a:latin typeface="Calibri"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a:spcBef>
                <a:spcPct val="0"/>
              </a:spcBef>
            </a:pPr>
            <a:r>
              <a:rPr lang="en-US" sz="1000">
                <a:latin typeface="Arial" charset="0"/>
              </a:rPr>
              <a:t>Presenters for the EPIC program do not discuss vaccines that are not licensed by the FDA or any pending vaccines that are still undergoing clinical trials. Sometimes an ACIP recommendation may not be listed as an indication for a specific vaccine or a specific age group on the manufacturers package insert. Therefore, the recommendation is considered “off label” use of the vaccine. The presenters will discuss the most recent ACIP recommendations during this presentation. All new ACIP Recommendations discussed have been published in MMWR.       </a:t>
            </a:r>
          </a:p>
        </p:txBody>
      </p:sp>
      <p:sp>
        <p:nvSpPr>
          <p:cNvPr id="7" name="Footer Placeholder 6"/>
          <p:cNvSpPr>
            <a:spLocks noGrp="1"/>
          </p:cNvSpPr>
          <p:nvPr>
            <p:ph type="ftr" sz="quarter" idx="4"/>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3751567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9492" y="3551237"/>
            <a:ext cx="9267567" cy="4284663"/>
          </a:xfrm>
        </p:spPr>
        <p:txBody>
          <a:bodyPr/>
          <a:lstStyle/>
          <a:p>
            <a:r>
              <a:rPr lang="en-US" sz="1200"/>
              <a:t>References:</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r>
              <a:rPr lang="en-US" sz="1200">
                <a:hlinkClick r:id="rId3"/>
              </a:rPr>
              <a:t>https://www.cdc.gov/vaccines/pubs/pinkbook/index.htm</a:t>
            </a:r>
            <a:endParaRPr lang="en-US" sz="1200"/>
          </a:p>
          <a:p>
            <a:endParaRPr lang="en-US" b="1"/>
          </a:p>
          <a:p>
            <a:r>
              <a:rPr lang="en-US" b="1"/>
              <a:t>Speaker Notes:</a:t>
            </a:r>
          </a:p>
          <a:p>
            <a:r>
              <a:rPr lang="en-US" b="1"/>
              <a:t>As of November 18, 2020, Zostavax (ZVL) is no longer available for use in the United States.</a:t>
            </a:r>
          </a:p>
          <a:p>
            <a:r>
              <a:rPr lang="en-US"/>
              <a:t>RZV may be used in adults aged ≥50 years, irrespective of prior receipt of varicella vaccine or ZVL, and does not require screening for a history of chickenpox (varicella). </a:t>
            </a:r>
            <a:endParaRPr lang="en-US" b="1"/>
          </a:p>
          <a:p>
            <a:r>
              <a:rPr lang="en-US" b="1"/>
              <a:t>Persons with a history of herpes zoster</a:t>
            </a:r>
            <a:r>
              <a:rPr lang="en-US"/>
              <a:t>. Herpes zoster can recur. Adults with a history of herpes zoster should receive RZV. If a patient is experiencing an episode of herpes zoster, vaccination should be delayed until the acute stage of the illness is over and symptoms abate. Studies of safety and immunogenicity of RZV in this population are ongoing.</a:t>
            </a:r>
          </a:p>
          <a:p>
            <a:r>
              <a:rPr lang="en-US" b="1"/>
              <a:t>Persons with chronic medical conditions.</a:t>
            </a:r>
            <a:r>
              <a:rPr lang="en-US"/>
              <a:t> Adults with chronic medical conditions (e.g., chronic renal failure, diabetes mellitus, rheumatoid arthritis, and chronic pulmonary disease) should receive RZV.</a:t>
            </a:r>
          </a:p>
          <a:p>
            <a:r>
              <a:rPr lang="en-US" b="1"/>
              <a:t>Persons known to be VZV negative</a:t>
            </a:r>
            <a:r>
              <a:rPr lang="en-US"/>
              <a:t>. Screening for a history of varicella (either verbally or via laboratory serology) before vaccination for herpes zoster is not recommended. However, in persons known to be VZV negative via serologic testing, ACIP guidelines for varicella vaccination should be followed. RZV has not been evaluated in persons who are VZV seronegative and the vaccine is not indicated for the prevention of chickenpox (varicella).</a:t>
            </a:r>
          </a:p>
          <a:p>
            <a:r>
              <a:rPr lang="en-US" b="1"/>
              <a:t>Current herpes zoster infection</a:t>
            </a:r>
            <a:r>
              <a:rPr lang="en-US"/>
              <a:t>. RZV is not a treatment for herpes zoster or postherpetic neuralgia and should not be administered during an acute episode of herpes zoster.</a:t>
            </a:r>
            <a:endParaRPr lang="en-US" b="1"/>
          </a:p>
          <a:p>
            <a:endParaRPr lang="en-US" sz="1600" b="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a:xfrm>
            <a:off x="93518" y="8449686"/>
            <a:ext cx="3077739" cy="471053"/>
          </a:xfrm>
          <a:prstGeom prst="rect">
            <a:avLst/>
          </a:prstGeom>
        </p:spPr>
        <p:txBody>
          <a:bodyPr/>
          <a:lstStyle/>
          <a:p>
            <a:pPr>
              <a:defRPr/>
            </a:pPr>
            <a:r>
              <a:rPr lang="en-US"/>
              <a:t>EPIC 2023</a:t>
            </a:r>
          </a:p>
        </p:txBody>
      </p:sp>
      <p:sp>
        <p:nvSpPr>
          <p:cNvPr id="5" name="Slide Number Placeholder 4"/>
          <p:cNvSpPr>
            <a:spLocks noGrp="1"/>
          </p:cNvSpPr>
          <p:nvPr>
            <p:ph type="sldNum" sz="quarter" idx="11"/>
          </p:nvPr>
        </p:nvSpPr>
        <p:spPr/>
        <p:txBody>
          <a:bodyPr/>
          <a:lstStyle/>
          <a:p>
            <a:fld id="{FCAE2EBA-2834-4C6A-95ED-EBF5279A6CE9}" type="slidenum">
              <a:rPr lang="en-US" smtClean="0"/>
              <a:t>30</a:t>
            </a:fld>
            <a:endParaRPr lang="en-US"/>
          </a:p>
        </p:txBody>
      </p:sp>
    </p:spTree>
    <p:extLst>
      <p:ext uri="{BB962C8B-B14F-4D97-AF65-F5344CB8AC3E}">
        <p14:creationId xmlns:p14="http://schemas.microsoft.com/office/powerpoint/2010/main" val="3335999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8586" y="3724780"/>
            <a:ext cx="8551302" cy="4284663"/>
          </a:xfrm>
        </p:spPr>
        <p:txBody>
          <a:bodyPr/>
          <a:lstStyle/>
          <a:p>
            <a:r>
              <a:rPr lang="en-US" sz="1200"/>
              <a:t>References:</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r>
              <a:rPr lang="en-US" sz="1200">
                <a:hlinkClick r:id="rId3"/>
              </a:rPr>
              <a:t>https://www.cdc.gov/vaccines/pubs/pinkbook/index.htm</a:t>
            </a:r>
            <a:endParaRPr lang="en-US" sz="1200"/>
          </a:p>
          <a:p>
            <a:endParaRPr lang="en-US" b="1"/>
          </a:p>
          <a:p>
            <a:r>
              <a:rPr lang="en-US" b="1"/>
              <a:t>Speaker Notes:</a:t>
            </a:r>
          </a:p>
          <a:p>
            <a:r>
              <a:rPr lang="en-US"/>
              <a:t>RZV may be used in adults aged ≥50 years, irrespective of prior receipt of varicella vaccine or ZVL, and does not require screening for a history of chickenpox (varicella). </a:t>
            </a:r>
            <a:endParaRPr lang="en-US" b="1"/>
          </a:p>
          <a:p>
            <a:r>
              <a:rPr lang="en-US" b="1"/>
              <a:t>Persons with a history of herpes zoster</a:t>
            </a:r>
            <a:r>
              <a:rPr lang="en-US"/>
              <a:t>. Herpes zoster can recur. Adults with a history of herpes zoster should receive RZV. If a patient is experiencing an episode of herpes zoster, vaccination should be delayed until the acute stage of the illness is over and symptoms abate. Studies of safety and immunogenicity of RZV in this population are ongoing.</a:t>
            </a:r>
          </a:p>
          <a:p>
            <a:r>
              <a:rPr lang="en-US" b="1"/>
              <a:t>Persons with chronic medical conditions.</a:t>
            </a:r>
            <a:r>
              <a:rPr lang="en-US"/>
              <a:t> Adults with chronic medical conditions (e.g., chronic renal failure, diabetes mellitus, rheumatoid arthritis, and chronic pulmonary disease) should receive RZV.</a:t>
            </a:r>
          </a:p>
          <a:p>
            <a:r>
              <a:rPr lang="en-US" b="1"/>
              <a:t>Persons known to be VZV negative</a:t>
            </a:r>
            <a:r>
              <a:rPr lang="en-US"/>
              <a:t>. Screening for a history of varicella (either verbally or via laboratory serology) before vaccination for herpes zoster is not recommended. However, in persons known to be VZV negative via serologic testing, ACIP guidelines for varicella vaccination should be followed. RZV has not been evaluated in persons who are VZV seronegative and the vaccine is not indicated for the prevention of chickenpox (varicella).</a:t>
            </a:r>
          </a:p>
          <a:p>
            <a:r>
              <a:rPr lang="en-US" b="1"/>
              <a:t>Current herpes zoster infection</a:t>
            </a:r>
            <a:r>
              <a:rPr lang="en-US"/>
              <a:t>. RZV is not a treatment for herpes zoster or postherpetic neuralgia and should not be administered during an acute episode of herpes zoster.</a:t>
            </a:r>
            <a:endParaRPr lang="en-US" b="1"/>
          </a:p>
          <a:p>
            <a:endParaRPr lang="en-US" sz="1600" b="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a:xfrm>
            <a:off x="93518" y="8449686"/>
            <a:ext cx="3077739" cy="471053"/>
          </a:xfrm>
          <a:prstGeom prst="rect">
            <a:avLst/>
          </a:prstGeom>
        </p:spPr>
        <p:txBody>
          <a:bodyPr/>
          <a:lstStyle/>
          <a:p>
            <a:pPr>
              <a:defRPr/>
            </a:pPr>
            <a:r>
              <a:rPr lang="en-US"/>
              <a:t>EPIC 2023</a:t>
            </a:r>
          </a:p>
        </p:txBody>
      </p:sp>
      <p:sp>
        <p:nvSpPr>
          <p:cNvPr id="5" name="Slide Number Placeholder 4"/>
          <p:cNvSpPr>
            <a:spLocks noGrp="1"/>
          </p:cNvSpPr>
          <p:nvPr>
            <p:ph type="sldNum" sz="quarter" idx="11"/>
          </p:nvPr>
        </p:nvSpPr>
        <p:spPr/>
        <p:txBody>
          <a:bodyPr/>
          <a:lstStyle/>
          <a:p>
            <a:fld id="{FCAE2EBA-2834-4C6A-95ED-EBF5279A6CE9}" type="slidenum">
              <a:rPr lang="en-US" smtClean="0"/>
              <a:t>31</a:t>
            </a:fld>
            <a:endParaRPr lang="en-US"/>
          </a:p>
        </p:txBody>
      </p:sp>
    </p:spTree>
    <p:extLst>
      <p:ext uri="{BB962C8B-B14F-4D97-AF65-F5344CB8AC3E}">
        <p14:creationId xmlns:p14="http://schemas.microsoft.com/office/powerpoint/2010/main" val="1662498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7708" y="3171189"/>
            <a:ext cx="9188595" cy="4284663"/>
          </a:xfrm>
        </p:spPr>
        <p:txBody>
          <a:bodyPr/>
          <a:lstStyle/>
          <a:p>
            <a:pPr algn="l"/>
            <a:r>
              <a:rPr lang="en-US" b="1" i="0">
                <a:solidFill>
                  <a:srgbClr val="000000"/>
                </a:solidFill>
                <a:effectLst/>
              </a:rPr>
              <a:t>Speaker Notes:</a:t>
            </a:r>
          </a:p>
          <a:p>
            <a:pPr algn="l"/>
            <a:r>
              <a:rPr lang="en-US" b="1" i="0">
                <a:solidFill>
                  <a:srgbClr val="000000"/>
                </a:solidFill>
                <a:effectLst/>
              </a:rPr>
              <a:t>Dosing schedule.</a:t>
            </a:r>
            <a:r>
              <a:rPr lang="en-US" b="0" i="0">
                <a:solidFill>
                  <a:srgbClr val="000000"/>
                </a:solidFill>
                <a:effectLst/>
              </a:rPr>
              <a:t> Two RZV doses are necessary, regardless of previous history of herpes zoster or previous receipt of zoster vaccine live. The second RZV dose should typically be given 2–6 months after the first; for persons who are or will be immunodeficient or immunosuppressed and who would benefit from a shorter vaccination schedule, the second dose can be administered 1–2 months after the first (</a:t>
            </a:r>
            <a:r>
              <a:rPr lang="en-US" b="0" i="1">
                <a:solidFill>
                  <a:srgbClr val="000000"/>
                </a:solidFill>
                <a:effectLst/>
              </a:rPr>
              <a:t>2</a:t>
            </a:r>
            <a:r>
              <a:rPr lang="en-US" b="0" i="0">
                <a:solidFill>
                  <a:srgbClr val="000000"/>
                </a:solidFill>
                <a:effectLst/>
              </a:rPr>
              <a:t>). If the second RZV dose is given sooner than 4 weeks after the first, a valid second dose should be repeated at least 4 weeks after the dose given too early. The vaccine series does not need to be restarted if more than 6 months have elapsed since the first dose.</a:t>
            </a:r>
          </a:p>
          <a:p>
            <a:pPr algn="l"/>
            <a:r>
              <a:rPr lang="en-US" b="1">
                <a:solidFill>
                  <a:srgbClr val="030303"/>
                </a:solidFill>
                <a:effectLst/>
              </a:rPr>
              <a:t>When reconstituted, the volume of Shingrix is more than 0.5 </a:t>
            </a:r>
            <a:r>
              <a:rPr lang="en-US" b="1" err="1">
                <a:solidFill>
                  <a:srgbClr val="030303"/>
                </a:solidFill>
                <a:effectLst/>
              </a:rPr>
              <a:t>mL.</a:t>
            </a:r>
            <a:r>
              <a:rPr lang="en-US" b="1">
                <a:solidFill>
                  <a:srgbClr val="030303"/>
                </a:solidFill>
                <a:effectLst/>
              </a:rPr>
              <a:t> Should the entire volume of reconstituted vaccine be administered or just 0.5 mL as indicated in the package </a:t>
            </a:r>
            <a:r>
              <a:rPr lang="en-US" b="1" err="1">
                <a:solidFill>
                  <a:srgbClr val="030303"/>
                </a:solidFill>
                <a:effectLst/>
              </a:rPr>
              <a:t>insert?</a:t>
            </a:r>
            <a:r>
              <a:rPr lang="en-US" err="1">
                <a:solidFill>
                  <a:srgbClr val="030303"/>
                </a:solidFill>
                <a:effectLst/>
              </a:rPr>
              <a:t>The</a:t>
            </a:r>
            <a:r>
              <a:rPr lang="en-US">
                <a:solidFill>
                  <a:srgbClr val="030303"/>
                </a:solidFill>
                <a:effectLst/>
              </a:rPr>
              <a:t> Shingrix adjuvant solution may contain up to 0.75 mL of liquid. The entire volume of the adjuvant solution should be withdrawn and used to reconstitute the lyophilized vaccine. After mixing, withdraw the recommended dose of 0.5 </a:t>
            </a:r>
            <a:r>
              <a:rPr lang="en-US" err="1">
                <a:solidFill>
                  <a:srgbClr val="030303"/>
                </a:solidFill>
                <a:effectLst/>
              </a:rPr>
              <a:t>mL.</a:t>
            </a:r>
            <a:r>
              <a:rPr lang="en-US">
                <a:solidFill>
                  <a:srgbClr val="030303"/>
                </a:solidFill>
                <a:effectLst/>
              </a:rPr>
              <a:t> Discard any reconstituted vaccine left in the vial.</a:t>
            </a:r>
            <a:br>
              <a:rPr lang="en-US"/>
            </a:br>
            <a:endParaRPr lang="en-US" b="0" i="0">
              <a:solidFill>
                <a:srgbClr val="000000"/>
              </a:solidFill>
              <a:effectLst/>
            </a:endParaRPr>
          </a:p>
          <a:p>
            <a:pPr algn="l"/>
            <a:r>
              <a:rPr lang="en-US" b="1" i="0">
                <a:solidFill>
                  <a:srgbClr val="000000"/>
                </a:solidFill>
                <a:effectLst/>
              </a:rPr>
              <a:t>Timing of vaccination.</a:t>
            </a:r>
            <a:r>
              <a:rPr lang="en-US" b="0" i="0">
                <a:solidFill>
                  <a:srgbClr val="000000"/>
                </a:solidFill>
                <a:effectLst/>
              </a:rPr>
              <a:t> When possible, patients should be vaccinated before becoming immunosuppressed. Otherwise, providers should consider timing vaccination when the immune response is likely to be most robust (i.e., during periods of lower immunosuppression and stable disease). RZV may be administered to patients who previously received varicella vaccine. RZV is not a live virus vaccine; therefore, RZV may be administered while patients are taking antiviral medications.</a:t>
            </a:r>
          </a:p>
          <a:p>
            <a:pPr algn="l"/>
            <a:r>
              <a:rPr lang="en-US" b="1" i="0">
                <a:solidFill>
                  <a:srgbClr val="000000"/>
                </a:solidFill>
                <a:effectLst/>
              </a:rPr>
              <a:t>Coadministration with other vaccines.</a:t>
            </a:r>
            <a:r>
              <a:rPr lang="en-US" b="0" i="0">
                <a:solidFill>
                  <a:srgbClr val="000000"/>
                </a:solidFill>
                <a:effectLst/>
              </a:rPr>
              <a:t> Recombinant and adjuvanted vaccines, such as RZV, can be administered concomitantly, at different anatomic sites, with other adult vaccines, including COVID-19 vaccines (</a:t>
            </a:r>
            <a:r>
              <a:rPr lang="en-US" b="0" i="1">
                <a:solidFill>
                  <a:srgbClr val="000000"/>
                </a:solidFill>
                <a:effectLst/>
              </a:rPr>
              <a:t>17</a:t>
            </a:r>
            <a:r>
              <a:rPr lang="en-US" b="0" i="0">
                <a:solidFill>
                  <a:srgbClr val="000000"/>
                </a:solidFill>
                <a:effectLst/>
              </a:rPr>
              <a:t>). Concomitant administration of RZV with other adult vaccines</a:t>
            </a:r>
            <a:r>
              <a:rPr lang="en-US" b="0" i="0" u="none" strike="noStrike" baseline="30000">
                <a:solidFill>
                  <a:srgbClr val="000000"/>
                </a:solidFill>
                <a:effectLst/>
              </a:rPr>
              <a:t>¶¶¶¶</a:t>
            </a:r>
            <a:r>
              <a:rPr lang="en-US" b="0" i="0">
                <a:solidFill>
                  <a:srgbClr val="000000"/>
                </a:solidFill>
                <a:effectLst/>
              </a:rPr>
              <a:t> has been studied, and there was no evidence for interference in the immune response to either vaccine or of safety concerns (</a:t>
            </a:r>
            <a:r>
              <a:rPr lang="en-US" b="0" i="1">
                <a:solidFill>
                  <a:srgbClr val="000000"/>
                </a:solidFill>
                <a:effectLst/>
              </a:rPr>
              <a:t>18</a:t>
            </a:r>
            <a:r>
              <a:rPr lang="en-US" b="0" i="0">
                <a:solidFill>
                  <a:srgbClr val="000000"/>
                </a:solidFill>
                <a:effectLst/>
              </a:rPr>
              <a:t>–</a:t>
            </a:r>
            <a:r>
              <a:rPr lang="en-US" b="0" i="1">
                <a:solidFill>
                  <a:srgbClr val="000000"/>
                </a:solidFill>
                <a:effectLst/>
              </a:rPr>
              <a:t>20</a:t>
            </a:r>
            <a:r>
              <a:rPr lang="en-US" b="0" i="0">
                <a:solidFill>
                  <a:srgbClr val="000000"/>
                </a:solidFill>
                <a:effectLst/>
              </a:rPr>
              <a:t>). Coadministration of RZV with adjuvanted influenza vaccine (</a:t>
            </a:r>
            <a:r>
              <a:rPr lang="en-US" b="0" i="0" err="1">
                <a:solidFill>
                  <a:srgbClr val="000000"/>
                </a:solidFill>
                <a:effectLst/>
              </a:rPr>
              <a:t>Fluad</a:t>
            </a:r>
            <a:r>
              <a:rPr lang="en-US" b="0" i="0">
                <a:solidFill>
                  <a:srgbClr val="000000"/>
                </a:solidFill>
                <a:effectLst/>
              </a:rPr>
              <a:t>) and COVID-19 vaccines is being studied.</a:t>
            </a:r>
          </a:p>
          <a:p>
            <a:pPr algn="l"/>
            <a:r>
              <a:rPr lang="en-US" b="1" i="0">
                <a:solidFill>
                  <a:srgbClr val="000000"/>
                </a:solidFill>
                <a:effectLst/>
              </a:rPr>
              <a:t>Counseling for reactogenicity.</a:t>
            </a:r>
            <a:r>
              <a:rPr lang="en-US" b="0" i="0">
                <a:solidFill>
                  <a:srgbClr val="000000"/>
                </a:solidFill>
                <a:effectLst/>
              </a:rPr>
              <a:t> Before vaccination, providers should counsel patients about expected local and systemic reactogenicity, including grade 3 reactions. It is generally not recommended to take antipyretic or analgesic medications prophylactically before vaccination; however, antipyretic or analgesic medications may be taken for the treatment of postvaccination local or systemic symptoms. Patients should be encouraged to complete the series even if they experienced a (</a:t>
            </a:r>
            <a:r>
              <a:rPr lang="en-US" b="0" i="0" err="1">
                <a:solidFill>
                  <a:srgbClr val="000000"/>
                </a:solidFill>
                <a:effectLst/>
              </a:rPr>
              <a:t>nonanaphylactic</a:t>
            </a:r>
            <a:r>
              <a:rPr lang="en-US" b="0" i="0">
                <a:solidFill>
                  <a:srgbClr val="000000"/>
                </a:solidFill>
                <a:effectLst/>
              </a:rPr>
              <a:t>) grade 1–3 reaction after receipt of the first RZV dose.</a:t>
            </a:r>
          </a:p>
          <a:p>
            <a:pPr algn="r"/>
            <a:r>
              <a:rPr lang="en-US" b="0" i="0" u="sng">
                <a:solidFill>
                  <a:srgbClr val="075290"/>
                </a:solidFill>
                <a:effectLst/>
                <a:hlinkClick r:id="rId3"/>
              </a:rPr>
              <a:t>Top</a:t>
            </a:r>
            <a:endParaRPr lang="en-US" b="0" i="0">
              <a:solidFill>
                <a:srgbClr val="000000"/>
              </a:solidFill>
              <a:effectLst/>
            </a:endParaRPr>
          </a:p>
          <a:p>
            <a:endParaRPr lang="en-US" b="1"/>
          </a:p>
          <a:p>
            <a:br>
              <a:rPr lang="en-US"/>
            </a:br>
            <a:endParaRPr lang="en-US"/>
          </a:p>
          <a:p>
            <a:endParaRPr lang="en-US" sz="1600" b="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a:xfrm>
            <a:off x="93518" y="8449686"/>
            <a:ext cx="3077739" cy="471053"/>
          </a:xfrm>
          <a:prstGeom prst="rect">
            <a:avLst/>
          </a:prstGeom>
        </p:spPr>
        <p:txBody>
          <a:bodyPr/>
          <a:lstStyle/>
          <a:p>
            <a:pPr>
              <a:defRPr/>
            </a:pPr>
            <a:r>
              <a:rPr lang="en-US"/>
              <a:t>EPIC 2023</a:t>
            </a:r>
          </a:p>
        </p:txBody>
      </p:sp>
      <p:sp>
        <p:nvSpPr>
          <p:cNvPr id="5" name="Slide Number Placeholder 4"/>
          <p:cNvSpPr>
            <a:spLocks noGrp="1"/>
          </p:cNvSpPr>
          <p:nvPr>
            <p:ph type="sldNum" sz="quarter" idx="11"/>
          </p:nvPr>
        </p:nvSpPr>
        <p:spPr/>
        <p:txBody>
          <a:bodyPr/>
          <a:lstStyle/>
          <a:p>
            <a:fld id="{FCAE2EBA-2834-4C6A-95ED-EBF5279A6CE9}" type="slidenum">
              <a:rPr lang="en-US" smtClean="0"/>
              <a:t>32</a:t>
            </a:fld>
            <a:endParaRPr lang="en-US"/>
          </a:p>
        </p:txBody>
      </p:sp>
    </p:spTree>
    <p:extLst>
      <p:ext uri="{BB962C8B-B14F-4D97-AF65-F5344CB8AC3E}">
        <p14:creationId xmlns:p14="http://schemas.microsoft.com/office/powerpoint/2010/main" val="2888128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anchor="b"/>
          <a:lstStyle/>
          <a:p>
            <a:pPr algn="r"/>
            <a:endParaRPr lang="en-US" sz="1200"/>
          </a:p>
        </p:txBody>
      </p:sp>
      <p:sp>
        <p:nvSpPr>
          <p:cNvPr id="223234" name="Rectangle 6"/>
          <p:cNvSpPr txBox="1">
            <a:spLocks noGrp="1" noChangeArrowheads="1"/>
          </p:cNvSpPr>
          <p:nvPr/>
        </p:nvSpPr>
        <p:spPr bwMode="auto">
          <a:xfrm>
            <a:off x="0" y="8829967"/>
            <a:ext cx="2971800" cy="464820"/>
          </a:xfrm>
          <a:prstGeom prst="rect">
            <a:avLst/>
          </a:prstGeom>
          <a:noFill/>
          <a:ln w="9525">
            <a:noFill/>
            <a:miter lim="800000"/>
            <a:headEnd/>
            <a:tailEnd/>
          </a:ln>
        </p:spPr>
        <p:txBody>
          <a:bodyPr lIns="91432" tIns="45716" rIns="91432" bIns="45716" anchor="b"/>
          <a:lstStyle/>
          <a:p>
            <a:endParaRPr lang="en-US" sz="1200"/>
          </a:p>
        </p:txBody>
      </p:sp>
      <p:sp>
        <p:nvSpPr>
          <p:cNvPr id="223235"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lIns="91432" tIns="45716" rIns="91432" bIns="45716" anchor="b"/>
          <a:lstStyle/>
          <a:p>
            <a:pPr algn="r"/>
            <a:endParaRPr lang="en-US" sz="1200"/>
          </a:p>
        </p:txBody>
      </p:sp>
      <p:sp>
        <p:nvSpPr>
          <p:cNvPr id="223236" name="Rectangle 6"/>
          <p:cNvSpPr txBox="1">
            <a:spLocks noGrp="1" noChangeArrowheads="1"/>
          </p:cNvSpPr>
          <p:nvPr/>
        </p:nvSpPr>
        <p:spPr bwMode="auto">
          <a:xfrm>
            <a:off x="0" y="8829967"/>
            <a:ext cx="2971800" cy="464820"/>
          </a:xfrm>
          <a:prstGeom prst="rect">
            <a:avLst/>
          </a:prstGeom>
          <a:noFill/>
          <a:ln w="9525">
            <a:noFill/>
            <a:miter lim="800000"/>
            <a:headEnd/>
            <a:tailEnd/>
          </a:ln>
        </p:spPr>
        <p:txBody>
          <a:bodyPr lIns="91432" tIns="45716" rIns="91432" bIns="45716" anchor="b"/>
          <a:lstStyle/>
          <a:p>
            <a:endParaRPr lang="en-US" sz="1200"/>
          </a:p>
        </p:txBody>
      </p:sp>
      <p:sp>
        <p:nvSpPr>
          <p:cNvPr id="223237"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lIns="91432" tIns="45716" rIns="91432" bIns="45716" anchor="b"/>
          <a:lstStyle/>
          <a:p>
            <a:pPr algn="r"/>
            <a:endParaRPr lang="en-US" sz="1200"/>
          </a:p>
        </p:txBody>
      </p:sp>
      <p:sp>
        <p:nvSpPr>
          <p:cNvPr id="223238" name="Rectangle 2"/>
          <p:cNvSpPr>
            <a:spLocks noGrp="1" noRot="1" noChangeAspect="1" noChangeArrowheads="1" noTextEdit="1"/>
          </p:cNvSpPr>
          <p:nvPr>
            <p:ph type="sldImg"/>
          </p:nvPr>
        </p:nvSpPr>
        <p:spPr>
          <a:xfrm>
            <a:off x="331788" y="696913"/>
            <a:ext cx="6197600" cy="3486150"/>
          </a:xfrm>
          <a:ln/>
        </p:spPr>
      </p:sp>
      <p:sp>
        <p:nvSpPr>
          <p:cNvPr id="223239" name="Rectangle 3"/>
          <p:cNvSpPr>
            <a:spLocks noGrp="1" noChangeArrowheads="1"/>
          </p:cNvSpPr>
          <p:nvPr>
            <p:ph type="body" idx="1"/>
          </p:nvPr>
        </p:nvSpPr>
        <p:spPr>
          <a:xfrm>
            <a:off x="776289" y="4260851"/>
            <a:ext cx="5280025" cy="3542639"/>
          </a:xfrm>
          <a:noFill/>
          <a:ln/>
        </p:spPr>
        <p:txBody>
          <a:bodyPr lIns="89688" tIns="44843" rIns="89688" bIns="44843"/>
          <a:lstStyle/>
          <a:p>
            <a:pPr eaLnBrk="1" hangingPunct="1"/>
            <a:r>
              <a:rPr lang="en-US" sz="1000">
                <a:latin typeface="Arial" charset="0"/>
              </a:rPr>
              <a:t>Slide shows a child with orbital </a:t>
            </a:r>
            <a:r>
              <a:rPr lang="en-US" sz="1000" err="1">
                <a:latin typeface="Arial" charset="0"/>
              </a:rPr>
              <a:t>cellulitis</a:t>
            </a:r>
            <a:r>
              <a:rPr lang="en-US" sz="1000">
                <a:latin typeface="Arial" charset="0"/>
              </a:rPr>
              <a:t> from pneumococcal disease, the base of a brain with pus from pneumococcal meningitis and a microscopic view of </a:t>
            </a:r>
            <a:r>
              <a:rPr lang="en-US" sz="1000" err="1">
                <a:latin typeface="Arial" charset="0"/>
              </a:rPr>
              <a:t>pneumococci</a:t>
            </a:r>
            <a:r>
              <a:rPr lang="en-US" sz="1000">
                <a:latin typeface="Arial" charset="0"/>
              </a:rPr>
              <a:t> in lung tissue </a:t>
            </a:r>
          </a:p>
          <a:p>
            <a:pPr eaLnBrk="1" hangingPunct="1">
              <a:buFontTx/>
              <a:buChar char="•"/>
            </a:pPr>
            <a:endParaRPr lang="en-US" sz="1000">
              <a:latin typeface="Arial" charset="0"/>
            </a:endParaRPr>
          </a:p>
          <a:p>
            <a:pPr eaLnBrk="1" hangingPunct="1"/>
            <a:r>
              <a:rPr lang="en-US" sz="1000">
                <a:latin typeface="Arial" charset="0"/>
              </a:rPr>
              <a:t>Pneumococcal disease is caused by a bacterium, Streptococcus </a:t>
            </a:r>
            <a:r>
              <a:rPr lang="en-US" sz="1000" err="1">
                <a:latin typeface="Arial" charset="0"/>
              </a:rPr>
              <a:t>pneumoniae</a:t>
            </a:r>
            <a:r>
              <a:rPr lang="en-US" sz="1000">
                <a:latin typeface="Arial" charset="0"/>
              </a:rPr>
              <a:t>, also called </a:t>
            </a:r>
            <a:r>
              <a:rPr lang="en-US" sz="1000" err="1">
                <a:latin typeface="Arial" charset="0"/>
              </a:rPr>
              <a:t>pneumococcus</a:t>
            </a:r>
            <a:r>
              <a:rPr lang="en-US" sz="1000">
                <a:latin typeface="Arial" charset="0"/>
              </a:rPr>
              <a:t>  (about 90 known serotypes)</a:t>
            </a:r>
          </a:p>
          <a:p>
            <a:pPr eaLnBrk="1" hangingPunct="1"/>
            <a:r>
              <a:rPr lang="en-US" sz="1000">
                <a:latin typeface="Arial" charset="0"/>
              </a:rPr>
              <a:t>Causes pneumonia, </a:t>
            </a:r>
            <a:r>
              <a:rPr lang="en-US" sz="1000" err="1">
                <a:latin typeface="Arial" charset="0"/>
              </a:rPr>
              <a:t>bacteremia</a:t>
            </a:r>
            <a:r>
              <a:rPr lang="en-US" sz="1000">
                <a:latin typeface="Arial" charset="0"/>
              </a:rPr>
              <a:t>, meningitis and </a:t>
            </a:r>
            <a:r>
              <a:rPr lang="en-US" sz="1000" err="1">
                <a:latin typeface="Arial" charset="0"/>
              </a:rPr>
              <a:t>otitis</a:t>
            </a:r>
            <a:r>
              <a:rPr lang="en-US" sz="1000">
                <a:latin typeface="Arial" charset="0"/>
              </a:rPr>
              <a:t> media</a:t>
            </a:r>
          </a:p>
          <a:p>
            <a:pPr eaLnBrk="1" hangingPunct="1"/>
            <a:r>
              <a:rPr lang="en-US" sz="1000">
                <a:latin typeface="Arial" charset="0"/>
              </a:rPr>
              <a:t>Highest rate of invasive disease is in children less than 2 years  </a:t>
            </a:r>
          </a:p>
          <a:p>
            <a:pPr eaLnBrk="1" hangingPunct="1"/>
            <a:r>
              <a:rPr lang="en-US" sz="1000">
                <a:latin typeface="Arial" charset="0"/>
              </a:rPr>
              <a:t>Increased risk of infection in children with HIV infection, sickle cell disease, </a:t>
            </a:r>
            <a:r>
              <a:rPr lang="en-US" sz="1000" err="1">
                <a:latin typeface="Arial" charset="0"/>
              </a:rPr>
              <a:t>asplenia</a:t>
            </a:r>
            <a:r>
              <a:rPr lang="en-US" sz="1000">
                <a:latin typeface="Arial" charset="0"/>
              </a:rPr>
              <a:t>, day care attendees and in certain ethnic groups (African Americans, Alaskan natives and Native Americans)</a:t>
            </a:r>
          </a:p>
          <a:p>
            <a:pPr eaLnBrk="1" hangingPunct="1"/>
            <a:r>
              <a:rPr lang="en-US" sz="1000">
                <a:latin typeface="Arial" charset="0"/>
              </a:rPr>
              <a:t>Increased risk in children &amp; adults with cardiovascular disease, pulmonary disease, diabetes, alcoholism, cirrhosis, </a:t>
            </a:r>
            <a:r>
              <a:rPr lang="en-US" sz="1000" err="1">
                <a:latin typeface="Arial" charset="0"/>
              </a:rPr>
              <a:t>immunocompromising</a:t>
            </a:r>
            <a:r>
              <a:rPr lang="en-US" sz="1000">
                <a:latin typeface="Arial" charset="0"/>
              </a:rPr>
              <a:t> conditions   </a:t>
            </a:r>
          </a:p>
          <a:p>
            <a:pPr eaLnBrk="1" hangingPunct="1"/>
            <a:r>
              <a:rPr lang="en-US" sz="1000">
                <a:latin typeface="Arial" charset="0"/>
              </a:rPr>
              <a:t>Individuals who have asthma and those who smoke cigarettes are also at increased risk</a:t>
            </a:r>
          </a:p>
          <a:p>
            <a:pPr eaLnBrk="1" hangingPunct="1"/>
            <a:r>
              <a:rPr lang="en-US" sz="1000">
                <a:latin typeface="Arial" charset="0"/>
              </a:rPr>
              <a:t>Estimated cases in the US each year more than any other vaccine-preventable disease</a:t>
            </a:r>
          </a:p>
          <a:p>
            <a:pPr eaLnBrk="1" hangingPunct="1"/>
            <a:r>
              <a:rPr lang="en-US" sz="1000">
                <a:latin typeface="Arial" charset="0"/>
              </a:rPr>
              <a:t>Some serotypes of </a:t>
            </a:r>
            <a:r>
              <a:rPr lang="en-US" sz="1000" err="1">
                <a:latin typeface="Arial" charset="0"/>
              </a:rPr>
              <a:t>pneumococcus</a:t>
            </a:r>
            <a:r>
              <a:rPr lang="en-US" sz="1000">
                <a:latin typeface="Arial" charset="0"/>
              </a:rPr>
              <a:t> have become resistant to antibiotics</a:t>
            </a:r>
          </a:p>
          <a:p>
            <a:pPr eaLnBrk="1" hangingPunct="1"/>
            <a:endParaRPr lang="en-US" sz="1000">
              <a:latin typeface="Arial" charset="0"/>
            </a:endParaRPr>
          </a:p>
        </p:txBody>
      </p:sp>
      <p:sp>
        <p:nvSpPr>
          <p:cNvPr id="9" name="Footer Placeholder 8"/>
          <p:cNvSpPr>
            <a:spLocks noGrp="1"/>
          </p:cNvSpPr>
          <p:nvPr>
            <p:ph type="ftr" sz="quarter" idx="4"/>
          </p:nvPr>
        </p:nvSpPr>
        <p:spPr/>
        <p:txBody>
          <a:bodyPr/>
          <a:lstStyle/>
          <a:p>
            <a:pPr>
              <a:defRPr/>
            </a:pPr>
            <a:r>
              <a:rPr lang="en-US"/>
              <a:t>EPIC 2023</a:t>
            </a:r>
          </a:p>
        </p:txBody>
      </p:sp>
      <p:sp>
        <p:nvSpPr>
          <p:cNvPr id="12" name="Slide Number Placeholder 11"/>
          <p:cNvSpPr>
            <a:spLocks noGrp="1"/>
          </p:cNvSpPr>
          <p:nvPr>
            <p:ph type="sldNum" sz="quarter" idx="10"/>
          </p:nvPr>
        </p:nvSpPr>
        <p:spPr/>
        <p:txBody>
          <a:bodyPr/>
          <a:lstStyle/>
          <a:p>
            <a:pPr>
              <a:defRPr/>
            </a:pPr>
            <a:fld id="{2E5DF860-C424-434C-9ED3-87ECBF4FB3BE}" type="slidenum">
              <a:rPr lang="en-US" smtClean="0"/>
              <a:pPr>
                <a:defRPr/>
              </a:pPr>
              <a:t>33</a:t>
            </a:fld>
            <a:endParaRPr lang="en-US"/>
          </a:p>
        </p:txBody>
      </p:sp>
    </p:spTree>
    <p:extLst>
      <p:ext uri="{BB962C8B-B14F-4D97-AF65-F5344CB8AC3E}">
        <p14:creationId xmlns:p14="http://schemas.microsoft.com/office/powerpoint/2010/main" val="2791917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1276" y="3418066"/>
            <a:ext cx="8625016" cy="4687966"/>
          </a:xfrm>
        </p:spPr>
        <p:txBody>
          <a:bodyPr/>
          <a:lstStyle/>
          <a:p>
            <a:r>
              <a:rPr lang="en-US" sz="1200"/>
              <a:t>References:</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r>
              <a:rPr lang="en-US" sz="1200">
                <a:hlinkClick r:id="rId3"/>
              </a:rPr>
              <a:t>https://www.cdc.gov/vaccines/pubs/pinkbook/index.htm</a:t>
            </a:r>
            <a:endParaRPr lang="en-US" sz="1200"/>
          </a:p>
          <a:p>
            <a:pPr algn="l"/>
            <a:endParaRPr lang="en-US" b="0" i="0">
              <a:solidFill>
                <a:srgbClr val="222222"/>
              </a:solidFill>
              <a:effectLst/>
              <a:latin typeface="Open Sans Medium"/>
            </a:endParaRPr>
          </a:p>
          <a:p>
            <a:pPr algn="l"/>
            <a:r>
              <a:rPr lang="en-US">
                <a:solidFill>
                  <a:srgbClr val="222222"/>
                </a:solidFill>
                <a:latin typeface="Open Sans Medium"/>
              </a:rPr>
              <a:t>Speaker Notes: (Note that the footnotes on the schedule for 2023 may differ from the ACIP recommendations voted on in June 2023).</a:t>
            </a:r>
          </a:p>
          <a:p>
            <a:pPr algn="l"/>
            <a:r>
              <a:rPr lang="en-US" b="0" i="0">
                <a:solidFill>
                  <a:srgbClr val="222222"/>
                </a:solidFill>
                <a:effectLst/>
                <a:latin typeface="Open Sans Medium"/>
              </a:rPr>
              <a:t>As of June 2023 ACIP meeting: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Open Sans" panose="020B0606030504020204" pitchFamily="34" charset="0"/>
              </a:rPr>
              <a:t>Use of either pneumococcal conjugate vaccines (PCV) PCV15 or PCV20 is recommended for all children aged 2–23 months according to currently recommended PCV dosing and schedules.</a:t>
            </a:r>
          </a:p>
          <a:p>
            <a:pPr algn="l"/>
            <a:endParaRPr lang="en-US" b="0" i="0">
              <a:solidFill>
                <a:srgbClr val="222222"/>
              </a:solidFill>
              <a:effectLst/>
              <a:latin typeface="Open Sans Medium"/>
            </a:endParaRPr>
          </a:p>
          <a:p>
            <a:pPr algn="l">
              <a:buFont typeface="Arial" panose="020B0604020202020204" pitchFamily="34" charset="0"/>
              <a:buChar char="•"/>
            </a:pPr>
            <a:r>
              <a:rPr lang="en-US" b="0" i="0">
                <a:solidFill>
                  <a:srgbClr val="000000"/>
                </a:solidFill>
                <a:effectLst/>
                <a:latin typeface="Open Sans" panose="020B0606030504020204" pitchFamily="34" charset="0"/>
              </a:rPr>
              <a:t>For children with an incomplete PCV vaccination status, use of either PCV15 or PCV20 according to currently recommended PCV dosing and schedules is recommended for:</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Healthy children aged 24–59 months</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Children with specified health conditions</a:t>
            </a:r>
            <a:r>
              <a:rPr lang="en-US" b="0" i="0" u="none" strike="noStrike" baseline="30000">
                <a:solidFill>
                  <a:srgbClr val="000000"/>
                </a:solidFill>
                <a:effectLst/>
                <a:latin typeface="Open Sans" panose="020B0606030504020204" pitchFamily="34" charset="0"/>
              </a:rPr>
              <a:t>(2)</a:t>
            </a:r>
            <a:r>
              <a:rPr lang="en-US" b="0" i="0">
                <a:solidFill>
                  <a:srgbClr val="000000"/>
                </a:solidFill>
                <a:effectLst/>
                <a:latin typeface="Open Sans" panose="020B0606030504020204" pitchFamily="34" charset="0"/>
              </a:rPr>
              <a:t> aged 24 through 71 months</a:t>
            </a:r>
          </a:p>
          <a:p>
            <a:pPr algn="l">
              <a:buFont typeface="Arial" panose="020B0604020202020204" pitchFamily="34" charset="0"/>
              <a:buChar char="•"/>
            </a:pPr>
            <a:r>
              <a:rPr lang="en-US" b="0" i="0">
                <a:solidFill>
                  <a:srgbClr val="000000"/>
                </a:solidFill>
                <a:effectLst/>
                <a:latin typeface="Open Sans" panose="020B0606030504020204" pitchFamily="34" charset="0"/>
              </a:rPr>
              <a:t>For children aged 2–18 years with any risk condition who have received all recommended doses of PCV before age 6 years</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Using ≥1 dose(s) of PCV20: No additional doses of any pneumococcal vaccine are indicated. This recommendation may be updated as additional data become available.</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Using PCV13 or PCV15 (no PCV20): A dose of PCV20 or PPSV23 using previously recommended dosing and schedules is recommended.</a:t>
            </a:r>
          </a:p>
          <a:p>
            <a:pPr algn="l">
              <a:buFont typeface="Arial" panose="020B0604020202020204" pitchFamily="34" charset="0"/>
              <a:buChar char="•"/>
            </a:pPr>
            <a:r>
              <a:rPr lang="en-US" b="0" i="0">
                <a:solidFill>
                  <a:srgbClr val="000000"/>
                </a:solidFill>
                <a:effectLst/>
                <a:latin typeface="Open Sans" panose="020B0606030504020204" pitchFamily="34" charset="0"/>
              </a:rPr>
              <a:t>For children aged 6–18 years with any risk condition who have not received any dose of PCV13, PCV15, or PCV20, a single dose of PCV15 or PCV20 is recommended.  When PCV15 is used, it should be followed by a dose of PPSV23 at least 8 weeks later if not previously given.</a:t>
            </a:r>
          </a:p>
          <a:p>
            <a:endParaRPr lang="en-US" b="0" i="0">
              <a:solidFill>
                <a:srgbClr val="000000"/>
              </a:solidFill>
              <a:effectLst/>
              <a:latin typeface="Open Sans" panose="020B0606030504020204" pitchFamily="34" charset="0"/>
            </a:endParaRPr>
          </a:p>
          <a:p>
            <a:r>
              <a:rPr lang="en-US" baseline="30000">
                <a:solidFill>
                  <a:srgbClr val="000000"/>
                </a:solidFill>
                <a:latin typeface="Open Sans" panose="020B0606030504020204" pitchFamily="34" charset="0"/>
              </a:rPr>
              <a:t>2</a:t>
            </a:r>
            <a:r>
              <a:rPr lang="en-US" b="0" i="0">
                <a:solidFill>
                  <a:srgbClr val="000000"/>
                </a:solidFill>
                <a:effectLst/>
                <a:latin typeface="Open Sans" panose="020B0606030504020204" pitchFamily="34" charset="0"/>
              </a:rPr>
              <a:t>Risk conditions include: cerebrospinal fluid leak; chronic heart disease; chronic kidney disease (excluding maintenance dialysis and nephrotic syndrome, which are included in immunocompromising conditions); chronic liver disease; chronic lung disease (including moderate persistent or severe persistent asthma); cochlear implant; diabetes mellitus; immunocompromising conditions (on maintenance dialysis or with nephrotic syndrome; congenital or acquired asplenia or splenic dysfunction; congenital or acquired immunodeficiencies; diseases and conditions treated with immunosuppressive drugs or radiation therapy, including malignant neoplasms, leukemias, lymphomas, Hodgkin disease, and solid organ transplant; HIV infection; and sickle cell disease and other hemoglobinopathies).</a:t>
            </a:r>
            <a:endParaRPr lang="en-US"/>
          </a:p>
        </p:txBody>
      </p:sp>
    </p:spTree>
    <p:extLst>
      <p:ext uri="{BB962C8B-B14F-4D97-AF65-F5344CB8AC3E}">
        <p14:creationId xmlns:p14="http://schemas.microsoft.com/office/powerpoint/2010/main" val="3193674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22222"/>
                </a:solidFill>
                <a:effectLst/>
                <a:latin typeface="Open Sans Medium"/>
              </a:rPr>
              <a:t>Adults 65 years or older</a:t>
            </a:r>
          </a:p>
          <a:p>
            <a:pPr algn="l"/>
            <a:r>
              <a:rPr lang="en-US" b="0" i="0">
                <a:solidFill>
                  <a:srgbClr val="FFFFFF"/>
                </a:solidFill>
                <a:effectLst/>
                <a:latin typeface="Open Sans" panose="020B0606030504020204" pitchFamily="34" charset="0"/>
              </a:rPr>
              <a:t>Immunization Schedules</a:t>
            </a:r>
          </a:p>
          <a:p>
            <a:pPr algn="l"/>
            <a:r>
              <a:rPr lang="en-US" b="0" i="0" u="sng">
                <a:solidFill>
                  <a:srgbClr val="075290"/>
                </a:solidFill>
                <a:effectLst/>
                <a:latin typeface="Open Sans" panose="020B0606030504020204" pitchFamily="34" charset="0"/>
                <a:hlinkClick r:id="rId3"/>
              </a:rPr>
              <a:t>View current schedules for children, teens, and adults</a:t>
            </a:r>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CDC recommends routine administration of pneumococcal conjugate vaccine (PCV15 or PCV20) for all adults 65 years or older who have never received any pneumococcal conjugate vaccine or whose previous vaccination history is unknown:</a:t>
            </a:r>
          </a:p>
          <a:p>
            <a:pPr algn="l">
              <a:buFont typeface="Arial" panose="020B0604020202020204" pitchFamily="34" charset="0"/>
              <a:buChar char="•"/>
            </a:pPr>
            <a:r>
              <a:rPr lang="en-US" b="0" i="0">
                <a:solidFill>
                  <a:srgbClr val="000000"/>
                </a:solidFill>
                <a:effectLst/>
                <a:latin typeface="Open Sans" panose="020B0606030504020204" pitchFamily="34" charset="0"/>
              </a:rPr>
              <a:t>If PCV15 is used, this should be followed by a dose of PPSV23 one year later. The minimum interval is 8 weeks and can be considered in adults with an immunocompromising condition†, cochlear implant, or cerebrospinal fluid leak.</a:t>
            </a:r>
          </a:p>
          <a:p>
            <a:pPr algn="l">
              <a:buFont typeface="Arial" panose="020B0604020202020204" pitchFamily="34" charset="0"/>
              <a:buChar char="•"/>
            </a:pPr>
            <a:r>
              <a:rPr lang="en-US" b="0" i="0">
                <a:solidFill>
                  <a:srgbClr val="000000"/>
                </a:solidFill>
                <a:effectLst/>
                <a:latin typeface="Open Sans" panose="020B0606030504020204" pitchFamily="34" charset="0"/>
              </a:rPr>
              <a:t>If PCV20 is used, a dose of PPSV23 is NOT indicated.</a:t>
            </a:r>
          </a:p>
          <a:p>
            <a:pPr algn="l">
              <a:buFont typeface="Arial" panose="020B0604020202020204" pitchFamily="34" charset="0"/>
              <a:buChar char="•"/>
            </a:pPr>
            <a:r>
              <a:rPr lang="en-US" b="0" i="0">
                <a:solidFill>
                  <a:srgbClr val="000000"/>
                </a:solidFill>
                <a:effectLst/>
                <a:latin typeface="Open Sans" panose="020B0606030504020204" pitchFamily="34" charset="0"/>
              </a:rPr>
              <a:t>See </a:t>
            </a:r>
            <a:r>
              <a:rPr lang="en-US" b="0" i="0" u="sng">
                <a:solidFill>
                  <a:srgbClr val="075290"/>
                </a:solidFill>
                <a:effectLst/>
                <a:latin typeface="Open Sans" panose="020B0606030504020204" pitchFamily="34" charset="0"/>
                <a:hlinkClick r:id="rId4"/>
              </a:rPr>
              <a:t>Pneumococcal Vaccination: Summary of Who and When to Vaccinate</a:t>
            </a:r>
            <a:r>
              <a:rPr lang="en-US" b="0" i="0">
                <a:solidFill>
                  <a:srgbClr val="000000"/>
                </a:solidFill>
                <a:effectLst/>
                <a:latin typeface="Open Sans" panose="020B0606030504020204" pitchFamily="34" charset="0"/>
              </a:rPr>
              <a:t> for CDC guidance on vaccination options for adults who have previously received a pneumococcal conjugate vaccine.</a:t>
            </a:r>
          </a:p>
          <a:p>
            <a:pPr algn="l"/>
            <a:r>
              <a:rPr lang="en-US" b="0" i="0">
                <a:solidFill>
                  <a:srgbClr val="222222"/>
                </a:solidFill>
                <a:effectLst/>
                <a:latin typeface="Open Sans Medium"/>
              </a:rPr>
              <a:t>Footnote</a:t>
            </a:r>
          </a:p>
          <a:p>
            <a:pPr algn="l"/>
            <a:r>
              <a:rPr lang="en-US" b="0" i="0">
                <a:solidFill>
                  <a:srgbClr val="000000"/>
                </a:solidFill>
                <a:effectLst/>
                <a:latin typeface="Open Sans" panose="020B0606030504020204" pitchFamily="34" charset="0"/>
              </a:rPr>
              <a:t>† Immunocompromising conditions include chronic renal failure, congenital or acquired asplenia, generalized malignancy, HIV infection, Hodgkin disease, iatrogenic immunosuppression, leukemia, lymphoma, multiple myeloma, nephrotic syndrome, sickle cell disease or other hemoglobinopathies, and solid organ transplant.</a:t>
            </a:r>
          </a:p>
          <a:p>
            <a:r>
              <a:rPr lang="en-US"/>
              <a:t>In 2021, 20-valent pneumococcal conjugate vaccine (PCV) (PCV20) (Wyeth Pharmaceuticals LLC, a subsidiary of Pfizer Inc.) and 15-valent PCV (PCV15) (Merck Sharp &amp; Dohme Corp.) were licensed by the Food and Drug Administration for adults aged ≥18 years, based on studies that compared antibody responses to PCV20 and PCV15 with those to 13-valent PCV (PCV13) (Wyeth Pharmaceuticals LLC, a subsidiary of Pfizer Inc.). Antibody responses to two additional serotypes included in PCV15 were compared to corresponding responses after PCV13 vaccination, and antibody responses to seven additional serotypes included in PCV20 were compared with those to the 23-valent pneumococcal polysaccharide vaccine (PPSV23) (Merck Sharp &amp; Dohme Corp.). On October 20, 2021, the Advisory Committee on Immunization Practices (ACIP) recommended use of either PCV20 alone or PCV15 in series with PPSV23 for all adults aged ≥65 years, and for adults aged 19–64 years with certain underlying medical conditions or other risk factors* who have not previously received a PCV or whose previous vaccination history is unknown.</a:t>
            </a:r>
          </a:p>
          <a:p>
            <a:pPr algn="l"/>
            <a:endParaRPr lang="en-US" b="0" i="0">
              <a:solidFill>
                <a:srgbClr val="000000"/>
              </a:solidFill>
              <a:effectLst/>
              <a:latin typeface="Open Sans" panose="020B0606030504020204" pitchFamily="34" charset="0"/>
            </a:endParaRPr>
          </a:p>
          <a:p>
            <a:br>
              <a:rPr lang="en-US"/>
            </a:br>
            <a:endParaRPr lang="en-US"/>
          </a:p>
        </p:txBody>
      </p:sp>
    </p:spTree>
    <p:extLst>
      <p:ext uri="{BB962C8B-B14F-4D97-AF65-F5344CB8AC3E}">
        <p14:creationId xmlns:p14="http://schemas.microsoft.com/office/powerpoint/2010/main" val="2516831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a:t>Due to the complexity of these schedules, refer audience to the schedule and to the helpful CDC tables on the subsequent slides</a:t>
            </a:r>
          </a:p>
          <a:p>
            <a:endParaRPr lang="en-US"/>
          </a:p>
        </p:txBody>
      </p:sp>
    </p:spTree>
    <p:extLst>
      <p:ext uri="{BB962C8B-B14F-4D97-AF65-F5344CB8AC3E}">
        <p14:creationId xmlns:p14="http://schemas.microsoft.com/office/powerpoint/2010/main" val="447895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www.cdc.gov</a:t>
            </a:r>
            <a:r>
              <a:rPr lang="en-US"/>
              <a:t>/vaccines/</a:t>
            </a:r>
            <a:r>
              <a:rPr lang="en-US" err="1"/>
              <a:t>vpd</a:t>
            </a:r>
            <a:r>
              <a:rPr lang="en-US"/>
              <a:t>/</a:t>
            </a:r>
            <a:r>
              <a:rPr lang="en-US" err="1"/>
              <a:t>pneumo</a:t>
            </a:r>
            <a:r>
              <a:rPr lang="en-US"/>
              <a:t>/hcp/</a:t>
            </a:r>
            <a:r>
              <a:rPr lang="en-US" err="1"/>
              <a:t>pneumoapp.html</a:t>
            </a:r>
            <a:endParaRPr lang="en-US"/>
          </a:p>
        </p:txBody>
      </p:sp>
    </p:spTree>
    <p:extLst>
      <p:ext uri="{BB962C8B-B14F-4D97-AF65-F5344CB8AC3E}">
        <p14:creationId xmlns:p14="http://schemas.microsoft.com/office/powerpoint/2010/main" val="113760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a:t>Downloadable Pneumococcal vaccine timing tables for adults:</a:t>
            </a:r>
          </a:p>
          <a:p>
            <a:r>
              <a:rPr lang="en-US"/>
              <a:t>chrome-extension://</a:t>
            </a:r>
            <a:r>
              <a:rPr lang="en-US" err="1"/>
              <a:t>efaidnbmnnnibpcajpcglclefindmkaj</a:t>
            </a:r>
            <a:r>
              <a:rPr lang="en-US"/>
              <a:t>/https://</a:t>
            </a:r>
            <a:r>
              <a:rPr lang="en-US" err="1"/>
              <a:t>www.cdc.gov</a:t>
            </a:r>
            <a:r>
              <a:rPr lang="en-US"/>
              <a:t>/vaccines/</a:t>
            </a:r>
            <a:r>
              <a:rPr lang="en-US" err="1"/>
              <a:t>vpd</a:t>
            </a:r>
            <a:r>
              <a:rPr lang="en-US"/>
              <a:t>/</a:t>
            </a:r>
            <a:r>
              <a:rPr lang="en-US" err="1"/>
              <a:t>pneumo</a:t>
            </a:r>
            <a:r>
              <a:rPr lang="en-US"/>
              <a:t>/downloads/pneumo-vaccine-</a:t>
            </a:r>
            <a:r>
              <a:rPr lang="en-US" err="1"/>
              <a:t>timing.pdf</a:t>
            </a:r>
            <a:endParaRPr lang="en-US"/>
          </a:p>
        </p:txBody>
      </p:sp>
    </p:spTree>
    <p:extLst>
      <p:ext uri="{BB962C8B-B14F-4D97-AF65-F5344CB8AC3E}">
        <p14:creationId xmlns:p14="http://schemas.microsoft.com/office/powerpoint/2010/main" val="1618008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4900" y="592138"/>
            <a:ext cx="3714750" cy="2089150"/>
          </a:xfrm>
        </p:spPr>
      </p:sp>
      <p:sp>
        <p:nvSpPr>
          <p:cNvPr id="3" name="Notes Placeholder 2"/>
          <p:cNvSpPr>
            <a:spLocks noGrp="1"/>
          </p:cNvSpPr>
          <p:nvPr>
            <p:ph type="body" idx="1"/>
          </p:nvPr>
        </p:nvSpPr>
        <p:spPr>
          <a:xfrm>
            <a:off x="1489598" y="3145670"/>
            <a:ext cx="7245327" cy="3600450"/>
          </a:xfrm>
        </p:spPr>
        <p:txBody>
          <a:bodyPr/>
          <a:lstStyle/>
          <a:p>
            <a:r>
              <a:rPr lang="en-US"/>
              <a:t>Routine annual influenza vaccination of all persons aged ≥6 months who do not have contraindications continues to be recommended. Primary updates in this report include the following:</a:t>
            </a:r>
          </a:p>
          <a:p>
            <a:r>
              <a:rPr lang="en-US"/>
              <a:t>The composition of the 2022–23 U.S. seasonal influenza vaccines includes updates to the influenza A(H3N2) and influenza B/Victoria components. For the 2022–23 season, U.S.-licensed influenza vaccines will contain hemagglutinin (HA) derived from an influenza A/Victoria/2570/2019 (H1N1)pdm09-like virus (for egg-based vaccines) or an influenza A/Wisconsin/588/2019 (H1N1)pdm09-like virus (for cell culture–based and recombinant vaccines); an influenza A/Darwin/9/2021 (H3N2)-like virus (for egg-based vaccines) or an influenza A/Darwin/6/2021 (H3N2)-like virus (for cell culture–based or recombinant vaccines); an influenza B/Austria/1359417/2021 (Victoria lineage)-like virus; and an influenza B/Phuket/3073/2013 (Yamagata lineage)-like virus.</a:t>
            </a:r>
          </a:p>
          <a:p>
            <a:r>
              <a:rPr lang="en-US"/>
              <a:t>Influenza vaccines expected to be available for the 2022–23 season, their age indications, and their presentations are described (Table 1). Afluria Quadrivalent is not expected to be available in a 0.25-mL prefilled syringe presentation. When using Afluria Quadrivalent for children aged 6 through 35 months (who require a 0.25-mL dose), the dose must be obtained from a multidose vial. One labeling change is described. In October 2021, FDA granted approval for the use of Flucelvax Quadrivalent (cell culture–based quadrivalent inactivated influenza vaccine [ccIIV4]) for children aged 6 months through &lt;2 years. As of March 2021, Flucelvax Quadrivalent had been approved for persons aged ≥2 years. Approval for children aged 6 months through &lt;2 years was based on results of a randomized, observer-blind study that compared immunogenicity and safety of Flucelvax Quadrivalent with that of a licensed comparator IIV4 among 2,402 children aged 6 through 47 months, of whom 894 were aged 6 through 23 months. Flucelvax Quadrivalent is now approved for persons aged ≥6 months.</a:t>
            </a:r>
          </a:p>
          <a:p>
            <a:r>
              <a:rPr lang="en-US"/>
              <a:t>On the basis of review of evidence concerning high-dose inactivated influenza vaccine (HD-IIV), recombinant influenza vaccine (RIV), and MF59-adjuvanted inactivated influenza vaccine (</a:t>
            </a:r>
            <a:r>
              <a:rPr lang="en-US" err="1"/>
              <a:t>aIIV</a:t>
            </a:r>
            <a:r>
              <a:rPr lang="en-US"/>
              <a:t>), recommendations for influenza vaccination of persons aged ≥65 years have been modified. ACIP recommends that adults aged ≥65 years preferentially receive any one of the following higher dose or adjuvanted influenza vaccines: quadrivalent high-dose inactivated influenza vaccine (HD-IIV4), quadrivalent recombinant influenza vaccine (RIV4), or quadrivalent adjuvanted inactivated influenza vaccine (aIIV4). If none of these three vaccines is available at an opportunity for vaccine administration, then any other age-appropriate influenza vaccine should be used. Higher dose vaccines include HD-IIV4 and RIV4, both of which contain a higher dose of HA antigen per virus than standard-dose vaccines (60 </a:t>
            </a:r>
            <a:r>
              <a:rPr lang="en-US" i="1"/>
              <a:t>µ</a:t>
            </a:r>
            <a:r>
              <a:rPr lang="en-US"/>
              <a:t>g for HD-IIV4 and 45 </a:t>
            </a:r>
            <a:r>
              <a:rPr lang="en-US" i="1"/>
              <a:t>µ</a:t>
            </a:r>
            <a:r>
              <a:rPr lang="en-US"/>
              <a:t>g for RIV4, compared with 15 </a:t>
            </a:r>
            <a:r>
              <a:rPr lang="en-US" i="1"/>
              <a:t>µ</a:t>
            </a:r>
            <a:r>
              <a:rPr lang="en-US"/>
              <a:t>g for standard-dose inactivated vaccines). Adjuvanted inactivated influenza vaccine (aIIV4) contains MF59 adjuvant.</a:t>
            </a:r>
          </a:p>
          <a:p>
            <a:endParaRPr lang="en-US">
              <a:latin typeface="Arial" pitchFamily="34" charset="0"/>
            </a:endParaRPr>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00446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2430463" y="546100"/>
            <a:ext cx="4862512" cy="2735263"/>
          </a:xfrm>
          <a:ln/>
        </p:spPr>
      </p:sp>
      <p:sp>
        <p:nvSpPr>
          <p:cNvPr id="199683" name="Rectangle 3"/>
          <p:cNvSpPr>
            <a:spLocks noGrp="1" noChangeArrowheads="1"/>
          </p:cNvSpPr>
          <p:nvPr>
            <p:ph type="body" idx="1"/>
          </p:nvPr>
        </p:nvSpPr>
        <p:spPr>
          <a:noFill/>
          <a:ln/>
        </p:spPr>
        <p:txBody>
          <a:bodyPr/>
          <a:lstStyle/>
          <a:p>
            <a:pPr eaLnBrk="1" hangingPunct="1"/>
            <a:r>
              <a:rPr lang="en-US" sz="1000">
                <a:latin typeface="Arial" charset="0"/>
              </a:rPr>
              <a:t>Speaker Notes:</a:t>
            </a:r>
          </a:p>
          <a:p>
            <a:pPr eaLnBrk="1" hangingPunct="1"/>
            <a:r>
              <a:rPr lang="en-US" sz="1000">
                <a:latin typeface="Arial" charset="0"/>
              </a:rPr>
              <a:t>These are the objectives for this EPIC presentation.</a:t>
            </a:r>
          </a:p>
          <a:p>
            <a:pPr eaLnBrk="1" hangingPunct="1"/>
            <a:endParaRPr lang="en-US" sz="1000">
              <a:latin typeface="Arial" charset="0"/>
            </a:endParaRPr>
          </a:p>
          <a:p>
            <a:pPr eaLnBrk="1" hangingPunct="1"/>
            <a:r>
              <a:rPr lang="en-US" sz="1000">
                <a:latin typeface="Arial" charset="0"/>
              </a:rPr>
              <a:t>Additional Resources: </a:t>
            </a:r>
          </a:p>
          <a:p>
            <a:pPr lvl="1"/>
            <a:r>
              <a:rPr lang="en-US" sz="1600"/>
              <a:t>ACIP Vaccine Recommendations: https://</a:t>
            </a:r>
            <a:r>
              <a:rPr lang="en-US" sz="1600" err="1"/>
              <a:t>www.cdc.gov</a:t>
            </a:r>
            <a:r>
              <a:rPr lang="en-US" sz="1600"/>
              <a:t>/vaccines/hcp/</a:t>
            </a:r>
            <a:r>
              <a:rPr lang="en-US" sz="1600" err="1"/>
              <a:t>acip</a:t>
            </a:r>
            <a:r>
              <a:rPr lang="en-US" sz="1600"/>
              <a:t>-recs/</a:t>
            </a:r>
          </a:p>
          <a:p>
            <a:pPr lvl="1"/>
            <a:r>
              <a:rPr lang="en-US" sz="1600"/>
              <a:t>The ’Pink Book: </a:t>
            </a:r>
            <a:r>
              <a:rPr lang="en-US" sz="1600">
                <a:hlinkClick r:id="rId3"/>
              </a:rPr>
              <a:t>https://www.cdc.gov/vaccines/pubs/pinkbook/index.html</a:t>
            </a:r>
            <a:endParaRPr lang="en-US" sz="1600"/>
          </a:p>
          <a:p>
            <a:pPr lvl="1"/>
            <a:r>
              <a:rPr lang="en-US" sz="1600"/>
              <a:t>CDC Immunization Schedules: https://</a:t>
            </a:r>
            <a:r>
              <a:rPr lang="en-US" sz="1600" err="1"/>
              <a:t>www.cdc.gov</a:t>
            </a:r>
            <a:r>
              <a:rPr lang="en-US" sz="1600"/>
              <a:t>/vaccines/schedules/ </a:t>
            </a:r>
          </a:p>
          <a:p>
            <a:pPr eaLnBrk="1" hangingPunct="1"/>
            <a:endParaRPr lang="en-US" sz="1000">
              <a:latin typeface="Arial" charset="0"/>
            </a:endParaRPr>
          </a:p>
        </p:txBody>
      </p:sp>
      <p:sp>
        <p:nvSpPr>
          <p:cNvPr id="6" name="Footer Placeholder 5"/>
          <p:cNvSpPr>
            <a:spLocks noGrp="1"/>
          </p:cNvSpPr>
          <p:nvPr>
            <p:ph type="ftr" sz="quarter" idx="4"/>
          </p:nvPr>
        </p:nvSpPr>
        <p:spPr>
          <a:xfrm>
            <a:off x="1" y="6746120"/>
            <a:ext cx="4068339" cy="356356"/>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691827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3" y="5379875"/>
            <a:ext cx="5768023" cy="283405"/>
          </a:xfrm>
          <a:prstGeom prst="rect">
            <a:avLst/>
          </a:prstGeom>
          <a:noFill/>
          <a:ln w="9525">
            <a:noFill/>
            <a:miter lim="800000"/>
            <a:headEnd/>
            <a:tailEnd/>
          </a:ln>
        </p:spPr>
        <p:txBody>
          <a:bodyPr lIns="99104" tIns="49552" rIns="99104" bIns="49552" anchor="b"/>
          <a:lstStyle/>
          <a:p>
            <a:pPr>
              <a:defRPr/>
            </a:pPr>
            <a:endParaRPr lang="en-US" sz="1200" kern="0">
              <a:solidFill>
                <a:srgbClr val="000000"/>
              </a:solidFill>
            </a:endParaRPr>
          </a:p>
        </p:txBody>
      </p:sp>
      <p:sp>
        <p:nvSpPr>
          <p:cNvPr id="197635" name="Rectangle 7"/>
          <p:cNvSpPr txBox="1">
            <a:spLocks noGrp="1" noChangeArrowheads="1"/>
          </p:cNvSpPr>
          <p:nvPr/>
        </p:nvSpPr>
        <p:spPr bwMode="auto">
          <a:xfrm>
            <a:off x="7539720" y="5379875"/>
            <a:ext cx="5768023" cy="283405"/>
          </a:xfrm>
          <a:prstGeom prst="rect">
            <a:avLst/>
          </a:prstGeom>
          <a:noFill/>
          <a:ln w="9525">
            <a:noFill/>
            <a:miter lim="800000"/>
            <a:headEnd/>
            <a:tailEnd/>
          </a:ln>
        </p:spPr>
        <p:txBody>
          <a:bodyPr lIns="99104" tIns="49552" rIns="99104" bIns="49552" anchor="b"/>
          <a:lstStyle/>
          <a:p>
            <a:pPr algn="r">
              <a:defRPr/>
            </a:pPr>
            <a:endParaRPr lang="en-US" sz="1200" kern="0">
              <a:solidFill>
                <a:srgbClr val="000000"/>
              </a:solidFill>
            </a:endParaRPr>
          </a:p>
        </p:txBody>
      </p:sp>
      <p:sp>
        <p:nvSpPr>
          <p:cNvPr id="197636" name="Rectangle 6"/>
          <p:cNvSpPr txBox="1">
            <a:spLocks noGrp="1" noChangeArrowheads="1"/>
          </p:cNvSpPr>
          <p:nvPr/>
        </p:nvSpPr>
        <p:spPr bwMode="auto">
          <a:xfrm>
            <a:off x="3" y="5379875"/>
            <a:ext cx="5768023" cy="283405"/>
          </a:xfrm>
          <a:prstGeom prst="rect">
            <a:avLst/>
          </a:prstGeom>
          <a:noFill/>
          <a:ln w="9525">
            <a:noFill/>
            <a:miter lim="800000"/>
            <a:headEnd/>
            <a:tailEnd/>
          </a:ln>
        </p:spPr>
        <p:txBody>
          <a:bodyPr lIns="99095" tIns="49547" rIns="99095" bIns="49547" anchor="b"/>
          <a:lstStyle/>
          <a:p>
            <a:pPr>
              <a:defRPr/>
            </a:pPr>
            <a:endParaRPr lang="en-US" sz="1200" kern="0">
              <a:solidFill>
                <a:srgbClr val="000000"/>
              </a:solidFill>
            </a:endParaRPr>
          </a:p>
        </p:txBody>
      </p:sp>
      <p:sp>
        <p:nvSpPr>
          <p:cNvPr id="197637" name="Rectangle 7"/>
          <p:cNvSpPr txBox="1">
            <a:spLocks noGrp="1" noChangeArrowheads="1"/>
          </p:cNvSpPr>
          <p:nvPr/>
        </p:nvSpPr>
        <p:spPr bwMode="auto">
          <a:xfrm>
            <a:off x="7539720" y="5379875"/>
            <a:ext cx="5768023" cy="283405"/>
          </a:xfrm>
          <a:prstGeom prst="rect">
            <a:avLst/>
          </a:prstGeom>
          <a:noFill/>
          <a:ln w="9525">
            <a:noFill/>
            <a:miter lim="800000"/>
            <a:headEnd/>
            <a:tailEnd/>
          </a:ln>
        </p:spPr>
        <p:txBody>
          <a:bodyPr lIns="99095" tIns="49547" rIns="99095" bIns="49547" anchor="b"/>
          <a:lstStyle/>
          <a:p>
            <a:pPr algn="r">
              <a:defRPr/>
            </a:pPr>
            <a:endParaRPr lang="en-US" sz="1200" kern="0">
              <a:solidFill>
                <a:srgbClr val="000000"/>
              </a:solidFill>
            </a:endParaRPr>
          </a:p>
        </p:txBody>
      </p:sp>
      <p:sp>
        <p:nvSpPr>
          <p:cNvPr id="197638" name="Rectangle 2"/>
          <p:cNvSpPr>
            <a:spLocks noGrp="1" noRot="1" noChangeAspect="1" noChangeArrowheads="1" noTextEdit="1"/>
          </p:cNvSpPr>
          <p:nvPr>
            <p:ph type="sldImg"/>
          </p:nvPr>
        </p:nvSpPr>
        <p:spPr>
          <a:xfrm>
            <a:off x="2941638" y="442913"/>
            <a:ext cx="3773487" cy="2122487"/>
          </a:xfrm>
          <a:ln/>
        </p:spPr>
      </p:sp>
      <p:sp>
        <p:nvSpPr>
          <p:cNvPr id="209927" name="Rectangle 3"/>
          <p:cNvSpPr>
            <a:spLocks noGrp="1" noChangeArrowheads="1"/>
          </p:cNvSpPr>
          <p:nvPr>
            <p:ph type="body" idx="1"/>
          </p:nvPr>
        </p:nvSpPr>
        <p:spPr>
          <a:xfrm>
            <a:off x="0" y="2831156"/>
            <a:ext cx="6857997" cy="7373017"/>
          </a:xfrm>
          <a:ln/>
        </p:spPr>
        <p:txBody>
          <a:bodyPr lIns="99095" tIns="49547" rIns="99095" bIns="49547"/>
          <a:lstStyle/>
          <a:p>
            <a:pPr defTabSz="991123">
              <a:defRPr/>
            </a:pPr>
            <a:r>
              <a:rPr lang="en-US">
                <a:cs typeface="Arial" panose="020B0604020202020204" pitchFamily="34" charset="0"/>
              </a:rPr>
              <a:t>Flu vaccines for 2022-2023</a:t>
            </a:r>
          </a:p>
          <a:p>
            <a:pPr defTabSz="991123">
              <a:defRPr/>
            </a:pPr>
            <a:endParaRPr lang="en-US"/>
          </a:p>
          <a:p>
            <a:pPr defTabSz="991123">
              <a:defRPr/>
            </a:pPr>
            <a:r>
              <a:rPr lang="en-US"/>
              <a:t>Afluria Quadrivalent is not expected to be available in a 0.25-mL prefilled syringe presentation. When using Afluria Quadrivalent for children aged 6 through 35 months (who require a 0.25-mL dose), the dose must be obtained from a multidose vial. </a:t>
            </a:r>
          </a:p>
          <a:p>
            <a:pPr defTabSz="991123">
              <a:defRPr/>
            </a:pPr>
            <a:r>
              <a:rPr lang="en-US"/>
              <a:t>One labeling change is described. In October 2021, FDA granted approval for the use of Flucelvax Quadrivalent (cell culture–based quadrivalent inactivated influenza vaccine [ccIIV4]) for children aged 6 months through &lt;2 years. As of March 2021, Flucelvax Quadrivalent had been approved for persons aged ≥2 years. Approval for children aged 6 months through &lt;2 years was based on results of a randomized, observer-blind study that compared immunogenicity and safety of Flucelvax Quadrivalent with that of a licensed comparator IIV4 among 2,402 children aged 6 through 47 months, of whom 894 were aged 6 through 23 months. Flucelvax Quadrivalent is now approved for persons aged ≥6 months.</a:t>
            </a:r>
            <a:r>
              <a:rPr lang="en-US">
                <a:cs typeface="Arial" panose="020B0604020202020204" pitchFamily="34" charset="0"/>
              </a:rPr>
              <a:t>.</a:t>
            </a:r>
          </a:p>
          <a:p>
            <a:pPr defTabSz="991123">
              <a:defRPr/>
            </a:pPr>
            <a:endParaRPr lang="en-US"/>
          </a:p>
          <a:p>
            <a:pPr defTabSz="991123">
              <a:defRPr/>
            </a:pPr>
            <a:endParaRPr lang="en-US" b="1"/>
          </a:p>
          <a:p>
            <a:pPr defTabSz="991123">
              <a:defRPr/>
            </a:pPr>
            <a:endParaRPr lang="en-US" b="1"/>
          </a:p>
          <a:p>
            <a:pPr defTabSz="991123">
              <a:defRPr/>
            </a:pPr>
            <a:r>
              <a:rPr lang="en-US" b="1"/>
              <a:t>Abbreviations:</a:t>
            </a:r>
            <a:r>
              <a:rPr lang="en-US"/>
              <a:t> ACIP = Advisory Committee on Immunization Practices; FDA = Food and Drug Administration; HA = hemagglutinin; IIV4 = inactivated influenza vaccine, quadrivalent; IM = intramuscular; LAIV4 = live attenuated influenza vaccine, quadrivalent; MDV = multidose vial; </a:t>
            </a:r>
            <a:r>
              <a:rPr lang="en-US" err="1"/>
              <a:t>mos</a:t>
            </a:r>
            <a:r>
              <a:rPr lang="en-US"/>
              <a:t> = months; NAS = intranasal; PFS = prefilled syringe; RIV4 = recombinant influenza vaccine, quadrivalent; SDV = single-dose vial</a:t>
            </a:r>
          </a:p>
          <a:p>
            <a:pPr marL="171450" indent="-171450">
              <a:buFont typeface="Arial" panose="020B0604020202020204" pitchFamily="34" charset="0"/>
              <a:buChar char="•"/>
            </a:pPr>
            <a:r>
              <a:rPr lang="en-US"/>
              <a:t>Vaccination providers should consult FDA-approved prescribing information for 2021–22 influenza vaccines for the most complete and updated information, including (but not limited to) indications, contraindications, warnings, and precautions. Package inserts for U.S.-licensed vaccines are available at </a:t>
            </a:r>
            <a:r>
              <a:rPr lang="en-US" u="sng">
                <a:hlinkClick r:id="rId3"/>
              </a:rPr>
              <a:t>https://www.fda.gov/vaccines-blood-biologics/approved-products/vaccines-licensed-use-united-states</a:t>
            </a:r>
            <a:endParaRPr lang="en-US" u="sng"/>
          </a:p>
        </p:txBody>
      </p:sp>
      <p:sp>
        <p:nvSpPr>
          <p:cNvPr id="9" name="Footer Placeholder 8"/>
          <p:cNvSpPr>
            <a:spLocks noGrp="1"/>
          </p:cNvSpPr>
          <p:nvPr>
            <p:ph type="ftr" sz="quarter" idx="4"/>
          </p:nvPr>
        </p:nvSpPr>
        <p:spPr>
          <a:xfrm>
            <a:off x="142875" y="2269506"/>
            <a:ext cx="4068339" cy="356356"/>
          </a:xfrm>
          <a:prstGeom prst="rect">
            <a:avLst/>
          </a:prstGeom>
        </p:spPr>
        <p:txBody>
          <a:bodyPr/>
          <a:lstStyle/>
          <a:p>
            <a:pPr>
              <a:defRPr/>
            </a:pPr>
            <a:r>
              <a:rPr lang="en-US" kern="0">
                <a:solidFill>
                  <a:prstClr val="black"/>
                </a:solidFill>
              </a:rPr>
              <a:t>EPIC 2023</a:t>
            </a:r>
          </a:p>
        </p:txBody>
      </p:sp>
    </p:spTree>
    <p:extLst>
      <p:ext uri="{BB962C8B-B14F-4D97-AF65-F5344CB8AC3E}">
        <p14:creationId xmlns:p14="http://schemas.microsoft.com/office/powerpoint/2010/main" val="1455062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Inactivated Influenza Vaccines (IIV4s) for Children 6 through 35 months  Five IIV4s are now approved for this age group  Dose volumes vary: – Fluarix Quadrivalent 0.5 mL/dose – FluLaval Quadrivalent 0.5 mL/dose – Flucelvax Quadrivalent 0.5 mL/dose – Afluria Quadrivalent 0.25 mL/dose – </a:t>
            </a:r>
            <a:r>
              <a:rPr lang="en-US" err="1"/>
              <a:t>Fluzone</a:t>
            </a:r>
            <a:r>
              <a:rPr lang="en-US"/>
              <a:t> Quadrivalent 0.25 mL/dose or 0.5 mL/dose</a:t>
            </a:r>
          </a:p>
        </p:txBody>
      </p:sp>
      <p:sp>
        <p:nvSpPr>
          <p:cNvPr id="4" name="Slide Number Placeholder 3"/>
          <p:cNvSpPr>
            <a:spLocks noGrp="1"/>
          </p:cNvSpPr>
          <p:nvPr>
            <p:ph type="sldNum" sz="quarter" idx="5"/>
          </p:nvPr>
        </p:nvSpPr>
        <p:spPr/>
        <p:txBody>
          <a:bodyPr/>
          <a:lstStyle/>
          <a:p>
            <a:fld id="{49AE0DA3-8EBC-43E4-9124-D390ED151EC5}" type="slidenum">
              <a:rPr lang="en-US" smtClean="0"/>
              <a:t>41</a:t>
            </a:fld>
            <a:endParaRPr lang="en-US"/>
          </a:p>
        </p:txBody>
      </p:sp>
    </p:spTree>
    <p:extLst>
      <p:ext uri="{BB962C8B-B14F-4D97-AF65-F5344CB8AC3E}">
        <p14:creationId xmlns:p14="http://schemas.microsoft.com/office/powerpoint/2010/main" val="2962774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6"/>
          <p:cNvSpPr txBox="1">
            <a:spLocks noGrp="1" noChangeArrowheads="1"/>
          </p:cNvSpPr>
          <p:nvPr/>
        </p:nvSpPr>
        <p:spPr bwMode="auto">
          <a:xfrm>
            <a:off x="3" y="5119607"/>
            <a:ext cx="5768023" cy="269695"/>
          </a:xfrm>
          <a:prstGeom prst="rect">
            <a:avLst/>
          </a:prstGeom>
          <a:noFill/>
          <a:ln w="9525">
            <a:noFill/>
            <a:miter lim="800000"/>
            <a:headEnd/>
            <a:tailEnd/>
          </a:ln>
        </p:spPr>
        <p:txBody>
          <a:bodyPr lIns="98153" tIns="49076" rIns="98153" bIns="49076" anchor="b"/>
          <a:lstStyle/>
          <a:p>
            <a:pPr>
              <a:defRPr/>
            </a:pPr>
            <a:endParaRPr lang="en-US" sz="1200" kern="0">
              <a:solidFill>
                <a:srgbClr val="000000"/>
              </a:solidFill>
            </a:endParaRPr>
          </a:p>
        </p:txBody>
      </p:sp>
      <p:sp>
        <p:nvSpPr>
          <p:cNvPr id="249859" name="Rectangle 7"/>
          <p:cNvSpPr txBox="1">
            <a:spLocks noGrp="1" noChangeArrowheads="1"/>
          </p:cNvSpPr>
          <p:nvPr/>
        </p:nvSpPr>
        <p:spPr bwMode="auto">
          <a:xfrm>
            <a:off x="7539720" y="5119607"/>
            <a:ext cx="5768023" cy="269695"/>
          </a:xfrm>
          <a:prstGeom prst="rect">
            <a:avLst/>
          </a:prstGeom>
          <a:noFill/>
          <a:ln w="9525">
            <a:noFill/>
            <a:miter lim="800000"/>
            <a:headEnd/>
            <a:tailEnd/>
          </a:ln>
        </p:spPr>
        <p:txBody>
          <a:bodyPr lIns="98153" tIns="49076" rIns="98153" bIns="49076" anchor="b"/>
          <a:lstStyle/>
          <a:p>
            <a:pPr algn="r">
              <a:defRPr/>
            </a:pPr>
            <a:endParaRPr lang="en-US" sz="1200" kern="0">
              <a:solidFill>
                <a:srgbClr val="000000"/>
              </a:solidFill>
            </a:endParaRPr>
          </a:p>
        </p:txBody>
      </p:sp>
      <p:sp>
        <p:nvSpPr>
          <p:cNvPr id="249861" name="Rectangle 2"/>
          <p:cNvSpPr>
            <a:spLocks noGrp="1" noRot="1" noChangeAspect="1" noChangeArrowheads="1" noTextEdit="1"/>
          </p:cNvSpPr>
          <p:nvPr>
            <p:ph type="sldImg"/>
          </p:nvPr>
        </p:nvSpPr>
        <p:spPr>
          <a:xfrm>
            <a:off x="3082925" y="334963"/>
            <a:ext cx="3592513" cy="2020887"/>
          </a:xfrm>
          <a:ln/>
        </p:spPr>
      </p:sp>
      <p:sp>
        <p:nvSpPr>
          <p:cNvPr id="7" name="Footer Placeholder 6"/>
          <p:cNvSpPr>
            <a:spLocks noGrp="1"/>
          </p:cNvSpPr>
          <p:nvPr>
            <p:ph type="ftr" sz="quarter" idx="4"/>
          </p:nvPr>
        </p:nvSpPr>
        <p:spPr>
          <a:xfrm>
            <a:off x="0" y="1697041"/>
            <a:ext cx="4068339" cy="356356"/>
          </a:xfrm>
          <a:prstGeom prst="rect">
            <a:avLst/>
          </a:prstGeom>
        </p:spPr>
        <p:txBody>
          <a:bodyPr/>
          <a:lstStyle/>
          <a:p>
            <a:pPr>
              <a:defRPr/>
            </a:pPr>
            <a:r>
              <a:rPr lang="en-US" kern="0">
                <a:solidFill>
                  <a:prstClr val="black"/>
                </a:solidFill>
              </a:rPr>
              <a:t>EPIC 2023</a:t>
            </a:r>
          </a:p>
        </p:txBody>
      </p:sp>
      <p:sp>
        <p:nvSpPr>
          <p:cNvPr id="8" name="Notes Placeholder 7"/>
          <p:cNvSpPr>
            <a:spLocks noGrp="1"/>
          </p:cNvSpPr>
          <p:nvPr>
            <p:ph type="body" idx="1"/>
          </p:nvPr>
        </p:nvSpPr>
        <p:spPr>
          <a:xfrm>
            <a:off x="243174" y="2844949"/>
            <a:ext cx="8985047" cy="5584355"/>
          </a:xfrm>
        </p:spPr>
        <p:txBody>
          <a:bodyPr>
            <a:normAutofit fontScale="77500" lnSpcReduction="20000"/>
          </a:bodyPr>
          <a:lstStyle/>
          <a:p>
            <a:r>
              <a:rPr lang="en-US" sz="1100">
                <a:cs typeface="Arial" pitchFamily="34" charset="0"/>
              </a:rPr>
              <a:t>  </a:t>
            </a:r>
            <a:r>
              <a:rPr lang="en-US" sz="1600" b="0" i="0">
                <a:solidFill>
                  <a:srgbClr val="212529"/>
                </a:solidFill>
                <a:effectLst/>
                <a:latin typeface="Open Sans" panose="020B0606030504020204" pitchFamily="34" charset="0"/>
              </a:rPr>
              <a:t>History of severe allergic reaction (e.g., anaphylaxis) to any component of the vaccine</a:t>
            </a:r>
            <a:r>
              <a:rPr lang="en-US" sz="1600" b="0" i="0" u="none" strike="noStrike" baseline="30000">
                <a:solidFill>
                  <a:srgbClr val="212529"/>
                </a:solidFill>
                <a:effectLst/>
                <a:latin typeface="Open Sans" panose="020B0606030504020204" pitchFamily="34" charset="0"/>
              </a:rPr>
              <a:t>†</a:t>
            </a:r>
            <a:r>
              <a:rPr lang="en-US" sz="1600" b="0" i="0">
                <a:solidFill>
                  <a:srgbClr val="212529"/>
                </a:solidFill>
                <a:effectLst/>
                <a:latin typeface="Open Sans" panose="020B0606030504020204" pitchFamily="34" charset="0"/>
              </a:rPr>
              <a:t> or to a previous dose of any influenza vaccine (i.e., any egg-based IIV, </a:t>
            </a:r>
            <a:r>
              <a:rPr lang="en-US" sz="1600" b="0" i="0" err="1">
                <a:solidFill>
                  <a:srgbClr val="212529"/>
                </a:solidFill>
                <a:effectLst/>
                <a:latin typeface="Open Sans" panose="020B0606030504020204" pitchFamily="34" charset="0"/>
              </a:rPr>
              <a:t>ccIIV</a:t>
            </a:r>
            <a:r>
              <a:rPr lang="en-US" sz="1600" b="0" i="0">
                <a:solidFill>
                  <a:srgbClr val="212529"/>
                </a:solidFill>
                <a:effectLst/>
                <a:latin typeface="Open Sans" panose="020B0606030504020204" pitchFamily="34" charset="0"/>
              </a:rPr>
              <a:t>, RIV, or LAIV)</a:t>
            </a:r>
            <a:r>
              <a:rPr lang="en-US" sz="1600" b="0" i="0" u="none" strike="noStrike" baseline="30000">
                <a:solidFill>
                  <a:srgbClr val="212529"/>
                </a:solidFill>
                <a:effectLst/>
                <a:latin typeface="Open Sans" panose="020B0606030504020204" pitchFamily="34" charset="0"/>
              </a:rPr>
              <a:t>§</a:t>
            </a:r>
            <a:br>
              <a:rPr lang="en-US" sz="1600"/>
            </a:br>
            <a:r>
              <a:rPr lang="en-US" sz="1600" b="0" i="0">
                <a:solidFill>
                  <a:srgbClr val="212529"/>
                </a:solidFill>
                <a:effectLst/>
                <a:latin typeface="Open Sans" panose="020B0606030504020204" pitchFamily="34" charset="0"/>
              </a:rPr>
              <a:t>• Concomitant aspirin- or salicylate-containing therapy in children and adolescents</a:t>
            </a:r>
            <a:r>
              <a:rPr lang="en-US" sz="1600" b="0" i="0" u="none" strike="noStrike" baseline="30000">
                <a:solidFill>
                  <a:srgbClr val="212529"/>
                </a:solidFill>
                <a:effectLst/>
                <a:latin typeface="Open Sans" panose="020B0606030504020204" pitchFamily="34" charset="0"/>
              </a:rPr>
              <a:t>§</a:t>
            </a:r>
            <a:br>
              <a:rPr lang="en-US" sz="1600"/>
            </a:br>
            <a:r>
              <a:rPr lang="en-US" sz="1600" b="0" i="0">
                <a:solidFill>
                  <a:srgbClr val="212529"/>
                </a:solidFill>
                <a:effectLst/>
                <a:latin typeface="Open Sans" panose="020B0606030504020204" pitchFamily="34" charset="0"/>
              </a:rPr>
              <a:t>• Children aged 2 through 4 years who have received a diagnosis of asthma or whose parents or caregivers report that a health care provider has told them during the preceding 12 months that their child had wheezing or asthma or whose medical record indicates a wheezing episode has occurred during the preceding 12 months</a:t>
            </a:r>
            <a:br>
              <a:rPr lang="en-US" sz="1600"/>
            </a:br>
            <a:r>
              <a:rPr lang="en-US" sz="1600" b="0" i="0">
                <a:solidFill>
                  <a:srgbClr val="212529"/>
                </a:solidFill>
                <a:effectLst/>
                <a:latin typeface="Open Sans" panose="020B0606030504020204" pitchFamily="34" charset="0"/>
              </a:rPr>
              <a:t>• Children and adults who are immunocompromised due to any cause, including but not limited to immunosuppression caused by medications, congenital or acquired immunodeficiency states, HIV infection, anatomic asplenia, or functional asplenia (e.g., due to sickle cell anemia)</a:t>
            </a:r>
            <a:br>
              <a:rPr lang="en-US" sz="1600"/>
            </a:br>
            <a:r>
              <a:rPr lang="en-US" sz="1600" b="0" i="0">
                <a:solidFill>
                  <a:srgbClr val="212529"/>
                </a:solidFill>
                <a:effectLst/>
                <a:latin typeface="Open Sans" panose="020B0606030504020204" pitchFamily="34" charset="0"/>
              </a:rPr>
              <a:t>• Close contacts and caregivers of severely immunosuppressed persons who require a protected environment</a:t>
            </a:r>
            <a:br>
              <a:rPr lang="en-US" sz="1600"/>
            </a:br>
            <a:r>
              <a:rPr lang="en-US" sz="1600" b="0" i="0">
                <a:solidFill>
                  <a:srgbClr val="212529"/>
                </a:solidFill>
                <a:effectLst/>
                <a:latin typeface="Open Sans" panose="020B0606030504020204" pitchFamily="34" charset="0"/>
              </a:rPr>
              <a:t>• Pregnancy</a:t>
            </a:r>
            <a:br>
              <a:rPr lang="en-US" sz="1600"/>
            </a:br>
            <a:r>
              <a:rPr lang="en-US" sz="1600" b="0" i="0">
                <a:solidFill>
                  <a:srgbClr val="212529"/>
                </a:solidFill>
                <a:effectLst/>
                <a:latin typeface="Open Sans" panose="020B0606030504020204" pitchFamily="34" charset="0"/>
              </a:rPr>
              <a:t>• Persons with active communication between the CSF and the oropharynx, nasopharynx, nose, or ear or any other cranial CSF leak</a:t>
            </a:r>
            <a:br>
              <a:rPr lang="en-US" sz="1600"/>
            </a:br>
            <a:r>
              <a:rPr lang="en-US" sz="1600" b="0" i="0">
                <a:solidFill>
                  <a:srgbClr val="212529"/>
                </a:solidFill>
                <a:effectLst/>
                <a:latin typeface="Open Sans" panose="020B0606030504020204" pitchFamily="34" charset="0"/>
              </a:rPr>
              <a:t>• Persons with cochlear implants**</a:t>
            </a:r>
            <a:br>
              <a:rPr lang="en-US" sz="1600"/>
            </a:br>
            <a:r>
              <a:rPr lang="en-US" sz="1600" b="0" i="0">
                <a:solidFill>
                  <a:srgbClr val="212529"/>
                </a:solidFill>
                <a:effectLst/>
                <a:latin typeface="Open Sans" panose="020B0606030504020204" pitchFamily="34" charset="0"/>
              </a:rPr>
              <a:t>• Receipt of influenza antiviral medication within the previous 48 hours for oseltamivir and zanamivir, previous 5 days for peramivir, and previous 17 days for </a:t>
            </a:r>
            <a:r>
              <a:rPr lang="en-US" sz="1600" b="0" i="0" err="1">
                <a:solidFill>
                  <a:srgbClr val="212529"/>
                </a:solidFill>
                <a:effectLst/>
                <a:latin typeface="Open Sans" panose="020B0606030504020204" pitchFamily="34" charset="0"/>
              </a:rPr>
              <a:t>baloxavir</a:t>
            </a:r>
            <a:r>
              <a:rPr lang="en-US" sz="1600" b="0" i="0">
                <a:solidFill>
                  <a:srgbClr val="212529"/>
                </a:solidFill>
                <a:effectLst/>
                <a:latin typeface="Open Sans" panose="020B0606030504020204" pitchFamily="34" charset="0"/>
              </a:rPr>
              <a:t>††</a:t>
            </a:r>
            <a:endParaRPr lang="en-US" sz="1100">
              <a:cs typeface="Arial" pitchFamily="34" charset="0"/>
            </a:endParaRPr>
          </a:p>
          <a:p>
            <a:r>
              <a:rPr lang="en-US" b="1"/>
              <a:t>Available vaccines:</a:t>
            </a:r>
            <a:r>
              <a:rPr lang="en-US"/>
              <a:t> One live attenuated influenza vaccine, </a:t>
            </a:r>
            <a:r>
              <a:rPr lang="en-US" err="1"/>
              <a:t>FluMist</a:t>
            </a:r>
            <a:r>
              <a:rPr lang="en-US"/>
              <a:t> Quadrivalent (LAIV4), is expected to be available during the 2022–23 influenza season. LAIV4 is approved for persons aged 2 through 49 years. </a:t>
            </a:r>
          </a:p>
          <a:p>
            <a:r>
              <a:rPr lang="en-US"/>
              <a:t>LAIV4 contains live attenuated influenza viruses that are propagated in eggs. These viruses are cold adapted (so that they replicate efficiently at 25°C) and temperature sensitive (so that their replication is restricted at higher temperatures, 39°C for influenza A viruses and 37°C for influenza B viruses). These viruses replicate in the nasopharynx, which is necessary to promote an immune response (</a:t>
            </a:r>
            <a:r>
              <a:rPr lang="en-US" i="1"/>
              <a:t>101</a:t>
            </a:r>
            <a:r>
              <a:rPr lang="en-US"/>
              <a:t>).</a:t>
            </a:r>
          </a:p>
          <a:p>
            <a:r>
              <a:rPr lang="en-US"/>
              <a:t> No preference is expressed for LAIV4 versus other influenza vaccines used within specified indications.</a:t>
            </a:r>
            <a:endParaRPr lang="en-US" b="1"/>
          </a:p>
          <a:p>
            <a:r>
              <a:rPr lang="en-US" b="1"/>
              <a:t>Dosage and administration:</a:t>
            </a:r>
            <a:r>
              <a:rPr lang="en-US"/>
              <a:t> LAIV4 is administered intranasally using the supplied prefilled, single-use sprayer containing 0.2 mL of vaccine. Approximately 0.1 mL (i.e., half the total sprayer contents) is sprayed into the first nostril while the recipient is in the upright position. An attached dose-divider clip is removed from the sprayer to permit administration of the second half of the dose into the other nostril. If the recipient sneezes immediately after administration, the dose should not be repeated. However, if nasal congestion is present that might impede delivery of the vaccine to the nasopharyngeal mucosa, deferral of administration should be considered until resolution of the illness, or another appropriate vaccine should be administered instead. Each total dose of 0.2 mL contains 10</a:t>
            </a:r>
            <a:r>
              <a:rPr lang="en-US" baseline="30000"/>
              <a:t>6.5–7.5</a:t>
            </a:r>
            <a:r>
              <a:rPr lang="en-US"/>
              <a:t> fluorescent focus units of each vaccine virus</a:t>
            </a:r>
          </a:p>
          <a:p>
            <a:r>
              <a:rPr lang="en-US" b="1"/>
              <a:t>Contraindications to use of LAIV</a:t>
            </a:r>
          </a:p>
          <a:p>
            <a:endParaRPr lang="en-US"/>
          </a:p>
          <a:p>
            <a:r>
              <a:rPr lang="en-US" sz="1100"/>
              <a:t>• History of severe allergic reaction (e.g., anaphylaxis) to any component of the vaccine† or to a previous dose of any influenza vaccine (i.e., any egg-based IIV, </a:t>
            </a:r>
            <a:r>
              <a:rPr lang="en-US" sz="1100" err="1"/>
              <a:t>ccIIV</a:t>
            </a:r>
            <a:r>
              <a:rPr lang="en-US" sz="1100"/>
              <a:t>, RIV, or LAIV)§ • Concomitant aspirin- or salicylate-containing therapy in children and adolescents§ • Children aged 2 through 4 years who have received a diagnosis of asthma or whose parents or caregivers report that a health care provider has told them during the preceding 12 months that their child had wheezing or asthma or whose medical record indicates a wheezing episode has occurred during the preceding 12 months • Children and adults who are immunocompromised due to any cause, including but not limited to immunosuppression caused by medications, congenital or acquired immunodeficiency states, HIV infection, anatomic asplenia, or functional asplenia (e.g., due to sickle cell anemia) • Close contacts and caregivers of severely immunosuppressed persons who require a protected environment • Pregnancy • Persons with active communication between the CSF and the oropharynx, nasopharynx, nose, or ear or any other cranial CSF leak • Persons with cochlear implants** • Receipt of influenza antiviral medication within the previous 48 hours for oseltamivir and zanamivir, previous 5 days for peramivir, and previous 17 days for </a:t>
            </a:r>
            <a:r>
              <a:rPr lang="en-US" sz="1100" err="1"/>
              <a:t>baloxavir</a:t>
            </a:r>
            <a:r>
              <a:rPr lang="en-US" sz="1100"/>
              <a:t>††</a:t>
            </a:r>
            <a:endParaRPr lang="en-US" sz="1100">
              <a:cs typeface="Arial" pitchFamily="34" charset="0"/>
            </a:endParaRPr>
          </a:p>
          <a:p>
            <a:endParaRPr lang="en-US" sz="1100">
              <a:cs typeface="Arial" pitchFamily="34" charset="0"/>
            </a:endParaRPr>
          </a:p>
          <a:p>
            <a:endParaRPr lang="en-US" sz="1100">
              <a:cs typeface="Arial" pitchFamily="34" charset="0"/>
            </a:endParaRPr>
          </a:p>
          <a:p>
            <a:endParaRPr lang="en-US" sz="1100"/>
          </a:p>
        </p:txBody>
      </p:sp>
    </p:spTree>
    <p:extLst>
      <p:ext uri="{BB962C8B-B14F-4D97-AF65-F5344CB8AC3E}">
        <p14:creationId xmlns:p14="http://schemas.microsoft.com/office/powerpoint/2010/main" val="2805302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5470" y="4229100"/>
            <a:ext cx="6467060" cy="6996320"/>
          </a:xfrm>
        </p:spPr>
        <p:txBody>
          <a:bodyPr/>
          <a:lstStyle/>
          <a:p>
            <a:pPr algn="l"/>
            <a:r>
              <a:rPr lang="en-US" b="0" i="0">
                <a:solidFill>
                  <a:srgbClr val="000000"/>
                </a:solidFill>
                <a:effectLst/>
                <a:latin typeface="Open Sans" panose="020B0606030504020204" pitchFamily="34" charset="0"/>
              </a:rPr>
              <a:t>ACIP recommends that all persons aged ≥6 months with egg allergy should receive influenza vaccine. Any influenza vaccine (egg based or nonegg based) that is otherwise appropriate for the recipient’s age and health status can be used (</a:t>
            </a:r>
            <a:r>
              <a:rPr lang="en-US" b="0" i="0" u="sng">
                <a:solidFill>
                  <a:srgbClr val="075290"/>
                </a:solidFill>
                <a:effectLst/>
                <a:latin typeface="Open Sans" panose="020B0606030504020204" pitchFamily="34" charset="0"/>
                <a:hlinkClick r:id="rId3"/>
              </a:rPr>
              <a:t>https://www.cdc.gov/vaccines/acip/recs/grade/influenza-egg-allergy.html</a:t>
            </a:r>
            <a:r>
              <a:rPr lang="en-US" b="0" i="0">
                <a:solidFill>
                  <a:srgbClr val="000000"/>
                </a:solidFill>
                <a:effectLst/>
                <a:latin typeface="Open Sans" panose="020B0606030504020204" pitchFamily="34" charset="0"/>
              </a:rPr>
              <a:t>; </a:t>
            </a:r>
            <a:r>
              <a:rPr lang="en-US" b="0" i="0" u="sng">
                <a:solidFill>
                  <a:srgbClr val="075290"/>
                </a:solidFill>
                <a:effectLst/>
                <a:latin typeface="Open Sans" panose="020B0606030504020204" pitchFamily="34" charset="0"/>
                <a:hlinkClick r:id="rId4"/>
              </a:rPr>
              <a:t>https://www.cdc.gov/vaccines/acip/recs/grade/influenza-egg-allergy-etr.html</a:t>
            </a:r>
            <a:r>
              <a:rPr lang="en-US" b="0" i="0">
                <a:solidFill>
                  <a:srgbClr val="000000"/>
                </a:solidFill>
                <a:effectLst/>
                <a:latin typeface="Open Sans" panose="020B0606030504020204" pitchFamily="34" charset="0"/>
              </a:rPr>
              <a:t>). It is no longer recommended that persons who have had an allergic reaction to egg involving symptoms other than urticaria should be vaccinated in an inpatient or outpatient medical setting supervised by a health care provider who is able to recognize and manage severe allergic reactions if an egg-based vaccine is used. Egg allergy alone necessitates no additional safety measures for influenza vaccination beyond those recommended for any recipient of any vaccine, regardless of severity of previous reaction to egg. All vaccines should be administered in settings in which personnel and equipment needed for rapid recognition and treatment of acute hypersensitivity reactions are available.</a:t>
            </a:r>
          </a:p>
          <a:p>
            <a:pPr algn="l"/>
            <a:r>
              <a:rPr lang="en-US" b="0" i="0">
                <a:solidFill>
                  <a:srgbClr val="000000"/>
                </a:solidFill>
                <a:effectLst/>
                <a:latin typeface="Open Sans" panose="020B0606030504020204" pitchFamily="34" charset="0"/>
              </a:rPr>
              <a:t>Most available influenza vaccines, with the exceptions of RIV4 (</a:t>
            </a:r>
            <a:r>
              <a:rPr lang="en-US" b="0" i="0" err="1">
                <a:solidFill>
                  <a:srgbClr val="000000"/>
                </a:solidFill>
                <a:effectLst/>
                <a:latin typeface="Open Sans" panose="020B0606030504020204" pitchFamily="34" charset="0"/>
              </a:rPr>
              <a:t>Flublok</a:t>
            </a:r>
            <a:r>
              <a:rPr lang="en-US" b="0" i="0">
                <a:solidFill>
                  <a:srgbClr val="000000"/>
                </a:solidFill>
                <a:effectLst/>
                <a:latin typeface="Open Sans" panose="020B0606030504020204" pitchFamily="34" charset="0"/>
              </a:rPr>
              <a:t> Quadrivalent, licensed for persons aged ≥18 years) and ccIIV4 (Flucelvax Quadrivalent, licensed for persons aged ≥6 months), are prepared by propagation of virus in embryonated eggs and might contain trace amounts of egg proteins, such as ovalbumin. Among those U.S.-licensed influenza vaccines for which ovalbumin content is reported, quantities are generally small (≤1 </a:t>
            </a:r>
            <a:r>
              <a:rPr lang="el-GR" b="0" i="1">
                <a:solidFill>
                  <a:srgbClr val="000000"/>
                </a:solidFill>
                <a:effectLst/>
                <a:latin typeface="Open Sans" panose="020B0606030504020204" pitchFamily="34" charset="0"/>
              </a:rPr>
              <a:t>μ</a:t>
            </a:r>
            <a:r>
              <a:rPr lang="en-US" b="0" i="0">
                <a:solidFill>
                  <a:srgbClr val="000000"/>
                </a:solidFill>
                <a:effectLst/>
                <a:latin typeface="Open Sans" panose="020B0606030504020204" pitchFamily="34" charset="0"/>
              </a:rPr>
              <a:t>g/0.5mL dose) (Table 1).</a:t>
            </a:r>
          </a:p>
          <a:p>
            <a:pPr algn="l"/>
            <a:r>
              <a:rPr lang="en-US" b="0" i="0">
                <a:solidFill>
                  <a:srgbClr val="000000"/>
                </a:solidFill>
                <a:effectLst/>
                <a:latin typeface="Open Sans" panose="020B0606030504020204" pitchFamily="34" charset="0"/>
              </a:rPr>
              <a:t>The Joint Task Force on Practice Parameters of the American Academy of Allergy, Asthma &amp; Immunology (AAAAI) and the American College of Allergy, Asthma, &amp; Immunology (ACAAI) have recommended that administration of influenza vaccine to egg allergic persons requires no additional precautions other than those recommended for administration of any vaccine to any individual (</a:t>
            </a:r>
            <a:r>
              <a:rPr lang="en-US" b="0" i="1">
                <a:solidFill>
                  <a:srgbClr val="000000"/>
                </a:solidFill>
                <a:effectLst/>
                <a:latin typeface="Open Sans" panose="020B0606030504020204" pitchFamily="34" charset="0"/>
              </a:rPr>
              <a:t>103</a:t>
            </a:r>
            <a:r>
              <a:rPr lang="en-US" b="0" i="0">
                <a:solidFill>
                  <a:srgbClr val="000000"/>
                </a:solidFill>
                <a:effectLst/>
                <a:latin typeface="Open Sans" panose="020B0606030504020204" pitchFamily="34" charset="0"/>
              </a:rPr>
              <a:t>). Since the 2016–17 influenza season, the American Academy of Pediatrics (AAP) has recommended that no additional precautionary measures are needed when administering influenza vaccine to egg-allergic persons (</a:t>
            </a:r>
            <a:r>
              <a:rPr lang="en-US" b="0" i="1">
                <a:solidFill>
                  <a:srgbClr val="000000"/>
                </a:solidFill>
                <a:effectLst/>
                <a:latin typeface="Open Sans" panose="020B0606030504020204" pitchFamily="34" charset="0"/>
              </a:rPr>
              <a:t>104</a:t>
            </a:r>
            <a:r>
              <a:rPr lang="en-US" b="0" i="0">
                <a:solidFill>
                  <a:srgbClr val="000000"/>
                </a:solidFill>
                <a:effectLst/>
                <a:latin typeface="Open Sans" panose="020B0606030504020204" pitchFamily="34" charset="0"/>
              </a:rPr>
              <a:t>). A review of 20 studies (16 of IIVs, one of virosomal influenza vaccine, and three of LAIV) that examined reactions after administration of seasonal influenza vaccines to egg-allergic persons via either full single-dose or split-dose administration protocols (of which 13 reported inclusion of persons with a history of severe reaction or anaphylaxis to egg) included no reports of anaphylaxis (certainty level: very low) (</a:t>
            </a:r>
            <a:r>
              <a:rPr lang="en-US" b="0" i="1">
                <a:solidFill>
                  <a:srgbClr val="000000"/>
                </a:solidFill>
                <a:effectLst/>
                <a:latin typeface="Open Sans" panose="020B0606030504020204" pitchFamily="34" charset="0"/>
              </a:rPr>
              <a:t>105</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122</a:t>
            </a:r>
            <a:r>
              <a:rPr lang="en-US" b="0" i="0">
                <a:solidFill>
                  <a:srgbClr val="000000"/>
                </a:solidFill>
                <a:effectLst/>
                <a:latin typeface="Open Sans" panose="020B0606030504020204" pitchFamily="34" charset="0"/>
              </a:rPr>
              <a:t>). Less severe reactions not described as anaphylaxis but involving cardiovascular symptoms, respiratory symptoms, angioedema, or generalized urticaria, or which involved treatment with medications or outpatient or emergency department attention occurred with low frequency (&lt;1%). A similar profile was noted among 13 studies of monovalent H1N1pdm09 influenza vaccine, with no reported instances of anaphylaxis; frequency of reactions involving cardiovascular symptoms, respiratory symptoms, angioedema, or generalized urticaria events of &lt;1%, and of events involving treatment with medications or outpatient or emergency department attention of approximately 1.5% (certainty level: very low) (</a:t>
            </a:r>
            <a:r>
              <a:rPr lang="en-US" b="0" i="1">
                <a:solidFill>
                  <a:srgbClr val="000000"/>
                </a:solidFill>
                <a:effectLst/>
                <a:latin typeface="Open Sans" panose="020B0606030504020204" pitchFamily="34" charset="0"/>
              </a:rPr>
              <a:t>114</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115</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123</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132</a:t>
            </a:r>
            <a:r>
              <a:rPr lang="en-US" b="0" i="0">
                <a:solidFill>
                  <a:srgbClr val="000000"/>
                </a:solidFill>
                <a:effectLst/>
                <a:latin typeface="Open Sans" panose="020B0606030504020204" pitchFamily="34" charset="0"/>
              </a:rPr>
              <a:t>). One instance of anaphylaxis meeting a surveillance case definition (i.e., Brighton Level 1 criteria) in a person with possible egg allergy was noted in a summary of VAERS reports after administration of monovalent H1N1pdm09 influenza vaccine during the 2009–10 influenza season; no denominator of doses administered was available but it was noted that approximately 127 million doses of monovalent IIV were distributed in the United States that season (</a:t>
            </a:r>
            <a:r>
              <a:rPr lang="en-US" b="0" i="1">
                <a:solidFill>
                  <a:srgbClr val="000000"/>
                </a:solidFill>
                <a:effectLst/>
                <a:latin typeface="Open Sans" panose="020B0606030504020204" pitchFamily="34" charset="0"/>
              </a:rPr>
              <a:t>133</a:t>
            </a:r>
            <a:r>
              <a:rPr lang="en-US" b="0" i="0">
                <a:solidFill>
                  <a:srgbClr val="000000"/>
                </a:solidFill>
                <a:effectLst/>
                <a:latin typeface="Open Sans" panose="020B0606030504020204" pitchFamily="34" charset="0"/>
              </a:rPr>
              <a:t>). Of note, severe allergic reactions after administration of the egg-free vaccine RIV to egg-allergic persons have been noted in VAERS reports (</a:t>
            </a:r>
            <a:r>
              <a:rPr lang="en-US" b="0" i="1">
                <a:solidFill>
                  <a:srgbClr val="000000"/>
                </a:solidFill>
                <a:effectLst/>
                <a:latin typeface="Open Sans" panose="020B0606030504020204" pitchFamily="34" charset="0"/>
              </a:rPr>
              <a:t>134</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136</a:t>
            </a:r>
            <a:r>
              <a:rPr lang="en-US" b="0" i="0">
                <a:solidFill>
                  <a:srgbClr val="000000"/>
                </a:solidFill>
                <a:effectLst/>
                <a:latin typeface="Open Sans" panose="020B0606030504020204" pitchFamily="34" charset="0"/>
              </a:rPr>
              <a:t>). These reports highlight both the possibility that observed reactions after egg-based influenza vaccines might be caused by substances other than egg proteins and the importance of being prepared to recognize and manage serious hypersensitivity reactions when administering any vaccine to any recipient (regardless of allergy history).</a:t>
            </a:r>
          </a:p>
          <a:p>
            <a:pPr algn="l"/>
            <a:r>
              <a:rPr lang="en-US" b="0" i="0">
                <a:solidFill>
                  <a:srgbClr val="000000"/>
                </a:solidFill>
                <a:effectLst/>
                <a:latin typeface="Open Sans" panose="020B0606030504020204" pitchFamily="34" charset="0"/>
              </a:rPr>
              <a:t>Severe and life-threatening reactions to vaccines can rarely occur with any vaccine and in any vaccine recipient, regardless of allergy history. Providers are reminded that all vaccines should be administered in settings in which personnel and equipment needed for rapid recognition and treatment of acute hypersensitivity reactions are available. All vaccination providers should be familiar with their office emergency plan and be certified in cardiopulmonary resuscitation (</a:t>
            </a:r>
            <a:r>
              <a:rPr lang="en-US" b="0" i="1">
                <a:solidFill>
                  <a:srgbClr val="000000"/>
                </a:solidFill>
                <a:effectLst/>
                <a:latin typeface="Open Sans" panose="020B0606030504020204" pitchFamily="34" charset="0"/>
              </a:rPr>
              <a:t>47</a:t>
            </a:r>
            <a:r>
              <a:rPr lang="en-US" b="0" i="0">
                <a:solidFill>
                  <a:srgbClr val="000000"/>
                </a:solidFill>
                <a:effectLst/>
                <a:latin typeface="Open Sans" panose="020B0606030504020204" pitchFamily="34" charset="0"/>
              </a:rPr>
              <a:t>). No postvaccination observation period is recommended specifically for egg-allergic persons. However, ACIP recommends that vaccination providers consider observing patients (seated or supine) for 15 minutes after administration of any vaccine to decrease the risk for injury should syncope occur (</a:t>
            </a:r>
            <a:r>
              <a:rPr lang="en-US" b="0" i="1">
                <a:solidFill>
                  <a:srgbClr val="000000"/>
                </a:solidFill>
                <a:effectLst/>
                <a:latin typeface="Open Sans" panose="020B0606030504020204" pitchFamily="34" charset="0"/>
              </a:rPr>
              <a:t>47</a:t>
            </a:r>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Although egg allergy is neither a contraindication nor precaution to the use of any influenza vaccine, there are contraindications and precautions related to allergies to vaccine components other than egg and to previous allergic reactions to influenza vaccines (see Persons with Previous Allergic Reactions to Influenza Vaccines and Dosage, Administration, Contraindications, and Precautions) (Tables 2 and 3).</a:t>
            </a:r>
          </a:p>
          <a:p>
            <a:endParaRPr lang="en-US"/>
          </a:p>
          <a:p>
            <a:endParaRPr lang="en-US"/>
          </a:p>
          <a:p>
            <a:endParaRPr lang="en-US"/>
          </a:p>
          <a:p>
            <a:endParaRPr lang="en-US"/>
          </a:p>
          <a:p>
            <a:endParaRPr lang="en-US"/>
          </a:p>
          <a:p>
            <a:endParaRPr lang="en-US"/>
          </a:p>
          <a:p>
            <a:endParaRPr lang="en-US"/>
          </a:p>
        </p:txBody>
      </p:sp>
      <p:sp>
        <p:nvSpPr>
          <p:cNvPr id="4" name="Footer Placeholder 3"/>
          <p:cNvSpPr>
            <a:spLocks noGrp="1"/>
          </p:cNvSpPr>
          <p:nvPr>
            <p:ph type="ftr" sz="quarter" idx="4"/>
          </p:nvPr>
        </p:nvSpPr>
        <p:spPr>
          <a:xfrm>
            <a:off x="0" y="3321843"/>
            <a:ext cx="2971800" cy="458787"/>
          </a:xfrm>
        </p:spPr>
        <p:txBody>
          <a:bodyPr/>
          <a:lstStyle/>
          <a:p>
            <a:r>
              <a:rPr lang="en-US"/>
              <a:t>EPIC 2023</a:t>
            </a:r>
          </a:p>
        </p:txBody>
      </p:sp>
      <p:sp>
        <p:nvSpPr>
          <p:cNvPr id="5" name="Slide Number Placeholder 4"/>
          <p:cNvSpPr>
            <a:spLocks noGrp="1"/>
          </p:cNvSpPr>
          <p:nvPr>
            <p:ph type="sldNum" sz="quarter" idx="5"/>
          </p:nvPr>
        </p:nvSpPr>
        <p:spPr/>
        <p:txBody>
          <a:bodyPr/>
          <a:lstStyle/>
          <a:p>
            <a:fld id="{96B354E1-C109-4BB4-AFA3-B1E306625E7D}" type="slidenum">
              <a:rPr lang="en-US" smtClean="0"/>
              <a:t>44</a:t>
            </a:fld>
            <a:endParaRPr lang="en-US"/>
          </a:p>
        </p:txBody>
      </p:sp>
    </p:spTree>
    <p:extLst>
      <p:ext uri="{BB962C8B-B14F-4D97-AF65-F5344CB8AC3E}">
        <p14:creationId xmlns:p14="http://schemas.microsoft.com/office/powerpoint/2010/main" val="1952598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502840"/>
            <a:ext cx="6467060" cy="6996320"/>
          </a:xfrm>
        </p:spPr>
        <p:txBody>
          <a:bodyPr/>
          <a:lstStyle/>
          <a:p>
            <a:pPr algn="l"/>
            <a:r>
              <a:rPr lang="en-US" b="0" i="0">
                <a:solidFill>
                  <a:srgbClr val="000000"/>
                </a:solidFill>
                <a:effectLst/>
                <a:latin typeface="Open Sans" panose="020B0606030504020204" pitchFamily="34" charset="0"/>
              </a:rPr>
              <a:t>ACIP recommends that all persons aged ≥6 months with egg allergy should receive influenza vaccine. Any influenza vaccine (egg based or nonegg based) that is otherwise appropriate for the recipient’s age and health status can be used (</a:t>
            </a:r>
            <a:r>
              <a:rPr lang="en-US" b="0" i="0" u="sng">
                <a:solidFill>
                  <a:srgbClr val="075290"/>
                </a:solidFill>
                <a:effectLst/>
                <a:latin typeface="Open Sans" panose="020B0606030504020204" pitchFamily="34" charset="0"/>
                <a:hlinkClick r:id="rId3"/>
              </a:rPr>
              <a:t>https://www.cdc.gov/vaccines/acip/recs/grade/influenza-egg-allergy.html</a:t>
            </a:r>
            <a:r>
              <a:rPr lang="en-US" b="0" i="0">
                <a:solidFill>
                  <a:srgbClr val="000000"/>
                </a:solidFill>
                <a:effectLst/>
                <a:latin typeface="Open Sans" panose="020B0606030504020204" pitchFamily="34" charset="0"/>
              </a:rPr>
              <a:t>; </a:t>
            </a:r>
            <a:r>
              <a:rPr lang="en-US" b="0" i="0" u="sng">
                <a:solidFill>
                  <a:srgbClr val="075290"/>
                </a:solidFill>
                <a:effectLst/>
                <a:latin typeface="Open Sans" panose="020B0606030504020204" pitchFamily="34" charset="0"/>
                <a:hlinkClick r:id="rId4"/>
              </a:rPr>
              <a:t>https://www.cdc.gov/vaccines/acip/recs/grade/influenza-egg-allergy-etr.html</a:t>
            </a:r>
            <a:r>
              <a:rPr lang="en-US" b="0" i="0">
                <a:solidFill>
                  <a:srgbClr val="000000"/>
                </a:solidFill>
                <a:effectLst/>
                <a:latin typeface="Open Sans" panose="020B0606030504020204" pitchFamily="34" charset="0"/>
              </a:rPr>
              <a:t>). It is no longer recommended that persons who have had an allergic reaction to egg involving symptoms other than urticaria should be vaccinated in an inpatient or outpatient medical setting supervised by a health care provider who is able to recognize and manage severe allergic reactions if an egg-based vaccine is used. Egg allergy alone necessitates no additional safety measures for influenza vaccination beyond those recommended for any recipient of any vaccine, regardless of severity of previous reaction to egg. All vaccines should be administered in settings in which personnel and equipment needed for rapid recognition and treatment of acute hypersensitivity reactions are available.</a:t>
            </a:r>
          </a:p>
          <a:p>
            <a:pPr algn="l"/>
            <a:r>
              <a:rPr lang="en-US" b="0" i="0">
                <a:solidFill>
                  <a:srgbClr val="000000"/>
                </a:solidFill>
                <a:effectLst/>
                <a:latin typeface="Open Sans" panose="020B0606030504020204" pitchFamily="34" charset="0"/>
              </a:rPr>
              <a:t>Most available influenza vaccines, with the exceptions of RIV4 (</a:t>
            </a:r>
            <a:r>
              <a:rPr lang="en-US" b="0" i="0" err="1">
                <a:solidFill>
                  <a:srgbClr val="000000"/>
                </a:solidFill>
                <a:effectLst/>
                <a:latin typeface="Open Sans" panose="020B0606030504020204" pitchFamily="34" charset="0"/>
              </a:rPr>
              <a:t>Flublok</a:t>
            </a:r>
            <a:r>
              <a:rPr lang="en-US" b="0" i="0">
                <a:solidFill>
                  <a:srgbClr val="000000"/>
                </a:solidFill>
                <a:effectLst/>
                <a:latin typeface="Open Sans" panose="020B0606030504020204" pitchFamily="34" charset="0"/>
              </a:rPr>
              <a:t> Quadrivalent, licensed for persons aged ≥18 years) and ccIIV4 (Flucelvax Quadrivalent, licensed for persons aged ≥6 months), are prepared by propagation of virus in embryonated eggs and might contain trace amounts of egg proteins, such as ovalbumin. Among those U.S.-licensed influenza vaccines for which ovalbumin content is reported, quantities are generally small (≤1 </a:t>
            </a:r>
            <a:r>
              <a:rPr lang="el-GR" b="0" i="1">
                <a:solidFill>
                  <a:srgbClr val="000000"/>
                </a:solidFill>
                <a:effectLst/>
                <a:latin typeface="Open Sans" panose="020B0606030504020204" pitchFamily="34" charset="0"/>
              </a:rPr>
              <a:t>μ</a:t>
            </a:r>
            <a:r>
              <a:rPr lang="en-US" b="0" i="0">
                <a:solidFill>
                  <a:srgbClr val="000000"/>
                </a:solidFill>
                <a:effectLst/>
                <a:latin typeface="Open Sans" panose="020B0606030504020204" pitchFamily="34" charset="0"/>
              </a:rPr>
              <a:t>g/0.5mL dose) (Table 1).</a:t>
            </a:r>
          </a:p>
          <a:p>
            <a:pPr algn="l"/>
            <a:r>
              <a:rPr lang="en-US" b="0" i="0">
                <a:solidFill>
                  <a:srgbClr val="000000"/>
                </a:solidFill>
                <a:effectLst/>
                <a:latin typeface="Open Sans" panose="020B0606030504020204" pitchFamily="34" charset="0"/>
              </a:rPr>
              <a:t>The Joint Task Force on Practice Parameters of the American Academy of Allergy, Asthma &amp; Immunology (AAAAI) and the American College of Allergy, Asthma, &amp; Immunology (ACAAI) have recommended that administration of influenza vaccine to egg allergic persons requires no additional precautions other than those recommended for administration of any vaccine to any individual (</a:t>
            </a:r>
            <a:r>
              <a:rPr lang="en-US" b="0" i="1">
                <a:solidFill>
                  <a:srgbClr val="000000"/>
                </a:solidFill>
                <a:effectLst/>
                <a:latin typeface="Open Sans" panose="020B0606030504020204" pitchFamily="34" charset="0"/>
              </a:rPr>
              <a:t>103</a:t>
            </a:r>
            <a:r>
              <a:rPr lang="en-US" b="0" i="0">
                <a:solidFill>
                  <a:srgbClr val="000000"/>
                </a:solidFill>
                <a:effectLst/>
                <a:latin typeface="Open Sans" panose="020B0606030504020204" pitchFamily="34" charset="0"/>
              </a:rPr>
              <a:t>). Since the 2016–17 influenza season, the American Academy of Pediatrics (AAP) has recommended that no additional precautionary measures are needed when administering influenza vaccine to egg-allergic persons (</a:t>
            </a:r>
            <a:r>
              <a:rPr lang="en-US" b="0" i="1">
                <a:solidFill>
                  <a:srgbClr val="000000"/>
                </a:solidFill>
                <a:effectLst/>
                <a:latin typeface="Open Sans" panose="020B0606030504020204" pitchFamily="34" charset="0"/>
              </a:rPr>
              <a:t>104</a:t>
            </a:r>
            <a:r>
              <a:rPr lang="en-US" b="0" i="0">
                <a:solidFill>
                  <a:srgbClr val="000000"/>
                </a:solidFill>
                <a:effectLst/>
                <a:latin typeface="Open Sans" panose="020B0606030504020204" pitchFamily="34" charset="0"/>
              </a:rPr>
              <a:t>). A review of 20 studies (16 of IIVs, one of virosomal influenza vaccine, and three of LAIV) that examined reactions after administration of seasonal influenza vaccines to egg-allergic persons via either full single-dose or split-dose administration protocols (of which 13 reported inclusion of persons with a history of severe reaction or anaphylaxis to egg) included no reports of anaphylaxis (certainty level: very low) (</a:t>
            </a:r>
            <a:r>
              <a:rPr lang="en-US" b="0" i="1">
                <a:solidFill>
                  <a:srgbClr val="000000"/>
                </a:solidFill>
                <a:effectLst/>
                <a:latin typeface="Open Sans" panose="020B0606030504020204" pitchFamily="34" charset="0"/>
              </a:rPr>
              <a:t>105</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122</a:t>
            </a:r>
            <a:r>
              <a:rPr lang="en-US" b="0" i="0">
                <a:solidFill>
                  <a:srgbClr val="000000"/>
                </a:solidFill>
                <a:effectLst/>
                <a:latin typeface="Open Sans" panose="020B0606030504020204" pitchFamily="34" charset="0"/>
              </a:rPr>
              <a:t>). Less severe reactions not described as anaphylaxis but involving cardiovascular symptoms, respiratory symptoms, angioedema, or generalized urticaria, or which involved treatment with medications or outpatient or emergency department attention occurred with low frequency (&lt;1%). A similar profile was noted among 13 studies of monovalent H1N1pdm09 influenza vaccine, with no reported instances of anaphylaxis; frequency of reactions involving cardiovascular symptoms, respiratory symptoms, angioedema, or generalized urticaria events of &lt;1%, and of events involving treatment with medications or outpatient or emergency department attention of approximately 1.5% (certainty level: very low) (</a:t>
            </a:r>
            <a:r>
              <a:rPr lang="en-US" b="0" i="1">
                <a:solidFill>
                  <a:srgbClr val="000000"/>
                </a:solidFill>
                <a:effectLst/>
                <a:latin typeface="Open Sans" panose="020B0606030504020204" pitchFamily="34" charset="0"/>
              </a:rPr>
              <a:t>114</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115</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123</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132</a:t>
            </a:r>
            <a:r>
              <a:rPr lang="en-US" b="0" i="0">
                <a:solidFill>
                  <a:srgbClr val="000000"/>
                </a:solidFill>
                <a:effectLst/>
                <a:latin typeface="Open Sans" panose="020B0606030504020204" pitchFamily="34" charset="0"/>
              </a:rPr>
              <a:t>). One instance of anaphylaxis meeting a surveillance case definition (i.e., Brighton Level 1 criteria) in a person with possible egg allergy was noted in a summary of VAERS reports after administration of monovalent H1N1pdm09 influenza vaccine during the 2009–10 influenza season; no denominator of doses administered was available but it was noted that approximately 127 million doses of monovalent IIV were distributed in the United States that season (</a:t>
            </a:r>
            <a:r>
              <a:rPr lang="en-US" b="0" i="1">
                <a:solidFill>
                  <a:srgbClr val="000000"/>
                </a:solidFill>
                <a:effectLst/>
                <a:latin typeface="Open Sans" panose="020B0606030504020204" pitchFamily="34" charset="0"/>
              </a:rPr>
              <a:t>133</a:t>
            </a:r>
            <a:r>
              <a:rPr lang="en-US" b="0" i="0">
                <a:solidFill>
                  <a:srgbClr val="000000"/>
                </a:solidFill>
                <a:effectLst/>
                <a:latin typeface="Open Sans" panose="020B0606030504020204" pitchFamily="34" charset="0"/>
              </a:rPr>
              <a:t>). Of note, severe allergic reactions after administration of the egg-free vaccine RIV to egg-allergic persons have been noted in VAERS reports (</a:t>
            </a:r>
            <a:r>
              <a:rPr lang="en-US" b="0" i="1">
                <a:solidFill>
                  <a:srgbClr val="000000"/>
                </a:solidFill>
                <a:effectLst/>
                <a:latin typeface="Open Sans" panose="020B0606030504020204" pitchFamily="34" charset="0"/>
              </a:rPr>
              <a:t>134</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136</a:t>
            </a:r>
            <a:r>
              <a:rPr lang="en-US" b="0" i="0">
                <a:solidFill>
                  <a:srgbClr val="000000"/>
                </a:solidFill>
                <a:effectLst/>
                <a:latin typeface="Open Sans" panose="020B0606030504020204" pitchFamily="34" charset="0"/>
              </a:rPr>
              <a:t>). These reports highlight both the possibility that observed reactions after egg-based influenza vaccines might be caused by substances other than egg proteins and the importance of being prepared to recognize and manage serious hypersensitivity reactions when administering any vaccine to any recipient (regardless of allergy history).</a:t>
            </a:r>
          </a:p>
          <a:p>
            <a:pPr algn="l"/>
            <a:r>
              <a:rPr lang="en-US" b="0" i="0">
                <a:solidFill>
                  <a:srgbClr val="000000"/>
                </a:solidFill>
                <a:effectLst/>
                <a:latin typeface="Open Sans" panose="020B0606030504020204" pitchFamily="34" charset="0"/>
              </a:rPr>
              <a:t>Severe and life-threatening reactions to vaccines can rarely occur with any vaccine and in any vaccine recipient, regardless of allergy history. Providers are reminded that all vaccines should be administered in settings in which personnel and equipment needed for rapid recognition and treatment of acute hypersensitivity reactions are available. All vaccination providers should be familiar with their office emergency plan and be certified in cardiopulmonary resuscitation (</a:t>
            </a:r>
            <a:r>
              <a:rPr lang="en-US" b="0" i="1">
                <a:solidFill>
                  <a:srgbClr val="000000"/>
                </a:solidFill>
                <a:effectLst/>
                <a:latin typeface="Open Sans" panose="020B0606030504020204" pitchFamily="34" charset="0"/>
              </a:rPr>
              <a:t>47</a:t>
            </a:r>
            <a:r>
              <a:rPr lang="en-US" b="0" i="0">
                <a:solidFill>
                  <a:srgbClr val="000000"/>
                </a:solidFill>
                <a:effectLst/>
                <a:latin typeface="Open Sans" panose="020B0606030504020204" pitchFamily="34" charset="0"/>
              </a:rPr>
              <a:t>). No postvaccination observation period is recommended specifically for egg-allergic persons. However, ACIP recommends that vaccination providers consider observing patients (seated or supine) for 15 minutes after administration of any vaccine to decrease the risk for injury should syncope occur (</a:t>
            </a:r>
            <a:r>
              <a:rPr lang="en-US" b="0" i="1">
                <a:solidFill>
                  <a:srgbClr val="000000"/>
                </a:solidFill>
                <a:effectLst/>
                <a:latin typeface="Open Sans" panose="020B0606030504020204" pitchFamily="34" charset="0"/>
              </a:rPr>
              <a:t>47</a:t>
            </a:r>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Although egg allergy is neither a contraindication nor precaution to the use of any influenza vaccine, there are contraindications and precautions related to allergies to vaccine components other than egg and to previous allergic reactions to influenza vaccines (see Persons with Previous Allergic Reactions to Influenza Vaccines and Dosage, Administration, Contraindications, and Precautions) (Tables 2 and 3).</a:t>
            </a:r>
          </a:p>
          <a:p>
            <a:endParaRPr lang="en-US"/>
          </a:p>
          <a:p>
            <a:endParaRPr lang="en-US"/>
          </a:p>
          <a:p>
            <a:endParaRPr lang="en-US"/>
          </a:p>
          <a:p>
            <a:endParaRPr lang="en-US"/>
          </a:p>
          <a:p>
            <a:endParaRPr lang="en-US"/>
          </a:p>
        </p:txBody>
      </p:sp>
      <p:sp>
        <p:nvSpPr>
          <p:cNvPr id="4" name="Footer Placeholder 3"/>
          <p:cNvSpPr>
            <a:spLocks noGrp="1"/>
          </p:cNvSpPr>
          <p:nvPr>
            <p:ph type="ftr" sz="quarter" idx="4"/>
          </p:nvPr>
        </p:nvSpPr>
        <p:spPr>
          <a:xfrm>
            <a:off x="0" y="3321843"/>
            <a:ext cx="2971800" cy="458787"/>
          </a:xfrm>
        </p:spPr>
        <p:txBody>
          <a:bodyPr/>
          <a:lstStyle/>
          <a:p>
            <a:r>
              <a:rPr lang="en-US"/>
              <a:t>EPIC 2023</a:t>
            </a:r>
          </a:p>
        </p:txBody>
      </p:sp>
      <p:sp>
        <p:nvSpPr>
          <p:cNvPr id="5" name="Slide Number Placeholder 4"/>
          <p:cNvSpPr>
            <a:spLocks noGrp="1"/>
          </p:cNvSpPr>
          <p:nvPr>
            <p:ph type="sldNum" sz="quarter" idx="5"/>
          </p:nvPr>
        </p:nvSpPr>
        <p:spPr/>
        <p:txBody>
          <a:bodyPr/>
          <a:lstStyle/>
          <a:p>
            <a:fld id="{96B354E1-C109-4BB4-AFA3-B1E306625E7D}" type="slidenum">
              <a:rPr lang="en-US" smtClean="0"/>
              <a:t>45</a:t>
            </a:fld>
            <a:endParaRPr lang="en-US"/>
          </a:p>
        </p:txBody>
      </p:sp>
    </p:spTree>
    <p:extLst>
      <p:ext uri="{BB962C8B-B14F-4D97-AF65-F5344CB8AC3E}">
        <p14:creationId xmlns:p14="http://schemas.microsoft.com/office/powerpoint/2010/main" val="3607897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In recent years, multiple vaccines containing nonaluminum adjuvants have been licensed for use in the United States for the prevention of various infectious diseases. Examples include AS01</a:t>
            </a:r>
            <a:r>
              <a:rPr lang="en-US" b="0" i="0" u="none" strike="noStrike" baseline="-25000">
                <a:solidFill>
                  <a:srgbClr val="000000"/>
                </a:solidFill>
                <a:effectLst/>
                <a:latin typeface="Open Sans" panose="020B0606030504020204" pitchFamily="34" charset="0"/>
              </a:rPr>
              <a:t>B</a:t>
            </a:r>
            <a:r>
              <a:rPr lang="en-US" b="0" i="0">
                <a:solidFill>
                  <a:srgbClr val="000000"/>
                </a:solidFill>
                <a:effectLst/>
                <a:latin typeface="Open Sans" panose="020B0606030504020204" pitchFamily="34" charset="0"/>
              </a:rPr>
              <a:t> (in Shingrix, recombinant zoster subunit vaccine) (</a:t>
            </a:r>
            <a:r>
              <a:rPr lang="en-US" b="0" i="1">
                <a:solidFill>
                  <a:srgbClr val="000000"/>
                </a:solidFill>
                <a:effectLst/>
                <a:latin typeface="Open Sans" panose="020B0606030504020204" pitchFamily="34" charset="0"/>
              </a:rPr>
              <a:t>146</a:t>
            </a:r>
            <a:r>
              <a:rPr lang="en-US" b="0" i="0">
                <a:solidFill>
                  <a:srgbClr val="000000"/>
                </a:solidFill>
                <a:effectLst/>
                <a:latin typeface="Open Sans" panose="020B0606030504020204" pitchFamily="34" charset="0"/>
              </a:rPr>
              <a:t>), AS01</a:t>
            </a:r>
            <a:r>
              <a:rPr lang="en-US" b="0" i="0" u="none" strike="noStrike" baseline="-25000">
                <a:solidFill>
                  <a:srgbClr val="000000"/>
                </a:solidFill>
                <a:effectLst/>
                <a:latin typeface="Open Sans" panose="020B0606030504020204" pitchFamily="34" charset="0"/>
              </a:rPr>
              <a:t>E</a:t>
            </a:r>
            <a:r>
              <a:rPr lang="en-US" b="0" i="0">
                <a:solidFill>
                  <a:srgbClr val="000000"/>
                </a:solidFill>
                <a:effectLst/>
                <a:latin typeface="Open Sans" panose="020B0606030504020204" pitchFamily="34" charset="0"/>
              </a:rPr>
              <a:t> (in </a:t>
            </a:r>
            <a:r>
              <a:rPr lang="en-US" b="0" i="0" err="1">
                <a:solidFill>
                  <a:srgbClr val="000000"/>
                </a:solidFill>
                <a:effectLst/>
                <a:latin typeface="Open Sans" panose="020B0606030504020204" pitchFamily="34" charset="0"/>
              </a:rPr>
              <a:t>Arexy</a:t>
            </a:r>
            <a:r>
              <a:rPr lang="en-US" b="0" i="0">
                <a:solidFill>
                  <a:srgbClr val="000000"/>
                </a:solidFill>
                <a:effectLst/>
                <a:latin typeface="Open Sans" panose="020B0606030504020204" pitchFamily="34" charset="0"/>
              </a:rPr>
              <a:t>, respiratory syncytial virus vaccine) (</a:t>
            </a:r>
            <a:r>
              <a:rPr lang="en-US" b="0" i="1">
                <a:solidFill>
                  <a:srgbClr val="000000"/>
                </a:solidFill>
                <a:effectLst/>
                <a:latin typeface="Open Sans" panose="020B0606030504020204" pitchFamily="34" charset="0"/>
              </a:rPr>
              <a:t>147</a:t>
            </a:r>
            <a:r>
              <a:rPr lang="en-US" b="0" i="0">
                <a:solidFill>
                  <a:srgbClr val="000000"/>
                </a:solidFill>
                <a:effectLst/>
                <a:latin typeface="Open Sans" panose="020B0606030504020204" pitchFamily="34" charset="0"/>
              </a:rPr>
              <a:t>) MF59 (in </a:t>
            </a:r>
            <a:r>
              <a:rPr lang="en-US" b="0" i="0" err="1">
                <a:solidFill>
                  <a:srgbClr val="000000"/>
                </a:solidFill>
                <a:effectLst/>
                <a:latin typeface="Open Sans" panose="020B0606030504020204" pitchFamily="34" charset="0"/>
              </a:rPr>
              <a:t>Fluad</a:t>
            </a:r>
            <a:r>
              <a:rPr lang="en-US" b="0" i="0">
                <a:solidFill>
                  <a:srgbClr val="000000"/>
                </a:solidFill>
                <a:effectLst/>
                <a:latin typeface="Open Sans" panose="020B0606030504020204" pitchFamily="34" charset="0"/>
              </a:rPr>
              <a:t> Quadrivalent [aIIV4]) (</a:t>
            </a:r>
            <a:r>
              <a:rPr lang="en-US" b="0" i="1">
                <a:solidFill>
                  <a:srgbClr val="000000"/>
                </a:solidFill>
                <a:effectLst/>
                <a:latin typeface="Open Sans" panose="020B0606030504020204" pitchFamily="34" charset="0"/>
              </a:rPr>
              <a:t>56</a:t>
            </a:r>
            <a:r>
              <a:rPr lang="en-US" b="0" i="0">
                <a:solidFill>
                  <a:srgbClr val="000000"/>
                </a:solidFill>
                <a:effectLst/>
                <a:latin typeface="Open Sans" panose="020B0606030504020204" pitchFamily="34" charset="0"/>
              </a:rPr>
              <a:t>), and cytosine </a:t>
            </a:r>
            <a:r>
              <a:rPr lang="en-US" b="0" i="0" err="1">
                <a:solidFill>
                  <a:srgbClr val="000000"/>
                </a:solidFill>
                <a:effectLst/>
                <a:latin typeface="Open Sans" panose="020B0606030504020204" pitchFamily="34" charset="0"/>
              </a:rPr>
              <a:t>phosphoguanine</a:t>
            </a:r>
            <a:r>
              <a:rPr lang="en-US" b="0" i="0">
                <a:solidFill>
                  <a:srgbClr val="000000"/>
                </a:solidFill>
                <a:effectLst/>
                <a:latin typeface="Open Sans" panose="020B0606030504020204" pitchFamily="34" charset="0"/>
              </a:rPr>
              <a:t> oligodeoxynucleotide (in </a:t>
            </a:r>
            <a:r>
              <a:rPr lang="en-US" b="0" i="0" err="1">
                <a:solidFill>
                  <a:srgbClr val="000000"/>
                </a:solidFill>
                <a:effectLst/>
                <a:latin typeface="Open Sans" panose="020B0606030504020204" pitchFamily="34" charset="0"/>
              </a:rPr>
              <a:t>Heplisav</a:t>
            </a:r>
            <a:r>
              <a:rPr lang="en-US" b="0" i="0">
                <a:solidFill>
                  <a:srgbClr val="000000"/>
                </a:solidFill>
                <a:effectLst/>
                <a:latin typeface="Open Sans" panose="020B0606030504020204" pitchFamily="34" charset="0"/>
              </a:rPr>
              <a:t>-B, a recombinant hepatitis B surface antigen vaccine) (</a:t>
            </a:r>
            <a:r>
              <a:rPr lang="en-US" b="0" i="1">
                <a:solidFill>
                  <a:srgbClr val="000000"/>
                </a:solidFill>
                <a:effectLst/>
                <a:latin typeface="Open Sans" panose="020B0606030504020204" pitchFamily="34" charset="0"/>
              </a:rPr>
              <a:t>148</a:t>
            </a:r>
            <a:r>
              <a:rPr lang="en-US" b="0" i="0">
                <a:solidFill>
                  <a:srgbClr val="000000"/>
                </a:solidFill>
                <a:effectLst/>
                <a:latin typeface="Open Sans" panose="020B0606030504020204" pitchFamily="34" charset="0"/>
              </a:rPr>
              <a:t>). Data are limited regarding coadministration of these vaccines with other adjuvanted or nonadjuvanted vaccines, including COVID-19 vaccines. Coadministration of Shingrix with nonadjuvanted IIV4 has been studied, and no evidence of decreased immunogenicity or safety concerns was noted (</a:t>
            </a:r>
            <a:r>
              <a:rPr lang="en-US" b="0" i="1">
                <a:solidFill>
                  <a:srgbClr val="000000"/>
                </a:solidFill>
                <a:effectLst/>
                <a:latin typeface="Open Sans" panose="020B0606030504020204" pitchFamily="34" charset="0"/>
              </a:rPr>
              <a:t>149</a:t>
            </a:r>
            <a:r>
              <a:rPr lang="en-US" b="0" i="0">
                <a:solidFill>
                  <a:srgbClr val="000000"/>
                </a:solidFill>
                <a:effectLst/>
                <a:latin typeface="Open Sans" panose="020B0606030504020204" pitchFamily="34" charset="0"/>
              </a:rPr>
              <a:t>). Data on the immunogenicity and safety of simultaneous or sequential administration of two nonaluminum adjuvant–containing vaccines are limited, and the ideal interval between such vaccines when given sequentially is not known. In the study of Shingrix and IIV4 (</a:t>
            </a:r>
            <a:r>
              <a:rPr lang="en-US" b="0" i="1">
                <a:solidFill>
                  <a:srgbClr val="000000"/>
                </a:solidFill>
                <a:effectLst/>
                <a:latin typeface="Open Sans" panose="020B0606030504020204" pitchFamily="34" charset="0"/>
              </a:rPr>
              <a:t>149</a:t>
            </a:r>
            <a:r>
              <a:rPr lang="en-US" b="0" i="0">
                <a:solidFill>
                  <a:srgbClr val="000000"/>
                </a:solidFill>
                <a:effectLst/>
                <a:latin typeface="Open Sans" panose="020B0606030504020204" pitchFamily="34" charset="0"/>
              </a:rPr>
              <a:t>), most reactogenicity symptoms resolved within 4 days. Because of the limited data on the safety of simultaneous administration of two or more vaccines containing nonaluminum adjuvants and the availability of nonadjuvanted influenza vaccine options, selection of a nonadjuvanted influenza vaccine may be considered in situations in which influenza vaccine and another vaccine containing a nonaluminum adjuvant are to be administered concomitantly. However, influenza vaccination should not be delayed if a specific vaccine is not available. As recommended for all vaccines, vaccines with nonaluminum adjuvants should be administered at separate anatomic sites from other vaccines that are given concomitantly (</a:t>
            </a:r>
            <a:r>
              <a:rPr lang="en-US" b="0" i="1">
                <a:solidFill>
                  <a:srgbClr val="000000"/>
                </a:solidFill>
                <a:effectLst/>
                <a:latin typeface="Open Sans" panose="020B0606030504020204" pitchFamily="34" charset="0"/>
              </a:rPr>
              <a:t>47</a:t>
            </a:r>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For more recently introduced and new vaccines (e.g., respiratory syncytial virus [RSV] vaccine) data informing simultaneous administration with influenza vaccines might be limited or evolving. Providers should consult current CDC/ACIP recommendations and guidance for up-to-date information.</a:t>
            </a:r>
          </a:p>
          <a:p>
            <a:pPr algn="l"/>
            <a:br>
              <a:rPr lang="en-US" b="0" i="0">
                <a:solidFill>
                  <a:srgbClr val="000000"/>
                </a:solidFill>
                <a:effectLst/>
                <a:latin typeface="Open Sans" panose="020B0606030504020204" pitchFamily="34" charset="0"/>
              </a:rPr>
            </a:br>
            <a:endParaRPr lang="en-US" b="0" i="0">
              <a:solidFill>
                <a:srgbClr val="000000"/>
              </a:solidFill>
              <a:effectLst/>
              <a:latin typeface="Open Sans" panose="020B0606030504020204" pitchFamily="34" charset="0"/>
            </a:endParaRPr>
          </a:p>
          <a:p>
            <a:endParaRPr lang="en-US"/>
          </a:p>
          <a:p>
            <a:endParaRPr lang="en-US"/>
          </a:p>
          <a:p>
            <a:endParaRPr lang="en-US"/>
          </a:p>
          <a:p>
            <a:endParaRPr lang="en-US"/>
          </a:p>
          <a:p>
            <a:br>
              <a:rPr lang="en-US"/>
            </a:br>
            <a:endParaRPr lang="en-US"/>
          </a:p>
          <a:p>
            <a:endParaRPr lang="en-US"/>
          </a:p>
        </p:txBody>
      </p:sp>
      <p:sp>
        <p:nvSpPr>
          <p:cNvPr id="4" name="Footer Placeholder 3"/>
          <p:cNvSpPr>
            <a:spLocks noGrp="1"/>
          </p:cNvSpPr>
          <p:nvPr>
            <p:ph type="ftr" sz="quarter" idx="4"/>
          </p:nvPr>
        </p:nvSpPr>
        <p:spPr/>
        <p:txBody>
          <a:bodyPr/>
          <a:lstStyle/>
          <a:p>
            <a:r>
              <a:rPr lang="en-US"/>
              <a:t>EPIC 2023</a:t>
            </a:r>
          </a:p>
        </p:txBody>
      </p:sp>
      <p:sp>
        <p:nvSpPr>
          <p:cNvPr id="5" name="Slide Number Placeholder 4"/>
          <p:cNvSpPr>
            <a:spLocks noGrp="1"/>
          </p:cNvSpPr>
          <p:nvPr>
            <p:ph type="sldNum" sz="quarter" idx="5"/>
          </p:nvPr>
        </p:nvSpPr>
        <p:spPr/>
        <p:txBody>
          <a:bodyPr/>
          <a:lstStyle/>
          <a:p>
            <a:fld id="{96B354E1-C109-4BB4-AFA3-B1E306625E7D}" type="slidenum">
              <a:rPr lang="en-US" smtClean="0"/>
              <a:t>46</a:t>
            </a:fld>
            <a:endParaRPr lang="en-US"/>
          </a:p>
        </p:txBody>
      </p:sp>
    </p:spTree>
    <p:extLst>
      <p:ext uri="{BB962C8B-B14F-4D97-AF65-F5344CB8AC3E}">
        <p14:creationId xmlns:p14="http://schemas.microsoft.com/office/powerpoint/2010/main" val="1189582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lvl="0">
              <a:defRPr/>
            </a:pPr>
            <a:r>
              <a:rPr lang="en-US"/>
              <a:t>Higher dose vaccines include HD-IIV4 and RIV4, both of which contain a higher dose of HA antigen per virus than standard-dose vaccines (60 µg for HD-IIV4 and 45 µg for RIV4, compared with 15 µg for standard-dose inactivated vaccines). Adjuvanted inactivated influenza vaccine (aIIV4) contains MF59 adjuvant.</a:t>
            </a:r>
            <a:endParaRPr lang="en-US">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a:p>
            <a:endParaRPr lang="en-US"/>
          </a:p>
        </p:txBody>
      </p:sp>
    </p:spTree>
    <p:extLst>
      <p:ext uri="{BB962C8B-B14F-4D97-AF65-F5344CB8AC3E}">
        <p14:creationId xmlns:p14="http://schemas.microsoft.com/office/powerpoint/2010/main" val="1055946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a:solidFill>
                  <a:srgbClr val="000000"/>
                </a:solidFill>
                <a:effectLst/>
                <a:latin typeface="Open Sans" panose="020B0606030504020204" pitchFamily="34" charset="0"/>
              </a:rPr>
              <a:t>For most adults (particularly adults aged ≥65 years) and for pregnant persons in the first or second trimester:</a:t>
            </a:r>
            <a:r>
              <a:rPr lang="en-US" b="0" i="0">
                <a:solidFill>
                  <a:srgbClr val="000000"/>
                </a:solidFill>
                <a:effectLst/>
                <a:latin typeface="Open Sans" panose="020B0606030504020204" pitchFamily="34" charset="0"/>
              </a:rPr>
              <a:t> Vaccination during July and August should be avoided unless there is concern that vaccination later in the season might not be possible.</a:t>
            </a:r>
          </a:p>
          <a:p>
            <a:pPr algn="l">
              <a:buFont typeface="Arial" panose="020B0604020202020204" pitchFamily="34" charset="0"/>
              <a:buChar char="•"/>
            </a:pPr>
            <a:r>
              <a:rPr lang="en-US" b="1" i="0">
                <a:solidFill>
                  <a:srgbClr val="000000"/>
                </a:solidFill>
                <a:effectLst/>
                <a:latin typeface="Open Sans" panose="020B0606030504020204" pitchFamily="34" charset="0"/>
              </a:rPr>
              <a:t>Children who require 2 doses:</a:t>
            </a:r>
            <a:r>
              <a:rPr lang="en-US" b="0" i="0">
                <a:solidFill>
                  <a:srgbClr val="000000"/>
                </a:solidFill>
                <a:effectLst/>
                <a:latin typeface="Open Sans" panose="020B0606030504020204" pitchFamily="34" charset="0"/>
              </a:rPr>
              <a:t> Certain children aged 6 months through 8 years require 2 doses of influenza vaccine for the season (see Children Aged 6 Months Through 8 Years: Number of Influenza Vaccine Doses) (</a:t>
            </a:r>
            <a:r>
              <a:rPr lang="en-US" b="0" i="0" u="sng">
                <a:solidFill>
                  <a:srgbClr val="075290"/>
                </a:solidFill>
                <a:effectLst/>
                <a:latin typeface="Open Sans" panose="020B0606030504020204" pitchFamily="34" charset="0"/>
                <a:hlinkClick r:id="rId3"/>
              </a:rPr>
              <a:t>Figure</a:t>
            </a:r>
            <a:r>
              <a:rPr lang="en-US" b="0" i="0">
                <a:solidFill>
                  <a:srgbClr val="000000"/>
                </a:solidFill>
                <a:effectLst/>
                <a:latin typeface="Open Sans" panose="020B0606030504020204" pitchFamily="34" charset="0"/>
              </a:rPr>
              <a:t>). These children should receive their first dose as soon as possible (including during July and August, if vaccine is available) to allow the second dose (which must be administered ≥4 weeks later) to be received, ideally, by the end of October.</a:t>
            </a:r>
          </a:p>
          <a:p>
            <a:pPr algn="l">
              <a:buFont typeface="Arial" panose="020B0604020202020204" pitchFamily="34" charset="0"/>
              <a:buChar char="•"/>
            </a:pPr>
            <a:r>
              <a:rPr lang="en-US" b="1" i="0">
                <a:solidFill>
                  <a:srgbClr val="000000"/>
                </a:solidFill>
                <a:effectLst/>
                <a:latin typeface="Open Sans" panose="020B0606030504020204" pitchFamily="34" charset="0"/>
              </a:rPr>
              <a:t>Children who require only 1 dose:</a:t>
            </a:r>
            <a:r>
              <a:rPr lang="en-US" b="0" i="0">
                <a:solidFill>
                  <a:srgbClr val="000000"/>
                </a:solidFill>
                <a:effectLst/>
                <a:latin typeface="Open Sans" panose="020B0606030504020204" pitchFamily="34" charset="0"/>
              </a:rPr>
              <a:t> Vaccination during July and August can be considered for children of any age who need only 1 dose of influenza vaccine for the season. Although waning of immunity after vaccination over the course of the season has been observed among all age groups (</a:t>
            </a:r>
            <a:r>
              <a:rPr lang="en-US" b="0" i="1">
                <a:solidFill>
                  <a:srgbClr val="000000"/>
                </a:solidFill>
                <a:effectLst/>
                <a:latin typeface="Open Sans" panose="020B0606030504020204" pitchFamily="34" charset="0"/>
              </a:rPr>
              <a:t>21</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37</a:t>
            </a:r>
            <a:r>
              <a:rPr lang="en-US" b="0" i="0">
                <a:solidFill>
                  <a:srgbClr val="000000"/>
                </a:solidFill>
                <a:effectLst/>
                <a:latin typeface="Open Sans" panose="020B0606030504020204" pitchFamily="34" charset="0"/>
              </a:rPr>
              <a:t>), there are fewer published studies reporting results specifically among children (</a:t>
            </a:r>
            <a:r>
              <a:rPr lang="en-US" b="0" i="1">
                <a:solidFill>
                  <a:srgbClr val="000000"/>
                </a:solidFill>
                <a:effectLst/>
                <a:latin typeface="Open Sans" panose="020B0606030504020204" pitchFamily="34" charset="0"/>
              </a:rPr>
              <a:t>21</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30</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32</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33</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37</a:t>
            </a:r>
            <a:r>
              <a:rPr lang="en-US" b="0" i="0">
                <a:solidFill>
                  <a:srgbClr val="000000"/>
                </a:solidFill>
                <a:effectLst/>
                <a:latin typeface="Open Sans" panose="020B0606030504020204" pitchFamily="34" charset="0"/>
              </a:rPr>
              <a:t>). Moreover, children in this group might visit health care providers during the late summer months for medical examinations before the start of school. Vaccination can be considered at this time because it represents a vaccination opportunity.</a:t>
            </a:r>
          </a:p>
          <a:p>
            <a:pPr algn="l">
              <a:buFont typeface="Arial" panose="020B0604020202020204" pitchFamily="34" charset="0"/>
              <a:buChar char="•"/>
            </a:pPr>
            <a:r>
              <a:rPr lang="en-US" b="1" i="0">
                <a:solidFill>
                  <a:srgbClr val="000000"/>
                </a:solidFill>
                <a:effectLst/>
                <a:latin typeface="Open Sans" panose="020B0606030504020204" pitchFamily="34" charset="0"/>
              </a:rPr>
              <a:t>Pregnant persons in the third trimester:</a:t>
            </a:r>
            <a:r>
              <a:rPr lang="en-US" b="0" i="0">
                <a:solidFill>
                  <a:srgbClr val="000000"/>
                </a:solidFill>
                <a:effectLst/>
                <a:latin typeface="Open Sans" panose="020B0606030504020204" pitchFamily="34" charset="0"/>
              </a:rPr>
              <a:t> Vaccination during July and August can be considered for pregnant persons who are in the third trimester during these months because vaccination has been associated in multiple studies with reduced risk for influenza illness in their infants during the first months after birth, when they are too young to receive influenza vaccine (</a:t>
            </a:r>
            <a:r>
              <a:rPr lang="en-US" b="0" i="1">
                <a:solidFill>
                  <a:srgbClr val="000000"/>
                </a:solidFill>
                <a:effectLst/>
                <a:latin typeface="Open Sans" panose="020B0606030504020204" pitchFamily="34" charset="0"/>
              </a:rPr>
              <a:t>38</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41</a:t>
            </a:r>
            <a:r>
              <a:rPr lang="en-US" b="0" i="0">
                <a:solidFill>
                  <a:srgbClr val="000000"/>
                </a:solidFill>
                <a:effectLst/>
                <a:latin typeface="Open Sans" panose="020B0606030504020204" pitchFamily="34" charset="0"/>
              </a:rPr>
              <a:t>). For pregnant persons in the first or second trimester during July and August, waiting to vaccinate until September or October is preferable, unless there is concern that later vaccination might not be possible.</a:t>
            </a:r>
          </a:p>
          <a:p>
            <a:pPr algn="l"/>
            <a:r>
              <a:rPr lang="en-US" b="0" i="0">
                <a:solidFill>
                  <a:srgbClr val="000000"/>
                </a:solidFill>
                <a:effectLst/>
                <a:latin typeface="Open Sans" panose="020B0606030504020204" pitchFamily="34" charset="0"/>
              </a:rPr>
              <a:t>Vaccination efforts should continue throughout the season because the duration of the influenza season varies, and influenza activity might not occur in certain communities until February, March, or later (</a:t>
            </a:r>
            <a:r>
              <a:rPr lang="en-US" b="0" i="1">
                <a:solidFill>
                  <a:srgbClr val="000000"/>
                </a:solidFill>
                <a:effectLst/>
                <a:latin typeface="Open Sans" panose="020B0606030504020204" pitchFamily="34" charset="0"/>
              </a:rPr>
              <a:t>17</a:t>
            </a:r>
            <a:r>
              <a:rPr lang="en-US" b="0" i="0">
                <a:solidFill>
                  <a:srgbClr val="000000"/>
                </a:solidFill>
                <a:effectLst/>
                <a:latin typeface="Open Sans" panose="020B0606030504020204" pitchFamily="34" charset="0"/>
              </a:rPr>
              <a:t>). Providers should offer influenza vaccine at healthcare visits to those not yet vaccinated, and organized vaccination campaigns should continue throughout the influenza season, including after influenza activity has begun in the community. Although vaccination by the end of October is recommended, vaccine administered in December or later, even if influenza activity has already begun, might be beneficial in most influenza seasons. Providers should offer influenza vaccination to unvaccinated persons who have already become ill with influenza during the season because the vaccine might protect them against other circulating influenza viruses.</a:t>
            </a:r>
          </a:p>
          <a:p>
            <a:br>
              <a:rPr lang="en-US"/>
            </a:br>
            <a:br>
              <a:rPr lang="en-US"/>
            </a:br>
            <a:endParaRPr lang="en-US"/>
          </a:p>
          <a:p>
            <a:endParaRPr lang="en-US"/>
          </a:p>
          <a:p>
            <a:endParaRPr lang="en-US"/>
          </a:p>
        </p:txBody>
      </p:sp>
    </p:spTree>
    <p:extLst>
      <p:ext uri="{BB962C8B-B14F-4D97-AF65-F5344CB8AC3E}">
        <p14:creationId xmlns:p14="http://schemas.microsoft.com/office/powerpoint/2010/main" val="16479878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Because timing of the onset, peak, and decline of influenza activity varies the ideal time to start vaccinating cannot be predicted each season. Decisions about timing necessitate balancing considerations regarding this unpredictability of the influenza season, possible waning of vaccine-induced immunity over the course of a season, and programmatic considerations. For most persons who need only 1 dose of influenza vaccine for the season, vaccination should ideally be offered during September or October. However, vaccination should continue after October and throughout the influenza season as long as influenza viruses are circulating and unexpired vaccine is available.</a:t>
            </a:r>
          </a:p>
          <a:p>
            <a:pPr algn="l"/>
            <a:r>
              <a:rPr lang="en-US" b="0" i="0">
                <a:solidFill>
                  <a:srgbClr val="000000"/>
                </a:solidFill>
                <a:effectLst/>
                <a:latin typeface="Open Sans" panose="020B0606030504020204" pitchFamily="34" charset="0"/>
              </a:rPr>
              <a:t>Influenza vaccines might be available as early as July or August; however, vaccination during these months is not recommended for most groups because of the possible waning of immunity over the course of the influenza season (</a:t>
            </a:r>
            <a:r>
              <a:rPr lang="en-US" b="0" i="1">
                <a:solidFill>
                  <a:srgbClr val="000000"/>
                </a:solidFill>
                <a:effectLst/>
                <a:latin typeface="Open Sans" panose="020B0606030504020204" pitchFamily="34" charset="0"/>
              </a:rPr>
              <a:t>21</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37</a:t>
            </a:r>
            <a:r>
              <a:rPr lang="en-US" b="0" i="0">
                <a:solidFill>
                  <a:srgbClr val="000000"/>
                </a:solidFill>
                <a:effectLst/>
                <a:latin typeface="Open Sans" panose="020B0606030504020204" pitchFamily="34" charset="0"/>
              </a:rPr>
              <a:t>). However, vaccination of such persons during July and August can be considered in instances where there is concern that the recipient will not be vaccinated at a later date. Considerations for timing of vaccination include the following:</a:t>
            </a:r>
          </a:p>
          <a:p>
            <a:pPr algn="l">
              <a:buFont typeface="Arial" panose="020B0604020202020204" pitchFamily="34" charset="0"/>
              <a:buChar char="•"/>
            </a:pPr>
            <a:r>
              <a:rPr lang="en-US" b="1" i="0">
                <a:solidFill>
                  <a:srgbClr val="000000"/>
                </a:solidFill>
                <a:effectLst/>
                <a:latin typeface="Open Sans" panose="020B0606030504020204" pitchFamily="34" charset="0"/>
              </a:rPr>
              <a:t>For most adults (particularly adults aged ≥65 years) and for pregnant persons in the first or second trimester:</a:t>
            </a:r>
            <a:r>
              <a:rPr lang="en-US" b="0" i="0">
                <a:solidFill>
                  <a:srgbClr val="000000"/>
                </a:solidFill>
                <a:effectLst/>
                <a:latin typeface="Open Sans" panose="020B0606030504020204" pitchFamily="34" charset="0"/>
              </a:rPr>
              <a:t> Vaccination during July and August should be avoided unless there is concern that vaccination later in the season might not be possible.</a:t>
            </a:r>
          </a:p>
          <a:p>
            <a:pPr algn="l">
              <a:buFont typeface="Arial" panose="020B0604020202020204" pitchFamily="34" charset="0"/>
              <a:buChar char="•"/>
            </a:pPr>
            <a:r>
              <a:rPr lang="en-US" b="1" i="0">
                <a:solidFill>
                  <a:srgbClr val="000000"/>
                </a:solidFill>
                <a:effectLst/>
                <a:latin typeface="Open Sans" panose="020B0606030504020204" pitchFamily="34" charset="0"/>
              </a:rPr>
              <a:t>Children who require 2 doses:</a:t>
            </a:r>
            <a:r>
              <a:rPr lang="en-US" b="0" i="0">
                <a:solidFill>
                  <a:srgbClr val="000000"/>
                </a:solidFill>
                <a:effectLst/>
                <a:latin typeface="Open Sans" panose="020B0606030504020204" pitchFamily="34" charset="0"/>
              </a:rPr>
              <a:t> Certain children aged 6 months through 8 years require 2 doses of influenza vaccine for the season (see Children Aged 6 Months Through 8 Years: Number of Influenza Vaccine Doses) (</a:t>
            </a:r>
            <a:r>
              <a:rPr lang="en-US" b="0" i="0" u="sng">
                <a:solidFill>
                  <a:srgbClr val="075290"/>
                </a:solidFill>
                <a:effectLst/>
                <a:latin typeface="Open Sans" panose="020B0606030504020204" pitchFamily="34" charset="0"/>
                <a:hlinkClick r:id="rId3"/>
              </a:rPr>
              <a:t>Figure</a:t>
            </a:r>
            <a:r>
              <a:rPr lang="en-US" b="0" i="0">
                <a:solidFill>
                  <a:srgbClr val="000000"/>
                </a:solidFill>
                <a:effectLst/>
                <a:latin typeface="Open Sans" panose="020B0606030504020204" pitchFamily="34" charset="0"/>
              </a:rPr>
              <a:t>). These children should receive their first dose as soon as possible (including during July and August, if vaccine is available) to allow the second dose (which must be administered ≥4 weeks later) to be received, ideally, by the end of October.</a:t>
            </a:r>
          </a:p>
          <a:p>
            <a:pPr algn="l">
              <a:buFont typeface="Arial" panose="020B0604020202020204" pitchFamily="34" charset="0"/>
              <a:buChar char="•"/>
            </a:pPr>
            <a:r>
              <a:rPr lang="en-US" b="1" i="0">
                <a:solidFill>
                  <a:srgbClr val="000000"/>
                </a:solidFill>
                <a:effectLst/>
                <a:latin typeface="Open Sans" panose="020B0606030504020204" pitchFamily="34" charset="0"/>
              </a:rPr>
              <a:t>Children who require only 1 dose:</a:t>
            </a:r>
            <a:r>
              <a:rPr lang="en-US" b="0" i="0">
                <a:solidFill>
                  <a:srgbClr val="000000"/>
                </a:solidFill>
                <a:effectLst/>
                <a:latin typeface="Open Sans" panose="020B0606030504020204" pitchFamily="34" charset="0"/>
              </a:rPr>
              <a:t> Vaccination during July and August can be considered for children of any age who need only 1 dose of influenza vaccine for the season. Although waning of immunity after vaccination over the course of the season has been observed among all age groups (</a:t>
            </a:r>
            <a:r>
              <a:rPr lang="en-US" b="0" i="1">
                <a:solidFill>
                  <a:srgbClr val="000000"/>
                </a:solidFill>
                <a:effectLst/>
                <a:latin typeface="Open Sans" panose="020B0606030504020204" pitchFamily="34" charset="0"/>
              </a:rPr>
              <a:t>21</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37</a:t>
            </a:r>
            <a:r>
              <a:rPr lang="en-US" b="0" i="0">
                <a:solidFill>
                  <a:srgbClr val="000000"/>
                </a:solidFill>
                <a:effectLst/>
                <a:latin typeface="Open Sans" panose="020B0606030504020204" pitchFamily="34" charset="0"/>
              </a:rPr>
              <a:t>), there are fewer published studies reporting results specifically among children (</a:t>
            </a:r>
            <a:r>
              <a:rPr lang="en-US" b="0" i="1">
                <a:solidFill>
                  <a:srgbClr val="000000"/>
                </a:solidFill>
                <a:effectLst/>
                <a:latin typeface="Open Sans" panose="020B0606030504020204" pitchFamily="34" charset="0"/>
              </a:rPr>
              <a:t>21</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30</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32</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33</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37</a:t>
            </a:r>
            <a:r>
              <a:rPr lang="en-US" b="0" i="0">
                <a:solidFill>
                  <a:srgbClr val="000000"/>
                </a:solidFill>
                <a:effectLst/>
                <a:latin typeface="Open Sans" panose="020B0606030504020204" pitchFamily="34" charset="0"/>
              </a:rPr>
              <a:t>). Moreover, children in this group might visit health care providers during the late summer months for medical examinations before the start of school. Vaccination can be considered at this time because it represents a vaccination opportunity.</a:t>
            </a:r>
          </a:p>
          <a:p>
            <a:pPr algn="l">
              <a:buFont typeface="Arial" panose="020B0604020202020204" pitchFamily="34" charset="0"/>
              <a:buChar char="•"/>
            </a:pPr>
            <a:r>
              <a:rPr lang="en-US" b="1" i="0">
                <a:solidFill>
                  <a:srgbClr val="000000"/>
                </a:solidFill>
                <a:effectLst/>
                <a:latin typeface="Open Sans" panose="020B0606030504020204" pitchFamily="34" charset="0"/>
              </a:rPr>
              <a:t>Pregnant persons in the third trimester:</a:t>
            </a:r>
            <a:r>
              <a:rPr lang="en-US" b="0" i="0">
                <a:solidFill>
                  <a:srgbClr val="000000"/>
                </a:solidFill>
                <a:effectLst/>
                <a:latin typeface="Open Sans" panose="020B0606030504020204" pitchFamily="34" charset="0"/>
              </a:rPr>
              <a:t> Vaccination during July and August can be considered for pregnant persons who are in the third trimester during these months because vaccination has been associated in multiple studies with reduced risk for influenza illness in their infants during the first months after birth, when they are too young to receive influenza vaccine (</a:t>
            </a:r>
            <a:r>
              <a:rPr lang="en-US" b="0" i="1">
                <a:solidFill>
                  <a:srgbClr val="000000"/>
                </a:solidFill>
                <a:effectLst/>
                <a:latin typeface="Open Sans" panose="020B0606030504020204" pitchFamily="34" charset="0"/>
              </a:rPr>
              <a:t>38</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41</a:t>
            </a:r>
            <a:r>
              <a:rPr lang="en-US" b="0" i="0">
                <a:solidFill>
                  <a:srgbClr val="000000"/>
                </a:solidFill>
                <a:effectLst/>
                <a:latin typeface="Open Sans" panose="020B0606030504020204" pitchFamily="34" charset="0"/>
              </a:rPr>
              <a:t>). For pregnant persons in the first or second trimester during July and August, waiting to vaccinate until September or October is preferable, unless there is concern that later vaccination might not be possible.</a:t>
            </a:r>
          </a:p>
          <a:p>
            <a:pPr algn="l"/>
            <a:r>
              <a:rPr lang="en-US" b="0" i="0">
                <a:solidFill>
                  <a:srgbClr val="000000"/>
                </a:solidFill>
                <a:effectLst/>
                <a:latin typeface="Open Sans" panose="020B0606030504020204" pitchFamily="34" charset="0"/>
              </a:rPr>
              <a:t>Community vaccination programs should balance maximizing the likelihood of persistence of vaccine-induced protection through the season with avoiding missed opportunities to vaccinate or vaccinating after onset of influenza circulation occurs. Efforts should be structured to optimize vaccination coverage before influenza activity in the community begins. Vaccination should continue to be offered as long as influenza viruses are circulating and unexpired vaccine is available. To avoid missed opportunities for vaccination, providers should offer vaccination during routine health care visits and hospitalizations. No recommendation is made for revaccination (i.e., providing a booster dose) later in the season of persons who have been fully vaccinated for the season, regardless of when the current season vaccine was received.</a:t>
            </a:r>
          </a:p>
          <a:p>
            <a:pPr algn="l"/>
            <a:r>
              <a:rPr lang="en-US" b="0" i="0">
                <a:solidFill>
                  <a:srgbClr val="000000"/>
                </a:solidFill>
                <a:effectLst/>
                <a:latin typeface="Open Sans" panose="020B0606030504020204" pitchFamily="34" charset="0"/>
              </a:rPr>
              <a:t>Optimally, vaccination should occur before onset of influenza activity in the community. However, because timing of the onset, peak, and decline of influenza activity varies, the ideal time to start vaccinating cannot be predicted each season. Moreover, more than one outbreak might occur in a community in a single season. In the United States, localized outbreaks indicating the start of seasonal influenza activity can occur as early as October. However, in 30 (77%) of 39 influenza seasons from 1982–83 through 2021–22, peak influenza activity did not occur until January or later, and in 24 (62%) seasons, the peak was in February or later (</a:t>
            </a:r>
            <a:r>
              <a:rPr lang="en-US" b="0" i="1">
                <a:solidFill>
                  <a:srgbClr val="000000"/>
                </a:solidFill>
                <a:effectLst/>
                <a:latin typeface="Open Sans" panose="020B0606030504020204" pitchFamily="34" charset="0"/>
              </a:rPr>
              <a:t>42</a:t>
            </a:r>
            <a:r>
              <a:rPr lang="en-US" b="0" i="0">
                <a:solidFill>
                  <a:srgbClr val="000000"/>
                </a:solidFill>
                <a:effectLst/>
                <a:latin typeface="Open Sans" panose="020B0606030504020204" pitchFamily="34" charset="0"/>
              </a:rPr>
              <a:t>). Activity peaked in February in 17 (44%) of these seasons (</a:t>
            </a:r>
            <a:r>
              <a:rPr lang="en-US" b="0" i="1">
                <a:solidFill>
                  <a:srgbClr val="000000"/>
                </a:solidFill>
                <a:effectLst/>
                <a:latin typeface="Open Sans" panose="020B0606030504020204" pitchFamily="34" charset="0"/>
              </a:rPr>
              <a:t>42</a:t>
            </a:r>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Vaccination efforts should continue throughout the season because the duration of the influenza season varies, and influenza activity might not occur in certain communities until February, March, or later (</a:t>
            </a:r>
            <a:r>
              <a:rPr lang="en-US" b="0" i="1">
                <a:solidFill>
                  <a:srgbClr val="000000"/>
                </a:solidFill>
                <a:effectLst/>
                <a:latin typeface="Open Sans" panose="020B0606030504020204" pitchFamily="34" charset="0"/>
              </a:rPr>
              <a:t>17</a:t>
            </a:r>
            <a:r>
              <a:rPr lang="en-US" b="0" i="0">
                <a:solidFill>
                  <a:srgbClr val="000000"/>
                </a:solidFill>
                <a:effectLst/>
                <a:latin typeface="Open Sans" panose="020B0606030504020204" pitchFamily="34" charset="0"/>
              </a:rPr>
              <a:t>). Providers should offer influenza vaccine at healthcare visits to those not yet vaccinated, and organized vaccination campaigns should continue throughout the influenza season, including after influenza activity has begun in the community. Although vaccination by the end of October is recommended, vaccine administered in December or later, even if influenza activity has already begun, might be beneficial in most influenza seasons. Providers should offer influenza vaccination to unvaccinated persons who have already become ill with influenza during the season because the vaccine might protect them against other circulating influenza viruses.</a:t>
            </a:r>
          </a:p>
          <a:p>
            <a:br>
              <a:rPr lang="en-US"/>
            </a:br>
            <a:endParaRPr lang="en-US" b="0" i="0">
              <a:solidFill>
                <a:srgbClr val="000000"/>
              </a:solidFill>
              <a:effectLst/>
              <a:latin typeface="Open Sans" panose="020B0606030504020204" pitchFamily="34" charset="0"/>
            </a:endParaRPr>
          </a:p>
          <a:p>
            <a:endParaRPr lang="en-US"/>
          </a:p>
        </p:txBody>
      </p:sp>
      <p:sp>
        <p:nvSpPr>
          <p:cNvPr id="4" name="Footer Placeholder 3"/>
          <p:cNvSpPr>
            <a:spLocks noGrp="1"/>
          </p:cNvSpPr>
          <p:nvPr>
            <p:ph type="ftr" sz="quarter" idx="4"/>
          </p:nvPr>
        </p:nvSpPr>
        <p:spPr/>
        <p:txBody>
          <a:bodyPr/>
          <a:lstStyle/>
          <a:p>
            <a:r>
              <a:rPr lang="en-US"/>
              <a:t>EPIC 2023</a:t>
            </a:r>
          </a:p>
        </p:txBody>
      </p:sp>
      <p:sp>
        <p:nvSpPr>
          <p:cNvPr id="5" name="Slide Number Placeholder 4"/>
          <p:cNvSpPr>
            <a:spLocks noGrp="1"/>
          </p:cNvSpPr>
          <p:nvPr>
            <p:ph type="sldNum" sz="quarter" idx="5"/>
          </p:nvPr>
        </p:nvSpPr>
        <p:spPr/>
        <p:txBody>
          <a:bodyPr/>
          <a:lstStyle/>
          <a:p>
            <a:fld id="{FCAE2EBA-2834-4C6A-95ED-EBF5279A6CE9}" type="slidenum">
              <a:rPr lang="en-US" smtClean="0"/>
              <a:t>49</a:t>
            </a:fld>
            <a:endParaRPr lang="en-US"/>
          </a:p>
        </p:txBody>
      </p:sp>
    </p:spTree>
    <p:extLst>
      <p:ext uri="{BB962C8B-B14F-4D97-AF65-F5344CB8AC3E}">
        <p14:creationId xmlns:p14="http://schemas.microsoft.com/office/powerpoint/2010/main" val="7616532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Flu can be serious and lead to hospitalization or death. Flu vaccination is the best way to protect against flu. Between 140,000 and 710,000 people were hospitalized with flu each year during 2010–2020. People from some racial and ethnic minority groups are more likely to be hospitalized with flu. Compared to White adults, flu hospitalization rates* are:</a:t>
            </a:r>
          </a:p>
          <a:p>
            <a:pPr algn="l">
              <a:buFont typeface="Arial" panose="020B0604020202020204" pitchFamily="34" charset="0"/>
              <a:buChar char="•"/>
            </a:pPr>
            <a:r>
              <a:rPr lang="en-US" b="1" i="0">
                <a:solidFill>
                  <a:srgbClr val="000000"/>
                </a:solidFill>
                <a:effectLst/>
                <a:latin typeface="Open Sans" panose="020B0606030504020204" pitchFamily="34" charset="0"/>
              </a:rPr>
              <a:t>Nearly 80% higher</a:t>
            </a:r>
            <a:r>
              <a:rPr lang="en-US" b="0" i="0">
                <a:solidFill>
                  <a:srgbClr val="000000"/>
                </a:solidFill>
                <a:effectLst/>
                <a:latin typeface="Open Sans" panose="020B0606030504020204" pitchFamily="34" charset="0"/>
              </a:rPr>
              <a:t> among Black adults</a:t>
            </a:r>
          </a:p>
          <a:p>
            <a:pPr algn="l">
              <a:buFont typeface="Arial" panose="020B0604020202020204" pitchFamily="34" charset="0"/>
              <a:buChar char="•"/>
            </a:pPr>
            <a:r>
              <a:rPr lang="en-US" b="1" i="0">
                <a:solidFill>
                  <a:srgbClr val="000000"/>
                </a:solidFill>
                <a:effectLst/>
                <a:latin typeface="Open Sans" panose="020B0606030504020204" pitchFamily="34" charset="0"/>
              </a:rPr>
              <a:t>30% higher</a:t>
            </a:r>
            <a:r>
              <a:rPr lang="en-US" b="0" i="0">
                <a:solidFill>
                  <a:srgbClr val="000000"/>
                </a:solidFill>
                <a:effectLst/>
                <a:latin typeface="Open Sans" panose="020B0606030504020204" pitchFamily="34" charset="0"/>
              </a:rPr>
              <a:t> among American Indian/Alaska Native (AI/AN) adults</a:t>
            </a:r>
          </a:p>
          <a:p>
            <a:pPr algn="l">
              <a:buFont typeface="Arial" panose="020B0604020202020204" pitchFamily="34" charset="0"/>
              <a:buChar char="•"/>
            </a:pPr>
            <a:r>
              <a:rPr lang="en-US" b="1" i="0">
                <a:solidFill>
                  <a:srgbClr val="000000"/>
                </a:solidFill>
                <a:effectLst/>
                <a:latin typeface="Open Sans" panose="020B0606030504020204" pitchFamily="34" charset="0"/>
              </a:rPr>
              <a:t>20% higher</a:t>
            </a:r>
            <a:r>
              <a:rPr lang="en-US" b="0" i="0">
                <a:solidFill>
                  <a:srgbClr val="000000"/>
                </a:solidFill>
                <a:effectLst/>
                <a:latin typeface="Open Sans" panose="020B0606030504020204" pitchFamily="34" charset="0"/>
              </a:rPr>
              <a:t> among Hispanic adults</a:t>
            </a:r>
          </a:p>
          <a:p>
            <a:pPr algn="l"/>
            <a:r>
              <a:rPr lang="en-US" b="0" i="0">
                <a:solidFill>
                  <a:srgbClr val="000000"/>
                </a:solidFill>
                <a:effectLst/>
                <a:latin typeface="Open Sans" panose="020B0606030504020204" pitchFamily="34" charset="0"/>
              </a:rPr>
              <a:t>Vaccination may not always prevent infection, but it can make </a:t>
            </a:r>
            <a:r>
              <a:rPr lang="en-US" b="0" i="0" u="sng">
                <a:solidFill>
                  <a:srgbClr val="075290"/>
                </a:solidFill>
                <a:effectLst/>
                <a:latin typeface="Open Sans" panose="020B0606030504020204" pitchFamily="34" charset="0"/>
                <a:hlinkClick r:id="rId3"/>
              </a:rPr>
              <a:t>symptoms less severe and reduce the risk of being hospitalized</a:t>
            </a:r>
            <a:r>
              <a:rPr lang="en-US" b="0" i="0">
                <a:solidFill>
                  <a:srgbClr val="000000"/>
                </a:solidFill>
                <a:effectLst/>
                <a:latin typeface="Open Sans" panose="020B0606030504020204" pitchFamily="34" charset="0"/>
              </a:rPr>
              <a:t>. Since 2010, flu vaccination coverage has been consistently lower among Black, Hispanic, and AI/AN adults. During the 2021–2022 season, flu vaccination coverage was 54% among White adults, 42% among Black adults, 38% among Hispanic adults, and 41% among AI/AN adults. There are many reasons for these inequities, including lack of access to health care and insurance, missed opportunities to vaccinate, and misinformation and distrust. Racism and prejudice are known to worsen inequalities. In addition to disparities in vaccine uptake, there are likely other factors contributing to worse outcomes for some groups.</a:t>
            </a:r>
          </a:p>
          <a:p>
            <a:pPr algn="l"/>
            <a:r>
              <a:rPr lang="en-US" b="0" i="0">
                <a:solidFill>
                  <a:srgbClr val="000000"/>
                </a:solidFill>
                <a:effectLst/>
                <a:latin typeface="Open Sans" panose="020B0606030504020204" pitchFamily="34" charset="0"/>
              </a:rPr>
              <a:t>Increasing equitable vaccine uptake requires addressing the range of reasons why people do not get vaccinated. Over the past two years, CDC has begun two programs to address vaccination barriers and raise awareness about the importance of flu vaccination, specifically among people from racial and ethnic minority groups: the </a:t>
            </a:r>
            <a:r>
              <a:rPr lang="en-US" b="0" i="0" u="sng">
                <a:solidFill>
                  <a:srgbClr val="075290"/>
                </a:solidFill>
                <a:effectLst/>
                <a:latin typeface="Open Sans" panose="020B0606030504020204" pitchFamily="34" charset="0"/>
                <a:hlinkClick r:id="rId4"/>
              </a:rPr>
              <a:t>Partnering for Vaccine Equity (P4VE)</a:t>
            </a:r>
            <a:r>
              <a:rPr lang="en-US" b="0" i="0">
                <a:solidFill>
                  <a:srgbClr val="000000"/>
                </a:solidFill>
                <a:effectLst/>
                <a:latin typeface="Open Sans" panose="020B0606030504020204" pitchFamily="34" charset="0"/>
              </a:rPr>
              <a:t> program and a targeted </a:t>
            </a:r>
            <a:r>
              <a:rPr lang="en-US" b="0" i="0" u="sng">
                <a:solidFill>
                  <a:srgbClr val="075290"/>
                </a:solidFill>
                <a:effectLst/>
                <a:latin typeface="Open Sans" panose="020B0606030504020204" pitchFamily="34" charset="0"/>
                <a:hlinkClick r:id="rId5"/>
              </a:rPr>
              <a:t>flu vaccination campaign</a:t>
            </a:r>
            <a:r>
              <a:rPr lang="en-US" b="0" i="0">
                <a:solidFill>
                  <a:srgbClr val="000000"/>
                </a:solidFill>
                <a:effectLst/>
                <a:latin typeface="Open Sans" panose="020B0606030504020204" pitchFamily="34" charset="0"/>
              </a:rPr>
              <a:t>.</a:t>
            </a:r>
          </a:p>
          <a:p>
            <a:endParaRPr lang="en-US"/>
          </a:p>
          <a:p>
            <a:pPr algn="l"/>
            <a:r>
              <a:rPr lang="en-US" b="1" i="0">
                <a:solidFill>
                  <a:srgbClr val="000000"/>
                </a:solidFill>
                <a:effectLst/>
                <a:latin typeface="Open Sans" panose="020B0606030504020204" pitchFamily="34" charset="0"/>
              </a:rPr>
              <a:t>Results: </a:t>
            </a:r>
            <a:r>
              <a:rPr lang="en-US" b="0" i="0">
                <a:solidFill>
                  <a:srgbClr val="000000"/>
                </a:solidFill>
                <a:effectLst/>
                <a:latin typeface="Open Sans" panose="020B0606030504020204" pitchFamily="34" charset="0"/>
              </a:rPr>
              <a:t>From 2009–10 through 2021–22, age-adjusted influenza hospitalization rates (hospitalizations per 100,000 population) were higher among non-Hispanic Black (Black) (rate ratio [RR] = 1.8), American Indian or Alaska Native (AI/AN; RR = 1.3), and Hispanic (RR = 1.2) adults, compared with the rate among White adults. During the 2021–22 season, influenza vaccination coverage was lower among Hispanic (37.9%), AI/AN (40.9%), Black (42.0%), and other/multiple race (42.6%) adults compared with that among White (53.9%) and non-Hispanic Asian (Asian) (54.2%) adults; coverage has been consistently higher among White and Asian adults compared with that among Black and Hispanic adults since the 2010–11 season. The disparity in vaccination coverage by race and ethnicity was present among those who reported having medical insurance, a personal health care provider, and a routine medical checkup in the past year.</a:t>
            </a:r>
          </a:p>
          <a:p>
            <a:pPr algn="l"/>
            <a:r>
              <a:rPr lang="en-US" b="1" i="0">
                <a:solidFill>
                  <a:srgbClr val="000000"/>
                </a:solidFill>
                <a:effectLst/>
                <a:latin typeface="Open Sans" panose="020B0606030504020204" pitchFamily="34" charset="0"/>
              </a:rPr>
              <a:t>Conclusions and Implications for Public Health Practice: </a:t>
            </a:r>
            <a:r>
              <a:rPr lang="en-US" b="0" i="0">
                <a:solidFill>
                  <a:srgbClr val="000000"/>
                </a:solidFill>
                <a:effectLst/>
                <a:latin typeface="Open Sans" panose="020B0606030504020204" pitchFamily="34" charset="0"/>
              </a:rPr>
              <a:t>Racial and ethnic disparities in influenza disease severity and influenza vaccination coverage persist. Health care providers should assess patient vaccination status at all medical visits and offer (or provide a referral for) all recommended vaccines. Tailored programmatic efforts to provide influenza vaccination through nontraditional settings, along with national and community-level efforts to improve awareness of the importance of influenza vaccination in preventing illness, hospitalization, and death among racial and ethnic minority communities might help address health care access barriers and improve vaccine confidence, leading to decreases in disparities in influenza vaccination coverage and disease severity.</a:t>
            </a:r>
          </a:p>
          <a:p>
            <a:pPr algn="l"/>
            <a:br>
              <a:rPr lang="en-US" b="0" i="0">
                <a:solidFill>
                  <a:srgbClr val="000000"/>
                </a:solidFill>
                <a:effectLst/>
                <a:latin typeface="Open Sans" panose="020B0606030504020204" pitchFamily="34" charset="0"/>
              </a:rPr>
            </a:br>
            <a:endParaRPr lang="en-US" b="0" i="0">
              <a:solidFill>
                <a:srgbClr val="000000"/>
              </a:solidFill>
              <a:effectLst/>
              <a:latin typeface="Open Sans" panose="020B0606030504020204" pitchFamily="34" charset="0"/>
            </a:endParaRPr>
          </a:p>
          <a:p>
            <a:endParaRPr lang="en-US"/>
          </a:p>
        </p:txBody>
      </p:sp>
      <p:sp>
        <p:nvSpPr>
          <p:cNvPr id="4" name="Footer Placeholder 3"/>
          <p:cNvSpPr>
            <a:spLocks noGrp="1"/>
          </p:cNvSpPr>
          <p:nvPr>
            <p:ph type="ftr" sz="quarter" idx="4"/>
          </p:nvPr>
        </p:nvSpPr>
        <p:spPr/>
        <p:txBody>
          <a:bodyPr/>
          <a:lstStyle/>
          <a:p>
            <a:r>
              <a:rPr lang="en-US"/>
              <a:t>EPIC 2023</a:t>
            </a:r>
          </a:p>
        </p:txBody>
      </p:sp>
      <p:sp>
        <p:nvSpPr>
          <p:cNvPr id="5" name="Slide Number Placeholder 4"/>
          <p:cNvSpPr>
            <a:spLocks noGrp="1"/>
          </p:cNvSpPr>
          <p:nvPr>
            <p:ph type="sldNum" sz="quarter" idx="5"/>
          </p:nvPr>
        </p:nvSpPr>
        <p:spPr/>
        <p:txBody>
          <a:bodyPr/>
          <a:lstStyle/>
          <a:p>
            <a:fld id="{FCAE2EBA-2834-4C6A-95ED-EBF5279A6CE9}" type="slidenum">
              <a:rPr lang="en-US" smtClean="0"/>
              <a:t>50</a:t>
            </a:fld>
            <a:endParaRPr lang="en-US"/>
          </a:p>
        </p:txBody>
      </p:sp>
    </p:spTree>
    <p:extLst>
      <p:ext uri="{BB962C8B-B14F-4D97-AF65-F5344CB8AC3E}">
        <p14:creationId xmlns:p14="http://schemas.microsoft.com/office/powerpoint/2010/main" val="266990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2023</a:t>
            </a:r>
          </a:p>
        </p:txBody>
      </p:sp>
      <p:sp>
        <p:nvSpPr>
          <p:cNvPr id="5" name="Notes Placeholder 4"/>
          <p:cNvSpPr>
            <a:spLocks noGrp="1"/>
          </p:cNvSpPr>
          <p:nvPr>
            <p:ph type="body"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 </a:t>
            </a:r>
            <a:r>
              <a:rPr lang="en-US" sz="1200"/>
              <a:t>https://</a:t>
            </a:r>
            <a:r>
              <a:rPr lang="en-US" sz="1200" err="1"/>
              <a:t>www.immunize.org</a:t>
            </a:r>
            <a:r>
              <a:rPr lang="en-US" sz="1200"/>
              <a:t>/</a:t>
            </a:r>
            <a:r>
              <a:rPr lang="en-US" sz="1200" err="1"/>
              <a:t>catg.d</a:t>
            </a:r>
            <a:r>
              <a:rPr lang="en-US" sz="1200"/>
              <a:t>/p4037.pdf</a:t>
            </a:r>
          </a:p>
          <a:p>
            <a:endParaRPr lang="en-US"/>
          </a:p>
          <a:p>
            <a:r>
              <a:rPr lang="en-US"/>
              <a:t>Speaker Notes:</a:t>
            </a:r>
          </a:p>
          <a:p>
            <a:r>
              <a:rPr lang="en-US"/>
              <a:t>Read off a few lines of table</a:t>
            </a:r>
          </a:p>
          <a:p>
            <a:endParaRPr lang="en-US"/>
          </a:p>
          <a:p>
            <a:r>
              <a:rPr lang="en-US"/>
              <a:t>Additional Resource:</a:t>
            </a:r>
          </a:p>
        </p:txBody>
      </p:sp>
    </p:spTree>
    <p:extLst>
      <p:ext uri="{BB962C8B-B14F-4D97-AF65-F5344CB8AC3E}">
        <p14:creationId xmlns:p14="http://schemas.microsoft.com/office/powerpoint/2010/main" val="1624023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anchor="b"/>
          <a:lstStyle/>
          <a:p>
            <a:pPr algn="r"/>
            <a:endParaRPr lang="en-US" sz="1200"/>
          </a:p>
        </p:txBody>
      </p:sp>
      <p:sp>
        <p:nvSpPr>
          <p:cNvPr id="233474" name="Rectangle 6"/>
          <p:cNvSpPr txBox="1">
            <a:spLocks noGrp="1" noChangeArrowheads="1"/>
          </p:cNvSpPr>
          <p:nvPr/>
        </p:nvSpPr>
        <p:spPr bwMode="auto">
          <a:xfrm>
            <a:off x="0" y="8829967"/>
            <a:ext cx="2971800" cy="464820"/>
          </a:xfrm>
          <a:prstGeom prst="rect">
            <a:avLst/>
          </a:prstGeom>
          <a:noFill/>
          <a:ln w="9525">
            <a:noFill/>
            <a:miter lim="800000"/>
            <a:headEnd/>
            <a:tailEnd/>
          </a:ln>
        </p:spPr>
        <p:txBody>
          <a:bodyPr lIns="91432" tIns="45716" rIns="91432" bIns="45716" anchor="b"/>
          <a:lstStyle/>
          <a:p>
            <a:endParaRPr lang="en-US" sz="1200"/>
          </a:p>
        </p:txBody>
      </p:sp>
      <p:sp>
        <p:nvSpPr>
          <p:cNvPr id="233475"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lIns="91432" tIns="45716" rIns="91432" bIns="45716" anchor="b"/>
          <a:lstStyle/>
          <a:p>
            <a:pPr algn="r"/>
            <a:endParaRPr lang="en-US" sz="1200"/>
          </a:p>
        </p:txBody>
      </p:sp>
      <p:sp>
        <p:nvSpPr>
          <p:cNvPr id="233476" name="Rectangle 6"/>
          <p:cNvSpPr txBox="1">
            <a:spLocks noGrp="1" noChangeArrowheads="1"/>
          </p:cNvSpPr>
          <p:nvPr/>
        </p:nvSpPr>
        <p:spPr bwMode="auto">
          <a:xfrm>
            <a:off x="0" y="8829967"/>
            <a:ext cx="2971800" cy="464820"/>
          </a:xfrm>
          <a:prstGeom prst="rect">
            <a:avLst/>
          </a:prstGeom>
          <a:noFill/>
          <a:ln w="9525">
            <a:noFill/>
            <a:miter lim="800000"/>
            <a:headEnd/>
            <a:tailEnd/>
          </a:ln>
        </p:spPr>
        <p:txBody>
          <a:bodyPr lIns="91432" tIns="45716" rIns="91432" bIns="45716" anchor="b"/>
          <a:lstStyle/>
          <a:p>
            <a:endParaRPr lang="en-US" sz="1200"/>
          </a:p>
        </p:txBody>
      </p:sp>
      <p:sp>
        <p:nvSpPr>
          <p:cNvPr id="233477"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lIns="91432" tIns="45716" rIns="91432" bIns="45716" anchor="b"/>
          <a:lstStyle/>
          <a:p>
            <a:pPr algn="r"/>
            <a:endParaRPr lang="en-US" sz="1200"/>
          </a:p>
        </p:txBody>
      </p:sp>
      <p:sp>
        <p:nvSpPr>
          <p:cNvPr id="233478" name="Rectangle 2"/>
          <p:cNvSpPr>
            <a:spLocks noGrp="1" noRot="1" noChangeAspect="1" noChangeArrowheads="1" noTextEdit="1"/>
          </p:cNvSpPr>
          <p:nvPr>
            <p:ph type="sldImg"/>
          </p:nvPr>
        </p:nvSpPr>
        <p:spPr>
          <a:xfrm>
            <a:off x="331788" y="696913"/>
            <a:ext cx="6197600" cy="3486150"/>
          </a:xfrm>
          <a:ln/>
        </p:spPr>
      </p:sp>
      <p:sp>
        <p:nvSpPr>
          <p:cNvPr id="233479" name="Rectangle 3"/>
          <p:cNvSpPr>
            <a:spLocks noGrp="1" noChangeArrowheads="1"/>
          </p:cNvSpPr>
          <p:nvPr>
            <p:ph type="body" idx="1"/>
          </p:nvPr>
        </p:nvSpPr>
        <p:spPr>
          <a:xfrm>
            <a:off x="457200" y="4415790"/>
            <a:ext cx="5943600" cy="4415790"/>
          </a:xfrm>
          <a:noFill/>
          <a:ln/>
        </p:spPr>
        <p:txBody>
          <a:bodyPr lIns="91432" tIns="45716" rIns="91432" bIns="45716"/>
          <a:lstStyle/>
          <a:p>
            <a:pPr eaLnBrk="1" hangingPunct="1"/>
            <a:r>
              <a:rPr lang="en-US" sz="1000" b="1">
                <a:latin typeface="Arial" charset="0"/>
              </a:rPr>
              <a:t>Slide shows an adult with jaundiced sclera from acute hepatitis A infection</a:t>
            </a:r>
          </a:p>
          <a:p>
            <a:pPr eaLnBrk="1" hangingPunct="1"/>
            <a:r>
              <a:rPr lang="en-US" sz="1000">
                <a:latin typeface="Arial" charset="0"/>
              </a:rPr>
              <a:t>Hepatitis A is the most commonly reported type of hepatitis; Transmission of the virus is by fecal-oral route (person to person contact or ingestion of contaminated food or water) </a:t>
            </a:r>
          </a:p>
          <a:p>
            <a:pPr eaLnBrk="1" hangingPunct="1"/>
            <a:r>
              <a:rPr lang="en-US" sz="1000">
                <a:latin typeface="Arial" charset="0"/>
              </a:rPr>
              <a:t>Incubation period from infection to symptoms is 15-50 days</a:t>
            </a:r>
          </a:p>
          <a:p>
            <a:pPr eaLnBrk="1" hangingPunct="1"/>
            <a:r>
              <a:rPr lang="en-US" sz="1000">
                <a:latin typeface="Arial" charset="0"/>
              </a:rPr>
              <a:t>Symptoms in older children &amp; adults are fever, malaise, anorexia, nausea, abdominal discomfort, dark urine, jaundice (70%)</a:t>
            </a:r>
          </a:p>
          <a:p>
            <a:pPr eaLnBrk="1" hangingPunct="1"/>
            <a:r>
              <a:rPr lang="en-US" sz="1000">
                <a:latin typeface="Arial" charset="0"/>
              </a:rPr>
              <a:t>70% of children younger than 6 years are asymptomatic</a:t>
            </a:r>
          </a:p>
          <a:p>
            <a:pPr eaLnBrk="1" hangingPunct="1"/>
            <a:r>
              <a:rPr lang="en-US" sz="1000">
                <a:latin typeface="Arial" charset="0"/>
              </a:rPr>
              <a:t>Case fatality rate is 0.3 - 2% </a:t>
            </a:r>
          </a:p>
          <a:p>
            <a:pPr eaLnBrk="1" hangingPunct="1"/>
            <a:r>
              <a:rPr lang="en-US" sz="1000">
                <a:latin typeface="Arial" charset="0"/>
              </a:rPr>
              <a:t>No carrier state has been identified</a:t>
            </a:r>
          </a:p>
          <a:p>
            <a:pPr eaLnBrk="1" hangingPunct="1"/>
            <a:r>
              <a:rPr lang="en-US" sz="1000" b="1">
                <a:latin typeface="Arial" charset="0"/>
              </a:rPr>
              <a:t>References:</a:t>
            </a:r>
          </a:p>
          <a:p>
            <a:pPr eaLnBrk="1" hangingPunct="1"/>
            <a:r>
              <a:rPr lang="en-US" sz="1000">
                <a:latin typeface="Arial" charset="0"/>
              </a:rPr>
              <a:t>1. Epidemiology and Prevention of Vaccine-Preventable Diseases, 13th edition</a:t>
            </a:r>
            <a:r>
              <a:rPr lang="en-US" sz="1000" baseline="0">
                <a:latin typeface="Arial" charset="0"/>
              </a:rPr>
              <a:t> 2015</a:t>
            </a:r>
            <a:r>
              <a:rPr lang="en-US" sz="1000">
                <a:latin typeface="Arial" charset="0"/>
              </a:rPr>
              <a:t>. HHS, CDC.</a:t>
            </a:r>
            <a:r>
              <a:rPr lang="en-US">
                <a:latin typeface="Arial" charset="0"/>
              </a:rPr>
              <a:t> </a:t>
            </a:r>
            <a:endParaRPr lang="en-US" sz="1000">
              <a:latin typeface="Arial" charset="0"/>
            </a:endParaRPr>
          </a:p>
          <a:p>
            <a:pPr eaLnBrk="1" hangingPunct="1"/>
            <a:r>
              <a:rPr lang="en-US" sz="1000">
                <a:latin typeface="Arial" charset="0"/>
              </a:rPr>
              <a:t>2. Prevention of Hepatitis A Through Active or Passive Immunization - Recommendations of the Advisory Committee on Immunization Practices (ACIP) MMWR Vol. 55/No. RR-7 May 19, 2006</a:t>
            </a:r>
          </a:p>
          <a:p>
            <a:pPr eaLnBrk="1" hangingPunct="1"/>
            <a:endParaRPr lang="en-US" sz="1000">
              <a:latin typeface="Arial" charset="0"/>
            </a:endParaRPr>
          </a:p>
          <a:p>
            <a:pPr eaLnBrk="1" hangingPunct="1"/>
            <a:endParaRPr lang="en-US" sz="1000">
              <a:latin typeface="Arial" charset="0"/>
            </a:endParaRPr>
          </a:p>
        </p:txBody>
      </p:sp>
      <p:sp>
        <p:nvSpPr>
          <p:cNvPr id="9" name="Footer Placeholder 8"/>
          <p:cNvSpPr>
            <a:spLocks noGrp="1"/>
          </p:cNvSpPr>
          <p:nvPr>
            <p:ph type="ftr" sz="quarter" idx="4"/>
          </p:nvPr>
        </p:nvSpPr>
        <p:spPr/>
        <p:txBody>
          <a:bodyPr/>
          <a:lstStyle/>
          <a:p>
            <a:pPr>
              <a:defRPr/>
            </a:pPr>
            <a:r>
              <a:rPr lang="en-US"/>
              <a:t>EPIC 2023</a:t>
            </a:r>
          </a:p>
        </p:txBody>
      </p:sp>
      <p:sp>
        <p:nvSpPr>
          <p:cNvPr id="11" name="Slide Number Placeholder 10"/>
          <p:cNvSpPr>
            <a:spLocks noGrp="1"/>
          </p:cNvSpPr>
          <p:nvPr>
            <p:ph type="sldNum" sz="quarter" idx="10"/>
          </p:nvPr>
        </p:nvSpPr>
        <p:spPr/>
        <p:txBody>
          <a:bodyPr/>
          <a:lstStyle/>
          <a:p>
            <a:pPr>
              <a:defRPr/>
            </a:pPr>
            <a:fld id="{2E5DF860-C424-434C-9ED3-87ECBF4FB3BE}" type="slidenum">
              <a:rPr lang="en-US" smtClean="0"/>
              <a:pPr>
                <a:defRPr/>
              </a:pPr>
              <a:t>51</a:t>
            </a:fld>
            <a:endParaRPr lang="en-US"/>
          </a:p>
        </p:txBody>
      </p:sp>
    </p:spTree>
    <p:extLst>
      <p:ext uri="{BB962C8B-B14F-4D97-AF65-F5344CB8AC3E}">
        <p14:creationId xmlns:p14="http://schemas.microsoft.com/office/powerpoint/2010/main" val="2711025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6"/>
          <p:cNvSpPr txBox="1">
            <a:spLocks noGrp="1" noChangeArrowheads="1"/>
          </p:cNvSpPr>
          <p:nvPr/>
        </p:nvSpPr>
        <p:spPr bwMode="auto">
          <a:xfrm>
            <a:off x="117486" y="8445877"/>
            <a:ext cx="3187455" cy="482304"/>
          </a:xfrm>
          <a:prstGeom prst="rect">
            <a:avLst/>
          </a:prstGeom>
          <a:noFill/>
          <a:ln w="9525">
            <a:noFill/>
            <a:miter lim="800000"/>
            <a:headEnd/>
            <a:tailEnd/>
          </a:ln>
        </p:spPr>
        <p:txBody>
          <a:bodyPr lIns="96170" tIns="48085" rIns="96170" bIns="48085" anchor="b"/>
          <a:lstStyle/>
          <a:p>
            <a:endParaRPr lang="en-US" sz="1200">
              <a:solidFill>
                <a:srgbClr val="000000"/>
              </a:solidFill>
            </a:endParaRPr>
          </a:p>
        </p:txBody>
      </p:sp>
      <p:sp>
        <p:nvSpPr>
          <p:cNvPr id="239619"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239620" name="Rectangle 6"/>
          <p:cNvSpPr txBox="1">
            <a:spLocks noGrp="1" noChangeArrowheads="1"/>
          </p:cNvSpPr>
          <p:nvPr/>
        </p:nvSpPr>
        <p:spPr bwMode="auto">
          <a:xfrm>
            <a:off x="1" y="8415789"/>
            <a:ext cx="3187455" cy="482304"/>
          </a:xfrm>
          <a:prstGeom prst="rect">
            <a:avLst/>
          </a:prstGeom>
          <a:noFill/>
          <a:ln w="9525">
            <a:noFill/>
            <a:miter lim="800000"/>
            <a:headEnd/>
            <a:tailEnd/>
          </a:ln>
        </p:spPr>
        <p:txBody>
          <a:bodyPr lIns="96170" tIns="48085" rIns="96170" bIns="48085" anchor="b"/>
          <a:lstStyle/>
          <a:p>
            <a:endParaRPr lang="en-US" sz="1200">
              <a:solidFill>
                <a:srgbClr val="000000"/>
              </a:solidFill>
            </a:endParaRPr>
          </a:p>
        </p:txBody>
      </p:sp>
      <p:sp>
        <p:nvSpPr>
          <p:cNvPr id="239621"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239622" name="Rectangle 2"/>
          <p:cNvSpPr>
            <a:spLocks noGrp="1" noRot="1" noChangeAspect="1" noChangeArrowheads="1" noTextEdit="1"/>
          </p:cNvSpPr>
          <p:nvPr>
            <p:ph type="sldImg"/>
          </p:nvPr>
        </p:nvSpPr>
        <p:spPr>
          <a:xfrm>
            <a:off x="466725" y="722313"/>
            <a:ext cx="6427788" cy="3614737"/>
          </a:xfrm>
          <a:ln/>
        </p:spPr>
      </p:sp>
      <p:sp>
        <p:nvSpPr>
          <p:cNvPr id="239623" name="Rectangle 3"/>
          <p:cNvSpPr>
            <a:spLocks noGrp="1" noChangeArrowheads="1"/>
          </p:cNvSpPr>
          <p:nvPr>
            <p:ph type="body" idx="1"/>
          </p:nvPr>
        </p:nvSpPr>
        <p:spPr>
          <a:xfrm>
            <a:off x="53931" y="4266147"/>
            <a:ext cx="9217058" cy="5732985"/>
          </a:xfrm>
          <a:noFill/>
          <a:ln/>
        </p:spPr>
        <p:txBody>
          <a:bodyPr lIns="96170" tIns="48085" rIns="96170" bIns="48085"/>
          <a:lstStyle/>
          <a:p>
            <a:pPr eaLnBrk="1" hangingPunct="1">
              <a:lnSpc>
                <a:spcPct val="80000"/>
              </a:lnSpc>
            </a:pPr>
            <a:endParaRPr lang="en-US" sz="1000" b="1"/>
          </a:p>
          <a:p>
            <a:pPr eaLnBrk="1" hangingPunct="1">
              <a:lnSpc>
                <a:spcPct val="80000"/>
              </a:lnSpc>
            </a:pPr>
            <a:r>
              <a:rPr lang="en-US" sz="1000" b="1"/>
              <a:t>References:</a:t>
            </a:r>
          </a:p>
          <a:p>
            <a:pPr marL="228600" indent="-228600" eaLnBrk="1" hangingPunct="1">
              <a:lnSpc>
                <a:spcPct val="80000"/>
              </a:lnSpc>
              <a:buAutoNum type="arabicPeriod"/>
            </a:pPr>
            <a:r>
              <a:rPr lang="en-US" sz="1000"/>
              <a:t>Prevention of Hepatitis A Through Active or Passive Immunization - Recommendations of the Advisory Committee on Immunization Practices (ACIP) MMWR Vol. 55/No. RR-7 May 19, 2006</a:t>
            </a:r>
          </a:p>
          <a:p>
            <a:pPr>
              <a:spcBef>
                <a:spcPct val="0"/>
              </a:spcBef>
            </a:pPr>
            <a:r>
              <a:rPr lang="en-US" sz="1000"/>
              <a:t>http://</a:t>
            </a:r>
            <a:r>
              <a:rPr lang="en-US" sz="1000" err="1"/>
              <a:t>www.cdc.gov</a:t>
            </a:r>
            <a:r>
              <a:rPr lang="en-US" sz="1000"/>
              <a:t>/vaccines/</a:t>
            </a:r>
            <a:r>
              <a:rPr lang="en-US" sz="1000" err="1"/>
              <a:t>acip</a:t>
            </a:r>
            <a:r>
              <a:rPr lang="en-US" sz="1000"/>
              <a:t>/</a:t>
            </a:r>
            <a:r>
              <a:rPr lang="en-US" sz="1000" err="1"/>
              <a:t>index.html</a:t>
            </a:r>
            <a:r>
              <a:rPr lang="en-US" sz="1000"/>
              <a:t> </a:t>
            </a:r>
          </a:p>
          <a:p>
            <a:pPr>
              <a:spcBef>
                <a:spcPct val="0"/>
              </a:spcBef>
            </a:pPr>
            <a:r>
              <a:rPr lang="en-US" sz="1000"/>
              <a:t>For more details about all the vaccine preventable diseases reviewed in this presentation, refer to:  Epidemiology and Prevention of Vaccine-Preventable Diseases (The Pink Book). HHS, CDC. </a:t>
            </a:r>
            <a:r>
              <a:rPr lang="en-US" sz="1000">
                <a:hlinkClick r:id="rId3"/>
              </a:rPr>
              <a:t>https://www.cdc.gov/vaccines/pubs/pinkbook/index.htm</a:t>
            </a:r>
            <a:endParaRPr lang="en-US" sz="1000"/>
          </a:p>
          <a:p>
            <a:pPr marL="228600" indent="-228600" eaLnBrk="1" hangingPunct="1">
              <a:lnSpc>
                <a:spcPct val="80000"/>
              </a:lnSpc>
              <a:buAutoNum type="arabicPeriod"/>
            </a:pPr>
            <a:endParaRPr lang="en-US" sz="1000"/>
          </a:p>
          <a:p>
            <a:pPr marL="228600" indent="-228600" eaLnBrk="1" hangingPunct="1">
              <a:lnSpc>
                <a:spcPct val="80000"/>
              </a:lnSpc>
              <a:buAutoNum type="arabicPeriod"/>
            </a:pPr>
            <a:endParaRPr lang="en-US" sz="1000"/>
          </a:p>
          <a:p>
            <a:r>
              <a:rPr lang="en-US"/>
              <a:t>Hepatitis A occurs throughout the world. It is highly endemic in some areas, particularly Central and South America, Africa, the Middle East, Asia, and the Western Pacific. </a:t>
            </a:r>
          </a:p>
          <a:p>
            <a:r>
              <a:rPr lang="en-US"/>
              <a:t>Historically, children 2–18 had highest rates of hepatitis A (15 to 20 cases per 100,000)</a:t>
            </a:r>
          </a:p>
          <a:p>
            <a:r>
              <a:rPr lang="en-US"/>
              <a:t>Prior to 2000, incidence higher in Western states</a:t>
            </a:r>
          </a:p>
          <a:p>
            <a:r>
              <a:rPr lang="en-US"/>
              <a:t>Rates declined 95.5% since vaccination initiation in 1996 to 2011</a:t>
            </a:r>
          </a:p>
          <a:p>
            <a:r>
              <a:rPr lang="en-US"/>
              <a:t>From 2016-2021, over 37,000 outbreak-associated cases reported from 35 states</a:t>
            </a:r>
          </a:p>
          <a:p>
            <a:br>
              <a:rPr lang="en-US" sz="1000"/>
            </a:br>
            <a:r>
              <a:rPr lang="en-US"/>
              <a:t>Humans are the only natural reservoir of the virus. There are no insect or animal vectors. A chronic HAV state has not been reported although infections may relapse or be prolonged.</a:t>
            </a:r>
          </a:p>
          <a:p>
            <a:endParaRPr lang="en-US" sz="1000"/>
          </a:p>
          <a:p>
            <a:r>
              <a:rPr lang="en-US"/>
              <a:t>The incubation period of hepatitis A is approximately 28 days (range 15 to 50 days). The clinical course of hepatitis A is indistinguishable from that of other types of acute viral hepatitis. The illness typically has an abrupt onset of fever, malaise, anorexia, nausea, abdominal discomfort, dark urine, and jaundice. Clinical illness usually does not last longer than 2 months, although 10% to 15% of persons have prolonged or relapsing signs and symptoms for up to 6 months. Virus may be excreted during a relapse or prolonged Illness.</a:t>
            </a:r>
          </a:p>
          <a:p>
            <a:r>
              <a:rPr lang="en-US"/>
              <a:t>The likelihood of symptomatic illness from HAV infection is directly related to age. In children younger than age 6 years, most (70%) infections are asymptomatic. In older children and adults, infection is usually symptomatic, with jaundice occurring in more than 70% of patients.</a:t>
            </a:r>
          </a:p>
          <a:p>
            <a:br>
              <a:rPr lang="en-US" sz="1000"/>
            </a:br>
            <a:r>
              <a:rPr lang="en-US"/>
              <a:t>HAV infection is acquired primarily by the fecal-oral route by either ingestion of contaminated food or water or direct contact with an infectious person. Since the virus is present in blood during the illness prodrome, HAV has been transmitted on rare occasions by blood transfusion as well as solid organ transplantation. Although HAV may be present in saliva, transmission by saliva has not been demonstrated. Waterborne outbreaks are infrequent in the United States and are usually associated with sewage-contaminated or inadequately treated water.</a:t>
            </a:r>
          </a:p>
          <a:p>
            <a:endParaRPr lang="en-US" sz="1000"/>
          </a:p>
          <a:p>
            <a:r>
              <a:rPr lang="en-US" sz="1000"/>
              <a:t>Vaccination – same as MMR, remember 6-11 month old travelers to Hep A endemic areas.</a:t>
            </a:r>
            <a:br>
              <a:rPr lang="en-US" sz="1000"/>
            </a:br>
            <a:endParaRPr lang="en-US" sz="1000"/>
          </a:p>
        </p:txBody>
      </p:sp>
      <p:sp>
        <p:nvSpPr>
          <p:cNvPr id="9" name="Footer Placeholder 8"/>
          <p:cNvSpPr>
            <a:spLocks noGrp="1"/>
          </p:cNvSpPr>
          <p:nvPr>
            <p:ph type="ftr" sz="quarter" idx="4"/>
          </p:nvPr>
        </p:nvSpPr>
        <p:spPr>
          <a:xfrm>
            <a:off x="5201644" y="7974824"/>
            <a:ext cx="3077739" cy="471053"/>
          </a:xfrm>
          <a:prstGeom prst="rect">
            <a:avLst/>
          </a:prstGeom>
        </p:spPr>
        <p:txBody>
          <a:bodyPr/>
          <a:lstStyle/>
          <a:p>
            <a:pPr>
              <a:defRPr/>
            </a:pPr>
            <a:r>
              <a:rPr lang="en-US">
                <a:cs typeface="+mn-cs"/>
              </a:rPr>
              <a:t>EPIC 2023</a:t>
            </a:r>
          </a:p>
        </p:txBody>
      </p:sp>
    </p:spTree>
    <p:extLst>
      <p:ext uri="{BB962C8B-B14F-4D97-AF65-F5344CB8AC3E}">
        <p14:creationId xmlns:p14="http://schemas.microsoft.com/office/powerpoint/2010/main" val="4122114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6"/>
          <p:cNvSpPr txBox="1">
            <a:spLocks noGrp="1" noChangeArrowheads="1"/>
          </p:cNvSpPr>
          <p:nvPr/>
        </p:nvSpPr>
        <p:spPr bwMode="auto">
          <a:xfrm>
            <a:off x="117486" y="8445877"/>
            <a:ext cx="3187455" cy="482304"/>
          </a:xfrm>
          <a:prstGeom prst="rect">
            <a:avLst/>
          </a:prstGeom>
          <a:noFill/>
          <a:ln w="9525">
            <a:noFill/>
            <a:miter lim="800000"/>
            <a:headEnd/>
            <a:tailEnd/>
          </a:ln>
        </p:spPr>
        <p:txBody>
          <a:bodyPr lIns="96170" tIns="48085" rIns="96170" bIns="48085" anchor="b"/>
          <a:lstStyle/>
          <a:p>
            <a:endParaRPr lang="en-US" sz="1200">
              <a:solidFill>
                <a:srgbClr val="000000"/>
              </a:solidFill>
            </a:endParaRPr>
          </a:p>
        </p:txBody>
      </p:sp>
      <p:sp>
        <p:nvSpPr>
          <p:cNvPr id="239619"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239620" name="Rectangle 6"/>
          <p:cNvSpPr txBox="1">
            <a:spLocks noGrp="1" noChangeArrowheads="1"/>
          </p:cNvSpPr>
          <p:nvPr/>
        </p:nvSpPr>
        <p:spPr bwMode="auto">
          <a:xfrm>
            <a:off x="1" y="8415789"/>
            <a:ext cx="3187455" cy="482304"/>
          </a:xfrm>
          <a:prstGeom prst="rect">
            <a:avLst/>
          </a:prstGeom>
          <a:noFill/>
          <a:ln w="9525">
            <a:noFill/>
            <a:miter lim="800000"/>
            <a:headEnd/>
            <a:tailEnd/>
          </a:ln>
        </p:spPr>
        <p:txBody>
          <a:bodyPr lIns="96170" tIns="48085" rIns="96170" bIns="48085" anchor="b"/>
          <a:lstStyle/>
          <a:p>
            <a:endParaRPr lang="en-US" sz="1200">
              <a:solidFill>
                <a:srgbClr val="000000"/>
              </a:solidFill>
            </a:endParaRPr>
          </a:p>
        </p:txBody>
      </p:sp>
      <p:sp>
        <p:nvSpPr>
          <p:cNvPr id="239621" name="Rectangle 7"/>
          <p:cNvSpPr txBox="1">
            <a:spLocks noGrp="1" noChangeArrowheads="1"/>
          </p:cNvSpPr>
          <p:nvPr/>
        </p:nvSpPr>
        <p:spPr bwMode="auto">
          <a:xfrm>
            <a:off x="4166509" y="9155538"/>
            <a:ext cx="3187455" cy="482304"/>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239622" name="Rectangle 2"/>
          <p:cNvSpPr>
            <a:spLocks noGrp="1" noRot="1" noChangeAspect="1" noChangeArrowheads="1" noTextEdit="1"/>
          </p:cNvSpPr>
          <p:nvPr>
            <p:ph type="sldImg"/>
          </p:nvPr>
        </p:nvSpPr>
        <p:spPr>
          <a:xfrm>
            <a:off x="466725" y="722313"/>
            <a:ext cx="6427788" cy="3614737"/>
          </a:xfrm>
          <a:ln/>
        </p:spPr>
      </p:sp>
      <p:sp>
        <p:nvSpPr>
          <p:cNvPr id="239623" name="Rectangle 3"/>
          <p:cNvSpPr>
            <a:spLocks noGrp="1" noChangeArrowheads="1"/>
          </p:cNvSpPr>
          <p:nvPr>
            <p:ph type="body" idx="1"/>
          </p:nvPr>
        </p:nvSpPr>
        <p:spPr>
          <a:xfrm>
            <a:off x="53930" y="4266147"/>
            <a:ext cx="8867819" cy="5732985"/>
          </a:xfrm>
          <a:noFill/>
          <a:ln/>
        </p:spPr>
        <p:txBody>
          <a:bodyPr lIns="96170" tIns="48085" rIns="96170" bIns="48085"/>
          <a:lstStyle/>
          <a:p>
            <a:pPr eaLnBrk="1" hangingPunct="1">
              <a:lnSpc>
                <a:spcPct val="80000"/>
              </a:lnSpc>
            </a:pPr>
            <a:endParaRPr lang="en-US" sz="1000" b="1"/>
          </a:p>
          <a:p>
            <a:pPr eaLnBrk="1" hangingPunct="1">
              <a:lnSpc>
                <a:spcPct val="80000"/>
              </a:lnSpc>
            </a:pPr>
            <a:r>
              <a:rPr lang="en-US" sz="1000" b="1"/>
              <a:t>References:</a:t>
            </a:r>
          </a:p>
          <a:p>
            <a:pPr marL="228600" indent="-228600" eaLnBrk="1" hangingPunct="1">
              <a:lnSpc>
                <a:spcPct val="80000"/>
              </a:lnSpc>
              <a:buAutoNum type="arabicPeriod"/>
            </a:pPr>
            <a:r>
              <a:rPr lang="en-US" sz="1000"/>
              <a:t>Prevention of Hepatitis A Through Active or Passive Immunization - Recommendations of the Advisory Committee on Immunization Practices (ACIP) MMWR Vol. 55/No. RR-7 May 19, 2006</a:t>
            </a:r>
          </a:p>
          <a:p>
            <a:pPr>
              <a:spcBef>
                <a:spcPct val="0"/>
              </a:spcBef>
            </a:pPr>
            <a:r>
              <a:rPr lang="en-US" sz="1000"/>
              <a:t>http://</a:t>
            </a:r>
            <a:r>
              <a:rPr lang="en-US" sz="1000" err="1"/>
              <a:t>www.cdc.gov</a:t>
            </a:r>
            <a:r>
              <a:rPr lang="en-US" sz="1000"/>
              <a:t>/vaccines/</a:t>
            </a:r>
            <a:r>
              <a:rPr lang="en-US" sz="1000" err="1"/>
              <a:t>acip</a:t>
            </a:r>
            <a:r>
              <a:rPr lang="en-US" sz="1000"/>
              <a:t>/</a:t>
            </a:r>
            <a:r>
              <a:rPr lang="en-US" sz="1000" err="1"/>
              <a:t>index.html</a:t>
            </a:r>
            <a:r>
              <a:rPr lang="en-US" sz="1000"/>
              <a:t> </a:t>
            </a:r>
          </a:p>
          <a:p>
            <a:pPr>
              <a:spcBef>
                <a:spcPct val="0"/>
              </a:spcBef>
            </a:pPr>
            <a:r>
              <a:rPr lang="en-US" sz="1000"/>
              <a:t>For more details about all the vaccine preventable diseases reviewed in this presentation, refer to:  Epidemiology and Prevention of Vaccine-Preventable Diseases (The Pink Book). HHS, CDC. </a:t>
            </a:r>
            <a:r>
              <a:rPr lang="en-US" sz="1000">
                <a:hlinkClick r:id="rId3"/>
              </a:rPr>
              <a:t>https://www.cdc.gov/vaccines/pubs/pinkbook/index.htm</a:t>
            </a:r>
            <a:endParaRPr lang="en-US" sz="1000"/>
          </a:p>
          <a:p>
            <a:pPr eaLnBrk="1" hangingPunct="1">
              <a:lnSpc>
                <a:spcPct val="80000"/>
              </a:lnSpc>
            </a:pPr>
            <a:endParaRPr lang="en-US" sz="1000"/>
          </a:p>
        </p:txBody>
      </p:sp>
      <p:sp>
        <p:nvSpPr>
          <p:cNvPr id="9" name="Footer Placeholder 8"/>
          <p:cNvSpPr>
            <a:spLocks noGrp="1"/>
          </p:cNvSpPr>
          <p:nvPr>
            <p:ph type="ftr" sz="quarter" idx="4"/>
          </p:nvPr>
        </p:nvSpPr>
        <p:spPr>
          <a:xfrm>
            <a:off x="5201644" y="7974824"/>
            <a:ext cx="3077739" cy="471053"/>
          </a:xfrm>
          <a:prstGeom prst="rect">
            <a:avLst/>
          </a:prstGeom>
        </p:spPr>
        <p:txBody>
          <a:bodyPr/>
          <a:lstStyle/>
          <a:p>
            <a:pPr>
              <a:defRPr/>
            </a:pPr>
            <a:r>
              <a:rPr lang="en-US">
                <a:cs typeface="+mn-cs"/>
              </a:rPr>
              <a:t>EPIC 2023</a:t>
            </a:r>
          </a:p>
        </p:txBody>
      </p:sp>
    </p:spTree>
    <p:extLst>
      <p:ext uri="{BB962C8B-B14F-4D97-AF65-F5344CB8AC3E}">
        <p14:creationId xmlns:p14="http://schemas.microsoft.com/office/powerpoint/2010/main" val="3251284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6"/>
          <p:cNvSpPr txBox="1">
            <a:spLocks noGrp="1" noChangeArrowheads="1"/>
          </p:cNvSpPr>
          <p:nvPr/>
        </p:nvSpPr>
        <p:spPr bwMode="auto">
          <a:xfrm>
            <a:off x="632422" y="6917744"/>
            <a:ext cx="4213368" cy="364868"/>
          </a:xfrm>
          <a:prstGeom prst="rect">
            <a:avLst/>
          </a:prstGeom>
          <a:noFill/>
          <a:ln w="9525">
            <a:noFill/>
            <a:miter lim="800000"/>
            <a:headEnd/>
            <a:tailEnd/>
          </a:ln>
        </p:spPr>
        <p:txBody>
          <a:bodyPr lIns="96170" tIns="48085" rIns="96170" bIns="48085" anchor="b"/>
          <a:lstStyle/>
          <a:p>
            <a:endParaRPr lang="en-US" sz="1200"/>
          </a:p>
        </p:txBody>
      </p:sp>
      <p:sp>
        <p:nvSpPr>
          <p:cNvPr id="24166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p>
        </p:txBody>
      </p:sp>
      <p:sp>
        <p:nvSpPr>
          <p:cNvPr id="241668"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p>
        </p:txBody>
      </p:sp>
      <p:sp>
        <p:nvSpPr>
          <p:cNvPr id="241669"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p>
        </p:txBody>
      </p:sp>
      <p:sp>
        <p:nvSpPr>
          <p:cNvPr id="241670" name="Rectangle 2"/>
          <p:cNvSpPr>
            <a:spLocks noGrp="1" noRot="1" noChangeAspect="1" noChangeArrowheads="1" noTextEdit="1"/>
          </p:cNvSpPr>
          <p:nvPr>
            <p:ph type="sldImg"/>
          </p:nvPr>
        </p:nvSpPr>
        <p:spPr>
          <a:xfrm>
            <a:off x="998538" y="390525"/>
            <a:ext cx="4860925" cy="2733675"/>
          </a:xfrm>
          <a:ln/>
        </p:spPr>
      </p:sp>
      <p:sp>
        <p:nvSpPr>
          <p:cNvPr id="241671" name="Rectangle 3"/>
          <p:cNvSpPr>
            <a:spLocks noGrp="1" noChangeArrowheads="1"/>
          </p:cNvSpPr>
          <p:nvPr>
            <p:ph type="body" idx="1"/>
          </p:nvPr>
        </p:nvSpPr>
        <p:spPr>
          <a:xfrm>
            <a:off x="432142" y="3414563"/>
            <a:ext cx="8773642" cy="3040977"/>
          </a:xfrm>
          <a:noFill/>
          <a:ln/>
        </p:spPr>
        <p:txBody>
          <a:bodyPr lIns="94584" tIns="47292" rIns="94584" bIns="47292"/>
          <a:lstStyle/>
          <a:p>
            <a:pPr lvl="0" eaLnBrk="1" hangingPunct="1"/>
            <a:endParaRPr lang="en-US" sz="1000" b="1">
              <a:solidFill>
                <a:srgbClr val="000000"/>
              </a:solidFill>
            </a:endParaRPr>
          </a:p>
          <a:p>
            <a:pPr lvl="0" eaLnBrk="1" hangingPunct="1"/>
            <a:r>
              <a:rPr lang="en-US" sz="2100" kern="0">
                <a:solidFill>
                  <a:srgbClr val="FFFFFF"/>
                </a:solidFill>
                <a:latin typeface="Calibri"/>
              </a:rPr>
              <a:t>HAV in research laboratory settings</a:t>
            </a:r>
          </a:p>
          <a:p>
            <a:pPr marL="659559" lvl="3" indent="-295549">
              <a:buClr>
                <a:srgbClr val="FFFFFF"/>
              </a:buClr>
              <a:buFontTx/>
              <a:buChar char="•"/>
            </a:pPr>
            <a:r>
              <a:rPr lang="en-US" sz="2100" kern="0">
                <a:solidFill>
                  <a:srgbClr val="FFFFFF"/>
                </a:solidFill>
                <a:latin typeface="Calibri"/>
              </a:rPr>
              <a:t>Healthy persons through age 40 who have recently been exposed to Hepatitis A virus</a:t>
            </a:r>
          </a:p>
          <a:p>
            <a:pPr marL="659559" lvl="3" indent="-295549">
              <a:buClr>
                <a:srgbClr val="FFFFFF"/>
              </a:buClr>
              <a:buFontTx/>
              <a:buChar char="•"/>
            </a:pPr>
            <a:endParaRPr lang="en-US" sz="2100" kern="0">
              <a:solidFill>
                <a:srgbClr val="FFFFFF"/>
              </a:solidFill>
              <a:latin typeface="Calibri"/>
            </a:endParaRPr>
          </a:p>
          <a:p>
            <a:pPr defTabSz="942189" fontAlgn="base">
              <a:spcBef>
                <a:spcPct val="0"/>
              </a:spcBef>
              <a:spcAft>
                <a:spcPct val="0"/>
              </a:spcAft>
              <a:defRPr/>
            </a:pPr>
            <a:r>
              <a:rPr lang="en-US" sz="1400">
                <a:solidFill>
                  <a:srgbClr val="FFFFFF"/>
                </a:solidFill>
                <a:latin typeface="Calibri"/>
                <a:cs typeface="Arial" charset="0"/>
              </a:rPr>
              <a:t>5. MMWR, November 2, 2018, Vol. 67, No. 43</a:t>
            </a:r>
          </a:p>
          <a:p>
            <a:endParaRPr lang="en-US" sz="1000"/>
          </a:p>
          <a:p>
            <a:pPr defTabSz="961787">
              <a:lnSpc>
                <a:spcPct val="80000"/>
              </a:lnSpc>
              <a:spcBef>
                <a:spcPct val="0"/>
              </a:spcBef>
              <a:defRPr/>
            </a:pPr>
            <a:endParaRPr lang="en-US" sz="1000">
              <a:solidFill>
                <a:srgbClr val="000000"/>
              </a:solidFill>
              <a:latin typeface="Arial"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cs typeface="+mn-cs"/>
              </a:rPr>
              <a:t>EPIC 2023</a:t>
            </a:r>
          </a:p>
        </p:txBody>
      </p:sp>
    </p:spTree>
    <p:extLst>
      <p:ext uri="{BB962C8B-B14F-4D97-AF65-F5344CB8AC3E}">
        <p14:creationId xmlns:p14="http://schemas.microsoft.com/office/powerpoint/2010/main" val="2230151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243715"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243716" name="Rectangle 6"/>
          <p:cNvSpPr txBox="1">
            <a:spLocks noGrp="1" noChangeArrowheads="1"/>
          </p:cNvSpPr>
          <p:nvPr/>
        </p:nvSpPr>
        <p:spPr bwMode="auto">
          <a:xfrm>
            <a:off x="0" y="8887346"/>
            <a:ext cx="2932429" cy="468176"/>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243717" name="Rectangle 7"/>
          <p:cNvSpPr txBox="1">
            <a:spLocks noGrp="1" noChangeArrowheads="1"/>
          </p:cNvSpPr>
          <p:nvPr/>
        </p:nvSpPr>
        <p:spPr bwMode="auto">
          <a:xfrm>
            <a:off x="3833150" y="8887346"/>
            <a:ext cx="2932429" cy="468176"/>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endParaRPr>
          </a:p>
        </p:txBody>
      </p:sp>
      <p:sp>
        <p:nvSpPr>
          <p:cNvPr id="243718" name="Rectangle 2"/>
          <p:cNvSpPr>
            <a:spLocks noGrp="1" noRot="1" noChangeAspect="1" noChangeArrowheads="1" noTextEdit="1"/>
          </p:cNvSpPr>
          <p:nvPr>
            <p:ph type="sldImg"/>
          </p:nvPr>
        </p:nvSpPr>
        <p:spPr>
          <a:xfrm>
            <a:off x="303213" y="690563"/>
            <a:ext cx="6235700" cy="3508375"/>
          </a:xfrm>
          <a:ln/>
        </p:spPr>
      </p:sp>
      <p:sp>
        <p:nvSpPr>
          <p:cNvPr id="803843" name="Rectangle 3"/>
          <p:cNvSpPr>
            <a:spLocks noGrp="1" noChangeArrowheads="1"/>
          </p:cNvSpPr>
          <p:nvPr>
            <p:ph type="body" idx="1"/>
          </p:nvPr>
        </p:nvSpPr>
        <p:spPr>
          <a:xfrm>
            <a:off x="120907" y="4169440"/>
            <a:ext cx="9040429" cy="4581089"/>
          </a:xfrm>
        </p:spPr>
        <p:txBody>
          <a:bodyPr lIns="89688" tIns="44843" rIns="89688" bIns="44843"/>
          <a:lstStyle/>
          <a:p>
            <a:pPr eaLnBrk="1" hangingPunct="1">
              <a:buClr>
                <a:schemeClr val="tx1"/>
              </a:buClr>
              <a:buFont typeface="Wingdings" pitchFamily="2" charset="2"/>
              <a:buNone/>
            </a:pPr>
            <a:endParaRPr lang="en-US" sz="1000"/>
          </a:p>
          <a:p>
            <a:pPr eaLnBrk="1" hangingPunct="1">
              <a:buClr>
                <a:schemeClr val="tx1"/>
              </a:buClr>
              <a:buFont typeface="Wingdings" pitchFamily="2" charset="2"/>
              <a:buNone/>
            </a:pPr>
            <a:r>
              <a:rPr lang="en-US" sz="1000"/>
              <a:t>References: </a:t>
            </a:r>
          </a:p>
          <a:p>
            <a:pPr>
              <a:spcBef>
                <a:spcPct val="0"/>
              </a:spcBef>
            </a:pPr>
            <a:r>
              <a:rPr lang="en-US" sz="1000"/>
              <a:t>http://</a:t>
            </a:r>
            <a:r>
              <a:rPr lang="en-US" sz="1000" err="1"/>
              <a:t>www.cdc.gov</a:t>
            </a:r>
            <a:r>
              <a:rPr lang="en-US" sz="1000"/>
              <a:t>/vaccines/</a:t>
            </a:r>
            <a:r>
              <a:rPr lang="en-US" sz="1000" err="1"/>
              <a:t>acip</a:t>
            </a:r>
            <a:r>
              <a:rPr lang="en-US" sz="1000"/>
              <a:t>/</a:t>
            </a:r>
            <a:r>
              <a:rPr lang="en-US" sz="1000" err="1"/>
              <a:t>index.html</a:t>
            </a:r>
            <a:r>
              <a:rPr lang="en-US" sz="1000"/>
              <a:t> </a:t>
            </a:r>
          </a:p>
          <a:p>
            <a:pPr>
              <a:spcBef>
                <a:spcPct val="0"/>
              </a:spcBef>
            </a:pPr>
            <a:r>
              <a:rPr lang="en-US" sz="1000"/>
              <a:t>For more details about all the vaccine preventable diseases reviewed in this presentation, refer to:  Epidemiology and Prevention of Vaccine-Preventable Diseases (The Pink Book). HHS, CDC. </a:t>
            </a:r>
            <a:r>
              <a:rPr lang="en-US" sz="1000">
                <a:hlinkClick r:id="rId3"/>
              </a:rPr>
              <a:t>https://www.cdc.gov/vaccines/pubs/pinkbook/index.htm</a:t>
            </a:r>
            <a:endParaRPr lang="en-US" sz="1000"/>
          </a:p>
          <a:p>
            <a:pPr eaLnBrk="1" hangingPunct="1">
              <a:buClr>
                <a:schemeClr val="tx1"/>
              </a:buClr>
              <a:buFont typeface="Wingdings" pitchFamily="2" charset="2"/>
              <a:buNone/>
            </a:pPr>
            <a:endParaRPr lang="en-US" sz="1000"/>
          </a:p>
          <a:p>
            <a:pPr eaLnBrk="1" hangingPunct="1">
              <a:buClr>
                <a:schemeClr val="tx1"/>
              </a:buClr>
              <a:buFont typeface="Wingdings" pitchFamily="2" charset="2"/>
              <a:buNone/>
            </a:pPr>
            <a:r>
              <a:rPr lang="en-US" sz="1000"/>
              <a:t>Speaker notes:</a:t>
            </a:r>
          </a:p>
          <a:p>
            <a:pPr eaLnBrk="1" hangingPunct="1">
              <a:buClr>
                <a:schemeClr val="tx1"/>
              </a:buClr>
              <a:buFont typeface="Wingdings" pitchFamily="2" charset="2"/>
              <a:buNone/>
            </a:pPr>
            <a:r>
              <a:rPr lang="en-US" sz="1000"/>
              <a:t>Incubation period from time of infection to onset of symptoms is 45 to 160 days (average, 90 days) </a:t>
            </a:r>
          </a:p>
          <a:p>
            <a:pPr eaLnBrk="1" hangingPunct="1">
              <a:buClr>
                <a:schemeClr val="tx1"/>
              </a:buClr>
              <a:buFont typeface="Wingdings" pitchFamily="2" charset="2"/>
              <a:buNone/>
            </a:pPr>
            <a:r>
              <a:rPr lang="en-US" sz="1000"/>
              <a:t>Approximately 10% of acute hepatitis B infections progress to chronic Hepatitis B infection. </a:t>
            </a:r>
          </a:p>
          <a:p>
            <a:pPr eaLnBrk="1" hangingPunct="1">
              <a:buClr>
                <a:schemeClr val="tx1"/>
              </a:buClr>
              <a:buFont typeface="Wingdings" pitchFamily="2" charset="2"/>
              <a:buNone/>
            </a:pPr>
            <a:r>
              <a:rPr lang="en-US" sz="1000"/>
              <a:t>90% of infants and 30-50% of children 1-5 years of age with acute hepatitis B infection become carriers</a:t>
            </a:r>
          </a:p>
          <a:p>
            <a:pPr eaLnBrk="1" hangingPunct="1">
              <a:buClr>
                <a:schemeClr val="tx1"/>
              </a:buClr>
              <a:buFont typeface="Wingdings" pitchFamily="2" charset="2"/>
              <a:buNone/>
            </a:pPr>
            <a:r>
              <a:rPr lang="en-US" sz="1000"/>
              <a:t>Many with chronic infection are asymptomatic. Chronic infection may progress to cirrhosis, liver failure &amp; hepatocellular carcinoma</a:t>
            </a:r>
          </a:p>
          <a:p>
            <a:pPr>
              <a:buClr>
                <a:schemeClr val="tx1"/>
              </a:buClr>
            </a:pPr>
            <a:r>
              <a:rPr lang="en-US" sz="1000"/>
              <a:t>Avoid this with vaccination!!! Begin in the prenatal period.</a:t>
            </a:r>
            <a:r>
              <a:rPr lang="en-US" sz="1000" b="1" u="sng"/>
              <a:t> All pregnant women should be tested routinely for HBsAg</a:t>
            </a:r>
            <a:r>
              <a:rPr lang="en-US" sz="1000" u="sng"/>
              <a:t>  </a:t>
            </a:r>
          </a:p>
          <a:p>
            <a:pPr eaLnBrk="1" hangingPunct="1">
              <a:buClr>
                <a:schemeClr val="tx1"/>
              </a:buClr>
              <a:buFont typeface="Wingdings" pitchFamily="2" charset="2"/>
              <a:buNone/>
            </a:pPr>
            <a:endParaRPr lang="en-US" sz="1000"/>
          </a:p>
          <a:p>
            <a:pPr eaLnBrk="1" hangingPunct="1">
              <a:buClr>
                <a:schemeClr val="tx1"/>
              </a:buClr>
              <a:buFont typeface="Wingdings" pitchFamily="2" charset="2"/>
              <a:buNone/>
            </a:pPr>
            <a:r>
              <a:rPr lang="en-US" sz="1000"/>
              <a:t>Vaccinate in the nursery if at all possible, or at the 1 week or 1 month WCC visit.</a:t>
            </a:r>
          </a:p>
          <a:p>
            <a:pPr eaLnBrk="1" hangingPunct="1">
              <a:buClr>
                <a:schemeClr val="tx1"/>
              </a:buClr>
              <a:buFont typeface="Wingdings" pitchFamily="2" charset="2"/>
              <a:buNone/>
            </a:pPr>
            <a:r>
              <a:rPr lang="en-US" sz="1000"/>
              <a:t>Timing for Doses 2 and 3 of infant series added to 1</a:t>
            </a:r>
            <a:r>
              <a:rPr lang="en-US" sz="1000" baseline="30000"/>
              <a:t>st</a:t>
            </a:r>
            <a:r>
              <a:rPr lang="en-US" sz="1000"/>
              <a:t> bullet.</a:t>
            </a:r>
          </a:p>
          <a:p>
            <a:pPr eaLnBrk="1" hangingPunct="1">
              <a:buClr>
                <a:schemeClr val="tx1"/>
              </a:buClr>
              <a:buFont typeface="Wingdings" pitchFamily="2" charset="2"/>
              <a:buNone/>
            </a:pPr>
            <a:r>
              <a:rPr lang="en-US" sz="1000" b="1" u="sng"/>
              <a:t>All pregnant women should be tested routinely for HBsAg</a:t>
            </a:r>
            <a:r>
              <a:rPr lang="en-US" sz="1000" u="sng"/>
              <a:t>  </a:t>
            </a:r>
          </a:p>
          <a:p>
            <a:pPr eaLnBrk="1" hangingPunct="1">
              <a:buClr>
                <a:schemeClr val="tx1"/>
              </a:buClr>
              <a:buFont typeface="Wingdings" pitchFamily="2" charset="2"/>
              <a:buNone/>
            </a:pPr>
            <a:r>
              <a:rPr lang="en-US" sz="1000">
                <a:sym typeface="Symbol" pitchFamily="18" charset="2"/>
              </a:rPr>
              <a:t>90% of healthy adults &amp; 95% of infants, children &amp; adolescents develop adequate antibody response after a complete series</a:t>
            </a:r>
          </a:p>
          <a:p>
            <a:pPr eaLnBrk="1" hangingPunct="1">
              <a:buClr>
                <a:schemeClr val="tx1"/>
              </a:buClr>
              <a:buFont typeface="Wingdings" pitchFamily="2" charset="2"/>
              <a:buNone/>
            </a:pPr>
            <a:r>
              <a:rPr lang="en-US" sz="1000">
                <a:sym typeface="Symbol" pitchFamily="18" charset="2"/>
              </a:rPr>
              <a:t>If no antibody response after 6 doses, person is a non-responder and is susceptible to hepatitis B </a:t>
            </a:r>
          </a:p>
          <a:p>
            <a:pPr eaLnBrk="1" hangingPunct="1">
              <a:buClr>
                <a:schemeClr val="tx1"/>
              </a:buClr>
              <a:buFont typeface="Wingdings" pitchFamily="2" charset="2"/>
              <a:buNone/>
            </a:pPr>
            <a:r>
              <a:rPr lang="en-US" sz="1000">
                <a:sym typeface="Symbol" pitchFamily="18" charset="2"/>
              </a:rPr>
              <a:t>Booster doses NOT recommended for any age group</a:t>
            </a:r>
            <a:endParaRPr lang="en-US" sz="1000" b="1">
              <a:sym typeface="Symbol" pitchFamily="18" charset="2"/>
            </a:endParaRPr>
          </a:p>
          <a:p>
            <a:pPr eaLnBrk="1" hangingPunct="1"/>
            <a:r>
              <a:rPr lang="en-US" sz="1000" b="1">
                <a:sym typeface="Symbol" pitchFamily="18" charset="2"/>
              </a:rPr>
              <a:t>Additional References:</a:t>
            </a:r>
          </a:p>
          <a:p>
            <a:pPr eaLnBrk="1" hangingPunct="1"/>
            <a:r>
              <a:rPr lang="en-US" sz="1000">
                <a:sym typeface="Symbol" pitchFamily="18" charset="2"/>
              </a:rPr>
              <a:t>1. A Comprehensive Immunization Strategy to Eliminate Transmission of Hepatitis B Virus Infection in the United States. Recommendations of the Advisory Committee on Immunization Practices (ACIP) Part 1: Immunization of Infants, Children and Adolescents </a:t>
            </a:r>
            <a:r>
              <a:rPr lang="nl-NL" sz="1000">
                <a:sym typeface="Symbol" pitchFamily="18" charset="2"/>
              </a:rPr>
              <a:t>MMWR Vol. 54/ No. RR-16 December 23, 2005</a:t>
            </a:r>
            <a:endParaRPr lang="en-US" sz="1000">
              <a:sym typeface="Symbol" pitchFamily="18" charset="2"/>
            </a:endParaRPr>
          </a:p>
          <a:p>
            <a:pPr eaLnBrk="1" hangingPunct="1"/>
            <a:r>
              <a:rPr lang="en-US" sz="1000">
                <a:sym typeface="Symbol" pitchFamily="18" charset="2"/>
              </a:rPr>
              <a:t>2. A Comprehensive Immunization Strategy to Eliminate Transmission of Hepatitis B Virus Infection in the United States. Recommendations of the Advisory Committee on Immunization Practices (ACIP) Part 2: Immunization of Adults  </a:t>
            </a:r>
            <a:r>
              <a:rPr lang="nl-NL" sz="1000">
                <a:sym typeface="Symbol" pitchFamily="18" charset="2"/>
              </a:rPr>
              <a:t>MMWR Vol. 55/ No. RR-16 December 8, 2006</a:t>
            </a:r>
            <a:r>
              <a:rPr lang="en-US" sz="1000">
                <a:sym typeface="Symbol" pitchFamily="18" charset="2"/>
              </a:rPr>
              <a:t> </a:t>
            </a:r>
          </a:p>
          <a:p>
            <a:pPr eaLnBrk="1" hangingPunct="1">
              <a:lnSpc>
                <a:spcPct val="80000"/>
              </a:lnSpc>
              <a:buClr>
                <a:schemeClr val="tx1"/>
              </a:buClr>
              <a:buFont typeface="Wingdings" pitchFamily="2" charset="2"/>
              <a:buChar char="§"/>
            </a:pPr>
            <a:endParaRPr lang="en-US" sz="500" b="1">
              <a:sym typeface="Symbol" pitchFamily="18" charset="2"/>
            </a:endParaRPr>
          </a:p>
          <a:p>
            <a:pPr eaLnBrk="1" hangingPunct="1">
              <a:lnSpc>
                <a:spcPct val="80000"/>
              </a:lnSpc>
            </a:pPr>
            <a:endParaRPr lang="en-US">
              <a:solidFill>
                <a:srgbClr val="FF0000"/>
              </a:solidFill>
              <a:effectLst>
                <a:outerShdw blurRad="38100" dist="38100" dir="2700000" algn="tl">
                  <a:srgbClr val="C0C0C0"/>
                </a:outerShdw>
              </a:effectLst>
              <a:sym typeface="Symbol" pitchFamily="18" charset="2"/>
            </a:endParaRPr>
          </a:p>
        </p:txBody>
      </p:sp>
      <p:sp>
        <p:nvSpPr>
          <p:cNvPr id="9" name="Footer Placeholder 8"/>
          <p:cNvSpPr>
            <a:spLocks noGrp="1"/>
          </p:cNvSpPr>
          <p:nvPr>
            <p:ph type="ftr" sz="quarter" idx="4"/>
          </p:nvPr>
        </p:nvSpPr>
        <p:spPr>
          <a:xfrm>
            <a:off x="227139" y="8521136"/>
            <a:ext cx="2971800" cy="458787"/>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cs typeface="+mn-cs"/>
              </a:rPr>
              <a:t>EPIC 2023</a:t>
            </a:r>
          </a:p>
        </p:txBody>
      </p:sp>
      <p:sp>
        <p:nvSpPr>
          <p:cNvPr id="10" name="Slide Number Placeholder 9"/>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754020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3284538"/>
            <a:ext cx="8538518" cy="4055269"/>
          </a:xfrm>
        </p:spPr>
        <p:txBody>
          <a:bodyPr/>
          <a:lstStyle/>
          <a:p>
            <a:endParaRPr lang="en-US"/>
          </a:p>
          <a:p>
            <a:endParaRPr lang="en-US"/>
          </a:p>
          <a:p>
            <a:r>
              <a:rPr lang="en-US"/>
              <a:t>Speaker Notes:</a:t>
            </a:r>
          </a:p>
          <a:p>
            <a:r>
              <a:rPr lang="en-US"/>
              <a:t>Only single-component vaccine should be used for the birth dose and doses administered before age 6 weeks</a:t>
            </a:r>
          </a:p>
          <a:p>
            <a:endParaRPr lang="en-US"/>
          </a:p>
          <a:p>
            <a:endParaRPr lang="en-US"/>
          </a:p>
          <a:p>
            <a:r>
              <a:rPr lang="en-US"/>
              <a:t>As with infants born to HBsAg-positive mothers, for infants weighing less than 2,000 grams, the birth dose should not be counted as part of the vaccine series because of potentially reduced immunogenicity; 3 additional doses of vaccine (for a total of 4 doses) should be administered beginning when the infant reaches age 1 month. Infants with mothers whose HBsAg status is unknown should receive the last dose by age 6 months but not before age 24 weeks.</a:t>
            </a:r>
          </a:p>
          <a:p>
            <a:br>
              <a:rPr lang="en-US"/>
            </a:br>
            <a:r>
              <a:rPr lang="en-US"/>
              <a:t>Preterm infants weighing less than 2,000 grams have a decreased response to </a:t>
            </a:r>
            <a:r>
              <a:rPr lang="en-US" err="1"/>
              <a:t>HepB</a:t>
            </a:r>
            <a:r>
              <a:rPr lang="en-US"/>
              <a:t> vaccine administered before 1 month of age. However, by chronologic age 1-month preterm infants, regardless of initial birth weight or gestational age, are as likely to respond as adequately as full-term infants. Preterm infants of low birth weight whose mothers are HBsAg-negative can receive the first dose of </a:t>
            </a:r>
            <a:r>
              <a:rPr lang="en-US" err="1"/>
              <a:t>HepB</a:t>
            </a:r>
            <a:r>
              <a:rPr lang="en-US"/>
              <a:t> vaccine at chronologic age 1 month. Preterm infants discharged from the hospital before chronologic age 1 month can receive </a:t>
            </a:r>
            <a:r>
              <a:rPr lang="en-US" err="1"/>
              <a:t>HepB</a:t>
            </a:r>
            <a:r>
              <a:rPr lang="en-US"/>
              <a:t> vaccine at discharge if they are medically stable and have gained weight consistently, even if they are less than 2,000 grams.</a:t>
            </a:r>
          </a:p>
        </p:txBody>
      </p:sp>
      <p:sp>
        <p:nvSpPr>
          <p:cNvPr id="4" name="Footer Placeholder 3"/>
          <p:cNvSpPr>
            <a:spLocks noGrp="1"/>
          </p:cNvSpPr>
          <p:nvPr>
            <p:ph type="ftr" sz="quarter" idx="10"/>
          </p:nvPr>
        </p:nvSpPr>
        <p:spPr>
          <a:xfrm>
            <a:off x="182880" y="8455819"/>
            <a:ext cx="2971800" cy="458787"/>
          </a:xfrm>
        </p:spPr>
        <p:txBody>
          <a:bodyPr/>
          <a:lstStyle/>
          <a:p>
            <a:r>
              <a:rPr lang="en-US"/>
              <a:t>EPIC 2023</a:t>
            </a:r>
          </a:p>
        </p:txBody>
      </p:sp>
      <p:sp>
        <p:nvSpPr>
          <p:cNvPr id="5" name="Slide Number Placeholder 4"/>
          <p:cNvSpPr>
            <a:spLocks noGrp="1"/>
          </p:cNvSpPr>
          <p:nvPr>
            <p:ph type="sldNum" sz="quarter" idx="11"/>
          </p:nvPr>
        </p:nvSpPr>
        <p:spPr/>
        <p:txBody>
          <a:bodyPr/>
          <a:lstStyle/>
          <a:p>
            <a:fld id="{96B354E1-C109-4BB4-AFA3-B1E306625E7D}" type="slidenum">
              <a:rPr lang="en-US" smtClean="0"/>
              <a:t>56</a:t>
            </a:fld>
            <a:endParaRPr lang="en-US"/>
          </a:p>
        </p:txBody>
      </p:sp>
    </p:spTree>
    <p:extLst>
      <p:ext uri="{BB962C8B-B14F-4D97-AF65-F5344CB8AC3E}">
        <p14:creationId xmlns:p14="http://schemas.microsoft.com/office/powerpoint/2010/main" val="3541374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24808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pPr defTabSz="933420" fontAlgn="auto">
              <a:spcBef>
                <a:spcPts val="0"/>
              </a:spcBef>
              <a:spcAft>
                <a:spcPts val="0"/>
              </a:spcAft>
              <a:defRPr/>
            </a:pPr>
            <a:endParaRPr lang="en-US" sz="1200" kern="0">
              <a:solidFill>
                <a:srgbClr val="000000"/>
              </a:solidFill>
            </a:endParaRPr>
          </a:p>
        </p:txBody>
      </p:sp>
      <p:sp>
        <p:nvSpPr>
          <p:cNvPr id="243715"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4" tIns="46667" rIns="93334" bIns="46667" anchor="b"/>
          <a:lstStyle/>
          <a:p>
            <a:pPr algn="r" defTabSz="933420" fontAlgn="auto">
              <a:spcBef>
                <a:spcPts val="0"/>
              </a:spcBef>
              <a:spcAft>
                <a:spcPts val="0"/>
              </a:spcAft>
              <a:defRPr/>
            </a:pPr>
            <a:endParaRPr lang="en-US" sz="1200" kern="0">
              <a:solidFill>
                <a:srgbClr val="000000"/>
              </a:solidFill>
            </a:endParaRPr>
          </a:p>
        </p:txBody>
      </p:sp>
      <p:sp>
        <p:nvSpPr>
          <p:cNvPr id="243716"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pPr defTabSz="933420" fontAlgn="auto">
              <a:spcBef>
                <a:spcPts val="0"/>
              </a:spcBef>
              <a:spcAft>
                <a:spcPts val="0"/>
              </a:spcAft>
              <a:defRPr/>
            </a:pPr>
            <a:endParaRPr lang="en-US" sz="1200" kern="0">
              <a:solidFill>
                <a:srgbClr val="000000"/>
              </a:solidFill>
            </a:endParaRPr>
          </a:p>
        </p:txBody>
      </p:sp>
      <p:sp>
        <p:nvSpPr>
          <p:cNvPr id="243717"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4" tIns="46667" rIns="93334" bIns="46667" anchor="b"/>
          <a:lstStyle/>
          <a:p>
            <a:pPr algn="r" defTabSz="933420" fontAlgn="auto">
              <a:spcBef>
                <a:spcPts val="0"/>
              </a:spcBef>
              <a:spcAft>
                <a:spcPts val="0"/>
              </a:spcAft>
              <a:defRPr/>
            </a:pPr>
            <a:endParaRPr lang="en-US" sz="1200" kern="0">
              <a:solidFill>
                <a:srgbClr val="000000"/>
              </a:solidFill>
            </a:endParaRPr>
          </a:p>
        </p:txBody>
      </p:sp>
      <p:sp>
        <p:nvSpPr>
          <p:cNvPr id="243718" name="Rectangle 2"/>
          <p:cNvSpPr>
            <a:spLocks noGrp="1" noRot="1" noChangeAspect="1" noChangeArrowheads="1" noTextEdit="1"/>
          </p:cNvSpPr>
          <p:nvPr>
            <p:ph type="sldImg"/>
          </p:nvPr>
        </p:nvSpPr>
        <p:spPr>
          <a:xfrm>
            <a:off x="461963" y="692150"/>
            <a:ext cx="6257925" cy="3521075"/>
          </a:xfrm>
          <a:ln/>
        </p:spPr>
      </p:sp>
      <p:sp>
        <p:nvSpPr>
          <p:cNvPr id="803843" name="Rectangle 3"/>
          <p:cNvSpPr>
            <a:spLocks noGrp="1" noChangeArrowheads="1"/>
          </p:cNvSpPr>
          <p:nvPr>
            <p:ph type="body" idx="1"/>
          </p:nvPr>
        </p:nvSpPr>
        <p:spPr>
          <a:xfrm>
            <a:off x="238394" y="4497042"/>
            <a:ext cx="8814166" cy="4596440"/>
          </a:xfrm>
        </p:spPr>
        <p:txBody>
          <a:bodyPr lIns="91554" tIns="45776" rIns="91554" bIns="45776"/>
          <a:lstStyle/>
          <a:p>
            <a:r>
              <a:rPr lang="en-US" sz="1200" b="1" i="0" kern="1200">
                <a:solidFill>
                  <a:schemeClr val="tx1"/>
                </a:solidFill>
                <a:effectLst/>
                <a:latin typeface="+mn-lt"/>
                <a:ea typeface="+mn-ea"/>
                <a:cs typeface="+mn-cs"/>
              </a:rPr>
              <a:t>Speaker Notes:</a:t>
            </a:r>
          </a:p>
          <a:p>
            <a:r>
              <a:rPr lang="en-US" sz="1200" b="1" i="0" kern="1200">
                <a:solidFill>
                  <a:schemeClr val="tx1"/>
                </a:solidFill>
                <a:effectLst/>
                <a:latin typeface="+mn-lt"/>
                <a:ea typeface="+mn-ea"/>
                <a:cs typeface="+mn-cs"/>
              </a:rPr>
              <a:t>Hepatitis B vaccine</a:t>
            </a:r>
            <a:r>
              <a:rPr lang="en-US" sz="1200" b="0" i="0" kern="1200">
                <a:solidFill>
                  <a:schemeClr val="tx1"/>
                </a:solidFill>
                <a:effectLst/>
                <a:latin typeface="+mn-lt"/>
                <a:ea typeface="+mn-ea"/>
                <a:cs typeface="+mn-cs"/>
              </a:rPr>
              <a:t> – Hepatitis B vaccination rates among high-risk adults plateaued below 25 percent over the past decade, whereas incidence rates of acute hepatitis B infection have gradually increased among adults age 30 years and older. Only one-third of reported cases document a risk factor for contracting the infection. The current strategy of vaccinating adults according to a complex list of medical and behavioral risk factors is widely acknowledged as inadequate to meet national hepatitis B disease elimination goals, in contrast to the success of universal childhood hepatitis B vaccination.  </a:t>
            </a:r>
            <a:br>
              <a:rPr lang="en-US"/>
            </a:br>
            <a:r>
              <a:rPr lang="en-US" sz="1200" b="0" i="0" kern="1200">
                <a:solidFill>
                  <a:schemeClr val="tx1"/>
                </a:solidFill>
                <a:effectLst/>
                <a:latin typeface="+mn-lt"/>
                <a:ea typeface="+mn-ea"/>
                <a:cs typeface="+mn-cs"/>
              </a:rPr>
              <a:t>To protect more adults against the potentially devastating consequences of hepatitis B infection, ACIP members agreed to broaden and simplify vaccination recommendations for most adults in November 2021.</a:t>
            </a:r>
            <a:endParaRPr lang="en-US"/>
          </a:p>
          <a:p>
            <a:pPr algn="l">
              <a:buFont typeface="Arial" panose="020B0604020202020204" pitchFamily="34" charset="0"/>
              <a:buChar char="•"/>
            </a:pPr>
            <a:r>
              <a:rPr lang="en-US" b="1" i="0">
                <a:solidFill>
                  <a:srgbClr val="000000"/>
                </a:solidFill>
                <a:effectLst/>
                <a:latin typeface="Open Sans" panose="020B0606030504020204" pitchFamily="34" charset="0"/>
              </a:rPr>
              <a:t>Age 19 through 59 years: complete a 2- or 3- or 4-dose series</a:t>
            </a:r>
            <a:endParaRPr lang="en-US" b="0" i="0">
              <a:solidFill>
                <a:srgbClr val="000000"/>
              </a:solidFill>
              <a:effectLst/>
              <a:latin typeface="Open Sans" panose="020B0606030504020204" pitchFamily="34" charset="0"/>
            </a:endParaRP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2-dose series only applies when 2 doses of </a:t>
            </a:r>
            <a:r>
              <a:rPr lang="en-US" b="0" i="0" err="1">
                <a:solidFill>
                  <a:srgbClr val="000000"/>
                </a:solidFill>
                <a:effectLst/>
                <a:latin typeface="Open Sans" panose="020B0606030504020204" pitchFamily="34" charset="0"/>
              </a:rPr>
              <a:t>Heplisav</a:t>
            </a:r>
            <a:r>
              <a:rPr lang="en-US" b="0" i="0">
                <a:solidFill>
                  <a:srgbClr val="000000"/>
                </a:solidFill>
                <a:effectLst/>
                <a:latin typeface="Open Sans" panose="020B0606030504020204" pitchFamily="34" charset="0"/>
              </a:rPr>
              <a:t>-B* are used at least 4 weeks apart</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3-dose series </a:t>
            </a:r>
            <a:r>
              <a:rPr lang="en-US" b="0" i="0" err="1">
                <a:solidFill>
                  <a:srgbClr val="000000"/>
                </a:solidFill>
                <a:effectLst/>
                <a:latin typeface="Open Sans" panose="020B0606030504020204" pitchFamily="34" charset="0"/>
              </a:rPr>
              <a:t>Engerix</a:t>
            </a:r>
            <a:r>
              <a:rPr lang="en-US" b="0" i="0">
                <a:solidFill>
                  <a:srgbClr val="000000"/>
                </a:solidFill>
                <a:effectLst/>
                <a:latin typeface="Open Sans" panose="020B0606030504020204" pitchFamily="34" charset="0"/>
              </a:rPr>
              <a:t>-B, </a:t>
            </a:r>
            <a:r>
              <a:rPr lang="en-US" b="0" i="0" err="1">
                <a:solidFill>
                  <a:srgbClr val="000000"/>
                </a:solidFill>
                <a:effectLst/>
                <a:latin typeface="Open Sans" panose="020B0606030504020204" pitchFamily="34" charset="0"/>
              </a:rPr>
              <a:t>PreHevbrio</a:t>
            </a:r>
            <a:r>
              <a:rPr lang="en-US" b="0" i="0">
                <a:solidFill>
                  <a:srgbClr val="000000"/>
                </a:solidFill>
                <a:effectLst/>
                <a:latin typeface="Open Sans" panose="020B0606030504020204" pitchFamily="34" charset="0"/>
              </a:rPr>
              <a:t>*, or </a:t>
            </a:r>
            <a:r>
              <a:rPr lang="en-US" b="0" i="0" err="1">
                <a:solidFill>
                  <a:srgbClr val="000000"/>
                </a:solidFill>
                <a:effectLst/>
                <a:latin typeface="Open Sans" panose="020B0606030504020204" pitchFamily="34" charset="0"/>
              </a:rPr>
              <a:t>Recombivax</a:t>
            </a:r>
            <a:r>
              <a:rPr lang="en-US" b="0" i="0">
                <a:solidFill>
                  <a:srgbClr val="000000"/>
                </a:solidFill>
                <a:effectLst/>
                <a:latin typeface="Open Sans" panose="020B0606030504020204" pitchFamily="34" charset="0"/>
              </a:rPr>
              <a:t> HB at 0, 1, 6 months [minimum intervals: dose 1 to dose 2: 4 weeks / dose 2 to dose 3: 8 weeks / dose 1 to dose 3: 16 weeks])</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3-dose series </a:t>
            </a:r>
            <a:r>
              <a:rPr lang="en-US" b="0" i="0" err="1">
                <a:solidFill>
                  <a:srgbClr val="000000"/>
                </a:solidFill>
                <a:effectLst/>
                <a:latin typeface="Open Sans" panose="020B0606030504020204" pitchFamily="34" charset="0"/>
              </a:rPr>
              <a:t>HepA-HepB</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Twinrix</a:t>
            </a:r>
            <a:r>
              <a:rPr lang="en-US" b="0" i="0">
                <a:solidFill>
                  <a:srgbClr val="000000"/>
                </a:solidFill>
                <a:effectLst/>
                <a:latin typeface="Open Sans" panose="020B0606030504020204" pitchFamily="34" charset="0"/>
              </a:rPr>
              <a:t> at 0, 1, 6 months [minimum intervals: dose 1 to dose 2: 4 weeks / dose 2 to dose 3: 5 months])</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4-dose series </a:t>
            </a:r>
            <a:r>
              <a:rPr lang="en-US" b="0" i="0" err="1">
                <a:solidFill>
                  <a:srgbClr val="000000"/>
                </a:solidFill>
                <a:effectLst/>
                <a:latin typeface="Open Sans" panose="020B0606030504020204" pitchFamily="34" charset="0"/>
              </a:rPr>
              <a:t>HepA-HepB</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Twinrix</a:t>
            </a:r>
            <a:r>
              <a:rPr lang="en-US" b="0" i="0">
                <a:solidFill>
                  <a:srgbClr val="000000"/>
                </a:solidFill>
                <a:effectLst/>
                <a:latin typeface="Open Sans" panose="020B0606030504020204" pitchFamily="34" charset="0"/>
              </a:rPr>
              <a:t>) accelerated schedule of 3 doses at 0, 7, and 21–30 days, followed by a booster dose at 12 months</a:t>
            </a:r>
          </a:p>
          <a:p>
            <a:pPr algn="l"/>
            <a:r>
              <a:rPr lang="en-US" b="0" i="0">
                <a:solidFill>
                  <a:srgbClr val="000000"/>
                </a:solidFill>
                <a:effectLst/>
                <a:latin typeface="Open Sans" panose="020B0606030504020204" pitchFamily="34" charset="0"/>
              </a:rPr>
              <a:t>*</a:t>
            </a:r>
            <a:r>
              <a:rPr lang="en-US" b="1" i="0">
                <a:solidFill>
                  <a:srgbClr val="000000"/>
                </a:solidFill>
                <a:effectLst/>
                <a:latin typeface="Open Sans" panose="020B0606030504020204" pitchFamily="34" charset="0"/>
              </a:rPr>
              <a:t>Note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Heplisav</a:t>
            </a:r>
            <a:r>
              <a:rPr lang="en-US" b="0" i="0">
                <a:solidFill>
                  <a:srgbClr val="000000"/>
                </a:solidFill>
                <a:effectLst/>
                <a:latin typeface="Open Sans" panose="020B0606030504020204" pitchFamily="34" charset="0"/>
              </a:rPr>
              <a:t>-B and </a:t>
            </a:r>
            <a:r>
              <a:rPr lang="en-US" b="0" i="0" err="1">
                <a:solidFill>
                  <a:srgbClr val="000000"/>
                </a:solidFill>
                <a:effectLst/>
                <a:latin typeface="Open Sans" panose="020B0606030504020204" pitchFamily="34" charset="0"/>
              </a:rPr>
              <a:t>PreHevbrio</a:t>
            </a:r>
            <a:r>
              <a:rPr lang="en-US" b="0" i="0">
                <a:solidFill>
                  <a:srgbClr val="000000"/>
                </a:solidFill>
                <a:effectLst/>
                <a:latin typeface="Open Sans" panose="020B0606030504020204" pitchFamily="34" charset="0"/>
              </a:rPr>
              <a:t> are not recommended in pregnancy due to lack of safety data in pregnant persons.</a:t>
            </a:r>
          </a:p>
          <a:p>
            <a:pPr algn="l">
              <a:buFont typeface="Arial" panose="020B0604020202020204" pitchFamily="34" charset="0"/>
              <a:buChar char="•"/>
            </a:pPr>
            <a:r>
              <a:rPr lang="en-US" b="1" i="0">
                <a:solidFill>
                  <a:srgbClr val="000000"/>
                </a:solidFill>
                <a:effectLst/>
                <a:latin typeface="Open Sans" panose="020B0606030504020204" pitchFamily="34" charset="0"/>
              </a:rPr>
              <a:t>Age 60 years or older with</a:t>
            </a:r>
            <a:r>
              <a:rPr lang="en-US" b="0" i="0">
                <a:solidFill>
                  <a:srgbClr val="000000"/>
                </a:solidFill>
                <a:effectLst/>
                <a:latin typeface="Open Sans" panose="020B0606030504020204" pitchFamily="34" charset="0"/>
              </a:rPr>
              <a:t> known risk factors for hepatitis B virus infection </a:t>
            </a:r>
            <a:r>
              <a:rPr lang="en-US" b="1" i="0">
                <a:solidFill>
                  <a:srgbClr val="000000"/>
                </a:solidFill>
                <a:effectLst/>
                <a:latin typeface="Open Sans" panose="020B0606030504020204" pitchFamily="34" charset="0"/>
              </a:rPr>
              <a:t>should</a:t>
            </a:r>
            <a:r>
              <a:rPr lang="en-US" b="0" i="0">
                <a:solidFill>
                  <a:srgbClr val="000000"/>
                </a:solidFill>
                <a:effectLst/>
                <a:latin typeface="Open Sans" panose="020B0606030504020204" pitchFamily="34" charset="0"/>
              </a:rPr>
              <a:t> complete a </a:t>
            </a:r>
            <a:r>
              <a:rPr lang="en-US" b="0" i="0" err="1">
                <a:solidFill>
                  <a:srgbClr val="000000"/>
                </a:solidFill>
                <a:effectLst/>
                <a:latin typeface="Open Sans" panose="020B0606030504020204" pitchFamily="34" charset="0"/>
              </a:rPr>
              <a:t>HepB</a:t>
            </a:r>
            <a:r>
              <a:rPr lang="en-US" b="0" i="0">
                <a:solidFill>
                  <a:srgbClr val="000000"/>
                </a:solidFill>
                <a:effectLst/>
                <a:latin typeface="Open Sans" panose="020B0606030504020204" pitchFamily="34" charset="0"/>
              </a:rPr>
              <a:t> vaccine series.</a:t>
            </a:r>
          </a:p>
          <a:p>
            <a:pPr algn="l">
              <a:buFont typeface="Arial" panose="020B0604020202020204" pitchFamily="34" charset="0"/>
              <a:buChar char="•"/>
            </a:pPr>
            <a:r>
              <a:rPr lang="en-US" b="1" i="0">
                <a:solidFill>
                  <a:srgbClr val="000000"/>
                </a:solidFill>
                <a:effectLst/>
                <a:latin typeface="Open Sans" panose="020B0606030504020204" pitchFamily="34" charset="0"/>
              </a:rPr>
              <a:t>Age 60 years or older without</a:t>
            </a:r>
            <a:r>
              <a:rPr lang="en-US" b="0" i="0">
                <a:solidFill>
                  <a:srgbClr val="000000"/>
                </a:solidFill>
                <a:effectLst/>
                <a:latin typeface="Open Sans" panose="020B0606030504020204" pitchFamily="34" charset="0"/>
              </a:rPr>
              <a:t> known risk factors for hepatitis B virus infection </a:t>
            </a:r>
            <a:r>
              <a:rPr lang="en-US" b="1" i="0">
                <a:solidFill>
                  <a:srgbClr val="000000"/>
                </a:solidFill>
                <a:effectLst/>
                <a:latin typeface="Open Sans" panose="020B0606030504020204" pitchFamily="34" charset="0"/>
              </a:rPr>
              <a:t>may</a:t>
            </a:r>
            <a:r>
              <a:rPr lang="en-US" b="0" i="0">
                <a:solidFill>
                  <a:srgbClr val="000000"/>
                </a:solidFill>
                <a:effectLst/>
                <a:latin typeface="Open Sans" panose="020B0606030504020204" pitchFamily="34" charset="0"/>
              </a:rPr>
              <a:t> complete a </a:t>
            </a:r>
            <a:r>
              <a:rPr lang="en-US" b="0" i="0" err="1">
                <a:solidFill>
                  <a:srgbClr val="000000"/>
                </a:solidFill>
                <a:effectLst/>
                <a:latin typeface="Open Sans" panose="020B0606030504020204" pitchFamily="34" charset="0"/>
              </a:rPr>
              <a:t>HepB</a:t>
            </a:r>
            <a:r>
              <a:rPr lang="en-US" b="0" i="0">
                <a:solidFill>
                  <a:srgbClr val="000000"/>
                </a:solidFill>
                <a:effectLst/>
                <a:latin typeface="Open Sans" panose="020B0606030504020204" pitchFamily="34" charset="0"/>
              </a:rPr>
              <a:t> vaccine series.</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Risk factors for hepatitis B virus infection include:</a:t>
            </a:r>
          </a:p>
          <a:p>
            <a:pPr marL="1143000" lvl="2" indent="-228600" algn="l">
              <a:buFont typeface="Arial" panose="020B0604020202020204" pitchFamily="34" charset="0"/>
              <a:buChar char="•"/>
            </a:pPr>
            <a:r>
              <a:rPr lang="en-US" b="1" i="0">
                <a:solidFill>
                  <a:srgbClr val="000000"/>
                </a:solidFill>
                <a:effectLst/>
                <a:latin typeface="Open Sans" panose="020B0606030504020204" pitchFamily="34" charset="0"/>
              </a:rPr>
              <a:t>Chronic liver disease</a:t>
            </a:r>
            <a:r>
              <a:rPr lang="en-US" b="0" i="0">
                <a:solidFill>
                  <a:srgbClr val="000000"/>
                </a:solidFill>
                <a:effectLst/>
                <a:latin typeface="Open Sans" panose="020B0606030504020204" pitchFamily="34" charset="0"/>
              </a:rPr>
              <a:t> (e.g., persons with hepatitis C, cirrhosis, fatty liver disease, alcoholic liver disease, autoimmune hepatitis, alanine aminotransferase [ALT] or aspartate aminotransferase [AST] level greater than twice upper limit of normal)</a:t>
            </a:r>
          </a:p>
          <a:p>
            <a:pPr marL="1143000" lvl="2" indent="-228600" algn="l">
              <a:buFont typeface="Arial" panose="020B0604020202020204" pitchFamily="34" charset="0"/>
              <a:buChar char="•"/>
            </a:pPr>
            <a:r>
              <a:rPr lang="en-US" b="1" i="0">
                <a:solidFill>
                  <a:srgbClr val="000000"/>
                </a:solidFill>
                <a:effectLst/>
                <a:latin typeface="Open Sans" panose="020B0606030504020204" pitchFamily="34" charset="0"/>
              </a:rPr>
              <a:t>HIV infection</a:t>
            </a:r>
            <a:endParaRPr lang="en-US" b="0" i="0">
              <a:solidFill>
                <a:srgbClr val="000000"/>
              </a:solidFill>
              <a:effectLst/>
              <a:latin typeface="Open Sans" panose="020B0606030504020204" pitchFamily="34" charset="0"/>
            </a:endParaRPr>
          </a:p>
          <a:p>
            <a:pPr marL="1143000" lvl="2" indent="-228600" algn="l">
              <a:buFont typeface="Arial" panose="020B0604020202020204" pitchFamily="34" charset="0"/>
              <a:buChar char="•"/>
            </a:pPr>
            <a:r>
              <a:rPr lang="en-US" b="1" i="0">
                <a:solidFill>
                  <a:srgbClr val="000000"/>
                </a:solidFill>
                <a:effectLst/>
                <a:latin typeface="Open Sans" panose="020B0606030504020204" pitchFamily="34" charset="0"/>
              </a:rPr>
              <a:t>Sexual exposure risk</a:t>
            </a:r>
            <a:r>
              <a:rPr lang="en-US" b="0" i="0">
                <a:solidFill>
                  <a:srgbClr val="000000"/>
                </a:solidFill>
                <a:effectLst/>
                <a:latin typeface="Open Sans" panose="020B0606030504020204" pitchFamily="34" charset="0"/>
              </a:rPr>
              <a:t> (e.g., sex partners of hepatitis B surface antigen [HBsAg]-positive persons; sexually active persons not in mutually monogamous relationships; persons seeking evaluation or treatment for a sexually transmitted infection; men who have sex with men)</a:t>
            </a:r>
          </a:p>
          <a:p>
            <a:pPr marL="1143000" lvl="2" indent="-228600" algn="l">
              <a:buFont typeface="Arial" panose="020B0604020202020204" pitchFamily="34" charset="0"/>
              <a:buChar char="•"/>
            </a:pPr>
            <a:r>
              <a:rPr lang="en-US" b="1" i="0">
                <a:solidFill>
                  <a:srgbClr val="000000"/>
                </a:solidFill>
                <a:effectLst/>
                <a:latin typeface="Open Sans" panose="020B0606030504020204" pitchFamily="34" charset="0"/>
              </a:rPr>
              <a:t>Current or recent injection drug use</a:t>
            </a:r>
            <a:endParaRPr lang="en-US" b="0" i="0">
              <a:solidFill>
                <a:srgbClr val="000000"/>
              </a:solidFill>
              <a:effectLst/>
              <a:latin typeface="Open Sans" panose="020B0606030504020204" pitchFamily="34" charset="0"/>
            </a:endParaRPr>
          </a:p>
          <a:p>
            <a:pPr marL="1143000" lvl="2" indent="-228600" algn="l">
              <a:buFont typeface="Arial" panose="020B0604020202020204" pitchFamily="34" charset="0"/>
              <a:buChar char="•"/>
            </a:pPr>
            <a:r>
              <a:rPr lang="en-US" b="1" i="0">
                <a:solidFill>
                  <a:srgbClr val="000000"/>
                </a:solidFill>
                <a:effectLst/>
                <a:latin typeface="Open Sans" panose="020B0606030504020204" pitchFamily="34" charset="0"/>
              </a:rPr>
              <a:t>Percutaneous or mucosal risk for exposure to blood</a:t>
            </a:r>
            <a:r>
              <a:rPr lang="en-US" b="0" i="0">
                <a:solidFill>
                  <a:srgbClr val="000000"/>
                </a:solidFill>
                <a:effectLst/>
                <a:latin typeface="Open Sans" panose="020B0606030504020204" pitchFamily="34" charset="0"/>
              </a:rPr>
              <a:t> (e.g., household contacts of HBsAg-positive persons; residents and staff of facilities for developmentally disabled persons; health care and public safety personnel with reasonably anticipated risk for exposure to blood or blood-contaminated body fluids; persons on maintenance dialysis, including in-center or home hemodialysis and peritoneal dialysis, and persons who are </a:t>
            </a:r>
            <a:r>
              <a:rPr lang="en-US" b="0" i="0" err="1">
                <a:solidFill>
                  <a:srgbClr val="000000"/>
                </a:solidFill>
                <a:effectLst/>
                <a:latin typeface="Open Sans" panose="020B0606030504020204" pitchFamily="34" charset="0"/>
              </a:rPr>
              <a:t>predialysis</a:t>
            </a:r>
            <a:r>
              <a:rPr lang="en-US" b="0" i="0">
                <a:solidFill>
                  <a:srgbClr val="000000"/>
                </a:solidFill>
                <a:effectLst/>
                <a:latin typeface="Open Sans" panose="020B0606030504020204" pitchFamily="34" charset="0"/>
              </a:rPr>
              <a:t>; patients with diabetes)</a:t>
            </a:r>
          </a:p>
          <a:p>
            <a:pPr marL="1143000" lvl="2" indent="-228600" algn="l">
              <a:buFont typeface="Arial" panose="020B0604020202020204" pitchFamily="34" charset="0"/>
              <a:buChar char="•"/>
            </a:pPr>
            <a:r>
              <a:rPr lang="en-US" b="1" i="0">
                <a:solidFill>
                  <a:srgbClr val="000000"/>
                </a:solidFill>
                <a:effectLst/>
                <a:latin typeface="Open Sans" panose="020B0606030504020204" pitchFamily="34" charset="0"/>
              </a:rPr>
              <a:t>Incarceration</a:t>
            </a:r>
            <a:endParaRPr lang="en-US" b="0" i="0">
              <a:solidFill>
                <a:srgbClr val="000000"/>
              </a:solidFill>
              <a:effectLst/>
              <a:latin typeface="Open Sans" panose="020B0606030504020204" pitchFamily="34" charset="0"/>
            </a:endParaRPr>
          </a:p>
          <a:p>
            <a:pPr marL="1143000" lvl="2" indent="-228600" algn="l">
              <a:buFont typeface="Arial" panose="020B0604020202020204" pitchFamily="34" charset="0"/>
              <a:buChar char="•"/>
            </a:pPr>
            <a:r>
              <a:rPr lang="en-US" b="1" i="0">
                <a:solidFill>
                  <a:srgbClr val="000000"/>
                </a:solidFill>
                <a:effectLst/>
                <a:latin typeface="Open Sans" panose="020B0606030504020204" pitchFamily="34" charset="0"/>
              </a:rPr>
              <a:t>Travel in countries with high or intermediate endemic hepatitis B</a:t>
            </a:r>
            <a:endParaRPr lang="en-US" b="0" i="0">
              <a:solidFill>
                <a:srgbClr val="000000"/>
              </a:solidFill>
              <a:effectLst/>
              <a:latin typeface="Open Sans" panose="020B0606030504020204" pitchFamily="34" charset="0"/>
            </a:endParaRPr>
          </a:p>
          <a:p>
            <a:pPr algn="l">
              <a:buFont typeface="Arial" panose="020B0604020202020204" pitchFamily="34" charset="0"/>
              <a:buChar char="•"/>
            </a:pPr>
            <a:r>
              <a:rPr lang="en-US" b="1" i="0">
                <a:solidFill>
                  <a:srgbClr val="000000"/>
                </a:solidFill>
                <a:effectLst/>
                <a:latin typeface="Open Sans" panose="020B0606030504020204" pitchFamily="34" charset="0"/>
              </a:rPr>
              <a:t>Patients on dialysis:</a:t>
            </a:r>
            <a:r>
              <a:rPr lang="en-US" b="0" i="0">
                <a:solidFill>
                  <a:srgbClr val="000000"/>
                </a:solidFill>
                <a:effectLst/>
                <a:latin typeface="Open Sans" panose="020B0606030504020204" pitchFamily="34" charset="0"/>
              </a:rPr>
              <a:t> complete a 3- or 4-dose series</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3-dose series </a:t>
            </a:r>
            <a:r>
              <a:rPr lang="en-US" b="0" i="0" err="1">
                <a:solidFill>
                  <a:srgbClr val="000000"/>
                </a:solidFill>
                <a:effectLst/>
                <a:latin typeface="Open Sans" panose="020B0606030504020204" pitchFamily="34" charset="0"/>
              </a:rPr>
              <a:t>Recombivax</a:t>
            </a:r>
            <a:r>
              <a:rPr lang="en-US" b="0" i="0">
                <a:solidFill>
                  <a:srgbClr val="000000"/>
                </a:solidFill>
                <a:effectLst/>
                <a:latin typeface="Open Sans" panose="020B0606030504020204" pitchFamily="34" charset="0"/>
              </a:rPr>
              <a:t> HB at 0, 1, 6 months (note: use Dialysis Formulation 1 mL = 40 mcg)</a:t>
            </a:r>
          </a:p>
          <a:p>
            <a:pPr marL="742950" lvl="1" indent="-285750" algn="l">
              <a:buFont typeface="Arial" panose="020B0604020202020204" pitchFamily="34" charset="0"/>
              <a:buChar char="•"/>
            </a:pPr>
            <a:r>
              <a:rPr lang="en-US" b="0" i="0">
                <a:solidFill>
                  <a:srgbClr val="000000"/>
                </a:solidFill>
                <a:effectLst/>
                <a:latin typeface="Open Sans" panose="020B0606030504020204" pitchFamily="34" charset="0"/>
              </a:rPr>
              <a:t>4-dose series </a:t>
            </a:r>
            <a:r>
              <a:rPr lang="en-US" b="0" i="0" err="1">
                <a:solidFill>
                  <a:srgbClr val="000000"/>
                </a:solidFill>
                <a:effectLst/>
                <a:latin typeface="Open Sans" panose="020B0606030504020204" pitchFamily="34" charset="0"/>
              </a:rPr>
              <a:t>Engerix</a:t>
            </a:r>
            <a:r>
              <a:rPr lang="en-US" b="0" i="0">
                <a:solidFill>
                  <a:srgbClr val="000000"/>
                </a:solidFill>
                <a:effectLst/>
                <a:latin typeface="Open Sans" panose="020B0606030504020204" pitchFamily="34" charset="0"/>
              </a:rPr>
              <a:t>-B at 0, 1, 2, and 6 months (note: use 2 mL dose instead of the normal adult dose of 1 mL)</a:t>
            </a:r>
          </a:p>
          <a:p>
            <a:pPr eaLnBrk="1" hangingPunct="1">
              <a:lnSpc>
                <a:spcPct val="80000"/>
              </a:lnSpc>
            </a:pPr>
            <a:endParaRPr lang="en-US">
              <a:solidFill>
                <a:srgbClr val="FF0000"/>
              </a:solidFill>
              <a:effectLst>
                <a:outerShdw blurRad="38100" dist="38100" dir="2700000" algn="tl">
                  <a:srgbClr val="C0C0C0"/>
                </a:outerShdw>
              </a:effectLst>
              <a:sym typeface="Symbol" pitchFamily="18" charset="2"/>
            </a:endParaRPr>
          </a:p>
        </p:txBody>
      </p:sp>
      <p:sp>
        <p:nvSpPr>
          <p:cNvPr id="9" name="Footer Placeholder 8"/>
          <p:cNvSpPr>
            <a:spLocks noGrp="1"/>
          </p:cNvSpPr>
          <p:nvPr>
            <p:ph type="ftr" sz="quarter" idx="4"/>
          </p:nvPr>
        </p:nvSpPr>
        <p:spPr/>
        <p:txBody>
          <a:bodyPr/>
          <a:lstStyle/>
          <a:p>
            <a:pPr defTabSz="933420" fontAlgn="auto">
              <a:spcBef>
                <a:spcPts val="0"/>
              </a:spcBef>
              <a:spcAft>
                <a:spcPts val="0"/>
              </a:spcAft>
              <a:defRPr/>
            </a:pPr>
            <a:r>
              <a:rPr lang="en-US" kern="0">
                <a:solidFill>
                  <a:sysClr val="windowText" lastClr="000000"/>
                </a:solidFill>
              </a:rPr>
              <a:t>EPIC 2023</a:t>
            </a:r>
          </a:p>
        </p:txBody>
      </p:sp>
      <p:sp>
        <p:nvSpPr>
          <p:cNvPr id="2" name="Slide Number Placeholder 1"/>
          <p:cNvSpPr>
            <a:spLocks noGrp="1"/>
          </p:cNvSpPr>
          <p:nvPr>
            <p:ph type="sldNum" sz="quarter" idx="10"/>
          </p:nvPr>
        </p:nvSpPr>
        <p:spPr/>
        <p:txBody>
          <a:bodyPr/>
          <a:lstStyle/>
          <a:p>
            <a:fld id="{FCAE2EBA-2834-4C6A-95ED-EBF5279A6CE9}" type="slidenum">
              <a:rPr lang="en-US" smtClean="0"/>
              <a:t>58</a:t>
            </a:fld>
            <a:endParaRPr lang="en-US"/>
          </a:p>
        </p:txBody>
      </p:sp>
    </p:spTree>
    <p:extLst>
      <p:ext uri="{BB962C8B-B14F-4D97-AF65-F5344CB8AC3E}">
        <p14:creationId xmlns:p14="http://schemas.microsoft.com/office/powerpoint/2010/main" val="2574542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7663"/>
            <a:ext cx="5486400" cy="3086100"/>
          </a:xfrm>
        </p:spPr>
      </p:sp>
      <p:sp>
        <p:nvSpPr>
          <p:cNvPr id="3" name="Notes Placeholder 2"/>
          <p:cNvSpPr>
            <a:spLocks noGrp="1"/>
          </p:cNvSpPr>
          <p:nvPr>
            <p:ph type="body" idx="1"/>
          </p:nvPr>
        </p:nvSpPr>
        <p:spPr>
          <a:xfrm>
            <a:off x="345990" y="3551237"/>
            <a:ext cx="8933934" cy="5154921"/>
          </a:xfrm>
        </p:spPr>
        <p:txBody>
          <a:bodyPr/>
          <a:lstStyle/>
          <a:p>
            <a:endParaRPr lang="en-US"/>
          </a:p>
          <a:p>
            <a:r>
              <a:rPr lang="en-US"/>
              <a:t>Reference:</a:t>
            </a:r>
          </a:p>
          <a:p>
            <a:r>
              <a:rPr lang="en-US"/>
              <a:t>https://</a:t>
            </a:r>
            <a:r>
              <a:rPr lang="en-US" err="1"/>
              <a:t>www.cdc.gov</a:t>
            </a:r>
            <a:r>
              <a:rPr lang="en-US"/>
              <a:t>/vaccines/pubs/</a:t>
            </a:r>
            <a:r>
              <a:rPr lang="en-US" err="1"/>
              <a:t>pinkbook</a:t>
            </a:r>
            <a:r>
              <a:rPr lang="en-US"/>
              <a:t>/</a:t>
            </a:r>
            <a:r>
              <a:rPr lang="en-US" err="1"/>
              <a:t>mening.html</a:t>
            </a:r>
            <a:r>
              <a:rPr lang="en-US"/>
              <a:t> </a:t>
            </a:r>
          </a:p>
          <a:p>
            <a:endParaRPr lang="en-US"/>
          </a:p>
          <a:p>
            <a:r>
              <a:rPr lang="en-US"/>
              <a:t>Speaker Notes:</a:t>
            </a:r>
          </a:p>
          <a:p>
            <a:r>
              <a:rPr lang="en-US"/>
              <a:t>In the United States, incidence of meningococcal disease is highest among infants younger than age 1 year, followed by children age 1 through 4 years. A second peak of disease incidence is found in young adults 17 through 21 years of age. Incidence increases again in adults older than 85 years of age.</a:t>
            </a:r>
          </a:p>
          <a:p>
            <a:endParaRPr lang="en-US"/>
          </a:p>
          <a:p>
            <a:r>
              <a:rPr lang="en-US"/>
              <a:t>Meningococci are classified into serogroups based on the structure of the polysaccharide capsule. Twelve antigenically and chemically distinct polysaccharide capsules have been described and the polysaccharide capsule determines the serogroup labeling. Almost all reported cases of invasive disease worldwide are caused by one of six serogroups: A, B, C, W, X, and Y. The relative importance of each serogroup depends on factors such as geographic location and patient age. Some strains are </a:t>
            </a:r>
            <a:r>
              <a:rPr lang="en-US" err="1"/>
              <a:t>nongroupable</a:t>
            </a:r>
            <a:r>
              <a:rPr lang="en-US"/>
              <a:t> and do not express capsule; these strains are most commonly associated with asymptomatic nasopharyngeal carriage rather than invasive disease.</a:t>
            </a:r>
          </a:p>
          <a:p>
            <a:endParaRPr lang="en-US" u="sng"/>
          </a:p>
          <a:p>
            <a:r>
              <a:rPr lang="en-US"/>
              <a:t>Serogroups B and C are the major causes of meningococcal disease in the United States and recently Y. The proportion of cases caused by each serogroup varies by age group.  See February 2023 ACIP meeting slides: </a:t>
            </a:r>
            <a:r>
              <a:rPr lang="en-US">
                <a:hlinkClick r:id="rId3"/>
              </a:rPr>
              <a:t>https://www.cdc.gov/vaccines/acip/meetings/downloads/slides-2023-02/slides-02-23/Mening-02-Rubis-508.pdf</a:t>
            </a:r>
            <a:endParaRPr lang="en-US"/>
          </a:p>
          <a:p>
            <a:endParaRPr lang="en-US"/>
          </a:p>
        </p:txBody>
      </p:sp>
      <p:sp>
        <p:nvSpPr>
          <p:cNvPr id="4" name="Slide Number Placeholder 3"/>
          <p:cNvSpPr>
            <a:spLocks noGrp="1"/>
          </p:cNvSpPr>
          <p:nvPr>
            <p:ph type="sldNum" sz="quarter" idx="10"/>
          </p:nvPr>
        </p:nvSpPr>
        <p:spPr>
          <a:xfrm>
            <a:off x="5974927" y="6416021"/>
            <a:ext cx="2971800" cy="458787"/>
          </a:xfrm>
        </p:spPr>
        <p:txBody>
          <a:bodyPr/>
          <a:lstStyle/>
          <a:p>
            <a:fld id="{0C6024BE-7CA7-4E01-BBC2-91E3F28BC568}" type="slidenum">
              <a:rPr lang="en-US" smtClean="0"/>
              <a:t>59</a:t>
            </a:fld>
            <a:endParaRPr lang="en-US"/>
          </a:p>
        </p:txBody>
      </p:sp>
    </p:spTree>
    <p:extLst>
      <p:ext uri="{BB962C8B-B14F-4D97-AF65-F5344CB8AC3E}">
        <p14:creationId xmlns:p14="http://schemas.microsoft.com/office/powerpoint/2010/main" val="24399463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a:t>
            </a:r>
          </a:p>
          <a:p>
            <a:r>
              <a:rPr lang="en-US"/>
              <a:t>https://</a:t>
            </a:r>
            <a:r>
              <a:rPr lang="en-US" err="1"/>
              <a:t>www.cdc.gov</a:t>
            </a:r>
            <a:r>
              <a:rPr lang="en-US"/>
              <a:t>/vaccines/</a:t>
            </a:r>
            <a:r>
              <a:rPr lang="en-US" err="1"/>
              <a:t>acip</a:t>
            </a:r>
            <a:r>
              <a:rPr lang="en-US"/>
              <a:t>/meetings/downloads/slides-2023-06-21-23/03-Mening-Crowe-508.pdf</a:t>
            </a:r>
          </a:p>
          <a:p>
            <a:endParaRPr lang="en-US"/>
          </a:p>
          <a:p>
            <a:r>
              <a:rPr lang="en-US"/>
              <a:t>Speaker Notes:</a:t>
            </a:r>
          </a:p>
          <a:p>
            <a:r>
              <a:rPr lang="en-US"/>
              <a:t>Discuss overall incidence of Meningococcal disease</a:t>
            </a:r>
          </a:p>
        </p:txBody>
      </p:sp>
    </p:spTree>
    <p:extLst>
      <p:ext uri="{BB962C8B-B14F-4D97-AF65-F5344CB8AC3E}">
        <p14:creationId xmlns:p14="http://schemas.microsoft.com/office/powerpoint/2010/main" val="216116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8" tIns="48083" rIns="96168" bIns="48083" anchor="b"/>
          <a:lstStyle/>
          <a:p>
            <a:pPr algn="r"/>
            <a:endParaRPr lang="en-US" sz="1200">
              <a:solidFill>
                <a:srgbClr val="000000"/>
              </a:solidFill>
              <a:latin typeface="Calibri"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p:spPr>
        <p:txBody>
          <a:bodyPr/>
          <a:lstStyle/>
          <a:p>
            <a:pPr>
              <a:spcBef>
                <a:spcPct val="0"/>
              </a:spcBef>
            </a:pPr>
            <a:r>
              <a:rPr lang="en-US" sz="1000">
                <a:latin typeface="Arial" charset="0"/>
              </a:rPr>
              <a:t>Reference: https://</a:t>
            </a:r>
            <a:r>
              <a:rPr lang="en-US" sz="1000" err="1">
                <a:latin typeface="Arial" charset="0"/>
              </a:rPr>
              <a:t>www.cdc.gov</a:t>
            </a:r>
            <a:r>
              <a:rPr lang="en-US" sz="1000">
                <a:latin typeface="Arial" charset="0"/>
              </a:rPr>
              <a:t>/vaccines/</a:t>
            </a:r>
            <a:r>
              <a:rPr lang="en-US" sz="1000" err="1">
                <a:latin typeface="Arial" charset="0"/>
              </a:rPr>
              <a:t>acip</a:t>
            </a:r>
            <a:r>
              <a:rPr lang="en-US" sz="1000">
                <a:latin typeface="Arial" charset="0"/>
              </a:rPr>
              <a:t>/</a:t>
            </a:r>
            <a:r>
              <a:rPr lang="en-US" sz="1000" err="1">
                <a:latin typeface="Arial" charset="0"/>
              </a:rPr>
              <a:t>index.html</a:t>
            </a:r>
            <a:endParaRPr lang="en-US" sz="1000">
              <a:latin typeface="Arial" charset="0"/>
            </a:endParaRPr>
          </a:p>
          <a:p>
            <a:pPr>
              <a:spcBef>
                <a:spcPct val="0"/>
              </a:spcBef>
            </a:pPr>
            <a:endParaRPr lang="en-US" sz="1000">
              <a:latin typeface="Arial" charset="0"/>
            </a:endParaRPr>
          </a:p>
          <a:p>
            <a:pPr>
              <a:spcBef>
                <a:spcPct val="0"/>
              </a:spcBef>
            </a:pPr>
            <a:r>
              <a:rPr lang="en-US" sz="1000">
                <a:latin typeface="Arial" charset="0"/>
              </a:rPr>
              <a:t>Speaker Notes: The dramatic reduction of vaccine preventable diseases in the United States can be attributed to the availability of vaccines, as well as recommendations and an organized vaccine schedule developed by the Advisory Committee on Immunization Practices (ACIP). </a:t>
            </a:r>
          </a:p>
          <a:p>
            <a:pPr>
              <a:spcBef>
                <a:spcPct val="0"/>
              </a:spcBef>
            </a:pPr>
            <a:endParaRPr lang="en-US" sz="1000">
              <a:latin typeface="Arial" charset="0"/>
            </a:endParaRPr>
          </a:p>
          <a:p>
            <a:pPr>
              <a:spcBef>
                <a:spcPct val="0"/>
              </a:spcBef>
            </a:pPr>
            <a:r>
              <a:rPr lang="en-US" sz="1000">
                <a:latin typeface="Arial" charset="0"/>
              </a:rPr>
              <a:t> </a:t>
            </a:r>
          </a:p>
          <a:p>
            <a:pPr>
              <a:spcBef>
                <a:spcPct val="0"/>
              </a:spcBef>
            </a:pPr>
            <a:r>
              <a:rPr lang="en-US" sz="1000">
                <a:latin typeface="Arial" charset="0"/>
              </a:rPr>
              <a:t>The overall goals of the ACIP are to provide advice which will assist the Department and the Nation in reducing the incidence of vaccine preventable diseases and to increase the safe usage of vaccines and related biological products.</a:t>
            </a:r>
          </a:p>
          <a:p>
            <a:pPr>
              <a:spcBef>
                <a:spcPct val="0"/>
              </a:spcBef>
            </a:pPr>
            <a:r>
              <a:rPr lang="en-US" sz="1000">
                <a:latin typeface="Arial" charset="0"/>
              </a:rPr>
              <a:t> </a:t>
            </a:r>
          </a:p>
          <a:p>
            <a:pPr>
              <a:spcBef>
                <a:spcPct val="0"/>
              </a:spcBef>
            </a:pPr>
            <a:r>
              <a:rPr lang="en-US" sz="1000">
                <a:latin typeface="Arial" charset="0"/>
              </a:rPr>
              <a:t>Additional Information:</a:t>
            </a:r>
          </a:p>
          <a:p>
            <a:pPr>
              <a:spcBef>
                <a:spcPct val="0"/>
              </a:spcBef>
            </a:pPr>
            <a:r>
              <a:rPr lang="en-US" sz="1000">
                <a:latin typeface="Arial" charset="0"/>
              </a:rPr>
              <a:t>For more information:  http://www.cdc.gov/vaccines/acip/index.html </a:t>
            </a:r>
          </a:p>
          <a:p>
            <a:pPr>
              <a:spcBef>
                <a:spcPct val="0"/>
              </a:spcBef>
            </a:pPr>
            <a:r>
              <a:rPr lang="en-US" sz="1000">
                <a:latin typeface="Arial" charset="0"/>
              </a:rPr>
              <a:t>For more details about all the vaccine preventable diseases reviewed in this presentation, refer to:  Epidemiology and Prevention of Vaccine-Preventable Diseases (The Pink Book). HHS, CDC. https://</a:t>
            </a:r>
            <a:r>
              <a:rPr lang="en-US" sz="1000" err="1">
                <a:latin typeface="Arial" charset="0"/>
              </a:rPr>
              <a:t>www.cdc.gov</a:t>
            </a:r>
            <a:r>
              <a:rPr lang="en-US" sz="1000">
                <a:latin typeface="Arial" charset="0"/>
              </a:rPr>
              <a:t>/vaccines/pubs/</a:t>
            </a:r>
            <a:r>
              <a:rPr lang="en-US" sz="1000" err="1">
                <a:latin typeface="Arial" charset="0"/>
              </a:rPr>
              <a:t>pinkbook</a:t>
            </a:r>
            <a:r>
              <a:rPr lang="en-US" sz="1000">
                <a:latin typeface="Arial" charset="0"/>
              </a:rPr>
              <a:t>/</a:t>
            </a:r>
            <a:r>
              <a:rPr lang="en-US" sz="1000" err="1">
                <a:latin typeface="Arial" charset="0"/>
              </a:rPr>
              <a:t>index.html</a:t>
            </a:r>
            <a:endParaRPr lang="en-US" sz="1000">
              <a:latin typeface="Arial" charset="0"/>
            </a:endParaRPr>
          </a:p>
          <a:p>
            <a:pPr>
              <a:spcBef>
                <a:spcPct val="0"/>
              </a:spcBef>
            </a:pPr>
            <a:endParaRPr lang="en-US" sz="1000">
              <a:latin typeface="Arial" charset="0"/>
            </a:endParaRPr>
          </a:p>
          <a:p>
            <a:pPr>
              <a:spcBef>
                <a:spcPct val="0"/>
              </a:spcBef>
            </a:pPr>
            <a:endParaRPr lang="en-US" sz="1000">
              <a:latin typeface="Arial" charset="0"/>
            </a:endParaRPr>
          </a:p>
          <a:p>
            <a:pPr>
              <a:spcBef>
                <a:spcPct val="0"/>
              </a:spcBef>
            </a:pPr>
            <a:endParaRPr lang="en-US" sz="1000">
              <a:solidFill>
                <a:srgbClr val="FF0000"/>
              </a:solidFill>
              <a:latin typeface="Arial" charset="0"/>
            </a:endParaRPr>
          </a:p>
        </p:txBody>
      </p:sp>
      <p:sp>
        <p:nvSpPr>
          <p:cNvPr id="5" name="Footer Placeholder 4"/>
          <p:cNvSpPr>
            <a:spLocks noGrp="1"/>
          </p:cNvSpPr>
          <p:nvPr>
            <p:ph type="ftr" sz="quarter" idx="4"/>
          </p:nvPr>
        </p:nvSpPr>
        <p:spPr>
          <a:xfrm>
            <a:off x="1" y="6746120"/>
            <a:ext cx="4068339" cy="356356"/>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660394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a:t>
            </a:r>
            <a:r>
              <a:rPr lang="en-US" err="1"/>
              <a:t>www.cdc.gov</a:t>
            </a:r>
            <a:r>
              <a:rPr lang="en-US"/>
              <a:t>/vaccines/</a:t>
            </a:r>
            <a:r>
              <a:rPr lang="en-US" err="1"/>
              <a:t>acip</a:t>
            </a:r>
            <a:r>
              <a:rPr lang="en-US"/>
              <a:t>/meetings/downloads/slides-2023-06-21-23/03-Mening-Crowe-508.pdf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Tree>
    <p:extLst>
      <p:ext uri="{BB962C8B-B14F-4D97-AF65-F5344CB8AC3E}">
        <p14:creationId xmlns:p14="http://schemas.microsoft.com/office/powerpoint/2010/main" val="692230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6244" y="3284538"/>
            <a:ext cx="8396416" cy="5852584"/>
          </a:xfrm>
        </p:spPr>
        <p:txBody>
          <a:bodyPr/>
          <a:lstStyle/>
          <a:p>
            <a:r>
              <a:rPr lang="en-US"/>
              <a:t>Speaker Note:</a:t>
            </a:r>
          </a:p>
          <a:p>
            <a:r>
              <a:rPr lang="en-US"/>
              <a:t>Very scary:</a:t>
            </a:r>
          </a:p>
          <a:p>
            <a:r>
              <a:rPr lang="en-US"/>
              <a:t>The incubation period of meningococcal disease is typically 3 to 4 days, with a range of 1 to 10 days.</a:t>
            </a:r>
          </a:p>
          <a:p>
            <a:r>
              <a:rPr lang="en-US"/>
              <a:t>Meningitis is the most common presentation of invasive meningococcal disease and is found in about 50% of cases in the United States. Symptoms are similar to those seen in other forms of bacterial meningitis, and typically include sudden onset of fever, headache, and stiff neck, often accompanied by other symptoms, such as nausea, vomiting, photophobia (eye sensitivity to light), and altered mental status. Meningococci can be isolated from the blood in up to 75% of persons with meningitis.</a:t>
            </a:r>
          </a:p>
          <a:p>
            <a:r>
              <a:rPr lang="en-US"/>
              <a:t>Meningococcal septicemia (bloodstream infection or meningococcemia) occurs without meningitis in about 30% of invasive meningococcal infections. This condition is characterized by abrupt onset of fever; chills; cold hands and feet; severe aches or pain in the muscles, joints, chest, or abdomen; vomiting; diarrhea; and a petechial or purpuric rash, often associated with hypotension, shock, acute adrenal hemorrhage, and multiorgan failure. </a:t>
            </a:r>
          </a:p>
          <a:p>
            <a:endParaRPr lang="en-US">
              <a:highlight>
                <a:srgbClr val="FFFF00"/>
              </a:highlight>
            </a:endParaRPr>
          </a:p>
          <a:p>
            <a:r>
              <a:rPr lang="en-US"/>
              <a:t>An additional 15% of U.S. cases present with </a:t>
            </a:r>
            <a:r>
              <a:rPr lang="en-US" err="1"/>
              <a:t>bacteremic</a:t>
            </a:r>
            <a:r>
              <a:rPr lang="en-US"/>
              <a:t> pneumonia; this is the most common presentation in adults over 65 years of age. Other syndromes involving isolation of meningococci from normally sterile body sites, such as septic arthritis, can also occur.</a:t>
            </a:r>
          </a:p>
          <a:p>
            <a:r>
              <a:rPr lang="en-US"/>
              <a:t>Meningococci also occasionally cause noninvasive infections such as conjunctivitis or urethritis</a:t>
            </a:r>
          </a:p>
          <a:p>
            <a:r>
              <a:rPr lang="en-US"/>
              <a:t>Risk factors for the development of meningococcal disease include persistent complement component deficiencies (including use of a complement component inhibitor, eculizumab [</a:t>
            </a:r>
            <a:r>
              <a:rPr lang="en-US" err="1"/>
              <a:t>Soliris</a:t>
            </a:r>
            <a:r>
              <a:rPr lang="en-US" baseline="30000"/>
              <a:t>®</a:t>
            </a:r>
            <a:r>
              <a:rPr lang="en-US"/>
              <a:t>] or </a:t>
            </a:r>
            <a:r>
              <a:rPr lang="en-US" err="1"/>
              <a:t>ravulizumab-cwvz</a:t>
            </a:r>
            <a:r>
              <a:rPr lang="en-US"/>
              <a:t> [</a:t>
            </a:r>
            <a:r>
              <a:rPr lang="en-US" err="1"/>
              <a:t>Ultomiris</a:t>
            </a:r>
            <a:r>
              <a:rPr lang="en-US"/>
              <a:t>]), functional or anatomic asplenia, HIV infection, travel to or residence in a country where meningococcal disease is hyperendemic or epidemic, and exposure during an outbreak of meningococcal disease. Microbiologists who routinely work with isolates of </a:t>
            </a:r>
            <a:r>
              <a:rPr lang="en-US" i="1"/>
              <a:t>N. meningitidis </a:t>
            </a:r>
            <a:r>
              <a:rPr lang="en-US"/>
              <a:t>are also at risk. In addition, household crowding, active and passive smoking, and antecedent viral upper respiratory infection have been associated with meningococcal disease transmission.</a:t>
            </a:r>
          </a:p>
          <a:p>
            <a:br>
              <a:rPr lang="en-US"/>
            </a:br>
            <a:endParaRPr lang="en-US"/>
          </a:p>
        </p:txBody>
      </p:sp>
      <p:sp>
        <p:nvSpPr>
          <p:cNvPr id="4" name="Slide Number Placeholder 3"/>
          <p:cNvSpPr>
            <a:spLocks noGrp="1"/>
          </p:cNvSpPr>
          <p:nvPr>
            <p:ph type="sldNum" sz="quarter" idx="10"/>
          </p:nvPr>
        </p:nvSpPr>
        <p:spPr/>
        <p:txBody>
          <a:bodyPr/>
          <a:lstStyle/>
          <a:p>
            <a:fld id="{0C6024BE-7CA7-4E01-BBC2-91E3F28BC568}" type="slidenum">
              <a:rPr lang="en-US" smtClean="0"/>
              <a:t>63</a:t>
            </a:fld>
            <a:endParaRPr lang="en-US"/>
          </a:p>
        </p:txBody>
      </p:sp>
    </p:spTree>
    <p:extLst>
      <p:ext uri="{BB962C8B-B14F-4D97-AF65-F5344CB8AC3E}">
        <p14:creationId xmlns:p14="http://schemas.microsoft.com/office/powerpoint/2010/main" val="39624272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9" tIns="48089" rIns="96179" bIns="48089" anchor="b"/>
          <a:lstStyle/>
          <a:p>
            <a:pPr algn="r" defTabSz="961787">
              <a:defRPr/>
            </a:pPr>
            <a:endParaRPr lang="en-US" sz="1200" kern="0">
              <a:solidFill>
                <a:srgbClr val="000000"/>
              </a:solidFill>
            </a:endParaRPr>
          </a:p>
        </p:txBody>
      </p:sp>
      <p:sp>
        <p:nvSpPr>
          <p:cNvPr id="260099"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endParaRPr>
          </a:p>
        </p:txBody>
      </p:sp>
      <p:sp>
        <p:nvSpPr>
          <p:cNvPr id="260100"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defTabSz="961787">
              <a:defRPr/>
            </a:pPr>
            <a:endParaRPr lang="en-US" sz="1200" kern="0">
              <a:solidFill>
                <a:srgbClr val="000000"/>
              </a:solidFill>
            </a:endParaRPr>
          </a:p>
        </p:txBody>
      </p:sp>
      <p:sp>
        <p:nvSpPr>
          <p:cNvPr id="260101"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pPr defTabSz="961787">
              <a:defRPr/>
            </a:pPr>
            <a:endParaRPr lang="en-US" sz="1200" kern="0">
              <a:solidFill>
                <a:srgbClr val="000000"/>
              </a:solidFill>
            </a:endParaRPr>
          </a:p>
        </p:txBody>
      </p:sp>
      <p:sp>
        <p:nvSpPr>
          <p:cNvPr id="260102"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2" tIns="48081" rIns="96162" bIns="48081" anchor="b"/>
          <a:lstStyle/>
          <a:p>
            <a:pPr algn="r" defTabSz="961787">
              <a:defRPr/>
            </a:pPr>
            <a:endParaRPr lang="en-US" sz="1200" kern="0">
              <a:solidFill>
                <a:srgbClr val="000000"/>
              </a:solidFill>
            </a:endParaRPr>
          </a:p>
        </p:txBody>
      </p:sp>
      <p:sp>
        <p:nvSpPr>
          <p:cNvPr id="260103"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45" tIns="48073" rIns="96145" bIns="48073" anchor="b"/>
          <a:lstStyle/>
          <a:p>
            <a:pPr algn="r" defTabSz="961787">
              <a:defRPr/>
            </a:pPr>
            <a:endParaRPr lang="en-US" sz="1200" kern="0">
              <a:solidFill>
                <a:srgbClr val="000000"/>
              </a:solidFill>
            </a:endParaRPr>
          </a:p>
        </p:txBody>
      </p:sp>
      <p:sp>
        <p:nvSpPr>
          <p:cNvPr id="260104" name="Rectangle 2"/>
          <p:cNvSpPr>
            <a:spLocks noGrp="1" noRot="1" noChangeAspect="1" noChangeArrowheads="1" noTextEdit="1"/>
          </p:cNvSpPr>
          <p:nvPr>
            <p:ph type="sldImg"/>
          </p:nvPr>
        </p:nvSpPr>
        <p:spPr>
          <a:xfrm>
            <a:off x="922338" y="425450"/>
            <a:ext cx="4859337" cy="2733675"/>
          </a:xfrm>
          <a:ln/>
        </p:spPr>
      </p:sp>
      <p:sp>
        <p:nvSpPr>
          <p:cNvPr id="260105" name="Rectangle 3"/>
          <p:cNvSpPr>
            <a:spLocks noGrp="1" noChangeArrowheads="1"/>
          </p:cNvSpPr>
          <p:nvPr>
            <p:ph type="body" idx="1"/>
          </p:nvPr>
        </p:nvSpPr>
        <p:spPr>
          <a:xfrm>
            <a:off x="72515" y="3347317"/>
            <a:ext cx="9315957" cy="6194248"/>
          </a:xfrm>
          <a:noFill/>
          <a:ln/>
        </p:spPr>
        <p:txBody>
          <a:bodyPr lIns="96145" tIns="48073" rIns="96145" bIns="48073"/>
          <a:lstStyle/>
          <a:p>
            <a:r>
              <a:rPr lang="en-US"/>
              <a:t>Reference:</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r>
              <a:rPr lang="en-US" sz="1200">
                <a:hlinkClick r:id="rId3"/>
              </a:rPr>
              <a:t>https://www.cdc.gov/vaccines/pubs/pinkbook/index.htm</a:t>
            </a:r>
            <a:endParaRPr lang="en-US" sz="1200"/>
          </a:p>
          <a:p>
            <a:endParaRPr lang="en-US"/>
          </a:p>
          <a:p>
            <a:r>
              <a:rPr lang="en-US"/>
              <a:t>ACIP recommends a single dose of </a:t>
            </a:r>
            <a:r>
              <a:rPr lang="en-US" err="1"/>
              <a:t>MenACWY</a:t>
            </a:r>
            <a:r>
              <a:rPr lang="en-US"/>
              <a:t> at age 11 or 12 years followed by a booster dose administered at age 16 years (Table 2). Children who received </a:t>
            </a:r>
            <a:r>
              <a:rPr lang="en-US" err="1"/>
              <a:t>MenACWY</a:t>
            </a:r>
            <a:r>
              <a:rPr lang="en-US"/>
              <a:t> at age 10 years do not need an additional dose at age 11–12 years but should receive the booster dose at age 16 years. Children who received </a:t>
            </a:r>
            <a:r>
              <a:rPr lang="en-US" err="1"/>
              <a:t>MenACWY</a:t>
            </a:r>
            <a:r>
              <a:rPr lang="en-US"/>
              <a:t> before age 10 years and with no ongoing risk for meningococcal disease for which boosters are recommended should still receive </a:t>
            </a:r>
            <a:r>
              <a:rPr lang="en-US" err="1"/>
              <a:t>MenACWY</a:t>
            </a:r>
            <a:r>
              <a:rPr lang="en-US"/>
              <a:t> according to the recommended adolescent schedule, with the first dose at age 11–12 years and a booster dose at age 16 years. For example, a healthy child who received </a:t>
            </a:r>
            <a:r>
              <a:rPr lang="en-US" err="1"/>
              <a:t>MenACWY</a:t>
            </a:r>
            <a:r>
              <a:rPr lang="en-US"/>
              <a:t> at age 9 years because of short-term travel to a country where meningococcal disease is hyperendemic or epidemic and who is not otherwise at increased risk should receive the </a:t>
            </a:r>
            <a:r>
              <a:rPr lang="en-US" err="1"/>
              <a:t>MenACWY</a:t>
            </a:r>
            <a:r>
              <a:rPr lang="en-US"/>
              <a:t> at age 11–12 years according to the recommended ACIP adolescent vaccination schedule. Children who received </a:t>
            </a:r>
            <a:r>
              <a:rPr lang="en-US" err="1"/>
              <a:t>MenACWY</a:t>
            </a:r>
            <a:r>
              <a:rPr lang="en-US"/>
              <a:t> before age 10 years and for whom boosters are recommended because of an ongoing increased risk for meningococcal disease (e.g., those with complement deficiency, HIV infection, or asplenia) should follow the booster schedule for persons at increased risk.</a:t>
            </a:r>
          </a:p>
          <a:p>
            <a:r>
              <a:rPr lang="en-US"/>
              <a:t>Adolescents who receive their first dose at age 13–15 years should receive a booster dose at age 16–18 years; the booster dose can be administered at any time, as long as a minimum interval of 8 weeks between doses is maintained. Adolescents who receive a first dose after their 16th birthday do not need a booster dose unless they become at increased risk for meningococcal disease. Persons aged 19–21 years who have not received a dose after their 16th birthday can receive a single </a:t>
            </a:r>
            <a:r>
              <a:rPr lang="en-US" err="1"/>
              <a:t>MenACWY</a:t>
            </a:r>
            <a:r>
              <a:rPr lang="en-US"/>
              <a:t> dose as part of catch-up vaccination. </a:t>
            </a:r>
            <a:r>
              <a:rPr lang="en-US" err="1"/>
              <a:t>MenACWY</a:t>
            </a:r>
            <a:r>
              <a:rPr lang="en-US"/>
              <a:t> vaccines are interchangeable; the same vaccine product is recommended, but not required, for all doses. </a:t>
            </a:r>
            <a:r>
              <a:rPr lang="en-US" err="1"/>
              <a:t>MenACWY</a:t>
            </a:r>
            <a:r>
              <a:rPr lang="en-US"/>
              <a:t> vaccines can be administered simultaneously with other vaccines indicated for this age group, but at a different anatomic site, if feasible. </a:t>
            </a:r>
            <a:r>
              <a:rPr lang="en-US" err="1"/>
              <a:t>MenACWY</a:t>
            </a:r>
            <a:r>
              <a:rPr lang="en-US"/>
              <a:t>-TT, which is conjugated to tetanus toxoid, is only licensed for the prevention of meningococcal disease; use of this vaccine does not replace doses or affect the dosing intervals of routinely recommended tetanus toxoid–containing vaccines in any age group.</a:t>
            </a:r>
          </a:p>
          <a:p>
            <a:pPr algn="l">
              <a:buFont typeface="Arial" panose="020B0604020202020204" pitchFamily="34" charset="0"/>
              <a:buChar char="•"/>
            </a:pPr>
            <a:r>
              <a:rPr lang="en-US"/>
              <a:t>First-year college students living in residence halls should receive at least 1 dose of </a:t>
            </a:r>
            <a:r>
              <a:rPr lang="en-US" err="1"/>
              <a:t>MenACWY</a:t>
            </a:r>
            <a:r>
              <a:rPr lang="en-US"/>
              <a:t> within 5 years before college entry. The preferred timing of the most recent dose is on or after their 16th birthday. If only 1 dose of vaccine was administered before the 16th birthday, a booster dose should be administered before enrollment. Adolescents who received a first dose after their 16th birthday do not need another dose before college entry unless &gt;5 years have elapsed since the dose.</a:t>
            </a:r>
            <a:r>
              <a:rPr lang="en-US" b="0" i="0">
                <a:effectLst/>
              </a:rPr>
              <a:t> Adolescents who are at increased risk due to medical conditions need a 2-dose primary series of </a:t>
            </a:r>
            <a:r>
              <a:rPr lang="en-US" b="0" i="0" err="1">
                <a:effectLst/>
              </a:rPr>
              <a:t>MenACWY</a:t>
            </a:r>
            <a:r>
              <a:rPr lang="en-US" b="0" i="0">
                <a:effectLst/>
              </a:rPr>
              <a:t> vaccine administered 8 weeks apart, as well as regular booster doses every 5 years.</a:t>
            </a:r>
          </a:p>
          <a:p>
            <a:pPr algn="l">
              <a:buFont typeface="Arial" panose="020B0604020202020204" pitchFamily="34" charset="0"/>
              <a:buChar char="•"/>
            </a:pPr>
            <a:r>
              <a:rPr lang="en-US" b="0" i="0">
                <a:effectLst/>
              </a:rPr>
              <a:t>CDC also recommends a booster dose for those at increased risk due to an outbreak if 5 or more years have passed since receiving </a:t>
            </a:r>
            <a:r>
              <a:rPr lang="en-US" b="0" i="0" err="1">
                <a:effectLst/>
              </a:rPr>
              <a:t>MenACWY</a:t>
            </a:r>
            <a:r>
              <a:rPr lang="en-US" b="0" i="0">
                <a:effectLst/>
              </a:rPr>
              <a:t>.</a:t>
            </a:r>
          </a:p>
          <a:p>
            <a:pPr marL="347663" lvl="1" indent="-214313" defTabSz="685800">
              <a:buFontTx/>
              <a:buChar char="•"/>
            </a:pPr>
            <a:endParaRPr lang="en-US" kern="0"/>
          </a:p>
          <a:p>
            <a:endParaRPr lang="en-US"/>
          </a:p>
          <a:p>
            <a:endParaRPr lang="en-US"/>
          </a:p>
          <a:p>
            <a:br>
              <a:rPr lang="en-US"/>
            </a:br>
            <a:endParaRPr lang="en-US"/>
          </a:p>
          <a:p>
            <a:pPr algn="ctr" defTabSz="721341">
              <a:defRPr/>
            </a:pPr>
            <a:endParaRPr lang="en-US" b="1" kern="0"/>
          </a:p>
          <a:p>
            <a:pPr>
              <a:lnSpc>
                <a:spcPct val="80000"/>
              </a:lnSpc>
              <a:spcBef>
                <a:spcPct val="0"/>
              </a:spcBef>
            </a:pPr>
            <a:r>
              <a:rPr lang="en-US"/>
              <a:t>https://</a:t>
            </a:r>
            <a:r>
              <a:rPr lang="en-US" err="1"/>
              <a:t>www.cdc.gov</a:t>
            </a:r>
            <a:r>
              <a:rPr lang="en-US"/>
              <a:t>/vaccines/pubs/</a:t>
            </a:r>
            <a:r>
              <a:rPr lang="en-US" err="1"/>
              <a:t>pinkbook</a:t>
            </a:r>
            <a:r>
              <a:rPr lang="en-US"/>
              <a:t>/</a:t>
            </a:r>
            <a:r>
              <a:rPr lang="en-US" err="1"/>
              <a:t>mening.html</a:t>
            </a:r>
            <a:endParaRPr lang="en-US"/>
          </a:p>
        </p:txBody>
      </p:sp>
      <p:sp>
        <p:nvSpPr>
          <p:cNvPr id="11" name="Footer Placeholder 10"/>
          <p:cNvSpPr>
            <a:spLocks noGrp="1"/>
          </p:cNvSpPr>
          <p:nvPr>
            <p:ph type="ftr" sz="quarter" idx="4"/>
          </p:nvPr>
        </p:nvSpPr>
        <p:spPr>
          <a:xfrm>
            <a:off x="72516" y="8718550"/>
            <a:ext cx="4068339" cy="356356"/>
          </a:xfrm>
          <a:prstGeom prst="rect">
            <a:avLst/>
          </a:prstGeom>
        </p:spPr>
        <p:txBody>
          <a:bodyPr/>
          <a:lstStyle/>
          <a:p>
            <a:pPr defTabSz="961787">
              <a:defRPr/>
            </a:pPr>
            <a:r>
              <a:rPr lang="en-US" kern="0">
                <a:solidFill>
                  <a:prstClr val="black"/>
                </a:solidFill>
              </a:rPr>
              <a:t>EPIC 2023</a:t>
            </a:r>
          </a:p>
        </p:txBody>
      </p:sp>
    </p:spTree>
    <p:extLst>
      <p:ext uri="{BB962C8B-B14F-4D97-AF65-F5344CB8AC3E}">
        <p14:creationId xmlns:p14="http://schemas.microsoft.com/office/powerpoint/2010/main" val="1433362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June 2016, ACIP recommended routine use of meningococcal conjugate vaccine for persons ages &gt;2 months with human immunodeficiency virus infection.  The majority of meningococcal disease among HIV-infected persons is caused by these four serogroups.</a:t>
            </a:r>
          </a:p>
          <a:p>
            <a:endParaRPr lang="en-US"/>
          </a:p>
          <a:p>
            <a:r>
              <a:rPr lang="en-US"/>
              <a:t>ACIP recommends HIV-infected infants 2 through 23 months should receive </a:t>
            </a:r>
            <a:r>
              <a:rPr lang="en-US" err="1"/>
              <a:t>MenACWY</a:t>
            </a:r>
            <a:r>
              <a:rPr lang="en-US"/>
              <a:t>-CRM (</a:t>
            </a:r>
            <a:r>
              <a:rPr lang="en-US" err="1"/>
              <a:t>Menveo</a:t>
            </a:r>
            <a:r>
              <a:rPr lang="en-US"/>
              <a:t>).  HIV-infected children &lt; 2 years should not receive </a:t>
            </a:r>
            <a:r>
              <a:rPr lang="en-US" err="1"/>
              <a:t>MenACWY</a:t>
            </a:r>
            <a:r>
              <a:rPr lang="en-US"/>
              <a:t>-D(</a:t>
            </a:r>
            <a:r>
              <a:rPr lang="en-US" err="1"/>
              <a:t>Menactra</a:t>
            </a:r>
            <a:r>
              <a:rPr lang="en-US"/>
              <a:t>) due to immune interference with PCV13.</a:t>
            </a:r>
          </a:p>
          <a:p>
            <a:endParaRPr lang="en-US"/>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defTabSz="961787">
              <a:defRPr/>
            </a:pPr>
            <a:r>
              <a:rPr lang="en-US" kern="0">
                <a:solidFill>
                  <a:prstClr val="black"/>
                </a:solidFill>
              </a:rPr>
              <a:t>EPIC 2023</a:t>
            </a:r>
          </a:p>
        </p:txBody>
      </p:sp>
    </p:spTree>
    <p:extLst>
      <p:ext uri="{BB962C8B-B14F-4D97-AF65-F5344CB8AC3E}">
        <p14:creationId xmlns:p14="http://schemas.microsoft.com/office/powerpoint/2010/main" val="32554197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79" tIns="48089" rIns="96179" bIns="48089" anchor="b"/>
          <a:lstStyle/>
          <a:p>
            <a:pPr algn="r" defTabSz="961787">
              <a:defRPr/>
            </a:pPr>
            <a:endParaRPr lang="en-US" sz="1200" kern="0">
              <a:solidFill>
                <a:srgbClr val="000000"/>
              </a:solidFill>
              <a:latin typeface="Calibri"/>
            </a:endParaRPr>
          </a:p>
        </p:txBody>
      </p:sp>
      <p:sp>
        <p:nvSpPr>
          <p:cNvPr id="260099" name="Rectangle 6"/>
          <p:cNvSpPr txBox="1">
            <a:spLocks noGrp="1" noChangeArrowheads="1"/>
          </p:cNvSpPr>
          <p:nvPr/>
        </p:nvSpPr>
        <p:spPr bwMode="auto">
          <a:xfrm>
            <a:off x="2" y="6701028"/>
            <a:ext cx="4213368" cy="353003"/>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latin typeface="Calibri"/>
            </a:endParaRPr>
          </a:p>
        </p:txBody>
      </p:sp>
      <p:sp>
        <p:nvSpPr>
          <p:cNvPr id="260100"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70" tIns="48085" rIns="96170" bIns="48085" anchor="b"/>
          <a:lstStyle/>
          <a:p>
            <a:pPr algn="r" defTabSz="961787">
              <a:defRPr/>
            </a:pPr>
            <a:endParaRPr lang="en-US" sz="1200" kern="0">
              <a:solidFill>
                <a:srgbClr val="000000"/>
              </a:solidFill>
              <a:latin typeface="Calibri"/>
            </a:endParaRPr>
          </a:p>
        </p:txBody>
      </p:sp>
      <p:sp>
        <p:nvSpPr>
          <p:cNvPr id="260101" name="Rectangle 6"/>
          <p:cNvSpPr txBox="1">
            <a:spLocks noGrp="1" noChangeArrowheads="1"/>
          </p:cNvSpPr>
          <p:nvPr/>
        </p:nvSpPr>
        <p:spPr bwMode="auto">
          <a:xfrm>
            <a:off x="2" y="6701028"/>
            <a:ext cx="4213368" cy="353003"/>
          </a:xfrm>
          <a:prstGeom prst="rect">
            <a:avLst/>
          </a:prstGeom>
          <a:noFill/>
          <a:ln w="9525">
            <a:noFill/>
            <a:miter lim="800000"/>
            <a:headEnd/>
            <a:tailEnd/>
          </a:ln>
        </p:spPr>
        <p:txBody>
          <a:bodyPr lIns="96162" tIns="48081" rIns="96162" bIns="48081" anchor="b"/>
          <a:lstStyle/>
          <a:p>
            <a:pPr defTabSz="961787">
              <a:defRPr/>
            </a:pPr>
            <a:endParaRPr lang="en-US" sz="1200" kern="0">
              <a:solidFill>
                <a:srgbClr val="000000"/>
              </a:solidFill>
              <a:latin typeface="Calibri"/>
            </a:endParaRPr>
          </a:p>
        </p:txBody>
      </p:sp>
      <p:sp>
        <p:nvSpPr>
          <p:cNvPr id="260102"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62" tIns="48081" rIns="96162" bIns="48081" anchor="b"/>
          <a:lstStyle/>
          <a:p>
            <a:pPr algn="r" defTabSz="961787">
              <a:defRPr/>
            </a:pPr>
            <a:endParaRPr lang="en-US" sz="1200" kern="0">
              <a:solidFill>
                <a:srgbClr val="000000"/>
              </a:solidFill>
              <a:latin typeface="Calibri"/>
            </a:endParaRPr>
          </a:p>
        </p:txBody>
      </p:sp>
      <p:sp>
        <p:nvSpPr>
          <p:cNvPr id="260103" name="Rectangle 7"/>
          <p:cNvSpPr txBox="1">
            <a:spLocks noGrp="1" noChangeArrowheads="1"/>
          </p:cNvSpPr>
          <p:nvPr/>
        </p:nvSpPr>
        <p:spPr bwMode="auto">
          <a:xfrm>
            <a:off x="5507541" y="6701028"/>
            <a:ext cx="4213368" cy="353003"/>
          </a:xfrm>
          <a:prstGeom prst="rect">
            <a:avLst/>
          </a:prstGeom>
          <a:noFill/>
          <a:ln w="9525">
            <a:noFill/>
            <a:miter lim="800000"/>
            <a:headEnd/>
            <a:tailEnd/>
          </a:ln>
        </p:spPr>
        <p:txBody>
          <a:bodyPr lIns="96145" tIns="48073" rIns="96145" bIns="48073" anchor="b"/>
          <a:lstStyle/>
          <a:p>
            <a:pPr algn="r" defTabSz="961787">
              <a:defRPr/>
            </a:pPr>
            <a:endParaRPr lang="en-US" sz="1200" kern="0">
              <a:solidFill>
                <a:srgbClr val="000000"/>
              </a:solidFill>
              <a:latin typeface="Calibri"/>
            </a:endParaRPr>
          </a:p>
        </p:txBody>
      </p:sp>
      <p:sp>
        <p:nvSpPr>
          <p:cNvPr id="260104" name="Rectangle 2"/>
          <p:cNvSpPr>
            <a:spLocks noGrp="1" noRot="1" noChangeAspect="1" noChangeArrowheads="1" noTextEdit="1"/>
          </p:cNvSpPr>
          <p:nvPr>
            <p:ph type="sldImg"/>
          </p:nvPr>
        </p:nvSpPr>
        <p:spPr>
          <a:xfrm>
            <a:off x="2565400" y="520700"/>
            <a:ext cx="4703763" cy="2646363"/>
          </a:xfrm>
          <a:ln/>
        </p:spPr>
      </p:sp>
      <p:sp>
        <p:nvSpPr>
          <p:cNvPr id="260105" name="Rectangle 3"/>
          <p:cNvSpPr>
            <a:spLocks noGrp="1" noChangeArrowheads="1"/>
          </p:cNvSpPr>
          <p:nvPr>
            <p:ph type="body" idx="1"/>
          </p:nvPr>
        </p:nvSpPr>
        <p:spPr>
          <a:xfrm>
            <a:off x="540176" y="3238469"/>
            <a:ext cx="8750842" cy="3354128"/>
          </a:xfrm>
          <a:noFill/>
          <a:ln/>
        </p:spPr>
        <p:txBody>
          <a:bodyPr lIns="96145" tIns="48073" rIns="96145" bIns="48073"/>
          <a:lstStyle/>
          <a:p>
            <a:pPr marL="2164021" lvl="4" indent="-1683127" algn="l" defTabSz="961787">
              <a:lnSpc>
                <a:spcPct val="80000"/>
              </a:lnSpc>
              <a:spcBef>
                <a:spcPct val="0"/>
              </a:spcBef>
              <a:defRPr/>
            </a:pPr>
            <a:r>
              <a:rPr lang="en-US" sz="1100">
                <a:cs typeface="Arial" panose="020B0604020202020204" pitchFamily="34" charset="0"/>
              </a:rPr>
              <a:t>“MenB vaccine should be administered as either a 2-dose series of MenB-4C or a 3-dose series of MenB-FHbp. The same vaccine product should be used for all doses.“</a:t>
            </a:r>
          </a:p>
          <a:p>
            <a:pPr marL="2164021" lvl="4" indent="-1683127" defTabSz="961787">
              <a:lnSpc>
                <a:spcPct val="80000"/>
              </a:lnSpc>
              <a:spcBef>
                <a:spcPct val="0"/>
              </a:spcBef>
              <a:defRPr/>
            </a:pPr>
            <a:endParaRPr lang="en-US" sz="800" b="1">
              <a:latin typeface="Arial" charset="0"/>
            </a:endParaRPr>
          </a:p>
          <a:p>
            <a:pPr algn="l"/>
            <a:r>
              <a:rPr lang="en-US">
                <a:latin typeface="TimesNewRomanPSMT-Identity-H"/>
              </a:rPr>
              <a:t>On February 26, 2015 the ACIP approved for MenB vaccines be recommended for the use among persons aged </a:t>
            </a:r>
            <a:r>
              <a:rPr lang="en-US" u="sng">
                <a:latin typeface="TimesNewRomanPSMT-Identity-H"/>
              </a:rPr>
              <a:t>&gt;</a:t>
            </a:r>
            <a:r>
              <a:rPr lang="en-US">
                <a:latin typeface="TimesNewRomanPSMT-Identity-H"/>
              </a:rPr>
              <a:t>10 years at increased risk for serogroup B meningococcal disease. The ACIP determined that insufficient evidence existed to routinely recommend that all adolescents be vaccinated with MenB vaccines.  ACIP agreed that the information provided would allow each individual health care professional to use shared clinical decision making when recommending the vaccine. </a:t>
            </a:r>
            <a:r>
              <a:rPr lang="en-US" err="1">
                <a:latin typeface="TimesNewRomanPSMT-Identity-H"/>
              </a:rPr>
              <a:t>MenB</a:t>
            </a:r>
            <a:r>
              <a:rPr lang="en-US">
                <a:latin typeface="TimesNewRomanPSMT-Identity-H"/>
              </a:rPr>
              <a:t> vaccine series may be administered to young adults 16-23 years of age to provide short-term protection against most strains of MenB.</a:t>
            </a:r>
          </a:p>
          <a:p>
            <a:pPr algn="l"/>
            <a:endParaRPr lang="en-US">
              <a:latin typeface="TimesNewRomanPSMT-Identity-H"/>
            </a:endParaRPr>
          </a:p>
          <a:p>
            <a:pPr algn="l"/>
            <a:endParaRPr lang="en-US">
              <a:latin typeface="TimesNewRomanPSMT-Identity-H"/>
            </a:endParaRPr>
          </a:p>
          <a:p>
            <a:pPr algn="l"/>
            <a:endParaRPr lang="en-US" sz="900" b="1" u="sng">
              <a:latin typeface="Arial" charset="0"/>
            </a:endParaRPr>
          </a:p>
        </p:txBody>
      </p:sp>
      <p:sp>
        <p:nvSpPr>
          <p:cNvPr id="11" name="Footer Placeholder 10"/>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2023</a:t>
            </a:r>
          </a:p>
        </p:txBody>
      </p:sp>
    </p:spTree>
    <p:extLst>
      <p:ext uri="{BB962C8B-B14F-4D97-AF65-F5344CB8AC3E}">
        <p14:creationId xmlns:p14="http://schemas.microsoft.com/office/powerpoint/2010/main" val="19281671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848" y="3418066"/>
            <a:ext cx="7510780" cy="4100334"/>
          </a:xfrm>
        </p:spPr>
        <p:txBody>
          <a:bodyPr/>
          <a:lstStyle/>
          <a:p>
            <a:r>
              <a:rPr lang="en-US">
                <a:highlight>
                  <a:srgbClr val="FFFF00"/>
                </a:highlight>
              </a:rPr>
              <a:t>Reference:</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r>
              <a:rPr lang="en-US" sz="1200">
                <a:hlinkClick r:id="rId3"/>
              </a:rPr>
              <a:t>https://www.cdc.gov/vaccines/pubs/pinkbook/index.htm</a:t>
            </a:r>
            <a:endParaRPr lang="en-US" sz="1200"/>
          </a:p>
          <a:p>
            <a:r>
              <a:rPr lang="en-US"/>
              <a:t>Speaker Notes:</a:t>
            </a:r>
          </a:p>
          <a:p>
            <a:r>
              <a:rPr lang="en-US"/>
              <a:t>For adolescents who are not otherwise at increased risk for meningococcal disease (e.g., due to complement deficiency or asplenia), a 2-dose series of </a:t>
            </a:r>
            <a:r>
              <a:rPr lang="en-US" err="1"/>
              <a:t>MenB</a:t>
            </a:r>
            <a:r>
              <a:rPr lang="en-US"/>
              <a:t> vaccine may be administered (based on shared clinical decision making) as follows: 2 doses of </a:t>
            </a:r>
            <a:r>
              <a:rPr lang="en-US" err="1"/>
              <a:t>MenB-FHbp</a:t>
            </a:r>
            <a:r>
              <a:rPr lang="en-US"/>
              <a:t> administered at 0 and 6 months or 2 doses of MenB-4C administered at 0 and ≥1 month.</a:t>
            </a:r>
          </a:p>
          <a:p>
            <a:endParaRPr lang="en-US"/>
          </a:p>
          <a:p>
            <a:pPr algn="l"/>
            <a:r>
              <a:rPr lang="en-US" b="1" i="0">
                <a:solidFill>
                  <a:srgbClr val="000000"/>
                </a:solidFill>
                <a:effectLst/>
                <a:latin typeface="Open Sans" panose="020B0606030504020204" pitchFamily="34" charset="0"/>
              </a:rPr>
              <a:t>Anatomic or functional asplenia (including sickle cell disease), persistent complement component deficiency, complement inhibitor (e.g., eculizumab, </a:t>
            </a:r>
            <a:r>
              <a:rPr lang="en-US" b="1" i="0" err="1">
                <a:solidFill>
                  <a:srgbClr val="000000"/>
                </a:solidFill>
                <a:effectLst/>
                <a:latin typeface="Open Sans" panose="020B0606030504020204" pitchFamily="34" charset="0"/>
              </a:rPr>
              <a:t>ravulizumab</a:t>
            </a:r>
            <a:r>
              <a:rPr lang="en-US" b="1" i="0">
                <a:solidFill>
                  <a:srgbClr val="000000"/>
                </a:solidFill>
                <a:effectLst/>
                <a:latin typeface="Open Sans" panose="020B0606030504020204" pitchFamily="34" charset="0"/>
              </a:rPr>
              <a:t>) use:</a:t>
            </a:r>
            <a:endParaRPr lang="en-US" b="0" i="0">
              <a:solidFill>
                <a:srgbClr val="000000"/>
              </a:solidFill>
              <a:effectLst/>
              <a:latin typeface="Open Sans" panose="020B0606030504020204" pitchFamily="34" charset="0"/>
            </a:endParaRPr>
          </a:p>
          <a:p>
            <a:pPr algn="l">
              <a:buFont typeface="Arial" panose="020B0604020202020204" pitchFamily="34" charset="0"/>
              <a:buChar char="•"/>
            </a:pPr>
            <a:r>
              <a:rPr lang="en-US" b="1" i="0">
                <a:solidFill>
                  <a:srgbClr val="000000"/>
                </a:solidFill>
                <a:effectLst/>
                <a:latin typeface="Open Sans" panose="020B0606030504020204" pitchFamily="34" charset="0"/>
              </a:rPr>
              <a:t>Bexsero</a:t>
            </a:r>
            <a:r>
              <a:rPr lang="en-US" b="1" i="0" u="none" strike="noStrike" baseline="30000">
                <a:solidFill>
                  <a:srgbClr val="000000"/>
                </a:solidFill>
                <a:effectLst/>
                <a:latin typeface="Open Sans" panose="020B0606030504020204" pitchFamily="34" charset="0"/>
              </a:rPr>
              <a:t>®</a:t>
            </a:r>
            <a:r>
              <a:rPr lang="en-US" b="1" i="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2-dose series at least 1 month apart</a:t>
            </a:r>
          </a:p>
          <a:p>
            <a:pPr algn="l">
              <a:buFont typeface="Arial" panose="020B0604020202020204" pitchFamily="34" charset="0"/>
              <a:buChar char="•"/>
            </a:pPr>
            <a:r>
              <a:rPr lang="en-US" b="1" i="0" err="1">
                <a:solidFill>
                  <a:srgbClr val="000000"/>
                </a:solidFill>
                <a:effectLst/>
                <a:latin typeface="Open Sans" panose="020B0606030504020204" pitchFamily="34" charset="0"/>
              </a:rPr>
              <a:t>Trumenba</a:t>
            </a:r>
            <a:r>
              <a:rPr lang="en-US" b="1" i="0" u="none" strike="noStrike" baseline="30000">
                <a:solidFill>
                  <a:srgbClr val="000000"/>
                </a:solidFill>
                <a:effectLst/>
                <a:latin typeface="Open Sans" panose="020B0606030504020204" pitchFamily="34" charset="0"/>
              </a:rPr>
              <a:t>®</a:t>
            </a:r>
            <a:r>
              <a:rPr lang="en-US" b="1" i="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3-dose series at 0, 1–2, 6 months (if dose 2 was administered at least 6 months after dose 1, dose 3 not needed; if dose 3 is administered earlier than 4 months after dose 2, a  4</a:t>
            </a:r>
            <a:r>
              <a:rPr lang="en-US" b="0" i="0" u="none" strike="noStrike" baseline="30000">
                <a:solidFill>
                  <a:srgbClr val="000000"/>
                </a:solidFill>
                <a:effectLst/>
                <a:latin typeface="Open Sans" panose="020B0606030504020204" pitchFamily="34" charset="0"/>
              </a:rPr>
              <a:t>th</a:t>
            </a:r>
            <a:r>
              <a:rPr lang="en-US" b="0" i="0">
                <a:solidFill>
                  <a:srgbClr val="000000"/>
                </a:solidFill>
                <a:effectLst/>
                <a:latin typeface="Open Sans" panose="020B0606030504020204" pitchFamily="34" charset="0"/>
              </a:rPr>
              <a:t> dose should be administered at least 4 months after dose 3)</a:t>
            </a:r>
          </a:p>
          <a:p>
            <a:pPr algn="l"/>
            <a:r>
              <a:rPr lang="en-US" b="1" i="0">
                <a:solidFill>
                  <a:srgbClr val="000000"/>
                </a:solidFill>
                <a:effectLst/>
                <a:latin typeface="Open Sans" panose="020B0606030504020204" pitchFamily="34" charset="0"/>
              </a:rPr>
              <a:t>Note: Bexsero</a:t>
            </a:r>
            <a:r>
              <a:rPr lang="en-US" b="1"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and </a:t>
            </a:r>
            <a:r>
              <a:rPr lang="en-US" b="1" i="0" err="1">
                <a:solidFill>
                  <a:srgbClr val="000000"/>
                </a:solidFill>
                <a:effectLst/>
                <a:latin typeface="Open Sans" panose="020B0606030504020204" pitchFamily="34" charset="0"/>
              </a:rPr>
              <a:t>Trumenba</a:t>
            </a:r>
            <a:r>
              <a:rPr lang="en-US" b="1"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are not interchangeable; the same product should be used for all doses in a series.</a:t>
            </a:r>
          </a:p>
          <a:p>
            <a:pPr algn="l"/>
            <a:r>
              <a:rPr lang="en-US" b="0" i="0">
                <a:solidFill>
                  <a:srgbClr val="000000"/>
                </a:solidFill>
                <a:effectLst/>
                <a:latin typeface="Open Sans" panose="020B0606030504020204" pitchFamily="34" charset="0"/>
              </a:rPr>
              <a:t>For </a:t>
            </a:r>
            <a:r>
              <a:rPr lang="en-US" b="0" i="0" err="1">
                <a:solidFill>
                  <a:srgbClr val="000000"/>
                </a:solidFill>
                <a:effectLst/>
                <a:latin typeface="Open Sans" panose="020B0606030504020204" pitchFamily="34" charset="0"/>
              </a:rPr>
              <a:t>MenB</a:t>
            </a:r>
            <a:r>
              <a:rPr lang="en-US" b="0" i="0">
                <a:solidFill>
                  <a:srgbClr val="000000"/>
                </a:solidFill>
                <a:effectLst/>
                <a:latin typeface="Open Sans" panose="020B0606030504020204" pitchFamily="34" charset="0"/>
              </a:rPr>
              <a:t> </a:t>
            </a:r>
            <a:r>
              <a:rPr lang="en-US" b="1" i="0">
                <a:solidFill>
                  <a:srgbClr val="000000"/>
                </a:solidFill>
                <a:effectLst/>
                <a:latin typeface="Open Sans" panose="020B0606030504020204" pitchFamily="34" charset="0"/>
              </a:rPr>
              <a:t>booster dose recommendations</a:t>
            </a:r>
            <a:r>
              <a:rPr lang="en-US" b="0" i="0">
                <a:solidFill>
                  <a:srgbClr val="000000"/>
                </a:solidFill>
                <a:effectLst/>
                <a:latin typeface="Open Sans" panose="020B0606030504020204" pitchFamily="34" charset="0"/>
              </a:rPr>
              <a:t> for groups listed under “Special situations” and in an outbreak setting and additional meningococcal vaccination information, see </a:t>
            </a:r>
            <a:r>
              <a:rPr lang="en-US" b="0" i="0" u="sng">
                <a:solidFill>
                  <a:srgbClr val="075290"/>
                </a:solidFill>
                <a:effectLst/>
                <a:latin typeface="Open Sans" panose="020B0606030504020204" pitchFamily="34" charset="0"/>
                <a:hlinkClick r:id="rId4"/>
              </a:rPr>
              <a:t>www.cdc.gov/mmwr/volumes/69/rr/rr6909a1.htm</a:t>
            </a:r>
            <a:r>
              <a:rPr lang="en-US" b="0" i="0">
                <a:solidFill>
                  <a:srgbClr val="000000"/>
                </a:solidFill>
                <a:effectLst/>
                <a:latin typeface="Open Sans" panose="020B0606030504020204" pitchFamily="34" charset="0"/>
              </a:rPr>
              <a:t>.</a:t>
            </a:r>
          </a:p>
          <a:p>
            <a:endParaRPr lang="en-US"/>
          </a:p>
          <a:p>
            <a:r>
              <a:rPr lang="en-US"/>
              <a:t>Primary series vaccination in persons aged ≥26 years and booster vaccination in persons at increased risk for meningococcal disease are not licensed in the United States and are considered off-label (Table 11).</a:t>
            </a:r>
          </a:p>
          <a:p>
            <a:br>
              <a:rPr lang="en-US"/>
            </a:br>
            <a:r>
              <a:rPr lang="en-US"/>
              <a:t>https://</a:t>
            </a:r>
            <a:r>
              <a:rPr lang="en-US" err="1"/>
              <a:t>www.cdc.gov</a:t>
            </a:r>
            <a:r>
              <a:rPr lang="en-US"/>
              <a:t>/</a:t>
            </a:r>
            <a:r>
              <a:rPr lang="en-US" err="1"/>
              <a:t>mmwr</a:t>
            </a:r>
            <a:r>
              <a:rPr lang="en-US"/>
              <a:t>/volumes/69/</a:t>
            </a:r>
            <a:r>
              <a:rPr lang="en-US" err="1"/>
              <a:t>rr</a:t>
            </a:r>
            <a:r>
              <a:rPr lang="en-US"/>
              <a:t>/rr6909a1.htm</a:t>
            </a:r>
          </a:p>
        </p:txBody>
      </p:sp>
      <p:sp>
        <p:nvSpPr>
          <p:cNvPr id="4" name="Footer Placeholder 3"/>
          <p:cNvSpPr>
            <a:spLocks noGrp="1"/>
          </p:cNvSpPr>
          <p:nvPr>
            <p:ph type="ftr" sz="quarter" idx="10"/>
          </p:nvPr>
        </p:nvSpPr>
        <p:spPr/>
        <p:txBody>
          <a:bodyPr/>
          <a:lstStyle/>
          <a:p>
            <a:pPr>
              <a:defRPr/>
            </a:pPr>
            <a:r>
              <a:rPr lang="en-US"/>
              <a:t>EPIC 2023</a:t>
            </a:r>
          </a:p>
        </p:txBody>
      </p:sp>
    </p:spTree>
    <p:extLst>
      <p:ext uri="{BB962C8B-B14F-4D97-AF65-F5344CB8AC3E}">
        <p14:creationId xmlns:p14="http://schemas.microsoft.com/office/powerpoint/2010/main" val="9773515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Speaker Notes: See slide</a:t>
            </a:r>
          </a:p>
        </p:txBody>
      </p:sp>
      <p:sp>
        <p:nvSpPr>
          <p:cNvPr id="4" name="Slide Number Placeholder 3"/>
          <p:cNvSpPr>
            <a:spLocks noGrp="1"/>
          </p:cNvSpPr>
          <p:nvPr>
            <p:ph type="sldNum" sz="quarter" idx="10"/>
          </p:nvPr>
        </p:nvSpPr>
        <p:spPr/>
        <p:txBody>
          <a:bodyPr/>
          <a:lstStyle/>
          <a:p>
            <a:fld id="{0C6024BE-7CA7-4E01-BBC2-91E3F28BC568}" type="slidenum">
              <a:rPr lang="en-US" smtClean="0"/>
              <a:t>68</a:t>
            </a:fld>
            <a:endParaRPr lang="en-US"/>
          </a:p>
        </p:txBody>
      </p:sp>
    </p:spTree>
    <p:extLst>
      <p:ext uri="{BB962C8B-B14F-4D97-AF65-F5344CB8AC3E}">
        <p14:creationId xmlns:p14="http://schemas.microsoft.com/office/powerpoint/2010/main" val="39730252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p>
        </p:txBody>
      </p:sp>
      <p:sp>
        <p:nvSpPr>
          <p:cNvPr id="251907"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p>
        </p:txBody>
      </p:sp>
      <p:sp>
        <p:nvSpPr>
          <p:cNvPr id="25190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p>
        </p:txBody>
      </p:sp>
      <p:sp>
        <p:nvSpPr>
          <p:cNvPr id="251909"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p>
        </p:txBody>
      </p:sp>
      <p:sp>
        <p:nvSpPr>
          <p:cNvPr id="25191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p>
        </p:txBody>
      </p:sp>
      <p:sp>
        <p:nvSpPr>
          <p:cNvPr id="251911"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p>
        </p:txBody>
      </p:sp>
      <p:sp>
        <p:nvSpPr>
          <p:cNvPr id="251912" name="Rectangle 2"/>
          <p:cNvSpPr>
            <a:spLocks noGrp="1" noRot="1" noChangeAspect="1" noChangeArrowheads="1" noTextEdit="1"/>
          </p:cNvSpPr>
          <p:nvPr>
            <p:ph type="sldImg"/>
          </p:nvPr>
        </p:nvSpPr>
        <p:spPr>
          <a:xfrm>
            <a:off x="331788" y="696913"/>
            <a:ext cx="6197600" cy="3486150"/>
          </a:xfrm>
          <a:ln/>
        </p:spPr>
      </p:sp>
      <p:sp>
        <p:nvSpPr>
          <p:cNvPr id="251913" name="Rectangle 3"/>
          <p:cNvSpPr>
            <a:spLocks noGrp="1" noChangeArrowheads="1"/>
          </p:cNvSpPr>
          <p:nvPr>
            <p:ph type="body" idx="1"/>
          </p:nvPr>
        </p:nvSpPr>
        <p:spPr>
          <a:xfrm>
            <a:off x="126047" y="4005608"/>
            <a:ext cx="8930640" cy="5138392"/>
          </a:xfrm>
          <a:noFill/>
          <a:ln/>
        </p:spPr>
        <p:txBody>
          <a:bodyPr lIns="91424" tIns="45712" rIns="91424" bIns="45712"/>
          <a:lstStyle/>
          <a:p>
            <a:endParaRPr lang="en-US">
              <a:hlinkClick r:id="rId3"/>
            </a:endParaRPr>
          </a:p>
          <a:p>
            <a:r>
              <a:rPr lang="en-US">
                <a:highlight>
                  <a:srgbClr val="FFFF00"/>
                </a:highlight>
              </a:rPr>
              <a:t>Reference:</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p>
          <a:p>
            <a:pPr>
              <a:spcBef>
                <a:spcPct val="0"/>
              </a:spcBef>
            </a:pPr>
            <a:r>
              <a:rPr lang="en-US">
                <a:hlinkClick r:id="rId3"/>
              </a:rPr>
              <a:t>https://www.cdc.gov/vaccines/pubs/pinkbook/rota.html</a:t>
            </a:r>
            <a:endParaRPr lang="en-US"/>
          </a:p>
          <a:p>
            <a:r>
              <a:rPr lang="en-US"/>
              <a:t>Rotavirus infection in infants and young children can lead to severe diarrhea, dehydration, electrolyte imbalance, and metabolic acidosis. Treatment is supportive; feeding should be continued during the illness. Children who are immunocompromised because of congenital immunodeficiency or because of bone marrow or solid organ transplantation may experience severe or prolonged rotavirus gastroenteritis and may have evidence of resulting abnormalities in multiple organ systems, particularly the kidney and liver.</a:t>
            </a:r>
            <a:endParaRPr lang="en-US" sz="900" u="sng"/>
          </a:p>
          <a:p>
            <a:pPr eaLnBrk="1" hangingPunct="1"/>
            <a:r>
              <a:rPr lang="en-US" sz="900" u="sng"/>
              <a:t>The routine use of Rotavirus vaccine has resulted in a dramatic decrease in hospitalizations for the management of dehydration. In the developing world the use of the vaccine has dramatically reduced deaths from rotavirus infection.</a:t>
            </a:r>
          </a:p>
          <a:p>
            <a:pPr eaLnBrk="1" hangingPunct="1"/>
            <a:endParaRPr lang="en-US" sz="900" u="sng"/>
          </a:p>
          <a:p>
            <a:pPr eaLnBrk="1" hangingPunct="1"/>
            <a:r>
              <a:rPr lang="en-US" sz="900" u="sng"/>
              <a:t>Schedule is shown. Beware of min and maximum ages and intervals. Always review this to avoid admin errors!</a:t>
            </a:r>
          </a:p>
          <a:p>
            <a:pPr eaLnBrk="1" hangingPunct="1"/>
            <a:endParaRPr lang="en-US" sz="900" u="sng">
              <a:highlight>
                <a:srgbClr val="FFFF00"/>
              </a:highlight>
            </a:endParaRPr>
          </a:p>
          <a:p>
            <a:pPr eaLnBrk="1" hangingPunct="1"/>
            <a:r>
              <a:rPr lang="en-US" sz="900" err="1"/>
              <a:t>Rotateq</a:t>
            </a:r>
            <a:r>
              <a:rPr lang="en-US" sz="900" baseline="30000">
                <a:cs typeface="Arial" pitchFamily="34" charset="0"/>
              </a:rPr>
              <a:t>®</a:t>
            </a:r>
            <a:r>
              <a:rPr lang="en-US" sz="900"/>
              <a:t> (Merck &amp; Co) is a live, oral pentavalent vaccine that contains </a:t>
            </a:r>
            <a:r>
              <a:rPr lang="en-US" sz="900">
                <a:solidFill>
                  <a:srgbClr val="FF0000"/>
                </a:solidFill>
              </a:rPr>
              <a:t>5</a:t>
            </a:r>
            <a:r>
              <a:rPr lang="en-US" sz="900"/>
              <a:t> live </a:t>
            </a:r>
            <a:r>
              <a:rPr lang="en-US" sz="900" err="1"/>
              <a:t>reassortant</a:t>
            </a:r>
            <a:r>
              <a:rPr lang="en-US" sz="900"/>
              <a:t> rotaviruses. (</a:t>
            </a:r>
            <a:r>
              <a:rPr lang="en-US" sz="900">
                <a:cs typeface="Arial" pitchFamily="34" charset="0"/>
              </a:rPr>
              <a:t>G1, G2, G3 and G4.) It is referred to as RV5 rotavirus vaccine. </a:t>
            </a:r>
          </a:p>
          <a:p>
            <a:pPr eaLnBrk="1" hangingPunct="1"/>
            <a:r>
              <a:rPr lang="en-US" sz="900"/>
              <a:t>Ref: </a:t>
            </a:r>
            <a:r>
              <a:rPr lang="en-US" sz="900" err="1"/>
              <a:t>Rotateq</a:t>
            </a:r>
            <a:r>
              <a:rPr lang="en-US" sz="900" baseline="30000"/>
              <a:t>®</a:t>
            </a:r>
            <a:r>
              <a:rPr lang="en-US" sz="900"/>
              <a:t> Prescribing Information December 2009</a:t>
            </a:r>
          </a:p>
          <a:p>
            <a:pPr eaLnBrk="1" hangingPunct="1"/>
            <a:r>
              <a:rPr lang="en-US" sz="900"/>
              <a:t>Rotarix</a:t>
            </a:r>
            <a:r>
              <a:rPr lang="en-US" sz="900" baseline="30000">
                <a:cs typeface="Arial" pitchFamily="34" charset="0"/>
              </a:rPr>
              <a:t>®  </a:t>
            </a:r>
            <a:r>
              <a:rPr lang="en-US" sz="900">
                <a:cs typeface="Arial" pitchFamily="34" charset="0"/>
              </a:rPr>
              <a:t>(GSK) is a live, oral, monovalent attenuated rotavirus vaccine.  It is referred to as RV1 rotavirus vaccine.  </a:t>
            </a:r>
            <a:r>
              <a:rPr lang="en-US" sz="900"/>
              <a:t>Ref: Rotarix</a:t>
            </a:r>
            <a:r>
              <a:rPr lang="en-US" sz="900" baseline="30000"/>
              <a:t>®</a:t>
            </a:r>
            <a:r>
              <a:rPr lang="en-US" sz="900"/>
              <a:t> Prescribing Information  October 2008</a:t>
            </a:r>
          </a:p>
          <a:p>
            <a:pPr eaLnBrk="1" hangingPunct="1"/>
            <a:r>
              <a:rPr lang="en-US" sz="900"/>
              <a:t>ACIP does not express a preference for RV5 or RV1.</a:t>
            </a:r>
            <a:endParaRPr lang="en-US" sz="900">
              <a:solidFill>
                <a:srgbClr val="FFFFCC"/>
              </a:solidFill>
            </a:endParaRPr>
          </a:p>
          <a:p>
            <a:pPr eaLnBrk="1" hangingPunct="1"/>
            <a:r>
              <a:rPr lang="en-US" sz="900" u="sng"/>
              <a:t>Interchangeability of Rotavirus Vaccines </a:t>
            </a:r>
            <a:endParaRPr lang="en-US" sz="900"/>
          </a:p>
          <a:p>
            <a:pPr eaLnBrk="1" hangingPunct="1"/>
            <a:r>
              <a:rPr lang="en-US" sz="900"/>
              <a:t>ACIP recommends that the rotavirus vaccine series be completed with the same product whenever possible. However, vaccination should not be deferred if the product used for previous doses is not available or is unknown</a:t>
            </a:r>
            <a:r>
              <a:rPr lang="en-US" sz="900" i="1"/>
              <a:t>. </a:t>
            </a:r>
            <a:r>
              <a:rPr lang="en-US" sz="900"/>
              <a:t>In this situation, the provider should continue or complete the series with the product available. If any dose in the series was RV5 or the product is unknown for any dose in the series, a total of three doses of rotavirus vaccine should be given. </a:t>
            </a:r>
          </a:p>
          <a:p>
            <a:pPr eaLnBrk="1" hangingPunct="1"/>
            <a:r>
              <a:rPr lang="en-US" sz="900" u="sng"/>
              <a:t>Contraindications </a:t>
            </a:r>
            <a:endParaRPr lang="en-US" sz="900"/>
          </a:p>
          <a:p>
            <a:pPr eaLnBrk="1" hangingPunct="1"/>
            <a:r>
              <a:rPr lang="en-US" sz="900"/>
              <a:t>Latex rubber is contained in the RV1 oral applicator, so infants with a severe (anaphylactic) allergy to latex should not receive RV1. The RV5 dosing tube is latex-free.</a:t>
            </a:r>
          </a:p>
          <a:p>
            <a:pPr eaLnBrk="1" hangingPunct="1"/>
            <a:r>
              <a:rPr lang="en-US" sz="900"/>
              <a:t>A virus (or parts of a virus) called porcine circovirus is present in both vaccines. There is no evidence that this virus is a safety risk or causes illness in humans</a:t>
            </a:r>
            <a:r>
              <a:rPr lang="en-US" sz="900" baseline="20000"/>
              <a:t>2</a:t>
            </a:r>
            <a:r>
              <a:rPr lang="en-US" sz="900"/>
              <a:t>.</a:t>
            </a:r>
          </a:p>
          <a:p>
            <a:pPr eaLnBrk="1" hangingPunct="1"/>
            <a:r>
              <a:rPr lang="en-US" sz="900"/>
              <a:t>Some studies have shown a small increase in cases of intussusception within one week after the first dose of rotavirus vaccine. The estimated risk is 1 case per 100,000 infants receiving the vaccine</a:t>
            </a:r>
            <a:r>
              <a:rPr lang="en-US" sz="900" baseline="20000"/>
              <a:t>2</a:t>
            </a:r>
            <a:r>
              <a:rPr lang="en-US" sz="900"/>
              <a:t>. However, the benefits of the vaccine outweigh the risk. Rotavirus vaccination is now contraindicated for 1) infants with a history of severe allergic reaction (e.g., anaphylaxis) after a previous dose of rotavirus vaccine or exposure to a vaccine component, 2) infants diagnosed with severe combined immunodeficiency (SCID), and 3) infants with a history of intussusception</a:t>
            </a:r>
            <a:r>
              <a:rPr lang="en-US"/>
              <a:t>. </a:t>
            </a:r>
            <a:endParaRPr lang="en-US" sz="900"/>
          </a:p>
          <a:p>
            <a:pPr eaLnBrk="1" hangingPunct="1"/>
            <a:r>
              <a:rPr lang="en-US" sz="900"/>
              <a:t>Reference: 1. Prevention of Rotavirus Gastroenteritis Among Infants and Children - Recommendations of the Advisory Committee on Immunization Practices (ACIP) MMWR; February 6, 2009 / 58(RR02);1-25 </a:t>
            </a:r>
          </a:p>
          <a:p>
            <a:pPr eaLnBrk="1" hangingPunct="1"/>
            <a:r>
              <a:rPr lang="en-US" sz="900"/>
              <a:t>2. Rotavirus Vaccine Information Statement 08/26/2013</a:t>
            </a:r>
          </a:p>
          <a:p>
            <a:pPr eaLnBrk="1" hangingPunct="1"/>
            <a:r>
              <a:rPr lang="en-US" sz="900"/>
              <a:t>3. </a:t>
            </a:r>
            <a:r>
              <a:rPr lang="en-US" sz="900" i="1"/>
              <a:t>MMWR</a:t>
            </a:r>
            <a:r>
              <a:rPr lang="en-US" sz="900"/>
              <a:t>, October 21, 2011 / 60(41);1427-1427</a:t>
            </a:r>
            <a:r>
              <a:rPr lang="en-US" sz="900">
                <a:solidFill>
                  <a:srgbClr val="FF0000"/>
                </a:solidFill>
              </a:rPr>
              <a:t> </a:t>
            </a:r>
          </a:p>
        </p:txBody>
      </p:sp>
      <p:sp>
        <p:nvSpPr>
          <p:cNvPr id="11" name="Footer Placeholder 10"/>
          <p:cNvSpPr>
            <a:spLocks noGrp="1"/>
          </p:cNvSpPr>
          <p:nvPr>
            <p:ph type="ftr" sz="quarter" idx="4"/>
          </p:nvPr>
        </p:nvSpPr>
        <p:spPr>
          <a:xfrm>
            <a:off x="5001524" y="8685213"/>
            <a:ext cx="2971800" cy="458787"/>
          </a:xfrm>
        </p:spPr>
        <p:txBody>
          <a:bodyPr/>
          <a:lstStyle/>
          <a:p>
            <a:pPr>
              <a:defRPr/>
            </a:pPr>
            <a:r>
              <a:rPr lang="en-US">
                <a:cs typeface="+mn-cs"/>
              </a:rPr>
              <a:t>EPIC 2023</a:t>
            </a:r>
          </a:p>
        </p:txBody>
      </p:sp>
      <p:sp>
        <p:nvSpPr>
          <p:cNvPr id="12" name="Slide Number Placeholder 11"/>
          <p:cNvSpPr>
            <a:spLocks noGrp="1"/>
          </p:cNvSpPr>
          <p:nvPr>
            <p:ph type="sldNum" sz="quarter" idx="10"/>
          </p:nvPr>
        </p:nvSpPr>
        <p:spPr/>
        <p:txBody>
          <a:bodyPr/>
          <a:lstStyle/>
          <a:p>
            <a:pPr>
              <a:defRPr/>
            </a:pPr>
            <a:fld id="{97952AFA-8362-48FC-9C34-150C87379A95}" type="slidenum">
              <a:rPr lang="en-US" smtClean="0"/>
              <a:pPr>
                <a:defRPr/>
              </a:pPr>
              <a:t>69</a:t>
            </a:fld>
            <a:endParaRPr lang="en-US"/>
          </a:p>
        </p:txBody>
      </p:sp>
    </p:spTree>
    <p:extLst>
      <p:ext uri="{BB962C8B-B14F-4D97-AF65-F5344CB8AC3E}">
        <p14:creationId xmlns:p14="http://schemas.microsoft.com/office/powerpoint/2010/main" val="30369285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p>
        </p:txBody>
      </p:sp>
      <p:sp>
        <p:nvSpPr>
          <p:cNvPr id="251907"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32" tIns="45716" rIns="91432" bIns="45716" anchor="b"/>
          <a:lstStyle/>
          <a:p>
            <a:pPr algn="r"/>
            <a:endParaRPr lang="en-US" sz="1200"/>
          </a:p>
        </p:txBody>
      </p:sp>
      <p:sp>
        <p:nvSpPr>
          <p:cNvPr id="25190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p>
        </p:txBody>
      </p:sp>
      <p:sp>
        <p:nvSpPr>
          <p:cNvPr id="251909"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p>
        </p:txBody>
      </p:sp>
      <p:sp>
        <p:nvSpPr>
          <p:cNvPr id="25191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p>
        </p:txBody>
      </p:sp>
      <p:sp>
        <p:nvSpPr>
          <p:cNvPr id="251911" name="Rectangle 7"/>
          <p:cNvSpPr txBox="1">
            <a:spLocks noGrp="1" noChangeArrowheads="1"/>
          </p:cNvSpPr>
          <p:nvPr/>
        </p:nvSpPr>
        <p:spPr bwMode="auto">
          <a:xfrm>
            <a:off x="3884614" y="8829675"/>
            <a:ext cx="2971800" cy="465138"/>
          </a:xfrm>
          <a:prstGeom prst="rect">
            <a:avLst/>
          </a:prstGeom>
          <a:noFill/>
          <a:ln w="9525">
            <a:noFill/>
            <a:miter lim="800000"/>
            <a:headEnd/>
            <a:tailEnd/>
          </a:ln>
        </p:spPr>
        <p:txBody>
          <a:bodyPr lIns="91424" tIns="45712" rIns="91424" bIns="45712" anchor="b"/>
          <a:lstStyle/>
          <a:p>
            <a:pPr algn="r"/>
            <a:endParaRPr lang="en-US" sz="1200"/>
          </a:p>
        </p:txBody>
      </p:sp>
      <p:sp>
        <p:nvSpPr>
          <p:cNvPr id="251912" name="Rectangle 2"/>
          <p:cNvSpPr>
            <a:spLocks noGrp="1" noRot="1" noChangeAspect="1" noChangeArrowheads="1" noTextEdit="1"/>
          </p:cNvSpPr>
          <p:nvPr>
            <p:ph type="sldImg"/>
          </p:nvPr>
        </p:nvSpPr>
        <p:spPr>
          <a:xfrm>
            <a:off x="331788" y="696913"/>
            <a:ext cx="6197600" cy="3486150"/>
          </a:xfrm>
          <a:ln/>
        </p:spPr>
      </p:sp>
      <p:sp>
        <p:nvSpPr>
          <p:cNvPr id="251913" name="Rectangle 3"/>
          <p:cNvSpPr>
            <a:spLocks noGrp="1" noChangeArrowheads="1"/>
          </p:cNvSpPr>
          <p:nvPr>
            <p:ph type="body" idx="1"/>
          </p:nvPr>
        </p:nvSpPr>
        <p:spPr>
          <a:xfrm>
            <a:off x="126047" y="4005608"/>
            <a:ext cx="8930640" cy="5138392"/>
          </a:xfrm>
          <a:noFill/>
          <a:ln/>
        </p:spPr>
        <p:txBody>
          <a:bodyPr lIns="91424" tIns="45712" rIns="91424" bIns="45712"/>
          <a:lstStyle/>
          <a:p>
            <a:endParaRPr lang="en-US">
              <a:hlinkClick r:id="rId3"/>
            </a:endParaRPr>
          </a:p>
          <a:p>
            <a:r>
              <a:rPr lang="en-US">
                <a:highlight>
                  <a:srgbClr val="FFFF00"/>
                </a:highlight>
              </a:rPr>
              <a:t>Reference:</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p>
          <a:p>
            <a:pPr>
              <a:spcBef>
                <a:spcPct val="0"/>
              </a:spcBef>
            </a:pPr>
            <a:r>
              <a:rPr lang="en-US">
                <a:hlinkClick r:id="rId3"/>
              </a:rPr>
              <a:t>https://www.cdc.gov/vaccines/pubs/pinkbook/rota.html</a:t>
            </a:r>
            <a:endParaRPr lang="en-US"/>
          </a:p>
          <a:p>
            <a:r>
              <a:rPr lang="en-US"/>
              <a:t>Rotavirus infection in infants and young children can lead to severe diarrhea, dehydration, electrolyte imbalance, and metabolic acidosis. Treatment is supportive; feeding should be continued during the illness. Children who are immunocompromised because of congenital immunodeficiency or because of bone marrow or solid organ transplantation may experience severe or prolonged rotavirus gastroenteritis and may have evidence of resulting abnormalities in multiple organ systems, particularly the kidney and liver.</a:t>
            </a:r>
            <a:endParaRPr lang="en-US" sz="900" u="sng"/>
          </a:p>
          <a:p>
            <a:pPr eaLnBrk="1" hangingPunct="1"/>
            <a:r>
              <a:rPr lang="en-US" sz="900" u="sng"/>
              <a:t>The routine use of Rotavirus vaccine has resulted in a dramatic decrease in hospitalizations for the management of dehydration. In the developing world the use of the vaccine has dramatically reduced deaths from rotavirus infection.</a:t>
            </a:r>
          </a:p>
          <a:p>
            <a:pPr eaLnBrk="1" hangingPunct="1"/>
            <a:endParaRPr lang="en-US" sz="900" u="sng"/>
          </a:p>
          <a:p>
            <a:pPr eaLnBrk="1" hangingPunct="1"/>
            <a:r>
              <a:rPr lang="en-US" sz="900" u="sng"/>
              <a:t>Schedule is shown. Beware of min and maximum ages and intervals. Always review this to avoid admin errors!</a:t>
            </a:r>
          </a:p>
          <a:p>
            <a:pPr eaLnBrk="1" hangingPunct="1"/>
            <a:endParaRPr lang="en-US" sz="900" u="sng">
              <a:highlight>
                <a:srgbClr val="FFFF00"/>
              </a:highlight>
            </a:endParaRPr>
          </a:p>
          <a:p>
            <a:pPr eaLnBrk="1" hangingPunct="1"/>
            <a:r>
              <a:rPr lang="en-US" sz="900" err="1"/>
              <a:t>Rotateq</a:t>
            </a:r>
            <a:r>
              <a:rPr lang="en-US" sz="900" baseline="30000">
                <a:cs typeface="Arial" pitchFamily="34" charset="0"/>
              </a:rPr>
              <a:t>®</a:t>
            </a:r>
            <a:r>
              <a:rPr lang="en-US" sz="900"/>
              <a:t> (Merck &amp; Co) is a live, oral pentavalent vaccine that contains </a:t>
            </a:r>
            <a:r>
              <a:rPr lang="en-US" sz="900">
                <a:solidFill>
                  <a:srgbClr val="FF0000"/>
                </a:solidFill>
              </a:rPr>
              <a:t>5</a:t>
            </a:r>
            <a:r>
              <a:rPr lang="en-US" sz="900"/>
              <a:t> live </a:t>
            </a:r>
            <a:r>
              <a:rPr lang="en-US" sz="900" err="1"/>
              <a:t>reassortant</a:t>
            </a:r>
            <a:r>
              <a:rPr lang="en-US" sz="900"/>
              <a:t> rotaviruses. (</a:t>
            </a:r>
            <a:r>
              <a:rPr lang="en-US" sz="900">
                <a:cs typeface="Arial" pitchFamily="34" charset="0"/>
              </a:rPr>
              <a:t>G1, G2, G3 and G4.) It is referred to as RV5 rotavirus vaccine. </a:t>
            </a:r>
          </a:p>
          <a:p>
            <a:pPr eaLnBrk="1" hangingPunct="1"/>
            <a:r>
              <a:rPr lang="en-US" sz="900"/>
              <a:t>Ref: </a:t>
            </a:r>
            <a:r>
              <a:rPr lang="en-US" sz="900" err="1"/>
              <a:t>Rotateq</a:t>
            </a:r>
            <a:r>
              <a:rPr lang="en-US" sz="900" baseline="30000"/>
              <a:t>®</a:t>
            </a:r>
            <a:r>
              <a:rPr lang="en-US" sz="900"/>
              <a:t> Prescribing Information December 2009</a:t>
            </a:r>
          </a:p>
          <a:p>
            <a:pPr eaLnBrk="1" hangingPunct="1"/>
            <a:r>
              <a:rPr lang="en-US" sz="900"/>
              <a:t>Rotarix</a:t>
            </a:r>
            <a:r>
              <a:rPr lang="en-US" sz="900" baseline="30000">
                <a:cs typeface="Arial" pitchFamily="34" charset="0"/>
              </a:rPr>
              <a:t>®  </a:t>
            </a:r>
            <a:r>
              <a:rPr lang="en-US" sz="900">
                <a:cs typeface="Arial" pitchFamily="34" charset="0"/>
              </a:rPr>
              <a:t>(GSK) is a live, oral, monovalent attenuated rotavirus vaccine.  It is referred to as RV1 rotavirus vaccine.  </a:t>
            </a:r>
            <a:r>
              <a:rPr lang="en-US" sz="900"/>
              <a:t>Ref: Rotarix</a:t>
            </a:r>
            <a:r>
              <a:rPr lang="en-US" sz="900" baseline="30000"/>
              <a:t>®</a:t>
            </a:r>
            <a:r>
              <a:rPr lang="en-US" sz="900"/>
              <a:t> Prescribing Information  October 2008</a:t>
            </a:r>
          </a:p>
          <a:p>
            <a:pPr eaLnBrk="1" hangingPunct="1"/>
            <a:r>
              <a:rPr lang="en-US" sz="900"/>
              <a:t>ACIP does not express a preference for RV5 or RV1.</a:t>
            </a:r>
            <a:endParaRPr lang="en-US" sz="900">
              <a:solidFill>
                <a:srgbClr val="FFFFCC"/>
              </a:solidFill>
            </a:endParaRPr>
          </a:p>
          <a:p>
            <a:pPr eaLnBrk="1" hangingPunct="1"/>
            <a:r>
              <a:rPr lang="en-US" sz="900" u="sng"/>
              <a:t>Interchangeability of Rotavirus Vaccines </a:t>
            </a:r>
            <a:endParaRPr lang="en-US" sz="900"/>
          </a:p>
          <a:p>
            <a:pPr eaLnBrk="1" hangingPunct="1"/>
            <a:r>
              <a:rPr lang="en-US" sz="900"/>
              <a:t>ACIP recommends that the rotavirus vaccine series be completed with the same product whenever possible. However, vaccination should not be deferred if the product used for previous doses is not available or is unknown</a:t>
            </a:r>
            <a:r>
              <a:rPr lang="en-US" sz="900" i="1"/>
              <a:t>. </a:t>
            </a:r>
            <a:r>
              <a:rPr lang="en-US" sz="900"/>
              <a:t>In this situation, the provider should continue or complete the series with the product available. If any dose in the series was RV5 or the product is unknown for any dose in the series, a total of three doses of rotavirus vaccine should be given. </a:t>
            </a:r>
          </a:p>
          <a:p>
            <a:pPr eaLnBrk="1" hangingPunct="1"/>
            <a:r>
              <a:rPr lang="en-US" sz="900" u="sng"/>
              <a:t>Contraindications </a:t>
            </a:r>
            <a:endParaRPr lang="en-US" sz="900"/>
          </a:p>
          <a:p>
            <a:pPr eaLnBrk="1" hangingPunct="1"/>
            <a:r>
              <a:rPr lang="en-US" sz="900"/>
              <a:t>Latex rubber is contained in the RV1 oral applicator, so infants with a severe (anaphylactic) allergy to latex should not receive RV1. The RV5 dosing tube is latex-free.</a:t>
            </a:r>
          </a:p>
          <a:p>
            <a:pPr eaLnBrk="1" hangingPunct="1"/>
            <a:r>
              <a:rPr lang="en-US" sz="900"/>
              <a:t>A virus (or parts of a virus) called porcine circovirus is present in both vaccines. There is no evidence that this virus is a safety risk or causes illness in humans</a:t>
            </a:r>
            <a:r>
              <a:rPr lang="en-US" sz="900" baseline="20000"/>
              <a:t>2</a:t>
            </a:r>
            <a:r>
              <a:rPr lang="en-US" sz="900"/>
              <a:t>.</a:t>
            </a:r>
          </a:p>
          <a:p>
            <a:pPr eaLnBrk="1" hangingPunct="1"/>
            <a:r>
              <a:rPr lang="en-US" sz="900"/>
              <a:t>Some studies have shown a small increase in cases of intussusception within one week after the first dose of rotavirus vaccine. The estimated risk is 1 case per 100,000 infants receiving the vaccine</a:t>
            </a:r>
            <a:r>
              <a:rPr lang="en-US" sz="900" baseline="20000"/>
              <a:t>2</a:t>
            </a:r>
            <a:r>
              <a:rPr lang="en-US" sz="900"/>
              <a:t>. However, the benefits of the vaccine outweigh the risk. Rotavirus vaccination is now contraindicated for 1) infants with a history of severe allergic reaction (e.g., anaphylaxis) after a previous dose of rotavirus vaccine or exposure to a vaccine component, 2) infants diagnosed with severe combined immunodeficiency (SCID), and 3) infants with a history of intussusception</a:t>
            </a:r>
            <a:r>
              <a:rPr lang="en-US"/>
              <a:t>. </a:t>
            </a:r>
            <a:endParaRPr lang="en-US" sz="900"/>
          </a:p>
          <a:p>
            <a:pPr eaLnBrk="1" hangingPunct="1"/>
            <a:r>
              <a:rPr lang="en-US" sz="900"/>
              <a:t>Reference: 1. Prevention of Rotavirus Gastroenteritis Among Infants and Children - Recommendations of the Advisory Committee on Immunization Practices (ACIP) MMWR; February 6, 2009 / 58(RR02);1-25 </a:t>
            </a:r>
          </a:p>
          <a:p>
            <a:pPr eaLnBrk="1" hangingPunct="1"/>
            <a:r>
              <a:rPr lang="en-US" sz="900"/>
              <a:t>2. Rotavirus Vaccine Information Statement 08/26/2013</a:t>
            </a:r>
          </a:p>
          <a:p>
            <a:pPr eaLnBrk="1" hangingPunct="1"/>
            <a:r>
              <a:rPr lang="en-US" sz="900"/>
              <a:t>3. </a:t>
            </a:r>
            <a:r>
              <a:rPr lang="en-US" sz="900" i="1"/>
              <a:t>MMWR</a:t>
            </a:r>
            <a:r>
              <a:rPr lang="en-US" sz="900"/>
              <a:t>, October 21, 2011 / 60(41);1427-1427</a:t>
            </a:r>
            <a:r>
              <a:rPr lang="en-US" sz="900">
                <a:solidFill>
                  <a:srgbClr val="FF0000"/>
                </a:solidFill>
              </a:rPr>
              <a:t> </a:t>
            </a:r>
          </a:p>
        </p:txBody>
      </p:sp>
      <p:sp>
        <p:nvSpPr>
          <p:cNvPr id="11" name="Footer Placeholder 10"/>
          <p:cNvSpPr>
            <a:spLocks noGrp="1"/>
          </p:cNvSpPr>
          <p:nvPr>
            <p:ph type="ftr" sz="quarter" idx="4"/>
          </p:nvPr>
        </p:nvSpPr>
        <p:spPr>
          <a:xfrm>
            <a:off x="5001524" y="8685213"/>
            <a:ext cx="2971800" cy="458787"/>
          </a:xfrm>
        </p:spPr>
        <p:txBody>
          <a:bodyPr/>
          <a:lstStyle/>
          <a:p>
            <a:pPr>
              <a:defRPr/>
            </a:pPr>
            <a:r>
              <a:rPr lang="en-US">
                <a:cs typeface="+mn-cs"/>
              </a:rPr>
              <a:t>EPIC 2023</a:t>
            </a:r>
          </a:p>
        </p:txBody>
      </p:sp>
      <p:sp>
        <p:nvSpPr>
          <p:cNvPr id="12" name="Slide Number Placeholder 11"/>
          <p:cNvSpPr>
            <a:spLocks noGrp="1"/>
          </p:cNvSpPr>
          <p:nvPr>
            <p:ph type="sldNum" sz="quarter" idx="10"/>
          </p:nvPr>
        </p:nvSpPr>
        <p:spPr/>
        <p:txBody>
          <a:bodyPr/>
          <a:lstStyle/>
          <a:p>
            <a:pPr>
              <a:defRPr/>
            </a:pPr>
            <a:fld id="{97952AFA-8362-48FC-9C34-150C87379A95}" type="slidenum">
              <a:rPr lang="en-US" smtClean="0"/>
              <a:pPr>
                <a:defRPr/>
              </a:pPr>
              <a:t>70</a:t>
            </a:fld>
            <a:endParaRPr lang="en-US"/>
          </a:p>
        </p:txBody>
      </p:sp>
    </p:spTree>
    <p:extLst>
      <p:ext uri="{BB962C8B-B14F-4D97-AF65-F5344CB8AC3E}">
        <p14:creationId xmlns:p14="http://schemas.microsoft.com/office/powerpoint/2010/main" val="1345636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highlight>
                  <a:srgbClr val="FFFF00"/>
                </a:highlight>
              </a:rPr>
              <a:t>Reference:</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p>
          <a:p>
            <a:endParaRPr lang="en-US"/>
          </a:p>
          <a:p>
            <a:pPr marL="176661" indent="-176661">
              <a:buFont typeface="Arial" panose="020B0604020202020204" pitchFamily="34" charset="0"/>
              <a:buChar char="•"/>
            </a:pPr>
            <a:endParaRPr lang="en-US"/>
          </a:p>
          <a:p>
            <a:pPr marL="176661" indent="-176661">
              <a:buFont typeface="Arial" panose="020B0604020202020204" pitchFamily="34" charset="0"/>
              <a:buChar char="•"/>
            </a:pPr>
            <a:endParaRPr lang="en-US"/>
          </a:p>
          <a:p>
            <a:r>
              <a:rPr lang="en-US"/>
              <a:t>Speaker Notes:</a:t>
            </a:r>
          </a:p>
          <a:p>
            <a:pPr marL="176661" indent="-176661">
              <a:buFont typeface="Arial" panose="020B0604020202020204" pitchFamily="34" charset="0"/>
              <a:buChar char="•"/>
            </a:pPr>
            <a:r>
              <a:rPr lang="en-US"/>
              <a:t>More than 200 types have now been identified.</a:t>
            </a:r>
          </a:p>
          <a:p>
            <a:pPr marL="176661" indent="-176661">
              <a:buFont typeface="Arial" panose="020B0604020202020204" pitchFamily="34" charset="0"/>
              <a:buChar char="•"/>
            </a:pPr>
            <a:r>
              <a:rPr lang="en-US"/>
              <a:t>Virtually all cases of cervical cancer are caused by HPV viruses</a:t>
            </a:r>
          </a:p>
          <a:p>
            <a:pPr marL="176661" indent="-176661">
              <a:buFont typeface="Arial" panose="020B0604020202020204" pitchFamily="34" charset="0"/>
              <a:buChar char="•"/>
            </a:pPr>
            <a:r>
              <a:rPr lang="en-US"/>
              <a:t>Cervical cancer is the 2</a:t>
            </a:r>
            <a:r>
              <a:rPr lang="en-US" baseline="30000"/>
              <a:t>nd</a:t>
            </a:r>
            <a:r>
              <a:rPr lang="en-US"/>
              <a:t> leading cause of cancer death in women in the world.</a:t>
            </a:r>
          </a:p>
          <a:p>
            <a:endParaRPr lang="en-US">
              <a:solidFill>
                <a:srgbClr val="FF0000"/>
              </a:solidFill>
            </a:endParaRPr>
          </a:p>
        </p:txBody>
      </p:sp>
      <p:sp>
        <p:nvSpPr>
          <p:cNvPr id="5" name="Footer Placeholder 4"/>
          <p:cNvSpPr>
            <a:spLocks noGrp="1"/>
          </p:cNvSpPr>
          <p:nvPr>
            <p:ph type="ftr" sz="quarter" idx="11"/>
          </p:nvPr>
        </p:nvSpPr>
        <p:spPr>
          <a:xfrm>
            <a:off x="1" y="6746120"/>
            <a:ext cx="4068339" cy="356356"/>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7749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251" y="3418066"/>
            <a:ext cx="9394738" cy="2796600"/>
          </a:xfrm>
        </p:spPr>
        <p:txBody>
          <a:bodyPr/>
          <a:lstStyle/>
          <a:p>
            <a:pPr defTabSz="961787">
              <a:defRPr/>
            </a:pPr>
            <a:r>
              <a:rPr lang="en-US">
                <a:latin typeface="Arial" charset="0"/>
              </a:rPr>
              <a:t>Reference: See Slide</a:t>
            </a:r>
          </a:p>
          <a:p>
            <a:pPr lvl="0"/>
            <a:r>
              <a:rPr lang="en-US" sz="1200">
                <a:solidFill>
                  <a:srgbClr val="FFFFFF"/>
                </a:solidFill>
              </a:rPr>
              <a:t>and Development,</a:t>
            </a:r>
            <a:endParaRPr lang="en-US">
              <a:solidFill>
                <a:prstClr val="black"/>
              </a:solidFill>
              <a:latin typeface="Arial" charset="0"/>
            </a:endParaRPr>
          </a:p>
          <a:p>
            <a:pPr defTabSz="961787">
              <a:defRPr/>
            </a:pPr>
            <a:r>
              <a:rPr lang="en-US">
                <a:solidFill>
                  <a:prstClr val="black"/>
                </a:solidFill>
                <a:latin typeface="Arial" charset="0"/>
              </a:rPr>
              <a:t>Speaker Notes:</a:t>
            </a:r>
          </a:p>
          <a:p>
            <a:pPr defTabSz="961787">
              <a:defRPr/>
            </a:pPr>
            <a:r>
              <a:rPr lang="en-US">
                <a:solidFill>
                  <a:prstClr val="black"/>
                </a:solidFill>
                <a:latin typeface="Arial" charset="0"/>
              </a:rPr>
              <a:t>It is probably unrealistic to believe we can immunize everyone appropriately. There will always be young infants who have not received  all recommended vaccines because of age and there are a significant number of adults who are not adequately immunized. Herd immunity was the term used previously that refers to a situation in which a high percentage of a population is immune to a disease, essentially stopping the disease in its tracks because it cannot find new hosts. </a:t>
            </a:r>
          </a:p>
          <a:p>
            <a:pPr defTabSz="961787">
              <a:defRPr/>
            </a:pPr>
            <a:endParaRPr lang="en-US">
              <a:solidFill>
                <a:prstClr val="black"/>
              </a:solidFill>
              <a:latin typeface="Arial" charset="0"/>
            </a:endParaRPr>
          </a:p>
          <a:p>
            <a:pPr defTabSz="961787">
              <a:defRPr/>
            </a:pPr>
            <a:r>
              <a:rPr lang="en-US">
                <a:solidFill>
                  <a:prstClr val="black"/>
                </a:solidFill>
                <a:latin typeface="Arial" charset="0"/>
              </a:rPr>
              <a:t>The preferred term now is Community Immunity.</a:t>
            </a:r>
          </a:p>
          <a:p>
            <a:pPr defTabSz="961787">
              <a:defRPr/>
            </a:pPr>
            <a:endParaRPr lang="en-US">
              <a:solidFill>
                <a:prstClr val="black"/>
              </a:solidFill>
              <a:latin typeface="Arial" charset="0"/>
            </a:endParaRPr>
          </a:p>
          <a:p>
            <a:pPr defTabSz="961787">
              <a:defRPr/>
            </a:pPr>
            <a:r>
              <a:rPr lang="en-US">
                <a:solidFill>
                  <a:prstClr val="black"/>
                </a:solidFill>
                <a:latin typeface="Arial" charset="0"/>
              </a:rPr>
              <a:t>The threshold for community immunity varies, depending on the disease, with more virulent infectious agents requiring vaccination of a higher percentage of the population to create the desired community immunity. Most vaccination policies are focused on creating community immunity. The creation of community immunity is especially important in crowded environments which facilitate the spread of disease, like schools. It is also extremely important to receive regular boosters, as some vaccines lose their efficacy over time, leaving people vulnerable to an outbreak. Herd immunity led to the eradication of smallpox, and it explains why diseases such as polio and diphtheria are rare in developed nations with established vaccination policies</a:t>
            </a:r>
          </a:p>
          <a:p>
            <a:pPr defTabSz="961787">
              <a:defRPr/>
            </a:pPr>
            <a:endParaRPr lang="en-US">
              <a:solidFill>
                <a:prstClr val="black"/>
              </a:solidFill>
              <a:latin typeface="Arial" charset="0"/>
            </a:endParaRPr>
          </a:p>
          <a:p>
            <a:pPr>
              <a:spcBef>
                <a:spcPct val="0"/>
              </a:spcBef>
            </a:pPr>
            <a:r>
              <a:rPr lang="en-US">
                <a:solidFill>
                  <a:prstClr val="black"/>
                </a:solidFill>
                <a:latin typeface="Arial" charset="0"/>
              </a:rPr>
              <a:t>Additional information: </a:t>
            </a:r>
            <a:r>
              <a:rPr lang="en-US" sz="1200">
                <a:latin typeface="Arial" charset="0"/>
              </a:rPr>
              <a:t>For more information:  http://</a:t>
            </a:r>
            <a:r>
              <a:rPr lang="en-US" sz="1200" err="1">
                <a:latin typeface="Arial" charset="0"/>
              </a:rPr>
              <a:t>www.cdc.gov</a:t>
            </a:r>
            <a:r>
              <a:rPr lang="en-US" sz="1200">
                <a:latin typeface="Arial" charset="0"/>
              </a:rPr>
              <a:t>/vaccines/</a:t>
            </a:r>
            <a:r>
              <a:rPr lang="en-US" sz="1200" err="1">
                <a:latin typeface="Arial" charset="0"/>
              </a:rPr>
              <a:t>acip</a:t>
            </a:r>
            <a:r>
              <a:rPr lang="en-US" sz="1200">
                <a:latin typeface="Arial" charset="0"/>
              </a:rPr>
              <a:t>/</a:t>
            </a:r>
            <a:r>
              <a:rPr lang="en-US" sz="1200" err="1">
                <a:latin typeface="Arial" charset="0"/>
              </a:rPr>
              <a:t>index.html</a:t>
            </a:r>
            <a:r>
              <a:rPr lang="en-US" sz="1200">
                <a:latin typeface="Arial" charset="0"/>
              </a:rPr>
              <a:t> </a:t>
            </a:r>
          </a:p>
          <a:p>
            <a:pPr>
              <a:spcBef>
                <a:spcPct val="0"/>
              </a:spcBef>
            </a:pPr>
            <a:r>
              <a:rPr lang="en-US" sz="1200">
                <a:latin typeface="Arial" charset="0"/>
              </a:rPr>
              <a:t>For more details about all the vaccine preventable diseases reviewed in this presentation, refer to:  Epidemiology and Prevention of Vaccine-Preventable Diseases (The Pink Book). HHS, CDC. https://</a:t>
            </a:r>
            <a:r>
              <a:rPr lang="en-US" sz="1200" err="1">
                <a:latin typeface="Arial" charset="0"/>
              </a:rPr>
              <a:t>www.cdc.gov</a:t>
            </a:r>
            <a:r>
              <a:rPr lang="en-US" sz="1200">
                <a:latin typeface="Arial" charset="0"/>
              </a:rPr>
              <a:t>/vaccines/pubs/</a:t>
            </a:r>
            <a:r>
              <a:rPr lang="en-US" sz="1200" err="1">
                <a:latin typeface="Arial" charset="0"/>
              </a:rPr>
              <a:t>pinkbook</a:t>
            </a:r>
            <a:r>
              <a:rPr lang="en-US" sz="1200">
                <a:latin typeface="Arial" charset="0"/>
              </a:rPr>
              <a:t>/</a:t>
            </a:r>
            <a:r>
              <a:rPr lang="en-US" sz="1200" err="1">
                <a:latin typeface="Arial" charset="0"/>
              </a:rPr>
              <a:t>index.html</a:t>
            </a:r>
            <a:endParaRPr lang="en-US" sz="1200">
              <a:latin typeface="Arial" charset="0"/>
            </a:endParaRPr>
          </a:p>
          <a:p>
            <a:endParaRPr lang="en-US"/>
          </a:p>
          <a:p>
            <a:endParaRPr lang="en-US"/>
          </a:p>
        </p:txBody>
      </p:sp>
    </p:spTree>
    <p:extLst>
      <p:ext uri="{BB962C8B-B14F-4D97-AF65-F5344CB8AC3E}">
        <p14:creationId xmlns:p14="http://schemas.microsoft.com/office/powerpoint/2010/main" val="1739687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5507541" y="6701251"/>
            <a:ext cx="4213368" cy="352761"/>
          </a:xfrm>
          <a:prstGeom prst="rect">
            <a:avLst/>
          </a:prstGeom>
          <a:noFill/>
          <a:ln>
            <a:miter lim="800000"/>
            <a:headEnd/>
            <a:tailEnd/>
          </a:ln>
        </p:spPr>
        <p:txBody>
          <a:bodyPr lIns="96179" tIns="48089" rIns="96179" bIns="48089" anchor="b"/>
          <a:lstStyle/>
          <a:p>
            <a:pPr algn="r" defTabSz="961787">
              <a:defRPr/>
            </a:pPr>
            <a:endParaRPr lang="en-US" sz="1200" kern="0">
              <a:solidFill>
                <a:prstClr val="black"/>
              </a:solidFill>
              <a:latin typeface="Calibri"/>
            </a:endParaRPr>
          </a:p>
        </p:txBody>
      </p:sp>
      <p:sp>
        <p:nvSpPr>
          <p:cNvPr id="256002" name="Rectangle 6"/>
          <p:cNvSpPr txBox="1">
            <a:spLocks noGrp="1" noChangeArrowheads="1"/>
          </p:cNvSpPr>
          <p:nvPr/>
        </p:nvSpPr>
        <p:spPr bwMode="auto">
          <a:xfrm>
            <a:off x="2" y="6701251"/>
            <a:ext cx="4213368" cy="352761"/>
          </a:xfrm>
          <a:prstGeom prst="rect">
            <a:avLst/>
          </a:prstGeom>
          <a:noFill/>
          <a:ln w="9525">
            <a:noFill/>
            <a:miter lim="800000"/>
            <a:headEnd/>
            <a:tailEnd/>
          </a:ln>
        </p:spPr>
        <p:txBody>
          <a:bodyPr lIns="96162" tIns="48081" rIns="96162" bIns="48081" anchor="b"/>
          <a:lstStyle/>
          <a:p>
            <a:pPr defTabSz="961787">
              <a:defRPr/>
            </a:pPr>
            <a:endParaRPr lang="en-US" sz="1200" kern="0">
              <a:solidFill>
                <a:srgbClr val="000000"/>
              </a:solidFill>
              <a:latin typeface="Calibri"/>
            </a:endParaRPr>
          </a:p>
        </p:txBody>
      </p:sp>
      <p:sp>
        <p:nvSpPr>
          <p:cNvPr id="256003" name="Rectangle 7"/>
          <p:cNvSpPr txBox="1">
            <a:spLocks noGrp="1" noChangeArrowheads="1"/>
          </p:cNvSpPr>
          <p:nvPr/>
        </p:nvSpPr>
        <p:spPr bwMode="auto">
          <a:xfrm>
            <a:off x="5507541" y="6701251"/>
            <a:ext cx="4213368" cy="352761"/>
          </a:xfrm>
          <a:prstGeom prst="rect">
            <a:avLst/>
          </a:prstGeom>
          <a:noFill/>
          <a:ln w="9525">
            <a:noFill/>
            <a:miter lim="800000"/>
            <a:headEnd/>
            <a:tailEnd/>
          </a:ln>
        </p:spPr>
        <p:txBody>
          <a:bodyPr lIns="96162" tIns="48081" rIns="96162" bIns="48081" anchor="b"/>
          <a:lstStyle/>
          <a:p>
            <a:pPr algn="r" defTabSz="961787">
              <a:defRPr/>
            </a:pPr>
            <a:endParaRPr lang="en-US" sz="1200" kern="0">
              <a:solidFill>
                <a:srgbClr val="000000"/>
              </a:solidFill>
              <a:latin typeface="Calibri"/>
            </a:endParaRPr>
          </a:p>
        </p:txBody>
      </p:sp>
      <p:sp>
        <p:nvSpPr>
          <p:cNvPr id="256004" name="Rectangle 6"/>
          <p:cNvSpPr txBox="1">
            <a:spLocks noGrp="1" noChangeArrowheads="1"/>
          </p:cNvSpPr>
          <p:nvPr/>
        </p:nvSpPr>
        <p:spPr bwMode="auto">
          <a:xfrm>
            <a:off x="2" y="6701251"/>
            <a:ext cx="4213368" cy="352761"/>
          </a:xfrm>
          <a:prstGeom prst="rect">
            <a:avLst/>
          </a:prstGeom>
          <a:noFill/>
          <a:ln w="9525">
            <a:noFill/>
            <a:miter lim="800000"/>
            <a:headEnd/>
            <a:tailEnd/>
          </a:ln>
        </p:spPr>
        <p:txBody>
          <a:bodyPr lIns="96153" tIns="48077" rIns="96153" bIns="48077" anchor="b"/>
          <a:lstStyle/>
          <a:p>
            <a:pPr defTabSz="961787">
              <a:defRPr/>
            </a:pPr>
            <a:endParaRPr lang="en-US" sz="1200" kern="0">
              <a:solidFill>
                <a:srgbClr val="000000"/>
              </a:solidFill>
              <a:latin typeface="Calibri"/>
            </a:endParaRPr>
          </a:p>
        </p:txBody>
      </p:sp>
      <p:sp>
        <p:nvSpPr>
          <p:cNvPr id="256005" name="Rectangle 2"/>
          <p:cNvSpPr>
            <a:spLocks noGrp="1" noRot="1" noChangeAspect="1" noChangeArrowheads="1" noTextEdit="1"/>
          </p:cNvSpPr>
          <p:nvPr>
            <p:ph type="sldImg"/>
          </p:nvPr>
        </p:nvSpPr>
        <p:spPr>
          <a:xfrm>
            <a:off x="2511425" y="528638"/>
            <a:ext cx="4703763" cy="2646362"/>
          </a:xfrm>
          <a:ln/>
        </p:spPr>
      </p:sp>
      <p:sp>
        <p:nvSpPr>
          <p:cNvPr id="247815" name="Rectangle 3"/>
          <p:cNvSpPr>
            <a:spLocks noGrp="1" noChangeArrowheads="1"/>
          </p:cNvSpPr>
          <p:nvPr>
            <p:ph type="body" idx="1"/>
          </p:nvPr>
        </p:nvSpPr>
        <p:spPr>
          <a:ln/>
        </p:spPr>
        <p:txBody>
          <a:bodyPr lIns="96147" tIns="48074" rIns="96147" bIns="48074">
            <a:normAutofit fontScale="92500" lnSpcReduction="20000"/>
          </a:bodyPr>
          <a:lstStyle/>
          <a:p>
            <a:pPr>
              <a:lnSpc>
                <a:spcPct val="90000"/>
              </a:lnSpc>
            </a:pPr>
            <a:endParaRPr lang="en-US" sz="1000">
              <a:cs typeface="Times New Roman" pitchFamily="18" charset="0"/>
            </a:endParaRPr>
          </a:p>
          <a:p>
            <a:r>
              <a:rPr lang="en-US" sz="1900" b="1">
                <a:cs typeface="Arial" pitchFamily="34" charset="0"/>
              </a:rPr>
              <a:t>Recommendations for Use of HPV Vaccines </a:t>
            </a:r>
          </a:p>
          <a:p>
            <a:r>
              <a:rPr lang="en-US" sz="1900">
                <a:solidFill>
                  <a:srgbClr val="000000"/>
                </a:solidFill>
                <a:cs typeface="Arial" pitchFamily="34" charset="0"/>
              </a:rPr>
              <a:t>ACIP recommends that routine HPV vaccination be initiated at age 11 or 12 years. The vaccination series can be started beginning at age 9 years.</a:t>
            </a:r>
            <a:endParaRPr lang="en-US" sz="1900">
              <a:cs typeface="Arial" pitchFamily="34" charset="0"/>
            </a:endParaRPr>
          </a:p>
          <a:p>
            <a:endParaRPr lang="en-US" sz="1900">
              <a:cs typeface="Arial" pitchFamily="34" charset="0"/>
            </a:endParaRPr>
          </a:p>
          <a:p>
            <a:r>
              <a:rPr lang="en-US" sz="2000">
                <a:highlight>
                  <a:srgbClr val="FFFF00"/>
                </a:highlight>
              </a:rPr>
              <a:t>Reference:</a:t>
            </a:r>
          </a:p>
          <a:p>
            <a:pPr>
              <a:spcBef>
                <a:spcPct val="0"/>
              </a:spcBef>
            </a:pPr>
            <a:r>
              <a:rPr lang="en-US" sz="2000"/>
              <a:t>http://</a:t>
            </a:r>
            <a:r>
              <a:rPr lang="en-US" sz="2000" err="1"/>
              <a:t>www.cdc.gov</a:t>
            </a:r>
            <a:r>
              <a:rPr lang="en-US" sz="2000"/>
              <a:t>/vaccines/</a:t>
            </a:r>
            <a:r>
              <a:rPr lang="en-US" sz="2000" err="1"/>
              <a:t>acip</a:t>
            </a:r>
            <a:r>
              <a:rPr lang="en-US" sz="2000"/>
              <a:t>/</a:t>
            </a:r>
            <a:r>
              <a:rPr lang="en-US" sz="2000" err="1"/>
              <a:t>index.html</a:t>
            </a:r>
            <a:r>
              <a:rPr lang="en-US" sz="2000"/>
              <a:t> </a:t>
            </a:r>
          </a:p>
          <a:p>
            <a:pPr>
              <a:spcBef>
                <a:spcPct val="0"/>
              </a:spcBef>
            </a:pPr>
            <a:r>
              <a:rPr lang="en-US" sz="2000"/>
              <a:t>For more details about all the vaccine preventable diseases reviewed in this presentation, refer to:  Epidemiology and Prevention of Vaccine-Preventable Diseases (The Pink Book). HHS, CDC. </a:t>
            </a:r>
          </a:p>
          <a:p>
            <a:pPr>
              <a:lnSpc>
                <a:spcPct val="90000"/>
              </a:lnSpc>
            </a:pPr>
            <a:endParaRPr lang="en-US" sz="1900">
              <a:cs typeface="Arial" pitchFamily="34" charset="0"/>
            </a:endParaRPr>
          </a:p>
          <a:p>
            <a:r>
              <a:rPr lang="en-US" sz="1100" kern="0">
                <a:solidFill>
                  <a:srgbClr val="FFFFFF"/>
                </a:solidFill>
                <a:latin typeface="Calibri"/>
                <a:cs typeface="Arial" charset="0"/>
              </a:rPr>
              <a:t>3. https://www.merck.com/product/usa/pi_circulars/g/gardasil_9/gardasil_9_pi.pdf </a:t>
            </a:r>
            <a:endParaRPr lang="en-US" sz="3000">
              <a:solidFill>
                <a:srgbClr val="FFFFFF"/>
              </a:solidFill>
            </a:endParaRPr>
          </a:p>
          <a:p>
            <a:pPr>
              <a:lnSpc>
                <a:spcPct val="90000"/>
              </a:lnSpc>
            </a:pPr>
            <a:endParaRPr lang="en-US" sz="2700">
              <a:cs typeface="Arial" pitchFamily="34" charset="0"/>
            </a:endParaRPr>
          </a:p>
          <a:p>
            <a:pPr eaLnBrk="1" hangingPunct="1">
              <a:lnSpc>
                <a:spcPct val="90000"/>
              </a:lnSpc>
            </a:pPr>
            <a:endParaRPr lang="en-US" sz="1600" b="1">
              <a:cs typeface="Arial" pitchFamily="34"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2023</a:t>
            </a:r>
          </a:p>
        </p:txBody>
      </p:sp>
    </p:spTree>
    <p:extLst>
      <p:ext uri="{BB962C8B-B14F-4D97-AF65-F5344CB8AC3E}">
        <p14:creationId xmlns:p14="http://schemas.microsoft.com/office/powerpoint/2010/main" val="11703641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cs typeface="Arial" pitchFamily="34" charset="0"/>
            </a:endParaRPr>
          </a:p>
          <a:p>
            <a:r>
              <a:rPr lang="en-US" sz="1200">
                <a:highlight>
                  <a:srgbClr val="FFFF00"/>
                </a:highlight>
              </a:rPr>
              <a:t>Reference:</a:t>
            </a:r>
          </a:p>
          <a:p>
            <a:pPr>
              <a:spcBef>
                <a:spcPct val="0"/>
              </a:spcBef>
            </a:pPr>
            <a:r>
              <a:rPr lang="en-US" sz="1200"/>
              <a:t>http://</a:t>
            </a:r>
            <a:r>
              <a:rPr lang="en-US" sz="1200" err="1"/>
              <a:t>www.cdc.gov</a:t>
            </a:r>
            <a:r>
              <a:rPr lang="en-US" sz="1200"/>
              <a:t>/vaccines/</a:t>
            </a:r>
            <a:r>
              <a:rPr lang="en-US" sz="1200" err="1"/>
              <a:t>acip</a:t>
            </a:r>
            <a:r>
              <a:rPr lang="en-US" sz="1200"/>
              <a:t>/</a:t>
            </a:r>
            <a:r>
              <a:rPr lang="en-US" sz="1200" err="1"/>
              <a:t>index.html</a:t>
            </a:r>
            <a:r>
              <a:rPr lang="en-US" sz="1200"/>
              <a:t> </a:t>
            </a:r>
          </a:p>
          <a:p>
            <a:pPr>
              <a:spcBef>
                <a:spcPct val="0"/>
              </a:spcBef>
            </a:pPr>
            <a:r>
              <a:rPr lang="en-US" sz="1200"/>
              <a:t>For more details about all the vaccine preventable diseases reviewed in this presentation, refer to:  Epidemiology and Prevention of Vaccine-Preventable Diseases (The Pink Book). HHS, CDC. </a:t>
            </a:r>
          </a:p>
          <a:p>
            <a:endParaRPr lang="en-US"/>
          </a:p>
          <a:p>
            <a:r>
              <a:rPr lang="en-US"/>
              <a:t>The ACIP meeting October 2016, approved the recommendation for a 2 dose vaccination schedule for HPV.  The 2 dose schedule is only for adolescents that initiate the vaccine before the 15</a:t>
            </a:r>
            <a:r>
              <a:rPr lang="en-US" baseline="30000"/>
              <a:t>th</a:t>
            </a:r>
            <a:r>
              <a:rPr lang="en-US"/>
              <a:t> birthday.  If one-dose of the vaccine is administered before the 15</a:t>
            </a:r>
            <a:r>
              <a:rPr lang="en-US" baseline="30000"/>
              <a:t>th</a:t>
            </a:r>
            <a:r>
              <a:rPr lang="en-US"/>
              <a:t> birthday and they turn 15 before receiving their 2</a:t>
            </a:r>
            <a:r>
              <a:rPr lang="en-US" baseline="30000"/>
              <a:t>nd</a:t>
            </a:r>
            <a:r>
              <a:rPr lang="en-US"/>
              <a:t> dose, the two dose series can still be applied.  </a:t>
            </a:r>
          </a:p>
          <a:p>
            <a:endParaRPr lang="en-US"/>
          </a:p>
          <a:p>
            <a:r>
              <a:rPr lang="en-US" sz="1400">
                <a:latin typeface="+mn-lt"/>
                <a:ea typeface="+mn-ea"/>
                <a:cs typeface="+mn-cs"/>
              </a:rPr>
              <a:t>3-dose schedule</a:t>
            </a:r>
            <a:br>
              <a:rPr lang="en-US" sz="1400">
                <a:latin typeface="+mn-lt"/>
                <a:ea typeface="+mn-ea"/>
                <a:cs typeface="+mn-cs"/>
              </a:rPr>
            </a:br>
            <a:r>
              <a:rPr lang="en-US" sz="1200">
                <a:latin typeface="+mn-lt"/>
                <a:ea typeface="+mn-ea"/>
                <a:cs typeface="+mn-cs"/>
              </a:rPr>
              <a:t>Dose 2 should be given at least 1 to 2 months after first dose (1 month minimum); Dose 3 should be given at least 6 months after the first dose </a:t>
            </a:r>
            <a:br>
              <a:rPr lang="en-US" sz="1200">
                <a:latin typeface="+mn-lt"/>
                <a:ea typeface="+mn-ea"/>
                <a:cs typeface="+mn-cs"/>
              </a:rPr>
            </a:br>
            <a:r>
              <a:rPr lang="en-US" sz="1200">
                <a:latin typeface="+mn-lt"/>
                <a:ea typeface="+mn-ea"/>
                <a:cs typeface="+mn-cs"/>
              </a:rPr>
              <a:t>(minimum of 3 months between dose 2 and 3)</a:t>
            </a:r>
            <a:br>
              <a:rPr lang="en-US" sz="1200">
                <a:latin typeface="+mn-lt"/>
                <a:ea typeface="+mn-ea"/>
                <a:cs typeface="+mn-cs"/>
              </a:rPr>
            </a:br>
            <a:endParaRPr lang="en-US"/>
          </a:p>
          <a:p>
            <a:endParaRPr lang="en-US"/>
          </a:p>
          <a:p>
            <a:endParaRPr lang="en-US"/>
          </a:p>
        </p:txBody>
      </p:sp>
    </p:spTree>
    <p:extLst>
      <p:ext uri="{BB962C8B-B14F-4D97-AF65-F5344CB8AC3E}">
        <p14:creationId xmlns:p14="http://schemas.microsoft.com/office/powerpoint/2010/main" val="2559411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pPr rtl="0" fontAlgn="base"/>
            <a:r>
              <a:rPr lang="en-US" sz="1400">
                <a:cs typeface="Arial" panose="020B0604020202020204" pitchFamily="34" charset="0"/>
              </a:rPr>
              <a:t>Providers are less likely to recommend the HPV vaccine to their younger adolescent patients. They may be more comfortable reserving their recommendation for older teens, rather than for 11- and 12-year-olds. Providing clinicians with information about vaccine safety and efficacy to share with parents may increase endorsement of current HPV vaccine recommendations. ​</a:t>
            </a:r>
          </a:p>
          <a:p>
            <a:pPr rtl="0" fontAlgn="base"/>
            <a:r>
              <a:rPr lang="en-US" sz="1400">
                <a:cs typeface="Arial" panose="020B0604020202020204" pitchFamily="34" charset="0"/>
              </a:rPr>
              <a:t>​</a:t>
            </a:r>
          </a:p>
          <a:p>
            <a:pPr rtl="0" fontAlgn="base"/>
            <a:r>
              <a:rPr lang="en-US" sz="1400">
                <a:cs typeface="Arial" panose="020B0604020202020204" pitchFamily="34" charset="0"/>
              </a:rPr>
              <a:t>HPV vaccine should be recommended the same way other vaccines (Tdap, influenza and meningococcal) are recommended.​</a:t>
            </a:r>
          </a:p>
          <a:p>
            <a:pPr rtl="0" fontAlgn="base"/>
            <a:r>
              <a:rPr lang="en-US" sz="1400">
                <a:cs typeface="Arial" panose="020B0604020202020204" pitchFamily="34" charset="0"/>
              </a:rPr>
              <a:t>Provide information about giving vaccine at a young age to increase immune response and protect before sexual activity begins​.</a:t>
            </a:r>
          </a:p>
          <a:p>
            <a:pPr rtl="0" fontAlgn="base"/>
            <a:endParaRPr lang="en-US" sz="1400">
              <a:cs typeface="Arial" panose="020B0604020202020204" pitchFamily="34" charset="0"/>
            </a:endParaRPr>
          </a:p>
          <a:p>
            <a:pPr rtl="0" fontAlgn="base"/>
            <a:r>
              <a:rPr lang="en-US" sz="1400">
                <a:cs typeface="Arial" panose="020B0604020202020204" pitchFamily="34" charset="0"/>
              </a:rPr>
              <a:t>Cervical cancer is the only HPV-associated cancer for which screening is routinely recommended.          MMWR/August 23, 2019/Vol. 68/No. 33</a:t>
            </a:r>
          </a:p>
          <a:p>
            <a:pPr rtl="0" fontAlgn="base"/>
            <a:r>
              <a:rPr lang="en-US" sz="1400">
                <a:solidFill>
                  <a:srgbClr val="FF0000"/>
                </a:solidFill>
                <a:cs typeface="Arial" panose="020B0604020202020204" pitchFamily="34" charset="0"/>
              </a:rPr>
              <a:t>​</a:t>
            </a:r>
          </a:p>
          <a:p>
            <a:pPr rtl="0" fontAlgn="base"/>
            <a:r>
              <a:rPr lang="en-US" sz="1400">
                <a:cs typeface="Arial" panose="020B0604020202020204" pitchFamily="34" charset="0"/>
              </a:rPr>
              <a:t>Reference: Gable, J.,Eder, J., Noonan, K. and Feemstar, K. Increasing HPV Vaccination Rates Among Adolescents: Challenges and Opportunities. PolicyLab: The Children’s Hospital of Philadelphia, 2016.​</a:t>
            </a:r>
          </a:p>
          <a:p>
            <a:endParaRPr lang="en-US" sz="1400">
              <a:cs typeface="Arial" panose="020B0604020202020204" pitchFamily="34" charset="0"/>
            </a:endParaRPr>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0224089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C6024BE-7CA7-4E01-BBC2-91E3F28BC568}" type="slidenum">
              <a:rPr lang="en-US" smtClean="0"/>
              <a:t>75</a:t>
            </a:fld>
            <a:endParaRPr lang="en-US"/>
          </a:p>
        </p:txBody>
      </p:sp>
      <p:sp>
        <p:nvSpPr>
          <p:cNvPr id="3" name="Footer Placeholder 2"/>
          <p:cNvSpPr>
            <a:spLocks noGrp="1"/>
          </p:cNvSpPr>
          <p:nvPr>
            <p:ph type="ftr" sz="quarter" idx="11"/>
          </p:nvPr>
        </p:nvSpPr>
        <p:spPr>
          <a:xfrm>
            <a:off x="6096000" y="4572000"/>
            <a:ext cx="8940800" cy="356356"/>
          </a:xfrm>
        </p:spPr>
        <p:txBody>
          <a:bodyPr/>
          <a:lstStyle/>
          <a:p>
            <a:r>
              <a:rPr lang="en-US"/>
              <a:t>EPIC 2023</a:t>
            </a:r>
          </a:p>
        </p:txBody>
      </p:sp>
    </p:spTree>
    <p:extLst>
      <p:ext uri="{BB962C8B-B14F-4D97-AF65-F5344CB8AC3E}">
        <p14:creationId xmlns:p14="http://schemas.microsoft.com/office/powerpoint/2010/main" val="4938835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References:</a:t>
            </a:r>
          </a:p>
          <a:p>
            <a:r>
              <a:rPr lang="en-US"/>
              <a:t>Per Slide</a:t>
            </a:r>
          </a:p>
          <a:p>
            <a:r>
              <a:rPr lang="en-US"/>
              <a:t>Also FDA Release:</a:t>
            </a:r>
          </a:p>
          <a:p>
            <a:r>
              <a:rPr lang="en-US">
                <a:hlinkClick r:id="rId3"/>
              </a:rPr>
              <a:t>https://www.fda.gov/news-events/press-announcements/fda-approves-new-drug-prevent-rsv-babies-and-toddlers</a:t>
            </a:r>
            <a:endParaRPr lang="en-US"/>
          </a:p>
          <a:p>
            <a:pPr algn="l"/>
            <a:r>
              <a:rPr lang="en-US" b="0" i="0">
                <a:solidFill>
                  <a:srgbClr val="333333"/>
                </a:solidFill>
                <a:effectLst/>
                <a:latin typeface="Georgia" panose="02040502050405020303" pitchFamily="18" charset="0"/>
              </a:rPr>
              <a:t>Today, the U.S. Food and Drug Administration approved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t>
            </a:r>
            <a:r>
              <a:rPr lang="en-US" b="0" i="0" err="1">
                <a:solidFill>
                  <a:srgbClr val="333333"/>
                </a:solidFill>
                <a:effectLst/>
                <a:latin typeface="Georgia" panose="02040502050405020303" pitchFamily="18" charset="0"/>
              </a:rPr>
              <a:t>nirsevimab-alip</a:t>
            </a:r>
            <a:r>
              <a:rPr lang="en-US" b="0" i="0">
                <a:solidFill>
                  <a:srgbClr val="333333"/>
                </a:solidFill>
                <a:effectLst/>
                <a:latin typeface="Georgia" panose="02040502050405020303" pitchFamily="18" charset="0"/>
              </a:rPr>
              <a:t>) for the prevention of Respiratory Syncytial Virus (RSV) lower respiratory tract disease in neonates and infants born during or entering their first RSV season, and in children up to 24 months of age who remain vulnerable to severe RSV disease through their second RSV season.</a:t>
            </a:r>
          </a:p>
          <a:p>
            <a:pPr algn="l"/>
            <a:r>
              <a:rPr lang="en-US" b="1" i="0">
                <a:solidFill>
                  <a:srgbClr val="333333"/>
                </a:solidFill>
                <a:effectLst/>
                <a:latin typeface="Georgia" panose="02040502050405020303" pitchFamily="18" charset="0"/>
              </a:rPr>
              <a:t>“RSV can cause serious disease in infants and some children and results in a large number of emergency department and physician office visits each year,” said John Farley, M.D., M.P.H., director of the Office of Infectious Diseases in the FDA’s Center for Drug Evaluation and Research. “Today’s approval addresses the great need for products to help reduce the impact of RSV disease on children, families and the health care system.” </a:t>
            </a:r>
            <a:endParaRPr lang="en-US" b="0" i="0">
              <a:solidFill>
                <a:srgbClr val="333333"/>
              </a:solidFill>
              <a:effectLst/>
              <a:latin typeface="Georgia" panose="02040502050405020303" pitchFamily="18" charset="0"/>
            </a:endParaRPr>
          </a:p>
          <a:p>
            <a:pPr algn="l"/>
            <a:r>
              <a:rPr lang="en-US" b="0" i="0">
                <a:solidFill>
                  <a:srgbClr val="333333"/>
                </a:solidFill>
                <a:effectLst/>
                <a:latin typeface="Georgia" panose="02040502050405020303" pitchFamily="18" charset="0"/>
              </a:rPr>
              <a:t>RSV is a virus that causes acute respiratory infection in individuals of all age groups. While most infants and young children experience mild, cold-like symptoms, some infants, especially with their first infection, develop lower respiratory tract disease such as pneumonia and bronchiolitis (swelling of the small airway passages in the lungs), that often leads to an emergency department or physician office visit. Premature infants, and those with chronic lung disease of prematurity or significant congenital heart disease, are at highest risk for severe RSV disease. Approximately 1% to 3% of children under 12 months of age in the United States are hospitalized each year due to RSV, according to the American Academy of Pediatrics. </a:t>
            </a:r>
          </a:p>
          <a:p>
            <a:pPr algn="l"/>
            <a:r>
              <a:rPr lang="en-US" b="0" i="0">
                <a:solidFill>
                  <a:srgbClr val="333333"/>
                </a:solidFill>
                <a:effectLst/>
                <a:latin typeface="Georgia" panose="02040502050405020303" pitchFamily="18" charset="0"/>
              </a:rPr>
              <a:t>In most parts of the U.S., RSV circulation is seasonal, typically starting during the fall and peaking in the winter; it is transmitted from person to person through close contact with someone who is infected.</a:t>
            </a:r>
          </a:p>
          <a:p>
            <a:pPr algn="l"/>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is a monoclonal antibody with activity against RSV. Monoclonal antibodies are laboratory-made proteins that mimic the immune system’s ability to fight off harmful pathogens such as viruses. One dose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administered as a single intramuscular injection prior to or during RSV season, may provide protection during the RSV season. </a:t>
            </a:r>
          </a:p>
          <a:p>
            <a:pPr algn="l"/>
            <a:r>
              <a:rPr lang="en-US" b="0" i="0">
                <a:solidFill>
                  <a:srgbClr val="333333"/>
                </a:solidFill>
                <a:effectLst/>
                <a:latin typeface="Georgia" panose="02040502050405020303" pitchFamily="18" charset="0"/>
              </a:rPr>
              <a:t>The safety and efficacy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were supported by three clinical trials (Trials 03, 04 and 05). The key measure of efficacy was the incidence of medically attended RSV lower respiratory tract infection (MA RSV LRTI), evaluated during the 150 days after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administration. MA RSV LRTI included all health care provider visits (physician office, urgent care, emergency room visits and hospitalization) for lower respiratory tract disease with worsening clinical severity and a positive RSV test. Trials 03 and 04 were randomized, double-blind, placebo-controlled, multicenter clinical trials.</a:t>
            </a:r>
          </a:p>
          <a:p>
            <a:pPr algn="l"/>
            <a:r>
              <a:rPr lang="en-US" b="0" i="0" u="sng">
                <a:solidFill>
                  <a:srgbClr val="007CBA"/>
                </a:solidFill>
                <a:effectLst/>
                <a:latin typeface="Georgia" panose="02040502050405020303" pitchFamily="18" charset="0"/>
                <a:hlinkClick r:id="rId4"/>
              </a:rPr>
              <a:t>Trial 03</a:t>
            </a:r>
            <a:r>
              <a:rPr lang="en-US" b="0" i="0">
                <a:solidFill>
                  <a:srgbClr val="333333"/>
                </a:solidFill>
                <a:effectLst/>
                <a:latin typeface="Georgia" panose="02040502050405020303" pitchFamily="18" charset="0"/>
              </a:rPr>
              <a:t> included 1,453 preterm infants (born at greater than or equal to 29 weeks of gestational age up to less than 35 weeks of gestation) who were born during or entering their first RSV season. Of the 1,453 preterm infants in the trial, 969 received a single dose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and 484 received placebo. Among infants who were treated with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25 (2.6%) experienced MA RSV LRTI compared with 46 (9.5%) infants who received placebo.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reduced the risk of MA RSV LRTI by approximately 70% relative to placebo. </a:t>
            </a:r>
          </a:p>
          <a:p>
            <a:pPr algn="l"/>
            <a:r>
              <a:rPr lang="en-US" b="0" i="0">
                <a:solidFill>
                  <a:srgbClr val="333333"/>
                </a:solidFill>
                <a:effectLst/>
                <a:latin typeface="Georgia" panose="02040502050405020303" pitchFamily="18" charset="0"/>
              </a:rPr>
              <a:t>For </a:t>
            </a:r>
            <a:r>
              <a:rPr lang="en-US" b="0" i="0" u="sng">
                <a:solidFill>
                  <a:srgbClr val="007CBA"/>
                </a:solidFill>
                <a:effectLst/>
                <a:latin typeface="Georgia" panose="02040502050405020303" pitchFamily="18" charset="0"/>
                <a:hlinkClick r:id="rId5"/>
              </a:rPr>
              <a:t>Trial 04</a:t>
            </a:r>
            <a:r>
              <a:rPr lang="en-US" b="0" i="0">
                <a:solidFill>
                  <a:srgbClr val="333333"/>
                </a:solidFill>
                <a:effectLst/>
                <a:latin typeface="Georgia" panose="02040502050405020303" pitchFamily="18" charset="0"/>
              </a:rPr>
              <a:t>, the primary analysis group within the trial included 1,490 term and late preterm infants (born at greater than or equal to 35 weeks in gestational age), 994 of whom received a single dose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and 496 of whom received placebo. Among infants who were treated with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12 (1.2%) experienced MA RSV LRTI compared with 25 (5.0%) infants who received placebo.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reduced the risk of MA RSV LRTI by approximately 75% relative to placebo. </a:t>
            </a:r>
          </a:p>
          <a:p>
            <a:pPr algn="l"/>
            <a:r>
              <a:rPr lang="en-US" b="0" i="0" u="sng">
                <a:solidFill>
                  <a:srgbClr val="007CBA"/>
                </a:solidFill>
                <a:effectLst/>
                <a:latin typeface="Georgia" panose="02040502050405020303" pitchFamily="18" charset="0"/>
                <a:hlinkClick r:id="rId6"/>
              </a:rPr>
              <a:t>Trial 05</a:t>
            </a:r>
            <a:r>
              <a:rPr lang="en-US" b="0" i="0">
                <a:solidFill>
                  <a:srgbClr val="333333"/>
                </a:solidFill>
                <a:effectLst/>
                <a:latin typeface="Georgia" panose="02040502050405020303" pitchFamily="18" charset="0"/>
              </a:rPr>
              <a:t>, a randomized, double-blind, active (palivizumab)-controlled, multicenter trial, supported the use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in in children up to 24 months of age who remain vulnerable to severe RSV disease through their second RSV season. The trial enrolled 925 preterm infants and infants with chronic lung disease of prematurity or congenital heart disease. The safety and pharmacokinetic data from Trial 05 provided evidence for the use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to prevent MA RSV LRTI in this population.</a:t>
            </a:r>
          </a:p>
          <a:p>
            <a:pPr algn="l"/>
            <a:r>
              <a:rPr lang="en-US" b="0" i="0">
                <a:solidFill>
                  <a:srgbClr val="333333"/>
                </a:solidFill>
                <a:effectLst/>
                <a:latin typeface="Georgia" panose="02040502050405020303" pitchFamily="18" charset="0"/>
              </a:rPr>
              <a:t>Possible side effects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include rash and injection site reactions.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should not be given to infants and children with a history of serious hypersensitivity reactions to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active ingredients or any of its excipients.</a:t>
            </a:r>
          </a:p>
          <a:p>
            <a:pPr algn="l"/>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comes with warnings and precautions about serious hypersensitivity reactions, including anaphylaxis, which have been observed with other human IgG1 monoclonal antibodies.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should be given with caution to infants and children with clinically significant bleeding disorders. </a:t>
            </a:r>
          </a:p>
          <a:p>
            <a:pPr algn="l"/>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received a </a:t>
            </a:r>
            <a:r>
              <a:rPr lang="en-US" b="0" i="0" u="sng">
                <a:solidFill>
                  <a:srgbClr val="007CBA"/>
                </a:solidFill>
                <a:effectLst/>
                <a:latin typeface="Georgia" panose="02040502050405020303" pitchFamily="18" charset="0"/>
                <a:hlinkClick r:id="rId7"/>
              </a:rPr>
              <a:t>Fast Track</a:t>
            </a:r>
            <a:r>
              <a:rPr lang="en-US" b="0" i="0">
                <a:solidFill>
                  <a:srgbClr val="333333"/>
                </a:solidFill>
                <a:effectLst/>
                <a:latin typeface="Georgia" panose="02040502050405020303" pitchFamily="18" charset="0"/>
              </a:rPr>
              <a:t> designation for this indication.</a:t>
            </a:r>
          </a:p>
          <a:p>
            <a:pPr algn="l"/>
            <a:r>
              <a:rPr lang="en-US" b="0" i="0">
                <a:solidFill>
                  <a:srgbClr val="333333"/>
                </a:solidFill>
                <a:effectLst/>
                <a:latin typeface="Georgia" panose="02040502050405020303" pitchFamily="18" charset="0"/>
              </a:rPr>
              <a:t>The FDA granted this approval to AstraZeneca.</a:t>
            </a:r>
          </a:p>
          <a:p>
            <a:endParaRPr lang="en-US"/>
          </a:p>
        </p:txBody>
      </p:sp>
    </p:spTree>
    <p:extLst>
      <p:ext uri="{BB962C8B-B14F-4D97-AF65-F5344CB8AC3E}">
        <p14:creationId xmlns:p14="http://schemas.microsoft.com/office/powerpoint/2010/main" val="20631780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a:t>
            </a:r>
            <a:r>
              <a:rPr lang="en-US">
                <a:hlinkClick r:id="rId3"/>
              </a:rPr>
              <a:t>https://www.cdc.gov/rsv/clinical/</a:t>
            </a:r>
            <a:endParaRPr lang="en-US"/>
          </a:p>
          <a:p>
            <a:endParaRPr lang="en-US"/>
          </a:p>
          <a:p>
            <a:r>
              <a:rPr lang="en-US"/>
              <a:t>Speaker Notes: </a:t>
            </a:r>
          </a:p>
          <a:p>
            <a:pPr algn="l"/>
            <a:r>
              <a:rPr lang="en-US" b="0" i="0">
                <a:solidFill>
                  <a:srgbClr val="000000"/>
                </a:solidFill>
                <a:effectLst/>
                <a:latin typeface="Open Sans" panose="020B0606030504020204" pitchFamily="34" charset="0"/>
              </a:rPr>
              <a:t>Healthcare providers should consider RSV in patients with respiratory illness, particularly during the RSV season.</a:t>
            </a:r>
          </a:p>
          <a:p>
            <a:pPr algn="l"/>
            <a:r>
              <a:rPr lang="en-US" b="0" i="0">
                <a:solidFill>
                  <a:srgbClr val="000000"/>
                </a:solidFill>
                <a:effectLst/>
                <a:latin typeface="Open Sans" panose="020B0606030504020204" pitchFamily="34" charset="0"/>
              </a:rPr>
              <a:t>Respiratory syncytial virus (RSV) is recognized as one of the most common causes of childhood illness. It causes annual outbreaks of respiratory illnesses in all age groups. In most regions of the United States, RSV season starts in the fall and peaks in the winter, but the timing and severity of RSV season in a given community can vary from year to year.</a:t>
            </a:r>
          </a:p>
          <a:p>
            <a:pPr algn="l"/>
            <a:r>
              <a:rPr lang="en-US" b="0" i="0">
                <a:solidFill>
                  <a:srgbClr val="000000"/>
                </a:solidFill>
                <a:effectLst/>
                <a:latin typeface="Open Sans" panose="020B0606030504020204" pitchFamily="34" charset="0"/>
              </a:rPr>
              <a:t>Adults who get infected with RSV usually have mild or no symptoms. Symptoms are usually consistent with an upper respiratory tract infection which can include rhinorrhea, pharyngitis, cough, headache, fatigue, and fever. Disease usually lasts less than 5 days.</a:t>
            </a:r>
          </a:p>
        </p:txBody>
      </p:sp>
      <p:sp>
        <p:nvSpPr>
          <p:cNvPr id="4" name="Slide Number Placeholder 3"/>
          <p:cNvSpPr>
            <a:spLocks noGrp="1"/>
          </p:cNvSpPr>
          <p:nvPr>
            <p:ph type="sldNum" sz="quarter" idx="5"/>
          </p:nvPr>
        </p:nvSpPr>
        <p:spPr/>
        <p:txBody>
          <a:bodyPr/>
          <a:lstStyle/>
          <a:p>
            <a:fld id="{C24577F5-D2AD-0541-AFD5-2CF32A3A362B}" type="slidenum">
              <a:rPr lang="en-US" smtClean="0"/>
              <a:t>77</a:t>
            </a:fld>
            <a:endParaRPr lang="en-US"/>
          </a:p>
        </p:txBody>
      </p:sp>
      <p:sp>
        <p:nvSpPr>
          <p:cNvPr id="5" name="Footer Placeholder 4">
            <a:extLst>
              <a:ext uri="{FF2B5EF4-FFF2-40B4-BE49-F238E27FC236}">
                <a16:creationId xmlns:a16="http://schemas.microsoft.com/office/drawing/2014/main" id="{2953EAA4-2DD1-B02E-1AC3-7C873E3E2200}"/>
              </a:ext>
            </a:extLst>
          </p:cNvPr>
          <p:cNvSpPr>
            <a:spLocks noGrp="1"/>
          </p:cNvSpPr>
          <p:nvPr>
            <p:ph type="ftr" sz="quarter" idx="4"/>
          </p:nvPr>
        </p:nvSpPr>
        <p:spPr/>
        <p:txBody>
          <a:bodyPr/>
          <a:lstStyle/>
          <a:p>
            <a:r>
              <a:rPr lang="en-US"/>
              <a:t>EPIC 2023</a:t>
            </a:r>
          </a:p>
        </p:txBody>
      </p:sp>
    </p:spTree>
    <p:extLst>
      <p:ext uri="{BB962C8B-B14F-4D97-AF65-F5344CB8AC3E}">
        <p14:creationId xmlns:p14="http://schemas.microsoft.com/office/powerpoint/2010/main" val="39999647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a:t>
            </a:r>
            <a:r>
              <a:rPr lang="en-US">
                <a:hlinkClick r:id="rId3"/>
              </a:rPr>
              <a:t>https://www.cdc.gov/rsv/clinical/</a:t>
            </a:r>
            <a:endParaRPr lang="en-US"/>
          </a:p>
          <a:p>
            <a:endParaRPr lang="en-US"/>
          </a:p>
          <a:p>
            <a:r>
              <a:rPr lang="en-US"/>
              <a:t>Speaker Notes: Read Slide</a:t>
            </a:r>
          </a:p>
        </p:txBody>
      </p:sp>
      <p:sp>
        <p:nvSpPr>
          <p:cNvPr id="4" name="Slide Number Placeholder 3"/>
          <p:cNvSpPr>
            <a:spLocks noGrp="1"/>
          </p:cNvSpPr>
          <p:nvPr>
            <p:ph type="sldNum" sz="quarter" idx="5"/>
          </p:nvPr>
        </p:nvSpPr>
        <p:spPr/>
        <p:txBody>
          <a:bodyPr/>
          <a:lstStyle/>
          <a:p>
            <a:fld id="{C24577F5-D2AD-0541-AFD5-2CF32A3A362B}" type="slidenum">
              <a:rPr lang="en-US" smtClean="0"/>
              <a:t>78</a:t>
            </a:fld>
            <a:endParaRPr lang="en-US"/>
          </a:p>
        </p:txBody>
      </p:sp>
      <p:sp>
        <p:nvSpPr>
          <p:cNvPr id="5" name="Footer Placeholder 4">
            <a:extLst>
              <a:ext uri="{FF2B5EF4-FFF2-40B4-BE49-F238E27FC236}">
                <a16:creationId xmlns:a16="http://schemas.microsoft.com/office/drawing/2014/main" id="{4D93AC3A-BF85-DAAC-DC3D-AF84AA6EC8E5}"/>
              </a:ext>
            </a:extLst>
          </p:cNvPr>
          <p:cNvSpPr>
            <a:spLocks noGrp="1"/>
          </p:cNvSpPr>
          <p:nvPr>
            <p:ph type="ftr" sz="quarter" idx="4"/>
          </p:nvPr>
        </p:nvSpPr>
        <p:spPr/>
        <p:txBody>
          <a:bodyPr/>
          <a:lstStyle/>
          <a:p>
            <a:r>
              <a:rPr lang="en-US"/>
              <a:t>EPIC 2023</a:t>
            </a:r>
          </a:p>
        </p:txBody>
      </p:sp>
    </p:spTree>
    <p:extLst>
      <p:ext uri="{BB962C8B-B14F-4D97-AF65-F5344CB8AC3E}">
        <p14:creationId xmlns:p14="http://schemas.microsoft.com/office/powerpoint/2010/main" val="32025096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a:t>
            </a:r>
            <a:r>
              <a:rPr lang="en-US">
                <a:hlinkClick r:id="rId3"/>
              </a:rPr>
              <a:t>https://www.cdc.gov/rsv/research/index.html</a:t>
            </a:r>
            <a:endParaRPr lang="en-US"/>
          </a:p>
          <a:p>
            <a:endParaRPr lang="en-US"/>
          </a:p>
          <a:p>
            <a:r>
              <a:rPr lang="en-US"/>
              <a:t>Speaker Notes: Read Slide</a:t>
            </a:r>
          </a:p>
        </p:txBody>
      </p:sp>
      <p:sp>
        <p:nvSpPr>
          <p:cNvPr id="4" name="Slide Number Placeholder 3"/>
          <p:cNvSpPr>
            <a:spLocks noGrp="1"/>
          </p:cNvSpPr>
          <p:nvPr>
            <p:ph type="sldNum" sz="quarter" idx="5"/>
          </p:nvPr>
        </p:nvSpPr>
        <p:spPr/>
        <p:txBody>
          <a:bodyPr/>
          <a:lstStyle/>
          <a:p>
            <a:fld id="{C24577F5-D2AD-0541-AFD5-2CF32A3A362B}" type="slidenum">
              <a:rPr lang="en-US" smtClean="0"/>
              <a:t>79</a:t>
            </a:fld>
            <a:endParaRPr lang="en-US"/>
          </a:p>
        </p:txBody>
      </p:sp>
      <p:sp>
        <p:nvSpPr>
          <p:cNvPr id="5" name="Footer Placeholder 4">
            <a:extLst>
              <a:ext uri="{FF2B5EF4-FFF2-40B4-BE49-F238E27FC236}">
                <a16:creationId xmlns:a16="http://schemas.microsoft.com/office/drawing/2014/main" id="{E60BE1B9-6B93-6510-43D2-225679708580}"/>
              </a:ext>
            </a:extLst>
          </p:cNvPr>
          <p:cNvSpPr>
            <a:spLocks noGrp="1"/>
          </p:cNvSpPr>
          <p:nvPr>
            <p:ph type="ftr" sz="quarter" idx="4"/>
          </p:nvPr>
        </p:nvSpPr>
        <p:spPr/>
        <p:txBody>
          <a:bodyPr/>
          <a:lstStyle/>
          <a:p>
            <a:r>
              <a:rPr lang="en-US"/>
              <a:t>EPIC 2023</a:t>
            </a:r>
          </a:p>
        </p:txBody>
      </p:sp>
    </p:spTree>
    <p:extLst>
      <p:ext uri="{BB962C8B-B14F-4D97-AF65-F5344CB8AC3E}">
        <p14:creationId xmlns:p14="http://schemas.microsoft.com/office/powerpoint/2010/main" val="36105312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4577F5-D2AD-0541-AFD5-2CF32A3A362B}" type="slidenum">
              <a:rPr lang="en-US" smtClean="0"/>
              <a:t>80</a:t>
            </a:fld>
            <a:endParaRPr lang="en-US"/>
          </a:p>
        </p:txBody>
      </p:sp>
      <p:sp>
        <p:nvSpPr>
          <p:cNvPr id="5" name="Footer Placeholder 4">
            <a:extLst>
              <a:ext uri="{FF2B5EF4-FFF2-40B4-BE49-F238E27FC236}">
                <a16:creationId xmlns:a16="http://schemas.microsoft.com/office/drawing/2014/main" id="{EA393390-D097-F792-F3E6-499791221A15}"/>
              </a:ext>
            </a:extLst>
          </p:cNvPr>
          <p:cNvSpPr>
            <a:spLocks noGrp="1"/>
          </p:cNvSpPr>
          <p:nvPr>
            <p:ph type="ftr" sz="quarter" idx="4"/>
          </p:nvPr>
        </p:nvSpPr>
        <p:spPr/>
        <p:txBody>
          <a:bodyPr/>
          <a:lstStyle/>
          <a:p>
            <a:r>
              <a:rPr lang="en-US"/>
              <a:t>EPIC 2023</a:t>
            </a:r>
          </a:p>
        </p:txBody>
      </p:sp>
    </p:spTree>
    <p:extLst>
      <p:ext uri="{BB962C8B-B14F-4D97-AF65-F5344CB8AC3E}">
        <p14:creationId xmlns:p14="http://schemas.microsoft.com/office/powerpoint/2010/main" val="5199029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solidFill>
                  <a:srgbClr val="222222"/>
                </a:solidFill>
                <a:effectLst/>
                <a:latin typeface="Open Sans Medium"/>
              </a:rPr>
              <a:t>Reference: https://www.cdc.gov/</a:t>
            </a:r>
            <a:r>
              <a:rPr lang="en-US" b="0" err="1">
                <a:solidFill>
                  <a:srgbClr val="222222"/>
                </a:solidFill>
                <a:effectLst/>
                <a:latin typeface="Open Sans Medium"/>
              </a:rPr>
              <a:t>mmwr</a:t>
            </a:r>
            <a:r>
              <a:rPr lang="en-US" b="0">
                <a:solidFill>
                  <a:srgbClr val="222222"/>
                </a:solidFill>
                <a:effectLst/>
                <a:latin typeface="Open Sans Medium"/>
              </a:rPr>
              <a:t>/volumes/72/</a:t>
            </a:r>
            <a:r>
              <a:rPr lang="en-US" b="0" err="1">
                <a:solidFill>
                  <a:srgbClr val="222222"/>
                </a:solidFill>
                <a:effectLst/>
                <a:latin typeface="Open Sans Medium"/>
              </a:rPr>
              <a:t>wr</a:t>
            </a:r>
            <a:r>
              <a:rPr lang="en-US" b="0">
                <a:solidFill>
                  <a:srgbClr val="222222"/>
                </a:solidFill>
                <a:effectLst/>
                <a:latin typeface="Open Sans Medium"/>
              </a:rPr>
              <a:t>/mm7229a4.htm</a:t>
            </a:r>
          </a:p>
          <a:p>
            <a:endParaRPr lang="en-US">
              <a:solidFill>
                <a:srgbClr val="222222"/>
              </a:solidFill>
              <a:latin typeface="Open Sans Medium"/>
            </a:endParaRPr>
          </a:p>
          <a:p>
            <a:r>
              <a:rPr lang="en-US" b="0">
                <a:solidFill>
                  <a:srgbClr val="222222"/>
                </a:solidFill>
                <a:effectLst/>
                <a:latin typeface="Open Sans Medium"/>
              </a:rPr>
              <a:t>RSV Vaccine</a:t>
            </a:r>
          </a:p>
          <a:p>
            <a:r>
              <a:rPr lang="en-US">
                <a:effectLst/>
              </a:rPr>
              <a:t>RSV vaccine helps protect adults 60 years and older from RSV disease. Older adults are at greater risk than young adults for serious complications from RSV because immune systems weaken with age. In addition, certain underlying medical conditions may increase the risk of getting very sick from RSV and older adults with these </a:t>
            </a:r>
            <a:r>
              <a:rPr lang="en-US" u="sng">
                <a:solidFill>
                  <a:srgbClr val="075290"/>
                </a:solidFill>
                <a:effectLst/>
                <a:hlinkClick r:id="rId3"/>
              </a:rPr>
              <a:t>conditions</a:t>
            </a:r>
            <a:r>
              <a:rPr lang="en-US">
                <a:effectLst/>
              </a:rPr>
              <a:t> may especially benefit from getting RSV vaccine. If you are 60 years and older, talk to your healthcare provider to see if RSV vaccination is right for you.</a:t>
            </a:r>
          </a:p>
          <a:p>
            <a:br>
              <a:rPr lang="en-US">
                <a:effectLst/>
              </a:rPr>
            </a:br>
            <a:endParaRPr lang="en-US">
              <a:effectLst/>
            </a:endParaRPr>
          </a:p>
          <a:p>
            <a:endParaRPr lang="en-US"/>
          </a:p>
        </p:txBody>
      </p:sp>
      <p:sp>
        <p:nvSpPr>
          <p:cNvPr id="4" name="Slide Number Placeholder 3"/>
          <p:cNvSpPr>
            <a:spLocks noGrp="1"/>
          </p:cNvSpPr>
          <p:nvPr>
            <p:ph type="sldNum" sz="quarter" idx="5"/>
          </p:nvPr>
        </p:nvSpPr>
        <p:spPr/>
        <p:txBody>
          <a:bodyPr/>
          <a:lstStyle/>
          <a:p>
            <a:fld id="{C24577F5-D2AD-0541-AFD5-2CF32A3A362B}" type="slidenum">
              <a:rPr lang="en-US" smtClean="0"/>
              <a:t>81</a:t>
            </a:fld>
            <a:endParaRPr lang="en-US"/>
          </a:p>
        </p:txBody>
      </p:sp>
      <p:sp>
        <p:nvSpPr>
          <p:cNvPr id="5" name="Footer Placeholder 4">
            <a:extLst>
              <a:ext uri="{FF2B5EF4-FFF2-40B4-BE49-F238E27FC236}">
                <a16:creationId xmlns:a16="http://schemas.microsoft.com/office/drawing/2014/main" id="{42F2A93B-A04A-7915-C9CC-06C650EE5116}"/>
              </a:ext>
            </a:extLst>
          </p:cNvPr>
          <p:cNvSpPr>
            <a:spLocks noGrp="1"/>
          </p:cNvSpPr>
          <p:nvPr>
            <p:ph type="ftr" sz="quarter" idx="4"/>
          </p:nvPr>
        </p:nvSpPr>
        <p:spPr/>
        <p:txBody>
          <a:bodyPr/>
          <a:lstStyle/>
          <a:p>
            <a:r>
              <a:rPr lang="en-US"/>
              <a:t>EPIC 2023</a:t>
            </a:r>
          </a:p>
        </p:txBody>
      </p:sp>
    </p:spTree>
    <p:extLst>
      <p:ext uri="{BB962C8B-B14F-4D97-AF65-F5344CB8AC3E}">
        <p14:creationId xmlns:p14="http://schemas.microsoft.com/office/powerpoint/2010/main" val="269040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solidFill>
                <a:srgbClr val="000000"/>
              </a:solidFill>
            </a:endParaRPr>
          </a:p>
        </p:txBody>
      </p:sp>
      <p:sp>
        <p:nvSpPr>
          <p:cNvPr id="20787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20787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endParaRPr lang="en-US" sz="1200">
              <a:solidFill>
                <a:srgbClr val="000000"/>
              </a:solidFill>
            </a:endParaRPr>
          </a:p>
        </p:txBody>
      </p:sp>
      <p:sp>
        <p:nvSpPr>
          <p:cNvPr id="20787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a:endParaRPr lang="en-US" sz="1200">
              <a:solidFill>
                <a:srgbClr val="000000"/>
              </a:solidFill>
            </a:endParaRPr>
          </a:p>
        </p:txBody>
      </p:sp>
      <p:sp>
        <p:nvSpPr>
          <p:cNvPr id="207878" name="Rectangle 2"/>
          <p:cNvSpPr>
            <a:spLocks noGrp="1" noRot="1" noChangeAspect="1" noChangeArrowheads="1" noTextEdit="1"/>
          </p:cNvSpPr>
          <p:nvPr>
            <p:ph type="sldImg"/>
          </p:nvPr>
        </p:nvSpPr>
        <p:spPr>
          <a:xfrm>
            <a:off x="2486025" y="538163"/>
            <a:ext cx="4859338" cy="2733675"/>
          </a:xfrm>
          <a:ln/>
        </p:spPr>
      </p:sp>
      <p:sp>
        <p:nvSpPr>
          <p:cNvPr id="207879" name="Rectangle 3"/>
          <p:cNvSpPr>
            <a:spLocks noGrp="1" noChangeArrowheads="1"/>
          </p:cNvSpPr>
          <p:nvPr>
            <p:ph type="body" idx="1"/>
          </p:nvPr>
        </p:nvSpPr>
        <p:spPr>
          <a:xfrm>
            <a:off x="197708" y="3466863"/>
            <a:ext cx="8911001" cy="3366556"/>
          </a:xfrm>
          <a:noFill/>
          <a:ln/>
        </p:spPr>
        <p:txBody>
          <a:bodyPr lIns="94327" tIns="47163" rIns="94327" bIns="47163"/>
          <a:lstStyle/>
          <a:p>
            <a:pPr eaLnBrk="1" hangingPunct="1">
              <a:lnSpc>
                <a:spcPct val="80000"/>
              </a:lnSpc>
              <a:spcBef>
                <a:spcPct val="0"/>
              </a:spcBef>
            </a:pPr>
            <a:endParaRPr lang="en-US" sz="1000">
              <a:latin typeface="Arial" charset="0"/>
            </a:endParaRPr>
          </a:p>
          <a:p>
            <a:pPr eaLnBrk="1" hangingPunct="1">
              <a:lnSpc>
                <a:spcPct val="80000"/>
              </a:lnSpc>
              <a:spcBef>
                <a:spcPct val="0"/>
              </a:spcBef>
            </a:pPr>
            <a:r>
              <a:rPr lang="en-US" sz="1000">
                <a:latin typeface="Arial" charset="0"/>
              </a:rPr>
              <a:t>We will begin with  Diphtheria, Tetanus and Pertussis (Whooping Cough) are all toxin mediated diseases. This means that the toxin or toxins produced by the bacteria are responsible for the symptoms of the disease. </a:t>
            </a:r>
          </a:p>
          <a:p>
            <a:pPr eaLnBrk="1" hangingPunct="1">
              <a:lnSpc>
                <a:spcPct val="80000"/>
              </a:lnSpc>
              <a:spcBef>
                <a:spcPct val="0"/>
              </a:spcBef>
            </a:pPr>
            <a:r>
              <a:rPr lang="en-US" sz="1000" b="1" u="sng">
                <a:latin typeface="Arial" charset="0"/>
              </a:rPr>
              <a:t>DIPHTHERIA</a:t>
            </a:r>
            <a:r>
              <a:rPr lang="en-US" sz="1000" u="sng">
                <a:latin typeface="Arial" charset="0"/>
              </a:rPr>
              <a:t> </a:t>
            </a:r>
          </a:p>
          <a:p>
            <a:pPr eaLnBrk="1" hangingPunct="1">
              <a:lnSpc>
                <a:spcPct val="80000"/>
              </a:lnSpc>
              <a:spcBef>
                <a:spcPct val="0"/>
              </a:spcBef>
            </a:pPr>
            <a:r>
              <a:rPr lang="en-US" sz="1000">
                <a:latin typeface="Arial" charset="0"/>
              </a:rPr>
              <a:t>Slide shows a child with </a:t>
            </a:r>
            <a:r>
              <a:rPr lang="en-US" sz="1000" u="sng">
                <a:latin typeface="Arial" charset="0"/>
              </a:rPr>
              <a:t>diphtherial</a:t>
            </a:r>
            <a:r>
              <a:rPr lang="en-US" sz="1000">
                <a:latin typeface="Arial" charset="0"/>
              </a:rPr>
              <a:t> membrane in nasopharynx </a:t>
            </a:r>
          </a:p>
          <a:p>
            <a:pPr eaLnBrk="1" hangingPunct="1">
              <a:lnSpc>
                <a:spcPct val="80000"/>
              </a:lnSpc>
              <a:spcBef>
                <a:spcPct val="0"/>
              </a:spcBef>
            </a:pPr>
            <a:r>
              <a:rPr lang="en-US" sz="1000">
                <a:latin typeface="Arial" charset="0"/>
              </a:rPr>
              <a:t>Diphtheria is caused by a bacteria (</a:t>
            </a:r>
            <a:r>
              <a:rPr lang="en-US" sz="1000" i="1">
                <a:latin typeface="Arial" charset="0"/>
              </a:rPr>
              <a:t>Corynebacterium diphtheriae</a:t>
            </a:r>
            <a:r>
              <a:rPr lang="en-US" sz="1000">
                <a:latin typeface="Arial" charset="0"/>
              </a:rPr>
              <a:t>) that produces a toxin</a:t>
            </a:r>
            <a:r>
              <a:rPr lang="en-US" sz="1000" b="1">
                <a:latin typeface="Arial" charset="0"/>
              </a:rPr>
              <a:t>.</a:t>
            </a:r>
            <a:endParaRPr lang="en-US" sz="1000">
              <a:latin typeface="Arial" charset="0"/>
            </a:endParaRPr>
          </a:p>
          <a:p>
            <a:pPr eaLnBrk="1" hangingPunct="1">
              <a:lnSpc>
                <a:spcPct val="80000"/>
              </a:lnSpc>
              <a:spcBef>
                <a:spcPct val="0"/>
              </a:spcBef>
            </a:pPr>
            <a:r>
              <a:rPr lang="en-US" sz="1000">
                <a:latin typeface="Arial" charset="0"/>
              </a:rPr>
              <a:t>The bacterial growth and toxin cause local tissue destruction &amp; membrane formation in nasopharynx &amp; larynx &amp; possible obstruction of respiratory tract</a:t>
            </a:r>
            <a:r>
              <a:rPr lang="en-US" sz="1000" b="1">
                <a:latin typeface="Arial" charset="0"/>
              </a:rPr>
              <a:t>.</a:t>
            </a:r>
            <a:endParaRPr lang="en-US" sz="1000">
              <a:latin typeface="Arial" charset="0"/>
            </a:endParaRPr>
          </a:p>
          <a:p>
            <a:pPr eaLnBrk="1" hangingPunct="1">
              <a:lnSpc>
                <a:spcPct val="80000"/>
              </a:lnSpc>
              <a:spcBef>
                <a:spcPct val="0"/>
              </a:spcBef>
            </a:pPr>
            <a:r>
              <a:rPr lang="en-US" sz="1000">
                <a:latin typeface="Arial" charset="0"/>
              </a:rPr>
              <a:t>Most common complications are myocarditis &amp; neuritis (motor nerves)</a:t>
            </a:r>
            <a:r>
              <a:rPr lang="en-US" sz="1000" b="1">
                <a:latin typeface="Arial" charset="0"/>
              </a:rPr>
              <a:t>.</a:t>
            </a:r>
            <a:endParaRPr lang="en-US" sz="1000">
              <a:latin typeface="Arial" charset="0"/>
            </a:endParaRPr>
          </a:p>
          <a:p>
            <a:pPr eaLnBrk="1" hangingPunct="1">
              <a:lnSpc>
                <a:spcPct val="80000"/>
              </a:lnSpc>
              <a:spcBef>
                <a:spcPct val="0"/>
              </a:spcBef>
            </a:pPr>
            <a:r>
              <a:rPr lang="en-US" sz="1000" b="1" u="sng">
                <a:latin typeface="Arial" charset="0"/>
              </a:rPr>
              <a:t>TETANUS </a:t>
            </a:r>
          </a:p>
          <a:p>
            <a:pPr eaLnBrk="1" hangingPunct="1">
              <a:lnSpc>
                <a:spcPct val="80000"/>
              </a:lnSpc>
              <a:spcBef>
                <a:spcPct val="0"/>
              </a:spcBef>
            </a:pPr>
            <a:r>
              <a:rPr lang="en-US" sz="1000">
                <a:latin typeface="Arial" charset="0"/>
              </a:rPr>
              <a:t>Slide shows a child with muscle rigidity from tetanus.  </a:t>
            </a:r>
          </a:p>
          <a:p>
            <a:pPr eaLnBrk="1" hangingPunct="1">
              <a:lnSpc>
                <a:spcPct val="80000"/>
              </a:lnSpc>
              <a:spcBef>
                <a:spcPct val="0"/>
              </a:spcBef>
            </a:pPr>
            <a:r>
              <a:rPr lang="en-US" sz="1000">
                <a:latin typeface="Arial" charset="0"/>
              </a:rPr>
              <a:t>Tetanus spores that are found everywhere in soil usually enter body through contaminated puncture wounds, lacerations or abrasions. Spores germinate and bacteria (Clostridium tetani) begin to multiply and produce an exotoxin. Toxin affects the neuromuscular junction and produces generalized rigidity and convulsive spasms of skeletal muscles, starting with the jaw and muscles of swallowing (lockjaw). </a:t>
            </a:r>
          </a:p>
          <a:p>
            <a:pPr eaLnBrk="1" hangingPunct="1">
              <a:lnSpc>
                <a:spcPct val="80000"/>
              </a:lnSpc>
              <a:spcBef>
                <a:spcPct val="0"/>
              </a:spcBef>
            </a:pPr>
            <a:r>
              <a:rPr lang="en-US" sz="1000" b="1" u="sng">
                <a:latin typeface="Arial" charset="0"/>
              </a:rPr>
              <a:t>PERTUSSIS</a:t>
            </a:r>
            <a:endParaRPr lang="en-US" sz="1000" b="1">
              <a:latin typeface="Arial" charset="0"/>
            </a:endParaRPr>
          </a:p>
          <a:p>
            <a:pPr eaLnBrk="1" hangingPunct="1">
              <a:lnSpc>
                <a:spcPct val="80000"/>
              </a:lnSpc>
              <a:spcBef>
                <a:spcPct val="0"/>
              </a:spcBef>
            </a:pPr>
            <a:r>
              <a:rPr lang="en-US" sz="1000">
                <a:latin typeface="Arial" charset="0"/>
              </a:rPr>
              <a:t>Slide shows two children with pertussis (whooping cough) with paroxysmal coughing. (Sound is the typical pertussis cough and whoop</a:t>
            </a:r>
            <a:r>
              <a:rPr lang="en-US" sz="1000" b="1">
                <a:latin typeface="Arial" charset="0"/>
              </a:rPr>
              <a:t>.</a:t>
            </a:r>
            <a:r>
              <a:rPr lang="en-US" sz="1000">
                <a:latin typeface="Arial" charset="0"/>
              </a:rPr>
              <a:t>  Pertussis, caused by a bacterium (</a:t>
            </a:r>
            <a:r>
              <a:rPr lang="en-US" sz="1000" i="1">
                <a:latin typeface="Arial" charset="0"/>
              </a:rPr>
              <a:t>Bordetella pertussis</a:t>
            </a:r>
            <a:r>
              <a:rPr lang="en-US" sz="1000">
                <a:latin typeface="Arial" charset="0"/>
              </a:rPr>
              <a:t>), produces multiple antigens and biologically active components that cause inflammation of the respiratory tract, paralysis of the cilia of the respiratory tract and lung damage resulting in pooling of secretions and characteristic cough lasting up to 12 weeks. Humans are the only reservoir. Transmission is by direct contact with respiratory droplets</a:t>
            </a:r>
            <a:r>
              <a:rPr lang="en-US" sz="1000" b="1">
                <a:latin typeface="Arial" charset="0"/>
              </a:rPr>
              <a:t>.</a:t>
            </a:r>
            <a:endParaRPr lang="en-US" sz="1000">
              <a:latin typeface="Arial" charset="0"/>
            </a:endParaRPr>
          </a:p>
          <a:p>
            <a:pPr eaLnBrk="1" hangingPunct="1">
              <a:lnSpc>
                <a:spcPct val="80000"/>
              </a:lnSpc>
              <a:spcBef>
                <a:spcPct val="0"/>
              </a:spcBef>
            </a:pPr>
            <a:endParaRPr lang="en-US" sz="1000">
              <a:latin typeface="Arial" charset="0"/>
            </a:endParaRPr>
          </a:p>
          <a:p>
            <a:pPr>
              <a:spcBef>
                <a:spcPct val="0"/>
              </a:spcBef>
            </a:pPr>
            <a:r>
              <a:rPr lang="en-US" sz="1400">
                <a:solidFill>
                  <a:prstClr val="black"/>
                </a:solidFill>
                <a:latin typeface="Arial" charset="0"/>
              </a:rPr>
              <a:t>Additional information: </a:t>
            </a:r>
            <a:r>
              <a:rPr lang="en-US" sz="1400">
                <a:latin typeface="Arial" charset="0"/>
              </a:rPr>
              <a:t>For more information:  http://</a:t>
            </a:r>
            <a:r>
              <a:rPr lang="en-US" sz="1400" err="1">
                <a:latin typeface="Arial" charset="0"/>
              </a:rPr>
              <a:t>www.cdc.gov</a:t>
            </a:r>
            <a:r>
              <a:rPr lang="en-US" sz="1400">
                <a:latin typeface="Arial" charset="0"/>
              </a:rPr>
              <a:t>/vaccines/</a:t>
            </a:r>
            <a:r>
              <a:rPr lang="en-US" sz="1400" err="1">
                <a:latin typeface="Arial" charset="0"/>
              </a:rPr>
              <a:t>acip</a:t>
            </a:r>
            <a:r>
              <a:rPr lang="en-US" sz="1400">
                <a:latin typeface="Arial" charset="0"/>
              </a:rPr>
              <a:t>/</a:t>
            </a:r>
            <a:r>
              <a:rPr lang="en-US" sz="1400" err="1">
                <a:latin typeface="Arial" charset="0"/>
              </a:rPr>
              <a:t>index.html</a:t>
            </a:r>
            <a:r>
              <a:rPr lang="en-US" sz="1400">
                <a:latin typeface="Arial" charset="0"/>
              </a:rPr>
              <a:t> </a:t>
            </a:r>
          </a:p>
          <a:p>
            <a:pPr>
              <a:spcBef>
                <a:spcPct val="0"/>
              </a:spcBef>
            </a:pPr>
            <a:r>
              <a:rPr lang="en-US" sz="1400">
                <a:latin typeface="Arial" charset="0"/>
              </a:rPr>
              <a:t>For more details about all the vaccine preventable diseases reviewed in this presentation, refer to:  Epidemiology and Prevention of Vaccine-Preventable Diseases (The Pink Book). HHS, CDC. https://</a:t>
            </a:r>
            <a:r>
              <a:rPr lang="en-US" sz="1400" err="1">
                <a:latin typeface="Arial" charset="0"/>
              </a:rPr>
              <a:t>www.cdc.gov</a:t>
            </a:r>
            <a:r>
              <a:rPr lang="en-US" sz="1400">
                <a:latin typeface="Arial" charset="0"/>
              </a:rPr>
              <a:t>/vaccines/pubs/</a:t>
            </a:r>
            <a:r>
              <a:rPr lang="en-US" sz="1400" err="1">
                <a:latin typeface="Arial" charset="0"/>
              </a:rPr>
              <a:t>pinkbook</a:t>
            </a:r>
            <a:r>
              <a:rPr lang="en-US" sz="1400">
                <a:latin typeface="Arial" charset="0"/>
              </a:rPr>
              <a:t>/</a:t>
            </a:r>
            <a:r>
              <a:rPr lang="en-US" sz="1400" err="1">
                <a:latin typeface="Arial" charset="0"/>
              </a:rPr>
              <a:t>index.html</a:t>
            </a:r>
            <a:endParaRPr lang="en-US" sz="1400">
              <a:latin typeface="Arial" charset="0"/>
            </a:endParaRPr>
          </a:p>
          <a:p>
            <a:pPr eaLnBrk="1" hangingPunct="1">
              <a:lnSpc>
                <a:spcPct val="80000"/>
              </a:lnSpc>
              <a:spcBef>
                <a:spcPct val="0"/>
              </a:spcBef>
            </a:pPr>
            <a:endParaRPr lang="en-US" sz="1400">
              <a:latin typeface="Arial" charset="0"/>
            </a:endParaRPr>
          </a:p>
          <a:p>
            <a:pPr eaLnBrk="1" hangingPunct="1">
              <a:lnSpc>
                <a:spcPct val="80000"/>
              </a:lnSpc>
              <a:spcBef>
                <a:spcPct val="0"/>
              </a:spcBef>
            </a:pPr>
            <a:endParaRPr lang="en-US" sz="1400">
              <a:latin typeface="Arial" charset="0"/>
            </a:endParaRPr>
          </a:p>
          <a:p>
            <a:pPr eaLnBrk="1" hangingPunct="1">
              <a:lnSpc>
                <a:spcPct val="80000"/>
              </a:lnSpc>
              <a:spcBef>
                <a:spcPct val="0"/>
              </a:spcBef>
            </a:pPr>
            <a:endParaRPr lang="en-US" sz="1400">
              <a:latin typeface="Arial" charset="0"/>
            </a:endParaRPr>
          </a:p>
          <a:p>
            <a:pPr eaLnBrk="1" hangingPunct="1">
              <a:lnSpc>
                <a:spcPct val="80000"/>
              </a:lnSpc>
              <a:spcBef>
                <a:spcPct val="0"/>
              </a:spcBef>
            </a:pPr>
            <a:endParaRPr lang="en-US" sz="1400">
              <a:latin typeface="Arial" charset="0"/>
            </a:endParaRPr>
          </a:p>
          <a:p>
            <a:pPr eaLnBrk="1" hangingPunct="1">
              <a:lnSpc>
                <a:spcPct val="80000"/>
              </a:lnSpc>
              <a:spcBef>
                <a:spcPct val="0"/>
              </a:spcBef>
            </a:pPr>
            <a:endParaRPr lang="en-US" sz="1400">
              <a:latin typeface="Arial" charset="0"/>
            </a:endParaRPr>
          </a:p>
          <a:p>
            <a:pPr eaLnBrk="1" hangingPunct="1">
              <a:lnSpc>
                <a:spcPct val="80000"/>
              </a:lnSpc>
              <a:spcBef>
                <a:spcPct val="0"/>
              </a:spcBef>
            </a:pPr>
            <a:endParaRPr lang="en-US" sz="1400">
              <a:latin typeface="Arial" charset="0"/>
            </a:endParaRPr>
          </a:p>
          <a:p>
            <a:pPr eaLnBrk="1" hangingPunct="1">
              <a:lnSpc>
                <a:spcPct val="80000"/>
              </a:lnSpc>
              <a:spcBef>
                <a:spcPct val="0"/>
              </a:spcBef>
            </a:pPr>
            <a:endParaRPr lang="en-US" sz="1400">
              <a:latin typeface="Arial" charset="0"/>
            </a:endParaRPr>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17412258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a:t>
            </a:r>
            <a:r>
              <a:rPr lang="en-US">
                <a:hlinkClick r:id="rId3"/>
              </a:rPr>
              <a:t>https://www.cdc.gov/mmwr/volumes/72/wr/mm7229a4.htm</a:t>
            </a:r>
            <a:endParaRPr lang="en-US"/>
          </a:p>
          <a:p>
            <a:endParaRPr lang="en-US"/>
          </a:p>
          <a:p>
            <a:r>
              <a:rPr lang="en-US"/>
              <a:t>Speaker Note: See Slide</a:t>
            </a:r>
          </a:p>
          <a:p>
            <a:r>
              <a:rPr lang="en-US"/>
              <a:t>Background information:</a:t>
            </a:r>
          </a:p>
          <a:p>
            <a:pPr algn="l"/>
            <a:r>
              <a:rPr lang="en-US" b="0" i="0">
                <a:solidFill>
                  <a:srgbClr val="222222"/>
                </a:solidFill>
                <a:effectLst/>
                <a:latin typeface="Open Sans Medium"/>
              </a:rPr>
              <a:t>GSK Vaccine</a:t>
            </a:r>
          </a:p>
          <a:p>
            <a:pPr algn="l"/>
            <a:r>
              <a:rPr lang="en-US" b="0" i="0">
                <a:solidFill>
                  <a:srgbClr val="000000"/>
                </a:solidFill>
                <a:effectLst/>
                <a:latin typeface="Open Sans" panose="020B0606030504020204" pitchFamily="34" charset="0"/>
              </a:rPr>
              <a:t>Evaluated efficacy evidence for the GSK RSV vaccine consisted of data from one ongoing randomized, double-blind, placebo-controlled phase 3 clinical trial conducted in 17 countries and including 24,973 immunocompetent participants aged ≥60 years randomized 1:1 to receive 1 dose of vaccine (intervention group, 120 </a:t>
            </a:r>
            <a:r>
              <a:rPr lang="el-GR" b="0" i="1">
                <a:solidFill>
                  <a:srgbClr val="000000"/>
                </a:solidFill>
                <a:effectLst/>
                <a:latin typeface="Open Sans" panose="020B0606030504020204" pitchFamily="34" charset="0"/>
              </a:rPr>
              <a:t>μ</a:t>
            </a:r>
            <a:r>
              <a:rPr lang="en-US" b="0" i="0">
                <a:solidFill>
                  <a:srgbClr val="000000"/>
                </a:solidFill>
                <a:effectLst/>
                <a:latin typeface="Open Sans" panose="020B0606030504020204" pitchFamily="34" charset="0"/>
              </a:rPr>
              <a:t>g </a:t>
            </a:r>
            <a:r>
              <a:rPr lang="en-US" b="0" i="0" err="1">
                <a:solidFill>
                  <a:srgbClr val="000000"/>
                </a:solidFill>
                <a:effectLst/>
                <a:latin typeface="Open Sans" panose="020B0606030504020204" pitchFamily="34" charset="0"/>
              </a:rPr>
              <a:t>preF</a:t>
            </a:r>
            <a:r>
              <a:rPr lang="en-US" b="0" i="0">
                <a:solidFill>
                  <a:srgbClr val="000000"/>
                </a:solidFill>
                <a:effectLst/>
                <a:latin typeface="Open Sans" panose="020B0606030504020204" pitchFamily="34" charset="0"/>
              </a:rPr>
              <a:t> protein with AS01</a:t>
            </a:r>
            <a:r>
              <a:rPr lang="en-US" b="0" i="0" u="none" strike="noStrike" baseline="-25000">
                <a:solidFill>
                  <a:srgbClr val="000000"/>
                </a:solidFill>
                <a:effectLst/>
                <a:latin typeface="Open Sans" panose="020B0606030504020204" pitchFamily="34" charset="0"/>
              </a:rPr>
              <a:t>E</a:t>
            </a:r>
            <a:r>
              <a:rPr lang="en-US" b="0" i="0">
                <a:solidFill>
                  <a:srgbClr val="000000"/>
                </a:solidFill>
                <a:effectLst/>
                <a:latin typeface="Open Sans" panose="020B0606030504020204" pitchFamily="34" charset="0"/>
              </a:rPr>
              <a:t> adjuvant) or saline placebo (control group) (</a:t>
            </a:r>
            <a:r>
              <a:rPr lang="en-US" b="0" i="1">
                <a:solidFill>
                  <a:srgbClr val="000000"/>
                </a:solidFill>
                <a:effectLst/>
                <a:latin typeface="Open Sans" panose="020B0606030504020204" pitchFamily="34" charset="0"/>
              </a:rPr>
              <a:t>20</a:t>
            </a:r>
            <a:r>
              <a:rPr lang="en-US" b="0" i="0">
                <a:solidFill>
                  <a:srgbClr val="000000"/>
                </a:solidFill>
                <a:effectLst/>
                <a:latin typeface="Open Sans" panose="020B0606030504020204" pitchFamily="34" charset="0"/>
              </a:rPr>
              <a:t>). Efficacy findings were based on analyses of data collected during May 2021–March 2023, which included two complete RSV seasons for Northern Hemisphere participants and one complete RSV season for Southern Hemisphere participants. Efficacy analyses for season one spanned May 2021–April 2022, while efficacy analyses for season two spanned August 2022–March 2023; exact study-defined season dates were site-dependent. Mean time from vaccination to end of efficacy follow-up across both seasons was approximately 15 months per participant.</a:t>
            </a:r>
          </a:p>
          <a:p>
            <a:pPr algn="l"/>
            <a:r>
              <a:rPr lang="en-US" b="0" i="0">
                <a:solidFill>
                  <a:srgbClr val="000000"/>
                </a:solidFill>
                <a:effectLst/>
                <a:latin typeface="Open Sans" panose="020B0606030504020204" pitchFamily="34" charset="0"/>
              </a:rPr>
              <a:t>The efficacy of 1 dose of the GSK vaccine in preventing symptomatic, laboratory-confirmed RSV-associated LRTD</a:t>
            </a:r>
            <a:r>
              <a:rPr lang="en-US" b="0"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was 82.6% (96.95% CI = 57.9%–94.1%) during the first RSV season and 56.1% (95% CI = 28.2%–74.4%) during the second season (</a:t>
            </a:r>
            <a:r>
              <a:rPr lang="en-US" b="0" i="0" u="sng">
                <a:solidFill>
                  <a:srgbClr val="075290"/>
                </a:solidFill>
                <a:effectLst/>
                <a:latin typeface="Open Sans" panose="020B0606030504020204" pitchFamily="34" charset="0"/>
                <a:hlinkClick r:id="rId4"/>
              </a:rPr>
              <a:t>Table 1</a:t>
            </a:r>
            <a:r>
              <a:rPr lang="en-US" b="0" i="0">
                <a:solidFill>
                  <a:srgbClr val="000000"/>
                </a:solidFill>
                <a:effectLst/>
                <a:latin typeface="Open Sans" panose="020B0606030504020204" pitchFamily="34" charset="0"/>
              </a:rPr>
              <a:t>).** Efficacy of 1 dose over two seasons was 74.5% (97.5% CI = 60.0%–84.5%) in preventing RSV-associated LRTD and 77.5% (95% CI = 57.9%–89.0%) in preventing medically attended RSV-associated LRTD.</a:t>
            </a:r>
            <a:r>
              <a:rPr lang="en-US" b="0"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The study was not powered to estimate efficacy against hospitalization (intervention group = one event; control group = five events), severe RSV illness requiring respiratory support (intervention group = one event; control group = five events),</a:t>
            </a:r>
            <a:r>
              <a:rPr lang="en-US" b="0"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or death (no events).</a:t>
            </a:r>
            <a:r>
              <a:rPr lang="en-US" b="0" i="0" u="none" strike="noStrike" baseline="30000">
                <a:solidFill>
                  <a:srgbClr val="000000"/>
                </a:solidFill>
                <a:effectLst/>
                <a:latin typeface="Open Sans" panose="020B0606030504020204" pitchFamily="34" charset="0"/>
              </a:rPr>
              <a:t>¶¶</a:t>
            </a:r>
            <a:endParaRPr lang="en-US" b="0" i="0">
              <a:solidFill>
                <a:srgbClr val="000000"/>
              </a:solidFill>
              <a:effectLst/>
              <a:latin typeface="Open Sans" panose="020B0606030504020204" pitchFamily="34" charset="0"/>
            </a:endParaRPr>
          </a:p>
          <a:p>
            <a:pPr algn="l"/>
            <a:r>
              <a:rPr lang="en-US" b="0" i="0">
                <a:solidFill>
                  <a:srgbClr val="000000"/>
                </a:solidFill>
                <a:effectLst/>
                <a:latin typeface="Open Sans" panose="020B0606030504020204" pitchFamily="34" charset="0"/>
              </a:rPr>
              <a:t>Evidence regarding safety of the GSK vaccine consisted of data from two randomized, double-blind, placebo-controlled clinical trials, including the same ongoing phase 3 trial (</a:t>
            </a:r>
            <a:r>
              <a:rPr lang="en-US" b="0" i="1">
                <a:solidFill>
                  <a:srgbClr val="000000"/>
                </a:solidFill>
                <a:effectLst/>
                <a:latin typeface="Open Sans" panose="020B0606030504020204" pitchFamily="34" charset="0"/>
              </a:rPr>
              <a:t>20</a:t>
            </a:r>
            <a:r>
              <a:rPr lang="en-US" b="0" i="0">
                <a:solidFill>
                  <a:srgbClr val="000000"/>
                </a:solidFill>
                <a:effectLst/>
                <a:latin typeface="Open Sans" panose="020B0606030504020204" pitchFamily="34" charset="0"/>
              </a:rPr>
              <a:t>) and a phase 1/2 trial with 201 participants aged ≥60 years who received either the vaccine formulation used in phase 3 or placebo (</a:t>
            </a:r>
            <a:r>
              <a:rPr lang="en-US" b="0" i="1">
                <a:solidFill>
                  <a:srgbClr val="000000"/>
                </a:solidFill>
                <a:effectLst/>
                <a:latin typeface="Open Sans" panose="020B0606030504020204" pitchFamily="34" charset="0"/>
              </a:rPr>
              <a:t>21</a:t>
            </a:r>
            <a:r>
              <a:rPr lang="en-US" b="0" i="0">
                <a:solidFill>
                  <a:srgbClr val="000000"/>
                </a:solidFill>
                <a:effectLst/>
                <a:latin typeface="Open Sans" panose="020B0606030504020204" pitchFamily="34" charset="0"/>
              </a:rPr>
              <a:t>). Across both clinical trials, severe reactogenicity events (grade 3 solicited local or systemic reactions recorded during days 0–4 [phase 3 trial] and days 0–7 [phase 1/2 trial] after vaccination) occurred in 3.8% of the intervention group participants, compared with 0.9% of the control group participants (pooled relative risk [RR] = 4.10; 95% CI = 1.99–8.45) (</a:t>
            </a:r>
            <a:r>
              <a:rPr lang="en-US" b="0" i="0" u="sng">
                <a:solidFill>
                  <a:srgbClr val="075290"/>
                </a:solidFill>
                <a:effectLst/>
                <a:latin typeface="Open Sans" panose="020B0606030504020204" pitchFamily="34" charset="0"/>
                <a:hlinkClick r:id="rId5"/>
              </a:rPr>
              <a:t>Table 2</a:t>
            </a:r>
            <a:r>
              <a:rPr lang="en-US" b="0" i="0">
                <a:solidFill>
                  <a:srgbClr val="000000"/>
                </a:solidFill>
                <a:effectLst/>
                <a:latin typeface="Open Sans" panose="020B0606030504020204" pitchFamily="34" charset="0"/>
              </a:rPr>
              <a:t>). The frequency of serious adverse events (SAEs)*** across both trials was similar in the intervention (4.4%) and control (4.3%) groups (pooled RR = 1.02; 95% CI = 0.91–1.15). A higher number of participants in the intervention group than in the control group reported atrial fibrillation as an unsolicited event within the 30 days after injection (intervention = 10 events [0.1%]; control = four events [&lt;0.1%]), eight of which were SAEs [intervention = seven; control = one]; three of the SAEs corresponded to new onset atrial fibrillation (intervention = two; control = one) (</a:t>
            </a:r>
            <a:r>
              <a:rPr lang="en-US" b="0" i="1">
                <a:solidFill>
                  <a:srgbClr val="000000"/>
                </a:solidFill>
                <a:effectLst/>
                <a:latin typeface="Open Sans" panose="020B0606030504020204" pitchFamily="34" charset="0"/>
              </a:rPr>
              <a:t>22</a:t>
            </a:r>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Across all GSK vaccine clinical trials in older adults, inflammatory neurologic events were reported in three of 17,922 participants within 42 days after receipt of the GSK vaccine (</a:t>
            </a:r>
            <a:r>
              <a:rPr lang="en-US" b="0" i="1">
                <a:solidFill>
                  <a:srgbClr val="000000"/>
                </a:solidFill>
                <a:effectLst/>
                <a:latin typeface="Open Sans" panose="020B0606030504020204" pitchFamily="34" charset="0"/>
              </a:rPr>
              <a:t>23</a:t>
            </a:r>
            <a:r>
              <a:rPr lang="en-US" b="0" i="0">
                <a:solidFill>
                  <a:srgbClr val="000000"/>
                </a:solidFill>
                <a:effectLst/>
                <a:latin typeface="Open Sans" panose="020B0606030504020204" pitchFamily="34" charset="0"/>
              </a:rPr>
              <a:t>). All three events occurred in trials excluded from GRADE because of lack of an unvaccinated comparator arm. The reported cases included one case of GBS in a participant aged 78 years from Japan with symptom onset 9 days postvaccination in an open-label phase 3 clinical trial and two cases of ADEM among participants in a randomized phase 3 coadministration study (</a:t>
            </a:r>
            <a:r>
              <a:rPr lang="en-US" b="0" i="1">
                <a:solidFill>
                  <a:srgbClr val="000000"/>
                </a:solidFill>
                <a:effectLst/>
                <a:latin typeface="Open Sans" panose="020B0606030504020204" pitchFamily="34" charset="0"/>
              </a:rPr>
              <a:t>15</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22</a:t>
            </a:r>
            <a:r>
              <a:rPr lang="en-US" b="0" i="0">
                <a:solidFill>
                  <a:srgbClr val="000000"/>
                </a:solidFill>
                <a:effectLst/>
                <a:latin typeface="Open Sans" panose="020B0606030504020204" pitchFamily="34" charset="0"/>
              </a:rPr>
              <a:t>). The two ADEM cases were reported in participants aged 71 years from the same site in South Africa after concomitant receipt of the GSK vaccine and standard dose seasonal influenza vaccine; symptom onset occurred 7 and 22 days postvaccination, and one case was fatal. In both ADEM cases, the diagnosis was based on symptoms and clinical findings only; diagnostic testing (including brain imaging, cerebrospinal fluid testing, and nerve conduction studies) was not performed, leading to uncertainty in the diagnoses. The investigator in the fatal case later revised the diagnosis from ADEM to hypoglycemia and dementia (</a:t>
            </a:r>
            <a:r>
              <a:rPr lang="en-US" b="0" i="1">
                <a:solidFill>
                  <a:srgbClr val="000000"/>
                </a:solidFill>
                <a:effectLst/>
                <a:latin typeface="Open Sans" panose="020B0606030504020204" pitchFamily="34" charset="0"/>
              </a:rPr>
              <a:t>15</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22</a:t>
            </a:r>
            <a:r>
              <a:rPr lang="en-US" b="0" i="0">
                <a:solidFill>
                  <a:srgbClr val="000000"/>
                </a:solidFill>
                <a:effectLst/>
                <a:latin typeface="Open Sans" panose="020B0606030504020204" pitchFamily="34" charset="0"/>
              </a:rPr>
              <a:t>).</a:t>
            </a:r>
          </a:p>
          <a:p>
            <a:pPr algn="l"/>
            <a:r>
              <a:rPr lang="en-US" b="0" i="0">
                <a:solidFill>
                  <a:srgbClr val="222222"/>
                </a:solidFill>
                <a:effectLst/>
                <a:latin typeface="Open Sans Medium"/>
              </a:rPr>
              <a:t>Pfizer Vaccine</a:t>
            </a:r>
          </a:p>
          <a:p>
            <a:pPr algn="l"/>
            <a:r>
              <a:rPr lang="en-US" b="0" i="0">
                <a:solidFill>
                  <a:srgbClr val="000000"/>
                </a:solidFill>
                <a:effectLst/>
                <a:latin typeface="Open Sans" panose="020B0606030504020204" pitchFamily="34" charset="0"/>
              </a:rPr>
              <a:t>Evaluated efficacy evidence for the Pfizer vaccine consisted of data from one ongoing, randomized, double-blind, placebo-controlled phase 3 clinical trial conducted in seven countries and including 36,862 immunocompetent participants aged ≥60 years randomized 1:1 to receive 1 dose of vaccine (intervention group, 120 </a:t>
            </a:r>
            <a:r>
              <a:rPr lang="el-GR" b="0" i="1">
                <a:solidFill>
                  <a:srgbClr val="000000"/>
                </a:solidFill>
                <a:effectLst/>
                <a:latin typeface="Open Sans" panose="020B0606030504020204" pitchFamily="34" charset="0"/>
              </a:rPr>
              <a:t>μ</a:t>
            </a:r>
            <a:r>
              <a:rPr lang="en-US" b="0" i="0">
                <a:solidFill>
                  <a:srgbClr val="000000"/>
                </a:solidFill>
                <a:effectLst/>
                <a:latin typeface="Open Sans" panose="020B0606030504020204" pitchFamily="34" charset="0"/>
              </a:rPr>
              <a:t>g </a:t>
            </a:r>
            <a:r>
              <a:rPr lang="en-US" b="0" i="0" err="1">
                <a:solidFill>
                  <a:srgbClr val="000000"/>
                </a:solidFill>
                <a:effectLst/>
                <a:latin typeface="Open Sans" panose="020B0606030504020204" pitchFamily="34" charset="0"/>
              </a:rPr>
              <a:t>preF</a:t>
            </a:r>
            <a:r>
              <a:rPr lang="en-US" b="0" i="0">
                <a:solidFill>
                  <a:srgbClr val="000000"/>
                </a:solidFill>
                <a:effectLst/>
                <a:latin typeface="Open Sans" panose="020B0606030504020204" pitchFamily="34" charset="0"/>
              </a:rPr>
              <a:t> protein) or placebo containing the same buffer ingredients as the vaccine but without active components (control group) (</a:t>
            </a:r>
            <a:r>
              <a:rPr lang="en-US" b="0" i="1">
                <a:solidFill>
                  <a:srgbClr val="000000"/>
                </a:solidFill>
                <a:effectLst/>
                <a:latin typeface="Open Sans" panose="020B0606030504020204" pitchFamily="34" charset="0"/>
              </a:rPr>
              <a:t>24</a:t>
            </a:r>
            <a:r>
              <a:rPr lang="en-US" b="0" i="0">
                <a:solidFill>
                  <a:srgbClr val="000000"/>
                </a:solidFill>
                <a:effectLst/>
                <a:latin typeface="Open Sans" panose="020B0606030504020204" pitchFamily="34" charset="0"/>
              </a:rPr>
              <a:t>). Efficacy findings were based on analyses of data collected during August 2021–January 2023, which included one complete RSV season for Northern and Southern Hemisphere participants and a partial second season for Northern Hemisphere participants only. Efficacy analyses for season one spanned August 2021–October 2022, while efficacy analyses for season two spanned July 2022–January 2023; exact study-defined season dates were site-dependent. Mean follow-up time from vaccination to end of efficacy follow-up across both seasons, including a gap in RSV surveillance between the first and second RSV seasons, was approximately 12 months per participant.</a:t>
            </a:r>
          </a:p>
          <a:p>
            <a:pPr algn="l"/>
            <a:r>
              <a:rPr lang="en-US" b="0" i="0">
                <a:solidFill>
                  <a:srgbClr val="000000"/>
                </a:solidFill>
                <a:effectLst/>
                <a:latin typeface="Open Sans" panose="020B0606030504020204" pitchFamily="34" charset="0"/>
              </a:rPr>
              <a:t>Efficacy of 1 dose of the Pfizer vaccine in preventing symptomatic, laboratory-confirmed RSV-associated LRTD</a:t>
            </a:r>
            <a:r>
              <a:rPr lang="en-US" b="0"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was 88.9% (95% CI = 53.6%–98.7%) during the first RSV season and 78.6% (95% CI = 23.2%–96.1%) during the partial second season (</a:t>
            </a:r>
            <a:r>
              <a:rPr lang="en-US" b="0" i="0" u="sng">
                <a:solidFill>
                  <a:srgbClr val="075290"/>
                </a:solidFill>
                <a:effectLst/>
                <a:latin typeface="Open Sans" panose="020B0606030504020204" pitchFamily="34" charset="0"/>
                <a:hlinkClick r:id="rId6"/>
              </a:rPr>
              <a:t>Table 3</a:t>
            </a:r>
            <a:r>
              <a:rPr lang="en-US" b="0" i="0">
                <a:solidFill>
                  <a:srgbClr val="000000"/>
                </a:solidFill>
                <a:effectLst/>
                <a:latin typeface="Open Sans" panose="020B0606030504020204" pitchFamily="34" charset="0"/>
              </a:rPr>
              <a:t>).</a:t>
            </a:r>
            <a:r>
              <a:rPr lang="en-US" b="0"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Efficacy of a single dose over two seasons was 84.4% (95% CI = 59.6%–95.2%) in preventing RSV-associated LRTD and 81.0% (95% CI = 43.5%–95.2%) in preventing medically attended RSV-associated LRTD.</a:t>
            </a:r>
            <a:r>
              <a:rPr lang="en-US" b="0"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The study was not powered to estimate efficacy against hospitalization (intervention group = one event; control group = three events), severe RSV illness requiring respiratory support (intervention group = one event; control group = one event),**** or death (no events).</a:t>
            </a:r>
            <a:r>
              <a:rPr lang="en-US" b="0" i="0" u="none" strike="noStrike" baseline="30000">
                <a:solidFill>
                  <a:srgbClr val="000000"/>
                </a:solidFill>
                <a:effectLst/>
                <a:latin typeface="Open Sans" panose="020B0606030504020204" pitchFamily="34" charset="0"/>
              </a:rPr>
              <a:t>††††</a:t>
            </a:r>
            <a:endParaRPr lang="en-US" b="0" i="0">
              <a:solidFill>
                <a:srgbClr val="000000"/>
              </a:solidFill>
              <a:effectLst/>
              <a:latin typeface="Open Sans" panose="020B0606030504020204" pitchFamily="34" charset="0"/>
            </a:endParaRPr>
          </a:p>
          <a:p>
            <a:pPr algn="l"/>
            <a:r>
              <a:rPr lang="en-US" b="0" i="0">
                <a:solidFill>
                  <a:srgbClr val="000000"/>
                </a:solidFill>
                <a:effectLst/>
                <a:latin typeface="Open Sans" panose="020B0606030504020204" pitchFamily="34" charset="0"/>
              </a:rPr>
              <a:t>Evidence regarding safety of the Pfizer vaccine consisted of data from two randomized, double-blind, placebo-controlled clinical trials, including the same ongoing phase 3 trial (</a:t>
            </a:r>
            <a:r>
              <a:rPr lang="en-US" b="0" i="1">
                <a:solidFill>
                  <a:srgbClr val="000000"/>
                </a:solidFill>
                <a:effectLst/>
                <a:latin typeface="Open Sans" panose="020B0606030504020204" pitchFamily="34" charset="0"/>
              </a:rPr>
              <a:t>24</a:t>
            </a:r>
            <a:r>
              <a:rPr lang="en-US" b="0" i="0">
                <a:solidFill>
                  <a:srgbClr val="000000"/>
                </a:solidFill>
                <a:effectLst/>
                <a:latin typeface="Open Sans" panose="020B0606030504020204" pitchFamily="34" charset="0"/>
              </a:rPr>
              <a:t>), and a phase 1/2 trial with 91 participants aged ≥65 years who received either the vaccine formulation used in phase 3 or placebo (</a:t>
            </a:r>
            <a:r>
              <a:rPr lang="en-US" b="0" i="1">
                <a:solidFill>
                  <a:srgbClr val="000000"/>
                </a:solidFill>
                <a:effectLst/>
                <a:latin typeface="Open Sans" panose="020B0606030504020204" pitchFamily="34" charset="0"/>
              </a:rPr>
              <a:t>25</a:t>
            </a:r>
            <a:r>
              <a:rPr lang="en-US" b="0" i="0">
                <a:solidFill>
                  <a:srgbClr val="000000"/>
                </a:solidFill>
                <a:effectLst/>
                <a:latin typeface="Open Sans" panose="020B0606030504020204" pitchFamily="34" charset="0"/>
              </a:rPr>
              <a:t>). Across both clinical trials, severe reactogenicity events (grade 3 or higher local or systemic reactions recorded during days 0–7 after vaccination) occurred in 1.0% of the intervention group participants, compared with 0.7% of the control group participants (pooled RR = 1.43; 95% CI = 0.85–2.39) (</a:t>
            </a:r>
            <a:r>
              <a:rPr lang="en-US" b="0" i="0" u="sng">
                <a:solidFill>
                  <a:srgbClr val="075290"/>
                </a:solidFill>
                <a:effectLst/>
                <a:latin typeface="Open Sans" panose="020B0606030504020204" pitchFamily="34" charset="0"/>
                <a:hlinkClick r:id="rId7"/>
              </a:rPr>
              <a:t>Table 4</a:t>
            </a:r>
            <a:r>
              <a:rPr lang="en-US" b="0" i="0">
                <a:solidFill>
                  <a:srgbClr val="000000"/>
                </a:solidFill>
                <a:effectLst/>
                <a:latin typeface="Open Sans" panose="020B0606030504020204" pitchFamily="34" charset="0"/>
              </a:rPr>
              <a:t>). The frequency of SAEs across both trials was similar in the intervention (4.3%) and control (4.1%) groups (pooled RR = 1.04; 95% CI = 0.94–1.15). A higher number of participants in the intervention group than in the control group reported atrial fibrillation as an unsolicited event within the 30 days after injection (intervention = 10 events [&lt;0.1%]; control = four events [&lt;0.1%], of which seven were SAEs [intervention = four; control = three]). Among participants who reported atrial fibrillation, a medical history of atrial fibrillation was reported by six of 10 Pfizer vaccine recipients and two of four placebo recipients (</a:t>
            </a:r>
            <a:r>
              <a:rPr lang="en-US" b="0" i="1">
                <a:solidFill>
                  <a:srgbClr val="000000"/>
                </a:solidFill>
                <a:effectLst/>
                <a:latin typeface="Open Sans" panose="020B0606030504020204" pitchFamily="34" charset="0"/>
              </a:rPr>
              <a:t>26</a:t>
            </a:r>
            <a:r>
              <a:rPr lang="en-US" b="0" i="0">
                <a:solidFill>
                  <a:srgbClr val="000000"/>
                </a:solidFill>
                <a:effectLst/>
                <a:latin typeface="Open Sans" panose="020B0606030504020204" pitchFamily="34" charset="0"/>
              </a:rPr>
              <a:t>).</a:t>
            </a:r>
          </a:p>
          <a:p>
            <a:pPr algn="l"/>
            <a:r>
              <a:rPr lang="en-US" b="0" i="0">
                <a:solidFill>
                  <a:srgbClr val="000000"/>
                </a:solidFill>
                <a:effectLst/>
                <a:latin typeface="Open Sans" panose="020B0606030504020204" pitchFamily="34" charset="0"/>
              </a:rPr>
              <a:t>Across all Pfizer vaccine clinical trials among older adults, inflammatory neurologic events were reported in three of 20,255 participants within 42 days after receipt of the vaccine (</a:t>
            </a:r>
            <a:r>
              <a:rPr lang="en-US" b="0" i="1">
                <a:solidFill>
                  <a:srgbClr val="000000"/>
                </a:solidFill>
                <a:effectLst/>
                <a:latin typeface="Open Sans" panose="020B0606030504020204" pitchFamily="34" charset="0"/>
              </a:rPr>
              <a:t>15</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26</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27</a:t>
            </a:r>
            <a:r>
              <a:rPr lang="en-US" b="0" i="0">
                <a:solidFill>
                  <a:srgbClr val="000000"/>
                </a:solidFill>
                <a:effectLst/>
                <a:latin typeface="Open Sans" panose="020B0606030504020204" pitchFamily="34" charset="0"/>
              </a:rPr>
              <a:t>). The events included GBS in a participant aged 66 years from the United States with symptom onset 14 days postvaccination; Miller Fisher syndrome (a GBS variant) in a participant aged 66 years from Japan with symptom onset 10 days postvaccination; and undifferentiated motor-sensory axonal polyneuropathy with worsening of preexisting symptoms 21 days postvaccination in a participant aged 68 years from Argentina (</a:t>
            </a:r>
            <a:r>
              <a:rPr lang="en-US" b="0" i="1">
                <a:solidFill>
                  <a:srgbClr val="000000"/>
                </a:solidFill>
                <a:effectLst/>
                <a:latin typeface="Open Sans" panose="020B0606030504020204" pitchFamily="34" charset="0"/>
              </a:rPr>
              <a:t>15</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26</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27</a:t>
            </a:r>
            <a:r>
              <a:rPr lang="en-US" b="0" i="0">
                <a:solidFill>
                  <a:srgbClr val="000000"/>
                </a:solidFill>
                <a:effectLst/>
                <a:latin typeface="Open Sans" panose="020B0606030504020204" pitchFamily="34" charset="0"/>
              </a:rPr>
              <a:t>).</a:t>
            </a:r>
          </a:p>
          <a:p>
            <a:pPr algn="l"/>
            <a:br>
              <a:rPr lang="en-US" b="0" i="0">
                <a:solidFill>
                  <a:srgbClr val="000000"/>
                </a:solidFill>
                <a:effectLst/>
                <a:latin typeface="Open Sans" panose="020B0606030504020204" pitchFamily="34" charset="0"/>
              </a:rPr>
            </a:br>
            <a:endParaRPr lang="en-US" b="0" i="0">
              <a:solidFill>
                <a:srgbClr val="000000"/>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C24577F5-D2AD-0541-AFD5-2CF32A3A362B}" type="slidenum">
              <a:rPr lang="en-US" smtClean="0"/>
              <a:t>83</a:t>
            </a:fld>
            <a:endParaRPr lang="en-US"/>
          </a:p>
        </p:txBody>
      </p:sp>
      <p:sp>
        <p:nvSpPr>
          <p:cNvPr id="5" name="Footer Placeholder 4">
            <a:extLst>
              <a:ext uri="{FF2B5EF4-FFF2-40B4-BE49-F238E27FC236}">
                <a16:creationId xmlns:a16="http://schemas.microsoft.com/office/drawing/2014/main" id="{E9B93E50-C6BF-0960-91BE-24985C64A925}"/>
              </a:ext>
            </a:extLst>
          </p:cNvPr>
          <p:cNvSpPr>
            <a:spLocks noGrp="1"/>
          </p:cNvSpPr>
          <p:nvPr>
            <p:ph type="ftr" sz="quarter" idx="4"/>
          </p:nvPr>
        </p:nvSpPr>
        <p:spPr/>
        <p:txBody>
          <a:bodyPr/>
          <a:lstStyle/>
          <a:p>
            <a:r>
              <a:rPr lang="en-US"/>
              <a:t>EPIC 2023</a:t>
            </a:r>
          </a:p>
        </p:txBody>
      </p:sp>
    </p:spTree>
    <p:extLst>
      <p:ext uri="{BB962C8B-B14F-4D97-AF65-F5344CB8AC3E}">
        <p14:creationId xmlns:p14="http://schemas.microsoft.com/office/powerpoint/2010/main" val="6339190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00000"/>
                </a:solidFill>
                <a:effectLst/>
                <a:latin typeface="Open Sans" panose="020B0606030504020204" pitchFamily="34" charset="0"/>
              </a:rPr>
              <a:t>Shared Clinical Decision-Making for Adults Aged ≥60 years. </a:t>
            </a:r>
            <a:r>
              <a:rPr lang="en-US" b="0" i="0">
                <a:solidFill>
                  <a:srgbClr val="000000"/>
                </a:solidFill>
                <a:effectLst/>
                <a:latin typeface="Open Sans" panose="020B0606030504020204" pitchFamily="34" charset="0"/>
              </a:rPr>
              <a:t>Unlike routine and risk-based vaccine recommendations, recommendations based on shared clinical decision-making do not target all persons in a particular age group or an identifiable risk group. For RSV vaccination, the decision to vaccinate a patient should be based on a discussion between the health care provider and the patient, which might be guided by the patient’s risk for disease and their characteristics, values, and preferences; the provider’s clinical discretion; and the characteristics of the vaccine.</a:t>
            </a:r>
          </a:p>
          <a:p>
            <a:pPr algn="l"/>
            <a:r>
              <a:rPr lang="en-US" b="0" i="0">
                <a:solidFill>
                  <a:srgbClr val="000000"/>
                </a:solidFill>
                <a:effectLst/>
                <a:latin typeface="Open Sans" panose="020B0606030504020204" pitchFamily="34" charset="0"/>
              </a:rPr>
              <a:t>As part of this discussion, providers and patients should consider the patient’s risk for severe RSV-associated disease. Epidemiologic evidence indicates that persons aged ≥60 years who are at highest risk for severe RSV disease and who might be most likely to benefit from vaccination include those with chronic medical conditions such as lung diseases, including chronic obstructive pulmonary disease and asthma; cardiovascular diseases such as congestive heart failure and coronary artery disease; moderate or severe immune compromise (either attributable to a medical condition or receipt of immunosuppressive medications or treatment)</a:t>
            </a:r>
            <a:r>
              <a:rPr lang="en-US" b="0"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diabetes mellitus; neurologic or neuromuscular conditions; kidney disorders, liver disorders, and hematologic disorders; persons who are frail; persons of advanced age; and persons with other underlying conditions or factors that the provider determines might increase the risk for severe RSV-associated respiratory disease (</a:t>
            </a:r>
            <a:r>
              <a:rPr lang="en-US" b="0" i="0" u="sng">
                <a:solidFill>
                  <a:srgbClr val="075290"/>
                </a:solidFill>
                <a:effectLst/>
                <a:latin typeface="Open Sans" panose="020B0606030504020204" pitchFamily="34" charset="0"/>
                <a:hlinkClick r:id="rId3"/>
              </a:rPr>
              <a:t>Box</a:t>
            </a:r>
            <a:r>
              <a:rPr lang="en-US" b="0" i="0">
                <a:solidFill>
                  <a:srgbClr val="000000"/>
                </a:solidFill>
                <a:effectLst/>
                <a:latin typeface="Open Sans" panose="020B0606030504020204" pitchFamily="34" charset="0"/>
              </a:rPr>
              <a:t>). Adults aged ≥60 years who are residents of nursing homes and other long-term care facilities are also at risk for severe RSV disease. It should be noted that the numbers of persons enrolled in the trials who were frail, were of advanced age, and lived in long-term care facilities were limited, and persons with compromised immunity were excluded (some of whom might have an attenuated immune response to RSV vaccination). However, adults aged ≥60 years in these populations may receive vaccination using shared clinical decision-making given the potential for benefit.</a:t>
            </a:r>
          </a:p>
          <a:p>
            <a:pPr algn="l"/>
            <a:r>
              <a:rPr lang="en-US" b="0" i="0">
                <a:solidFill>
                  <a:srgbClr val="222222"/>
                </a:solidFill>
                <a:effectLst/>
                <a:latin typeface="Open Sans Medium"/>
              </a:rPr>
              <a:t>RSV Vaccination Timing</a:t>
            </a:r>
          </a:p>
          <a:p>
            <a:pPr algn="l"/>
            <a:r>
              <a:rPr lang="en-US" b="0" i="0">
                <a:solidFill>
                  <a:srgbClr val="000000"/>
                </a:solidFill>
                <a:effectLst/>
                <a:latin typeface="Open Sans" panose="020B0606030504020204" pitchFamily="34" charset="0"/>
              </a:rPr>
              <a:t>RSV vaccination is currently approved and recommended for administration as a single dose; sufficient evidence does not exist at this time to determine the need for revaccination. Optimally, vaccination should occur before the onset of the RSV season; however, typical RSV seasonality was disrupted by the COVID-19 pandemic and has not returned to </a:t>
            </a:r>
            <a:r>
              <a:rPr lang="en-US" b="0" i="0" err="1">
                <a:solidFill>
                  <a:srgbClr val="000000"/>
                </a:solidFill>
                <a:effectLst/>
                <a:latin typeface="Open Sans" panose="020B0606030504020204" pitchFamily="34" charset="0"/>
              </a:rPr>
              <a:t>prepandemic</a:t>
            </a:r>
            <a:r>
              <a:rPr lang="en-US" b="0" i="0">
                <a:solidFill>
                  <a:srgbClr val="000000"/>
                </a:solidFill>
                <a:effectLst/>
                <a:latin typeface="Open Sans" panose="020B0606030504020204" pitchFamily="34" charset="0"/>
              </a:rPr>
              <a:t> patterns. For the 2023–24 season, clinicians should offer RSV vaccination to adults aged ≥60 years using shared clinical decision-making as early as vaccine supply becomes available and should continue to offer vaccination to eligible adults who remain unvaccinated.</a:t>
            </a:r>
          </a:p>
          <a:p>
            <a:endParaRPr lang="en-US"/>
          </a:p>
        </p:txBody>
      </p:sp>
      <p:sp>
        <p:nvSpPr>
          <p:cNvPr id="4" name="Slide Number Placeholder 3"/>
          <p:cNvSpPr>
            <a:spLocks noGrp="1"/>
          </p:cNvSpPr>
          <p:nvPr>
            <p:ph type="sldNum" sz="quarter" idx="5"/>
          </p:nvPr>
        </p:nvSpPr>
        <p:spPr/>
        <p:txBody>
          <a:bodyPr/>
          <a:lstStyle/>
          <a:p>
            <a:fld id="{C24577F5-D2AD-0541-AFD5-2CF32A3A362B}" type="slidenum">
              <a:rPr lang="en-US" smtClean="0"/>
              <a:t>84</a:t>
            </a:fld>
            <a:endParaRPr lang="en-US"/>
          </a:p>
        </p:txBody>
      </p:sp>
      <p:sp>
        <p:nvSpPr>
          <p:cNvPr id="5" name="Footer Placeholder 4">
            <a:extLst>
              <a:ext uri="{FF2B5EF4-FFF2-40B4-BE49-F238E27FC236}">
                <a16:creationId xmlns:a16="http://schemas.microsoft.com/office/drawing/2014/main" id="{83BE3A26-EE4C-FC2C-6CB3-B7B9906484AB}"/>
              </a:ext>
            </a:extLst>
          </p:cNvPr>
          <p:cNvSpPr>
            <a:spLocks noGrp="1"/>
          </p:cNvSpPr>
          <p:nvPr>
            <p:ph type="ftr" sz="quarter" idx="4"/>
          </p:nvPr>
        </p:nvSpPr>
        <p:spPr/>
        <p:txBody>
          <a:bodyPr/>
          <a:lstStyle/>
          <a:p>
            <a:r>
              <a:rPr lang="en-US"/>
              <a:t>EPIC 2023</a:t>
            </a:r>
          </a:p>
        </p:txBody>
      </p:sp>
    </p:spTree>
    <p:extLst>
      <p:ext uri="{BB962C8B-B14F-4D97-AF65-F5344CB8AC3E}">
        <p14:creationId xmlns:p14="http://schemas.microsoft.com/office/powerpoint/2010/main" val="27998002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22222"/>
                </a:solidFill>
                <a:effectLst/>
                <a:latin typeface="Open Sans Medium"/>
              </a:rPr>
              <a:t>Refere</a:t>
            </a:r>
            <a:r>
              <a:rPr lang="en-US">
                <a:solidFill>
                  <a:srgbClr val="222222"/>
                </a:solidFill>
                <a:latin typeface="Open Sans Medium"/>
              </a:rPr>
              <a:t>nce: https://www.cdc.gov/</a:t>
            </a:r>
            <a:r>
              <a:rPr lang="en-US" err="1">
                <a:solidFill>
                  <a:srgbClr val="222222"/>
                </a:solidFill>
                <a:latin typeface="Open Sans Medium"/>
              </a:rPr>
              <a:t>mmwr</a:t>
            </a:r>
            <a:r>
              <a:rPr lang="en-US">
                <a:solidFill>
                  <a:srgbClr val="222222"/>
                </a:solidFill>
                <a:latin typeface="Open Sans Medium"/>
              </a:rPr>
              <a:t>/volumes/72/</a:t>
            </a:r>
            <a:r>
              <a:rPr lang="en-US" err="1">
                <a:solidFill>
                  <a:srgbClr val="222222"/>
                </a:solidFill>
                <a:latin typeface="Open Sans Medium"/>
              </a:rPr>
              <a:t>wr</a:t>
            </a:r>
            <a:r>
              <a:rPr lang="en-US">
                <a:solidFill>
                  <a:srgbClr val="222222"/>
                </a:solidFill>
                <a:latin typeface="Open Sans Medium"/>
              </a:rPr>
              <a:t>/mm7229a4.htm</a:t>
            </a:r>
          </a:p>
          <a:p>
            <a:pPr algn="l"/>
            <a:r>
              <a:rPr lang="en-US" b="0" i="0">
                <a:solidFill>
                  <a:srgbClr val="222222"/>
                </a:solidFill>
                <a:effectLst/>
                <a:latin typeface="Open Sans Medium"/>
              </a:rPr>
              <a:t>Vaccine Administration, Including Coadministration with Other Vaccines</a:t>
            </a:r>
          </a:p>
          <a:p>
            <a:pPr algn="l"/>
            <a:r>
              <a:rPr lang="en-US" b="0" i="0">
                <a:solidFill>
                  <a:srgbClr val="000000"/>
                </a:solidFill>
                <a:effectLst/>
                <a:latin typeface="Open Sans" panose="020B0606030504020204" pitchFamily="34" charset="0"/>
              </a:rPr>
              <a:t>Coadministration of RSV vaccines with other adult vaccines during the same visit is acceptable.***** Available data on immunogenicity of coadministration of RSV vaccines and other vaccines are currently limited. Coadministration of RSV and seasonal influenza vaccines met noninferiority criteria for immunogenicity with the exception of the </a:t>
            </a:r>
            <a:r>
              <a:rPr lang="en-US" b="0" i="0" err="1">
                <a:solidFill>
                  <a:srgbClr val="000000"/>
                </a:solidFill>
                <a:effectLst/>
                <a:latin typeface="Open Sans" panose="020B0606030504020204" pitchFamily="34" charset="0"/>
              </a:rPr>
              <a:t>FluA</a:t>
            </a:r>
            <a:r>
              <a:rPr lang="en-US" b="0" i="0">
                <a:solidFill>
                  <a:srgbClr val="000000"/>
                </a:solidFill>
                <a:effectLst/>
                <a:latin typeface="Open Sans" panose="020B0606030504020204" pitchFamily="34" charset="0"/>
              </a:rPr>
              <a:t>/Darwin H3N2 strain when the GSK RSV vaccine was </a:t>
            </a:r>
            <a:r>
              <a:rPr lang="en-US" b="0" i="0" err="1">
                <a:solidFill>
                  <a:srgbClr val="000000"/>
                </a:solidFill>
                <a:effectLst/>
                <a:latin typeface="Open Sans" panose="020B0606030504020204" pitchFamily="34" charset="0"/>
              </a:rPr>
              <a:t>coadministered</a:t>
            </a:r>
            <a:r>
              <a:rPr lang="en-US" b="0" i="0">
                <a:solidFill>
                  <a:srgbClr val="000000"/>
                </a:solidFill>
                <a:effectLst/>
                <a:latin typeface="Open Sans" panose="020B0606030504020204" pitchFamily="34" charset="0"/>
              </a:rPr>
              <a:t> with adjuvanted quadrivalent inactivated influenza vaccine (</a:t>
            </a:r>
            <a:r>
              <a:rPr lang="en-US" b="0" i="1">
                <a:solidFill>
                  <a:srgbClr val="000000"/>
                </a:solidFill>
                <a:effectLst/>
                <a:latin typeface="Open Sans" panose="020B0606030504020204" pitchFamily="34" charset="0"/>
              </a:rPr>
              <a:t>28</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29</a:t>
            </a:r>
            <a:r>
              <a:rPr lang="en-US" b="0" i="0">
                <a:solidFill>
                  <a:srgbClr val="000000"/>
                </a:solidFill>
                <a:effectLst/>
                <a:latin typeface="Open Sans" panose="020B0606030504020204" pitchFamily="34" charset="0"/>
              </a:rPr>
              <a:t>). RSV and influenza antibody titers were somewhat lower with coadministration; however, the clinical significance of this is unknown.</a:t>
            </a:r>
          </a:p>
          <a:p>
            <a:pPr algn="l"/>
            <a:r>
              <a:rPr lang="en-US" b="0" i="0">
                <a:solidFill>
                  <a:srgbClr val="000000"/>
                </a:solidFill>
                <a:effectLst/>
                <a:latin typeface="Open Sans" panose="020B0606030504020204" pitchFamily="34" charset="0"/>
              </a:rPr>
              <a:t>Administering RSV vaccine with one or more other vaccines at the same visit might increase local or systemic reactogenicity. Data are only available for coadministration of RSV and influenza vaccines, and evidence is mixed regarding increased reactogenicity. Data are lacking on the safety of coadministration with other vaccines that might be recommended for persons in this age group, such as COVID-19 vaccines; pneumococcal vaccines; adult tetanus, diphtheria, and pertussis vaccines; and the recombinant zoster vaccine (the recombinant zoster vaccine and GSK’s RSV vaccine contains the same adjuvant). When deciding whether to </a:t>
            </a:r>
            <a:r>
              <a:rPr lang="en-US" b="0" i="0" err="1">
                <a:solidFill>
                  <a:srgbClr val="000000"/>
                </a:solidFill>
                <a:effectLst/>
                <a:latin typeface="Open Sans" panose="020B0606030504020204" pitchFamily="34" charset="0"/>
              </a:rPr>
              <a:t>coadminister</a:t>
            </a:r>
            <a:r>
              <a:rPr lang="en-US" b="0" i="0">
                <a:solidFill>
                  <a:srgbClr val="000000"/>
                </a:solidFill>
                <a:effectLst/>
                <a:latin typeface="Open Sans" panose="020B0606030504020204" pitchFamily="34" charset="0"/>
              </a:rPr>
              <a:t> other vaccines with an RSV vaccine, providers should consider whether the patient is up to date with currently recommended vaccines, the feasibility of the patient returning for additional vaccine doses, risk for acquiring vaccine-preventable disease, vaccine reactogenicity profiles, and patient preferences. </a:t>
            </a:r>
            <a:r>
              <a:rPr lang="en-US" b="0" i="0" err="1">
                <a:solidFill>
                  <a:srgbClr val="000000"/>
                </a:solidFill>
                <a:effectLst/>
                <a:latin typeface="Open Sans" panose="020B0606030504020204" pitchFamily="34" charset="0"/>
              </a:rPr>
              <a:t>Postlicensure</a:t>
            </a:r>
            <a:r>
              <a:rPr lang="en-US" b="0" i="0">
                <a:solidFill>
                  <a:srgbClr val="000000"/>
                </a:solidFill>
                <a:effectLst/>
                <a:latin typeface="Open Sans" panose="020B0606030504020204" pitchFamily="34" charset="0"/>
              </a:rPr>
              <a:t> efficacy and safety monitoring of </a:t>
            </a:r>
            <a:r>
              <a:rPr lang="en-US" b="0" i="0" err="1">
                <a:solidFill>
                  <a:srgbClr val="000000"/>
                </a:solidFill>
                <a:effectLst/>
                <a:latin typeface="Open Sans" panose="020B0606030504020204" pitchFamily="34" charset="0"/>
              </a:rPr>
              <a:t>coadministered</a:t>
            </a:r>
            <a:r>
              <a:rPr lang="en-US" b="0" i="0">
                <a:solidFill>
                  <a:srgbClr val="000000"/>
                </a:solidFill>
                <a:effectLst/>
                <a:latin typeface="Open Sans" panose="020B0606030504020204" pitchFamily="34" charset="0"/>
              </a:rPr>
              <a:t> RSV vaccines with other vaccines will further direct guidance.</a:t>
            </a:r>
          </a:p>
          <a:p>
            <a:pPr algn="l"/>
            <a:r>
              <a:rPr lang="en-US" b="0" i="0">
                <a:solidFill>
                  <a:srgbClr val="222222"/>
                </a:solidFill>
                <a:effectLst/>
                <a:latin typeface="Open Sans Medium"/>
              </a:rPr>
              <a:t>Precautions and Contraindications</a:t>
            </a:r>
          </a:p>
          <a:p>
            <a:pPr algn="l"/>
            <a:r>
              <a:rPr lang="en-US" b="0" i="0">
                <a:solidFill>
                  <a:srgbClr val="000000"/>
                </a:solidFill>
                <a:effectLst/>
                <a:latin typeface="Open Sans" panose="020B0606030504020204" pitchFamily="34" charset="0"/>
              </a:rPr>
              <a:t>As with all vaccines, RSV vaccination should be delayed for persons experiencing moderate or severe acute illness with or without fever (precaution). RSV vaccines are contraindicated for and should not be administered to persons with a history of severe allergic reaction, such as anaphylaxis, to any component of the vaccine (</a:t>
            </a:r>
            <a:r>
              <a:rPr lang="en-US" b="0" i="1">
                <a:solidFill>
                  <a:srgbClr val="000000"/>
                </a:solidFill>
                <a:effectLst/>
                <a:latin typeface="Open Sans" panose="020B0606030504020204" pitchFamily="34" charset="0"/>
              </a:rPr>
              <a:t>30</a:t>
            </a:r>
            <a:r>
              <a:rPr lang="en-US" b="0" i="0">
                <a:solidFill>
                  <a:srgbClr val="000000"/>
                </a:solidFill>
                <a:effectLst/>
                <a:latin typeface="Open Sans" panose="020B0606030504020204" pitchFamily="34" charset="0"/>
              </a:rPr>
              <a:t>,</a:t>
            </a:r>
            <a:r>
              <a:rPr lang="en-US" b="0" i="1">
                <a:solidFill>
                  <a:srgbClr val="000000"/>
                </a:solidFill>
                <a:effectLst/>
                <a:latin typeface="Open Sans" panose="020B0606030504020204" pitchFamily="34" charset="0"/>
              </a:rPr>
              <a:t>31</a:t>
            </a:r>
            <a:endParaRPr lang="en-US" b="0" i="0">
              <a:solidFill>
                <a:srgbClr val="000000"/>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C24577F5-D2AD-0541-AFD5-2CF32A3A362B}" type="slidenum">
              <a:rPr lang="en-US" smtClean="0"/>
              <a:t>85</a:t>
            </a:fld>
            <a:endParaRPr lang="en-US"/>
          </a:p>
        </p:txBody>
      </p:sp>
      <p:sp>
        <p:nvSpPr>
          <p:cNvPr id="5" name="Footer Placeholder 4">
            <a:extLst>
              <a:ext uri="{FF2B5EF4-FFF2-40B4-BE49-F238E27FC236}">
                <a16:creationId xmlns:a16="http://schemas.microsoft.com/office/drawing/2014/main" id="{9EC729B8-6C24-BB0F-3160-9E450DFF84B6}"/>
              </a:ext>
            </a:extLst>
          </p:cNvPr>
          <p:cNvSpPr>
            <a:spLocks noGrp="1"/>
          </p:cNvSpPr>
          <p:nvPr>
            <p:ph type="ftr" sz="quarter" idx="4"/>
          </p:nvPr>
        </p:nvSpPr>
        <p:spPr/>
        <p:txBody>
          <a:bodyPr/>
          <a:lstStyle/>
          <a:p>
            <a:r>
              <a:rPr lang="en-US"/>
              <a:t>EPIC 2023</a:t>
            </a:r>
          </a:p>
        </p:txBody>
      </p:sp>
    </p:spTree>
    <p:extLst>
      <p:ext uri="{BB962C8B-B14F-4D97-AF65-F5344CB8AC3E}">
        <p14:creationId xmlns:p14="http://schemas.microsoft.com/office/powerpoint/2010/main" val="23696973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EPIC 2023</a:t>
            </a:r>
          </a:p>
        </p:txBody>
      </p:sp>
      <p:sp>
        <p:nvSpPr>
          <p:cNvPr id="5" name="Slide Number Placeholder 4"/>
          <p:cNvSpPr>
            <a:spLocks noGrp="1"/>
          </p:cNvSpPr>
          <p:nvPr>
            <p:ph type="sldNum" sz="quarter" idx="5"/>
          </p:nvPr>
        </p:nvSpPr>
        <p:spPr/>
        <p:txBody>
          <a:bodyPr/>
          <a:lstStyle/>
          <a:p>
            <a:fld id="{C24577F5-D2AD-0541-AFD5-2CF32A3A362B}" type="slidenum">
              <a:rPr lang="en-US" smtClean="0"/>
              <a:t>86</a:t>
            </a:fld>
            <a:endParaRPr lang="en-US"/>
          </a:p>
        </p:txBody>
      </p:sp>
    </p:spTree>
    <p:extLst>
      <p:ext uri="{BB962C8B-B14F-4D97-AF65-F5344CB8AC3E}">
        <p14:creationId xmlns:p14="http://schemas.microsoft.com/office/powerpoint/2010/main" val="31316196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a:t>
            </a:r>
          </a:p>
          <a:p>
            <a:r>
              <a:rPr lang="en-US">
                <a:hlinkClick r:id="rId3"/>
              </a:rPr>
              <a:t>https://www.cdc.gov/rsv/clinical/index.html</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4"/>
              </a:rPr>
              <a:t>https://www.cdc.gov/mmwr/volumes/72/wr/mm7234a4.htm</a:t>
            </a:r>
            <a:endParaRPr lang="en-US"/>
          </a:p>
          <a:p>
            <a:endParaRPr lang="en-US"/>
          </a:p>
          <a:p>
            <a:r>
              <a:rPr lang="en-US"/>
              <a:t>Speaker Notes:</a:t>
            </a:r>
          </a:p>
          <a:p>
            <a:pPr algn="l"/>
            <a:r>
              <a:rPr lang="en-US" b="0" i="0">
                <a:solidFill>
                  <a:srgbClr val="000000"/>
                </a:solidFill>
                <a:effectLst/>
                <a:latin typeface="Open Sans" panose="020B0606030504020204" pitchFamily="34" charset="0"/>
              </a:rPr>
              <a:t>July 17 2023: </a:t>
            </a:r>
            <a:r>
              <a:rPr lang="en-US" b="0" i="0">
                <a:solidFill>
                  <a:srgbClr val="333333"/>
                </a:solidFill>
                <a:effectLst/>
                <a:latin typeface="Georgia" panose="02040502050405020303" pitchFamily="18" charset="0"/>
              </a:rPr>
              <a:t>the U.S. Food and Drug Administration approved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t>
            </a:r>
            <a:r>
              <a:rPr lang="en-US" b="0" i="0" err="1">
                <a:solidFill>
                  <a:srgbClr val="333333"/>
                </a:solidFill>
                <a:effectLst/>
                <a:latin typeface="Georgia" panose="02040502050405020303" pitchFamily="18" charset="0"/>
              </a:rPr>
              <a:t>nirsevimab-alip</a:t>
            </a:r>
            <a:r>
              <a:rPr lang="en-US" b="0" i="0">
                <a:solidFill>
                  <a:srgbClr val="333333"/>
                </a:solidFill>
                <a:effectLst/>
                <a:latin typeface="Georgia" panose="02040502050405020303" pitchFamily="18" charset="0"/>
              </a:rPr>
              <a:t>) for the prevention of Respiratory Syncytial Virus (RSV) lower respiratory tract disease in neonates and infants born during or entering their first RSV season, and in children up to 24 months of age who remain vulnerable to severe RSV disease through their second RSV season.</a:t>
            </a:r>
            <a:endParaRPr lang="en-US" b="0" i="0">
              <a:solidFill>
                <a:srgbClr val="000000"/>
              </a:solidFill>
              <a:effectLst/>
              <a:latin typeface="Open Sans" panose="020B0606030504020204" pitchFamily="34" charset="0"/>
            </a:endParaRPr>
          </a:p>
          <a:p>
            <a:pPr algn="l"/>
            <a:endParaRPr lang="en-US">
              <a:solidFill>
                <a:srgbClr val="000000"/>
              </a:solidFill>
              <a:latin typeface="Open Sans" panose="020B0606030504020204" pitchFamily="34" charset="0"/>
            </a:endParaRPr>
          </a:p>
          <a:p>
            <a:pPr algn="l"/>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is a monoclonal antibody with activity against RSV. Monoclonal antibodies are laboratory-made proteins that mimic the immune system’s ability to fight off harmful pathogens such as viruses. One dose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administered as a single intramuscular injection prior to or during RSV season, may provide protection during the RSV season. </a:t>
            </a:r>
          </a:p>
          <a:p>
            <a:pPr algn="l"/>
            <a:r>
              <a:rPr lang="en-US" b="0" i="0">
                <a:solidFill>
                  <a:srgbClr val="333333"/>
                </a:solidFill>
                <a:effectLst/>
                <a:latin typeface="Georgia" panose="02040502050405020303" pitchFamily="18" charset="0"/>
              </a:rPr>
              <a:t>The safety and efficacy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were supported by three clinical trials (Trials 03, 04 and 05). The key measure of efficacy was the incidence of medically attended RSV lower respiratory tract infection (MA RSV LRTI), evaluated during the 150 days after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administration. MA RSV LRTI included all health care provider visits (physician office, urgent care, emergency room visits and hospitalization) for lower respiratory tract disease with worsening clinical severity and a positive RSV test. Trials 03 and 04 were randomized, double-blind, placebo-controlled, multicenter clinical trials. Possible side effects of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include rash and injection site reactions.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should not be given to infants and children with a history of serious hypersensitivity reactions to </a:t>
            </a:r>
            <a:r>
              <a:rPr lang="en-US" b="0" i="0" err="1">
                <a:solidFill>
                  <a:srgbClr val="333333"/>
                </a:solidFill>
                <a:effectLst/>
                <a:latin typeface="Georgia" panose="02040502050405020303" pitchFamily="18" charset="0"/>
              </a:rPr>
              <a:t>Beyfortus</a:t>
            </a:r>
            <a:r>
              <a:rPr lang="en-US" b="0" i="0">
                <a:solidFill>
                  <a:srgbClr val="333333"/>
                </a:solidFill>
                <a:effectLst/>
                <a:latin typeface="Georgia" panose="02040502050405020303" pitchFamily="18" charset="0"/>
              </a:rPr>
              <a:t>’ active ingredients or any of its excipients.</a:t>
            </a:r>
          </a:p>
          <a:p>
            <a:br>
              <a:rPr lang="en-US"/>
            </a:br>
            <a:endParaRPr lang="en-US" b="0" i="0">
              <a:solidFill>
                <a:srgbClr val="000000"/>
              </a:solidFill>
              <a:effectLst/>
              <a:latin typeface="Open Sans" panose="020B0606030504020204" pitchFamily="34" charset="0"/>
            </a:endParaRPr>
          </a:p>
          <a:p>
            <a:pPr algn="l"/>
            <a:endParaRPr lang="en-US">
              <a:solidFill>
                <a:srgbClr val="000000"/>
              </a:solidFill>
              <a:latin typeface="Open Sans" panose="020B0606030504020204" pitchFamily="34" charset="0"/>
            </a:endParaRPr>
          </a:p>
          <a:p>
            <a:pPr algn="l"/>
            <a:r>
              <a:rPr lang="en-US" b="0" i="0">
                <a:solidFill>
                  <a:srgbClr val="000000"/>
                </a:solidFill>
                <a:effectLst/>
                <a:latin typeface="Open Sans" panose="020B0606030504020204" pitchFamily="34" charset="0"/>
              </a:rPr>
              <a:t>Palivizumab (</a:t>
            </a:r>
            <a:r>
              <a:rPr lang="en-US" b="0" i="0" err="1">
                <a:solidFill>
                  <a:srgbClr val="000000"/>
                </a:solidFill>
                <a:effectLst/>
                <a:latin typeface="Open Sans" panose="020B0606030504020204" pitchFamily="34" charset="0"/>
              </a:rPr>
              <a:t>Synagis</a:t>
            </a:r>
            <a:r>
              <a:rPr lang="en-US" b="0" i="0">
                <a:solidFill>
                  <a:srgbClr val="000000"/>
                </a:solidFill>
                <a:effectLst/>
                <a:latin typeface="Open Sans" panose="020B0606030504020204" pitchFamily="34" charset="0"/>
              </a:rPr>
              <a:t>) is a monoclonal antibody product recommended by the American Academy of Pediatrics (AAP) for administration to high-risk infants and young children likely to benefit from </a:t>
            </a:r>
            <a:r>
              <a:rPr lang="en-US" b="0" i="0" err="1">
                <a:solidFill>
                  <a:srgbClr val="000000"/>
                </a:solidFill>
                <a:effectLst/>
                <a:latin typeface="Open Sans" panose="020B0606030504020204" pitchFamily="34" charset="0"/>
              </a:rPr>
              <a:t>immunoprophylaxis</a:t>
            </a:r>
            <a:r>
              <a:rPr lang="en-US" b="0" i="0">
                <a:solidFill>
                  <a:srgbClr val="000000"/>
                </a:solidFill>
                <a:effectLst/>
                <a:latin typeface="Open Sans" panose="020B0606030504020204" pitchFamily="34" charset="0"/>
              </a:rPr>
              <a:t> based on gestational age and certain underlying medical conditions. It is given in monthly intramuscular injections during RSV season. For the latest palivizumab guidance, please consult </a:t>
            </a:r>
            <a:r>
              <a:rPr lang="en-US" b="0" i="0" u="sng">
                <a:solidFill>
                  <a:srgbClr val="075290"/>
                </a:solidFill>
                <a:effectLst/>
                <a:latin typeface="Open Sans" panose="020B0606030504020204" pitchFamily="34" charset="0"/>
                <a:hlinkClick r:id="rId5"/>
              </a:rPr>
              <a:t>the AAP policy statement</a:t>
            </a:r>
            <a:r>
              <a:rPr lang="en-US" b="0" i="0">
                <a:solidFill>
                  <a:srgbClr val="000000"/>
                </a:solidFill>
                <a:effectLst/>
                <a:latin typeface="Open Sans" panose="020B0606030504020204" pitchFamily="34" charset="0"/>
              </a:rPr>
              <a:t>. An accompanying </a:t>
            </a:r>
            <a:r>
              <a:rPr lang="en-US" b="0" i="0" u="sng">
                <a:solidFill>
                  <a:srgbClr val="075290"/>
                </a:solidFill>
                <a:effectLst/>
                <a:latin typeface="Open Sans" panose="020B0606030504020204" pitchFamily="34" charset="0"/>
                <a:hlinkClick r:id="rId6"/>
              </a:rPr>
              <a:t>AAP technical report</a:t>
            </a:r>
            <a:r>
              <a:rPr lang="en-US" b="0" i="0">
                <a:solidFill>
                  <a:srgbClr val="000000"/>
                </a:solidFill>
                <a:effectLst/>
                <a:latin typeface="Open Sans" panose="020B0606030504020204" pitchFamily="34" charset="0"/>
              </a:rPr>
              <a:t> provides additional context and rationale for the guidance. Interim guidance addressing the disruption in typical RSV seasonal patterns during the pandemic has also been provided: </a:t>
            </a:r>
            <a:r>
              <a:rPr lang="en-US" b="0" i="0" u="sng">
                <a:solidFill>
                  <a:srgbClr val="075290"/>
                </a:solidFill>
                <a:effectLst/>
                <a:latin typeface="Open Sans" panose="020B0606030504020204" pitchFamily="34" charset="0"/>
                <a:hlinkClick r:id="rId7"/>
              </a:rPr>
              <a:t>Updated Guidance: Use of Palivizumab Prophylaxis to Prevent Hospitalization From Severe Respiratory Syncytial Virus Infection During the 2022-2023 RSV Season (aap.org)</a:t>
            </a:r>
            <a:endParaRPr lang="en-US" b="0" i="0">
              <a:solidFill>
                <a:srgbClr val="000000"/>
              </a:solidFill>
              <a:effectLst/>
              <a:latin typeface="Open Sans" panose="020B0606030504020204" pitchFamily="34" charset="0"/>
            </a:endParaRPr>
          </a:p>
          <a:p>
            <a:endParaRPr lang="en-US"/>
          </a:p>
          <a:p>
            <a:br>
              <a:rPr lang="en-US"/>
            </a:br>
            <a:endParaRPr lang="en-US"/>
          </a:p>
          <a:p>
            <a:endParaRPr lang="en-US"/>
          </a:p>
        </p:txBody>
      </p:sp>
      <p:sp>
        <p:nvSpPr>
          <p:cNvPr id="4" name="Footer Placeholder 3"/>
          <p:cNvSpPr>
            <a:spLocks noGrp="1"/>
          </p:cNvSpPr>
          <p:nvPr>
            <p:ph type="ftr" sz="quarter" idx="4"/>
          </p:nvPr>
        </p:nvSpPr>
        <p:spPr/>
        <p:txBody>
          <a:bodyPr/>
          <a:lstStyle/>
          <a:p>
            <a:r>
              <a:rPr lang="en-US"/>
              <a:t>EPIC 2023</a:t>
            </a:r>
          </a:p>
        </p:txBody>
      </p:sp>
      <p:sp>
        <p:nvSpPr>
          <p:cNvPr id="5" name="Slide Number Placeholder 4"/>
          <p:cNvSpPr>
            <a:spLocks noGrp="1"/>
          </p:cNvSpPr>
          <p:nvPr>
            <p:ph type="sldNum" sz="quarter" idx="5"/>
          </p:nvPr>
        </p:nvSpPr>
        <p:spPr/>
        <p:txBody>
          <a:bodyPr/>
          <a:lstStyle/>
          <a:p>
            <a:fld id="{C24577F5-D2AD-0541-AFD5-2CF32A3A362B}" type="slidenum">
              <a:rPr lang="en-US" smtClean="0"/>
              <a:t>87</a:t>
            </a:fld>
            <a:endParaRPr lang="en-US"/>
          </a:p>
        </p:txBody>
      </p:sp>
    </p:spTree>
    <p:extLst>
      <p:ext uri="{BB962C8B-B14F-4D97-AF65-F5344CB8AC3E}">
        <p14:creationId xmlns:p14="http://schemas.microsoft.com/office/powerpoint/2010/main" val="25317235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shortly before the start of the RSV season. On the basis of pre–COVID-19 pandemic patterns, nirsevimab could be administered in most of the continental United States from October through the end of March. Infants born shortly before or during the RSV season should receive nirsevimab within 1 week of birth. Nirsevimab administration can occur during the birth hospitalization or in the outpatient setting. Optimal timing for nirsevimab administration is shortly before the RSV season begins; however, nirsevimab may be administered to age-eligible infants and children who have not yet received a dose at any time during the season. Only a single dose of nirsevimab is recommended for an RSV season. Infants with prolonged birth hospitalizations related to prematurity or other causes should receive nirsevimab shortly before or promptly after hospital discharge.</a:t>
            </a:r>
            <a:r>
              <a:rPr lang="en-US" b="0" i="0" u="none" strike="noStrike" baseline="30000">
                <a:solidFill>
                  <a:srgbClr val="000000"/>
                </a:solidFill>
                <a:effectLst/>
                <a:latin typeface="Open Sans" panose="020B0606030504020204" pitchFamily="34" charset="0"/>
              </a:rPr>
              <a:t>¶¶¶¶</a:t>
            </a:r>
            <a:r>
              <a:rPr lang="en-US" b="0" i="0">
                <a:solidFill>
                  <a:srgbClr val="000000"/>
                </a:solidFill>
                <a:effectLst/>
                <a:latin typeface="Open Sans" panose="020B0606030504020204" pitchFamily="34" charset="0"/>
              </a:rPr>
              <a:t> No evidence is available to support use of nirsevimab for prevention of hospital-acquired RSV infection, and nirsevimab is not recommended for this indication.</a:t>
            </a:r>
            <a:endParaRPr lang="en-US"/>
          </a:p>
        </p:txBody>
      </p:sp>
      <p:sp>
        <p:nvSpPr>
          <p:cNvPr id="4" name="Footer Placeholder 3"/>
          <p:cNvSpPr>
            <a:spLocks noGrp="1"/>
          </p:cNvSpPr>
          <p:nvPr>
            <p:ph type="ftr" sz="quarter" idx="4"/>
          </p:nvPr>
        </p:nvSpPr>
        <p:spPr/>
        <p:txBody>
          <a:bodyPr/>
          <a:lstStyle/>
          <a:p>
            <a:r>
              <a:rPr lang="en-US"/>
              <a:t>EPIC 2023</a:t>
            </a:r>
          </a:p>
        </p:txBody>
      </p:sp>
      <p:sp>
        <p:nvSpPr>
          <p:cNvPr id="5" name="Slide Number Placeholder 4"/>
          <p:cNvSpPr>
            <a:spLocks noGrp="1"/>
          </p:cNvSpPr>
          <p:nvPr>
            <p:ph type="sldNum" sz="quarter" idx="5"/>
          </p:nvPr>
        </p:nvSpPr>
        <p:spPr/>
        <p:txBody>
          <a:bodyPr/>
          <a:lstStyle/>
          <a:p>
            <a:fld id="{C24577F5-D2AD-0541-AFD5-2CF32A3A362B}" type="slidenum">
              <a:rPr lang="en-US" smtClean="0"/>
              <a:t>88</a:t>
            </a:fld>
            <a:endParaRPr lang="en-US"/>
          </a:p>
        </p:txBody>
      </p:sp>
    </p:spTree>
    <p:extLst>
      <p:ext uri="{BB962C8B-B14F-4D97-AF65-F5344CB8AC3E}">
        <p14:creationId xmlns:p14="http://schemas.microsoft.com/office/powerpoint/2010/main" val="42147702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2" tIns="48081" rIns="96162" bIns="48081" anchor="b"/>
          <a:lstStyle/>
          <a:p>
            <a:pPr algn="r"/>
            <a:endParaRPr lang="en-US" sz="1200">
              <a:solidFill>
                <a:srgbClr val="000000"/>
              </a:solidFill>
            </a:endParaRPr>
          </a:p>
        </p:txBody>
      </p:sp>
      <p:sp>
        <p:nvSpPr>
          <p:cNvPr id="350210" name="Rectangle 2"/>
          <p:cNvSpPr>
            <a:spLocks noGrp="1" noRot="1" noChangeAspect="1" noChangeArrowheads="1" noTextEdit="1"/>
          </p:cNvSpPr>
          <p:nvPr>
            <p:ph type="sldImg"/>
          </p:nvPr>
        </p:nvSpPr>
        <p:spPr>
          <a:xfrm>
            <a:off x="2430463" y="546100"/>
            <a:ext cx="4862512" cy="2735263"/>
          </a:xfrm>
          <a:ln/>
        </p:spPr>
      </p:sp>
      <p:sp>
        <p:nvSpPr>
          <p:cNvPr id="350211"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b="1">
              <a:latin typeface="Arial" charset="0"/>
            </a:endParaRPr>
          </a:p>
        </p:txBody>
      </p:sp>
      <p:sp>
        <p:nvSpPr>
          <p:cNvPr id="6" name="Footer Placeholder 5"/>
          <p:cNvSpPr>
            <a:spLocks noGrp="1"/>
          </p:cNvSpPr>
          <p:nvPr>
            <p:ph type="ftr" sz="quarter" idx="4"/>
          </p:nvPr>
        </p:nvSpPr>
        <p:spPr>
          <a:xfrm>
            <a:off x="216073" y="6603706"/>
            <a:ext cx="4213368" cy="364867"/>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6633397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xfrm>
            <a:off x="2484438" y="538163"/>
            <a:ext cx="4859337" cy="2733675"/>
          </a:xfrm>
          <a:ln/>
        </p:spPr>
      </p:sp>
      <p:sp>
        <p:nvSpPr>
          <p:cNvPr id="352258" name="Rectangle 3"/>
          <p:cNvSpPr>
            <a:spLocks noGrp="1" noChangeArrowheads="1"/>
          </p:cNvSpPr>
          <p:nvPr>
            <p:ph type="body" idx="1"/>
          </p:nvPr>
        </p:nvSpPr>
        <p:spPr>
          <a:noFill/>
          <a:ln/>
        </p:spPr>
        <p:txBody>
          <a:bodyPr lIns="96162" tIns="48081" rIns="96162" bIns="48081"/>
          <a:lstStyle/>
          <a:p>
            <a:pPr eaLnBrk="1" hangingPunct="1">
              <a:spcBef>
                <a:spcPct val="0"/>
              </a:spcBef>
            </a:pPr>
            <a:endParaRPr lang="en-US" sz="900">
              <a:latin typeface="Arial" charset="0"/>
            </a:endParaRPr>
          </a:p>
          <a:p>
            <a:pPr eaLnBrk="1" hangingPunct="1">
              <a:spcBef>
                <a:spcPct val="0"/>
              </a:spcBef>
            </a:pPr>
            <a:r>
              <a:rPr lang="en-US" sz="900">
                <a:latin typeface="Arial" charset="0"/>
              </a:rPr>
              <a:t>.</a:t>
            </a:r>
          </a:p>
        </p:txBody>
      </p:sp>
      <p:sp>
        <p:nvSpPr>
          <p:cNvPr id="4" name="Footer Placeholder 3"/>
          <p:cNvSpPr>
            <a:spLocks noGrp="1"/>
          </p:cNvSpPr>
          <p:nvPr>
            <p:ph type="ftr" sz="quarter" idx="4"/>
          </p:nvPr>
        </p:nvSpPr>
        <p:spPr>
          <a:xfrm>
            <a:off x="216073" y="6650276"/>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7454592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Rot="1" noChangeAspect="1" noChangeArrowheads="1" noTextEdit="1"/>
          </p:cNvSpPr>
          <p:nvPr>
            <p:ph type="sldImg"/>
          </p:nvPr>
        </p:nvSpPr>
        <p:spPr>
          <a:xfrm>
            <a:off x="2430463" y="546100"/>
            <a:ext cx="4862512" cy="2735263"/>
          </a:xfrm>
          <a:ln/>
        </p:spPr>
      </p:sp>
      <p:sp>
        <p:nvSpPr>
          <p:cNvPr id="366595" name="Rectangle 3"/>
          <p:cNvSpPr>
            <a:spLocks noGrp="1" noChangeArrowheads="1"/>
          </p:cNvSpPr>
          <p:nvPr>
            <p:ph type="body" idx="1"/>
          </p:nvPr>
        </p:nvSpPr>
        <p:spPr>
          <a:xfrm>
            <a:off x="972316" y="3464375"/>
            <a:ext cx="7778525" cy="3705957"/>
          </a:xfrm>
          <a:noFill/>
          <a:ln/>
        </p:spPr>
        <p:txBody>
          <a:bodyPr lIns="96162" tIns="48081" rIns="96162" bIns="48081"/>
          <a:lstStyle/>
          <a:p>
            <a:pPr eaLnBrk="1" hangingPunct="1">
              <a:spcBef>
                <a:spcPct val="0"/>
              </a:spcBef>
            </a:pPr>
            <a:endParaRPr lang="en-US" sz="900">
              <a:latin typeface="Arial" charset="0"/>
            </a:endParaRPr>
          </a:p>
          <a:p>
            <a:pPr eaLnBrk="1" hangingPunct="1">
              <a:spcBef>
                <a:spcPct val="0"/>
              </a:spcBef>
            </a:pPr>
            <a:endParaRPr lang="en-US" sz="900">
              <a:latin typeface="Arial" charset="0"/>
            </a:endParaRPr>
          </a:p>
        </p:txBody>
      </p:sp>
      <p:sp>
        <p:nvSpPr>
          <p:cNvPr id="5" name="Footer Placeholder 4"/>
          <p:cNvSpPr>
            <a:spLocks noGrp="1"/>
          </p:cNvSpPr>
          <p:nvPr>
            <p:ph type="ftr" sz="quarter" idx="4"/>
          </p:nvPr>
        </p:nvSpPr>
        <p:spPr>
          <a:xfrm>
            <a:off x="280827" y="6572316"/>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25542724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noTextEdit="1"/>
          </p:cNvSpPr>
          <p:nvPr>
            <p:ph type="sldImg"/>
          </p:nvPr>
        </p:nvSpPr>
        <p:spPr>
          <a:xfrm>
            <a:off x="2430463" y="546100"/>
            <a:ext cx="4862512" cy="2735263"/>
          </a:xfrm>
          <a:ln/>
        </p:spPr>
      </p:sp>
      <p:sp>
        <p:nvSpPr>
          <p:cNvPr id="368643" name="Rectangle 3"/>
          <p:cNvSpPr>
            <a:spLocks noGrp="1" noChangeArrowheads="1"/>
          </p:cNvSpPr>
          <p:nvPr>
            <p:ph type="body" idx="1"/>
          </p:nvPr>
        </p:nvSpPr>
        <p:spPr>
          <a:xfrm>
            <a:off x="972316" y="3464375"/>
            <a:ext cx="7778525" cy="3705957"/>
          </a:xfrm>
          <a:noFill/>
          <a:ln/>
        </p:spPr>
        <p:txBody>
          <a:bodyPr lIns="96162" tIns="48081" rIns="96162" bIns="48081"/>
          <a:lstStyle/>
          <a:p>
            <a:pPr eaLnBrk="1" hangingPunct="1">
              <a:spcBef>
                <a:spcPct val="0"/>
              </a:spcBef>
            </a:pPr>
            <a:r>
              <a:rPr lang="en-US" sz="900">
                <a:latin typeface="Arial" charset="0"/>
              </a:rPr>
              <a:t>Tdap</a:t>
            </a:r>
          </a:p>
          <a:p>
            <a:pPr eaLnBrk="1" hangingPunct="1">
              <a:spcBef>
                <a:spcPct val="0"/>
              </a:spcBef>
            </a:pPr>
            <a:r>
              <a:rPr lang="en-US" sz="900">
                <a:latin typeface="Arial" charset="0"/>
              </a:rPr>
              <a:t>Pneumococcal (PPSV23) and hepatitis B vaccine because of her diabetes.</a:t>
            </a:r>
          </a:p>
          <a:p>
            <a:pPr eaLnBrk="1" hangingPunct="1">
              <a:spcBef>
                <a:spcPct val="0"/>
              </a:spcBef>
            </a:pPr>
            <a:r>
              <a:rPr lang="en-US" sz="900">
                <a:latin typeface="Arial" charset="0"/>
              </a:rPr>
              <a:t>HPV </a:t>
            </a:r>
          </a:p>
          <a:p>
            <a:pPr eaLnBrk="1" hangingPunct="1">
              <a:spcBef>
                <a:spcPct val="0"/>
              </a:spcBef>
            </a:pPr>
            <a:r>
              <a:rPr lang="en-US" sz="900">
                <a:latin typeface="Arial" charset="0"/>
              </a:rPr>
              <a:t>Seasonal Influenza </a:t>
            </a:r>
          </a:p>
          <a:p>
            <a:pPr eaLnBrk="1" hangingPunct="1">
              <a:spcBef>
                <a:spcPct val="0"/>
              </a:spcBef>
            </a:pPr>
            <a:r>
              <a:rPr lang="en-US" sz="900">
                <a:latin typeface="Arial" charset="0"/>
              </a:rPr>
              <a:t>Varicella</a:t>
            </a:r>
          </a:p>
          <a:p>
            <a:pPr eaLnBrk="1" hangingPunct="1">
              <a:spcBef>
                <a:spcPct val="0"/>
              </a:spcBef>
            </a:pPr>
            <a:r>
              <a:rPr lang="en-US" sz="900">
                <a:latin typeface="Arial" charset="0"/>
              </a:rPr>
              <a:t>MMR? No. </a:t>
            </a:r>
          </a:p>
          <a:p>
            <a:pPr eaLnBrk="1" hangingPunct="1">
              <a:spcBef>
                <a:spcPct val="0"/>
              </a:spcBef>
            </a:pPr>
            <a:r>
              <a:rPr lang="en-US" sz="900">
                <a:latin typeface="Arial" charset="0"/>
              </a:rPr>
              <a:t>Hepatitis A? No</a:t>
            </a:r>
          </a:p>
          <a:p>
            <a:pPr eaLnBrk="1" hangingPunct="1">
              <a:spcBef>
                <a:spcPct val="0"/>
              </a:spcBef>
            </a:pPr>
            <a:r>
              <a:rPr lang="en-US" sz="900">
                <a:latin typeface="Arial" charset="0"/>
              </a:rPr>
              <a:t>Meningococcal? No</a:t>
            </a:r>
          </a:p>
          <a:p>
            <a:pPr eaLnBrk="1" hangingPunct="1">
              <a:spcBef>
                <a:spcPct val="0"/>
              </a:spcBef>
            </a:pPr>
            <a:r>
              <a:rPr lang="en-US" sz="900">
                <a:latin typeface="Arial" charset="0"/>
              </a:rPr>
              <a:t> </a:t>
            </a:r>
          </a:p>
          <a:p>
            <a:pPr eaLnBrk="1" hangingPunct="1">
              <a:spcBef>
                <a:spcPct val="0"/>
              </a:spcBef>
            </a:pPr>
            <a:r>
              <a:rPr lang="en-US" sz="900">
                <a:latin typeface="Arial" charset="0"/>
              </a:rPr>
              <a:t>One point for discussion:</a:t>
            </a:r>
          </a:p>
          <a:p>
            <a:pPr eaLnBrk="1" hangingPunct="1">
              <a:spcBef>
                <a:spcPct val="0"/>
              </a:spcBef>
            </a:pPr>
            <a:r>
              <a:rPr lang="en-US" sz="900">
                <a:latin typeface="Arial" charset="0"/>
              </a:rPr>
              <a:t>Before administering a two dose series of varicella vaccine the health-care provider should suggest that Paige ask her parent(s)/other relative if she had chicken pox as a child. If her two younger siblings had chicken pox and she did not develop chicken pox at the same time it is likely she had chicken pox previously. If her parents do not remember her having the disease or the history of chicken pox is not reliable or questionable she should be immunized with varicella vaccine. </a:t>
            </a:r>
          </a:p>
          <a:p>
            <a:pPr eaLnBrk="1" hangingPunct="1">
              <a:spcBef>
                <a:spcPct val="0"/>
              </a:spcBef>
            </a:pPr>
            <a:r>
              <a:rPr lang="en-US" sz="900" b="1">
                <a:latin typeface="Arial" charset="0"/>
              </a:rPr>
              <a:t>The ACIP recommends Hepatitis B vaccine for unvaccinated adults with diabetes mellitus ages 19 through 59 years. Hepatitis B vaccine may be administered to those age 60 years and older at the discretion of the treating clinician. (MMWR/December 23, 2011/Vol.60/No. 50)</a:t>
            </a:r>
          </a:p>
          <a:p>
            <a:pPr eaLnBrk="1" hangingPunct="1">
              <a:spcBef>
                <a:spcPct val="0"/>
              </a:spcBef>
            </a:pPr>
            <a:endParaRPr lang="en-US" sz="900" b="1">
              <a:latin typeface="Arial" charset="0"/>
            </a:endParaRPr>
          </a:p>
        </p:txBody>
      </p:sp>
      <p:sp>
        <p:nvSpPr>
          <p:cNvPr id="6" name="Footer Placeholder 5"/>
          <p:cNvSpPr>
            <a:spLocks noGrp="1"/>
          </p:cNvSpPr>
          <p:nvPr>
            <p:ph type="ftr" sz="quarter" idx="4"/>
          </p:nvPr>
        </p:nvSpPr>
        <p:spPr>
          <a:xfrm>
            <a:off x="161049" y="6655127"/>
            <a:ext cx="4213368" cy="364868"/>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348774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70" tIns="48085" rIns="96170" bIns="48085" anchor="b"/>
          <a:lstStyle/>
          <a:p>
            <a:pPr defTabSz="961787">
              <a:defRPr/>
            </a:pPr>
            <a:endParaRPr lang="en-US" sz="1200" kern="0">
              <a:solidFill>
                <a:srgbClr val="000000"/>
              </a:solidFill>
            </a:endParaRPr>
          </a:p>
        </p:txBody>
      </p:sp>
      <p:sp>
        <p:nvSpPr>
          <p:cNvPr id="197635"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70" tIns="48085" rIns="96170" bIns="48085" anchor="b"/>
          <a:lstStyle/>
          <a:p>
            <a:pPr algn="r" defTabSz="961787">
              <a:defRPr/>
            </a:pPr>
            <a:endParaRPr lang="en-US" sz="1200" kern="0">
              <a:solidFill>
                <a:srgbClr val="000000"/>
              </a:solidFill>
            </a:endParaRPr>
          </a:p>
        </p:txBody>
      </p:sp>
      <p:sp>
        <p:nvSpPr>
          <p:cNvPr id="197636"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2" tIns="48081" rIns="96162" bIns="48081" anchor="b"/>
          <a:lstStyle/>
          <a:p>
            <a:pPr defTabSz="961787">
              <a:defRPr/>
            </a:pPr>
            <a:endParaRPr lang="en-US" sz="1200" kern="0">
              <a:solidFill>
                <a:srgbClr val="000000"/>
              </a:solidFill>
            </a:endParaRPr>
          </a:p>
        </p:txBody>
      </p:sp>
      <p:sp>
        <p:nvSpPr>
          <p:cNvPr id="197637"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2" tIns="48081" rIns="96162" bIns="48081" anchor="b"/>
          <a:lstStyle/>
          <a:p>
            <a:pPr algn="r" defTabSz="961787">
              <a:defRPr/>
            </a:pPr>
            <a:endParaRPr lang="en-US" sz="1200" kern="0">
              <a:solidFill>
                <a:srgbClr val="000000"/>
              </a:solidFill>
            </a:endParaRPr>
          </a:p>
        </p:txBody>
      </p:sp>
      <p:sp>
        <p:nvSpPr>
          <p:cNvPr id="197638" name="Rectangle 2"/>
          <p:cNvSpPr>
            <a:spLocks noGrp="1" noRot="1" noChangeAspect="1" noChangeArrowheads="1" noTextEdit="1"/>
          </p:cNvSpPr>
          <p:nvPr>
            <p:ph type="sldImg"/>
          </p:nvPr>
        </p:nvSpPr>
        <p:spPr>
          <a:xfrm>
            <a:off x="2486025" y="538163"/>
            <a:ext cx="4859338" cy="2733675"/>
          </a:xfrm>
          <a:ln/>
        </p:spPr>
      </p:sp>
      <p:sp>
        <p:nvSpPr>
          <p:cNvPr id="209927" name="Rectangle 3"/>
          <p:cNvSpPr>
            <a:spLocks noGrp="1" noChangeArrowheads="1"/>
          </p:cNvSpPr>
          <p:nvPr>
            <p:ph type="body" idx="1"/>
          </p:nvPr>
        </p:nvSpPr>
        <p:spPr>
          <a:xfrm>
            <a:off x="-1" y="3464373"/>
            <a:ext cx="9230497" cy="3461883"/>
          </a:xfrm>
          <a:ln/>
        </p:spPr>
        <p:txBody>
          <a:bodyPr lIns="96162" tIns="48081" rIns="96162" bIns="48081"/>
          <a:lstStyle/>
          <a:p>
            <a:r>
              <a:rPr lang="en-US" sz="1000"/>
              <a:t>Reference:</a:t>
            </a:r>
          </a:p>
          <a:p>
            <a:r>
              <a:rPr lang="en-US" sz="1000"/>
              <a:t>2023 Immunization Schedule: https://</a:t>
            </a:r>
            <a:r>
              <a:rPr lang="en-US" sz="1000" err="1"/>
              <a:t>www.cdc.gov</a:t>
            </a:r>
            <a:r>
              <a:rPr lang="en-US" sz="1000"/>
              <a:t>/vaccines/schedules/hcp/</a:t>
            </a:r>
            <a:r>
              <a:rPr lang="en-US" sz="1000" err="1"/>
              <a:t>imz</a:t>
            </a:r>
            <a:r>
              <a:rPr lang="en-US" sz="1000"/>
              <a:t>/</a:t>
            </a:r>
            <a:r>
              <a:rPr lang="en-US" sz="1000" err="1"/>
              <a:t>child-adolescent.html#note-dtap</a:t>
            </a:r>
            <a:endParaRPr lang="en-US" sz="1000"/>
          </a:p>
          <a:p>
            <a:pPr algn="l"/>
            <a:endParaRPr lang="en-US" b="0" i="0">
              <a:solidFill>
                <a:srgbClr val="000000"/>
              </a:solidFill>
              <a:effectLst/>
              <a:latin typeface="Open Sans" panose="020B0606030504020204" pitchFamily="34" charset="0"/>
            </a:endParaRPr>
          </a:p>
          <a:p>
            <a:pPr algn="l"/>
            <a:endParaRPr lang="en-US">
              <a:solidFill>
                <a:srgbClr val="000000"/>
              </a:solidFill>
              <a:latin typeface="Open Sans" panose="020B0606030504020204" pitchFamily="34" charset="0"/>
            </a:endParaRPr>
          </a:p>
          <a:p>
            <a:pPr algn="l"/>
            <a:r>
              <a:rPr lang="en-US" b="0" i="0">
                <a:solidFill>
                  <a:srgbClr val="000000"/>
                </a:solidFill>
                <a:effectLst/>
                <a:latin typeface="Open Sans" panose="020B0606030504020204" pitchFamily="34" charset="0"/>
              </a:rPr>
              <a:t>Speaker Notes:</a:t>
            </a:r>
          </a:p>
          <a:p>
            <a:pPr algn="l"/>
            <a:r>
              <a:rPr lang="en-US" b="0" i="0">
                <a:solidFill>
                  <a:srgbClr val="000000"/>
                </a:solidFill>
                <a:effectLst/>
                <a:latin typeface="Open Sans" panose="020B0606030504020204" pitchFamily="34" charset="0"/>
              </a:rPr>
              <a:t>5-dose series at age 2, 4, 6, 15–18 months, 4–6 years</a:t>
            </a:r>
          </a:p>
          <a:p>
            <a:pPr marL="742950" lvl="1" indent="-285750" algn="l">
              <a:buFont typeface="Arial" panose="020B0604020202020204" pitchFamily="34" charset="0"/>
              <a:buChar char="•"/>
            </a:pPr>
            <a:r>
              <a:rPr lang="en-US" b="1" i="0">
                <a:solidFill>
                  <a:srgbClr val="000000"/>
                </a:solidFill>
                <a:effectLst/>
                <a:latin typeface="Open Sans" panose="020B0606030504020204" pitchFamily="34" charset="0"/>
              </a:rPr>
              <a:t>Prospectively:</a:t>
            </a:r>
            <a:r>
              <a:rPr lang="en-US" b="0" i="0">
                <a:solidFill>
                  <a:srgbClr val="000000"/>
                </a:solidFill>
                <a:effectLst/>
                <a:latin typeface="Open Sans" panose="020B0606030504020204" pitchFamily="34" charset="0"/>
              </a:rPr>
              <a:t> Dose 4 may be administered as early as age 12 months if at least 6 months have elapsed since dose 3.</a:t>
            </a:r>
          </a:p>
          <a:p>
            <a:pPr marL="742950" lvl="1" indent="-285750" algn="l">
              <a:buFont typeface="Arial" panose="020B0604020202020204" pitchFamily="34" charset="0"/>
              <a:buChar char="•"/>
            </a:pPr>
            <a:r>
              <a:rPr lang="en-US" b="1" i="0">
                <a:solidFill>
                  <a:srgbClr val="000000"/>
                </a:solidFill>
                <a:effectLst/>
                <a:latin typeface="Open Sans" panose="020B0606030504020204" pitchFamily="34" charset="0"/>
              </a:rPr>
              <a:t>Retrospectively:</a:t>
            </a:r>
            <a:r>
              <a:rPr lang="en-US" b="0" i="0">
                <a:solidFill>
                  <a:srgbClr val="000000"/>
                </a:solidFill>
                <a:effectLst/>
                <a:latin typeface="Open Sans" panose="020B0606030504020204" pitchFamily="34" charset="0"/>
              </a:rPr>
              <a:t> A 4th dose that was inadvertently administered as early as age 12 months may be counted if at least 4 months have elapsed since dose 3.</a:t>
            </a:r>
          </a:p>
          <a:p>
            <a:pPr algn="l">
              <a:buFont typeface="Arial" panose="020B0604020202020204" pitchFamily="34" charset="0"/>
              <a:buChar char="•"/>
            </a:pPr>
            <a:r>
              <a:rPr lang="en-US" b="0" i="0">
                <a:solidFill>
                  <a:srgbClr val="231F20"/>
                </a:solidFill>
                <a:effectLst/>
                <a:latin typeface="Open Sans" panose="020B0606030504020204" pitchFamily="34" charset="0"/>
              </a:rPr>
              <a:t>Dose 5 is not necessary if dose 4 was administered at age 4 years or older </a:t>
            </a:r>
            <a:r>
              <a:rPr lang="en-US" b="1" i="0">
                <a:solidFill>
                  <a:srgbClr val="231F20"/>
                </a:solidFill>
                <a:effectLst/>
                <a:latin typeface="Open Sans" panose="020B0606030504020204" pitchFamily="34" charset="0"/>
              </a:rPr>
              <a:t>and</a:t>
            </a:r>
            <a:r>
              <a:rPr lang="en-US" b="0" i="0">
                <a:solidFill>
                  <a:srgbClr val="231F20"/>
                </a:solidFill>
                <a:effectLst/>
                <a:latin typeface="Open Sans" panose="020B0606030504020204" pitchFamily="34" charset="0"/>
              </a:rPr>
              <a:t> at least 6 months after dose 3.</a:t>
            </a:r>
            <a:endParaRPr lang="en-US" b="0" i="0">
              <a:solidFill>
                <a:srgbClr val="000000"/>
              </a:solidFill>
              <a:effectLst/>
              <a:latin typeface="Open Sans" panose="020B0606030504020204" pitchFamily="34" charset="0"/>
            </a:endParaRPr>
          </a:p>
          <a:p>
            <a:pPr algn="l">
              <a:buFont typeface="Arial" panose="020B0604020202020204" pitchFamily="34" charset="0"/>
              <a:buChar char="•"/>
            </a:pPr>
            <a:r>
              <a:rPr lang="en-US" b="0" i="0">
                <a:solidFill>
                  <a:srgbClr val="231F20"/>
                </a:solidFill>
                <a:effectLst/>
                <a:latin typeface="Open Sans" panose="020B0606030504020204" pitchFamily="34" charset="0"/>
              </a:rPr>
              <a:t>For other catch-up guidance, see </a:t>
            </a:r>
            <a:r>
              <a:rPr lang="en-US" b="0" i="0" u="sng">
                <a:solidFill>
                  <a:srgbClr val="075290"/>
                </a:solidFill>
                <a:effectLst/>
                <a:latin typeface="Open Sans" panose="020B0606030504020204" pitchFamily="34" charset="0"/>
                <a:hlinkClick r:id="rId3"/>
              </a:rPr>
              <a:t>Table 2</a:t>
            </a:r>
            <a:r>
              <a:rPr lang="en-US" b="0" i="0">
                <a:solidFill>
                  <a:srgbClr val="231F20"/>
                </a:solidFill>
                <a:effectLst/>
                <a:latin typeface="Open Sans" panose="020B0606030504020204" pitchFamily="34" charset="0"/>
              </a:rPr>
              <a:t>.</a:t>
            </a:r>
            <a:endParaRPr lang="en-US" b="0" i="0">
              <a:solidFill>
                <a:srgbClr val="000000"/>
              </a:solidFill>
              <a:effectLst/>
              <a:latin typeface="Open Sans" panose="020B0606030504020204" pitchFamily="34" charset="0"/>
            </a:endParaRPr>
          </a:p>
          <a:p>
            <a:pPr algn="l">
              <a:buFont typeface="Arial" panose="020B0604020202020204" pitchFamily="34" charset="0"/>
              <a:buChar char="•"/>
            </a:pPr>
            <a:r>
              <a:rPr lang="en-US" b="1" i="0">
                <a:solidFill>
                  <a:srgbClr val="000000"/>
                </a:solidFill>
                <a:effectLst/>
                <a:latin typeface="Open Sans" panose="020B0606030504020204" pitchFamily="34" charset="0"/>
              </a:rPr>
              <a:t>Wound management</a:t>
            </a:r>
            <a:r>
              <a:rPr lang="en-US" b="0" i="0">
                <a:solidFill>
                  <a:srgbClr val="000000"/>
                </a:solidFill>
                <a:effectLst/>
                <a:latin typeface="Open Sans" panose="020B0606030504020204" pitchFamily="34" charset="0"/>
              </a:rPr>
              <a:t> in children less than age 7 years with history of 3 or more doses of tetanus-toxoid-containing vaccine: For all wounds except clean and minor wounds, administer DTaP if more than 5 years since last dose of tetanus-toxoid-containing vaccine.</a:t>
            </a:r>
          </a:p>
          <a:p>
            <a:pPr algn="l">
              <a:buFont typeface="Arial" panose="020B0604020202020204" pitchFamily="34" charset="0"/>
              <a:buChar char="•"/>
            </a:pPr>
            <a:endParaRPr lang="en-US">
              <a:solidFill>
                <a:srgbClr val="000000"/>
              </a:solidFill>
              <a:latin typeface="Open Sans" panose="020B0606030504020204" pitchFamily="34" charset="0"/>
            </a:endParaRPr>
          </a:p>
          <a:p>
            <a:pPr>
              <a:spcBef>
                <a:spcPct val="0"/>
              </a:spcBef>
            </a:pPr>
            <a:r>
              <a:rPr lang="en-US" b="0" i="0">
                <a:solidFill>
                  <a:srgbClr val="000000"/>
                </a:solidFill>
                <a:effectLst/>
                <a:latin typeface="Open Sans" panose="020B0606030504020204" pitchFamily="34" charset="0"/>
              </a:rPr>
              <a:t>Additional resources:. </a:t>
            </a:r>
            <a:r>
              <a:rPr lang="en-US">
                <a:solidFill>
                  <a:prstClr val="black"/>
                </a:solidFill>
                <a:latin typeface="Arial" charset="0"/>
              </a:rPr>
              <a:t>Additional information: </a:t>
            </a:r>
            <a:r>
              <a:rPr lang="en-US" sz="1200">
                <a:latin typeface="Arial" charset="0"/>
              </a:rPr>
              <a:t>For more information:  http://</a:t>
            </a:r>
            <a:r>
              <a:rPr lang="en-US" sz="1200" err="1">
                <a:latin typeface="Arial" charset="0"/>
              </a:rPr>
              <a:t>www.cdc.gov</a:t>
            </a:r>
            <a:r>
              <a:rPr lang="en-US" sz="1200">
                <a:latin typeface="Arial" charset="0"/>
              </a:rPr>
              <a:t>/vaccines/</a:t>
            </a:r>
            <a:r>
              <a:rPr lang="en-US" sz="1200" err="1">
                <a:latin typeface="Arial" charset="0"/>
              </a:rPr>
              <a:t>acip</a:t>
            </a:r>
            <a:r>
              <a:rPr lang="en-US" sz="1200">
                <a:latin typeface="Arial" charset="0"/>
              </a:rPr>
              <a:t>/</a:t>
            </a:r>
            <a:r>
              <a:rPr lang="en-US" sz="1200" err="1">
                <a:latin typeface="Arial" charset="0"/>
              </a:rPr>
              <a:t>index.html</a:t>
            </a:r>
            <a:r>
              <a:rPr lang="en-US" sz="1200">
                <a:latin typeface="Arial" charset="0"/>
              </a:rPr>
              <a:t> </a:t>
            </a:r>
          </a:p>
          <a:p>
            <a:pPr>
              <a:spcBef>
                <a:spcPct val="0"/>
              </a:spcBef>
            </a:pPr>
            <a:r>
              <a:rPr lang="en-US" sz="1200">
                <a:latin typeface="Arial" charset="0"/>
              </a:rPr>
              <a:t>For more details about all the vaccine preventable diseases reviewed in this presentation, refer to:  Epidemiology and Prevention of Vaccine-Preventable Diseases (The Pink Book). HHS, CDC. https://</a:t>
            </a:r>
            <a:r>
              <a:rPr lang="en-US" sz="1200" err="1">
                <a:latin typeface="Arial" charset="0"/>
              </a:rPr>
              <a:t>www.cdc.gov</a:t>
            </a:r>
            <a:r>
              <a:rPr lang="en-US" sz="1200">
                <a:latin typeface="Arial" charset="0"/>
              </a:rPr>
              <a:t>/vaccines/pubs/</a:t>
            </a:r>
            <a:r>
              <a:rPr lang="en-US" sz="1200" err="1">
                <a:latin typeface="Arial" charset="0"/>
              </a:rPr>
              <a:t>pinkbook</a:t>
            </a:r>
            <a:r>
              <a:rPr lang="en-US" sz="1200">
                <a:latin typeface="Arial" charset="0"/>
              </a:rPr>
              <a:t>/</a:t>
            </a:r>
            <a:r>
              <a:rPr lang="en-US" sz="1200" err="1">
                <a:latin typeface="Arial" charset="0"/>
              </a:rPr>
              <a:t>index.html</a:t>
            </a:r>
            <a:endParaRPr lang="en-US" sz="1200">
              <a:latin typeface="Arial" charset="0"/>
            </a:endParaRPr>
          </a:p>
          <a:p>
            <a:pPr algn="l"/>
            <a:endParaRPr lang="en-US" b="0" i="0">
              <a:solidFill>
                <a:srgbClr val="000000"/>
              </a:solidFill>
              <a:effectLst/>
              <a:latin typeface="Open Sans" panose="020B0606030504020204" pitchFamily="34" charset="0"/>
            </a:endParaRPr>
          </a:p>
          <a:p>
            <a:pPr algn="l"/>
            <a:br>
              <a:rPr lang="en-US" b="0" i="0">
                <a:solidFill>
                  <a:srgbClr val="000000"/>
                </a:solidFill>
                <a:effectLst/>
                <a:latin typeface="Open Sans" panose="020B0606030504020204" pitchFamily="34" charset="0"/>
              </a:rPr>
            </a:br>
            <a:endParaRPr lang="en-US" b="0" i="0">
              <a:solidFill>
                <a:srgbClr val="000000"/>
              </a:solidFill>
              <a:effectLst/>
              <a:latin typeface="Open Sans" panose="020B0606030504020204" pitchFamily="34" charset="0"/>
            </a:endParaRPr>
          </a:p>
          <a:p>
            <a:pPr marL="742950" lvl="1" indent="-285750" algn="l">
              <a:buFont typeface="Arial" panose="020B0604020202020204" pitchFamily="34" charset="0"/>
              <a:buChar char="•"/>
            </a:pPr>
            <a:endParaRPr lang="en-US" b="0" i="0">
              <a:solidFill>
                <a:srgbClr val="000000"/>
              </a:solidFill>
              <a:effectLst/>
              <a:latin typeface="Open Sans" panose="020B0606030504020204" pitchFamily="34" charset="0"/>
            </a:endParaRPr>
          </a:p>
          <a:p>
            <a:endParaRPr lang="en-US" sz="1000"/>
          </a:p>
        </p:txBody>
      </p:sp>
      <p:sp>
        <p:nvSpPr>
          <p:cNvPr id="9" name="Footer Placeholder 8"/>
          <p:cNvSpPr>
            <a:spLocks noGrp="1"/>
          </p:cNvSpPr>
          <p:nvPr>
            <p:ph type="ftr" sz="quarter" idx="4"/>
          </p:nvPr>
        </p:nvSpPr>
        <p:spPr>
          <a:xfrm>
            <a:off x="1" y="6746120"/>
            <a:ext cx="4068339" cy="356356"/>
          </a:xfrm>
          <a:prstGeom prst="rect">
            <a:avLst/>
          </a:prstGeom>
        </p:spPr>
        <p:txBody>
          <a:bodyPr/>
          <a:lstStyle/>
          <a:p>
            <a:pPr defTabSz="961787">
              <a:defRPr/>
            </a:pPr>
            <a:r>
              <a:rPr lang="en-US" kern="0">
                <a:solidFill>
                  <a:prstClr val="black"/>
                </a:solidFill>
              </a:rPr>
              <a:t>EPIC 2023</a:t>
            </a:r>
          </a:p>
        </p:txBody>
      </p:sp>
    </p:spTree>
    <p:extLst>
      <p:ext uri="{BB962C8B-B14F-4D97-AF65-F5344CB8AC3E}">
        <p14:creationId xmlns:p14="http://schemas.microsoft.com/office/powerpoint/2010/main" val="34575379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7011175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32962574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1553893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pPr>
            <a:r>
              <a:rPr lang="en-US" sz="800" b="1" i="1">
                <a:cs typeface="Arial" pitchFamily="34" charset="0"/>
              </a:rPr>
              <a:t>Un-immunized HCP</a:t>
            </a:r>
          </a:p>
          <a:p>
            <a:pPr>
              <a:lnSpc>
                <a:spcPct val="80000"/>
              </a:lnSpc>
              <a:spcBef>
                <a:spcPct val="0"/>
              </a:spcBef>
              <a:buClr>
                <a:srgbClr val="FFFF99"/>
              </a:buClr>
            </a:pPr>
            <a:r>
              <a:rPr lang="en-US" sz="800">
                <a:cs typeface="Arial" pitchFamily="34" charset="0"/>
              </a:rPr>
              <a:t>Un-immunized healthcare workers are at risk of infecting patients, family members and community contacts</a:t>
            </a:r>
          </a:p>
          <a:p>
            <a:pPr>
              <a:lnSpc>
                <a:spcPct val="80000"/>
              </a:lnSpc>
              <a:spcBef>
                <a:spcPct val="0"/>
              </a:spcBef>
            </a:pPr>
            <a:r>
              <a:rPr lang="en-US" sz="800" b="1" i="1">
                <a:cs typeface="Arial" pitchFamily="34" charset="0"/>
              </a:rPr>
              <a:t>Immunized HCP </a:t>
            </a:r>
          </a:p>
          <a:p>
            <a:pPr>
              <a:lnSpc>
                <a:spcPct val="80000"/>
              </a:lnSpc>
              <a:spcBef>
                <a:spcPct val="0"/>
              </a:spcBef>
            </a:pPr>
            <a:r>
              <a:rPr lang="en-US" sz="800">
                <a:cs typeface="Arial" pitchFamily="34" charset="0"/>
              </a:rPr>
              <a:t>Protect patients from VPD’s</a:t>
            </a:r>
          </a:p>
          <a:p>
            <a:pPr>
              <a:lnSpc>
                <a:spcPct val="80000"/>
              </a:lnSpc>
              <a:spcBef>
                <a:spcPct val="0"/>
              </a:spcBef>
            </a:pPr>
            <a:r>
              <a:rPr lang="en-US" sz="800">
                <a:cs typeface="Arial" pitchFamily="34" charset="0"/>
              </a:rPr>
              <a:t>Help offices avoid potential liability cases. (The practice can be liable if an unimmunized  HCP becomes infected with a vaccine preventable disease and infects a patient.)</a:t>
            </a:r>
          </a:p>
          <a:p>
            <a:pPr>
              <a:lnSpc>
                <a:spcPct val="80000"/>
              </a:lnSpc>
              <a:spcBef>
                <a:spcPct val="0"/>
              </a:spcBef>
            </a:pPr>
            <a:r>
              <a:rPr lang="en-US" sz="800">
                <a:cs typeface="Arial" pitchFamily="34" charset="0"/>
              </a:rPr>
              <a:t>Maintain productivity   </a:t>
            </a:r>
          </a:p>
          <a:p>
            <a:pPr>
              <a:lnSpc>
                <a:spcPct val="80000"/>
              </a:lnSpc>
              <a:spcBef>
                <a:spcPct val="0"/>
              </a:spcBef>
            </a:pPr>
            <a:r>
              <a:rPr lang="en-US" sz="800">
                <a:cs typeface="Arial" pitchFamily="34" charset="0"/>
              </a:rPr>
              <a:t>Reduce illness and illness-related absenteeism</a:t>
            </a:r>
          </a:p>
          <a:p>
            <a:pPr>
              <a:lnSpc>
                <a:spcPct val="80000"/>
              </a:lnSpc>
              <a:spcBef>
                <a:spcPct val="0"/>
              </a:spcBef>
            </a:pPr>
            <a:r>
              <a:rPr lang="en-US" sz="800" b="1">
                <a:cs typeface="Arial" pitchFamily="34" charset="0"/>
              </a:rPr>
              <a:t>Evidence of Immunity to MMR</a:t>
            </a:r>
          </a:p>
          <a:p>
            <a:pPr>
              <a:lnSpc>
                <a:spcPct val="80000"/>
              </a:lnSpc>
              <a:spcBef>
                <a:spcPct val="0"/>
              </a:spcBef>
            </a:pPr>
            <a:r>
              <a:rPr lang="en-US" sz="800">
                <a:cs typeface="Arial" pitchFamily="34" charset="0"/>
              </a:rPr>
              <a:t>Documented administration of two doses of measles and mumps vaccine and one dose of rubella vaccine OR</a:t>
            </a:r>
          </a:p>
          <a:p>
            <a:pPr>
              <a:lnSpc>
                <a:spcPct val="80000"/>
              </a:lnSpc>
              <a:spcBef>
                <a:spcPct val="0"/>
              </a:spcBef>
            </a:pPr>
            <a:r>
              <a:rPr lang="en-US" sz="800">
                <a:cs typeface="Arial" pitchFamily="34" charset="0"/>
              </a:rPr>
              <a:t>Laboratory evidence of immunity or laboratory confirmation of disease (measles, mumps and rubella) OR</a:t>
            </a:r>
          </a:p>
          <a:p>
            <a:pPr>
              <a:lnSpc>
                <a:spcPct val="80000"/>
              </a:lnSpc>
              <a:spcBef>
                <a:spcPct val="0"/>
              </a:spcBef>
            </a:pPr>
            <a:r>
              <a:rPr lang="en-US" sz="800">
                <a:cs typeface="Arial" pitchFamily="34" charset="0"/>
              </a:rPr>
              <a:t>Born before 1957 (measles, mumps and rubella)</a:t>
            </a:r>
          </a:p>
          <a:p>
            <a:endParaRPr lang="en-US" sz="800"/>
          </a:p>
          <a:p>
            <a:r>
              <a:rPr lang="en-US" sz="800"/>
              <a:t>Because of their contact with patients or infective material from patients, many HCP are at risk for exposure to (and possible transmission of) vaccine-preventable diseases. Employers and HCP have a shared responsibility to prevent occupationally acquired infections and avoid causing harm to patients by taking reasonable precautions to prevent transmission of vaccine-preventable diseases.</a:t>
            </a:r>
          </a:p>
          <a:p>
            <a:endParaRPr lang="en-US" sz="800"/>
          </a:p>
          <a:p>
            <a:r>
              <a:rPr lang="en-US" sz="800"/>
              <a:t>Optimal use of recommended vaccines helps maintain immunity and safeguard HCP from infection, thereby helping protect patients from becoming infected. The recommendations for vaccination of HCP are presented in two categories: 1) those diseases for which routine vaccination or documentation of immunity is recommended for HCP because of risks to HCP in their work settings and, should HCP become infected, to the patients they serve and 2) those diseases for which vaccination of HCP might be indicated in certain circumstances. Vaccines recommended in the first category are hepatitis B, seasonal influenza, measles, mumps, and rubella, pertussis, and varicella vaccines. Vaccines in the second category are meningococcal, typhoid, and polio vaccines.</a:t>
            </a:r>
          </a:p>
          <a:p>
            <a:endParaRPr lang="en-US" sz="800"/>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defTabSz="961787">
              <a:defRPr/>
            </a:pPr>
            <a:r>
              <a:rPr lang="en-US" kern="0">
                <a:solidFill>
                  <a:srgbClr val="000000"/>
                </a:solidFill>
              </a:rPr>
              <a:t>EPIC 2023</a:t>
            </a:r>
          </a:p>
        </p:txBody>
      </p:sp>
    </p:spTree>
    <p:extLst>
      <p:ext uri="{BB962C8B-B14F-4D97-AF65-F5344CB8AC3E}">
        <p14:creationId xmlns:p14="http://schemas.microsoft.com/office/powerpoint/2010/main" val="40717675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39303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20746758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a:xfrm>
            <a:off x="1" y="6746120"/>
            <a:ext cx="4068339" cy="356356"/>
          </a:xfrm>
          <a:prstGeom prst="rect">
            <a:avLst/>
          </a:prstGeom>
        </p:spPr>
        <p:txBody>
          <a:bodyPr/>
          <a:lstStyle/>
          <a:p>
            <a:pPr>
              <a:defRPr/>
            </a:pPr>
            <a:r>
              <a:rPr lang="en-US"/>
              <a:t>EPIC 2023</a:t>
            </a:r>
          </a:p>
        </p:txBody>
      </p:sp>
    </p:spTree>
    <p:extLst>
      <p:ext uri="{BB962C8B-B14F-4D97-AF65-F5344CB8AC3E}">
        <p14:creationId xmlns:p14="http://schemas.microsoft.com/office/powerpoint/2010/main" val="177487511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p:cNvSpPr txBox="1">
            <a:spLocks noGrp="1" noChangeArrowheads="1"/>
          </p:cNvSpPr>
          <p:nvPr/>
        </p:nvSpPr>
        <p:spPr bwMode="auto">
          <a:xfrm>
            <a:off x="2" y="6738822"/>
            <a:ext cx="4213368" cy="370949"/>
          </a:xfrm>
          <a:prstGeom prst="rect">
            <a:avLst/>
          </a:prstGeom>
          <a:noFill/>
          <a:ln w="9525">
            <a:noFill/>
            <a:miter lim="800000"/>
            <a:headEnd/>
            <a:tailEnd/>
          </a:ln>
        </p:spPr>
        <p:txBody>
          <a:bodyPr lIns="96167" tIns="48083" rIns="96167" bIns="48083" anchor="b"/>
          <a:lstStyle/>
          <a:p>
            <a:pPr defTabSz="961787">
              <a:defRPr/>
            </a:pPr>
            <a:endParaRPr lang="en-US" sz="1200">
              <a:solidFill>
                <a:srgbClr val="000000"/>
              </a:solidFill>
            </a:endParaRPr>
          </a:p>
        </p:txBody>
      </p:sp>
      <p:sp>
        <p:nvSpPr>
          <p:cNvPr id="274434" name="Rectangle 7"/>
          <p:cNvSpPr txBox="1">
            <a:spLocks noGrp="1" noChangeArrowheads="1"/>
          </p:cNvSpPr>
          <p:nvPr/>
        </p:nvSpPr>
        <p:spPr bwMode="auto">
          <a:xfrm>
            <a:off x="5507541" y="7051217"/>
            <a:ext cx="4213368" cy="370949"/>
          </a:xfrm>
          <a:prstGeom prst="rect">
            <a:avLst/>
          </a:prstGeom>
          <a:noFill/>
          <a:ln w="9525">
            <a:noFill/>
            <a:miter lim="800000"/>
            <a:headEnd/>
            <a:tailEnd/>
          </a:ln>
        </p:spPr>
        <p:txBody>
          <a:bodyPr lIns="96167" tIns="48083" rIns="96167" bIns="48083" anchor="b"/>
          <a:lstStyle/>
          <a:p>
            <a:pPr algn="r" defTabSz="961787">
              <a:defRPr/>
            </a:pPr>
            <a:endParaRPr lang="en-US" sz="1200">
              <a:solidFill>
                <a:srgbClr val="000000"/>
              </a:solidFill>
            </a:endParaRPr>
          </a:p>
        </p:txBody>
      </p:sp>
      <p:sp>
        <p:nvSpPr>
          <p:cNvPr id="274435" name="Rectangle 6"/>
          <p:cNvSpPr txBox="1">
            <a:spLocks noGrp="1" noChangeArrowheads="1"/>
          </p:cNvSpPr>
          <p:nvPr/>
        </p:nvSpPr>
        <p:spPr bwMode="auto">
          <a:xfrm>
            <a:off x="2" y="7041692"/>
            <a:ext cx="4213368" cy="370949"/>
          </a:xfrm>
          <a:prstGeom prst="rect">
            <a:avLst/>
          </a:prstGeom>
          <a:noFill/>
          <a:ln w="9525">
            <a:noFill/>
            <a:miter lim="800000"/>
            <a:headEnd/>
            <a:tailEnd/>
          </a:ln>
        </p:spPr>
        <p:txBody>
          <a:bodyPr lIns="96167" tIns="48083" rIns="96167" bIns="48083" anchor="b"/>
          <a:lstStyle/>
          <a:p>
            <a:pPr defTabSz="961787">
              <a:defRPr/>
            </a:pPr>
            <a:endParaRPr lang="en-US" sz="1200">
              <a:solidFill>
                <a:srgbClr val="000000"/>
              </a:solidFill>
            </a:endParaRPr>
          </a:p>
        </p:txBody>
      </p:sp>
      <p:sp>
        <p:nvSpPr>
          <p:cNvPr id="274436" name="Rectangle 7"/>
          <p:cNvSpPr txBox="1">
            <a:spLocks noGrp="1" noChangeArrowheads="1"/>
          </p:cNvSpPr>
          <p:nvPr/>
        </p:nvSpPr>
        <p:spPr bwMode="auto">
          <a:xfrm>
            <a:off x="5507541" y="7041692"/>
            <a:ext cx="4213368" cy="370949"/>
          </a:xfrm>
          <a:prstGeom prst="rect">
            <a:avLst/>
          </a:prstGeom>
          <a:noFill/>
          <a:ln w="9525">
            <a:noFill/>
            <a:miter lim="800000"/>
            <a:headEnd/>
            <a:tailEnd/>
          </a:ln>
        </p:spPr>
        <p:txBody>
          <a:bodyPr lIns="96167" tIns="48083" rIns="96167" bIns="48083" anchor="b"/>
          <a:lstStyle/>
          <a:p>
            <a:pPr algn="r" defTabSz="961787">
              <a:defRPr/>
            </a:pPr>
            <a:endParaRPr lang="en-US" sz="1200">
              <a:solidFill>
                <a:srgbClr val="000000"/>
              </a:solidFill>
            </a:endParaRPr>
          </a:p>
        </p:txBody>
      </p:sp>
      <p:sp>
        <p:nvSpPr>
          <p:cNvPr id="274437" name="Rectangle 2"/>
          <p:cNvSpPr>
            <a:spLocks noGrp="1" noRot="1" noChangeAspect="1" noChangeArrowheads="1" noTextEdit="1"/>
          </p:cNvSpPr>
          <p:nvPr>
            <p:ph type="sldImg"/>
          </p:nvPr>
        </p:nvSpPr>
        <p:spPr>
          <a:xfrm>
            <a:off x="2389188" y="555625"/>
            <a:ext cx="4945062" cy="2781300"/>
          </a:xfrm>
          <a:ln/>
        </p:spPr>
      </p:sp>
      <p:sp>
        <p:nvSpPr>
          <p:cNvPr id="274438" name="Rectangle 3"/>
          <p:cNvSpPr>
            <a:spLocks noGrp="1" noChangeArrowheads="1"/>
          </p:cNvSpPr>
          <p:nvPr>
            <p:ph type="body" idx="1"/>
          </p:nvPr>
        </p:nvSpPr>
        <p:spPr>
          <a:xfrm>
            <a:off x="540176" y="3522113"/>
            <a:ext cx="8426735" cy="3519580"/>
          </a:xfrm>
          <a:noFill/>
          <a:ln/>
        </p:spPr>
        <p:txBody>
          <a:bodyPr lIns="96167" tIns="48083" rIns="96167" bIns="48083"/>
          <a:lstStyle/>
          <a:p>
            <a:pPr eaLnBrk="1" hangingPunct="1">
              <a:lnSpc>
                <a:spcPct val="90000"/>
              </a:lnSpc>
            </a:pPr>
            <a:r>
              <a:rPr lang="en-US" sz="1000"/>
              <a:t>It is estimated that 17-37% of immunization providers expose vaccines to improper storage temperatures.  More commonly, refrigerators are kept too cold rather than too warm.  The potency of vaccines stored at incorrect temperatures may be irreversibly reduced.  A physical change in the vaccine may not be apparent.  </a:t>
            </a:r>
            <a:endParaRPr lang="en-US" sz="1000" b="1"/>
          </a:p>
          <a:p>
            <a:pPr eaLnBrk="1" hangingPunct="1">
              <a:lnSpc>
                <a:spcPct val="90000"/>
              </a:lnSpc>
            </a:pPr>
            <a:endParaRPr lang="en-US" sz="1000"/>
          </a:p>
          <a:p>
            <a:pPr eaLnBrk="1" hangingPunct="1">
              <a:lnSpc>
                <a:spcPct val="90000"/>
              </a:lnSpc>
              <a:buFontTx/>
              <a:buNone/>
            </a:pPr>
            <a:r>
              <a:rPr lang="en-US" sz="1000" b="0">
                <a:latin typeface="Arial" panose="020B0604020202020204" pitchFamily="34" charset="0"/>
                <a:cs typeface="Arial" panose="020B0604020202020204" pitchFamily="34" charset="0"/>
              </a:rPr>
              <a:t>Remember: if you find temperatures out of range, TAKE ACTION, DO SOMETHING ABOUT IT! </a:t>
            </a:r>
          </a:p>
          <a:p>
            <a:pPr eaLnBrk="1" hangingPunct="1">
              <a:lnSpc>
                <a:spcPct val="90000"/>
              </a:lnSpc>
            </a:pPr>
            <a:endParaRPr lang="en-US" sz="1000"/>
          </a:p>
        </p:txBody>
      </p:sp>
      <p:sp>
        <p:nvSpPr>
          <p:cNvPr id="8" name="Footer Placeholder 7"/>
          <p:cNvSpPr>
            <a:spLocks noGrp="1"/>
          </p:cNvSpPr>
          <p:nvPr>
            <p:ph type="ftr" sz="quarter" idx="4"/>
          </p:nvPr>
        </p:nvSpPr>
        <p:spPr>
          <a:xfrm>
            <a:off x="1" y="6746120"/>
            <a:ext cx="4068339" cy="356356"/>
          </a:xfrm>
          <a:prstGeom prst="rect">
            <a:avLst/>
          </a:prstGeom>
        </p:spPr>
        <p:txBody>
          <a:bodyPr/>
          <a:lstStyle/>
          <a:p>
            <a:pPr defTabSz="961787">
              <a:defRPr/>
            </a:pPr>
            <a:r>
              <a:rPr lang="en-US">
                <a:solidFill>
                  <a:srgbClr val="000000"/>
                </a:solidFill>
              </a:rPr>
              <a:t>EPIC 2023</a:t>
            </a:r>
          </a:p>
        </p:txBody>
      </p:sp>
    </p:spTree>
    <p:extLst>
      <p:ext uri="{BB962C8B-B14F-4D97-AF65-F5344CB8AC3E}">
        <p14:creationId xmlns:p14="http://schemas.microsoft.com/office/powerpoint/2010/main" val="25618801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7" tIns="48083" rIns="96167" bIns="48083" anchor="b"/>
          <a:lstStyle/>
          <a:p>
            <a:endParaRPr lang="en-US" sz="1200">
              <a:solidFill>
                <a:srgbClr val="000000"/>
              </a:solidFill>
              <a:latin typeface="Calibri"/>
            </a:endParaRPr>
          </a:p>
        </p:txBody>
      </p:sp>
      <p:sp>
        <p:nvSpPr>
          <p:cNvPr id="276482"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7" tIns="48083" rIns="96167" bIns="48083" anchor="b"/>
          <a:lstStyle/>
          <a:p>
            <a:pPr algn="r"/>
            <a:endParaRPr lang="en-US" sz="1200">
              <a:solidFill>
                <a:srgbClr val="000000"/>
              </a:solidFill>
              <a:latin typeface="Calibri"/>
            </a:endParaRPr>
          </a:p>
        </p:txBody>
      </p:sp>
      <p:sp>
        <p:nvSpPr>
          <p:cNvPr id="276483" name="Rectangle 6"/>
          <p:cNvSpPr txBox="1">
            <a:spLocks noGrp="1" noChangeArrowheads="1"/>
          </p:cNvSpPr>
          <p:nvPr/>
        </p:nvSpPr>
        <p:spPr bwMode="auto">
          <a:xfrm>
            <a:off x="2" y="6926256"/>
            <a:ext cx="4213368" cy="364868"/>
          </a:xfrm>
          <a:prstGeom prst="rect">
            <a:avLst/>
          </a:prstGeom>
          <a:noFill/>
          <a:ln w="9525">
            <a:noFill/>
            <a:miter lim="800000"/>
            <a:headEnd/>
            <a:tailEnd/>
          </a:ln>
        </p:spPr>
        <p:txBody>
          <a:bodyPr lIns="96167" tIns="48083" rIns="96167" bIns="48083" anchor="b"/>
          <a:lstStyle/>
          <a:p>
            <a:endParaRPr lang="en-US" sz="1200">
              <a:solidFill>
                <a:srgbClr val="000000"/>
              </a:solidFill>
              <a:latin typeface="Calibri"/>
            </a:endParaRPr>
          </a:p>
        </p:txBody>
      </p:sp>
      <p:sp>
        <p:nvSpPr>
          <p:cNvPr id="276484" name="Rectangle 7"/>
          <p:cNvSpPr txBox="1">
            <a:spLocks noGrp="1" noChangeArrowheads="1"/>
          </p:cNvSpPr>
          <p:nvPr/>
        </p:nvSpPr>
        <p:spPr bwMode="auto">
          <a:xfrm>
            <a:off x="5507541" y="6926256"/>
            <a:ext cx="4213368" cy="364868"/>
          </a:xfrm>
          <a:prstGeom prst="rect">
            <a:avLst/>
          </a:prstGeom>
          <a:noFill/>
          <a:ln w="9525">
            <a:noFill/>
            <a:miter lim="800000"/>
            <a:headEnd/>
            <a:tailEnd/>
          </a:ln>
        </p:spPr>
        <p:txBody>
          <a:bodyPr lIns="96167" tIns="48083" rIns="96167" bIns="48083" anchor="b"/>
          <a:lstStyle/>
          <a:p>
            <a:pPr algn="r"/>
            <a:endParaRPr lang="en-US" sz="1200">
              <a:solidFill>
                <a:srgbClr val="000000"/>
              </a:solidFill>
              <a:latin typeface="Calibri"/>
            </a:endParaRPr>
          </a:p>
        </p:txBody>
      </p:sp>
      <p:sp>
        <p:nvSpPr>
          <p:cNvPr id="276485" name="Rectangle 2"/>
          <p:cNvSpPr>
            <a:spLocks noGrp="1" noRot="1" noChangeAspect="1" noChangeArrowheads="1" noTextEdit="1"/>
          </p:cNvSpPr>
          <p:nvPr>
            <p:ph type="sldImg"/>
          </p:nvPr>
        </p:nvSpPr>
        <p:spPr>
          <a:xfrm>
            <a:off x="2482850" y="538163"/>
            <a:ext cx="4860925" cy="2733675"/>
          </a:xfrm>
          <a:ln/>
        </p:spPr>
      </p:sp>
      <p:sp>
        <p:nvSpPr>
          <p:cNvPr id="276486" name="Rectangle 3"/>
          <p:cNvSpPr>
            <a:spLocks noGrp="1" noChangeArrowheads="1"/>
          </p:cNvSpPr>
          <p:nvPr>
            <p:ph type="body" idx="1"/>
          </p:nvPr>
        </p:nvSpPr>
        <p:spPr>
          <a:xfrm>
            <a:off x="540176" y="3464372"/>
            <a:ext cx="8426735" cy="3461882"/>
          </a:xfrm>
          <a:noFill/>
          <a:ln/>
        </p:spPr>
        <p:txBody>
          <a:bodyPr lIns="96167" tIns="48083" rIns="96167" bIns="48083"/>
          <a:lstStyle/>
          <a:p>
            <a:pPr eaLnBrk="1" hangingPunct="1">
              <a:lnSpc>
                <a:spcPct val="90000"/>
              </a:lnSpc>
            </a:pPr>
            <a:r>
              <a:rPr lang="en-US" sz="1000" b="1"/>
              <a:t>Remember: if you find temperatures out of range, TAKE ACTION, DO SOMETHING ABOUT IT! </a:t>
            </a:r>
          </a:p>
          <a:p>
            <a:pPr eaLnBrk="1" hangingPunct="1">
              <a:lnSpc>
                <a:spcPct val="90000"/>
              </a:lnSpc>
            </a:pPr>
            <a:endParaRPr lang="en-US" sz="1000" b="1"/>
          </a:p>
        </p:txBody>
      </p:sp>
      <p:sp>
        <p:nvSpPr>
          <p:cNvPr id="8" name="Footer Placeholder 7"/>
          <p:cNvSpPr>
            <a:spLocks noGrp="1"/>
          </p:cNvSpPr>
          <p:nvPr>
            <p:ph type="ftr" sz="quarter" idx="4"/>
          </p:nvPr>
        </p:nvSpPr>
        <p:spPr>
          <a:xfrm>
            <a:off x="1" y="6746120"/>
            <a:ext cx="4068339" cy="356356"/>
          </a:xfrm>
          <a:prstGeom prst="rect">
            <a:avLst/>
          </a:prstGeom>
        </p:spPr>
        <p:txBody>
          <a:bodyPr/>
          <a:lstStyle/>
          <a:p>
            <a:pPr>
              <a:defRPr/>
            </a:pPr>
            <a:r>
              <a:rPr lang="en-US">
                <a:solidFill>
                  <a:prstClr val="black"/>
                </a:solidFill>
              </a:rPr>
              <a:t>EPIC 2023</a:t>
            </a:r>
          </a:p>
        </p:txBody>
      </p:sp>
    </p:spTree>
    <p:extLst>
      <p:ext uri="{BB962C8B-B14F-4D97-AF65-F5344CB8AC3E}">
        <p14:creationId xmlns:p14="http://schemas.microsoft.com/office/powerpoint/2010/main" val="7199734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Always verify the dose, route, site and needle size.</a:t>
            </a:r>
          </a:p>
        </p:txBody>
      </p:sp>
      <p:sp>
        <p:nvSpPr>
          <p:cNvPr id="4" name="Slide Number Placeholder 3"/>
          <p:cNvSpPr>
            <a:spLocks noGrp="1"/>
          </p:cNvSpPr>
          <p:nvPr>
            <p:ph type="sldNum" sz="quarter" idx="5"/>
          </p:nvPr>
        </p:nvSpPr>
        <p:spPr/>
        <p:txBody>
          <a:bodyPr/>
          <a:lstStyle/>
          <a:p>
            <a:fld id="{49AE0DA3-8EBC-43E4-9124-D390ED151EC5}" type="slidenum">
              <a:rPr lang="en-US" smtClean="0"/>
              <a:t>107</a:t>
            </a:fld>
            <a:endParaRPr lang="en-US"/>
          </a:p>
        </p:txBody>
      </p:sp>
    </p:spTree>
    <p:extLst>
      <p:ext uri="{BB962C8B-B14F-4D97-AF65-F5344CB8AC3E}">
        <p14:creationId xmlns:p14="http://schemas.microsoft.com/office/powerpoint/2010/main" val="3213748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November 2023</a:t>
            </a:r>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November 2023</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November 2023</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November 2023</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November 2023</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November 2023</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November 2023</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November 2023</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November 2023</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November 2023</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November 2023</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November 2023</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November 2023</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November 2023</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November 2023</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November 2023</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November 2023</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November 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mmwr/volumes/72/wr/mm7202a3.htm?s_cid=mm7202a3_w"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hyperlink" Target="https://vaers.hhs.gov/uploadFile/index.jsp"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mmwr/volumes/72/wr/mm7202a3.htm?s_cid=mm7202a3_w"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123.xml.rels><?xml version="1.0" encoding="UTF-8" standalone="yes"?>
<Relationships xmlns="http://schemas.openxmlformats.org/package/2006/relationships"><Relationship Id="rId8" Type="http://schemas.openxmlformats.org/officeDocument/2006/relationships/hyperlink" Target="http://health.state.ga.us/index.asp" TargetMode="External"/><Relationship Id="rId13" Type="http://schemas.openxmlformats.org/officeDocument/2006/relationships/image" Target="../media/image110.gif"/><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09.gif"/><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4.png"/><Relationship Id="rId5" Type="http://schemas.openxmlformats.org/officeDocument/2006/relationships/image" Target="../media/image104.jpeg"/><Relationship Id="rId15" Type="http://schemas.openxmlformats.org/officeDocument/2006/relationships/image" Target="../media/image112.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 Id="rId1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3" Type="http://schemas.openxmlformats.org/officeDocument/2006/relationships/hyperlink" Target="http://www.immunize.org/resources/emailnews.asp" TargetMode="External"/><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vaccines/schedules/hcp/imz/child-adolescent.html#note-dtap"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cdc.gov/mmwr/volumes/69/wr/mm6903a5.htm"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mmwr/volumes/67/rr/rr6702a1.htm?s_cid=rr6702a1_w"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cdc.gov/vaccines/pubs/pinkbook/tetanus.html"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cdc.gov/vaccines/pubs/pinkbook/polio.html"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vaccines/pubs/pinkbook/polio.htm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jpeg"/><Relationship Id="rId7" Type="http://schemas.openxmlformats.org/officeDocument/2006/relationships/diagramQuickStyle" Target="../diagrams/quickStyle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cdc.gov/vaccines/pubs/pinkbook/meas.html" TargetMode="External"/><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wmf"/><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vaccines/schedules/hcp/imz/adult.html#note-mmr"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vaccines/pubs/pinkbook/meas.html"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hyperlink" Target="https://www.cdc.gov/vaccines/pubs/pinkbook/varicella.html" TargetMode="External"/><Relationship Id="rId4" Type="http://schemas.openxmlformats.org/officeDocument/2006/relationships/hyperlink" Target="http://pediatrics.aappublications.org/misc/Permissions.dtl"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vaccines/pubs/pinkbook/varicella.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8.png"/><Relationship Id="rId7" Type="http://schemas.openxmlformats.org/officeDocument/2006/relationships/diagramQuickStyle" Target="../diagrams/quickStyle2.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9.jpeg"/><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vaccines/hcp/acip-recs/vacc-specific/shingles.html"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cdc.gov/vaccines/hcp/acip-recs/vacc-specific/shingles.html" TargetMode="External"/><Relationship Id="rId7" Type="http://schemas.openxmlformats.org/officeDocument/2006/relationships/diagramColors" Target="../diagrams/colors3.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9.w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vaccines/schedules/hcp/imz/child-adolescent.html#note-pneumo"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www.cdc.gov/vaccines/schedule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vaccines/vpd/pneumo/hcp/recommendations.html"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www.cdc.gov/vaccines/schedules/" TargetMode="External"/><Relationship Id="rId4" Type="http://schemas.openxmlformats.org/officeDocument/2006/relationships/hyperlink" Target="https://www.cdc.gov/vaccines/vpd/pneumo/hcp/who-when-to-vaccinate.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vaccines/vpd/pneumo/hcp/who-when-to-vaccinate.html"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dc.gov/vaccines/pubs/pinkbook/index.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cdc.gov/vitalsigns/flu-inequities/index.html" TargetMode="External"/><Relationship Id="rId5" Type="http://schemas.openxmlformats.org/officeDocument/2006/relationships/hyperlink" Target="https://www.cdc.gov/mmwr/volumes/71/wr/mm7143e1.htm?s_cid=mm7143e1_w" TargetMode="Externa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cdc.gov/vaccines/pubs/pinkbook/hepa.html"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cdc.gov/vaccines/pubs/pinkbook/hepa.html"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cdc.gov/vaccines/pubs/pinkbook/hepa.html"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cdc.gov/vaccines/pubs/pinkbook/hepb.html"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cdc.gov/vaccines/pubs/pinkbook/hepb.html"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cdc.gov/vaccines/pubs/pinkbook/hepb.html"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cdc.gov/vaccines/schedules/hcp/imz/adult.html#note-hepb"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cdc.gov/vaccines/schedules/"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hyperlink" Target="https://dph.georgia.gov/public-health-regulations/regulationsrule-making"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cdc.gov/mmwr/volumes/69/rr/rr6909a1.htm" TargetMode="External"/><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cdc.gov/vaccines/vpd/rotavirus/index.html" TargetMode="External"/><Relationship Id="rId7" Type="http://schemas.openxmlformats.org/officeDocument/2006/relationships/diagramColors" Target="../diagrams/colors4.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cdc.gov/vaccines/vpd/rotavirus/index.html"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cdc.gov/vaccines/pubs/pinkbook/hpv.html"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www.cdc.gov/vaccines/acip/index.html"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www.cdc.gov/poxvirus/monkeypox/clinicians/index.html"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7.jpeg"/><Relationship Id="rId7" Type="http://schemas.openxmlformats.org/officeDocument/2006/relationships/diagramColors" Target="../diagrams/colors5.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wmf"/><Relationship Id="rId5" Type="http://schemas.openxmlformats.org/officeDocument/2006/relationships/image" Target="../media/image6.wmf"/><Relationship Id="rId10" Type="http://schemas.openxmlformats.org/officeDocument/2006/relationships/image" Target="../media/image11.wmf"/><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77.svg"/></Relationships>
</file>

<file path=ppt/slides/_rels/slide86.xml.rels><?xml version="1.0" encoding="UTF-8" standalone="yes"?>
<Relationships xmlns="http://schemas.openxmlformats.org/package/2006/relationships"><Relationship Id="rId3" Type="http://schemas.openxmlformats.org/officeDocument/2006/relationships/hyperlink" Target="https://www.cdc.gov/mmwr/volumes/72/wr/mm7234a4.htm"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cdc.gov/mmwr/volumes/72/wr/mm7234a4.htm"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cdc.gov/mmwr/volumes/72/wr/mm7234a4.htm"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cdc.gov/mmwr/volumes/72/wr/mm7234a4.htm" TargetMode="External"/><Relationship Id="rId2" Type="http://schemas.openxmlformats.org/officeDocument/2006/relationships/hyperlink" Target="https://www.fda.gov/medwatch"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dc.gov/mmwr/volumes/67/rr/rr6702a1.ht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publications.aap.org/pediatrics/article/152/1/e2023061803/192153/Palivizumab-Prophylaxis-in-Infants-and-Young?autologincheck=redirected"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cdc.gov/vaccines/vpd/rsv/hcp/child-faqs.html" TargetMode="External"/><Relationship Id="rId2" Type="http://schemas.openxmlformats.org/officeDocument/2006/relationships/hyperlink" Target="https://www.cdc.gov/vaccines/vpd/rsv/hcp/child.html" TargetMode="External"/><Relationship Id="rId1" Type="http://schemas.openxmlformats.org/officeDocument/2006/relationships/slideLayout" Target="../slideLayouts/slideLayout2.xml"/><Relationship Id="rId4" Type="http://schemas.openxmlformats.org/officeDocument/2006/relationships/hyperlink" Target="https://www.aap.org/en/patient-care/respiratory-syncytial-virus-rsv-prevention/nirsevimab-frequently-asked-questions/?_ga=2.47295983.930835342.1699556459-982398732.1689165195" TargetMode="External"/></Relationships>
</file>

<file path=ppt/slides/_rels/slide93.xml.rels><?xml version="1.0" encoding="UTF-8" standalone="yes"?>
<Relationships xmlns="http://schemas.openxmlformats.org/package/2006/relationships"><Relationship Id="rId2" Type="http://schemas.openxmlformats.org/officeDocument/2006/relationships/hyperlink" Target="https://www.cdc.gov/rsv/clinical/index.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4294967295"/>
          </p:nvPr>
        </p:nvSpPr>
        <p:spPr>
          <a:xfrm>
            <a:off x="2638425" y="2651760"/>
            <a:ext cx="6838950" cy="4206240"/>
          </a:xfrm>
        </p:spPr>
        <p:txBody>
          <a:bodyPr/>
          <a:lstStyle/>
          <a:p>
            <a:pPr marL="0" indent="0" algn="ctr">
              <a:buNone/>
              <a:defRPr/>
            </a:pPr>
            <a:r>
              <a:rPr lang="en-US" sz="4800" b="1">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EPIC  Immunization</a:t>
            </a:r>
          </a:p>
          <a:p>
            <a:pPr marL="0" indent="0" algn="ctr">
              <a:buNone/>
              <a:defRPr/>
            </a:pPr>
            <a:r>
              <a:rPr lang="en-US" sz="4800" b="1">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2023 Update</a:t>
            </a:r>
          </a:p>
          <a:p>
            <a:pPr marL="0" indent="0" algn="ctr">
              <a:buNone/>
              <a:defRPr/>
            </a:pPr>
            <a:r>
              <a:rPr lang="en-US" sz="4800" b="1">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Children, Adolescents, &amp; Adults</a:t>
            </a:r>
          </a:p>
        </p:txBody>
      </p:sp>
      <p:sp>
        <p:nvSpPr>
          <p:cNvPr id="192514" name="Text Box 5"/>
          <p:cNvSpPr txBox="1">
            <a:spLocks noChangeArrowheads="1"/>
          </p:cNvSpPr>
          <p:nvPr/>
        </p:nvSpPr>
        <p:spPr bwMode="auto">
          <a:xfrm>
            <a:off x="7296152" y="1828802"/>
            <a:ext cx="184731" cy="323165"/>
          </a:xfrm>
          <a:prstGeom prst="rect">
            <a:avLst/>
          </a:prstGeom>
          <a:noFill/>
          <a:ln w="9525">
            <a:noFill/>
            <a:miter lim="800000"/>
            <a:headEnd/>
            <a:tailEnd/>
          </a:ln>
        </p:spPr>
        <p:txBody>
          <a:bodyPr wrap="none">
            <a:spAutoFit/>
          </a:bodyPr>
          <a:lstStyle/>
          <a:p>
            <a:endParaRPr lang="en-US" sz="1500" b="1" i="1">
              <a:solidFill>
                <a:srgbClr val="FFFFCC"/>
              </a:solidFill>
            </a:endParaRPr>
          </a:p>
        </p:txBody>
      </p:sp>
      <p:sp>
        <p:nvSpPr>
          <p:cNvPr id="192517" name="Text Box 8"/>
          <p:cNvSpPr txBox="1">
            <a:spLocks noChangeArrowheads="1"/>
          </p:cNvSpPr>
          <p:nvPr/>
        </p:nvSpPr>
        <p:spPr bwMode="auto">
          <a:xfrm>
            <a:off x="3789680" y="3499444"/>
            <a:ext cx="4914900" cy="276999"/>
          </a:xfrm>
          <a:prstGeom prst="rect">
            <a:avLst/>
          </a:prstGeom>
          <a:noFill/>
          <a:ln w="9525">
            <a:noFill/>
            <a:miter lim="800000"/>
            <a:headEnd/>
            <a:tailEnd/>
          </a:ln>
        </p:spPr>
        <p:txBody>
          <a:bodyPr>
            <a:spAutoFit/>
          </a:bodyPr>
          <a:lstStyle/>
          <a:p>
            <a:pPr>
              <a:spcBef>
                <a:spcPct val="50000"/>
              </a:spcBef>
            </a:pPr>
            <a:endParaRPr lang="en-US" sz="1200" b="1">
              <a:solidFill>
                <a:srgbClr val="FFFFFF"/>
              </a:solidFill>
            </a:endParaRPr>
          </a:p>
        </p:txBody>
      </p:sp>
      <p:pic>
        <p:nvPicPr>
          <p:cNvPr id="10" name="Picture 9" descr="C:\Users\ALANJ\Pictures\2279ac70e31e9d616f03dd8627bd301a.jpg"/>
          <p:cNvPicPr>
            <a:picLocks noChangeAspect="1" noChangeArrowheads="1"/>
          </p:cNvPicPr>
          <p:nvPr/>
        </p:nvPicPr>
        <p:blipFill>
          <a:blip r:embed="rId3" cstate="print"/>
          <a:srcRect/>
          <a:stretch>
            <a:fillRect/>
          </a:stretch>
        </p:blipFill>
        <p:spPr bwMode="auto">
          <a:xfrm>
            <a:off x="4114800" y="596807"/>
            <a:ext cx="3886200" cy="1534349"/>
          </a:xfrm>
          <a:prstGeom prst="rect">
            <a:avLst/>
          </a:prstGeom>
          <a:noFill/>
        </p:spPr>
      </p:pic>
      <p:sp>
        <p:nvSpPr>
          <p:cNvPr id="2" name="TextBox 1"/>
          <p:cNvSpPr txBox="1"/>
          <p:nvPr/>
        </p:nvSpPr>
        <p:spPr>
          <a:xfrm>
            <a:off x="4538134" y="2738065"/>
            <a:ext cx="338666" cy="369332"/>
          </a:xfrm>
          <a:prstGeom prst="rect">
            <a:avLst/>
          </a:prstGeom>
          <a:noFill/>
        </p:spPr>
        <p:txBody>
          <a:bodyPr wrap="square" rtlCol="0">
            <a:spAutoFit/>
          </a:bodyPr>
          <a:lstStyle/>
          <a:p>
            <a:r>
              <a:rPr lang="en-US">
                <a:solidFill>
                  <a:schemeClr val="accent5">
                    <a:lumMod val="60000"/>
                    <a:lumOff val="40000"/>
                  </a:schemeClr>
                </a:solidFill>
              </a:rPr>
              <a:t>®</a:t>
            </a:r>
          </a:p>
        </p:txBody>
      </p:sp>
      <p:sp>
        <p:nvSpPr>
          <p:cNvPr id="3" name="Rectangle 2"/>
          <p:cNvSpPr/>
          <p:nvPr/>
        </p:nvSpPr>
        <p:spPr>
          <a:xfrm>
            <a:off x="9846752" y="6019770"/>
            <a:ext cx="2081019" cy="400110"/>
          </a:xfrm>
          <a:prstGeom prst="rect">
            <a:avLst/>
          </a:prstGeom>
        </p:spPr>
        <p:txBody>
          <a:bodyPr wrap="none">
            <a:spAutoFit/>
          </a:bodyPr>
          <a:lstStyle/>
          <a:p>
            <a:pPr algn="ctr">
              <a:defRPr/>
            </a:pPr>
            <a:r>
              <a:rPr lang="en-US" sz="2000" b="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November 2023</a:t>
            </a:r>
          </a:p>
        </p:txBody>
      </p:sp>
      <p:sp>
        <p:nvSpPr>
          <p:cNvPr id="5" name="Slide Number Placeholder 4"/>
          <p:cNvSpPr>
            <a:spLocks noGrp="1"/>
          </p:cNvSpPr>
          <p:nvPr>
            <p:ph type="sldNum" sz="quarter" idx="12"/>
          </p:nvPr>
        </p:nvSpPr>
        <p:spPr/>
        <p:txBody>
          <a:bodyPr/>
          <a:lstStyle/>
          <a:p>
            <a:fld id="{6D22F896-40B5-4ADD-8801-0D06FADFA095}" type="slidenum">
              <a:rPr lang="en-US" smtClean="0"/>
              <a:t>1</a:t>
            </a:fld>
            <a:endParaRPr lang="en-US"/>
          </a:p>
        </p:txBody>
      </p:sp>
      <p:sp>
        <p:nvSpPr>
          <p:cNvPr id="6" name="Footer Placeholder 5">
            <a:extLst>
              <a:ext uri="{FF2B5EF4-FFF2-40B4-BE49-F238E27FC236}">
                <a16:creationId xmlns:a16="http://schemas.microsoft.com/office/drawing/2014/main" id="{CCF1E966-F46F-A744-8D83-453ECB3678D4}"/>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214712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5083629"/>
              </p:ext>
            </p:extLst>
          </p:nvPr>
        </p:nvGraphicFramePr>
        <p:xfrm>
          <a:off x="1896034" y="1290320"/>
          <a:ext cx="8256495" cy="5293360"/>
        </p:xfrm>
        <a:graphic>
          <a:graphicData uri="http://schemas.openxmlformats.org/drawingml/2006/table">
            <a:tbl>
              <a:tblPr firstRow="1" bandRow="1">
                <a:tableStyleId>{5C22544A-7EE6-4342-B048-85BDC9FD1C3A}</a:tableStyleId>
              </a:tblPr>
              <a:tblGrid>
                <a:gridCol w="1640542">
                  <a:extLst>
                    <a:ext uri="{9D8B030D-6E8A-4147-A177-3AD203B41FA5}">
                      <a16:colId xmlns:a16="http://schemas.microsoft.com/office/drawing/2014/main" val="20000"/>
                    </a:ext>
                  </a:extLst>
                </a:gridCol>
                <a:gridCol w="2017059">
                  <a:extLst>
                    <a:ext uri="{9D8B030D-6E8A-4147-A177-3AD203B41FA5}">
                      <a16:colId xmlns:a16="http://schemas.microsoft.com/office/drawing/2014/main" val="20001"/>
                    </a:ext>
                  </a:extLst>
                </a:gridCol>
                <a:gridCol w="1573306">
                  <a:extLst>
                    <a:ext uri="{9D8B030D-6E8A-4147-A177-3AD203B41FA5}">
                      <a16:colId xmlns:a16="http://schemas.microsoft.com/office/drawing/2014/main" val="20002"/>
                    </a:ext>
                  </a:extLst>
                </a:gridCol>
                <a:gridCol w="2030506">
                  <a:extLst>
                    <a:ext uri="{9D8B030D-6E8A-4147-A177-3AD203B41FA5}">
                      <a16:colId xmlns:a16="http://schemas.microsoft.com/office/drawing/2014/main" val="20003"/>
                    </a:ext>
                  </a:extLst>
                </a:gridCol>
                <a:gridCol w="995082">
                  <a:extLst>
                    <a:ext uri="{9D8B030D-6E8A-4147-A177-3AD203B41FA5}">
                      <a16:colId xmlns:a16="http://schemas.microsoft.com/office/drawing/2014/main" val="20004"/>
                    </a:ext>
                  </a:extLst>
                </a:gridCol>
              </a:tblGrid>
              <a:tr h="370840">
                <a:tc>
                  <a:txBody>
                    <a:bodyPr/>
                    <a:lstStyle/>
                    <a:p>
                      <a:pPr algn="ctr"/>
                      <a:r>
                        <a:rPr lang="en-US"/>
                        <a:t>PRODUCT</a:t>
                      </a:r>
                    </a:p>
                  </a:txBody>
                  <a:tcPr/>
                </a:tc>
                <a:tc>
                  <a:txBody>
                    <a:bodyPr/>
                    <a:lstStyle/>
                    <a:p>
                      <a:pPr algn="ctr"/>
                      <a:r>
                        <a:rPr lang="en-US"/>
                        <a:t>COMPONENT(S)</a:t>
                      </a:r>
                    </a:p>
                  </a:txBody>
                  <a:tcPr/>
                </a:tc>
                <a:tc>
                  <a:txBody>
                    <a:bodyPr/>
                    <a:lstStyle/>
                    <a:p>
                      <a:pPr algn="ctr"/>
                      <a:r>
                        <a:rPr lang="en-US"/>
                        <a:t>USE</a:t>
                      </a:r>
                      <a:r>
                        <a:rPr lang="en-US" baseline="0"/>
                        <a:t> FOR AGES</a:t>
                      </a:r>
                      <a:endParaRPr lang="en-US"/>
                    </a:p>
                  </a:txBody>
                  <a:tcPr/>
                </a:tc>
                <a:tc>
                  <a:txBody>
                    <a:bodyPr/>
                    <a:lstStyle/>
                    <a:p>
                      <a:pPr algn="ctr"/>
                      <a:r>
                        <a:rPr lang="en-US"/>
                        <a:t>USE FOR DTaP</a:t>
                      </a:r>
                      <a:r>
                        <a:rPr lang="en-US" baseline="0"/>
                        <a:t> DOSES</a:t>
                      </a:r>
                      <a:endParaRPr lang="en-US"/>
                    </a:p>
                  </a:txBody>
                  <a:tcPr/>
                </a:tc>
                <a:tc>
                  <a:txBody>
                    <a:bodyPr/>
                    <a:lstStyle/>
                    <a:p>
                      <a:pPr algn="ctr"/>
                      <a:r>
                        <a:rPr lang="en-US"/>
                        <a:t>ROUTE</a:t>
                      </a:r>
                    </a:p>
                  </a:txBody>
                  <a:tcPr/>
                </a:tc>
                <a:extLst>
                  <a:ext uri="{0D108BD9-81ED-4DB2-BD59-A6C34878D82A}">
                    <a16:rowId xmlns:a16="http://schemas.microsoft.com/office/drawing/2014/main" val="10000"/>
                  </a:ext>
                </a:extLst>
              </a:tr>
              <a:tr h="370840">
                <a:tc>
                  <a:txBody>
                    <a:bodyPr/>
                    <a:lstStyle/>
                    <a:p>
                      <a:pPr algn="ctr"/>
                      <a:r>
                        <a:rPr lang="en-US" b="1"/>
                        <a:t>Daptacel</a:t>
                      </a:r>
                    </a:p>
                    <a:p>
                      <a:pPr algn="ctr"/>
                      <a:r>
                        <a:rPr lang="en-US" b="1"/>
                        <a:t> (SP)</a:t>
                      </a:r>
                    </a:p>
                  </a:txBody>
                  <a:tcPr/>
                </a:tc>
                <a:tc>
                  <a:txBody>
                    <a:bodyPr/>
                    <a:lstStyle/>
                    <a:p>
                      <a:pPr algn="ctr"/>
                      <a:r>
                        <a:rPr lang="en-US" b="1"/>
                        <a:t>DTaP</a:t>
                      </a:r>
                    </a:p>
                  </a:txBody>
                  <a:tcPr/>
                </a:tc>
                <a:tc>
                  <a:txBody>
                    <a:bodyPr/>
                    <a:lstStyle/>
                    <a:p>
                      <a:pPr algn="ctr"/>
                      <a:r>
                        <a:rPr lang="en-US" b="1"/>
                        <a:t>6 wks. thru </a:t>
                      </a:r>
                    </a:p>
                    <a:p>
                      <a:pPr algn="ctr"/>
                      <a:r>
                        <a:rPr lang="en-US" b="1"/>
                        <a:t>6 yrs.</a:t>
                      </a:r>
                    </a:p>
                  </a:txBody>
                  <a:tcPr/>
                </a:tc>
                <a:tc>
                  <a:txBody>
                    <a:bodyPr/>
                    <a:lstStyle/>
                    <a:p>
                      <a:pPr algn="ctr"/>
                      <a:r>
                        <a:rPr lang="en-US" b="1"/>
                        <a:t>Doses 1 thru 5</a:t>
                      </a:r>
                    </a:p>
                  </a:txBody>
                  <a:tcPr/>
                </a:tc>
                <a:tc>
                  <a:txBody>
                    <a:bodyPr/>
                    <a:lstStyle/>
                    <a:p>
                      <a:pPr algn="ctr"/>
                      <a:r>
                        <a:rPr lang="en-US" b="1"/>
                        <a:t>IM</a:t>
                      </a:r>
                    </a:p>
                  </a:txBody>
                  <a:tcPr/>
                </a:tc>
                <a:extLst>
                  <a:ext uri="{0D108BD9-81ED-4DB2-BD59-A6C34878D82A}">
                    <a16:rowId xmlns:a16="http://schemas.microsoft.com/office/drawing/2014/main" val="10001"/>
                  </a:ext>
                </a:extLst>
              </a:tr>
              <a:tr h="370840">
                <a:tc>
                  <a:txBody>
                    <a:bodyPr/>
                    <a:lstStyle/>
                    <a:p>
                      <a:pPr algn="ctr"/>
                      <a:r>
                        <a:rPr lang="en-US" b="1"/>
                        <a:t>Infanrix</a:t>
                      </a:r>
                    </a:p>
                    <a:p>
                      <a:pPr algn="ctr"/>
                      <a:r>
                        <a:rPr lang="en-US" b="1"/>
                        <a:t> (GSK)</a:t>
                      </a:r>
                    </a:p>
                  </a:txBody>
                  <a:tcPr/>
                </a:tc>
                <a:tc>
                  <a:txBody>
                    <a:bodyPr/>
                    <a:lstStyle/>
                    <a:p>
                      <a:pPr algn="ctr"/>
                      <a:r>
                        <a:rPr lang="en-US" b="1"/>
                        <a:t>DTaP</a:t>
                      </a:r>
                    </a:p>
                  </a:txBody>
                  <a:tcPr/>
                </a:tc>
                <a:tc>
                  <a:txBody>
                    <a:bodyPr/>
                    <a:lstStyle/>
                    <a:p>
                      <a:pPr algn="ctr"/>
                      <a:r>
                        <a:rPr lang="en-US" b="1"/>
                        <a:t>6 wks. thru</a:t>
                      </a:r>
                      <a:r>
                        <a:rPr lang="en-US" b="1" baseline="0"/>
                        <a:t> </a:t>
                      </a:r>
                    </a:p>
                    <a:p>
                      <a:pPr algn="ctr"/>
                      <a:r>
                        <a:rPr lang="en-US" b="1" baseline="0"/>
                        <a:t>6 yrs.</a:t>
                      </a:r>
                      <a:endParaRPr lang="en-US" b="1"/>
                    </a:p>
                  </a:txBody>
                  <a:tcPr/>
                </a:tc>
                <a:tc>
                  <a:txBody>
                    <a:bodyPr/>
                    <a:lstStyle/>
                    <a:p>
                      <a:pPr algn="ctr"/>
                      <a:r>
                        <a:rPr lang="en-US" b="1"/>
                        <a:t>Doses 1 thru 5</a:t>
                      </a:r>
                    </a:p>
                  </a:txBody>
                  <a:tcPr/>
                </a:tc>
                <a:tc>
                  <a:txBody>
                    <a:bodyPr/>
                    <a:lstStyle/>
                    <a:p>
                      <a:pPr algn="ctr"/>
                      <a:r>
                        <a:rPr lang="en-US" b="1"/>
                        <a:t>IM</a:t>
                      </a:r>
                    </a:p>
                  </a:txBody>
                  <a:tcPr/>
                </a:tc>
                <a:extLst>
                  <a:ext uri="{0D108BD9-81ED-4DB2-BD59-A6C34878D82A}">
                    <a16:rowId xmlns:a16="http://schemas.microsoft.com/office/drawing/2014/main" val="10002"/>
                  </a:ext>
                </a:extLst>
              </a:tr>
              <a:tr h="370840">
                <a:tc>
                  <a:txBody>
                    <a:bodyPr/>
                    <a:lstStyle/>
                    <a:p>
                      <a:pPr algn="ctr"/>
                      <a:r>
                        <a:rPr lang="en-US" b="1"/>
                        <a:t>Pediarix</a:t>
                      </a:r>
                    </a:p>
                    <a:p>
                      <a:pPr algn="ctr"/>
                      <a:r>
                        <a:rPr lang="en-US" b="1"/>
                        <a:t> (GSK)</a:t>
                      </a:r>
                    </a:p>
                  </a:txBody>
                  <a:tcPr/>
                </a:tc>
                <a:tc>
                  <a:txBody>
                    <a:bodyPr/>
                    <a:lstStyle/>
                    <a:p>
                      <a:pPr algn="ctr"/>
                      <a:r>
                        <a:rPr lang="en-US" b="1"/>
                        <a:t>DTaP-HepB-IPV</a:t>
                      </a:r>
                    </a:p>
                  </a:txBody>
                  <a:tcPr/>
                </a:tc>
                <a:tc>
                  <a:txBody>
                    <a:bodyPr/>
                    <a:lstStyle/>
                    <a:p>
                      <a:pPr algn="ctr"/>
                      <a:r>
                        <a:rPr lang="en-US" b="1"/>
                        <a:t>6 wks. thru</a:t>
                      </a:r>
                      <a:r>
                        <a:rPr lang="en-US" b="1" baseline="0"/>
                        <a:t> </a:t>
                      </a:r>
                    </a:p>
                    <a:p>
                      <a:pPr algn="ctr"/>
                      <a:r>
                        <a:rPr lang="en-US" b="1" baseline="0"/>
                        <a:t>6 yrs.</a:t>
                      </a:r>
                      <a:endParaRPr lang="en-US" b="1"/>
                    </a:p>
                  </a:txBody>
                  <a:tcPr/>
                </a:tc>
                <a:tc>
                  <a:txBody>
                    <a:bodyPr/>
                    <a:lstStyle/>
                    <a:p>
                      <a:pPr algn="ctr"/>
                      <a:r>
                        <a:rPr lang="en-US" b="1"/>
                        <a:t>Doses 1 thru 3</a:t>
                      </a:r>
                    </a:p>
                  </a:txBody>
                  <a:tcPr/>
                </a:tc>
                <a:tc>
                  <a:txBody>
                    <a:bodyPr/>
                    <a:lstStyle/>
                    <a:p>
                      <a:pPr algn="ctr"/>
                      <a:r>
                        <a:rPr lang="en-US" b="1"/>
                        <a:t>IM</a:t>
                      </a:r>
                    </a:p>
                  </a:txBody>
                  <a:tcPr/>
                </a:tc>
                <a:extLst>
                  <a:ext uri="{0D108BD9-81ED-4DB2-BD59-A6C34878D82A}">
                    <a16:rowId xmlns:a16="http://schemas.microsoft.com/office/drawing/2014/main" val="10003"/>
                  </a:ext>
                </a:extLst>
              </a:tr>
              <a:tr h="370840">
                <a:tc>
                  <a:txBody>
                    <a:bodyPr/>
                    <a:lstStyle/>
                    <a:p>
                      <a:pPr algn="ctr"/>
                      <a:r>
                        <a:rPr lang="en-US" b="1"/>
                        <a:t>Pentacel (SP)</a:t>
                      </a:r>
                    </a:p>
                  </a:txBody>
                  <a:tcPr/>
                </a:tc>
                <a:tc>
                  <a:txBody>
                    <a:bodyPr/>
                    <a:lstStyle/>
                    <a:p>
                      <a:pPr algn="ctr"/>
                      <a:r>
                        <a:rPr lang="en-US" b="1"/>
                        <a:t>DTaP-IPV/Hib</a:t>
                      </a:r>
                    </a:p>
                  </a:txBody>
                  <a:tcPr/>
                </a:tc>
                <a:tc>
                  <a:txBody>
                    <a:bodyPr/>
                    <a:lstStyle/>
                    <a:p>
                      <a:pPr algn="ctr"/>
                      <a:r>
                        <a:rPr lang="en-US" b="1"/>
                        <a:t>6 wks. thru</a:t>
                      </a:r>
                      <a:r>
                        <a:rPr lang="en-US" b="1" baseline="0"/>
                        <a:t> </a:t>
                      </a:r>
                    </a:p>
                    <a:p>
                      <a:pPr algn="ctr"/>
                      <a:r>
                        <a:rPr lang="en-US" b="1" baseline="0"/>
                        <a:t>4 yrs.</a:t>
                      </a:r>
                      <a:endParaRPr lang="en-US" b="1"/>
                    </a:p>
                  </a:txBody>
                  <a:tcPr/>
                </a:tc>
                <a:tc>
                  <a:txBody>
                    <a:bodyPr/>
                    <a:lstStyle/>
                    <a:p>
                      <a:pPr algn="ctr"/>
                      <a:r>
                        <a:rPr lang="en-US" b="1"/>
                        <a:t>Doses 1 thru 4</a:t>
                      </a:r>
                    </a:p>
                  </a:txBody>
                  <a:tcPr/>
                </a:tc>
                <a:tc>
                  <a:txBody>
                    <a:bodyPr/>
                    <a:lstStyle/>
                    <a:p>
                      <a:pPr algn="ctr"/>
                      <a:r>
                        <a:rPr lang="en-US" b="1"/>
                        <a:t>IM</a:t>
                      </a:r>
                    </a:p>
                  </a:txBody>
                  <a:tcPr/>
                </a:tc>
                <a:extLst>
                  <a:ext uri="{0D108BD9-81ED-4DB2-BD59-A6C34878D82A}">
                    <a16:rowId xmlns:a16="http://schemas.microsoft.com/office/drawing/2014/main" val="10004"/>
                  </a:ext>
                </a:extLst>
              </a:tr>
              <a:tr h="812800">
                <a:tc>
                  <a:txBody>
                    <a:bodyPr/>
                    <a:lstStyle/>
                    <a:p>
                      <a:pPr algn="ctr"/>
                      <a:r>
                        <a:rPr lang="en-US" b="1"/>
                        <a:t>Kinrix</a:t>
                      </a:r>
                    </a:p>
                    <a:p>
                      <a:pPr algn="ctr"/>
                      <a:r>
                        <a:rPr lang="en-US" b="1"/>
                        <a:t> (GSK)</a:t>
                      </a:r>
                    </a:p>
                  </a:txBody>
                  <a:tcPr/>
                </a:tc>
                <a:tc>
                  <a:txBody>
                    <a:bodyPr/>
                    <a:lstStyle/>
                    <a:p>
                      <a:pPr algn="ctr"/>
                      <a:r>
                        <a:rPr lang="en-US" b="1"/>
                        <a:t>DTaP-IPV</a:t>
                      </a:r>
                    </a:p>
                  </a:txBody>
                  <a:tcPr/>
                </a:tc>
                <a:tc>
                  <a:txBody>
                    <a:bodyPr/>
                    <a:lstStyle/>
                    <a:p>
                      <a:pPr algn="ctr"/>
                      <a:r>
                        <a:rPr lang="en-US" b="1"/>
                        <a:t>4 thru 6 yrs.</a:t>
                      </a:r>
                    </a:p>
                  </a:txBody>
                  <a:tcPr/>
                </a:tc>
                <a:tc>
                  <a:txBody>
                    <a:bodyPr/>
                    <a:lstStyle/>
                    <a:p>
                      <a:pPr algn="ctr"/>
                      <a:r>
                        <a:rPr lang="en-US" b="1"/>
                        <a:t>Dose 5</a:t>
                      </a:r>
                    </a:p>
                  </a:txBody>
                  <a:tcPr/>
                </a:tc>
                <a:tc>
                  <a:txBody>
                    <a:bodyPr/>
                    <a:lstStyle/>
                    <a:p>
                      <a:pPr algn="ctr"/>
                      <a:r>
                        <a:rPr lang="en-US" b="1"/>
                        <a:t>IM</a:t>
                      </a:r>
                    </a:p>
                  </a:txBody>
                  <a:tcPr/>
                </a:tc>
                <a:extLst>
                  <a:ext uri="{0D108BD9-81ED-4DB2-BD59-A6C34878D82A}">
                    <a16:rowId xmlns:a16="http://schemas.microsoft.com/office/drawing/2014/main" val="10005"/>
                  </a:ext>
                </a:extLst>
              </a:tr>
              <a:tr h="370840">
                <a:tc>
                  <a:txBody>
                    <a:bodyPr/>
                    <a:lstStyle/>
                    <a:p>
                      <a:pPr algn="ctr"/>
                      <a:r>
                        <a:rPr lang="en-US" b="1"/>
                        <a:t>Quadracel</a:t>
                      </a:r>
                    </a:p>
                    <a:p>
                      <a:pPr algn="ctr"/>
                      <a:r>
                        <a:rPr lang="en-US" b="1"/>
                        <a:t>(SP)</a:t>
                      </a:r>
                    </a:p>
                  </a:txBody>
                  <a:tcPr/>
                </a:tc>
                <a:tc>
                  <a:txBody>
                    <a:bodyPr/>
                    <a:lstStyle/>
                    <a:p>
                      <a:pPr algn="ctr"/>
                      <a:r>
                        <a:rPr lang="en-US" b="1"/>
                        <a:t>DTaP-IPV</a:t>
                      </a:r>
                    </a:p>
                  </a:txBody>
                  <a:tcPr/>
                </a:tc>
                <a:tc>
                  <a:txBody>
                    <a:bodyPr/>
                    <a:lstStyle/>
                    <a:p>
                      <a:pPr algn="ctr"/>
                      <a:r>
                        <a:rPr lang="en-US" b="1"/>
                        <a:t>4 thru 6 yrs.</a:t>
                      </a:r>
                    </a:p>
                  </a:txBody>
                  <a:tcPr/>
                </a:tc>
                <a:tc>
                  <a:txBody>
                    <a:bodyPr/>
                    <a:lstStyle/>
                    <a:p>
                      <a:pPr algn="ctr"/>
                      <a:r>
                        <a:rPr lang="en-US" b="1"/>
                        <a:t>Dose 5</a:t>
                      </a:r>
                    </a:p>
                  </a:txBody>
                  <a:tcPr/>
                </a:tc>
                <a:tc>
                  <a:txBody>
                    <a:bodyPr/>
                    <a:lstStyle/>
                    <a:p>
                      <a:pPr algn="ctr"/>
                      <a:r>
                        <a:rPr lang="en-US" b="1"/>
                        <a:t>IM</a:t>
                      </a:r>
                    </a:p>
                  </a:txBody>
                  <a:tcPr/>
                </a:tc>
                <a:extLst>
                  <a:ext uri="{0D108BD9-81ED-4DB2-BD59-A6C34878D82A}">
                    <a16:rowId xmlns:a16="http://schemas.microsoft.com/office/drawing/2014/main" val="10006"/>
                  </a:ext>
                </a:extLst>
              </a:tr>
              <a:tr h="370840">
                <a:tc>
                  <a:txBody>
                    <a:bodyPr/>
                    <a:lstStyle/>
                    <a:p>
                      <a:pPr algn="ctr"/>
                      <a:r>
                        <a:rPr lang="en-US" b="1" err="1">
                          <a:solidFill>
                            <a:schemeClr val="bg1"/>
                          </a:solidFill>
                        </a:rPr>
                        <a:t>Vaxelis</a:t>
                      </a:r>
                      <a:endParaRPr lang="en-US" b="1">
                        <a:solidFill>
                          <a:schemeClr val="bg1"/>
                        </a:solidFill>
                      </a:endParaRPr>
                    </a:p>
                    <a:p>
                      <a:pPr algn="ctr"/>
                      <a:r>
                        <a:rPr lang="en-US" b="1">
                          <a:solidFill>
                            <a:schemeClr val="bg1"/>
                          </a:solidFill>
                        </a:rPr>
                        <a:t>(Merck &amp; SP)</a:t>
                      </a:r>
                    </a:p>
                  </a:txBody>
                  <a:tcPr/>
                </a:tc>
                <a:tc>
                  <a:txBody>
                    <a:bodyPr/>
                    <a:lstStyle/>
                    <a:p>
                      <a:pPr algn="ctr"/>
                      <a:r>
                        <a:rPr lang="en-US" b="1">
                          <a:solidFill>
                            <a:schemeClr val="bg1"/>
                          </a:solidFill>
                        </a:rPr>
                        <a:t>DTaP-IPV-Hib-Hep B</a:t>
                      </a:r>
                    </a:p>
                  </a:txBody>
                  <a:tcPr/>
                </a:tc>
                <a:tc gridSpan="3">
                  <a:txBody>
                    <a:bodyPr/>
                    <a:lstStyle/>
                    <a:p>
                      <a:pPr algn="l"/>
                      <a:r>
                        <a:rPr lang="en-US" b="1">
                          <a:solidFill>
                            <a:schemeClr val="bg1"/>
                          </a:solidFill>
                        </a:rPr>
                        <a:t>6 wks. thru          Doses 1 thru 3        IM</a:t>
                      </a:r>
                    </a:p>
                    <a:p>
                      <a:pPr algn="l"/>
                      <a:r>
                        <a:rPr lang="en-US" b="1">
                          <a:solidFill>
                            <a:srgbClr val="FFC000"/>
                          </a:solidFill>
                        </a:rPr>
                        <a:t>     </a:t>
                      </a:r>
                      <a:r>
                        <a:rPr lang="en-US" b="1">
                          <a:solidFill>
                            <a:schemeClr val="bg1"/>
                          </a:solidFill>
                        </a:rPr>
                        <a:t>4 yrs.          </a:t>
                      </a:r>
                      <a:endParaRPr lang="en-US" b="1">
                        <a:solidFill>
                          <a:srgbClr val="C00000"/>
                        </a:solidFill>
                      </a:endParaRPr>
                    </a:p>
                  </a:txBody>
                  <a:tcPr/>
                </a:tc>
                <a:tc hMerge="1">
                  <a:txBody>
                    <a:bodyPr/>
                    <a:lstStyle/>
                    <a:p>
                      <a:pPr algn="ctr"/>
                      <a:endParaRPr lang="en-US" b="1"/>
                    </a:p>
                  </a:txBody>
                  <a:tcPr/>
                </a:tc>
                <a:tc hMerge="1">
                  <a:txBody>
                    <a:bodyPr/>
                    <a:lstStyle/>
                    <a:p>
                      <a:pPr algn="ctr"/>
                      <a:endParaRPr lang="en-US" b="1"/>
                    </a:p>
                  </a:txBody>
                  <a:tcPr/>
                </a:tc>
                <a:extLst>
                  <a:ext uri="{0D108BD9-81ED-4DB2-BD59-A6C34878D82A}">
                    <a16:rowId xmlns:a16="http://schemas.microsoft.com/office/drawing/2014/main" val="10007"/>
                  </a:ext>
                </a:extLst>
              </a:tr>
            </a:tbl>
          </a:graphicData>
        </a:graphic>
      </p:graphicFrame>
      <p:sp>
        <p:nvSpPr>
          <p:cNvPr id="3" name="TextBox 2"/>
          <p:cNvSpPr txBox="1"/>
          <p:nvPr/>
        </p:nvSpPr>
        <p:spPr>
          <a:xfrm>
            <a:off x="1099267" y="266518"/>
            <a:ext cx="9850028" cy="646331"/>
          </a:xfrm>
          <a:prstGeom prst="rect">
            <a:avLst/>
          </a:prstGeom>
          <a:noFill/>
        </p:spPr>
        <p:txBody>
          <a:bodyPr wrap="square" rtlCol="0">
            <a:spAutoFit/>
          </a:bodyPr>
          <a:lstStyle/>
          <a:p>
            <a:pPr algn="ctr"/>
            <a:r>
              <a:rPr lang="en-US" sz="3600">
                <a:solidFill>
                  <a:srgbClr val="FFFF99"/>
                </a:solidFill>
              </a:rPr>
              <a:t>ADMINISTER THE RIGHT VACCINE!</a:t>
            </a:r>
          </a:p>
        </p:txBody>
      </p:sp>
      <p:sp>
        <p:nvSpPr>
          <p:cNvPr id="5" name="Slide Number Placeholder 4"/>
          <p:cNvSpPr>
            <a:spLocks noGrp="1"/>
          </p:cNvSpPr>
          <p:nvPr>
            <p:ph type="sldNum" sz="quarter" idx="12"/>
          </p:nvPr>
        </p:nvSpPr>
        <p:spPr/>
        <p:txBody>
          <a:bodyPr/>
          <a:lstStyle/>
          <a:p>
            <a:fld id="{6D22F896-40B5-4ADD-8801-0D06FADFA095}" type="slidenum">
              <a:rPr lang="en-US" smtClean="0"/>
              <a:t>10</a:t>
            </a:fld>
            <a:endParaRPr lang="en-US"/>
          </a:p>
        </p:txBody>
      </p:sp>
      <p:sp>
        <p:nvSpPr>
          <p:cNvPr id="6" name="Footer Placeholder 5">
            <a:extLst>
              <a:ext uri="{FF2B5EF4-FFF2-40B4-BE49-F238E27FC236}">
                <a16:creationId xmlns:a16="http://schemas.microsoft.com/office/drawing/2014/main" id="{3E5E595E-67AB-9A42-8A60-0057946CF592}"/>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5878508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6560" y="215526"/>
            <a:ext cx="9855052" cy="1200329"/>
          </a:xfrm>
          <a:prstGeom prst="rect">
            <a:avLst/>
          </a:prstGeom>
          <a:noFill/>
        </p:spPr>
        <p:txBody>
          <a:bodyPr wrap="square" rtlCol="0">
            <a:spAutoFit/>
          </a:bodyPr>
          <a:lstStyle/>
          <a:p>
            <a:pPr algn="ctr"/>
            <a:r>
              <a:rPr lang="en-US" sz="3600" b="1">
                <a:solidFill>
                  <a:srgbClr val="FFFF99"/>
                </a:solidFill>
                <a:latin typeface="+mj-lt"/>
                <a:cs typeface="Arial" panose="020B0604020202020204" pitchFamily="34" charset="0"/>
              </a:rPr>
              <a:t>Strategies to Avoid Missed Opportunities to Vaccinate (2)</a:t>
            </a:r>
          </a:p>
        </p:txBody>
      </p:sp>
      <p:sp>
        <p:nvSpPr>
          <p:cNvPr id="3" name="TextBox 2"/>
          <p:cNvSpPr txBox="1"/>
          <p:nvPr/>
        </p:nvSpPr>
        <p:spPr>
          <a:xfrm>
            <a:off x="283216" y="6315399"/>
            <a:ext cx="11186546" cy="307777"/>
          </a:xfrm>
          <a:prstGeom prst="rect">
            <a:avLst/>
          </a:prstGeom>
          <a:noFill/>
        </p:spPr>
        <p:txBody>
          <a:bodyPr wrap="square" rtlCol="0">
            <a:spAutoFit/>
          </a:bodyPr>
          <a:lstStyle/>
          <a:p>
            <a:r>
              <a:rPr lang="en-US" sz="1400"/>
              <a:t>*https://www.aap.org/en-us/advocacy-and-policy/aap--health-initiatives/immunizations/Practice- Management/Pages/office- strategies.aspx</a:t>
            </a:r>
          </a:p>
        </p:txBody>
      </p:sp>
      <p:sp>
        <p:nvSpPr>
          <p:cNvPr id="4" name="TextBox 3"/>
          <p:cNvSpPr txBox="1"/>
          <p:nvPr/>
        </p:nvSpPr>
        <p:spPr>
          <a:xfrm>
            <a:off x="543515" y="2157467"/>
            <a:ext cx="11104970" cy="4154984"/>
          </a:xfrm>
          <a:prstGeom prst="rect">
            <a:avLst/>
          </a:prstGeom>
          <a:noFill/>
        </p:spPr>
        <p:txBody>
          <a:bodyPr wrap="square" rtlCol="0">
            <a:spAutoFit/>
          </a:bodyPr>
          <a:lstStyle/>
          <a:p>
            <a:pPr marL="160735" indent="-160735">
              <a:buFont typeface="Arial" panose="020B0604020202020204" pitchFamily="34" charset="0"/>
              <a:buChar char="•"/>
            </a:pPr>
            <a:r>
              <a:rPr lang="en-US" sz="2400">
                <a:latin typeface="Arial" panose="020B0604020202020204" pitchFamily="34" charset="0"/>
                <a:cs typeface="Arial" panose="020B0604020202020204" pitchFamily="34" charset="0"/>
              </a:rPr>
              <a:t>Immunization Champion in your practice</a:t>
            </a:r>
          </a:p>
          <a:p>
            <a:pPr marL="417910" lvl="1" indent="-160735">
              <a:buFont typeface="Arial" panose="020B0604020202020204" pitchFamily="34" charset="0"/>
              <a:buChar char="•"/>
            </a:pPr>
            <a:r>
              <a:rPr lang="en-US" sz="2400">
                <a:latin typeface="Arial" panose="020B0604020202020204" pitchFamily="34" charset="0"/>
                <a:cs typeface="Arial" panose="020B0604020202020204" pitchFamily="34" charset="0"/>
              </a:rPr>
              <a:t>Manage vaccine supply and schedule periodic updates</a:t>
            </a:r>
          </a:p>
          <a:p>
            <a:pPr marL="417910" lvl="1" indent="-160735">
              <a:buFont typeface="Arial" panose="020B0604020202020204" pitchFamily="34" charset="0"/>
              <a:buChar char="•"/>
            </a:pPr>
            <a:r>
              <a:rPr lang="en-US" sz="2400">
                <a:latin typeface="Arial" panose="020B0604020202020204" pitchFamily="34" charset="0"/>
                <a:cs typeface="Arial" panose="020B0604020202020204" pitchFamily="34" charset="0"/>
              </a:rPr>
              <a:t>Any member of the staff could fill this role</a:t>
            </a:r>
          </a:p>
          <a:p>
            <a:pPr marL="417910" lvl="1" indent="-160735">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400"/>
              <a:t>Include all recommended vaccines at each visit</a:t>
            </a:r>
          </a:p>
          <a:p>
            <a:endParaRPr lang="en-US" sz="2400"/>
          </a:p>
          <a:p>
            <a:pPr marL="214313" indent="-214313">
              <a:buFont typeface="Arial" panose="020B0604020202020204" pitchFamily="34" charset="0"/>
              <a:buChar char="•"/>
            </a:pPr>
            <a:r>
              <a:rPr lang="en-US" sz="2400"/>
              <a:t>Schedule periodic team meetings with all personnel to:</a:t>
            </a:r>
          </a:p>
          <a:p>
            <a:pPr marL="557213" lvl="1" indent="-214313">
              <a:buFont typeface="Arial" panose="020B0604020202020204" pitchFamily="34" charset="0"/>
              <a:buChar char="•"/>
            </a:pPr>
            <a:r>
              <a:rPr lang="en-US" sz="2400"/>
              <a:t>Improve patient flow</a:t>
            </a:r>
          </a:p>
          <a:p>
            <a:pPr marL="557213" lvl="1" indent="-214313">
              <a:buFont typeface="Arial" panose="020B0604020202020204" pitchFamily="34" charset="0"/>
              <a:buChar char="•"/>
            </a:pPr>
            <a:r>
              <a:rPr lang="en-US" sz="2400"/>
              <a:t>Improve quality of care</a:t>
            </a:r>
          </a:p>
          <a:p>
            <a:pPr marL="557213" lvl="1" indent="-214313">
              <a:buFont typeface="Arial" panose="020B0604020202020204" pitchFamily="34" charset="0"/>
              <a:buChar char="•"/>
            </a:pPr>
            <a:r>
              <a:rPr lang="en-US" sz="2400"/>
              <a:t>Discuss problems within the framework of the practice</a:t>
            </a:r>
          </a:p>
          <a:p>
            <a:pPr marL="417910" lvl="1" indent="-160735">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11231136" y="6198085"/>
            <a:ext cx="477253" cy="432325"/>
          </a:xfrm>
        </p:spPr>
        <p:txBody>
          <a:bodyPr/>
          <a:lstStyle/>
          <a:p>
            <a:fld id="{6D22F896-40B5-4ADD-8801-0D06FADFA095}" type="slidenum">
              <a:rPr lang="en-US" smtClean="0"/>
              <a:t>100</a:t>
            </a:fld>
            <a:endParaRPr lang="en-US"/>
          </a:p>
        </p:txBody>
      </p:sp>
      <p:sp>
        <p:nvSpPr>
          <p:cNvPr id="7" name="Footer Placeholder 6">
            <a:extLst>
              <a:ext uri="{FF2B5EF4-FFF2-40B4-BE49-F238E27FC236}">
                <a16:creationId xmlns:a16="http://schemas.microsoft.com/office/drawing/2014/main" id="{A83CE07F-A227-1549-9ABA-030D4324C976}"/>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37844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46" y="414532"/>
            <a:ext cx="5975196" cy="847523"/>
          </a:xfrm>
        </p:spPr>
        <p:txBody>
          <a:bodyPr>
            <a:noAutofit/>
          </a:bodyPr>
          <a:lstStyle/>
          <a:p>
            <a:pPr algn="ctr"/>
            <a:r>
              <a:rPr lang="en-US">
                <a:solidFill>
                  <a:schemeClr val="accent5">
                    <a:lumMod val="60000"/>
                    <a:lumOff val="40000"/>
                  </a:schemeClr>
                </a:solidFill>
              </a:rPr>
              <a:t>Recommended Healthcare Personnel Vaccinations</a:t>
            </a:r>
          </a:p>
        </p:txBody>
      </p:sp>
      <p:sp>
        <p:nvSpPr>
          <p:cNvPr id="4" name="Text Placeholder 3"/>
          <p:cNvSpPr>
            <a:spLocks noGrp="1"/>
          </p:cNvSpPr>
          <p:nvPr>
            <p:ph type="body" sz="half" idx="2"/>
          </p:nvPr>
        </p:nvSpPr>
        <p:spPr>
          <a:xfrm>
            <a:off x="1008991" y="1605185"/>
            <a:ext cx="5684417" cy="4429855"/>
          </a:xfrm>
        </p:spPr>
        <p:txBody>
          <a:bodyPr>
            <a:normAutofit/>
          </a:bodyPr>
          <a:lstStyle/>
          <a:p>
            <a:pPr marL="214313" indent="-214313">
              <a:buFont typeface="Arial" panose="020B0604020202020204" pitchFamily="34" charset="0"/>
              <a:buChar char="•"/>
            </a:pPr>
            <a:r>
              <a:rPr lang="en-US" sz="2400"/>
              <a:t>Hepatitis B (exposure risk) check immunity</a:t>
            </a:r>
          </a:p>
          <a:p>
            <a:pPr marL="214313" indent="-214313">
              <a:buFont typeface="Arial" panose="020B0604020202020204" pitchFamily="34" charset="0"/>
              <a:buChar char="•"/>
            </a:pPr>
            <a:r>
              <a:rPr lang="en-US" sz="2400"/>
              <a:t>Influenza (annual)</a:t>
            </a:r>
          </a:p>
          <a:p>
            <a:pPr marL="214313" indent="-214313">
              <a:buFont typeface="Arial" panose="020B0604020202020204" pitchFamily="34" charset="0"/>
              <a:buChar char="•"/>
            </a:pPr>
            <a:r>
              <a:rPr lang="en-US" sz="2400"/>
              <a:t>Measles, Mumps, Rubella (MMR)</a:t>
            </a:r>
          </a:p>
          <a:p>
            <a:pPr marL="214313" indent="-214313">
              <a:buFont typeface="Arial" panose="020B0604020202020204" pitchFamily="34" charset="0"/>
              <a:buChar char="•"/>
            </a:pPr>
            <a:r>
              <a:rPr lang="en-US" sz="2400"/>
              <a:t>Varicella (Chickenpox)</a:t>
            </a:r>
          </a:p>
          <a:p>
            <a:pPr marL="214313" indent="-214313">
              <a:buFont typeface="Arial" panose="020B0604020202020204" pitchFamily="34" charset="0"/>
              <a:buChar char="•"/>
            </a:pPr>
            <a:r>
              <a:rPr lang="en-US" sz="2400"/>
              <a:t>Tetanus, Diphtheria, Pertussis (</a:t>
            </a:r>
            <a:r>
              <a:rPr lang="en-US" sz="2400" err="1"/>
              <a:t>Tdap</a:t>
            </a:r>
            <a:r>
              <a:rPr lang="en-US" sz="2400"/>
              <a:t>)</a:t>
            </a:r>
          </a:p>
          <a:p>
            <a:pPr marL="214313" indent="-214313">
              <a:buFont typeface="Arial" panose="020B0604020202020204" pitchFamily="34" charset="0"/>
              <a:buChar char="•"/>
            </a:pPr>
            <a:r>
              <a:rPr lang="en-US" sz="2400"/>
              <a:t>Meningococcal (recommended for microbiologists who are routinely exposed to isolates of N. </a:t>
            </a:r>
            <a:r>
              <a:rPr lang="en-US" sz="2400" err="1"/>
              <a:t>meningitidis</a:t>
            </a:r>
            <a:r>
              <a:rPr lang="en-US" sz="2400"/>
              <a:t>). </a:t>
            </a:r>
          </a:p>
          <a:p>
            <a:pPr marL="214313" indent="-214313">
              <a:buFont typeface="Arial" panose="020B0604020202020204" pitchFamily="34" charset="0"/>
              <a:buChar char="•"/>
            </a:pPr>
            <a:r>
              <a:rPr lang="en-US" sz="2400"/>
              <a:t>COVID-19 vaccine</a:t>
            </a:r>
          </a:p>
          <a:p>
            <a:pPr marL="214313" indent="-214313">
              <a:buFont typeface="Arial" panose="020B0604020202020204" pitchFamily="34" charset="0"/>
              <a:buChar char="•"/>
            </a:pPr>
            <a:endParaRPr lang="en-US" sz="2400"/>
          </a:p>
          <a:p>
            <a:endParaRPr lang="en-US" sz="2100"/>
          </a:p>
        </p:txBody>
      </p:sp>
      <p:sp>
        <p:nvSpPr>
          <p:cNvPr id="3" name="TextBox 2"/>
          <p:cNvSpPr txBox="1"/>
          <p:nvPr/>
        </p:nvSpPr>
        <p:spPr>
          <a:xfrm>
            <a:off x="1306567" y="6055004"/>
            <a:ext cx="4719557" cy="646331"/>
          </a:xfrm>
          <a:prstGeom prst="rect">
            <a:avLst/>
          </a:prstGeom>
          <a:noFill/>
        </p:spPr>
        <p:txBody>
          <a:bodyPr wrap="square" rtlCol="0">
            <a:spAutoFit/>
          </a:bodyPr>
          <a:lstStyle/>
          <a:p>
            <a:pPr defTabSz="685800">
              <a:spcBef>
                <a:spcPct val="50000"/>
              </a:spcBef>
            </a:pPr>
            <a:r>
              <a:rPr lang="en-US" sz="3600" b="1" i="1" kern="0">
                <a:solidFill>
                  <a:srgbClr val="FFFFCC"/>
                </a:solidFill>
              </a:rPr>
              <a:t>Are</a:t>
            </a:r>
            <a:r>
              <a:rPr lang="en-US" sz="3600" b="1" i="1" kern="0">
                <a:solidFill>
                  <a:srgbClr val="FFFF99"/>
                </a:solidFill>
              </a:rPr>
              <a:t> </a:t>
            </a:r>
            <a:r>
              <a:rPr lang="en-US" sz="3600" b="1" i="1" u="sng" kern="0">
                <a:solidFill>
                  <a:srgbClr val="FFFF99"/>
                </a:solidFill>
              </a:rPr>
              <a:t>YOU</a:t>
            </a:r>
            <a:r>
              <a:rPr lang="en-US" sz="3600" b="1" i="1" kern="0">
                <a:solidFill>
                  <a:srgbClr val="FFFF99"/>
                </a:solidFill>
              </a:rPr>
              <a:t> </a:t>
            </a:r>
            <a:r>
              <a:rPr lang="en-US" sz="3600" b="1" i="1" kern="0">
                <a:solidFill>
                  <a:srgbClr val="FFFFCC"/>
                </a:solidFill>
              </a:rPr>
              <a:t>up to date?</a:t>
            </a:r>
          </a:p>
        </p:txBody>
      </p:sp>
      <p:sp>
        <p:nvSpPr>
          <p:cNvPr id="5" name="TextBox 4"/>
          <p:cNvSpPr txBox="1"/>
          <p:nvPr/>
        </p:nvSpPr>
        <p:spPr>
          <a:xfrm>
            <a:off x="7930055" y="6393993"/>
            <a:ext cx="3281668" cy="300082"/>
          </a:xfrm>
          <a:prstGeom prst="rect">
            <a:avLst/>
          </a:prstGeom>
          <a:noFill/>
        </p:spPr>
        <p:txBody>
          <a:bodyPr wrap="none" rtlCol="0">
            <a:spAutoFit/>
          </a:bodyPr>
          <a:lstStyle/>
          <a:p>
            <a:pPr defTabSz="685800"/>
            <a:r>
              <a:rPr lang="en-US" sz="1350" kern="0"/>
              <a:t>Available at </a:t>
            </a:r>
            <a:r>
              <a:rPr lang="en-US" sz="1350" u="sng" kern="0">
                <a:solidFill>
                  <a:srgbClr val="00B0F0"/>
                </a:solidFill>
              </a:rPr>
              <a:t>www.immunize.org</a:t>
            </a:r>
            <a:r>
              <a:rPr lang="en-US" sz="1350" kern="0"/>
              <a:t>, P#2017</a:t>
            </a:r>
          </a:p>
        </p:txBody>
      </p:sp>
      <p:sp>
        <p:nvSpPr>
          <p:cNvPr id="7" name="Slide Number Placeholder 6"/>
          <p:cNvSpPr>
            <a:spLocks noGrp="1"/>
          </p:cNvSpPr>
          <p:nvPr>
            <p:ph type="sldNum" sz="quarter" idx="12"/>
          </p:nvPr>
        </p:nvSpPr>
        <p:spPr>
          <a:xfrm>
            <a:off x="9067757" y="6393993"/>
            <a:ext cx="2743200" cy="365125"/>
          </a:xfrm>
        </p:spPr>
        <p:txBody>
          <a:bodyPr/>
          <a:lstStyle/>
          <a:p>
            <a:fld id="{6D22F896-40B5-4ADD-8801-0D06FADFA095}" type="slidenum">
              <a:rPr lang="en-US" smtClean="0"/>
              <a:t>101</a:t>
            </a:fld>
            <a:endParaRPr lang="en-US"/>
          </a:p>
        </p:txBody>
      </p:sp>
      <p:pic>
        <p:nvPicPr>
          <p:cNvPr id="8" name="Content Placeholder 7"/>
          <p:cNvPicPr>
            <a:picLocks noGrp="1" noChangeAspect="1"/>
          </p:cNvPicPr>
          <p:nvPr>
            <p:ph idx="1"/>
          </p:nvPr>
        </p:nvPicPr>
        <p:blipFill>
          <a:blip r:embed="rId3"/>
          <a:stretch>
            <a:fillRect/>
          </a:stretch>
        </p:blipFill>
        <p:spPr>
          <a:xfrm>
            <a:off x="7236622" y="414532"/>
            <a:ext cx="4574335" cy="5827775"/>
          </a:xfrm>
          <a:prstGeom prst="rect">
            <a:avLst/>
          </a:prstGeom>
        </p:spPr>
      </p:pic>
      <p:sp>
        <p:nvSpPr>
          <p:cNvPr id="9" name="Footer Placeholder 8">
            <a:extLst>
              <a:ext uri="{FF2B5EF4-FFF2-40B4-BE49-F238E27FC236}">
                <a16:creationId xmlns:a16="http://schemas.microsoft.com/office/drawing/2014/main" id="{8C9EE851-2993-B948-8996-B092BCD1C45B}"/>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0602066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837" y="23088"/>
            <a:ext cx="10515600" cy="1325563"/>
          </a:xfrm>
        </p:spPr>
        <p:txBody>
          <a:bodyPr>
            <a:normAutofit/>
          </a:bodyPr>
          <a:lstStyle/>
          <a:p>
            <a:pPr algn="ctr"/>
            <a:r>
              <a:rPr lang="en-US" sz="3200">
                <a:solidFill>
                  <a:schemeClr val="accent5">
                    <a:lumMod val="60000"/>
                    <a:lumOff val="40000"/>
                  </a:schemeClr>
                </a:solidFill>
              </a:rPr>
              <a:t>Hepatitis B Immunization Status for Previously Vaccinated HCP with No Post-vaccination Testing</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93734948"/>
              </p:ext>
            </p:extLst>
          </p:nvPr>
        </p:nvGraphicFramePr>
        <p:xfrm>
          <a:off x="733779" y="1331807"/>
          <a:ext cx="10620022" cy="482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838200" y="3228623"/>
            <a:ext cx="651933" cy="369332"/>
          </a:xfrm>
          <a:prstGeom prst="rect">
            <a:avLst/>
          </a:prstGeom>
          <a:noFill/>
        </p:spPr>
        <p:txBody>
          <a:bodyPr wrap="square" rtlCol="0">
            <a:spAutoFit/>
          </a:bodyPr>
          <a:lstStyle/>
          <a:p>
            <a:r>
              <a:rPr lang="en-US" b="1">
                <a:solidFill>
                  <a:srgbClr val="FF0000"/>
                </a:solidFill>
              </a:rPr>
              <a:t>NO</a:t>
            </a:r>
          </a:p>
        </p:txBody>
      </p:sp>
      <p:sp>
        <p:nvSpPr>
          <p:cNvPr id="9" name="TextBox 8"/>
          <p:cNvSpPr txBox="1"/>
          <p:nvPr/>
        </p:nvSpPr>
        <p:spPr>
          <a:xfrm>
            <a:off x="2246488" y="4301066"/>
            <a:ext cx="643467" cy="369332"/>
          </a:xfrm>
          <a:prstGeom prst="rect">
            <a:avLst/>
          </a:prstGeom>
          <a:noFill/>
        </p:spPr>
        <p:txBody>
          <a:bodyPr wrap="square" rtlCol="0">
            <a:spAutoFit/>
          </a:bodyPr>
          <a:lstStyle/>
          <a:p>
            <a:r>
              <a:rPr lang="en-US" b="1">
                <a:solidFill>
                  <a:srgbClr val="FF0000"/>
                </a:solidFill>
              </a:rPr>
              <a:t>NO</a:t>
            </a:r>
          </a:p>
        </p:txBody>
      </p:sp>
      <p:sp>
        <p:nvSpPr>
          <p:cNvPr id="10" name="Bent-Up Arrow 9"/>
          <p:cNvSpPr/>
          <p:nvPr/>
        </p:nvSpPr>
        <p:spPr>
          <a:xfrm rot="5400000">
            <a:off x="3859694" y="4729766"/>
            <a:ext cx="1039477" cy="129232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TextBox 10"/>
          <p:cNvSpPr txBox="1"/>
          <p:nvPr/>
        </p:nvSpPr>
        <p:spPr>
          <a:xfrm>
            <a:off x="3733272" y="5451783"/>
            <a:ext cx="530576" cy="369332"/>
          </a:xfrm>
          <a:prstGeom prst="rect">
            <a:avLst/>
          </a:prstGeom>
          <a:noFill/>
        </p:spPr>
        <p:txBody>
          <a:bodyPr wrap="square" rtlCol="0">
            <a:spAutoFit/>
          </a:bodyPr>
          <a:lstStyle/>
          <a:p>
            <a:r>
              <a:rPr lang="en-US" b="1">
                <a:solidFill>
                  <a:srgbClr val="FF0000"/>
                </a:solidFill>
              </a:rPr>
              <a:t>NO</a:t>
            </a:r>
          </a:p>
        </p:txBody>
      </p:sp>
      <p:sp>
        <p:nvSpPr>
          <p:cNvPr id="3" name="TextBox 2"/>
          <p:cNvSpPr txBox="1"/>
          <p:nvPr/>
        </p:nvSpPr>
        <p:spPr>
          <a:xfrm>
            <a:off x="8456587" y="2223357"/>
            <a:ext cx="3496088" cy="2677656"/>
          </a:xfrm>
          <a:prstGeom prst="rect">
            <a:avLst/>
          </a:prstGeom>
          <a:noFill/>
          <a:ln>
            <a:solidFill>
              <a:schemeClr val="tx1"/>
            </a:solidFill>
          </a:ln>
        </p:spPr>
        <p:txBody>
          <a:bodyPr wrap="square" rtlCol="0">
            <a:spAutoFit/>
          </a:bodyPr>
          <a:lstStyle/>
          <a:p>
            <a:pPr algn="ctr"/>
            <a:r>
              <a:rPr lang="en-US" sz="2400"/>
              <a:t>Document positive antibody status</a:t>
            </a:r>
          </a:p>
          <a:p>
            <a:pPr algn="ctr"/>
            <a:endParaRPr lang="en-US" sz="2400"/>
          </a:p>
          <a:p>
            <a:pPr algn="ctr"/>
            <a:r>
              <a:rPr lang="en-US" sz="2400"/>
              <a:t>No need for Hepatitis B prophylaxis, regardless of source patient </a:t>
            </a:r>
            <a:r>
              <a:rPr lang="en-US" sz="2400" err="1"/>
              <a:t>Hep</a:t>
            </a:r>
            <a:r>
              <a:rPr lang="en-US" sz="2400"/>
              <a:t> B surface antigen status</a:t>
            </a:r>
          </a:p>
        </p:txBody>
      </p:sp>
      <p:pic>
        <p:nvPicPr>
          <p:cNvPr id="6" name="Picture 5"/>
          <p:cNvPicPr>
            <a:picLocks noChangeAspect="1"/>
          </p:cNvPicPr>
          <p:nvPr/>
        </p:nvPicPr>
        <p:blipFill>
          <a:blip r:embed="rId8"/>
          <a:stretch>
            <a:fillRect/>
          </a:stretch>
        </p:blipFill>
        <p:spPr>
          <a:xfrm>
            <a:off x="5065976" y="5248213"/>
            <a:ext cx="4345984" cy="1236527"/>
          </a:xfrm>
          <a:prstGeom prst="rect">
            <a:avLst/>
          </a:prstGeom>
        </p:spPr>
      </p:pic>
      <p:sp>
        <p:nvSpPr>
          <p:cNvPr id="12" name="TextBox 11"/>
          <p:cNvSpPr txBox="1"/>
          <p:nvPr/>
        </p:nvSpPr>
        <p:spPr>
          <a:xfrm>
            <a:off x="5120146" y="5402724"/>
            <a:ext cx="4548592" cy="923330"/>
          </a:xfrm>
          <a:prstGeom prst="rect">
            <a:avLst/>
          </a:prstGeom>
          <a:noFill/>
        </p:spPr>
        <p:txBody>
          <a:bodyPr wrap="square" rtlCol="0">
            <a:spAutoFit/>
          </a:bodyPr>
          <a:lstStyle/>
          <a:p>
            <a:pPr marL="285750" indent="-285750">
              <a:buFont typeface="Arial" panose="020B0604020202020204" pitchFamily="34" charset="0"/>
              <a:buChar char="•"/>
            </a:pPr>
            <a:r>
              <a:rPr lang="en-US"/>
              <a:t>Document as “</a:t>
            </a:r>
            <a:r>
              <a:rPr lang="en-US" u="sng"/>
              <a:t>non-responder</a:t>
            </a:r>
            <a:r>
              <a:rPr lang="en-US"/>
              <a:t>”</a:t>
            </a:r>
          </a:p>
          <a:p>
            <a:pPr marL="285750" indent="-285750">
              <a:buFont typeface="Arial" panose="020B0604020202020204" pitchFamily="34" charset="0"/>
              <a:buChar char="•"/>
            </a:pPr>
            <a:r>
              <a:rPr lang="en-US"/>
              <a:t>Test for </a:t>
            </a:r>
            <a:r>
              <a:rPr lang="en-US" err="1"/>
              <a:t>HBsAg</a:t>
            </a:r>
            <a:r>
              <a:rPr lang="en-US"/>
              <a:t> and anti-</a:t>
            </a:r>
            <a:r>
              <a:rPr lang="en-US" err="1"/>
              <a:t>HBc</a:t>
            </a:r>
            <a:r>
              <a:rPr lang="en-US"/>
              <a:t> (core antigen) to determine infection status</a:t>
            </a:r>
          </a:p>
        </p:txBody>
      </p:sp>
      <p:sp>
        <p:nvSpPr>
          <p:cNvPr id="13" name="Right Arrow 12"/>
          <p:cNvSpPr/>
          <p:nvPr/>
        </p:nvSpPr>
        <p:spPr>
          <a:xfrm rot="317864">
            <a:off x="4936590" y="2220229"/>
            <a:ext cx="2190045" cy="38382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670931" y="2952128"/>
            <a:ext cx="1079518" cy="3693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992041" y="4144538"/>
            <a:ext cx="415778" cy="31305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16088" y="6176963"/>
            <a:ext cx="4078861" cy="307777"/>
          </a:xfrm>
          <a:prstGeom prst="rect">
            <a:avLst/>
          </a:prstGeom>
          <a:noFill/>
        </p:spPr>
        <p:txBody>
          <a:bodyPr wrap="square" rtlCol="0">
            <a:spAutoFit/>
          </a:bodyPr>
          <a:lstStyle/>
          <a:p>
            <a:r>
              <a:rPr lang="en-US" sz="1400"/>
              <a:t>*MMWR, April 20, 2018/Vol. 67/No. 15</a:t>
            </a:r>
          </a:p>
        </p:txBody>
      </p:sp>
      <p:sp>
        <p:nvSpPr>
          <p:cNvPr id="4" name="TextBox 3"/>
          <p:cNvSpPr txBox="1"/>
          <p:nvPr/>
        </p:nvSpPr>
        <p:spPr>
          <a:xfrm>
            <a:off x="5734756" y="1308941"/>
            <a:ext cx="6036736" cy="461665"/>
          </a:xfrm>
          <a:prstGeom prst="rect">
            <a:avLst/>
          </a:prstGeom>
          <a:noFill/>
        </p:spPr>
        <p:txBody>
          <a:bodyPr wrap="square" rtlCol="0">
            <a:spAutoFit/>
          </a:bodyPr>
          <a:lstStyle/>
          <a:p>
            <a:r>
              <a:rPr lang="en-US" sz="2400"/>
              <a:t>Positive antibody (anti-HBs) </a:t>
            </a:r>
            <a:r>
              <a:rPr lang="en-US" sz="2400" b="1">
                <a:solidFill>
                  <a:srgbClr val="FF0000"/>
                </a:solidFill>
              </a:rPr>
              <a:t>= ≥10 </a:t>
            </a:r>
            <a:r>
              <a:rPr lang="en-US" sz="2400" b="1" err="1">
                <a:solidFill>
                  <a:srgbClr val="FF0000"/>
                </a:solidFill>
              </a:rPr>
              <a:t>mIU</a:t>
            </a:r>
            <a:r>
              <a:rPr lang="en-US" sz="2400" b="1">
                <a:solidFill>
                  <a:srgbClr val="FF0000"/>
                </a:solidFill>
              </a:rPr>
              <a:t>/ml</a:t>
            </a:r>
          </a:p>
        </p:txBody>
      </p:sp>
      <p:sp>
        <p:nvSpPr>
          <p:cNvPr id="17" name="Slide Number Placeholder 16"/>
          <p:cNvSpPr>
            <a:spLocks noGrp="1"/>
          </p:cNvSpPr>
          <p:nvPr>
            <p:ph type="sldNum" sz="quarter" idx="12"/>
          </p:nvPr>
        </p:nvSpPr>
        <p:spPr/>
        <p:txBody>
          <a:bodyPr/>
          <a:lstStyle/>
          <a:p>
            <a:fld id="{6D22F896-40B5-4ADD-8801-0D06FADFA095}" type="slidenum">
              <a:rPr lang="en-US" smtClean="0"/>
              <a:t>102</a:t>
            </a:fld>
            <a:endParaRPr lang="en-US"/>
          </a:p>
        </p:txBody>
      </p:sp>
      <p:sp>
        <p:nvSpPr>
          <p:cNvPr id="18" name="Footer Placeholder 17">
            <a:extLst>
              <a:ext uri="{FF2B5EF4-FFF2-40B4-BE49-F238E27FC236}">
                <a16:creationId xmlns:a16="http://schemas.microsoft.com/office/drawing/2014/main" id="{95F9190A-4F5C-BD4A-BDE1-35E1E477A683}"/>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4354902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802" y="277806"/>
            <a:ext cx="5504039" cy="954107"/>
          </a:xfrm>
          <a:prstGeom prst="rect">
            <a:avLst/>
          </a:prstGeom>
          <a:noFill/>
        </p:spPr>
        <p:txBody>
          <a:bodyPr wrap="square" rtlCol="0">
            <a:spAutoFit/>
          </a:bodyPr>
          <a:lstStyle/>
          <a:p>
            <a:pPr algn="ctr"/>
            <a:r>
              <a:rPr lang="en-US" sz="2800">
                <a:solidFill>
                  <a:srgbClr val="FFFF99"/>
                </a:solidFill>
                <a:latin typeface="+mj-lt"/>
              </a:rPr>
              <a:t>2023 Childhood and Adolescent Immunization Schedules</a:t>
            </a:r>
          </a:p>
        </p:txBody>
      </p:sp>
      <p:sp>
        <p:nvSpPr>
          <p:cNvPr id="6" name="TextBox 5"/>
          <p:cNvSpPr txBox="1"/>
          <p:nvPr/>
        </p:nvSpPr>
        <p:spPr>
          <a:xfrm>
            <a:off x="451556" y="1610187"/>
            <a:ext cx="7823764" cy="1323439"/>
          </a:xfrm>
          <a:prstGeom prst="rect">
            <a:avLst/>
          </a:prstGeom>
          <a:noFill/>
        </p:spPr>
        <p:txBody>
          <a:bodyPr wrap="square" rtlCol="0">
            <a:spAutoFit/>
          </a:bodyPr>
          <a:lstStyle/>
          <a:p>
            <a:pPr marL="285750" indent="-285750">
              <a:buFont typeface="Arial" panose="020B0604020202020204" pitchFamily="34" charset="0"/>
              <a:buChar char="•"/>
            </a:pPr>
            <a:r>
              <a:rPr lang="en-US" sz="2000"/>
              <a:t>Recommended Schedule for  Children Ages 0-18 Years</a:t>
            </a:r>
          </a:p>
          <a:p>
            <a:pPr marL="285750" indent="-285750">
              <a:buFont typeface="Arial" panose="020B0604020202020204" pitchFamily="34" charset="0"/>
              <a:buChar char="•"/>
            </a:pPr>
            <a:r>
              <a:rPr lang="en-US" sz="2000"/>
              <a:t>Catch-up Schedule</a:t>
            </a:r>
          </a:p>
          <a:p>
            <a:pPr marL="285750" indent="-285750">
              <a:buFont typeface="Arial" panose="020B0604020202020204" pitchFamily="34" charset="0"/>
              <a:buChar char="•"/>
            </a:pPr>
            <a:r>
              <a:rPr lang="en-US" sz="2000"/>
              <a:t>Vaccines that might be indicated for children and adolescents aged 18 years or younger based on medical indications</a:t>
            </a:r>
          </a:p>
        </p:txBody>
      </p:sp>
      <p:sp>
        <p:nvSpPr>
          <p:cNvPr id="7" name="TextBox 6"/>
          <p:cNvSpPr txBox="1"/>
          <p:nvPr/>
        </p:nvSpPr>
        <p:spPr>
          <a:xfrm>
            <a:off x="451556" y="3358006"/>
            <a:ext cx="7652314" cy="1015663"/>
          </a:xfrm>
          <a:prstGeom prst="rect">
            <a:avLst/>
          </a:prstGeom>
          <a:noFill/>
        </p:spPr>
        <p:txBody>
          <a:bodyPr wrap="square" rtlCol="0">
            <a:spAutoFit/>
          </a:bodyPr>
          <a:lstStyle/>
          <a:p>
            <a:r>
              <a:rPr lang="en-US" sz="2000"/>
              <a:t>Changes</a:t>
            </a:r>
          </a:p>
          <a:p>
            <a:pPr marL="285750" indent="-285750">
              <a:buFont typeface="Arial" panose="020B0604020202020204" pitchFamily="34" charset="0"/>
              <a:buChar char="•"/>
            </a:pPr>
            <a:r>
              <a:rPr lang="en-US" sz="2000"/>
              <a:t>Clarification of the charts</a:t>
            </a:r>
          </a:p>
          <a:p>
            <a:pPr marL="285750" indent="-285750">
              <a:buFont typeface="Arial" panose="020B0604020202020204" pitchFamily="34" charset="0"/>
              <a:buChar char="•"/>
            </a:pPr>
            <a:r>
              <a:rPr lang="en-US" sz="2000"/>
              <a:t>Additional information in the Notes section</a:t>
            </a:r>
          </a:p>
        </p:txBody>
      </p:sp>
      <p:sp>
        <p:nvSpPr>
          <p:cNvPr id="9" name="TextBox 8"/>
          <p:cNvSpPr txBox="1"/>
          <p:nvPr/>
        </p:nvSpPr>
        <p:spPr>
          <a:xfrm>
            <a:off x="1356018" y="4677130"/>
            <a:ext cx="5501700" cy="1384995"/>
          </a:xfrm>
          <a:prstGeom prst="rect">
            <a:avLst/>
          </a:prstGeom>
          <a:noFill/>
        </p:spPr>
        <p:txBody>
          <a:bodyPr wrap="square" rtlCol="0">
            <a:spAutoFit/>
          </a:bodyPr>
          <a:lstStyle/>
          <a:p>
            <a:r>
              <a:rPr lang="en-US" sz="2800" b="1">
                <a:solidFill>
                  <a:srgbClr val="FFFF00"/>
                </a:solidFill>
              </a:rPr>
              <a:t>READ THE FOOTNOTES TO ACCESS SPECIFIC VACCINE ADMINISTRATION DETAILS!</a:t>
            </a:r>
          </a:p>
        </p:txBody>
      </p:sp>
      <p:sp>
        <p:nvSpPr>
          <p:cNvPr id="11" name="Slide Number Placeholder 10"/>
          <p:cNvSpPr>
            <a:spLocks noGrp="1"/>
          </p:cNvSpPr>
          <p:nvPr>
            <p:ph type="sldNum" sz="quarter" idx="12"/>
          </p:nvPr>
        </p:nvSpPr>
        <p:spPr/>
        <p:txBody>
          <a:bodyPr/>
          <a:lstStyle/>
          <a:p>
            <a:fld id="{6D22F896-40B5-4ADD-8801-0D06FADFA095}" type="slidenum">
              <a:rPr lang="en-US" smtClean="0"/>
              <a:t>103</a:t>
            </a:fld>
            <a:endParaRPr lang="en-US"/>
          </a:p>
        </p:txBody>
      </p:sp>
      <p:sp>
        <p:nvSpPr>
          <p:cNvPr id="3" name="Footer Placeholder 2">
            <a:extLst>
              <a:ext uri="{FF2B5EF4-FFF2-40B4-BE49-F238E27FC236}">
                <a16:creationId xmlns:a16="http://schemas.microsoft.com/office/drawing/2014/main" id="{7CF52893-D72E-FA45-801A-103406A9048B}"/>
              </a:ext>
            </a:extLst>
          </p:cNvPr>
          <p:cNvSpPr>
            <a:spLocks noGrp="1"/>
          </p:cNvSpPr>
          <p:nvPr>
            <p:ph type="ftr" sz="quarter" idx="11"/>
          </p:nvPr>
        </p:nvSpPr>
        <p:spPr/>
        <p:txBody>
          <a:bodyPr/>
          <a:lstStyle/>
          <a:p>
            <a:r>
              <a:rPr lang="en-US"/>
              <a:t>November 2023</a:t>
            </a:r>
          </a:p>
        </p:txBody>
      </p:sp>
      <p:pic>
        <p:nvPicPr>
          <p:cNvPr id="8" name="Picture 7" descr="Graphical user interface, application&#10;&#10;Description automatically generated">
            <a:extLst>
              <a:ext uri="{FF2B5EF4-FFF2-40B4-BE49-F238E27FC236}">
                <a16:creationId xmlns:a16="http://schemas.microsoft.com/office/drawing/2014/main" id="{E1B84187-018B-484D-037A-65D42AEA902E}"/>
              </a:ext>
            </a:extLst>
          </p:cNvPr>
          <p:cNvPicPr>
            <a:picLocks noChangeAspect="1"/>
          </p:cNvPicPr>
          <p:nvPr/>
        </p:nvPicPr>
        <p:blipFill>
          <a:blip r:embed="rId3"/>
          <a:stretch>
            <a:fillRect/>
          </a:stretch>
        </p:blipFill>
        <p:spPr>
          <a:xfrm>
            <a:off x="8153400" y="280359"/>
            <a:ext cx="2598645" cy="5845047"/>
          </a:xfrm>
          <a:prstGeom prst="rect">
            <a:avLst/>
          </a:prstGeom>
        </p:spPr>
      </p:pic>
    </p:spTree>
    <p:extLst>
      <p:ext uri="{BB962C8B-B14F-4D97-AF65-F5344CB8AC3E}">
        <p14:creationId xmlns:p14="http://schemas.microsoft.com/office/powerpoint/2010/main" val="40840543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4633" y="502744"/>
            <a:ext cx="6067926" cy="954107"/>
          </a:xfrm>
          <a:prstGeom prst="rect">
            <a:avLst/>
          </a:prstGeom>
          <a:noFill/>
        </p:spPr>
        <p:txBody>
          <a:bodyPr wrap="square" rtlCol="0">
            <a:spAutoFit/>
          </a:bodyPr>
          <a:lstStyle/>
          <a:p>
            <a:pPr algn="ctr"/>
            <a:r>
              <a:rPr lang="en-US" sz="2800">
                <a:solidFill>
                  <a:srgbClr val="FFFF99"/>
                </a:solidFill>
                <a:latin typeface="+mj-lt"/>
              </a:rPr>
              <a:t>2023 Recommended Immunization Schedule for Adults Aged ≥19 Years</a:t>
            </a:r>
          </a:p>
        </p:txBody>
      </p:sp>
      <p:sp>
        <p:nvSpPr>
          <p:cNvPr id="5" name="TextBox 4"/>
          <p:cNvSpPr txBox="1"/>
          <p:nvPr/>
        </p:nvSpPr>
        <p:spPr>
          <a:xfrm>
            <a:off x="1130976" y="1625846"/>
            <a:ext cx="5947393" cy="1323439"/>
          </a:xfrm>
          <a:prstGeom prst="rect">
            <a:avLst/>
          </a:prstGeom>
          <a:noFill/>
        </p:spPr>
        <p:txBody>
          <a:bodyPr wrap="square" rtlCol="0">
            <a:spAutoFit/>
          </a:bodyPr>
          <a:lstStyle/>
          <a:p>
            <a:pPr marL="285750" indent="-285750">
              <a:buFont typeface="Arial" panose="020B0604020202020204" pitchFamily="34" charset="0"/>
              <a:buChar char="•"/>
            </a:pPr>
            <a:r>
              <a:rPr lang="en-US" sz="2000"/>
              <a:t>Recommended adult schedule by age group</a:t>
            </a:r>
          </a:p>
          <a:p>
            <a:pPr marL="285750" indent="-285750">
              <a:buFont typeface="Arial" panose="020B0604020202020204" pitchFamily="34" charset="0"/>
              <a:buChar char="•"/>
            </a:pPr>
            <a:r>
              <a:rPr lang="en-US" sz="2000"/>
              <a:t>Recommended immunization schedule for adults aged 19 years or older by medical condition and other indications</a:t>
            </a:r>
          </a:p>
        </p:txBody>
      </p:sp>
      <p:sp>
        <p:nvSpPr>
          <p:cNvPr id="3" name="TextBox 2"/>
          <p:cNvSpPr txBox="1"/>
          <p:nvPr/>
        </p:nvSpPr>
        <p:spPr>
          <a:xfrm>
            <a:off x="1254633" y="3503080"/>
            <a:ext cx="7083993" cy="1015663"/>
          </a:xfrm>
          <a:prstGeom prst="rect">
            <a:avLst/>
          </a:prstGeom>
          <a:noFill/>
        </p:spPr>
        <p:txBody>
          <a:bodyPr wrap="square" rtlCol="0">
            <a:spAutoFit/>
          </a:bodyPr>
          <a:lstStyle/>
          <a:p>
            <a:r>
              <a:rPr lang="en-US" sz="2000"/>
              <a:t>Changes</a:t>
            </a:r>
          </a:p>
          <a:p>
            <a:pPr marL="285750" indent="-285750">
              <a:buFont typeface="Arial" panose="020B0604020202020204" pitchFamily="34" charset="0"/>
              <a:buChar char="•"/>
            </a:pPr>
            <a:r>
              <a:rPr lang="en-US" sz="2000"/>
              <a:t>Clarification of the charts</a:t>
            </a:r>
          </a:p>
          <a:p>
            <a:pPr marL="285750" indent="-285750">
              <a:buFont typeface="Arial" panose="020B0604020202020204" pitchFamily="34" charset="0"/>
              <a:buChar char="•"/>
            </a:pPr>
            <a:r>
              <a:rPr lang="en-US" sz="2000"/>
              <a:t>Additional information in the Notes section</a:t>
            </a:r>
          </a:p>
        </p:txBody>
      </p:sp>
      <p:sp>
        <p:nvSpPr>
          <p:cNvPr id="12" name="TextBox 11"/>
          <p:cNvSpPr txBox="1"/>
          <p:nvPr/>
        </p:nvSpPr>
        <p:spPr>
          <a:xfrm>
            <a:off x="1576669" y="4828298"/>
            <a:ext cx="5501700" cy="1384995"/>
          </a:xfrm>
          <a:prstGeom prst="rect">
            <a:avLst/>
          </a:prstGeom>
          <a:noFill/>
        </p:spPr>
        <p:txBody>
          <a:bodyPr wrap="square" rtlCol="0">
            <a:spAutoFit/>
          </a:bodyPr>
          <a:lstStyle/>
          <a:p>
            <a:r>
              <a:rPr lang="en-US" sz="2800" b="1">
                <a:solidFill>
                  <a:srgbClr val="FFFF00"/>
                </a:solidFill>
              </a:rPr>
              <a:t>READ THE FOOTNOTES TO ACCESS SPECIFIC VACCINE ADMINISTRATION DETAILS!</a:t>
            </a:r>
          </a:p>
        </p:txBody>
      </p:sp>
      <p:sp>
        <p:nvSpPr>
          <p:cNvPr id="6" name="Slide Number Placeholder 5"/>
          <p:cNvSpPr>
            <a:spLocks noGrp="1"/>
          </p:cNvSpPr>
          <p:nvPr>
            <p:ph type="sldNum" sz="quarter" idx="12"/>
          </p:nvPr>
        </p:nvSpPr>
        <p:spPr/>
        <p:txBody>
          <a:bodyPr/>
          <a:lstStyle/>
          <a:p>
            <a:fld id="{6D22F896-40B5-4ADD-8801-0D06FADFA095}" type="slidenum">
              <a:rPr lang="en-US" smtClean="0"/>
              <a:t>104</a:t>
            </a:fld>
            <a:endParaRPr lang="en-US"/>
          </a:p>
        </p:txBody>
      </p:sp>
      <p:sp>
        <p:nvSpPr>
          <p:cNvPr id="9" name="Footer Placeholder 8">
            <a:extLst>
              <a:ext uri="{FF2B5EF4-FFF2-40B4-BE49-F238E27FC236}">
                <a16:creationId xmlns:a16="http://schemas.microsoft.com/office/drawing/2014/main" id="{12E4ACF7-97F2-884D-9E64-683C7244E0F8}"/>
              </a:ext>
            </a:extLst>
          </p:cNvPr>
          <p:cNvSpPr>
            <a:spLocks noGrp="1"/>
          </p:cNvSpPr>
          <p:nvPr>
            <p:ph type="ftr" sz="quarter" idx="11"/>
          </p:nvPr>
        </p:nvSpPr>
        <p:spPr/>
        <p:txBody>
          <a:bodyPr/>
          <a:lstStyle/>
          <a:p>
            <a:r>
              <a:rPr lang="en-US"/>
              <a:t>November 2023</a:t>
            </a:r>
          </a:p>
        </p:txBody>
      </p:sp>
      <p:pic>
        <p:nvPicPr>
          <p:cNvPr id="16" name="Picture 15" descr="Timeline&#10;&#10;Description automatically generated">
            <a:extLst>
              <a:ext uri="{FF2B5EF4-FFF2-40B4-BE49-F238E27FC236}">
                <a16:creationId xmlns:a16="http://schemas.microsoft.com/office/drawing/2014/main" id="{7AD26C07-8C22-D593-203E-214828498348}"/>
              </a:ext>
            </a:extLst>
          </p:cNvPr>
          <p:cNvPicPr>
            <a:picLocks noChangeAspect="1"/>
          </p:cNvPicPr>
          <p:nvPr/>
        </p:nvPicPr>
        <p:blipFill>
          <a:blip r:embed="rId3"/>
          <a:stretch>
            <a:fillRect/>
          </a:stretch>
        </p:blipFill>
        <p:spPr>
          <a:xfrm>
            <a:off x="8671446" y="1121242"/>
            <a:ext cx="2621507" cy="4141638"/>
          </a:xfrm>
          <a:prstGeom prst="rect">
            <a:avLst/>
          </a:prstGeom>
        </p:spPr>
      </p:pic>
    </p:spTree>
    <p:extLst>
      <p:ext uri="{BB962C8B-B14F-4D97-AF65-F5344CB8AC3E}">
        <p14:creationId xmlns:p14="http://schemas.microsoft.com/office/powerpoint/2010/main" val="19461878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a:xfrm>
            <a:off x="203200" y="480016"/>
            <a:ext cx="11875911" cy="642938"/>
          </a:xfrm>
        </p:spPr>
        <p:txBody>
          <a:bodyPr>
            <a:noAutofit/>
          </a:bodyPr>
          <a:lstStyle/>
          <a:p>
            <a:pPr algn="ctr" eaLnBrk="1" hangingPunct="1"/>
            <a:r>
              <a:rPr lang="en-US" sz="3200">
                <a:solidFill>
                  <a:srgbClr val="FFFF99"/>
                </a:solidFill>
              </a:rPr>
              <a:t>Updated Vaccine Storage and Handling Recommendations</a:t>
            </a:r>
          </a:p>
        </p:txBody>
      </p:sp>
      <p:sp>
        <p:nvSpPr>
          <p:cNvPr id="357379" name="Rectangle 3"/>
          <p:cNvSpPr>
            <a:spLocks noGrp="1" noChangeArrowheads="1"/>
          </p:cNvSpPr>
          <p:nvPr>
            <p:ph type="body" sz="half" idx="4294967295"/>
          </p:nvPr>
        </p:nvSpPr>
        <p:spPr>
          <a:xfrm>
            <a:off x="561661" y="1522757"/>
            <a:ext cx="9409394" cy="4495800"/>
          </a:xfrm>
        </p:spPr>
        <p:txBody>
          <a:bodyPr>
            <a:normAutofit/>
          </a:bodyPr>
          <a:lstStyle/>
          <a:p>
            <a:pPr marL="191989" indent="-191989"/>
            <a:r>
              <a:rPr lang="en-US" sz="2400"/>
              <a:t>Use stand-alone refrigerator and stand-alone freezer units.  If combined, use only refrigerator part.</a:t>
            </a:r>
          </a:p>
          <a:p>
            <a:pPr marL="191989" indent="-191989"/>
            <a:r>
              <a:rPr lang="en-US" sz="2400"/>
              <a:t>Do not store any vaccine in a dormitory-style or bar-style combined refrigerator/freezer unit.</a:t>
            </a:r>
          </a:p>
          <a:p>
            <a:pPr marL="191989" indent="-191989"/>
            <a:r>
              <a:rPr lang="en-US" sz="2400"/>
              <a:t>Use a bio-safe glycol-encased probe or a similar temperature buffered probe</a:t>
            </a:r>
          </a:p>
          <a:p>
            <a:pPr marL="191989" indent="-191989"/>
            <a:r>
              <a:rPr lang="en-US" sz="2400">
                <a:solidFill>
                  <a:schemeClr val="tx1"/>
                </a:solidFill>
              </a:rPr>
              <a:t>Probes should be calibrated every 1-2 yrs. or according to manufacturers’ guidelines</a:t>
            </a:r>
          </a:p>
          <a:p>
            <a:pPr marL="191989" indent="-191989"/>
            <a:r>
              <a:rPr lang="en-US" sz="2400"/>
              <a:t>Use digital data loggers.</a:t>
            </a:r>
          </a:p>
          <a:p>
            <a:pPr marL="191989" indent="-191989"/>
            <a:r>
              <a:rPr lang="en-US" sz="2400"/>
              <a:t>Do not store ANYTHING ELSE in refrigerator.</a:t>
            </a:r>
          </a:p>
          <a:p>
            <a:pPr marL="191989" indent="-191989"/>
            <a:r>
              <a:rPr lang="en-US" sz="2400"/>
              <a:t>Review vaccine expiration dates and rotate vaccine stock weekly. </a:t>
            </a:r>
          </a:p>
          <a:p>
            <a:pPr marL="191989" indent="-191989">
              <a:buNone/>
            </a:pPr>
            <a:endParaRPr lang="en-US" sz="2400"/>
          </a:p>
          <a:p>
            <a:pPr marL="191989" indent="-191989">
              <a:buNone/>
            </a:pPr>
            <a:endParaRPr lang="en-US" sz="2400"/>
          </a:p>
          <a:p>
            <a:pPr marL="191989" indent="-191989">
              <a:buNone/>
            </a:pPr>
            <a:endParaRPr lang="en-US" sz="2000"/>
          </a:p>
          <a:p>
            <a:pPr marL="191989" indent="-191989">
              <a:buNone/>
            </a:pPr>
            <a:endParaRPr lang="en-US">
              <a:solidFill>
                <a:srgbClr val="FFFFCC"/>
              </a:solidFill>
            </a:endParaRPr>
          </a:p>
        </p:txBody>
      </p:sp>
      <p:pic>
        <p:nvPicPr>
          <p:cNvPr id="273411" name="Picture 2" descr="http://www.cdc.gov/vaccines/recs/images/Freezer_Fridge_web.gif"/>
          <p:cNvPicPr>
            <a:picLocks noChangeAspect="1" noChangeArrowheads="1"/>
          </p:cNvPicPr>
          <p:nvPr/>
        </p:nvPicPr>
        <p:blipFill>
          <a:blip r:embed="rId3" cstate="print"/>
          <a:srcRect/>
          <a:stretch>
            <a:fillRect/>
          </a:stretch>
        </p:blipFill>
        <p:spPr bwMode="auto">
          <a:xfrm>
            <a:off x="10184573" y="1417552"/>
            <a:ext cx="1300998" cy="1367018"/>
          </a:xfrm>
          <a:prstGeom prst="rect">
            <a:avLst/>
          </a:prstGeom>
          <a:noFill/>
          <a:ln w="9525">
            <a:noFill/>
            <a:miter lim="800000"/>
            <a:headEnd/>
            <a:tailEnd/>
          </a:ln>
        </p:spPr>
      </p:pic>
      <p:sp>
        <p:nvSpPr>
          <p:cNvPr id="3" name="TextBox 2"/>
          <p:cNvSpPr txBox="1"/>
          <p:nvPr/>
        </p:nvSpPr>
        <p:spPr>
          <a:xfrm>
            <a:off x="3585653" y="6418361"/>
            <a:ext cx="5867400" cy="307777"/>
          </a:xfrm>
          <a:prstGeom prst="rect">
            <a:avLst/>
          </a:prstGeom>
          <a:noFill/>
        </p:spPr>
        <p:txBody>
          <a:bodyPr wrap="square">
            <a:spAutoFit/>
          </a:bodyPr>
          <a:lstStyle/>
          <a:p>
            <a:pPr defTabSz="685800"/>
            <a:r>
              <a:rPr lang="en-US" sz="1400" b="1" kern="0">
                <a:latin typeface="Arial" panose="020B0604020202020204" pitchFamily="34" charset="0"/>
                <a:cs typeface="Arial" panose="020B0604020202020204" pitchFamily="34" charset="0"/>
              </a:rPr>
              <a:t>*Vaccine Storage and Handling Toolkit, January, 2020</a:t>
            </a:r>
          </a:p>
        </p:txBody>
      </p:sp>
      <p:pic>
        <p:nvPicPr>
          <p:cNvPr id="273414" name="Picture 2"/>
          <p:cNvPicPr>
            <a:picLocks noChangeAspect="1" noChangeArrowheads="1"/>
          </p:cNvPicPr>
          <p:nvPr/>
        </p:nvPicPr>
        <p:blipFill>
          <a:blip r:embed="rId4" cstate="print"/>
          <a:srcRect/>
          <a:stretch>
            <a:fillRect/>
          </a:stretch>
        </p:blipFill>
        <p:spPr bwMode="auto">
          <a:xfrm>
            <a:off x="10184573" y="3254947"/>
            <a:ext cx="1445766" cy="1195074"/>
          </a:xfrm>
          <a:prstGeom prst="rect">
            <a:avLst/>
          </a:prstGeom>
          <a:noFill/>
          <a:ln w="9525">
            <a:noFill/>
            <a:miter lim="800000"/>
            <a:headEnd/>
            <a:tailEnd/>
          </a:ln>
        </p:spPr>
      </p:pic>
      <p:pic>
        <p:nvPicPr>
          <p:cNvPr id="273415" name="Picture 3"/>
          <p:cNvPicPr>
            <a:picLocks noChangeAspect="1" noChangeArrowheads="1"/>
          </p:cNvPicPr>
          <p:nvPr/>
        </p:nvPicPr>
        <p:blipFill>
          <a:blip r:embed="rId5" cstate="print"/>
          <a:srcRect/>
          <a:stretch>
            <a:fillRect/>
          </a:stretch>
        </p:blipFill>
        <p:spPr bwMode="auto">
          <a:xfrm>
            <a:off x="10184573" y="4920398"/>
            <a:ext cx="1617387" cy="117998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D22F896-40B5-4ADD-8801-0D06FADFA095}" type="slidenum">
              <a:rPr lang="en-US" smtClean="0"/>
              <a:t>105</a:t>
            </a:fld>
            <a:endParaRPr lang="en-US"/>
          </a:p>
        </p:txBody>
      </p:sp>
      <p:sp>
        <p:nvSpPr>
          <p:cNvPr id="5" name="Footer Placeholder 4">
            <a:extLst>
              <a:ext uri="{FF2B5EF4-FFF2-40B4-BE49-F238E27FC236}">
                <a16:creationId xmlns:a16="http://schemas.microsoft.com/office/drawing/2014/main" id="{2BD76DFB-644F-BA4A-90FE-4AC17151FC73}"/>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953830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idx="4294967295"/>
          </p:nvPr>
        </p:nvSpPr>
        <p:spPr>
          <a:xfrm>
            <a:off x="1761350" y="384475"/>
            <a:ext cx="8319911" cy="857250"/>
          </a:xfrm>
        </p:spPr>
        <p:txBody>
          <a:bodyPr>
            <a:noAutofit/>
          </a:bodyPr>
          <a:lstStyle/>
          <a:p>
            <a:pPr algn="ctr" eaLnBrk="1" hangingPunct="1"/>
            <a:r>
              <a:rPr lang="en-US" sz="3600">
                <a:solidFill>
                  <a:srgbClr val="FFFF99"/>
                </a:solidFill>
              </a:rPr>
              <a:t>Maintaining Appropriate </a:t>
            </a:r>
            <a:br>
              <a:rPr lang="en-US" sz="3600">
                <a:solidFill>
                  <a:srgbClr val="FFFF99"/>
                </a:solidFill>
              </a:rPr>
            </a:br>
            <a:r>
              <a:rPr lang="en-US" sz="3600">
                <a:solidFill>
                  <a:srgbClr val="FFFF99"/>
                </a:solidFill>
              </a:rPr>
              <a:t>Vaccine Storage &amp; Handling</a:t>
            </a:r>
          </a:p>
        </p:txBody>
      </p:sp>
      <p:sp>
        <p:nvSpPr>
          <p:cNvPr id="275458" name="Rectangle 3"/>
          <p:cNvSpPr>
            <a:spLocks noGrp="1" noChangeArrowheads="1"/>
          </p:cNvSpPr>
          <p:nvPr>
            <p:ph type="body" sz="half" idx="4294967295"/>
          </p:nvPr>
        </p:nvSpPr>
        <p:spPr>
          <a:xfrm>
            <a:off x="293512" y="1500338"/>
            <a:ext cx="11625800" cy="3680684"/>
          </a:xfrm>
        </p:spPr>
        <p:txBody>
          <a:bodyPr>
            <a:normAutofit/>
          </a:bodyPr>
          <a:lstStyle/>
          <a:p>
            <a:pPr eaLnBrk="1" hangingPunct="1">
              <a:lnSpc>
                <a:spcPct val="90000"/>
              </a:lnSpc>
            </a:pPr>
            <a:r>
              <a:rPr lang="en-US" sz="2400"/>
              <a:t>Assign a primary and alternate vaccine coordinator.</a:t>
            </a:r>
          </a:p>
          <a:p>
            <a:pPr eaLnBrk="1" hangingPunct="1">
              <a:lnSpc>
                <a:spcPct val="90000"/>
              </a:lnSpc>
            </a:pPr>
            <a:r>
              <a:rPr lang="en-US" sz="2400"/>
              <a:t>Store all vaccines as recommended by  manufacturer and </a:t>
            </a:r>
            <a:r>
              <a:rPr lang="en-US" sz="2400" u="sng"/>
              <a:t>IN ORIGINAL PACKAGING, WITH THE LID CLOSED</a:t>
            </a:r>
            <a:r>
              <a:rPr lang="en-US" sz="2400"/>
              <a:t>.</a:t>
            </a:r>
          </a:p>
          <a:p>
            <a:pPr eaLnBrk="1" hangingPunct="1">
              <a:lnSpc>
                <a:spcPct val="90000"/>
              </a:lnSpc>
            </a:pPr>
            <a:r>
              <a:rPr lang="en-US" sz="2400"/>
              <a:t>Monitor and record temperatures of refrigerator and freezer twice daily.</a:t>
            </a:r>
          </a:p>
          <a:p>
            <a:pPr eaLnBrk="1" hangingPunct="1">
              <a:lnSpc>
                <a:spcPct val="90000"/>
              </a:lnSpc>
            </a:pPr>
            <a:r>
              <a:rPr lang="en-US" sz="2400">
                <a:solidFill>
                  <a:schemeClr val="tx1"/>
                </a:solidFill>
              </a:rPr>
              <a:t>Correct ranges: refrigerator 36° F to 46° F; freezer -58° F to +5° F</a:t>
            </a:r>
          </a:p>
          <a:p>
            <a:pPr marL="258366" indent="-258366"/>
            <a:r>
              <a:rPr lang="en-US" sz="2400">
                <a:solidFill>
                  <a:srgbClr val="FFFFFF"/>
                </a:solidFill>
              </a:rPr>
              <a:t>Maintain temperature log records for 3 years.</a:t>
            </a:r>
          </a:p>
          <a:p>
            <a:pPr eaLnBrk="1" hangingPunct="1">
              <a:lnSpc>
                <a:spcPct val="90000"/>
              </a:lnSpc>
              <a:buNone/>
            </a:pPr>
            <a:r>
              <a:rPr lang="en-US" sz="2400"/>
              <a:t>  </a:t>
            </a:r>
          </a:p>
        </p:txBody>
      </p:sp>
      <p:sp>
        <p:nvSpPr>
          <p:cNvPr id="1076230" name="Text Box 6"/>
          <p:cNvSpPr txBox="1">
            <a:spLocks noChangeArrowheads="1"/>
          </p:cNvSpPr>
          <p:nvPr/>
        </p:nvSpPr>
        <p:spPr bwMode="auto">
          <a:xfrm>
            <a:off x="293512" y="4121892"/>
            <a:ext cx="10175176" cy="2308324"/>
          </a:xfrm>
          <a:prstGeom prst="rect">
            <a:avLst/>
          </a:prstGeom>
          <a:noFill/>
          <a:ln w="9525">
            <a:noFill/>
            <a:miter lim="800000"/>
            <a:headEnd/>
            <a:tailEnd/>
          </a:ln>
        </p:spPr>
        <p:txBody>
          <a:bodyPr wrap="square">
            <a:spAutoFit/>
          </a:bodyPr>
          <a:lstStyle/>
          <a:p>
            <a:pPr>
              <a:lnSpc>
                <a:spcPct val="90000"/>
              </a:lnSpc>
              <a:spcBef>
                <a:spcPct val="20000"/>
              </a:spcBef>
              <a:buSzPct val="125000"/>
              <a:buFont typeface="Arial" pitchFamily="34" charset="0"/>
              <a:buChar char="•"/>
            </a:pPr>
            <a:r>
              <a:rPr lang="en-US" sz="2400">
                <a:solidFill>
                  <a:srgbClr val="FFFFFF"/>
                </a:solidFill>
              </a:rPr>
              <a:t>  Take immediate action for all out-of-range temps.</a:t>
            </a:r>
          </a:p>
          <a:p>
            <a:pPr marL="255985" indent="-255985">
              <a:lnSpc>
                <a:spcPct val="90000"/>
              </a:lnSpc>
              <a:spcBef>
                <a:spcPct val="20000"/>
              </a:spcBef>
              <a:buSzPct val="125000"/>
              <a:buFont typeface="Arial" pitchFamily="34" charset="0"/>
              <a:buChar char="•"/>
            </a:pPr>
            <a:r>
              <a:rPr lang="en-US" sz="2400">
                <a:solidFill>
                  <a:srgbClr val="FFFFFF"/>
                </a:solidFill>
              </a:rPr>
              <a:t>Implement a vaccine emergency system.</a:t>
            </a:r>
          </a:p>
          <a:p>
            <a:pPr marL="255985" indent="-255985">
              <a:lnSpc>
                <a:spcPct val="90000"/>
              </a:lnSpc>
              <a:spcBef>
                <a:spcPct val="20000"/>
              </a:spcBef>
              <a:buSzPct val="125000"/>
              <a:buFont typeface="Arial" pitchFamily="34" charset="0"/>
              <a:buChar char="•"/>
            </a:pPr>
            <a:r>
              <a:rPr lang="en-US" sz="2400">
                <a:solidFill>
                  <a:srgbClr val="FFFFFF"/>
                </a:solidFill>
              </a:rPr>
              <a:t>If it is necessary to transport vaccine, do NOT use dry ice.  </a:t>
            </a:r>
            <a:r>
              <a:rPr lang="en-US" sz="2400"/>
              <a:t>See Vaccine Storage and Handling Toolkit, Section 6 for Transport System Recommendations.</a:t>
            </a:r>
            <a:r>
              <a:rPr lang="en-US" sz="2400">
                <a:solidFill>
                  <a:srgbClr val="FFC000"/>
                </a:solidFill>
              </a:rPr>
              <a:t>  </a:t>
            </a:r>
          </a:p>
          <a:p>
            <a:pPr marL="255985" indent="-255985">
              <a:lnSpc>
                <a:spcPct val="90000"/>
              </a:lnSpc>
              <a:spcBef>
                <a:spcPct val="20000"/>
              </a:spcBef>
              <a:buSzPct val="125000"/>
              <a:buFont typeface="Arial" pitchFamily="34" charset="0"/>
              <a:buChar char="•"/>
            </a:pPr>
            <a:r>
              <a:rPr lang="en-US" sz="2400">
                <a:solidFill>
                  <a:srgbClr val="FFC000"/>
                </a:solidFill>
              </a:rPr>
              <a:t>For COVID-19 vaccine, see specific vaccine guidelines.</a:t>
            </a:r>
          </a:p>
        </p:txBody>
      </p:sp>
      <p:sp>
        <p:nvSpPr>
          <p:cNvPr id="275461" name="Text Box 5"/>
          <p:cNvSpPr txBox="1">
            <a:spLocks noChangeArrowheads="1"/>
          </p:cNvSpPr>
          <p:nvPr/>
        </p:nvSpPr>
        <p:spPr bwMode="auto">
          <a:xfrm>
            <a:off x="4302129" y="6437345"/>
            <a:ext cx="3933399" cy="276999"/>
          </a:xfrm>
          <a:prstGeom prst="rect">
            <a:avLst/>
          </a:prstGeom>
          <a:noFill/>
          <a:ln w="9525">
            <a:noFill/>
            <a:miter lim="800000"/>
            <a:headEnd/>
            <a:tailEnd/>
          </a:ln>
          <a:effectLst/>
        </p:spPr>
        <p:txBody>
          <a:bodyPr wrap="square">
            <a:spAutoFit/>
          </a:bodyPr>
          <a:lstStyle/>
          <a:p>
            <a:pPr>
              <a:spcBef>
                <a:spcPct val="50000"/>
              </a:spcBef>
            </a:pPr>
            <a:r>
              <a:rPr lang="en-US" sz="1200" b="1">
                <a:latin typeface="Calibri" pitchFamily="34" charset="0"/>
              </a:rPr>
              <a:t>*Vaccine Storage and Handling Toolkit,  January 2020</a:t>
            </a:r>
          </a:p>
        </p:txBody>
      </p:sp>
      <p:sp>
        <p:nvSpPr>
          <p:cNvPr id="3" name="Slide Number Placeholder 2"/>
          <p:cNvSpPr>
            <a:spLocks noGrp="1"/>
          </p:cNvSpPr>
          <p:nvPr>
            <p:ph type="sldNum" sz="quarter" idx="12"/>
          </p:nvPr>
        </p:nvSpPr>
        <p:spPr>
          <a:xfrm>
            <a:off x="11243732" y="6284586"/>
            <a:ext cx="465667" cy="291259"/>
          </a:xfrm>
        </p:spPr>
        <p:txBody>
          <a:bodyPr/>
          <a:lstStyle/>
          <a:p>
            <a:fld id="{6D22F896-40B5-4ADD-8801-0D06FADFA095}" type="slidenum">
              <a:rPr lang="en-US" smtClean="0"/>
              <a:t>106</a:t>
            </a:fld>
            <a:endParaRPr lang="en-US"/>
          </a:p>
        </p:txBody>
      </p:sp>
      <p:sp>
        <p:nvSpPr>
          <p:cNvPr id="4" name="Footer Placeholder 3">
            <a:extLst>
              <a:ext uri="{FF2B5EF4-FFF2-40B4-BE49-F238E27FC236}">
                <a16:creationId xmlns:a16="http://schemas.microsoft.com/office/drawing/2014/main" id="{1E78A9BD-40E2-6043-85E0-01103CF21F1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8204467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2BB5-92FB-E543-AE80-9FD45B68702E}"/>
              </a:ext>
            </a:extLst>
          </p:cNvPr>
          <p:cNvSpPr>
            <a:spLocks noGrp="1"/>
          </p:cNvSpPr>
          <p:nvPr>
            <p:ph type="title"/>
          </p:nvPr>
        </p:nvSpPr>
        <p:spPr/>
        <p:txBody>
          <a:bodyPr>
            <a:normAutofit fontScale="90000"/>
          </a:bodyPr>
          <a:lstStyle/>
          <a:p>
            <a:r>
              <a:rPr lang="en-US">
                <a:solidFill>
                  <a:schemeClr val="accent5">
                    <a:lumMod val="60000"/>
                    <a:lumOff val="40000"/>
                  </a:schemeClr>
                </a:solidFill>
              </a:rPr>
              <a:t>Vaccine Administration Best practices – Route, Dose, Site, Needle Size</a:t>
            </a:r>
          </a:p>
        </p:txBody>
      </p:sp>
      <p:pic>
        <p:nvPicPr>
          <p:cNvPr id="7" name="Content Placeholder 6" descr="Table&#10;&#10;Description automatically generated">
            <a:extLst>
              <a:ext uri="{FF2B5EF4-FFF2-40B4-BE49-F238E27FC236}">
                <a16:creationId xmlns:a16="http://schemas.microsoft.com/office/drawing/2014/main" id="{9418DC5F-3CDA-D842-87BB-DB478E1D4946}"/>
              </a:ext>
            </a:extLst>
          </p:cNvPr>
          <p:cNvPicPr>
            <a:picLocks noGrp="1" noChangeAspect="1"/>
          </p:cNvPicPr>
          <p:nvPr>
            <p:ph idx="1"/>
          </p:nvPr>
        </p:nvPicPr>
        <p:blipFill rotWithShape="1">
          <a:blip r:embed="rId3"/>
          <a:srcRect l="3052" r="2969"/>
          <a:stretch/>
        </p:blipFill>
        <p:spPr>
          <a:xfrm>
            <a:off x="198783" y="2007704"/>
            <a:ext cx="6122504" cy="4191484"/>
          </a:xfrm>
        </p:spPr>
      </p:pic>
      <p:sp>
        <p:nvSpPr>
          <p:cNvPr id="5" name="Slide Number Placeholder 4">
            <a:extLst>
              <a:ext uri="{FF2B5EF4-FFF2-40B4-BE49-F238E27FC236}">
                <a16:creationId xmlns:a16="http://schemas.microsoft.com/office/drawing/2014/main" id="{B73AA83A-6105-CD41-8994-1C3BC6FB6785}"/>
              </a:ext>
            </a:extLst>
          </p:cNvPr>
          <p:cNvSpPr>
            <a:spLocks noGrp="1"/>
          </p:cNvSpPr>
          <p:nvPr>
            <p:ph type="sldNum" sz="quarter" idx="12"/>
          </p:nvPr>
        </p:nvSpPr>
        <p:spPr/>
        <p:txBody>
          <a:bodyPr/>
          <a:lstStyle/>
          <a:p>
            <a:fld id="{6D22F896-40B5-4ADD-8801-0D06FADFA095}" type="slidenum">
              <a:rPr lang="en-US" smtClean="0"/>
              <a:t>107</a:t>
            </a:fld>
            <a:endParaRPr lang="en-US"/>
          </a:p>
        </p:txBody>
      </p:sp>
      <p:pic>
        <p:nvPicPr>
          <p:cNvPr id="9" name="Picture 8" descr="Diagram, table&#10;&#10;Description automatically generated">
            <a:extLst>
              <a:ext uri="{FF2B5EF4-FFF2-40B4-BE49-F238E27FC236}">
                <a16:creationId xmlns:a16="http://schemas.microsoft.com/office/drawing/2014/main" id="{F998DC1C-09E2-4240-8706-0B15D1F80616}"/>
              </a:ext>
            </a:extLst>
          </p:cNvPr>
          <p:cNvPicPr>
            <a:picLocks noChangeAspect="1"/>
          </p:cNvPicPr>
          <p:nvPr/>
        </p:nvPicPr>
        <p:blipFill>
          <a:blip r:embed="rId4"/>
          <a:stretch>
            <a:fillRect/>
          </a:stretch>
        </p:blipFill>
        <p:spPr>
          <a:xfrm>
            <a:off x="6706193" y="2007704"/>
            <a:ext cx="5485808" cy="4191484"/>
          </a:xfrm>
          <a:prstGeom prst="rect">
            <a:avLst/>
          </a:prstGeom>
        </p:spPr>
      </p:pic>
      <p:sp>
        <p:nvSpPr>
          <p:cNvPr id="10" name="TextBox 9">
            <a:extLst>
              <a:ext uri="{FF2B5EF4-FFF2-40B4-BE49-F238E27FC236}">
                <a16:creationId xmlns:a16="http://schemas.microsoft.com/office/drawing/2014/main" id="{2B77B702-1D42-7041-B46F-19AC0DE76A18}"/>
              </a:ext>
            </a:extLst>
          </p:cNvPr>
          <p:cNvSpPr txBox="1"/>
          <p:nvPr/>
        </p:nvSpPr>
        <p:spPr>
          <a:xfrm>
            <a:off x="5109882" y="6406029"/>
            <a:ext cx="5029200" cy="369332"/>
          </a:xfrm>
          <a:prstGeom prst="rect">
            <a:avLst/>
          </a:prstGeom>
          <a:noFill/>
        </p:spPr>
        <p:txBody>
          <a:bodyPr wrap="square" rtlCol="0">
            <a:spAutoFit/>
          </a:bodyPr>
          <a:lstStyle/>
          <a:p>
            <a:r>
              <a:rPr lang="en-US"/>
              <a:t>https://</a:t>
            </a:r>
            <a:r>
              <a:rPr lang="en-US" err="1"/>
              <a:t>www.immunize.org</a:t>
            </a:r>
            <a:r>
              <a:rPr lang="en-US"/>
              <a:t>/</a:t>
            </a:r>
            <a:r>
              <a:rPr lang="en-US" err="1"/>
              <a:t>catg.d</a:t>
            </a:r>
            <a:r>
              <a:rPr lang="en-US"/>
              <a:t>/p3085.pdf</a:t>
            </a:r>
          </a:p>
        </p:txBody>
      </p:sp>
      <p:sp>
        <p:nvSpPr>
          <p:cNvPr id="3" name="Footer Placeholder 2">
            <a:extLst>
              <a:ext uri="{FF2B5EF4-FFF2-40B4-BE49-F238E27FC236}">
                <a16:creationId xmlns:a16="http://schemas.microsoft.com/office/drawing/2014/main" id="{DEDBF305-7DCB-7B4C-A0CF-9DA2AEF7578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4192697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0BBCD-1975-DA4D-B121-5B471E53F627}"/>
              </a:ext>
            </a:extLst>
          </p:cNvPr>
          <p:cNvSpPr>
            <a:spLocks noGrp="1"/>
          </p:cNvSpPr>
          <p:nvPr>
            <p:ph type="title"/>
          </p:nvPr>
        </p:nvSpPr>
        <p:spPr/>
        <p:txBody>
          <a:bodyPr>
            <a:normAutofit fontScale="90000"/>
          </a:bodyPr>
          <a:lstStyle/>
          <a:p>
            <a:r>
              <a:rPr lang="en-US">
                <a:solidFill>
                  <a:schemeClr val="accent5">
                    <a:lumMod val="60000"/>
                    <a:lumOff val="40000"/>
                  </a:schemeClr>
                </a:solidFill>
              </a:rPr>
              <a:t>How to administer IM and SC vaccine injections</a:t>
            </a:r>
          </a:p>
        </p:txBody>
      </p:sp>
      <p:pic>
        <p:nvPicPr>
          <p:cNvPr id="7" name="Content Placeholder 6" descr="Table&#10;&#10;Description automatically generated">
            <a:extLst>
              <a:ext uri="{FF2B5EF4-FFF2-40B4-BE49-F238E27FC236}">
                <a16:creationId xmlns:a16="http://schemas.microsoft.com/office/drawing/2014/main" id="{A4FD79D6-7350-B843-8D97-882F7D18DA7C}"/>
              </a:ext>
            </a:extLst>
          </p:cNvPr>
          <p:cNvPicPr>
            <a:picLocks noGrp="1" noChangeAspect="1"/>
          </p:cNvPicPr>
          <p:nvPr>
            <p:ph idx="1"/>
          </p:nvPr>
        </p:nvPicPr>
        <p:blipFill>
          <a:blip r:embed="rId3"/>
          <a:stretch>
            <a:fillRect/>
          </a:stretch>
        </p:blipFill>
        <p:spPr>
          <a:xfrm>
            <a:off x="321220" y="1797766"/>
            <a:ext cx="5774780" cy="3262468"/>
          </a:xfrm>
        </p:spPr>
      </p:pic>
      <p:sp>
        <p:nvSpPr>
          <p:cNvPr id="5" name="Slide Number Placeholder 4">
            <a:extLst>
              <a:ext uri="{FF2B5EF4-FFF2-40B4-BE49-F238E27FC236}">
                <a16:creationId xmlns:a16="http://schemas.microsoft.com/office/drawing/2014/main" id="{4DD8ED8A-5F08-AB48-A586-1A69B34DCCEA}"/>
              </a:ext>
            </a:extLst>
          </p:cNvPr>
          <p:cNvSpPr>
            <a:spLocks noGrp="1"/>
          </p:cNvSpPr>
          <p:nvPr>
            <p:ph type="sldNum" sz="quarter" idx="12"/>
          </p:nvPr>
        </p:nvSpPr>
        <p:spPr/>
        <p:txBody>
          <a:bodyPr/>
          <a:lstStyle/>
          <a:p>
            <a:fld id="{6D22F896-40B5-4ADD-8801-0D06FADFA095}" type="slidenum">
              <a:rPr lang="en-US" smtClean="0"/>
              <a:t>108</a:t>
            </a:fld>
            <a:endParaRPr lang="en-US"/>
          </a:p>
        </p:txBody>
      </p:sp>
      <p:pic>
        <p:nvPicPr>
          <p:cNvPr id="9" name="Picture 8" descr="Diagram&#10;&#10;Description automatically generated">
            <a:extLst>
              <a:ext uri="{FF2B5EF4-FFF2-40B4-BE49-F238E27FC236}">
                <a16:creationId xmlns:a16="http://schemas.microsoft.com/office/drawing/2014/main" id="{71EA1855-E955-D54E-8119-A68664330397}"/>
              </a:ext>
            </a:extLst>
          </p:cNvPr>
          <p:cNvPicPr>
            <a:picLocks noChangeAspect="1"/>
          </p:cNvPicPr>
          <p:nvPr/>
        </p:nvPicPr>
        <p:blipFill>
          <a:blip r:embed="rId4"/>
          <a:stretch>
            <a:fillRect/>
          </a:stretch>
        </p:blipFill>
        <p:spPr>
          <a:xfrm>
            <a:off x="6126691" y="2743200"/>
            <a:ext cx="6097385" cy="4114800"/>
          </a:xfrm>
          <a:prstGeom prst="rect">
            <a:avLst/>
          </a:prstGeom>
        </p:spPr>
      </p:pic>
      <p:sp>
        <p:nvSpPr>
          <p:cNvPr id="10" name="TextBox 9">
            <a:extLst>
              <a:ext uri="{FF2B5EF4-FFF2-40B4-BE49-F238E27FC236}">
                <a16:creationId xmlns:a16="http://schemas.microsoft.com/office/drawing/2014/main" id="{D9B484F4-1136-B146-B2E9-14F2A28B5A82}"/>
              </a:ext>
            </a:extLst>
          </p:cNvPr>
          <p:cNvSpPr txBox="1"/>
          <p:nvPr/>
        </p:nvSpPr>
        <p:spPr>
          <a:xfrm>
            <a:off x="1196788" y="6169709"/>
            <a:ext cx="4639236" cy="369332"/>
          </a:xfrm>
          <a:prstGeom prst="rect">
            <a:avLst/>
          </a:prstGeom>
          <a:noFill/>
        </p:spPr>
        <p:txBody>
          <a:bodyPr wrap="square" rtlCol="0">
            <a:spAutoFit/>
          </a:bodyPr>
          <a:lstStyle/>
          <a:p>
            <a:r>
              <a:rPr lang="en-US"/>
              <a:t>https://</a:t>
            </a:r>
            <a:r>
              <a:rPr lang="en-US" err="1"/>
              <a:t>www.immunize.org</a:t>
            </a:r>
            <a:r>
              <a:rPr lang="en-US"/>
              <a:t>/</a:t>
            </a:r>
            <a:r>
              <a:rPr lang="en-US" err="1"/>
              <a:t>catg.d</a:t>
            </a:r>
            <a:r>
              <a:rPr lang="en-US"/>
              <a:t>/p2020.pdf</a:t>
            </a:r>
          </a:p>
        </p:txBody>
      </p:sp>
      <p:sp>
        <p:nvSpPr>
          <p:cNvPr id="3" name="Footer Placeholder 2">
            <a:extLst>
              <a:ext uri="{FF2B5EF4-FFF2-40B4-BE49-F238E27FC236}">
                <a16:creationId xmlns:a16="http://schemas.microsoft.com/office/drawing/2014/main" id="{79DEDD57-B3FB-F349-8C48-8F31B4C66CC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8849831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65B5-2052-414C-B2F2-1C6D5282494D}"/>
              </a:ext>
            </a:extLst>
          </p:cNvPr>
          <p:cNvSpPr>
            <a:spLocks noGrp="1"/>
          </p:cNvSpPr>
          <p:nvPr>
            <p:ph type="title"/>
          </p:nvPr>
        </p:nvSpPr>
        <p:spPr/>
        <p:txBody>
          <a:bodyPr>
            <a:normAutofit fontScale="90000"/>
          </a:bodyPr>
          <a:lstStyle/>
          <a:p>
            <a:r>
              <a:rPr lang="en-US">
                <a:solidFill>
                  <a:schemeClr val="accent5">
                    <a:lumMod val="60000"/>
                    <a:lumOff val="40000"/>
                  </a:schemeClr>
                </a:solidFill>
              </a:rPr>
              <a:t>Training Tools: Skills Checklist for Vaccine Administration</a:t>
            </a:r>
          </a:p>
        </p:txBody>
      </p:sp>
      <p:pic>
        <p:nvPicPr>
          <p:cNvPr id="7" name="Content Placeholder 6" descr="Table&#10;&#10;Description automatically generated">
            <a:extLst>
              <a:ext uri="{FF2B5EF4-FFF2-40B4-BE49-F238E27FC236}">
                <a16:creationId xmlns:a16="http://schemas.microsoft.com/office/drawing/2014/main" id="{1197D46A-2CDF-1745-91E8-32CBB25A0046}"/>
              </a:ext>
            </a:extLst>
          </p:cNvPr>
          <p:cNvPicPr>
            <a:picLocks noGrp="1" noChangeAspect="1"/>
          </p:cNvPicPr>
          <p:nvPr>
            <p:ph idx="1"/>
          </p:nvPr>
        </p:nvPicPr>
        <p:blipFill>
          <a:blip r:embed="rId3"/>
          <a:stretch>
            <a:fillRect/>
          </a:stretch>
        </p:blipFill>
        <p:spPr>
          <a:xfrm>
            <a:off x="154006" y="1690688"/>
            <a:ext cx="4732137" cy="3362601"/>
          </a:xfrm>
        </p:spPr>
      </p:pic>
      <p:sp>
        <p:nvSpPr>
          <p:cNvPr id="5" name="Slide Number Placeholder 4">
            <a:extLst>
              <a:ext uri="{FF2B5EF4-FFF2-40B4-BE49-F238E27FC236}">
                <a16:creationId xmlns:a16="http://schemas.microsoft.com/office/drawing/2014/main" id="{5A0AB662-E3AB-1546-ADAC-EBF81D3E9ABF}"/>
              </a:ext>
            </a:extLst>
          </p:cNvPr>
          <p:cNvSpPr>
            <a:spLocks noGrp="1"/>
          </p:cNvSpPr>
          <p:nvPr>
            <p:ph type="sldNum" sz="quarter" idx="12"/>
          </p:nvPr>
        </p:nvSpPr>
        <p:spPr/>
        <p:txBody>
          <a:bodyPr/>
          <a:lstStyle/>
          <a:p>
            <a:fld id="{6D22F896-40B5-4ADD-8801-0D06FADFA095}" type="slidenum">
              <a:rPr lang="en-US" smtClean="0"/>
              <a:t>109</a:t>
            </a:fld>
            <a:endParaRPr lang="en-US"/>
          </a:p>
        </p:txBody>
      </p:sp>
      <p:pic>
        <p:nvPicPr>
          <p:cNvPr id="9" name="Picture 8" descr="Table&#10;&#10;Description automatically generated">
            <a:extLst>
              <a:ext uri="{FF2B5EF4-FFF2-40B4-BE49-F238E27FC236}">
                <a16:creationId xmlns:a16="http://schemas.microsoft.com/office/drawing/2014/main" id="{CFD1E14D-7B16-6741-86FC-32A43973E118}"/>
              </a:ext>
            </a:extLst>
          </p:cNvPr>
          <p:cNvPicPr>
            <a:picLocks noChangeAspect="1"/>
          </p:cNvPicPr>
          <p:nvPr/>
        </p:nvPicPr>
        <p:blipFill>
          <a:blip r:embed="rId4"/>
          <a:stretch>
            <a:fillRect/>
          </a:stretch>
        </p:blipFill>
        <p:spPr>
          <a:xfrm>
            <a:off x="3287191" y="3638758"/>
            <a:ext cx="4468816" cy="3219242"/>
          </a:xfrm>
          <a:prstGeom prst="rect">
            <a:avLst/>
          </a:prstGeom>
        </p:spPr>
      </p:pic>
      <p:pic>
        <p:nvPicPr>
          <p:cNvPr id="11" name="Picture 10" descr="Table&#10;&#10;Description automatically generated">
            <a:extLst>
              <a:ext uri="{FF2B5EF4-FFF2-40B4-BE49-F238E27FC236}">
                <a16:creationId xmlns:a16="http://schemas.microsoft.com/office/drawing/2014/main" id="{C20CC7E7-DAC5-B24E-A05B-53CAFD1B20F5}"/>
              </a:ext>
            </a:extLst>
          </p:cNvPr>
          <p:cNvPicPr>
            <a:picLocks noChangeAspect="1"/>
          </p:cNvPicPr>
          <p:nvPr/>
        </p:nvPicPr>
        <p:blipFill>
          <a:blip r:embed="rId5"/>
          <a:stretch>
            <a:fillRect/>
          </a:stretch>
        </p:blipFill>
        <p:spPr>
          <a:xfrm>
            <a:off x="6595330" y="1641716"/>
            <a:ext cx="5442664" cy="3831947"/>
          </a:xfrm>
          <a:prstGeom prst="rect">
            <a:avLst/>
          </a:prstGeom>
        </p:spPr>
      </p:pic>
      <p:sp>
        <p:nvSpPr>
          <p:cNvPr id="12" name="TextBox 11">
            <a:extLst>
              <a:ext uri="{FF2B5EF4-FFF2-40B4-BE49-F238E27FC236}">
                <a16:creationId xmlns:a16="http://schemas.microsoft.com/office/drawing/2014/main" id="{F52CFF04-E144-4C43-AFD2-BF77E91C32C4}"/>
              </a:ext>
            </a:extLst>
          </p:cNvPr>
          <p:cNvSpPr txBox="1"/>
          <p:nvPr/>
        </p:nvSpPr>
        <p:spPr>
          <a:xfrm>
            <a:off x="8050697" y="5800705"/>
            <a:ext cx="2743200" cy="646331"/>
          </a:xfrm>
          <a:prstGeom prst="rect">
            <a:avLst/>
          </a:prstGeom>
          <a:noFill/>
        </p:spPr>
        <p:txBody>
          <a:bodyPr wrap="square" rtlCol="0">
            <a:spAutoFit/>
          </a:bodyPr>
          <a:lstStyle/>
          <a:p>
            <a:r>
              <a:rPr lang="en-US"/>
              <a:t>https://</a:t>
            </a:r>
            <a:r>
              <a:rPr lang="en-US" err="1"/>
              <a:t>www.immunize.org</a:t>
            </a:r>
            <a:r>
              <a:rPr lang="en-US"/>
              <a:t>/</a:t>
            </a:r>
            <a:r>
              <a:rPr lang="en-US" err="1"/>
              <a:t>catg.d</a:t>
            </a:r>
            <a:r>
              <a:rPr lang="en-US"/>
              <a:t>/p7010.pdf</a:t>
            </a:r>
          </a:p>
        </p:txBody>
      </p:sp>
      <p:sp>
        <p:nvSpPr>
          <p:cNvPr id="3" name="Footer Placeholder 2">
            <a:extLst>
              <a:ext uri="{FF2B5EF4-FFF2-40B4-BE49-F238E27FC236}">
                <a16:creationId xmlns:a16="http://schemas.microsoft.com/office/drawing/2014/main" id="{675D9972-BFD8-A34D-A5E1-A655B5E5DBFF}"/>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984266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5614" y="151987"/>
            <a:ext cx="7674429" cy="584775"/>
          </a:xfrm>
          <a:prstGeom prst="rect">
            <a:avLst/>
          </a:prstGeom>
          <a:noFill/>
        </p:spPr>
        <p:txBody>
          <a:bodyPr wrap="square" rtlCol="0">
            <a:spAutoFit/>
          </a:bodyPr>
          <a:lstStyle/>
          <a:p>
            <a:r>
              <a:rPr lang="en-US" sz="3200">
                <a:solidFill>
                  <a:schemeClr val="accent5">
                    <a:lumMod val="60000"/>
                    <a:lumOff val="40000"/>
                  </a:schemeClr>
                </a:solidFill>
                <a:latin typeface="+mj-lt"/>
              </a:rPr>
              <a:t>Improving DTaP 4</a:t>
            </a:r>
            <a:r>
              <a:rPr lang="en-US" sz="3200" baseline="30000">
                <a:solidFill>
                  <a:schemeClr val="accent5">
                    <a:lumMod val="60000"/>
                    <a:lumOff val="40000"/>
                  </a:schemeClr>
                </a:solidFill>
                <a:latin typeface="+mj-lt"/>
              </a:rPr>
              <a:t>th</a:t>
            </a:r>
            <a:r>
              <a:rPr lang="en-US" sz="3200">
                <a:solidFill>
                  <a:schemeClr val="accent5">
                    <a:lumMod val="60000"/>
                    <a:lumOff val="40000"/>
                  </a:schemeClr>
                </a:solidFill>
                <a:latin typeface="+mj-lt"/>
              </a:rPr>
              <a:t> Dose Coverage</a:t>
            </a:r>
          </a:p>
        </p:txBody>
      </p:sp>
      <p:sp>
        <p:nvSpPr>
          <p:cNvPr id="4" name="TextBox 3"/>
          <p:cNvSpPr txBox="1"/>
          <p:nvPr/>
        </p:nvSpPr>
        <p:spPr>
          <a:xfrm>
            <a:off x="315840" y="1771913"/>
            <a:ext cx="11560320" cy="2800767"/>
          </a:xfrm>
          <a:prstGeom prst="rect">
            <a:avLst/>
          </a:prstGeom>
          <a:noFill/>
        </p:spPr>
        <p:txBody>
          <a:bodyPr wrap="square" rtlCol="0">
            <a:spAutoFit/>
          </a:bodyPr>
          <a:lstStyle/>
          <a:p>
            <a:r>
              <a:rPr lang="en-US" sz="2200"/>
              <a:t>Prior research has identified the 4th dose of DTaP as one of the main contributors to non-completion of the primary series by age 2.</a:t>
            </a:r>
          </a:p>
          <a:p>
            <a:endParaRPr lang="en-US" sz="2200"/>
          </a:p>
          <a:p>
            <a:r>
              <a:rPr lang="en-US" sz="2200"/>
              <a:t>In the years 2015-2016, Dose #3 coverage = 93.8%, but Dose #4 = </a:t>
            </a:r>
            <a:r>
              <a:rPr lang="en-US" sz="2200" u="sng"/>
              <a:t>80.3%. </a:t>
            </a:r>
          </a:p>
          <a:p>
            <a:r>
              <a:rPr lang="en-US" sz="2200"/>
              <a:t>Similarly in 2018-2019, Dose #3 coverage = 94.2% but Dose $ 4 = 81.9%</a:t>
            </a:r>
          </a:p>
          <a:p>
            <a:endParaRPr lang="en-US" sz="2200"/>
          </a:p>
          <a:p>
            <a:pPr marL="800100" lvl="1" indent="-342900">
              <a:buFont typeface="Arial" panose="020B0604020202020204" pitchFamily="34" charset="0"/>
              <a:buChar char="•"/>
            </a:pPr>
            <a:endParaRPr lang="en-US" sz="2200"/>
          </a:p>
          <a:p>
            <a:pPr algn="ctr"/>
            <a:r>
              <a:rPr lang="en-US" sz="2200"/>
              <a:t>GRITS can be a valuable tool to help address these challenges.</a:t>
            </a:r>
          </a:p>
        </p:txBody>
      </p:sp>
      <p:sp>
        <p:nvSpPr>
          <p:cNvPr id="7" name="Slide Number Placeholder 6"/>
          <p:cNvSpPr>
            <a:spLocks noGrp="1"/>
          </p:cNvSpPr>
          <p:nvPr>
            <p:ph type="sldNum" sz="quarter" idx="12"/>
          </p:nvPr>
        </p:nvSpPr>
        <p:spPr/>
        <p:txBody>
          <a:bodyPr/>
          <a:lstStyle/>
          <a:p>
            <a:fld id="{6D22F896-40B5-4ADD-8801-0D06FADFA095}" type="slidenum">
              <a:rPr lang="en-US" smtClean="0"/>
              <a:t>11</a:t>
            </a:fld>
            <a:endParaRPr lang="en-US"/>
          </a:p>
        </p:txBody>
      </p:sp>
      <p:sp>
        <p:nvSpPr>
          <p:cNvPr id="8" name="Footer Placeholder 7">
            <a:extLst>
              <a:ext uri="{FF2B5EF4-FFF2-40B4-BE49-F238E27FC236}">
                <a16:creationId xmlns:a16="http://schemas.microsoft.com/office/drawing/2014/main" id="{0398DB31-D269-5D42-BB6A-7A718AC75604}"/>
              </a:ext>
            </a:extLst>
          </p:cNvPr>
          <p:cNvSpPr>
            <a:spLocks noGrp="1"/>
          </p:cNvSpPr>
          <p:nvPr>
            <p:ph type="ftr" sz="quarter" idx="11"/>
          </p:nvPr>
        </p:nvSpPr>
        <p:spPr>
          <a:xfrm>
            <a:off x="1097972" y="5819482"/>
            <a:ext cx="9996055" cy="719430"/>
          </a:xfrm>
        </p:spPr>
        <p:txBody>
          <a:bodyPr/>
          <a:lstStyle/>
          <a:p>
            <a:pPr algn="l"/>
            <a:r>
              <a:rPr lang="en-US">
                <a:hlinkClick r:id="rId3"/>
              </a:rPr>
              <a:t>November 2023</a:t>
            </a:r>
            <a:endParaRPr lang="en-US"/>
          </a:p>
        </p:txBody>
      </p:sp>
      <p:sp>
        <p:nvSpPr>
          <p:cNvPr id="3" name="TextBox 2">
            <a:extLst>
              <a:ext uri="{FF2B5EF4-FFF2-40B4-BE49-F238E27FC236}">
                <a16:creationId xmlns:a16="http://schemas.microsoft.com/office/drawing/2014/main" id="{482B11A9-8192-54D7-BFFF-BEDB97AC077C}"/>
              </a:ext>
            </a:extLst>
          </p:cNvPr>
          <p:cNvSpPr txBox="1"/>
          <p:nvPr/>
        </p:nvSpPr>
        <p:spPr>
          <a:xfrm>
            <a:off x="2229853" y="5342020"/>
            <a:ext cx="8406063" cy="307777"/>
          </a:xfrm>
          <a:prstGeom prst="rect">
            <a:avLst/>
          </a:prstGeom>
          <a:noFill/>
        </p:spPr>
        <p:txBody>
          <a:bodyPr wrap="square" rtlCol="0">
            <a:spAutoFit/>
          </a:bodyPr>
          <a:lstStyle/>
          <a:p>
            <a:r>
              <a:rPr lang="en-US" sz="1400"/>
              <a:t>https://</a:t>
            </a:r>
            <a:r>
              <a:rPr lang="en-US" sz="1400" err="1"/>
              <a:t>www.cdc.gov</a:t>
            </a:r>
            <a:r>
              <a:rPr lang="en-US" sz="1400"/>
              <a:t>/vaccines/</a:t>
            </a:r>
            <a:r>
              <a:rPr lang="en-US" sz="1400" err="1"/>
              <a:t>imz</a:t>
            </a:r>
            <a:r>
              <a:rPr lang="en-US" sz="1400"/>
              <a:t>-managers/coverage/</a:t>
            </a:r>
            <a:r>
              <a:rPr lang="en-US" sz="1400" err="1"/>
              <a:t>childvaxview</a:t>
            </a:r>
            <a:r>
              <a:rPr lang="en-US" sz="1400"/>
              <a:t>/interactive-reports/</a:t>
            </a:r>
            <a:r>
              <a:rPr lang="en-US" sz="1400" err="1"/>
              <a:t>index.html</a:t>
            </a:r>
            <a:endParaRPr lang="en-US" sz="1400"/>
          </a:p>
        </p:txBody>
      </p:sp>
    </p:spTree>
    <p:extLst>
      <p:ext uri="{BB962C8B-B14F-4D97-AF65-F5344CB8AC3E}">
        <p14:creationId xmlns:p14="http://schemas.microsoft.com/office/powerpoint/2010/main" val="23962209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419" y="433339"/>
            <a:ext cx="9800665" cy="857250"/>
          </a:xfrm>
        </p:spPr>
        <p:txBody>
          <a:bodyPr>
            <a:noAutofit/>
          </a:bodyPr>
          <a:lstStyle/>
          <a:p>
            <a:pPr algn="ctr"/>
            <a:r>
              <a:rPr lang="en-US" sz="3200" b="1">
                <a:solidFill>
                  <a:schemeClr val="accent5">
                    <a:lumMod val="60000"/>
                    <a:lumOff val="40000"/>
                  </a:schemeClr>
                </a:solidFill>
                <a:latin typeface="Arial" panose="020B0604020202020204" pitchFamily="34" charset="0"/>
                <a:cs typeface="Arial" panose="020B0604020202020204" pitchFamily="34" charset="0"/>
              </a:rPr>
              <a:t>Improper Immunization Administration</a:t>
            </a:r>
            <a:br>
              <a:rPr lang="en-US" sz="3200" b="1">
                <a:solidFill>
                  <a:schemeClr val="accent5">
                    <a:lumMod val="60000"/>
                    <a:lumOff val="40000"/>
                  </a:schemeClr>
                </a:solidFill>
                <a:latin typeface="Arial" panose="020B0604020202020204" pitchFamily="34" charset="0"/>
                <a:cs typeface="Arial" panose="020B0604020202020204" pitchFamily="34" charset="0"/>
              </a:rPr>
            </a:br>
            <a:r>
              <a:rPr lang="en-US" sz="3200" b="1">
                <a:solidFill>
                  <a:schemeClr val="accent5">
                    <a:lumMod val="60000"/>
                    <a:lumOff val="40000"/>
                  </a:schemeClr>
                </a:solidFill>
                <a:latin typeface="Arial" panose="020B0604020202020204" pitchFamily="34" charset="0"/>
                <a:cs typeface="Arial" panose="020B0604020202020204" pitchFamily="34" charset="0"/>
              </a:rPr>
              <a:t> Practices with </a:t>
            </a:r>
            <a:r>
              <a:rPr lang="en-US" sz="3200" b="1" u="sng">
                <a:solidFill>
                  <a:schemeClr val="accent5">
                    <a:lumMod val="60000"/>
                    <a:lumOff val="40000"/>
                  </a:schemeClr>
                </a:solidFill>
                <a:latin typeface="Arial" panose="020B0604020202020204" pitchFamily="34" charset="0"/>
                <a:cs typeface="Arial" panose="020B0604020202020204" pitchFamily="34" charset="0"/>
              </a:rPr>
              <a:t>Any</a:t>
            </a:r>
            <a:r>
              <a:rPr lang="en-US" sz="3200" b="1">
                <a:solidFill>
                  <a:schemeClr val="accent5">
                    <a:lumMod val="60000"/>
                    <a:lumOff val="40000"/>
                  </a:schemeClr>
                </a:solidFill>
                <a:latin typeface="Arial" panose="020B0604020202020204" pitchFamily="34" charset="0"/>
                <a:cs typeface="Arial" panose="020B0604020202020204" pitchFamily="34" charset="0"/>
              </a:rPr>
              <a:t> Vaccine</a:t>
            </a:r>
          </a:p>
        </p:txBody>
      </p:sp>
      <p:sp>
        <p:nvSpPr>
          <p:cNvPr id="3" name="Content Placeholder 2"/>
          <p:cNvSpPr>
            <a:spLocks noGrp="1"/>
          </p:cNvSpPr>
          <p:nvPr>
            <p:ph idx="1"/>
          </p:nvPr>
        </p:nvSpPr>
        <p:spPr>
          <a:xfrm>
            <a:off x="726141" y="1656349"/>
            <a:ext cx="10865223" cy="4953000"/>
          </a:xfrm>
        </p:spPr>
        <p:txBody>
          <a:bodyPr>
            <a:normAutofit/>
          </a:bodyPr>
          <a:lstStyle/>
          <a:p>
            <a:pPr marL="0" indent="0">
              <a:buNone/>
            </a:pPr>
            <a:r>
              <a:rPr lang="en-US" sz="2400">
                <a:latin typeface="Arial" panose="020B0604020202020204" pitchFamily="34" charset="0"/>
                <a:cs typeface="Arial" panose="020B0604020202020204" pitchFamily="34" charset="0"/>
              </a:rPr>
              <a:t>DO NOT re-use needles or syringes, due to the possibility of:</a:t>
            </a:r>
          </a:p>
          <a:p>
            <a:pPr lvl="1"/>
            <a:r>
              <a:rPr lang="en-US">
                <a:latin typeface="Arial" panose="020B0604020202020204" pitchFamily="34" charset="0"/>
                <a:cs typeface="Arial" panose="020B0604020202020204" pitchFamily="34" charset="0"/>
              </a:rPr>
              <a:t>Transmission of blood-borne viruses (HCV, HBV, HIV)</a:t>
            </a:r>
          </a:p>
          <a:p>
            <a:pPr lvl="1">
              <a:buFont typeface="Arial" panose="020B0604020202020204" pitchFamily="34" charset="0"/>
              <a:buChar char="•"/>
            </a:pPr>
            <a:r>
              <a:rPr lang="en-US">
                <a:latin typeface="Arial" panose="020B0604020202020204" pitchFamily="34" charset="0"/>
                <a:cs typeface="Arial" panose="020B0604020202020204" pitchFamily="34" charset="0"/>
              </a:rPr>
              <a:t>Referral of providers to licensing boards for disciplinary action</a:t>
            </a:r>
          </a:p>
          <a:p>
            <a:pPr lvl="1">
              <a:buFont typeface="Arial" panose="020B0604020202020204" pitchFamily="34" charset="0"/>
              <a:buChar char="•"/>
            </a:pPr>
            <a:r>
              <a:rPr lang="en-US">
                <a:latin typeface="Arial" panose="020B0604020202020204" pitchFamily="34" charset="0"/>
                <a:cs typeface="Arial" panose="020B0604020202020204" pitchFamily="34" charset="0"/>
              </a:rPr>
              <a:t>Malpractice suits filed by patients</a:t>
            </a:r>
          </a:p>
          <a:p>
            <a:pPr marL="24110" indent="0">
              <a:buNone/>
            </a:pPr>
            <a:endParaRPr lang="en-US" sz="1800">
              <a:latin typeface="Arial" panose="020B0604020202020204" pitchFamily="34" charset="0"/>
              <a:cs typeface="Arial" panose="020B0604020202020204" pitchFamily="34" charset="0"/>
            </a:endParaRPr>
          </a:p>
          <a:p>
            <a:pPr marL="24110" indent="0">
              <a:buNone/>
            </a:pPr>
            <a:r>
              <a:rPr lang="en-US" sz="2400">
                <a:solidFill>
                  <a:srgbClr val="FFC000"/>
                </a:solidFill>
                <a:latin typeface="Arial" panose="020B0604020202020204" pitchFamily="34" charset="0"/>
                <a:cs typeface="Arial" panose="020B0604020202020204" pitchFamily="34" charset="0"/>
              </a:rPr>
              <a:t>Never use partial doses from 2 or more vials to obtain a dose of vaccine</a:t>
            </a:r>
            <a:r>
              <a:rPr lang="en-US" sz="1800">
                <a:solidFill>
                  <a:srgbClr val="FFC000"/>
                </a:solidFill>
                <a:latin typeface="Arial" panose="020B0604020202020204" pitchFamily="34" charset="0"/>
                <a:cs typeface="Arial" panose="020B0604020202020204" pitchFamily="34" charset="0"/>
              </a:rPr>
              <a:t>.**</a:t>
            </a:r>
          </a:p>
          <a:p>
            <a:pPr marL="24110" indent="0">
              <a:buNone/>
            </a:pPr>
            <a:endParaRPr lang="en-US" sz="2400">
              <a:latin typeface="Arial" panose="020B0604020202020204" pitchFamily="34" charset="0"/>
              <a:cs typeface="Arial" panose="020B0604020202020204" pitchFamily="34" charset="0"/>
            </a:endParaRPr>
          </a:p>
          <a:p>
            <a:pPr marL="24110" indent="0">
              <a:buNone/>
            </a:pPr>
            <a:r>
              <a:rPr lang="en-US" sz="2400">
                <a:latin typeface="Arial" panose="020B0604020202020204" pitchFamily="34" charset="0"/>
                <a:cs typeface="Arial" panose="020B0604020202020204" pitchFamily="34" charset="0"/>
              </a:rPr>
              <a:t>Per OSHA and the CDC, you MAY use the same needle to withdraw a diluent, inject this into a lyophilized vaccine vial, and then administer to a patient, providing the needle or syringe has not otherwise been contaminated.**</a:t>
            </a:r>
          </a:p>
          <a:p>
            <a:pPr marL="24110" indent="0">
              <a:buNone/>
            </a:pPr>
            <a:endParaRPr lang="en-US" sz="1800">
              <a:latin typeface="Arial" panose="020B0604020202020204" pitchFamily="34" charset="0"/>
              <a:cs typeface="Arial" panose="020B0604020202020204" pitchFamily="34" charset="0"/>
            </a:endParaRPr>
          </a:p>
        </p:txBody>
      </p:sp>
      <p:sp>
        <p:nvSpPr>
          <p:cNvPr id="4" name="TextBox 3"/>
          <p:cNvSpPr txBox="1"/>
          <p:nvPr/>
        </p:nvSpPr>
        <p:spPr>
          <a:xfrm>
            <a:off x="1653681" y="5767086"/>
            <a:ext cx="8686800" cy="1208023"/>
          </a:xfrm>
          <a:prstGeom prst="rect">
            <a:avLst/>
          </a:prstGeom>
          <a:noFill/>
        </p:spPr>
        <p:txBody>
          <a:bodyPr wrap="square" rtlCol="0">
            <a:spAutoFit/>
          </a:bodyPr>
          <a:lstStyle/>
          <a:p>
            <a:pPr defTabSz="685800"/>
            <a:endParaRPr lang="en-US" sz="1200" b="1" kern="0">
              <a:solidFill>
                <a:srgbClr val="FFFFFF"/>
              </a:solidFill>
            </a:endParaRPr>
          </a:p>
          <a:p>
            <a:pPr defTabSz="685800"/>
            <a:r>
              <a:rPr lang="en-US" sz="1200" b="1" kern="0">
                <a:solidFill>
                  <a:srgbClr val="FFFFFF"/>
                </a:solidFill>
              </a:rPr>
              <a:t>*CDC, NCEZIZ, DHQP. Injection Safety Information for Providers: www.cdc.gov/injectionsafety/providers.html</a:t>
            </a:r>
          </a:p>
          <a:p>
            <a:pPr defTabSz="685800"/>
            <a:r>
              <a:rPr lang="en-US" sz="1200" b="1" kern="0">
                <a:solidFill>
                  <a:srgbClr val="FFFFFF"/>
                </a:solidFill>
              </a:rPr>
              <a:t>**http://www.immunize.org/askexperts/administering-vaccines.asp </a:t>
            </a:r>
          </a:p>
          <a:p>
            <a:pPr defTabSz="685800"/>
            <a:r>
              <a:rPr lang="en-US" sz="1200" b="1" kern="0">
                <a:latin typeface="Arial" panose="020B0604020202020204" pitchFamily="34" charset="0"/>
                <a:cs typeface="Arial" panose="020B0604020202020204" pitchFamily="34" charset="0"/>
              </a:rPr>
              <a:t>**Vaccine Storage and Handling Toolkit, January, 2020</a:t>
            </a:r>
          </a:p>
          <a:p>
            <a:pPr defTabSz="685800"/>
            <a:endParaRPr lang="en-US" sz="1200" b="1" kern="0">
              <a:solidFill>
                <a:srgbClr val="FFFFFF"/>
              </a:solidFill>
            </a:endParaRPr>
          </a:p>
          <a:p>
            <a:pPr defTabSz="685800"/>
            <a:r>
              <a:rPr lang="en-US" sz="1050" b="1" kern="0">
                <a:solidFill>
                  <a:srgbClr val="FFFFFF"/>
                </a:solidFill>
              </a:rPr>
              <a:t>          </a:t>
            </a:r>
          </a:p>
        </p:txBody>
      </p:sp>
      <p:sp>
        <p:nvSpPr>
          <p:cNvPr id="6" name="Slide Number Placeholder 5"/>
          <p:cNvSpPr>
            <a:spLocks noGrp="1"/>
          </p:cNvSpPr>
          <p:nvPr>
            <p:ph type="sldNum" sz="quarter" idx="12"/>
          </p:nvPr>
        </p:nvSpPr>
        <p:spPr/>
        <p:txBody>
          <a:bodyPr/>
          <a:lstStyle/>
          <a:p>
            <a:fld id="{6D22F896-40B5-4ADD-8801-0D06FADFA095}" type="slidenum">
              <a:rPr lang="en-US" smtClean="0"/>
              <a:t>110</a:t>
            </a:fld>
            <a:endParaRPr lang="en-US"/>
          </a:p>
        </p:txBody>
      </p:sp>
      <p:sp>
        <p:nvSpPr>
          <p:cNvPr id="7" name="Footer Placeholder 6">
            <a:extLst>
              <a:ext uri="{FF2B5EF4-FFF2-40B4-BE49-F238E27FC236}">
                <a16:creationId xmlns:a16="http://schemas.microsoft.com/office/drawing/2014/main" id="{293943E2-8BBF-9249-8B2C-39B151CC7613}"/>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0527140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idx="4294967295"/>
          </p:nvPr>
        </p:nvSpPr>
        <p:spPr>
          <a:xfrm>
            <a:off x="3148077" y="337905"/>
            <a:ext cx="5829300" cy="571500"/>
          </a:xfrm>
        </p:spPr>
        <p:txBody>
          <a:bodyPr>
            <a:normAutofit fontScale="90000"/>
          </a:bodyPr>
          <a:lstStyle/>
          <a:p>
            <a:pPr algn="ctr" eaLnBrk="1" hangingPunct="1"/>
            <a:r>
              <a:rPr lang="en-US" sz="3600">
                <a:solidFill>
                  <a:srgbClr val="FFFF99"/>
                </a:solidFill>
              </a:rPr>
              <a:t>Always Document…</a:t>
            </a:r>
          </a:p>
        </p:txBody>
      </p:sp>
      <p:sp>
        <p:nvSpPr>
          <p:cNvPr id="295938" name="Rectangle 3"/>
          <p:cNvSpPr>
            <a:spLocks noGrp="1" noChangeArrowheads="1"/>
          </p:cNvSpPr>
          <p:nvPr>
            <p:ph type="body" idx="4294967295"/>
          </p:nvPr>
        </p:nvSpPr>
        <p:spPr>
          <a:xfrm>
            <a:off x="799212" y="1066439"/>
            <a:ext cx="10527030" cy="3306367"/>
          </a:xfrm>
        </p:spPr>
        <p:txBody>
          <a:bodyPr>
            <a:noAutofit/>
          </a:bodyPr>
          <a:lstStyle/>
          <a:p>
            <a:pPr>
              <a:lnSpc>
                <a:spcPct val="120000"/>
              </a:lnSpc>
              <a:spcBef>
                <a:spcPct val="30000"/>
              </a:spcBef>
              <a:buClr>
                <a:schemeClr val="tx1"/>
              </a:buClr>
            </a:pPr>
            <a:r>
              <a:rPr lang="en-US" sz="2000"/>
              <a:t>Accept only written documentation of prior immunizations</a:t>
            </a:r>
          </a:p>
          <a:p>
            <a:pPr>
              <a:lnSpc>
                <a:spcPct val="120000"/>
              </a:lnSpc>
              <a:spcBef>
                <a:spcPct val="30000"/>
              </a:spcBef>
              <a:buClr>
                <a:schemeClr val="tx1"/>
              </a:buClr>
            </a:pPr>
            <a:r>
              <a:rPr lang="en-US" sz="2000"/>
              <a:t>Provide VIS prior to administration of vaccine</a:t>
            </a:r>
          </a:p>
          <a:p>
            <a:pPr>
              <a:lnSpc>
                <a:spcPct val="120000"/>
              </a:lnSpc>
              <a:spcBef>
                <a:spcPct val="30000"/>
              </a:spcBef>
              <a:buClr>
                <a:schemeClr val="tx1"/>
              </a:buClr>
            </a:pPr>
            <a:r>
              <a:rPr lang="en-US" sz="2000"/>
              <a:t>After vaccine administration, </a:t>
            </a:r>
            <a:r>
              <a:rPr lang="en-US" sz="2000" u="sng"/>
              <a:t>document</a:t>
            </a:r>
            <a:r>
              <a:rPr lang="en-US" sz="2000"/>
              <a:t>:</a:t>
            </a:r>
          </a:p>
          <a:p>
            <a:pPr lvl="1">
              <a:lnSpc>
                <a:spcPct val="120000"/>
              </a:lnSpc>
              <a:spcBef>
                <a:spcPct val="30000"/>
              </a:spcBef>
              <a:buClr>
                <a:schemeClr val="tx1"/>
              </a:buClr>
              <a:buFont typeface="Wingdings" pitchFamily="2" charset="2"/>
              <a:buChar char="ü"/>
            </a:pPr>
            <a:r>
              <a:rPr lang="en-US" sz="2000"/>
              <a:t>Publication date of VIS  &amp; date VIS given</a:t>
            </a:r>
          </a:p>
          <a:p>
            <a:pPr lvl="1" eaLnBrk="1" hangingPunct="1">
              <a:lnSpc>
                <a:spcPct val="120000"/>
              </a:lnSpc>
              <a:spcBef>
                <a:spcPct val="30000"/>
              </a:spcBef>
              <a:buClr>
                <a:schemeClr val="tx1"/>
              </a:buClr>
              <a:buFont typeface="Wingdings" pitchFamily="2" charset="2"/>
              <a:buChar char="ü"/>
            </a:pPr>
            <a:r>
              <a:rPr lang="en-US" sz="2000"/>
              <a:t>Date, site, route, antigen(s), manufacturer, lot # </a:t>
            </a:r>
          </a:p>
          <a:p>
            <a:pPr lvl="1" eaLnBrk="1" hangingPunct="1">
              <a:lnSpc>
                <a:spcPct val="120000"/>
              </a:lnSpc>
              <a:spcBef>
                <a:spcPct val="30000"/>
              </a:spcBef>
              <a:buClr>
                <a:schemeClr val="tx1"/>
              </a:buClr>
              <a:buFont typeface="Wingdings" pitchFamily="2" charset="2"/>
              <a:buChar char="ü"/>
            </a:pPr>
            <a:r>
              <a:rPr lang="en-US" sz="2000"/>
              <a:t>Person administering vaccine, practice name and address</a:t>
            </a:r>
          </a:p>
          <a:p>
            <a:pPr lvl="1">
              <a:lnSpc>
                <a:spcPct val="120000"/>
              </a:lnSpc>
              <a:spcBef>
                <a:spcPct val="30000"/>
              </a:spcBef>
              <a:buClr>
                <a:schemeClr val="tx1"/>
              </a:buClr>
              <a:buFont typeface="Wingdings" pitchFamily="2" charset="2"/>
              <a:buChar char="ü"/>
            </a:pPr>
            <a:r>
              <a:rPr lang="en-US" sz="2000"/>
              <a:t>Vaccine refusals with a signed “Refusal to Vaccinate Form</a:t>
            </a:r>
            <a:r>
              <a:rPr lang="en-US" sz="2000">
                <a:solidFill>
                  <a:schemeClr val="tx1"/>
                </a:solidFill>
              </a:rPr>
              <a:t>”—see Online Resources slide for link to this form</a:t>
            </a:r>
          </a:p>
          <a:p>
            <a:pPr lvl="1">
              <a:lnSpc>
                <a:spcPct val="120000"/>
              </a:lnSpc>
              <a:spcBef>
                <a:spcPct val="30000"/>
              </a:spcBef>
              <a:buClr>
                <a:schemeClr val="tx1"/>
              </a:buClr>
              <a:buFont typeface="Wingdings" pitchFamily="2" charset="2"/>
              <a:buChar char="ü"/>
            </a:pPr>
            <a:r>
              <a:rPr lang="en-US" sz="2000"/>
              <a:t>GA law does not require signed consent for immunizations</a:t>
            </a:r>
          </a:p>
          <a:p>
            <a:pPr>
              <a:lnSpc>
                <a:spcPct val="80000"/>
              </a:lnSpc>
              <a:spcBef>
                <a:spcPct val="30000"/>
              </a:spcBef>
              <a:buClr>
                <a:schemeClr val="tx1"/>
              </a:buClr>
              <a:buFont typeface="Wingdings" pitchFamily="2" charset="2"/>
              <a:buChar char="ü"/>
            </a:pPr>
            <a:endParaRPr lang="en-US" sz="2000"/>
          </a:p>
        </p:txBody>
      </p:sp>
      <p:pic>
        <p:nvPicPr>
          <p:cNvPr id="295939" name="Picture 4"/>
          <p:cNvPicPr>
            <a:picLocks noChangeAspect="1" noChangeArrowheads="1"/>
          </p:cNvPicPr>
          <p:nvPr/>
        </p:nvPicPr>
        <p:blipFill>
          <a:blip r:embed="rId3" cstate="print"/>
          <a:srcRect b="40692"/>
          <a:stretch>
            <a:fillRect/>
          </a:stretch>
        </p:blipFill>
        <p:spPr bwMode="auto">
          <a:xfrm>
            <a:off x="1208247" y="5259786"/>
            <a:ext cx="2640417" cy="1409818"/>
          </a:xfrm>
          <a:prstGeom prst="rect">
            <a:avLst/>
          </a:prstGeom>
          <a:noFill/>
          <a:ln w="9525">
            <a:solidFill>
              <a:srgbClr val="FF99CC"/>
            </a:solidFill>
            <a:miter lim="800000"/>
            <a:headEnd/>
            <a:tailEnd/>
          </a:ln>
        </p:spPr>
      </p:pic>
      <p:pic>
        <p:nvPicPr>
          <p:cNvPr id="295940" name="Picture 5"/>
          <p:cNvPicPr>
            <a:picLocks noChangeAspect="1" noChangeArrowheads="1"/>
          </p:cNvPicPr>
          <p:nvPr/>
        </p:nvPicPr>
        <p:blipFill>
          <a:blip r:embed="rId4" cstate="print"/>
          <a:srcRect/>
          <a:stretch>
            <a:fillRect/>
          </a:stretch>
        </p:blipFill>
        <p:spPr bwMode="auto">
          <a:xfrm>
            <a:off x="4903959" y="5259786"/>
            <a:ext cx="2683296" cy="1409818"/>
          </a:xfrm>
          <a:prstGeom prst="rect">
            <a:avLst/>
          </a:prstGeom>
          <a:noFill/>
          <a:ln w="9525">
            <a:solidFill>
              <a:srgbClr val="99CCFF"/>
            </a:solidFill>
            <a:miter lim="800000"/>
            <a:headEnd/>
            <a:tailEnd/>
          </a:ln>
        </p:spPr>
      </p:pic>
      <p:pic>
        <p:nvPicPr>
          <p:cNvPr id="2" name="Picture 1"/>
          <p:cNvPicPr>
            <a:picLocks noChangeAspect="1"/>
          </p:cNvPicPr>
          <p:nvPr/>
        </p:nvPicPr>
        <p:blipFill>
          <a:blip r:embed="rId5"/>
          <a:stretch>
            <a:fillRect/>
          </a:stretch>
        </p:blipFill>
        <p:spPr>
          <a:xfrm>
            <a:off x="8346393" y="5013085"/>
            <a:ext cx="2457473" cy="1656519"/>
          </a:xfrm>
          <a:prstGeom prst="rect">
            <a:avLst/>
          </a:prstGeom>
        </p:spPr>
      </p:pic>
      <p:sp>
        <p:nvSpPr>
          <p:cNvPr id="4" name="Slide Number Placeholder 3"/>
          <p:cNvSpPr>
            <a:spLocks noGrp="1"/>
          </p:cNvSpPr>
          <p:nvPr>
            <p:ph type="sldNum" sz="quarter" idx="12"/>
          </p:nvPr>
        </p:nvSpPr>
        <p:spPr>
          <a:xfrm>
            <a:off x="11326242" y="6244055"/>
            <a:ext cx="413084" cy="313254"/>
          </a:xfrm>
        </p:spPr>
        <p:txBody>
          <a:bodyPr/>
          <a:lstStyle/>
          <a:p>
            <a:fld id="{6D22F896-40B5-4ADD-8801-0D06FADFA095}" type="slidenum">
              <a:rPr lang="en-US" smtClean="0"/>
              <a:t>111</a:t>
            </a:fld>
            <a:endParaRPr lang="en-US"/>
          </a:p>
        </p:txBody>
      </p:sp>
      <p:sp>
        <p:nvSpPr>
          <p:cNvPr id="5" name="Footer Placeholder 4">
            <a:extLst>
              <a:ext uri="{FF2B5EF4-FFF2-40B4-BE49-F238E27FC236}">
                <a16:creationId xmlns:a16="http://schemas.microsoft.com/office/drawing/2014/main" id="{E0AEEB19-28E9-694E-BD96-BEB76D3D7BF5}"/>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589112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Text Box 2"/>
          <p:cNvSpPr txBox="1">
            <a:spLocks noChangeArrowheads="1"/>
          </p:cNvSpPr>
          <p:nvPr/>
        </p:nvSpPr>
        <p:spPr bwMode="auto">
          <a:xfrm>
            <a:off x="1090862" y="1867989"/>
            <a:ext cx="10842055" cy="5647700"/>
          </a:xfrm>
          <a:prstGeom prst="rect">
            <a:avLst/>
          </a:prstGeom>
          <a:noFill/>
          <a:ln w="9525">
            <a:noFill/>
            <a:miter lim="800000"/>
            <a:headEnd/>
            <a:tailEnd/>
          </a:ln>
        </p:spPr>
        <p:txBody>
          <a:bodyPr wrap="square">
            <a:spAutoFit/>
          </a:bodyPr>
          <a:lstStyle/>
          <a:p>
            <a:pPr algn="ctr" eaLnBrk="0" hangingPunct="0">
              <a:spcBef>
                <a:spcPct val="50000"/>
              </a:spcBef>
              <a:defRPr/>
            </a:pPr>
            <a:r>
              <a:rPr lang="en-US" sz="2800">
                <a:solidFill>
                  <a:srgbClr val="FFFF99"/>
                </a:solidFill>
              </a:rPr>
              <a:t>A ‘Birth to Death’ Immunization Registry</a:t>
            </a:r>
          </a:p>
          <a:p>
            <a:pPr marL="214313" indent="-214313" eaLnBrk="0" hangingPunct="0">
              <a:spcBef>
                <a:spcPct val="50000"/>
              </a:spcBef>
              <a:buClr>
                <a:srgbClr val="FFFFFF"/>
              </a:buClr>
              <a:buFont typeface="Arial" pitchFamily="34" charset="0"/>
              <a:buChar char="•"/>
              <a:defRPr/>
            </a:pPr>
            <a:r>
              <a:rPr lang="en-US" sz="2400">
                <a:solidFill>
                  <a:srgbClr val="FFFFFF"/>
                </a:solidFill>
              </a:rPr>
              <a:t>Providers administering vaccines in Georgia must provide appropriate                     information to GRITS.  </a:t>
            </a:r>
          </a:p>
          <a:p>
            <a:pPr marL="214313" indent="-214313" eaLnBrk="0" hangingPunct="0">
              <a:spcBef>
                <a:spcPct val="50000"/>
              </a:spcBef>
              <a:buClr>
                <a:srgbClr val="FFFFFF"/>
              </a:buClr>
              <a:buFont typeface="Arial" pitchFamily="34" charset="0"/>
              <a:buChar char="•"/>
              <a:defRPr/>
            </a:pPr>
            <a:r>
              <a:rPr lang="en-US" sz="2400">
                <a:solidFill>
                  <a:srgbClr val="FFFFFF"/>
                </a:solidFill>
              </a:rPr>
              <a:t>GRITS personnel can work with your EHR/EMR vendor to create an                        interface between your system and GRITS.</a:t>
            </a:r>
          </a:p>
          <a:p>
            <a:pPr marL="214313" indent="-214313" eaLnBrk="0" hangingPunct="0">
              <a:spcBef>
                <a:spcPct val="50000"/>
              </a:spcBef>
              <a:buClr>
                <a:srgbClr val="FFFFFF"/>
              </a:buClr>
              <a:buFont typeface="Arial" pitchFamily="34" charset="0"/>
              <a:buChar char="•"/>
              <a:defRPr/>
            </a:pPr>
            <a:r>
              <a:rPr lang="en-US" sz="2400"/>
              <a:t>Use GRITS to generate reminders on medical records and/or notify                               patients when vaccines are needed.</a:t>
            </a:r>
          </a:p>
          <a:p>
            <a:pPr marL="214313" indent="-214313" eaLnBrk="0" hangingPunct="0">
              <a:spcBef>
                <a:spcPct val="50000"/>
              </a:spcBef>
              <a:buClr>
                <a:srgbClr val="FFFFFF"/>
              </a:buClr>
              <a:buFont typeface="Arial" pitchFamily="34" charset="0"/>
              <a:buChar char="•"/>
              <a:defRPr/>
            </a:pPr>
            <a:r>
              <a:rPr lang="en-US" sz="2400"/>
              <a:t>Assess your immunization rates using GRITS to improve patient care,                          HEDIS scores, and identify problem areas. </a:t>
            </a:r>
          </a:p>
          <a:p>
            <a:pPr marL="214313" indent="-214313" eaLnBrk="0" hangingPunct="0">
              <a:spcBef>
                <a:spcPct val="50000"/>
              </a:spcBef>
              <a:buClr>
                <a:srgbClr val="FFFFFF"/>
              </a:buClr>
              <a:buFont typeface="Arial" pitchFamily="34" charset="0"/>
              <a:buChar char="•"/>
              <a:defRPr/>
            </a:pPr>
            <a:endParaRPr lang="en-US" sz="2800">
              <a:solidFill>
                <a:srgbClr val="FFFFFF"/>
              </a:solidFill>
              <a:latin typeface="Calibri"/>
            </a:endParaRPr>
          </a:p>
          <a:p>
            <a:pPr eaLnBrk="0" hangingPunct="0">
              <a:spcBef>
                <a:spcPct val="50000"/>
              </a:spcBef>
              <a:defRPr/>
            </a:pPr>
            <a:endParaRPr lang="en-US">
              <a:solidFill>
                <a:srgbClr val="FFFFFF"/>
              </a:solidFill>
              <a:latin typeface="Calibri"/>
            </a:endParaRPr>
          </a:p>
          <a:p>
            <a:pPr eaLnBrk="0" hangingPunct="0">
              <a:spcBef>
                <a:spcPct val="50000"/>
              </a:spcBef>
              <a:defRPr/>
            </a:pPr>
            <a:r>
              <a:rPr lang="en-US" sz="1600">
                <a:solidFill>
                  <a:srgbClr val="FFFFFF"/>
                </a:solidFill>
                <a:latin typeface="Calibri"/>
              </a:rPr>
              <a:t>        </a:t>
            </a:r>
            <a:endParaRPr lang="en-US" sz="1600">
              <a:solidFill>
                <a:srgbClr val="FFC000"/>
              </a:solidFill>
              <a:latin typeface="Calibri"/>
            </a:endParaRPr>
          </a:p>
        </p:txBody>
      </p:sp>
      <p:sp>
        <p:nvSpPr>
          <p:cNvPr id="297988" name="TextBox 4"/>
          <p:cNvSpPr txBox="1">
            <a:spLocks noChangeArrowheads="1"/>
          </p:cNvSpPr>
          <p:nvPr/>
        </p:nvSpPr>
        <p:spPr bwMode="auto">
          <a:xfrm>
            <a:off x="8667750" y="5543551"/>
            <a:ext cx="457200" cy="369332"/>
          </a:xfrm>
          <a:prstGeom prst="rect">
            <a:avLst/>
          </a:prstGeom>
          <a:noFill/>
          <a:ln w="9525">
            <a:noFill/>
            <a:miter lim="800000"/>
            <a:headEnd/>
            <a:tailEnd/>
          </a:ln>
        </p:spPr>
        <p:txBody>
          <a:bodyPr>
            <a:spAutoFit/>
          </a:bodyPr>
          <a:lstStyle/>
          <a:p>
            <a:endParaRPr lang="en-US" b="1">
              <a:solidFill>
                <a:srgbClr val="FFC000"/>
              </a:solidFill>
              <a:latin typeface="Calibri" pitchFamily="34" charset="0"/>
            </a:endParaRPr>
          </a:p>
        </p:txBody>
      </p:sp>
      <p:pic>
        <p:nvPicPr>
          <p:cNvPr id="2" name="Picture 1"/>
          <p:cNvPicPr>
            <a:picLocks noChangeAspect="1"/>
          </p:cNvPicPr>
          <p:nvPr/>
        </p:nvPicPr>
        <p:blipFill>
          <a:blip r:embed="rId3"/>
          <a:stretch>
            <a:fillRect/>
          </a:stretch>
        </p:blipFill>
        <p:spPr>
          <a:xfrm>
            <a:off x="4074695" y="273145"/>
            <a:ext cx="3516106" cy="1435253"/>
          </a:xfrm>
          <a:prstGeom prst="rect">
            <a:avLst/>
          </a:prstGeom>
        </p:spPr>
      </p:pic>
      <p:sp>
        <p:nvSpPr>
          <p:cNvPr id="3" name="TextBox 2"/>
          <p:cNvSpPr txBox="1"/>
          <p:nvPr/>
        </p:nvSpPr>
        <p:spPr>
          <a:xfrm>
            <a:off x="7618" y="6175624"/>
            <a:ext cx="12054841" cy="369332"/>
          </a:xfrm>
          <a:prstGeom prst="rect">
            <a:avLst/>
          </a:prstGeom>
          <a:noFill/>
        </p:spPr>
        <p:txBody>
          <a:bodyPr wrap="square" rtlCol="0">
            <a:spAutoFit/>
          </a:bodyPr>
          <a:lstStyle/>
          <a:p>
            <a:pPr algn="ctr" eaLnBrk="0" hangingPunct="0">
              <a:spcBef>
                <a:spcPct val="50000"/>
              </a:spcBef>
              <a:defRPr/>
            </a:pPr>
            <a:r>
              <a:rPr lang="en-US" sz="1600">
                <a:solidFill>
                  <a:srgbClr val="FFFFFF"/>
                </a:solidFill>
              </a:rPr>
              <a:t>Call the GRITS Training Coordinator (404) 463-0807  or </a:t>
            </a:r>
            <a:r>
              <a:rPr lang="en-US" sz="1600"/>
              <a:t>e-mail </a:t>
            </a:r>
            <a:r>
              <a:rPr lang="en-US">
                <a:latin typeface="Calibri"/>
              </a:rPr>
              <a:t>: </a:t>
            </a:r>
            <a:r>
              <a:rPr lang="en-US">
                <a:solidFill>
                  <a:srgbClr val="FFC000"/>
                </a:solidFill>
              </a:rPr>
              <a:t>https://dph.georgia.gov/georgia-immunization-registry-grits</a:t>
            </a:r>
            <a:endParaRPr lang="en-US">
              <a:solidFill>
                <a:srgbClr val="FFC000"/>
              </a:solidFill>
              <a:latin typeface="Calibri"/>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112</a:t>
            </a:fld>
            <a:endParaRPr lang="en-US"/>
          </a:p>
        </p:txBody>
      </p:sp>
      <p:sp>
        <p:nvSpPr>
          <p:cNvPr id="6" name="Footer Placeholder 5">
            <a:extLst>
              <a:ext uri="{FF2B5EF4-FFF2-40B4-BE49-F238E27FC236}">
                <a16:creationId xmlns:a16="http://schemas.microsoft.com/office/drawing/2014/main" id="{0F12C7FF-7EC1-1E49-BBA0-50BD4306304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922214812"/>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idx="4294967295"/>
          </p:nvPr>
        </p:nvSpPr>
        <p:spPr>
          <a:xfrm>
            <a:off x="2438400" y="838200"/>
            <a:ext cx="7772400" cy="762000"/>
          </a:xfrm>
        </p:spPr>
        <p:txBody>
          <a:bodyPr/>
          <a:lstStyle/>
          <a:p>
            <a:pPr algn="l"/>
            <a:r>
              <a:rPr lang="en-US" sz="4800" b="1" i="1">
                <a:solidFill>
                  <a:srgbClr val="FFFF99"/>
                </a:solidFill>
              </a:rPr>
              <a:t>Test Your Knowledge!</a:t>
            </a:r>
          </a:p>
        </p:txBody>
      </p:sp>
      <p:sp>
        <p:nvSpPr>
          <p:cNvPr id="402435" name="Rectangle 3"/>
          <p:cNvSpPr>
            <a:spLocks noGrp="1" noChangeArrowheads="1"/>
          </p:cNvSpPr>
          <p:nvPr>
            <p:ph type="body" idx="4294967295"/>
          </p:nvPr>
        </p:nvSpPr>
        <p:spPr>
          <a:xfrm>
            <a:off x="1371599" y="2171700"/>
            <a:ext cx="9216189" cy="2514600"/>
          </a:xfrm>
        </p:spPr>
        <p:txBody>
          <a:bodyPr>
            <a:normAutofit lnSpcReduction="10000"/>
          </a:bodyPr>
          <a:lstStyle/>
          <a:p>
            <a:pPr marL="0" indent="0">
              <a:buNone/>
            </a:pPr>
            <a:r>
              <a:rPr lang="en-US" sz="2400"/>
              <a:t>Your office has a large supply of vaccine and space in the refrigerator is always an issue. Since the vaccines can not be stored in the vegetable drawers, the “vaccine manager” removed the bins and is storing some of the vaccines in the space occupied by the drawers.</a:t>
            </a:r>
          </a:p>
          <a:p>
            <a:pPr marL="0" indent="0">
              <a:buNone/>
            </a:pPr>
            <a:endParaRPr lang="en-US" sz="2400"/>
          </a:p>
          <a:p>
            <a:pPr marL="0" indent="0">
              <a:buNone/>
            </a:pPr>
            <a:r>
              <a:rPr lang="en-US" sz="2400" b="1">
                <a:solidFill>
                  <a:srgbClr val="FFFF99"/>
                </a:solidFill>
              </a:rPr>
              <a:t>Is this storage space appropriate?</a:t>
            </a:r>
            <a:r>
              <a:rPr lang="en-US" sz="2400" b="1">
                <a:solidFill>
                  <a:srgbClr val="FFFFCC"/>
                </a:solidFill>
              </a:rPr>
              <a:t> </a:t>
            </a:r>
          </a:p>
        </p:txBody>
      </p:sp>
      <p:sp>
        <p:nvSpPr>
          <p:cNvPr id="402436" name="Text Box 5"/>
          <p:cNvSpPr txBox="1">
            <a:spLocks noChangeArrowheads="1"/>
          </p:cNvSpPr>
          <p:nvPr/>
        </p:nvSpPr>
        <p:spPr bwMode="auto">
          <a:xfrm>
            <a:off x="2438400" y="5638800"/>
            <a:ext cx="6019800" cy="336550"/>
          </a:xfrm>
          <a:prstGeom prst="rect">
            <a:avLst/>
          </a:prstGeom>
          <a:noFill/>
          <a:ln w="9525">
            <a:noFill/>
            <a:miter lim="800000"/>
            <a:headEnd/>
            <a:tailEnd/>
          </a:ln>
        </p:spPr>
        <p:txBody>
          <a:bodyPr>
            <a:spAutoFit/>
          </a:bodyPr>
          <a:lstStyle/>
          <a:p>
            <a:pPr>
              <a:spcBef>
                <a:spcPct val="50000"/>
              </a:spcBef>
            </a:pPr>
            <a:endParaRPr lang="en-US" sz="1600">
              <a:solidFill>
                <a:srgbClr val="FFFFCC"/>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113</a:t>
            </a:fld>
            <a:endParaRPr lang="en-US"/>
          </a:p>
        </p:txBody>
      </p:sp>
      <p:sp>
        <p:nvSpPr>
          <p:cNvPr id="4" name="Footer Placeholder 3">
            <a:extLst>
              <a:ext uri="{FF2B5EF4-FFF2-40B4-BE49-F238E27FC236}">
                <a16:creationId xmlns:a16="http://schemas.microsoft.com/office/drawing/2014/main" id="{7CF77790-BF2E-7947-83AA-8E818C61C7F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7033912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idx="4294967295"/>
          </p:nvPr>
        </p:nvSpPr>
        <p:spPr>
          <a:xfrm>
            <a:off x="2438400" y="658582"/>
            <a:ext cx="7772400" cy="762000"/>
          </a:xfrm>
        </p:spPr>
        <p:txBody>
          <a:bodyPr/>
          <a:lstStyle/>
          <a:p>
            <a:pPr algn="l"/>
            <a:r>
              <a:rPr lang="en-US" sz="4800" b="1" i="1">
                <a:solidFill>
                  <a:srgbClr val="FFFF99"/>
                </a:solidFill>
              </a:rPr>
              <a:t>Test Your Knowledge!</a:t>
            </a:r>
          </a:p>
        </p:txBody>
      </p:sp>
      <p:sp>
        <p:nvSpPr>
          <p:cNvPr id="404483" name="Rectangle 3"/>
          <p:cNvSpPr>
            <a:spLocks noGrp="1" noChangeArrowheads="1"/>
          </p:cNvSpPr>
          <p:nvPr>
            <p:ph type="body" idx="4294967295"/>
          </p:nvPr>
        </p:nvSpPr>
        <p:spPr>
          <a:xfrm>
            <a:off x="2438400" y="2035739"/>
            <a:ext cx="7315200" cy="2514600"/>
          </a:xfrm>
        </p:spPr>
        <p:txBody>
          <a:bodyPr>
            <a:normAutofit lnSpcReduction="10000"/>
          </a:bodyPr>
          <a:lstStyle/>
          <a:p>
            <a:pPr marL="0" indent="0">
              <a:buNone/>
            </a:pPr>
            <a:r>
              <a:rPr lang="en-US" sz="2400"/>
              <a:t>Your office has a large supply of vaccine and space in the refrigerator is always an issue. Since the vaccines can not be stored in the vegetable drawers, the “vaccine manager” removed the bins and is storing some of the vaccines in the space occupied by the drawers.</a:t>
            </a:r>
          </a:p>
          <a:p>
            <a:pPr marL="0" indent="0">
              <a:buNone/>
            </a:pPr>
            <a:r>
              <a:rPr lang="en-US" sz="2400" b="1">
                <a:solidFill>
                  <a:srgbClr val="FFFF99"/>
                </a:solidFill>
              </a:rPr>
              <a:t>Is this storage space appropriate?</a:t>
            </a:r>
            <a:endParaRPr lang="en-US" sz="2400" b="1">
              <a:solidFill>
                <a:srgbClr val="FFFFCC"/>
              </a:solidFill>
            </a:endParaRPr>
          </a:p>
        </p:txBody>
      </p:sp>
      <p:sp>
        <p:nvSpPr>
          <p:cNvPr id="404484" name="Text Box 4"/>
          <p:cNvSpPr txBox="1">
            <a:spLocks noChangeArrowheads="1"/>
          </p:cNvSpPr>
          <p:nvPr/>
        </p:nvSpPr>
        <p:spPr bwMode="auto">
          <a:xfrm>
            <a:off x="2438400" y="4729956"/>
            <a:ext cx="7315200" cy="830263"/>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No! The area is commonly closer to the motor of the refrigerator and temperature may be less stable. </a:t>
            </a:r>
          </a:p>
        </p:txBody>
      </p:sp>
      <p:sp>
        <p:nvSpPr>
          <p:cNvPr id="404485" name="Text Box 5"/>
          <p:cNvSpPr txBox="1">
            <a:spLocks noChangeArrowheads="1"/>
          </p:cNvSpPr>
          <p:nvPr/>
        </p:nvSpPr>
        <p:spPr bwMode="auto">
          <a:xfrm>
            <a:off x="2728331" y="6153073"/>
            <a:ext cx="6019800" cy="307777"/>
          </a:xfrm>
          <a:prstGeom prst="rect">
            <a:avLst/>
          </a:prstGeom>
          <a:noFill/>
          <a:ln w="9525">
            <a:noFill/>
            <a:miter lim="800000"/>
            <a:headEnd/>
            <a:tailEnd/>
          </a:ln>
        </p:spPr>
        <p:txBody>
          <a:bodyPr>
            <a:spAutoFit/>
          </a:bodyPr>
          <a:lstStyle/>
          <a:p>
            <a:pPr algn="ctr">
              <a:spcBef>
                <a:spcPct val="50000"/>
              </a:spcBef>
            </a:pPr>
            <a:r>
              <a:rPr lang="en-US" sz="1400" b="1">
                <a:solidFill>
                  <a:srgbClr val="FFFFFF"/>
                </a:solidFill>
                <a:latin typeface="Calibri"/>
              </a:rPr>
              <a:t> *Immunization Action Coalition – Item #P3036  8/18</a:t>
            </a:r>
          </a:p>
        </p:txBody>
      </p:sp>
      <p:sp>
        <p:nvSpPr>
          <p:cNvPr id="3" name="Slide Number Placeholder 2"/>
          <p:cNvSpPr>
            <a:spLocks noGrp="1"/>
          </p:cNvSpPr>
          <p:nvPr>
            <p:ph type="sldNum" sz="quarter" idx="12"/>
          </p:nvPr>
        </p:nvSpPr>
        <p:spPr/>
        <p:txBody>
          <a:bodyPr/>
          <a:lstStyle/>
          <a:p>
            <a:fld id="{6D22F896-40B5-4ADD-8801-0D06FADFA095}" type="slidenum">
              <a:rPr lang="en-US" smtClean="0"/>
              <a:t>114</a:t>
            </a:fld>
            <a:endParaRPr lang="en-US"/>
          </a:p>
        </p:txBody>
      </p:sp>
      <p:sp>
        <p:nvSpPr>
          <p:cNvPr id="4" name="Footer Placeholder 3">
            <a:extLst>
              <a:ext uri="{FF2B5EF4-FFF2-40B4-BE49-F238E27FC236}">
                <a16:creationId xmlns:a16="http://schemas.microsoft.com/office/drawing/2014/main" id="{7EEAC381-8113-3543-BA7B-B87BAEA4EFCE}"/>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1539044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1294" y="1398312"/>
            <a:ext cx="10206318" cy="1938992"/>
          </a:xfrm>
          <a:prstGeom prst="rect">
            <a:avLst/>
          </a:prstGeom>
        </p:spPr>
        <p:txBody>
          <a:bodyPr wrap="square">
            <a:spAutoFit/>
          </a:bodyPr>
          <a:lstStyle/>
          <a:p>
            <a:pPr marL="211931" indent="-211931">
              <a:defRPr/>
            </a:pPr>
            <a:r>
              <a:rPr lang="en-US" sz="2400" b="1" u="sng">
                <a:solidFill>
                  <a:schemeClr val="accent5">
                    <a:lumMod val="60000"/>
                    <a:lumOff val="40000"/>
                  </a:schemeClr>
                </a:solidFill>
                <a:latin typeface="Calibri"/>
              </a:rPr>
              <a:t>Medical Exemption</a:t>
            </a:r>
            <a:r>
              <a:rPr lang="en-US" sz="2400" b="1">
                <a:solidFill>
                  <a:schemeClr val="tx2">
                    <a:lumMod val="40000"/>
                    <a:lumOff val="60000"/>
                  </a:schemeClr>
                </a:solidFill>
                <a:latin typeface="Calibri"/>
              </a:rPr>
              <a:t> </a:t>
            </a:r>
            <a:r>
              <a:rPr lang="en-US" sz="2400">
                <a:solidFill>
                  <a:srgbClr val="FFFFFF"/>
                </a:solidFill>
                <a:latin typeface="Calibri"/>
              </a:rPr>
              <a:t>O.C.G.A. §20-2-771(d)</a:t>
            </a:r>
            <a:endParaRPr lang="en-US" sz="2400" b="1">
              <a:solidFill>
                <a:srgbClr val="FFFFFF"/>
              </a:solidFill>
              <a:latin typeface="Calibri"/>
            </a:endParaRPr>
          </a:p>
          <a:p>
            <a:pPr marL="211931" indent="-211931">
              <a:buFont typeface="Arial" charset="0"/>
              <a:buChar char="•"/>
              <a:defRPr/>
            </a:pPr>
            <a:r>
              <a:rPr lang="en-US" sz="2400">
                <a:solidFill>
                  <a:srgbClr val="FFFFFF"/>
                </a:solidFill>
                <a:latin typeface="Calibri"/>
              </a:rPr>
              <a:t>Used when a physical disability or medical condition contraindicates a particular vaccine. </a:t>
            </a:r>
          </a:p>
          <a:p>
            <a:pPr marL="211931" indent="-211931">
              <a:buFont typeface="Arial" charset="0"/>
              <a:buChar char="•"/>
              <a:defRPr/>
            </a:pPr>
            <a:r>
              <a:rPr lang="en-US" sz="2400">
                <a:solidFill>
                  <a:srgbClr val="FFFFFF"/>
                </a:solidFill>
                <a:latin typeface="Calibri"/>
              </a:rPr>
              <a:t>Requires an </a:t>
            </a:r>
            <a:r>
              <a:rPr lang="en-US" sz="2400" u="sng">
                <a:solidFill>
                  <a:srgbClr val="FFFFFF"/>
                </a:solidFill>
                <a:latin typeface="Calibri"/>
              </a:rPr>
              <a:t>annual review.</a:t>
            </a:r>
          </a:p>
          <a:p>
            <a:pPr marL="211931" indent="-211931">
              <a:buFont typeface="Arial" charset="0"/>
              <a:buChar char="•"/>
              <a:defRPr/>
            </a:pPr>
            <a:r>
              <a:rPr lang="en-US" sz="2400" u="sng">
                <a:solidFill>
                  <a:srgbClr val="FFFFFF"/>
                </a:solidFill>
                <a:latin typeface="Calibri"/>
              </a:rPr>
              <a:t>The medical exemption is documented in GRITS.</a:t>
            </a:r>
          </a:p>
        </p:txBody>
      </p:sp>
      <p:sp>
        <p:nvSpPr>
          <p:cNvPr id="88067" name="Rectangle 3"/>
          <p:cNvSpPr>
            <a:spLocks noChangeArrowheads="1"/>
          </p:cNvSpPr>
          <p:nvPr/>
        </p:nvSpPr>
        <p:spPr bwMode="auto">
          <a:xfrm>
            <a:off x="941294" y="3508754"/>
            <a:ext cx="10569387" cy="2308324"/>
          </a:xfrm>
          <a:prstGeom prst="rect">
            <a:avLst/>
          </a:prstGeom>
          <a:noFill/>
          <a:ln w="9525">
            <a:noFill/>
            <a:miter lim="800000"/>
            <a:headEnd/>
            <a:tailEnd/>
          </a:ln>
        </p:spPr>
        <p:txBody>
          <a:bodyPr wrap="square">
            <a:spAutoFit/>
          </a:bodyPr>
          <a:lstStyle/>
          <a:p>
            <a:pPr marL="211931" indent="-211931"/>
            <a:r>
              <a:rPr lang="en-US" sz="2400" b="1" u="sng">
                <a:solidFill>
                  <a:schemeClr val="accent5">
                    <a:lumMod val="60000"/>
                    <a:lumOff val="40000"/>
                  </a:schemeClr>
                </a:solidFill>
                <a:latin typeface="Calibri"/>
              </a:rPr>
              <a:t>Religious Exemption </a:t>
            </a:r>
            <a:r>
              <a:rPr lang="en-US" sz="2400">
                <a:solidFill>
                  <a:srgbClr val="FFFFFF"/>
                </a:solidFill>
                <a:latin typeface="Calibri"/>
              </a:rPr>
              <a:t>O.C.G.A. §20-2-771(e)</a:t>
            </a:r>
            <a:endParaRPr lang="en-US" sz="2400" b="1">
              <a:solidFill>
                <a:srgbClr val="FFFFFF"/>
              </a:solidFill>
              <a:latin typeface="Calibri"/>
            </a:endParaRPr>
          </a:p>
          <a:p>
            <a:pPr marL="211931" indent="-211931">
              <a:buFont typeface="Arial" charset="0"/>
              <a:buChar char="•"/>
            </a:pPr>
            <a:r>
              <a:rPr lang="en-US" sz="2400">
                <a:solidFill>
                  <a:srgbClr val="FFFFFF"/>
                </a:solidFill>
                <a:latin typeface="Calibri"/>
              </a:rPr>
              <a:t>Parent or guardian must be directed to </a:t>
            </a:r>
            <a:r>
              <a:rPr lang="en-US" sz="2400">
                <a:solidFill>
                  <a:srgbClr val="00B0F0"/>
                </a:solidFill>
                <a:latin typeface="Calibri"/>
              </a:rPr>
              <a:t>http://dph.georgia.gov/immunization-section </a:t>
            </a:r>
            <a:r>
              <a:rPr lang="en-US" sz="2400">
                <a:solidFill>
                  <a:srgbClr val="FFFFFF"/>
                </a:solidFill>
                <a:latin typeface="Calibri"/>
              </a:rPr>
              <a:t>to obtain an Affidavit of Religious Objection to Immunization form. </a:t>
            </a:r>
          </a:p>
          <a:p>
            <a:pPr marL="211931" indent="-211931">
              <a:buFont typeface="Arial" charset="0"/>
              <a:buChar char="•"/>
            </a:pPr>
            <a:r>
              <a:rPr lang="en-US" sz="2400">
                <a:solidFill>
                  <a:srgbClr val="FFFFFF"/>
                </a:solidFill>
                <a:latin typeface="Calibri"/>
              </a:rPr>
              <a:t>This form must be signed and notarized and provided to the school.</a:t>
            </a:r>
          </a:p>
          <a:p>
            <a:pPr marL="211931" indent="-211931">
              <a:buFont typeface="Arial" charset="0"/>
              <a:buChar char="•"/>
            </a:pPr>
            <a:r>
              <a:rPr lang="en-US" sz="2400">
                <a:solidFill>
                  <a:srgbClr val="FFFFFF"/>
                </a:solidFill>
                <a:latin typeface="Calibri"/>
              </a:rPr>
              <a:t>Must be kept on file at school/facility in lieu of an immunization certificate.</a:t>
            </a:r>
          </a:p>
          <a:p>
            <a:pPr marL="211931" indent="-211931">
              <a:buFont typeface="Arial" charset="0"/>
              <a:buChar char="•"/>
            </a:pPr>
            <a:r>
              <a:rPr lang="en-US" sz="2400">
                <a:solidFill>
                  <a:srgbClr val="FFFFFF"/>
                </a:solidFill>
                <a:latin typeface="Calibri"/>
              </a:rPr>
              <a:t>Affidavit does not expire. </a:t>
            </a:r>
          </a:p>
        </p:txBody>
      </p:sp>
      <p:sp>
        <p:nvSpPr>
          <p:cNvPr id="88068" name="TextBox 4"/>
          <p:cNvSpPr txBox="1">
            <a:spLocks noChangeArrowheads="1"/>
          </p:cNvSpPr>
          <p:nvPr/>
        </p:nvSpPr>
        <p:spPr bwMode="auto">
          <a:xfrm>
            <a:off x="1511731" y="348134"/>
            <a:ext cx="10419347" cy="646331"/>
          </a:xfrm>
          <a:prstGeom prst="rect">
            <a:avLst/>
          </a:prstGeom>
          <a:noFill/>
          <a:ln w="9525">
            <a:noFill/>
            <a:miter lim="800000"/>
            <a:headEnd/>
            <a:tailEnd/>
          </a:ln>
        </p:spPr>
        <p:txBody>
          <a:bodyPr wrap="square">
            <a:spAutoFit/>
          </a:bodyPr>
          <a:lstStyle/>
          <a:p>
            <a:r>
              <a:rPr lang="en-US" sz="3600">
                <a:solidFill>
                  <a:srgbClr val="FFFF99"/>
                </a:solidFill>
                <a:latin typeface="Calibri"/>
              </a:rPr>
              <a:t>Exemptions From School/Day Care Requirements</a:t>
            </a:r>
          </a:p>
        </p:txBody>
      </p:sp>
      <p:sp>
        <p:nvSpPr>
          <p:cNvPr id="7" name="TextBox 6"/>
          <p:cNvSpPr txBox="1"/>
          <p:nvPr/>
        </p:nvSpPr>
        <p:spPr>
          <a:xfrm>
            <a:off x="1981200" y="6015692"/>
            <a:ext cx="8001000" cy="523220"/>
          </a:xfrm>
          <a:prstGeom prst="rect">
            <a:avLst/>
          </a:prstGeom>
          <a:noFill/>
        </p:spPr>
        <p:txBody>
          <a:bodyPr wrap="square" rtlCol="0">
            <a:spAutoFit/>
          </a:bodyPr>
          <a:lstStyle/>
          <a:p>
            <a:pPr algn="ctr"/>
            <a:r>
              <a:rPr lang="en-US" sz="2400" b="1">
                <a:solidFill>
                  <a:srgbClr val="FFC000"/>
                </a:solidFill>
              </a:rPr>
              <a:t>Georgia does </a:t>
            </a:r>
            <a:r>
              <a:rPr lang="en-US" sz="2400" b="1" u="sng">
                <a:solidFill>
                  <a:srgbClr val="FFC000"/>
                </a:solidFill>
              </a:rPr>
              <a:t>NOT</a:t>
            </a:r>
            <a:r>
              <a:rPr lang="en-US" sz="2400" b="1">
                <a:solidFill>
                  <a:srgbClr val="FFC000"/>
                </a:solidFill>
              </a:rPr>
              <a:t> </a:t>
            </a:r>
            <a:r>
              <a:rPr lang="en-US" sz="2800" b="1">
                <a:solidFill>
                  <a:srgbClr val="FFC000"/>
                </a:solidFill>
              </a:rPr>
              <a:t>have</a:t>
            </a:r>
            <a:r>
              <a:rPr lang="en-US" sz="2400" b="1">
                <a:solidFill>
                  <a:srgbClr val="FFC000"/>
                </a:solidFill>
              </a:rPr>
              <a:t> a philosophical exemption. </a:t>
            </a:r>
          </a:p>
        </p:txBody>
      </p:sp>
      <p:sp>
        <p:nvSpPr>
          <p:cNvPr id="4" name="Slide Number Placeholder 3"/>
          <p:cNvSpPr>
            <a:spLocks noGrp="1"/>
          </p:cNvSpPr>
          <p:nvPr>
            <p:ph type="sldNum" sz="quarter" idx="12"/>
          </p:nvPr>
        </p:nvSpPr>
        <p:spPr/>
        <p:txBody>
          <a:bodyPr/>
          <a:lstStyle/>
          <a:p>
            <a:fld id="{6D22F896-40B5-4ADD-8801-0D06FADFA095}" type="slidenum">
              <a:rPr lang="en-US" smtClean="0"/>
              <a:t>115</a:t>
            </a:fld>
            <a:endParaRPr lang="en-US"/>
          </a:p>
        </p:txBody>
      </p:sp>
      <p:sp>
        <p:nvSpPr>
          <p:cNvPr id="5" name="Footer Placeholder 4">
            <a:extLst>
              <a:ext uri="{FF2B5EF4-FFF2-40B4-BE49-F238E27FC236}">
                <a16:creationId xmlns:a16="http://schemas.microsoft.com/office/drawing/2014/main" id="{2248D5A3-B5FA-114F-B883-67A2C66988DF}"/>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2694359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27315" y="1295378"/>
            <a:ext cx="1822537" cy="4149525"/>
          </a:xfrm>
          <a:prstGeom prst="rect">
            <a:avLst/>
          </a:prstGeom>
        </p:spPr>
      </p:pic>
      <p:sp>
        <p:nvSpPr>
          <p:cNvPr id="3" name="Rectangle 2"/>
          <p:cNvSpPr/>
          <p:nvPr/>
        </p:nvSpPr>
        <p:spPr>
          <a:xfrm>
            <a:off x="3672762" y="371655"/>
            <a:ext cx="4945585" cy="584775"/>
          </a:xfrm>
          <a:prstGeom prst="rect">
            <a:avLst/>
          </a:prstGeom>
        </p:spPr>
        <p:txBody>
          <a:bodyPr wrap="none">
            <a:spAutoFit/>
          </a:bodyPr>
          <a:lstStyle/>
          <a:p>
            <a:pPr algn="ctr" defTabSz="685800">
              <a:defRPr/>
            </a:pPr>
            <a:r>
              <a:rPr lang="en-US" sz="3200" kern="0">
                <a:solidFill>
                  <a:srgbClr val="FFFF99"/>
                </a:solidFill>
                <a:ea typeface="+mj-ea"/>
                <a:cs typeface="+mj-cs"/>
              </a:rPr>
              <a:t>Monitoring Vaccine Safety</a:t>
            </a:r>
            <a:endParaRPr lang="en-US" sz="3200" kern="0">
              <a:solidFill>
                <a:sysClr val="windowText" lastClr="000000"/>
              </a:solidFill>
            </a:endParaRPr>
          </a:p>
        </p:txBody>
      </p:sp>
      <p:sp>
        <p:nvSpPr>
          <p:cNvPr id="6" name="Rectangle 4"/>
          <p:cNvSpPr>
            <a:spLocks noChangeArrowheads="1"/>
          </p:cNvSpPr>
          <p:nvPr/>
        </p:nvSpPr>
        <p:spPr bwMode="auto">
          <a:xfrm>
            <a:off x="4600878" y="1805862"/>
            <a:ext cx="5412137" cy="2240029"/>
          </a:xfrm>
          <a:prstGeom prst="rect">
            <a:avLst/>
          </a:prstGeom>
          <a:solidFill>
            <a:schemeClr val="tx1">
              <a:lumMod val="85000"/>
            </a:schemeClr>
          </a:solidFill>
          <a:ln>
            <a:noFill/>
          </a:ln>
          <a:effectLst/>
        </p:spPr>
        <p:txBody>
          <a:bodyPr vert="horz" wrap="square" lIns="68580" tIns="0" rIns="68580" bIns="2380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200" b="1">
                <a:solidFill>
                  <a:srgbClr val="002060"/>
                </a:solidFill>
                <a:latin typeface="latobold"/>
              </a:rPr>
              <a:t>Option 1 - Report Online to VAERS (Preferred)</a:t>
            </a:r>
          </a:p>
          <a:p>
            <a:pPr defTabSz="685800"/>
            <a:r>
              <a:rPr lang="en-US" altLang="en-US" sz="1200">
                <a:solidFill>
                  <a:srgbClr val="0070C0"/>
                </a:solidFill>
                <a:latin typeface="latoregular"/>
              </a:rPr>
              <a:t>Submit a VAERS report online. The report must be completed online and submitted in one sitting and cannot be saved and returned to at a later time. Your information will be erased if you are inactive for 20 minutes; you will receive a warning after 15 minutes.</a:t>
            </a:r>
          </a:p>
          <a:p>
            <a:pPr defTabSz="685800"/>
            <a:r>
              <a:rPr lang="en-US" altLang="en-US" sz="1200">
                <a:solidFill>
                  <a:srgbClr val="428BCA"/>
                </a:solidFill>
                <a:latin typeface="latoregular"/>
                <a:hlinkClick r:id="rId4"/>
              </a:rPr>
              <a:t>  </a:t>
            </a:r>
            <a:endParaRPr lang="en-US" altLang="en-US" sz="1050">
              <a:solidFill>
                <a:srgbClr val="428BCA"/>
              </a:solidFill>
              <a:latin typeface="latobold"/>
            </a:endParaRPr>
          </a:p>
          <a:p>
            <a:pPr defTabSz="685800"/>
            <a:r>
              <a:rPr lang="en-US" altLang="en-US" sz="1200" b="1">
                <a:solidFill>
                  <a:srgbClr val="002060"/>
                </a:solidFill>
                <a:latin typeface="latobold"/>
              </a:rPr>
              <a:t>Option 2 - Report using a Writable PDF Form</a:t>
            </a:r>
          </a:p>
          <a:p>
            <a:pPr defTabSz="685800"/>
            <a:r>
              <a:rPr lang="en-US" altLang="en-US" sz="1200">
                <a:solidFill>
                  <a:srgbClr val="0070C0"/>
                </a:solidFill>
                <a:latin typeface="latoregular"/>
              </a:rPr>
              <a:t>Download the Writable PDF Form to a computer. Complete the VAERS report offline if you do not have time to complete it all at once. Return to this page to upload the completed Writable PDF form by clicking here.</a:t>
            </a:r>
          </a:p>
          <a:p>
            <a:pPr defTabSz="685800"/>
            <a:r>
              <a:rPr lang="en-US" altLang="en-US" sz="1200" b="1">
                <a:solidFill>
                  <a:srgbClr val="0070C0"/>
                </a:solidFill>
                <a:latin typeface="latobold"/>
              </a:rPr>
              <a:t>If you need further assistance with reporting to VAERS, please email info@VAERS.org or call 1-800-822-7967.</a:t>
            </a:r>
            <a:endParaRPr lang="en-US" altLang="en-US" sz="1200">
              <a:solidFill>
                <a:srgbClr val="0070C0"/>
              </a:solidFill>
              <a:latin typeface="latoregular"/>
            </a:endParaRPr>
          </a:p>
        </p:txBody>
      </p:sp>
      <p:sp>
        <p:nvSpPr>
          <p:cNvPr id="9" name="TextBox 8"/>
          <p:cNvSpPr txBox="1"/>
          <p:nvPr/>
        </p:nvSpPr>
        <p:spPr>
          <a:xfrm>
            <a:off x="4621426" y="4139012"/>
            <a:ext cx="5665574" cy="2862322"/>
          </a:xfrm>
          <a:prstGeom prst="rect">
            <a:avLst/>
          </a:prstGeom>
          <a:noFill/>
        </p:spPr>
        <p:txBody>
          <a:bodyPr wrap="square" rtlCol="0">
            <a:spAutoFit/>
          </a:bodyPr>
          <a:lstStyle/>
          <a:p>
            <a:pPr marL="257175" indent="-257175">
              <a:buSzPct val="125000"/>
              <a:buFont typeface="Arial" panose="020B0604020202020204" pitchFamily="34" charset="0"/>
              <a:buChar char="•"/>
            </a:pPr>
            <a:r>
              <a:rPr lang="en-US" sz="1500"/>
              <a:t> </a:t>
            </a:r>
            <a:r>
              <a:rPr lang="en-US" b="1"/>
              <a:t>FDA and Vaccine Data Link Safety Project</a:t>
            </a:r>
          </a:p>
          <a:p>
            <a:pPr>
              <a:buSzPct val="125000"/>
            </a:pPr>
            <a:endParaRPr lang="en-US" b="1"/>
          </a:p>
          <a:p>
            <a:pPr marL="257175" indent="-257175">
              <a:buClr>
                <a:srgbClr val="FFFFFF"/>
              </a:buClr>
              <a:buSzPct val="125000"/>
              <a:buFont typeface="Arial" panose="020B0604020202020204" pitchFamily="34" charset="0"/>
              <a:buChar char="•"/>
              <a:defRPr/>
            </a:pPr>
            <a:r>
              <a:rPr lang="en-US">
                <a:solidFill>
                  <a:srgbClr val="FFFFFF"/>
                </a:solidFill>
                <a:cs typeface="Arial" charset="0"/>
              </a:rPr>
              <a:t> </a:t>
            </a:r>
            <a:r>
              <a:rPr lang="en-US" b="1">
                <a:solidFill>
                  <a:srgbClr val="FFFFFF"/>
                </a:solidFill>
                <a:cs typeface="Arial" charset="0"/>
              </a:rPr>
              <a:t>VERP: </a:t>
            </a:r>
            <a:r>
              <a:rPr lang="en-US" b="1" u="sng">
                <a:solidFill>
                  <a:srgbClr val="FFFFFF"/>
                </a:solidFill>
                <a:cs typeface="Arial" charset="0"/>
              </a:rPr>
              <a:t>V</a:t>
            </a:r>
            <a:r>
              <a:rPr lang="en-US" b="1">
                <a:solidFill>
                  <a:srgbClr val="FFFFFF"/>
                </a:solidFill>
                <a:cs typeface="Arial" charset="0"/>
              </a:rPr>
              <a:t>ACCINE </a:t>
            </a:r>
            <a:r>
              <a:rPr lang="en-US" b="1" u="sng">
                <a:solidFill>
                  <a:srgbClr val="FFFFFF"/>
                </a:solidFill>
                <a:cs typeface="Arial" charset="0"/>
              </a:rPr>
              <a:t>E</a:t>
            </a:r>
            <a:r>
              <a:rPr lang="en-US" b="1">
                <a:solidFill>
                  <a:srgbClr val="FFFFFF"/>
                </a:solidFill>
                <a:cs typeface="Arial" charset="0"/>
              </a:rPr>
              <a:t>RROR </a:t>
            </a:r>
            <a:r>
              <a:rPr lang="en-US" b="1" u="sng">
                <a:solidFill>
                  <a:srgbClr val="FFFFFF"/>
                </a:solidFill>
                <a:cs typeface="Arial" charset="0"/>
              </a:rPr>
              <a:t>R</a:t>
            </a:r>
            <a:r>
              <a:rPr lang="en-US" b="1">
                <a:solidFill>
                  <a:srgbClr val="FFFFFF"/>
                </a:solidFill>
                <a:cs typeface="Arial" charset="0"/>
              </a:rPr>
              <a:t>EPORTING </a:t>
            </a:r>
            <a:r>
              <a:rPr lang="en-US" b="1" u="sng">
                <a:solidFill>
                  <a:srgbClr val="FFFFFF"/>
                </a:solidFill>
                <a:cs typeface="Arial" charset="0"/>
              </a:rPr>
              <a:t>S</a:t>
            </a:r>
            <a:r>
              <a:rPr lang="en-US" b="1">
                <a:solidFill>
                  <a:srgbClr val="FFFFFF"/>
                </a:solidFill>
                <a:cs typeface="Arial" charset="0"/>
              </a:rPr>
              <a:t>YSTEM</a:t>
            </a:r>
            <a:r>
              <a:rPr lang="en-US">
                <a:solidFill>
                  <a:srgbClr val="FFFFFF"/>
                </a:solidFill>
                <a:cs typeface="Arial" charset="0"/>
              </a:rPr>
              <a:t>	</a:t>
            </a:r>
          </a:p>
          <a:p>
            <a:pPr lvl="1" fontAlgn="base">
              <a:spcBef>
                <a:spcPct val="0"/>
              </a:spcBef>
              <a:spcAft>
                <a:spcPct val="0"/>
              </a:spcAft>
              <a:buSzPct val="90000"/>
              <a:buFont typeface="Wingdings" pitchFamily="2" charset="2"/>
              <a:buChar char="ü"/>
              <a:defRPr/>
            </a:pPr>
            <a:r>
              <a:rPr lang="en-US">
                <a:solidFill>
                  <a:srgbClr val="FFFFFF"/>
                </a:solidFill>
                <a:cs typeface="Arial" charset="0"/>
              </a:rPr>
              <a:t> On line reporting at </a:t>
            </a:r>
            <a:r>
              <a:rPr lang="en-US">
                <a:solidFill>
                  <a:srgbClr val="00B0F0"/>
                </a:solidFill>
                <a:cs typeface="Arial" charset="0"/>
              </a:rPr>
              <a:t>http://verp.ismp.org/</a:t>
            </a:r>
          </a:p>
          <a:p>
            <a:pPr lvl="1" fontAlgn="base">
              <a:spcBef>
                <a:spcPct val="0"/>
              </a:spcBef>
              <a:spcAft>
                <a:spcPct val="0"/>
              </a:spcAft>
              <a:buSzPct val="90000"/>
              <a:buFont typeface="Wingdings" pitchFamily="2" charset="2"/>
              <a:buChar char="ü"/>
              <a:defRPr/>
            </a:pPr>
            <a:r>
              <a:rPr lang="en-US">
                <a:solidFill>
                  <a:srgbClr val="FFFFFF"/>
                </a:solidFill>
                <a:cs typeface="Arial" charset="0"/>
              </a:rPr>
              <a:t> Report even if no adverse events associated with incident</a:t>
            </a:r>
          </a:p>
          <a:p>
            <a:pPr lvl="1" fontAlgn="base">
              <a:spcBef>
                <a:spcPct val="0"/>
              </a:spcBef>
              <a:spcAft>
                <a:spcPct val="0"/>
              </a:spcAft>
              <a:buSzPct val="90000"/>
              <a:buFont typeface="Wingdings" pitchFamily="2" charset="2"/>
              <a:buChar char="ü"/>
              <a:defRPr/>
            </a:pPr>
            <a:r>
              <a:rPr lang="en-US">
                <a:solidFill>
                  <a:srgbClr val="FFFFFF"/>
                </a:solidFill>
                <a:cs typeface="Arial" charset="0"/>
              </a:rPr>
              <a:t> Will help identify sources of errors to help develop prevention strategies</a:t>
            </a:r>
          </a:p>
          <a:p>
            <a:endParaRPr lang="en-US"/>
          </a:p>
        </p:txBody>
      </p:sp>
      <p:sp>
        <p:nvSpPr>
          <p:cNvPr id="5" name="TextBox 4"/>
          <p:cNvSpPr txBox="1"/>
          <p:nvPr/>
        </p:nvSpPr>
        <p:spPr>
          <a:xfrm>
            <a:off x="4369966" y="1343409"/>
            <a:ext cx="6397094" cy="369332"/>
          </a:xfrm>
          <a:prstGeom prst="rect">
            <a:avLst/>
          </a:prstGeom>
          <a:noFill/>
        </p:spPr>
        <p:txBody>
          <a:bodyPr wrap="square" rtlCol="0">
            <a:spAutoFit/>
          </a:bodyPr>
          <a:lstStyle/>
          <a:p>
            <a:pPr marL="214313" indent="-214313">
              <a:buSzPct val="125000"/>
              <a:buFont typeface="Arial" panose="020B0604020202020204" pitchFamily="34" charset="0"/>
              <a:buChar char="•"/>
            </a:pPr>
            <a:r>
              <a:rPr lang="en-US" b="1"/>
              <a:t>VAERS—Vaccine Adverse Event Reporting System</a:t>
            </a:r>
          </a:p>
        </p:txBody>
      </p:sp>
      <p:sp>
        <p:nvSpPr>
          <p:cNvPr id="7" name="Slide Number Placeholder 6"/>
          <p:cNvSpPr>
            <a:spLocks noGrp="1"/>
          </p:cNvSpPr>
          <p:nvPr>
            <p:ph type="sldNum" sz="quarter" idx="12"/>
          </p:nvPr>
        </p:nvSpPr>
        <p:spPr/>
        <p:txBody>
          <a:bodyPr/>
          <a:lstStyle/>
          <a:p>
            <a:fld id="{6D22F896-40B5-4ADD-8801-0D06FADFA095}" type="slidenum">
              <a:rPr lang="en-US" smtClean="0"/>
              <a:t>116</a:t>
            </a:fld>
            <a:endParaRPr lang="en-US"/>
          </a:p>
        </p:txBody>
      </p:sp>
      <p:sp>
        <p:nvSpPr>
          <p:cNvPr id="8" name="Footer Placeholder 7">
            <a:extLst>
              <a:ext uri="{FF2B5EF4-FFF2-40B4-BE49-F238E27FC236}">
                <a16:creationId xmlns:a16="http://schemas.microsoft.com/office/drawing/2014/main" id="{9552C1CC-E73F-9E42-BB8A-E44FEE34FF71}"/>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222663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133600" y="433137"/>
            <a:ext cx="7772400" cy="1143000"/>
          </a:xfrm>
        </p:spPr>
        <p:txBody>
          <a:bodyPr/>
          <a:lstStyle/>
          <a:p>
            <a:r>
              <a:rPr lang="en-US" sz="3600" u="sng">
                <a:solidFill>
                  <a:srgbClr val="FFFF99"/>
                </a:solidFill>
              </a:rPr>
              <a:t>Invalid</a:t>
            </a:r>
            <a:r>
              <a:rPr lang="en-US" sz="3600">
                <a:solidFill>
                  <a:srgbClr val="FFFF99"/>
                </a:solidFill>
              </a:rPr>
              <a:t> Contraindications to Vaccine</a:t>
            </a:r>
          </a:p>
        </p:txBody>
      </p:sp>
      <p:sp>
        <p:nvSpPr>
          <p:cNvPr id="308227" name="Rectangle 3"/>
          <p:cNvSpPr>
            <a:spLocks noGrp="1" noChangeArrowheads="1"/>
          </p:cNvSpPr>
          <p:nvPr>
            <p:ph type="body" sz="half" idx="4294967295"/>
          </p:nvPr>
        </p:nvSpPr>
        <p:spPr>
          <a:xfrm>
            <a:off x="1961147" y="1824789"/>
            <a:ext cx="3810000" cy="4114800"/>
          </a:xfrm>
        </p:spPr>
        <p:txBody>
          <a:bodyPr>
            <a:normAutofit lnSpcReduction="10000"/>
          </a:bodyPr>
          <a:lstStyle/>
          <a:p>
            <a:pPr>
              <a:spcBef>
                <a:spcPct val="50000"/>
              </a:spcBef>
              <a:buClr>
                <a:schemeClr val="tx1"/>
              </a:buClr>
              <a:buSzPct val="95000"/>
            </a:pPr>
            <a:r>
              <a:rPr lang="en-US"/>
              <a:t>Mild illness or injury</a:t>
            </a:r>
          </a:p>
          <a:p>
            <a:pPr>
              <a:lnSpc>
                <a:spcPct val="75000"/>
              </a:lnSpc>
              <a:spcBef>
                <a:spcPct val="45000"/>
              </a:spcBef>
              <a:buClr>
                <a:schemeClr val="tx1"/>
              </a:buClr>
              <a:buSzPct val="95000"/>
            </a:pPr>
            <a:r>
              <a:rPr lang="en-US"/>
              <a:t>Antibiotic therapy</a:t>
            </a:r>
          </a:p>
          <a:p>
            <a:pPr>
              <a:lnSpc>
                <a:spcPct val="75000"/>
              </a:lnSpc>
              <a:spcBef>
                <a:spcPct val="45000"/>
              </a:spcBef>
              <a:buClr>
                <a:schemeClr val="tx1"/>
              </a:buClr>
              <a:buSzPct val="95000"/>
            </a:pPr>
            <a:r>
              <a:rPr lang="en-US"/>
              <a:t>Disease exposure or convalescence</a:t>
            </a:r>
          </a:p>
          <a:p>
            <a:pPr>
              <a:lnSpc>
                <a:spcPct val="75000"/>
              </a:lnSpc>
              <a:spcBef>
                <a:spcPct val="45000"/>
              </a:spcBef>
              <a:buClr>
                <a:schemeClr val="tx1"/>
              </a:buClr>
              <a:buSzPct val="95000"/>
            </a:pPr>
            <a:r>
              <a:rPr lang="en-US"/>
              <a:t>Pregnancy or immunosuppression in household</a:t>
            </a:r>
          </a:p>
          <a:p>
            <a:pPr>
              <a:lnSpc>
                <a:spcPct val="75000"/>
              </a:lnSpc>
              <a:spcBef>
                <a:spcPct val="45000"/>
              </a:spcBef>
              <a:buClr>
                <a:schemeClr val="tx1"/>
              </a:buClr>
              <a:buSzPct val="95000"/>
            </a:pPr>
            <a:r>
              <a:rPr lang="en-US"/>
              <a:t>Family history of an adverse event to a vaccine</a:t>
            </a:r>
          </a:p>
          <a:p>
            <a:endParaRPr lang="en-US" sz="2900">
              <a:solidFill>
                <a:srgbClr val="FFFFCC"/>
              </a:solidFill>
            </a:endParaRPr>
          </a:p>
        </p:txBody>
      </p:sp>
      <p:sp>
        <p:nvSpPr>
          <p:cNvPr id="61444" name="Rectangle 4"/>
          <p:cNvSpPr>
            <a:spLocks noGrp="1" noChangeArrowheads="1"/>
          </p:cNvSpPr>
          <p:nvPr>
            <p:ph type="body" sz="half" idx="4294967295"/>
          </p:nvPr>
        </p:nvSpPr>
        <p:spPr>
          <a:xfrm>
            <a:off x="6286500" y="1824789"/>
            <a:ext cx="3810000" cy="3581400"/>
          </a:xfrm>
        </p:spPr>
        <p:txBody>
          <a:bodyPr/>
          <a:lstStyle/>
          <a:p>
            <a:pPr>
              <a:lnSpc>
                <a:spcPct val="75000"/>
              </a:lnSpc>
              <a:spcBef>
                <a:spcPct val="45000"/>
              </a:spcBef>
              <a:buClr>
                <a:schemeClr val="tx1"/>
              </a:buClr>
              <a:defRPr/>
            </a:pPr>
            <a:r>
              <a:rPr lang="en-US"/>
              <a:t>Breastfeeding </a:t>
            </a:r>
          </a:p>
          <a:p>
            <a:pPr>
              <a:lnSpc>
                <a:spcPct val="75000"/>
              </a:lnSpc>
              <a:spcBef>
                <a:spcPct val="45000"/>
              </a:spcBef>
              <a:buClr>
                <a:schemeClr val="tx1"/>
              </a:buClr>
              <a:defRPr/>
            </a:pPr>
            <a:r>
              <a:rPr lang="en-US"/>
              <a:t>Prematurity</a:t>
            </a:r>
          </a:p>
          <a:p>
            <a:pPr>
              <a:lnSpc>
                <a:spcPct val="75000"/>
              </a:lnSpc>
              <a:spcBef>
                <a:spcPct val="45000"/>
              </a:spcBef>
              <a:buClr>
                <a:schemeClr val="tx1"/>
              </a:buClr>
              <a:defRPr/>
            </a:pPr>
            <a:r>
              <a:rPr lang="en-US"/>
              <a:t>Allergies to products not in vaccine</a:t>
            </a:r>
          </a:p>
          <a:p>
            <a:pPr>
              <a:lnSpc>
                <a:spcPct val="75000"/>
              </a:lnSpc>
              <a:spcBef>
                <a:spcPct val="45000"/>
              </a:spcBef>
              <a:buClr>
                <a:schemeClr val="tx1"/>
              </a:buClr>
              <a:defRPr/>
            </a:pPr>
            <a:r>
              <a:rPr lang="en-US"/>
              <a:t>Need for TB skin testing</a:t>
            </a:r>
          </a:p>
          <a:p>
            <a:pPr>
              <a:lnSpc>
                <a:spcPct val="75000"/>
              </a:lnSpc>
              <a:spcBef>
                <a:spcPct val="45000"/>
              </a:spcBef>
              <a:buClr>
                <a:schemeClr val="tx1"/>
              </a:buClr>
              <a:defRPr/>
            </a:pPr>
            <a:r>
              <a:rPr lang="en-US"/>
              <a:t>Need for multiple vaccines</a:t>
            </a:r>
            <a:r>
              <a:rPr lang="en-US">
                <a:effectLst>
                  <a:outerShdw blurRad="38100" dist="38100" dir="2700000" algn="tl">
                    <a:srgbClr val="000000"/>
                  </a:outerShdw>
                </a:effectLst>
              </a:rPr>
              <a:t> </a:t>
            </a:r>
            <a:endParaRPr lang="en-US" sz="2900">
              <a:solidFill>
                <a:srgbClr val="FFFFCC"/>
              </a:solidFill>
            </a:endParaRPr>
          </a:p>
        </p:txBody>
      </p:sp>
      <p:sp>
        <p:nvSpPr>
          <p:cNvPr id="308229" name="Text Box 5"/>
          <p:cNvSpPr txBox="1">
            <a:spLocks noChangeArrowheads="1"/>
          </p:cNvSpPr>
          <p:nvPr/>
        </p:nvSpPr>
        <p:spPr bwMode="auto">
          <a:xfrm>
            <a:off x="3458736" y="6205494"/>
            <a:ext cx="7239000" cy="307777"/>
          </a:xfrm>
          <a:prstGeom prst="rect">
            <a:avLst/>
          </a:prstGeom>
          <a:noFill/>
          <a:ln w="9525">
            <a:noFill/>
            <a:miter lim="800000"/>
            <a:headEnd/>
            <a:tailEnd/>
          </a:ln>
        </p:spPr>
        <p:txBody>
          <a:bodyPr wrap="square">
            <a:spAutoFit/>
          </a:bodyPr>
          <a:lstStyle/>
          <a:p>
            <a:pPr>
              <a:spcBef>
                <a:spcPct val="50000"/>
              </a:spcBef>
            </a:pPr>
            <a:r>
              <a:rPr lang="en-US" sz="1400"/>
              <a:t>*https://www.cdc.gov/vaccines/hcp/acip-recs/general-recs/index.html</a:t>
            </a:r>
            <a:endParaRPr lang="en-US" sz="1400" b="1">
              <a:solidFill>
                <a:srgbClr val="FFFFFF"/>
              </a:solidFill>
              <a:latin typeface="Calibri" pitchFamily="34" charset="0"/>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117</a:t>
            </a:fld>
            <a:endParaRPr lang="en-US"/>
          </a:p>
        </p:txBody>
      </p:sp>
      <p:sp>
        <p:nvSpPr>
          <p:cNvPr id="4" name="Footer Placeholder 3">
            <a:extLst>
              <a:ext uri="{FF2B5EF4-FFF2-40B4-BE49-F238E27FC236}">
                <a16:creationId xmlns:a16="http://schemas.microsoft.com/office/drawing/2014/main" id="{BEB02257-E3CD-EC4E-AD4A-D95F5799BB30}"/>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7915729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a:xfrm>
            <a:off x="1638300" y="329532"/>
            <a:ext cx="8839200" cy="914400"/>
          </a:xfrm>
        </p:spPr>
        <p:txBody>
          <a:bodyPr/>
          <a:lstStyle/>
          <a:p>
            <a:pPr algn="ctr" eaLnBrk="1" hangingPunct="1"/>
            <a:r>
              <a:rPr lang="en-US" sz="3600">
                <a:solidFill>
                  <a:schemeClr val="accent5">
                    <a:lumMod val="60000"/>
                    <a:lumOff val="40000"/>
                  </a:schemeClr>
                </a:solidFill>
              </a:rPr>
              <a:t>Vaccine Risk Perception </a:t>
            </a:r>
          </a:p>
        </p:txBody>
      </p:sp>
      <p:sp>
        <p:nvSpPr>
          <p:cNvPr id="310274" name="Rectangle 3"/>
          <p:cNvSpPr>
            <a:spLocks noGrp="1" noChangeArrowheads="1"/>
          </p:cNvSpPr>
          <p:nvPr>
            <p:ph type="body" sz="half" idx="4294967295"/>
          </p:nvPr>
        </p:nvSpPr>
        <p:spPr>
          <a:xfrm>
            <a:off x="1901190" y="2859506"/>
            <a:ext cx="8576310" cy="3733800"/>
          </a:xfrm>
        </p:spPr>
        <p:txBody>
          <a:bodyPr/>
          <a:lstStyle/>
          <a:p>
            <a:pPr algn="ctr" eaLnBrk="1" hangingPunct="1">
              <a:buFontTx/>
              <a:buNone/>
            </a:pPr>
            <a:r>
              <a:rPr lang="en-US" u="sng">
                <a:solidFill>
                  <a:schemeClr val="accent5">
                    <a:lumMod val="60000"/>
                    <a:lumOff val="40000"/>
                  </a:schemeClr>
                </a:solidFill>
              </a:rPr>
              <a:t>Concerns</a:t>
            </a:r>
          </a:p>
          <a:p>
            <a:pPr lvl="1" eaLnBrk="1" hangingPunct="1">
              <a:buClr>
                <a:schemeClr val="tx1"/>
              </a:buClr>
              <a:buFontTx/>
              <a:buChar char="•"/>
            </a:pPr>
            <a:r>
              <a:rPr lang="en-US" sz="2900"/>
              <a:t>Immune system overload</a:t>
            </a:r>
          </a:p>
          <a:p>
            <a:pPr lvl="1" eaLnBrk="1" hangingPunct="1">
              <a:buClr>
                <a:schemeClr val="tx1"/>
              </a:buClr>
              <a:buFontTx/>
              <a:buChar char="•"/>
            </a:pPr>
            <a:r>
              <a:rPr lang="en-US" sz="2900"/>
              <a:t>Children get too many shots at one visit</a:t>
            </a:r>
          </a:p>
          <a:p>
            <a:pPr lvl="1" eaLnBrk="1" hangingPunct="1">
              <a:buClr>
                <a:schemeClr val="tx1"/>
              </a:buClr>
              <a:buFontTx/>
              <a:buChar char="•"/>
            </a:pPr>
            <a:r>
              <a:rPr lang="en-US" sz="2900"/>
              <a:t>Vaccines have side effects (adverse reactions)</a:t>
            </a:r>
          </a:p>
          <a:p>
            <a:pPr lvl="1" eaLnBrk="1" hangingPunct="1">
              <a:buClr>
                <a:schemeClr val="tx1"/>
              </a:buClr>
              <a:buFontTx/>
              <a:buChar char="•"/>
            </a:pPr>
            <a:r>
              <a:rPr lang="en-US" sz="2900"/>
              <a:t>Immunity from the disease is better than immunity from a vaccine (i.e. chicken pox)</a:t>
            </a:r>
          </a:p>
          <a:p>
            <a:pPr lvl="1" eaLnBrk="1" hangingPunct="1">
              <a:buClr>
                <a:schemeClr val="tx1"/>
              </a:buClr>
              <a:buFontTx/>
              <a:buChar char="•"/>
            </a:pPr>
            <a:r>
              <a:rPr lang="en-US" sz="2900"/>
              <a:t>Vaccines cause autism </a:t>
            </a:r>
          </a:p>
        </p:txBody>
      </p:sp>
      <p:sp>
        <p:nvSpPr>
          <p:cNvPr id="4" name="Rectangle 3"/>
          <p:cNvSpPr/>
          <p:nvPr/>
        </p:nvSpPr>
        <p:spPr>
          <a:xfrm>
            <a:off x="2133600" y="1359569"/>
            <a:ext cx="7848600" cy="1384300"/>
          </a:xfrm>
          <a:prstGeom prst="rect">
            <a:avLst/>
          </a:prstGeom>
        </p:spPr>
        <p:txBody>
          <a:bodyPr>
            <a:spAutoFit/>
          </a:bodyPr>
          <a:lstStyle/>
          <a:p>
            <a:pPr>
              <a:defRPr/>
            </a:pPr>
            <a:r>
              <a:rPr lang="en-US" sz="2800"/>
              <a:t>Many parents of young children are not familiar with vaccine-preventable diseases and </a:t>
            </a:r>
            <a:r>
              <a:rPr lang="en-US" sz="2800" kern="0">
                <a:solidFill>
                  <a:srgbClr val="FFFFFF"/>
                </a:solidFill>
              </a:rPr>
              <a:t>perceive the risks of vaccines outweigh the benefits</a:t>
            </a:r>
            <a:endParaRPr lang="en-US" sz="2800"/>
          </a:p>
        </p:txBody>
      </p:sp>
      <p:sp>
        <p:nvSpPr>
          <p:cNvPr id="3" name="Slide Number Placeholder 2"/>
          <p:cNvSpPr>
            <a:spLocks noGrp="1"/>
          </p:cNvSpPr>
          <p:nvPr>
            <p:ph type="sldNum" sz="quarter" idx="12"/>
          </p:nvPr>
        </p:nvSpPr>
        <p:spPr/>
        <p:txBody>
          <a:bodyPr/>
          <a:lstStyle/>
          <a:p>
            <a:fld id="{6D22F896-40B5-4ADD-8801-0D06FADFA095}" type="slidenum">
              <a:rPr lang="en-US" smtClean="0"/>
              <a:t>118</a:t>
            </a:fld>
            <a:endParaRPr lang="en-US"/>
          </a:p>
        </p:txBody>
      </p:sp>
      <p:sp>
        <p:nvSpPr>
          <p:cNvPr id="5" name="Footer Placeholder 4">
            <a:extLst>
              <a:ext uri="{FF2B5EF4-FFF2-40B4-BE49-F238E27FC236}">
                <a16:creationId xmlns:a16="http://schemas.microsoft.com/office/drawing/2014/main" id="{C87083B8-2C4B-2242-838B-F99FC479A3A2}"/>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6807925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308" y="161925"/>
            <a:ext cx="11218984" cy="1325563"/>
          </a:xfrm>
        </p:spPr>
        <p:txBody>
          <a:bodyPr>
            <a:normAutofit/>
          </a:bodyPr>
          <a:lstStyle/>
          <a:p>
            <a:pPr algn="ctr">
              <a:lnSpc>
                <a:spcPct val="100000"/>
              </a:lnSpc>
            </a:pPr>
            <a:r>
              <a:rPr lang="en-US" sz="4000" b="1">
                <a:solidFill>
                  <a:schemeClr val="accent5">
                    <a:lumMod val="60000"/>
                    <a:lumOff val="40000"/>
                  </a:schemeClr>
                </a:solidFill>
              </a:rPr>
              <a:t>Provider Strategies</a:t>
            </a:r>
            <a:br>
              <a:rPr lang="en-US" sz="4000" b="1">
                <a:solidFill>
                  <a:schemeClr val="accent5">
                    <a:lumMod val="60000"/>
                    <a:lumOff val="40000"/>
                  </a:schemeClr>
                </a:solidFill>
              </a:rPr>
            </a:br>
            <a:r>
              <a:rPr lang="en-US" sz="4000" b="1">
                <a:solidFill>
                  <a:schemeClr val="accent5">
                    <a:lumMod val="60000"/>
                    <a:lumOff val="40000"/>
                  </a:schemeClr>
                </a:solidFill>
              </a:rPr>
              <a:t> to Improve Vaccination Rates</a:t>
            </a:r>
          </a:p>
        </p:txBody>
      </p:sp>
      <p:sp>
        <p:nvSpPr>
          <p:cNvPr id="4" name="TextBox 3"/>
          <p:cNvSpPr txBox="1"/>
          <p:nvPr/>
        </p:nvSpPr>
        <p:spPr>
          <a:xfrm>
            <a:off x="242709" y="6139742"/>
            <a:ext cx="11842044" cy="307777"/>
          </a:xfrm>
          <a:prstGeom prst="rect">
            <a:avLst/>
          </a:prstGeom>
          <a:noFill/>
        </p:spPr>
        <p:txBody>
          <a:bodyPr wrap="square" rtlCol="0">
            <a:spAutoFit/>
          </a:bodyPr>
          <a:lstStyle/>
          <a:p>
            <a:r>
              <a:rPr lang="en-US" sz="1400"/>
              <a:t>*Children’s Hospital of Philadelphia, Vaccine Update for Healthcare Providers, “News &amp; Views:  Addressing Vaccine Hesitancy,” March 21, 2017</a:t>
            </a:r>
          </a:p>
        </p:txBody>
      </p:sp>
      <p:sp>
        <p:nvSpPr>
          <p:cNvPr id="6" name="TextBox 5"/>
          <p:cNvSpPr txBox="1"/>
          <p:nvPr/>
        </p:nvSpPr>
        <p:spPr>
          <a:xfrm>
            <a:off x="598309" y="1741253"/>
            <a:ext cx="11130845" cy="4298613"/>
          </a:xfrm>
          <a:prstGeom prst="rect">
            <a:avLst/>
          </a:prstGeom>
          <a:noFill/>
        </p:spPr>
        <p:txBody>
          <a:bodyPr wrap="square" rtlCol="0">
            <a:spAutoFit/>
          </a:bodyPr>
          <a:lstStyle/>
          <a:p>
            <a:pPr marL="228600" lvl="0" indent="-228600">
              <a:spcBef>
                <a:spcPts val="1000"/>
              </a:spcBef>
              <a:buFont typeface="Arial" panose="020B0604020202020204" pitchFamily="34" charset="0"/>
              <a:buChar char="•"/>
            </a:pPr>
            <a:r>
              <a:rPr lang="en-US" sz="2400" b="1"/>
              <a:t>Strengthening vaccination recommendations</a:t>
            </a:r>
          </a:p>
          <a:p>
            <a:pPr marL="685800" lvl="1" indent="-228600">
              <a:spcBef>
                <a:spcPts val="500"/>
              </a:spcBef>
              <a:buFont typeface="Arial" panose="020B0604020202020204" pitchFamily="34" charset="0"/>
              <a:buChar char="•"/>
            </a:pPr>
            <a:r>
              <a:rPr lang="en-US" sz="2400"/>
              <a:t>Increased emphasis in the practice on training re: vaccine safety and efficacy for </a:t>
            </a:r>
            <a:r>
              <a:rPr lang="en-US" sz="2400" u="sng"/>
              <a:t>ALL</a:t>
            </a:r>
            <a:r>
              <a:rPr lang="en-US" sz="2400"/>
              <a:t> employees having patient contact</a:t>
            </a:r>
          </a:p>
          <a:p>
            <a:pPr marL="685800" lvl="1" indent="-228600">
              <a:spcBef>
                <a:spcPts val="500"/>
              </a:spcBef>
              <a:buFont typeface="Arial" panose="020B0604020202020204" pitchFamily="34" charset="0"/>
              <a:buChar char="•"/>
            </a:pPr>
            <a:r>
              <a:rPr lang="en-US" sz="2400"/>
              <a:t>Having OB doctors begin the promotion of vaccines with expectant mothers, for themselves and for their newborn</a:t>
            </a:r>
          </a:p>
          <a:p>
            <a:pPr marL="685800" lvl="1" indent="-228600">
              <a:spcBef>
                <a:spcPts val="500"/>
              </a:spcBef>
              <a:buFont typeface="Arial" panose="020B0604020202020204" pitchFamily="34" charset="0"/>
              <a:buChar char="•"/>
            </a:pPr>
            <a:r>
              <a:rPr lang="en-US" sz="2400"/>
              <a:t>Be alert to avoid missed opportunities </a:t>
            </a:r>
          </a:p>
          <a:p>
            <a:pPr marL="685800" lvl="1" indent="-228600">
              <a:spcBef>
                <a:spcPts val="500"/>
              </a:spcBef>
              <a:buFont typeface="Arial" panose="020B0604020202020204" pitchFamily="34" charset="0"/>
              <a:buChar char="•"/>
            </a:pPr>
            <a:r>
              <a:rPr lang="en-US" sz="2400"/>
              <a:t>Decrease acceptance of alternative schedules</a:t>
            </a:r>
          </a:p>
          <a:p>
            <a:pPr marL="228600" lvl="0" indent="-228600">
              <a:spcBef>
                <a:spcPts val="1000"/>
              </a:spcBef>
              <a:buFont typeface="Arial" panose="020B0604020202020204" pitchFamily="34" charset="0"/>
              <a:buChar char="•"/>
            </a:pPr>
            <a:r>
              <a:rPr lang="en-US" sz="2400" b="1"/>
              <a:t>Strengthening vaccine mandates</a:t>
            </a:r>
          </a:p>
          <a:p>
            <a:pPr marL="685800" lvl="1" indent="-228600">
              <a:spcBef>
                <a:spcPts val="500"/>
              </a:spcBef>
              <a:buFont typeface="Arial" panose="020B0604020202020204" pitchFamily="34" charset="0"/>
              <a:buChar char="•"/>
            </a:pPr>
            <a:r>
              <a:rPr lang="en-US" sz="2400"/>
              <a:t>Eliminating nonmedical exemptions</a:t>
            </a:r>
          </a:p>
          <a:p>
            <a:pPr marL="685800" lvl="1" indent="-228600">
              <a:spcBef>
                <a:spcPts val="500"/>
              </a:spcBef>
              <a:buFont typeface="Arial" panose="020B0604020202020204" pitchFamily="34" charset="0"/>
              <a:buChar char="•"/>
            </a:pPr>
            <a:r>
              <a:rPr lang="en-US" sz="2400"/>
              <a:t>Increased enforcement of state mandates by schools and childcare facilities</a:t>
            </a:r>
          </a:p>
        </p:txBody>
      </p:sp>
      <p:sp>
        <p:nvSpPr>
          <p:cNvPr id="5" name="Slide Number Placeholder 4"/>
          <p:cNvSpPr>
            <a:spLocks noGrp="1"/>
          </p:cNvSpPr>
          <p:nvPr>
            <p:ph type="sldNum" sz="quarter" idx="12"/>
          </p:nvPr>
        </p:nvSpPr>
        <p:spPr/>
        <p:txBody>
          <a:bodyPr/>
          <a:lstStyle/>
          <a:p>
            <a:fld id="{6D22F896-40B5-4ADD-8801-0D06FADFA095}" type="slidenum">
              <a:rPr lang="en-US" smtClean="0"/>
              <a:t>119</a:t>
            </a:fld>
            <a:endParaRPr lang="en-US"/>
          </a:p>
        </p:txBody>
      </p:sp>
      <p:sp>
        <p:nvSpPr>
          <p:cNvPr id="7" name="Footer Placeholder 6">
            <a:extLst>
              <a:ext uri="{FF2B5EF4-FFF2-40B4-BE49-F238E27FC236}">
                <a16:creationId xmlns:a16="http://schemas.microsoft.com/office/drawing/2014/main" id="{34B7F442-5847-8F46-BD01-E09B2793D7D1}"/>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169413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5614" y="151987"/>
            <a:ext cx="7674429" cy="584775"/>
          </a:xfrm>
          <a:prstGeom prst="rect">
            <a:avLst/>
          </a:prstGeom>
          <a:noFill/>
        </p:spPr>
        <p:txBody>
          <a:bodyPr wrap="square" rtlCol="0">
            <a:spAutoFit/>
          </a:bodyPr>
          <a:lstStyle/>
          <a:p>
            <a:r>
              <a:rPr lang="en-US" sz="3200">
                <a:solidFill>
                  <a:schemeClr val="accent5">
                    <a:lumMod val="60000"/>
                    <a:lumOff val="40000"/>
                  </a:schemeClr>
                </a:solidFill>
                <a:latin typeface="+mj-lt"/>
              </a:rPr>
              <a:t>Improving DTaP 4</a:t>
            </a:r>
            <a:r>
              <a:rPr lang="en-US" sz="3200" baseline="30000">
                <a:solidFill>
                  <a:schemeClr val="accent5">
                    <a:lumMod val="60000"/>
                    <a:lumOff val="40000"/>
                  </a:schemeClr>
                </a:solidFill>
                <a:latin typeface="+mj-lt"/>
              </a:rPr>
              <a:t>th</a:t>
            </a:r>
            <a:r>
              <a:rPr lang="en-US" sz="3200">
                <a:solidFill>
                  <a:schemeClr val="accent5">
                    <a:lumMod val="60000"/>
                    <a:lumOff val="40000"/>
                  </a:schemeClr>
                </a:solidFill>
                <a:latin typeface="+mj-lt"/>
              </a:rPr>
              <a:t> Dose Coverage (2)</a:t>
            </a:r>
          </a:p>
        </p:txBody>
      </p:sp>
      <p:sp>
        <p:nvSpPr>
          <p:cNvPr id="4" name="TextBox 3"/>
          <p:cNvSpPr txBox="1"/>
          <p:nvPr/>
        </p:nvSpPr>
        <p:spPr>
          <a:xfrm>
            <a:off x="315840" y="1486994"/>
            <a:ext cx="11560320" cy="3477875"/>
          </a:xfrm>
          <a:prstGeom prst="rect">
            <a:avLst/>
          </a:prstGeom>
          <a:noFill/>
        </p:spPr>
        <p:txBody>
          <a:bodyPr wrap="square" rtlCol="0">
            <a:spAutoFit/>
          </a:bodyPr>
          <a:lstStyle/>
          <a:p>
            <a:endParaRPr lang="en-US" sz="2200"/>
          </a:p>
          <a:p>
            <a:r>
              <a:rPr lang="en-US" sz="2200" u="sng"/>
              <a:t>Common Provider Challenges</a:t>
            </a:r>
          </a:p>
          <a:p>
            <a:pPr marL="800100" lvl="1" indent="-342900">
              <a:buFont typeface="Arial" panose="020B0604020202020204" pitchFamily="34" charset="0"/>
              <a:buChar char="•"/>
            </a:pPr>
            <a:r>
              <a:rPr lang="en-US" sz="2200"/>
              <a:t>Provider confusion about when to administer the 4th dose</a:t>
            </a:r>
          </a:p>
          <a:p>
            <a:pPr marL="800100" lvl="1" indent="-342900">
              <a:buFont typeface="Arial" panose="020B0604020202020204" pitchFamily="34" charset="0"/>
              <a:buChar char="•"/>
            </a:pPr>
            <a:r>
              <a:rPr lang="en-US" sz="2200"/>
              <a:t>Not scheduling an 18-month well-child visit</a:t>
            </a:r>
          </a:p>
          <a:p>
            <a:pPr marL="800100" lvl="1" indent="-342900">
              <a:buFont typeface="Arial" panose="020B0604020202020204" pitchFamily="34" charset="0"/>
              <a:buChar char="•"/>
            </a:pPr>
            <a:r>
              <a:rPr lang="en-US" sz="2200"/>
              <a:t>When children are delayed in getting the 1</a:t>
            </a:r>
            <a:r>
              <a:rPr lang="en-US" sz="2200" baseline="30000"/>
              <a:t>st</a:t>
            </a:r>
            <a:r>
              <a:rPr lang="en-US" sz="2200"/>
              <a:t> 3 doses, they may not be eligible to receive the 4</a:t>
            </a:r>
            <a:r>
              <a:rPr lang="en-US" sz="2200" baseline="30000"/>
              <a:t>th</a:t>
            </a:r>
            <a:r>
              <a:rPr lang="en-US" sz="2200"/>
              <a:t> dose at the usual time (12-15 mos.)</a:t>
            </a:r>
          </a:p>
          <a:p>
            <a:pPr marL="800100" lvl="1" indent="-342900">
              <a:buFont typeface="Arial" panose="020B0604020202020204" pitchFamily="34" charset="0"/>
              <a:buChar char="•"/>
            </a:pPr>
            <a:r>
              <a:rPr lang="en-US" sz="2200"/>
              <a:t>Failure of providers to administer all recommended doses at a visit</a:t>
            </a:r>
          </a:p>
          <a:p>
            <a:pPr marL="800100" lvl="1" indent="-342900">
              <a:buFont typeface="Arial" panose="020B0604020202020204" pitchFamily="34" charset="0"/>
              <a:buChar char="•"/>
            </a:pPr>
            <a:r>
              <a:rPr lang="en-US" sz="2200"/>
              <a:t>Failure of providers to utilize reminder/recall functions of GRITS or their EMR</a:t>
            </a:r>
          </a:p>
          <a:p>
            <a:pPr marL="800100" lvl="1" indent="-342900">
              <a:buFont typeface="Arial" panose="020B0604020202020204" pitchFamily="34" charset="0"/>
              <a:buChar char="•"/>
            </a:pPr>
            <a:endParaRPr lang="en-US" sz="2200"/>
          </a:p>
          <a:p>
            <a:pPr algn="ctr"/>
            <a:r>
              <a:rPr lang="en-US" sz="2200"/>
              <a:t>GRITS can be a valuable tool to help address these challenges.</a:t>
            </a:r>
          </a:p>
        </p:txBody>
      </p:sp>
      <p:sp>
        <p:nvSpPr>
          <p:cNvPr id="7" name="Slide Number Placeholder 6"/>
          <p:cNvSpPr>
            <a:spLocks noGrp="1"/>
          </p:cNvSpPr>
          <p:nvPr>
            <p:ph type="sldNum" sz="quarter" idx="12"/>
          </p:nvPr>
        </p:nvSpPr>
        <p:spPr/>
        <p:txBody>
          <a:bodyPr/>
          <a:lstStyle/>
          <a:p>
            <a:fld id="{6D22F896-40B5-4ADD-8801-0D06FADFA095}" type="slidenum">
              <a:rPr lang="en-US" smtClean="0"/>
              <a:t>12</a:t>
            </a:fld>
            <a:endParaRPr lang="en-US"/>
          </a:p>
        </p:txBody>
      </p:sp>
      <p:sp>
        <p:nvSpPr>
          <p:cNvPr id="8" name="Footer Placeholder 7">
            <a:extLst>
              <a:ext uri="{FF2B5EF4-FFF2-40B4-BE49-F238E27FC236}">
                <a16:creationId xmlns:a16="http://schemas.microsoft.com/office/drawing/2014/main" id="{0398DB31-D269-5D42-BB6A-7A718AC75604}"/>
              </a:ext>
            </a:extLst>
          </p:cNvPr>
          <p:cNvSpPr>
            <a:spLocks noGrp="1"/>
          </p:cNvSpPr>
          <p:nvPr>
            <p:ph type="ftr" sz="quarter" idx="11"/>
          </p:nvPr>
        </p:nvSpPr>
        <p:spPr>
          <a:xfrm>
            <a:off x="1357745" y="6179197"/>
            <a:ext cx="9996055" cy="719430"/>
          </a:xfrm>
        </p:spPr>
        <p:txBody>
          <a:bodyPr/>
          <a:lstStyle/>
          <a:p>
            <a:pPr algn="l"/>
            <a:r>
              <a:rPr lang="en-US">
                <a:hlinkClick r:id="rId3"/>
              </a:rPr>
              <a:t>November 2023</a:t>
            </a:r>
            <a:endParaRPr lang="en-US"/>
          </a:p>
        </p:txBody>
      </p:sp>
    </p:spTree>
    <p:extLst>
      <p:ext uri="{BB962C8B-B14F-4D97-AF65-F5344CB8AC3E}">
        <p14:creationId xmlns:p14="http://schemas.microsoft.com/office/powerpoint/2010/main" val="341484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708" y="152600"/>
            <a:ext cx="10515600" cy="1325563"/>
          </a:xfrm>
        </p:spPr>
        <p:txBody>
          <a:bodyPr>
            <a:normAutofit/>
          </a:bodyPr>
          <a:lstStyle/>
          <a:p>
            <a:pPr algn="ctr"/>
            <a:r>
              <a:rPr lang="en-US" sz="4000" b="1">
                <a:solidFill>
                  <a:schemeClr val="accent5">
                    <a:lumMod val="60000"/>
                    <a:lumOff val="40000"/>
                  </a:schemeClr>
                </a:solidFill>
              </a:rPr>
              <a:t>Provider Strategies (cont’d)</a:t>
            </a:r>
          </a:p>
        </p:txBody>
      </p:sp>
      <p:sp>
        <p:nvSpPr>
          <p:cNvPr id="3" name="Content Placeholder 2"/>
          <p:cNvSpPr>
            <a:spLocks noGrp="1"/>
          </p:cNvSpPr>
          <p:nvPr>
            <p:ph idx="1"/>
          </p:nvPr>
        </p:nvSpPr>
        <p:spPr>
          <a:xfrm>
            <a:off x="747889" y="1478163"/>
            <a:ext cx="10515600" cy="4992335"/>
          </a:xfrm>
        </p:spPr>
        <p:txBody>
          <a:bodyPr/>
          <a:lstStyle/>
          <a:p>
            <a:pPr>
              <a:lnSpc>
                <a:spcPct val="100000"/>
              </a:lnSpc>
            </a:pPr>
            <a:r>
              <a:rPr lang="en-US" b="1">
                <a:solidFill>
                  <a:schemeClr val="tx1"/>
                </a:solidFill>
              </a:rPr>
              <a:t>Attention to requirements of “informed refusal”**</a:t>
            </a:r>
          </a:p>
          <a:p>
            <a:pPr lvl="1">
              <a:lnSpc>
                <a:spcPct val="100000"/>
              </a:lnSpc>
            </a:pPr>
            <a:r>
              <a:rPr lang="en-US">
                <a:solidFill>
                  <a:schemeClr val="tx1"/>
                </a:solidFill>
              </a:rPr>
              <a:t>Explain basic facts/uses of proposed vaccine</a:t>
            </a:r>
          </a:p>
          <a:p>
            <a:pPr lvl="1">
              <a:lnSpc>
                <a:spcPct val="100000"/>
              </a:lnSpc>
            </a:pPr>
            <a:r>
              <a:rPr lang="en-US">
                <a:solidFill>
                  <a:schemeClr val="tx1"/>
                </a:solidFill>
              </a:rPr>
              <a:t>Review risks of refusing the vaccine(s)</a:t>
            </a:r>
          </a:p>
          <a:p>
            <a:pPr lvl="1">
              <a:lnSpc>
                <a:spcPct val="100000"/>
              </a:lnSpc>
            </a:pPr>
            <a:r>
              <a:rPr lang="en-US">
                <a:solidFill>
                  <a:schemeClr val="tx1"/>
                </a:solidFill>
              </a:rPr>
              <a:t>Discuss anticipated outcomes with and without vaccination</a:t>
            </a:r>
          </a:p>
          <a:p>
            <a:pPr lvl="1">
              <a:lnSpc>
                <a:spcPct val="100000"/>
              </a:lnSpc>
            </a:pPr>
            <a:r>
              <a:rPr lang="en-US">
                <a:solidFill>
                  <a:schemeClr val="tx1"/>
                </a:solidFill>
              </a:rPr>
              <a:t>Parental/patient completion of Refusal to Vaccinate form each visit</a:t>
            </a:r>
          </a:p>
          <a:p>
            <a:pPr>
              <a:lnSpc>
                <a:spcPct val="100000"/>
              </a:lnSpc>
            </a:pPr>
            <a:r>
              <a:rPr lang="en-US" b="1">
                <a:solidFill>
                  <a:schemeClr val="tx1"/>
                </a:solidFill>
              </a:rPr>
              <a:t>Importance of documenting informed refusal to vaccinate**</a:t>
            </a:r>
          </a:p>
          <a:p>
            <a:pPr lvl="1">
              <a:lnSpc>
                <a:spcPct val="100000"/>
              </a:lnSpc>
            </a:pPr>
            <a:r>
              <a:rPr lang="en-US">
                <a:solidFill>
                  <a:schemeClr val="tx1"/>
                </a:solidFill>
              </a:rPr>
              <a:t>Claims of failure to warn of consequences of failing to vaccinate have resulted in successful lawsuits</a:t>
            </a:r>
          </a:p>
          <a:p>
            <a:pPr lvl="1">
              <a:lnSpc>
                <a:spcPct val="100000"/>
              </a:lnSpc>
            </a:pPr>
            <a:r>
              <a:rPr lang="en-US">
                <a:solidFill>
                  <a:schemeClr val="tx1"/>
                </a:solidFill>
              </a:rPr>
              <a:t>Documented informed refusal creates a record of interaction between parents/patients and providers</a:t>
            </a:r>
          </a:p>
          <a:p>
            <a:pPr lvl="1">
              <a:lnSpc>
                <a:spcPct val="100000"/>
              </a:lnSpc>
            </a:pPr>
            <a:endParaRPr lang="en-US"/>
          </a:p>
          <a:p>
            <a:pPr marL="0" indent="0">
              <a:lnSpc>
                <a:spcPct val="150000"/>
              </a:lnSpc>
              <a:buNone/>
            </a:pPr>
            <a:endParaRPr lang="en-US"/>
          </a:p>
          <a:p>
            <a:pPr lvl="1">
              <a:lnSpc>
                <a:spcPct val="150000"/>
              </a:lnSpc>
            </a:pPr>
            <a:endParaRPr lang="en-US"/>
          </a:p>
        </p:txBody>
      </p:sp>
      <p:sp>
        <p:nvSpPr>
          <p:cNvPr id="4" name="TextBox 3"/>
          <p:cNvSpPr txBox="1"/>
          <p:nvPr/>
        </p:nvSpPr>
        <p:spPr>
          <a:xfrm>
            <a:off x="145019" y="6072767"/>
            <a:ext cx="12112978" cy="523220"/>
          </a:xfrm>
          <a:prstGeom prst="rect">
            <a:avLst/>
          </a:prstGeom>
          <a:noFill/>
        </p:spPr>
        <p:txBody>
          <a:bodyPr wrap="square" rtlCol="0">
            <a:spAutoFit/>
          </a:bodyPr>
          <a:lstStyle/>
          <a:p>
            <a:r>
              <a:rPr lang="en-US" sz="1400"/>
              <a:t>*Children’s Hospital of Philadelphia, Vaccine Update for Healthcare Providers, “News &amp; Views:  Addressing Vaccine Hesitancy,” March 21, 2017</a:t>
            </a:r>
          </a:p>
          <a:p>
            <a:r>
              <a:rPr lang="en-US" sz="1400"/>
              <a:t> **AAP Publications, “Document informed refusal just as you would informed consent,” James P. </a:t>
            </a:r>
            <a:r>
              <a:rPr lang="en-US" sz="1400" err="1"/>
              <a:t>Scibilia</a:t>
            </a:r>
            <a:r>
              <a:rPr lang="en-US" sz="1400"/>
              <a:t>, M.D. FAAP, October 30, 2018 </a:t>
            </a:r>
          </a:p>
        </p:txBody>
      </p:sp>
      <p:sp>
        <p:nvSpPr>
          <p:cNvPr id="6" name="Slide Number Placeholder 5"/>
          <p:cNvSpPr>
            <a:spLocks noGrp="1"/>
          </p:cNvSpPr>
          <p:nvPr>
            <p:ph type="sldNum" sz="quarter" idx="12"/>
          </p:nvPr>
        </p:nvSpPr>
        <p:spPr/>
        <p:txBody>
          <a:bodyPr/>
          <a:lstStyle/>
          <a:p>
            <a:fld id="{6D22F896-40B5-4ADD-8801-0D06FADFA095}" type="slidenum">
              <a:rPr lang="en-US" smtClean="0"/>
              <a:t>120</a:t>
            </a:fld>
            <a:endParaRPr lang="en-US"/>
          </a:p>
        </p:txBody>
      </p:sp>
      <p:sp>
        <p:nvSpPr>
          <p:cNvPr id="7" name="Footer Placeholder 6">
            <a:extLst>
              <a:ext uri="{FF2B5EF4-FFF2-40B4-BE49-F238E27FC236}">
                <a16:creationId xmlns:a16="http://schemas.microsoft.com/office/drawing/2014/main" id="{55DC3325-5B64-7F43-A0AE-2AE1FE9E1CD5}"/>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9504651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ChangeArrowheads="1"/>
          </p:cNvSpPr>
          <p:nvPr>
            <p:ph type="title" idx="4294967295"/>
          </p:nvPr>
        </p:nvSpPr>
        <p:spPr>
          <a:xfrm>
            <a:off x="1548477" y="324922"/>
            <a:ext cx="8763000" cy="1143000"/>
          </a:xfrm>
        </p:spPr>
        <p:txBody>
          <a:bodyPr/>
          <a:lstStyle/>
          <a:p>
            <a:pPr algn="ctr" eaLnBrk="1" hangingPunct="1"/>
            <a:r>
              <a:rPr lang="en-US" sz="3600">
                <a:solidFill>
                  <a:srgbClr val="FFFF99"/>
                </a:solidFill>
              </a:rPr>
              <a:t>Vaccine Schedules that Vary From ACIP/AAP/AAFP Recommendations</a:t>
            </a:r>
            <a:r>
              <a:rPr lang="en-US" sz="3600"/>
              <a:t> </a:t>
            </a:r>
          </a:p>
        </p:txBody>
      </p:sp>
      <p:sp>
        <p:nvSpPr>
          <p:cNvPr id="316418" name="Rectangle 3"/>
          <p:cNvSpPr>
            <a:spLocks noGrp="1" noChangeArrowheads="1"/>
          </p:cNvSpPr>
          <p:nvPr>
            <p:ph type="body" idx="4294967295"/>
          </p:nvPr>
        </p:nvSpPr>
        <p:spPr>
          <a:xfrm>
            <a:off x="1015405" y="1719588"/>
            <a:ext cx="7212106" cy="3654522"/>
          </a:xfrm>
        </p:spPr>
        <p:txBody>
          <a:bodyPr>
            <a:normAutofit fontScale="70000" lnSpcReduction="20000"/>
          </a:bodyPr>
          <a:lstStyle/>
          <a:p>
            <a:pPr marL="0" indent="0" eaLnBrk="1" hangingPunct="1">
              <a:buNone/>
            </a:pPr>
            <a:r>
              <a:rPr lang="en-US" sz="3100"/>
              <a:t>Alternate Schedules</a:t>
            </a:r>
          </a:p>
          <a:p>
            <a:pPr eaLnBrk="1" hangingPunct="1"/>
            <a:r>
              <a:rPr lang="en-US" sz="3100"/>
              <a:t>Dr. Bob’s Selective Vaccine Schedule</a:t>
            </a:r>
          </a:p>
          <a:p>
            <a:pPr eaLnBrk="1" hangingPunct="1"/>
            <a:r>
              <a:rPr lang="en-US" sz="3100"/>
              <a:t>Dr. Bob’s Alternative Vaccine Schedule</a:t>
            </a:r>
          </a:p>
          <a:p>
            <a:pPr eaLnBrk="1" hangingPunct="1"/>
            <a:r>
              <a:rPr lang="en-US" sz="3100"/>
              <a:t>Parent-derived schedules</a:t>
            </a:r>
          </a:p>
          <a:p>
            <a:pPr>
              <a:buClr>
                <a:schemeClr val="tx1"/>
              </a:buClr>
            </a:pPr>
            <a:r>
              <a:rPr lang="en-US" sz="3100"/>
              <a:t>Parent/caretaker refusal of all vaccines</a:t>
            </a:r>
          </a:p>
          <a:p>
            <a:pPr marL="0" indent="0">
              <a:buNone/>
            </a:pPr>
            <a:endParaRPr lang="en-US" sz="3100"/>
          </a:p>
          <a:p>
            <a:pPr marL="0" indent="0">
              <a:buNone/>
            </a:pPr>
            <a:r>
              <a:rPr lang="en-US" sz="3100"/>
              <a:t>Concerns re: alternate schedules</a:t>
            </a:r>
          </a:p>
          <a:p>
            <a:pPr marL="344488" indent="-344488"/>
            <a:r>
              <a:rPr lang="en-US" sz="3100" u="sng"/>
              <a:t>Alternate or delayed schedules have not been tested</a:t>
            </a:r>
          </a:p>
          <a:p>
            <a:pPr marL="344488" indent="-344488"/>
            <a:r>
              <a:rPr lang="en-US" sz="3100" u="sng"/>
              <a:t>No studies to prove they are safer</a:t>
            </a:r>
          </a:p>
          <a:p>
            <a:pPr marL="401638" indent="-401638">
              <a:buNone/>
            </a:pPr>
            <a:endParaRPr lang="en-US"/>
          </a:p>
          <a:p>
            <a:pPr marL="401638" indent="-401638"/>
            <a:endParaRPr lang="en-US"/>
          </a:p>
        </p:txBody>
      </p:sp>
      <p:sp>
        <p:nvSpPr>
          <p:cNvPr id="7" name="Rectangle 6"/>
          <p:cNvSpPr>
            <a:spLocks noChangeArrowheads="1"/>
          </p:cNvSpPr>
          <p:nvPr/>
        </p:nvSpPr>
        <p:spPr bwMode="auto">
          <a:xfrm>
            <a:off x="251173" y="5661595"/>
            <a:ext cx="11357607" cy="707886"/>
          </a:xfrm>
          <a:prstGeom prst="rect">
            <a:avLst/>
          </a:prstGeom>
          <a:noFill/>
          <a:ln w="9525">
            <a:noFill/>
            <a:miter lim="800000"/>
            <a:headEnd/>
            <a:tailEnd/>
          </a:ln>
        </p:spPr>
        <p:txBody>
          <a:bodyPr wrap="square">
            <a:spAutoFit/>
          </a:bodyPr>
          <a:lstStyle/>
          <a:p>
            <a:r>
              <a:rPr lang="en-US" sz="2000" b="1">
                <a:solidFill>
                  <a:schemeClr val="accent6">
                    <a:lumMod val="60000"/>
                    <a:lumOff val="40000"/>
                  </a:schemeClr>
                </a:solidFill>
                <a:latin typeface="Arial" panose="020B0604020202020204" pitchFamily="34" charset="0"/>
                <a:cs typeface="Arial" panose="020B0604020202020204" pitchFamily="34" charset="0"/>
              </a:rPr>
              <a:t>If any of these Alternate Schedules are requested, the health care provider and staff must spend additional time educating the parent/caretaker about the appropriate use of vaccines.</a:t>
            </a:r>
          </a:p>
        </p:txBody>
      </p:sp>
      <p:sp>
        <p:nvSpPr>
          <p:cNvPr id="3" name="Slide Number Placeholder 2"/>
          <p:cNvSpPr>
            <a:spLocks noGrp="1"/>
          </p:cNvSpPr>
          <p:nvPr>
            <p:ph type="sldNum" sz="quarter" idx="12"/>
          </p:nvPr>
        </p:nvSpPr>
        <p:spPr/>
        <p:txBody>
          <a:bodyPr/>
          <a:lstStyle/>
          <a:p>
            <a:fld id="{6D22F896-40B5-4ADD-8801-0D06FADFA095}" type="slidenum">
              <a:rPr lang="en-US" smtClean="0"/>
              <a:t>121</a:t>
            </a:fld>
            <a:endParaRPr lang="en-US"/>
          </a:p>
        </p:txBody>
      </p:sp>
      <p:sp>
        <p:nvSpPr>
          <p:cNvPr id="4" name="Footer Placeholder 3">
            <a:extLst>
              <a:ext uri="{FF2B5EF4-FFF2-40B4-BE49-F238E27FC236}">
                <a16:creationId xmlns:a16="http://schemas.microsoft.com/office/drawing/2014/main" id="{11C23848-9914-A44C-89EE-9A35AFB0684B}"/>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4847814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a:xfrm>
            <a:off x="1714500" y="167563"/>
            <a:ext cx="8610600" cy="914400"/>
          </a:xfrm>
        </p:spPr>
        <p:txBody>
          <a:bodyPr/>
          <a:lstStyle/>
          <a:p>
            <a:pPr algn="ctr"/>
            <a:r>
              <a:rPr lang="en-US" sz="3600">
                <a:solidFill>
                  <a:schemeClr val="accent5">
                    <a:lumMod val="60000"/>
                    <a:lumOff val="40000"/>
                  </a:schemeClr>
                </a:solidFill>
              </a:rPr>
              <a:t>Anti-Vaccine Movement </a:t>
            </a:r>
          </a:p>
        </p:txBody>
      </p:sp>
      <p:sp>
        <p:nvSpPr>
          <p:cNvPr id="318466" name="Rectangle 3"/>
          <p:cNvSpPr>
            <a:spLocks noGrp="1" noChangeArrowheads="1"/>
          </p:cNvSpPr>
          <p:nvPr>
            <p:ph type="body" idx="4294967295"/>
          </p:nvPr>
        </p:nvSpPr>
        <p:spPr>
          <a:xfrm>
            <a:off x="1828800" y="1237800"/>
            <a:ext cx="8382000" cy="2209800"/>
          </a:xfrm>
        </p:spPr>
        <p:txBody>
          <a:bodyPr/>
          <a:lstStyle/>
          <a:p>
            <a:pPr>
              <a:spcBef>
                <a:spcPct val="50000"/>
              </a:spcBef>
              <a:buClr>
                <a:schemeClr val="tx1"/>
              </a:buClr>
            </a:pPr>
            <a:r>
              <a:rPr lang="en-US" sz="2400">
                <a:solidFill>
                  <a:schemeClr val="tx1"/>
                </a:solidFill>
              </a:rPr>
              <a:t>Promotes the idea that there is less evidence of disease today and immunizations are no longer needed</a:t>
            </a:r>
          </a:p>
          <a:p>
            <a:pPr>
              <a:spcBef>
                <a:spcPct val="50000"/>
              </a:spcBef>
              <a:buClr>
                <a:schemeClr val="tx1"/>
              </a:buClr>
            </a:pPr>
            <a:r>
              <a:rPr lang="en-US" sz="2400">
                <a:solidFill>
                  <a:schemeClr val="tx1"/>
                </a:solidFill>
              </a:rPr>
              <a:t>Sends confusing &amp; conflicting information</a:t>
            </a:r>
          </a:p>
          <a:p>
            <a:pPr>
              <a:spcBef>
                <a:spcPct val="50000"/>
              </a:spcBef>
              <a:buClr>
                <a:schemeClr val="tx1"/>
              </a:buClr>
            </a:pPr>
            <a:r>
              <a:rPr lang="en-US" sz="2400">
                <a:solidFill>
                  <a:schemeClr val="tx1"/>
                </a:solidFill>
              </a:rPr>
              <a:t>Uses stories, personal statements, and books to play on the emotional side of concerned parents</a:t>
            </a:r>
          </a:p>
          <a:p>
            <a:pPr>
              <a:lnSpc>
                <a:spcPct val="90000"/>
              </a:lnSpc>
              <a:spcBef>
                <a:spcPct val="50000"/>
              </a:spcBef>
              <a:buClr>
                <a:schemeClr val="tx1"/>
              </a:buClr>
              <a:buFontTx/>
              <a:buNone/>
            </a:pPr>
            <a:endParaRPr lang="en-US" sz="2400"/>
          </a:p>
        </p:txBody>
      </p:sp>
      <p:pic>
        <p:nvPicPr>
          <p:cNvPr id="318467" name="Picture 4" descr="logoquik"/>
          <p:cNvPicPr>
            <a:picLocks noChangeAspect="1" noChangeArrowheads="1"/>
          </p:cNvPicPr>
          <p:nvPr/>
        </p:nvPicPr>
        <p:blipFill>
          <a:blip r:embed="rId3" cstate="print"/>
          <a:srcRect/>
          <a:stretch>
            <a:fillRect/>
          </a:stretch>
        </p:blipFill>
        <p:spPr bwMode="auto">
          <a:xfrm>
            <a:off x="708377" y="5789525"/>
            <a:ext cx="2959100" cy="827264"/>
          </a:xfrm>
          <a:prstGeom prst="rect">
            <a:avLst/>
          </a:prstGeom>
          <a:noFill/>
          <a:ln w="9525">
            <a:noFill/>
            <a:miter lim="800000"/>
            <a:headEnd/>
            <a:tailEnd/>
          </a:ln>
        </p:spPr>
      </p:pic>
      <p:pic>
        <p:nvPicPr>
          <p:cNvPr id="318468" name="Picture 5"/>
          <p:cNvPicPr>
            <a:picLocks noChangeAspect="1" noChangeArrowheads="1"/>
          </p:cNvPicPr>
          <p:nvPr/>
        </p:nvPicPr>
        <p:blipFill>
          <a:blip r:embed="rId4" cstate="print"/>
          <a:srcRect/>
          <a:stretch>
            <a:fillRect/>
          </a:stretch>
        </p:blipFill>
        <p:spPr bwMode="auto">
          <a:xfrm>
            <a:off x="8296645" y="3963667"/>
            <a:ext cx="2530641" cy="938402"/>
          </a:xfrm>
          <a:prstGeom prst="rect">
            <a:avLst/>
          </a:prstGeom>
          <a:noFill/>
          <a:ln w="9525">
            <a:noFill/>
            <a:miter lim="800000"/>
            <a:headEnd/>
            <a:tailEnd/>
          </a:ln>
        </p:spPr>
      </p:pic>
      <p:pic>
        <p:nvPicPr>
          <p:cNvPr id="318469" name="Picture 6" descr="logo_needle"/>
          <p:cNvPicPr>
            <a:picLocks noChangeAspect="1" noChangeArrowheads="1"/>
          </p:cNvPicPr>
          <p:nvPr/>
        </p:nvPicPr>
        <p:blipFill>
          <a:blip r:embed="rId5" cstate="print"/>
          <a:srcRect/>
          <a:stretch>
            <a:fillRect/>
          </a:stretch>
        </p:blipFill>
        <p:spPr bwMode="auto">
          <a:xfrm>
            <a:off x="4343400" y="5742350"/>
            <a:ext cx="2933700" cy="869169"/>
          </a:xfrm>
          <a:prstGeom prst="rect">
            <a:avLst/>
          </a:prstGeom>
          <a:solidFill>
            <a:schemeClr val="bg1"/>
          </a:solidFill>
          <a:ln w="9525">
            <a:noFill/>
            <a:miter lim="800000"/>
            <a:headEnd/>
            <a:tailEnd/>
          </a:ln>
        </p:spPr>
      </p:pic>
      <p:pic>
        <p:nvPicPr>
          <p:cNvPr id="318470" name="Picture 7" descr="pave-web-logo"/>
          <p:cNvPicPr>
            <a:picLocks noChangeAspect="1" noChangeArrowheads="1"/>
          </p:cNvPicPr>
          <p:nvPr/>
        </p:nvPicPr>
        <p:blipFill>
          <a:blip r:embed="rId6" cstate="print"/>
          <a:srcRect/>
          <a:stretch>
            <a:fillRect/>
          </a:stretch>
        </p:blipFill>
        <p:spPr bwMode="auto">
          <a:xfrm>
            <a:off x="7790224" y="5632197"/>
            <a:ext cx="3252788" cy="965452"/>
          </a:xfrm>
          <a:prstGeom prst="rect">
            <a:avLst/>
          </a:prstGeom>
          <a:noFill/>
          <a:ln w="9525">
            <a:noFill/>
            <a:miter lim="800000"/>
            <a:headEnd/>
            <a:tailEnd/>
          </a:ln>
        </p:spPr>
      </p:pic>
      <p:sp>
        <p:nvSpPr>
          <p:cNvPr id="8" name="TextBox 7"/>
          <p:cNvSpPr txBox="1">
            <a:spLocks noChangeArrowheads="1"/>
          </p:cNvSpPr>
          <p:nvPr/>
        </p:nvSpPr>
        <p:spPr bwMode="auto">
          <a:xfrm>
            <a:off x="1828800" y="3343389"/>
            <a:ext cx="5029200" cy="1976437"/>
          </a:xfrm>
          <a:prstGeom prst="rect">
            <a:avLst/>
          </a:prstGeom>
          <a:noFill/>
          <a:ln w="9525">
            <a:noFill/>
            <a:miter lim="800000"/>
            <a:headEnd/>
            <a:tailEnd/>
          </a:ln>
        </p:spPr>
        <p:txBody>
          <a:bodyPr>
            <a:spAutoFit/>
          </a:bodyPr>
          <a:lstStyle/>
          <a:p>
            <a:pPr>
              <a:lnSpc>
                <a:spcPct val="90000"/>
              </a:lnSpc>
              <a:spcBef>
                <a:spcPct val="50000"/>
              </a:spcBef>
              <a:buClr>
                <a:srgbClr val="FFFFFF"/>
              </a:buClr>
            </a:pPr>
            <a:r>
              <a:rPr lang="en-US" sz="2400">
                <a:solidFill>
                  <a:srgbClr val="FFC000"/>
                </a:solidFill>
                <a:latin typeface="Calibri" pitchFamily="34" charset="0"/>
              </a:rPr>
              <a:t>Encourage parents/patients to:</a:t>
            </a:r>
          </a:p>
          <a:p>
            <a:pPr lvl="1">
              <a:lnSpc>
                <a:spcPct val="90000"/>
              </a:lnSpc>
              <a:spcBef>
                <a:spcPct val="50000"/>
              </a:spcBef>
              <a:buClr>
                <a:srgbClr val="FFFFFF"/>
              </a:buClr>
              <a:buFontTx/>
              <a:buChar char="•"/>
            </a:pPr>
            <a:r>
              <a:rPr lang="en-US" sz="2400">
                <a:solidFill>
                  <a:srgbClr val="FFFFFF"/>
                </a:solidFill>
                <a:latin typeface="Calibri" pitchFamily="34" charset="0"/>
              </a:rPr>
              <a:t>  Get the facts</a:t>
            </a:r>
          </a:p>
          <a:p>
            <a:pPr lvl="1">
              <a:lnSpc>
                <a:spcPct val="90000"/>
              </a:lnSpc>
              <a:spcBef>
                <a:spcPct val="50000"/>
              </a:spcBef>
              <a:buClr>
                <a:srgbClr val="FFFFFF"/>
              </a:buClr>
              <a:buFontTx/>
              <a:buChar char="•"/>
            </a:pPr>
            <a:r>
              <a:rPr lang="en-US" sz="2400">
                <a:solidFill>
                  <a:srgbClr val="FFFFFF"/>
                </a:solidFill>
                <a:latin typeface="Calibri" pitchFamily="34" charset="0"/>
              </a:rPr>
              <a:t>  Consider the source</a:t>
            </a:r>
          </a:p>
          <a:p>
            <a:pPr lvl="1">
              <a:lnSpc>
                <a:spcPct val="90000"/>
              </a:lnSpc>
              <a:spcBef>
                <a:spcPct val="50000"/>
              </a:spcBef>
              <a:buClr>
                <a:srgbClr val="FFFFFF"/>
              </a:buClr>
              <a:buFontTx/>
              <a:buChar char="•"/>
            </a:pPr>
            <a:r>
              <a:rPr lang="en-US" sz="2400">
                <a:solidFill>
                  <a:srgbClr val="FFFFFF"/>
                </a:solidFill>
                <a:latin typeface="Calibri" pitchFamily="34" charset="0"/>
              </a:rPr>
              <a:t>  Discuss their concerns with you</a:t>
            </a:r>
            <a:endParaRPr lang="en-US" sz="1600">
              <a:solidFill>
                <a:srgbClr val="FFFFFF"/>
              </a:solidFill>
              <a:latin typeface="Calibri" pitchFamily="34" charset="0"/>
            </a:endParaRPr>
          </a:p>
        </p:txBody>
      </p:sp>
      <p:sp>
        <p:nvSpPr>
          <p:cNvPr id="318472" name="TextBox 8"/>
          <p:cNvSpPr txBox="1">
            <a:spLocks noChangeArrowheads="1"/>
          </p:cNvSpPr>
          <p:nvPr/>
        </p:nvSpPr>
        <p:spPr bwMode="auto">
          <a:xfrm>
            <a:off x="9180966" y="3963667"/>
            <a:ext cx="762000" cy="366713"/>
          </a:xfrm>
          <a:prstGeom prst="rect">
            <a:avLst/>
          </a:prstGeom>
          <a:noFill/>
          <a:ln w="9525">
            <a:noFill/>
            <a:miter lim="800000"/>
            <a:headEnd/>
            <a:tailEnd/>
          </a:ln>
        </p:spPr>
        <p:txBody>
          <a:bodyPr>
            <a:spAutoFit/>
          </a:bodyPr>
          <a:lstStyle/>
          <a:p>
            <a:endParaRPr lang="en-US" b="1">
              <a:solidFill>
                <a:srgbClr val="FFC000"/>
              </a:solidFill>
              <a:latin typeface="Calibri" pitchFamily="34" charset="0"/>
            </a:endParaRPr>
          </a:p>
        </p:txBody>
      </p:sp>
      <p:sp>
        <p:nvSpPr>
          <p:cNvPr id="2" name="TextBox 1"/>
          <p:cNvSpPr txBox="1"/>
          <p:nvPr/>
        </p:nvSpPr>
        <p:spPr>
          <a:xfrm>
            <a:off x="7935572" y="4909558"/>
            <a:ext cx="3861317" cy="338554"/>
          </a:xfrm>
          <a:prstGeom prst="rect">
            <a:avLst/>
          </a:prstGeom>
          <a:noFill/>
        </p:spPr>
        <p:txBody>
          <a:bodyPr wrap="square" rtlCol="0">
            <a:spAutoFit/>
          </a:bodyPr>
          <a:lstStyle/>
          <a:p>
            <a:r>
              <a:rPr lang="en-US" sz="1600">
                <a:solidFill>
                  <a:srgbClr val="FFC000"/>
                </a:solidFill>
              </a:rPr>
              <a:t>Global Vaccine Awareness League</a:t>
            </a:r>
          </a:p>
        </p:txBody>
      </p:sp>
      <p:sp>
        <p:nvSpPr>
          <p:cNvPr id="4" name="Slide Number Placeholder 3"/>
          <p:cNvSpPr>
            <a:spLocks noGrp="1"/>
          </p:cNvSpPr>
          <p:nvPr>
            <p:ph type="sldNum" sz="quarter" idx="12"/>
          </p:nvPr>
        </p:nvSpPr>
        <p:spPr>
          <a:xfrm>
            <a:off x="11399847" y="6203406"/>
            <a:ext cx="397042" cy="353720"/>
          </a:xfrm>
        </p:spPr>
        <p:txBody>
          <a:bodyPr/>
          <a:lstStyle/>
          <a:p>
            <a:fld id="{6D22F896-40B5-4ADD-8801-0D06FADFA095}" type="slidenum">
              <a:rPr lang="en-US" smtClean="0"/>
              <a:t>122</a:t>
            </a:fld>
            <a:endParaRPr lang="en-US"/>
          </a:p>
        </p:txBody>
      </p:sp>
      <p:sp>
        <p:nvSpPr>
          <p:cNvPr id="5" name="Footer Placeholder 4">
            <a:extLst>
              <a:ext uri="{FF2B5EF4-FFF2-40B4-BE49-F238E27FC236}">
                <a16:creationId xmlns:a16="http://schemas.microsoft.com/office/drawing/2014/main" id="{9C0E2A3F-BABA-144A-AE8A-779F16A36D32}"/>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3331810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a:xfrm>
            <a:off x="1835652" y="311772"/>
            <a:ext cx="8763000" cy="1143000"/>
          </a:xfrm>
        </p:spPr>
        <p:txBody>
          <a:bodyPr/>
          <a:lstStyle/>
          <a:p>
            <a:pPr algn="ctr" eaLnBrk="1" hangingPunct="1"/>
            <a:r>
              <a:rPr lang="en-US" sz="3600" b="1">
                <a:solidFill>
                  <a:schemeClr val="accent5">
                    <a:lumMod val="60000"/>
                    <a:lumOff val="40000"/>
                  </a:schemeClr>
                </a:solidFill>
              </a:rPr>
              <a:t>Resources for Factual &amp; Responsible</a:t>
            </a:r>
            <a:br>
              <a:rPr lang="en-US" sz="3600" b="1">
                <a:solidFill>
                  <a:schemeClr val="accent5">
                    <a:lumMod val="60000"/>
                    <a:lumOff val="40000"/>
                  </a:schemeClr>
                </a:solidFill>
              </a:rPr>
            </a:br>
            <a:r>
              <a:rPr lang="en-US" sz="3600" b="1">
                <a:solidFill>
                  <a:schemeClr val="accent5">
                    <a:lumMod val="60000"/>
                    <a:lumOff val="40000"/>
                  </a:schemeClr>
                </a:solidFill>
              </a:rPr>
              <a:t> Vaccine Information</a:t>
            </a:r>
          </a:p>
        </p:txBody>
      </p:sp>
      <p:pic>
        <p:nvPicPr>
          <p:cNvPr id="320514" name="Picture 3"/>
          <p:cNvPicPr>
            <a:picLocks noChangeAspect="1" noChangeArrowheads="1"/>
          </p:cNvPicPr>
          <p:nvPr/>
        </p:nvPicPr>
        <p:blipFill>
          <a:blip r:embed="rId3" cstate="print"/>
          <a:srcRect/>
          <a:stretch>
            <a:fillRect/>
          </a:stretch>
        </p:blipFill>
        <p:spPr bwMode="auto">
          <a:xfrm>
            <a:off x="657537" y="1858271"/>
            <a:ext cx="6629400" cy="1006475"/>
          </a:xfrm>
          <a:prstGeom prst="rect">
            <a:avLst/>
          </a:prstGeom>
          <a:noFill/>
          <a:ln w="9525">
            <a:noFill/>
            <a:miter lim="800000"/>
            <a:headEnd/>
            <a:tailEnd/>
          </a:ln>
        </p:spPr>
      </p:pic>
      <p:pic>
        <p:nvPicPr>
          <p:cNvPr id="320515" name="Picture 4" descr="ACP-ASIM Online - American College of Physicians-American Society of Internal Medicine"/>
          <p:cNvPicPr>
            <a:picLocks noChangeAspect="1" noChangeArrowheads="1"/>
          </p:cNvPicPr>
          <p:nvPr/>
        </p:nvPicPr>
        <p:blipFill>
          <a:blip r:embed="rId4" cstate="print"/>
          <a:srcRect/>
          <a:stretch>
            <a:fillRect/>
          </a:stretch>
        </p:blipFill>
        <p:spPr bwMode="auto">
          <a:xfrm>
            <a:off x="781308" y="3222037"/>
            <a:ext cx="4033838" cy="690563"/>
          </a:xfrm>
          <a:prstGeom prst="rect">
            <a:avLst/>
          </a:prstGeom>
          <a:noFill/>
          <a:ln w="9525">
            <a:noFill/>
            <a:miter lim="800000"/>
            <a:headEnd/>
            <a:tailEnd/>
          </a:ln>
        </p:spPr>
      </p:pic>
      <p:pic>
        <p:nvPicPr>
          <p:cNvPr id="320516" name="Picture 5" descr="homepage_header"/>
          <p:cNvPicPr>
            <a:picLocks noChangeAspect="1" noChangeArrowheads="1"/>
          </p:cNvPicPr>
          <p:nvPr/>
        </p:nvPicPr>
        <p:blipFill>
          <a:blip r:embed="rId5" cstate="print"/>
          <a:srcRect/>
          <a:stretch>
            <a:fillRect/>
          </a:stretch>
        </p:blipFill>
        <p:spPr bwMode="auto">
          <a:xfrm>
            <a:off x="5222543" y="3264562"/>
            <a:ext cx="3514725" cy="654050"/>
          </a:xfrm>
          <a:prstGeom prst="rect">
            <a:avLst/>
          </a:prstGeom>
          <a:noFill/>
          <a:ln w="9525">
            <a:noFill/>
            <a:miter lim="800000"/>
            <a:headEnd/>
            <a:tailEnd/>
          </a:ln>
        </p:spPr>
      </p:pic>
      <p:pic>
        <p:nvPicPr>
          <p:cNvPr id="320517" name="Picture 6"/>
          <p:cNvPicPr>
            <a:picLocks noChangeAspect="1" noChangeArrowheads="1"/>
          </p:cNvPicPr>
          <p:nvPr/>
        </p:nvPicPr>
        <p:blipFill>
          <a:blip r:embed="rId6" cstate="print"/>
          <a:srcRect/>
          <a:stretch>
            <a:fillRect/>
          </a:stretch>
        </p:blipFill>
        <p:spPr bwMode="auto">
          <a:xfrm>
            <a:off x="3540125" y="4087736"/>
            <a:ext cx="2133600" cy="857250"/>
          </a:xfrm>
          <a:prstGeom prst="rect">
            <a:avLst/>
          </a:prstGeom>
          <a:solidFill>
            <a:schemeClr val="accent2"/>
          </a:solidFill>
          <a:ln w="9525">
            <a:noFill/>
            <a:miter lim="800000"/>
            <a:headEnd/>
            <a:tailEnd/>
          </a:ln>
        </p:spPr>
      </p:pic>
      <p:pic>
        <p:nvPicPr>
          <p:cNvPr id="320518" name="Picture 7" descr="mast_logo_green"/>
          <p:cNvPicPr>
            <a:picLocks noChangeAspect="1" noChangeArrowheads="1"/>
          </p:cNvPicPr>
          <p:nvPr/>
        </p:nvPicPr>
        <p:blipFill>
          <a:blip r:embed="rId7" cstate="print"/>
          <a:srcRect/>
          <a:stretch>
            <a:fillRect/>
          </a:stretch>
        </p:blipFill>
        <p:spPr bwMode="auto">
          <a:xfrm>
            <a:off x="6217152" y="4087736"/>
            <a:ext cx="2209800" cy="995776"/>
          </a:xfrm>
          <a:prstGeom prst="rect">
            <a:avLst/>
          </a:prstGeom>
          <a:noFill/>
          <a:ln w="9525">
            <a:solidFill>
              <a:schemeClr val="bg1"/>
            </a:solidFill>
            <a:miter lim="800000"/>
            <a:headEnd/>
            <a:tailEnd/>
          </a:ln>
        </p:spPr>
      </p:pic>
      <p:pic>
        <p:nvPicPr>
          <p:cNvPr id="320521" name="Picture 10" descr="Link to Public Health Home Page">
            <a:hlinkClick r:id="rId8"/>
          </p:cNvPr>
          <p:cNvPicPr>
            <a:picLocks noChangeAspect="1" noChangeArrowheads="1"/>
          </p:cNvPicPr>
          <p:nvPr/>
        </p:nvPicPr>
        <p:blipFill>
          <a:blip r:embed="rId9" cstate="print"/>
          <a:srcRect/>
          <a:stretch>
            <a:fillRect/>
          </a:stretch>
        </p:blipFill>
        <p:spPr bwMode="auto">
          <a:xfrm>
            <a:off x="3675062" y="5135312"/>
            <a:ext cx="1863725" cy="1325563"/>
          </a:xfrm>
          <a:prstGeom prst="rect">
            <a:avLst/>
          </a:prstGeom>
          <a:noFill/>
          <a:ln w="9525">
            <a:noFill/>
            <a:miter lim="800000"/>
            <a:headEnd/>
            <a:tailEnd/>
          </a:ln>
        </p:spPr>
      </p:pic>
      <p:pic>
        <p:nvPicPr>
          <p:cNvPr id="320522" name="Picture 11" descr="avglogo2"/>
          <p:cNvPicPr>
            <a:picLocks noChangeAspect="1" noChangeArrowheads="1"/>
          </p:cNvPicPr>
          <p:nvPr/>
        </p:nvPicPr>
        <p:blipFill>
          <a:blip r:embed="rId10" cstate="print"/>
          <a:srcRect/>
          <a:stretch>
            <a:fillRect/>
          </a:stretch>
        </p:blipFill>
        <p:spPr bwMode="auto">
          <a:xfrm>
            <a:off x="8086874" y="1922205"/>
            <a:ext cx="2055813" cy="822325"/>
          </a:xfrm>
          <a:prstGeom prst="rect">
            <a:avLst/>
          </a:prstGeom>
          <a:noFill/>
          <a:ln w="9525">
            <a:noFill/>
            <a:miter lim="800000"/>
            <a:headEnd/>
            <a:tailEnd/>
          </a:ln>
        </p:spPr>
      </p:pic>
      <p:pic>
        <p:nvPicPr>
          <p:cNvPr id="320523" name="Picture 12" descr="cdc logo"/>
          <p:cNvPicPr>
            <a:picLocks noChangeAspect="1" noChangeArrowheads="1"/>
          </p:cNvPicPr>
          <p:nvPr/>
        </p:nvPicPr>
        <p:blipFill>
          <a:blip r:embed="rId11" cstate="print"/>
          <a:srcRect/>
          <a:stretch>
            <a:fillRect/>
          </a:stretch>
        </p:blipFill>
        <p:spPr bwMode="auto">
          <a:xfrm>
            <a:off x="8692065" y="5261769"/>
            <a:ext cx="2362200" cy="1012825"/>
          </a:xfrm>
          <a:prstGeom prst="rect">
            <a:avLst/>
          </a:prstGeom>
          <a:noFill/>
          <a:ln w="9525">
            <a:noFill/>
            <a:miter lim="800000"/>
            <a:headEnd/>
            <a:tailEnd/>
          </a:ln>
        </p:spPr>
      </p:pic>
      <p:pic>
        <p:nvPicPr>
          <p:cNvPr id="460802" name="Picture 2" descr="http://www.immunize.org/images/aboutus/IAC-logo3.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2791" y="5135312"/>
            <a:ext cx="1597025" cy="1348548"/>
          </a:xfrm>
          <a:prstGeom prst="rect">
            <a:avLst/>
          </a:prstGeom>
          <a:noFill/>
          <a:extLst>
            <a:ext uri="{909E8E84-426E-40DD-AFC4-6F175D3DCCD1}">
              <a14:hiddenFill xmlns:a14="http://schemas.microsoft.com/office/drawing/2010/main">
                <a:solidFill>
                  <a:srgbClr val="FFFFFF"/>
                </a:solidFill>
              </a14:hiddenFill>
            </a:ext>
          </a:extLst>
        </p:spPr>
      </p:pic>
      <p:pic>
        <p:nvPicPr>
          <p:cNvPr id="460804" name="Picture 4" descr="National Foundation for Infectious Diseas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308" y="4109000"/>
            <a:ext cx="1781175" cy="838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4"/>
          <a:stretch>
            <a:fillRect/>
          </a:stretch>
        </p:blipFill>
        <p:spPr>
          <a:xfrm>
            <a:off x="9328394" y="3080205"/>
            <a:ext cx="1483171" cy="1428750"/>
          </a:xfrm>
          <a:prstGeom prst="rect">
            <a:avLst/>
          </a:prstGeom>
        </p:spPr>
      </p:pic>
      <p:sp>
        <p:nvSpPr>
          <p:cNvPr id="2" name="TextBox 1"/>
          <p:cNvSpPr txBox="1"/>
          <p:nvPr/>
        </p:nvSpPr>
        <p:spPr>
          <a:xfrm>
            <a:off x="8692065" y="4517537"/>
            <a:ext cx="2901244" cy="307777"/>
          </a:xfrm>
          <a:prstGeom prst="rect">
            <a:avLst/>
          </a:prstGeom>
          <a:noFill/>
        </p:spPr>
        <p:txBody>
          <a:bodyPr wrap="square" rtlCol="0">
            <a:spAutoFit/>
          </a:bodyPr>
          <a:lstStyle/>
          <a:p>
            <a:pPr algn="ctr"/>
            <a:r>
              <a:rPr lang="en-US" sz="1400"/>
              <a:t>www.vaccinesafetynet.org</a:t>
            </a:r>
          </a:p>
        </p:txBody>
      </p:sp>
      <p:pic>
        <p:nvPicPr>
          <p:cNvPr id="3" name="Picture 2"/>
          <p:cNvPicPr>
            <a:picLocks noChangeAspect="1"/>
          </p:cNvPicPr>
          <p:nvPr/>
        </p:nvPicPr>
        <p:blipFill>
          <a:blip r:embed="rId15"/>
          <a:stretch>
            <a:fillRect/>
          </a:stretch>
        </p:blipFill>
        <p:spPr>
          <a:xfrm>
            <a:off x="6068470" y="5336862"/>
            <a:ext cx="2152650" cy="962025"/>
          </a:xfrm>
          <a:prstGeom prst="rect">
            <a:avLst/>
          </a:prstGeom>
        </p:spPr>
      </p:pic>
      <p:sp>
        <p:nvSpPr>
          <p:cNvPr id="6" name="Slide Number Placeholder 5"/>
          <p:cNvSpPr>
            <a:spLocks noGrp="1"/>
          </p:cNvSpPr>
          <p:nvPr>
            <p:ph type="sldNum" sz="quarter" idx="12"/>
          </p:nvPr>
        </p:nvSpPr>
        <p:spPr/>
        <p:txBody>
          <a:bodyPr/>
          <a:lstStyle/>
          <a:p>
            <a:fld id="{6D22F896-40B5-4ADD-8801-0D06FADFA095}" type="slidenum">
              <a:rPr lang="en-US" smtClean="0"/>
              <a:t>123</a:t>
            </a:fld>
            <a:endParaRPr lang="en-US"/>
          </a:p>
        </p:txBody>
      </p:sp>
      <p:sp>
        <p:nvSpPr>
          <p:cNvPr id="7" name="Footer Placeholder 6">
            <a:extLst>
              <a:ext uri="{FF2B5EF4-FFF2-40B4-BE49-F238E27FC236}">
                <a16:creationId xmlns:a16="http://schemas.microsoft.com/office/drawing/2014/main" id="{6CDD9667-6B8A-E941-A8FA-E03C283CF600}"/>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3539549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ChangeArrowheads="1"/>
          </p:cNvSpPr>
          <p:nvPr>
            <p:ph type="title" idx="4294967295"/>
          </p:nvPr>
        </p:nvSpPr>
        <p:spPr>
          <a:xfrm>
            <a:off x="3794459" y="660831"/>
            <a:ext cx="3829050" cy="857250"/>
          </a:xfrm>
        </p:spPr>
        <p:txBody>
          <a:bodyPr>
            <a:normAutofit/>
          </a:bodyPr>
          <a:lstStyle/>
          <a:p>
            <a:pPr eaLnBrk="1" hangingPunct="1"/>
            <a:r>
              <a:rPr lang="en-US" sz="4000">
                <a:solidFill>
                  <a:srgbClr val="FFFF99"/>
                </a:solidFill>
              </a:rPr>
              <a:t>Stay Current!</a:t>
            </a:r>
          </a:p>
        </p:txBody>
      </p:sp>
      <p:sp>
        <p:nvSpPr>
          <p:cNvPr id="324610" name="Rectangle 3"/>
          <p:cNvSpPr>
            <a:spLocks noGrp="1" noChangeArrowheads="1"/>
          </p:cNvSpPr>
          <p:nvPr>
            <p:ph type="body" idx="4294967295"/>
          </p:nvPr>
        </p:nvSpPr>
        <p:spPr>
          <a:xfrm>
            <a:off x="1428337" y="2194160"/>
            <a:ext cx="8561294" cy="3584973"/>
          </a:xfrm>
        </p:spPr>
        <p:txBody>
          <a:bodyPr>
            <a:noAutofit/>
          </a:bodyPr>
          <a:lstStyle/>
          <a:p>
            <a:pPr eaLnBrk="1" hangingPunct="1"/>
            <a:r>
              <a:rPr lang="en-US"/>
              <a:t>Sign up for listserv sites which provide timely information pertinent to your practice  </a:t>
            </a:r>
            <a:r>
              <a:rPr lang="en-US">
                <a:solidFill>
                  <a:srgbClr val="00B0F0"/>
                </a:solidFill>
                <a:hlinkClick r:id="rId3"/>
              </a:rPr>
              <a:t>www.immunize.org/resources/emailnews.asp</a:t>
            </a:r>
            <a:endParaRPr lang="en-US">
              <a:solidFill>
                <a:srgbClr val="00B0F0"/>
              </a:solidFill>
            </a:endParaRPr>
          </a:p>
          <a:p>
            <a:pPr eaLnBrk="1" hangingPunct="1"/>
            <a:endParaRPr lang="en-US">
              <a:solidFill>
                <a:srgbClr val="00B0F0"/>
              </a:solidFill>
            </a:endParaRPr>
          </a:p>
          <a:p>
            <a:pPr lvl="1" eaLnBrk="1" hangingPunct="1"/>
            <a:r>
              <a:rPr lang="en-US" sz="2800">
                <a:solidFill>
                  <a:srgbClr val="FFFF99"/>
                </a:solidFill>
              </a:rPr>
              <a:t>AAP Newsletter</a:t>
            </a:r>
          </a:p>
          <a:p>
            <a:pPr lvl="1" eaLnBrk="1" hangingPunct="1"/>
            <a:r>
              <a:rPr lang="en-US" sz="2800">
                <a:solidFill>
                  <a:srgbClr val="FFFF99"/>
                </a:solidFill>
              </a:rPr>
              <a:t>CDC immunization websites (32 in all)</a:t>
            </a:r>
          </a:p>
          <a:p>
            <a:pPr lvl="1" eaLnBrk="1" hangingPunct="1"/>
            <a:r>
              <a:rPr lang="en-US" sz="2800">
                <a:solidFill>
                  <a:srgbClr val="FFFF99"/>
                </a:solidFill>
              </a:rPr>
              <a:t>CHOP Parents Pack Newsletter</a:t>
            </a:r>
          </a:p>
          <a:p>
            <a:pPr lvl="1" eaLnBrk="1" hangingPunct="1"/>
            <a:r>
              <a:rPr lang="en-US" sz="2800">
                <a:solidFill>
                  <a:srgbClr val="FFFF99"/>
                </a:solidFill>
              </a:rPr>
              <a:t>IAC Express, </a:t>
            </a:r>
            <a:r>
              <a:rPr lang="en-US" sz="2800">
                <a:solidFill>
                  <a:schemeClr val="accent5">
                    <a:lumMod val="60000"/>
                    <a:lumOff val="40000"/>
                  </a:schemeClr>
                </a:solidFill>
              </a:rPr>
              <a:t>Needle Tips and Vaccinate Adults</a:t>
            </a:r>
          </a:p>
          <a:p>
            <a:pPr lvl="1" eaLnBrk="1" hangingPunct="1"/>
            <a:r>
              <a:rPr lang="en-US" sz="2800">
                <a:solidFill>
                  <a:srgbClr val="FFFF99"/>
                </a:solidFill>
              </a:rPr>
              <a:t>Websites specific to particular vaccines</a:t>
            </a:r>
          </a:p>
        </p:txBody>
      </p:sp>
      <p:pic>
        <p:nvPicPr>
          <p:cNvPr id="324611" name="Picture 4" descr="MC900439350[1]"/>
          <p:cNvPicPr>
            <a:picLocks noChangeAspect="1" noChangeArrowheads="1"/>
          </p:cNvPicPr>
          <p:nvPr/>
        </p:nvPicPr>
        <p:blipFill>
          <a:blip r:embed="rId4" cstate="print"/>
          <a:srcRect/>
          <a:stretch>
            <a:fillRect/>
          </a:stretch>
        </p:blipFill>
        <p:spPr bwMode="auto">
          <a:xfrm rot="1044087">
            <a:off x="9582391" y="730303"/>
            <a:ext cx="1575556" cy="157555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D22F896-40B5-4ADD-8801-0D06FADFA095}" type="slidenum">
              <a:rPr lang="en-US" smtClean="0"/>
              <a:t>124</a:t>
            </a:fld>
            <a:endParaRPr lang="en-US"/>
          </a:p>
        </p:txBody>
      </p:sp>
      <p:sp>
        <p:nvSpPr>
          <p:cNvPr id="4" name="Footer Placeholder 3">
            <a:extLst>
              <a:ext uri="{FF2B5EF4-FFF2-40B4-BE49-F238E27FC236}">
                <a16:creationId xmlns:a16="http://schemas.microsoft.com/office/drawing/2014/main" id="{9D491B70-F578-A944-9057-B5C1641B7F20}"/>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0094749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068" y="766011"/>
            <a:ext cx="5294015" cy="3531108"/>
          </a:xfrm>
          <a:prstGeom prst="rect">
            <a:avLst/>
          </a:prstGeom>
        </p:spPr>
      </p:pic>
      <p:sp>
        <p:nvSpPr>
          <p:cNvPr id="3" name="TextBox 2"/>
          <p:cNvSpPr txBox="1"/>
          <p:nvPr/>
        </p:nvSpPr>
        <p:spPr>
          <a:xfrm>
            <a:off x="1784684" y="4600074"/>
            <a:ext cx="8610600" cy="2677656"/>
          </a:xfrm>
          <a:prstGeom prst="rect">
            <a:avLst/>
          </a:prstGeom>
          <a:noFill/>
        </p:spPr>
        <p:txBody>
          <a:bodyPr wrap="square" rtlCol="0">
            <a:spAutoFit/>
          </a:bodyPr>
          <a:lstStyle/>
          <a:p>
            <a:pPr algn="ctr"/>
            <a:r>
              <a:rPr lang="en-US" sz="2400" b="1">
                <a:solidFill>
                  <a:srgbClr val="FFC000"/>
                </a:solidFill>
              </a:rPr>
              <a:t>YOU ARE ALL PART OF THE TEAM THAT CAN</a:t>
            </a:r>
          </a:p>
          <a:p>
            <a:pPr algn="ctr"/>
            <a:r>
              <a:rPr lang="en-US" sz="2400" b="1">
                <a:solidFill>
                  <a:srgbClr val="FFC000"/>
                </a:solidFill>
              </a:rPr>
              <a:t> </a:t>
            </a:r>
          </a:p>
          <a:p>
            <a:pPr algn="ctr"/>
            <a:r>
              <a:rPr lang="en-US" sz="2400" b="1">
                <a:solidFill>
                  <a:srgbClr val="FFC000"/>
                </a:solidFill>
              </a:rPr>
              <a:t>MAKE SURE YOUR PATIENTS RECEIVE THE </a:t>
            </a:r>
          </a:p>
          <a:p>
            <a:pPr algn="ctr"/>
            <a:endParaRPr lang="en-US" sz="2400" b="1">
              <a:solidFill>
                <a:srgbClr val="FFC000"/>
              </a:solidFill>
            </a:endParaRPr>
          </a:p>
          <a:p>
            <a:pPr algn="ctr"/>
            <a:r>
              <a:rPr lang="en-US" sz="2400" b="1">
                <a:solidFill>
                  <a:srgbClr val="FFC000"/>
                </a:solidFill>
              </a:rPr>
              <a:t>IMMUNIZATIONS THEY NEED!</a:t>
            </a:r>
          </a:p>
          <a:p>
            <a:pPr algn="ctr"/>
            <a:r>
              <a:rPr lang="en-US" sz="2400" b="1">
                <a:solidFill>
                  <a:srgbClr val="FFC000"/>
                </a:solidFill>
              </a:rPr>
              <a:t>                                        </a:t>
            </a:r>
          </a:p>
          <a:p>
            <a:pPr algn="ctr"/>
            <a:r>
              <a:rPr lang="en-US" sz="2400" b="1">
                <a:solidFill>
                  <a:srgbClr val="FFC000"/>
                </a:solidFill>
              </a:rPr>
              <a:t>                                                      </a:t>
            </a:r>
          </a:p>
        </p:txBody>
      </p:sp>
      <p:sp>
        <p:nvSpPr>
          <p:cNvPr id="5" name="Slide Number Placeholder 4"/>
          <p:cNvSpPr>
            <a:spLocks noGrp="1"/>
          </p:cNvSpPr>
          <p:nvPr>
            <p:ph type="sldNum" sz="quarter" idx="12"/>
          </p:nvPr>
        </p:nvSpPr>
        <p:spPr/>
        <p:txBody>
          <a:bodyPr/>
          <a:lstStyle/>
          <a:p>
            <a:fld id="{6D22F896-40B5-4ADD-8801-0D06FADFA095}" type="slidenum">
              <a:rPr lang="en-US" smtClean="0"/>
              <a:t>125</a:t>
            </a:fld>
            <a:endParaRPr lang="en-US"/>
          </a:p>
        </p:txBody>
      </p:sp>
      <p:sp>
        <p:nvSpPr>
          <p:cNvPr id="6" name="Footer Placeholder 5">
            <a:extLst>
              <a:ext uri="{FF2B5EF4-FFF2-40B4-BE49-F238E27FC236}">
                <a16:creationId xmlns:a16="http://schemas.microsoft.com/office/drawing/2014/main" id="{B3211434-A211-8344-8DC9-84EED2C0C638}"/>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2977989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3370" y="188258"/>
            <a:ext cx="6669741" cy="584775"/>
          </a:xfrm>
          <a:prstGeom prst="rect">
            <a:avLst/>
          </a:prstGeom>
          <a:noFill/>
        </p:spPr>
        <p:txBody>
          <a:bodyPr wrap="square" rtlCol="0">
            <a:spAutoFit/>
          </a:bodyPr>
          <a:lstStyle/>
          <a:p>
            <a:pPr algn="ctr"/>
            <a:r>
              <a:rPr lang="en-US" sz="3200">
                <a:solidFill>
                  <a:schemeClr val="accent5">
                    <a:lumMod val="60000"/>
                    <a:lumOff val="40000"/>
                  </a:schemeClr>
                </a:solidFill>
                <a:latin typeface="+mj-lt"/>
              </a:rPr>
              <a:t>Online Resources</a:t>
            </a:r>
          </a:p>
        </p:txBody>
      </p:sp>
      <p:sp>
        <p:nvSpPr>
          <p:cNvPr id="3" name="TextBox 2"/>
          <p:cNvSpPr txBox="1"/>
          <p:nvPr/>
        </p:nvSpPr>
        <p:spPr>
          <a:xfrm>
            <a:off x="603556" y="974076"/>
            <a:ext cx="11712388" cy="5570756"/>
          </a:xfrm>
          <a:prstGeom prst="rect">
            <a:avLst/>
          </a:prstGeom>
          <a:noFill/>
        </p:spPr>
        <p:txBody>
          <a:bodyPr wrap="square" rtlCol="0">
            <a:spAutoFit/>
          </a:bodyPr>
          <a:lstStyle/>
          <a:p>
            <a:r>
              <a:rPr lang="en-US" sz="2800">
                <a:solidFill>
                  <a:srgbClr val="92D050"/>
                </a:solidFill>
              </a:rPr>
              <a:t>Current Childhood and Adult Immunization Schedules – </a:t>
            </a:r>
            <a:r>
              <a:rPr lang="en-US" sz="2800"/>
              <a:t>www.cdc.gov/vaccines/schedules/index.html</a:t>
            </a:r>
          </a:p>
          <a:p>
            <a:endParaRPr lang="en-US" sz="2800"/>
          </a:p>
          <a:p>
            <a:r>
              <a:rPr lang="en-US" sz="2800">
                <a:solidFill>
                  <a:srgbClr val="92D050"/>
                </a:solidFill>
              </a:rPr>
              <a:t>Parent’s Guide to Childhood Immunizations – </a:t>
            </a:r>
            <a:r>
              <a:rPr lang="en-US" sz="2800"/>
              <a:t>www.cdc.gov/vaccines/parents/tools/parents-guide/index.html</a:t>
            </a:r>
          </a:p>
          <a:p>
            <a:endParaRPr lang="en-US" sz="2800"/>
          </a:p>
          <a:p>
            <a:r>
              <a:rPr lang="en-US" sz="2800">
                <a:solidFill>
                  <a:srgbClr val="92D050"/>
                </a:solidFill>
              </a:rPr>
              <a:t>Order Information for Free CDC Immunization Materials for Providers and Patients – </a:t>
            </a:r>
            <a:r>
              <a:rPr lang="en-US" sz="2800"/>
              <a:t>wwwn.cdc.gov/pubs/CDCInfoOnDemand.aspx</a:t>
            </a:r>
          </a:p>
          <a:p>
            <a:endParaRPr lang="en-US" sz="2800"/>
          </a:p>
          <a:p>
            <a:r>
              <a:rPr lang="en-US" sz="2800">
                <a:solidFill>
                  <a:srgbClr val="92D050"/>
                </a:solidFill>
              </a:rPr>
              <a:t>Vaccine Labels to Organize a Storage Unit – </a:t>
            </a:r>
            <a:r>
              <a:rPr lang="en-US" sz="2800"/>
              <a:t>www.cdc.gov/vaccines/hcp/admin/storage/guide/vaccine-storage-labels.pdf</a:t>
            </a:r>
          </a:p>
          <a:p>
            <a:endParaRPr lang="en-US" sz="2000"/>
          </a:p>
        </p:txBody>
      </p:sp>
      <p:sp>
        <p:nvSpPr>
          <p:cNvPr id="4" name="TextBox 3"/>
          <p:cNvSpPr txBox="1"/>
          <p:nvPr/>
        </p:nvSpPr>
        <p:spPr>
          <a:xfrm>
            <a:off x="2076713" y="6438098"/>
            <a:ext cx="12694025" cy="307777"/>
          </a:xfrm>
          <a:prstGeom prst="rect">
            <a:avLst/>
          </a:prstGeom>
          <a:noFill/>
        </p:spPr>
        <p:txBody>
          <a:bodyPr wrap="square" rtlCol="0">
            <a:spAutoFit/>
          </a:bodyPr>
          <a:lstStyle/>
          <a:p>
            <a:r>
              <a:rPr lang="en-US" sz="1400"/>
              <a:t>*Course Resource—Epidemiology &amp; Prevention of Vaccine-Preventable Diseases—C296544-E</a:t>
            </a:r>
          </a:p>
        </p:txBody>
      </p:sp>
      <p:sp>
        <p:nvSpPr>
          <p:cNvPr id="6" name="Slide Number Placeholder 5"/>
          <p:cNvSpPr>
            <a:spLocks noGrp="1"/>
          </p:cNvSpPr>
          <p:nvPr>
            <p:ph type="sldNum" sz="quarter" idx="12"/>
          </p:nvPr>
        </p:nvSpPr>
        <p:spPr/>
        <p:txBody>
          <a:bodyPr/>
          <a:lstStyle/>
          <a:p>
            <a:fld id="{6D22F896-40B5-4ADD-8801-0D06FADFA095}" type="slidenum">
              <a:rPr lang="en-US" smtClean="0"/>
              <a:t>126</a:t>
            </a:fld>
            <a:endParaRPr lang="en-US"/>
          </a:p>
        </p:txBody>
      </p:sp>
      <p:sp>
        <p:nvSpPr>
          <p:cNvPr id="7" name="Footer Placeholder 6">
            <a:extLst>
              <a:ext uri="{FF2B5EF4-FFF2-40B4-BE49-F238E27FC236}">
                <a16:creationId xmlns:a16="http://schemas.microsoft.com/office/drawing/2014/main" id="{656ECA7A-7862-3548-B552-9483CBE4358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6323489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50" y="268897"/>
            <a:ext cx="11906250" cy="6124754"/>
          </a:xfrm>
          <a:prstGeom prst="rect">
            <a:avLst/>
          </a:prstGeom>
        </p:spPr>
        <p:txBody>
          <a:bodyPr wrap="square">
            <a:spAutoFit/>
          </a:bodyPr>
          <a:lstStyle/>
          <a:p>
            <a:r>
              <a:rPr lang="en-US" sz="2800">
                <a:solidFill>
                  <a:srgbClr val="92D050"/>
                </a:solidFill>
              </a:rPr>
              <a:t>Vaccine Information Statements (VISs) –</a:t>
            </a:r>
            <a:r>
              <a:rPr lang="en-US" sz="2800"/>
              <a:t>www.cdc.gov/vaccines/hcp/vis/current-vis.html</a:t>
            </a:r>
          </a:p>
          <a:p>
            <a:endParaRPr lang="en-US" sz="2800"/>
          </a:p>
          <a:p>
            <a:r>
              <a:rPr lang="en-US" sz="2800">
                <a:solidFill>
                  <a:schemeClr val="accent3">
                    <a:lumMod val="75000"/>
                  </a:schemeClr>
                </a:solidFill>
              </a:rPr>
              <a:t>Refusal to Vaccinate Form </a:t>
            </a:r>
            <a:r>
              <a:rPr lang="en-US" sz="2800">
                <a:solidFill>
                  <a:srgbClr val="92D050"/>
                </a:solidFill>
              </a:rPr>
              <a:t>–</a:t>
            </a:r>
          </a:p>
          <a:p>
            <a:r>
              <a:rPr lang="en-US" sz="2800"/>
              <a:t>https://www.aap.org/en-us/documents/immunization_refusaltovaccinate.pdf</a:t>
            </a:r>
          </a:p>
          <a:p>
            <a:endParaRPr lang="en-US" sz="2800">
              <a:solidFill>
                <a:schemeClr val="accent3">
                  <a:lumMod val="75000"/>
                </a:schemeClr>
              </a:solidFill>
            </a:endParaRPr>
          </a:p>
          <a:p>
            <a:r>
              <a:rPr lang="en-US" sz="2800">
                <a:solidFill>
                  <a:srgbClr val="92D050"/>
                </a:solidFill>
              </a:rPr>
              <a:t>Standing Orders (Explanation and Templates) – </a:t>
            </a:r>
            <a:r>
              <a:rPr lang="en-US" sz="2800"/>
              <a:t>www.immunize.org/standing-orders/</a:t>
            </a:r>
          </a:p>
          <a:p>
            <a:endParaRPr lang="en-US" sz="2800"/>
          </a:p>
          <a:p>
            <a:r>
              <a:rPr lang="en-US" sz="2800">
                <a:solidFill>
                  <a:srgbClr val="92D050"/>
                </a:solidFill>
              </a:rPr>
              <a:t>Ask the Experts – </a:t>
            </a:r>
            <a:r>
              <a:rPr lang="en-US" sz="2800"/>
              <a:t>www.immunize.org/askexperts/</a:t>
            </a:r>
          </a:p>
          <a:p>
            <a:endParaRPr lang="en-US" sz="2800"/>
          </a:p>
          <a:p>
            <a:r>
              <a:rPr lang="en-US" sz="2800">
                <a:solidFill>
                  <a:srgbClr val="92D050"/>
                </a:solidFill>
              </a:rPr>
              <a:t>General Best Practice Guidelines for Immunization – </a:t>
            </a:r>
            <a:r>
              <a:rPr lang="en-US" sz="2800"/>
              <a:t>https://www.cdc.gov/vaccines/hcp/acip-recs/general-recs/index.html</a:t>
            </a:r>
          </a:p>
        </p:txBody>
      </p:sp>
      <p:sp>
        <p:nvSpPr>
          <p:cNvPr id="4" name="TextBox 3"/>
          <p:cNvSpPr txBox="1"/>
          <p:nvPr/>
        </p:nvSpPr>
        <p:spPr>
          <a:xfrm>
            <a:off x="2090798" y="6418589"/>
            <a:ext cx="12694025" cy="307777"/>
          </a:xfrm>
          <a:prstGeom prst="rect">
            <a:avLst/>
          </a:prstGeom>
          <a:noFill/>
        </p:spPr>
        <p:txBody>
          <a:bodyPr wrap="square" rtlCol="0">
            <a:spAutoFit/>
          </a:bodyPr>
          <a:lstStyle/>
          <a:p>
            <a:r>
              <a:rPr lang="en-US" sz="1400"/>
              <a:t>*Course Resource—Epidemiology &amp; Prevention of Vaccine-Preventable Diseases—C296544-E</a:t>
            </a:r>
          </a:p>
        </p:txBody>
      </p:sp>
      <p:sp>
        <p:nvSpPr>
          <p:cNvPr id="5" name="Slide Number Placeholder 4"/>
          <p:cNvSpPr>
            <a:spLocks noGrp="1"/>
          </p:cNvSpPr>
          <p:nvPr>
            <p:ph type="sldNum" sz="quarter" idx="12"/>
          </p:nvPr>
        </p:nvSpPr>
        <p:spPr/>
        <p:txBody>
          <a:bodyPr/>
          <a:lstStyle/>
          <a:p>
            <a:fld id="{6D22F896-40B5-4ADD-8801-0D06FADFA095}" type="slidenum">
              <a:rPr lang="en-US" smtClean="0"/>
              <a:t>127</a:t>
            </a:fld>
            <a:endParaRPr lang="en-US"/>
          </a:p>
        </p:txBody>
      </p:sp>
      <p:sp>
        <p:nvSpPr>
          <p:cNvPr id="6" name="Footer Placeholder 5">
            <a:extLst>
              <a:ext uri="{FF2B5EF4-FFF2-40B4-BE49-F238E27FC236}">
                <a16:creationId xmlns:a16="http://schemas.microsoft.com/office/drawing/2014/main" id="{715CB41D-0443-1E43-9418-9904C4792605}"/>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0682245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idx="4294967295"/>
          </p:nvPr>
        </p:nvSpPr>
        <p:spPr>
          <a:xfrm>
            <a:off x="2057401" y="350168"/>
            <a:ext cx="7772400" cy="806450"/>
          </a:xfrm>
        </p:spPr>
        <p:txBody>
          <a:bodyPr/>
          <a:lstStyle/>
          <a:p>
            <a:pPr algn="ctr" eaLnBrk="1" hangingPunct="1"/>
            <a:r>
              <a:rPr lang="en-US" sz="3600">
                <a:solidFill>
                  <a:srgbClr val="FFFF99"/>
                </a:solidFill>
              </a:rPr>
              <a:t>Questions?</a:t>
            </a:r>
          </a:p>
        </p:txBody>
      </p:sp>
      <p:sp>
        <p:nvSpPr>
          <p:cNvPr id="328706" name="Rectangle 3"/>
          <p:cNvSpPr>
            <a:spLocks noGrp="1" noChangeArrowheads="1"/>
          </p:cNvSpPr>
          <p:nvPr>
            <p:ph type="subTitle" idx="4294967295"/>
          </p:nvPr>
        </p:nvSpPr>
        <p:spPr>
          <a:xfrm>
            <a:off x="938049" y="1192226"/>
            <a:ext cx="10011104" cy="1214438"/>
          </a:xfrm>
        </p:spPr>
        <p:txBody>
          <a:bodyPr>
            <a:normAutofit fontScale="85000" lnSpcReduction="10000"/>
          </a:bodyPr>
          <a:lstStyle/>
          <a:p>
            <a:pPr marL="0" indent="0" algn="ctr">
              <a:buNone/>
            </a:pPr>
            <a:r>
              <a:rPr lang="en-US" sz="3000" b="1"/>
              <a:t>Contacts for more immunization information and resources!</a:t>
            </a:r>
          </a:p>
          <a:p>
            <a:pPr marL="0" indent="0">
              <a:buNone/>
            </a:pPr>
            <a:endParaRPr lang="en-US" sz="2400" b="1"/>
          </a:p>
          <a:p>
            <a:pPr marL="0" indent="0">
              <a:buNone/>
            </a:pPr>
            <a:r>
              <a:rPr lang="en-US" sz="2400" b="1">
                <a:solidFill>
                  <a:srgbClr val="FFFFCC"/>
                </a:solidFill>
                <a:latin typeface="Arial" charset="0"/>
              </a:rPr>
              <a:t>				</a:t>
            </a:r>
          </a:p>
          <a:p>
            <a:pPr marL="0" indent="0" algn="ctr">
              <a:buNone/>
            </a:pPr>
            <a:endParaRPr lang="en-US" sz="2000" b="1">
              <a:solidFill>
                <a:srgbClr val="FFFFCC"/>
              </a:solidFill>
              <a:latin typeface="Arial" charset="0"/>
            </a:endParaRPr>
          </a:p>
        </p:txBody>
      </p:sp>
      <p:sp>
        <p:nvSpPr>
          <p:cNvPr id="328707" name="Text Box 4"/>
          <p:cNvSpPr txBox="1">
            <a:spLocks noChangeArrowheads="1"/>
          </p:cNvSpPr>
          <p:nvPr/>
        </p:nvSpPr>
        <p:spPr bwMode="auto">
          <a:xfrm>
            <a:off x="1524001" y="4633914"/>
            <a:ext cx="4670425" cy="396875"/>
          </a:xfrm>
          <a:prstGeom prst="rect">
            <a:avLst/>
          </a:prstGeom>
          <a:noFill/>
          <a:ln w="9525">
            <a:noFill/>
            <a:miter lim="800000"/>
            <a:headEnd/>
            <a:tailEnd/>
          </a:ln>
        </p:spPr>
        <p:txBody>
          <a:bodyPr>
            <a:spAutoFit/>
          </a:bodyPr>
          <a:lstStyle/>
          <a:p>
            <a:pPr>
              <a:spcBef>
                <a:spcPct val="50000"/>
              </a:spcBef>
            </a:pPr>
            <a:endParaRPr lang="en-US" sz="2000" b="1">
              <a:solidFill>
                <a:srgbClr val="FFFF66"/>
              </a:solidFill>
            </a:endParaRPr>
          </a:p>
        </p:txBody>
      </p:sp>
      <p:sp>
        <p:nvSpPr>
          <p:cNvPr id="2" name="Rectangle 5"/>
          <p:cNvSpPr>
            <a:spLocks noChangeArrowheads="1"/>
          </p:cNvSpPr>
          <p:nvPr/>
        </p:nvSpPr>
        <p:spPr bwMode="auto">
          <a:xfrm>
            <a:off x="2057401" y="1676401"/>
            <a:ext cx="8329613" cy="4935537"/>
          </a:xfrm>
          <a:prstGeom prst="rect">
            <a:avLst/>
          </a:prstGeom>
          <a:noFill/>
          <a:ln w="9525">
            <a:noFill/>
            <a:miter lim="800000"/>
            <a:headEnd/>
            <a:tailEnd/>
          </a:ln>
        </p:spPr>
        <p:txBody>
          <a:bodyPr tIns="45718" bIns="45718"/>
          <a:lstStyle/>
          <a:p>
            <a:pPr>
              <a:spcBef>
                <a:spcPct val="20000"/>
              </a:spcBef>
            </a:pPr>
            <a:r>
              <a:rPr lang="en-US" sz="2000">
                <a:solidFill>
                  <a:srgbClr val="FFFF99"/>
                </a:solidFill>
                <a:latin typeface="Calibri" pitchFamily="34" charset="0"/>
              </a:rPr>
              <a:t>National Center for Immunization and Respiratory Diseases, CDC</a:t>
            </a:r>
          </a:p>
          <a:p>
            <a:pPr>
              <a:spcBef>
                <a:spcPct val="20000"/>
              </a:spcBef>
            </a:pPr>
            <a:r>
              <a:rPr lang="en-US" sz="2000">
                <a:solidFill>
                  <a:srgbClr val="FFFFFF"/>
                </a:solidFill>
                <a:latin typeface="Calibri" pitchFamily="34" charset="0"/>
              </a:rPr>
              <a:t>E-mail</a:t>
            </a:r>
            <a:r>
              <a:rPr lang="en-US" sz="2000">
                <a:solidFill>
                  <a:srgbClr val="FFFFCC"/>
                </a:solidFill>
                <a:latin typeface="Calibri" pitchFamily="34" charset="0"/>
              </a:rPr>
              <a:t> 	</a:t>
            </a:r>
            <a:r>
              <a:rPr lang="en-US" sz="2000">
                <a:solidFill>
                  <a:srgbClr val="A50021">
                    <a:lumMod val="60000"/>
                    <a:lumOff val="40000"/>
                  </a:srgbClr>
                </a:solidFill>
                <a:latin typeface="Calibri" pitchFamily="34" charset="0"/>
              </a:rPr>
              <a:t>       </a:t>
            </a:r>
            <a:r>
              <a:rPr lang="en-US" sz="2000">
                <a:solidFill>
                  <a:srgbClr val="A50021">
                    <a:lumMod val="60000"/>
                    <a:lumOff val="40000"/>
                  </a:srgbClr>
                </a:solidFill>
                <a:latin typeface="Times New Roman"/>
                <a:cs typeface="Times New Roman"/>
              </a:rPr>
              <a:t>►</a:t>
            </a:r>
            <a:r>
              <a:rPr lang="en-US" sz="2000">
                <a:solidFill>
                  <a:srgbClr val="A50021">
                    <a:lumMod val="60000"/>
                    <a:lumOff val="40000"/>
                  </a:srgbClr>
                </a:solidFill>
                <a:latin typeface="Calibri" pitchFamily="34" charset="0"/>
              </a:rPr>
              <a:t> </a:t>
            </a:r>
            <a:r>
              <a:rPr lang="en-US" sz="2000" b="1">
                <a:solidFill>
                  <a:srgbClr val="00FFFF"/>
                </a:solidFill>
                <a:latin typeface="Calibri" pitchFamily="34" charset="0"/>
              </a:rPr>
              <a:t>NIPInfo@cdc.gov </a:t>
            </a:r>
          </a:p>
          <a:p>
            <a:pPr>
              <a:spcBef>
                <a:spcPct val="20000"/>
              </a:spcBef>
            </a:pPr>
            <a:r>
              <a:rPr lang="en-US" sz="2000">
                <a:solidFill>
                  <a:srgbClr val="FFFFFF"/>
                </a:solidFill>
                <a:latin typeface="Calibri" pitchFamily="34" charset="0"/>
              </a:rPr>
              <a:t>Hotline</a:t>
            </a:r>
            <a:r>
              <a:rPr lang="en-US" sz="2000">
                <a:solidFill>
                  <a:srgbClr val="FFFFCC"/>
                </a:solidFill>
                <a:latin typeface="Calibri" pitchFamily="34" charset="0"/>
              </a:rPr>
              <a:t>	             </a:t>
            </a:r>
            <a:r>
              <a:rPr lang="en-US" sz="2000">
                <a:solidFill>
                  <a:srgbClr val="FFFFFF"/>
                </a:solidFill>
                <a:latin typeface="Calibri" pitchFamily="34" charset="0"/>
              </a:rPr>
              <a:t>800.CDC.INFO</a:t>
            </a:r>
          </a:p>
          <a:p>
            <a:pPr>
              <a:spcBef>
                <a:spcPct val="20000"/>
              </a:spcBef>
            </a:pPr>
            <a:r>
              <a:rPr lang="en-US" sz="2000">
                <a:solidFill>
                  <a:srgbClr val="FFFFFF"/>
                </a:solidFill>
                <a:latin typeface="Calibri" pitchFamily="34" charset="0"/>
              </a:rPr>
              <a:t>Website	</a:t>
            </a:r>
            <a:r>
              <a:rPr lang="en-US" sz="2000">
                <a:solidFill>
                  <a:srgbClr val="FFFFCC"/>
                </a:solidFill>
                <a:latin typeface="Calibri" pitchFamily="34" charset="0"/>
              </a:rPr>
              <a:t>             </a:t>
            </a:r>
            <a:r>
              <a:rPr lang="en-US" sz="2000" b="1">
                <a:solidFill>
                  <a:srgbClr val="00FFFF"/>
                </a:solidFill>
                <a:latin typeface="Calibri" pitchFamily="34" charset="0"/>
              </a:rPr>
              <a:t>http://www.cdc.gov/vaccines</a:t>
            </a:r>
          </a:p>
          <a:p>
            <a:pPr lvl="1">
              <a:spcBef>
                <a:spcPct val="20000"/>
              </a:spcBef>
            </a:pPr>
            <a:endParaRPr lang="en-US" sz="1200" b="1">
              <a:solidFill>
                <a:srgbClr val="00FFFF"/>
              </a:solidFill>
              <a:latin typeface="Calibri" pitchFamily="34" charset="0"/>
            </a:endParaRPr>
          </a:p>
          <a:p>
            <a:pPr>
              <a:spcBef>
                <a:spcPct val="20000"/>
              </a:spcBef>
            </a:pPr>
            <a:r>
              <a:rPr lang="en-US" sz="2000">
                <a:solidFill>
                  <a:srgbClr val="FFFF99"/>
                </a:solidFill>
                <a:latin typeface="Calibri" pitchFamily="34" charset="0"/>
              </a:rPr>
              <a:t>Georgia Immunization Program</a:t>
            </a:r>
          </a:p>
          <a:p>
            <a:pPr>
              <a:spcBef>
                <a:spcPct val="20000"/>
              </a:spcBef>
            </a:pPr>
            <a:r>
              <a:rPr lang="en-US" sz="2000">
                <a:solidFill>
                  <a:srgbClr val="FFFFFF"/>
                </a:solidFill>
                <a:latin typeface="Calibri" pitchFamily="34" charset="0"/>
              </a:rPr>
              <a:t>E-mail 	</a:t>
            </a:r>
            <a:r>
              <a:rPr lang="en-US" sz="2000">
                <a:solidFill>
                  <a:srgbClr val="FF0000"/>
                </a:solidFill>
                <a:latin typeface="Calibri" pitchFamily="34" charset="0"/>
              </a:rPr>
              <a:t>           </a:t>
            </a:r>
            <a:r>
              <a:rPr lang="en-US" sz="2000">
                <a:solidFill>
                  <a:srgbClr val="FFFFFF"/>
                </a:solidFill>
              </a:rPr>
              <a:t> </a:t>
            </a:r>
            <a:r>
              <a:rPr lang="en-US" sz="2000" b="1">
                <a:solidFill>
                  <a:srgbClr val="00FFFF"/>
                </a:solidFill>
                <a:latin typeface="Calibri"/>
              </a:rPr>
              <a:t>DPH-Immunization@dph.ga.gov</a:t>
            </a:r>
          </a:p>
          <a:p>
            <a:pPr>
              <a:spcBef>
                <a:spcPct val="20000"/>
              </a:spcBef>
            </a:pPr>
            <a:r>
              <a:rPr lang="en-US" sz="2000">
                <a:solidFill>
                  <a:srgbClr val="FFFFFF"/>
                </a:solidFill>
                <a:latin typeface="Calibri" pitchFamily="34" charset="0"/>
              </a:rPr>
              <a:t>Hotline</a:t>
            </a:r>
            <a:r>
              <a:rPr lang="en-US" sz="2000">
                <a:solidFill>
                  <a:srgbClr val="FFFFCC"/>
                </a:solidFill>
                <a:latin typeface="Calibri" pitchFamily="34" charset="0"/>
              </a:rPr>
              <a:t>	             </a:t>
            </a:r>
            <a:r>
              <a:rPr lang="en-US" sz="2000">
                <a:solidFill>
                  <a:srgbClr val="FFFFFF"/>
                </a:solidFill>
                <a:latin typeface="Calibri" pitchFamily="34" charset="0"/>
              </a:rPr>
              <a:t>404-657-3158</a:t>
            </a:r>
            <a:br>
              <a:rPr lang="en-US" sz="2000">
                <a:solidFill>
                  <a:srgbClr val="FFFFCC"/>
                </a:solidFill>
                <a:latin typeface="Calibri" pitchFamily="34" charset="0"/>
              </a:rPr>
            </a:br>
            <a:r>
              <a:rPr lang="en-US" sz="2000">
                <a:solidFill>
                  <a:srgbClr val="FFFFFF"/>
                </a:solidFill>
                <a:latin typeface="Calibri" pitchFamily="34" charset="0"/>
              </a:rPr>
              <a:t>Website  </a:t>
            </a:r>
            <a:r>
              <a:rPr lang="en-US" sz="2000">
                <a:solidFill>
                  <a:srgbClr val="FFFFCC"/>
                </a:solidFill>
                <a:latin typeface="Calibri" pitchFamily="34" charset="0"/>
              </a:rPr>
              <a:t>           </a:t>
            </a:r>
            <a:r>
              <a:rPr lang="en-US" sz="2000" b="1">
                <a:solidFill>
                  <a:srgbClr val="00FFFF"/>
                </a:solidFill>
                <a:latin typeface="Calibri" pitchFamily="34" charset="0"/>
              </a:rPr>
              <a:t>http://dph.georgia.gov/immunization-section </a:t>
            </a:r>
          </a:p>
          <a:p>
            <a:pPr>
              <a:spcBef>
                <a:spcPct val="20000"/>
              </a:spcBef>
            </a:pPr>
            <a:endParaRPr lang="en-US" sz="2000" b="1">
              <a:solidFill>
                <a:srgbClr val="00FFFF"/>
              </a:solidFill>
              <a:latin typeface="Calibri" pitchFamily="34" charset="0"/>
            </a:endParaRPr>
          </a:p>
          <a:p>
            <a:pPr>
              <a:spcBef>
                <a:spcPct val="20000"/>
              </a:spcBef>
            </a:pPr>
            <a:r>
              <a:rPr lang="en-US" sz="2000">
                <a:solidFill>
                  <a:srgbClr val="FFFF99"/>
                </a:solidFill>
                <a:latin typeface="Calibri" pitchFamily="34" charset="0"/>
              </a:rPr>
              <a:t>Immunization Action Coalition</a:t>
            </a:r>
          </a:p>
          <a:p>
            <a:pPr>
              <a:spcBef>
                <a:spcPct val="20000"/>
              </a:spcBef>
            </a:pPr>
            <a:r>
              <a:rPr lang="en-US" sz="2000">
                <a:solidFill>
                  <a:srgbClr val="FFFFFF"/>
                </a:solidFill>
                <a:latin typeface="Calibri" pitchFamily="34" charset="0"/>
              </a:rPr>
              <a:t>E-mail 	</a:t>
            </a:r>
            <a:r>
              <a:rPr lang="en-US" sz="2000">
                <a:solidFill>
                  <a:srgbClr val="FFFFCC"/>
                </a:solidFill>
                <a:latin typeface="Calibri" pitchFamily="34" charset="0"/>
              </a:rPr>
              <a:t>             </a:t>
            </a:r>
            <a:r>
              <a:rPr lang="en-US" sz="2000" b="1">
                <a:solidFill>
                  <a:srgbClr val="00FFFF"/>
                </a:solidFill>
                <a:latin typeface="Calibri" pitchFamily="34" charset="0"/>
              </a:rPr>
              <a:t>admin@immunize.org</a:t>
            </a:r>
          </a:p>
          <a:p>
            <a:pPr>
              <a:spcBef>
                <a:spcPct val="20000"/>
              </a:spcBef>
            </a:pPr>
            <a:r>
              <a:rPr lang="en-US" sz="2000">
                <a:solidFill>
                  <a:srgbClr val="FFFFFF"/>
                </a:solidFill>
                <a:latin typeface="Calibri" pitchFamily="34" charset="0"/>
              </a:rPr>
              <a:t>Phone	</a:t>
            </a:r>
            <a:r>
              <a:rPr lang="en-US" sz="2000">
                <a:solidFill>
                  <a:srgbClr val="FFFFCC"/>
                </a:solidFill>
                <a:latin typeface="Calibri" pitchFamily="34" charset="0"/>
              </a:rPr>
              <a:t>             </a:t>
            </a:r>
            <a:r>
              <a:rPr lang="en-US" sz="2000">
                <a:solidFill>
                  <a:srgbClr val="FFFFFF"/>
                </a:solidFill>
                <a:latin typeface="Calibri" pitchFamily="34" charset="0"/>
              </a:rPr>
              <a:t>651.647.9009</a:t>
            </a:r>
            <a:r>
              <a:rPr lang="en-US" sz="2000">
                <a:solidFill>
                  <a:srgbClr val="FFFFCC"/>
                </a:solidFill>
                <a:latin typeface="Calibri" pitchFamily="34" charset="0"/>
              </a:rPr>
              <a:t> </a:t>
            </a:r>
          </a:p>
          <a:p>
            <a:pPr>
              <a:spcBef>
                <a:spcPct val="20000"/>
              </a:spcBef>
            </a:pPr>
            <a:r>
              <a:rPr lang="en-US" sz="2000">
                <a:solidFill>
                  <a:srgbClr val="FFFFFF"/>
                </a:solidFill>
                <a:latin typeface="Calibri" pitchFamily="34" charset="0"/>
              </a:rPr>
              <a:t>Website	</a:t>
            </a:r>
            <a:r>
              <a:rPr lang="en-US" sz="2000">
                <a:solidFill>
                  <a:srgbClr val="FFFFCC"/>
                </a:solidFill>
                <a:latin typeface="Calibri" pitchFamily="34" charset="0"/>
              </a:rPr>
              <a:t>             </a:t>
            </a:r>
            <a:r>
              <a:rPr lang="en-US" sz="2000" b="1">
                <a:solidFill>
                  <a:srgbClr val="00FFFF"/>
                </a:solidFill>
                <a:latin typeface="Calibri" pitchFamily="34" charset="0"/>
              </a:rPr>
              <a:t>www.immunize.org</a:t>
            </a:r>
          </a:p>
        </p:txBody>
      </p:sp>
      <p:sp>
        <p:nvSpPr>
          <p:cNvPr id="328711" name="TextBox 6"/>
          <p:cNvSpPr txBox="1">
            <a:spLocks noChangeArrowheads="1"/>
          </p:cNvSpPr>
          <p:nvPr/>
        </p:nvSpPr>
        <p:spPr bwMode="auto">
          <a:xfrm>
            <a:off x="8915400" y="5867401"/>
            <a:ext cx="838200" cy="366713"/>
          </a:xfrm>
          <a:prstGeom prst="rect">
            <a:avLst/>
          </a:prstGeom>
          <a:noFill/>
          <a:ln w="9525">
            <a:noFill/>
            <a:miter lim="800000"/>
            <a:headEnd/>
            <a:tailEnd/>
          </a:ln>
        </p:spPr>
        <p:txBody>
          <a:bodyPr>
            <a:spAutoFit/>
          </a:bodyPr>
          <a:lstStyle/>
          <a:p>
            <a:endParaRPr lang="en-US" b="1">
              <a:solidFill>
                <a:srgbClr val="FFC000"/>
              </a:solidFill>
              <a:latin typeface="Calibri" pitchFamily="34"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128</a:t>
            </a:fld>
            <a:endParaRPr lang="en-US"/>
          </a:p>
        </p:txBody>
      </p:sp>
      <p:sp>
        <p:nvSpPr>
          <p:cNvPr id="5" name="Footer Placeholder 4">
            <a:extLst>
              <a:ext uri="{FF2B5EF4-FFF2-40B4-BE49-F238E27FC236}">
                <a16:creationId xmlns:a16="http://schemas.microsoft.com/office/drawing/2014/main" id="{CBC53867-6FFC-5446-9D0F-88B2B2BB3D9F}"/>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756965097"/>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idx="4294967295"/>
          </p:nvPr>
        </p:nvSpPr>
        <p:spPr>
          <a:xfrm>
            <a:off x="3181350" y="2171700"/>
            <a:ext cx="5829300" cy="1943100"/>
          </a:xfrm>
        </p:spPr>
        <p:txBody>
          <a:bodyPr/>
          <a:lstStyle/>
          <a:p>
            <a:pPr algn="ctr"/>
            <a:r>
              <a:rPr lang="en-US" sz="3600" b="1" i="1">
                <a:solidFill>
                  <a:srgbClr val="FFFF99"/>
                </a:solidFill>
              </a:rPr>
              <a:t>Test Your Knowledge!</a:t>
            </a:r>
            <a:br>
              <a:rPr lang="en-US" sz="3600" b="1" i="1">
                <a:solidFill>
                  <a:srgbClr val="FFFF99"/>
                </a:solidFill>
              </a:rPr>
            </a:br>
            <a:r>
              <a:rPr lang="en-US" sz="3600" b="1" i="1">
                <a:solidFill>
                  <a:srgbClr val="FFFF99"/>
                </a:solidFill>
              </a:rPr>
              <a:t>EPIC 2023</a:t>
            </a:r>
            <a:endParaRPr lang="en-US" sz="3600" b="1" i="1">
              <a:solidFill>
                <a:srgbClr val="FFC000"/>
              </a:solidFill>
            </a:endParaRPr>
          </a:p>
        </p:txBody>
      </p:sp>
      <p:sp>
        <p:nvSpPr>
          <p:cNvPr id="2" name="Rectangle 1"/>
          <p:cNvSpPr/>
          <p:nvPr/>
        </p:nvSpPr>
        <p:spPr>
          <a:xfrm>
            <a:off x="6005110" y="3290501"/>
            <a:ext cx="348172" cy="369332"/>
          </a:xfrm>
          <a:prstGeom prst="rect">
            <a:avLst/>
          </a:prstGeom>
        </p:spPr>
        <p:txBody>
          <a:bodyPr wrap="none">
            <a:spAutoFit/>
          </a:bodyPr>
          <a:lstStyle/>
          <a:p>
            <a:r>
              <a:rPr lang="en-US">
                <a:solidFill>
                  <a:srgbClr val="000000"/>
                </a:solidFill>
                <a:latin typeface="Times New Roman" panose="02020603050405020304" pitchFamily="18" charset="0"/>
              </a:rPr>
              <a:t> </a:t>
            </a:r>
            <a:r>
              <a:rPr lang="en-US">
                <a:solidFill>
                  <a:srgbClr val="FFFFFF"/>
                </a:solidFill>
                <a:latin typeface="Calibri"/>
              </a:rPr>
              <a:t>  </a:t>
            </a:r>
          </a:p>
        </p:txBody>
      </p:sp>
      <p:sp>
        <p:nvSpPr>
          <p:cNvPr id="4" name="Rectangle 3"/>
          <p:cNvSpPr/>
          <p:nvPr/>
        </p:nvSpPr>
        <p:spPr>
          <a:xfrm>
            <a:off x="6005110" y="3290501"/>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solidFill>
                <a:srgbClr val="FFFFFF"/>
              </a:solidFill>
              <a:latin typeface="Calibri"/>
            </a:endParaRPr>
          </a:p>
        </p:txBody>
      </p:sp>
      <p:sp>
        <p:nvSpPr>
          <p:cNvPr id="5" name="Rectangle 4"/>
          <p:cNvSpPr/>
          <p:nvPr/>
        </p:nvSpPr>
        <p:spPr>
          <a:xfrm>
            <a:off x="6005110" y="3290501"/>
            <a:ext cx="295274" cy="369332"/>
          </a:xfrm>
          <a:prstGeom prst="rect">
            <a:avLst/>
          </a:prstGeom>
        </p:spPr>
        <p:txBody>
          <a:bodyPr wrap="none">
            <a:spAutoFit/>
          </a:bodyPr>
          <a:lstStyle/>
          <a:p>
            <a:r>
              <a:rPr lang="en-US">
                <a:solidFill>
                  <a:srgbClr val="000000"/>
                </a:solidFill>
                <a:latin typeface="Times New Roman" panose="02020603050405020304" pitchFamily="18" charset="0"/>
              </a:rPr>
              <a:t> </a:t>
            </a:r>
            <a:r>
              <a:rPr lang="en-US">
                <a:solidFill>
                  <a:srgbClr val="FFFFFF"/>
                </a:solidFill>
                <a:latin typeface="Calibri"/>
              </a:rPr>
              <a:t> </a:t>
            </a:r>
          </a:p>
        </p:txBody>
      </p:sp>
      <p:sp>
        <p:nvSpPr>
          <p:cNvPr id="7" name="Slide Number Placeholder 6"/>
          <p:cNvSpPr>
            <a:spLocks noGrp="1"/>
          </p:cNvSpPr>
          <p:nvPr>
            <p:ph type="sldNum" sz="quarter" idx="12"/>
          </p:nvPr>
        </p:nvSpPr>
        <p:spPr/>
        <p:txBody>
          <a:bodyPr/>
          <a:lstStyle/>
          <a:p>
            <a:fld id="{6D22F896-40B5-4ADD-8801-0D06FADFA095}" type="slidenum">
              <a:rPr lang="en-US" smtClean="0"/>
              <a:t>129</a:t>
            </a:fld>
            <a:endParaRPr lang="en-US"/>
          </a:p>
        </p:txBody>
      </p:sp>
      <p:sp>
        <p:nvSpPr>
          <p:cNvPr id="6" name="Footer Placeholder 5">
            <a:extLst>
              <a:ext uri="{FF2B5EF4-FFF2-40B4-BE49-F238E27FC236}">
                <a16:creationId xmlns:a16="http://schemas.microsoft.com/office/drawing/2014/main" id="{C0499F38-BB79-1845-8287-C10163CEACC6}"/>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914571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1632886" y="242591"/>
            <a:ext cx="8458200" cy="857250"/>
          </a:xfrm>
        </p:spPr>
        <p:txBody>
          <a:bodyPr>
            <a:noAutofit/>
          </a:bodyPr>
          <a:lstStyle/>
          <a:p>
            <a:pPr algn="ctr" eaLnBrk="1" hangingPunct="1"/>
            <a:r>
              <a:rPr lang="en-US" sz="3200">
                <a:solidFill>
                  <a:srgbClr val="FFFF99"/>
                </a:solidFill>
              </a:rPr>
              <a:t>Diphtheria, Tetanus and Pertussis Vaccines </a:t>
            </a:r>
            <a:br>
              <a:rPr lang="en-US" sz="3200">
                <a:solidFill>
                  <a:srgbClr val="FFFF99"/>
                </a:solidFill>
              </a:rPr>
            </a:br>
            <a:r>
              <a:rPr lang="en-US" sz="3200">
                <a:solidFill>
                  <a:srgbClr val="FFFF99"/>
                </a:solidFill>
              </a:rPr>
              <a:t>for Children, Adolescents and Adults</a:t>
            </a:r>
          </a:p>
        </p:txBody>
      </p:sp>
      <p:sp>
        <p:nvSpPr>
          <p:cNvPr id="265221" name="Text Box 5"/>
          <p:cNvSpPr txBox="1">
            <a:spLocks noChangeArrowheads="1"/>
          </p:cNvSpPr>
          <p:nvPr/>
        </p:nvSpPr>
        <p:spPr bwMode="auto">
          <a:xfrm>
            <a:off x="2131265" y="3680328"/>
            <a:ext cx="8458200" cy="823302"/>
          </a:xfrm>
          <a:prstGeom prst="rect">
            <a:avLst/>
          </a:prstGeom>
          <a:noFill/>
          <a:ln w="9525">
            <a:noFill/>
            <a:miter lim="800000"/>
            <a:headEnd/>
            <a:tailEnd/>
          </a:ln>
        </p:spPr>
        <p:txBody>
          <a:bodyPr wrap="square">
            <a:spAutoFit/>
          </a:bodyPr>
          <a:lstStyle/>
          <a:p>
            <a:pPr marL="0" lvl="1" defTabSz="685800">
              <a:spcBef>
                <a:spcPts val="900"/>
              </a:spcBef>
              <a:buClr>
                <a:srgbClr val="FFFFCC"/>
              </a:buClr>
            </a:pPr>
            <a:r>
              <a:rPr lang="en-US" sz="2000" kern="0">
                <a:latin typeface="Calibri" pitchFamily="34" charset="0"/>
              </a:rPr>
              <a:t> </a:t>
            </a:r>
          </a:p>
          <a:p>
            <a:pPr marL="0" lvl="1" defTabSz="685800">
              <a:spcBef>
                <a:spcPts val="900"/>
              </a:spcBef>
              <a:buClr>
                <a:srgbClr val="FFFFCC"/>
              </a:buClr>
            </a:pPr>
            <a:r>
              <a:rPr lang="en-US" sz="2000" kern="0">
                <a:latin typeface="Calibri" pitchFamily="34" charset="0"/>
              </a:rPr>
              <a:t>	</a:t>
            </a:r>
            <a:endParaRPr lang="en-US" sz="2000" b="1" kern="0">
              <a:latin typeface="Calibri" pitchFamily="34" charset="0"/>
            </a:endParaRPr>
          </a:p>
        </p:txBody>
      </p:sp>
      <p:sp>
        <p:nvSpPr>
          <p:cNvPr id="2" name="TextBox 1"/>
          <p:cNvSpPr txBox="1"/>
          <p:nvPr/>
        </p:nvSpPr>
        <p:spPr>
          <a:xfrm>
            <a:off x="370172" y="1649002"/>
            <a:ext cx="10983628" cy="4062651"/>
          </a:xfrm>
          <a:prstGeom prst="rect">
            <a:avLst/>
          </a:prstGeom>
          <a:noFill/>
        </p:spPr>
        <p:txBody>
          <a:bodyPr wrap="square" rtlCol="0">
            <a:spAutoFit/>
          </a:bodyPr>
          <a:lstStyle/>
          <a:p>
            <a:endParaRPr lang="en-US" sz="2000" b="1"/>
          </a:p>
          <a:p>
            <a:pPr algn="ctr"/>
            <a:r>
              <a:rPr lang="en-US" sz="2200" b="1"/>
              <a:t>ACIP Recommendations</a:t>
            </a:r>
          </a:p>
          <a:p>
            <a:pPr algn="ctr"/>
            <a:endParaRPr lang="en-US" sz="2200" b="1"/>
          </a:p>
          <a:p>
            <a:r>
              <a:rPr lang="en-US" sz="2200" b="1"/>
              <a:t>Tdap---can now be used any time Td is indicated</a:t>
            </a:r>
          </a:p>
          <a:p>
            <a:pPr marL="800100" lvl="1" indent="-342900">
              <a:buFont typeface="Arial" panose="020B0604020202020204" pitchFamily="34" charset="0"/>
              <a:buChar char="•"/>
            </a:pPr>
            <a:r>
              <a:rPr lang="en-US" sz="2200" kern="0"/>
              <a:t>Children and adolescents starting at 11 or 12 years of age</a:t>
            </a:r>
            <a:endParaRPr lang="en-US" sz="2200" b="1" kern="0"/>
          </a:p>
          <a:p>
            <a:pPr marL="800100" lvl="1" indent="-342900">
              <a:buFont typeface="Arial" panose="020B0604020202020204" pitchFamily="34" charset="0"/>
              <a:buChar char="•"/>
            </a:pPr>
            <a:r>
              <a:rPr lang="en-US" sz="2200" kern="0"/>
              <a:t>Any adult who has not received a Tdap dose – regardless of time since the last Td dose</a:t>
            </a:r>
          </a:p>
          <a:p>
            <a:pPr marL="800100" lvl="1" indent="-342900">
              <a:buFont typeface="Arial" panose="020B0604020202020204" pitchFamily="34" charset="0"/>
              <a:buChar char="•"/>
            </a:pPr>
            <a:r>
              <a:rPr lang="en-US" sz="2200" kern="0"/>
              <a:t>Routine decennial booster</a:t>
            </a:r>
          </a:p>
          <a:p>
            <a:pPr marL="800100" lvl="1" indent="-342900">
              <a:buFont typeface="Arial" panose="020B0604020202020204" pitchFamily="34" charset="0"/>
              <a:buChar char="•"/>
            </a:pPr>
            <a:r>
              <a:rPr lang="en-US" sz="2200" kern="0"/>
              <a:t>Tetanus prophylaxis for wound management</a:t>
            </a:r>
          </a:p>
          <a:p>
            <a:pPr marL="800100" lvl="1" indent="-342900">
              <a:buFont typeface="Arial" panose="020B0604020202020204" pitchFamily="34" charset="0"/>
              <a:buChar char="•"/>
            </a:pPr>
            <a:r>
              <a:rPr lang="en-US" sz="2200" u="sng" kern="0"/>
              <a:t>No minimum interval between doses of Td and Tdap </a:t>
            </a:r>
          </a:p>
          <a:p>
            <a:pPr lvl="1"/>
            <a:endParaRPr lang="en-US" sz="2000" kern="0"/>
          </a:p>
          <a:p>
            <a:pPr marL="800100" lvl="1" indent="-342900">
              <a:buFont typeface="Arial" panose="020B0604020202020204" pitchFamily="34" charset="0"/>
              <a:buChar char="•"/>
            </a:pPr>
            <a:endParaRPr lang="en-US" sz="2000">
              <a:latin typeface="+mj-lt"/>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13</a:t>
            </a:fld>
            <a:endParaRPr lang="en-US"/>
          </a:p>
        </p:txBody>
      </p:sp>
      <p:sp>
        <p:nvSpPr>
          <p:cNvPr id="6" name="Footer Placeholder 5">
            <a:extLst>
              <a:ext uri="{FF2B5EF4-FFF2-40B4-BE49-F238E27FC236}">
                <a16:creationId xmlns:a16="http://schemas.microsoft.com/office/drawing/2014/main" id="{6EEDD407-CB2C-FB44-B4CC-A251A7C3A4FB}"/>
              </a:ext>
            </a:extLst>
          </p:cNvPr>
          <p:cNvSpPr>
            <a:spLocks noGrp="1"/>
          </p:cNvSpPr>
          <p:nvPr>
            <p:ph type="ftr" sz="quarter" idx="11"/>
          </p:nvPr>
        </p:nvSpPr>
        <p:spPr>
          <a:xfrm>
            <a:off x="3226279" y="6259810"/>
            <a:ext cx="6003985" cy="461665"/>
          </a:xfrm>
        </p:spPr>
        <p:txBody>
          <a:bodyPr/>
          <a:lstStyle/>
          <a:p>
            <a:r>
              <a:rPr lang="en-US">
                <a:hlinkClick r:id="rId3"/>
              </a:rPr>
              <a:t>November 2023</a:t>
            </a:r>
            <a:endParaRPr lang="en-US"/>
          </a:p>
        </p:txBody>
      </p:sp>
    </p:spTree>
    <p:extLst>
      <p:ext uri="{BB962C8B-B14F-4D97-AF65-F5344CB8AC3E}">
        <p14:creationId xmlns:p14="http://schemas.microsoft.com/office/powerpoint/2010/main" val="103506453"/>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3352800" y="2047876"/>
            <a:ext cx="5486400" cy="784830"/>
          </a:xfrm>
          <a:prstGeom prst="rect">
            <a:avLst/>
          </a:prstGeom>
          <a:noFill/>
          <a:ln w="9525">
            <a:noFill/>
            <a:miter lim="800000"/>
            <a:headEnd/>
            <a:tailEnd/>
          </a:ln>
        </p:spPr>
        <p:txBody>
          <a:bodyPr>
            <a:spAutoFit/>
          </a:bodyPr>
          <a:lstStyle/>
          <a:p>
            <a:pPr>
              <a:spcBef>
                <a:spcPct val="50000"/>
              </a:spcBef>
            </a:pPr>
            <a:endParaRPr lang="en-US">
              <a:solidFill>
                <a:srgbClr val="FFFFFF"/>
              </a:solidFill>
              <a:latin typeface="Calibri"/>
            </a:endParaRPr>
          </a:p>
          <a:p>
            <a:pPr>
              <a:spcBef>
                <a:spcPct val="50000"/>
              </a:spcBef>
            </a:pPr>
            <a:endParaRPr lang="en-US">
              <a:solidFill>
                <a:srgbClr val="FFFFFF"/>
              </a:solidFill>
              <a:latin typeface="Calibri"/>
            </a:endParaRPr>
          </a:p>
        </p:txBody>
      </p:sp>
      <p:sp>
        <p:nvSpPr>
          <p:cNvPr id="449541" name="Text Box 5"/>
          <p:cNvSpPr txBox="1">
            <a:spLocks noChangeArrowheads="1"/>
          </p:cNvSpPr>
          <p:nvPr/>
        </p:nvSpPr>
        <p:spPr bwMode="auto">
          <a:xfrm>
            <a:off x="3064043" y="494404"/>
            <a:ext cx="6543675" cy="830997"/>
          </a:xfrm>
          <a:prstGeom prst="rect">
            <a:avLst/>
          </a:prstGeom>
          <a:noFill/>
          <a:ln w="9525">
            <a:noFill/>
            <a:miter lim="800000"/>
            <a:headEnd/>
            <a:tailEnd/>
          </a:ln>
        </p:spPr>
        <p:txBody>
          <a:bodyPr wrap="square">
            <a:spAutoFit/>
          </a:bodyPr>
          <a:lstStyle/>
          <a:p>
            <a:pPr>
              <a:spcBef>
                <a:spcPct val="50000"/>
              </a:spcBef>
              <a:defRPr/>
            </a:pPr>
            <a:r>
              <a:rPr lang="en-US" sz="4800" b="1" i="1" kern="0">
                <a:solidFill>
                  <a:srgbClr val="FFFF99"/>
                </a:solidFill>
                <a:latin typeface="Calibri"/>
              </a:rPr>
              <a:t>Test Your Knowledge!</a:t>
            </a:r>
          </a:p>
        </p:txBody>
      </p:sp>
      <p:sp>
        <p:nvSpPr>
          <p:cNvPr id="3" name="TextBox 2"/>
          <p:cNvSpPr txBox="1"/>
          <p:nvPr/>
        </p:nvSpPr>
        <p:spPr>
          <a:xfrm>
            <a:off x="1660358" y="2232541"/>
            <a:ext cx="9946954" cy="1200329"/>
          </a:xfrm>
          <a:prstGeom prst="rect">
            <a:avLst/>
          </a:prstGeom>
          <a:noFill/>
        </p:spPr>
        <p:txBody>
          <a:bodyPr wrap="none" rtlCol="0">
            <a:spAutoFit/>
          </a:bodyPr>
          <a:lstStyle/>
          <a:p>
            <a:r>
              <a:rPr lang="en-US" sz="2400"/>
              <a:t>Five-year-old Tonia received her second MMR a week ago.</a:t>
            </a:r>
          </a:p>
          <a:p>
            <a:endParaRPr lang="en-US" sz="2400"/>
          </a:p>
          <a:p>
            <a:r>
              <a:rPr lang="en-US" sz="2400">
                <a:solidFill>
                  <a:schemeClr val="accent5">
                    <a:lumMod val="40000"/>
                    <a:lumOff val="60000"/>
                  </a:schemeClr>
                </a:solidFill>
              </a:rPr>
              <a:t>How long should she wait before receiving live varicella zoster vaccine?</a:t>
            </a:r>
          </a:p>
        </p:txBody>
      </p:sp>
      <p:sp>
        <p:nvSpPr>
          <p:cNvPr id="4" name="Slide Number Placeholder 3"/>
          <p:cNvSpPr>
            <a:spLocks noGrp="1"/>
          </p:cNvSpPr>
          <p:nvPr>
            <p:ph type="sldNum" sz="quarter" idx="12"/>
          </p:nvPr>
        </p:nvSpPr>
        <p:spPr/>
        <p:txBody>
          <a:bodyPr/>
          <a:lstStyle/>
          <a:p>
            <a:fld id="{6D22F896-40B5-4ADD-8801-0D06FADFA095}" type="slidenum">
              <a:rPr lang="en-US" smtClean="0"/>
              <a:pPr/>
              <a:t>130</a:t>
            </a:fld>
            <a:endParaRPr lang="en-US"/>
          </a:p>
        </p:txBody>
      </p:sp>
      <p:sp>
        <p:nvSpPr>
          <p:cNvPr id="5" name="Footer Placeholder 4">
            <a:extLst>
              <a:ext uri="{FF2B5EF4-FFF2-40B4-BE49-F238E27FC236}">
                <a16:creationId xmlns:a16="http://schemas.microsoft.com/office/drawing/2014/main" id="{74C1CA5C-ACD8-B840-82F2-443DE000B52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59326882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3352800" y="2047876"/>
            <a:ext cx="5486400" cy="784830"/>
          </a:xfrm>
          <a:prstGeom prst="rect">
            <a:avLst/>
          </a:prstGeom>
          <a:noFill/>
          <a:ln w="9525">
            <a:noFill/>
            <a:miter lim="800000"/>
            <a:headEnd/>
            <a:tailEnd/>
          </a:ln>
        </p:spPr>
        <p:txBody>
          <a:bodyPr>
            <a:spAutoFit/>
          </a:bodyPr>
          <a:lstStyle/>
          <a:p>
            <a:pPr>
              <a:spcBef>
                <a:spcPct val="50000"/>
              </a:spcBef>
            </a:pPr>
            <a:endParaRPr lang="en-US">
              <a:solidFill>
                <a:srgbClr val="FFFFFF"/>
              </a:solidFill>
              <a:latin typeface="Calibri"/>
            </a:endParaRPr>
          </a:p>
          <a:p>
            <a:pPr>
              <a:spcBef>
                <a:spcPct val="50000"/>
              </a:spcBef>
            </a:pPr>
            <a:endParaRPr lang="en-US">
              <a:solidFill>
                <a:srgbClr val="FFFFFF"/>
              </a:solidFill>
              <a:latin typeface="Calibri"/>
            </a:endParaRPr>
          </a:p>
        </p:txBody>
      </p:sp>
      <p:sp>
        <p:nvSpPr>
          <p:cNvPr id="449541" name="Text Box 5"/>
          <p:cNvSpPr txBox="1">
            <a:spLocks noChangeArrowheads="1"/>
          </p:cNvSpPr>
          <p:nvPr/>
        </p:nvSpPr>
        <p:spPr bwMode="auto">
          <a:xfrm>
            <a:off x="2590800" y="590004"/>
            <a:ext cx="6868510" cy="830997"/>
          </a:xfrm>
          <a:prstGeom prst="rect">
            <a:avLst/>
          </a:prstGeom>
          <a:noFill/>
          <a:ln w="9525">
            <a:noFill/>
            <a:miter lim="800000"/>
            <a:headEnd/>
            <a:tailEnd/>
          </a:ln>
        </p:spPr>
        <p:txBody>
          <a:bodyPr wrap="square">
            <a:spAutoFit/>
          </a:bodyPr>
          <a:lstStyle/>
          <a:p>
            <a:pPr algn="ctr">
              <a:spcBef>
                <a:spcPct val="50000"/>
              </a:spcBef>
              <a:defRPr/>
            </a:pPr>
            <a:r>
              <a:rPr lang="en-US" sz="4800" b="1" i="1" kern="0">
                <a:solidFill>
                  <a:srgbClr val="FFFF99"/>
                </a:solidFill>
                <a:latin typeface="+mj-lt"/>
              </a:rPr>
              <a:t>Test Your Knowledge!</a:t>
            </a:r>
          </a:p>
        </p:txBody>
      </p:sp>
      <p:sp>
        <p:nvSpPr>
          <p:cNvPr id="6" name="Rectangle 5"/>
          <p:cNvSpPr/>
          <p:nvPr/>
        </p:nvSpPr>
        <p:spPr>
          <a:xfrm>
            <a:off x="2888487" y="6256281"/>
            <a:ext cx="6128088" cy="307777"/>
          </a:xfrm>
          <a:prstGeom prst="rect">
            <a:avLst/>
          </a:prstGeom>
        </p:spPr>
        <p:txBody>
          <a:bodyPr wrap="none">
            <a:spAutoFit/>
          </a:bodyPr>
          <a:lstStyle/>
          <a:p>
            <a:r>
              <a:rPr lang="en-US" sz="1400">
                <a:solidFill>
                  <a:srgbClr val="FFFFFF"/>
                </a:solidFill>
              </a:rPr>
              <a:t>*Immunization Action Coalition, Ask the Experts - Reviewed  January  2017</a:t>
            </a:r>
          </a:p>
        </p:txBody>
      </p:sp>
      <p:sp>
        <p:nvSpPr>
          <p:cNvPr id="8" name="TextBox 7"/>
          <p:cNvSpPr txBox="1"/>
          <p:nvPr/>
        </p:nvSpPr>
        <p:spPr>
          <a:xfrm>
            <a:off x="1660358" y="2232541"/>
            <a:ext cx="10067180" cy="1200329"/>
          </a:xfrm>
          <a:prstGeom prst="rect">
            <a:avLst/>
          </a:prstGeom>
          <a:noFill/>
        </p:spPr>
        <p:txBody>
          <a:bodyPr wrap="none" rtlCol="0">
            <a:spAutoFit/>
          </a:bodyPr>
          <a:lstStyle/>
          <a:p>
            <a:r>
              <a:rPr lang="en-US" sz="2400"/>
              <a:t>Five-year-old Tonia received her second MMR a week ago.</a:t>
            </a:r>
          </a:p>
          <a:p>
            <a:endParaRPr lang="en-US" sz="2400"/>
          </a:p>
          <a:p>
            <a:r>
              <a:rPr lang="en-US" sz="2400">
                <a:solidFill>
                  <a:schemeClr val="accent5">
                    <a:lumMod val="40000"/>
                    <a:lumOff val="60000"/>
                  </a:schemeClr>
                </a:solidFill>
              </a:rPr>
              <a:t>How long should she wait before receiving live varicella zoster vaccine?</a:t>
            </a:r>
          </a:p>
        </p:txBody>
      </p:sp>
      <p:sp>
        <p:nvSpPr>
          <p:cNvPr id="7" name="TextBox 6"/>
          <p:cNvSpPr txBox="1"/>
          <p:nvPr/>
        </p:nvSpPr>
        <p:spPr>
          <a:xfrm>
            <a:off x="334331" y="4244411"/>
            <a:ext cx="11083637" cy="1200329"/>
          </a:xfrm>
          <a:prstGeom prst="rect">
            <a:avLst/>
          </a:prstGeom>
          <a:noFill/>
        </p:spPr>
        <p:txBody>
          <a:bodyPr wrap="square" rtlCol="0">
            <a:spAutoFit/>
          </a:bodyPr>
          <a:lstStyle/>
          <a:p>
            <a:r>
              <a:rPr lang="en-US" sz="2400"/>
              <a:t>Live vaccines can be administered simultaneously with another live vaccine (for example MMR, varicella),but if not given at the same visit, ACIP recommends waiting 4 weeks before administering the second live vaccine.</a:t>
            </a:r>
          </a:p>
        </p:txBody>
      </p:sp>
      <p:sp>
        <p:nvSpPr>
          <p:cNvPr id="3" name="Slide Number Placeholder 2"/>
          <p:cNvSpPr>
            <a:spLocks noGrp="1"/>
          </p:cNvSpPr>
          <p:nvPr>
            <p:ph type="sldNum" sz="quarter" idx="12"/>
          </p:nvPr>
        </p:nvSpPr>
        <p:spPr/>
        <p:txBody>
          <a:bodyPr/>
          <a:lstStyle/>
          <a:p>
            <a:fld id="{6D22F896-40B5-4ADD-8801-0D06FADFA095}" type="slidenum">
              <a:rPr lang="en-US" smtClean="0"/>
              <a:pPr/>
              <a:t>131</a:t>
            </a:fld>
            <a:endParaRPr lang="en-US"/>
          </a:p>
        </p:txBody>
      </p:sp>
      <p:sp>
        <p:nvSpPr>
          <p:cNvPr id="4" name="Footer Placeholder 3">
            <a:extLst>
              <a:ext uri="{FF2B5EF4-FFF2-40B4-BE49-F238E27FC236}">
                <a16:creationId xmlns:a16="http://schemas.microsoft.com/office/drawing/2014/main" id="{88FB4389-CFB3-B649-BBCF-4F0F1FF9DCEB}"/>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88516980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ctrTitle" idx="4294967295"/>
          </p:nvPr>
        </p:nvSpPr>
        <p:spPr>
          <a:xfrm>
            <a:off x="2438400" y="685800"/>
            <a:ext cx="7772400" cy="914400"/>
          </a:xfrm>
        </p:spPr>
        <p:txBody>
          <a:bodyPr/>
          <a:lstStyle/>
          <a:p>
            <a:pPr algn="l" eaLnBrk="1" hangingPunct="1"/>
            <a:r>
              <a:rPr lang="en-US" sz="4800" b="1" i="1">
                <a:solidFill>
                  <a:srgbClr val="FFFF99"/>
                </a:solidFill>
              </a:rPr>
              <a:t>Test Your Knowledge!</a:t>
            </a:r>
          </a:p>
        </p:txBody>
      </p:sp>
      <p:sp>
        <p:nvSpPr>
          <p:cNvPr id="345091" name="Rectangle 3"/>
          <p:cNvSpPr>
            <a:spLocks noGrp="1" noChangeArrowheads="1"/>
          </p:cNvSpPr>
          <p:nvPr>
            <p:ph type="subTitle" idx="4294967295"/>
          </p:nvPr>
        </p:nvSpPr>
        <p:spPr>
          <a:xfrm>
            <a:off x="2438400" y="2021305"/>
            <a:ext cx="7543800" cy="2286000"/>
          </a:xfrm>
        </p:spPr>
        <p:txBody>
          <a:bodyPr>
            <a:normAutofit fontScale="92500"/>
          </a:bodyPr>
          <a:lstStyle/>
          <a:p>
            <a:pPr marL="0" indent="0">
              <a:buNone/>
            </a:pPr>
            <a:r>
              <a:rPr lang="en-US" sz="2400"/>
              <a:t>Logan is an 8 year old boy who has never had DTaP vaccine. His mother was hesitant to immunize him when he was younger. Now she is willing to have him immunized.</a:t>
            </a:r>
          </a:p>
          <a:p>
            <a:pPr marL="0" indent="0">
              <a:buNone/>
            </a:pPr>
            <a:endParaRPr lang="en-US" sz="2400" b="1">
              <a:solidFill>
                <a:srgbClr val="FFFF99"/>
              </a:solidFill>
              <a:cs typeface="Arial" charset="0"/>
            </a:endParaRPr>
          </a:p>
          <a:p>
            <a:pPr marL="0" indent="0">
              <a:buNone/>
            </a:pPr>
            <a:r>
              <a:rPr lang="en-US" sz="2400" b="1">
                <a:solidFill>
                  <a:srgbClr val="FFFF99"/>
                </a:solidFill>
                <a:cs typeface="Arial" charset="0"/>
              </a:rPr>
              <a:t>What vaccine would you use to immunize him against diphtheria, tetanus and pertussis?  </a:t>
            </a:r>
          </a:p>
        </p:txBody>
      </p:sp>
      <p:sp>
        <p:nvSpPr>
          <p:cNvPr id="345092" name="TextBox 5"/>
          <p:cNvSpPr txBox="1">
            <a:spLocks noChangeArrowheads="1"/>
          </p:cNvSpPr>
          <p:nvPr/>
        </p:nvSpPr>
        <p:spPr bwMode="auto">
          <a:xfrm>
            <a:off x="2133600" y="4191001"/>
            <a:ext cx="8001000" cy="519113"/>
          </a:xfrm>
          <a:prstGeom prst="rect">
            <a:avLst/>
          </a:prstGeom>
          <a:noFill/>
          <a:ln w="9525">
            <a:noFill/>
            <a:miter lim="800000"/>
            <a:headEnd/>
            <a:tailEnd/>
          </a:ln>
        </p:spPr>
        <p:txBody>
          <a:bodyPr>
            <a:spAutoFit/>
          </a:bodyPr>
          <a:lstStyle/>
          <a:p>
            <a:endParaRPr lang="en-US" sz="2800">
              <a:solidFill>
                <a:srgbClr val="FFFFFF"/>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132</a:t>
            </a:fld>
            <a:endParaRPr lang="en-US"/>
          </a:p>
        </p:txBody>
      </p:sp>
      <p:sp>
        <p:nvSpPr>
          <p:cNvPr id="4" name="Footer Placeholder 3">
            <a:extLst>
              <a:ext uri="{FF2B5EF4-FFF2-40B4-BE49-F238E27FC236}">
                <a16:creationId xmlns:a16="http://schemas.microsoft.com/office/drawing/2014/main" id="{91D84DB4-C5D0-474C-8F44-82924E141965}"/>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9109686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idx="4294967295"/>
          </p:nvPr>
        </p:nvSpPr>
        <p:spPr>
          <a:xfrm>
            <a:off x="2438400" y="308803"/>
            <a:ext cx="7772400" cy="914400"/>
          </a:xfrm>
        </p:spPr>
        <p:txBody>
          <a:bodyPr/>
          <a:lstStyle/>
          <a:p>
            <a:pPr algn="l" eaLnBrk="1" hangingPunct="1"/>
            <a:r>
              <a:rPr lang="en-US" sz="4800" b="1" i="1">
                <a:solidFill>
                  <a:srgbClr val="FFFF99"/>
                </a:solidFill>
              </a:rPr>
              <a:t>Test Your Knowledge!</a:t>
            </a:r>
          </a:p>
        </p:txBody>
      </p:sp>
      <p:sp>
        <p:nvSpPr>
          <p:cNvPr id="347139" name="Rectangle 3"/>
          <p:cNvSpPr>
            <a:spLocks noGrp="1" noChangeArrowheads="1"/>
          </p:cNvSpPr>
          <p:nvPr>
            <p:ph type="subTitle" idx="4294967295"/>
          </p:nvPr>
        </p:nvSpPr>
        <p:spPr>
          <a:xfrm>
            <a:off x="2438400" y="1552069"/>
            <a:ext cx="7543800" cy="1981200"/>
          </a:xfrm>
        </p:spPr>
        <p:txBody>
          <a:bodyPr>
            <a:normAutofit fontScale="92500" lnSpcReduction="10000"/>
          </a:bodyPr>
          <a:lstStyle/>
          <a:p>
            <a:pPr marL="0" indent="0">
              <a:buNone/>
            </a:pPr>
            <a:r>
              <a:rPr lang="en-US" sz="2400"/>
              <a:t>Logan is an 8 year old boy who has never had DTaP vaccine. His mother was hesitant to immunize him when he was younger. Now she is willing to have him immunized.</a:t>
            </a:r>
          </a:p>
          <a:p>
            <a:pPr marL="0" indent="0">
              <a:buNone/>
            </a:pPr>
            <a:endParaRPr lang="en-US" sz="2400" b="1">
              <a:solidFill>
                <a:srgbClr val="FFFF99"/>
              </a:solidFill>
              <a:cs typeface="Arial" charset="0"/>
            </a:endParaRPr>
          </a:p>
          <a:p>
            <a:pPr marL="0" indent="0">
              <a:buNone/>
            </a:pPr>
            <a:r>
              <a:rPr lang="en-US" sz="2400" b="1">
                <a:solidFill>
                  <a:srgbClr val="FFFF99"/>
                </a:solidFill>
                <a:cs typeface="Arial" charset="0"/>
              </a:rPr>
              <a:t>What vaccine would you use to immunize him against diphtheria, tetanus and pertussis?  </a:t>
            </a:r>
          </a:p>
          <a:p>
            <a:pPr marL="0" indent="0">
              <a:buNone/>
            </a:pPr>
            <a:endParaRPr lang="en-US"/>
          </a:p>
          <a:p>
            <a:pPr marL="0" indent="0">
              <a:buNone/>
            </a:pPr>
            <a:endParaRPr lang="en-US"/>
          </a:p>
        </p:txBody>
      </p:sp>
      <p:sp>
        <p:nvSpPr>
          <p:cNvPr id="347140" name="TextBox 5"/>
          <p:cNvSpPr txBox="1">
            <a:spLocks noChangeArrowheads="1"/>
          </p:cNvSpPr>
          <p:nvPr/>
        </p:nvSpPr>
        <p:spPr bwMode="auto">
          <a:xfrm>
            <a:off x="2133600" y="4191001"/>
            <a:ext cx="8001000" cy="519113"/>
          </a:xfrm>
          <a:prstGeom prst="rect">
            <a:avLst/>
          </a:prstGeom>
          <a:noFill/>
          <a:ln w="9525">
            <a:noFill/>
            <a:miter lim="800000"/>
            <a:headEnd/>
            <a:tailEnd/>
          </a:ln>
        </p:spPr>
        <p:txBody>
          <a:bodyPr>
            <a:spAutoFit/>
          </a:bodyPr>
          <a:lstStyle/>
          <a:p>
            <a:endParaRPr lang="en-US" sz="2800">
              <a:solidFill>
                <a:srgbClr val="FFFFFF"/>
              </a:solidFill>
              <a:latin typeface="Calibri"/>
            </a:endParaRPr>
          </a:p>
        </p:txBody>
      </p:sp>
      <p:sp>
        <p:nvSpPr>
          <p:cNvPr id="347141" name="Rectangle 5"/>
          <p:cNvSpPr>
            <a:spLocks noChangeArrowheads="1"/>
          </p:cNvSpPr>
          <p:nvPr/>
        </p:nvSpPr>
        <p:spPr bwMode="auto">
          <a:xfrm>
            <a:off x="1497330" y="3829706"/>
            <a:ext cx="9429750" cy="2308324"/>
          </a:xfrm>
          <a:prstGeom prst="rect">
            <a:avLst/>
          </a:prstGeom>
          <a:noFill/>
          <a:ln w="9525">
            <a:noFill/>
            <a:miter lim="800000"/>
            <a:headEnd/>
            <a:tailEnd/>
          </a:ln>
        </p:spPr>
        <p:txBody>
          <a:bodyPr wrap="square">
            <a:spAutoFit/>
          </a:bodyPr>
          <a:lstStyle/>
          <a:p>
            <a:r>
              <a:rPr lang="en-US" sz="2400"/>
              <a:t>Logan should receive the following (either Td or </a:t>
            </a:r>
            <a:r>
              <a:rPr lang="en-US" sz="2400" err="1"/>
              <a:t>Tdap</a:t>
            </a:r>
            <a:r>
              <a:rPr lang="en-US" sz="2400"/>
              <a:t> may be used for Dose 2 and/or 3)*:</a:t>
            </a:r>
          </a:p>
          <a:p>
            <a:r>
              <a:rPr lang="en-US" sz="2400"/>
              <a:t>	Dose 1---</a:t>
            </a:r>
            <a:r>
              <a:rPr lang="en-US" sz="2400" err="1"/>
              <a:t>Tdap</a:t>
            </a:r>
            <a:endParaRPr lang="en-US" sz="2400"/>
          </a:p>
          <a:p>
            <a:r>
              <a:rPr lang="en-US" sz="2400"/>
              <a:t>	Dose 2 ---Td or </a:t>
            </a:r>
            <a:r>
              <a:rPr lang="en-US" sz="2400" err="1"/>
              <a:t>Tdap</a:t>
            </a:r>
            <a:r>
              <a:rPr lang="en-US" sz="2400"/>
              <a:t> 4 weeks after Dose 1</a:t>
            </a:r>
          </a:p>
          <a:p>
            <a:r>
              <a:rPr lang="en-US" sz="2400"/>
              <a:t>	Dose 3 ---Td or </a:t>
            </a:r>
            <a:r>
              <a:rPr lang="en-US" sz="2400" err="1"/>
              <a:t>Tdap</a:t>
            </a:r>
            <a:r>
              <a:rPr lang="en-US" sz="2400"/>
              <a:t> 6 months after Dose 2</a:t>
            </a:r>
          </a:p>
          <a:p>
            <a:r>
              <a:rPr lang="en-US" sz="2400"/>
              <a:t>An additional </a:t>
            </a:r>
            <a:r>
              <a:rPr lang="en-US" sz="2400" err="1"/>
              <a:t>Tdap</a:t>
            </a:r>
            <a:r>
              <a:rPr lang="en-US" sz="2400"/>
              <a:t> should be given at age 11-12.</a:t>
            </a:r>
          </a:p>
        </p:txBody>
      </p:sp>
      <p:sp>
        <p:nvSpPr>
          <p:cNvPr id="347142" name="Rectangle 6"/>
          <p:cNvSpPr>
            <a:spLocks noChangeArrowheads="1"/>
          </p:cNvSpPr>
          <p:nvPr/>
        </p:nvSpPr>
        <p:spPr bwMode="auto">
          <a:xfrm>
            <a:off x="4079880" y="6360825"/>
            <a:ext cx="10554702" cy="276999"/>
          </a:xfrm>
          <a:prstGeom prst="rect">
            <a:avLst/>
          </a:prstGeom>
          <a:noFill/>
          <a:ln w="9525">
            <a:noFill/>
            <a:miter lim="800000"/>
            <a:headEnd/>
            <a:tailEnd/>
          </a:ln>
        </p:spPr>
        <p:txBody>
          <a:bodyPr wrap="square">
            <a:spAutoFit/>
          </a:bodyPr>
          <a:lstStyle/>
          <a:p>
            <a:r>
              <a:rPr lang="en-US" sz="1200" b="1">
                <a:latin typeface="Calibri"/>
              </a:rPr>
              <a:t>*</a:t>
            </a:r>
            <a:r>
              <a:rPr lang="en-US" sz="1200" b="1" kern="0">
                <a:latin typeface="Arial" panose="020B0604020202020204" pitchFamily="34" charset="0"/>
                <a:cs typeface="Arial" panose="020B0604020202020204" pitchFamily="34" charset="0"/>
              </a:rPr>
              <a:t>MMWR, January 24, 2020/ Vol.69/No. </a:t>
            </a:r>
            <a:endParaRPr lang="en-US" sz="1200" b="1">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133</a:t>
            </a:fld>
            <a:endParaRPr lang="en-US"/>
          </a:p>
        </p:txBody>
      </p:sp>
      <p:sp>
        <p:nvSpPr>
          <p:cNvPr id="4" name="Footer Placeholder 3">
            <a:extLst>
              <a:ext uri="{FF2B5EF4-FFF2-40B4-BE49-F238E27FC236}">
                <a16:creationId xmlns:a16="http://schemas.microsoft.com/office/drawing/2014/main" id="{4DAEE457-3CA3-DE42-99C5-78F9143F8E58}"/>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0640114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a:solidFill>
                <a:srgbClr val="FFFFFF"/>
              </a:solidFill>
              <a:latin typeface="Calibri"/>
            </a:endParaRPr>
          </a:p>
          <a:p>
            <a:pPr>
              <a:spcBef>
                <a:spcPct val="50000"/>
              </a:spcBef>
            </a:pPr>
            <a:endParaRPr lang="en-US" sz="2400">
              <a:solidFill>
                <a:srgbClr val="FFFFFF"/>
              </a:solidFill>
              <a:latin typeface="Calibri"/>
            </a:endParaRPr>
          </a:p>
        </p:txBody>
      </p:sp>
      <p:sp>
        <p:nvSpPr>
          <p:cNvPr id="449541" name="Text Box 5"/>
          <p:cNvSpPr txBox="1">
            <a:spLocks noChangeArrowheads="1"/>
          </p:cNvSpPr>
          <p:nvPr/>
        </p:nvSpPr>
        <p:spPr bwMode="auto">
          <a:xfrm>
            <a:off x="2859505" y="613193"/>
            <a:ext cx="7696200" cy="823912"/>
          </a:xfrm>
          <a:prstGeom prst="rect">
            <a:avLst/>
          </a:prstGeom>
          <a:noFill/>
          <a:ln w="9525">
            <a:noFill/>
            <a:miter lim="800000"/>
            <a:headEnd/>
            <a:tailEnd/>
          </a:ln>
        </p:spPr>
        <p:txBody>
          <a:bodyPr>
            <a:spAutoFit/>
          </a:bodyPr>
          <a:lstStyle/>
          <a:p>
            <a:pPr>
              <a:spcBef>
                <a:spcPct val="50000"/>
              </a:spcBef>
              <a:defRPr/>
            </a:pPr>
            <a:r>
              <a:rPr lang="en-US" sz="4800" b="1" i="1" kern="0">
                <a:solidFill>
                  <a:srgbClr val="FFFF99"/>
                </a:solidFill>
                <a:latin typeface="Calibri"/>
              </a:rPr>
              <a:t>Test Your Knowledge!</a:t>
            </a:r>
          </a:p>
        </p:txBody>
      </p:sp>
      <p:sp>
        <p:nvSpPr>
          <p:cNvPr id="3" name="TextBox 2"/>
          <p:cNvSpPr txBox="1"/>
          <p:nvPr/>
        </p:nvSpPr>
        <p:spPr>
          <a:xfrm>
            <a:off x="1239254" y="2313998"/>
            <a:ext cx="9709484" cy="1569660"/>
          </a:xfrm>
          <a:prstGeom prst="rect">
            <a:avLst/>
          </a:prstGeom>
          <a:noFill/>
        </p:spPr>
        <p:txBody>
          <a:bodyPr wrap="square" rtlCol="0">
            <a:spAutoFit/>
          </a:bodyPr>
          <a:lstStyle/>
          <a:p>
            <a:r>
              <a:rPr lang="en-US" sz="2400"/>
              <a:t>Simon received MPSV4 at 5 years of age for international travel and a dose of MCV4 at age 11.</a:t>
            </a:r>
          </a:p>
          <a:p>
            <a:endParaRPr lang="en-US" sz="2400"/>
          </a:p>
          <a:p>
            <a:r>
              <a:rPr lang="en-US" sz="2400">
                <a:solidFill>
                  <a:schemeClr val="accent5">
                    <a:lumMod val="40000"/>
                    <a:lumOff val="60000"/>
                  </a:schemeClr>
                </a:solidFill>
              </a:rPr>
              <a:t>Does he need a booster dose of MCV4 vaccine at age 16?</a:t>
            </a:r>
          </a:p>
        </p:txBody>
      </p:sp>
      <p:sp>
        <p:nvSpPr>
          <p:cNvPr id="4" name="Slide Number Placeholder 3"/>
          <p:cNvSpPr>
            <a:spLocks noGrp="1"/>
          </p:cNvSpPr>
          <p:nvPr>
            <p:ph type="sldNum" sz="quarter" idx="12"/>
          </p:nvPr>
        </p:nvSpPr>
        <p:spPr/>
        <p:txBody>
          <a:bodyPr/>
          <a:lstStyle/>
          <a:p>
            <a:fld id="{6D22F896-40B5-4ADD-8801-0D06FADFA095}" type="slidenum">
              <a:rPr lang="en-US" smtClean="0"/>
              <a:pPr/>
              <a:t>134</a:t>
            </a:fld>
            <a:endParaRPr lang="en-US"/>
          </a:p>
        </p:txBody>
      </p:sp>
      <p:sp>
        <p:nvSpPr>
          <p:cNvPr id="5" name="Footer Placeholder 4">
            <a:extLst>
              <a:ext uri="{FF2B5EF4-FFF2-40B4-BE49-F238E27FC236}">
                <a16:creationId xmlns:a16="http://schemas.microsoft.com/office/drawing/2014/main" id="{ED59A1D1-5699-494D-BF64-6C0A264AB20B}"/>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73204689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a:solidFill>
                <a:srgbClr val="FFFFFF"/>
              </a:solidFill>
              <a:latin typeface="Calibri"/>
            </a:endParaRPr>
          </a:p>
          <a:p>
            <a:pPr>
              <a:spcBef>
                <a:spcPct val="50000"/>
              </a:spcBef>
            </a:pPr>
            <a:endParaRPr lang="en-US" sz="2400">
              <a:solidFill>
                <a:srgbClr val="FFFFFF"/>
              </a:solidFill>
              <a:latin typeface="Calibri"/>
            </a:endParaRPr>
          </a:p>
        </p:txBody>
      </p:sp>
      <p:sp>
        <p:nvSpPr>
          <p:cNvPr id="449541" name="Text Box 5"/>
          <p:cNvSpPr txBox="1">
            <a:spLocks noChangeArrowheads="1"/>
          </p:cNvSpPr>
          <p:nvPr/>
        </p:nvSpPr>
        <p:spPr bwMode="auto">
          <a:xfrm>
            <a:off x="2438400" y="722326"/>
            <a:ext cx="7696200" cy="823912"/>
          </a:xfrm>
          <a:prstGeom prst="rect">
            <a:avLst/>
          </a:prstGeom>
          <a:noFill/>
          <a:ln w="9525">
            <a:noFill/>
            <a:miter lim="800000"/>
            <a:headEnd/>
            <a:tailEnd/>
          </a:ln>
        </p:spPr>
        <p:txBody>
          <a:bodyPr>
            <a:spAutoFit/>
          </a:bodyPr>
          <a:lstStyle/>
          <a:p>
            <a:pPr algn="ctr">
              <a:spcBef>
                <a:spcPct val="50000"/>
              </a:spcBef>
              <a:defRPr/>
            </a:pPr>
            <a:r>
              <a:rPr lang="en-US" sz="4800" b="1" i="1" kern="0">
                <a:solidFill>
                  <a:srgbClr val="FFFF99"/>
                </a:solidFill>
                <a:latin typeface="Calibri"/>
              </a:rPr>
              <a:t>Test Your Knowledge!</a:t>
            </a:r>
          </a:p>
        </p:txBody>
      </p:sp>
      <p:sp>
        <p:nvSpPr>
          <p:cNvPr id="5" name="Subtitle 4"/>
          <p:cNvSpPr>
            <a:spLocks noGrp="1"/>
          </p:cNvSpPr>
          <p:nvPr>
            <p:ph type="subTitle" idx="1"/>
          </p:nvPr>
        </p:nvSpPr>
        <p:spPr>
          <a:xfrm>
            <a:off x="2438400" y="4038600"/>
            <a:ext cx="7696200" cy="1295400"/>
          </a:xfrm>
        </p:spPr>
        <p:txBody>
          <a:bodyPr>
            <a:normAutofit/>
          </a:bodyPr>
          <a:lstStyle/>
          <a:p>
            <a:pPr algn="l"/>
            <a:r>
              <a:rPr lang="en-US" sz="2400">
                <a:solidFill>
                  <a:schemeClr val="tx1"/>
                </a:solidFill>
              </a:rPr>
              <a:t>Yes. Any meningococcal vaccination given prior to the tenth birthday (either with MCV4 or MPSV4) does NOT count toward routinely recommended doses.</a:t>
            </a:r>
          </a:p>
        </p:txBody>
      </p:sp>
      <p:sp>
        <p:nvSpPr>
          <p:cNvPr id="6" name="Rectangle 5"/>
          <p:cNvSpPr/>
          <p:nvPr/>
        </p:nvSpPr>
        <p:spPr>
          <a:xfrm>
            <a:off x="2628900" y="6130336"/>
            <a:ext cx="6030022" cy="307777"/>
          </a:xfrm>
          <a:prstGeom prst="rect">
            <a:avLst/>
          </a:prstGeom>
        </p:spPr>
        <p:txBody>
          <a:bodyPr wrap="square">
            <a:spAutoFit/>
          </a:bodyPr>
          <a:lstStyle/>
          <a:p>
            <a:r>
              <a:rPr lang="en-US" sz="1400" b="1">
                <a:solidFill>
                  <a:srgbClr val="FFFFFF"/>
                </a:solidFill>
                <a:latin typeface="Calibri"/>
              </a:rPr>
              <a:t>*Immunization Action Coalition, Ask the Experts - Reviewed  September 2013</a:t>
            </a:r>
            <a:endParaRPr lang="en-US" sz="1400">
              <a:solidFill>
                <a:srgbClr val="FFFFFF"/>
              </a:solidFill>
              <a:latin typeface="Calibri"/>
            </a:endParaRPr>
          </a:p>
        </p:txBody>
      </p:sp>
      <p:sp>
        <p:nvSpPr>
          <p:cNvPr id="8" name="Text Box 2"/>
          <p:cNvSpPr txBox="1">
            <a:spLocks noChangeArrowheads="1"/>
          </p:cNvSpPr>
          <p:nvPr/>
        </p:nvSpPr>
        <p:spPr bwMode="auto">
          <a:xfrm>
            <a:off x="2628900" y="1670028"/>
            <a:ext cx="7315200" cy="1015663"/>
          </a:xfrm>
          <a:prstGeom prst="rect">
            <a:avLst/>
          </a:prstGeom>
          <a:noFill/>
          <a:ln w="9525">
            <a:noFill/>
            <a:miter lim="800000"/>
            <a:headEnd/>
            <a:tailEnd/>
          </a:ln>
        </p:spPr>
        <p:txBody>
          <a:bodyPr>
            <a:spAutoFit/>
          </a:bodyPr>
          <a:lstStyle/>
          <a:p>
            <a:pPr>
              <a:spcBef>
                <a:spcPct val="50000"/>
              </a:spcBef>
            </a:pPr>
            <a:endParaRPr lang="en-US" sz="2400">
              <a:solidFill>
                <a:srgbClr val="FFFFFF"/>
              </a:solidFill>
              <a:latin typeface="Calibri"/>
            </a:endParaRPr>
          </a:p>
          <a:p>
            <a:pPr>
              <a:spcBef>
                <a:spcPct val="50000"/>
              </a:spcBef>
            </a:pPr>
            <a:endParaRPr lang="en-US" sz="2400">
              <a:solidFill>
                <a:srgbClr val="FFFFFF"/>
              </a:solidFill>
              <a:latin typeface="Calibri"/>
            </a:endParaRPr>
          </a:p>
        </p:txBody>
      </p:sp>
      <p:sp>
        <p:nvSpPr>
          <p:cNvPr id="10" name="TextBox 9"/>
          <p:cNvSpPr txBox="1"/>
          <p:nvPr/>
        </p:nvSpPr>
        <p:spPr>
          <a:xfrm>
            <a:off x="1046749" y="2161235"/>
            <a:ext cx="9709484" cy="1569660"/>
          </a:xfrm>
          <a:prstGeom prst="rect">
            <a:avLst/>
          </a:prstGeom>
          <a:noFill/>
        </p:spPr>
        <p:txBody>
          <a:bodyPr wrap="square" rtlCol="0">
            <a:spAutoFit/>
          </a:bodyPr>
          <a:lstStyle/>
          <a:p>
            <a:r>
              <a:rPr lang="en-US" sz="2400"/>
              <a:t>Simon received MPSV4 at 5 years of age for international travel and a dose of MCV4 at age 11.</a:t>
            </a:r>
          </a:p>
          <a:p>
            <a:endParaRPr lang="en-US" sz="2400"/>
          </a:p>
          <a:p>
            <a:r>
              <a:rPr lang="en-US" sz="2400">
                <a:solidFill>
                  <a:schemeClr val="accent5">
                    <a:lumMod val="40000"/>
                    <a:lumOff val="60000"/>
                  </a:schemeClr>
                </a:solidFill>
              </a:rPr>
              <a:t>Does he need a booster dose of MCV4 vaccine at age 16?</a:t>
            </a:r>
          </a:p>
        </p:txBody>
      </p:sp>
      <p:sp>
        <p:nvSpPr>
          <p:cNvPr id="3" name="Slide Number Placeholder 2"/>
          <p:cNvSpPr>
            <a:spLocks noGrp="1"/>
          </p:cNvSpPr>
          <p:nvPr>
            <p:ph type="sldNum" sz="quarter" idx="12"/>
          </p:nvPr>
        </p:nvSpPr>
        <p:spPr/>
        <p:txBody>
          <a:bodyPr/>
          <a:lstStyle/>
          <a:p>
            <a:fld id="{6D22F896-40B5-4ADD-8801-0D06FADFA095}" type="slidenum">
              <a:rPr lang="en-US" smtClean="0"/>
              <a:pPr/>
              <a:t>135</a:t>
            </a:fld>
            <a:endParaRPr lang="en-US"/>
          </a:p>
        </p:txBody>
      </p:sp>
      <p:sp>
        <p:nvSpPr>
          <p:cNvPr id="4" name="Footer Placeholder 3">
            <a:extLst>
              <a:ext uri="{FF2B5EF4-FFF2-40B4-BE49-F238E27FC236}">
                <a16:creationId xmlns:a16="http://schemas.microsoft.com/office/drawing/2014/main" id="{386D5FCB-78A6-304F-A92C-89A4C1BE0E1B}"/>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48473148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idx="4294967295"/>
          </p:nvPr>
        </p:nvSpPr>
        <p:spPr>
          <a:xfrm>
            <a:off x="2438400" y="605590"/>
            <a:ext cx="7772400" cy="1066800"/>
          </a:xfrm>
        </p:spPr>
        <p:txBody>
          <a:bodyPr/>
          <a:lstStyle/>
          <a:p>
            <a:pPr algn="l"/>
            <a:r>
              <a:rPr lang="en-US" sz="4800" b="1" i="1">
                <a:solidFill>
                  <a:srgbClr val="FFFF99"/>
                </a:solidFill>
              </a:rPr>
              <a:t>Test Your Knowledge!</a:t>
            </a:r>
            <a:r>
              <a:rPr lang="en-US" b="1"/>
              <a:t> </a:t>
            </a:r>
          </a:p>
        </p:txBody>
      </p:sp>
      <p:sp>
        <p:nvSpPr>
          <p:cNvPr id="353283" name="Rectangle 3"/>
          <p:cNvSpPr>
            <a:spLocks noGrp="1" noChangeArrowheads="1"/>
          </p:cNvSpPr>
          <p:nvPr>
            <p:ph type="subTitle" idx="4294967295"/>
          </p:nvPr>
        </p:nvSpPr>
        <p:spPr>
          <a:xfrm>
            <a:off x="1497330" y="2057400"/>
            <a:ext cx="9212580" cy="3352800"/>
          </a:xfrm>
        </p:spPr>
        <p:txBody>
          <a:bodyPr>
            <a:normAutofit fontScale="92500"/>
          </a:bodyPr>
          <a:lstStyle/>
          <a:p>
            <a:pPr marL="0" indent="0">
              <a:buNone/>
            </a:pPr>
            <a:r>
              <a:rPr lang="en-US" sz="2400"/>
              <a:t>Ethan is 17 years old. After his second DTP vaccine at 4 months of age he </a:t>
            </a:r>
            <a:r>
              <a:rPr lang="en-US" sz="2400">
                <a:cs typeface="Arial" charset="0"/>
              </a:rPr>
              <a:t>cried persistently for 4 hours,</a:t>
            </a:r>
            <a:r>
              <a:rPr lang="en-US" sz="2400"/>
              <a:t> had a fever of 104</a:t>
            </a:r>
            <a:r>
              <a:rPr lang="en-US" sz="2400">
                <a:cs typeface="Arial" charset="0"/>
              </a:rPr>
              <a:t>°F, and developed a severe local reaction at the injection site. </a:t>
            </a:r>
          </a:p>
          <a:p>
            <a:pPr marL="0" indent="0">
              <a:buNone/>
            </a:pPr>
            <a:r>
              <a:rPr lang="en-US" sz="2400">
                <a:cs typeface="Arial" charset="0"/>
              </a:rPr>
              <a:t>His pediatrician subsequently administered DT at 6 months, 18 months and 5 years of age. He received Td when he was 12 years old. </a:t>
            </a:r>
          </a:p>
          <a:p>
            <a:pPr marL="0" indent="0">
              <a:buNone/>
            </a:pPr>
            <a:endParaRPr lang="en-US" sz="1200" b="1">
              <a:solidFill>
                <a:srgbClr val="FFFF99"/>
              </a:solidFill>
              <a:cs typeface="Arial" charset="0"/>
            </a:endParaRPr>
          </a:p>
          <a:p>
            <a:pPr marL="0" indent="0">
              <a:buNone/>
            </a:pPr>
            <a:r>
              <a:rPr lang="en-US" sz="2400" b="1">
                <a:solidFill>
                  <a:srgbClr val="FFFF99"/>
                </a:solidFill>
                <a:cs typeface="Arial" charset="0"/>
              </a:rPr>
              <a:t>With this history of a severe reaction to pertussis vaccine, should he receive Tdap? </a:t>
            </a:r>
          </a:p>
          <a:p>
            <a:pPr marL="0" indent="0">
              <a:buNone/>
            </a:pPr>
            <a:r>
              <a:rPr lang="en-US" sz="2400">
                <a:cs typeface="Arial" charset="0"/>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136</a:t>
            </a:fld>
            <a:endParaRPr lang="en-US"/>
          </a:p>
        </p:txBody>
      </p:sp>
      <p:sp>
        <p:nvSpPr>
          <p:cNvPr id="4" name="Footer Placeholder 3">
            <a:extLst>
              <a:ext uri="{FF2B5EF4-FFF2-40B4-BE49-F238E27FC236}">
                <a16:creationId xmlns:a16="http://schemas.microsoft.com/office/drawing/2014/main" id="{17E0103C-3CC1-3141-B9BB-3C5AD3D4A33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9255492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ctrTitle" idx="4294967295"/>
          </p:nvPr>
        </p:nvSpPr>
        <p:spPr>
          <a:xfrm>
            <a:off x="2438399" y="448928"/>
            <a:ext cx="7772400" cy="1066800"/>
          </a:xfrm>
        </p:spPr>
        <p:txBody>
          <a:bodyPr/>
          <a:lstStyle/>
          <a:p>
            <a:pPr algn="l"/>
            <a:r>
              <a:rPr lang="en-US" sz="4800" b="1" i="1">
                <a:solidFill>
                  <a:srgbClr val="FFFF99"/>
                </a:solidFill>
              </a:rPr>
              <a:t>Test Your Knowledge!</a:t>
            </a:r>
            <a:r>
              <a:rPr lang="en-US" b="1"/>
              <a:t> </a:t>
            </a:r>
          </a:p>
        </p:txBody>
      </p:sp>
      <p:sp>
        <p:nvSpPr>
          <p:cNvPr id="355331" name="Rectangle 3"/>
          <p:cNvSpPr>
            <a:spLocks noGrp="1" noChangeArrowheads="1"/>
          </p:cNvSpPr>
          <p:nvPr>
            <p:ph type="subTitle" idx="4294967295"/>
          </p:nvPr>
        </p:nvSpPr>
        <p:spPr>
          <a:xfrm>
            <a:off x="1824765" y="1802765"/>
            <a:ext cx="8122023" cy="2209800"/>
          </a:xfrm>
        </p:spPr>
        <p:txBody>
          <a:bodyPr>
            <a:normAutofit fontScale="25000" lnSpcReduction="20000"/>
          </a:bodyPr>
          <a:lstStyle/>
          <a:p>
            <a:pPr marL="0" indent="0">
              <a:lnSpc>
                <a:spcPct val="120000"/>
              </a:lnSpc>
              <a:buNone/>
            </a:pPr>
            <a:r>
              <a:rPr lang="en-US" sz="8000"/>
              <a:t>Ethan is 17 years old. After his second DTP vaccine at 4 months of age he </a:t>
            </a:r>
            <a:r>
              <a:rPr lang="en-US" sz="8000">
                <a:cs typeface="Arial" charset="0"/>
              </a:rPr>
              <a:t>cried persistently for 4 hours,</a:t>
            </a:r>
            <a:r>
              <a:rPr lang="en-US" sz="8000"/>
              <a:t> had a fever of 104</a:t>
            </a:r>
            <a:r>
              <a:rPr lang="en-US" sz="8000">
                <a:cs typeface="Arial" charset="0"/>
              </a:rPr>
              <a:t>°F, and developed a severe local reaction at the injection site. </a:t>
            </a:r>
          </a:p>
          <a:p>
            <a:pPr marL="0" indent="0">
              <a:lnSpc>
                <a:spcPct val="120000"/>
              </a:lnSpc>
              <a:buNone/>
            </a:pPr>
            <a:r>
              <a:rPr lang="en-US" sz="8000">
                <a:cs typeface="Arial" charset="0"/>
              </a:rPr>
              <a:t>His pediatrician subsequently administered DT at 6 months, 18 months and 5 years of age. He received Td when he was 12 years old.</a:t>
            </a:r>
          </a:p>
          <a:p>
            <a:pPr marL="0" indent="0">
              <a:lnSpc>
                <a:spcPct val="120000"/>
              </a:lnSpc>
              <a:buNone/>
            </a:pPr>
            <a:endParaRPr lang="en-US" sz="8000" b="1">
              <a:solidFill>
                <a:srgbClr val="FFFF99"/>
              </a:solidFill>
              <a:cs typeface="Arial" charset="0"/>
            </a:endParaRPr>
          </a:p>
          <a:p>
            <a:pPr marL="0" indent="0">
              <a:lnSpc>
                <a:spcPct val="120000"/>
              </a:lnSpc>
              <a:buNone/>
            </a:pPr>
            <a:r>
              <a:rPr lang="en-US" sz="8000" b="1">
                <a:solidFill>
                  <a:srgbClr val="FFFF99"/>
                </a:solidFill>
                <a:cs typeface="Arial" charset="0"/>
              </a:rPr>
              <a:t>With this history of a severe reaction to pertussis vaccine, should he receive Tdap? </a:t>
            </a:r>
          </a:p>
          <a:p>
            <a:pPr marL="0" indent="0">
              <a:buNone/>
            </a:pPr>
            <a:endParaRPr lang="en-US" sz="8000">
              <a:cs typeface="Arial" charset="0"/>
            </a:endParaRPr>
          </a:p>
          <a:p>
            <a:pPr marL="0" indent="0">
              <a:buNone/>
            </a:pPr>
            <a:r>
              <a:rPr lang="en-US" sz="2400">
                <a:cs typeface="Arial" charset="0"/>
              </a:rPr>
              <a:t>  </a:t>
            </a:r>
          </a:p>
        </p:txBody>
      </p:sp>
      <p:sp>
        <p:nvSpPr>
          <p:cNvPr id="355332" name="Text Box 6"/>
          <p:cNvSpPr txBox="1">
            <a:spLocks noChangeArrowheads="1"/>
          </p:cNvSpPr>
          <p:nvPr/>
        </p:nvSpPr>
        <p:spPr bwMode="auto">
          <a:xfrm>
            <a:off x="1824765" y="4855211"/>
            <a:ext cx="8386035" cy="707886"/>
          </a:xfrm>
          <a:prstGeom prst="rect">
            <a:avLst/>
          </a:prstGeom>
          <a:noFill/>
          <a:ln w="9525">
            <a:noFill/>
            <a:miter lim="800000"/>
            <a:headEnd/>
            <a:tailEnd/>
          </a:ln>
        </p:spPr>
        <p:txBody>
          <a:bodyPr wrap="square">
            <a:spAutoFit/>
          </a:bodyPr>
          <a:lstStyle/>
          <a:p>
            <a:pPr>
              <a:spcBef>
                <a:spcPct val="50000"/>
              </a:spcBef>
            </a:pPr>
            <a:r>
              <a:rPr lang="en-US" sz="2000">
                <a:solidFill>
                  <a:srgbClr val="FFFFFF"/>
                </a:solidFill>
                <a:latin typeface="Arial" panose="020B0604020202020204" pitchFamily="34" charset="0"/>
                <a:cs typeface="Arial" panose="020B0604020202020204" pitchFamily="34" charset="0"/>
              </a:rPr>
              <a:t>Yes, administer Tdap. These adverse reactions in infancy are not contraindications or precautions for Tdap vaccination in adolescents. </a:t>
            </a:r>
          </a:p>
        </p:txBody>
      </p:sp>
      <p:sp>
        <p:nvSpPr>
          <p:cNvPr id="6" name="Rectangle 5"/>
          <p:cNvSpPr/>
          <p:nvPr/>
        </p:nvSpPr>
        <p:spPr>
          <a:xfrm>
            <a:off x="994609" y="5983441"/>
            <a:ext cx="10659979" cy="523220"/>
          </a:xfrm>
          <a:prstGeom prst="rect">
            <a:avLst/>
          </a:prstGeom>
        </p:spPr>
        <p:txBody>
          <a:bodyPr wrap="square">
            <a:spAutoFit/>
          </a:bodyPr>
          <a:lstStyle/>
          <a:p>
            <a:pPr>
              <a:defRPr/>
            </a:pPr>
            <a:r>
              <a:rPr lang="en-US" sz="1400" b="1">
                <a:solidFill>
                  <a:srgbClr val="FFFFFF"/>
                </a:solidFill>
                <a:latin typeface="Calibri"/>
              </a:rPr>
              <a:t> *Preventing Tetanus, Diphtheria, and Pertussis Among Adolescents: Use of Tetanus Toxoid, Reduced Diphtheria Toxoid and Acellular Pertussis Vaccines  MMWR Recommendations and Reports March 24, 2006 / Vol. 55 / No. RR-3</a:t>
            </a:r>
            <a:endParaRPr lang="en-US" sz="1400">
              <a:solidFill>
                <a:srgbClr val="FFFFFF"/>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137</a:t>
            </a:fld>
            <a:endParaRPr lang="en-US"/>
          </a:p>
        </p:txBody>
      </p:sp>
      <p:sp>
        <p:nvSpPr>
          <p:cNvPr id="4" name="Footer Placeholder 3">
            <a:extLst>
              <a:ext uri="{FF2B5EF4-FFF2-40B4-BE49-F238E27FC236}">
                <a16:creationId xmlns:a16="http://schemas.microsoft.com/office/drawing/2014/main" id="{B97E5B2C-43A0-1F42-AF18-8205EB68147E}"/>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597723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ctrTitle" idx="4294967295"/>
          </p:nvPr>
        </p:nvSpPr>
        <p:spPr>
          <a:xfrm>
            <a:off x="2438400" y="689811"/>
            <a:ext cx="7772400" cy="1066800"/>
          </a:xfrm>
        </p:spPr>
        <p:txBody>
          <a:bodyPr/>
          <a:lstStyle/>
          <a:p>
            <a:pPr algn="l"/>
            <a:r>
              <a:rPr lang="en-US" sz="4800" b="1" i="1">
                <a:solidFill>
                  <a:srgbClr val="FFFF99"/>
                </a:solidFill>
              </a:rPr>
              <a:t>Test Your Knowledge!</a:t>
            </a:r>
          </a:p>
        </p:txBody>
      </p:sp>
      <p:sp>
        <p:nvSpPr>
          <p:cNvPr id="437251" name="Rectangle 3"/>
          <p:cNvSpPr>
            <a:spLocks noGrp="1" noChangeArrowheads="1"/>
          </p:cNvSpPr>
          <p:nvPr>
            <p:ph type="subTitle" idx="4294967295"/>
          </p:nvPr>
        </p:nvSpPr>
        <p:spPr>
          <a:xfrm>
            <a:off x="1089212" y="2653317"/>
            <a:ext cx="9910482" cy="2438400"/>
          </a:xfrm>
        </p:spPr>
        <p:txBody>
          <a:bodyPr>
            <a:noAutofit/>
          </a:bodyPr>
          <a:lstStyle/>
          <a:p>
            <a:pPr marL="0" indent="0">
              <a:lnSpc>
                <a:spcPct val="160000"/>
              </a:lnSpc>
              <a:buNone/>
              <a:defRPr/>
            </a:pPr>
            <a:r>
              <a:rPr lang="en-US" sz="200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80000"/>
              </a:lnSpc>
              <a:buNone/>
              <a:defRPr/>
            </a:pPr>
            <a:endParaRPr lang="en-US" sz="2000">
              <a:cs typeface="Arial" charset="0"/>
            </a:endParaRPr>
          </a:p>
          <a:p>
            <a:pPr marL="0" indent="0">
              <a:lnSpc>
                <a:spcPct val="120000"/>
              </a:lnSpc>
              <a:buNone/>
              <a:defRPr/>
            </a:pPr>
            <a:r>
              <a:rPr lang="en-US" sz="2000" b="1">
                <a:solidFill>
                  <a:schemeClr val="accent5">
                    <a:lumMod val="60000"/>
                    <a:lumOff val="40000"/>
                  </a:schemeClr>
                </a:solidFill>
                <a:cs typeface="Arial" charset="0"/>
              </a:rPr>
              <a:t>Should you give her the third dose of HPV vaccine before she leaves home in mid August?</a:t>
            </a:r>
            <a:r>
              <a:rPr lang="en-US" sz="2000">
                <a:solidFill>
                  <a:schemeClr val="accent5">
                    <a:lumMod val="60000"/>
                    <a:lumOff val="40000"/>
                  </a:schemeClr>
                </a:solidFill>
                <a:cs typeface="Arial" charset="0"/>
              </a:rPr>
              <a:t>    </a:t>
            </a:r>
          </a:p>
          <a:p>
            <a:pPr marL="0" indent="0">
              <a:lnSpc>
                <a:spcPct val="120000"/>
              </a:lnSpc>
              <a:buNone/>
              <a:defRPr/>
            </a:pPr>
            <a:r>
              <a:rPr lang="en-US" sz="2000">
                <a:solidFill>
                  <a:schemeClr val="accent5">
                    <a:lumMod val="60000"/>
                    <a:lumOff val="40000"/>
                  </a:schemeClr>
                </a:solidFill>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138</a:t>
            </a:fld>
            <a:endParaRPr lang="en-US"/>
          </a:p>
        </p:txBody>
      </p:sp>
      <p:sp>
        <p:nvSpPr>
          <p:cNvPr id="4" name="Footer Placeholder 3">
            <a:extLst>
              <a:ext uri="{FF2B5EF4-FFF2-40B4-BE49-F238E27FC236}">
                <a16:creationId xmlns:a16="http://schemas.microsoft.com/office/drawing/2014/main" id="{0372451E-D77F-E14F-880F-B978AA80F836}"/>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9012389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581526"/>
            <a:ext cx="7772400" cy="1066800"/>
          </a:xfrm>
        </p:spPr>
        <p:txBody>
          <a:bodyPr/>
          <a:lstStyle/>
          <a:p>
            <a:pPr algn="l"/>
            <a:r>
              <a:rPr lang="en-US" sz="4800" b="1" i="1">
                <a:solidFill>
                  <a:srgbClr val="FFFF99"/>
                </a:solidFill>
              </a:rPr>
              <a:t>Test Your Knowledge!</a:t>
            </a:r>
          </a:p>
        </p:txBody>
      </p:sp>
      <p:sp>
        <p:nvSpPr>
          <p:cNvPr id="437251" name="Rectangle 3"/>
          <p:cNvSpPr>
            <a:spLocks noGrp="1" noChangeArrowheads="1"/>
          </p:cNvSpPr>
          <p:nvPr>
            <p:ph type="subTitle" idx="4294967295"/>
          </p:nvPr>
        </p:nvSpPr>
        <p:spPr>
          <a:xfrm>
            <a:off x="1053352" y="2097908"/>
            <a:ext cx="10269071" cy="2438400"/>
          </a:xfrm>
        </p:spPr>
        <p:txBody>
          <a:bodyPr>
            <a:normAutofit fontScale="92500" lnSpcReduction="10000"/>
          </a:bodyPr>
          <a:lstStyle/>
          <a:p>
            <a:pPr marL="0" indent="0">
              <a:lnSpc>
                <a:spcPct val="100000"/>
              </a:lnSpc>
              <a:buNone/>
              <a:defRPr/>
            </a:pPr>
            <a:r>
              <a:rPr lang="en-US" sz="2400">
                <a:cs typeface="Arial" charset="0"/>
              </a:rPr>
              <a:t>Dakota is an 18 year girl who will be starting her first year of college in August. She had her first dose of HPV vaccine on April 5 and her second dose on May 8. She will not be coming home again until late November. </a:t>
            </a:r>
          </a:p>
          <a:p>
            <a:pPr marL="0" indent="0">
              <a:lnSpc>
                <a:spcPct val="100000"/>
              </a:lnSpc>
              <a:buNone/>
              <a:defRPr/>
            </a:pPr>
            <a:endParaRPr lang="en-US" sz="1200">
              <a:cs typeface="Arial" charset="0"/>
            </a:endParaRPr>
          </a:p>
          <a:p>
            <a:pPr marL="0" indent="0">
              <a:lnSpc>
                <a:spcPct val="100000"/>
              </a:lnSpc>
              <a:buNone/>
              <a:defRPr/>
            </a:pPr>
            <a:r>
              <a:rPr lang="en-US" sz="2400" b="1">
                <a:solidFill>
                  <a:schemeClr val="accent5">
                    <a:lumMod val="60000"/>
                    <a:lumOff val="40000"/>
                  </a:schemeClr>
                </a:solidFill>
                <a:cs typeface="Arial" charset="0"/>
              </a:rPr>
              <a:t>Should you give her the third dose of HPV vaccine before she leaves home in mid August?</a:t>
            </a:r>
            <a:r>
              <a:rPr lang="en-US" sz="2400">
                <a:solidFill>
                  <a:schemeClr val="accent5">
                    <a:lumMod val="60000"/>
                    <a:lumOff val="40000"/>
                  </a:schemeClr>
                </a:solidFill>
                <a:cs typeface="Arial" charset="0"/>
              </a:rPr>
              <a:t>   </a:t>
            </a:r>
          </a:p>
          <a:p>
            <a:pPr marL="0" indent="0">
              <a:lnSpc>
                <a:spcPct val="100000"/>
              </a:lnSpc>
              <a:buNone/>
              <a:defRPr/>
            </a:pPr>
            <a:r>
              <a:rPr lang="en-US" sz="2400">
                <a:solidFill>
                  <a:schemeClr val="accent5">
                    <a:lumMod val="60000"/>
                    <a:lumOff val="40000"/>
                  </a:schemeClr>
                </a:solidFill>
              </a:rPr>
              <a:t> </a:t>
            </a:r>
          </a:p>
        </p:txBody>
      </p:sp>
      <p:sp>
        <p:nvSpPr>
          <p:cNvPr id="437253" name="Text Box 5"/>
          <p:cNvSpPr txBox="1">
            <a:spLocks noChangeArrowheads="1"/>
          </p:cNvSpPr>
          <p:nvPr/>
        </p:nvSpPr>
        <p:spPr bwMode="auto">
          <a:xfrm>
            <a:off x="645459" y="4536308"/>
            <a:ext cx="11080376" cy="1384995"/>
          </a:xfrm>
          <a:prstGeom prst="rect">
            <a:avLst/>
          </a:prstGeom>
          <a:noFill/>
          <a:ln w="9525">
            <a:noFill/>
            <a:miter lim="800000"/>
            <a:headEnd/>
            <a:tailEnd/>
          </a:ln>
        </p:spPr>
        <p:txBody>
          <a:bodyPr wrap="square">
            <a:spAutoFit/>
          </a:bodyPr>
          <a:lstStyle/>
          <a:p>
            <a:pPr>
              <a:spcBef>
                <a:spcPct val="50000"/>
              </a:spcBef>
              <a:defRPr/>
            </a:pPr>
            <a:r>
              <a:rPr lang="en-US" sz="2400">
                <a:solidFill>
                  <a:srgbClr val="FFFFFF"/>
                </a:solidFill>
                <a:latin typeface="Calibri"/>
              </a:rPr>
              <a:t>No! The minimum interval between the second and third doses of vaccine is 12 weeks. The minimum interval between the first and third doses is </a:t>
            </a:r>
            <a:r>
              <a:rPr lang="en-US" sz="2400" u="sng">
                <a:solidFill>
                  <a:srgbClr val="FFFFFF"/>
                </a:solidFill>
                <a:latin typeface="Calibri"/>
              </a:rPr>
              <a:t>24 weeks</a:t>
            </a:r>
            <a:r>
              <a:rPr lang="en-US" sz="2400">
                <a:solidFill>
                  <a:srgbClr val="FFFFFF"/>
                </a:solidFill>
                <a:latin typeface="Calibri"/>
              </a:rPr>
              <a:t>.</a:t>
            </a:r>
          </a:p>
          <a:p>
            <a:pPr>
              <a:spcBef>
                <a:spcPct val="50000"/>
              </a:spcBef>
              <a:defRPr/>
            </a:pPr>
            <a:endParaRPr lang="en-US" sz="2400">
              <a:solidFill>
                <a:srgbClr val="FFFFCC"/>
              </a:solidFill>
              <a:latin typeface="Calibri"/>
            </a:endParaRPr>
          </a:p>
        </p:txBody>
      </p:sp>
      <p:sp>
        <p:nvSpPr>
          <p:cNvPr id="8" name="TextBox 7"/>
          <p:cNvSpPr txBox="1"/>
          <p:nvPr/>
        </p:nvSpPr>
        <p:spPr>
          <a:xfrm>
            <a:off x="3521950" y="6146988"/>
            <a:ext cx="6477000" cy="307777"/>
          </a:xfrm>
          <a:prstGeom prst="rect">
            <a:avLst/>
          </a:prstGeom>
          <a:noFill/>
        </p:spPr>
        <p:txBody>
          <a:bodyPr>
            <a:spAutoFit/>
          </a:bodyPr>
          <a:lstStyle/>
          <a:p>
            <a:pPr>
              <a:defRPr/>
            </a:pPr>
            <a:r>
              <a:rPr lang="en-US" sz="1400" b="1">
                <a:solidFill>
                  <a:srgbClr val="FFFFFF"/>
                </a:solidFill>
                <a:latin typeface="Calibri"/>
              </a:rPr>
              <a:t>*Immunization Action Coalition, Ask the Experts, April 2012 </a:t>
            </a:r>
          </a:p>
        </p:txBody>
      </p:sp>
      <p:sp>
        <p:nvSpPr>
          <p:cNvPr id="3" name="Slide Number Placeholder 2"/>
          <p:cNvSpPr>
            <a:spLocks noGrp="1"/>
          </p:cNvSpPr>
          <p:nvPr>
            <p:ph type="sldNum" sz="quarter" idx="12"/>
          </p:nvPr>
        </p:nvSpPr>
        <p:spPr/>
        <p:txBody>
          <a:bodyPr/>
          <a:lstStyle/>
          <a:p>
            <a:fld id="{6D22F896-40B5-4ADD-8801-0D06FADFA095}" type="slidenum">
              <a:rPr lang="en-US" smtClean="0"/>
              <a:t>139</a:t>
            </a:fld>
            <a:endParaRPr lang="en-US"/>
          </a:p>
        </p:txBody>
      </p:sp>
      <p:sp>
        <p:nvSpPr>
          <p:cNvPr id="4" name="Footer Placeholder 3">
            <a:extLst>
              <a:ext uri="{FF2B5EF4-FFF2-40B4-BE49-F238E27FC236}">
                <a16:creationId xmlns:a16="http://schemas.microsoft.com/office/drawing/2014/main" id="{39A3BA10-9F0B-2E4F-94BF-75467DAD6AF6}"/>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868289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628" y="360356"/>
            <a:ext cx="4191000" cy="584775"/>
          </a:xfrm>
          <a:prstGeom prst="rect">
            <a:avLst/>
          </a:prstGeom>
          <a:noFill/>
        </p:spPr>
        <p:txBody>
          <a:bodyPr wrap="square" rtlCol="0">
            <a:spAutoFit/>
          </a:bodyPr>
          <a:lstStyle/>
          <a:p>
            <a:pPr algn="ctr"/>
            <a:r>
              <a:rPr lang="en-US" sz="3200" err="1">
                <a:solidFill>
                  <a:srgbClr val="FFFF99"/>
                </a:solidFill>
              </a:rPr>
              <a:t>Tdap</a:t>
            </a:r>
            <a:r>
              <a:rPr lang="en-US" sz="3200">
                <a:solidFill>
                  <a:srgbClr val="FFFF99"/>
                </a:solidFill>
              </a:rPr>
              <a:t> for Adults</a:t>
            </a:r>
          </a:p>
        </p:txBody>
      </p:sp>
      <p:sp>
        <p:nvSpPr>
          <p:cNvPr id="5" name="Rectangle 4"/>
          <p:cNvSpPr/>
          <p:nvPr/>
        </p:nvSpPr>
        <p:spPr>
          <a:xfrm>
            <a:off x="1487938" y="5621429"/>
            <a:ext cx="8758989" cy="461665"/>
          </a:xfrm>
          <a:prstGeom prst="rect">
            <a:avLst/>
          </a:prstGeom>
        </p:spPr>
        <p:txBody>
          <a:bodyPr wrap="square">
            <a:spAutoFit/>
          </a:bodyPr>
          <a:lstStyle/>
          <a:p>
            <a:pPr marL="0" lvl="1" algn="ctr" defTabSz="685800">
              <a:spcBef>
                <a:spcPct val="50000"/>
              </a:spcBef>
              <a:buClr>
                <a:srgbClr val="FFFFCC"/>
              </a:buClr>
            </a:pPr>
            <a:r>
              <a:rPr lang="en-US" sz="2400" u="sng" kern="0">
                <a:solidFill>
                  <a:srgbClr val="FFFF99"/>
                </a:solidFill>
                <a:latin typeface="Calibri" pitchFamily="34" charset="0"/>
              </a:rPr>
              <a:t>There is no minimum interval between doses of Td and </a:t>
            </a:r>
            <a:r>
              <a:rPr lang="en-US" sz="2400" u="sng" kern="0" err="1">
                <a:solidFill>
                  <a:srgbClr val="FFFF99"/>
                </a:solidFill>
                <a:latin typeface="Calibri" pitchFamily="34" charset="0"/>
              </a:rPr>
              <a:t>Tdap</a:t>
            </a:r>
            <a:r>
              <a:rPr lang="en-US" sz="2400" u="sng" kern="0">
                <a:solidFill>
                  <a:srgbClr val="FFFF99"/>
                </a:solidFill>
                <a:latin typeface="Calibri" pitchFamily="34" charset="0"/>
              </a:rPr>
              <a:t>. </a:t>
            </a:r>
          </a:p>
        </p:txBody>
      </p:sp>
      <p:sp>
        <p:nvSpPr>
          <p:cNvPr id="9" name="TextBox 8"/>
          <p:cNvSpPr txBox="1"/>
          <p:nvPr/>
        </p:nvSpPr>
        <p:spPr>
          <a:xfrm>
            <a:off x="1404713" y="2343609"/>
            <a:ext cx="9971229" cy="40626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a:t>For adults 19 through 64 years, either brand of Tdap may be used.</a:t>
            </a:r>
          </a:p>
          <a:p>
            <a:pPr marL="285750" indent="-285750">
              <a:lnSpc>
                <a:spcPct val="150000"/>
              </a:lnSpc>
              <a:buFont typeface="Arial" panose="020B0604020202020204" pitchFamily="34" charset="0"/>
              <a:buChar char="•"/>
            </a:pPr>
            <a:r>
              <a:rPr lang="en-US" sz="2400"/>
              <a:t>For adults 65 years and older Boostrix should be used, when feasible.  If only </a:t>
            </a:r>
            <a:r>
              <a:rPr lang="en-US" sz="2400" err="1"/>
              <a:t>Adacel</a:t>
            </a:r>
            <a:r>
              <a:rPr lang="en-US" sz="2400"/>
              <a:t> is available, the ACIP recommends giving it to adults aged ≥ 65 years.</a:t>
            </a:r>
          </a:p>
          <a:p>
            <a:pPr marL="285750" indent="-285750">
              <a:lnSpc>
                <a:spcPct val="150000"/>
              </a:lnSpc>
              <a:buFont typeface="Arial" panose="020B0604020202020204" pitchFamily="34" charset="0"/>
              <a:buChar char="•"/>
            </a:pPr>
            <a:r>
              <a:rPr lang="en-US" sz="2400" kern="0"/>
              <a:t>Either </a:t>
            </a:r>
            <a:r>
              <a:rPr lang="en-US" sz="2400" kern="0" err="1"/>
              <a:t>Tdap</a:t>
            </a:r>
            <a:r>
              <a:rPr lang="en-US" sz="2400" kern="0"/>
              <a:t> or Td can be used for routine decennial booster.</a:t>
            </a:r>
          </a:p>
          <a:p>
            <a:pPr marL="285750" indent="-285750">
              <a:lnSpc>
                <a:spcPct val="150000"/>
              </a:lnSpc>
              <a:buFont typeface="Arial" panose="020B0604020202020204" pitchFamily="34" charset="0"/>
              <a:buChar char="•"/>
            </a:pPr>
            <a:r>
              <a:rPr lang="en-US" sz="2400" kern="0"/>
              <a:t>Either can be used for tetanus prophylaxis for wound management.</a:t>
            </a:r>
          </a:p>
          <a:p>
            <a:pPr marL="800100" lvl="1" indent="-342900">
              <a:buFont typeface="Arial" panose="020B0604020202020204" pitchFamily="34" charset="0"/>
              <a:buChar char="•"/>
            </a:pPr>
            <a:endParaRPr lang="en-US" sz="2400"/>
          </a:p>
          <a:p>
            <a:pPr marL="285750" indent="-285750">
              <a:buFont typeface="Arial" panose="020B0604020202020204" pitchFamily="34" charset="0"/>
              <a:buChar char="•"/>
            </a:pPr>
            <a:endParaRPr lang="en-US"/>
          </a:p>
        </p:txBody>
      </p:sp>
      <p:pic>
        <p:nvPicPr>
          <p:cNvPr id="3" name="Picture 2"/>
          <p:cNvPicPr>
            <a:picLocks noChangeAspect="1"/>
          </p:cNvPicPr>
          <p:nvPr/>
        </p:nvPicPr>
        <p:blipFill>
          <a:blip r:embed="rId3"/>
          <a:stretch>
            <a:fillRect/>
          </a:stretch>
        </p:blipFill>
        <p:spPr>
          <a:xfrm>
            <a:off x="2503636" y="1245309"/>
            <a:ext cx="6803726" cy="957155"/>
          </a:xfrm>
          <a:prstGeom prst="rect">
            <a:avLst/>
          </a:prstGeom>
        </p:spPr>
      </p:pic>
      <p:sp>
        <p:nvSpPr>
          <p:cNvPr id="6" name="Slide Number Placeholder 5"/>
          <p:cNvSpPr>
            <a:spLocks noGrp="1"/>
          </p:cNvSpPr>
          <p:nvPr>
            <p:ph type="sldNum" sz="quarter" idx="12"/>
          </p:nvPr>
        </p:nvSpPr>
        <p:spPr/>
        <p:txBody>
          <a:bodyPr/>
          <a:lstStyle/>
          <a:p>
            <a:fld id="{6D22F896-40B5-4ADD-8801-0D06FADFA095}" type="slidenum">
              <a:rPr lang="en-US" smtClean="0"/>
              <a:t>14</a:t>
            </a:fld>
            <a:endParaRPr lang="en-US"/>
          </a:p>
        </p:txBody>
      </p:sp>
      <p:sp>
        <p:nvSpPr>
          <p:cNvPr id="8" name="Footer Placeholder 7">
            <a:extLst>
              <a:ext uri="{FF2B5EF4-FFF2-40B4-BE49-F238E27FC236}">
                <a16:creationId xmlns:a16="http://schemas.microsoft.com/office/drawing/2014/main" id="{BA3DD7AB-3B9A-9D48-A200-EF5ECD299D18}"/>
              </a:ext>
            </a:extLst>
          </p:cNvPr>
          <p:cNvSpPr>
            <a:spLocks noGrp="1"/>
          </p:cNvSpPr>
          <p:nvPr>
            <p:ph type="ftr" sz="quarter" idx="11"/>
          </p:nvPr>
        </p:nvSpPr>
        <p:spPr/>
        <p:txBody>
          <a:bodyPr/>
          <a:lstStyle/>
          <a:p>
            <a:r>
              <a:rPr lang="en-US">
                <a:hlinkClick r:id="rId4"/>
              </a:rPr>
              <a:t>November 2023</a:t>
            </a:r>
            <a:endParaRPr lang="en-US"/>
          </a:p>
        </p:txBody>
      </p:sp>
    </p:spTree>
    <p:extLst>
      <p:ext uri="{BB962C8B-B14F-4D97-AF65-F5344CB8AC3E}">
        <p14:creationId xmlns:p14="http://schemas.microsoft.com/office/powerpoint/2010/main" val="35758756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a:solidFill>
                  <a:srgbClr val="FFFF99"/>
                </a:solidFill>
              </a:rPr>
              <a:t>Test Your Knowledge!</a:t>
            </a:r>
          </a:p>
        </p:txBody>
      </p:sp>
      <p:sp>
        <p:nvSpPr>
          <p:cNvPr id="2" name="TextBox 1"/>
          <p:cNvSpPr txBox="1"/>
          <p:nvPr/>
        </p:nvSpPr>
        <p:spPr>
          <a:xfrm>
            <a:off x="982980" y="1888957"/>
            <a:ext cx="9886949" cy="2246769"/>
          </a:xfrm>
          <a:prstGeom prst="rect">
            <a:avLst/>
          </a:prstGeom>
          <a:noFill/>
        </p:spPr>
        <p:txBody>
          <a:bodyPr wrap="square" rtlCol="0">
            <a:spAutoFit/>
          </a:bodyPr>
          <a:lstStyle/>
          <a:p>
            <a:r>
              <a:rPr lang="en-US" sz="2000"/>
              <a:t>Ben is a 25-year-old plumber.  Three months ago he had a motorcycle wreck causing multiple fractures, lacerations, and a ruptured spleen.  His spleen was removed.  He received Td in the ER. </a:t>
            </a:r>
          </a:p>
          <a:p>
            <a:r>
              <a:rPr lang="en-US" sz="2000"/>
              <a:t>He had chicken pox when he was 6 years old but has no idea if he ever had an MMR.</a:t>
            </a:r>
          </a:p>
          <a:p>
            <a:endParaRPr lang="en-US" sz="2000"/>
          </a:p>
          <a:p>
            <a:r>
              <a:rPr lang="en-US" sz="2000">
                <a:solidFill>
                  <a:schemeClr val="accent5">
                    <a:lumMod val="40000"/>
                    <a:lumOff val="60000"/>
                  </a:schemeClr>
                </a:solidFill>
              </a:rPr>
              <a:t>What vaccines do you recommend?</a:t>
            </a:r>
          </a:p>
          <a:p>
            <a:endParaRPr lang="en-US" sz="2000"/>
          </a:p>
        </p:txBody>
      </p:sp>
      <p:sp>
        <p:nvSpPr>
          <p:cNvPr id="4" name="Slide Number Placeholder 3"/>
          <p:cNvSpPr>
            <a:spLocks noGrp="1"/>
          </p:cNvSpPr>
          <p:nvPr>
            <p:ph type="sldNum" sz="quarter" idx="12"/>
          </p:nvPr>
        </p:nvSpPr>
        <p:spPr/>
        <p:txBody>
          <a:bodyPr/>
          <a:lstStyle/>
          <a:p>
            <a:fld id="{6D22F896-40B5-4ADD-8801-0D06FADFA095}" type="slidenum">
              <a:rPr lang="en-US" smtClean="0"/>
              <a:t>140</a:t>
            </a:fld>
            <a:endParaRPr lang="en-US"/>
          </a:p>
        </p:txBody>
      </p:sp>
      <p:sp>
        <p:nvSpPr>
          <p:cNvPr id="5" name="Footer Placeholder 4">
            <a:extLst>
              <a:ext uri="{FF2B5EF4-FFF2-40B4-BE49-F238E27FC236}">
                <a16:creationId xmlns:a16="http://schemas.microsoft.com/office/drawing/2014/main" id="{A3441307-E1D1-4C42-B9D7-6F6EF7EDB5F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1151667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idx="4294967295"/>
          </p:nvPr>
        </p:nvSpPr>
        <p:spPr>
          <a:xfrm>
            <a:off x="2424156" y="579567"/>
            <a:ext cx="7570076" cy="800100"/>
          </a:xfrm>
        </p:spPr>
        <p:txBody>
          <a:bodyPr>
            <a:normAutofit/>
          </a:bodyPr>
          <a:lstStyle/>
          <a:p>
            <a:pPr algn="l"/>
            <a:r>
              <a:rPr lang="en-US" sz="4800" b="1" i="1">
                <a:solidFill>
                  <a:schemeClr val="accent5">
                    <a:lumMod val="60000"/>
                    <a:lumOff val="40000"/>
                  </a:schemeClr>
                </a:solidFill>
              </a:rPr>
              <a:t>Test Your Knowledge!</a:t>
            </a:r>
          </a:p>
        </p:txBody>
      </p:sp>
      <p:sp>
        <p:nvSpPr>
          <p:cNvPr id="363524" name="Text Box 5"/>
          <p:cNvSpPr txBox="1">
            <a:spLocks noChangeArrowheads="1"/>
          </p:cNvSpPr>
          <p:nvPr/>
        </p:nvSpPr>
        <p:spPr bwMode="auto">
          <a:xfrm>
            <a:off x="2165684" y="3940285"/>
            <a:ext cx="8650706" cy="1323439"/>
          </a:xfrm>
          <a:prstGeom prst="rect">
            <a:avLst/>
          </a:prstGeom>
          <a:noFill/>
          <a:ln w="9525">
            <a:noFill/>
            <a:miter lim="800000"/>
            <a:headEnd/>
            <a:tailEnd/>
          </a:ln>
        </p:spPr>
        <p:txBody>
          <a:bodyPr wrap="square" anchor="t">
            <a:spAutoFit/>
          </a:bodyPr>
          <a:lstStyle/>
          <a:p>
            <a:pPr>
              <a:spcBef>
                <a:spcPct val="50000"/>
              </a:spcBef>
            </a:pPr>
            <a:r>
              <a:rPr lang="en-US" sz="2000">
                <a:solidFill>
                  <a:srgbClr val="FFFFFF"/>
                </a:solidFill>
              </a:rPr>
              <a:t>Tdap, MCV4, MenB, PCV15/20, PPSV23, MMR, and consider Hib</a:t>
            </a:r>
            <a:r>
              <a:rPr lang="en-US" sz="2000" b="1">
                <a:solidFill>
                  <a:srgbClr val="FFFFFF"/>
                </a:solidFill>
              </a:rPr>
              <a:t> </a:t>
            </a:r>
          </a:p>
          <a:p>
            <a:pPr>
              <a:spcBef>
                <a:spcPct val="50000"/>
              </a:spcBef>
            </a:pPr>
            <a:r>
              <a:rPr lang="en-US" sz="2000">
                <a:solidFill>
                  <a:srgbClr val="FFFFFF"/>
                </a:solidFill>
              </a:rPr>
              <a:t>Influenza vaccine (in fall), COVID-19 vaccine</a:t>
            </a:r>
          </a:p>
          <a:p>
            <a:pPr>
              <a:spcBef>
                <a:spcPct val="50000"/>
              </a:spcBef>
            </a:pPr>
            <a:r>
              <a:rPr lang="en-US" sz="2000">
                <a:solidFill>
                  <a:srgbClr val="FFFFFF"/>
                </a:solidFill>
              </a:rPr>
              <a:t>HPV?</a:t>
            </a:r>
          </a:p>
        </p:txBody>
      </p:sp>
      <p:sp>
        <p:nvSpPr>
          <p:cNvPr id="8" name="TextBox 7"/>
          <p:cNvSpPr txBox="1"/>
          <p:nvPr/>
        </p:nvSpPr>
        <p:spPr>
          <a:xfrm>
            <a:off x="1148577" y="6095003"/>
            <a:ext cx="11307336" cy="430887"/>
          </a:xfrm>
          <a:prstGeom prst="rect">
            <a:avLst/>
          </a:prstGeom>
          <a:noFill/>
        </p:spPr>
        <p:txBody>
          <a:bodyPr wrap="square">
            <a:spAutoFit/>
          </a:bodyPr>
          <a:lstStyle/>
          <a:p>
            <a:pPr lvl="0"/>
            <a:r>
              <a:rPr lang="en-US" sz="1100" b="1">
                <a:solidFill>
                  <a:srgbClr val="FFFFFF"/>
                </a:solidFill>
                <a:latin typeface="Arial" panose="020B0604020202020204" pitchFamily="34" charset="0"/>
                <a:cs typeface="Arial" panose="020B0604020202020204" pitchFamily="34" charset="0"/>
              </a:rPr>
              <a:t>*Adult Immunization </a:t>
            </a:r>
            <a:r>
              <a:rPr lang="en-US" sz="1100" b="1">
                <a:latin typeface="Arial" panose="020B0604020202020204" pitchFamily="34" charset="0"/>
                <a:cs typeface="Arial" panose="020B0604020202020204" pitchFamily="34" charset="0"/>
              </a:rPr>
              <a:t>Schedule                                                                                                                                                                                                                                                </a:t>
            </a:r>
            <a:r>
              <a:rPr lang="en-US" sz="1100">
                <a:latin typeface="Arial" panose="020B0604020202020204" pitchFamily="34" charset="0"/>
                <a:cs typeface="Arial" panose="020B0604020202020204" pitchFamily="34" charset="0"/>
              </a:rPr>
              <a:t>                       **Immunization Action Coalition, Ask the Experts- Needle Tips; September 2009</a:t>
            </a:r>
            <a:endParaRPr lang="en-US" sz="1100" b="1">
              <a:latin typeface="Arial" panose="020B0604020202020204" pitchFamily="34" charset="0"/>
              <a:cs typeface="Arial" panose="020B0604020202020204" pitchFamily="34" charset="0"/>
            </a:endParaRPr>
          </a:p>
        </p:txBody>
      </p:sp>
      <p:sp>
        <p:nvSpPr>
          <p:cNvPr id="6" name="TextBox 5"/>
          <p:cNvSpPr txBox="1"/>
          <p:nvPr/>
        </p:nvSpPr>
        <p:spPr>
          <a:xfrm>
            <a:off x="1407695" y="1506056"/>
            <a:ext cx="9885145" cy="2246769"/>
          </a:xfrm>
          <a:prstGeom prst="rect">
            <a:avLst/>
          </a:prstGeom>
          <a:noFill/>
        </p:spPr>
        <p:txBody>
          <a:bodyPr wrap="square" rtlCol="0">
            <a:spAutoFit/>
          </a:bodyPr>
          <a:lstStyle/>
          <a:p>
            <a:r>
              <a:rPr lang="en-US" sz="2000"/>
              <a:t>Ben is a 25-year-old plumber.  Three months ago he had a motorcycle wreck causing multiple fractures, lacerations, and a ruptured spleen.  His spleen was removed.  He received Td in the ER. </a:t>
            </a:r>
          </a:p>
          <a:p>
            <a:r>
              <a:rPr lang="en-US" sz="2000"/>
              <a:t>He had chicken pox when he was 6 years old but has no idea if he ever had an MMR.</a:t>
            </a:r>
          </a:p>
          <a:p>
            <a:endParaRPr lang="en-US" sz="2000"/>
          </a:p>
          <a:p>
            <a:r>
              <a:rPr lang="en-US" sz="2000">
                <a:solidFill>
                  <a:schemeClr val="accent5">
                    <a:lumMod val="60000"/>
                    <a:lumOff val="40000"/>
                  </a:schemeClr>
                </a:solidFill>
              </a:rPr>
              <a:t>What vaccines do you recommend?</a:t>
            </a:r>
          </a:p>
          <a:p>
            <a:endParaRPr lang="en-US" sz="2000"/>
          </a:p>
        </p:txBody>
      </p:sp>
      <p:sp>
        <p:nvSpPr>
          <p:cNvPr id="3" name="Slide Number Placeholder 2"/>
          <p:cNvSpPr>
            <a:spLocks noGrp="1"/>
          </p:cNvSpPr>
          <p:nvPr>
            <p:ph type="sldNum" sz="quarter" idx="12"/>
          </p:nvPr>
        </p:nvSpPr>
        <p:spPr/>
        <p:txBody>
          <a:bodyPr/>
          <a:lstStyle/>
          <a:p>
            <a:fld id="{6D22F896-40B5-4ADD-8801-0D06FADFA095}" type="slidenum">
              <a:rPr lang="en-US" smtClean="0"/>
              <a:t>141</a:t>
            </a:fld>
            <a:endParaRPr lang="en-US"/>
          </a:p>
        </p:txBody>
      </p:sp>
      <p:sp>
        <p:nvSpPr>
          <p:cNvPr id="4" name="Footer Placeholder 3">
            <a:extLst>
              <a:ext uri="{FF2B5EF4-FFF2-40B4-BE49-F238E27FC236}">
                <a16:creationId xmlns:a16="http://schemas.microsoft.com/office/drawing/2014/main" id="{9D8E23A5-9662-E643-B50D-56DD7191CEA6}"/>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2457894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2"/>
          <p:cNvSpPr txBox="1">
            <a:spLocks noChangeArrowheads="1"/>
          </p:cNvSpPr>
          <p:nvPr/>
        </p:nvSpPr>
        <p:spPr bwMode="auto">
          <a:xfrm>
            <a:off x="2438400" y="2008605"/>
            <a:ext cx="7315200" cy="2586038"/>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p>
          <a:p>
            <a:pPr>
              <a:spcBef>
                <a:spcPct val="50000"/>
              </a:spcBef>
            </a:pPr>
            <a:r>
              <a:rPr lang="en-US" sz="2400" b="1">
                <a:solidFill>
                  <a:srgbClr val="FFFF99"/>
                </a:solidFill>
                <a:latin typeface="Calibri"/>
              </a:rPr>
              <a:t>What vaccines are recommended now</a:t>
            </a:r>
            <a:r>
              <a:rPr lang="en-US" sz="2400" b="1">
                <a:solidFill>
                  <a:srgbClr val="FFFFCC"/>
                </a:solidFill>
                <a:latin typeface="Calibri"/>
              </a:rPr>
              <a:t>?</a:t>
            </a:r>
          </a:p>
        </p:txBody>
      </p:sp>
      <p:sp>
        <p:nvSpPr>
          <p:cNvPr id="5" name="Rectangle 4"/>
          <p:cNvSpPr/>
          <p:nvPr/>
        </p:nvSpPr>
        <p:spPr>
          <a:xfrm>
            <a:off x="2438400" y="823411"/>
            <a:ext cx="5767388" cy="831850"/>
          </a:xfrm>
          <a:prstGeom prst="rect">
            <a:avLst/>
          </a:prstGeom>
        </p:spPr>
        <p:txBody>
          <a:bodyPr wrap="none">
            <a:spAutoFit/>
          </a:bodyPr>
          <a:lstStyle/>
          <a:p>
            <a:pPr>
              <a:defRPr/>
            </a:pPr>
            <a:r>
              <a:rPr lang="en-US" sz="4800" b="1" i="1" kern="0">
                <a:solidFill>
                  <a:srgbClr val="FFFF99"/>
                </a:solidFill>
                <a:latin typeface="Calibri"/>
              </a:rPr>
              <a:t>Test Your Knowledge!</a:t>
            </a:r>
            <a:endParaRPr lang="en-US" sz="4800" kern="0">
              <a:solidFill>
                <a:srgbClr val="FFFFFF"/>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142</a:t>
            </a:fld>
            <a:endParaRPr lang="en-US"/>
          </a:p>
        </p:txBody>
      </p:sp>
      <p:sp>
        <p:nvSpPr>
          <p:cNvPr id="4" name="Footer Placeholder 3">
            <a:extLst>
              <a:ext uri="{FF2B5EF4-FFF2-40B4-BE49-F238E27FC236}">
                <a16:creationId xmlns:a16="http://schemas.microsoft.com/office/drawing/2014/main" id="{02AB9A24-AE9C-7842-BA08-D0C23B566277}"/>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73071357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ext Box 2"/>
          <p:cNvSpPr txBox="1">
            <a:spLocks noChangeArrowheads="1"/>
          </p:cNvSpPr>
          <p:nvPr/>
        </p:nvSpPr>
        <p:spPr bwMode="auto">
          <a:xfrm>
            <a:off x="2438400" y="1908970"/>
            <a:ext cx="7315200" cy="2586038"/>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endParaRPr lang="en-US" sz="2400" b="1">
              <a:solidFill>
                <a:srgbClr val="FFFF99"/>
              </a:solidFill>
              <a:latin typeface="Calibri"/>
            </a:endParaRPr>
          </a:p>
          <a:p>
            <a:pPr>
              <a:spcBef>
                <a:spcPct val="50000"/>
              </a:spcBef>
            </a:pPr>
            <a:r>
              <a:rPr lang="en-US" sz="2400" b="1">
                <a:solidFill>
                  <a:srgbClr val="FFFF99"/>
                </a:solidFill>
                <a:latin typeface="Calibri"/>
              </a:rPr>
              <a:t>What vaccines are recommended </a:t>
            </a:r>
            <a:r>
              <a:rPr lang="en-US" sz="2400" b="1">
                <a:solidFill>
                  <a:schemeClr val="accent5">
                    <a:lumMod val="40000"/>
                    <a:lumOff val="60000"/>
                  </a:schemeClr>
                </a:solidFill>
                <a:latin typeface="Calibri"/>
              </a:rPr>
              <a:t>now?</a:t>
            </a:r>
          </a:p>
        </p:txBody>
      </p:sp>
      <p:sp>
        <p:nvSpPr>
          <p:cNvPr id="593924" name="Text Box 3"/>
          <p:cNvSpPr txBox="1">
            <a:spLocks noChangeArrowheads="1"/>
          </p:cNvSpPr>
          <p:nvPr/>
        </p:nvSpPr>
        <p:spPr bwMode="auto">
          <a:xfrm>
            <a:off x="2438400" y="593726"/>
            <a:ext cx="7162800" cy="823912"/>
          </a:xfrm>
          <a:prstGeom prst="rect">
            <a:avLst/>
          </a:prstGeom>
          <a:noFill/>
          <a:ln w="9525">
            <a:noFill/>
            <a:miter lim="800000"/>
            <a:headEnd/>
            <a:tailEnd/>
          </a:ln>
        </p:spPr>
        <p:txBody>
          <a:bodyPr>
            <a:spAutoFit/>
          </a:bodyPr>
          <a:lstStyle/>
          <a:p>
            <a:pPr>
              <a:spcBef>
                <a:spcPct val="50000"/>
              </a:spcBef>
              <a:defRPr/>
            </a:pPr>
            <a:r>
              <a:rPr lang="en-US" sz="4800" b="1" i="1" kern="0">
                <a:solidFill>
                  <a:srgbClr val="FFFF99"/>
                </a:solidFill>
                <a:latin typeface="Calibri"/>
              </a:rPr>
              <a:t>Test Your Knowledge! </a:t>
            </a:r>
          </a:p>
        </p:txBody>
      </p:sp>
      <p:sp>
        <p:nvSpPr>
          <p:cNvPr id="367620" name="Text Box 5"/>
          <p:cNvSpPr txBox="1">
            <a:spLocks noChangeArrowheads="1"/>
          </p:cNvSpPr>
          <p:nvPr/>
        </p:nvSpPr>
        <p:spPr bwMode="auto">
          <a:xfrm>
            <a:off x="2438400" y="4664869"/>
            <a:ext cx="7467600" cy="1016000"/>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Tdap, PPSV23/PCV20/PCV15, hepatitis B, HPV, varicella </a:t>
            </a:r>
          </a:p>
          <a:p>
            <a:pPr>
              <a:spcBef>
                <a:spcPct val="50000"/>
              </a:spcBef>
            </a:pPr>
            <a:r>
              <a:rPr lang="en-US" sz="2400">
                <a:solidFill>
                  <a:srgbClr val="FFFFFF"/>
                </a:solidFill>
                <a:latin typeface="Calibri"/>
              </a:rPr>
              <a:t>Influenza vaccine (in fall), COVID-19 vaccine </a:t>
            </a:r>
          </a:p>
        </p:txBody>
      </p:sp>
      <p:sp>
        <p:nvSpPr>
          <p:cNvPr id="6" name="Rectangle 5"/>
          <p:cNvSpPr/>
          <p:nvPr/>
        </p:nvSpPr>
        <p:spPr>
          <a:xfrm>
            <a:off x="4351422" y="6292517"/>
            <a:ext cx="3113738" cy="307777"/>
          </a:xfrm>
          <a:prstGeom prst="rect">
            <a:avLst/>
          </a:prstGeom>
        </p:spPr>
        <p:txBody>
          <a:bodyPr wrap="none">
            <a:spAutoFit/>
          </a:bodyPr>
          <a:lstStyle/>
          <a:p>
            <a:pPr>
              <a:defRPr/>
            </a:pPr>
            <a:r>
              <a:rPr lang="en-US" sz="1400" b="1">
                <a:solidFill>
                  <a:srgbClr val="FFFFFF"/>
                </a:solidFill>
                <a:latin typeface="Calibri"/>
              </a:rPr>
              <a:t>*Current Adult Immunization Schedule </a:t>
            </a:r>
          </a:p>
        </p:txBody>
      </p:sp>
      <p:sp>
        <p:nvSpPr>
          <p:cNvPr id="3" name="Slide Number Placeholder 2"/>
          <p:cNvSpPr>
            <a:spLocks noGrp="1"/>
          </p:cNvSpPr>
          <p:nvPr>
            <p:ph type="sldNum" sz="quarter" idx="12"/>
          </p:nvPr>
        </p:nvSpPr>
        <p:spPr/>
        <p:txBody>
          <a:bodyPr/>
          <a:lstStyle/>
          <a:p>
            <a:fld id="{6D22F896-40B5-4ADD-8801-0D06FADFA095}" type="slidenum">
              <a:rPr lang="en-US" smtClean="0"/>
              <a:t>143</a:t>
            </a:fld>
            <a:endParaRPr lang="en-US"/>
          </a:p>
        </p:txBody>
      </p:sp>
      <p:sp>
        <p:nvSpPr>
          <p:cNvPr id="4" name="Footer Placeholder 3">
            <a:extLst>
              <a:ext uri="{FF2B5EF4-FFF2-40B4-BE49-F238E27FC236}">
                <a16:creationId xmlns:a16="http://schemas.microsoft.com/office/drawing/2014/main" id="{0D7D5988-1C4D-AE4D-A4AC-13D1F5937811}"/>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44983374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ctrTitle" idx="4294967295"/>
          </p:nvPr>
        </p:nvSpPr>
        <p:spPr>
          <a:xfrm>
            <a:off x="2438400" y="629652"/>
            <a:ext cx="7772400" cy="1066800"/>
          </a:xfrm>
        </p:spPr>
        <p:txBody>
          <a:bodyPr/>
          <a:lstStyle/>
          <a:p>
            <a:pPr algn="l" eaLnBrk="1" hangingPunct="1"/>
            <a:r>
              <a:rPr lang="en-US" sz="4800" b="1" i="1">
                <a:solidFill>
                  <a:srgbClr val="FFFF99"/>
                </a:solidFill>
              </a:rPr>
              <a:t>Test Your Knowledge!</a:t>
            </a:r>
          </a:p>
        </p:txBody>
      </p:sp>
      <p:sp>
        <p:nvSpPr>
          <p:cNvPr id="369667" name="Rectangle 3"/>
          <p:cNvSpPr>
            <a:spLocks noGrp="1" noChangeArrowheads="1"/>
          </p:cNvSpPr>
          <p:nvPr>
            <p:ph type="subTitle" idx="4294967295"/>
          </p:nvPr>
        </p:nvSpPr>
        <p:spPr>
          <a:xfrm>
            <a:off x="2438400" y="1913021"/>
            <a:ext cx="7848600" cy="2209800"/>
          </a:xfrm>
        </p:spPr>
        <p:txBody>
          <a:bodyPr>
            <a:normAutofit/>
          </a:bodyPr>
          <a:lstStyle/>
          <a:p>
            <a:pPr marL="0" indent="0">
              <a:buNone/>
            </a:pPr>
            <a:r>
              <a:rPr lang="en-US" sz="2000"/>
              <a:t>Sam is a 32 year old carpenter. He punctured the palm of his hand with one of his tools at 6pm Friday. The injury caused minimal bleeding and he says it doesn’t need stitches. </a:t>
            </a:r>
          </a:p>
          <a:p>
            <a:pPr marL="0" indent="0">
              <a:buNone/>
            </a:pPr>
            <a:endParaRPr lang="en-US" sz="2000" b="1">
              <a:solidFill>
                <a:srgbClr val="FFFF99"/>
              </a:solidFill>
            </a:endParaRPr>
          </a:p>
          <a:p>
            <a:pPr marL="0" indent="0">
              <a:buNone/>
            </a:pPr>
            <a:r>
              <a:rPr lang="en-US" sz="2000" b="1">
                <a:solidFill>
                  <a:srgbClr val="FFFF99"/>
                </a:solidFill>
              </a:rPr>
              <a:t>Does he need tetanus vaccine tonight or can he wait until Monday when your office is open? </a:t>
            </a:r>
          </a:p>
        </p:txBody>
      </p:sp>
      <p:sp>
        <p:nvSpPr>
          <p:cNvPr id="3" name="Slide Number Placeholder 2"/>
          <p:cNvSpPr>
            <a:spLocks noGrp="1"/>
          </p:cNvSpPr>
          <p:nvPr>
            <p:ph type="sldNum" sz="quarter" idx="12"/>
          </p:nvPr>
        </p:nvSpPr>
        <p:spPr/>
        <p:txBody>
          <a:bodyPr/>
          <a:lstStyle/>
          <a:p>
            <a:fld id="{6D22F896-40B5-4ADD-8801-0D06FADFA095}" type="slidenum">
              <a:rPr lang="en-US" smtClean="0"/>
              <a:t>144</a:t>
            </a:fld>
            <a:endParaRPr lang="en-US"/>
          </a:p>
        </p:txBody>
      </p:sp>
      <p:sp>
        <p:nvSpPr>
          <p:cNvPr id="4" name="Footer Placeholder 3">
            <a:extLst>
              <a:ext uri="{FF2B5EF4-FFF2-40B4-BE49-F238E27FC236}">
                <a16:creationId xmlns:a16="http://schemas.microsoft.com/office/drawing/2014/main" id="{77D2ECE6-3204-3342-A050-15907516BFE8}"/>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366221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a:solidFill>
                  <a:srgbClr val="FFFF99"/>
                </a:solidFill>
              </a:rPr>
              <a:t>Test Your Knowledge!</a:t>
            </a:r>
          </a:p>
        </p:txBody>
      </p:sp>
      <p:sp>
        <p:nvSpPr>
          <p:cNvPr id="371715" name="Rectangle 3"/>
          <p:cNvSpPr>
            <a:spLocks noGrp="1" noChangeArrowheads="1"/>
          </p:cNvSpPr>
          <p:nvPr>
            <p:ph type="subTitle" idx="4294967295"/>
          </p:nvPr>
        </p:nvSpPr>
        <p:spPr>
          <a:xfrm>
            <a:off x="1290918" y="1600200"/>
            <a:ext cx="9654988" cy="2209800"/>
          </a:xfrm>
        </p:spPr>
        <p:txBody>
          <a:bodyPr/>
          <a:lstStyle/>
          <a:p>
            <a:pPr marL="0" indent="0">
              <a:buNone/>
            </a:pPr>
            <a:r>
              <a:rPr lang="en-US" sz="2400"/>
              <a:t>Sam is a 32 year old carpenter. He punctured the palm of his hand with one of his tools at 6pm Friday. The injury caused minimal bleeding and he says it doesn’t need stitches. </a:t>
            </a:r>
          </a:p>
          <a:p>
            <a:pPr marL="0" indent="0">
              <a:buNone/>
            </a:pPr>
            <a:r>
              <a:rPr lang="en-US" sz="2400" b="1">
                <a:solidFill>
                  <a:srgbClr val="FFFF99"/>
                </a:solidFill>
              </a:rPr>
              <a:t>Does he need tetanus vaccine tonight or can he wait until Monday when your office is open? </a:t>
            </a:r>
          </a:p>
        </p:txBody>
      </p:sp>
      <p:sp>
        <p:nvSpPr>
          <p:cNvPr id="371716" name="TextBox 2"/>
          <p:cNvSpPr txBox="1">
            <a:spLocks noChangeArrowheads="1"/>
          </p:cNvSpPr>
          <p:nvPr/>
        </p:nvSpPr>
        <p:spPr bwMode="auto">
          <a:xfrm>
            <a:off x="941294" y="3886200"/>
            <a:ext cx="10233212" cy="1569660"/>
          </a:xfrm>
          <a:prstGeom prst="rect">
            <a:avLst/>
          </a:prstGeom>
          <a:noFill/>
          <a:ln w="9525">
            <a:noFill/>
            <a:miter lim="800000"/>
            <a:headEnd/>
            <a:tailEnd/>
          </a:ln>
        </p:spPr>
        <p:txBody>
          <a:bodyPr wrap="square">
            <a:spAutoFit/>
          </a:bodyPr>
          <a:lstStyle/>
          <a:p>
            <a:r>
              <a:rPr lang="en-US" sz="2400">
                <a:solidFill>
                  <a:srgbClr val="FFFFFF"/>
                </a:solidFill>
                <a:latin typeface="Calibri"/>
              </a:rPr>
              <a:t>The decision to delay a booster dose of tetanus toxoid following an injury should be based on the nature of the injury and likelihood that the injured person is susceptible to tetanus. If a tetanus booster is recommended he should receive Tdap if he has not received Tdap previously. </a:t>
            </a:r>
            <a:endParaRPr lang="en-US" sz="2400" b="1">
              <a:solidFill>
                <a:srgbClr val="FFFFFF"/>
              </a:solidFill>
              <a:latin typeface="Calibri"/>
            </a:endParaRPr>
          </a:p>
        </p:txBody>
      </p:sp>
      <p:sp>
        <p:nvSpPr>
          <p:cNvPr id="445445" name="Rectangle 6"/>
          <p:cNvSpPr>
            <a:spLocks noChangeArrowheads="1"/>
          </p:cNvSpPr>
          <p:nvPr/>
        </p:nvSpPr>
        <p:spPr bwMode="auto">
          <a:xfrm>
            <a:off x="1290918" y="6047117"/>
            <a:ext cx="9882996" cy="523220"/>
          </a:xfrm>
          <a:prstGeom prst="rect">
            <a:avLst/>
          </a:prstGeom>
          <a:noFill/>
          <a:ln w="9525">
            <a:noFill/>
            <a:miter lim="800000"/>
            <a:headEnd/>
            <a:tailEnd/>
          </a:ln>
        </p:spPr>
        <p:txBody>
          <a:bodyPr wrap="square">
            <a:spAutoFit/>
          </a:bodyPr>
          <a:lstStyle/>
          <a:p>
            <a:pPr>
              <a:defRPr/>
            </a:pPr>
            <a:r>
              <a:rPr lang="en-US" sz="1400" b="1">
                <a:solidFill>
                  <a:srgbClr val="FFFFFF"/>
                </a:solidFill>
                <a:latin typeface="Calibri"/>
              </a:rPr>
              <a:t>*Updated Recommendations for Use of Tetanus Toxoid, Reduced Diphtheria Toxoid and Acellular Pertussis (Tdap) Vaccine from the Advisory Committee on Immunization Practices, 2010  MMWR / January 14, 2011 /</a:t>
            </a:r>
            <a:r>
              <a:rPr lang="en-US" sz="1200" b="1">
                <a:solidFill>
                  <a:srgbClr val="FFFFFF"/>
                </a:solidFill>
                <a:latin typeface="Calibri"/>
              </a:rPr>
              <a:t> Vol. 60 / No. 1 </a:t>
            </a:r>
          </a:p>
        </p:txBody>
      </p:sp>
      <p:sp>
        <p:nvSpPr>
          <p:cNvPr id="3" name="Slide Number Placeholder 2"/>
          <p:cNvSpPr>
            <a:spLocks noGrp="1"/>
          </p:cNvSpPr>
          <p:nvPr>
            <p:ph type="sldNum" sz="quarter" idx="12"/>
          </p:nvPr>
        </p:nvSpPr>
        <p:spPr/>
        <p:txBody>
          <a:bodyPr/>
          <a:lstStyle/>
          <a:p>
            <a:fld id="{6D22F896-40B5-4ADD-8801-0D06FADFA095}" type="slidenum">
              <a:rPr lang="en-US" smtClean="0"/>
              <a:t>145</a:t>
            </a:fld>
            <a:endParaRPr lang="en-US"/>
          </a:p>
        </p:txBody>
      </p:sp>
      <p:sp>
        <p:nvSpPr>
          <p:cNvPr id="4" name="Footer Placeholder 3">
            <a:extLst>
              <a:ext uri="{FF2B5EF4-FFF2-40B4-BE49-F238E27FC236}">
                <a16:creationId xmlns:a16="http://schemas.microsoft.com/office/drawing/2014/main" id="{8276CEA0-F198-F942-8978-33167C7898B5}"/>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1923857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ctrTitle" idx="4294967295"/>
          </p:nvPr>
        </p:nvSpPr>
        <p:spPr>
          <a:xfrm>
            <a:off x="2498558" y="629652"/>
            <a:ext cx="7772400" cy="1066800"/>
          </a:xfrm>
        </p:spPr>
        <p:txBody>
          <a:bodyPr/>
          <a:lstStyle/>
          <a:p>
            <a:pPr algn="l" eaLnBrk="1" hangingPunct="1"/>
            <a:r>
              <a:rPr lang="en-US" sz="4800" b="1" i="1">
                <a:solidFill>
                  <a:srgbClr val="FFFF99"/>
                </a:solidFill>
              </a:rPr>
              <a:t>Test Your Knowledge!</a:t>
            </a:r>
          </a:p>
        </p:txBody>
      </p:sp>
      <p:sp>
        <p:nvSpPr>
          <p:cNvPr id="2" name="TextBox 1"/>
          <p:cNvSpPr txBox="1"/>
          <p:nvPr/>
        </p:nvSpPr>
        <p:spPr>
          <a:xfrm>
            <a:off x="1239253" y="2105526"/>
            <a:ext cx="8061157" cy="1631216"/>
          </a:xfrm>
          <a:prstGeom prst="rect">
            <a:avLst/>
          </a:prstGeom>
          <a:noFill/>
        </p:spPr>
        <p:txBody>
          <a:bodyPr wrap="square" rtlCol="0">
            <a:spAutoFit/>
          </a:bodyPr>
          <a:lstStyle/>
          <a:p>
            <a:r>
              <a:rPr lang="en-US" sz="2000"/>
              <a:t>A 45-year-old patient will be traveling to Haiti for a mission trip.  She doesn’t recall ever getting an MMR booster.  She was immune to rubella when pregnant 20 years ago.  Her measles titer is negative.</a:t>
            </a:r>
          </a:p>
          <a:p>
            <a:endParaRPr lang="en-US" sz="2000"/>
          </a:p>
          <a:p>
            <a:r>
              <a:rPr lang="en-US" sz="2000">
                <a:solidFill>
                  <a:schemeClr val="accent5">
                    <a:lumMod val="60000"/>
                    <a:lumOff val="40000"/>
                  </a:schemeClr>
                </a:solidFill>
              </a:rPr>
              <a:t>Would you recommend an MMR booster?</a:t>
            </a:r>
          </a:p>
        </p:txBody>
      </p:sp>
      <p:sp>
        <p:nvSpPr>
          <p:cNvPr id="4" name="Slide Number Placeholder 3"/>
          <p:cNvSpPr>
            <a:spLocks noGrp="1"/>
          </p:cNvSpPr>
          <p:nvPr>
            <p:ph type="sldNum" sz="quarter" idx="12"/>
          </p:nvPr>
        </p:nvSpPr>
        <p:spPr/>
        <p:txBody>
          <a:bodyPr/>
          <a:lstStyle/>
          <a:p>
            <a:fld id="{6D22F896-40B5-4ADD-8801-0D06FADFA095}" type="slidenum">
              <a:rPr lang="en-US" smtClean="0"/>
              <a:t>146</a:t>
            </a:fld>
            <a:endParaRPr lang="en-US"/>
          </a:p>
        </p:txBody>
      </p:sp>
      <p:sp>
        <p:nvSpPr>
          <p:cNvPr id="5" name="Footer Placeholder 4">
            <a:extLst>
              <a:ext uri="{FF2B5EF4-FFF2-40B4-BE49-F238E27FC236}">
                <a16:creationId xmlns:a16="http://schemas.microsoft.com/office/drawing/2014/main" id="{CE8D2DE9-AF3F-404E-BCDA-F828BF3264D6}"/>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5035772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ctrTitle" idx="4294967295"/>
          </p:nvPr>
        </p:nvSpPr>
        <p:spPr>
          <a:xfrm>
            <a:off x="2438400" y="457200"/>
            <a:ext cx="7772400" cy="1066800"/>
          </a:xfrm>
        </p:spPr>
        <p:txBody>
          <a:bodyPr/>
          <a:lstStyle/>
          <a:p>
            <a:pPr algn="l" eaLnBrk="1" hangingPunct="1"/>
            <a:r>
              <a:rPr lang="en-US" sz="4800" b="1" i="1">
                <a:solidFill>
                  <a:srgbClr val="FFFF99"/>
                </a:solidFill>
              </a:rPr>
              <a:t>Test Your Knowledge!</a:t>
            </a:r>
          </a:p>
        </p:txBody>
      </p:sp>
      <p:sp>
        <p:nvSpPr>
          <p:cNvPr id="6" name="Rectangle 5"/>
          <p:cNvSpPr/>
          <p:nvPr/>
        </p:nvSpPr>
        <p:spPr>
          <a:xfrm>
            <a:off x="3137014" y="6283377"/>
            <a:ext cx="7315200" cy="307777"/>
          </a:xfrm>
          <a:prstGeom prst="rect">
            <a:avLst/>
          </a:prstGeom>
        </p:spPr>
        <p:txBody>
          <a:bodyPr>
            <a:spAutoFit/>
          </a:bodyPr>
          <a:lstStyle/>
          <a:p>
            <a:pPr>
              <a:defRPr/>
            </a:pPr>
            <a:r>
              <a:rPr lang="en-US" sz="1400" b="1">
                <a:solidFill>
                  <a:srgbClr val="FFFFFF"/>
                </a:solidFill>
                <a:latin typeface="Calibri"/>
              </a:rPr>
              <a:t>*Immunization Action Coalition, Ask the Experts - Reviewed July 2014</a:t>
            </a:r>
          </a:p>
        </p:txBody>
      </p:sp>
      <p:sp>
        <p:nvSpPr>
          <p:cNvPr id="7" name="Rectangle 6"/>
          <p:cNvSpPr/>
          <p:nvPr/>
        </p:nvSpPr>
        <p:spPr>
          <a:xfrm>
            <a:off x="2438400" y="3962400"/>
            <a:ext cx="7315200" cy="1938992"/>
          </a:xfrm>
          <a:prstGeom prst="rect">
            <a:avLst/>
          </a:prstGeom>
        </p:spPr>
        <p:txBody>
          <a:bodyPr wrap="square">
            <a:spAutoFit/>
          </a:bodyPr>
          <a:lstStyle/>
          <a:p>
            <a:r>
              <a:rPr lang="en-US" sz="2400">
                <a:solidFill>
                  <a:srgbClr val="FFFFFF"/>
                </a:solidFill>
                <a:latin typeface="Calibri"/>
              </a:rPr>
              <a:t>ACIP recommends 2 doses of MMR given at least 4 weeks apart for any adult born in 1957 or later who plans to travel internationally. There is no harm in giving MMR vaccine to a person who may already be immune to one or more of the vaccine viruses.</a:t>
            </a:r>
          </a:p>
        </p:txBody>
      </p:sp>
      <p:sp>
        <p:nvSpPr>
          <p:cNvPr id="8" name="Rectangle 3"/>
          <p:cNvSpPr txBox="1">
            <a:spLocks noChangeArrowheads="1"/>
          </p:cNvSpPr>
          <p:nvPr/>
        </p:nvSpPr>
        <p:spPr>
          <a:xfrm>
            <a:off x="2438400" y="1827927"/>
            <a:ext cx="7315200" cy="22098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A 45-year-old patient will be traveling to Haiti for a mission trip. She doesn't recall ever getting an MMR booster. She was immune to rubella when pregnant 20 years ago. Her measles titer is negative. </a:t>
            </a:r>
          </a:p>
          <a:p>
            <a:pPr marL="0" indent="0">
              <a:buFont typeface="Arial" panose="020B0604020202020204" pitchFamily="34" charset="0"/>
              <a:buNone/>
            </a:pPr>
            <a:endParaRPr lang="en-US" sz="2400" b="1" i="1">
              <a:solidFill>
                <a:schemeClr val="tx2">
                  <a:lumMod val="40000"/>
                  <a:lumOff val="60000"/>
                </a:schemeClr>
              </a:solidFill>
            </a:endParaRPr>
          </a:p>
          <a:p>
            <a:pPr marL="0" indent="0">
              <a:buFont typeface="Arial" panose="020B0604020202020204" pitchFamily="34" charset="0"/>
              <a:buNone/>
            </a:pPr>
            <a:r>
              <a:rPr lang="en-US" sz="2400" b="1">
                <a:solidFill>
                  <a:schemeClr val="accent5">
                    <a:lumMod val="60000"/>
                    <a:lumOff val="40000"/>
                  </a:schemeClr>
                </a:solidFill>
              </a:rPr>
              <a:t>Would you recommend an MMR booster?</a:t>
            </a:r>
          </a:p>
          <a:p>
            <a:pPr marL="0" indent="0">
              <a:buFont typeface="Arial" panose="020B0604020202020204" pitchFamily="34" charset="0"/>
              <a:buNone/>
            </a:pPr>
            <a:r>
              <a:rPr lang="en-US" b="1">
                <a:solidFill>
                  <a:schemeClr val="accent5">
                    <a:lumMod val="60000"/>
                    <a:lumOff val="40000"/>
                  </a:schemeClr>
                </a:solidFill>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147</a:t>
            </a:fld>
            <a:endParaRPr lang="en-US"/>
          </a:p>
        </p:txBody>
      </p:sp>
      <p:sp>
        <p:nvSpPr>
          <p:cNvPr id="4" name="Footer Placeholder 3">
            <a:extLst>
              <a:ext uri="{FF2B5EF4-FFF2-40B4-BE49-F238E27FC236}">
                <a16:creationId xmlns:a16="http://schemas.microsoft.com/office/drawing/2014/main" id="{5434394C-B26E-7848-A886-AD00CC5E660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6796038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713874"/>
            <a:ext cx="7772400" cy="1066800"/>
          </a:xfrm>
        </p:spPr>
        <p:txBody>
          <a:bodyPr/>
          <a:lstStyle/>
          <a:p>
            <a:pPr algn="l"/>
            <a:r>
              <a:rPr lang="en-US" sz="4800" b="1" i="1">
                <a:solidFill>
                  <a:srgbClr val="FFFF99"/>
                </a:solidFill>
              </a:rPr>
              <a:t>Test Your Knowledge!</a:t>
            </a:r>
          </a:p>
        </p:txBody>
      </p:sp>
      <p:sp>
        <p:nvSpPr>
          <p:cNvPr id="437251" name="Rectangle 3"/>
          <p:cNvSpPr>
            <a:spLocks noGrp="1" noChangeArrowheads="1"/>
          </p:cNvSpPr>
          <p:nvPr>
            <p:ph type="subTitle" idx="4294967295"/>
          </p:nvPr>
        </p:nvSpPr>
        <p:spPr>
          <a:xfrm>
            <a:off x="2438400" y="2165685"/>
            <a:ext cx="7315200" cy="1600200"/>
          </a:xfrm>
        </p:spPr>
        <p:txBody>
          <a:bodyPr/>
          <a:lstStyle/>
          <a:p>
            <a:pPr marL="0" indent="0">
              <a:lnSpc>
                <a:spcPct val="80000"/>
              </a:lnSpc>
              <a:buNone/>
              <a:defRPr/>
            </a:pPr>
            <a:r>
              <a:rPr lang="en-US" sz="2400"/>
              <a:t>Lillian, a 50 year old grandmother, was given DTaP instead of Tdap.</a:t>
            </a:r>
          </a:p>
          <a:p>
            <a:pPr marL="0" indent="0">
              <a:lnSpc>
                <a:spcPct val="80000"/>
              </a:lnSpc>
              <a:buNone/>
              <a:defRPr/>
            </a:pPr>
            <a:endParaRPr lang="en-US" sz="2400"/>
          </a:p>
          <a:p>
            <a:pPr marL="0" indent="0">
              <a:lnSpc>
                <a:spcPct val="80000"/>
              </a:lnSpc>
              <a:buNone/>
              <a:defRPr/>
            </a:pPr>
            <a:r>
              <a:rPr lang="en-US" sz="2400" b="1">
                <a:solidFill>
                  <a:schemeClr val="accent5">
                    <a:lumMod val="60000"/>
                    <a:lumOff val="40000"/>
                  </a:schemeClr>
                </a:solidFill>
              </a:rPr>
              <a:t>Does she need to receive one dose of Tdap? </a:t>
            </a:r>
          </a:p>
        </p:txBody>
      </p:sp>
      <p:sp>
        <p:nvSpPr>
          <p:cNvPr id="437253" name="Text Box 5"/>
          <p:cNvSpPr txBox="1">
            <a:spLocks noChangeArrowheads="1"/>
          </p:cNvSpPr>
          <p:nvPr/>
        </p:nvSpPr>
        <p:spPr bwMode="auto">
          <a:xfrm>
            <a:off x="2438400" y="3275012"/>
            <a:ext cx="7315200" cy="1569660"/>
          </a:xfrm>
          <a:prstGeom prst="rect">
            <a:avLst/>
          </a:prstGeom>
          <a:noFill/>
          <a:ln w="9525">
            <a:noFill/>
            <a:miter lim="800000"/>
            <a:headEnd/>
            <a:tailEnd/>
          </a:ln>
        </p:spPr>
        <p:txBody>
          <a:bodyPr>
            <a:spAutoFit/>
          </a:bodyPr>
          <a:lstStyle/>
          <a:p>
            <a:pPr>
              <a:spcBef>
                <a:spcPct val="50000"/>
              </a:spcBef>
              <a:defRPr/>
            </a:pPr>
            <a:endParaRPr lang="en-US" sz="2400">
              <a:solidFill>
                <a:srgbClr val="FFFFFF"/>
              </a:solidFill>
              <a:latin typeface="Calibri"/>
            </a:endParaRPr>
          </a:p>
          <a:p>
            <a:pPr>
              <a:spcBef>
                <a:spcPct val="50000"/>
              </a:spcBef>
              <a:defRPr/>
            </a:pPr>
            <a:endParaRPr lang="en-US" sz="2400">
              <a:solidFill>
                <a:srgbClr val="FFFFFF"/>
              </a:solidFill>
              <a:latin typeface="Calibri"/>
            </a:endParaRPr>
          </a:p>
          <a:p>
            <a:pPr>
              <a:spcBef>
                <a:spcPct val="50000"/>
              </a:spcBef>
              <a:defRPr/>
            </a:pPr>
            <a:endParaRPr lang="en-US" sz="2400">
              <a:solidFill>
                <a:srgbClr val="FFFFCC"/>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148</a:t>
            </a:fld>
            <a:endParaRPr lang="en-US"/>
          </a:p>
        </p:txBody>
      </p:sp>
      <p:sp>
        <p:nvSpPr>
          <p:cNvPr id="4" name="Footer Placeholder 3">
            <a:extLst>
              <a:ext uri="{FF2B5EF4-FFF2-40B4-BE49-F238E27FC236}">
                <a16:creationId xmlns:a16="http://schemas.microsoft.com/office/drawing/2014/main" id="{0FF1F3D5-6DAF-4F42-AA45-01CD55E32933}"/>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460031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617479"/>
            <a:ext cx="7772400" cy="1066800"/>
          </a:xfrm>
        </p:spPr>
        <p:txBody>
          <a:bodyPr/>
          <a:lstStyle/>
          <a:p>
            <a:pPr algn="l"/>
            <a:r>
              <a:rPr lang="en-US" sz="4800" b="1" i="1">
                <a:solidFill>
                  <a:srgbClr val="FFFF99"/>
                </a:solidFill>
              </a:rPr>
              <a:t>Test Your Knowledge!</a:t>
            </a:r>
          </a:p>
        </p:txBody>
      </p:sp>
      <p:sp>
        <p:nvSpPr>
          <p:cNvPr id="437251" name="Rectangle 3"/>
          <p:cNvSpPr>
            <a:spLocks noGrp="1" noChangeArrowheads="1"/>
          </p:cNvSpPr>
          <p:nvPr>
            <p:ph type="subTitle" idx="4294967295"/>
          </p:nvPr>
        </p:nvSpPr>
        <p:spPr>
          <a:xfrm>
            <a:off x="2492482" y="1949987"/>
            <a:ext cx="7315200" cy="1600200"/>
          </a:xfrm>
        </p:spPr>
        <p:txBody>
          <a:bodyPr/>
          <a:lstStyle/>
          <a:p>
            <a:pPr marL="0" indent="0">
              <a:lnSpc>
                <a:spcPct val="80000"/>
              </a:lnSpc>
              <a:buNone/>
              <a:defRPr/>
            </a:pPr>
            <a:r>
              <a:rPr lang="en-US" sz="2400"/>
              <a:t>Lillian, a 50 year old grandmother, was given DTaP instead of Tdap.</a:t>
            </a:r>
          </a:p>
          <a:p>
            <a:pPr marL="0" indent="0">
              <a:lnSpc>
                <a:spcPct val="80000"/>
              </a:lnSpc>
              <a:buNone/>
              <a:defRPr/>
            </a:pPr>
            <a:endParaRPr lang="en-US" sz="2400">
              <a:solidFill>
                <a:schemeClr val="accent5">
                  <a:lumMod val="60000"/>
                  <a:lumOff val="40000"/>
                </a:schemeClr>
              </a:solidFill>
            </a:endParaRPr>
          </a:p>
          <a:p>
            <a:pPr marL="0" indent="0">
              <a:lnSpc>
                <a:spcPct val="80000"/>
              </a:lnSpc>
              <a:buNone/>
              <a:defRPr/>
            </a:pPr>
            <a:r>
              <a:rPr lang="en-US" sz="2400" b="1">
                <a:solidFill>
                  <a:schemeClr val="accent5">
                    <a:lumMod val="60000"/>
                    <a:lumOff val="40000"/>
                  </a:schemeClr>
                </a:solidFill>
              </a:rPr>
              <a:t>Does she need to receive one dose of Tdap? </a:t>
            </a:r>
          </a:p>
        </p:txBody>
      </p:sp>
      <p:sp>
        <p:nvSpPr>
          <p:cNvPr id="437253" name="Text Box 5"/>
          <p:cNvSpPr txBox="1">
            <a:spLocks noChangeArrowheads="1"/>
          </p:cNvSpPr>
          <p:nvPr/>
        </p:nvSpPr>
        <p:spPr bwMode="auto">
          <a:xfrm>
            <a:off x="2438400" y="3275012"/>
            <a:ext cx="7315200" cy="1569660"/>
          </a:xfrm>
          <a:prstGeom prst="rect">
            <a:avLst/>
          </a:prstGeom>
          <a:noFill/>
          <a:ln w="9525">
            <a:noFill/>
            <a:miter lim="800000"/>
            <a:headEnd/>
            <a:tailEnd/>
          </a:ln>
        </p:spPr>
        <p:txBody>
          <a:bodyPr>
            <a:spAutoFit/>
          </a:bodyPr>
          <a:lstStyle/>
          <a:p>
            <a:pPr>
              <a:spcBef>
                <a:spcPct val="50000"/>
              </a:spcBef>
              <a:defRPr/>
            </a:pPr>
            <a:endParaRPr lang="en-US" sz="2400">
              <a:solidFill>
                <a:srgbClr val="FFFFFF"/>
              </a:solidFill>
              <a:latin typeface="Calibri"/>
            </a:endParaRPr>
          </a:p>
          <a:p>
            <a:pPr>
              <a:spcBef>
                <a:spcPct val="50000"/>
              </a:spcBef>
              <a:defRPr/>
            </a:pPr>
            <a:endParaRPr lang="en-US" sz="2400">
              <a:solidFill>
                <a:srgbClr val="FFFFFF"/>
              </a:solidFill>
              <a:latin typeface="Calibri"/>
            </a:endParaRPr>
          </a:p>
          <a:p>
            <a:pPr>
              <a:spcBef>
                <a:spcPct val="50000"/>
              </a:spcBef>
              <a:defRPr/>
            </a:pPr>
            <a:endParaRPr lang="en-US" sz="2400">
              <a:solidFill>
                <a:srgbClr val="FFFFCC"/>
              </a:solidFill>
              <a:latin typeface="Calibri"/>
            </a:endParaRPr>
          </a:p>
        </p:txBody>
      </p:sp>
      <p:sp>
        <p:nvSpPr>
          <p:cNvPr id="6" name="Rectangle 5"/>
          <p:cNvSpPr/>
          <p:nvPr/>
        </p:nvSpPr>
        <p:spPr>
          <a:xfrm>
            <a:off x="2438400" y="3701793"/>
            <a:ext cx="7315200" cy="2308324"/>
          </a:xfrm>
          <a:prstGeom prst="rect">
            <a:avLst/>
          </a:prstGeom>
        </p:spPr>
        <p:txBody>
          <a:bodyPr wrap="square">
            <a:spAutoFit/>
          </a:bodyPr>
          <a:lstStyle/>
          <a:p>
            <a:r>
              <a:rPr lang="en-US" sz="2400">
                <a:solidFill>
                  <a:srgbClr val="FFFFFF"/>
                </a:solidFill>
                <a:latin typeface="Calibri"/>
              </a:rPr>
              <a:t>Lillian received the appropriate amount of tetanus toxoid and MORE diphtheria toxoid and pertussis antigen than is recommended. Count the dose as Tdap. The patient does not need a repeat dose of Tdap. </a:t>
            </a:r>
          </a:p>
          <a:p>
            <a:endParaRPr lang="en-US" sz="2400" b="1">
              <a:solidFill>
                <a:srgbClr val="FFFF00">
                  <a:lumMod val="40000"/>
                  <a:lumOff val="60000"/>
                </a:srgbClr>
              </a:solidFill>
              <a:latin typeface="Calibri"/>
            </a:endParaRPr>
          </a:p>
          <a:p>
            <a:r>
              <a:rPr lang="en-US" sz="2400" b="1">
                <a:solidFill>
                  <a:srgbClr val="FFFF00">
                    <a:lumMod val="40000"/>
                    <a:lumOff val="60000"/>
                  </a:srgbClr>
                </a:solidFill>
                <a:latin typeface="Calibri"/>
              </a:rPr>
              <a:t>Take measures to prevent this error in the future.</a:t>
            </a:r>
            <a:r>
              <a:rPr lang="en-US" sz="2400">
                <a:solidFill>
                  <a:srgbClr val="FFFFFF"/>
                </a:solidFill>
                <a:latin typeface="Calibri"/>
              </a:rPr>
              <a:t> </a:t>
            </a:r>
          </a:p>
        </p:txBody>
      </p:sp>
      <p:sp>
        <p:nvSpPr>
          <p:cNvPr id="7" name="Rectangle 6"/>
          <p:cNvSpPr/>
          <p:nvPr/>
        </p:nvSpPr>
        <p:spPr>
          <a:xfrm>
            <a:off x="3457393" y="6281516"/>
            <a:ext cx="5366982" cy="307777"/>
          </a:xfrm>
          <a:prstGeom prst="rect">
            <a:avLst/>
          </a:prstGeom>
        </p:spPr>
        <p:txBody>
          <a:bodyPr wrap="none">
            <a:spAutoFit/>
          </a:bodyPr>
          <a:lstStyle/>
          <a:p>
            <a:pPr>
              <a:defRPr/>
            </a:pPr>
            <a:r>
              <a:rPr lang="en-US" sz="1400" b="1">
                <a:solidFill>
                  <a:srgbClr val="FFFFFF"/>
                </a:solidFill>
                <a:latin typeface="Calibri"/>
              </a:rPr>
              <a:t>*Immunization Action Coalition, Ask the Experts - Reviewed July 2014</a:t>
            </a:r>
          </a:p>
        </p:txBody>
      </p:sp>
      <p:sp>
        <p:nvSpPr>
          <p:cNvPr id="3" name="Slide Number Placeholder 2"/>
          <p:cNvSpPr>
            <a:spLocks noGrp="1"/>
          </p:cNvSpPr>
          <p:nvPr>
            <p:ph type="sldNum" sz="quarter" idx="12"/>
          </p:nvPr>
        </p:nvSpPr>
        <p:spPr/>
        <p:txBody>
          <a:bodyPr/>
          <a:lstStyle/>
          <a:p>
            <a:fld id="{6D22F896-40B5-4ADD-8801-0D06FADFA095}" type="slidenum">
              <a:rPr lang="en-US" smtClean="0"/>
              <a:t>149</a:t>
            </a:fld>
            <a:endParaRPr lang="en-US"/>
          </a:p>
        </p:txBody>
      </p:sp>
      <p:sp>
        <p:nvSpPr>
          <p:cNvPr id="4" name="Footer Placeholder 3">
            <a:extLst>
              <a:ext uri="{FF2B5EF4-FFF2-40B4-BE49-F238E27FC236}">
                <a16:creationId xmlns:a16="http://schemas.microsoft.com/office/drawing/2014/main" id="{E88E922E-C00A-7148-9E55-E442ABB23D50}"/>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037681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idx="4294967295"/>
          </p:nvPr>
        </p:nvSpPr>
        <p:spPr>
          <a:xfrm>
            <a:off x="2966139" y="593615"/>
            <a:ext cx="6229350" cy="571500"/>
          </a:xfrm>
        </p:spPr>
        <p:txBody>
          <a:bodyPr>
            <a:noAutofit/>
          </a:bodyPr>
          <a:lstStyle/>
          <a:p>
            <a:pPr algn="ctr"/>
            <a:r>
              <a:rPr lang="en-US" sz="3600">
                <a:solidFill>
                  <a:srgbClr val="FFFF99"/>
                </a:solidFill>
              </a:rPr>
              <a:t>Tdap during Pregnancy</a:t>
            </a:r>
          </a:p>
        </p:txBody>
      </p:sp>
      <p:sp>
        <p:nvSpPr>
          <p:cNvPr id="5" name="TextBox 4"/>
          <p:cNvSpPr txBox="1"/>
          <p:nvPr/>
        </p:nvSpPr>
        <p:spPr>
          <a:xfrm>
            <a:off x="1081693" y="1807194"/>
            <a:ext cx="9998242" cy="4154984"/>
          </a:xfrm>
          <a:prstGeom prst="rect">
            <a:avLst/>
          </a:prstGeom>
          <a:noFill/>
        </p:spPr>
        <p:txBody>
          <a:bodyPr wrap="square">
            <a:spAutoFit/>
          </a:bodyPr>
          <a:lstStyle/>
          <a:p>
            <a:pPr defTabSz="685800"/>
            <a:r>
              <a:rPr lang="en-US" sz="2400" kern="0">
                <a:solidFill>
                  <a:srgbClr val="FFFFFF"/>
                </a:solidFill>
              </a:rPr>
              <a:t>ACIP recommends:</a:t>
            </a:r>
          </a:p>
          <a:p>
            <a:pPr defTabSz="685800"/>
            <a:r>
              <a:rPr lang="en-US" sz="2400" kern="0">
                <a:solidFill>
                  <a:srgbClr val="FFFFFF"/>
                </a:solidFill>
              </a:rPr>
              <a:t>     One dose of Tdap during </a:t>
            </a:r>
            <a:r>
              <a:rPr lang="en-US" sz="2400" u="sng" kern="0">
                <a:solidFill>
                  <a:srgbClr val="FFFFFF"/>
                </a:solidFill>
              </a:rPr>
              <a:t>each</a:t>
            </a:r>
            <a:r>
              <a:rPr lang="en-US" sz="2400" kern="0">
                <a:solidFill>
                  <a:srgbClr val="FFFFFF"/>
                </a:solidFill>
              </a:rPr>
              <a:t> pregnancy, regardless of a prior  </a:t>
            </a:r>
          </a:p>
          <a:p>
            <a:pPr defTabSz="685800"/>
            <a:r>
              <a:rPr lang="en-US" sz="2400" kern="0">
                <a:solidFill>
                  <a:srgbClr val="FFFFFF"/>
                </a:solidFill>
              </a:rPr>
              <a:t>     history of receiving </a:t>
            </a:r>
            <a:r>
              <a:rPr lang="en-US" sz="2400" kern="0" err="1">
                <a:solidFill>
                  <a:srgbClr val="FFFFFF"/>
                </a:solidFill>
              </a:rPr>
              <a:t>Tdap</a:t>
            </a:r>
            <a:r>
              <a:rPr lang="en-US" sz="2400" kern="0">
                <a:solidFill>
                  <a:srgbClr val="FFFFFF"/>
                </a:solidFill>
              </a:rPr>
              <a:t>. </a:t>
            </a:r>
          </a:p>
          <a:p>
            <a:pPr defTabSz="685800"/>
            <a:endParaRPr lang="en-US" sz="2400" kern="0">
              <a:solidFill>
                <a:srgbClr val="FFFFFF"/>
              </a:solidFill>
            </a:endParaRPr>
          </a:p>
          <a:p>
            <a:pPr defTabSz="685800"/>
            <a:r>
              <a:rPr lang="en-US" sz="2400" kern="0">
                <a:solidFill>
                  <a:srgbClr val="FFFFFF"/>
                </a:solidFill>
              </a:rPr>
              <a:t>Optimal timing:</a:t>
            </a:r>
          </a:p>
          <a:p>
            <a:pPr marL="342900" indent="-342900" defTabSz="685800">
              <a:buFont typeface="Arial" panose="020B0604020202020204" pitchFamily="34" charset="0"/>
              <a:buChar char="•"/>
            </a:pPr>
            <a:r>
              <a:rPr lang="en-US" sz="2400" kern="0">
                <a:solidFill>
                  <a:srgbClr val="FFFFFF"/>
                </a:solidFill>
              </a:rPr>
              <a:t>Between 27- and 36-weeks gestation. </a:t>
            </a:r>
          </a:p>
          <a:p>
            <a:pPr marL="342900" indent="-342900" defTabSz="685800">
              <a:buFont typeface="Arial" panose="020B0604020202020204" pitchFamily="34" charset="0"/>
              <a:buChar char="•"/>
            </a:pPr>
            <a:r>
              <a:rPr lang="en-US" sz="2400" kern="0">
                <a:solidFill>
                  <a:srgbClr val="FFFFFF"/>
                </a:solidFill>
              </a:rPr>
              <a:t>Vaccinating earlier in the 27 through 36-week window will maximize passive antibody transfer to the infant. </a:t>
            </a:r>
          </a:p>
          <a:p>
            <a:pPr marL="342900" indent="-342900" defTabSz="685800">
              <a:buFont typeface="Arial" panose="020B0604020202020204" pitchFamily="34" charset="0"/>
              <a:buChar char="•"/>
            </a:pPr>
            <a:r>
              <a:rPr lang="en-US" sz="2400" kern="0"/>
              <a:t>This has been shown to be 80%-91% effective.</a:t>
            </a:r>
          </a:p>
          <a:p>
            <a:pPr marL="342900" indent="-342900" defTabSz="685800">
              <a:buFont typeface="Arial" panose="020B0604020202020204" pitchFamily="34" charset="0"/>
              <a:buChar char="•"/>
            </a:pPr>
            <a:r>
              <a:rPr lang="en-US" sz="2400" kern="0">
                <a:solidFill>
                  <a:srgbClr val="FFFFFF"/>
                </a:solidFill>
              </a:rPr>
              <a:t>If Tdap is not given during pregnancy, then administer Tdap immediately postpartum.  </a:t>
            </a:r>
          </a:p>
        </p:txBody>
      </p:sp>
      <p:sp>
        <p:nvSpPr>
          <p:cNvPr id="7" name="Rectangle 6"/>
          <p:cNvSpPr/>
          <p:nvPr/>
        </p:nvSpPr>
        <p:spPr>
          <a:xfrm>
            <a:off x="0" y="6127203"/>
            <a:ext cx="8801956" cy="954107"/>
          </a:xfrm>
          <a:prstGeom prst="rect">
            <a:avLst/>
          </a:prstGeom>
        </p:spPr>
        <p:txBody>
          <a:bodyPr wrap="square">
            <a:spAutoFit/>
          </a:bodyPr>
          <a:lstStyle/>
          <a:p>
            <a:pPr defTabSz="685800"/>
            <a:r>
              <a:rPr lang="en-US" sz="1400" b="1" kern="0">
                <a:cs typeface="Arial" panose="020B0604020202020204" pitchFamily="34" charset="0"/>
              </a:rPr>
              <a:t>MMWR, January 24, 2020/ Vol.69/No. 3 and </a:t>
            </a:r>
            <a:r>
              <a:rPr lang="en-US" sz="1400" b="1" kern="0">
                <a:cs typeface="Arial" panose="020B0604020202020204" pitchFamily="34" charset="0"/>
                <a:hlinkClick r:id="rId3"/>
              </a:rPr>
              <a:t>https://www.cdc.gov/mmwr/volumes/67/rr/rr6702a1.htm?s_cid=rr6702a1_w</a:t>
            </a:r>
            <a:r>
              <a:rPr lang="en-US" sz="1400" b="1" kern="0">
                <a:cs typeface="Arial" panose="020B0604020202020204" pitchFamily="34" charset="0"/>
              </a:rPr>
              <a:t> and </a:t>
            </a:r>
            <a:r>
              <a:rPr lang="en-US" sz="1400" b="1" kern="0">
                <a:cs typeface="Arial" panose="020B0604020202020204" pitchFamily="34" charset="0"/>
                <a:hlinkClick r:id="rId4"/>
              </a:rPr>
              <a:t>https://www.cdc.gov/vaccines/pubs/pinkbook/tetanus.html</a:t>
            </a:r>
            <a:endParaRPr lang="en-US" sz="1400" b="1" kern="0">
              <a:cs typeface="Arial" panose="020B0604020202020204" pitchFamily="34" charset="0"/>
            </a:endParaRPr>
          </a:p>
          <a:p>
            <a:pPr defTabSz="685800"/>
            <a:endParaRPr lang="en-US" sz="1400" b="1" kern="0">
              <a:cs typeface="Arial" panose="020B0604020202020204" pitchFamily="34" charset="0"/>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15</a:t>
            </a:fld>
            <a:endParaRPr lang="en-US"/>
          </a:p>
        </p:txBody>
      </p:sp>
      <p:sp>
        <p:nvSpPr>
          <p:cNvPr id="4" name="Footer Placeholder 3">
            <a:extLst>
              <a:ext uri="{FF2B5EF4-FFF2-40B4-BE49-F238E27FC236}">
                <a16:creationId xmlns:a16="http://schemas.microsoft.com/office/drawing/2014/main" id="{A5FEC3CD-1504-C597-02D2-23617A8A1AF3}"/>
              </a:ext>
            </a:extLst>
          </p:cNvPr>
          <p:cNvSpPr>
            <a:spLocks noGrp="1"/>
          </p:cNvSpPr>
          <p:nvPr>
            <p:ph type="ftr" sz="quarter" idx="11"/>
          </p:nvPr>
        </p:nvSpPr>
        <p:spPr>
          <a:xfrm>
            <a:off x="6096000" y="6481213"/>
            <a:ext cx="4114800" cy="365125"/>
          </a:xfrm>
        </p:spPr>
        <p:txBody>
          <a:bodyPr/>
          <a:lstStyle/>
          <a:p>
            <a:r>
              <a:rPr lang="en-US"/>
              <a:t>November 2023</a:t>
            </a:r>
          </a:p>
        </p:txBody>
      </p:sp>
    </p:spTree>
    <p:extLst>
      <p:ext uri="{BB962C8B-B14F-4D97-AF65-F5344CB8AC3E}">
        <p14:creationId xmlns:p14="http://schemas.microsoft.com/office/powerpoint/2010/main" val="119159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2008605"/>
            <a:ext cx="7543800" cy="2492990"/>
          </a:xfrm>
          <a:prstGeom prst="rect">
            <a:avLst/>
          </a:prstGeom>
          <a:noFill/>
          <a:ln w="9525">
            <a:noFill/>
            <a:miter lim="800000"/>
            <a:headEnd/>
            <a:tailEnd/>
          </a:ln>
        </p:spPr>
        <p:txBody>
          <a:bodyPr wrap="square">
            <a:spAutoFit/>
          </a:bodyPr>
          <a:lstStyle/>
          <a:p>
            <a:pPr>
              <a:spcBef>
                <a:spcPct val="50000"/>
              </a:spcBef>
            </a:pPr>
            <a:r>
              <a:rPr lang="en-US" sz="2400">
                <a:solidFill>
                  <a:srgbClr val="FFFFFF"/>
                </a:solidFill>
                <a:latin typeface="Calibri"/>
              </a:rPr>
              <a:t>Morris is a 59 year old accountant. He is an alcoholic with chronic liver disease and smokes 1 pack of cigarettes per day. No other significant medical problems. His last tetanus booster was 12 years ago. He states he has never had measles or chicken pox.</a:t>
            </a:r>
          </a:p>
          <a:p>
            <a:pPr>
              <a:spcBef>
                <a:spcPct val="50000"/>
              </a:spcBef>
            </a:pPr>
            <a:r>
              <a:rPr lang="en-US" sz="2400" b="1">
                <a:solidFill>
                  <a:srgbClr val="FFFF99"/>
                </a:solidFill>
                <a:latin typeface="Calibri"/>
              </a:rPr>
              <a:t>What vaccines does he need?</a:t>
            </a:r>
            <a:endParaRPr lang="en-US" sz="2400">
              <a:solidFill>
                <a:srgbClr val="FFFFFF"/>
              </a:solidFill>
              <a:latin typeface="Calibri"/>
            </a:endParaRPr>
          </a:p>
        </p:txBody>
      </p:sp>
      <p:sp>
        <p:nvSpPr>
          <p:cNvPr id="449541" name="Text Box 5"/>
          <p:cNvSpPr txBox="1">
            <a:spLocks noChangeArrowheads="1"/>
          </p:cNvSpPr>
          <p:nvPr/>
        </p:nvSpPr>
        <p:spPr bwMode="auto">
          <a:xfrm>
            <a:off x="2438400" y="761346"/>
            <a:ext cx="7696200" cy="823912"/>
          </a:xfrm>
          <a:prstGeom prst="rect">
            <a:avLst/>
          </a:prstGeom>
          <a:noFill/>
          <a:ln w="9525">
            <a:noFill/>
            <a:miter lim="800000"/>
            <a:headEnd/>
            <a:tailEnd/>
          </a:ln>
        </p:spPr>
        <p:txBody>
          <a:bodyPr>
            <a:spAutoFit/>
          </a:bodyPr>
          <a:lstStyle/>
          <a:p>
            <a:pPr>
              <a:spcBef>
                <a:spcPct val="50000"/>
              </a:spcBef>
              <a:defRPr/>
            </a:pPr>
            <a:r>
              <a:rPr lang="en-US" sz="4800" b="1" i="1" kern="0">
                <a:solidFill>
                  <a:srgbClr val="FFFF99"/>
                </a:solidFill>
                <a:latin typeface="Calibri"/>
              </a:rPr>
              <a:t>Test Your Knowledge!</a:t>
            </a:r>
          </a:p>
        </p:txBody>
      </p:sp>
      <p:sp>
        <p:nvSpPr>
          <p:cNvPr id="3" name="Slide Number Placeholder 2"/>
          <p:cNvSpPr>
            <a:spLocks noGrp="1"/>
          </p:cNvSpPr>
          <p:nvPr>
            <p:ph type="sldNum" sz="quarter" idx="12"/>
          </p:nvPr>
        </p:nvSpPr>
        <p:spPr/>
        <p:txBody>
          <a:bodyPr/>
          <a:lstStyle/>
          <a:p>
            <a:fld id="{6D22F896-40B5-4ADD-8801-0D06FADFA095}" type="slidenum">
              <a:rPr lang="en-US" smtClean="0"/>
              <a:t>150</a:t>
            </a:fld>
            <a:endParaRPr lang="en-US"/>
          </a:p>
        </p:txBody>
      </p:sp>
      <p:sp>
        <p:nvSpPr>
          <p:cNvPr id="4" name="Footer Placeholder 3">
            <a:extLst>
              <a:ext uri="{FF2B5EF4-FFF2-40B4-BE49-F238E27FC236}">
                <a16:creationId xmlns:a16="http://schemas.microsoft.com/office/drawing/2014/main" id="{5D506033-7E1D-F447-8648-52E7DC6D7E16}"/>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1287586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518154" y="1450840"/>
            <a:ext cx="7083046" cy="2492990"/>
          </a:xfrm>
          <a:prstGeom prst="rect">
            <a:avLst/>
          </a:prstGeom>
          <a:noFill/>
          <a:ln w="9525">
            <a:noFill/>
            <a:miter lim="800000"/>
            <a:headEnd/>
            <a:tailEnd/>
          </a:ln>
        </p:spPr>
        <p:txBody>
          <a:bodyPr wrap="square">
            <a:spAutoFit/>
          </a:bodyPr>
          <a:lstStyle/>
          <a:p>
            <a:pPr>
              <a:spcBef>
                <a:spcPct val="50000"/>
              </a:spcBef>
            </a:pPr>
            <a:r>
              <a:rPr lang="en-US" sz="2400">
                <a:solidFill>
                  <a:srgbClr val="FFFFFF"/>
                </a:solidFill>
                <a:latin typeface="Calibri"/>
              </a:rPr>
              <a:t>Morris is a 59 year old accountant. He is an alcoholic with chronic liver disease and smokes 1 pack of cigarettes per day. No other significant medical problems. His last tetanus booster was 12 years ago. He states he has never had measles or chicken pox.</a:t>
            </a:r>
          </a:p>
          <a:p>
            <a:pPr>
              <a:spcBef>
                <a:spcPct val="50000"/>
              </a:spcBef>
            </a:pPr>
            <a:r>
              <a:rPr lang="en-US" sz="2400" b="1">
                <a:solidFill>
                  <a:srgbClr val="FFFF99"/>
                </a:solidFill>
                <a:latin typeface="Calibri"/>
              </a:rPr>
              <a:t>What vaccines does he need?</a:t>
            </a:r>
            <a:endParaRPr lang="en-US" sz="2400">
              <a:solidFill>
                <a:srgbClr val="FFFFFF"/>
              </a:solidFill>
              <a:latin typeface="Calibri"/>
            </a:endParaRPr>
          </a:p>
        </p:txBody>
      </p:sp>
      <p:sp>
        <p:nvSpPr>
          <p:cNvPr id="449541" name="Text Box 5"/>
          <p:cNvSpPr txBox="1">
            <a:spLocks noChangeArrowheads="1"/>
          </p:cNvSpPr>
          <p:nvPr/>
        </p:nvSpPr>
        <p:spPr bwMode="auto">
          <a:xfrm>
            <a:off x="2518154" y="498656"/>
            <a:ext cx="5772150" cy="830997"/>
          </a:xfrm>
          <a:prstGeom prst="rect">
            <a:avLst/>
          </a:prstGeom>
          <a:noFill/>
          <a:ln w="9525">
            <a:noFill/>
            <a:miter lim="800000"/>
            <a:headEnd/>
            <a:tailEnd/>
          </a:ln>
        </p:spPr>
        <p:txBody>
          <a:bodyPr>
            <a:spAutoFit/>
          </a:bodyPr>
          <a:lstStyle/>
          <a:p>
            <a:pPr>
              <a:spcBef>
                <a:spcPct val="50000"/>
              </a:spcBef>
              <a:defRPr/>
            </a:pPr>
            <a:r>
              <a:rPr lang="en-US" sz="4800" b="1" i="1" kern="0">
                <a:solidFill>
                  <a:srgbClr val="FFFF99"/>
                </a:solidFill>
                <a:latin typeface="Calibri"/>
              </a:rPr>
              <a:t>Test Your Knowledge!</a:t>
            </a:r>
          </a:p>
        </p:txBody>
      </p:sp>
      <p:sp>
        <p:nvSpPr>
          <p:cNvPr id="9" name="Rectangle 8"/>
          <p:cNvSpPr/>
          <p:nvPr/>
        </p:nvSpPr>
        <p:spPr>
          <a:xfrm>
            <a:off x="6987702" y="6340639"/>
            <a:ext cx="3501023" cy="307777"/>
          </a:xfrm>
          <a:prstGeom prst="rect">
            <a:avLst/>
          </a:prstGeom>
        </p:spPr>
        <p:txBody>
          <a:bodyPr wrap="none">
            <a:spAutoFit/>
          </a:bodyPr>
          <a:lstStyle/>
          <a:p>
            <a:pPr>
              <a:defRPr/>
            </a:pPr>
            <a:r>
              <a:rPr lang="en-US" sz="1400" b="1">
                <a:solidFill>
                  <a:srgbClr val="FFFFFF"/>
                </a:solidFill>
              </a:rPr>
              <a:t>*Current Adult Immunization Schedule </a:t>
            </a:r>
          </a:p>
        </p:txBody>
      </p:sp>
      <p:sp>
        <p:nvSpPr>
          <p:cNvPr id="5" name="Rectangle 4"/>
          <p:cNvSpPr/>
          <p:nvPr/>
        </p:nvSpPr>
        <p:spPr>
          <a:xfrm>
            <a:off x="1544698" y="4065017"/>
            <a:ext cx="9108062" cy="2677656"/>
          </a:xfrm>
          <a:prstGeom prst="rect">
            <a:avLst/>
          </a:prstGeom>
        </p:spPr>
        <p:txBody>
          <a:bodyPr wrap="square">
            <a:spAutoFit/>
          </a:bodyPr>
          <a:lstStyle/>
          <a:p>
            <a:pPr>
              <a:spcBef>
                <a:spcPct val="50000"/>
              </a:spcBef>
            </a:pPr>
            <a:r>
              <a:rPr lang="en-US" sz="2400">
                <a:solidFill>
                  <a:srgbClr val="FFFFFF"/>
                </a:solidFill>
                <a:latin typeface="Calibri"/>
              </a:rPr>
              <a:t>Tdap, hepatitis A, hepatitis B, PPSV23/PCV15/PCV20 (alcoholic, liver disease and smoker) , </a:t>
            </a:r>
            <a:r>
              <a:rPr lang="en-US" sz="2400">
                <a:latin typeface="Calibri"/>
              </a:rPr>
              <a:t>Shingrix® since he was born before 1980 and therefore could be presumed to have had or developed immunity to chickenpox</a:t>
            </a:r>
          </a:p>
          <a:p>
            <a:pPr>
              <a:spcBef>
                <a:spcPct val="50000"/>
              </a:spcBef>
            </a:pPr>
            <a:r>
              <a:rPr lang="en-US" sz="2400">
                <a:solidFill>
                  <a:srgbClr val="FFFFFF"/>
                </a:solidFill>
                <a:latin typeface="Calibri"/>
              </a:rPr>
              <a:t>MMR (if he has no documentation of MMR)</a:t>
            </a:r>
          </a:p>
          <a:p>
            <a:pPr>
              <a:spcBef>
                <a:spcPct val="50000"/>
              </a:spcBef>
            </a:pPr>
            <a:r>
              <a:rPr lang="en-US" sz="2400">
                <a:solidFill>
                  <a:srgbClr val="FFFFFF"/>
                </a:solidFill>
                <a:latin typeface="Calibri"/>
              </a:rPr>
              <a:t>Influenza vaccine (in fall), COVID-19 vaccine </a:t>
            </a:r>
          </a:p>
        </p:txBody>
      </p:sp>
      <p:sp>
        <p:nvSpPr>
          <p:cNvPr id="3" name="Slide Number Placeholder 2"/>
          <p:cNvSpPr>
            <a:spLocks noGrp="1"/>
          </p:cNvSpPr>
          <p:nvPr>
            <p:ph type="sldNum" sz="quarter" idx="12"/>
          </p:nvPr>
        </p:nvSpPr>
        <p:spPr/>
        <p:txBody>
          <a:bodyPr/>
          <a:lstStyle/>
          <a:p>
            <a:fld id="{6D22F896-40B5-4ADD-8801-0D06FADFA095}" type="slidenum">
              <a:rPr lang="en-US" smtClean="0"/>
              <a:t>151</a:t>
            </a:fld>
            <a:endParaRPr lang="en-US"/>
          </a:p>
        </p:txBody>
      </p:sp>
      <p:sp>
        <p:nvSpPr>
          <p:cNvPr id="4" name="Footer Placeholder 3">
            <a:extLst>
              <a:ext uri="{FF2B5EF4-FFF2-40B4-BE49-F238E27FC236}">
                <a16:creationId xmlns:a16="http://schemas.microsoft.com/office/drawing/2014/main" id="{6841F82B-91E0-F444-8118-CAA84029A18F}"/>
              </a:ext>
            </a:extLst>
          </p:cNvPr>
          <p:cNvSpPr>
            <a:spLocks noGrp="1"/>
          </p:cNvSpPr>
          <p:nvPr>
            <p:ph type="ftr" sz="quarter" idx="11"/>
          </p:nvPr>
        </p:nvSpPr>
        <p:spPr>
          <a:xfrm>
            <a:off x="7001557" y="6335152"/>
            <a:ext cx="4114800" cy="365125"/>
          </a:xfrm>
        </p:spPr>
        <p:txBody>
          <a:bodyPr/>
          <a:lstStyle/>
          <a:p>
            <a:r>
              <a:rPr lang="en-US"/>
              <a:t>November 2023</a:t>
            </a:r>
          </a:p>
        </p:txBody>
      </p:sp>
    </p:spTree>
    <p:extLst>
      <p:ext uri="{BB962C8B-B14F-4D97-AF65-F5344CB8AC3E}">
        <p14:creationId xmlns:p14="http://schemas.microsoft.com/office/powerpoint/2010/main" val="388856114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ctrTitle" idx="4294967295"/>
          </p:nvPr>
        </p:nvSpPr>
        <p:spPr>
          <a:xfrm>
            <a:off x="2426368" y="705853"/>
            <a:ext cx="7772400" cy="914400"/>
          </a:xfrm>
        </p:spPr>
        <p:txBody>
          <a:bodyPr/>
          <a:lstStyle/>
          <a:p>
            <a:pPr algn="l" eaLnBrk="1" hangingPunct="1"/>
            <a:r>
              <a:rPr lang="en-US" sz="4800" b="1" i="1">
                <a:solidFill>
                  <a:srgbClr val="FFFF99"/>
                </a:solidFill>
              </a:rPr>
              <a:t>Test Your Knowledge!</a:t>
            </a:r>
          </a:p>
        </p:txBody>
      </p:sp>
      <p:sp>
        <p:nvSpPr>
          <p:cNvPr id="2" name="TextBox 1"/>
          <p:cNvSpPr txBox="1"/>
          <p:nvPr/>
        </p:nvSpPr>
        <p:spPr>
          <a:xfrm>
            <a:off x="1585143" y="2454442"/>
            <a:ext cx="7450573" cy="1631216"/>
          </a:xfrm>
          <a:prstGeom prst="rect">
            <a:avLst/>
          </a:prstGeom>
          <a:noFill/>
        </p:spPr>
        <p:txBody>
          <a:bodyPr wrap="square" rtlCol="0">
            <a:spAutoFit/>
          </a:bodyPr>
          <a:lstStyle/>
          <a:p>
            <a:r>
              <a:rPr lang="en-US" sz="2000"/>
              <a:t>Hazel is 61 years old.  She had major surgery one month ago requiring a blood transfusion.  During her visit to your office today she tells you she would like to get the shingles vaccine.</a:t>
            </a:r>
          </a:p>
          <a:p>
            <a:endParaRPr lang="en-US" sz="2000"/>
          </a:p>
          <a:p>
            <a:r>
              <a:rPr lang="en-US" sz="2000">
                <a:solidFill>
                  <a:schemeClr val="accent5">
                    <a:lumMod val="60000"/>
                    <a:lumOff val="40000"/>
                  </a:schemeClr>
                </a:solidFill>
              </a:rPr>
              <a:t>How would you respond to her request?</a:t>
            </a:r>
          </a:p>
        </p:txBody>
      </p:sp>
      <p:sp>
        <p:nvSpPr>
          <p:cNvPr id="4" name="Slide Number Placeholder 3"/>
          <p:cNvSpPr>
            <a:spLocks noGrp="1"/>
          </p:cNvSpPr>
          <p:nvPr>
            <p:ph type="sldNum" sz="quarter" idx="12"/>
          </p:nvPr>
        </p:nvSpPr>
        <p:spPr/>
        <p:txBody>
          <a:bodyPr/>
          <a:lstStyle/>
          <a:p>
            <a:fld id="{6D22F896-40B5-4ADD-8801-0D06FADFA095}" type="slidenum">
              <a:rPr lang="en-US" smtClean="0"/>
              <a:t>152</a:t>
            </a:fld>
            <a:endParaRPr lang="en-US"/>
          </a:p>
        </p:txBody>
      </p:sp>
      <p:sp>
        <p:nvSpPr>
          <p:cNvPr id="5" name="Footer Placeholder 4">
            <a:extLst>
              <a:ext uri="{FF2B5EF4-FFF2-40B4-BE49-F238E27FC236}">
                <a16:creationId xmlns:a16="http://schemas.microsoft.com/office/drawing/2014/main" id="{8A6F283E-678D-184D-8D1A-BC54711FCAA3}"/>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8459358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ctrTitle" idx="4294967295"/>
          </p:nvPr>
        </p:nvSpPr>
        <p:spPr>
          <a:xfrm>
            <a:off x="2438400" y="669756"/>
            <a:ext cx="7772400" cy="914400"/>
          </a:xfrm>
        </p:spPr>
        <p:txBody>
          <a:bodyPr/>
          <a:lstStyle/>
          <a:p>
            <a:pPr algn="l" eaLnBrk="1" hangingPunct="1"/>
            <a:r>
              <a:rPr lang="en-US" sz="4800" b="1" i="1">
                <a:solidFill>
                  <a:srgbClr val="FFFF99"/>
                </a:solidFill>
              </a:rPr>
              <a:t>Test Your Knowledge!</a:t>
            </a:r>
          </a:p>
        </p:txBody>
      </p:sp>
      <p:sp>
        <p:nvSpPr>
          <p:cNvPr id="379908" name="TextBox 4"/>
          <p:cNvSpPr txBox="1">
            <a:spLocks noChangeArrowheads="1"/>
          </p:cNvSpPr>
          <p:nvPr/>
        </p:nvSpPr>
        <p:spPr bwMode="auto">
          <a:xfrm>
            <a:off x="1371600" y="4396289"/>
            <a:ext cx="9178290" cy="1569660"/>
          </a:xfrm>
          <a:prstGeom prst="rect">
            <a:avLst/>
          </a:prstGeom>
          <a:noFill/>
          <a:ln w="9525">
            <a:noFill/>
            <a:miter lim="800000"/>
            <a:headEnd/>
            <a:tailEnd/>
          </a:ln>
        </p:spPr>
        <p:txBody>
          <a:bodyPr wrap="square">
            <a:spAutoFit/>
          </a:bodyPr>
          <a:lstStyle/>
          <a:p>
            <a:r>
              <a:rPr lang="en-US" sz="2400">
                <a:solidFill>
                  <a:srgbClr val="FFFFFF"/>
                </a:solidFill>
              </a:rPr>
              <a:t>Zoster vaccine can be given to persons who have recently received blood products. The amount of antigen in zoster vaccine is so substantial that it overpowers any antibody to herpes zoster that may be in the blood product.</a:t>
            </a:r>
          </a:p>
        </p:txBody>
      </p:sp>
      <p:sp>
        <p:nvSpPr>
          <p:cNvPr id="379909" name="Rectangle 5"/>
          <p:cNvSpPr>
            <a:spLocks noChangeArrowheads="1"/>
          </p:cNvSpPr>
          <p:nvPr/>
        </p:nvSpPr>
        <p:spPr bwMode="auto">
          <a:xfrm>
            <a:off x="2438400" y="6172201"/>
            <a:ext cx="7315200" cy="307777"/>
          </a:xfrm>
          <a:prstGeom prst="rect">
            <a:avLst/>
          </a:prstGeom>
          <a:noFill/>
          <a:ln w="9525">
            <a:noFill/>
            <a:miter lim="800000"/>
            <a:headEnd/>
            <a:tailEnd/>
          </a:ln>
        </p:spPr>
        <p:txBody>
          <a:bodyPr>
            <a:spAutoFit/>
          </a:bodyPr>
          <a:lstStyle/>
          <a:p>
            <a:pPr algn="ctr"/>
            <a:r>
              <a:rPr lang="en-US" sz="1400" b="1">
                <a:solidFill>
                  <a:srgbClr val="FFFFFF"/>
                </a:solidFill>
                <a:latin typeface="Calibri"/>
              </a:rPr>
              <a:t>*Immunization Action Coalition, Ask the Experts,  September 2011 </a:t>
            </a:r>
          </a:p>
        </p:txBody>
      </p:sp>
      <p:sp>
        <p:nvSpPr>
          <p:cNvPr id="6" name="Rectangle 3"/>
          <p:cNvSpPr txBox="1">
            <a:spLocks noChangeArrowheads="1"/>
          </p:cNvSpPr>
          <p:nvPr/>
        </p:nvSpPr>
        <p:spPr>
          <a:xfrm>
            <a:off x="1371600" y="1790408"/>
            <a:ext cx="9315450" cy="2209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a:t>Hazel is 61 years old. She had major surgery one month ago requiring a blood transfusion. During her visit to your office today she tells you she would like to get the shingles vaccine. </a:t>
            </a:r>
          </a:p>
          <a:p>
            <a:pPr marL="0" indent="0">
              <a:lnSpc>
                <a:spcPct val="110000"/>
              </a:lnSpc>
              <a:buFont typeface="Arial" panose="020B0604020202020204" pitchFamily="34" charset="0"/>
              <a:buNone/>
            </a:pPr>
            <a:endParaRPr lang="en-US" sz="2400"/>
          </a:p>
          <a:p>
            <a:pPr marL="0" indent="0">
              <a:buFont typeface="Arial" panose="020B0604020202020204" pitchFamily="34" charset="0"/>
              <a:buNone/>
            </a:pPr>
            <a:r>
              <a:rPr lang="en-US" sz="2400" b="1">
                <a:solidFill>
                  <a:srgbClr val="FFFF99"/>
                </a:solidFill>
                <a:cs typeface="Arial" charset="0"/>
              </a:rPr>
              <a:t>How would you respond to her request?</a:t>
            </a:r>
          </a:p>
          <a:p>
            <a:pPr marL="0" indent="0">
              <a:buFont typeface="Arial" panose="020B0604020202020204" pitchFamily="34" charset="0"/>
              <a:buNone/>
            </a:pPr>
            <a:r>
              <a:rPr lang="en-US" sz="2400"/>
              <a:t>  </a:t>
            </a:r>
          </a:p>
        </p:txBody>
      </p:sp>
      <p:sp>
        <p:nvSpPr>
          <p:cNvPr id="3" name="Slide Number Placeholder 2"/>
          <p:cNvSpPr>
            <a:spLocks noGrp="1"/>
          </p:cNvSpPr>
          <p:nvPr>
            <p:ph type="sldNum" sz="quarter" idx="12"/>
          </p:nvPr>
        </p:nvSpPr>
        <p:spPr/>
        <p:txBody>
          <a:bodyPr/>
          <a:lstStyle/>
          <a:p>
            <a:fld id="{6D22F896-40B5-4ADD-8801-0D06FADFA095}" type="slidenum">
              <a:rPr lang="en-US" smtClean="0"/>
              <a:t>153</a:t>
            </a:fld>
            <a:endParaRPr lang="en-US"/>
          </a:p>
        </p:txBody>
      </p:sp>
      <p:sp>
        <p:nvSpPr>
          <p:cNvPr id="4" name="Footer Placeholder 3">
            <a:extLst>
              <a:ext uri="{FF2B5EF4-FFF2-40B4-BE49-F238E27FC236}">
                <a16:creationId xmlns:a16="http://schemas.microsoft.com/office/drawing/2014/main" id="{6F9426BC-E97A-664F-8D9F-EA1B3BB44FC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6736819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ctrTitle" idx="4294967295"/>
          </p:nvPr>
        </p:nvSpPr>
        <p:spPr>
          <a:xfrm>
            <a:off x="2438400" y="665747"/>
            <a:ext cx="7772400" cy="1066800"/>
          </a:xfrm>
        </p:spPr>
        <p:txBody>
          <a:bodyPr/>
          <a:lstStyle/>
          <a:p>
            <a:pPr algn="l" eaLnBrk="1" hangingPunct="1"/>
            <a:r>
              <a:rPr lang="en-US" sz="4800" b="1" i="1">
                <a:solidFill>
                  <a:srgbClr val="FFFF99"/>
                </a:solidFill>
              </a:rPr>
              <a:t>Test Your Knowledge!</a:t>
            </a:r>
          </a:p>
        </p:txBody>
      </p:sp>
      <p:sp>
        <p:nvSpPr>
          <p:cNvPr id="381955" name="Rectangle 3"/>
          <p:cNvSpPr>
            <a:spLocks noGrp="1" noChangeArrowheads="1"/>
          </p:cNvSpPr>
          <p:nvPr>
            <p:ph type="subTitle" idx="4294967295"/>
          </p:nvPr>
        </p:nvSpPr>
        <p:spPr>
          <a:xfrm>
            <a:off x="2438400" y="2129589"/>
            <a:ext cx="7315200" cy="1905000"/>
          </a:xfrm>
        </p:spPr>
        <p:txBody>
          <a:bodyPr>
            <a:normAutofit fontScale="92500"/>
          </a:bodyPr>
          <a:lstStyle/>
          <a:p>
            <a:pPr marL="0" indent="0">
              <a:buNone/>
            </a:pPr>
            <a:r>
              <a:rPr lang="en-US" sz="2400"/>
              <a:t>Sixty five year old Nadine requests the shingles vaccine. In addition, she needs pneumococcal and influenza vaccine.  </a:t>
            </a:r>
            <a:endParaRPr lang="en-US" sz="2400" b="1">
              <a:solidFill>
                <a:srgbClr val="FFFF99"/>
              </a:solidFill>
            </a:endParaRPr>
          </a:p>
          <a:p>
            <a:pPr marL="0" indent="0">
              <a:buNone/>
            </a:pPr>
            <a:endParaRPr lang="en-US" sz="2400" b="1">
              <a:solidFill>
                <a:srgbClr val="FFFF99"/>
              </a:solidFill>
            </a:endParaRPr>
          </a:p>
          <a:p>
            <a:pPr marL="0" indent="0">
              <a:buNone/>
            </a:pPr>
            <a:r>
              <a:rPr lang="en-US" sz="2400" b="1">
                <a:solidFill>
                  <a:srgbClr val="FFFF99"/>
                </a:solidFill>
              </a:rPr>
              <a:t>Should she receive all 3 vaccines on the same day?  </a:t>
            </a:r>
          </a:p>
        </p:txBody>
      </p:sp>
      <p:sp>
        <p:nvSpPr>
          <p:cNvPr id="381956" name="Rectangle 1"/>
          <p:cNvSpPr>
            <a:spLocks noChangeArrowheads="1"/>
          </p:cNvSpPr>
          <p:nvPr/>
        </p:nvSpPr>
        <p:spPr bwMode="auto">
          <a:xfrm>
            <a:off x="8763000" y="533401"/>
            <a:ext cx="184150" cy="519113"/>
          </a:xfrm>
          <a:prstGeom prst="rect">
            <a:avLst/>
          </a:prstGeom>
          <a:noFill/>
          <a:ln w="9525">
            <a:noFill/>
            <a:miter lim="800000"/>
            <a:headEnd/>
            <a:tailEnd/>
          </a:ln>
        </p:spPr>
        <p:txBody>
          <a:bodyPr wrap="none">
            <a:spAutoFit/>
          </a:bodyPr>
          <a:lstStyle/>
          <a:p>
            <a:endParaRPr lang="en-US" sz="2800" b="1">
              <a:solidFill>
                <a:srgbClr val="FFC000"/>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154</a:t>
            </a:fld>
            <a:endParaRPr lang="en-US"/>
          </a:p>
        </p:txBody>
      </p:sp>
      <p:sp>
        <p:nvSpPr>
          <p:cNvPr id="4" name="Footer Placeholder 3">
            <a:extLst>
              <a:ext uri="{FF2B5EF4-FFF2-40B4-BE49-F238E27FC236}">
                <a16:creationId xmlns:a16="http://schemas.microsoft.com/office/drawing/2014/main" id="{B4346FEF-6031-0741-B1ED-3DC3C17E8F58}"/>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0395623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ctrTitle" idx="4294967295"/>
          </p:nvPr>
        </p:nvSpPr>
        <p:spPr>
          <a:xfrm>
            <a:off x="2438400" y="521366"/>
            <a:ext cx="7772400" cy="1066800"/>
          </a:xfrm>
        </p:spPr>
        <p:txBody>
          <a:bodyPr/>
          <a:lstStyle/>
          <a:p>
            <a:pPr algn="l" eaLnBrk="1" hangingPunct="1"/>
            <a:r>
              <a:rPr lang="en-US" sz="4800" b="1" i="1">
                <a:solidFill>
                  <a:srgbClr val="FFFF99"/>
                </a:solidFill>
              </a:rPr>
              <a:t>Test Your Knowledge!</a:t>
            </a:r>
          </a:p>
        </p:txBody>
      </p:sp>
      <p:sp>
        <p:nvSpPr>
          <p:cNvPr id="384003" name="Rectangle 3"/>
          <p:cNvSpPr>
            <a:spLocks noGrp="1" noChangeArrowheads="1"/>
          </p:cNvSpPr>
          <p:nvPr>
            <p:ph type="subTitle" idx="4294967295"/>
          </p:nvPr>
        </p:nvSpPr>
        <p:spPr>
          <a:xfrm>
            <a:off x="2438400" y="1992276"/>
            <a:ext cx="7315200" cy="1828800"/>
          </a:xfrm>
        </p:spPr>
        <p:txBody>
          <a:bodyPr>
            <a:normAutofit fontScale="92500" lnSpcReduction="10000"/>
          </a:bodyPr>
          <a:lstStyle/>
          <a:p>
            <a:pPr marL="0" indent="0">
              <a:buNone/>
            </a:pPr>
            <a:r>
              <a:rPr lang="en-US" sz="2400"/>
              <a:t>Sixty-five-year-old Nadine requests the shingles vaccine. In addition, she needs pneumococcal and influenza vaccine.  </a:t>
            </a:r>
            <a:endParaRPr lang="en-US" sz="2400" b="1">
              <a:solidFill>
                <a:srgbClr val="FFFF99"/>
              </a:solidFill>
            </a:endParaRPr>
          </a:p>
          <a:p>
            <a:pPr marL="0" indent="0">
              <a:buNone/>
            </a:pPr>
            <a:endParaRPr lang="en-US" sz="2400" b="1">
              <a:solidFill>
                <a:srgbClr val="FFFF99"/>
              </a:solidFill>
            </a:endParaRPr>
          </a:p>
          <a:p>
            <a:pPr marL="0" indent="0">
              <a:buNone/>
            </a:pPr>
            <a:r>
              <a:rPr lang="en-US" sz="2400" b="1">
                <a:solidFill>
                  <a:srgbClr val="FFFF99"/>
                </a:solidFill>
              </a:rPr>
              <a:t>Should she receive all 3 vaccines on the same day?  </a:t>
            </a:r>
          </a:p>
        </p:txBody>
      </p:sp>
      <p:sp>
        <p:nvSpPr>
          <p:cNvPr id="384004" name="TextBox 2"/>
          <p:cNvSpPr txBox="1">
            <a:spLocks noChangeArrowheads="1"/>
          </p:cNvSpPr>
          <p:nvPr/>
        </p:nvSpPr>
        <p:spPr bwMode="auto">
          <a:xfrm>
            <a:off x="2438400" y="3833109"/>
            <a:ext cx="7315200" cy="1938992"/>
          </a:xfrm>
          <a:prstGeom prst="rect">
            <a:avLst/>
          </a:prstGeom>
          <a:noFill/>
          <a:ln w="9525">
            <a:noFill/>
            <a:miter lim="800000"/>
            <a:headEnd/>
            <a:tailEnd/>
          </a:ln>
        </p:spPr>
        <p:txBody>
          <a:bodyPr>
            <a:spAutoFit/>
          </a:bodyPr>
          <a:lstStyle/>
          <a:p>
            <a:r>
              <a:rPr lang="en-US" sz="2400">
                <a:solidFill>
                  <a:srgbClr val="FFFFFF"/>
                </a:solidFill>
                <a:latin typeface="Calibri"/>
              </a:rPr>
              <a:t>Yes.</a:t>
            </a:r>
          </a:p>
          <a:p>
            <a:r>
              <a:rPr lang="en-US" sz="2400">
                <a:solidFill>
                  <a:srgbClr val="FFFFFF"/>
                </a:solidFill>
                <a:latin typeface="Calibri"/>
              </a:rPr>
              <a:t>ACIP states that either shingles vaccine may be given at the same visit along with other appropriate and recommended vaccines, such as pneumococcal and/or influenza.</a:t>
            </a:r>
          </a:p>
        </p:txBody>
      </p:sp>
      <p:sp>
        <p:nvSpPr>
          <p:cNvPr id="384005" name="Rectangle 6"/>
          <p:cNvSpPr>
            <a:spLocks noChangeArrowheads="1"/>
          </p:cNvSpPr>
          <p:nvPr/>
        </p:nvSpPr>
        <p:spPr bwMode="auto">
          <a:xfrm>
            <a:off x="2342356" y="6176211"/>
            <a:ext cx="7507288" cy="307777"/>
          </a:xfrm>
          <a:prstGeom prst="rect">
            <a:avLst/>
          </a:prstGeom>
          <a:noFill/>
          <a:ln w="9525">
            <a:noFill/>
            <a:miter lim="800000"/>
            <a:headEnd/>
            <a:tailEnd/>
          </a:ln>
        </p:spPr>
        <p:txBody>
          <a:bodyPr>
            <a:spAutoFit/>
          </a:bodyPr>
          <a:lstStyle/>
          <a:p>
            <a:pPr algn="ctr"/>
            <a:r>
              <a:rPr lang="en-US" sz="1400" b="1">
                <a:solidFill>
                  <a:srgbClr val="FFFFFF"/>
                </a:solidFill>
                <a:latin typeface="Calibri"/>
              </a:rPr>
              <a:t> *Immunization Action Coalition, Ask the Experts,  February, 2018</a:t>
            </a:r>
          </a:p>
        </p:txBody>
      </p:sp>
      <p:sp>
        <p:nvSpPr>
          <p:cNvPr id="3" name="Slide Number Placeholder 2"/>
          <p:cNvSpPr>
            <a:spLocks noGrp="1"/>
          </p:cNvSpPr>
          <p:nvPr>
            <p:ph type="sldNum" sz="quarter" idx="12"/>
          </p:nvPr>
        </p:nvSpPr>
        <p:spPr/>
        <p:txBody>
          <a:bodyPr/>
          <a:lstStyle/>
          <a:p>
            <a:fld id="{6D22F896-40B5-4ADD-8801-0D06FADFA095}" type="slidenum">
              <a:rPr lang="en-US" smtClean="0"/>
              <a:t>155</a:t>
            </a:fld>
            <a:endParaRPr lang="en-US"/>
          </a:p>
        </p:txBody>
      </p:sp>
      <p:sp>
        <p:nvSpPr>
          <p:cNvPr id="4" name="Footer Placeholder 3">
            <a:extLst>
              <a:ext uri="{FF2B5EF4-FFF2-40B4-BE49-F238E27FC236}">
                <a16:creationId xmlns:a16="http://schemas.microsoft.com/office/drawing/2014/main" id="{92B61AB0-B79B-D64D-B1C6-6109A2CDF13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6209343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idx="4294967295"/>
          </p:nvPr>
        </p:nvSpPr>
        <p:spPr>
          <a:xfrm>
            <a:off x="2438400" y="787317"/>
            <a:ext cx="7772400" cy="838200"/>
          </a:xfrm>
        </p:spPr>
        <p:txBody>
          <a:bodyPr/>
          <a:lstStyle/>
          <a:p>
            <a:pPr algn="l"/>
            <a:r>
              <a:rPr lang="en-US" sz="4800" b="1" i="1">
                <a:solidFill>
                  <a:srgbClr val="FFFF99"/>
                </a:solidFill>
              </a:rPr>
              <a:t>Test Your Knowledge!</a:t>
            </a:r>
          </a:p>
        </p:txBody>
      </p:sp>
      <p:sp>
        <p:nvSpPr>
          <p:cNvPr id="398339" name="Rectangle 3"/>
          <p:cNvSpPr>
            <a:spLocks noGrp="1" noChangeArrowheads="1"/>
          </p:cNvSpPr>
          <p:nvPr>
            <p:ph type="body" idx="4294967295"/>
          </p:nvPr>
        </p:nvSpPr>
        <p:spPr>
          <a:xfrm>
            <a:off x="2438400" y="2117558"/>
            <a:ext cx="7315200" cy="2057400"/>
          </a:xfrm>
        </p:spPr>
        <p:txBody>
          <a:bodyPr>
            <a:normAutofit fontScale="92500"/>
          </a:bodyPr>
          <a:lstStyle/>
          <a:p>
            <a:pPr marL="0" indent="0">
              <a:lnSpc>
                <a:spcPct val="80000"/>
              </a:lnSpc>
              <a:buNone/>
            </a:pPr>
            <a:r>
              <a:rPr lang="en-US" sz="2400"/>
              <a:t>Varicella vaccine and MMR vaccine were administered to a 12 month old child. Before the child left the office the nurse noticed that the MMR vaccine expired at the end of the previous month (2 days ago).</a:t>
            </a:r>
          </a:p>
          <a:p>
            <a:pPr marL="0" indent="0">
              <a:lnSpc>
                <a:spcPct val="80000"/>
              </a:lnSpc>
              <a:buNone/>
            </a:pPr>
            <a:endParaRPr lang="en-US" sz="2400"/>
          </a:p>
          <a:p>
            <a:pPr marL="0" indent="0">
              <a:lnSpc>
                <a:spcPct val="80000"/>
              </a:lnSpc>
              <a:buNone/>
            </a:pPr>
            <a:r>
              <a:rPr lang="en-US" sz="2400" b="1">
                <a:solidFill>
                  <a:srgbClr val="FFFF99"/>
                </a:solidFill>
              </a:rPr>
              <a:t>What action should you take?</a:t>
            </a:r>
            <a:r>
              <a:rPr lang="en-US" sz="2400" b="1"/>
              <a:t>   </a:t>
            </a:r>
          </a:p>
        </p:txBody>
      </p:sp>
      <p:sp>
        <p:nvSpPr>
          <p:cNvPr id="3" name="Slide Number Placeholder 2"/>
          <p:cNvSpPr>
            <a:spLocks noGrp="1"/>
          </p:cNvSpPr>
          <p:nvPr>
            <p:ph type="sldNum" sz="quarter" idx="12"/>
          </p:nvPr>
        </p:nvSpPr>
        <p:spPr/>
        <p:txBody>
          <a:bodyPr/>
          <a:lstStyle/>
          <a:p>
            <a:fld id="{6D22F896-40B5-4ADD-8801-0D06FADFA095}" type="slidenum">
              <a:rPr lang="en-US" smtClean="0"/>
              <a:t>156</a:t>
            </a:fld>
            <a:endParaRPr lang="en-US"/>
          </a:p>
        </p:txBody>
      </p:sp>
      <p:sp>
        <p:nvSpPr>
          <p:cNvPr id="4" name="Footer Placeholder 3">
            <a:extLst>
              <a:ext uri="{FF2B5EF4-FFF2-40B4-BE49-F238E27FC236}">
                <a16:creationId xmlns:a16="http://schemas.microsoft.com/office/drawing/2014/main" id="{65F9B282-A73C-4946-808C-812E93963906}"/>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6499490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2438400" y="739191"/>
            <a:ext cx="7772400" cy="838200"/>
          </a:xfrm>
        </p:spPr>
        <p:txBody>
          <a:bodyPr/>
          <a:lstStyle/>
          <a:p>
            <a:pPr algn="l"/>
            <a:r>
              <a:rPr lang="en-US" sz="4800" b="1" i="1">
                <a:solidFill>
                  <a:srgbClr val="FFFF99"/>
                </a:solidFill>
              </a:rPr>
              <a:t>Test Your Knowledge!</a:t>
            </a:r>
          </a:p>
        </p:txBody>
      </p:sp>
      <p:sp>
        <p:nvSpPr>
          <p:cNvPr id="400387" name="Rectangle 3"/>
          <p:cNvSpPr>
            <a:spLocks noGrp="1" noChangeArrowheads="1"/>
          </p:cNvSpPr>
          <p:nvPr>
            <p:ph type="body" idx="4294967295"/>
          </p:nvPr>
        </p:nvSpPr>
        <p:spPr>
          <a:xfrm>
            <a:off x="2438400" y="1947862"/>
            <a:ext cx="7315200" cy="2057400"/>
          </a:xfrm>
        </p:spPr>
        <p:txBody>
          <a:bodyPr>
            <a:normAutofit fontScale="92500"/>
          </a:bodyPr>
          <a:lstStyle/>
          <a:p>
            <a:pPr marL="0" indent="0">
              <a:lnSpc>
                <a:spcPct val="80000"/>
              </a:lnSpc>
              <a:buNone/>
            </a:pPr>
            <a:r>
              <a:rPr lang="en-US" sz="2400"/>
              <a:t>Varicella vaccine and MMR vaccine were administered to a 12 month old child. Before the child left the office the nurse noticed that the MMR vaccine expired at the end of the previous month (2 days ago).</a:t>
            </a:r>
          </a:p>
          <a:p>
            <a:pPr marL="0" indent="0">
              <a:lnSpc>
                <a:spcPct val="80000"/>
              </a:lnSpc>
              <a:buNone/>
            </a:pPr>
            <a:endParaRPr lang="en-US" sz="2400"/>
          </a:p>
          <a:p>
            <a:pPr marL="0" indent="0">
              <a:lnSpc>
                <a:spcPct val="80000"/>
              </a:lnSpc>
              <a:buNone/>
            </a:pPr>
            <a:r>
              <a:rPr lang="en-US" sz="2400" b="1">
                <a:solidFill>
                  <a:srgbClr val="FFFF99"/>
                </a:solidFill>
              </a:rPr>
              <a:t>What action should you take?</a:t>
            </a:r>
            <a:r>
              <a:rPr lang="en-US" sz="2400" b="1"/>
              <a:t>  </a:t>
            </a:r>
          </a:p>
        </p:txBody>
      </p:sp>
      <p:sp>
        <p:nvSpPr>
          <p:cNvPr id="400388" name="Text Box 4"/>
          <p:cNvSpPr txBox="1">
            <a:spLocks noChangeArrowheads="1"/>
          </p:cNvSpPr>
          <p:nvPr/>
        </p:nvSpPr>
        <p:spPr bwMode="auto">
          <a:xfrm>
            <a:off x="2438400" y="4005262"/>
            <a:ext cx="7315200" cy="1938338"/>
          </a:xfrm>
          <a:prstGeom prst="rect">
            <a:avLst/>
          </a:prstGeom>
          <a:noFill/>
          <a:ln w="9525">
            <a:noFill/>
            <a:miter lim="800000"/>
            <a:headEnd/>
            <a:tailEnd/>
          </a:ln>
        </p:spPr>
        <p:txBody>
          <a:bodyPr>
            <a:spAutoFit/>
          </a:bodyPr>
          <a:lstStyle/>
          <a:p>
            <a:pPr>
              <a:spcBef>
                <a:spcPts val="600"/>
              </a:spcBef>
            </a:pPr>
            <a:r>
              <a:rPr lang="en-US" sz="2400">
                <a:solidFill>
                  <a:srgbClr val="FFFFFF"/>
                </a:solidFill>
                <a:latin typeface="Calibri"/>
              </a:rPr>
              <a:t>The dose must be repeated. Because MMR is a live virus vaccine </a:t>
            </a:r>
            <a:r>
              <a:rPr lang="en-US" sz="2400" u="sng">
                <a:solidFill>
                  <a:srgbClr val="FFFFFF"/>
                </a:solidFill>
                <a:latin typeface="Calibri"/>
              </a:rPr>
              <a:t>you must wait at least 4 weeks after the expired dose</a:t>
            </a:r>
            <a:r>
              <a:rPr lang="en-US" sz="2400">
                <a:solidFill>
                  <a:srgbClr val="FFFFFF"/>
                </a:solidFill>
                <a:latin typeface="Calibri"/>
              </a:rPr>
              <a:t> was given before repeating the vaccine. If the expired dose was an inactivated vaccine, the dose should be repeated as soon as possible. </a:t>
            </a:r>
          </a:p>
        </p:txBody>
      </p:sp>
      <p:sp>
        <p:nvSpPr>
          <p:cNvPr id="474117" name="Text Box 5"/>
          <p:cNvSpPr txBox="1">
            <a:spLocks noChangeArrowheads="1"/>
          </p:cNvSpPr>
          <p:nvPr/>
        </p:nvSpPr>
        <p:spPr bwMode="auto">
          <a:xfrm>
            <a:off x="2438400" y="6240380"/>
            <a:ext cx="7772400" cy="307777"/>
          </a:xfrm>
          <a:prstGeom prst="rect">
            <a:avLst/>
          </a:prstGeom>
          <a:noFill/>
          <a:ln w="9525">
            <a:noFill/>
            <a:miter lim="800000"/>
            <a:headEnd/>
            <a:tailEnd/>
          </a:ln>
        </p:spPr>
        <p:txBody>
          <a:bodyPr wrap="square">
            <a:spAutoFit/>
          </a:bodyPr>
          <a:lstStyle/>
          <a:p>
            <a:pPr>
              <a:defRPr/>
            </a:pPr>
            <a:r>
              <a:rPr lang="en-US" sz="1400" b="1">
                <a:solidFill>
                  <a:srgbClr val="FFFFFF"/>
                </a:solidFill>
                <a:latin typeface="Calibri"/>
              </a:rPr>
              <a:t> *Immunization Action Coalition, Ask the Experts IAC Express, Issue number 789: April 6, 2009</a:t>
            </a:r>
          </a:p>
        </p:txBody>
      </p:sp>
      <p:sp>
        <p:nvSpPr>
          <p:cNvPr id="3" name="Slide Number Placeholder 2"/>
          <p:cNvSpPr>
            <a:spLocks noGrp="1"/>
          </p:cNvSpPr>
          <p:nvPr>
            <p:ph type="sldNum" sz="quarter" idx="12"/>
          </p:nvPr>
        </p:nvSpPr>
        <p:spPr/>
        <p:txBody>
          <a:bodyPr/>
          <a:lstStyle/>
          <a:p>
            <a:fld id="{6D22F896-40B5-4ADD-8801-0D06FADFA095}" type="slidenum">
              <a:rPr lang="en-US" smtClean="0"/>
              <a:t>157</a:t>
            </a:fld>
            <a:endParaRPr lang="en-US"/>
          </a:p>
        </p:txBody>
      </p:sp>
      <p:sp>
        <p:nvSpPr>
          <p:cNvPr id="4" name="Footer Placeholder 3">
            <a:extLst>
              <a:ext uri="{FF2B5EF4-FFF2-40B4-BE49-F238E27FC236}">
                <a16:creationId xmlns:a16="http://schemas.microsoft.com/office/drawing/2014/main" id="{B6992D7B-04DB-9A47-8084-AD371CA6C84E}"/>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140433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ctrTitle" idx="4294967295"/>
          </p:nvPr>
        </p:nvSpPr>
        <p:spPr>
          <a:xfrm>
            <a:off x="2362200" y="697468"/>
            <a:ext cx="7772400" cy="1066800"/>
          </a:xfrm>
        </p:spPr>
        <p:txBody>
          <a:bodyPr/>
          <a:lstStyle/>
          <a:p>
            <a:pPr algn="l" eaLnBrk="1" hangingPunct="1"/>
            <a:r>
              <a:rPr lang="en-US" sz="4800" b="1" i="1">
                <a:solidFill>
                  <a:srgbClr val="FFFF99"/>
                </a:solidFill>
              </a:rPr>
              <a:t>Test Your Knowledge!</a:t>
            </a:r>
          </a:p>
        </p:txBody>
      </p:sp>
      <p:sp>
        <p:nvSpPr>
          <p:cNvPr id="332803" name="Rectangle 3"/>
          <p:cNvSpPr>
            <a:spLocks noGrp="1" noChangeArrowheads="1"/>
          </p:cNvSpPr>
          <p:nvPr>
            <p:ph type="subTitle" idx="4294967295"/>
          </p:nvPr>
        </p:nvSpPr>
        <p:spPr>
          <a:xfrm>
            <a:off x="2362200" y="2133600"/>
            <a:ext cx="7467600" cy="1295400"/>
          </a:xfrm>
        </p:spPr>
        <p:txBody>
          <a:bodyPr>
            <a:normAutofit fontScale="92500" lnSpcReduction="10000"/>
          </a:bodyPr>
          <a:lstStyle/>
          <a:p>
            <a:pPr marL="0" indent="0">
              <a:buNone/>
            </a:pPr>
            <a:r>
              <a:rPr lang="en-US" sz="2400"/>
              <a:t>Four month old Lucas was given Tdap instead of DTaP.</a:t>
            </a:r>
          </a:p>
          <a:p>
            <a:pPr marL="0" indent="0">
              <a:buNone/>
            </a:pPr>
            <a:endParaRPr lang="en-US" sz="2400"/>
          </a:p>
          <a:p>
            <a:pPr marL="0" indent="0">
              <a:buNone/>
            </a:pPr>
            <a:r>
              <a:rPr lang="en-US" sz="2400" b="1">
                <a:solidFill>
                  <a:schemeClr val="accent5">
                    <a:lumMod val="60000"/>
                    <a:lumOff val="40000"/>
                  </a:schemeClr>
                </a:solidFill>
              </a:rPr>
              <a:t>What should be done?</a:t>
            </a:r>
            <a:r>
              <a:rPr lang="en-US" b="1">
                <a:solidFill>
                  <a:schemeClr val="accent5">
                    <a:lumMod val="60000"/>
                    <a:lumOff val="40000"/>
                  </a:schemeClr>
                </a:solidFill>
              </a:rPr>
              <a:t>  </a:t>
            </a:r>
          </a:p>
        </p:txBody>
      </p:sp>
      <p:sp>
        <p:nvSpPr>
          <p:cNvPr id="332804" name="Rectangle 6"/>
          <p:cNvSpPr>
            <a:spLocks noChangeArrowheads="1"/>
          </p:cNvSpPr>
          <p:nvPr/>
        </p:nvSpPr>
        <p:spPr bwMode="auto">
          <a:xfrm>
            <a:off x="3160713" y="6375400"/>
            <a:ext cx="184150" cy="304800"/>
          </a:xfrm>
          <a:prstGeom prst="rect">
            <a:avLst/>
          </a:prstGeom>
          <a:noFill/>
          <a:ln w="9525">
            <a:noFill/>
            <a:miter lim="800000"/>
            <a:headEnd/>
            <a:tailEnd/>
          </a:ln>
        </p:spPr>
        <p:txBody>
          <a:bodyPr wrap="none">
            <a:spAutoFit/>
          </a:bodyPr>
          <a:lstStyle/>
          <a:p>
            <a:endParaRPr lang="en-US" sz="1400" b="1">
              <a:solidFill>
                <a:srgbClr val="FFFFFF"/>
              </a:solidFill>
            </a:endParaRPr>
          </a:p>
        </p:txBody>
      </p:sp>
      <p:sp>
        <p:nvSpPr>
          <p:cNvPr id="8" name="TextBox 7"/>
          <p:cNvSpPr txBox="1"/>
          <p:nvPr/>
        </p:nvSpPr>
        <p:spPr>
          <a:xfrm>
            <a:off x="2514600" y="3429000"/>
            <a:ext cx="7315200" cy="369332"/>
          </a:xfrm>
          <a:prstGeom prst="rect">
            <a:avLst/>
          </a:prstGeom>
          <a:noFill/>
        </p:spPr>
        <p:txBody>
          <a:bodyPr wrap="square" rtlCol="0">
            <a:spAutoFit/>
          </a:bodyPr>
          <a:lstStyle/>
          <a:p>
            <a:endParaRPr lang="en-US">
              <a:solidFill>
                <a:srgbClr val="FFFFFF"/>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16</a:t>
            </a:fld>
            <a:endParaRPr lang="en-US"/>
          </a:p>
        </p:txBody>
      </p:sp>
      <p:sp>
        <p:nvSpPr>
          <p:cNvPr id="4" name="Footer Placeholder 3">
            <a:extLst>
              <a:ext uri="{FF2B5EF4-FFF2-40B4-BE49-F238E27FC236}">
                <a16:creationId xmlns:a16="http://schemas.microsoft.com/office/drawing/2014/main" id="{3BE82FA6-EA7E-8F47-9AE2-E1D180CA70DB}"/>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524498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ctrTitle" idx="4294967295"/>
          </p:nvPr>
        </p:nvSpPr>
        <p:spPr>
          <a:xfrm>
            <a:off x="2514600" y="217944"/>
            <a:ext cx="7772400" cy="1066800"/>
          </a:xfrm>
        </p:spPr>
        <p:txBody>
          <a:bodyPr/>
          <a:lstStyle/>
          <a:p>
            <a:pPr algn="l" eaLnBrk="1" hangingPunct="1"/>
            <a:r>
              <a:rPr lang="en-US" sz="4800" b="1" i="1">
                <a:solidFill>
                  <a:srgbClr val="FFFF99"/>
                </a:solidFill>
              </a:rPr>
              <a:t>Test Your Knowledge!</a:t>
            </a:r>
          </a:p>
        </p:txBody>
      </p:sp>
      <p:sp>
        <p:nvSpPr>
          <p:cNvPr id="332803" name="Rectangle 3"/>
          <p:cNvSpPr>
            <a:spLocks noGrp="1" noChangeArrowheads="1"/>
          </p:cNvSpPr>
          <p:nvPr>
            <p:ph type="subTitle" idx="4294967295"/>
          </p:nvPr>
        </p:nvSpPr>
        <p:spPr>
          <a:xfrm>
            <a:off x="2358389" y="1376928"/>
            <a:ext cx="8101263" cy="1295400"/>
          </a:xfrm>
        </p:spPr>
        <p:txBody>
          <a:bodyPr>
            <a:normAutofit fontScale="55000" lnSpcReduction="20000"/>
          </a:bodyPr>
          <a:lstStyle/>
          <a:p>
            <a:pPr marL="0" indent="0">
              <a:buNone/>
            </a:pPr>
            <a:endParaRPr lang="en-US" sz="2400"/>
          </a:p>
          <a:p>
            <a:pPr marL="0" indent="0">
              <a:buNone/>
            </a:pPr>
            <a:r>
              <a:rPr lang="en-US" sz="4400"/>
              <a:t>Four month old Lucas was given Tdap instead of DTaP.</a:t>
            </a:r>
          </a:p>
          <a:p>
            <a:pPr marL="0" indent="0">
              <a:buNone/>
            </a:pPr>
            <a:r>
              <a:rPr lang="en-US" sz="4400" b="1">
                <a:solidFill>
                  <a:schemeClr val="accent5">
                    <a:lumMod val="60000"/>
                    <a:lumOff val="40000"/>
                  </a:schemeClr>
                </a:solidFill>
              </a:rPr>
              <a:t>What should be done?  </a:t>
            </a:r>
          </a:p>
        </p:txBody>
      </p:sp>
      <p:sp>
        <p:nvSpPr>
          <p:cNvPr id="332804" name="Rectangle 6"/>
          <p:cNvSpPr>
            <a:spLocks noChangeArrowheads="1"/>
          </p:cNvSpPr>
          <p:nvPr/>
        </p:nvSpPr>
        <p:spPr bwMode="auto">
          <a:xfrm>
            <a:off x="3160713" y="6375400"/>
            <a:ext cx="184150" cy="304800"/>
          </a:xfrm>
          <a:prstGeom prst="rect">
            <a:avLst/>
          </a:prstGeom>
          <a:noFill/>
          <a:ln w="9525">
            <a:noFill/>
            <a:miter lim="800000"/>
            <a:headEnd/>
            <a:tailEnd/>
          </a:ln>
        </p:spPr>
        <p:txBody>
          <a:bodyPr wrap="none">
            <a:spAutoFit/>
          </a:bodyPr>
          <a:lstStyle/>
          <a:p>
            <a:endParaRPr lang="en-US" sz="1400" b="1">
              <a:solidFill>
                <a:srgbClr val="FFFFFF"/>
              </a:solidFill>
            </a:endParaRPr>
          </a:p>
        </p:txBody>
      </p:sp>
      <p:sp>
        <p:nvSpPr>
          <p:cNvPr id="8" name="TextBox 7"/>
          <p:cNvSpPr txBox="1"/>
          <p:nvPr/>
        </p:nvSpPr>
        <p:spPr>
          <a:xfrm>
            <a:off x="2514600" y="3429000"/>
            <a:ext cx="7315200" cy="369332"/>
          </a:xfrm>
          <a:prstGeom prst="rect">
            <a:avLst/>
          </a:prstGeom>
          <a:noFill/>
        </p:spPr>
        <p:txBody>
          <a:bodyPr wrap="square" rtlCol="0">
            <a:spAutoFit/>
          </a:bodyPr>
          <a:lstStyle/>
          <a:p>
            <a:endParaRPr lang="en-US">
              <a:solidFill>
                <a:srgbClr val="FFFFFF"/>
              </a:solidFill>
              <a:latin typeface="Calibri"/>
            </a:endParaRPr>
          </a:p>
        </p:txBody>
      </p:sp>
      <p:sp>
        <p:nvSpPr>
          <p:cNvPr id="69635" name="Rectangle 3"/>
          <p:cNvSpPr>
            <a:spLocks noChangeArrowheads="1"/>
          </p:cNvSpPr>
          <p:nvPr/>
        </p:nvSpPr>
        <p:spPr bwMode="auto">
          <a:xfrm>
            <a:off x="742950" y="2672328"/>
            <a:ext cx="1037844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a:solidFill>
                  <a:srgbClr val="FFFFFF"/>
                </a:solidFill>
                <a:ea typeface="Calibri" pitchFamily="34" charset="0"/>
                <a:cs typeface="Times New Roman" pitchFamily="18" charset="0"/>
              </a:rPr>
              <a:t>If Tdap was inadvertently given to a child under age 7 years:</a:t>
            </a:r>
          </a:p>
          <a:p>
            <a:pPr marL="342900" indent="-342900">
              <a:buFont typeface="Arial" panose="020B0604020202020204" pitchFamily="34" charset="0"/>
              <a:buChar char="•"/>
            </a:pPr>
            <a:r>
              <a:rPr lang="en-US" sz="2400">
                <a:solidFill>
                  <a:srgbClr val="FFFFFF"/>
                </a:solidFill>
                <a:ea typeface="Calibri" pitchFamily="34" charset="0"/>
                <a:cs typeface="Times New Roman" pitchFamily="18" charset="0"/>
              </a:rPr>
              <a:t>It should not be counted as either the first, second, or third dose of DTaP. </a:t>
            </a:r>
          </a:p>
          <a:p>
            <a:pPr marL="342900" indent="-342900">
              <a:buFont typeface="Arial" panose="020B0604020202020204" pitchFamily="34" charset="0"/>
              <a:buChar char="•"/>
            </a:pPr>
            <a:r>
              <a:rPr lang="en-US" sz="2400">
                <a:solidFill>
                  <a:srgbClr val="FFFFFF"/>
                </a:solidFill>
                <a:ea typeface="Calibri" pitchFamily="34" charset="0"/>
                <a:cs typeface="Times New Roman" pitchFamily="18" charset="0"/>
              </a:rPr>
              <a:t>The dose should be repeated with DTaP. Continue vaccinating on schedule. </a:t>
            </a:r>
          </a:p>
          <a:p>
            <a:pPr marL="342900" indent="-342900">
              <a:buFont typeface="Arial" panose="020B0604020202020204" pitchFamily="34" charset="0"/>
              <a:buChar char="•"/>
            </a:pPr>
            <a:r>
              <a:rPr lang="en-US" sz="2400">
                <a:solidFill>
                  <a:srgbClr val="FFFFFF"/>
                </a:solidFill>
                <a:ea typeface="Calibri" pitchFamily="34" charset="0"/>
                <a:cs typeface="Times New Roman" pitchFamily="18" charset="0"/>
              </a:rPr>
              <a:t>If the dose of Tdap was administered for the fourth or fifth DTaP dose, the Tdap dose can be counted as valid. </a:t>
            </a:r>
          </a:p>
          <a:p>
            <a:pPr marL="342900" indent="-342900">
              <a:buFont typeface="Arial" panose="020B0604020202020204" pitchFamily="34" charset="0"/>
              <a:buChar char="•"/>
            </a:pPr>
            <a:endParaRPr lang="en-US" sz="2400" b="1">
              <a:solidFill>
                <a:srgbClr val="FFFFFF"/>
              </a:solidFill>
              <a:ea typeface="Calibri" pitchFamily="34" charset="0"/>
              <a:cs typeface="Times New Roman" pitchFamily="18" charset="0"/>
            </a:endParaRPr>
          </a:p>
          <a:p>
            <a:pPr algn="ctr"/>
            <a:r>
              <a:rPr lang="en-US" sz="2400" b="1">
                <a:solidFill>
                  <a:srgbClr val="FFFF00">
                    <a:lumMod val="40000"/>
                    <a:lumOff val="60000"/>
                  </a:srgbClr>
                </a:solidFill>
                <a:ea typeface="Calibri" pitchFamily="34" charset="0"/>
                <a:cs typeface="Times New Roman" pitchFamily="18" charset="0"/>
              </a:rPr>
              <a:t>Please remind your staff to always check the vaccine vial at least 3 times before administering any vaccine.</a:t>
            </a:r>
            <a:endParaRPr lang="en-US" b="1">
              <a:solidFill>
                <a:srgbClr val="FFFF00">
                  <a:lumMod val="40000"/>
                  <a:lumOff val="60000"/>
                </a:srgbClr>
              </a:solidFill>
              <a:cs typeface="Arial" pitchFamily="34" charset="0"/>
            </a:endParaRPr>
          </a:p>
        </p:txBody>
      </p:sp>
      <p:sp>
        <p:nvSpPr>
          <p:cNvPr id="10" name="Rectangle 9"/>
          <p:cNvSpPr/>
          <p:nvPr/>
        </p:nvSpPr>
        <p:spPr>
          <a:xfrm>
            <a:off x="3344863" y="6375400"/>
            <a:ext cx="5366982" cy="307777"/>
          </a:xfrm>
          <a:prstGeom prst="rect">
            <a:avLst/>
          </a:prstGeom>
        </p:spPr>
        <p:txBody>
          <a:bodyPr wrap="none">
            <a:spAutoFit/>
          </a:bodyPr>
          <a:lstStyle/>
          <a:p>
            <a:pPr>
              <a:defRPr/>
            </a:pPr>
            <a:r>
              <a:rPr lang="en-US" sz="1400" b="1">
                <a:solidFill>
                  <a:srgbClr val="FFFFFF"/>
                </a:solidFill>
                <a:latin typeface="Calibri"/>
              </a:rPr>
              <a:t>Immunization Action Coalition, Ask the Experts - Reviewed July 2014</a:t>
            </a:r>
          </a:p>
        </p:txBody>
      </p:sp>
      <p:sp>
        <p:nvSpPr>
          <p:cNvPr id="3" name="Slide Number Placeholder 2"/>
          <p:cNvSpPr>
            <a:spLocks noGrp="1"/>
          </p:cNvSpPr>
          <p:nvPr>
            <p:ph type="sldNum" sz="quarter" idx="12"/>
          </p:nvPr>
        </p:nvSpPr>
        <p:spPr/>
        <p:txBody>
          <a:bodyPr/>
          <a:lstStyle/>
          <a:p>
            <a:fld id="{6D22F896-40B5-4ADD-8801-0D06FADFA095}" type="slidenum">
              <a:rPr lang="en-US" smtClean="0"/>
              <a:t>17</a:t>
            </a:fld>
            <a:endParaRPr lang="en-US"/>
          </a:p>
        </p:txBody>
      </p:sp>
      <p:sp>
        <p:nvSpPr>
          <p:cNvPr id="4" name="Footer Placeholder 3">
            <a:extLst>
              <a:ext uri="{FF2B5EF4-FFF2-40B4-BE49-F238E27FC236}">
                <a16:creationId xmlns:a16="http://schemas.microsoft.com/office/drawing/2014/main" id="{70D83D3E-40BA-144D-8A1E-82FA45D05B6E}"/>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228972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g0020"/>
          <p:cNvPicPr>
            <a:picLocks noChangeAspect="1" noChangeArrowheads="1"/>
          </p:cNvPicPr>
          <p:nvPr/>
        </p:nvPicPr>
        <p:blipFill>
          <a:blip r:embed="rId3" cstate="print"/>
          <a:srcRect/>
          <a:stretch>
            <a:fillRect/>
          </a:stretch>
        </p:blipFill>
        <p:spPr bwMode="auto">
          <a:xfrm>
            <a:off x="8715124" y="240290"/>
            <a:ext cx="2879725" cy="1919288"/>
          </a:xfrm>
          <a:prstGeom prst="rect">
            <a:avLst/>
          </a:prstGeom>
          <a:noFill/>
          <a:ln w="9525">
            <a:noFill/>
            <a:miter lim="800000"/>
            <a:headEnd/>
            <a:tailEnd/>
          </a:ln>
        </p:spPr>
      </p:pic>
      <p:sp>
        <p:nvSpPr>
          <p:cNvPr id="1028" name="Text Box 5"/>
          <p:cNvSpPr txBox="1">
            <a:spLocks noChangeArrowheads="1"/>
          </p:cNvSpPr>
          <p:nvPr/>
        </p:nvSpPr>
        <p:spPr bwMode="auto">
          <a:xfrm>
            <a:off x="1524000" y="4038600"/>
            <a:ext cx="8693150" cy="457200"/>
          </a:xfrm>
          <a:prstGeom prst="rect">
            <a:avLst/>
          </a:prstGeom>
          <a:noFill/>
          <a:ln w="9525">
            <a:noFill/>
            <a:miter lim="800000"/>
            <a:headEnd/>
            <a:tailEnd/>
          </a:ln>
        </p:spPr>
        <p:txBody>
          <a:bodyPr>
            <a:spAutoFit/>
          </a:bodyPr>
          <a:lstStyle/>
          <a:p>
            <a:pPr>
              <a:spcBef>
                <a:spcPct val="50000"/>
              </a:spcBef>
            </a:pPr>
            <a:endParaRPr lang="en-US" sz="2400">
              <a:latin typeface="Calibri" pitchFamily="34" charset="0"/>
            </a:endParaRPr>
          </a:p>
        </p:txBody>
      </p:sp>
      <p:graphicFrame>
        <p:nvGraphicFramePr>
          <p:cNvPr id="1026" name="Object 11"/>
          <p:cNvGraphicFramePr>
            <a:graphicFrameLocks noChangeAspect="1"/>
          </p:cNvGraphicFramePr>
          <p:nvPr/>
        </p:nvGraphicFramePr>
        <p:xfrm>
          <a:off x="10149430" y="2045219"/>
          <a:ext cx="1450975" cy="1600200"/>
        </p:xfrm>
        <a:graphic>
          <a:graphicData uri="http://schemas.openxmlformats.org/presentationml/2006/ole">
            <mc:AlternateContent xmlns:mc="http://schemas.openxmlformats.org/markup-compatibility/2006">
              <mc:Choice xmlns:v="urn:schemas-microsoft-com:vml" Requires="v">
                <p:oleObj name="Image" r:id="rId4" imgW="2320000" imgH="2560000" progId="">
                  <p:embed/>
                </p:oleObj>
              </mc:Choice>
              <mc:Fallback>
                <p:oleObj name="Image" r:id="rId4" imgW="2320000" imgH="2560000" progId="">
                  <p:embed/>
                  <p:pic>
                    <p:nvPicPr>
                      <p:cNvPr id="1026"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9430" y="2045219"/>
                        <a:ext cx="1450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9" name="Picture 9" descr="hib_aap006"/>
          <p:cNvPicPr>
            <a:picLocks noChangeAspect="1" noChangeArrowheads="1"/>
          </p:cNvPicPr>
          <p:nvPr/>
        </p:nvPicPr>
        <p:blipFill>
          <a:blip r:embed="rId6" cstate="print"/>
          <a:srcRect/>
          <a:stretch>
            <a:fillRect/>
          </a:stretch>
        </p:blipFill>
        <p:spPr bwMode="auto">
          <a:xfrm>
            <a:off x="8097586" y="1922849"/>
            <a:ext cx="2057400" cy="1825625"/>
          </a:xfrm>
          <a:prstGeom prst="rect">
            <a:avLst/>
          </a:prstGeom>
          <a:noFill/>
          <a:ln w="9525">
            <a:noFill/>
            <a:miter lim="800000"/>
            <a:headEnd/>
            <a:tailEnd/>
          </a:ln>
        </p:spPr>
      </p:pic>
      <p:sp>
        <p:nvSpPr>
          <p:cNvPr id="1030" name="Text Box 12"/>
          <p:cNvSpPr txBox="1">
            <a:spLocks noChangeArrowheads="1"/>
          </p:cNvSpPr>
          <p:nvPr/>
        </p:nvSpPr>
        <p:spPr bwMode="auto">
          <a:xfrm>
            <a:off x="826478" y="459704"/>
            <a:ext cx="6664568" cy="1323439"/>
          </a:xfrm>
          <a:prstGeom prst="rect">
            <a:avLst/>
          </a:prstGeom>
          <a:noFill/>
          <a:ln w="9525">
            <a:noFill/>
            <a:miter lim="800000"/>
            <a:headEnd/>
            <a:tailEnd/>
          </a:ln>
        </p:spPr>
        <p:txBody>
          <a:bodyPr wrap="square">
            <a:spAutoFit/>
          </a:bodyPr>
          <a:lstStyle/>
          <a:p>
            <a:pPr algn="ctr">
              <a:spcBef>
                <a:spcPct val="50000"/>
              </a:spcBef>
            </a:pPr>
            <a:r>
              <a:rPr lang="en-US" sz="4000" i="1" err="1">
                <a:solidFill>
                  <a:srgbClr val="FFFF99"/>
                </a:solidFill>
                <a:latin typeface="+mj-lt"/>
              </a:rPr>
              <a:t>Haemophilus</a:t>
            </a:r>
            <a:r>
              <a:rPr lang="en-US" sz="4000" i="1">
                <a:solidFill>
                  <a:srgbClr val="FFFF99"/>
                </a:solidFill>
                <a:latin typeface="+mj-lt"/>
              </a:rPr>
              <a:t> </a:t>
            </a:r>
            <a:r>
              <a:rPr lang="en-US" sz="4000" i="1" err="1">
                <a:solidFill>
                  <a:srgbClr val="FFFF99"/>
                </a:solidFill>
                <a:latin typeface="+mj-lt"/>
              </a:rPr>
              <a:t>influenzae</a:t>
            </a:r>
            <a:r>
              <a:rPr lang="en-US" sz="4000">
                <a:solidFill>
                  <a:srgbClr val="FFFF99"/>
                </a:solidFill>
                <a:latin typeface="+mj-lt"/>
              </a:rPr>
              <a:t> type b (Hib)*</a:t>
            </a:r>
          </a:p>
        </p:txBody>
      </p:sp>
      <p:sp>
        <p:nvSpPr>
          <p:cNvPr id="1031" name="Rectangle 9"/>
          <p:cNvSpPr>
            <a:spLocks noChangeArrowheads="1"/>
          </p:cNvSpPr>
          <p:nvPr/>
        </p:nvSpPr>
        <p:spPr bwMode="auto">
          <a:xfrm>
            <a:off x="633046" y="2260424"/>
            <a:ext cx="6488722" cy="1384995"/>
          </a:xfrm>
          <a:prstGeom prst="rect">
            <a:avLst/>
          </a:prstGeom>
          <a:noFill/>
          <a:ln w="9525">
            <a:noFill/>
            <a:miter lim="800000"/>
            <a:headEnd/>
            <a:tailEnd/>
          </a:ln>
        </p:spPr>
        <p:txBody>
          <a:bodyPr wrap="square">
            <a:spAutoFit/>
          </a:bodyPr>
          <a:lstStyle/>
          <a:p>
            <a:r>
              <a:rPr lang="en-US" sz="2800">
                <a:latin typeface="Arial" panose="020B0604020202020204" pitchFamily="34" charset="0"/>
                <a:cs typeface="Arial" panose="020B0604020202020204" pitchFamily="34" charset="0"/>
              </a:rPr>
              <a:t>        ACIP recommends Hib vaccine:</a:t>
            </a:r>
          </a:p>
          <a:p>
            <a:pPr algn="ctr"/>
            <a:r>
              <a:rPr lang="en-US" sz="2800">
                <a:latin typeface="Arial" panose="020B0604020202020204" pitchFamily="34" charset="0"/>
                <a:cs typeface="Arial" panose="020B0604020202020204" pitchFamily="34" charset="0"/>
              </a:rPr>
              <a:t>   3 or 4 doses for children                                </a:t>
            </a:r>
          </a:p>
          <a:p>
            <a:pPr algn="ctr"/>
            <a:r>
              <a:rPr lang="en-US" sz="2800">
                <a:latin typeface="Arial" panose="020B0604020202020204" pitchFamily="34" charset="0"/>
                <a:cs typeface="Arial" panose="020B0604020202020204" pitchFamily="34" charset="0"/>
              </a:rPr>
              <a:t>   2 through 15 months of age</a:t>
            </a:r>
            <a:r>
              <a:rPr lang="en-US" sz="2800">
                <a:solidFill>
                  <a:schemeClr val="bg1"/>
                </a:solidFill>
                <a:latin typeface="Arial" panose="020B0604020202020204" pitchFamily="34" charset="0"/>
                <a:cs typeface="Arial" panose="020B0604020202020204" pitchFamily="34" charset="0"/>
              </a:rPr>
              <a:t> </a:t>
            </a:r>
          </a:p>
        </p:txBody>
      </p:sp>
      <p:sp>
        <p:nvSpPr>
          <p:cNvPr id="8" name="Rectangle 7"/>
          <p:cNvSpPr/>
          <p:nvPr/>
        </p:nvSpPr>
        <p:spPr>
          <a:xfrm>
            <a:off x="633046" y="5409368"/>
            <a:ext cx="10961803" cy="954107"/>
          </a:xfrm>
          <a:prstGeom prst="rect">
            <a:avLst/>
          </a:prstGeom>
        </p:spPr>
        <p:txBody>
          <a:bodyPr wrap="square">
            <a:spAutoFit/>
          </a:bodyPr>
          <a:lstStyle/>
          <a:p>
            <a:pPr marL="457200" indent="-457200">
              <a:buFont typeface="Arial" panose="020B0604020202020204" pitchFamily="34" charset="0"/>
              <a:buChar char="•"/>
              <a:defRPr/>
            </a:pPr>
            <a:r>
              <a:rPr lang="en-US" sz="2800"/>
              <a:t>One dose of </a:t>
            </a:r>
            <a:r>
              <a:rPr lang="en-US" sz="2800" err="1"/>
              <a:t>Hib</a:t>
            </a:r>
            <a:r>
              <a:rPr lang="en-US" sz="2800"/>
              <a:t> may be given to adults with </a:t>
            </a:r>
            <a:r>
              <a:rPr lang="en-US" sz="2800" err="1"/>
              <a:t>immunocompromising</a:t>
            </a:r>
            <a:r>
              <a:rPr lang="en-US" sz="2800"/>
              <a:t> conditions.</a:t>
            </a:r>
          </a:p>
        </p:txBody>
      </p:sp>
      <p:sp>
        <p:nvSpPr>
          <p:cNvPr id="2" name="TextBox 1"/>
          <p:cNvSpPr txBox="1"/>
          <p:nvPr/>
        </p:nvSpPr>
        <p:spPr>
          <a:xfrm>
            <a:off x="633046" y="4037886"/>
            <a:ext cx="10462846" cy="1384995"/>
          </a:xfrm>
          <a:prstGeom prst="rect">
            <a:avLst/>
          </a:prstGeom>
          <a:noFill/>
        </p:spPr>
        <p:txBody>
          <a:bodyPr wrap="square" rtlCol="0">
            <a:spAutoFit/>
          </a:bodyPr>
          <a:lstStyle/>
          <a:p>
            <a:pPr marL="457200" indent="-457200">
              <a:buFont typeface="Arial" panose="020B0604020202020204" pitchFamily="34" charset="0"/>
              <a:buChar char="•"/>
            </a:pPr>
            <a:r>
              <a:rPr lang="en-US" sz="2800" u="sng">
                <a:solidFill>
                  <a:srgbClr val="FFFFFF"/>
                </a:solidFill>
              </a:rPr>
              <a:t>Populations at higher risk for disease</a:t>
            </a:r>
            <a:r>
              <a:rPr lang="en-US" sz="2800">
                <a:solidFill>
                  <a:srgbClr val="FFFFFF"/>
                </a:solidFill>
              </a:rPr>
              <a:t>: One dose of Hib for unimmunized persons 5 through 18 years who have asplenia, sickle cell disease, or HIV infection.</a:t>
            </a:r>
            <a:endParaRPr lang="en-US" sz="2800"/>
          </a:p>
        </p:txBody>
      </p:sp>
      <p:sp>
        <p:nvSpPr>
          <p:cNvPr id="3" name="Slide Number Placeholder 2"/>
          <p:cNvSpPr>
            <a:spLocks noGrp="1"/>
          </p:cNvSpPr>
          <p:nvPr>
            <p:ph type="sldNum" sz="quarter" idx="12"/>
          </p:nvPr>
        </p:nvSpPr>
        <p:spPr/>
        <p:txBody>
          <a:bodyPr/>
          <a:lstStyle/>
          <a:p>
            <a:fld id="{6D22F896-40B5-4ADD-8801-0D06FADFA095}" type="slidenum">
              <a:rPr lang="en-US" smtClean="0"/>
              <a:t>18</a:t>
            </a:fld>
            <a:endParaRPr lang="en-US"/>
          </a:p>
        </p:txBody>
      </p:sp>
      <p:sp>
        <p:nvSpPr>
          <p:cNvPr id="5" name="Footer Placeholder 4">
            <a:extLst>
              <a:ext uri="{FF2B5EF4-FFF2-40B4-BE49-F238E27FC236}">
                <a16:creationId xmlns:a16="http://schemas.microsoft.com/office/drawing/2014/main" id="{E6C752F9-17FD-E384-F0C1-6C3DC8B5402D}"/>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0886675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idx="4294967295"/>
          </p:nvPr>
        </p:nvSpPr>
        <p:spPr>
          <a:xfrm>
            <a:off x="2895600" y="1143001"/>
            <a:ext cx="4643438" cy="507206"/>
          </a:xfrm>
        </p:spPr>
        <p:txBody>
          <a:bodyPr>
            <a:normAutofit fontScale="90000"/>
          </a:bodyPr>
          <a:lstStyle/>
          <a:p>
            <a:pPr eaLnBrk="1" hangingPunct="1"/>
            <a:br>
              <a:rPr lang="en-US" sz="2700" b="1">
                <a:solidFill>
                  <a:srgbClr val="FFFF99"/>
                </a:solidFill>
              </a:rPr>
            </a:br>
            <a:endParaRPr lang="en-US" sz="2100" b="1">
              <a:solidFill>
                <a:srgbClr val="FFFF99"/>
              </a:solidFill>
            </a:endParaRPr>
          </a:p>
        </p:txBody>
      </p:sp>
      <p:sp>
        <p:nvSpPr>
          <p:cNvPr id="220162" name="Text Box 3"/>
          <p:cNvSpPr txBox="1">
            <a:spLocks noChangeArrowheads="1"/>
          </p:cNvSpPr>
          <p:nvPr/>
        </p:nvSpPr>
        <p:spPr bwMode="auto">
          <a:xfrm>
            <a:off x="6360320" y="5024438"/>
            <a:ext cx="2268141" cy="300082"/>
          </a:xfrm>
          <a:prstGeom prst="rect">
            <a:avLst/>
          </a:prstGeom>
          <a:noFill/>
          <a:ln w="9525">
            <a:noFill/>
            <a:miter lim="800000"/>
            <a:headEnd/>
            <a:tailEnd/>
          </a:ln>
        </p:spPr>
        <p:txBody>
          <a:bodyPr>
            <a:spAutoFit/>
          </a:bodyPr>
          <a:lstStyle/>
          <a:p>
            <a:pPr defTabSz="685800">
              <a:spcBef>
                <a:spcPct val="50000"/>
              </a:spcBef>
            </a:pPr>
            <a:endParaRPr lang="en-US" sz="1350" kern="0">
              <a:solidFill>
                <a:srgbClr val="FFFFFF"/>
              </a:solidFill>
            </a:endParaRPr>
          </a:p>
        </p:txBody>
      </p:sp>
      <p:pic>
        <p:nvPicPr>
          <p:cNvPr id="220163" name="Picture 4" descr="pik04"/>
          <p:cNvPicPr>
            <a:picLocks noChangeAspect="1" noChangeArrowheads="1"/>
          </p:cNvPicPr>
          <p:nvPr/>
        </p:nvPicPr>
        <p:blipFill>
          <a:blip r:embed="rId3" cstate="print"/>
          <a:srcRect/>
          <a:stretch>
            <a:fillRect/>
          </a:stretch>
        </p:blipFill>
        <p:spPr bwMode="auto">
          <a:xfrm>
            <a:off x="9951991" y="224433"/>
            <a:ext cx="2057400" cy="2344341"/>
          </a:xfrm>
          <a:prstGeom prst="rect">
            <a:avLst/>
          </a:prstGeom>
          <a:noFill/>
          <a:ln w="9525">
            <a:noFill/>
            <a:miter lim="800000"/>
            <a:headEnd/>
            <a:tailEnd/>
          </a:ln>
        </p:spPr>
      </p:pic>
      <p:pic>
        <p:nvPicPr>
          <p:cNvPr id="220164" name="Picture 5"/>
          <p:cNvPicPr>
            <a:picLocks noChangeAspect="1" noChangeArrowheads="1"/>
          </p:cNvPicPr>
          <p:nvPr/>
        </p:nvPicPr>
        <p:blipFill>
          <a:blip r:embed="rId4" cstate="print"/>
          <a:srcRect/>
          <a:stretch>
            <a:fillRect/>
          </a:stretch>
        </p:blipFill>
        <p:spPr bwMode="auto">
          <a:xfrm>
            <a:off x="10031127" y="2865121"/>
            <a:ext cx="2038350" cy="2345531"/>
          </a:xfrm>
          <a:prstGeom prst="rect">
            <a:avLst/>
          </a:prstGeom>
          <a:noFill/>
          <a:ln w="9525">
            <a:noFill/>
            <a:miter lim="800000"/>
            <a:headEnd/>
            <a:tailEnd/>
          </a:ln>
        </p:spPr>
      </p:pic>
      <p:sp>
        <p:nvSpPr>
          <p:cNvPr id="74758" name="Text Box 6"/>
          <p:cNvSpPr txBox="1">
            <a:spLocks noChangeArrowheads="1"/>
          </p:cNvSpPr>
          <p:nvPr/>
        </p:nvSpPr>
        <p:spPr bwMode="auto">
          <a:xfrm>
            <a:off x="464787" y="1165533"/>
            <a:ext cx="6866456" cy="5078313"/>
          </a:xfrm>
          <a:prstGeom prst="rect">
            <a:avLst/>
          </a:prstGeom>
          <a:noFill/>
          <a:ln w="9525">
            <a:noFill/>
            <a:miter lim="800000"/>
            <a:headEnd/>
            <a:tailEnd/>
          </a:ln>
        </p:spPr>
        <p:txBody>
          <a:bodyPr wrap="square">
            <a:spAutoFit/>
          </a:bodyPr>
          <a:lstStyle/>
          <a:p>
            <a:pPr defTabSz="685800">
              <a:defRPr/>
            </a:pPr>
            <a:r>
              <a:rPr lang="en-US" sz="2800" u="sng" kern="0"/>
              <a:t>Children: </a:t>
            </a:r>
            <a:r>
              <a:rPr lang="en-US" sz="2800" kern="0"/>
              <a:t>Four dose series of IPV at : 2, 4, 6 through 18 months and  4 through 6 years of age.  </a:t>
            </a:r>
          </a:p>
          <a:p>
            <a:pPr marL="457200" lvl="2" indent="-167879" defTabSz="685800">
              <a:buFontTx/>
              <a:buChar char="•"/>
              <a:defRPr/>
            </a:pPr>
            <a:r>
              <a:rPr lang="en-US" sz="2800" kern="0"/>
              <a:t>Minimum interval from dose 3 to dose 4 is six months</a:t>
            </a:r>
          </a:p>
          <a:p>
            <a:pPr marL="457200" lvl="2" indent="-167879" defTabSz="685800">
              <a:buFontTx/>
              <a:buChar char="•"/>
              <a:defRPr/>
            </a:pPr>
            <a:r>
              <a:rPr lang="en-US" sz="2800" kern="0"/>
              <a:t>Final dose at  4 years of  age or older, regardless of the number of previous doses</a:t>
            </a:r>
          </a:p>
          <a:p>
            <a:pPr marL="457200" lvl="2" indent="-167879" defTabSz="685800">
              <a:buFontTx/>
              <a:buChar char="•"/>
              <a:defRPr/>
            </a:pPr>
            <a:endParaRPr lang="en-US" sz="2000" kern="0"/>
          </a:p>
          <a:p>
            <a:pPr marL="457200" lvl="2" indent="-167879" defTabSz="685800">
              <a:buFontTx/>
              <a:buChar char="•"/>
              <a:defRPr/>
            </a:pPr>
            <a:endParaRPr lang="en-US" sz="2000" kern="0"/>
          </a:p>
          <a:p>
            <a:br>
              <a:rPr lang="en-US" sz="2000">
                <a:solidFill>
                  <a:schemeClr val="bg1"/>
                </a:solidFill>
              </a:rPr>
            </a:br>
            <a:endParaRPr lang="en-US" sz="2000" kern="0">
              <a:solidFill>
                <a:schemeClr val="bg1"/>
              </a:solidFill>
            </a:endParaRPr>
          </a:p>
          <a:p>
            <a:pPr marL="0" lvl="1" indent="-167879" defTabSz="685800">
              <a:defRPr/>
            </a:pPr>
            <a:endParaRPr lang="en-US" sz="2000" u="sng" kern="0"/>
          </a:p>
        </p:txBody>
      </p:sp>
      <p:sp>
        <p:nvSpPr>
          <p:cNvPr id="220166" name="Rectangle 7"/>
          <p:cNvSpPr>
            <a:spLocks noChangeArrowheads="1"/>
          </p:cNvSpPr>
          <p:nvPr/>
        </p:nvSpPr>
        <p:spPr bwMode="auto">
          <a:xfrm>
            <a:off x="3234968" y="33878"/>
            <a:ext cx="4643438" cy="571500"/>
          </a:xfrm>
          <a:prstGeom prst="rect">
            <a:avLst/>
          </a:prstGeom>
          <a:noFill/>
          <a:ln w="9525">
            <a:noFill/>
            <a:miter lim="800000"/>
            <a:headEnd/>
            <a:tailEnd/>
          </a:ln>
        </p:spPr>
        <p:txBody>
          <a:bodyPr anchor="ctr"/>
          <a:lstStyle/>
          <a:p>
            <a:pPr algn="ctr" defTabSz="685800"/>
            <a:r>
              <a:rPr lang="en-US" sz="3600" kern="0">
                <a:solidFill>
                  <a:srgbClr val="FFFF99"/>
                </a:solidFill>
                <a:latin typeface="+mj-lt"/>
              </a:rPr>
              <a:t>Polio </a:t>
            </a:r>
          </a:p>
        </p:txBody>
      </p:sp>
      <p:pic>
        <p:nvPicPr>
          <p:cNvPr id="220169" name="Picture 20"/>
          <p:cNvPicPr>
            <a:picLocks noChangeAspect="1" noChangeArrowheads="1"/>
          </p:cNvPicPr>
          <p:nvPr/>
        </p:nvPicPr>
        <p:blipFill>
          <a:blip r:embed="rId5" cstate="print"/>
          <a:srcRect/>
          <a:stretch>
            <a:fillRect/>
          </a:stretch>
        </p:blipFill>
        <p:spPr bwMode="auto">
          <a:xfrm>
            <a:off x="9559937" y="5273044"/>
            <a:ext cx="942379" cy="1413569"/>
          </a:xfrm>
          <a:prstGeom prst="rect">
            <a:avLst/>
          </a:prstGeom>
          <a:noFill/>
          <a:ln w="9525">
            <a:noFill/>
            <a:miter lim="800000"/>
            <a:headEnd/>
            <a:tailEnd/>
          </a:ln>
        </p:spPr>
      </p:pic>
      <p:sp>
        <p:nvSpPr>
          <p:cNvPr id="220170" name="Rectangle 12"/>
          <p:cNvSpPr>
            <a:spLocks noChangeArrowheads="1"/>
          </p:cNvSpPr>
          <p:nvPr/>
        </p:nvSpPr>
        <p:spPr bwMode="auto">
          <a:xfrm>
            <a:off x="10221131" y="6673741"/>
            <a:ext cx="1371600" cy="184666"/>
          </a:xfrm>
          <a:prstGeom prst="rect">
            <a:avLst/>
          </a:prstGeom>
          <a:noFill/>
          <a:ln w="9525">
            <a:noFill/>
            <a:miter lim="800000"/>
            <a:headEnd/>
            <a:tailEnd/>
          </a:ln>
        </p:spPr>
        <p:txBody>
          <a:bodyPr>
            <a:spAutoFit/>
          </a:bodyPr>
          <a:lstStyle/>
          <a:p>
            <a:pPr defTabSz="685800">
              <a:spcBef>
                <a:spcPct val="50000"/>
              </a:spcBef>
            </a:pPr>
            <a:r>
              <a:rPr lang="en-US" sz="600" kern="0">
                <a:solidFill>
                  <a:srgbClr val="FFFFFF"/>
                </a:solidFill>
              </a:rPr>
              <a:t>Source: World Health Organization</a:t>
            </a:r>
          </a:p>
        </p:txBody>
      </p:sp>
      <p:sp>
        <p:nvSpPr>
          <p:cNvPr id="14" name="Rectangle 13"/>
          <p:cNvSpPr/>
          <p:nvPr/>
        </p:nvSpPr>
        <p:spPr>
          <a:xfrm>
            <a:off x="3124200" y="5200651"/>
            <a:ext cx="221536" cy="253916"/>
          </a:xfrm>
          <a:prstGeom prst="rect">
            <a:avLst/>
          </a:prstGeom>
        </p:spPr>
        <p:txBody>
          <a:bodyPr wrap="none">
            <a:spAutoFit/>
          </a:bodyPr>
          <a:lstStyle/>
          <a:p>
            <a:pPr defTabSz="685800"/>
            <a:r>
              <a:rPr lang="en-US" sz="1050" b="1" kern="0">
                <a:solidFill>
                  <a:srgbClr val="FFFFFF"/>
                </a:solidFill>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19</a:t>
            </a:fld>
            <a:endParaRPr lang="en-US"/>
          </a:p>
        </p:txBody>
      </p:sp>
      <p:sp>
        <p:nvSpPr>
          <p:cNvPr id="4" name="Footer Placeholder 3">
            <a:extLst>
              <a:ext uri="{FF2B5EF4-FFF2-40B4-BE49-F238E27FC236}">
                <a16:creationId xmlns:a16="http://schemas.microsoft.com/office/drawing/2014/main" id="{ECBB8AEB-B4C4-344F-B7E4-82B80392A0E1}"/>
              </a:ext>
            </a:extLst>
          </p:cNvPr>
          <p:cNvSpPr>
            <a:spLocks noGrp="1"/>
          </p:cNvSpPr>
          <p:nvPr>
            <p:ph type="ftr" sz="quarter" idx="11"/>
          </p:nvPr>
        </p:nvSpPr>
        <p:spPr>
          <a:xfrm>
            <a:off x="2436854" y="6481671"/>
            <a:ext cx="6657345" cy="632924"/>
          </a:xfrm>
        </p:spPr>
        <p:txBody>
          <a:bodyPr/>
          <a:lstStyle/>
          <a:p>
            <a:r>
              <a:rPr lang="en-US">
                <a:hlinkClick r:id="rId6"/>
              </a:rPr>
              <a:t>November 2023</a:t>
            </a:r>
            <a:endParaRPr lang="en-US"/>
          </a:p>
        </p:txBody>
      </p:sp>
    </p:spTree>
    <p:extLst>
      <p:ext uri="{BB962C8B-B14F-4D97-AF65-F5344CB8AC3E}">
        <p14:creationId xmlns:p14="http://schemas.microsoft.com/office/powerpoint/2010/main" val="35698216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a:xfrm>
            <a:off x="3674264" y="712694"/>
            <a:ext cx="4782207" cy="838200"/>
          </a:xfrm>
        </p:spPr>
        <p:txBody>
          <a:bodyPr>
            <a:normAutofit/>
          </a:bodyPr>
          <a:lstStyle/>
          <a:p>
            <a:pPr algn="ctr"/>
            <a:r>
              <a:rPr lang="en-US" sz="3600">
                <a:solidFill>
                  <a:srgbClr val="FFFF99"/>
                </a:solidFill>
              </a:rPr>
              <a:t>EPIC  is presented by:</a:t>
            </a:r>
          </a:p>
        </p:txBody>
      </p:sp>
      <p:sp>
        <p:nvSpPr>
          <p:cNvPr id="194562" name="Rectangle 3"/>
          <p:cNvSpPr>
            <a:spLocks noGrp="1" noChangeArrowheads="1"/>
          </p:cNvSpPr>
          <p:nvPr>
            <p:ph type="body" idx="4294967295"/>
          </p:nvPr>
        </p:nvSpPr>
        <p:spPr>
          <a:xfrm>
            <a:off x="1614312" y="2551730"/>
            <a:ext cx="9411112" cy="5334000"/>
          </a:xfrm>
        </p:spPr>
        <p:txBody>
          <a:bodyPr>
            <a:normAutofit fontScale="70000" lnSpcReduction="20000"/>
          </a:bodyPr>
          <a:lstStyle/>
          <a:p>
            <a:pPr>
              <a:spcBef>
                <a:spcPct val="50000"/>
              </a:spcBef>
              <a:buFontTx/>
              <a:buNone/>
            </a:pPr>
            <a:r>
              <a:rPr lang="en-US" sz="3100"/>
              <a:t>Georgia Chapter - American Academy of Pediatrics</a:t>
            </a:r>
          </a:p>
          <a:p>
            <a:pPr>
              <a:spcBef>
                <a:spcPct val="50000"/>
              </a:spcBef>
              <a:buFontTx/>
              <a:buNone/>
            </a:pPr>
            <a:r>
              <a:rPr lang="en-US" sz="3100"/>
              <a:t>Ga. Dept. of Public Health/Immunization Program </a:t>
            </a:r>
          </a:p>
          <a:p>
            <a:pPr>
              <a:spcBef>
                <a:spcPct val="50000"/>
              </a:spcBef>
              <a:buFontTx/>
              <a:buNone/>
            </a:pPr>
            <a:r>
              <a:rPr lang="en-US" sz="3100" i="1">
                <a:solidFill>
                  <a:srgbClr val="FFFFCC"/>
                </a:solidFill>
              </a:rPr>
              <a:t>In Cooperation with:</a:t>
            </a:r>
          </a:p>
          <a:p>
            <a:pPr>
              <a:spcBef>
                <a:spcPct val="50000"/>
              </a:spcBef>
              <a:buFontTx/>
              <a:buNone/>
            </a:pPr>
            <a:r>
              <a:rPr lang="en-US" sz="3100"/>
              <a:t>	Georgia Academy of Family Physicians</a:t>
            </a:r>
          </a:p>
          <a:p>
            <a:pPr>
              <a:spcBef>
                <a:spcPct val="50000"/>
              </a:spcBef>
              <a:buFontTx/>
              <a:buNone/>
            </a:pPr>
            <a:r>
              <a:rPr lang="en-US" sz="3100"/>
              <a:t>	Georgia Chapter - American College of Physicians </a:t>
            </a:r>
          </a:p>
          <a:p>
            <a:pPr>
              <a:spcBef>
                <a:spcPct val="50000"/>
              </a:spcBef>
              <a:buFontTx/>
              <a:buNone/>
            </a:pPr>
            <a:r>
              <a:rPr lang="en-US" sz="3100"/>
              <a:t>	Georgia OB/</a:t>
            </a:r>
            <a:r>
              <a:rPr lang="en-US" sz="3100" err="1"/>
              <a:t>Gyn</a:t>
            </a:r>
            <a:r>
              <a:rPr lang="en-US" sz="3100"/>
              <a:t> Society</a:t>
            </a:r>
          </a:p>
          <a:p>
            <a:pPr>
              <a:spcBef>
                <a:spcPct val="50000"/>
              </a:spcBef>
              <a:buFontTx/>
              <a:buNone/>
            </a:pPr>
            <a:endParaRPr lang="en-US"/>
          </a:p>
          <a:p>
            <a:pPr>
              <a:spcBef>
                <a:spcPct val="50000"/>
              </a:spcBef>
              <a:buFontTx/>
              <a:buNone/>
            </a:pPr>
            <a:endParaRPr lang="en-US" sz="2300"/>
          </a:p>
          <a:p>
            <a:pPr>
              <a:spcBef>
                <a:spcPct val="50000"/>
              </a:spcBef>
              <a:buFontTx/>
              <a:buNone/>
            </a:pPr>
            <a:r>
              <a:rPr lang="en-US" sz="2300"/>
              <a:t>EPIC® (Educating Physicians &amp; Practices In their Communities) is a registered trademark of the Georgia Chapter of the American Academy of Pediatrics.  All rights reserved.</a:t>
            </a:r>
          </a:p>
          <a:p>
            <a:pPr lvl="0">
              <a:spcBef>
                <a:spcPct val="50000"/>
              </a:spcBef>
              <a:buNone/>
            </a:pPr>
            <a:endParaRPr lang="en-US" sz="2300">
              <a:solidFill>
                <a:srgbClr val="FFFFFF"/>
              </a:solidFill>
            </a:endParaRPr>
          </a:p>
          <a:p>
            <a:pPr lvl="0">
              <a:spcBef>
                <a:spcPct val="50000"/>
              </a:spcBef>
              <a:buNone/>
            </a:pPr>
            <a:r>
              <a:rPr lang="en-US">
                <a:solidFill>
                  <a:srgbClr val="FFFFFF"/>
                </a:solidFill>
              </a:rPr>
              <a:t>	</a:t>
            </a:r>
          </a:p>
          <a:p>
            <a:pPr>
              <a:spcBef>
                <a:spcPct val="50000"/>
              </a:spcBef>
              <a:buFontTx/>
              <a:buNone/>
            </a:pPr>
            <a:endParaRPr lang="en-US"/>
          </a:p>
          <a:p>
            <a:pPr>
              <a:spcBef>
                <a:spcPct val="50000"/>
              </a:spcBef>
              <a:buFontTx/>
              <a:buNone/>
            </a:pPr>
            <a:r>
              <a:rPr lang="en-US"/>
              <a:t>	</a:t>
            </a:r>
            <a:endParaRPr lang="en-US" sz="2000"/>
          </a:p>
        </p:txBody>
      </p:sp>
      <p:sp>
        <p:nvSpPr>
          <p:cNvPr id="4" name="TextBox 3"/>
          <p:cNvSpPr txBox="1"/>
          <p:nvPr/>
        </p:nvSpPr>
        <p:spPr>
          <a:xfrm>
            <a:off x="4797779" y="712694"/>
            <a:ext cx="338666" cy="369332"/>
          </a:xfrm>
          <a:prstGeom prst="rect">
            <a:avLst/>
          </a:prstGeom>
          <a:noFill/>
        </p:spPr>
        <p:txBody>
          <a:bodyPr wrap="square" rtlCol="0">
            <a:spAutoFit/>
          </a:bodyPr>
          <a:lstStyle/>
          <a:p>
            <a:r>
              <a:rPr lang="en-US">
                <a:solidFill>
                  <a:schemeClr val="accent5">
                    <a:lumMod val="60000"/>
                    <a:lumOff val="40000"/>
                  </a:schemeClr>
                </a:solidFill>
              </a:rPr>
              <a:t>®</a:t>
            </a:r>
          </a:p>
        </p:txBody>
      </p:sp>
      <p:sp>
        <p:nvSpPr>
          <p:cNvPr id="3" name="Slide Number Placeholder 2"/>
          <p:cNvSpPr>
            <a:spLocks noGrp="1"/>
          </p:cNvSpPr>
          <p:nvPr>
            <p:ph type="sldNum" sz="quarter" idx="12"/>
          </p:nvPr>
        </p:nvSpPr>
        <p:spPr/>
        <p:txBody>
          <a:bodyPr/>
          <a:lstStyle/>
          <a:p>
            <a:fld id="{6D22F896-40B5-4ADD-8801-0D06FADFA095}" type="slidenum">
              <a:rPr lang="en-US" smtClean="0"/>
              <a:t>2</a:t>
            </a:fld>
            <a:endParaRPr lang="en-US"/>
          </a:p>
        </p:txBody>
      </p:sp>
      <p:sp>
        <p:nvSpPr>
          <p:cNvPr id="5" name="Footer Placeholder 4">
            <a:extLst>
              <a:ext uri="{FF2B5EF4-FFF2-40B4-BE49-F238E27FC236}">
                <a16:creationId xmlns:a16="http://schemas.microsoft.com/office/drawing/2014/main" id="{156525A5-417F-8B43-804E-CD16F72DDD5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610374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idx="4294967295"/>
          </p:nvPr>
        </p:nvSpPr>
        <p:spPr>
          <a:xfrm>
            <a:off x="2895600" y="1143001"/>
            <a:ext cx="4643438" cy="507206"/>
          </a:xfrm>
        </p:spPr>
        <p:txBody>
          <a:bodyPr>
            <a:normAutofit fontScale="90000"/>
          </a:bodyPr>
          <a:lstStyle/>
          <a:p>
            <a:pPr eaLnBrk="1" hangingPunct="1"/>
            <a:br>
              <a:rPr lang="en-US" sz="2700" b="1">
                <a:solidFill>
                  <a:srgbClr val="FFFF99"/>
                </a:solidFill>
              </a:rPr>
            </a:br>
            <a:endParaRPr lang="en-US" sz="2100" b="1">
              <a:solidFill>
                <a:srgbClr val="FFFF99"/>
              </a:solidFill>
            </a:endParaRPr>
          </a:p>
        </p:txBody>
      </p:sp>
      <p:sp>
        <p:nvSpPr>
          <p:cNvPr id="220162" name="Text Box 3"/>
          <p:cNvSpPr txBox="1">
            <a:spLocks noChangeArrowheads="1"/>
          </p:cNvSpPr>
          <p:nvPr/>
        </p:nvSpPr>
        <p:spPr bwMode="auto">
          <a:xfrm>
            <a:off x="6360320" y="5024438"/>
            <a:ext cx="2268141" cy="300082"/>
          </a:xfrm>
          <a:prstGeom prst="rect">
            <a:avLst/>
          </a:prstGeom>
          <a:noFill/>
          <a:ln w="9525">
            <a:noFill/>
            <a:miter lim="800000"/>
            <a:headEnd/>
            <a:tailEnd/>
          </a:ln>
        </p:spPr>
        <p:txBody>
          <a:bodyPr>
            <a:spAutoFit/>
          </a:bodyPr>
          <a:lstStyle/>
          <a:p>
            <a:pPr defTabSz="685800">
              <a:spcBef>
                <a:spcPct val="50000"/>
              </a:spcBef>
            </a:pPr>
            <a:endParaRPr lang="en-US" sz="1350" kern="0">
              <a:solidFill>
                <a:srgbClr val="FFFFFF"/>
              </a:solidFill>
            </a:endParaRPr>
          </a:p>
        </p:txBody>
      </p:sp>
      <p:sp>
        <p:nvSpPr>
          <p:cNvPr id="74758" name="Text Box 6"/>
          <p:cNvSpPr txBox="1">
            <a:spLocks noChangeArrowheads="1"/>
          </p:cNvSpPr>
          <p:nvPr/>
        </p:nvSpPr>
        <p:spPr bwMode="auto">
          <a:xfrm>
            <a:off x="144379" y="639627"/>
            <a:ext cx="12192000" cy="7294305"/>
          </a:xfrm>
          <a:prstGeom prst="rect">
            <a:avLst/>
          </a:prstGeom>
          <a:noFill/>
          <a:ln w="9525">
            <a:noFill/>
            <a:miter lim="800000"/>
            <a:headEnd/>
            <a:tailEnd/>
          </a:ln>
        </p:spPr>
        <p:txBody>
          <a:bodyPr wrap="square">
            <a:spAutoFit/>
          </a:bodyPr>
          <a:lstStyle/>
          <a:p>
            <a:pPr marL="457200" lvl="2" indent="-167879" defTabSz="685800">
              <a:buFontTx/>
              <a:buChar char="•"/>
              <a:defRPr/>
            </a:pPr>
            <a:endParaRPr lang="en-US" sz="2400" kern="0"/>
          </a:p>
          <a:p>
            <a:pPr algn="l"/>
            <a:endParaRPr lang="en-US" sz="2400" kern="0"/>
          </a:p>
          <a:p>
            <a:pPr algn="l">
              <a:buFont typeface="Arial" panose="020B0604020202020204" pitchFamily="34" charset="0"/>
              <a:buChar char="•"/>
            </a:pPr>
            <a:r>
              <a:rPr lang="en-US" sz="2400" b="0" i="0">
                <a:effectLst/>
              </a:rPr>
              <a:t>Adults who are known or suspected to be unvaccinated or incompletely vaccinated against polio should complete a primary vaccination series with inactivated polio vaccine (IPV).</a:t>
            </a:r>
          </a:p>
          <a:p>
            <a:pPr algn="l">
              <a:buFont typeface="Arial" panose="020B0604020202020204" pitchFamily="34" charset="0"/>
              <a:buChar char="•"/>
            </a:pPr>
            <a:endParaRPr lang="en-US" sz="2400" b="0" i="0">
              <a:effectLst/>
            </a:endParaRPr>
          </a:p>
          <a:p>
            <a:pPr algn="l">
              <a:buFont typeface="Arial" panose="020B0604020202020204" pitchFamily="34" charset="0"/>
              <a:buChar char="•"/>
            </a:pPr>
            <a:r>
              <a:rPr lang="en-US" sz="2400" b="0" i="0">
                <a:effectLst/>
              </a:rPr>
              <a:t>Adults who have received a primary series of trivalent oral polio vaccine (</a:t>
            </a:r>
            <a:r>
              <a:rPr lang="en-US" sz="2400" b="0" i="0" err="1">
                <a:effectLst/>
              </a:rPr>
              <a:t>tOPV</a:t>
            </a:r>
            <a:r>
              <a:rPr lang="en-US" sz="2400" b="0" i="0">
                <a:effectLst/>
              </a:rPr>
              <a:t>) or IPV in any combination and who are at increased risk of poliovirus exposure may receive another dose of IPV. </a:t>
            </a:r>
          </a:p>
          <a:p>
            <a:pPr algn="l">
              <a:buFont typeface="Arial" panose="020B0604020202020204" pitchFamily="34" charset="0"/>
              <a:buChar char="•"/>
            </a:pPr>
            <a:endParaRPr lang="en-US" sz="2400"/>
          </a:p>
          <a:p>
            <a:pPr algn="l">
              <a:buFont typeface="Arial" panose="020B0604020202020204" pitchFamily="34" charset="0"/>
              <a:buChar char="•"/>
            </a:pPr>
            <a:r>
              <a:rPr lang="en-US" sz="2400" b="0" i="0">
                <a:effectLst/>
              </a:rPr>
              <a:t>Available data do not indicate the need for more than a single lifetime booster dose with IPV for adults.</a:t>
            </a:r>
          </a:p>
          <a:p>
            <a:pPr algn="l"/>
            <a:endParaRPr lang="en-US" sz="2000" b="1" i="0">
              <a:effectLst/>
            </a:endParaRPr>
          </a:p>
          <a:p>
            <a:pPr algn="l"/>
            <a:r>
              <a:rPr lang="en-US" sz="2000" b="1">
                <a:latin typeface="Open Sans" panose="020B0606030504020204" pitchFamily="34" charset="0"/>
              </a:rPr>
              <a:t>I</a:t>
            </a:r>
            <a:r>
              <a:rPr lang="en-US" sz="2000" b="1" i="0">
                <a:effectLst/>
                <a:latin typeface="Open Sans" panose="020B0606030504020204" pitchFamily="34" charset="0"/>
              </a:rPr>
              <a:t>n general, unless there are specific reasons to believe they were not vaccinated, most adults who were born and raised in the United States can assume they were vaccinated against polio as children.</a:t>
            </a:r>
          </a:p>
          <a:p>
            <a:br>
              <a:rPr lang="en-US" sz="2000"/>
            </a:br>
            <a:endParaRPr lang="en-US" sz="2000" b="0" i="0">
              <a:effectLst/>
            </a:endParaRPr>
          </a:p>
          <a:p>
            <a:br>
              <a:rPr lang="en-US" sz="2000">
                <a:solidFill>
                  <a:schemeClr val="bg1"/>
                </a:solidFill>
              </a:rPr>
            </a:br>
            <a:endParaRPr lang="en-US" sz="2000" kern="0">
              <a:solidFill>
                <a:schemeClr val="bg1"/>
              </a:solidFill>
            </a:endParaRPr>
          </a:p>
          <a:p>
            <a:pPr marL="0" lvl="1" indent="-167879" defTabSz="685800">
              <a:defRPr/>
            </a:pPr>
            <a:endParaRPr lang="en-US" sz="2000" u="sng" kern="0"/>
          </a:p>
        </p:txBody>
      </p:sp>
      <p:sp>
        <p:nvSpPr>
          <p:cNvPr id="220166" name="Rectangle 7"/>
          <p:cNvSpPr>
            <a:spLocks noChangeArrowheads="1"/>
          </p:cNvSpPr>
          <p:nvPr/>
        </p:nvSpPr>
        <p:spPr bwMode="auto">
          <a:xfrm>
            <a:off x="1941095" y="308283"/>
            <a:ext cx="7710133" cy="571500"/>
          </a:xfrm>
          <a:prstGeom prst="rect">
            <a:avLst/>
          </a:prstGeom>
          <a:noFill/>
          <a:ln w="9525">
            <a:noFill/>
            <a:miter lim="800000"/>
            <a:headEnd/>
            <a:tailEnd/>
          </a:ln>
        </p:spPr>
        <p:txBody>
          <a:bodyPr anchor="ctr"/>
          <a:lstStyle/>
          <a:p>
            <a:pPr algn="ctr" defTabSz="685800"/>
            <a:r>
              <a:rPr lang="en-US" sz="3600" kern="0">
                <a:solidFill>
                  <a:srgbClr val="FFFF99"/>
                </a:solidFill>
                <a:latin typeface="+mj-lt"/>
              </a:rPr>
              <a:t>Polio Vaccination Adults (June 2023 ACIP) </a:t>
            </a:r>
          </a:p>
        </p:txBody>
      </p:sp>
      <p:sp>
        <p:nvSpPr>
          <p:cNvPr id="220170" name="Rectangle 12"/>
          <p:cNvSpPr>
            <a:spLocks noChangeArrowheads="1"/>
          </p:cNvSpPr>
          <p:nvPr/>
        </p:nvSpPr>
        <p:spPr bwMode="auto">
          <a:xfrm>
            <a:off x="10221131" y="6673741"/>
            <a:ext cx="1371600" cy="184666"/>
          </a:xfrm>
          <a:prstGeom prst="rect">
            <a:avLst/>
          </a:prstGeom>
          <a:noFill/>
          <a:ln w="9525">
            <a:noFill/>
            <a:miter lim="800000"/>
            <a:headEnd/>
            <a:tailEnd/>
          </a:ln>
        </p:spPr>
        <p:txBody>
          <a:bodyPr>
            <a:spAutoFit/>
          </a:bodyPr>
          <a:lstStyle/>
          <a:p>
            <a:pPr defTabSz="685800">
              <a:spcBef>
                <a:spcPct val="50000"/>
              </a:spcBef>
            </a:pPr>
            <a:r>
              <a:rPr lang="en-US" sz="600" kern="0">
                <a:solidFill>
                  <a:srgbClr val="FFFFFF"/>
                </a:solidFill>
              </a:rPr>
              <a:t>Source: World Health Organization</a:t>
            </a:r>
          </a:p>
        </p:txBody>
      </p:sp>
      <p:sp>
        <p:nvSpPr>
          <p:cNvPr id="14" name="Rectangle 13"/>
          <p:cNvSpPr/>
          <p:nvPr/>
        </p:nvSpPr>
        <p:spPr>
          <a:xfrm>
            <a:off x="3124200" y="5200651"/>
            <a:ext cx="221536" cy="253916"/>
          </a:xfrm>
          <a:prstGeom prst="rect">
            <a:avLst/>
          </a:prstGeom>
        </p:spPr>
        <p:txBody>
          <a:bodyPr wrap="none">
            <a:spAutoFit/>
          </a:bodyPr>
          <a:lstStyle/>
          <a:p>
            <a:pPr defTabSz="685800"/>
            <a:r>
              <a:rPr lang="en-US" sz="1050" b="1" kern="0">
                <a:solidFill>
                  <a:srgbClr val="FFFFFF"/>
                </a:solidFill>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20</a:t>
            </a:fld>
            <a:endParaRPr lang="en-US"/>
          </a:p>
        </p:txBody>
      </p:sp>
      <p:sp>
        <p:nvSpPr>
          <p:cNvPr id="4" name="Footer Placeholder 3">
            <a:extLst>
              <a:ext uri="{FF2B5EF4-FFF2-40B4-BE49-F238E27FC236}">
                <a16:creationId xmlns:a16="http://schemas.microsoft.com/office/drawing/2014/main" id="{ECBB8AEB-B4C4-344F-B7E4-82B80392A0E1}"/>
              </a:ext>
            </a:extLst>
          </p:cNvPr>
          <p:cNvSpPr>
            <a:spLocks noGrp="1"/>
          </p:cNvSpPr>
          <p:nvPr>
            <p:ph type="ftr" sz="quarter" idx="11"/>
          </p:nvPr>
        </p:nvSpPr>
        <p:spPr>
          <a:xfrm>
            <a:off x="-345717" y="6087764"/>
            <a:ext cx="3779902" cy="850628"/>
          </a:xfrm>
        </p:spPr>
        <p:txBody>
          <a:bodyPr/>
          <a:lstStyle/>
          <a:p>
            <a:r>
              <a:rPr lang="en-US">
                <a:hlinkClick r:id="rId3"/>
              </a:rPr>
              <a:t>November 2023</a:t>
            </a:r>
            <a:endParaRPr lang="en-US"/>
          </a:p>
        </p:txBody>
      </p:sp>
      <p:sp>
        <p:nvSpPr>
          <p:cNvPr id="2" name="TextBox 1">
            <a:extLst>
              <a:ext uri="{FF2B5EF4-FFF2-40B4-BE49-F238E27FC236}">
                <a16:creationId xmlns:a16="http://schemas.microsoft.com/office/drawing/2014/main" id="{5274E927-62DB-3C55-40F2-0AD0C72A2481}"/>
              </a:ext>
            </a:extLst>
          </p:cNvPr>
          <p:cNvSpPr txBox="1"/>
          <p:nvPr/>
        </p:nvSpPr>
        <p:spPr>
          <a:xfrm>
            <a:off x="3628115" y="6333156"/>
            <a:ext cx="4788555" cy="369332"/>
          </a:xfrm>
          <a:prstGeom prst="rect">
            <a:avLst/>
          </a:prstGeom>
          <a:noFill/>
        </p:spPr>
        <p:txBody>
          <a:bodyPr wrap="none" rtlCol="0">
            <a:spAutoFit/>
          </a:bodyPr>
          <a:lstStyle/>
          <a:p>
            <a:r>
              <a:rPr lang="en-US"/>
              <a:t>https://</a:t>
            </a:r>
            <a:r>
              <a:rPr lang="en-US" err="1"/>
              <a:t>www.cdc.gov</a:t>
            </a:r>
            <a:r>
              <a:rPr lang="en-US"/>
              <a:t>/vaccines/</a:t>
            </a:r>
            <a:r>
              <a:rPr lang="en-US" err="1"/>
              <a:t>acip</a:t>
            </a:r>
            <a:r>
              <a:rPr lang="en-US"/>
              <a:t>/</a:t>
            </a:r>
            <a:r>
              <a:rPr lang="en-US" err="1"/>
              <a:t>index.html</a:t>
            </a:r>
            <a:endParaRPr lang="en-US"/>
          </a:p>
        </p:txBody>
      </p:sp>
    </p:spTree>
    <p:extLst>
      <p:ext uri="{BB962C8B-B14F-4D97-AF65-F5344CB8AC3E}">
        <p14:creationId xmlns:p14="http://schemas.microsoft.com/office/powerpoint/2010/main" val="10259041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392" y="212603"/>
            <a:ext cx="3943350" cy="646331"/>
          </a:xfrm>
          <a:prstGeom prst="rect">
            <a:avLst/>
          </a:prstGeom>
          <a:noFill/>
        </p:spPr>
        <p:txBody>
          <a:bodyPr wrap="square" rtlCol="0">
            <a:spAutoFit/>
          </a:bodyPr>
          <a:lstStyle/>
          <a:p>
            <a:pPr algn="ctr" defTabSz="685800"/>
            <a:r>
              <a:rPr lang="en-US" sz="3600" kern="0">
                <a:solidFill>
                  <a:srgbClr val="FFFF00">
                    <a:lumMod val="40000"/>
                    <a:lumOff val="60000"/>
                  </a:srgbClr>
                </a:solidFill>
                <a:latin typeface="+mj-lt"/>
              </a:rPr>
              <a:t>MEASLES</a:t>
            </a:r>
          </a:p>
        </p:txBody>
      </p:sp>
      <p:sp>
        <p:nvSpPr>
          <p:cNvPr id="5" name="TextBox 4"/>
          <p:cNvSpPr txBox="1"/>
          <p:nvPr/>
        </p:nvSpPr>
        <p:spPr>
          <a:xfrm>
            <a:off x="9893644" y="3215804"/>
            <a:ext cx="1828800" cy="430887"/>
          </a:xfrm>
          <a:prstGeom prst="rect">
            <a:avLst/>
          </a:prstGeom>
          <a:noFill/>
        </p:spPr>
        <p:txBody>
          <a:bodyPr wrap="square" rtlCol="0">
            <a:spAutoFit/>
          </a:bodyPr>
          <a:lstStyle/>
          <a:p>
            <a:pPr defTabSz="685800"/>
            <a:r>
              <a:rPr lang="en-US" sz="1100" b="1" kern="0">
                <a:solidFill>
                  <a:prstClr val="white"/>
                </a:solidFill>
              </a:rPr>
              <a:t>Source: Immunization Action Coalition</a:t>
            </a:r>
            <a:endParaRPr lang="en-US" sz="1100" kern="0">
              <a:solidFill>
                <a:prstClr val="black"/>
              </a:solidFill>
            </a:endParaRPr>
          </a:p>
        </p:txBody>
      </p:sp>
      <p:pic>
        <p:nvPicPr>
          <p:cNvPr id="460802" name="Picture 2" descr="Measle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739352" y="858934"/>
            <a:ext cx="2137384" cy="21494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D22F896-40B5-4ADD-8801-0D06FADFA095}" type="slidenum">
              <a:rPr lang="en-US" smtClean="0"/>
              <a:t>21</a:t>
            </a:fld>
            <a:endParaRPr lang="en-US"/>
          </a:p>
        </p:txBody>
      </p:sp>
      <p:sp>
        <p:nvSpPr>
          <p:cNvPr id="7" name="Footer Placeholder 6">
            <a:extLst>
              <a:ext uri="{FF2B5EF4-FFF2-40B4-BE49-F238E27FC236}">
                <a16:creationId xmlns:a16="http://schemas.microsoft.com/office/drawing/2014/main" id="{4FE657AA-1E47-2645-97F1-87FD06EDCDF5}"/>
              </a:ext>
            </a:extLst>
          </p:cNvPr>
          <p:cNvSpPr>
            <a:spLocks noGrp="1"/>
          </p:cNvSpPr>
          <p:nvPr>
            <p:ph type="ftr" sz="quarter" idx="11"/>
          </p:nvPr>
        </p:nvSpPr>
        <p:spPr/>
        <p:txBody>
          <a:bodyPr/>
          <a:lstStyle/>
          <a:p>
            <a:r>
              <a:rPr lang="en-US">
                <a:hlinkClick r:id="rId4"/>
              </a:rPr>
              <a:t>November 2023</a:t>
            </a:r>
            <a:endParaRPr lang="en-US"/>
          </a:p>
        </p:txBody>
      </p:sp>
      <p:graphicFrame>
        <p:nvGraphicFramePr>
          <p:cNvPr id="460804" name="TextBox 2">
            <a:extLst>
              <a:ext uri="{FF2B5EF4-FFF2-40B4-BE49-F238E27FC236}">
                <a16:creationId xmlns:a16="http://schemas.microsoft.com/office/drawing/2014/main" id="{C3FC1E8F-F291-5191-4091-3926D36850BD}"/>
              </a:ext>
            </a:extLst>
          </p:cNvPr>
          <p:cNvGraphicFramePr/>
          <p:nvPr>
            <p:extLst>
              <p:ext uri="{D42A27DB-BD31-4B8C-83A1-F6EECF244321}">
                <p14:modId xmlns:p14="http://schemas.microsoft.com/office/powerpoint/2010/main" val="1461273964"/>
              </p:ext>
            </p:extLst>
          </p:nvPr>
        </p:nvGraphicFramePr>
        <p:xfrm>
          <a:off x="666044" y="964396"/>
          <a:ext cx="8798798" cy="52168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95742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2871034" y="1074478"/>
            <a:ext cx="2717800" cy="579437"/>
          </a:xfrm>
          <a:prstGeom prst="rect">
            <a:avLst/>
          </a:prstGeom>
          <a:noFill/>
          <a:ln w="9525">
            <a:noFill/>
            <a:miter lim="800000"/>
            <a:headEnd/>
            <a:tailEnd/>
          </a:ln>
        </p:spPr>
        <p:txBody>
          <a:bodyPr>
            <a:spAutoFit/>
          </a:bodyPr>
          <a:lstStyle/>
          <a:p>
            <a:pPr eaLnBrk="0" hangingPunct="0"/>
            <a:r>
              <a:rPr lang="en-US" sz="3200">
                <a:latin typeface="Calibri" pitchFamily="34" charset="0"/>
              </a:rPr>
              <a:t>Measles (M)</a:t>
            </a:r>
          </a:p>
        </p:txBody>
      </p:sp>
      <p:pic>
        <p:nvPicPr>
          <p:cNvPr id="222210" name="Picture 3" descr="measiac004"/>
          <p:cNvPicPr>
            <a:picLocks noChangeAspect="1" noChangeArrowheads="1"/>
          </p:cNvPicPr>
          <p:nvPr/>
        </p:nvPicPr>
        <p:blipFill>
          <a:blip r:embed="rId3" cstate="print"/>
          <a:srcRect/>
          <a:stretch>
            <a:fillRect/>
          </a:stretch>
        </p:blipFill>
        <p:spPr bwMode="auto">
          <a:xfrm>
            <a:off x="1957471" y="1748632"/>
            <a:ext cx="1701800" cy="2554288"/>
          </a:xfrm>
          <a:prstGeom prst="rect">
            <a:avLst/>
          </a:prstGeom>
          <a:noFill/>
          <a:ln w="9525">
            <a:noFill/>
            <a:miter lim="800000"/>
            <a:headEnd/>
            <a:tailEnd/>
          </a:ln>
        </p:spPr>
      </p:pic>
      <p:sp>
        <p:nvSpPr>
          <p:cNvPr id="222211" name="Text Box 4"/>
          <p:cNvSpPr txBox="1">
            <a:spLocks noChangeArrowheads="1"/>
          </p:cNvSpPr>
          <p:nvPr/>
        </p:nvSpPr>
        <p:spPr bwMode="auto">
          <a:xfrm>
            <a:off x="7148514" y="1565276"/>
            <a:ext cx="2079625" cy="366713"/>
          </a:xfrm>
          <a:prstGeom prst="rect">
            <a:avLst/>
          </a:prstGeom>
          <a:noFill/>
          <a:ln w="9525">
            <a:noFill/>
            <a:miter lim="800000"/>
            <a:headEnd/>
            <a:tailEnd/>
          </a:ln>
        </p:spPr>
        <p:txBody>
          <a:bodyPr>
            <a:spAutoFit/>
          </a:bodyPr>
          <a:lstStyle/>
          <a:p>
            <a:pPr>
              <a:spcBef>
                <a:spcPct val="50000"/>
              </a:spcBef>
            </a:pPr>
            <a:endParaRPr lang="en-US" b="1"/>
          </a:p>
        </p:txBody>
      </p:sp>
      <p:sp>
        <p:nvSpPr>
          <p:cNvPr id="222212" name="Text Box 5"/>
          <p:cNvSpPr txBox="1">
            <a:spLocks noChangeArrowheads="1"/>
          </p:cNvSpPr>
          <p:nvPr/>
        </p:nvSpPr>
        <p:spPr bwMode="auto">
          <a:xfrm>
            <a:off x="6972300" y="2016126"/>
            <a:ext cx="2355850" cy="366713"/>
          </a:xfrm>
          <a:prstGeom prst="rect">
            <a:avLst/>
          </a:prstGeom>
          <a:noFill/>
          <a:ln w="9525">
            <a:noFill/>
            <a:miter lim="800000"/>
            <a:headEnd/>
            <a:tailEnd/>
          </a:ln>
        </p:spPr>
        <p:txBody>
          <a:bodyPr>
            <a:spAutoFit/>
          </a:bodyPr>
          <a:lstStyle/>
          <a:p>
            <a:pPr>
              <a:spcBef>
                <a:spcPct val="50000"/>
              </a:spcBef>
            </a:pPr>
            <a:endParaRPr lang="en-US" b="1"/>
          </a:p>
        </p:txBody>
      </p:sp>
      <p:sp>
        <p:nvSpPr>
          <p:cNvPr id="222213" name="Text Box 7"/>
          <p:cNvSpPr txBox="1">
            <a:spLocks noChangeArrowheads="1"/>
          </p:cNvSpPr>
          <p:nvPr/>
        </p:nvSpPr>
        <p:spPr bwMode="auto">
          <a:xfrm>
            <a:off x="7576141" y="1191420"/>
            <a:ext cx="2208212" cy="579437"/>
          </a:xfrm>
          <a:prstGeom prst="rect">
            <a:avLst/>
          </a:prstGeom>
          <a:noFill/>
          <a:ln w="9525">
            <a:noFill/>
            <a:miter lim="800000"/>
            <a:headEnd/>
            <a:tailEnd/>
          </a:ln>
        </p:spPr>
        <p:txBody>
          <a:bodyPr>
            <a:spAutoFit/>
          </a:bodyPr>
          <a:lstStyle/>
          <a:p>
            <a:pPr>
              <a:spcBef>
                <a:spcPct val="50000"/>
              </a:spcBef>
            </a:pPr>
            <a:r>
              <a:rPr lang="en-US" sz="3200">
                <a:latin typeface="Calibri" pitchFamily="34" charset="0"/>
              </a:rPr>
              <a:t>Mumps (M)</a:t>
            </a:r>
          </a:p>
        </p:txBody>
      </p:sp>
      <p:sp>
        <p:nvSpPr>
          <p:cNvPr id="222214" name="Text Box 8"/>
          <p:cNvSpPr txBox="1">
            <a:spLocks noChangeArrowheads="1"/>
          </p:cNvSpPr>
          <p:nvPr/>
        </p:nvSpPr>
        <p:spPr bwMode="auto">
          <a:xfrm>
            <a:off x="3228976" y="3368676"/>
            <a:ext cx="2366963" cy="366713"/>
          </a:xfrm>
          <a:prstGeom prst="rect">
            <a:avLst/>
          </a:prstGeom>
          <a:noFill/>
          <a:ln w="9525">
            <a:noFill/>
            <a:miter lim="800000"/>
            <a:headEnd/>
            <a:tailEnd/>
          </a:ln>
        </p:spPr>
        <p:txBody>
          <a:bodyPr>
            <a:spAutoFit/>
          </a:bodyPr>
          <a:lstStyle/>
          <a:p>
            <a:pPr>
              <a:spcBef>
                <a:spcPct val="50000"/>
              </a:spcBef>
            </a:pPr>
            <a:endParaRPr lang="en-US" b="1"/>
          </a:p>
        </p:txBody>
      </p:sp>
      <p:pic>
        <p:nvPicPr>
          <p:cNvPr id="1188873" name="Picture 9" descr="img0018"/>
          <p:cNvPicPr>
            <a:picLocks noChangeAspect="1" noChangeArrowheads="1"/>
          </p:cNvPicPr>
          <p:nvPr/>
        </p:nvPicPr>
        <p:blipFill>
          <a:blip r:embed="rId4" cstate="print"/>
          <a:srcRect/>
          <a:stretch>
            <a:fillRect/>
          </a:stretch>
        </p:blipFill>
        <p:spPr bwMode="auto">
          <a:xfrm>
            <a:off x="7239000" y="4572001"/>
            <a:ext cx="2795588" cy="1470025"/>
          </a:xfrm>
          <a:prstGeom prst="rect">
            <a:avLst/>
          </a:prstGeom>
          <a:noFill/>
          <a:ln w="9525">
            <a:noFill/>
            <a:miter lim="800000"/>
            <a:headEnd/>
            <a:tailEnd/>
          </a:ln>
        </p:spPr>
      </p:pic>
      <p:sp>
        <p:nvSpPr>
          <p:cNvPr id="222216" name="Text Box 10"/>
          <p:cNvSpPr txBox="1">
            <a:spLocks noChangeArrowheads="1"/>
          </p:cNvSpPr>
          <p:nvPr/>
        </p:nvSpPr>
        <p:spPr bwMode="auto">
          <a:xfrm>
            <a:off x="3440114" y="5035551"/>
            <a:ext cx="3419475" cy="366713"/>
          </a:xfrm>
          <a:prstGeom prst="rect">
            <a:avLst/>
          </a:prstGeom>
          <a:noFill/>
          <a:ln w="9525">
            <a:noFill/>
            <a:miter lim="800000"/>
            <a:headEnd/>
            <a:tailEnd/>
          </a:ln>
        </p:spPr>
        <p:txBody>
          <a:bodyPr>
            <a:spAutoFit/>
          </a:bodyPr>
          <a:lstStyle/>
          <a:p>
            <a:pPr>
              <a:spcBef>
                <a:spcPct val="50000"/>
              </a:spcBef>
            </a:pPr>
            <a:endParaRPr lang="en-US" b="1"/>
          </a:p>
        </p:txBody>
      </p:sp>
      <p:sp>
        <p:nvSpPr>
          <p:cNvPr id="222217" name="Text Box 11"/>
          <p:cNvSpPr txBox="1">
            <a:spLocks noChangeArrowheads="1"/>
          </p:cNvSpPr>
          <p:nvPr/>
        </p:nvSpPr>
        <p:spPr bwMode="auto">
          <a:xfrm>
            <a:off x="2831934" y="4397637"/>
            <a:ext cx="1981200" cy="579438"/>
          </a:xfrm>
          <a:prstGeom prst="rect">
            <a:avLst/>
          </a:prstGeom>
          <a:noFill/>
          <a:ln w="9525">
            <a:noFill/>
            <a:miter lim="800000"/>
            <a:headEnd/>
            <a:tailEnd/>
          </a:ln>
        </p:spPr>
        <p:txBody>
          <a:bodyPr>
            <a:spAutoFit/>
          </a:bodyPr>
          <a:lstStyle/>
          <a:p>
            <a:pPr>
              <a:spcBef>
                <a:spcPct val="50000"/>
              </a:spcBef>
            </a:pPr>
            <a:r>
              <a:rPr lang="en-US" sz="3200">
                <a:latin typeface="Calibri" pitchFamily="34" charset="0"/>
              </a:rPr>
              <a:t>Rubella (R)</a:t>
            </a:r>
          </a:p>
        </p:txBody>
      </p:sp>
      <p:sp>
        <p:nvSpPr>
          <p:cNvPr id="1188876" name="Rectangle 12"/>
          <p:cNvSpPr>
            <a:spLocks noChangeArrowheads="1"/>
          </p:cNvSpPr>
          <p:nvPr/>
        </p:nvSpPr>
        <p:spPr bwMode="auto">
          <a:xfrm>
            <a:off x="6781800" y="6030914"/>
            <a:ext cx="3843338" cy="579437"/>
          </a:xfrm>
          <a:prstGeom prst="rect">
            <a:avLst/>
          </a:prstGeom>
          <a:noFill/>
          <a:ln w="9525">
            <a:noFill/>
            <a:miter lim="800000"/>
            <a:headEnd/>
            <a:tailEnd/>
          </a:ln>
        </p:spPr>
        <p:txBody>
          <a:bodyPr wrap="none">
            <a:spAutoFit/>
          </a:bodyPr>
          <a:lstStyle/>
          <a:p>
            <a:r>
              <a:rPr lang="en-US" sz="3200">
                <a:latin typeface="Calibri" pitchFamily="34" charset="0"/>
              </a:rPr>
              <a:t>Congenital Rubella (R)</a:t>
            </a:r>
          </a:p>
        </p:txBody>
      </p:sp>
      <p:sp>
        <p:nvSpPr>
          <p:cNvPr id="222219" name="Text Box 13"/>
          <p:cNvSpPr txBox="1">
            <a:spLocks noChangeArrowheads="1"/>
          </p:cNvSpPr>
          <p:nvPr/>
        </p:nvSpPr>
        <p:spPr bwMode="auto">
          <a:xfrm>
            <a:off x="2808371" y="330995"/>
            <a:ext cx="6673850" cy="646113"/>
          </a:xfrm>
          <a:prstGeom prst="rect">
            <a:avLst/>
          </a:prstGeom>
          <a:noFill/>
          <a:ln w="9525">
            <a:noFill/>
            <a:miter lim="800000"/>
            <a:headEnd/>
            <a:tailEnd/>
          </a:ln>
        </p:spPr>
        <p:txBody>
          <a:bodyPr>
            <a:spAutoFit/>
          </a:bodyPr>
          <a:lstStyle/>
          <a:p>
            <a:pPr algn="ctr">
              <a:spcBef>
                <a:spcPct val="50000"/>
              </a:spcBef>
            </a:pPr>
            <a:r>
              <a:rPr lang="en-US" sz="3600">
                <a:solidFill>
                  <a:srgbClr val="FFFF99"/>
                </a:solidFill>
                <a:latin typeface="Calibri" pitchFamily="34" charset="0"/>
              </a:rPr>
              <a:t>Measles, Mumps, Rubella</a:t>
            </a:r>
          </a:p>
        </p:txBody>
      </p:sp>
      <p:pic>
        <p:nvPicPr>
          <p:cNvPr id="222220" name="Picture 16"/>
          <p:cNvPicPr>
            <a:picLocks noChangeAspect="1" noChangeArrowheads="1"/>
          </p:cNvPicPr>
          <p:nvPr/>
        </p:nvPicPr>
        <p:blipFill>
          <a:blip r:embed="rId5" cstate="print"/>
          <a:srcRect/>
          <a:stretch>
            <a:fillRect/>
          </a:stretch>
        </p:blipFill>
        <p:spPr bwMode="auto">
          <a:xfrm>
            <a:off x="1943934" y="5096638"/>
            <a:ext cx="2286000" cy="1562100"/>
          </a:xfrm>
          <a:prstGeom prst="rect">
            <a:avLst/>
          </a:prstGeom>
          <a:noFill/>
          <a:ln w="9525">
            <a:noFill/>
            <a:miter lim="800000"/>
            <a:headEnd/>
            <a:tailEnd/>
          </a:ln>
        </p:spPr>
      </p:pic>
      <p:pic>
        <p:nvPicPr>
          <p:cNvPr id="222221" name="Picture 17" descr="rubecdc002a"/>
          <p:cNvPicPr>
            <a:picLocks noChangeAspect="1" noChangeArrowheads="1"/>
          </p:cNvPicPr>
          <p:nvPr/>
        </p:nvPicPr>
        <p:blipFill>
          <a:blip r:embed="rId6" cstate="print"/>
          <a:srcRect/>
          <a:stretch>
            <a:fillRect/>
          </a:stretch>
        </p:blipFill>
        <p:spPr bwMode="auto">
          <a:xfrm>
            <a:off x="4682412" y="4986171"/>
            <a:ext cx="1150776" cy="1665289"/>
          </a:xfrm>
          <a:prstGeom prst="rect">
            <a:avLst/>
          </a:prstGeom>
          <a:noFill/>
          <a:ln w="9525">
            <a:noFill/>
            <a:miter lim="800000"/>
            <a:headEnd/>
            <a:tailEnd/>
          </a:ln>
        </p:spPr>
      </p:pic>
      <p:pic>
        <p:nvPicPr>
          <p:cNvPr id="222222" name="Picture 5" descr="Mumps image"/>
          <p:cNvPicPr>
            <a:picLocks noChangeAspect="1" noChangeArrowheads="1"/>
          </p:cNvPicPr>
          <p:nvPr/>
        </p:nvPicPr>
        <p:blipFill>
          <a:blip r:embed="rId7" cstate="print"/>
          <a:srcRect/>
          <a:stretch>
            <a:fillRect/>
          </a:stretch>
        </p:blipFill>
        <p:spPr bwMode="auto">
          <a:xfrm>
            <a:off x="7422153" y="1840540"/>
            <a:ext cx="2362200" cy="2206625"/>
          </a:xfrm>
          <a:prstGeom prst="rect">
            <a:avLst/>
          </a:prstGeom>
          <a:noFill/>
          <a:ln w="9525">
            <a:noFill/>
            <a:miter lim="800000"/>
            <a:headEnd/>
            <a:tailEnd/>
          </a:ln>
        </p:spPr>
      </p:pic>
      <p:pic>
        <p:nvPicPr>
          <p:cNvPr id="222223" name="Picture 50"/>
          <p:cNvPicPr>
            <a:picLocks noChangeAspect="1" noChangeArrowheads="1"/>
          </p:cNvPicPr>
          <p:nvPr/>
        </p:nvPicPr>
        <p:blipFill>
          <a:blip r:embed="rId8" cstate="print"/>
          <a:srcRect/>
          <a:stretch>
            <a:fillRect/>
          </a:stretch>
        </p:blipFill>
        <p:spPr bwMode="auto">
          <a:xfrm>
            <a:off x="4121151" y="1750052"/>
            <a:ext cx="2057400" cy="2297113"/>
          </a:xfrm>
          <a:prstGeom prst="rect">
            <a:avLst/>
          </a:prstGeom>
          <a:noFill/>
          <a:ln w="9525">
            <a:noFill/>
            <a:miter lim="800000"/>
            <a:headEnd/>
            <a:tailEnd/>
          </a:ln>
        </p:spPr>
      </p:pic>
      <p:sp>
        <p:nvSpPr>
          <p:cNvPr id="17" name="Rectangle 16"/>
          <p:cNvSpPr/>
          <p:nvPr/>
        </p:nvSpPr>
        <p:spPr>
          <a:xfrm>
            <a:off x="7827169" y="4092241"/>
            <a:ext cx="1752600" cy="230188"/>
          </a:xfrm>
          <a:prstGeom prst="rect">
            <a:avLst/>
          </a:prstGeom>
        </p:spPr>
        <p:txBody>
          <a:bodyPr>
            <a:spAutoFit/>
          </a:bodyPr>
          <a:lstStyle/>
          <a:p>
            <a:pPr>
              <a:spcBef>
                <a:spcPct val="50000"/>
              </a:spcBef>
              <a:defRPr/>
            </a:pPr>
            <a:r>
              <a:rPr lang="en-US" sz="900"/>
              <a:t>Source: Creative Commons</a:t>
            </a:r>
          </a:p>
        </p:txBody>
      </p:sp>
      <p:sp>
        <p:nvSpPr>
          <p:cNvPr id="222225" name="Rectangle 18"/>
          <p:cNvSpPr>
            <a:spLocks noChangeArrowheads="1"/>
          </p:cNvSpPr>
          <p:nvPr/>
        </p:nvSpPr>
        <p:spPr bwMode="auto">
          <a:xfrm>
            <a:off x="3947612" y="4047165"/>
            <a:ext cx="2286000" cy="369888"/>
          </a:xfrm>
          <a:prstGeom prst="rect">
            <a:avLst/>
          </a:prstGeom>
          <a:noFill/>
          <a:ln w="9525">
            <a:noFill/>
            <a:miter lim="800000"/>
            <a:headEnd/>
            <a:tailEnd/>
          </a:ln>
        </p:spPr>
        <p:txBody>
          <a:bodyPr>
            <a:spAutoFit/>
          </a:bodyPr>
          <a:lstStyle/>
          <a:p>
            <a:pPr algn="ctr"/>
            <a:r>
              <a:rPr lang="en-US" sz="900">
                <a:latin typeface="Calibri" pitchFamily="34" charset="0"/>
              </a:rPr>
              <a:t>Source: American Academy of Pediatrics </a:t>
            </a:r>
          </a:p>
          <a:p>
            <a:pPr algn="ctr"/>
            <a:r>
              <a:rPr lang="en-US" sz="900">
                <a:latin typeface="Calibri" pitchFamily="34" charset="0"/>
              </a:rPr>
              <a:t>Red Book  On Line Visual Library</a:t>
            </a:r>
          </a:p>
        </p:txBody>
      </p:sp>
      <p:sp>
        <p:nvSpPr>
          <p:cNvPr id="3" name="Slide Number Placeholder 2"/>
          <p:cNvSpPr>
            <a:spLocks noGrp="1"/>
          </p:cNvSpPr>
          <p:nvPr>
            <p:ph type="sldNum" sz="quarter" idx="12"/>
          </p:nvPr>
        </p:nvSpPr>
        <p:spPr/>
        <p:txBody>
          <a:bodyPr/>
          <a:lstStyle/>
          <a:p>
            <a:fld id="{6D22F896-40B5-4ADD-8801-0D06FADFA095}" type="slidenum">
              <a:rPr lang="en-US" smtClean="0"/>
              <a:t>22</a:t>
            </a:fld>
            <a:endParaRPr lang="en-US"/>
          </a:p>
        </p:txBody>
      </p:sp>
      <p:sp>
        <p:nvSpPr>
          <p:cNvPr id="4" name="Footer Placeholder 3">
            <a:extLst>
              <a:ext uri="{FF2B5EF4-FFF2-40B4-BE49-F238E27FC236}">
                <a16:creationId xmlns:a16="http://schemas.microsoft.com/office/drawing/2014/main" id="{D8FD5909-C88A-2D40-A6BD-19C55AB3C81D}"/>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0173213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888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idx="4294967295"/>
          </p:nvPr>
        </p:nvSpPr>
        <p:spPr>
          <a:xfrm>
            <a:off x="2847975" y="136525"/>
            <a:ext cx="6572250" cy="628650"/>
          </a:xfrm>
        </p:spPr>
        <p:txBody>
          <a:bodyPr>
            <a:normAutofit fontScale="90000"/>
          </a:bodyPr>
          <a:lstStyle/>
          <a:p>
            <a:pPr algn="ctr"/>
            <a:r>
              <a:rPr lang="en-US" sz="3600">
                <a:solidFill>
                  <a:srgbClr val="FFFF99"/>
                </a:solidFill>
              </a:rPr>
              <a:t>MMR Vaccine Recommendations</a:t>
            </a:r>
          </a:p>
        </p:txBody>
      </p:sp>
      <p:sp>
        <p:nvSpPr>
          <p:cNvPr id="214018" name="Rectangle 3"/>
          <p:cNvSpPr>
            <a:spLocks noGrp="1" noChangeArrowheads="1"/>
          </p:cNvSpPr>
          <p:nvPr>
            <p:ph type="body" sz="half" idx="4294967295"/>
          </p:nvPr>
        </p:nvSpPr>
        <p:spPr>
          <a:xfrm>
            <a:off x="432435" y="818855"/>
            <a:ext cx="11403330" cy="5565037"/>
          </a:xfrm>
        </p:spPr>
        <p:txBody>
          <a:bodyPr>
            <a:noAutofit/>
          </a:bodyPr>
          <a:lstStyle/>
          <a:p>
            <a:pPr>
              <a:lnSpc>
                <a:spcPct val="90000"/>
              </a:lnSpc>
              <a:buFontTx/>
              <a:buNone/>
            </a:pPr>
            <a:r>
              <a:rPr lang="en-US" sz="2000">
                <a:solidFill>
                  <a:schemeClr val="tx1"/>
                </a:solidFill>
                <a:cs typeface="Arial" panose="020B0604020202020204" pitchFamily="34" charset="0"/>
              </a:rPr>
              <a:t>ACIP recommendations:</a:t>
            </a:r>
          </a:p>
          <a:p>
            <a:pPr>
              <a:lnSpc>
                <a:spcPct val="90000"/>
              </a:lnSpc>
              <a:buFontTx/>
              <a:buNone/>
            </a:pPr>
            <a:r>
              <a:rPr lang="en-US" sz="2000" u="sng">
                <a:solidFill>
                  <a:schemeClr val="tx1"/>
                </a:solidFill>
                <a:cs typeface="Arial" panose="020B0604020202020204" pitchFamily="34" charset="0"/>
              </a:rPr>
              <a:t>Children</a:t>
            </a:r>
            <a:r>
              <a:rPr lang="en-US" sz="2000">
                <a:solidFill>
                  <a:schemeClr val="tx1"/>
                </a:solidFill>
                <a:cs typeface="Arial" panose="020B0604020202020204" pitchFamily="34" charset="0"/>
              </a:rPr>
              <a:t>: 2 doses of  MMR:</a:t>
            </a:r>
          </a:p>
          <a:p>
            <a:pPr lvl="1">
              <a:lnSpc>
                <a:spcPct val="90000"/>
              </a:lnSpc>
            </a:pPr>
            <a:r>
              <a:rPr lang="en-US" sz="2000">
                <a:solidFill>
                  <a:schemeClr val="tx1"/>
                </a:solidFill>
                <a:cs typeface="Arial" panose="020B0604020202020204" pitchFamily="34" charset="0"/>
              </a:rPr>
              <a:t>Dose 1 @ 12 through 15 months of age</a:t>
            </a:r>
          </a:p>
          <a:p>
            <a:pPr lvl="1">
              <a:lnSpc>
                <a:spcPct val="90000"/>
              </a:lnSpc>
            </a:pPr>
            <a:r>
              <a:rPr lang="en-US" sz="2000">
                <a:solidFill>
                  <a:schemeClr val="tx1"/>
                </a:solidFill>
                <a:cs typeface="Arial" panose="020B0604020202020204" pitchFamily="34" charset="0"/>
              </a:rPr>
              <a:t>Dose 2 @ 4 through 6 years of age</a:t>
            </a:r>
          </a:p>
          <a:p>
            <a:pPr lvl="1" indent="-515541">
              <a:buNone/>
            </a:pPr>
            <a:r>
              <a:rPr lang="en-US" sz="2000">
                <a:solidFill>
                  <a:schemeClr val="tx1"/>
                </a:solidFill>
                <a:cs typeface="Arial" panose="020B0604020202020204" pitchFamily="34" charset="0"/>
              </a:rPr>
              <a:t>Second dose can be given 28 days after first dose, if necessary.</a:t>
            </a:r>
          </a:p>
          <a:p>
            <a:pPr indent="-515541">
              <a:buNone/>
            </a:pPr>
            <a:endParaRPr lang="en-US" sz="2000" u="sng">
              <a:solidFill>
                <a:schemeClr val="tx1"/>
              </a:solidFill>
              <a:cs typeface="Arial" panose="020B0604020202020204" pitchFamily="34" charset="0"/>
            </a:endParaRPr>
          </a:p>
          <a:p>
            <a:pPr indent="-515541">
              <a:buNone/>
            </a:pPr>
            <a:r>
              <a:rPr lang="en-US" sz="2000" u="sng">
                <a:solidFill>
                  <a:schemeClr val="tx1"/>
                </a:solidFill>
                <a:cs typeface="Arial" panose="020B0604020202020204" pitchFamily="34" charset="0"/>
              </a:rPr>
              <a:t>Adults:</a:t>
            </a:r>
          </a:p>
          <a:p>
            <a:pPr lvl="1"/>
            <a:r>
              <a:rPr lang="en-US" sz="2000" i="0">
                <a:solidFill>
                  <a:schemeClr val="tx1"/>
                </a:solidFill>
                <a:effectLst/>
              </a:rPr>
              <a:t>At least 1 dose MMR for unvaccinated adults</a:t>
            </a:r>
          </a:p>
          <a:p>
            <a:pPr lvl="1"/>
            <a:r>
              <a:rPr lang="en-US" sz="2000" i="0">
                <a:solidFill>
                  <a:schemeClr val="tx1"/>
                </a:solidFill>
                <a:effectLst/>
              </a:rPr>
              <a:t>2 doses MMR for students entering colleges, universities, technical and vocational schools, and other post-high-school educational institutions</a:t>
            </a:r>
          </a:p>
          <a:p>
            <a:pPr lvl="1"/>
            <a:r>
              <a:rPr lang="en-US" sz="2000" i="0">
                <a:solidFill>
                  <a:schemeClr val="tx1"/>
                </a:solidFill>
                <a:effectLst/>
              </a:rPr>
              <a:t>2 doses MMR for measles and mumps and 1 dose MMR for rubella for healthcare personnel</a:t>
            </a:r>
          </a:p>
          <a:p>
            <a:pPr indent="-515541">
              <a:buNone/>
            </a:pPr>
            <a:r>
              <a:rPr lang="en-US" sz="2000" u="sng">
                <a:solidFill>
                  <a:schemeClr val="tx1"/>
                </a:solidFill>
                <a:cs typeface="Arial" panose="020B0604020202020204" pitchFamily="34" charset="0"/>
              </a:rPr>
              <a:t>Special Situations:</a:t>
            </a:r>
          </a:p>
          <a:p>
            <a:pPr marL="384572" lvl="1" indent="-342900"/>
            <a:r>
              <a:rPr lang="en-US" sz="2000">
                <a:solidFill>
                  <a:schemeClr val="tx1"/>
                </a:solidFill>
                <a:cs typeface="Arial" panose="020B0604020202020204" pitchFamily="34" charset="0"/>
              </a:rPr>
              <a:t>Travelers to foreign countries should be appropriately immunized with MMR before leaving U.S. </a:t>
            </a:r>
          </a:p>
          <a:p>
            <a:pPr marL="384572" lvl="1" indent="-342900"/>
            <a:r>
              <a:rPr lang="en-US" sz="2000">
                <a:solidFill>
                  <a:schemeClr val="tx1"/>
                </a:solidFill>
                <a:cs typeface="Arial" panose="020B0604020202020204" pitchFamily="34" charset="0"/>
              </a:rPr>
              <a:t>Infants 6-12 mos. of age traveling abroad should receive 1 dose of MMR. This dose must be repeated at age 12 -15 months of age and a second dose at least 4 weeks later.</a:t>
            </a:r>
          </a:p>
          <a:p>
            <a:pPr marL="384572" lvl="1" indent="-342900"/>
            <a:r>
              <a:rPr lang="en-US" sz="2000">
                <a:solidFill>
                  <a:schemeClr val="tx1"/>
                </a:solidFill>
                <a:cs typeface="Arial" panose="020B0604020202020204" pitchFamily="34" charset="0"/>
              </a:rPr>
              <a:t>A 3</a:t>
            </a:r>
            <a:r>
              <a:rPr lang="en-US" sz="2000" baseline="30000">
                <a:solidFill>
                  <a:schemeClr val="tx1"/>
                </a:solidFill>
                <a:cs typeface="Arial" panose="020B0604020202020204" pitchFamily="34" charset="0"/>
              </a:rPr>
              <a:t>rd</a:t>
            </a:r>
            <a:r>
              <a:rPr lang="en-US" sz="2000">
                <a:solidFill>
                  <a:schemeClr val="tx1"/>
                </a:solidFill>
                <a:cs typeface="Arial" panose="020B0604020202020204" pitchFamily="34" charset="0"/>
              </a:rPr>
              <a:t> MMR may be recommended in the instance of a public health-declared mumps outbreak.</a:t>
            </a:r>
          </a:p>
          <a:p>
            <a:pPr indent="0" defTabSz="685800">
              <a:buNone/>
            </a:pPr>
            <a:endParaRPr lang="en-US" sz="1600" kern="0">
              <a:solidFill>
                <a:prstClr val="white"/>
              </a:solidFill>
            </a:endParaRPr>
          </a:p>
          <a:p>
            <a:pPr marL="384572" lvl="1" indent="-342900"/>
            <a:endParaRPr lang="en-US" sz="2000" u="sng">
              <a:latin typeface="Arial" panose="020B0604020202020204" pitchFamily="34" charset="0"/>
              <a:cs typeface="Arial" panose="020B0604020202020204" pitchFamily="34" charset="0"/>
            </a:endParaRPr>
          </a:p>
          <a:p>
            <a:pPr marL="384572" lvl="1" indent="-342900"/>
            <a:endParaRPr lang="en-US" sz="2000" u="sng">
              <a:latin typeface="Arial" panose="020B0604020202020204" pitchFamily="34" charset="0"/>
              <a:cs typeface="Arial" panose="020B0604020202020204" pitchFamily="34" charset="0"/>
            </a:endParaRPr>
          </a:p>
          <a:p>
            <a:pPr marL="384572" lvl="1" indent="-342900"/>
            <a:endParaRPr lang="en-US" sz="2000" u="sng">
              <a:latin typeface="Arial" panose="020B0604020202020204" pitchFamily="34" charset="0"/>
              <a:cs typeface="Arial" panose="020B0604020202020204" pitchFamily="34" charset="0"/>
            </a:endParaRPr>
          </a:p>
        </p:txBody>
      </p:sp>
      <p:sp>
        <p:nvSpPr>
          <p:cNvPr id="214020" name="Text Box 6"/>
          <p:cNvSpPr txBox="1">
            <a:spLocks noChangeArrowheads="1"/>
          </p:cNvSpPr>
          <p:nvPr/>
        </p:nvSpPr>
        <p:spPr bwMode="auto">
          <a:xfrm>
            <a:off x="8324850" y="5429251"/>
            <a:ext cx="800100" cy="369332"/>
          </a:xfrm>
          <a:prstGeom prst="rect">
            <a:avLst/>
          </a:prstGeom>
          <a:noFill/>
          <a:ln w="9525">
            <a:noFill/>
            <a:miter lim="800000"/>
            <a:headEnd/>
            <a:tailEnd/>
          </a:ln>
        </p:spPr>
        <p:txBody>
          <a:bodyPr>
            <a:spAutoFit/>
          </a:bodyPr>
          <a:lstStyle/>
          <a:p>
            <a:pPr>
              <a:spcBef>
                <a:spcPct val="50000"/>
              </a:spcBef>
            </a:pPr>
            <a:endParaRPr lang="en-US" b="1">
              <a:solidFill>
                <a:srgbClr val="FF9900"/>
              </a:solidFill>
            </a:endParaRPr>
          </a:p>
        </p:txBody>
      </p:sp>
      <p:sp>
        <p:nvSpPr>
          <p:cNvPr id="3" name="TextBox 2">
            <a:extLst>
              <a:ext uri="{FF2B5EF4-FFF2-40B4-BE49-F238E27FC236}">
                <a16:creationId xmlns:a16="http://schemas.microsoft.com/office/drawing/2014/main" id="{DDCD73B9-F8BD-D247-89AF-2E82EE638452}"/>
              </a:ext>
            </a:extLst>
          </p:cNvPr>
          <p:cNvSpPr txBox="1"/>
          <p:nvPr/>
        </p:nvSpPr>
        <p:spPr>
          <a:xfrm>
            <a:off x="11402458" y="6395758"/>
            <a:ext cx="441146" cy="369332"/>
          </a:xfrm>
          <a:prstGeom prst="rect">
            <a:avLst/>
          </a:prstGeom>
          <a:noFill/>
        </p:spPr>
        <p:txBody>
          <a:bodyPr wrap="none" rtlCol="0">
            <a:spAutoFit/>
          </a:bodyPr>
          <a:lstStyle/>
          <a:p>
            <a:r>
              <a:rPr lang="en-US"/>
              <a:t>18</a:t>
            </a:r>
          </a:p>
        </p:txBody>
      </p:sp>
      <p:sp>
        <p:nvSpPr>
          <p:cNvPr id="5" name="Footer Placeholder 4">
            <a:extLst>
              <a:ext uri="{FF2B5EF4-FFF2-40B4-BE49-F238E27FC236}">
                <a16:creationId xmlns:a16="http://schemas.microsoft.com/office/drawing/2014/main" id="{F4E35DA0-668E-5E41-BE1A-A96B54B7D298}"/>
              </a:ext>
            </a:extLst>
          </p:cNvPr>
          <p:cNvSpPr>
            <a:spLocks noGrp="1"/>
          </p:cNvSpPr>
          <p:nvPr>
            <p:ph type="ftr" sz="quarter" idx="11"/>
          </p:nvPr>
        </p:nvSpPr>
        <p:spPr>
          <a:xfrm>
            <a:off x="3889254" y="6437572"/>
            <a:ext cx="5536722" cy="501650"/>
          </a:xfrm>
        </p:spPr>
        <p:txBody>
          <a:bodyPr/>
          <a:lstStyle/>
          <a:p>
            <a:r>
              <a:rPr lang="en-US">
                <a:hlinkClick r:id="rId3"/>
              </a:rPr>
              <a:t>November 2023</a:t>
            </a:r>
            <a:endParaRPr lang="en-US"/>
          </a:p>
        </p:txBody>
      </p:sp>
      <p:sp>
        <p:nvSpPr>
          <p:cNvPr id="4" name="Slide Number Placeholder 3">
            <a:extLst>
              <a:ext uri="{FF2B5EF4-FFF2-40B4-BE49-F238E27FC236}">
                <a16:creationId xmlns:a16="http://schemas.microsoft.com/office/drawing/2014/main" id="{79B5F802-CB6A-BDFA-F171-BE0BF477E77B}"/>
              </a:ext>
            </a:extLst>
          </p:cNvPr>
          <p:cNvSpPr>
            <a:spLocks noGrp="1"/>
          </p:cNvSpPr>
          <p:nvPr>
            <p:ph type="sldNum" sz="quarter" idx="12"/>
          </p:nvPr>
        </p:nvSpPr>
        <p:spPr/>
        <p:txBody>
          <a:bodyPr/>
          <a:lstStyle/>
          <a:p>
            <a:fld id="{6D22F896-40B5-4ADD-8801-0D06FADFA095}" type="slidenum">
              <a:rPr lang="en-US" smtClean="0"/>
              <a:t>23</a:t>
            </a:fld>
            <a:endParaRPr lang="en-US"/>
          </a:p>
        </p:txBody>
      </p:sp>
    </p:spTree>
    <p:extLst>
      <p:ext uri="{BB962C8B-B14F-4D97-AF65-F5344CB8AC3E}">
        <p14:creationId xmlns:p14="http://schemas.microsoft.com/office/powerpoint/2010/main" val="2339538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1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018">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01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401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4018">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4018">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4018">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401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idx="4294967295"/>
          </p:nvPr>
        </p:nvSpPr>
        <p:spPr>
          <a:xfrm>
            <a:off x="2847975" y="136525"/>
            <a:ext cx="6572250" cy="628650"/>
          </a:xfrm>
        </p:spPr>
        <p:txBody>
          <a:bodyPr>
            <a:normAutofit/>
          </a:bodyPr>
          <a:lstStyle/>
          <a:p>
            <a:pPr algn="ctr"/>
            <a:r>
              <a:rPr lang="en-US" sz="3600">
                <a:solidFill>
                  <a:srgbClr val="FFFF99"/>
                </a:solidFill>
              </a:rPr>
              <a:t>MMR Vaccine and Immunity</a:t>
            </a:r>
          </a:p>
        </p:txBody>
      </p:sp>
      <p:sp>
        <p:nvSpPr>
          <p:cNvPr id="214018" name="Rectangle 3"/>
          <p:cNvSpPr>
            <a:spLocks noGrp="1" noChangeArrowheads="1"/>
          </p:cNvSpPr>
          <p:nvPr>
            <p:ph type="body" sz="half" idx="4294967295"/>
          </p:nvPr>
        </p:nvSpPr>
        <p:spPr>
          <a:xfrm>
            <a:off x="432435" y="899369"/>
            <a:ext cx="11403330" cy="5565037"/>
          </a:xfrm>
        </p:spPr>
        <p:txBody>
          <a:bodyPr>
            <a:noAutofit/>
          </a:bodyPr>
          <a:lstStyle/>
          <a:p>
            <a:pPr algn="l">
              <a:buFont typeface="Arial" panose="020B0604020202020204" pitchFamily="34" charset="0"/>
              <a:buChar char="•"/>
            </a:pPr>
            <a:r>
              <a:rPr lang="en-US" sz="2400" b="0" i="0">
                <a:solidFill>
                  <a:schemeClr val="tx1"/>
                </a:solidFill>
                <a:effectLst/>
              </a:rPr>
              <a:t>Antibodies develop in approximately 95% of children vaccinated at age 12 months and over 99% of children who receive 2 doses</a:t>
            </a:r>
          </a:p>
          <a:p>
            <a:pPr algn="l">
              <a:buFont typeface="Arial" panose="020B0604020202020204" pitchFamily="34" charset="0"/>
              <a:buChar char="•"/>
            </a:pPr>
            <a:r>
              <a:rPr lang="en-US" sz="2400" b="0" i="0">
                <a:solidFill>
                  <a:schemeClr val="tx1"/>
                </a:solidFill>
                <a:effectLst/>
              </a:rPr>
              <a:t>Immunity long-term and probably lifelong in most persons</a:t>
            </a:r>
          </a:p>
          <a:p>
            <a:pPr marL="0" indent="0" algn="l">
              <a:buNone/>
            </a:pPr>
            <a:endParaRPr lang="en-US" sz="2400" b="0" i="0">
              <a:solidFill>
                <a:schemeClr val="tx1"/>
              </a:solidFill>
              <a:effectLst/>
            </a:endParaRPr>
          </a:p>
          <a:p>
            <a:pPr algn="l"/>
            <a:r>
              <a:rPr lang="en-US" sz="2400" b="1" i="0" u="sng">
                <a:solidFill>
                  <a:schemeClr val="tx1"/>
                </a:solidFill>
                <a:effectLst/>
              </a:rPr>
              <a:t>Evidence of Immunity</a:t>
            </a:r>
            <a:r>
              <a:rPr lang="en-US" sz="2400" b="0" i="0">
                <a:solidFill>
                  <a:schemeClr val="tx1"/>
                </a:solidFill>
                <a:effectLst/>
              </a:rPr>
              <a:t>: Generally, persons can be considered immune to measles if they were:</a:t>
            </a:r>
          </a:p>
          <a:p>
            <a:pPr lvl="1"/>
            <a:r>
              <a:rPr lang="en-US" b="0" i="0">
                <a:solidFill>
                  <a:schemeClr val="tx1"/>
                </a:solidFill>
                <a:effectLst/>
              </a:rPr>
              <a:t>born before 1957, </a:t>
            </a:r>
          </a:p>
          <a:p>
            <a:pPr lvl="1"/>
            <a:r>
              <a:rPr lang="en-US" b="0" i="0">
                <a:solidFill>
                  <a:schemeClr val="tx1"/>
                </a:solidFill>
                <a:effectLst/>
              </a:rPr>
              <a:t>have serologic evidence of measles immunity (equivocal test results should be considered negative), </a:t>
            </a:r>
            <a:endParaRPr lang="en-US">
              <a:solidFill>
                <a:schemeClr val="tx1"/>
              </a:solidFill>
            </a:endParaRPr>
          </a:p>
          <a:p>
            <a:pPr lvl="1"/>
            <a:r>
              <a:rPr lang="en-US" b="0" i="0">
                <a:solidFill>
                  <a:schemeClr val="tx1"/>
                </a:solidFill>
                <a:effectLst/>
              </a:rPr>
              <a:t>laboratory confirmation of disease,</a:t>
            </a:r>
          </a:p>
          <a:p>
            <a:pPr lvl="1"/>
            <a:r>
              <a:rPr lang="en-US" b="0" i="0">
                <a:solidFill>
                  <a:schemeClr val="tx1"/>
                </a:solidFill>
                <a:effectLst/>
              </a:rPr>
              <a:t>have documentation of adequate vaccination for measles.</a:t>
            </a:r>
            <a:br>
              <a:rPr lang="en-US"/>
            </a:br>
            <a:endParaRPr lang="en-US">
              <a:solidFill>
                <a:schemeClr val="tx1"/>
              </a:solidFill>
              <a:cs typeface="Arial" panose="020B0604020202020204" pitchFamily="34" charset="0"/>
            </a:endParaRPr>
          </a:p>
          <a:p>
            <a:pPr algn="l"/>
            <a:r>
              <a:rPr lang="en-US" sz="2400" b="0" i="0">
                <a:solidFill>
                  <a:schemeClr val="tx1"/>
                </a:solidFill>
                <a:effectLst/>
              </a:rPr>
              <a:t>Healthcare providers and health departments should not accept verbal reports of vaccination without written documentation as presumptive evidence of immunity. </a:t>
            </a:r>
            <a:br>
              <a:rPr lang="en-US" sz="1200"/>
            </a:br>
            <a:endParaRPr lang="en-US" sz="1600" kern="0">
              <a:solidFill>
                <a:prstClr val="white"/>
              </a:solidFill>
            </a:endParaRPr>
          </a:p>
          <a:p>
            <a:pPr marL="384572" lvl="1" indent="-342900"/>
            <a:endParaRPr lang="en-US" sz="2000" u="sng">
              <a:latin typeface="Arial" panose="020B0604020202020204" pitchFamily="34" charset="0"/>
              <a:cs typeface="Arial" panose="020B0604020202020204" pitchFamily="34" charset="0"/>
            </a:endParaRPr>
          </a:p>
          <a:p>
            <a:pPr marL="384572" lvl="1" indent="-342900"/>
            <a:endParaRPr lang="en-US" sz="2000" u="sng">
              <a:latin typeface="Arial" panose="020B0604020202020204" pitchFamily="34" charset="0"/>
              <a:cs typeface="Arial" panose="020B0604020202020204" pitchFamily="34" charset="0"/>
            </a:endParaRPr>
          </a:p>
          <a:p>
            <a:pPr marL="384572" lvl="1" indent="-342900"/>
            <a:endParaRPr lang="en-US" sz="2000" u="sng">
              <a:latin typeface="Arial" panose="020B0604020202020204" pitchFamily="34" charset="0"/>
              <a:cs typeface="Arial" panose="020B0604020202020204" pitchFamily="34" charset="0"/>
            </a:endParaRPr>
          </a:p>
        </p:txBody>
      </p:sp>
      <p:sp>
        <p:nvSpPr>
          <p:cNvPr id="214020" name="Text Box 6"/>
          <p:cNvSpPr txBox="1">
            <a:spLocks noChangeArrowheads="1"/>
          </p:cNvSpPr>
          <p:nvPr/>
        </p:nvSpPr>
        <p:spPr bwMode="auto">
          <a:xfrm>
            <a:off x="8324850" y="5429251"/>
            <a:ext cx="800100" cy="369332"/>
          </a:xfrm>
          <a:prstGeom prst="rect">
            <a:avLst/>
          </a:prstGeom>
          <a:noFill/>
          <a:ln w="9525">
            <a:noFill/>
            <a:miter lim="800000"/>
            <a:headEnd/>
            <a:tailEnd/>
          </a:ln>
        </p:spPr>
        <p:txBody>
          <a:bodyPr>
            <a:spAutoFit/>
          </a:bodyPr>
          <a:lstStyle/>
          <a:p>
            <a:pPr>
              <a:spcBef>
                <a:spcPct val="50000"/>
              </a:spcBef>
            </a:pPr>
            <a:endParaRPr lang="en-US" b="1">
              <a:solidFill>
                <a:srgbClr val="FF9900"/>
              </a:solidFill>
            </a:endParaRPr>
          </a:p>
        </p:txBody>
      </p:sp>
      <p:sp>
        <p:nvSpPr>
          <p:cNvPr id="3" name="TextBox 2">
            <a:extLst>
              <a:ext uri="{FF2B5EF4-FFF2-40B4-BE49-F238E27FC236}">
                <a16:creationId xmlns:a16="http://schemas.microsoft.com/office/drawing/2014/main" id="{DDCD73B9-F8BD-D247-89AF-2E82EE638452}"/>
              </a:ext>
            </a:extLst>
          </p:cNvPr>
          <p:cNvSpPr txBox="1"/>
          <p:nvPr/>
        </p:nvSpPr>
        <p:spPr>
          <a:xfrm>
            <a:off x="11402458" y="6395758"/>
            <a:ext cx="441146" cy="369332"/>
          </a:xfrm>
          <a:prstGeom prst="rect">
            <a:avLst/>
          </a:prstGeom>
          <a:noFill/>
        </p:spPr>
        <p:txBody>
          <a:bodyPr wrap="none" rtlCol="0">
            <a:spAutoFit/>
          </a:bodyPr>
          <a:lstStyle/>
          <a:p>
            <a:r>
              <a:rPr lang="en-US"/>
              <a:t>18</a:t>
            </a:r>
          </a:p>
        </p:txBody>
      </p:sp>
      <p:sp>
        <p:nvSpPr>
          <p:cNvPr id="5" name="Footer Placeholder 4">
            <a:extLst>
              <a:ext uri="{FF2B5EF4-FFF2-40B4-BE49-F238E27FC236}">
                <a16:creationId xmlns:a16="http://schemas.microsoft.com/office/drawing/2014/main" id="{F4E35DA0-668E-5E41-BE1A-A96B54B7D298}"/>
              </a:ext>
            </a:extLst>
          </p:cNvPr>
          <p:cNvSpPr>
            <a:spLocks noGrp="1"/>
          </p:cNvSpPr>
          <p:nvPr>
            <p:ph type="ftr" sz="quarter" idx="11"/>
          </p:nvPr>
        </p:nvSpPr>
        <p:spPr/>
        <p:txBody>
          <a:bodyPr/>
          <a:lstStyle/>
          <a:p>
            <a:r>
              <a:rPr lang="en-US">
                <a:hlinkClick r:id="rId3"/>
              </a:rPr>
              <a:t>November 2023</a:t>
            </a:r>
            <a:endParaRPr lang="en-US"/>
          </a:p>
        </p:txBody>
      </p:sp>
      <p:sp>
        <p:nvSpPr>
          <p:cNvPr id="4" name="Slide Number Placeholder 3">
            <a:extLst>
              <a:ext uri="{FF2B5EF4-FFF2-40B4-BE49-F238E27FC236}">
                <a16:creationId xmlns:a16="http://schemas.microsoft.com/office/drawing/2014/main" id="{5F82FA06-7C64-855C-2925-AECE4D6B0309}"/>
              </a:ext>
            </a:extLst>
          </p:cNvPr>
          <p:cNvSpPr>
            <a:spLocks noGrp="1"/>
          </p:cNvSpPr>
          <p:nvPr>
            <p:ph type="sldNum" sz="quarter" idx="12"/>
          </p:nvPr>
        </p:nvSpPr>
        <p:spPr/>
        <p:txBody>
          <a:bodyPr/>
          <a:lstStyle/>
          <a:p>
            <a:fld id="{6D22F896-40B5-4ADD-8801-0D06FADFA095}" type="slidenum">
              <a:rPr lang="en-US" smtClean="0"/>
              <a:t>24</a:t>
            </a:fld>
            <a:endParaRPr lang="en-US"/>
          </a:p>
        </p:txBody>
      </p:sp>
    </p:spTree>
    <p:extLst>
      <p:ext uri="{BB962C8B-B14F-4D97-AF65-F5344CB8AC3E}">
        <p14:creationId xmlns:p14="http://schemas.microsoft.com/office/powerpoint/2010/main" val="69651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1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401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401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401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401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0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106F1-68CA-0727-D258-888643C159B8}"/>
              </a:ext>
            </a:extLst>
          </p:cNvPr>
          <p:cNvSpPr>
            <a:spLocks noGrp="1"/>
          </p:cNvSpPr>
          <p:nvPr>
            <p:ph type="title"/>
          </p:nvPr>
        </p:nvSpPr>
        <p:spPr>
          <a:xfrm>
            <a:off x="838200" y="-290393"/>
            <a:ext cx="10515600" cy="1325563"/>
          </a:xfrm>
        </p:spPr>
        <p:txBody>
          <a:bodyPr/>
          <a:lstStyle/>
          <a:p>
            <a:r>
              <a:rPr kumimoji="0" lang="en-US" sz="4400" b="0" i="0" u="none" strike="noStrike" kern="1200" cap="none" spc="0" normalizeH="0" baseline="0" noProof="0">
                <a:ln>
                  <a:noFill/>
                </a:ln>
                <a:solidFill>
                  <a:srgbClr val="FFFF00"/>
                </a:solidFill>
                <a:effectLst/>
                <a:uLnTx/>
                <a:uFillTx/>
                <a:latin typeface="Calibri Light" panose="020F0302020204030204"/>
                <a:ea typeface="+mj-ea"/>
                <a:cs typeface="+mj-cs"/>
              </a:rPr>
              <a:t>Measles Containing Vaccines</a:t>
            </a:r>
            <a:endParaRPr lang="en-US">
              <a:solidFill>
                <a:srgbClr val="FFFF00"/>
              </a:solidFill>
            </a:endParaRPr>
          </a:p>
        </p:txBody>
      </p:sp>
      <p:sp>
        <p:nvSpPr>
          <p:cNvPr id="6" name="Content Placeholder 5">
            <a:extLst>
              <a:ext uri="{FF2B5EF4-FFF2-40B4-BE49-F238E27FC236}">
                <a16:creationId xmlns:a16="http://schemas.microsoft.com/office/drawing/2014/main" id="{318F440B-8024-6885-C447-6B9C5C22B002}"/>
              </a:ext>
            </a:extLst>
          </p:cNvPr>
          <p:cNvSpPr>
            <a:spLocks noGrp="1"/>
          </p:cNvSpPr>
          <p:nvPr>
            <p:ph idx="1"/>
          </p:nvPr>
        </p:nvSpPr>
        <p:spPr>
          <a:xfrm>
            <a:off x="293298" y="1089744"/>
            <a:ext cx="11898702" cy="5631731"/>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0" u="sng" strike="noStrike" kern="1200" cap="none" spc="0" normalizeH="0" baseline="0" noProof="0">
                <a:ln>
                  <a:noFill/>
                </a:ln>
                <a:solidFill>
                  <a:schemeClr val="tx1"/>
                </a:solidFill>
                <a:effectLst/>
                <a:uLnTx/>
                <a:uFillTx/>
                <a:ea typeface="+mn-ea"/>
                <a:cs typeface="+mn-cs"/>
              </a:rPr>
              <a:t>MMR-II</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900" b="0" i="0" u="none" strike="noStrike" kern="1200" cap="none" spc="0" normalizeH="0" baseline="0" noProof="0">
              <a:ln>
                <a:noFill/>
              </a:ln>
              <a:solidFill>
                <a:schemeClr val="tx1"/>
              </a:solidFill>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0" i="0" u="sng" strike="noStrike" kern="1200" cap="none" spc="0" normalizeH="0" baseline="0" noProof="0">
                <a:ln>
                  <a:noFill/>
                </a:ln>
                <a:solidFill>
                  <a:schemeClr val="tx1"/>
                </a:solidFill>
                <a:effectLst/>
                <a:uLnTx/>
                <a:uFillTx/>
                <a:ea typeface="+mn-ea"/>
                <a:cs typeface="+mn-cs"/>
              </a:rPr>
              <a:t>PRIORIX</a:t>
            </a:r>
            <a:r>
              <a:rPr kumimoji="0" lang="en-US" sz="2900" b="0" i="0" u="none" strike="noStrike" kern="1200" cap="none" spc="0" normalizeH="0" baseline="0" noProof="0">
                <a:ln>
                  <a:noFill/>
                </a:ln>
                <a:solidFill>
                  <a:schemeClr val="tx1"/>
                </a:solidFill>
                <a:effectLst/>
                <a:uLnTx/>
                <a:uFillTx/>
                <a:ea typeface="+mn-ea"/>
                <a:cs typeface="+mn-cs"/>
              </a:rPr>
              <a:t> (GSK). ACIP Recommended June 2022</a:t>
            </a:r>
          </a:p>
          <a:p>
            <a:pPr lvl="1">
              <a:spcBef>
                <a:spcPts val="1000"/>
              </a:spcBef>
              <a:defRPr/>
            </a:pPr>
            <a:r>
              <a:rPr lang="en-US" sz="2900" b="0" i="0">
                <a:solidFill>
                  <a:schemeClr val="tx1"/>
                </a:solidFill>
                <a:effectLst/>
              </a:rPr>
              <a:t>PRIORIX and M-M-R II are fully interchangeable. </a:t>
            </a:r>
          </a:p>
          <a:p>
            <a:pPr lvl="1">
              <a:spcBef>
                <a:spcPts val="1000"/>
              </a:spcBef>
              <a:defRPr/>
            </a:pPr>
            <a:r>
              <a:rPr lang="en-US" sz="2900" b="0" i="0">
                <a:solidFill>
                  <a:schemeClr val="tx1"/>
                </a:solidFill>
                <a:effectLst/>
              </a:rPr>
              <a:t>ACIP General Best Practices states a preference that doses of vaccine in a series come from the same manufacturer; however, vaccination should not be deferred when the manufacturer of the previously administered vaccine is unknown or when the vaccine from the same manufacturer is unavailable </a:t>
            </a:r>
          </a:p>
          <a:p>
            <a:pPr lvl="1">
              <a:spcBef>
                <a:spcPts val="1000"/>
              </a:spcBef>
              <a:defRPr/>
            </a:pPr>
            <a:r>
              <a:rPr lang="en-US" sz="2900" b="0" i="0">
                <a:solidFill>
                  <a:schemeClr val="tx1"/>
                </a:solidFill>
                <a:effectLst/>
              </a:rPr>
              <a:t>Studies have shown that PRIORIX is safe and immunogenic when administered as a second dose after M-M-R II</a:t>
            </a:r>
          </a:p>
          <a:p>
            <a:pPr marL="457200" lvl="1" indent="0">
              <a:spcBef>
                <a:spcPts val="1000"/>
              </a:spcBef>
              <a:buNone/>
              <a:defRPr/>
            </a:pPr>
            <a:endParaRPr lang="en-US" sz="2900" b="0" i="0">
              <a:solidFill>
                <a:schemeClr val="tx1"/>
              </a:solidFill>
              <a:effectLst/>
            </a:endParaRPr>
          </a:p>
          <a:p>
            <a:pPr>
              <a:defRPr/>
            </a:pPr>
            <a:r>
              <a:rPr lang="en-US" sz="2900" u="sng">
                <a:solidFill>
                  <a:schemeClr val="tx1"/>
                </a:solidFill>
              </a:rPr>
              <a:t>MMRV</a:t>
            </a:r>
            <a:br>
              <a:rPr kumimoji="0" lang="en-US" sz="3000" b="0" i="0" u="none" strike="noStrike" kern="1200" cap="none" spc="0" normalizeH="0" baseline="0" noProof="0">
                <a:ln>
                  <a:noFill/>
                </a:ln>
                <a:solidFill>
                  <a:prstClr val="black"/>
                </a:solidFill>
                <a:effectLst/>
                <a:uLnTx/>
                <a:uFillTx/>
                <a:ea typeface="+mn-ea"/>
                <a:cs typeface="+mn-cs"/>
              </a:rPr>
            </a:br>
            <a:endParaRPr kumimoji="0" lang="en-US" sz="3000" b="1" i="0" u="none" strike="noStrike" kern="1200" cap="none" spc="0" normalizeH="0" baseline="0" noProof="0">
              <a:ln>
                <a:noFill/>
              </a:ln>
              <a:solidFill>
                <a:prstClr val="black"/>
              </a:solidFill>
              <a:effectLst/>
              <a:uLnTx/>
              <a:uFillTx/>
              <a:ea typeface="+mn-ea"/>
              <a:cs typeface="+mn-cs"/>
            </a:endParaRPr>
          </a:p>
          <a:p>
            <a:endParaRPr lang="en-US"/>
          </a:p>
        </p:txBody>
      </p:sp>
      <p:sp>
        <p:nvSpPr>
          <p:cNvPr id="3" name="Footer Placeholder 2">
            <a:extLst>
              <a:ext uri="{FF2B5EF4-FFF2-40B4-BE49-F238E27FC236}">
                <a16:creationId xmlns:a16="http://schemas.microsoft.com/office/drawing/2014/main" id="{522FA106-C391-F141-7A21-974EA5D0356A}"/>
              </a:ext>
            </a:extLst>
          </p:cNvPr>
          <p:cNvSpPr>
            <a:spLocks noGrp="1"/>
          </p:cNvSpPr>
          <p:nvPr>
            <p:ph type="ftr" sz="quarter" idx="11"/>
          </p:nvPr>
        </p:nvSpPr>
        <p:spPr/>
        <p:txBody>
          <a:bodyPr/>
          <a:lstStyle/>
          <a:p>
            <a:r>
              <a:rPr lang="en-US"/>
              <a:t>November 2023</a:t>
            </a:r>
          </a:p>
        </p:txBody>
      </p:sp>
      <p:sp>
        <p:nvSpPr>
          <p:cNvPr id="4" name="Slide Number Placeholder 3">
            <a:extLst>
              <a:ext uri="{FF2B5EF4-FFF2-40B4-BE49-F238E27FC236}">
                <a16:creationId xmlns:a16="http://schemas.microsoft.com/office/drawing/2014/main" id="{C819A5FA-37B9-7E7A-066C-8EAEFBEB31CB}"/>
              </a:ext>
            </a:extLst>
          </p:cNvPr>
          <p:cNvSpPr>
            <a:spLocks noGrp="1"/>
          </p:cNvSpPr>
          <p:nvPr>
            <p:ph type="sldNum" sz="quarter" idx="12"/>
          </p:nvPr>
        </p:nvSpPr>
        <p:spPr/>
        <p:txBody>
          <a:bodyPr/>
          <a:lstStyle/>
          <a:p>
            <a:fld id="{6D22F896-40B5-4ADD-8801-0D06FADFA095}" type="slidenum">
              <a:rPr lang="en-US" smtClean="0"/>
              <a:t>25</a:t>
            </a:fld>
            <a:endParaRPr lang="en-US"/>
          </a:p>
        </p:txBody>
      </p:sp>
    </p:spTree>
    <p:extLst>
      <p:ext uri="{BB962C8B-B14F-4D97-AF65-F5344CB8AC3E}">
        <p14:creationId xmlns:p14="http://schemas.microsoft.com/office/powerpoint/2010/main" val="142461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4" name="Text Box 4"/>
          <p:cNvSpPr txBox="1">
            <a:spLocks noChangeArrowheads="1"/>
          </p:cNvSpPr>
          <p:nvPr/>
        </p:nvSpPr>
        <p:spPr bwMode="auto">
          <a:xfrm>
            <a:off x="2171700" y="3662234"/>
            <a:ext cx="6743700" cy="461665"/>
          </a:xfrm>
          <a:prstGeom prst="rect">
            <a:avLst/>
          </a:prstGeom>
          <a:noFill/>
          <a:ln w="9525">
            <a:noFill/>
            <a:miter lim="800000"/>
            <a:headEnd/>
            <a:tailEnd/>
          </a:ln>
        </p:spPr>
        <p:txBody>
          <a:bodyPr wrap="square">
            <a:spAutoFit/>
          </a:bodyPr>
          <a:lstStyle/>
          <a:p>
            <a:pPr>
              <a:spcBef>
                <a:spcPct val="50000"/>
              </a:spcBef>
            </a:pPr>
            <a:r>
              <a:rPr lang="en-US" sz="2400"/>
              <a:t>ACIP recommends 2 doses of Varicella Vaccine</a:t>
            </a:r>
          </a:p>
        </p:txBody>
      </p:sp>
      <p:sp>
        <p:nvSpPr>
          <p:cNvPr id="1192965" name="Text Box 5"/>
          <p:cNvSpPr txBox="1">
            <a:spLocks noChangeArrowheads="1"/>
          </p:cNvSpPr>
          <p:nvPr/>
        </p:nvSpPr>
        <p:spPr bwMode="auto">
          <a:xfrm>
            <a:off x="2171700" y="4160402"/>
            <a:ext cx="8382000" cy="1920526"/>
          </a:xfrm>
          <a:prstGeom prst="rect">
            <a:avLst/>
          </a:prstGeom>
          <a:noFill/>
          <a:ln w="9525">
            <a:noFill/>
            <a:miter lim="800000"/>
            <a:headEnd/>
            <a:tailEnd/>
          </a:ln>
        </p:spPr>
        <p:txBody>
          <a:bodyPr wrap="square">
            <a:spAutoFit/>
          </a:bodyPr>
          <a:lstStyle/>
          <a:p>
            <a:pPr marL="509588" indent="-331788">
              <a:spcBef>
                <a:spcPct val="50000"/>
              </a:spcBef>
              <a:buClr>
                <a:schemeClr val="tx1"/>
              </a:buClr>
              <a:buFontTx/>
              <a:buChar char="•"/>
            </a:pPr>
            <a:r>
              <a:rPr lang="en-US" sz="2400">
                <a:latin typeface="Calibri" pitchFamily="34" charset="0"/>
                <a:cs typeface="Times New Roman" pitchFamily="18" charset="0"/>
              </a:rPr>
              <a:t>Dose 1 @ 12 months through 15 months of age </a:t>
            </a:r>
          </a:p>
          <a:p>
            <a:pPr marL="509588" indent="-331788">
              <a:lnSpc>
                <a:spcPct val="105000"/>
              </a:lnSpc>
              <a:spcBef>
                <a:spcPct val="50000"/>
              </a:spcBef>
              <a:buClr>
                <a:schemeClr val="tx1"/>
              </a:buClr>
              <a:buFontTx/>
              <a:buChar char="•"/>
            </a:pPr>
            <a:r>
              <a:rPr lang="en-US" sz="2400">
                <a:latin typeface="Calibri" pitchFamily="34" charset="0"/>
                <a:cs typeface="Times New Roman" pitchFamily="18" charset="0"/>
              </a:rPr>
              <a:t>Dose 2 @ 4 through 6 years of age</a:t>
            </a:r>
          </a:p>
          <a:p>
            <a:pPr marL="509588" indent="-331788">
              <a:lnSpc>
                <a:spcPct val="105000"/>
              </a:lnSpc>
              <a:spcBef>
                <a:spcPct val="30000"/>
              </a:spcBef>
              <a:buClr>
                <a:schemeClr val="tx1"/>
              </a:buClr>
              <a:buFontTx/>
              <a:buChar char="•"/>
            </a:pPr>
            <a:r>
              <a:rPr lang="en-US" sz="2400">
                <a:latin typeface="Calibri" pitchFamily="34" charset="0"/>
                <a:cs typeface="Times New Roman" pitchFamily="18" charset="0"/>
              </a:rPr>
              <a:t>Those 13 years of age or older without evidence of immunity should receive 2 doses separated by 4 to 8 weeks.</a:t>
            </a:r>
          </a:p>
        </p:txBody>
      </p:sp>
      <p:pic>
        <p:nvPicPr>
          <p:cNvPr id="1192967" name="Picture 7" descr="img0031"/>
          <p:cNvPicPr>
            <a:picLocks noChangeAspect="1" noChangeArrowheads="1"/>
          </p:cNvPicPr>
          <p:nvPr/>
        </p:nvPicPr>
        <p:blipFill>
          <a:blip r:embed="rId3" cstate="print"/>
          <a:srcRect/>
          <a:stretch>
            <a:fillRect/>
          </a:stretch>
        </p:blipFill>
        <p:spPr bwMode="auto">
          <a:xfrm>
            <a:off x="9553184" y="341236"/>
            <a:ext cx="2376752" cy="2971800"/>
          </a:xfrm>
          <a:prstGeom prst="rect">
            <a:avLst/>
          </a:prstGeom>
          <a:noFill/>
          <a:ln w="9525">
            <a:noFill/>
            <a:miter lim="800000"/>
            <a:headEnd/>
            <a:tailEnd/>
          </a:ln>
        </p:spPr>
      </p:pic>
      <p:sp>
        <p:nvSpPr>
          <p:cNvPr id="8" name="Rectangle 7"/>
          <p:cNvSpPr/>
          <p:nvPr/>
        </p:nvSpPr>
        <p:spPr>
          <a:xfrm>
            <a:off x="7696200" y="6292370"/>
            <a:ext cx="2438400" cy="369332"/>
          </a:xfrm>
          <a:prstGeom prst="rect">
            <a:avLst/>
          </a:prstGeom>
        </p:spPr>
        <p:txBody>
          <a:bodyPr>
            <a:spAutoFit/>
          </a:bodyPr>
          <a:lstStyle/>
          <a:p>
            <a:pPr>
              <a:defRPr/>
            </a:pPr>
            <a:r>
              <a:rPr lang="en-US" sz="900" b="1">
                <a:cs typeface="Arial" charset="0"/>
                <a:hlinkClick r:id="rId4"/>
              </a:rPr>
              <a:t>© Copyright American Academy of Pediatrics</a:t>
            </a:r>
            <a:endParaRPr lang="en-US" sz="900" b="1">
              <a:cs typeface="Arial"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26</a:t>
            </a:fld>
            <a:endParaRPr lang="en-US"/>
          </a:p>
        </p:txBody>
      </p:sp>
      <p:sp>
        <p:nvSpPr>
          <p:cNvPr id="5" name="Footer Placeholder 4">
            <a:extLst>
              <a:ext uri="{FF2B5EF4-FFF2-40B4-BE49-F238E27FC236}">
                <a16:creationId xmlns:a16="http://schemas.microsoft.com/office/drawing/2014/main" id="{D22204CD-E2B5-434A-922D-325F3994DD88}"/>
              </a:ext>
            </a:extLst>
          </p:cNvPr>
          <p:cNvSpPr>
            <a:spLocks noGrp="1"/>
          </p:cNvSpPr>
          <p:nvPr>
            <p:ph type="ftr" sz="quarter" idx="11"/>
          </p:nvPr>
        </p:nvSpPr>
        <p:spPr/>
        <p:txBody>
          <a:bodyPr/>
          <a:lstStyle/>
          <a:p>
            <a:r>
              <a:rPr lang="en-US">
                <a:hlinkClick r:id="rId5"/>
              </a:rPr>
              <a:t>November 2023</a:t>
            </a:r>
            <a:endParaRPr lang="en-US"/>
          </a:p>
        </p:txBody>
      </p:sp>
      <p:pic>
        <p:nvPicPr>
          <p:cNvPr id="6" name="Picture 2" descr="Chickenpox image">
            <a:extLst>
              <a:ext uri="{FF2B5EF4-FFF2-40B4-BE49-F238E27FC236}">
                <a16:creationId xmlns:a16="http://schemas.microsoft.com/office/drawing/2014/main" id="{9ADE7738-EB0A-9A18-E605-989FB12D2D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4674" y="153596"/>
            <a:ext cx="3346351" cy="31965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hicenpox">
            <a:extLst>
              <a:ext uri="{FF2B5EF4-FFF2-40B4-BE49-F238E27FC236}">
                <a16:creationId xmlns:a16="http://schemas.microsoft.com/office/drawing/2014/main" id="{B24E4859-2EDC-219F-1620-6CBFC7741B38}"/>
              </a:ext>
            </a:extLst>
          </p:cNvPr>
          <p:cNvPicPr>
            <a:picLocks noChangeAspect="1" noChangeArrowheads="1"/>
          </p:cNvPicPr>
          <p:nvPr/>
        </p:nvPicPr>
        <p:blipFill>
          <a:blip r:embed="rId7" cstate="print"/>
          <a:srcRect/>
          <a:stretch>
            <a:fillRect/>
          </a:stretch>
        </p:blipFill>
        <p:spPr bwMode="auto">
          <a:xfrm>
            <a:off x="3181349" y="265351"/>
            <a:ext cx="2647951" cy="2968268"/>
          </a:xfrm>
          <a:prstGeom prst="rect">
            <a:avLst/>
          </a:prstGeom>
          <a:noFill/>
          <a:ln w="9525">
            <a:noFill/>
            <a:miter lim="800000"/>
            <a:headEnd/>
            <a:tailEnd/>
          </a:ln>
        </p:spPr>
      </p:pic>
      <p:pic>
        <p:nvPicPr>
          <p:cNvPr id="11" name="Picture 2" descr="Chickenpox image">
            <a:extLst>
              <a:ext uri="{FF2B5EF4-FFF2-40B4-BE49-F238E27FC236}">
                <a16:creationId xmlns:a16="http://schemas.microsoft.com/office/drawing/2014/main" id="{C67301E5-4A0C-2244-446A-EE81F9D12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9563"/>
            <a:ext cx="3346351" cy="319652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9C202343-858C-4CB4-7EDD-5020B1B31BC8}"/>
              </a:ext>
            </a:extLst>
          </p:cNvPr>
          <p:cNvSpPr txBox="1">
            <a:spLocks noChangeArrowheads="1"/>
          </p:cNvSpPr>
          <p:nvPr/>
        </p:nvSpPr>
        <p:spPr>
          <a:xfrm>
            <a:off x="309030" y="796985"/>
            <a:ext cx="2667000" cy="952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3600">
                <a:solidFill>
                  <a:srgbClr val="FFFF99"/>
                </a:solidFill>
              </a:rPr>
              <a:t>Varicella*</a:t>
            </a:r>
            <a:br>
              <a:rPr lang="en-US" sz="3600">
                <a:solidFill>
                  <a:srgbClr val="FFFF99"/>
                </a:solidFill>
              </a:rPr>
            </a:br>
            <a:r>
              <a:rPr lang="en-US" sz="2400">
                <a:solidFill>
                  <a:srgbClr val="FFFF99"/>
                </a:solidFill>
              </a:rPr>
              <a:t>(Chickenpox)</a:t>
            </a:r>
          </a:p>
        </p:txBody>
      </p:sp>
    </p:spTree>
    <p:extLst>
      <p:ext uri="{BB962C8B-B14F-4D97-AF65-F5344CB8AC3E}">
        <p14:creationId xmlns:p14="http://schemas.microsoft.com/office/powerpoint/2010/main" val="4083835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9296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296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929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63416" y="499312"/>
            <a:ext cx="7772400" cy="1295400"/>
          </a:xfrm>
        </p:spPr>
        <p:txBody>
          <a:bodyPr>
            <a:normAutofit/>
          </a:bodyPr>
          <a:lstStyle/>
          <a:p>
            <a:pPr algn="ctr"/>
            <a:r>
              <a:rPr lang="en-US" sz="3600">
                <a:solidFill>
                  <a:srgbClr val="FFFF99"/>
                </a:solidFill>
              </a:rPr>
              <a:t>Acceptable Evidence of</a:t>
            </a:r>
            <a:br>
              <a:rPr lang="en-US" sz="3600">
                <a:solidFill>
                  <a:srgbClr val="FFFF99"/>
                </a:solidFill>
              </a:rPr>
            </a:br>
            <a:r>
              <a:rPr lang="en-US" sz="3600">
                <a:solidFill>
                  <a:srgbClr val="FFFF99"/>
                </a:solidFill>
              </a:rPr>
              <a:t> Varicella Immunity</a:t>
            </a:r>
          </a:p>
        </p:txBody>
      </p:sp>
      <p:sp>
        <p:nvSpPr>
          <p:cNvPr id="5" name="Subtitle 4"/>
          <p:cNvSpPr>
            <a:spLocks noGrp="1"/>
          </p:cNvSpPr>
          <p:nvPr>
            <p:ph type="subTitle" idx="1"/>
          </p:nvPr>
        </p:nvSpPr>
        <p:spPr>
          <a:xfrm>
            <a:off x="955964" y="1315454"/>
            <a:ext cx="10257468" cy="4818723"/>
          </a:xfrm>
        </p:spPr>
        <p:txBody>
          <a:bodyPr>
            <a:normAutofit/>
          </a:bodyPr>
          <a:lstStyle/>
          <a:p>
            <a:pPr marL="457200" indent="-457200" algn="l">
              <a:buFont typeface="Arial" panose="020B0604020202020204" pitchFamily="34" charset="0"/>
              <a:buChar char="•"/>
            </a:pPr>
            <a:r>
              <a:rPr lang="en-US" sz="2400">
                <a:solidFill>
                  <a:schemeClr val="tx1"/>
                </a:solidFill>
              </a:rPr>
              <a:t>Written documentation of age-appropriate vaccination</a:t>
            </a:r>
          </a:p>
          <a:p>
            <a:pPr marL="457200" indent="-457200" algn="l">
              <a:buFont typeface="Arial" panose="020B0604020202020204" pitchFamily="34" charset="0"/>
              <a:buChar char="•"/>
            </a:pPr>
            <a:r>
              <a:rPr lang="en-US" sz="2400">
                <a:solidFill>
                  <a:schemeClr val="tx1"/>
                </a:solidFill>
              </a:rPr>
              <a:t>Laboratory evidence of immunity or laboratory confirmation of varicella disease</a:t>
            </a:r>
          </a:p>
          <a:p>
            <a:pPr marL="457200" indent="-457200" algn="l">
              <a:buFont typeface="Arial" panose="020B0604020202020204" pitchFamily="34" charset="0"/>
              <a:buChar char="•"/>
            </a:pPr>
            <a:r>
              <a:rPr lang="en-US" sz="2400">
                <a:solidFill>
                  <a:schemeClr val="tx1"/>
                </a:solidFill>
              </a:rPr>
              <a:t>U.S.-born before 1980</a:t>
            </a:r>
          </a:p>
          <a:p>
            <a:pPr marL="914400" lvl="1" indent="-457200" algn="l">
              <a:buFont typeface="Arial" panose="020B0604020202020204" pitchFamily="34" charset="0"/>
              <a:buChar char="•"/>
            </a:pPr>
            <a:r>
              <a:rPr lang="en-US" sz="2400">
                <a:solidFill>
                  <a:schemeClr val="tx1"/>
                </a:solidFill>
              </a:rPr>
              <a:t>Does not apply to healthcare personnel or pregnant people</a:t>
            </a:r>
          </a:p>
          <a:p>
            <a:pPr marL="457200" indent="-457200" algn="l">
              <a:buFont typeface="Arial" panose="020B0604020202020204" pitchFamily="34" charset="0"/>
              <a:buChar char="•"/>
            </a:pPr>
            <a:r>
              <a:rPr lang="en-US" sz="2400">
                <a:solidFill>
                  <a:schemeClr val="tx1"/>
                </a:solidFill>
              </a:rPr>
              <a:t>Healthcare provider diagnosis or verification of varicella disease</a:t>
            </a:r>
          </a:p>
          <a:p>
            <a:pPr marL="457200" indent="-457200" algn="l">
              <a:buFont typeface="Arial" panose="020B0604020202020204" pitchFamily="34" charset="0"/>
              <a:buChar char="•"/>
            </a:pPr>
            <a:r>
              <a:rPr lang="en-US" sz="2400">
                <a:solidFill>
                  <a:schemeClr val="tx1"/>
                </a:solidFill>
              </a:rPr>
              <a:t>History of herpes zoster based on healthcare provider diagnosis</a:t>
            </a:r>
          </a:p>
          <a:p>
            <a:pPr marL="457200" indent="-457200" algn="l"/>
            <a:endParaRPr lang="en-US" sz="1000">
              <a:solidFill>
                <a:schemeClr val="tx1"/>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pPr/>
              <a:t>27</a:t>
            </a:fld>
            <a:endParaRPr lang="en-US"/>
          </a:p>
        </p:txBody>
      </p:sp>
      <p:sp>
        <p:nvSpPr>
          <p:cNvPr id="7" name="Footer Placeholder 6">
            <a:extLst>
              <a:ext uri="{FF2B5EF4-FFF2-40B4-BE49-F238E27FC236}">
                <a16:creationId xmlns:a16="http://schemas.microsoft.com/office/drawing/2014/main" id="{C8FB5063-CC4B-DF4C-8F72-8F0EBB6E22F2}"/>
              </a:ext>
            </a:extLst>
          </p:cNvPr>
          <p:cNvSpPr>
            <a:spLocks noGrp="1"/>
          </p:cNvSpPr>
          <p:nvPr>
            <p:ph type="ftr" sz="quarter" idx="11"/>
          </p:nvPr>
        </p:nvSpPr>
        <p:spPr>
          <a:xfrm>
            <a:off x="3992138" y="6245263"/>
            <a:ext cx="4829355" cy="587297"/>
          </a:xfrm>
        </p:spPr>
        <p:txBody>
          <a:bodyPr/>
          <a:lstStyle/>
          <a:p>
            <a:r>
              <a:rPr lang="en-US"/>
              <a:t>November 2023</a:t>
            </a:r>
          </a:p>
        </p:txBody>
      </p:sp>
    </p:spTree>
    <p:extLst>
      <p:ext uri="{BB962C8B-B14F-4D97-AF65-F5344CB8AC3E}">
        <p14:creationId xmlns:p14="http://schemas.microsoft.com/office/powerpoint/2010/main" val="2447731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body" idx="1"/>
          </p:nvPr>
        </p:nvSpPr>
        <p:spPr>
          <a:xfrm>
            <a:off x="838200" y="2051073"/>
            <a:ext cx="10179755" cy="3931737"/>
          </a:xfrm>
        </p:spPr>
        <p:txBody>
          <a:bodyPr>
            <a:normAutofit/>
          </a:bodyPr>
          <a:lstStyle/>
          <a:p>
            <a:pPr>
              <a:lnSpc>
                <a:spcPct val="80000"/>
              </a:lnSpc>
            </a:pPr>
            <a:r>
              <a:rPr lang="en-US" sz="2400" u="sng">
                <a:solidFill>
                  <a:schemeClr val="accent5">
                    <a:lumMod val="60000"/>
                    <a:lumOff val="40000"/>
                  </a:schemeClr>
                </a:solidFill>
              </a:rPr>
              <a:t>Dose 1 at ages 12 through </a:t>
            </a:r>
            <a:r>
              <a:rPr lang="en-US" sz="2400" u="sng">
                <a:solidFill>
                  <a:srgbClr val="FFFF99"/>
                </a:solidFill>
              </a:rPr>
              <a:t>47 months</a:t>
            </a:r>
          </a:p>
          <a:p>
            <a:pPr lvl="1">
              <a:lnSpc>
                <a:spcPct val="80000"/>
              </a:lnSpc>
            </a:pPr>
            <a:r>
              <a:rPr lang="en-US"/>
              <a:t>Either separate MMR and varicella vaccines or MMRV vaccine may be used. </a:t>
            </a:r>
          </a:p>
          <a:p>
            <a:pPr lvl="1">
              <a:lnSpc>
                <a:spcPct val="80000"/>
              </a:lnSpc>
            </a:pPr>
            <a:r>
              <a:rPr lang="en-US"/>
              <a:t>CDC recommends separate doses of MMR and varicella at early age</a:t>
            </a:r>
          </a:p>
          <a:p>
            <a:pPr lvl="2">
              <a:lnSpc>
                <a:spcPct val="80000"/>
              </a:lnSpc>
            </a:pPr>
            <a:r>
              <a:rPr lang="en-US" sz="2400"/>
              <a:t>Slightly increased risk of febrile seizures with combination vaccine. </a:t>
            </a:r>
          </a:p>
          <a:p>
            <a:pPr>
              <a:lnSpc>
                <a:spcPct val="80000"/>
              </a:lnSpc>
            </a:pPr>
            <a:r>
              <a:rPr lang="en-US" sz="2400" u="sng">
                <a:solidFill>
                  <a:schemeClr val="accent5">
                    <a:lumMod val="60000"/>
                    <a:lumOff val="40000"/>
                  </a:schemeClr>
                </a:solidFill>
              </a:rPr>
              <a:t>Dose 1 or 2  given at ages 48 months and older </a:t>
            </a:r>
          </a:p>
          <a:p>
            <a:pPr marL="800100" lvl="1" indent="-342900">
              <a:lnSpc>
                <a:spcPct val="90000"/>
              </a:lnSpc>
              <a:spcBef>
                <a:spcPct val="20000"/>
              </a:spcBef>
              <a:buFont typeface="Arial" panose="020B0604020202020204" pitchFamily="34" charset="0"/>
              <a:buChar char="•"/>
            </a:pPr>
            <a:r>
              <a:rPr lang="en-US">
                <a:solidFill>
                  <a:srgbClr val="FFFFFF"/>
                </a:solidFill>
              </a:rPr>
              <a:t>MMRV vaccine generally is preferred over separate injections of its equivalent component vaccines (i.e., MMR and varicella vaccines). </a:t>
            </a:r>
            <a:endParaRPr lang="en-US" b="1">
              <a:solidFill>
                <a:srgbClr val="FFFFFF"/>
              </a:solidFill>
            </a:endParaRPr>
          </a:p>
          <a:p>
            <a:pPr>
              <a:lnSpc>
                <a:spcPct val="80000"/>
              </a:lnSpc>
            </a:pPr>
            <a:endParaRPr lang="en-US"/>
          </a:p>
        </p:txBody>
      </p:sp>
      <p:sp>
        <p:nvSpPr>
          <p:cNvPr id="228355" name="Rectangle 3"/>
          <p:cNvSpPr>
            <a:spLocks noGrp="1" noChangeArrowheads="1"/>
          </p:cNvSpPr>
          <p:nvPr>
            <p:ph type="title"/>
          </p:nvPr>
        </p:nvSpPr>
        <p:spPr>
          <a:xfrm>
            <a:off x="1845733" y="360639"/>
            <a:ext cx="8534400" cy="1143000"/>
          </a:xfrm>
        </p:spPr>
        <p:txBody>
          <a:bodyPr/>
          <a:lstStyle/>
          <a:p>
            <a:pPr algn="ctr" eaLnBrk="1" hangingPunct="1"/>
            <a:r>
              <a:rPr lang="en-US" sz="3600">
                <a:solidFill>
                  <a:schemeClr val="accent5">
                    <a:lumMod val="60000"/>
                    <a:lumOff val="40000"/>
                  </a:schemeClr>
                </a:solidFill>
              </a:rPr>
              <a:t>ACIP Recommendations for use of</a:t>
            </a:r>
            <a:br>
              <a:rPr lang="en-US" sz="3600">
                <a:solidFill>
                  <a:schemeClr val="accent5">
                    <a:lumMod val="60000"/>
                    <a:lumOff val="40000"/>
                  </a:schemeClr>
                </a:solidFill>
              </a:rPr>
            </a:br>
            <a:r>
              <a:rPr lang="en-US" sz="3600">
                <a:solidFill>
                  <a:schemeClr val="accent5">
                    <a:lumMod val="60000"/>
                    <a:lumOff val="40000"/>
                  </a:schemeClr>
                </a:solidFill>
              </a:rPr>
              <a:t>MMRV (</a:t>
            </a:r>
            <a:r>
              <a:rPr lang="en-US" sz="3600" err="1">
                <a:solidFill>
                  <a:schemeClr val="accent5">
                    <a:lumMod val="60000"/>
                    <a:lumOff val="40000"/>
                  </a:schemeClr>
                </a:solidFill>
              </a:rPr>
              <a:t>ProQuad</a:t>
            </a:r>
            <a:r>
              <a:rPr lang="en-US" sz="3600">
                <a:solidFill>
                  <a:schemeClr val="accent5">
                    <a:lumMod val="60000"/>
                    <a:lumOff val="40000"/>
                  </a:schemeClr>
                </a:solidFill>
              </a:rPr>
              <a:t>  )</a:t>
            </a:r>
          </a:p>
        </p:txBody>
      </p:sp>
      <p:sp>
        <p:nvSpPr>
          <p:cNvPr id="8" name="Rectangle 7"/>
          <p:cNvSpPr/>
          <p:nvPr/>
        </p:nvSpPr>
        <p:spPr>
          <a:xfrm>
            <a:off x="3190610" y="1503639"/>
            <a:ext cx="5392525" cy="369332"/>
          </a:xfrm>
          <a:prstGeom prst="rect">
            <a:avLst/>
          </a:prstGeom>
        </p:spPr>
        <p:txBody>
          <a:bodyPr wrap="square">
            <a:spAutoFit/>
          </a:bodyPr>
          <a:lstStyle/>
          <a:p>
            <a:pPr>
              <a:defRPr/>
            </a:pPr>
            <a:r>
              <a:rPr lang="en-US" b="1">
                <a:solidFill>
                  <a:srgbClr val="FFFFFF"/>
                </a:solidFill>
              </a:rPr>
              <a:t>Licensed for ages 12 months through 12 years</a:t>
            </a:r>
          </a:p>
        </p:txBody>
      </p:sp>
      <p:sp>
        <p:nvSpPr>
          <p:cNvPr id="7" name="Rectangle 6"/>
          <p:cNvSpPr/>
          <p:nvPr/>
        </p:nvSpPr>
        <p:spPr>
          <a:xfrm>
            <a:off x="3581400" y="6198255"/>
            <a:ext cx="6218208" cy="738664"/>
          </a:xfrm>
          <a:prstGeom prst="rect">
            <a:avLst/>
          </a:prstGeom>
        </p:spPr>
        <p:txBody>
          <a:bodyPr wrap="square">
            <a:spAutoFit/>
          </a:bodyPr>
          <a:lstStyle/>
          <a:p>
            <a:r>
              <a:rPr lang="en-US" sz="1400" b="1">
                <a:solidFill>
                  <a:srgbClr val="FFFFFF"/>
                </a:solidFill>
                <a:latin typeface="Calibri"/>
              </a:rPr>
              <a:t>*MMWR, May 7, 2010, Vol 59, #RR03</a:t>
            </a:r>
          </a:p>
          <a:p>
            <a:r>
              <a:rPr lang="en-US" sz="1400" b="1">
                <a:solidFill>
                  <a:srgbClr val="FFFFFF"/>
                </a:solidFill>
                <a:latin typeface="Calibri"/>
              </a:rPr>
              <a:t>And </a:t>
            </a:r>
            <a:r>
              <a:rPr lang="en-US" sz="1400" b="1">
                <a:solidFill>
                  <a:srgbClr val="FFFFFF"/>
                </a:solidFill>
                <a:latin typeface="Calibri"/>
                <a:hlinkClick r:id="rId3"/>
              </a:rPr>
              <a:t>https://www.cdc.gov/vaccines/pubs/pinkbook/varicella.html</a:t>
            </a:r>
            <a:endParaRPr lang="en-US" sz="1400" b="1">
              <a:solidFill>
                <a:srgbClr val="FFFFFF"/>
              </a:solidFill>
              <a:latin typeface="Calibri"/>
            </a:endParaRPr>
          </a:p>
          <a:p>
            <a:endParaRPr lang="en-US" sz="1400" b="1">
              <a:solidFill>
                <a:srgbClr val="FFFFFF"/>
              </a:solidFill>
              <a:latin typeface="Calibri"/>
            </a:endParaRPr>
          </a:p>
        </p:txBody>
      </p:sp>
      <p:sp>
        <p:nvSpPr>
          <p:cNvPr id="9" name="TextBox 8"/>
          <p:cNvSpPr txBox="1"/>
          <p:nvPr/>
        </p:nvSpPr>
        <p:spPr>
          <a:xfrm>
            <a:off x="7620000" y="932139"/>
            <a:ext cx="338666" cy="369332"/>
          </a:xfrm>
          <a:prstGeom prst="rect">
            <a:avLst/>
          </a:prstGeom>
          <a:noFill/>
        </p:spPr>
        <p:txBody>
          <a:bodyPr wrap="square" rtlCol="0">
            <a:spAutoFit/>
          </a:bodyPr>
          <a:lstStyle/>
          <a:p>
            <a:r>
              <a:rPr lang="en-US">
                <a:solidFill>
                  <a:schemeClr val="accent5">
                    <a:lumMod val="60000"/>
                    <a:lumOff val="40000"/>
                  </a:schemeClr>
                </a:solidFill>
              </a:rPr>
              <a:t>®</a:t>
            </a:r>
          </a:p>
        </p:txBody>
      </p:sp>
      <p:sp>
        <p:nvSpPr>
          <p:cNvPr id="3" name="Slide Number Placeholder 2"/>
          <p:cNvSpPr>
            <a:spLocks noGrp="1"/>
          </p:cNvSpPr>
          <p:nvPr>
            <p:ph type="sldNum" sz="quarter" idx="12"/>
          </p:nvPr>
        </p:nvSpPr>
        <p:spPr/>
        <p:txBody>
          <a:bodyPr/>
          <a:lstStyle/>
          <a:p>
            <a:fld id="{6D22F896-40B5-4ADD-8801-0D06FADFA095}" type="slidenum">
              <a:rPr lang="en-US" smtClean="0"/>
              <a:t>28</a:t>
            </a:fld>
            <a:endParaRPr lang="en-US"/>
          </a:p>
        </p:txBody>
      </p:sp>
      <p:sp>
        <p:nvSpPr>
          <p:cNvPr id="4" name="Footer Placeholder 3">
            <a:extLst>
              <a:ext uri="{FF2B5EF4-FFF2-40B4-BE49-F238E27FC236}">
                <a16:creationId xmlns:a16="http://schemas.microsoft.com/office/drawing/2014/main" id="{C54D4809-95F9-B68A-588D-C6643CE6A6E5}"/>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73161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idx="4294967295"/>
          </p:nvPr>
        </p:nvSpPr>
        <p:spPr>
          <a:xfrm>
            <a:off x="2209800" y="-146823"/>
            <a:ext cx="7772400" cy="914400"/>
          </a:xfrm>
        </p:spPr>
        <p:txBody>
          <a:bodyPr>
            <a:normAutofit/>
          </a:bodyPr>
          <a:lstStyle/>
          <a:p>
            <a:pPr algn="ctr" eaLnBrk="1" hangingPunct="1"/>
            <a:r>
              <a:rPr lang="en-US" sz="2800">
                <a:solidFill>
                  <a:srgbClr val="FFFF99"/>
                </a:solidFill>
              </a:rPr>
              <a:t>Herpes Zoster </a:t>
            </a:r>
          </a:p>
        </p:txBody>
      </p:sp>
      <p:sp>
        <p:nvSpPr>
          <p:cNvPr id="8" name="Rectangle 7"/>
          <p:cNvSpPr/>
          <p:nvPr/>
        </p:nvSpPr>
        <p:spPr>
          <a:xfrm>
            <a:off x="8408717" y="6400412"/>
            <a:ext cx="2617576" cy="276999"/>
          </a:xfrm>
          <a:prstGeom prst="rect">
            <a:avLst/>
          </a:prstGeom>
        </p:spPr>
        <p:txBody>
          <a:bodyPr wrap="none">
            <a:spAutoFit/>
          </a:bodyPr>
          <a:lstStyle/>
          <a:p>
            <a:r>
              <a:rPr lang="en-US" sz="1200" i="1"/>
              <a:t>Photo courtesy of www.webmd.com</a:t>
            </a:r>
            <a:endParaRPr lang="en-US" sz="1200"/>
          </a:p>
        </p:txBody>
      </p:sp>
      <p:pic>
        <p:nvPicPr>
          <p:cNvPr id="11" name="Picture 4" descr="Close-up of a person's eye with a bruise&#10;&#10;Description automatically generated"/>
          <p:cNvPicPr>
            <a:picLocks noChangeAspect="1" noChangeArrowheads="1"/>
          </p:cNvPicPr>
          <p:nvPr/>
        </p:nvPicPr>
        <p:blipFill>
          <a:blip r:embed="rId3" cstate="print"/>
          <a:srcRect/>
          <a:stretch>
            <a:fillRect/>
          </a:stretch>
        </p:blipFill>
        <p:spPr bwMode="auto">
          <a:xfrm>
            <a:off x="8610600" y="4593219"/>
            <a:ext cx="2213811" cy="1807193"/>
          </a:xfrm>
          <a:prstGeom prst="rect">
            <a:avLst/>
          </a:prstGeom>
          <a:noFill/>
          <a:ln w="9525">
            <a:noFill/>
            <a:miter lim="800000"/>
            <a:headEnd/>
            <a:tailEnd/>
          </a:ln>
        </p:spPr>
      </p:pic>
      <p:pic>
        <p:nvPicPr>
          <p:cNvPr id="12" name="Picture 7" descr="A close-up of a skin rash&#10;&#10;Description automatically generated"/>
          <p:cNvPicPr>
            <a:picLocks noChangeAspect="1" noChangeArrowheads="1"/>
          </p:cNvPicPr>
          <p:nvPr/>
        </p:nvPicPr>
        <p:blipFill>
          <a:blip r:embed="rId4" cstate="print"/>
          <a:srcRect/>
          <a:stretch>
            <a:fillRect/>
          </a:stretch>
        </p:blipFill>
        <p:spPr bwMode="auto">
          <a:xfrm>
            <a:off x="1583046" y="4790370"/>
            <a:ext cx="2455554" cy="1887041"/>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6D22F896-40B5-4ADD-8801-0D06FADFA095}" type="slidenum">
              <a:rPr lang="en-US" smtClean="0"/>
              <a:t>29</a:t>
            </a:fld>
            <a:endParaRPr lang="en-US"/>
          </a:p>
        </p:txBody>
      </p:sp>
      <p:sp>
        <p:nvSpPr>
          <p:cNvPr id="4" name="Footer Placeholder 3">
            <a:extLst>
              <a:ext uri="{FF2B5EF4-FFF2-40B4-BE49-F238E27FC236}">
                <a16:creationId xmlns:a16="http://schemas.microsoft.com/office/drawing/2014/main" id="{201CBA2A-4716-D943-ABA5-6A99EFDCA0A0}"/>
              </a:ext>
            </a:extLst>
          </p:cNvPr>
          <p:cNvSpPr>
            <a:spLocks noGrp="1"/>
          </p:cNvSpPr>
          <p:nvPr>
            <p:ph type="ftr" sz="quarter" idx="11"/>
          </p:nvPr>
        </p:nvSpPr>
        <p:spPr/>
        <p:txBody>
          <a:bodyPr/>
          <a:lstStyle/>
          <a:p>
            <a:r>
              <a:rPr lang="en-US"/>
              <a:t>November 2023</a:t>
            </a:r>
          </a:p>
        </p:txBody>
      </p:sp>
      <p:graphicFrame>
        <p:nvGraphicFramePr>
          <p:cNvPr id="230404" name="Rectangle 3">
            <a:extLst>
              <a:ext uri="{FF2B5EF4-FFF2-40B4-BE49-F238E27FC236}">
                <a16:creationId xmlns:a16="http://schemas.microsoft.com/office/drawing/2014/main" id="{FAC1DE61-EA5A-1A1D-6382-D8C1C22B6742}"/>
              </a:ext>
            </a:extLst>
          </p:cNvPr>
          <p:cNvGraphicFramePr/>
          <p:nvPr>
            <p:extLst>
              <p:ext uri="{D42A27DB-BD31-4B8C-83A1-F6EECF244321}">
                <p14:modId xmlns:p14="http://schemas.microsoft.com/office/powerpoint/2010/main" val="728099706"/>
              </p:ext>
            </p:extLst>
          </p:nvPr>
        </p:nvGraphicFramePr>
        <p:xfrm>
          <a:off x="923925" y="553771"/>
          <a:ext cx="10344150" cy="37498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48927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2209800" y="437148"/>
            <a:ext cx="7772400" cy="838200"/>
          </a:xfrm>
        </p:spPr>
        <p:txBody>
          <a:bodyPr/>
          <a:lstStyle/>
          <a:p>
            <a:pPr algn="ctr" eaLnBrk="1" hangingPunct="1"/>
            <a:r>
              <a:rPr lang="en-US" sz="3600">
                <a:solidFill>
                  <a:srgbClr val="FFFF99"/>
                </a:solidFill>
              </a:rPr>
              <a:t>Faculty Disclosure Information</a:t>
            </a:r>
          </a:p>
        </p:txBody>
      </p:sp>
      <p:sp>
        <p:nvSpPr>
          <p:cNvPr id="196610" name="Rectangle 3"/>
          <p:cNvSpPr>
            <a:spLocks noGrp="1" noChangeArrowheads="1"/>
          </p:cNvSpPr>
          <p:nvPr>
            <p:ph type="body" idx="4294967295"/>
          </p:nvPr>
        </p:nvSpPr>
        <p:spPr>
          <a:xfrm>
            <a:off x="1828800" y="1676400"/>
            <a:ext cx="8534400" cy="4495800"/>
          </a:xfrm>
        </p:spPr>
        <p:txBody>
          <a:bodyPr/>
          <a:lstStyle/>
          <a:p>
            <a:pPr eaLnBrk="1" hangingPunct="1"/>
            <a:r>
              <a:rPr lang="en-US" sz="2400"/>
              <a:t>In accordance with ACCME* and ANCC-COA* Standards, all faculty members are required to disclose to the program audience any real or apparent conflict of interest to the content of their presentation. </a:t>
            </a:r>
          </a:p>
          <a:p>
            <a:pPr eaLnBrk="1" hangingPunct="1"/>
            <a:r>
              <a:rPr lang="en-US" sz="2400"/>
              <a:t>This presentation will include the most current ACIP recommendations for frequently used vaccines but is not a comprehensive review of all available vaccines. </a:t>
            </a:r>
          </a:p>
          <a:p>
            <a:pPr eaLnBrk="1" hangingPunct="1"/>
            <a:r>
              <a:rPr lang="en-US" sz="2400"/>
              <a:t>Some ACIP recommendations for the use of vaccines have not currently been approved by the FDA.</a:t>
            </a:r>
          </a:p>
          <a:p>
            <a:pPr eaLnBrk="1" hangingPunct="1"/>
            <a:r>
              <a:rPr lang="en-US" sz="2400"/>
              <a:t>Detailed information regarding all ACIP Recommendations is available at </a:t>
            </a:r>
            <a:r>
              <a:rPr lang="en-US" sz="2400">
                <a:solidFill>
                  <a:srgbClr val="FFC000"/>
                </a:solidFill>
              </a:rPr>
              <a:t>www.cdc.gov/vaccines/acip/recs/index.html</a:t>
            </a:r>
          </a:p>
          <a:p>
            <a:pPr eaLnBrk="1" hangingPunct="1"/>
            <a:endParaRPr lang="en-US"/>
          </a:p>
        </p:txBody>
      </p:sp>
      <p:sp>
        <p:nvSpPr>
          <p:cNvPr id="196611" name="Text Box 4"/>
          <p:cNvSpPr txBox="1">
            <a:spLocks noChangeArrowheads="1"/>
          </p:cNvSpPr>
          <p:nvPr/>
        </p:nvSpPr>
        <p:spPr bwMode="auto">
          <a:xfrm>
            <a:off x="583096" y="6115248"/>
            <a:ext cx="11237842" cy="307777"/>
          </a:xfrm>
          <a:prstGeom prst="rect">
            <a:avLst/>
          </a:prstGeom>
          <a:noFill/>
          <a:ln w="9525">
            <a:noFill/>
            <a:miter lim="800000"/>
            <a:headEnd/>
            <a:tailEnd/>
          </a:ln>
        </p:spPr>
        <p:txBody>
          <a:bodyPr wrap="square">
            <a:spAutoFit/>
          </a:bodyPr>
          <a:lstStyle/>
          <a:p>
            <a:pPr>
              <a:spcBef>
                <a:spcPct val="50000"/>
              </a:spcBef>
            </a:pPr>
            <a:r>
              <a:rPr lang="en-US" sz="1400" b="1">
                <a:solidFill>
                  <a:srgbClr val="FFFFFF"/>
                </a:solidFill>
              </a:rPr>
              <a:t>*Accreditation Council for Continuing Medical Education     *American Nurses Credentialing Center Commission on Accreditation</a:t>
            </a:r>
          </a:p>
        </p:txBody>
      </p:sp>
      <p:sp>
        <p:nvSpPr>
          <p:cNvPr id="3" name="Slide Number Placeholder 2"/>
          <p:cNvSpPr>
            <a:spLocks noGrp="1"/>
          </p:cNvSpPr>
          <p:nvPr>
            <p:ph type="sldNum" sz="quarter" idx="12"/>
          </p:nvPr>
        </p:nvSpPr>
        <p:spPr/>
        <p:txBody>
          <a:bodyPr/>
          <a:lstStyle/>
          <a:p>
            <a:fld id="{6D22F896-40B5-4ADD-8801-0D06FADFA095}" type="slidenum">
              <a:rPr lang="en-US" smtClean="0"/>
              <a:t>3</a:t>
            </a:fld>
            <a:endParaRPr lang="en-US"/>
          </a:p>
        </p:txBody>
      </p:sp>
      <p:sp>
        <p:nvSpPr>
          <p:cNvPr id="4" name="Footer Placeholder 3">
            <a:extLst>
              <a:ext uri="{FF2B5EF4-FFF2-40B4-BE49-F238E27FC236}">
                <a16:creationId xmlns:a16="http://schemas.microsoft.com/office/drawing/2014/main" id="{CA674008-D480-AE4E-A1B3-5697882AE2EF}"/>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044887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21387"/>
            <a:ext cx="6152444" cy="646331"/>
          </a:xfrm>
          <a:prstGeom prst="rect">
            <a:avLst/>
          </a:prstGeom>
          <a:noFill/>
        </p:spPr>
        <p:txBody>
          <a:bodyPr wrap="square" rtlCol="0">
            <a:spAutoFit/>
          </a:bodyPr>
          <a:lstStyle/>
          <a:p>
            <a:pPr algn="ctr"/>
            <a:r>
              <a:rPr lang="en-US" sz="3600" err="1">
                <a:solidFill>
                  <a:srgbClr val="FFFF99"/>
                </a:solidFill>
              </a:rPr>
              <a:t>Shingrix</a:t>
            </a:r>
            <a:r>
              <a:rPr lang="en-US" sz="2400">
                <a:solidFill>
                  <a:srgbClr val="FFFF99"/>
                </a:solidFill>
              </a:rPr>
              <a:t>   </a:t>
            </a:r>
            <a:r>
              <a:rPr lang="en-US" sz="3200">
                <a:solidFill>
                  <a:srgbClr val="FFFF99"/>
                </a:solidFill>
              </a:rPr>
              <a:t>(RZV) from GSK*</a:t>
            </a:r>
          </a:p>
        </p:txBody>
      </p:sp>
      <p:sp>
        <p:nvSpPr>
          <p:cNvPr id="3" name="TextBox 2"/>
          <p:cNvSpPr txBox="1"/>
          <p:nvPr/>
        </p:nvSpPr>
        <p:spPr>
          <a:xfrm>
            <a:off x="467900" y="1642966"/>
            <a:ext cx="11256199" cy="4893647"/>
          </a:xfrm>
          <a:prstGeom prst="rect">
            <a:avLst/>
          </a:prstGeom>
          <a:noFill/>
        </p:spPr>
        <p:txBody>
          <a:bodyPr wrap="square" rtlCol="0">
            <a:spAutoFit/>
          </a:bodyPr>
          <a:lstStyle/>
          <a:p>
            <a:pPr marL="285750" indent="-285750">
              <a:buFont typeface="Arial" panose="020B0604020202020204" pitchFamily="34" charset="0"/>
              <a:buChar char="•"/>
            </a:pPr>
            <a:r>
              <a:rPr lang="en-US" sz="2400"/>
              <a:t>As of November 18, 2020, Zostavax (ZVL) is no longer available for use in the United States</a:t>
            </a:r>
          </a:p>
          <a:p>
            <a:pPr marL="285750" indent="-285750">
              <a:buFont typeface="Arial" panose="020B0604020202020204" pitchFamily="34" charset="0"/>
              <a:buChar char="•"/>
            </a:pPr>
            <a:r>
              <a:rPr lang="en-US" sz="2400"/>
              <a:t>Shingrix (RZV) is the only currently licensed Zoster vaccine in the United States</a:t>
            </a:r>
          </a:p>
          <a:p>
            <a:endParaRPr lang="en-US" sz="2400"/>
          </a:p>
          <a:p>
            <a:r>
              <a:rPr lang="en-US" sz="2400" u="sng"/>
              <a:t>Efficacy (RZV)</a:t>
            </a:r>
          </a:p>
          <a:p>
            <a:pPr marL="742950" lvl="1" indent="-285750">
              <a:buFont typeface="Arial" panose="020B0604020202020204" pitchFamily="34" charset="0"/>
              <a:buChar char="•"/>
            </a:pPr>
            <a:r>
              <a:rPr lang="en-US" sz="2400"/>
              <a:t>&gt; 91% in preventing zoster in all vaccinated persons in licensed age groups</a:t>
            </a:r>
          </a:p>
          <a:p>
            <a:pPr marL="742950" lvl="1" indent="-285750">
              <a:buFont typeface="Arial" panose="020B0604020202020204" pitchFamily="34" charset="0"/>
              <a:buChar char="•"/>
            </a:pPr>
            <a:r>
              <a:rPr lang="en-US" sz="2400"/>
              <a:t>&gt; 88% in preventing PHN</a:t>
            </a:r>
          </a:p>
          <a:p>
            <a:pPr marL="742950" lvl="1" indent="-285750">
              <a:buFont typeface="Arial" panose="020B0604020202020204" pitchFamily="34" charset="0"/>
              <a:buChar char="•"/>
            </a:pPr>
            <a:r>
              <a:rPr lang="en-US" sz="2400"/>
              <a:t>At least 85% vaccine effectiveness &gt;4 years post-vaccination in persons 70 years and older</a:t>
            </a:r>
          </a:p>
          <a:p>
            <a:pPr marL="1200150" lvl="2" indent="-285750">
              <a:lnSpc>
                <a:spcPct val="150000"/>
              </a:lnSpc>
              <a:buFont typeface="Arial" panose="020B0604020202020204" pitchFamily="34" charset="0"/>
              <a:buChar char="•"/>
            </a:pPr>
            <a:endParaRPr lang="en-US" sz="2000"/>
          </a:p>
          <a:p>
            <a:pPr marL="1200150" lvl="2" indent="-285750">
              <a:lnSpc>
                <a:spcPct val="150000"/>
              </a:lnSpc>
              <a:buFont typeface="Arial" panose="020B0604020202020204" pitchFamily="34" charset="0"/>
              <a:buChar char="•"/>
            </a:pPr>
            <a:endParaRPr lang="en-US" sz="2000"/>
          </a:p>
          <a:p>
            <a:pPr marL="1200150" lvl="2" indent="-285750">
              <a:buFont typeface="Arial" panose="020B0604020202020204" pitchFamily="34" charset="0"/>
              <a:buChar char="•"/>
            </a:pPr>
            <a:endParaRPr lang="en-US"/>
          </a:p>
          <a:p>
            <a:pPr marL="1200150" lvl="2" indent="-285750">
              <a:buFont typeface="Arial" panose="020B0604020202020204" pitchFamily="34" charset="0"/>
              <a:buChar char="•"/>
            </a:pPr>
            <a:endParaRPr lang="en-US"/>
          </a:p>
        </p:txBody>
      </p:sp>
      <p:sp>
        <p:nvSpPr>
          <p:cNvPr id="6" name="TextBox 5"/>
          <p:cNvSpPr txBox="1"/>
          <p:nvPr/>
        </p:nvSpPr>
        <p:spPr>
          <a:xfrm>
            <a:off x="5565423" y="321387"/>
            <a:ext cx="338666" cy="369332"/>
          </a:xfrm>
          <a:prstGeom prst="rect">
            <a:avLst/>
          </a:prstGeom>
          <a:noFill/>
        </p:spPr>
        <p:txBody>
          <a:bodyPr wrap="square" rtlCol="0">
            <a:spAutoFit/>
          </a:bodyPr>
          <a:lstStyle/>
          <a:p>
            <a:r>
              <a:rPr lang="en-US">
                <a:solidFill>
                  <a:schemeClr val="accent5">
                    <a:lumMod val="60000"/>
                    <a:lumOff val="40000"/>
                  </a:schemeClr>
                </a:solidFill>
              </a:rPr>
              <a:t>®</a:t>
            </a:r>
          </a:p>
        </p:txBody>
      </p:sp>
      <p:sp>
        <p:nvSpPr>
          <p:cNvPr id="9" name="Slide Number Placeholder 8">
            <a:extLst>
              <a:ext uri="{FF2B5EF4-FFF2-40B4-BE49-F238E27FC236}">
                <a16:creationId xmlns:a16="http://schemas.microsoft.com/office/drawing/2014/main" id="{910FE829-FE21-5F43-8D7C-408B4FFBC918}"/>
              </a:ext>
            </a:extLst>
          </p:cNvPr>
          <p:cNvSpPr>
            <a:spLocks noGrp="1"/>
          </p:cNvSpPr>
          <p:nvPr>
            <p:ph type="sldNum" sz="quarter" idx="12"/>
          </p:nvPr>
        </p:nvSpPr>
        <p:spPr/>
        <p:txBody>
          <a:bodyPr/>
          <a:lstStyle/>
          <a:p>
            <a:fld id="{6D22F896-40B5-4ADD-8801-0D06FADFA095}" type="slidenum">
              <a:rPr lang="en-US" smtClean="0"/>
              <a:t>30</a:t>
            </a:fld>
            <a:endParaRPr lang="en-US"/>
          </a:p>
        </p:txBody>
      </p:sp>
      <p:sp>
        <p:nvSpPr>
          <p:cNvPr id="4" name="Footer Placeholder 3">
            <a:extLst>
              <a:ext uri="{FF2B5EF4-FFF2-40B4-BE49-F238E27FC236}">
                <a16:creationId xmlns:a16="http://schemas.microsoft.com/office/drawing/2014/main" id="{2DD02901-A1B9-B352-9C89-59262D95CAA7}"/>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325453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7706" y="0"/>
            <a:ext cx="6152444" cy="646331"/>
          </a:xfrm>
          <a:prstGeom prst="rect">
            <a:avLst/>
          </a:prstGeom>
          <a:noFill/>
        </p:spPr>
        <p:txBody>
          <a:bodyPr wrap="square" rtlCol="0">
            <a:spAutoFit/>
          </a:bodyPr>
          <a:lstStyle/>
          <a:p>
            <a:pPr algn="ctr"/>
            <a:r>
              <a:rPr lang="en-US" sz="3600" err="1">
                <a:solidFill>
                  <a:srgbClr val="FFFF99"/>
                </a:solidFill>
              </a:rPr>
              <a:t>Shingrix</a:t>
            </a:r>
            <a:r>
              <a:rPr lang="en-US" sz="2400">
                <a:solidFill>
                  <a:srgbClr val="FFFF99"/>
                </a:solidFill>
              </a:rPr>
              <a:t>   </a:t>
            </a:r>
            <a:r>
              <a:rPr lang="en-US" sz="3200">
                <a:solidFill>
                  <a:srgbClr val="FFFF99"/>
                </a:solidFill>
              </a:rPr>
              <a:t>(RZV) from GSK*</a:t>
            </a:r>
          </a:p>
        </p:txBody>
      </p:sp>
      <p:sp>
        <p:nvSpPr>
          <p:cNvPr id="3" name="TextBox 2"/>
          <p:cNvSpPr txBox="1"/>
          <p:nvPr/>
        </p:nvSpPr>
        <p:spPr>
          <a:xfrm>
            <a:off x="295745" y="885315"/>
            <a:ext cx="11591455" cy="6740307"/>
          </a:xfrm>
          <a:prstGeom prst="rect">
            <a:avLst/>
          </a:prstGeom>
          <a:noFill/>
        </p:spPr>
        <p:txBody>
          <a:bodyPr wrap="square" rtlCol="0">
            <a:spAutoFit/>
          </a:bodyPr>
          <a:lstStyle/>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2400"/>
              <a:t>RZV is recommended for </a:t>
            </a:r>
            <a:r>
              <a:rPr lang="en-US" sz="2400" b="1"/>
              <a:t>i</a:t>
            </a:r>
            <a:r>
              <a:rPr lang="en-US" sz="2400" b="1" u="sng"/>
              <a:t>mmunocompetent</a:t>
            </a:r>
            <a:r>
              <a:rPr lang="en-US" sz="2400" b="1"/>
              <a:t> </a:t>
            </a:r>
            <a:r>
              <a:rPr lang="en-US" sz="2400"/>
              <a:t>adults 50 years and older who previously received ZVL and </a:t>
            </a:r>
            <a:r>
              <a:rPr lang="en-US" sz="2400" b="1" u="sng"/>
              <a:t>immunocompromised adults 19 years and older</a:t>
            </a:r>
            <a:r>
              <a:rPr lang="en-US" sz="2400" b="1"/>
              <a:t>. </a:t>
            </a:r>
          </a:p>
          <a:p>
            <a:pPr marL="457200" indent="-457200">
              <a:buFont typeface="Arial" panose="020B0604020202020204" pitchFamily="34" charset="0"/>
              <a:buChar char="•"/>
            </a:pPr>
            <a:endParaRPr lang="en-US" sz="2400" b="1"/>
          </a:p>
          <a:p>
            <a:pPr marL="457200" indent="-457200">
              <a:buFont typeface="Arial" panose="020B0604020202020204" pitchFamily="34" charset="0"/>
              <a:buChar char="•"/>
            </a:pPr>
            <a:r>
              <a:rPr lang="en-US" sz="2400"/>
              <a:t>Two doses of RZV are recommended, regardless of prior history of herpes zoster disease or previous receipt of zoster vaccine live vaccine (ZVL). </a:t>
            </a:r>
          </a:p>
          <a:p>
            <a:endParaRPr lang="en-US" sz="2400"/>
          </a:p>
          <a:p>
            <a:pPr marL="457200" indent="-457200">
              <a:buFont typeface="Arial" panose="020B0604020202020204" pitchFamily="34" charset="0"/>
              <a:buChar char="•"/>
            </a:pPr>
            <a:r>
              <a:rPr lang="en-US" sz="2400"/>
              <a:t>RZV may be given ≥2 months after prior receipt of ZVL. People who have received ZVL should be revaccinated with a 2-dose series of RZV vaccine. </a:t>
            </a:r>
          </a:p>
          <a:p>
            <a:endParaRPr lang="en-US" sz="2400"/>
          </a:p>
          <a:p>
            <a:pPr marL="457200" indent="-457200">
              <a:buFont typeface="Arial" panose="020B0604020202020204" pitchFamily="34" charset="0"/>
              <a:buChar char="•"/>
            </a:pPr>
            <a:r>
              <a:rPr lang="en-US" sz="2400"/>
              <a:t>RZV may be administered to patients:</a:t>
            </a:r>
          </a:p>
          <a:p>
            <a:pPr marL="914400" lvl="1" indent="-457200">
              <a:buFont typeface="Arial" panose="020B0604020202020204" pitchFamily="34" charset="0"/>
              <a:buChar char="•"/>
            </a:pPr>
            <a:r>
              <a:rPr lang="en-US" sz="2400"/>
              <a:t>who previously received varicella vaccine.</a:t>
            </a:r>
          </a:p>
          <a:p>
            <a:pPr marL="914400" lvl="1" indent="-457200">
              <a:buFont typeface="Arial" panose="020B0604020202020204" pitchFamily="34" charset="0"/>
              <a:buChar char="•"/>
            </a:pPr>
            <a:r>
              <a:rPr lang="en-US" sz="2400"/>
              <a:t>while patients are taking antiviral medications.</a:t>
            </a:r>
          </a:p>
          <a:p>
            <a:pPr marL="914400" lvl="1" indent="-457200">
              <a:buFont typeface="Arial" panose="020B0604020202020204" pitchFamily="34" charset="0"/>
              <a:buChar char="•"/>
            </a:pPr>
            <a:r>
              <a:rPr lang="en-US" sz="2400"/>
              <a:t>at the same visit as other vaccines</a:t>
            </a:r>
          </a:p>
          <a:p>
            <a:pPr lvl="2">
              <a:lnSpc>
                <a:spcPct val="150000"/>
              </a:lnSpc>
            </a:pPr>
            <a:endParaRPr lang="en-US" sz="2000"/>
          </a:p>
          <a:p>
            <a:pPr marL="1200150" lvl="2" indent="-285750">
              <a:lnSpc>
                <a:spcPct val="150000"/>
              </a:lnSpc>
              <a:buFont typeface="Arial" panose="020B0604020202020204" pitchFamily="34" charset="0"/>
              <a:buChar char="•"/>
            </a:pPr>
            <a:endParaRPr lang="en-US" sz="2000"/>
          </a:p>
          <a:p>
            <a:pPr marL="1200150" lvl="2" indent="-285750">
              <a:buFont typeface="Arial" panose="020B0604020202020204" pitchFamily="34" charset="0"/>
              <a:buChar char="•"/>
            </a:pPr>
            <a:endParaRPr lang="en-US"/>
          </a:p>
          <a:p>
            <a:pPr marL="1200150" lvl="2" indent="-285750">
              <a:buFont typeface="Arial" panose="020B0604020202020204" pitchFamily="34" charset="0"/>
              <a:buChar char="•"/>
            </a:pPr>
            <a:endParaRPr lang="en-US"/>
          </a:p>
        </p:txBody>
      </p:sp>
      <p:sp>
        <p:nvSpPr>
          <p:cNvPr id="6" name="TextBox 5"/>
          <p:cNvSpPr txBox="1"/>
          <p:nvPr/>
        </p:nvSpPr>
        <p:spPr>
          <a:xfrm>
            <a:off x="5565423" y="321387"/>
            <a:ext cx="338666" cy="369332"/>
          </a:xfrm>
          <a:prstGeom prst="rect">
            <a:avLst/>
          </a:prstGeom>
          <a:noFill/>
        </p:spPr>
        <p:txBody>
          <a:bodyPr wrap="square" rtlCol="0">
            <a:spAutoFit/>
          </a:bodyPr>
          <a:lstStyle/>
          <a:p>
            <a:r>
              <a:rPr lang="en-US">
                <a:solidFill>
                  <a:schemeClr val="accent5">
                    <a:lumMod val="60000"/>
                    <a:lumOff val="40000"/>
                  </a:schemeClr>
                </a:solidFill>
              </a:rPr>
              <a:t>®</a:t>
            </a:r>
          </a:p>
        </p:txBody>
      </p:sp>
      <p:sp>
        <p:nvSpPr>
          <p:cNvPr id="8" name="Footer Placeholder 7">
            <a:extLst>
              <a:ext uri="{FF2B5EF4-FFF2-40B4-BE49-F238E27FC236}">
                <a16:creationId xmlns:a16="http://schemas.microsoft.com/office/drawing/2014/main" id="{50FDF8AE-B4AB-7843-97AD-DFED84776E70}"/>
              </a:ext>
            </a:extLst>
          </p:cNvPr>
          <p:cNvSpPr>
            <a:spLocks noGrp="1"/>
          </p:cNvSpPr>
          <p:nvPr>
            <p:ph type="ftr" sz="quarter" idx="11"/>
          </p:nvPr>
        </p:nvSpPr>
        <p:spPr>
          <a:xfrm>
            <a:off x="2424546" y="6106981"/>
            <a:ext cx="7869382" cy="365125"/>
          </a:xfrm>
        </p:spPr>
        <p:txBody>
          <a:bodyPr/>
          <a:lstStyle/>
          <a:p>
            <a:r>
              <a:rPr lang="en-US">
                <a:hlinkClick r:id="rId3"/>
              </a:rPr>
              <a:t>November 2023</a:t>
            </a:r>
            <a:endParaRPr lang="en-US"/>
          </a:p>
        </p:txBody>
      </p:sp>
      <p:sp>
        <p:nvSpPr>
          <p:cNvPr id="9" name="Slide Number Placeholder 8">
            <a:extLst>
              <a:ext uri="{FF2B5EF4-FFF2-40B4-BE49-F238E27FC236}">
                <a16:creationId xmlns:a16="http://schemas.microsoft.com/office/drawing/2014/main" id="{910FE829-FE21-5F43-8D7C-408B4FFBC918}"/>
              </a:ext>
            </a:extLst>
          </p:cNvPr>
          <p:cNvSpPr>
            <a:spLocks noGrp="1"/>
          </p:cNvSpPr>
          <p:nvPr>
            <p:ph type="sldNum" sz="quarter" idx="12"/>
          </p:nvPr>
        </p:nvSpPr>
        <p:spPr>
          <a:xfrm>
            <a:off x="9144000" y="6376573"/>
            <a:ext cx="2743200" cy="365125"/>
          </a:xfrm>
        </p:spPr>
        <p:txBody>
          <a:bodyPr/>
          <a:lstStyle/>
          <a:p>
            <a:fld id="{6D22F896-40B5-4ADD-8801-0D06FADFA095}" type="slidenum">
              <a:rPr lang="en-US" smtClean="0"/>
              <a:t>31</a:t>
            </a:fld>
            <a:endParaRPr lang="en-US"/>
          </a:p>
        </p:txBody>
      </p:sp>
    </p:spTree>
    <p:extLst>
      <p:ext uri="{BB962C8B-B14F-4D97-AF65-F5344CB8AC3E}">
        <p14:creationId xmlns:p14="http://schemas.microsoft.com/office/powerpoint/2010/main" val="355390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0565" y="321387"/>
            <a:ext cx="9771529" cy="646331"/>
          </a:xfrm>
          <a:prstGeom prst="rect">
            <a:avLst/>
          </a:prstGeom>
          <a:noFill/>
        </p:spPr>
        <p:txBody>
          <a:bodyPr wrap="square" rtlCol="0">
            <a:spAutoFit/>
          </a:bodyPr>
          <a:lstStyle/>
          <a:p>
            <a:pPr algn="ctr"/>
            <a:r>
              <a:rPr lang="en-US" sz="3600">
                <a:solidFill>
                  <a:srgbClr val="FFFF99"/>
                </a:solidFill>
              </a:rPr>
              <a:t>Shingrix</a:t>
            </a:r>
            <a:r>
              <a:rPr lang="en-US" sz="2400">
                <a:solidFill>
                  <a:srgbClr val="FFFF99"/>
                </a:solidFill>
              </a:rPr>
              <a:t>   </a:t>
            </a:r>
            <a:r>
              <a:rPr lang="en-US" sz="3200">
                <a:solidFill>
                  <a:srgbClr val="FFFF99"/>
                </a:solidFill>
              </a:rPr>
              <a:t>(RZV) from GSK</a:t>
            </a:r>
          </a:p>
        </p:txBody>
      </p:sp>
      <p:sp>
        <p:nvSpPr>
          <p:cNvPr id="6" name="TextBox 5"/>
          <p:cNvSpPr txBox="1"/>
          <p:nvPr/>
        </p:nvSpPr>
        <p:spPr>
          <a:xfrm>
            <a:off x="5565423" y="321387"/>
            <a:ext cx="338666" cy="369332"/>
          </a:xfrm>
          <a:prstGeom prst="rect">
            <a:avLst/>
          </a:prstGeom>
          <a:noFill/>
        </p:spPr>
        <p:txBody>
          <a:bodyPr wrap="square" rtlCol="0">
            <a:spAutoFit/>
          </a:bodyPr>
          <a:lstStyle/>
          <a:p>
            <a:r>
              <a:rPr lang="en-US">
                <a:solidFill>
                  <a:schemeClr val="accent5">
                    <a:lumMod val="60000"/>
                    <a:lumOff val="40000"/>
                  </a:schemeClr>
                </a:solidFill>
              </a:rPr>
              <a:t>®</a:t>
            </a:r>
          </a:p>
        </p:txBody>
      </p:sp>
      <p:sp>
        <p:nvSpPr>
          <p:cNvPr id="8" name="Footer Placeholder 7">
            <a:extLst>
              <a:ext uri="{FF2B5EF4-FFF2-40B4-BE49-F238E27FC236}">
                <a16:creationId xmlns:a16="http://schemas.microsoft.com/office/drawing/2014/main" id="{01A4DBB2-1316-E041-9190-C95BAA536209}"/>
              </a:ext>
            </a:extLst>
          </p:cNvPr>
          <p:cNvSpPr>
            <a:spLocks noGrp="1"/>
          </p:cNvSpPr>
          <p:nvPr>
            <p:ph type="ftr" sz="quarter" idx="11"/>
          </p:nvPr>
        </p:nvSpPr>
        <p:spPr>
          <a:xfrm>
            <a:off x="2740348" y="6292206"/>
            <a:ext cx="7051962" cy="369675"/>
          </a:xfrm>
        </p:spPr>
        <p:txBody>
          <a:bodyPr/>
          <a:lstStyle/>
          <a:p>
            <a:r>
              <a:rPr lang="en-US">
                <a:hlinkClick r:id="rId3"/>
              </a:rPr>
              <a:t>November 2023</a:t>
            </a:r>
            <a:endParaRPr lang="en-US"/>
          </a:p>
        </p:txBody>
      </p:sp>
      <p:sp>
        <p:nvSpPr>
          <p:cNvPr id="9" name="Slide Number Placeholder 8">
            <a:extLst>
              <a:ext uri="{FF2B5EF4-FFF2-40B4-BE49-F238E27FC236}">
                <a16:creationId xmlns:a16="http://schemas.microsoft.com/office/drawing/2014/main" id="{853A711F-777C-4745-A68B-83BAD7C5994A}"/>
              </a:ext>
            </a:extLst>
          </p:cNvPr>
          <p:cNvSpPr>
            <a:spLocks noGrp="1"/>
          </p:cNvSpPr>
          <p:nvPr>
            <p:ph type="sldNum" sz="quarter" idx="12"/>
          </p:nvPr>
        </p:nvSpPr>
        <p:spPr/>
        <p:txBody>
          <a:bodyPr/>
          <a:lstStyle/>
          <a:p>
            <a:fld id="{6D22F896-40B5-4ADD-8801-0D06FADFA095}" type="slidenum">
              <a:rPr lang="en-US" smtClean="0"/>
              <a:t>32</a:t>
            </a:fld>
            <a:endParaRPr lang="en-US"/>
          </a:p>
        </p:txBody>
      </p:sp>
      <p:graphicFrame>
        <p:nvGraphicFramePr>
          <p:cNvPr id="11" name="TextBox 2">
            <a:extLst>
              <a:ext uri="{FF2B5EF4-FFF2-40B4-BE49-F238E27FC236}">
                <a16:creationId xmlns:a16="http://schemas.microsoft.com/office/drawing/2014/main" id="{2D06DDE4-DD44-2FF4-AD30-B19614CFE45E}"/>
              </a:ext>
            </a:extLst>
          </p:cNvPr>
          <p:cNvGraphicFramePr/>
          <p:nvPr>
            <p:extLst>
              <p:ext uri="{D42A27DB-BD31-4B8C-83A1-F6EECF244321}">
                <p14:modId xmlns:p14="http://schemas.microsoft.com/office/powerpoint/2010/main" val="496174274"/>
              </p:ext>
            </p:extLst>
          </p:nvPr>
        </p:nvGraphicFramePr>
        <p:xfrm>
          <a:off x="696789" y="1278096"/>
          <a:ext cx="10657011" cy="5324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2053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3880644" y="736421"/>
            <a:ext cx="7340600" cy="566738"/>
          </a:xfrm>
        </p:spPr>
        <p:txBody>
          <a:bodyPr>
            <a:normAutofit fontScale="90000"/>
          </a:bodyPr>
          <a:lstStyle/>
          <a:p>
            <a:pPr algn="ctr" eaLnBrk="1" hangingPunct="1"/>
            <a:r>
              <a:rPr lang="en-US" sz="4000">
                <a:solidFill>
                  <a:srgbClr val="FFFF99"/>
                </a:solidFill>
              </a:rPr>
              <a:t>Pneumococcal Disease</a:t>
            </a:r>
          </a:p>
        </p:txBody>
      </p:sp>
      <p:sp>
        <p:nvSpPr>
          <p:cNvPr id="1201155" name="Text Box 3"/>
          <p:cNvSpPr txBox="1">
            <a:spLocks noChangeArrowheads="1"/>
          </p:cNvSpPr>
          <p:nvPr/>
        </p:nvSpPr>
        <p:spPr bwMode="auto">
          <a:xfrm>
            <a:off x="1961056" y="6159632"/>
            <a:ext cx="2767012" cy="215900"/>
          </a:xfrm>
          <a:prstGeom prst="rect">
            <a:avLst/>
          </a:prstGeom>
          <a:noFill/>
          <a:ln w="9525">
            <a:noFill/>
            <a:miter lim="800000"/>
            <a:headEnd/>
            <a:tailEnd/>
          </a:ln>
          <a:effectLst/>
        </p:spPr>
        <p:txBody>
          <a:bodyPr lIns="0" tIns="0" rIns="0" bIns="0">
            <a:spAutoFit/>
          </a:bodyPr>
          <a:lstStyle/>
          <a:p>
            <a:pPr eaLnBrk="0" hangingPunct="0">
              <a:spcBef>
                <a:spcPct val="50000"/>
              </a:spcBef>
              <a:buClr>
                <a:srgbClr val="FF9900"/>
              </a:buClr>
              <a:buFont typeface="Wingdings 2" pitchFamily="18" charset="2"/>
              <a:buNone/>
              <a:defRPr/>
            </a:pPr>
            <a:r>
              <a:rPr lang="en-US" sz="1400" b="1">
                <a:effectLst>
                  <a:outerShdw blurRad="38100" dist="38100" dir="2700000" algn="tl">
                    <a:srgbClr val="000000"/>
                  </a:outerShdw>
                </a:effectLst>
                <a:latin typeface="Calibri" pitchFamily="34" charset="0"/>
              </a:rPr>
              <a:t>Photo courtesy AAP</a:t>
            </a:r>
          </a:p>
        </p:txBody>
      </p:sp>
      <p:graphicFrame>
        <p:nvGraphicFramePr>
          <p:cNvPr id="3074" name="Object 10"/>
          <p:cNvGraphicFramePr>
            <a:graphicFrameLocks noChangeAspect="1"/>
          </p:cNvGraphicFramePr>
          <p:nvPr/>
        </p:nvGraphicFramePr>
        <p:xfrm>
          <a:off x="1206311" y="1285696"/>
          <a:ext cx="2314575" cy="1646237"/>
        </p:xfrm>
        <a:graphic>
          <a:graphicData uri="http://schemas.openxmlformats.org/presentationml/2006/ole">
            <mc:AlternateContent xmlns:mc="http://schemas.openxmlformats.org/markup-compatibility/2006">
              <mc:Choice xmlns:v="urn:schemas-microsoft-com:vml" Requires="v">
                <p:oleObj name="Clip" r:id="rId3" imgW="952129" imgH="666667" progId="">
                  <p:embed/>
                </p:oleObj>
              </mc:Choice>
              <mc:Fallback>
                <p:oleObj name="Clip" r:id="rId3" imgW="952129" imgH="666667" progId="">
                  <p:embed/>
                  <p:pic>
                    <p:nvPicPr>
                      <p:cNvPr id="3074"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311" y="1285696"/>
                        <a:ext cx="2314575" cy="164623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5" descr="Streptococcus"/>
          <p:cNvPicPr>
            <a:picLocks noChangeAspect="1" noChangeArrowheads="1"/>
          </p:cNvPicPr>
          <p:nvPr/>
        </p:nvPicPr>
        <p:blipFill>
          <a:blip r:embed="rId5" cstate="print"/>
          <a:srcRect/>
          <a:stretch>
            <a:fillRect/>
          </a:stretch>
        </p:blipFill>
        <p:spPr bwMode="auto">
          <a:xfrm>
            <a:off x="1212661" y="2914471"/>
            <a:ext cx="2308225" cy="1503362"/>
          </a:xfrm>
          <a:prstGeom prst="rect">
            <a:avLst/>
          </a:prstGeom>
          <a:noFill/>
          <a:ln w="9525">
            <a:solidFill>
              <a:schemeClr val="bg1"/>
            </a:solidFill>
            <a:miter lim="800000"/>
            <a:headEnd/>
            <a:tailEnd/>
          </a:ln>
        </p:spPr>
      </p:pic>
      <p:pic>
        <p:nvPicPr>
          <p:cNvPr id="3078" name="Picture 6" descr="This is a photomicrograph of &lt;i&gt;Streptococcus pneumoniae&lt;/i&gt; bacteria having been grown from a blood culture."/>
          <p:cNvPicPr>
            <a:picLocks noChangeAspect="1" noChangeArrowheads="1"/>
          </p:cNvPicPr>
          <p:nvPr/>
        </p:nvPicPr>
        <p:blipFill>
          <a:blip r:embed="rId6" cstate="print"/>
          <a:srcRect/>
          <a:stretch>
            <a:fillRect/>
          </a:stretch>
        </p:blipFill>
        <p:spPr bwMode="auto">
          <a:xfrm>
            <a:off x="2725980" y="4638808"/>
            <a:ext cx="2300287" cy="1289050"/>
          </a:xfrm>
          <a:prstGeom prst="rect">
            <a:avLst/>
          </a:prstGeom>
          <a:noFill/>
          <a:ln w="9525">
            <a:noFill/>
            <a:miter lim="800000"/>
            <a:headEnd/>
            <a:tailEnd/>
          </a:ln>
        </p:spPr>
      </p:pic>
      <p:pic>
        <p:nvPicPr>
          <p:cNvPr id="3079" name="Picture 7" descr="HM00250_"/>
          <p:cNvPicPr>
            <a:picLocks noChangeAspect="1" noChangeArrowheads="1"/>
          </p:cNvPicPr>
          <p:nvPr/>
        </p:nvPicPr>
        <p:blipFill>
          <a:blip r:embed="rId7" cstate="print"/>
          <a:srcRect/>
          <a:stretch>
            <a:fillRect/>
          </a:stretch>
        </p:blipFill>
        <p:spPr bwMode="auto">
          <a:xfrm>
            <a:off x="1162517" y="4417833"/>
            <a:ext cx="1449387" cy="1611312"/>
          </a:xfrm>
          <a:prstGeom prst="rect">
            <a:avLst/>
          </a:prstGeom>
          <a:noFill/>
          <a:ln w="9525">
            <a:noFill/>
            <a:miter lim="800000"/>
            <a:headEnd/>
            <a:tailEnd/>
          </a:ln>
        </p:spPr>
      </p:pic>
      <p:sp>
        <p:nvSpPr>
          <p:cNvPr id="3080" name="Text Box 8"/>
          <p:cNvSpPr txBox="1">
            <a:spLocks noChangeArrowheads="1"/>
          </p:cNvSpPr>
          <p:nvPr/>
        </p:nvSpPr>
        <p:spPr bwMode="auto">
          <a:xfrm>
            <a:off x="5521569" y="1736874"/>
            <a:ext cx="5699675" cy="4185761"/>
          </a:xfrm>
          <a:prstGeom prst="rect">
            <a:avLst/>
          </a:prstGeom>
          <a:noFill/>
          <a:ln w="9525">
            <a:noFill/>
            <a:miter lim="800000"/>
            <a:headEnd/>
            <a:tailEnd/>
          </a:ln>
        </p:spPr>
        <p:txBody>
          <a:bodyPr wrap="square">
            <a:spAutoFit/>
          </a:bodyPr>
          <a:lstStyle/>
          <a:p>
            <a:pPr marL="341313" indent="-341313">
              <a:spcBef>
                <a:spcPct val="50000"/>
              </a:spcBef>
              <a:buClr>
                <a:schemeClr val="tx1"/>
              </a:buClr>
              <a:buFontTx/>
              <a:buChar char="•"/>
            </a:pPr>
            <a:r>
              <a:rPr lang="en-US" sz="2800">
                <a:latin typeface="Arial" panose="020B0604020202020204" pitchFamily="34" charset="0"/>
                <a:cs typeface="Arial" panose="020B0604020202020204" pitchFamily="34" charset="0"/>
              </a:rPr>
              <a:t>Infection with pneumococcal bacteria may  cause pneumonia, bacteremia, meningitis, and otitis media resulting in thousands of hospitalizations and deaths each year in the United States</a:t>
            </a:r>
          </a:p>
          <a:p>
            <a:pPr marL="341313" indent="-341313">
              <a:spcBef>
                <a:spcPct val="50000"/>
              </a:spcBef>
              <a:buClr>
                <a:schemeClr val="tx1"/>
              </a:buClr>
              <a:buFontTx/>
              <a:buChar char="•"/>
            </a:pPr>
            <a:r>
              <a:rPr lang="en-US" sz="2800">
                <a:latin typeface="Arial" panose="020B0604020202020204" pitchFamily="34" charset="0"/>
                <a:cs typeface="Arial" panose="020B0604020202020204" pitchFamily="34" charset="0"/>
              </a:rPr>
              <a:t>Multi-drug resistant </a:t>
            </a:r>
            <a:r>
              <a:rPr lang="en-US" sz="2800" err="1">
                <a:latin typeface="Arial" panose="020B0604020202020204" pitchFamily="34" charset="0"/>
                <a:cs typeface="Arial" panose="020B0604020202020204" pitchFamily="34" charset="0"/>
              </a:rPr>
              <a:t>pneumococci</a:t>
            </a:r>
            <a:r>
              <a:rPr lang="en-US" sz="2800">
                <a:latin typeface="Arial" panose="020B0604020202020204" pitchFamily="34" charset="0"/>
                <a:cs typeface="Arial" panose="020B0604020202020204" pitchFamily="34" charset="0"/>
              </a:rPr>
              <a:t> are common</a:t>
            </a:r>
          </a:p>
        </p:txBody>
      </p:sp>
      <p:sp>
        <p:nvSpPr>
          <p:cNvPr id="2" name="Slide Number Placeholder 1"/>
          <p:cNvSpPr>
            <a:spLocks noGrp="1"/>
          </p:cNvSpPr>
          <p:nvPr>
            <p:ph type="sldNum" sz="quarter" idx="12"/>
          </p:nvPr>
        </p:nvSpPr>
        <p:spPr/>
        <p:txBody>
          <a:bodyPr/>
          <a:lstStyle/>
          <a:p>
            <a:fld id="{6D22F896-40B5-4ADD-8801-0D06FADFA095}" type="slidenum">
              <a:rPr lang="en-US" smtClean="0"/>
              <a:t>33</a:t>
            </a:fld>
            <a:endParaRPr lang="en-US"/>
          </a:p>
        </p:txBody>
      </p:sp>
      <p:sp>
        <p:nvSpPr>
          <p:cNvPr id="4" name="Footer Placeholder 3">
            <a:extLst>
              <a:ext uri="{FF2B5EF4-FFF2-40B4-BE49-F238E27FC236}">
                <a16:creationId xmlns:a16="http://schemas.microsoft.com/office/drawing/2014/main" id="{91849565-B944-FD22-28B5-DEB83173906B}"/>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828270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35106" y="0"/>
            <a:ext cx="11098306" cy="12954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a:solidFill>
                  <a:srgbClr val="FFFF99"/>
                </a:solidFill>
              </a:rPr>
              <a:t>Pneumococcal Conjugate Vaccine (PCV13, PCV15, PCV20)</a:t>
            </a:r>
          </a:p>
          <a:p>
            <a:pPr algn="ctr"/>
            <a:r>
              <a:rPr lang="en-US" sz="3600">
                <a:solidFill>
                  <a:srgbClr val="FFFF99"/>
                </a:solidFill>
              </a:rPr>
              <a:t>ACIP Recommendations- Children </a:t>
            </a:r>
            <a:endParaRPr lang="en-US" sz="3600" i="1" baseline="30000">
              <a:solidFill>
                <a:srgbClr val="FFFF99"/>
              </a:solidFill>
            </a:endParaRPr>
          </a:p>
        </p:txBody>
      </p:sp>
      <p:sp>
        <p:nvSpPr>
          <p:cNvPr id="4" name="TextBox 3"/>
          <p:cNvSpPr txBox="1"/>
          <p:nvPr/>
        </p:nvSpPr>
        <p:spPr>
          <a:xfrm>
            <a:off x="358588" y="1197620"/>
            <a:ext cx="10969009" cy="4585871"/>
          </a:xfrm>
          <a:prstGeom prst="rect">
            <a:avLst/>
          </a:prstGeom>
          <a:noFill/>
        </p:spPr>
        <p:txBody>
          <a:bodyPr wrap="square" rtlCol="0">
            <a:spAutoFit/>
          </a:bodyPr>
          <a:lstStyle/>
          <a:p>
            <a:pPr algn="ctr"/>
            <a:r>
              <a:rPr lang="en-US" sz="2200" u="sng"/>
              <a:t>Children</a:t>
            </a:r>
          </a:p>
          <a:p>
            <a:pPr algn="ctr"/>
            <a:endParaRPr lang="en-US" sz="2200" u="sng"/>
          </a:p>
          <a:p>
            <a:pPr marL="342900" indent="-342900">
              <a:buFont typeface="Arial" panose="020B0604020202020204" pitchFamily="34" charset="0"/>
              <a:buChar char="•"/>
            </a:pPr>
            <a:r>
              <a:rPr lang="en-US" sz="2200"/>
              <a:t>All children PCV13 or PCV15: 4-dose series at 2, 4, 6 months and 12-15 months</a:t>
            </a:r>
          </a:p>
          <a:p>
            <a:endParaRPr lang="en-US" sz="2200"/>
          </a:p>
          <a:p>
            <a:pPr marL="342900" indent="-342900" algn="l">
              <a:buFont typeface="Arial" panose="020B0604020202020204" pitchFamily="34" charset="0"/>
              <a:buChar char="•"/>
            </a:pPr>
            <a:r>
              <a:rPr lang="en-US" sz="2200" b="0" i="0" u="sng">
                <a:effectLst/>
              </a:rPr>
              <a:t>In June 2023</a:t>
            </a:r>
            <a:r>
              <a:rPr lang="en-US" sz="2200" b="0" i="0">
                <a:effectLst/>
              </a:rPr>
              <a:t>, the ACIP </a:t>
            </a:r>
            <a:r>
              <a:rPr lang="en-US" sz="2200" b="0" i="0" err="1">
                <a:effectLst/>
              </a:rPr>
              <a:t>recommended:Use</a:t>
            </a:r>
            <a:r>
              <a:rPr lang="en-US" sz="2200" b="0" i="0">
                <a:effectLst/>
              </a:rPr>
              <a:t> of either pneumococcal conjugate vaccines (PCV) PCV15 or PCV20 is recommended for all children aged 2–23 months according to currently recommended PCV dosing and schedules.</a:t>
            </a:r>
          </a:p>
          <a:p>
            <a:endParaRPr lang="en-US" sz="2200"/>
          </a:p>
          <a:p>
            <a:pPr marL="457200" indent="-457200">
              <a:buFont typeface="Arial" panose="020B0604020202020204" pitchFamily="34" charset="0"/>
              <a:buChar char="•"/>
            </a:pPr>
            <a:r>
              <a:rPr lang="en-US" sz="2200"/>
              <a:t>For older children and adolescents (2 years through 18 years) </a:t>
            </a:r>
            <a:r>
              <a:rPr lang="en-US" sz="2200" u="sng"/>
              <a:t>with underlying medical conditions, see detailed recommendations at </a:t>
            </a:r>
            <a:r>
              <a:rPr lang="en-US" sz="2200">
                <a:hlinkClick r:id="rId3">
                  <a:extLst>
                    <a:ext uri="{A12FA001-AC4F-418D-AE19-62706E023703}">
                      <ahyp:hlinkClr xmlns:ahyp="http://schemas.microsoft.com/office/drawing/2018/hyperlinkcolor" val="tx"/>
                    </a:ext>
                  </a:extLst>
                </a:hlinkClick>
              </a:rPr>
              <a:t>https://www.cdc.gov/vaccines/schedules/hcp/imz/child-adolescent.html#note-pneumo</a:t>
            </a:r>
            <a:endParaRPr lang="en-US" sz="2200"/>
          </a:p>
          <a:p>
            <a:pPr marL="457200" indent="-457200">
              <a:buFont typeface="Arial" panose="020B0604020202020204" pitchFamily="34" charset="0"/>
              <a:buChar char="•"/>
            </a:pPr>
            <a:endParaRPr lang="en-US" sz="2800"/>
          </a:p>
        </p:txBody>
      </p:sp>
      <p:sp>
        <p:nvSpPr>
          <p:cNvPr id="6" name="Slide Number Placeholder 5"/>
          <p:cNvSpPr>
            <a:spLocks noGrp="1"/>
          </p:cNvSpPr>
          <p:nvPr>
            <p:ph type="sldNum" sz="quarter" idx="12"/>
          </p:nvPr>
        </p:nvSpPr>
        <p:spPr/>
        <p:txBody>
          <a:bodyPr/>
          <a:lstStyle/>
          <a:p>
            <a:fld id="{6D22F896-40B5-4ADD-8801-0D06FADFA095}" type="slidenum">
              <a:rPr lang="en-US" smtClean="0"/>
              <a:t>34</a:t>
            </a:fld>
            <a:endParaRPr lang="en-US"/>
          </a:p>
        </p:txBody>
      </p:sp>
      <p:sp>
        <p:nvSpPr>
          <p:cNvPr id="5" name="Footer Placeholder 4">
            <a:extLst>
              <a:ext uri="{FF2B5EF4-FFF2-40B4-BE49-F238E27FC236}">
                <a16:creationId xmlns:a16="http://schemas.microsoft.com/office/drawing/2014/main" id="{CF795A43-8B3D-FF44-1C74-6B72578D0B57}"/>
              </a:ext>
            </a:extLst>
          </p:cNvPr>
          <p:cNvSpPr>
            <a:spLocks noGrp="1"/>
          </p:cNvSpPr>
          <p:nvPr>
            <p:ph type="ftr" sz="quarter" idx="11"/>
          </p:nvPr>
        </p:nvSpPr>
        <p:spPr>
          <a:xfrm>
            <a:off x="3449783" y="5754083"/>
            <a:ext cx="6276108" cy="1569660"/>
          </a:xfrm>
          <a:prstGeom prst="rect">
            <a:avLst/>
          </a:prstGeom>
        </p:spPr>
        <p:txBody>
          <a:bodyPr wrap="square">
            <a:spAutoFit/>
          </a:bodyPr>
          <a:lstStyle/>
          <a:p>
            <a:r>
              <a:rPr lang="en-US" sz="1200" b="1">
                <a:solidFill>
                  <a:srgbClr val="FFFFFF"/>
                </a:solidFill>
                <a:hlinkClick r:id="rId4"/>
              </a:rPr>
              <a:t>November 2023</a:t>
            </a:r>
            <a:endParaRPr lang="en-US" sz="1200" b="1">
              <a:solidFill>
                <a:srgbClr val="FFFFFF"/>
              </a:solidFill>
            </a:endParaRPr>
          </a:p>
        </p:txBody>
      </p:sp>
      <p:sp>
        <p:nvSpPr>
          <p:cNvPr id="7" name="TextBox 6">
            <a:extLst>
              <a:ext uri="{FF2B5EF4-FFF2-40B4-BE49-F238E27FC236}">
                <a16:creationId xmlns:a16="http://schemas.microsoft.com/office/drawing/2014/main" id="{F1E2DBB0-7AE8-0092-8BFF-F6A8BCF26476}"/>
              </a:ext>
            </a:extLst>
          </p:cNvPr>
          <p:cNvSpPr txBox="1"/>
          <p:nvPr/>
        </p:nvSpPr>
        <p:spPr>
          <a:xfrm>
            <a:off x="3343912" y="5885254"/>
            <a:ext cx="4788555" cy="369332"/>
          </a:xfrm>
          <a:prstGeom prst="rect">
            <a:avLst/>
          </a:prstGeom>
          <a:noFill/>
        </p:spPr>
        <p:txBody>
          <a:bodyPr wrap="none" rtlCol="0">
            <a:spAutoFit/>
          </a:bodyPr>
          <a:lstStyle/>
          <a:p>
            <a:r>
              <a:rPr lang="en-US"/>
              <a:t>https://</a:t>
            </a:r>
            <a:r>
              <a:rPr lang="en-US" err="1"/>
              <a:t>www.cdc.gov</a:t>
            </a:r>
            <a:r>
              <a:rPr lang="en-US"/>
              <a:t>/vaccines/</a:t>
            </a:r>
            <a:r>
              <a:rPr lang="en-US" err="1"/>
              <a:t>acip</a:t>
            </a:r>
            <a:r>
              <a:rPr lang="en-US"/>
              <a:t>/</a:t>
            </a:r>
            <a:r>
              <a:rPr lang="en-US" err="1"/>
              <a:t>index.html</a:t>
            </a:r>
            <a:endParaRPr lang="en-US"/>
          </a:p>
        </p:txBody>
      </p:sp>
    </p:spTree>
    <p:extLst>
      <p:ext uri="{BB962C8B-B14F-4D97-AF65-F5344CB8AC3E}">
        <p14:creationId xmlns:p14="http://schemas.microsoft.com/office/powerpoint/2010/main" val="4151874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35106" y="0"/>
            <a:ext cx="11098306" cy="1295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a:solidFill>
                  <a:srgbClr val="FFFF99"/>
                </a:solidFill>
              </a:rPr>
              <a:t>Pneumococcal Conjugate Vaccine (PCV15, PCV20)</a:t>
            </a:r>
          </a:p>
          <a:p>
            <a:pPr algn="ctr"/>
            <a:r>
              <a:rPr lang="en-US" sz="3600">
                <a:solidFill>
                  <a:srgbClr val="FFFF99"/>
                </a:solidFill>
              </a:rPr>
              <a:t>ACIP Recommendations - Adults </a:t>
            </a:r>
            <a:endParaRPr lang="en-US" sz="3600" i="1" baseline="30000">
              <a:solidFill>
                <a:srgbClr val="FFFF99"/>
              </a:solidFill>
            </a:endParaRPr>
          </a:p>
        </p:txBody>
      </p:sp>
      <p:sp>
        <p:nvSpPr>
          <p:cNvPr id="4" name="TextBox 3"/>
          <p:cNvSpPr txBox="1"/>
          <p:nvPr/>
        </p:nvSpPr>
        <p:spPr>
          <a:xfrm>
            <a:off x="197222" y="1295400"/>
            <a:ext cx="11537578" cy="4708981"/>
          </a:xfrm>
          <a:prstGeom prst="rect">
            <a:avLst/>
          </a:prstGeom>
          <a:noFill/>
        </p:spPr>
        <p:txBody>
          <a:bodyPr wrap="square" rtlCol="0">
            <a:spAutoFit/>
          </a:bodyPr>
          <a:lstStyle/>
          <a:p>
            <a:pPr algn="ctr"/>
            <a:r>
              <a:rPr lang="en-US" sz="2000" u="sng"/>
              <a:t>Adults</a:t>
            </a:r>
          </a:p>
          <a:p>
            <a:pPr marL="457200" indent="-457200">
              <a:buFont typeface="Arial" panose="020B0604020202020204" pitchFamily="34" charset="0"/>
              <a:buChar char="•"/>
            </a:pPr>
            <a:r>
              <a:rPr lang="en-US" sz="2000"/>
              <a:t>Adults 65 years or older</a:t>
            </a:r>
          </a:p>
          <a:p>
            <a:pPr marL="914400" lvl="1" indent="-457200">
              <a:buFont typeface="Arial" panose="020B0604020202020204" pitchFamily="34" charset="0"/>
              <a:buChar char="•"/>
            </a:pPr>
            <a:r>
              <a:rPr lang="en-US" sz="2000" b="0" i="0">
                <a:effectLst/>
              </a:rPr>
              <a:t>(PCV15 or PCV20) for all adults 65 years or older who have never received any pneumococcal conjugate vaccine or whose previous vaccination history is unknown</a:t>
            </a:r>
          </a:p>
          <a:p>
            <a:pPr marL="914400" lvl="1" indent="-457200">
              <a:buFont typeface="Arial" panose="020B0604020202020204" pitchFamily="34" charset="0"/>
              <a:buChar char="•"/>
            </a:pPr>
            <a:r>
              <a:rPr lang="en-US" sz="2000"/>
              <a:t>For further details see: </a:t>
            </a:r>
            <a:r>
              <a:rPr lang="en-US" sz="2000">
                <a:hlinkClick r:id="rId3"/>
              </a:rPr>
              <a:t>https://www.cdc.gov/vaccines/vpd/pneumo/hcp/recommendations.html</a:t>
            </a:r>
            <a:endParaRPr lang="en-US" sz="2000"/>
          </a:p>
          <a:p>
            <a:pPr marL="914400" lvl="1" indent="-457200">
              <a:buFont typeface="Arial" panose="020B0604020202020204" pitchFamily="34" charset="0"/>
              <a:buChar char="•"/>
            </a:pPr>
            <a:endParaRPr lang="en-US" sz="2000"/>
          </a:p>
          <a:p>
            <a:pPr marL="457200" indent="-457200">
              <a:buFont typeface="Arial" panose="020B0604020202020204" pitchFamily="34" charset="0"/>
              <a:buChar char="•"/>
            </a:pPr>
            <a:r>
              <a:rPr lang="en-US" sz="2000"/>
              <a:t>On </a:t>
            </a:r>
            <a:r>
              <a:rPr lang="en-US" sz="2000" b="0" i="0">
                <a:effectLst/>
              </a:rPr>
              <a:t>October 20, 2021, the Advisory Committee on Immunization Practices recommended 15-valent PCV (PCV15) or 20-valent PCV (PCV20) for PCV–naïve adults who are either aged ≥65 years or aged 19–64 years with certain underlying conditions. </a:t>
            </a:r>
          </a:p>
          <a:p>
            <a:endParaRPr lang="en-US" sz="2000" b="0" i="0">
              <a:effectLst/>
            </a:endParaRPr>
          </a:p>
          <a:p>
            <a:pPr marL="457200" indent="-457200">
              <a:buFont typeface="Arial" panose="020B0604020202020204" pitchFamily="34" charset="0"/>
              <a:buChar char="•"/>
            </a:pPr>
            <a:r>
              <a:rPr lang="en-US" sz="2000"/>
              <a:t>Adults 19 through 64 years old </a:t>
            </a:r>
            <a:r>
              <a:rPr lang="en-US" sz="2000" u="sng"/>
              <a:t>who have certain chronic medical conditions or other risk factors are recommended to receive pneumococcal vaccination</a:t>
            </a:r>
            <a:r>
              <a:rPr lang="en-US" sz="2000"/>
              <a:t>. For details see: </a:t>
            </a:r>
            <a:r>
              <a:rPr lang="en-US" sz="2000">
                <a:hlinkClick r:id="rId4"/>
              </a:rPr>
              <a:t>https://www.cdc.gov/vaccines/vpd/pneumo/hcp/who-when-to-vaccinate.html</a:t>
            </a:r>
            <a:endParaRPr lang="en-US" sz="2000"/>
          </a:p>
          <a:p>
            <a:pPr marL="457200" indent="-457200">
              <a:buFont typeface="Arial" panose="020B0604020202020204" pitchFamily="34" charset="0"/>
              <a:buChar char="•"/>
            </a:pPr>
            <a:endParaRPr lang="en-US" sz="2000"/>
          </a:p>
        </p:txBody>
      </p:sp>
      <p:sp>
        <p:nvSpPr>
          <p:cNvPr id="6" name="Slide Number Placeholder 5"/>
          <p:cNvSpPr>
            <a:spLocks noGrp="1"/>
          </p:cNvSpPr>
          <p:nvPr>
            <p:ph type="sldNum" sz="quarter" idx="12"/>
          </p:nvPr>
        </p:nvSpPr>
        <p:spPr/>
        <p:txBody>
          <a:bodyPr/>
          <a:lstStyle/>
          <a:p>
            <a:fld id="{6D22F896-40B5-4ADD-8801-0D06FADFA095}" type="slidenum">
              <a:rPr lang="en-US" smtClean="0"/>
              <a:t>35</a:t>
            </a:fld>
            <a:endParaRPr lang="en-US"/>
          </a:p>
        </p:txBody>
      </p:sp>
      <p:sp>
        <p:nvSpPr>
          <p:cNvPr id="5" name="Footer Placeholder 4">
            <a:extLst>
              <a:ext uri="{FF2B5EF4-FFF2-40B4-BE49-F238E27FC236}">
                <a16:creationId xmlns:a16="http://schemas.microsoft.com/office/drawing/2014/main" id="{CF795A43-8B3D-FF44-1C74-6B72578D0B57}"/>
              </a:ext>
            </a:extLst>
          </p:cNvPr>
          <p:cNvSpPr>
            <a:spLocks noGrp="1"/>
          </p:cNvSpPr>
          <p:nvPr>
            <p:ph type="ftr" sz="quarter" idx="11"/>
          </p:nvPr>
        </p:nvSpPr>
        <p:spPr>
          <a:xfrm>
            <a:off x="3449783" y="5754083"/>
            <a:ext cx="6276108" cy="1569660"/>
          </a:xfrm>
          <a:prstGeom prst="rect">
            <a:avLst/>
          </a:prstGeom>
        </p:spPr>
        <p:txBody>
          <a:bodyPr wrap="square">
            <a:spAutoFit/>
          </a:bodyPr>
          <a:lstStyle/>
          <a:p>
            <a:r>
              <a:rPr lang="en-US" sz="1200" b="1">
                <a:solidFill>
                  <a:srgbClr val="FFFFFF"/>
                </a:solidFill>
                <a:hlinkClick r:id="rId5"/>
              </a:rPr>
              <a:t>November 2023</a:t>
            </a:r>
            <a:endParaRPr lang="en-US" sz="1200" b="1">
              <a:solidFill>
                <a:srgbClr val="FFFFFF"/>
              </a:solidFill>
            </a:endParaRPr>
          </a:p>
        </p:txBody>
      </p:sp>
    </p:spTree>
    <p:extLst>
      <p:ext uri="{BB962C8B-B14F-4D97-AF65-F5344CB8AC3E}">
        <p14:creationId xmlns:p14="http://schemas.microsoft.com/office/powerpoint/2010/main" val="299279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010" y="1380565"/>
            <a:ext cx="11689980" cy="4770537"/>
          </a:xfrm>
          <a:prstGeom prst="rect">
            <a:avLst/>
          </a:prstGeom>
          <a:noFill/>
        </p:spPr>
        <p:txBody>
          <a:bodyPr wrap="square" rtlCol="0">
            <a:spAutoFit/>
          </a:bodyPr>
          <a:lstStyle/>
          <a:p>
            <a:r>
              <a:rPr lang="en-US" sz="2800"/>
              <a:t>ACIP Recommendations:</a:t>
            </a:r>
          </a:p>
          <a:p>
            <a:endParaRPr lang="en-US" sz="2800"/>
          </a:p>
          <a:p>
            <a:pPr marL="342900" indent="-342900">
              <a:buFont typeface="Arial" panose="020B0604020202020204" pitchFamily="34" charset="0"/>
              <a:buChar char="•"/>
            </a:pPr>
            <a:r>
              <a:rPr lang="en-US" sz="2800"/>
              <a:t>For children and adolescents 2 years through 18 years and</a:t>
            </a:r>
          </a:p>
          <a:p>
            <a:pPr marL="342900" indent="-342900">
              <a:buFont typeface="Arial" panose="020B0604020202020204" pitchFamily="34" charset="0"/>
              <a:buChar char="•"/>
            </a:pPr>
            <a:r>
              <a:rPr lang="en-US" sz="2800"/>
              <a:t>Adults 19 years and older</a:t>
            </a:r>
          </a:p>
          <a:p>
            <a:pPr marL="342900" indent="-342900">
              <a:buFont typeface="Arial" panose="020B0604020202020204" pitchFamily="34" charset="0"/>
              <a:buChar char="•"/>
            </a:pPr>
            <a:r>
              <a:rPr lang="en-US" sz="2800"/>
              <a:t>REMEMBER PATIENTS WHO ARE AT HIGHER RISK FOR DISEASE</a:t>
            </a:r>
          </a:p>
          <a:p>
            <a:pPr marL="342900" indent="-342900">
              <a:buFont typeface="Arial" panose="020B0604020202020204" pitchFamily="34" charset="0"/>
              <a:buChar char="•"/>
            </a:pPr>
            <a:r>
              <a:rPr lang="en-US" sz="2800"/>
              <a:t>E.G. Sickle Cell Disease, Immunodeficiency</a:t>
            </a:r>
          </a:p>
          <a:p>
            <a:pPr marL="342900" indent="-342900">
              <a:buFont typeface="Arial" panose="020B0604020202020204" pitchFamily="34" charset="0"/>
              <a:buChar char="•"/>
            </a:pPr>
            <a:endParaRPr lang="en-US" sz="2800"/>
          </a:p>
          <a:p>
            <a:r>
              <a:rPr lang="en-US" sz="2800"/>
              <a:t>See Summary of recommendations of PPSV23 and timing at:</a:t>
            </a:r>
          </a:p>
          <a:p>
            <a:r>
              <a:rPr lang="en-US" sz="2800">
                <a:hlinkClick r:id="rId3"/>
              </a:rPr>
              <a:t>https://www.cdc.gov/vaccines/vpd/pneumo/hcp/who-when-to-vaccinate.html</a:t>
            </a:r>
            <a:endParaRPr lang="en-US" sz="2800"/>
          </a:p>
          <a:p>
            <a:endParaRPr lang="en-US" sz="2400"/>
          </a:p>
        </p:txBody>
      </p:sp>
      <p:sp>
        <p:nvSpPr>
          <p:cNvPr id="5" name="Rectangle 2"/>
          <p:cNvSpPr txBox="1">
            <a:spLocks noChangeArrowheads="1"/>
          </p:cNvSpPr>
          <p:nvPr/>
        </p:nvSpPr>
        <p:spPr>
          <a:xfrm>
            <a:off x="251010" y="-156883"/>
            <a:ext cx="11797553" cy="1752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a:solidFill>
                  <a:srgbClr val="FFFF99"/>
                </a:solidFill>
              </a:rPr>
              <a:t>Pneumococcal Polysaccharide Vaccine (PPSV23)</a:t>
            </a:r>
            <a:r>
              <a:rPr lang="en-US" sz="3600" i="1">
                <a:solidFill>
                  <a:srgbClr val="FFFF99"/>
                </a:solidFill>
              </a:rPr>
              <a:t> </a:t>
            </a:r>
          </a:p>
        </p:txBody>
      </p:sp>
      <p:sp>
        <p:nvSpPr>
          <p:cNvPr id="7" name="Slide Number Placeholder 6"/>
          <p:cNvSpPr>
            <a:spLocks noGrp="1"/>
          </p:cNvSpPr>
          <p:nvPr>
            <p:ph type="sldNum" sz="quarter" idx="12"/>
          </p:nvPr>
        </p:nvSpPr>
        <p:spPr/>
        <p:txBody>
          <a:bodyPr/>
          <a:lstStyle/>
          <a:p>
            <a:fld id="{6D22F896-40B5-4ADD-8801-0D06FADFA095}" type="slidenum">
              <a:rPr lang="en-US" smtClean="0"/>
              <a:t>36</a:t>
            </a:fld>
            <a:endParaRPr lang="en-US"/>
          </a:p>
        </p:txBody>
      </p:sp>
      <p:sp>
        <p:nvSpPr>
          <p:cNvPr id="9" name="Footer Placeholder 8">
            <a:extLst>
              <a:ext uri="{FF2B5EF4-FFF2-40B4-BE49-F238E27FC236}">
                <a16:creationId xmlns:a16="http://schemas.microsoft.com/office/drawing/2014/main" id="{F2CFC8C5-790C-C244-9E37-9AC809C563B5}"/>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50861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B3FE1F-465D-4ECC-963E-411A6B9D0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F5F78A-2E17-423D-8913-F994DD012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phone&#10;&#10;Description automatically generated">
            <a:extLst>
              <a:ext uri="{FF2B5EF4-FFF2-40B4-BE49-F238E27FC236}">
                <a16:creationId xmlns:a16="http://schemas.microsoft.com/office/drawing/2014/main" id="{C391D565-662F-5EEA-DA1E-1C48F54C6EDD}"/>
              </a:ext>
            </a:extLst>
          </p:cNvPr>
          <p:cNvPicPr>
            <a:picLocks noChangeAspect="1"/>
          </p:cNvPicPr>
          <p:nvPr/>
        </p:nvPicPr>
        <p:blipFill>
          <a:blip r:embed="rId4"/>
          <a:stretch>
            <a:fillRect/>
          </a:stretch>
        </p:blipFill>
        <p:spPr>
          <a:xfrm>
            <a:off x="2331766" y="643467"/>
            <a:ext cx="7528467" cy="5571066"/>
          </a:xfrm>
          <a:prstGeom prst="rect">
            <a:avLst/>
          </a:prstGeom>
        </p:spPr>
      </p:pic>
      <p:sp>
        <p:nvSpPr>
          <p:cNvPr id="2" name="Footer Placeholder 1">
            <a:extLst>
              <a:ext uri="{FF2B5EF4-FFF2-40B4-BE49-F238E27FC236}">
                <a16:creationId xmlns:a16="http://schemas.microsoft.com/office/drawing/2014/main" id="{F47BAF57-F9AA-EC2E-E3B2-D8A4D53E2555}"/>
              </a:ext>
            </a:extLst>
          </p:cNvPr>
          <p:cNvSpPr>
            <a:spLocks noGrp="1"/>
          </p:cNvSpPr>
          <p:nvPr>
            <p:ph type="ftr" sz="quarter" idx="11"/>
          </p:nvPr>
        </p:nvSpPr>
        <p:spPr>
          <a:xfrm>
            <a:off x="-1545938" y="6304263"/>
            <a:ext cx="4114800" cy="365125"/>
          </a:xfrm>
        </p:spPr>
        <p:txBody>
          <a:bodyPr>
            <a:normAutofit/>
          </a:bodyPr>
          <a:lstStyle/>
          <a:p>
            <a:pPr>
              <a:spcAft>
                <a:spcPts val="600"/>
              </a:spcAft>
            </a:pPr>
            <a:r>
              <a:rPr lang="en-US">
                <a:solidFill>
                  <a:srgbClr val="FFFFFF">
                    <a:alpha val="80000"/>
                  </a:srgbClr>
                </a:solidFill>
              </a:rPr>
              <a:t>November 2023</a:t>
            </a:r>
          </a:p>
        </p:txBody>
      </p:sp>
      <p:sp>
        <p:nvSpPr>
          <p:cNvPr id="3" name="Slide Number Placeholder 2">
            <a:extLst>
              <a:ext uri="{FF2B5EF4-FFF2-40B4-BE49-F238E27FC236}">
                <a16:creationId xmlns:a16="http://schemas.microsoft.com/office/drawing/2014/main" id="{24CAF44C-F8BA-38C6-7527-3C4678705723}"/>
              </a:ext>
            </a:extLst>
          </p:cNvPr>
          <p:cNvSpPr>
            <a:spLocks noGrp="1"/>
          </p:cNvSpPr>
          <p:nvPr>
            <p:ph type="sldNum" sz="quarter" idx="12"/>
          </p:nvPr>
        </p:nvSpPr>
        <p:spPr>
          <a:xfrm>
            <a:off x="8610600" y="6356350"/>
            <a:ext cx="2743200" cy="365125"/>
          </a:xfrm>
        </p:spPr>
        <p:txBody>
          <a:bodyPr>
            <a:normAutofit/>
          </a:bodyPr>
          <a:lstStyle/>
          <a:p>
            <a:pPr>
              <a:spcAft>
                <a:spcPts val="600"/>
              </a:spcAft>
            </a:pPr>
            <a:fld id="{6D22F896-40B5-4ADD-8801-0D06FADFA095}" type="slidenum">
              <a:rPr lang="en-US">
                <a:solidFill>
                  <a:srgbClr val="FFFFFF">
                    <a:alpha val="80000"/>
                  </a:srgbClr>
                </a:solidFill>
              </a:rPr>
              <a:pPr>
                <a:spcAft>
                  <a:spcPts val="600"/>
                </a:spcAft>
              </a:pPr>
              <a:t>37</a:t>
            </a:fld>
            <a:endParaRPr lang="en-US">
              <a:solidFill>
                <a:srgbClr val="FFFFFF">
                  <a:alpha val="80000"/>
                </a:srgbClr>
              </a:solidFill>
            </a:endParaRPr>
          </a:p>
        </p:txBody>
      </p:sp>
      <p:sp>
        <p:nvSpPr>
          <p:cNvPr id="6" name="TextBox 5">
            <a:extLst>
              <a:ext uri="{FF2B5EF4-FFF2-40B4-BE49-F238E27FC236}">
                <a16:creationId xmlns:a16="http://schemas.microsoft.com/office/drawing/2014/main" id="{841C4074-15A7-31A6-68ED-71A713F0F1DB}"/>
              </a:ext>
            </a:extLst>
          </p:cNvPr>
          <p:cNvSpPr txBox="1"/>
          <p:nvPr/>
        </p:nvSpPr>
        <p:spPr>
          <a:xfrm>
            <a:off x="2727095" y="6385706"/>
            <a:ext cx="6737807" cy="369332"/>
          </a:xfrm>
          <a:prstGeom prst="rect">
            <a:avLst/>
          </a:prstGeom>
          <a:noFill/>
        </p:spPr>
        <p:txBody>
          <a:bodyPr wrap="none" rtlCol="0">
            <a:spAutoFit/>
          </a:bodyPr>
          <a:lstStyle/>
          <a:p>
            <a:r>
              <a:rPr lang="en-US"/>
              <a:t>https://</a:t>
            </a:r>
            <a:r>
              <a:rPr lang="en-US" err="1"/>
              <a:t>www.cdc.gov</a:t>
            </a:r>
            <a:r>
              <a:rPr lang="en-US"/>
              <a:t>/vaccines/</a:t>
            </a:r>
            <a:r>
              <a:rPr lang="en-US" err="1"/>
              <a:t>vpd</a:t>
            </a:r>
            <a:r>
              <a:rPr lang="en-US"/>
              <a:t>/</a:t>
            </a:r>
            <a:r>
              <a:rPr lang="en-US" err="1"/>
              <a:t>pneumo</a:t>
            </a:r>
            <a:r>
              <a:rPr lang="en-US"/>
              <a:t>/hcp/</a:t>
            </a:r>
            <a:r>
              <a:rPr lang="en-US" err="1"/>
              <a:t>pneumoapp.html</a:t>
            </a:r>
            <a:endParaRPr lang="en-US"/>
          </a:p>
        </p:txBody>
      </p:sp>
    </p:spTree>
    <p:extLst>
      <p:ext uri="{BB962C8B-B14F-4D97-AF65-F5344CB8AC3E}">
        <p14:creationId xmlns:p14="http://schemas.microsoft.com/office/powerpoint/2010/main" val="3562487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D70214-77CF-3116-63E2-C82A8A9872E8}"/>
              </a:ext>
            </a:extLst>
          </p:cNvPr>
          <p:cNvSpPr>
            <a:spLocks noGrp="1"/>
          </p:cNvSpPr>
          <p:nvPr>
            <p:ph type="ftr" sz="quarter" idx="11"/>
          </p:nvPr>
        </p:nvSpPr>
        <p:spPr/>
        <p:txBody>
          <a:bodyPr/>
          <a:lstStyle/>
          <a:p>
            <a:r>
              <a:rPr lang="en-US"/>
              <a:t>November 2023</a:t>
            </a:r>
          </a:p>
        </p:txBody>
      </p:sp>
      <p:sp>
        <p:nvSpPr>
          <p:cNvPr id="3" name="Slide Number Placeholder 2">
            <a:extLst>
              <a:ext uri="{FF2B5EF4-FFF2-40B4-BE49-F238E27FC236}">
                <a16:creationId xmlns:a16="http://schemas.microsoft.com/office/drawing/2014/main" id="{67997D2D-B66C-C458-A0D7-99847030A752}"/>
              </a:ext>
            </a:extLst>
          </p:cNvPr>
          <p:cNvSpPr>
            <a:spLocks noGrp="1"/>
          </p:cNvSpPr>
          <p:nvPr>
            <p:ph type="sldNum" sz="quarter" idx="12"/>
          </p:nvPr>
        </p:nvSpPr>
        <p:spPr/>
        <p:txBody>
          <a:bodyPr/>
          <a:lstStyle/>
          <a:p>
            <a:fld id="{6D22F896-40B5-4ADD-8801-0D06FADFA095}" type="slidenum">
              <a:rPr lang="en-US" smtClean="0"/>
              <a:t>38</a:t>
            </a:fld>
            <a:endParaRPr lang="en-US"/>
          </a:p>
        </p:txBody>
      </p:sp>
      <p:pic>
        <p:nvPicPr>
          <p:cNvPr id="5" name="Picture 4" descr="A screenshot of a medical information&#10;&#10;Description automatically generated">
            <a:extLst>
              <a:ext uri="{FF2B5EF4-FFF2-40B4-BE49-F238E27FC236}">
                <a16:creationId xmlns:a16="http://schemas.microsoft.com/office/drawing/2014/main" id="{7B66F500-A22A-C3E7-F92F-D14069E01886}"/>
              </a:ext>
            </a:extLst>
          </p:cNvPr>
          <p:cNvPicPr>
            <a:picLocks noChangeAspect="1"/>
          </p:cNvPicPr>
          <p:nvPr/>
        </p:nvPicPr>
        <p:blipFill>
          <a:blip r:embed="rId3"/>
          <a:stretch>
            <a:fillRect/>
          </a:stretch>
        </p:blipFill>
        <p:spPr>
          <a:xfrm>
            <a:off x="152400" y="136525"/>
            <a:ext cx="6128084" cy="4543889"/>
          </a:xfrm>
          <a:prstGeom prst="rect">
            <a:avLst/>
          </a:prstGeom>
        </p:spPr>
      </p:pic>
      <p:pic>
        <p:nvPicPr>
          <p:cNvPr id="7" name="Picture 6" descr="A screen shot of a medical schedule&#10;&#10;Description automatically generated">
            <a:extLst>
              <a:ext uri="{FF2B5EF4-FFF2-40B4-BE49-F238E27FC236}">
                <a16:creationId xmlns:a16="http://schemas.microsoft.com/office/drawing/2014/main" id="{7DF51D16-8F43-C169-7153-6889854450FD}"/>
              </a:ext>
            </a:extLst>
          </p:cNvPr>
          <p:cNvPicPr>
            <a:picLocks noChangeAspect="1"/>
          </p:cNvPicPr>
          <p:nvPr/>
        </p:nvPicPr>
        <p:blipFill>
          <a:blip r:embed="rId4"/>
          <a:stretch>
            <a:fillRect/>
          </a:stretch>
        </p:blipFill>
        <p:spPr>
          <a:xfrm>
            <a:off x="5911516" y="1587913"/>
            <a:ext cx="6128084" cy="4275183"/>
          </a:xfrm>
          <a:prstGeom prst="rect">
            <a:avLst/>
          </a:prstGeom>
        </p:spPr>
      </p:pic>
      <p:sp>
        <p:nvSpPr>
          <p:cNvPr id="9" name="TextBox 8">
            <a:extLst>
              <a:ext uri="{FF2B5EF4-FFF2-40B4-BE49-F238E27FC236}">
                <a16:creationId xmlns:a16="http://schemas.microsoft.com/office/drawing/2014/main" id="{8838E43C-48FE-7111-8B9D-EE169E9D0F63}"/>
              </a:ext>
            </a:extLst>
          </p:cNvPr>
          <p:cNvSpPr txBox="1"/>
          <p:nvPr/>
        </p:nvSpPr>
        <p:spPr>
          <a:xfrm>
            <a:off x="0" y="6131802"/>
            <a:ext cx="9448800" cy="369332"/>
          </a:xfrm>
          <a:prstGeom prst="rect">
            <a:avLst/>
          </a:prstGeom>
          <a:noFill/>
        </p:spPr>
        <p:txBody>
          <a:bodyPr wrap="square">
            <a:spAutoFit/>
          </a:bodyPr>
          <a:lstStyle/>
          <a:p>
            <a:r>
              <a:rPr lang="en-US"/>
              <a:t>https://</a:t>
            </a:r>
            <a:r>
              <a:rPr lang="en-US" err="1"/>
              <a:t>www.cdc.gov</a:t>
            </a:r>
            <a:r>
              <a:rPr lang="en-US"/>
              <a:t>/vaccines/</a:t>
            </a:r>
            <a:r>
              <a:rPr lang="en-US" err="1"/>
              <a:t>vpd</a:t>
            </a:r>
            <a:r>
              <a:rPr lang="en-US"/>
              <a:t>/</a:t>
            </a:r>
            <a:r>
              <a:rPr lang="en-US" err="1"/>
              <a:t>pneumo</a:t>
            </a:r>
            <a:r>
              <a:rPr lang="en-US"/>
              <a:t>/downloads/pneumo-vaccine-</a:t>
            </a:r>
            <a:r>
              <a:rPr lang="en-US" err="1"/>
              <a:t>timing.pdf</a:t>
            </a:r>
            <a:endParaRPr lang="en-US"/>
          </a:p>
        </p:txBody>
      </p:sp>
    </p:spTree>
    <p:extLst>
      <p:ext uri="{BB962C8B-B14F-4D97-AF65-F5344CB8AC3E}">
        <p14:creationId xmlns:p14="http://schemas.microsoft.com/office/powerpoint/2010/main" val="3900793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895" y="411611"/>
            <a:ext cx="8238661" cy="1077218"/>
          </a:xfrm>
          <a:prstGeom prst="rect">
            <a:avLst/>
          </a:prstGeom>
        </p:spPr>
        <p:txBody>
          <a:bodyPr wrap="square">
            <a:spAutoFit/>
          </a:bodyPr>
          <a:lstStyle/>
          <a:p>
            <a:pPr algn="ctr" fontAlgn="base">
              <a:spcBef>
                <a:spcPct val="0"/>
              </a:spcBef>
              <a:spcAft>
                <a:spcPct val="0"/>
              </a:spcAft>
            </a:pPr>
            <a:r>
              <a:rPr lang="en-US" sz="3200" b="1" kern="0">
                <a:solidFill>
                  <a:srgbClr val="FFFF99"/>
                </a:solidFill>
                <a:latin typeface="+mj-lt"/>
              </a:rPr>
              <a:t>FDA Recommended Influenza Antigens </a:t>
            </a:r>
            <a:br>
              <a:rPr lang="en-US" sz="3200" b="1" kern="0">
                <a:solidFill>
                  <a:srgbClr val="FFFF99"/>
                </a:solidFill>
                <a:latin typeface="+mj-lt"/>
              </a:rPr>
            </a:br>
            <a:r>
              <a:rPr lang="en-US" sz="3200" b="1" kern="0">
                <a:solidFill>
                  <a:srgbClr val="FFFF99"/>
                </a:solidFill>
                <a:latin typeface="+mj-lt"/>
              </a:rPr>
              <a:t>for 2023-2024 Season in the U.S.</a:t>
            </a:r>
            <a:endParaRPr lang="en-US" sz="3200" b="1">
              <a:solidFill>
                <a:srgbClr val="FFFFFF"/>
              </a:solidFill>
              <a:latin typeface="+mj-lt"/>
            </a:endParaRPr>
          </a:p>
        </p:txBody>
      </p:sp>
      <p:sp>
        <p:nvSpPr>
          <p:cNvPr id="5" name="TextBox 4"/>
          <p:cNvSpPr txBox="1"/>
          <p:nvPr/>
        </p:nvSpPr>
        <p:spPr>
          <a:xfrm>
            <a:off x="499542" y="5452013"/>
            <a:ext cx="10818698" cy="923330"/>
          </a:xfrm>
          <a:prstGeom prst="rect">
            <a:avLst/>
          </a:prstGeom>
          <a:noFill/>
        </p:spPr>
        <p:txBody>
          <a:bodyPr wrap="square">
            <a:spAutoFit/>
          </a:bodyPr>
          <a:lstStyle/>
          <a:p>
            <a:pPr>
              <a:tabLst>
                <a:tab pos="215652" algn="l"/>
              </a:tabLst>
              <a:defRPr/>
            </a:pPr>
            <a:endParaRPr lang="en-US">
              <a:solidFill>
                <a:srgbClr val="FFFFFF"/>
              </a:solidFill>
            </a:endParaRPr>
          </a:p>
          <a:p>
            <a:pPr algn="ctr">
              <a:buClr>
                <a:srgbClr val="FFFF00">
                  <a:lumMod val="40000"/>
                  <a:lumOff val="60000"/>
                </a:srgbClr>
              </a:buClr>
              <a:tabLst>
                <a:tab pos="215652" algn="l"/>
              </a:tabLst>
              <a:defRPr/>
            </a:pPr>
            <a:r>
              <a:rPr lang="en-US" b="1" kern="0">
                <a:solidFill>
                  <a:srgbClr val="FFFF00">
                    <a:lumMod val="40000"/>
                    <a:lumOff val="60000"/>
                  </a:srgbClr>
                </a:solidFill>
              </a:rPr>
              <a:t> ACIP recommends annual influenza vaccine for all persons 6 months of age and older who do not have contraindications.</a:t>
            </a:r>
          </a:p>
        </p:txBody>
      </p:sp>
      <p:sp>
        <p:nvSpPr>
          <p:cNvPr id="9" name="Slide Number Placeholder 8"/>
          <p:cNvSpPr>
            <a:spLocks noGrp="1"/>
          </p:cNvSpPr>
          <p:nvPr>
            <p:ph type="sldNum" sz="quarter" idx="12"/>
          </p:nvPr>
        </p:nvSpPr>
        <p:spPr>
          <a:xfrm>
            <a:off x="9245600" y="6503617"/>
            <a:ext cx="2743200" cy="365125"/>
          </a:xfrm>
        </p:spPr>
        <p:txBody>
          <a:bodyPr/>
          <a:lstStyle/>
          <a:p>
            <a:fld id="{6D22F896-40B5-4ADD-8801-0D06FADFA095}" type="slidenum">
              <a:rPr lang="en-US" smtClean="0"/>
              <a:t>39</a:t>
            </a:fld>
            <a:endParaRPr lang="en-US"/>
          </a:p>
        </p:txBody>
      </p:sp>
      <p:graphicFrame>
        <p:nvGraphicFramePr>
          <p:cNvPr id="8" name="Table 9">
            <a:extLst>
              <a:ext uri="{FF2B5EF4-FFF2-40B4-BE49-F238E27FC236}">
                <a16:creationId xmlns:a16="http://schemas.microsoft.com/office/drawing/2014/main" id="{89837654-3850-9137-F899-CA96290575D2}"/>
              </a:ext>
            </a:extLst>
          </p:cNvPr>
          <p:cNvGraphicFramePr>
            <a:graphicFrameLocks noGrp="1"/>
          </p:cNvGraphicFramePr>
          <p:nvPr/>
        </p:nvGraphicFramePr>
        <p:xfrm>
          <a:off x="1844891" y="1577267"/>
          <a:ext cx="8128000" cy="402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84081430"/>
                    </a:ext>
                  </a:extLst>
                </a:gridCol>
                <a:gridCol w="4064000">
                  <a:extLst>
                    <a:ext uri="{9D8B030D-6E8A-4147-A177-3AD203B41FA5}">
                      <a16:colId xmlns:a16="http://schemas.microsoft.com/office/drawing/2014/main" val="1672842679"/>
                    </a:ext>
                  </a:extLst>
                </a:gridCol>
              </a:tblGrid>
              <a:tr h="370840">
                <a:tc>
                  <a:txBody>
                    <a:bodyPr/>
                    <a:lstStyle/>
                    <a:p>
                      <a:pPr marL="285750" indent="-285750">
                        <a:buFont typeface="Arial" panose="020B0604020202020204" pitchFamily="34" charset="0"/>
                        <a:buChar char="•"/>
                      </a:pPr>
                      <a:r>
                        <a:rPr lang="en-US"/>
                        <a:t>Egg-based influenza vaccines</a:t>
                      </a:r>
                    </a:p>
                  </a:txBody>
                  <a:tcPr/>
                </a:tc>
                <a:tc>
                  <a:txBody>
                    <a:bodyPr/>
                    <a:lstStyle/>
                    <a:p>
                      <a:r>
                        <a:rPr lang="en-US"/>
                        <a:t>Cell culture–based inactivated (ccIIV4) and recombinant (RIV4) influenza vaccines</a:t>
                      </a:r>
                    </a:p>
                  </a:txBody>
                  <a:tcPr/>
                </a:tc>
                <a:extLst>
                  <a:ext uri="{0D108BD9-81ED-4DB2-BD59-A6C34878D82A}">
                    <a16:rowId xmlns:a16="http://schemas.microsoft.com/office/drawing/2014/main" val="3163270233"/>
                  </a:ext>
                </a:extLst>
              </a:tr>
              <a:tr h="370840">
                <a:tc>
                  <a:txBody>
                    <a:bodyPr/>
                    <a:lstStyle/>
                    <a:p>
                      <a:pPr marL="285750" indent="-285750">
                        <a:buFont typeface="Arial" panose="020B0604020202020204" pitchFamily="34" charset="0"/>
                        <a:buChar char="•"/>
                      </a:pPr>
                      <a:r>
                        <a:rPr lang="en-US" sz="1800" b="0" i="0" kern="1200">
                          <a:solidFill>
                            <a:schemeClr val="dk1"/>
                          </a:solidFill>
                          <a:effectLst/>
                          <a:latin typeface="+mn-lt"/>
                          <a:ea typeface="+mn-ea"/>
                          <a:cs typeface="+mn-cs"/>
                        </a:rPr>
                        <a:t>influenza A/Victoria/4897/2022 (H1N1)pdm09-like virus</a:t>
                      </a:r>
                    </a:p>
                    <a:p>
                      <a:pPr marL="285750" indent="-285750">
                        <a:buFont typeface="Arial" panose="020B0604020202020204" pitchFamily="34" charset="0"/>
                        <a:buChar char="•"/>
                      </a:pPr>
                      <a:r>
                        <a:rPr lang="en-US" sz="1800" b="0" i="0" kern="1200">
                          <a:solidFill>
                            <a:schemeClr val="dk1"/>
                          </a:solidFill>
                          <a:effectLst/>
                          <a:latin typeface="+mn-lt"/>
                          <a:ea typeface="+mn-ea"/>
                          <a:cs typeface="+mn-cs"/>
                        </a:rPr>
                        <a:t>an influenza A/Darwin/9/2021 (H3N2)-like virus</a:t>
                      </a:r>
                    </a:p>
                    <a:p>
                      <a:pPr marL="285750" indent="-285750">
                        <a:buFont typeface="Arial" panose="020B0604020202020204" pitchFamily="34" charset="0"/>
                        <a:buChar char="•"/>
                      </a:pPr>
                      <a:r>
                        <a:rPr lang="en-US" sz="1800" b="0" i="0" kern="1200">
                          <a:solidFill>
                            <a:schemeClr val="dk1"/>
                          </a:solidFill>
                          <a:effectLst/>
                          <a:latin typeface="+mn-lt"/>
                          <a:ea typeface="+mn-ea"/>
                          <a:cs typeface="+mn-cs"/>
                        </a:rPr>
                        <a:t>an influenza B/Austria/1359417/2021 (Victoria lineage)-like virus</a:t>
                      </a:r>
                    </a:p>
                    <a:p>
                      <a:pPr marL="285750" indent="-285750">
                        <a:buFont typeface="Arial" panose="020B0604020202020204" pitchFamily="34" charset="0"/>
                        <a:buChar char="•"/>
                      </a:pPr>
                      <a:r>
                        <a:rPr lang="en-US" sz="1800" b="0" i="0" kern="1200">
                          <a:solidFill>
                            <a:schemeClr val="dk1"/>
                          </a:solidFill>
                          <a:effectLst/>
                          <a:latin typeface="+mn-lt"/>
                          <a:ea typeface="+mn-ea"/>
                          <a:cs typeface="+mn-cs"/>
                        </a:rPr>
                        <a:t>an influenza B/Phuket/3073/2013 (Yamagata lineage)-like virus</a:t>
                      </a:r>
                      <a:endParaRPr lang="en-US"/>
                    </a:p>
                  </a:txBody>
                  <a:tcPr/>
                </a:tc>
                <a:tc>
                  <a:txBody>
                    <a:bodyPr/>
                    <a:lstStyle/>
                    <a:p>
                      <a:pPr marL="285750" indent="-285750">
                        <a:buFont typeface="Arial" panose="020B0604020202020204" pitchFamily="34" charset="0"/>
                        <a:buChar char="•"/>
                      </a:pPr>
                      <a:r>
                        <a:rPr lang="en-US" sz="1800" b="0" i="0" kern="1200">
                          <a:solidFill>
                            <a:schemeClr val="dk1"/>
                          </a:solidFill>
                          <a:effectLst/>
                          <a:latin typeface="+mn-lt"/>
                          <a:ea typeface="+mn-ea"/>
                          <a:cs typeface="+mn-cs"/>
                        </a:rPr>
                        <a:t>influenza A/Wisconsin/67/2022 (H1N1)pdm09-like virus </a:t>
                      </a:r>
                    </a:p>
                    <a:p>
                      <a:pPr marL="285750" indent="-285750">
                        <a:buFont typeface="Arial" panose="020B0604020202020204" pitchFamily="34" charset="0"/>
                        <a:buChar char="•"/>
                      </a:pPr>
                      <a:r>
                        <a:rPr lang="en-US" sz="1800" b="0" i="0" kern="1200">
                          <a:solidFill>
                            <a:schemeClr val="dk1"/>
                          </a:solidFill>
                          <a:effectLst/>
                          <a:latin typeface="+mn-lt"/>
                          <a:ea typeface="+mn-ea"/>
                          <a:cs typeface="+mn-cs"/>
                        </a:rPr>
                        <a:t>an influenza A/Darwin/6/2021 (H3N2)-like virus</a:t>
                      </a:r>
                    </a:p>
                    <a:p>
                      <a:pPr marL="285750" indent="-285750">
                        <a:buFont typeface="Arial" panose="020B0604020202020204" pitchFamily="34" charset="0"/>
                        <a:buChar char="•"/>
                      </a:pPr>
                      <a:r>
                        <a:rPr lang="en-US" sz="1800" b="0" i="0" kern="1200">
                          <a:solidFill>
                            <a:schemeClr val="dk1"/>
                          </a:solidFill>
                          <a:effectLst/>
                          <a:latin typeface="+mn-lt"/>
                          <a:ea typeface="+mn-ea"/>
                          <a:cs typeface="+mn-cs"/>
                        </a:rPr>
                        <a:t>an influenza B/Austria/1359417/2021 (Victoria lineage)-like virus</a:t>
                      </a:r>
                    </a:p>
                    <a:p>
                      <a:pPr marL="285750" indent="-285750">
                        <a:buFont typeface="Arial" panose="020B0604020202020204" pitchFamily="34" charset="0"/>
                        <a:buChar char="•"/>
                      </a:pPr>
                      <a:r>
                        <a:rPr lang="en-US" sz="1800" b="0" i="0" kern="1200">
                          <a:solidFill>
                            <a:schemeClr val="dk1"/>
                          </a:solidFill>
                          <a:effectLst/>
                          <a:latin typeface="+mn-lt"/>
                          <a:ea typeface="+mn-ea"/>
                          <a:cs typeface="+mn-cs"/>
                        </a:rPr>
                        <a:t>an influenza B/Phuket/3073/2013 (Yamagata lineage)-like virus</a:t>
                      </a:r>
                      <a:endParaRPr lang="en-US"/>
                    </a:p>
                    <a:p>
                      <a:pPr marL="285750" indent="-285750">
                        <a:buFont typeface="Arial" panose="020B0604020202020204" pitchFamily="34" charset="0"/>
                        <a:buChar char="•"/>
                      </a:pPr>
                      <a:endParaRPr lang="en-US" sz="1800" b="0" i="0" kern="1200">
                        <a:solidFill>
                          <a:schemeClr val="dk1"/>
                        </a:solidFill>
                        <a:effectLst/>
                        <a:latin typeface="+mn-lt"/>
                        <a:ea typeface="+mn-ea"/>
                        <a:cs typeface="+mn-cs"/>
                      </a:endParaRPr>
                    </a:p>
                    <a:p>
                      <a:pPr marL="285750" indent="-285750">
                        <a:buFont typeface="Arial" panose="020B0604020202020204" pitchFamily="34" charset="0"/>
                        <a:buChar char="•"/>
                      </a:pPr>
                      <a:endParaRPr lang="en-US"/>
                    </a:p>
                  </a:txBody>
                  <a:tcPr/>
                </a:tc>
                <a:extLst>
                  <a:ext uri="{0D108BD9-81ED-4DB2-BD59-A6C34878D82A}">
                    <a16:rowId xmlns:a16="http://schemas.microsoft.com/office/drawing/2014/main" val="194810255"/>
                  </a:ext>
                </a:extLst>
              </a:tr>
            </a:tbl>
          </a:graphicData>
        </a:graphic>
      </p:graphicFrame>
      <p:sp>
        <p:nvSpPr>
          <p:cNvPr id="6" name="TextBox 5">
            <a:extLst>
              <a:ext uri="{FF2B5EF4-FFF2-40B4-BE49-F238E27FC236}">
                <a16:creationId xmlns:a16="http://schemas.microsoft.com/office/drawing/2014/main" id="{EF5237B2-6C44-6083-7C61-2C4A8D34BA1B}"/>
              </a:ext>
            </a:extLst>
          </p:cNvPr>
          <p:cNvSpPr txBox="1"/>
          <p:nvPr/>
        </p:nvSpPr>
        <p:spPr>
          <a:xfrm>
            <a:off x="4070074" y="6426765"/>
            <a:ext cx="6351104" cy="369332"/>
          </a:xfrm>
          <a:prstGeom prst="rect">
            <a:avLst/>
          </a:prstGeom>
          <a:noFill/>
        </p:spPr>
        <p:txBody>
          <a:bodyPr wrap="square">
            <a:spAutoFit/>
          </a:bodyPr>
          <a:lstStyle/>
          <a:p>
            <a:r>
              <a:rPr lang="en-US"/>
              <a:t>https://</a:t>
            </a:r>
            <a:r>
              <a:rPr lang="en-US" err="1"/>
              <a:t>www.cdc.gov</a:t>
            </a:r>
            <a:r>
              <a:rPr lang="en-US"/>
              <a:t>/</a:t>
            </a:r>
            <a:r>
              <a:rPr lang="en-US" err="1"/>
              <a:t>mmwr</a:t>
            </a:r>
            <a:r>
              <a:rPr lang="en-US"/>
              <a:t>/volumes/72/</a:t>
            </a:r>
            <a:r>
              <a:rPr lang="en-US" err="1"/>
              <a:t>rr</a:t>
            </a:r>
            <a:r>
              <a:rPr lang="en-US"/>
              <a:t>/rr7202a1.htm</a:t>
            </a:r>
          </a:p>
        </p:txBody>
      </p:sp>
      <p:sp>
        <p:nvSpPr>
          <p:cNvPr id="4" name="Footer Placeholder 3">
            <a:extLst>
              <a:ext uri="{FF2B5EF4-FFF2-40B4-BE49-F238E27FC236}">
                <a16:creationId xmlns:a16="http://schemas.microsoft.com/office/drawing/2014/main" id="{1C70BBBF-37B6-9A7D-E78E-74F9E236744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815466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1828800" y="559832"/>
            <a:ext cx="7772400" cy="533400"/>
          </a:xfrm>
        </p:spPr>
        <p:txBody>
          <a:bodyPr>
            <a:noAutofit/>
          </a:bodyPr>
          <a:lstStyle/>
          <a:p>
            <a:pPr algn="ctr" eaLnBrk="1" hangingPunct="1"/>
            <a:r>
              <a:rPr lang="en-US" sz="3600">
                <a:solidFill>
                  <a:srgbClr val="FFFF99"/>
                </a:solidFill>
              </a:rPr>
              <a:t>Objectives</a:t>
            </a:r>
          </a:p>
        </p:txBody>
      </p:sp>
      <p:sp>
        <p:nvSpPr>
          <p:cNvPr id="198658" name="Rectangle 3"/>
          <p:cNvSpPr>
            <a:spLocks noGrp="1" noChangeArrowheads="1"/>
          </p:cNvSpPr>
          <p:nvPr>
            <p:ph type="body" idx="1"/>
          </p:nvPr>
        </p:nvSpPr>
        <p:spPr>
          <a:xfrm>
            <a:off x="1095022" y="1783644"/>
            <a:ext cx="9855200" cy="4419600"/>
          </a:xfrm>
        </p:spPr>
        <p:txBody>
          <a:bodyPr>
            <a:normAutofit fontScale="92500" lnSpcReduction="20000"/>
          </a:bodyPr>
          <a:lstStyle/>
          <a:p>
            <a:pPr eaLnBrk="1" hangingPunct="1">
              <a:buFontTx/>
              <a:buNone/>
            </a:pPr>
            <a:r>
              <a:rPr lang="en-US"/>
              <a:t>At the end of this presentation, you will be able to:</a:t>
            </a:r>
          </a:p>
          <a:p>
            <a:pPr eaLnBrk="1" hangingPunct="1"/>
            <a:r>
              <a:rPr lang="en-US"/>
              <a:t>Recall the role vaccines have played in preventing diseases</a:t>
            </a:r>
          </a:p>
          <a:p>
            <a:pPr eaLnBrk="1" hangingPunct="1"/>
            <a:r>
              <a:rPr lang="en-US"/>
              <a:t>Discuss the importance of vaccines for children, adolescents, and adults</a:t>
            </a:r>
          </a:p>
          <a:p>
            <a:pPr eaLnBrk="1" hangingPunct="1"/>
            <a:r>
              <a:rPr lang="en-US"/>
              <a:t>Summarize the most recent CDC recommendations for storage and handling of vaccines</a:t>
            </a:r>
          </a:p>
          <a:p>
            <a:pPr eaLnBrk="1" hangingPunct="1"/>
            <a:r>
              <a:rPr lang="en-US"/>
              <a:t>List at least 2 reliable sources for immunization information</a:t>
            </a:r>
          </a:p>
          <a:p>
            <a:pPr eaLnBrk="1" hangingPunct="1"/>
            <a:r>
              <a:rPr lang="en-US"/>
              <a:t>Primary Sources of Information for this Presentation:</a:t>
            </a:r>
          </a:p>
          <a:p>
            <a:pPr lvl="1"/>
            <a:r>
              <a:rPr lang="en-US"/>
              <a:t>ACIP Vaccine Recommendations: https://</a:t>
            </a:r>
            <a:r>
              <a:rPr lang="en-US" err="1"/>
              <a:t>www.cdc.gov</a:t>
            </a:r>
            <a:r>
              <a:rPr lang="en-US"/>
              <a:t>/vaccines/hcp/</a:t>
            </a:r>
            <a:r>
              <a:rPr lang="en-US" err="1"/>
              <a:t>acip</a:t>
            </a:r>
            <a:r>
              <a:rPr lang="en-US"/>
              <a:t>-recs/</a:t>
            </a:r>
          </a:p>
          <a:p>
            <a:pPr lvl="1"/>
            <a:r>
              <a:rPr lang="en-US"/>
              <a:t>The ’Pink Book: </a:t>
            </a:r>
            <a:r>
              <a:rPr lang="en-US">
                <a:hlinkClick r:id="rId3"/>
              </a:rPr>
              <a:t>https://www.cdc.gov/vaccines/pubs/pinkbook/index.html</a:t>
            </a:r>
            <a:endParaRPr lang="en-US"/>
          </a:p>
          <a:p>
            <a:pPr lvl="1"/>
            <a:r>
              <a:rPr lang="en-US"/>
              <a:t>CDC Immunization Schedules: https://</a:t>
            </a:r>
            <a:r>
              <a:rPr lang="en-US" err="1"/>
              <a:t>www.cdc.gov</a:t>
            </a:r>
            <a:r>
              <a:rPr lang="en-US"/>
              <a:t>/vaccines/schedules/ </a:t>
            </a:r>
          </a:p>
          <a:p>
            <a:pPr eaLnBrk="1" hangingPunct="1">
              <a:buFontTx/>
              <a:buNone/>
            </a:pPr>
            <a:endParaRPr lang="en-US"/>
          </a:p>
        </p:txBody>
      </p:sp>
      <p:sp>
        <p:nvSpPr>
          <p:cNvPr id="4" name="TextBox 3"/>
          <p:cNvSpPr txBox="1"/>
          <p:nvPr/>
        </p:nvSpPr>
        <p:spPr>
          <a:xfrm>
            <a:off x="7239000" y="457200"/>
            <a:ext cx="3200400" cy="369332"/>
          </a:xfrm>
          <a:prstGeom prst="rect">
            <a:avLst/>
          </a:prstGeom>
          <a:noFill/>
        </p:spPr>
        <p:txBody>
          <a:bodyPr wrap="square" rtlCol="0">
            <a:spAutoFit/>
          </a:bodyPr>
          <a:lstStyle/>
          <a:p>
            <a:pPr fontAlgn="base">
              <a:spcBef>
                <a:spcPct val="0"/>
              </a:spcBef>
              <a:spcAft>
                <a:spcPct val="0"/>
              </a:spcAft>
            </a:pPr>
            <a:r>
              <a:rPr lang="en-US">
                <a:solidFill>
                  <a:srgbClr val="00FFFF">
                    <a:lumMod val="60000"/>
                    <a:lumOff val="40000"/>
                  </a:srgbClr>
                </a:solidFill>
                <a:latin typeface="Arial" charset="0"/>
                <a:cs typeface="Arial" charset="0"/>
              </a:rPr>
              <a:t> </a:t>
            </a:r>
            <a:endParaRPr lang="en-US">
              <a:solidFill>
                <a:srgbClr val="92D050"/>
              </a:solidFill>
              <a:latin typeface="Arial" charset="0"/>
              <a:cs typeface="Arial" charset="0"/>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4</a:t>
            </a:fld>
            <a:endParaRPr lang="en-US"/>
          </a:p>
        </p:txBody>
      </p:sp>
      <p:sp>
        <p:nvSpPr>
          <p:cNvPr id="5" name="Footer Placeholder 4">
            <a:extLst>
              <a:ext uri="{FF2B5EF4-FFF2-40B4-BE49-F238E27FC236}">
                <a16:creationId xmlns:a16="http://schemas.microsoft.com/office/drawing/2014/main" id="{4A7A6AB2-E8EF-2E4B-8BA4-7732E5632722}"/>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938493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864158" y="208456"/>
            <a:ext cx="9873511" cy="459806"/>
          </a:xfrm>
        </p:spPr>
        <p:txBody>
          <a:bodyPr>
            <a:noAutofit/>
          </a:bodyPr>
          <a:lstStyle/>
          <a:p>
            <a:r>
              <a:rPr lang="en-US" sz="3200" b="1">
                <a:solidFill>
                  <a:srgbClr val="FFFF99"/>
                </a:solidFill>
              </a:rPr>
              <a:t>Influenza Vaccines for 2023-2024 Season</a:t>
            </a:r>
          </a:p>
        </p:txBody>
      </p:sp>
      <p:sp>
        <p:nvSpPr>
          <p:cNvPr id="5" name="Slide Number Placeholder 4"/>
          <p:cNvSpPr>
            <a:spLocks noGrp="1"/>
          </p:cNvSpPr>
          <p:nvPr>
            <p:ph type="sldNum" sz="quarter" idx="12"/>
          </p:nvPr>
        </p:nvSpPr>
        <p:spPr/>
        <p:txBody>
          <a:bodyPr/>
          <a:lstStyle/>
          <a:p>
            <a:fld id="{6D22F896-40B5-4ADD-8801-0D06FADFA095}" type="slidenum">
              <a:rPr lang="en-US" smtClean="0"/>
              <a:t>40</a:t>
            </a:fld>
            <a:endParaRPr lang="en-US"/>
          </a:p>
        </p:txBody>
      </p:sp>
      <p:pic>
        <p:nvPicPr>
          <p:cNvPr id="6" name="Picture 5" descr="A screenshot of a medical report&#10;&#10;Description automatically generated">
            <a:extLst>
              <a:ext uri="{FF2B5EF4-FFF2-40B4-BE49-F238E27FC236}">
                <a16:creationId xmlns:a16="http://schemas.microsoft.com/office/drawing/2014/main" id="{4D82CF3D-078E-7173-E7F7-F8AD2353F915}"/>
              </a:ext>
            </a:extLst>
          </p:cNvPr>
          <p:cNvPicPr>
            <a:picLocks noChangeAspect="1"/>
          </p:cNvPicPr>
          <p:nvPr/>
        </p:nvPicPr>
        <p:blipFill>
          <a:blip r:embed="rId3"/>
          <a:stretch>
            <a:fillRect/>
          </a:stretch>
        </p:blipFill>
        <p:spPr>
          <a:xfrm>
            <a:off x="319156" y="822956"/>
            <a:ext cx="7772400" cy="3750437"/>
          </a:xfrm>
          <a:prstGeom prst="rect">
            <a:avLst/>
          </a:prstGeom>
        </p:spPr>
      </p:pic>
      <p:pic>
        <p:nvPicPr>
          <p:cNvPr id="8" name="Picture 7" descr="A screenshot of a medical report&#10;&#10;Description automatically generated">
            <a:extLst>
              <a:ext uri="{FF2B5EF4-FFF2-40B4-BE49-F238E27FC236}">
                <a16:creationId xmlns:a16="http://schemas.microsoft.com/office/drawing/2014/main" id="{623F24B3-FBE5-E0C3-DD54-8AFABEE2B040}"/>
              </a:ext>
            </a:extLst>
          </p:cNvPr>
          <p:cNvPicPr>
            <a:picLocks noChangeAspect="1"/>
          </p:cNvPicPr>
          <p:nvPr/>
        </p:nvPicPr>
        <p:blipFill>
          <a:blip r:embed="rId4"/>
          <a:stretch>
            <a:fillRect/>
          </a:stretch>
        </p:blipFill>
        <p:spPr>
          <a:xfrm>
            <a:off x="2674178" y="1816100"/>
            <a:ext cx="7772400" cy="4049920"/>
          </a:xfrm>
          <a:prstGeom prst="rect">
            <a:avLst/>
          </a:prstGeom>
        </p:spPr>
      </p:pic>
      <p:pic>
        <p:nvPicPr>
          <p:cNvPr id="12" name="Picture 11" descr="A screenshot of a medical document&#10;&#10;Description automatically generated">
            <a:extLst>
              <a:ext uri="{FF2B5EF4-FFF2-40B4-BE49-F238E27FC236}">
                <a16:creationId xmlns:a16="http://schemas.microsoft.com/office/drawing/2014/main" id="{BB694E93-B647-DC18-5DB3-D8D06E8B4AE7}"/>
              </a:ext>
            </a:extLst>
          </p:cNvPr>
          <p:cNvPicPr>
            <a:picLocks noChangeAspect="1"/>
          </p:cNvPicPr>
          <p:nvPr/>
        </p:nvPicPr>
        <p:blipFill>
          <a:blip r:embed="rId5"/>
          <a:stretch>
            <a:fillRect/>
          </a:stretch>
        </p:blipFill>
        <p:spPr>
          <a:xfrm>
            <a:off x="4419600" y="2796798"/>
            <a:ext cx="7772400" cy="3924677"/>
          </a:xfrm>
          <a:prstGeom prst="rect">
            <a:avLst/>
          </a:prstGeom>
        </p:spPr>
      </p:pic>
      <p:sp>
        <p:nvSpPr>
          <p:cNvPr id="13" name="TextBox 12">
            <a:extLst>
              <a:ext uri="{FF2B5EF4-FFF2-40B4-BE49-F238E27FC236}">
                <a16:creationId xmlns:a16="http://schemas.microsoft.com/office/drawing/2014/main" id="{ECE7C33D-1AFD-238D-964E-5D571474DFA9}"/>
              </a:ext>
            </a:extLst>
          </p:cNvPr>
          <p:cNvSpPr txBox="1"/>
          <p:nvPr/>
        </p:nvSpPr>
        <p:spPr>
          <a:xfrm>
            <a:off x="134425" y="6356350"/>
            <a:ext cx="4020132" cy="276999"/>
          </a:xfrm>
          <a:prstGeom prst="rect">
            <a:avLst/>
          </a:prstGeom>
          <a:noFill/>
        </p:spPr>
        <p:txBody>
          <a:bodyPr wrap="square" rtlCol="0">
            <a:spAutoFit/>
          </a:bodyPr>
          <a:lstStyle/>
          <a:p>
            <a:r>
              <a:rPr lang="en-US" sz="1200"/>
              <a:t>https://</a:t>
            </a:r>
            <a:r>
              <a:rPr lang="en-US" sz="1200" err="1"/>
              <a:t>www.cdc.gov</a:t>
            </a:r>
            <a:r>
              <a:rPr lang="en-US" sz="1200"/>
              <a:t>/</a:t>
            </a:r>
            <a:r>
              <a:rPr lang="en-US" sz="1200" err="1"/>
              <a:t>mmwr</a:t>
            </a:r>
            <a:r>
              <a:rPr lang="en-US" sz="1200"/>
              <a:t>/volumes/72/</a:t>
            </a:r>
            <a:r>
              <a:rPr lang="en-US" sz="1200" err="1"/>
              <a:t>rr</a:t>
            </a:r>
            <a:r>
              <a:rPr lang="en-US" sz="1200"/>
              <a:t>/rr7202a1.htm</a:t>
            </a:r>
          </a:p>
        </p:txBody>
      </p:sp>
      <p:sp>
        <p:nvSpPr>
          <p:cNvPr id="3" name="Footer Placeholder 2">
            <a:extLst>
              <a:ext uri="{FF2B5EF4-FFF2-40B4-BE49-F238E27FC236}">
                <a16:creationId xmlns:a16="http://schemas.microsoft.com/office/drawing/2014/main" id="{62A43C5F-5318-FD2B-2B8B-33B827572D5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828772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of a vaccine&#10;&#10;Description automatically generated">
            <a:extLst>
              <a:ext uri="{FF2B5EF4-FFF2-40B4-BE49-F238E27FC236}">
                <a16:creationId xmlns:a16="http://schemas.microsoft.com/office/drawing/2014/main" id="{871E90C0-D6AB-722F-7A3D-60E50AAD815C}"/>
              </a:ext>
            </a:extLst>
          </p:cNvPr>
          <p:cNvPicPr>
            <a:picLocks noChangeAspect="1"/>
          </p:cNvPicPr>
          <p:nvPr/>
        </p:nvPicPr>
        <p:blipFill>
          <a:blip r:embed="rId3"/>
          <a:stretch>
            <a:fillRect/>
          </a:stretch>
        </p:blipFill>
        <p:spPr>
          <a:xfrm>
            <a:off x="3018683" y="943649"/>
            <a:ext cx="6174786" cy="4970702"/>
          </a:xfrm>
          <a:prstGeom prst="rect">
            <a:avLst/>
          </a:prstGeom>
          <a:ln w="190500" cap="flat" cmpd="thinThick">
            <a:solidFill>
              <a:srgbClr val="FFFFFF"/>
            </a:solidFill>
            <a:prstDash val="solid"/>
            <a:round/>
          </a:ln>
        </p:spPr>
      </p:pic>
      <p:sp>
        <p:nvSpPr>
          <p:cNvPr id="4" name="Slide Number Placeholder 3">
            <a:extLst>
              <a:ext uri="{FF2B5EF4-FFF2-40B4-BE49-F238E27FC236}">
                <a16:creationId xmlns:a16="http://schemas.microsoft.com/office/drawing/2014/main" id="{32638370-FB93-BD40-AB22-B33650C854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41</a:t>
            </a:fld>
            <a:endParaRPr lang="en-US"/>
          </a:p>
        </p:txBody>
      </p:sp>
      <p:sp>
        <p:nvSpPr>
          <p:cNvPr id="11" name="TextBox 10">
            <a:extLst>
              <a:ext uri="{FF2B5EF4-FFF2-40B4-BE49-F238E27FC236}">
                <a16:creationId xmlns:a16="http://schemas.microsoft.com/office/drawing/2014/main" id="{E74EBAA9-6161-240E-34E5-A276FF570E15}"/>
              </a:ext>
            </a:extLst>
          </p:cNvPr>
          <p:cNvSpPr txBox="1"/>
          <p:nvPr/>
        </p:nvSpPr>
        <p:spPr>
          <a:xfrm rot="10800000" flipV="1">
            <a:off x="1749287" y="6386732"/>
            <a:ext cx="6861313" cy="369332"/>
          </a:xfrm>
          <a:prstGeom prst="rect">
            <a:avLst/>
          </a:prstGeom>
          <a:noFill/>
        </p:spPr>
        <p:txBody>
          <a:bodyPr wrap="square" rtlCol="0">
            <a:spAutoFit/>
          </a:bodyPr>
          <a:lstStyle/>
          <a:p>
            <a:r>
              <a:rPr lang="en-US" err="1"/>
              <a:t>www.immunize.org</a:t>
            </a:r>
            <a:r>
              <a:rPr lang="en-US"/>
              <a:t>/</a:t>
            </a:r>
            <a:r>
              <a:rPr lang="en-US" err="1"/>
              <a:t>catg.d</a:t>
            </a:r>
            <a:r>
              <a:rPr lang="en-US"/>
              <a:t>/p4072.pdf</a:t>
            </a:r>
          </a:p>
        </p:txBody>
      </p:sp>
      <p:sp>
        <p:nvSpPr>
          <p:cNvPr id="3" name="Footer Placeholder 2">
            <a:extLst>
              <a:ext uri="{FF2B5EF4-FFF2-40B4-BE49-F238E27FC236}">
                <a16:creationId xmlns:a16="http://schemas.microsoft.com/office/drawing/2014/main" id="{8A729730-A517-3AA7-597C-6238425F21E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680816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a:xfrm>
            <a:off x="2516605" y="333516"/>
            <a:ext cx="7158789" cy="436223"/>
          </a:xfrm>
        </p:spPr>
        <p:txBody>
          <a:bodyPr>
            <a:noAutofit/>
          </a:bodyPr>
          <a:lstStyle/>
          <a:p>
            <a:pPr algn="ctr" eaLnBrk="1" hangingPunct="1">
              <a:lnSpc>
                <a:spcPct val="75000"/>
              </a:lnSpc>
            </a:pPr>
            <a:r>
              <a:rPr lang="en-US" sz="3600">
                <a:solidFill>
                  <a:schemeClr val="accent5">
                    <a:lumMod val="60000"/>
                    <a:lumOff val="40000"/>
                  </a:schemeClr>
                </a:solidFill>
              </a:rPr>
              <a:t>Live, Attenuated Influenza Vaccine (LAIV4)*</a:t>
            </a:r>
            <a:endParaRPr lang="en-US" sz="3600" u="sng">
              <a:solidFill>
                <a:schemeClr val="accent5">
                  <a:lumMod val="60000"/>
                  <a:lumOff val="40000"/>
                </a:schemeClr>
              </a:solidFill>
            </a:endParaRPr>
          </a:p>
        </p:txBody>
      </p:sp>
      <p:sp>
        <p:nvSpPr>
          <p:cNvPr id="248834" name="Rectangle 3"/>
          <p:cNvSpPr>
            <a:spLocks noGrp="1" noChangeArrowheads="1"/>
          </p:cNvSpPr>
          <p:nvPr>
            <p:ph type="body" idx="4294967295"/>
          </p:nvPr>
        </p:nvSpPr>
        <p:spPr>
          <a:xfrm>
            <a:off x="3695700" y="2100263"/>
            <a:ext cx="4800600" cy="214313"/>
          </a:xfrm>
        </p:spPr>
        <p:txBody>
          <a:bodyPr/>
          <a:lstStyle/>
          <a:p>
            <a:pPr marL="0" indent="0">
              <a:lnSpc>
                <a:spcPct val="80000"/>
              </a:lnSpc>
              <a:spcBef>
                <a:spcPct val="50000"/>
              </a:spcBef>
              <a:buNone/>
            </a:pPr>
            <a:r>
              <a:rPr lang="en-US" sz="956" b="1">
                <a:solidFill>
                  <a:srgbClr val="FFFF66"/>
                </a:solidFill>
              </a:rPr>
              <a:t> </a:t>
            </a:r>
            <a:endParaRPr lang="en-US" b="1">
              <a:solidFill>
                <a:srgbClr val="FFFF66"/>
              </a:solidFill>
            </a:endParaRPr>
          </a:p>
        </p:txBody>
      </p:sp>
      <p:sp>
        <p:nvSpPr>
          <p:cNvPr id="142342" name="Text Box 6"/>
          <p:cNvSpPr txBox="1">
            <a:spLocks noChangeArrowheads="1"/>
          </p:cNvSpPr>
          <p:nvPr/>
        </p:nvSpPr>
        <p:spPr bwMode="auto">
          <a:xfrm>
            <a:off x="248353" y="1027609"/>
            <a:ext cx="11164711" cy="954107"/>
          </a:xfrm>
          <a:prstGeom prst="rect">
            <a:avLst/>
          </a:prstGeom>
          <a:noFill/>
          <a:ln w="9525">
            <a:noFill/>
            <a:miter lim="800000"/>
            <a:headEnd/>
            <a:tailEnd/>
          </a:ln>
        </p:spPr>
        <p:txBody>
          <a:bodyPr wrap="square">
            <a:spAutoFit/>
          </a:bodyPr>
          <a:lstStyle/>
          <a:p>
            <a:pPr marL="64294" lvl="1" indent="34826" algn="ctr" defTabSz="514350">
              <a:lnSpc>
                <a:spcPct val="150000"/>
              </a:lnSpc>
              <a:defRPr/>
            </a:pPr>
            <a:r>
              <a:rPr lang="en-US" sz="2400" kern="0" err="1">
                <a:solidFill>
                  <a:srgbClr val="FFFF99"/>
                </a:solidFill>
              </a:rPr>
              <a:t>FluMist</a:t>
            </a:r>
            <a:r>
              <a:rPr lang="en-US" sz="2400" kern="0">
                <a:solidFill>
                  <a:srgbClr val="FFFF99"/>
                </a:solidFill>
              </a:rPr>
              <a:t>® </a:t>
            </a:r>
            <a:r>
              <a:rPr lang="en-US" sz="2400" kern="0" err="1">
                <a:solidFill>
                  <a:srgbClr val="FFFF99"/>
                </a:solidFill>
              </a:rPr>
              <a:t>MedImmune</a:t>
            </a:r>
            <a:r>
              <a:rPr lang="en-US" sz="2400" kern="0">
                <a:solidFill>
                  <a:srgbClr val="FFFF99"/>
                </a:solidFill>
              </a:rPr>
              <a:t> (Nasal Spray)</a:t>
            </a:r>
            <a:r>
              <a:rPr lang="en-US" sz="2400" kern="0">
                <a:solidFill>
                  <a:srgbClr val="FFFF66"/>
                </a:solidFill>
              </a:rPr>
              <a:t> </a:t>
            </a:r>
            <a:r>
              <a:rPr lang="en-US" sz="2400" kern="0">
                <a:solidFill>
                  <a:srgbClr val="0099FF"/>
                </a:solidFill>
              </a:rPr>
              <a:t> </a:t>
            </a:r>
          </a:p>
          <a:p>
            <a:pPr marL="407194" lvl="1" indent="-342900" defTabSz="514350">
              <a:buFont typeface="Arial" panose="020B0604020202020204" pitchFamily="34" charset="0"/>
              <a:buChar char="•"/>
              <a:defRPr/>
            </a:pPr>
            <a:r>
              <a:rPr lang="en-US" sz="2000" b="1" kern="0">
                <a:solidFill>
                  <a:srgbClr val="FFFFFF"/>
                </a:solidFill>
              </a:rPr>
              <a:t>Licensed for healthy persons 2 through 49 years of age </a:t>
            </a:r>
          </a:p>
        </p:txBody>
      </p:sp>
      <p:sp>
        <p:nvSpPr>
          <p:cNvPr id="10" name="TextBox 9"/>
          <p:cNvSpPr txBox="1"/>
          <p:nvPr/>
        </p:nvSpPr>
        <p:spPr>
          <a:xfrm>
            <a:off x="204333" y="1981716"/>
            <a:ext cx="11164711" cy="4416594"/>
          </a:xfrm>
          <a:prstGeom prst="rect">
            <a:avLst/>
          </a:prstGeom>
          <a:noFill/>
        </p:spPr>
        <p:txBody>
          <a:bodyPr wrap="square" rtlCol="0">
            <a:spAutoFit/>
          </a:bodyPr>
          <a:lstStyle/>
          <a:p>
            <a:pPr algn="ctr" defTabSz="514350"/>
            <a:endParaRPr lang="en-US" sz="2100" kern="0">
              <a:solidFill>
                <a:srgbClr val="FFFF99"/>
              </a:solidFill>
            </a:endParaRPr>
          </a:p>
          <a:p>
            <a:pPr indent="191989" defTabSz="514350"/>
            <a:r>
              <a:rPr lang="en-US" sz="2000" kern="0"/>
              <a:t>Contraindications to LAIV include:  </a:t>
            </a:r>
          </a:p>
          <a:p>
            <a:pPr marL="800100" lvl="1" indent="-342900" defTabSz="514350">
              <a:buFont typeface="Arial" panose="020B0604020202020204" pitchFamily="34" charset="0"/>
              <a:buChar char="•"/>
            </a:pPr>
            <a:r>
              <a:rPr lang="en-US" sz="2000" kern="0"/>
              <a:t>Children 2-4 yrs. of age with a diagnosis of asthma </a:t>
            </a:r>
          </a:p>
          <a:p>
            <a:pPr marL="800100" lvl="1" indent="-342900" defTabSz="514350">
              <a:buFont typeface="Arial" panose="020B0604020202020204" pitchFamily="34" charset="0"/>
              <a:buChar char="•"/>
            </a:pPr>
            <a:r>
              <a:rPr lang="en-US" sz="2000" kern="0"/>
              <a:t>Persons receiving aspirin-containing medications – potential risk for Reye syndrome</a:t>
            </a:r>
          </a:p>
          <a:p>
            <a:pPr marL="800100" lvl="1" indent="-342900" defTabSz="514350">
              <a:buFont typeface="Arial" panose="020B0604020202020204" pitchFamily="34" charset="0"/>
              <a:buChar char="•"/>
            </a:pPr>
            <a:r>
              <a:rPr lang="en-US" sz="2000" kern="0"/>
              <a:t>Persons who are immunocompromised, by medication or disease, have a CSF leak or cochlear implant, or </a:t>
            </a:r>
            <a:r>
              <a:rPr lang="en-US" sz="2000" kern="0" err="1"/>
              <a:t>asplenia</a:t>
            </a:r>
            <a:endParaRPr lang="en-US" sz="2000" kern="0"/>
          </a:p>
          <a:p>
            <a:pPr marL="800100" lvl="1" indent="-342900" defTabSz="514350">
              <a:buFont typeface="Arial" panose="020B0604020202020204" pitchFamily="34" charset="0"/>
              <a:buChar char="•"/>
            </a:pPr>
            <a:r>
              <a:rPr lang="en-US" sz="2000" kern="0"/>
              <a:t>Close contacts and caregivers of severely immunosuppressed persons</a:t>
            </a:r>
          </a:p>
          <a:p>
            <a:pPr marL="800100" lvl="1" indent="-342900" defTabSz="514350">
              <a:buFont typeface="Arial" panose="020B0604020202020204" pitchFamily="34" charset="0"/>
              <a:buChar char="•"/>
            </a:pPr>
            <a:r>
              <a:rPr lang="en-US" sz="2000" kern="0"/>
              <a:t>Persons who have received influenza antiviral medications within the previous days (dependent on antiviral)</a:t>
            </a:r>
          </a:p>
          <a:p>
            <a:pPr marL="800100" lvl="1" indent="-342900" defTabSz="514350">
              <a:buFont typeface="Arial" panose="020B0604020202020204" pitchFamily="34" charset="0"/>
              <a:buChar char="•"/>
            </a:pPr>
            <a:r>
              <a:rPr lang="en-US" sz="2000" kern="0"/>
              <a:t>Persons with a cranial CSF leak; people with cochlear implants</a:t>
            </a:r>
          </a:p>
          <a:p>
            <a:pPr marL="800100" lvl="1" indent="-342900" defTabSz="514350">
              <a:buFont typeface="Arial" panose="020B0604020202020204" pitchFamily="34" charset="0"/>
              <a:buChar char="•"/>
            </a:pPr>
            <a:r>
              <a:rPr lang="en-US" sz="2000" kern="0"/>
              <a:t>Persons with a severe allergic reaction to any component of the vaccine or to a previous dose of any influenza vaccine (exception for allergy to egg)</a:t>
            </a:r>
          </a:p>
          <a:p>
            <a:pPr marL="800100" lvl="1" indent="-342900" defTabSz="514350">
              <a:buFont typeface="Arial" panose="020B0604020202020204" pitchFamily="34" charset="0"/>
              <a:buChar char="•"/>
            </a:pPr>
            <a:r>
              <a:rPr lang="en-US" sz="2000" kern="0"/>
              <a:t>Pregnancy</a:t>
            </a:r>
          </a:p>
          <a:p>
            <a:pPr defTabSz="514350"/>
            <a:r>
              <a:rPr lang="en-US" sz="2000" kern="0"/>
              <a:t>    	</a:t>
            </a:r>
          </a:p>
        </p:txBody>
      </p:sp>
      <p:sp>
        <p:nvSpPr>
          <p:cNvPr id="3" name="Slide Number Placeholder 2"/>
          <p:cNvSpPr>
            <a:spLocks noGrp="1"/>
          </p:cNvSpPr>
          <p:nvPr>
            <p:ph type="sldNum" sz="quarter" idx="12"/>
          </p:nvPr>
        </p:nvSpPr>
        <p:spPr>
          <a:xfrm>
            <a:off x="8614232" y="6326104"/>
            <a:ext cx="3377083" cy="433154"/>
          </a:xfrm>
        </p:spPr>
        <p:txBody>
          <a:bodyPr/>
          <a:lstStyle/>
          <a:p>
            <a:fld id="{6D22F896-40B5-4ADD-8801-0D06FADFA095}" type="slidenum">
              <a:rPr lang="en-US" smtClean="0"/>
              <a:t>42</a:t>
            </a:fld>
            <a:endParaRPr lang="en-US"/>
          </a:p>
        </p:txBody>
      </p:sp>
      <p:sp>
        <p:nvSpPr>
          <p:cNvPr id="4" name="TextBox 3">
            <a:extLst>
              <a:ext uri="{FF2B5EF4-FFF2-40B4-BE49-F238E27FC236}">
                <a16:creationId xmlns:a16="http://schemas.microsoft.com/office/drawing/2014/main" id="{1879A5D5-53BA-ADA0-9EA4-190C657B27BC}"/>
              </a:ext>
            </a:extLst>
          </p:cNvPr>
          <p:cNvSpPr txBox="1"/>
          <p:nvPr/>
        </p:nvSpPr>
        <p:spPr>
          <a:xfrm>
            <a:off x="3117325" y="6297880"/>
            <a:ext cx="6265214" cy="369332"/>
          </a:xfrm>
          <a:prstGeom prst="rect">
            <a:avLst/>
          </a:prstGeom>
          <a:noFill/>
        </p:spPr>
        <p:txBody>
          <a:bodyPr wrap="square" rtlCol="0">
            <a:spAutoFit/>
          </a:bodyPr>
          <a:lstStyle/>
          <a:p>
            <a:r>
              <a:rPr lang="en-US"/>
              <a:t>https://</a:t>
            </a:r>
            <a:r>
              <a:rPr lang="en-US" err="1"/>
              <a:t>www.cdc.gov</a:t>
            </a:r>
            <a:r>
              <a:rPr lang="en-US"/>
              <a:t>/</a:t>
            </a:r>
            <a:r>
              <a:rPr lang="en-US" err="1"/>
              <a:t>mmwr</a:t>
            </a:r>
            <a:r>
              <a:rPr lang="en-US"/>
              <a:t>/volumes/72/</a:t>
            </a:r>
            <a:r>
              <a:rPr lang="en-US" err="1"/>
              <a:t>rr</a:t>
            </a:r>
            <a:r>
              <a:rPr lang="en-US"/>
              <a:t>/rr7202a1.htm</a:t>
            </a:r>
          </a:p>
        </p:txBody>
      </p:sp>
      <p:sp>
        <p:nvSpPr>
          <p:cNvPr id="5" name="Footer Placeholder 4">
            <a:extLst>
              <a:ext uri="{FF2B5EF4-FFF2-40B4-BE49-F238E27FC236}">
                <a16:creationId xmlns:a16="http://schemas.microsoft.com/office/drawing/2014/main" id="{056EF2C5-2BCA-3420-0ED4-294213A75E0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1216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urple and white chart with text&#10;&#10;Description automatically generated with medium confidence">
            <a:extLst>
              <a:ext uri="{FF2B5EF4-FFF2-40B4-BE49-F238E27FC236}">
                <a16:creationId xmlns:a16="http://schemas.microsoft.com/office/drawing/2014/main" id="{9A6F37B4-365B-CB34-0917-C81EA81DBCBF}"/>
              </a:ext>
            </a:extLst>
          </p:cNvPr>
          <p:cNvPicPr>
            <a:picLocks noGrp="1" noChangeAspect="1"/>
          </p:cNvPicPr>
          <p:nvPr>
            <p:ph idx="1"/>
          </p:nvPr>
        </p:nvPicPr>
        <p:blipFill>
          <a:blip r:embed="rId2"/>
          <a:stretch>
            <a:fillRect/>
          </a:stretch>
        </p:blipFill>
        <p:spPr>
          <a:xfrm>
            <a:off x="965200" y="1283693"/>
            <a:ext cx="10249053" cy="3843394"/>
          </a:xfrm>
          <a:prstGeom prst="rect">
            <a:avLst/>
          </a:prstGeom>
        </p:spPr>
      </p:pic>
      <p:sp>
        <p:nvSpPr>
          <p:cNvPr id="5" name="Slide Number Placeholder 4">
            <a:extLst>
              <a:ext uri="{FF2B5EF4-FFF2-40B4-BE49-F238E27FC236}">
                <a16:creationId xmlns:a16="http://schemas.microsoft.com/office/drawing/2014/main" id="{0A8AD9A5-4B04-825E-B76E-63E117E9EBC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43</a:t>
            </a:fld>
            <a:endParaRPr lang="en-US"/>
          </a:p>
        </p:txBody>
      </p:sp>
      <p:sp>
        <p:nvSpPr>
          <p:cNvPr id="8" name="TextBox 7">
            <a:extLst>
              <a:ext uri="{FF2B5EF4-FFF2-40B4-BE49-F238E27FC236}">
                <a16:creationId xmlns:a16="http://schemas.microsoft.com/office/drawing/2014/main" id="{AC3A835F-F001-B89D-EF5C-4B623C46C457}"/>
              </a:ext>
            </a:extLst>
          </p:cNvPr>
          <p:cNvSpPr txBox="1"/>
          <p:nvPr/>
        </p:nvSpPr>
        <p:spPr>
          <a:xfrm>
            <a:off x="2007705" y="6409881"/>
            <a:ext cx="8229600" cy="369332"/>
          </a:xfrm>
          <a:prstGeom prst="rect">
            <a:avLst/>
          </a:prstGeom>
          <a:noFill/>
        </p:spPr>
        <p:txBody>
          <a:bodyPr wrap="square" rtlCol="0">
            <a:spAutoFit/>
          </a:bodyPr>
          <a:lstStyle/>
          <a:p>
            <a:r>
              <a:rPr lang="en-US"/>
              <a:t>https://</a:t>
            </a:r>
            <a:r>
              <a:rPr lang="en-US" err="1"/>
              <a:t>www.cdc.gov</a:t>
            </a:r>
            <a:r>
              <a:rPr lang="en-US"/>
              <a:t>/</a:t>
            </a:r>
            <a:r>
              <a:rPr lang="en-US" err="1"/>
              <a:t>mmwr</a:t>
            </a:r>
            <a:r>
              <a:rPr lang="en-US"/>
              <a:t>/volumes/72/</a:t>
            </a:r>
            <a:r>
              <a:rPr lang="en-US" err="1"/>
              <a:t>rr</a:t>
            </a:r>
            <a:r>
              <a:rPr lang="en-US"/>
              <a:t>/rr7202a1.htm</a:t>
            </a:r>
          </a:p>
        </p:txBody>
      </p:sp>
      <p:sp>
        <p:nvSpPr>
          <p:cNvPr id="2" name="Footer Placeholder 1">
            <a:extLst>
              <a:ext uri="{FF2B5EF4-FFF2-40B4-BE49-F238E27FC236}">
                <a16:creationId xmlns:a16="http://schemas.microsoft.com/office/drawing/2014/main" id="{8AC21B29-B892-64CF-C951-1431B0363897}"/>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283891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2FA4-5CBD-7742-BBFB-CBA477DFE34A}"/>
              </a:ext>
            </a:extLst>
          </p:cNvPr>
          <p:cNvSpPr>
            <a:spLocks noGrp="1"/>
          </p:cNvSpPr>
          <p:nvPr>
            <p:ph type="title"/>
          </p:nvPr>
        </p:nvSpPr>
        <p:spPr/>
        <p:txBody>
          <a:bodyPr>
            <a:normAutofit fontScale="90000"/>
          </a:bodyPr>
          <a:lstStyle/>
          <a:p>
            <a:r>
              <a:rPr lang="en-US">
                <a:solidFill>
                  <a:schemeClr val="accent5">
                    <a:lumMod val="60000"/>
                    <a:lumOff val="40000"/>
                  </a:schemeClr>
                </a:solidFill>
              </a:rPr>
              <a:t>History of egg allergy and egg-based Influenza vaccines (update 2023-24 season)</a:t>
            </a:r>
          </a:p>
        </p:txBody>
      </p:sp>
      <p:sp>
        <p:nvSpPr>
          <p:cNvPr id="3" name="Content Placeholder 2">
            <a:extLst>
              <a:ext uri="{FF2B5EF4-FFF2-40B4-BE49-F238E27FC236}">
                <a16:creationId xmlns:a16="http://schemas.microsoft.com/office/drawing/2014/main" id="{E7637EE5-6E86-1A48-87C1-799BB5A9B660}"/>
              </a:ext>
            </a:extLst>
          </p:cNvPr>
          <p:cNvSpPr>
            <a:spLocks noGrp="1"/>
          </p:cNvSpPr>
          <p:nvPr>
            <p:ph idx="1"/>
          </p:nvPr>
        </p:nvSpPr>
        <p:spPr>
          <a:xfrm>
            <a:off x="0" y="2054225"/>
            <a:ext cx="12192000" cy="4667250"/>
          </a:xfrm>
        </p:spPr>
        <p:txBody>
          <a:bodyPr>
            <a:normAutofit/>
          </a:bodyPr>
          <a:lstStyle/>
          <a:p>
            <a:r>
              <a:rPr lang="en-US" b="0" i="0">
                <a:solidFill>
                  <a:schemeClr val="tx1"/>
                </a:solidFill>
                <a:effectLst/>
                <a:latin typeface="Open Sans" panose="020B0606030504020204" pitchFamily="34" charset="0"/>
              </a:rPr>
              <a:t>ACIP recommends that all persons aged ≥6 months with egg allergy should receive influenza vaccine.</a:t>
            </a:r>
            <a:endParaRPr lang="en-US">
              <a:solidFill>
                <a:schemeClr val="tx1"/>
              </a:solidFill>
              <a:latin typeface="Open Sans" panose="020B0606030504020204" pitchFamily="34" charset="0"/>
            </a:endParaRPr>
          </a:p>
          <a:p>
            <a:r>
              <a:rPr lang="en-US" b="0" i="0">
                <a:solidFill>
                  <a:schemeClr val="tx1"/>
                </a:solidFill>
                <a:effectLst/>
                <a:latin typeface="Open Sans" panose="020B0606030504020204" pitchFamily="34" charset="0"/>
              </a:rPr>
              <a:t>Any influenza vaccine (egg based or nonegg based) that is otherwise appropriate for the recipient’s age and health status can be used.</a:t>
            </a:r>
            <a:endParaRPr lang="en-US">
              <a:solidFill>
                <a:schemeClr val="tx1"/>
              </a:solidFill>
              <a:latin typeface="Open Sans" panose="020B0606030504020204" pitchFamily="34" charset="0"/>
            </a:endParaRPr>
          </a:p>
          <a:p>
            <a:r>
              <a:rPr lang="en-US" b="0" i="0">
                <a:solidFill>
                  <a:schemeClr val="tx1"/>
                </a:solidFill>
                <a:effectLst/>
                <a:latin typeface="Open Sans" panose="020B0606030504020204" pitchFamily="34" charset="0"/>
              </a:rPr>
              <a:t>It is no longer recommended that persons who have had an allergic reaction to egg involving symptoms other than urticaria should be vaccinated in an inpatient or outpatient medical setting supervised by a health care provider who is able to recognize and manage severe allergic reactions if an egg-based vaccine is used.</a:t>
            </a:r>
          </a:p>
          <a:p>
            <a:pPr marL="0" indent="0">
              <a:buNone/>
            </a:pPr>
            <a:endParaRPr lang="en-US" b="0" i="0">
              <a:solidFill>
                <a:schemeClr val="tx1"/>
              </a:solidFill>
              <a:effectLst/>
              <a:latin typeface="Open Sans" panose="020B0606030504020204" pitchFamily="34" charset="0"/>
            </a:endParaRPr>
          </a:p>
        </p:txBody>
      </p:sp>
      <p:sp>
        <p:nvSpPr>
          <p:cNvPr id="4" name="Slide Number Placeholder 3">
            <a:extLst>
              <a:ext uri="{FF2B5EF4-FFF2-40B4-BE49-F238E27FC236}">
                <a16:creationId xmlns:a16="http://schemas.microsoft.com/office/drawing/2014/main" id="{FCB208D3-0E77-E342-98F1-D9239EBE7905}"/>
              </a:ext>
            </a:extLst>
          </p:cNvPr>
          <p:cNvSpPr>
            <a:spLocks noGrp="1"/>
          </p:cNvSpPr>
          <p:nvPr>
            <p:ph type="sldNum" sz="quarter" idx="12"/>
          </p:nvPr>
        </p:nvSpPr>
        <p:spPr>
          <a:xfrm>
            <a:off x="8973178" y="6322412"/>
            <a:ext cx="2743200" cy="365125"/>
          </a:xfrm>
        </p:spPr>
        <p:txBody>
          <a:bodyPr/>
          <a:lstStyle/>
          <a:p>
            <a:fld id="{6D22F896-40B5-4ADD-8801-0D06FADFA095}" type="slidenum">
              <a:rPr lang="en-US" smtClean="0"/>
              <a:t>44</a:t>
            </a:fld>
            <a:endParaRPr lang="en-US"/>
          </a:p>
        </p:txBody>
      </p:sp>
      <p:sp>
        <p:nvSpPr>
          <p:cNvPr id="7" name="TextBox 6">
            <a:extLst>
              <a:ext uri="{FF2B5EF4-FFF2-40B4-BE49-F238E27FC236}">
                <a16:creationId xmlns:a16="http://schemas.microsoft.com/office/drawing/2014/main" id="{38BDCF4D-490F-4F8B-6B87-222306507E71}"/>
              </a:ext>
            </a:extLst>
          </p:cNvPr>
          <p:cNvSpPr txBox="1"/>
          <p:nvPr/>
        </p:nvSpPr>
        <p:spPr>
          <a:xfrm>
            <a:off x="162338" y="5958875"/>
            <a:ext cx="11191462" cy="369332"/>
          </a:xfrm>
          <a:prstGeom prst="rect">
            <a:avLst/>
          </a:prstGeom>
          <a:noFill/>
        </p:spPr>
        <p:txBody>
          <a:bodyPr wrap="square" rtlCol="0">
            <a:spAutoFit/>
          </a:bodyPr>
          <a:lstStyle/>
          <a:p>
            <a:r>
              <a:rPr lang="en-US"/>
              <a:t>https://www.cdc.gov/mmwr/volumes/72/rr/rr7202a1.htm</a:t>
            </a:r>
          </a:p>
        </p:txBody>
      </p:sp>
      <p:sp>
        <p:nvSpPr>
          <p:cNvPr id="6" name="Footer Placeholder 5">
            <a:extLst>
              <a:ext uri="{FF2B5EF4-FFF2-40B4-BE49-F238E27FC236}">
                <a16:creationId xmlns:a16="http://schemas.microsoft.com/office/drawing/2014/main" id="{C13C9060-659E-A138-076D-EFAA717762D7}"/>
              </a:ext>
            </a:extLst>
          </p:cNvPr>
          <p:cNvSpPr>
            <a:spLocks noGrp="1"/>
          </p:cNvSpPr>
          <p:nvPr>
            <p:ph type="ftr" sz="quarter" idx="11"/>
          </p:nvPr>
        </p:nvSpPr>
        <p:spPr>
          <a:xfrm>
            <a:off x="3352800" y="6356350"/>
            <a:ext cx="4800600" cy="331187"/>
          </a:xfrm>
        </p:spPr>
        <p:txBody>
          <a:bodyPr/>
          <a:lstStyle/>
          <a:p>
            <a:r>
              <a:rPr lang="en-US"/>
              <a:t>November 2023</a:t>
            </a:r>
          </a:p>
          <a:p>
            <a:endParaRPr lang="en-US"/>
          </a:p>
        </p:txBody>
      </p:sp>
    </p:spTree>
    <p:extLst>
      <p:ext uri="{BB962C8B-B14F-4D97-AF65-F5344CB8AC3E}">
        <p14:creationId xmlns:p14="http://schemas.microsoft.com/office/powerpoint/2010/main" val="1653910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2FA4-5CBD-7742-BBFB-CBA477DFE34A}"/>
              </a:ext>
            </a:extLst>
          </p:cNvPr>
          <p:cNvSpPr>
            <a:spLocks noGrp="1"/>
          </p:cNvSpPr>
          <p:nvPr>
            <p:ph type="title"/>
          </p:nvPr>
        </p:nvSpPr>
        <p:spPr/>
        <p:txBody>
          <a:bodyPr>
            <a:normAutofit fontScale="90000"/>
          </a:bodyPr>
          <a:lstStyle/>
          <a:p>
            <a:r>
              <a:rPr lang="en-US">
                <a:solidFill>
                  <a:schemeClr val="accent5">
                    <a:lumMod val="60000"/>
                    <a:lumOff val="40000"/>
                  </a:schemeClr>
                </a:solidFill>
              </a:rPr>
              <a:t>History of egg allergy and egg-based Influenza vaccines (2)</a:t>
            </a:r>
          </a:p>
        </p:txBody>
      </p:sp>
      <p:sp>
        <p:nvSpPr>
          <p:cNvPr id="3" name="Content Placeholder 2">
            <a:extLst>
              <a:ext uri="{FF2B5EF4-FFF2-40B4-BE49-F238E27FC236}">
                <a16:creationId xmlns:a16="http://schemas.microsoft.com/office/drawing/2014/main" id="{E7637EE5-6E86-1A48-87C1-799BB5A9B660}"/>
              </a:ext>
            </a:extLst>
          </p:cNvPr>
          <p:cNvSpPr>
            <a:spLocks noGrp="1"/>
          </p:cNvSpPr>
          <p:nvPr>
            <p:ph idx="1"/>
          </p:nvPr>
        </p:nvSpPr>
        <p:spPr>
          <a:xfrm>
            <a:off x="403609" y="1569931"/>
            <a:ext cx="11384782" cy="4667250"/>
          </a:xfrm>
        </p:spPr>
        <p:txBody>
          <a:bodyPr>
            <a:normAutofit/>
          </a:bodyPr>
          <a:lstStyle/>
          <a:p>
            <a:pPr marL="0" indent="0">
              <a:buNone/>
            </a:pPr>
            <a:endParaRPr lang="en-US" b="0" i="0">
              <a:solidFill>
                <a:schemeClr val="tx1"/>
              </a:solidFill>
              <a:effectLst/>
              <a:latin typeface="Open Sans" panose="020B0606030504020204" pitchFamily="34" charset="0"/>
            </a:endParaRPr>
          </a:p>
          <a:p>
            <a:r>
              <a:rPr lang="en-US" b="0" i="0">
                <a:solidFill>
                  <a:schemeClr val="tx1"/>
                </a:solidFill>
                <a:effectLst/>
                <a:latin typeface="Open Sans" panose="020B0606030504020204" pitchFamily="34" charset="0"/>
              </a:rPr>
              <a:t>Egg allergy alone necessitates no additional safety measures for influenza vaccination beyond those recommended for any recipient of any vaccine, regardless of severity of previous reaction to egg. </a:t>
            </a:r>
          </a:p>
          <a:p>
            <a:endParaRPr lang="en-US" b="0" i="0">
              <a:solidFill>
                <a:schemeClr val="tx1"/>
              </a:solidFill>
              <a:effectLst/>
              <a:latin typeface="Open Sans" panose="020B0606030504020204" pitchFamily="34" charset="0"/>
            </a:endParaRPr>
          </a:p>
          <a:p>
            <a:r>
              <a:rPr lang="en-US" b="0" i="0">
                <a:solidFill>
                  <a:schemeClr val="tx1"/>
                </a:solidFill>
                <a:effectLst/>
                <a:latin typeface="Open Sans" panose="020B0606030504020204" pitchFamily="34" charset="0"/>
              </a:rPr>
              <a:t>All vaccines should be administered in settings in which personnel and equipment needed for rapid recognition and treatment of acute hypersensitivity reactions are available.</a:t>
            </a:r>
            <a:endParaRPr lang="en-US">
              <a:solidFill>
                <a:schemeClr val="tx1"/>
              </a:solidFill>
            </a:endParaRPr>
          </a:p>
        </p:txBody>
      </p:sp>
      <p:sp>
        <p:nvSpPr>
          <p:cNvPr id="4" name="Slide Number Placeholder 3">
            <a:extLst>
              <a:ext uri="{FF2B5EF4-FFF2-40B4-BE49-F238E27FC236}">
                <a16:creationId xmlns:a16="http://schemas.microsoft.com/office/drawing/2014/main" id="{FCB208D3-0E77-E342-98F1-D9239EBE7905}"/>
              </a:ext>
            </a:extLst>
          </p:cNvPr>
          <p:cNvSpPr>
            <a:spLocks noGrp="1"/>
          </p:cNvSpPr>
          <p:nvPr>
            <p:ph type="sldNum" sz="quarter" idx="12"/>
          </p:nvPr>
        </p:nvSpPr>
        <p:spPr>
          <a:xfrm>
            <a:off x="8973178" y="6322412"/>
            <a:ext cx="2743200" cy="365125"/>
          </a:xfrm>
        </p:spPr>
        <p:txBody>
          <a:bodyPr/>
          <a:lstStyle/>
          <a:p>
            <a:fld id="{6D22F896-40B5-4ADD-8801-0D06FADFA095}" type="slidenum">
              <a:rPr lang="en-US" smtClean="0"/>
              <a:t>45</a:t>
            </a:fld>
            <a:endParaRPr lang="en-US"/>
          </a:p>
        </p:txBody>
      </p:sp>
      <p:sp>
        <p:nvSpPr>
          <p:cNvPr id="6" name="Rectangle 5">
            <a:extLst>
              <a:ext uri="{FF2B5EF4-FFF2-40B4-BE49-F238E27FC236}">
                <a16:creationId xmlns:a16="http://schemas.microsoft.com/office/drawing/2014/main" id="{512B0FCF-24F8-1543-8B47-367C59F17800}"/>
              </a:ext>
            </a:extLst>
          </p:cNvPr>
          <p:cNvSpPr/>
          <p:nvPr/>
        </p:nvSpPr>
        <p:spPr>
          <a:xfrm>
            <a:off x="7189407" y="6492874"/>
            <a:ext cx="6096000" cy="369332"/>
          </a:xfrm>
          <a:prstGeom prst="rect">
            <a:avLst/>
          </a:prstGeom>
        </p:spPr>
        <p:txBody>
          <a:bodyPr>
            <a:spAutoFit/>
          </a:bodyPr>
          <a:lstStyle/>
          <a:p>
            <a:endParaRPr lang="en-US"/>
          </a:p>
        </p:txBody>
      </p:sp>
      <p:sp>
        <p:nvSpPr>
          <p:cNvPr id="7" name="TextBox 6">
            <a:extLst>
              <a:ext uri="{FF2B5EF4-FFF2-40B4-BE49-F238E27FC236}">
                <a16:creationId xmlns:a16="http://schemas.microsoft.com/office/drawing/2014/main" id="{38BDCF4D-490F-4F8B-6B87-222306507E71}"/>
              </a:ext>
            </a:extLst>
          </p:cNvPr>
          <p:cNvSpPr txBox="1"/>
          <p:nvPr/>
        </p:nvSpPr>
        <p:spPr>
          <a:xfrm>
            <a:off x="95250" y="6322412"/>
            <a:ext cx="11115262" cy="646331"/>
          </a:xfrm>
          <a:prstGeom prst="rect">
            <a:avLst/>
          </a:prstGeom>
          <a:noFill/>
        </p:spPr>
        <p:txBody>
          <a:bodyPr wrap="square" rtlCol="0">
            <a:spAutoFit/>
          </a:bodyPr>
          <a:lstStyle/>
          <a:p>
            <a:r>
              <a:rPr lang="en-US"/>
              <a:t>https://www.cdc.gov/mmwr/volumes/72/rr/rr7202a1.htm</a:t>
            </a:r>
          </a:p>
          <a:p>
            <a:endParaRPr lang="en-US"/>
          </a:p>
        </p:txBody>
      </p:sp>
      <p:sp>
        <p:nvSpPr>
          <p:cNvPr id="8" name="Footer Placeholder 7">
            <a:extLst>
              <a:ext uri="{FF2B5EF4-FFF2-40B4-BE49-F238E27FC236}">
                <a16:creationId xmlns:a16="http://schemas.microsoft.com/office/drawing/2014/main" id="{E43F3678-42AA-632C-7748-E97468322E0E}"/>
              </a:ext>
            </a:extLst>
          </p:cNvPr>
          <p:cNvSpPr>
            <a:spLocks noGrp="1"/>
          </p:cNvSpPr>
          <p:nvPr>
            <p:ph type="ftr" sz="quarter" idx="11"/>
          </p:nvPr>
        </p:nvSpPr>
        <p:spPr>
          <a:xfrm>
            <a:off x="6096000" y="6280453"/>
            <a:ext cx="5422949" cy="365124"/>
          </a:xfrm>
        </p:spPr>
        <p:txBody>
          <a:bodyPr/>
          <a:lstStyle/>
          <a:p>
            <a:r>
              <a:rPr lang="en-US"/>
              <a:t>November 2023</a:t>
            </a:r>
          </a:p>
        </p:txBody>
      </p:sp>
    </p:spTree>
    <p:extLst>
      <p:ext uri="{BB962C8B-B14F-4D97-AF65-F5344CB8AC3E}">
        <p14:creationId xmlns:p14="http://schemas.microsoft.com/office/powerpoint/2010/main" val="3184789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B354-5903-894D-AD72-CD4908E670E5}"/>
              </a:ext>
            </a:extLst>
          </p:cNvPr>
          <p:cNvSpPr>
            <a:spLocks noGrp="1"/>
          </p:cNvSpPr>
          <p:nvPr>
            <p:ph type="title"/>
          </p:nvPr>
        </p:nvSpPr>
        <p:spPr>
          <a:xfrm>
            <a:off x="597039" y="0"/>
            <a:ext cx="10515600" cy="1325563"/>
          </a:xfrm>
        </p:spPr>
        <p:txBody>
          <a:bodyPr/>
          <a:lstStyle/>
          <a:p>
            <a:r>
              <a:rPr lang="en-US">
                <a:solidFill>
                  <a:schemeClr val="accent5">
                    <a:lumMod val="60000"/>
                    <a:lumOff val="40000"/>
                  </a:schemeClr>
                </a:solidFill>
              </a:rPr>
              <a:t>Co-administration</a:t>
            </a:r>
          </a:p>
        </p:txBody>
      </p:sp>
      <p:sp>
        <p:nvSpPr>
          <p:cNvPr id="3" name="Content Placeholder 2">
            <a:extLst>
              <a:ext uri="{FF2B5EF4-FFF2-40B4-BE49-F238E27FC236}">
                <a16:creationId xmlns:a16="http://schemas.microsoft.com/office/drawing/2014/main" id="{1E78AED6-CAD3-A449-AB65-3DCDBA863F04}"/>
              </a:ext>
            </a:extLst>
          </p:cNvPr>
          <p:cNvSpPr>
            <a:spLocks noGrp="1"/>
          </p:cNvSpPr>
          <p:nvPr>
            <p:ph idx="1"/>
          </p:nvPr>
        </p:nvSpPr>
        <p:spPr>
          <a:xfrm>
            <a:off x="442127" y="1105319"/>
            <a:ext cx="11424976" cy="5496448"/>
          </a:xfrm>
        </p:spPr>
        <p:txBody>
          <a:bodyPr>
            <a:normAutofit fontScale="77500" lnSpcReduction="20000"/>
          </a:bodyPr>
          <a:lstStyle/>
          <a:p>
            <a:r>
              <a:rPr lang="en-US" sz="3400"/>
              <a:t>Inactivated influenza vaccines(IIV4s) and RIV4 may be administered simultaneously or sequentially with other inactivated vaccines or live vaccines. Injectable vaccines that are given concomitantly should be administered at separate anatomic sites. </a:t>
            </a:r>
          </a:p>
          <a:p>
            <a:r>
              <a:rPr lang="en-US" sz="3400"/>
              <a:t>LAIV4 can be administered simultaneously with other live or inactivated vaccines. However, if two live vaccines are not given simultaneously, then after administration of one live vaccine (such as LAIV4), at least 4 weeks should pass before another live vaccine is administered</a:t>
            </a:r>
          </a:p>
          <a:p>
            <a:r>
              <a:rPr lang="en-US" sz="3400"/>
              <a:t>Guidance concerning administration of COVID-19 vaccines with other vaccines indicates that these vaccines may be given with other vaccines, including influenza vaccines. </a:t>
            </a:r>
          </a:p>
          <a:p>
            <a:r>
              <a:rPr lang="en-US" sz="3400"/>
              <a:t>Providers should be aware of the potential for increased reactogenicity with coadministration and should consult the CDC guidance as more information becomes available. (This is more likely with the adjuvanted or high dose IIV4s which are recommended in persons 65 years and older.</a:t>
            </a:r>
          </a:p>
          <a:p>
            <a:pPr marL="0" indent="0">
              <a:buNone/>
            </a:pPr>
            <a:br>
              <a:rPr lang="en-US"/>
            </a:br>
            <a:endParaRPr lang="en-US"/>
          </a:p>
        </p:txBody>
      </p:sp>
      <p:sp>
        <p:nvSpPr>
          <p:cNvPr id="4" name="Slide Number Placeholder 3">
            <a:extLst>
              <a:ext uri="{FF2B5EF4-FFF2-40B4-BE49-F238E27FC236}">
                <a16:creationId xmlns:a16="http://schemas.microsoft.com/office/drawing/2014/main" id="{FF4F5D12-043F-A048-8DC9-A7C21D840AFB}"/>
              </a:ext>
            </a:extLst>
          </p:cNvPr>
          <p:cNvSpPr>
            <a:spLocks noGrp="1"/>
          </p:cNvSpPr>
          <p:nvPr>
            <p:ph type="sldNum" sz="quarter" idx="12"/>
          </p:nvPr>
        </p:nvSpPr>
        <p:spPr/>
        <p:txBody>
          <a:bodyPr/>
          <a:lstStyle/>
          <a:p>
            <a:fld id="{6D22F896-40B5-4ADD-8801-0D06FADFA095}" type="slidenum">
              <a:rPr lang="en-US" smtClean="0"/>
              <a:t>46</a:t>
            </a:fld>
            <a:endParaRPr lang="en-US"/>
          </a:p>
        </p:txBody>
      </p:sp>
      <p:sp>
        <p:nvSpPr>
          <p:cNvPr id="5" name="Rectangle 4">
            <a:extLst>
              <a:ext uri="{FF2B5EF4-FFF2-40B4-BE49-F238E27FC236}">
                <a16:creationId xmlns:a16="http://schemas.microsoft.com/office/drawing/2014/main" id="{F507C897-BB7E-5F4F-8581-781EEF3041FC}"/>
              </a:ext>
            </a:extLst>
          </p:cNvPr>
          <p:cNvSpPr/>
          <p:nvPr/>
        </p:nvSpPr>
        <p:spPr>
          <a:xfrm>
            <a:off x="3977473" y="6352143"/>
            <a:ext cx="6096000" cy="369332"/>
          </a:xfrm>
          <a:prstGeom prst="rect">
            <a:avLst/>
          </a:prstGeom>
        </p:spPr>
        <p:txBody>
          <a:bodyPr>
            <a:spAutoFit/>
          </a:bodyPr>
          <a:lstStyle/>
          <a:p>
            <a:r>
              <a:rPr lang="en-US"/>
              <a:t>https://</a:t>
            </a:r>
            <a:r>
              <a:rPr lang="en-US" err="1"/>
              <a:t>www.cdc.gov</a:t>
            </a:r>
            <a:r>
              <a:rPr lang="en-US"/>
              <a:t>/</a:t>
            </a:r>
            <a:r>
              <a:rPr lang="en-US" err="1"/>
              <a:t>mmwr</a:t>
            </a:r>
            <a:r>
              <a:rPr lang="en-US"/>
              <a:t>/volumes/72/</a:t>
            </a:r>
            <a:r>
              <a:rPr lang="en-US" err="1"/>
              <a:t>rr</a:t>
            </a:r>
            <a:r>
              <a:rPr lang="en-US"/>
              <a:t>/rr7202a1.htm</a:t>
            </a:r>
          </a:p>
        </p:txBody>
      </p:sp>
      <p:sp>
        <p:nvSpPr>
          <p:cNvPr id="7" name="Footer Placeholder 6">
            <a:extLst>
              <a:ext uri="{FF2B5EF4-FFF2-40B4-BE49-F238E27FC236}">
                <a16:creationId xmlns:a16="http://schemas.microsoft.com/office/drawing/2014/main" id="{9A3B9156-2502-5E40-691C-FFF629BCA49F}"/>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31331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501A-5279-7837-6A34-400B17A1F1AE}"/>
              </a:ext>
            </a:extLst>
          </p:cNvPr>
          <p:cNvSpPr>
            <a:spLocks noGrp="1"/>
          </p:cNvSpPr>
          <p:nvPr>
            <p:ph type="title"/>
          </p:nvPr>
        </p:nvSpPr>
        <p:spPr/>
        <p:txBody>
          <a:bodyPr/>
          <a:lstStyle/>
          <a:p>
            <a:r>
              <a:rPr kumimoji="0" lang="en-US" sz="2800" b="0" i="0" u="none" strike="noStrike" kern="1200" cap="none" spc="0" normalizeH="0" baseline="0" noProof="0">
                <a:ln>
                  <a:noFill/>
                </a:ln>
                <a:solidFill>
                  <a:schemeClr val="accent5">
                    <a:lumMod val="60000"/>
                    <a:lumOff val="40000"/>
                  </a:schemeClr>
                </a:solidFill>
                <a:effectLst/>
                <a:uLnTx/>
                <a:uFillTx/>
                <a:ea typeface="+mj-ea"/>
                <a:cs typeface="+mj-cs"/>
              </a:rPr>
              <a:t>Influenza Vaccines Preference 2023-24 for Older Adults </a:t>
            </a:r>
            <a:endParaRPr lang="en-US">
              <a:solidFill>
                <a:schemeClr val="accent5">
                  <a:lumMod val="60000"/>
                  <a:lumOff val="40000"/>
                </a:schemeClr>
              </a:solidFill>
            </a:endParaRPr>
          </a:p>
        </p:txBody>
      </p:sp>
      <p:sp>
        <p:nvSpPr>
          <p:cNvPr id="3" name="Content Placeholder 2">
            <a:extLst>
              <a:ext uri="{FF2B5EF4-FFF2-40B4-BE49-F238E27FC236}">
                <a16:creationId xmlns:a16="http://schemas.microsoft.com/office/drawing/2014/main" id="{19BB0C55-73F7-0358-6881-F9420D1C28C8}"/>
              </a:ext>
            </a:extLst>
          </p:cNvPr>
          <p:cNvSpPr>
            <a:spLocks noGrp="1"/>
          </p:cNvSpPr>
          <p:nvPr>
            <p:ph idx="1"/>
          </p:nvPr>
        </p:nvSpPr>
        <p:spPr>
          <a:xfrm>
            <a:off x="1158100" y="1825625"/>
            <a:ext cx="10233800" cy="435133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1" u="sng" strike="noStrike" kern="1200" cap="none" spc="0" normalizeH="0" baseline="0" noProof="0">
              <a:ln>
                <a:noFill/>
              </a:ln>
              <a:solidFill>
                <a:schemeClr val="tx1"/>
              </a:solidFill>
              <a:effectLst/>
              <a:uLnTx/>
              <a:uFillTx/>
              <a:ea typeface="+mn-ea"/>
              <a:cs typeface="+mn-cs"/>
            </a:endParaRPr>
          </a:p>
          <a:p>
            <a:pPr lvl="0">
              <a:defRPr/>
            </a:pPr>
            <a:r>
              <a:rPr lang="en-US" sz="2400"/>
              <a:t>ACIP recommends that adults aged ≥65 years preferentially receive any one of the following higher dose or adjuvanted influenza vaccines: </a:t>
            </a:r>
          </a:p>
          <a:p>
            <a:pPr lvl="1">
              <a:defRPr/>
            </a:pPr>
            <a:r>
              <a:rPr lang="en-US"/>
              <a:t>quadrivalent high-dose inactivated influenza vaccine (HD-IIV4), </a:t>
            </a:r>
          </a:p>
          <a:p>
            <a:pPr lvl="1">
              <a:defRPr/>
            </a:pPr>
            <a:r>
              <a:rPr lang="en-US"/>
              <a:t>quadrivalent recombinant influenza vaccine (RIV4), or </a:t>
            </a:r>
          </a:p>
          <a:p>
            <a:pPr lvl="1">
              <a:defRPr/>
            </a:pPr>
            <a:r>
              <a:rPr lang="en-US"/>
              <a:t>quadrivalent adjuvanted inactivated influenza vaccine (aIIV4). </a:t>
            </a:r>
          </a:p>
          <a:p>
            <a:pPr lvl="0">
              <a:defRPr/>
            </a:pPr>
            <a:r>
              <a:rPr lang="en-US" sz="2400"/>
              <a:t>If none of these three vaccines is available at an opportunity for vaccine administration, then any other age-appropriate influenza vaccine should be used.</a:t>
            </a:r>
          </a:p>
          <a:p>
            <a:pPr lvl="0">
              <a:defRPr/>
            </a:pPr>
            <a:r>
              <a:rPr kumimoji="0" lang="en-US" sz="2400" b="0" i="1" u="sng" strike="noStrike" kern="1200" cap="none" spc="0" normalizeH="0" baseline="0" noProof="0">
                <a:ln>
                  <a:noFill/>
                </a:ln>
                <a:solidFill>
                  <a:schemeClr val="tx1"/>
                </a:solidFill>
                <a:effectLst/>
                <a:uLnTx/>
                <a:uFillTx/>
                <a:ea typeface="+mn-ea"/>
                <a:cs typeface="+mn-cs"/>
              </a:rPr>
              <a:t>No preference is expressed for any one of these three vaccines. </a:t>
            </a:r>
            <a:r>
              <a:rPr kumimoji="0" lang="en-US" sz="2400" b="0" i="0" u="none" strike="noStrike" kern="1200" cap="none" spc="0" normalizeH="0" baseline="0" noProof="0">
                <a:ln>
                  <a:noFill/>
                </a:ln>
                <a:solidFill>
                  <a:schemeClr val="tx1"/>
                </a:solidFill>
                <a:effectLst/>
                <a:uLnTx/>
                <a:uFillTx/>
                <a:ea typeface="+mn-ea"/>
                <a:cs typeface="+mn-cs"/>
              </a:rPr>
              <a:t> </a:t>
            </a:r>
            <a:b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b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E191571-414E-1C30-D6D6-2B1FF2EFD47A}"/>
              </a:ext>
            </a:extLst>
          </p:cNvPr>
          <p:cNvSpPr>
            <a:spLocks noGrp="1"/>
          </p:cNvSpPr>
          <p:nvPr>
            <p:ph type="sldNum" sz="quarter" idx="12"/>
          </p:nvPr>
        </p:nvSpPr>
        <p:spPr/>
        <p:txBody>
          <a:bodyPr/>
          <a:lstStyle/>
          <a:p>
            <a:fld id="{6D22F896-40B5-4ADD-8801-0D06FADFA095}" type="slidenum">
              <a:rPr lang="en-US" smtClean="0"/>
              <a:t>47</a:t>
            </a:fld>
            <a:endParaRPr lang="en-US"/>
          </a:p>
        </p:txBody>
      </p:sp>
      <p:sp>
        <p:nvSpPr>
          <p:cNvPr id="4" name="TextBox 3">
            <a:extLst>
              <a:ext uri="{FF2B5EF4-FFF2-40B4-BE49-F238E27FC236}">
                <a16:creationId xmlns:a16="http://schemas.microsoft.com/office/drawing/2014/main" id="{B8AF2180-302D-34CD-0600-493049E41E2B}"/>
              </a:ext>
            </a:extLst>
          </p:cNvPr>
          <p:cNvSpPr txBox="1"/>
          <p:nvPr/>
        </p:nvSpPr>
        <p:spPr>
          <a:xfrm>
            <a:off x="3581400" y="6204124"/>
            <a:ext cx="5761383" cy="369332"/>
          </a:xfrm>
          <a:prstGeom prst="rect">
            <a:avLst/>
          </a:prstGeom>
          <a:noFill/>
        </p:spPr>
        <p:txBody>
          <a:bodyPr wrap="square" rtlCol="0">
            <a:spAutoFit/>
          </a:bodyPr>
          <a:lstStyle/>
          <a:p>
            <a:r>
              <a:rPr lang="en-US"/>
              <a:t>https://</a:t>
            </a:r>
            <a:r>
              <a:rPr lang="en-US" err="1"/>
              <a:t>www.cdc.gov</a:t>
            </a:r>
            <a:r>
              <a:rPr lang="en-US"/>
              <a:t>/</a:t>
            </a:r>
            <a:r>
              <a:rPr lang="en-US" err="1"/>
              <a:t>mmwr</a:t>
            </a:r>
            <a:r>
              <a:rPr lang="en-US"/>
              <a:t>/volumes/72/</a:t>
            </a:r>
            <a:r>
              <a:rPr lang="en-US" err="1"/>
              <a:t>rr</a:t>
            </a:r>
            <a:r>
              <a:rPr lang="en-US"/>
              <a:t>/rr7202a1.htm</a:t>
            </a:r>
          </a:p>
        </p:txBody>
      </p:sp>
      <p:sp>
        <p:nvSpPr>
          <p:cNvPr id="5" name="Footer Placeholder 4">
            <a:extLst>
              <a:ext uri="{FF2B5EF4-FFF2-40B4-BE49-F238E27FC236}">
                <a16:creationId xmlns:a16="http://schemas.microsoft.com/office/drawing/2014/main" id="{0CCA47EE-A9E6-FB63-F7F8-176DEB1FB4FE}"/>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716031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39CD-E569-3C45-D5F4-8733E891C24F}"/>
              </a:ext>
            </a:extLst>
          </p:cNvPr>
          <p:cNvSpPr>
            <a:spLocks noGrp="1"/>
          </p:cNvSpPr>
          <p:nvPr>
            <p:ph type="title"/>
          </p:nvPr>
        </p:nvSpPr>
        <p:spPr/>
        <p:txBody>
          <a:bodyPr>
            <a:normAutofit/>
          </a:bodyPr>
          <a:lstStyle/>
          <a:p>
            <a:r>
              <a:rPr lang="en-US" sz="4000">
                <a:solidFill>
                  <a:schemeClr val="accent5">
                    <a:lumMod val="60000"/>
                    <a:lumOff val="40000"/>
                  </a:schemeClr>
                </a:solidFill>
              </a:rPr>
              <a:t>Timing of Influenza Vaccination</a:t>
            </a:r>
          </a:p>
        </p:txBody>
      </p:sp>
      <p:sp>
        <p:nvSpPr>
          <p:cNvPr id="3" name="Content Placeholder 2">
            <a:extLst>
              <a:ext uri="{FF2B5EF4-FFF2-40B4-BE49-F238E27FC236}">
                <a16:creationId xmlns:a16="http://schemas.microsoft.com/office/drawing/2014/main" id="{3B5C95BD-0E8F-8299-8BC3-18853366712C}"/>
              </a:ext>
            </a:extLst>
          </p:cNvPr>
          <p:cNvSpPr>
            <a:spLocks noGrp="1"/>
          </p:cNvSpPr>
          <p:nvPr>
            <p:ph idx="1"/>
          </p:nvPr>
        </p:nvSpPr>
        <p:spPr/>
        <p:txBody>
          <a:bodyPr>
            <a:normAutofit/>
          </a:bodyPr>
          <a:lstStyle/>
          <a:p>
            <a:r>
              <a:rPr lang="en-US"/>
              <a:t>Influenza vaccines might be available as early as July or August; however, vaccination during these months is not recommended for most groups because of the possible waning of immunity over the course of the influenza season </a:t>
            </a:r>
          </a:p>
          <a:p>
            <a:r>
              <a:rPr lang="en-US"/>
              <a:t>For most persons who need only 1 dose of influenza vaccine for the season, vaccination should ideally be offered during September or October. </a:t>
            </a:r>
          </a:p>
          <a:p>
            <a:r>
              <a:rPr lang="en-US"/>
              <a:t>However, vaccination should continue after October and throughout the influenza season as long as influenza viruses are circulating and unexpired vaccine is available. </a:t>
            </a:r>
          </a:p>
        </p:txBody>
      </p:sp>
      <p:sp>
        <p:nvSpPr>
          <p:cNvPr id="6" name="Slide Number Placeholder 5">
            <a:extLst>
              <a:ext uri="{FF2B5EF4-FFF2-40B4-BE49-F238E27FC236}">
                <a16:creationId xmlns:a16="http://schemas.microsoft.com/office/drawing/2014/main" id="{C7C6089D-9BE2-DFDA-FE70-E9D8BE80C245}"/>
              </a:ext>
            </a:extLst>
          </p:cNvPr>
          <p:cNvSpPr>
            <a:spLocks noGrp="1"/>
          </p:cNvSpPr>
          <p:nvPr>
            <p:ph type="sldNum" sz="quarter" idx="12"/>
          </p:nvPr>
        </p:nvSpPr>
        <p:spPr/>
        <p:txBody>
          <a:bodyPr/>
          <a:lstStyle/>
          <a:p>
            <a:fld id="{6D22F896-40B5-4ADD-8801-0D06FADFA095}" type="slidenum">
              <a:rPr lang="en-US" smtClean="0"/>
              <a:t>48</a:t>
            </a:fld>
            <a:endParaRPr lang="en-US"/>
          </a:p>
        </p:txBody>
      </p:sp>
      <p:sp>
        <p:nvSpPr>
          <p:cNvPr id="5" name="Footer Placeholder 4">
            <a:extLst>
              <a:ext uri="{FF2B5EF4-FFF2-40B4-BE49-F238E27FC236}">
                <a16:creationId xmlns:a16="http://schemas.microsoft.com/office/drawing/2014/main" id="{0E7CCBD6-1612-DAB2-93D5-0977F07DFF5F}"/>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358310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1B2C-50A0-FFE1-183A-3B3F6BD777BA}"/>
              </a:ext>
            </a:extLst>
          </p:cNvPr>
          <p:cNvSpPr>
            <a:spLocks noGrp="1"/>
          </p:cNvSpPr>
          <p:nvPr>
            <p:ph type="title"/>
          </p:nvPr>
        </p:nvSpPr>
        <p:spPr/>
        <p:txBody>
          <a:bodyPr>
            <a:normAutofit fontScale="90000"/>
          </a:bodyPr>
          <a:lstStyle/>
          <a:p>
            <a:r>
              <a:rPr lang="en-US">
                <a:solidFill>
                  <a:schemeClr val="accent5">
                    <a:lumMod val="60000"/>
                    <a:lumOff val="40000"/>
                  </a:schemeClr>
                </a:solidFill>
              </a:rPr>
              <a:t>Timing of Influenza Vaccination (2)</a:t>
            </a:r>
          </a:p>
        </p:txBody>
      </p:sp>
      <p:sp>
        <p:nvSpPr>
          <p:cNvPr id="3" name="Content Placeholder 2">
            <a:extLst>
              <a:ext uri="{FF2B5EF4-FFF2-40B4-BE49-F238E27FC236}">
                <a16:creationId xmlns:a16="http://schemas.microsoft.com/office/drawing/2014/main" id="{AD4AD46F-E369-686B-E6CB-F01A5A910FDD}"/>
              </a:ext>
            </a:extLst>
          </p:cNvPr>
          <p:cNvSpPr>
            <a:spLocks noGrp="1"/>
          </p:cNvSpPr>
          <p:nvPr>
            <p:ph idx="1"/>
          </p:nvPr>
        </p:nvSpPr>
        <p:spPr/>
        <p:txBody>
          <a:bodyPr/>
          <a:lstStyle/>
          <a:p>
            <a:pPr marL="0" indent="0">
              <a:buNone/>
            </a:pPr>
            <a:r>
              <a:rPr lang="en-US">
                <a:solidFill>
                  <a:schemeClr val="tx1"/>
                </a:solidFill>
              </a:rPr>
              <a:t>Vaccination in July or August may be considered for:</a:t>
            </a:r>
          </a:p>
          <a:p>
            <a:r>
              <a:rPr lang="en-US" i="0">
                <a:solidFill>
                  <a:schemeClr val="tx1"/>
                </a:solidFill>
                <a:effectLst/>
              </a:rPr>
              <a:t>Children who require 2 doses</a:t>
            </a:r>
          </a:p>
          <a:p>
            <a:r>
              <a:rPr lang="en-US" i="0">
                <a:solidFill>
                  <a:schemeClr val="tx1"/>
                </a:solidFill>
                <a:effectLst/>
              </a:rPr>
              <a:t>Children who require only 1 dose who show up for Well child exams in the late summer and may not return later in the year</a:t>
            </a:r>
          </a:p>
          <a:p>
            <a:r>
              <a:rPr lang="en-US" i="0">
                <a:solidFill>
                  <a:schemeClr val="tx1"/>
                </a:solidFill>
                <a:effectLst/>
              </a:rPr>
              <a:t>Pregnant persons in the third trimester</a:t>
            </a:r>
            <a:endParaRPr lang="en-US">
              <a:solidFill>
                <a:schemeClr val="tx1"/>
              </a:solidFill>
            </a:endParaRPr>
          </a:p>
        </p:txBody>
      </p:sp>
      <p:sp>
        <p:nvSpPr>
          <p:cNvPr id="5" name="Slide Number Placeholder 4">
            <a:extLst>
              <a:ext uri="{FF2B5EF4-FFF2-40B4-BE49-F238E27FC236}">
                <a16:creationId xmlns:a16="http://schemas.microsoft.com/office/drawing/2014/main" id="{28F8014F-7561-C1B7-CD3F-5064EE2B7548}"/>
              </a:ext>
            </a:extLst>
          </p:cNvPr>
          <p:cNvSpPr>
            <a:spLocks noGrp="1"/>
          </p:cNvSpPr>
          <p:nvPr>
            <p:ph type="sldNum" sz="quarter" idx="12"/>
          </p:nvPr>
        </p:nvSpPr>
        <p:spPr/>
        <p:txBody>
          <a:bodyPr/>
          <a:lstStyle/>
          <a:p>
            <a:fld id="{6D22F896-40B5-4ADD-8801-0D06FADFA095}" type="slidenum">
              <a:rPr lang="en-US" smtClean="0"/>
              <a:t>49</a:t>
            </a:fld>
            <a:endParaRPr lang="en-US"/>
          </a:p>
        </p:txBody>
      </p:sp>
      <p:sp>
        <p:nvSpPr>
          <p:cNvPr id="6" name="TextBox 5">
            <a:extLst>
              <a:ext uri="{FF2B5EF4-FFF2-40B4-BE49-F238E27FC236}">
                <a16:creationId xmlns:a16="http://schemas.microsoft.com/office/drawing/2014/main" id="{2A80E9D3-5C66-BF32-3BBB-67BD5382B5D6}"/>
              </a:ext>
            </a:extLst>
          </p:cNvPr>
          <p:cNvSpPr txBox="1"/>
          <p:nvPr/>
        </p:nvSpPr>
        <p:spPr>
          <a:xfrm>
            <a:off x="2445026" y="5862019"/>
            <a:ext cx="6400799" cy="369332"/>
          </a:xfrm>
          <a:prstGeom prst="rect">
            <a:avLst/>
          </a:prstGeom>
          <a:noFill/>
        </p:spPr>
        <p:txBody>
          <a:bodyPr wrap="square" rtlCol="0">
            <a:spAutoFit/>
          </a:bodyPr>
          <a:lstStyle/>
          <a:p>
            <a:r>
              <a:rPr lang="en-US"/>
              <a:t>https://</a:t>
            </a:r>
            <a:r>
              <a:rPr lang="en-US" err="1"/>
              <a:t>www.cdc.gov</a:t>
            </a:r>
            <a:r>
              <a:rPr lang="en-US"/>
              <a:t>/</a:t>
            </a:r>
            <a:r>
              <a:rPr lang="en-US" err="1"/>
              <a:t>mmwr</a:t>
            </a:r>
            <a:r>
              <a:rPr lang="en-US"/>
              <a:t>/volumes/72/</a:t>
            </a:r>
            <a:r>
              <a:rPr lang="en-US" err="1"/>
              <a:t>rr</a:t>
            </a:r>
            <a:r>
              <a:rPr lang="en-US"/>
              <a:t>/rr7202a1.htm</a:t>
            </a:r>
          </a:p>
        </p:txBody>
      </p:sp>
      <p:sp>
        <p:nvSpPr>
          <p:cNvPr id="7" name="Footer Placeholder 6">
            <a:extLst>
              <a:ext uri="{FF2B5EF4-FFF2-40B4-BE49-F238E27FC236}">
                <a16:creationId xmlns:a16="http://schemas.microsoft.com/office/drawing/2014/main" id="{474FC12C-914E-441A-A1D1-B3437CA7AEC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92354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65455" y="6062471"/>
            <a:ext cx="2726545" cy="523220"/>
          </a:xfrm>
          <a:prstGeom prst="rect">
            <a:avLst/>
          </a:prstGeom>
          <a:noFill/>
        </p:spPr>
        <p:txBody>
          <a:bodyPr wrap="square" rtlCol="0">
            <a:spAutoFit/>
          </a:bodyPr>
          <a:lstStyle/>
          <a:p>
            <a:r>
              <a:rPr lang="en-US" sz="1400"/>
              <a:t>https://www.immunize.org/catg.d/p4037.pdf</a:t>
            </a:r>
          </a:p>
        </p:txBody>
      </p:sp>
      <p:sp>
        <p:nvSpPr>
          <p:cNvPr id="6" name="Slide Number Placeholder 5"/>
          <p:cNvSpPr>
            <a:spLocks noGrp="1"/>
          </p:cNvSpPr>
          <p:nvPr>
            <p:ph type="sldNum" sz="quarter" idx="12"/>
          </p:nvPr>
        </p:nvSpPr>
        <p:spPr>
          <a:xfrm>
            <a:off x="9200412" y="6332855"/>
            <a:ext cx="2743200" cy="365125"/>
          </a:xfrm>
        </p:spPr>
        <p:txBody>
          <a:bodyPr/>
          <a:lstStyle/>
          <a:p>
            <a:fld id="{6D22F896-40B5-4ADD-8801-0D06FADFA095}" type="slidenum">
              <a:rPr lang="en-US" smtClean="0"/>
              <a:t>5</a:t>
            </a:fld>
            <a:endParaRPr lang="en-US"/>
          </a:p>
        </p:txBody>
      </p:sp>
      <p:sp>
        <p:nvSpPr>
          <p:cNvPr id="3" name="Footer Placeholder 2">
            <a:extLst>
              <a:ext uri="{FF2B5EF4-FFF2-40B4-BE49-F238E27FC236}">
                <a16:creationId xmlns:a16="http://schemas.microsoft.com/office/drawing/2014/main" id="{908E560A-3002-6644-B606-897147297A0B}"/>
              </a:ext>
            </a:extLst>
          </p:cNvPr>
          <p:cNvSpPr>
            <a:spLocks noGrp="1"/>
          </p:cNvSpPr>
          <p:nvPr>
            <p:ph type="ftr" sz="quarter" idx="11"/>
          </p:nvPr>
        </p:nvSpPr>
        <p:spPr>
          <a:xfrm>
            <a:off x="0" y="6489098"/>
            <a:ext cx="4114800" cy="365125"/>
          </a:xfrm>
        </p:spPr>
        <p:txBody>
          <a:bodyPr/>
          <a:lstStyle/>
          <a:p>
            <a:r>
              <a:rPr lang="en-US"/>
              <a:t>November 2023</a:t>
            </a:r>
          </a:p>
        </p:txBody>
      </p:sp>
      <p:pic>
        <p:nvPicPr>
          <p:cNvPr id="8" name="Picture 7" descr="A close-up of a paper&#10;&#10;Description automatically generated">
            <a:extLst>
              <a:ext uri="{FF2B5EF4-FFF2-40B4-BE49-F238E27FC236}">
                <a16:creationId xmlns:a16="http://schemas.microsoft.com/office/drawing/2014/main" id="{2C914385-EAEA-162A-8BEE-9860A067EC67}"/>
              </a:ext>
            </a:extLst>
          </p:cNvPr>
          <p:cNvPicPr>
            <a:picLocks noChangeAspect="1"/>
          </p:cNvPicPr>
          <p:nvPr/>
        </p:nvPicPr>
        <p:blipFill>
          <a:blip r:embed="rId3"/>
          <a:stretch>
            <a:fillRect/>
          </a:stretch>
        </p:blipFill>
        <p:spPr>
          <a:xfrm>
            <a:off x="4147149" y="200142"/>
            <a:ext cx="5069918" cy="6497838"/>
          </a:xfrm>
          <a:prstGeom prst="rect">
            <a:avLst/>
          </a:prstGeom>
        </p:spPr>
      </p:pic>
    </p:spTree>
    <p:extLst>
      <p:ext uri="{BB962C8B-B14F-4D97-AF65-F5344CB8AC3E}">
        <p14:creationId xmlns:p14="http://schemas.microsoft.com/office/powerpoint/2010/main" val="2442824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A7556-18D7-C27D-8EE7-C0CD796E988D}"/>
              </a:ext>
            </a:extLst>
          </p:cNvPr>
          <p:cNvSpPr>
            <a:spLocks noGrp="1"/>
          </p:cNvSpPr>
          <p:nvPr>
            <p:ph type="title"/>
          </p:nvPr>
        </p:nvSpPr>
        <p:spPr/>
        <p:txBody>
          <a:bodyPr/>
          <a:lstStyle/>
          <a:p>
            <a:r>
              <a:rPr lang="en-US">
                <a:solidFill>
                  <a:schemeClr val="accent5">
                    <a:lumMod val="60000"/>
                    <a:lumOff val="40000"/>
                  </a:schemeClr>
                </a:solidFill>
              </a:rPr>
              <a:t>Inequities in Flu Vaccine Uptake</a:t>
            </a:r>
          </a:p>
        </p:txBody>
      </p:sp>
      <p:pic>
        <p:nvPicPr>
          <p:cNvPr id="7" name="Content Placeholder 6" descr="Graphical user interface, application&#10;&#10;Description automatically generated">
            <a:extLst>
              <a:ext uri="{FF2B5EF4-FFF2-40B4-BE49-F238E27FC236}">
                <a16:creationId xmlns:a16="http://schemas.microsoft.com/office/drawing/2014/main" id="{A289237C-BB1D-AD0B-C328-8AA7B07F1DCC}"/>
              </a:ext>
            </a:extLst>
          </p:cNvPr>
          <p:cNvPicPr>
            <a:picLocks noGrp="1" noChangeAspect="1"/>
          </p:cNvPicPr>
          <p:nvPr>
            <p:ph idx="1"/>
          </p:nvPr>
        </p:nvPicPr>
        <p:blipFill>
          <a:blip r:embed="rId3"/>
          <a:stretch>
            <a:fillRect/>
          </a:stretch>
        </p:blipFill>
        <p:spPr>
          <a:xfrm>
            <a:off x="558799" y="2006600"/>
            <a:ext cx="5822723" cy="2508250"/>
          </a:xfrm>
        </p:spPr>
      </p:pic>
      <p:sp>
        <p:nvSpPr>
          <p:cNvPr id="5" name="Slide Number Placeholder 4">
            <a:extLst>
              <a:ext uri="{FF2B5EF4-FFF2-40B4-BE49-F238E27FC236}">
                <a16:creationId xmlns:a16="http://schemas.microsoft.com/office/drawing/2014/main" id="{CF4D6CC6-3A42-A4F9-F64A-C021D73AC8BC}"/>
              </a:ext>
            </a:extLst>
          </p:cNvPr>
          <p:cNvSpPr>
            <a:spLocks noGrp="1"/>
          </p:cNvSpPr>
          <p:nvPr>
            <p:ph type="sldNum" sz="quarter" idx="12"/>
          </p:nvPr>
        </p:nvSpPr>
        <p:spPr/>
        <p:txBody>
          <a:bodyPr/>
          <a:lstStyle/>
          <a:p>
            <a:fld id="{6D22F896-40B5-4ADD-8801-0D06FADFA095}" type="slidenum">
              <a:rPr lang="en-US" smtClean="0"/>
              <a:t>50</a:t>
            </a:fld>
            <a:endParaRPr lang="en-US"/>
          </a:p>
        </p:txBody>
      </p:sp>
      <p:pic>
        <p:nvPicPr>
          <p:cNvPr id="10" name="Picture 9" descr="Graphical user interface, application&#10;&#10;Description automatically generated">
            <a:extLst>
              <a:ext uri="{FF2B5EF4-FFF2-40B4-BE49-F238E27FC236}">
                <a16:creationId xmlns:a16="http://schemas.microsoft.com/office/drawing/2014/main" id="{0DF15CCA-A0AB-449B-A5DD-5FF2E4FE0644}"/>
              </a:ext>
            </a:extLst>
          </p:cNvPr>
          <p:cNvPicPr>
            <a:picLocks noChangeAspect="1"/>
          </p:cNvPicPr>
          <p:nvPr/>
        </p:nvPicPr>
        <p:blipFill>
          <a:blip r:embed="rId4"/>
          <a:stretch>
            <a:fillRect/>
          </a:stretch>
        </p:blipFill>
        <p:spPr>
          <a:xfrm>
            <a:off x="6845299" y="3193514"/>
            <a:ext cx="5130801" cy="2642672"/>
          </a:xfrm>
          <a:prstGeom prst="rect">
            <a:avLst/>
          </a:prstGeom>
        </p:spPr>
      </p:pic>
      <p:sp>
        <p:nvSpPr>
          <p:cNvPr id="11" name="TextBox 10">
            <a:extLst>
              <a:ext uri="{FF2B5EF4-FFF2-40B4-BE49-F238E27FC236}">
                <a16:creationId xmlns:a16="http://schemas.microsoft.com/office/drawing/2014/main" id="{E42960D4-91B5-A759-83D9-DB6E54304BD5}"/>
              </a:ext>
            </a:extLst>
          </p:cNvPr>
          <p:cNvSpPr txBox="1"/>
          <p:nvPr/>
        </p:nvSpPr>
        <p:spPr>
          <a:xfrm>
            <a:off x="2598191" y="6075144"/>
            <a:ext cx="7384009" cy="923330"/>
          </a:xfrm>
          <a:prstGeom prst="rect">
            <a:avLst/>
          </a:prstGeom>
          <a:noFill/>
        </p:spPr>
        <p:txBody>
          <a:bodyPr wrap="square" rtlCol="0">
            <a:spAutoFit/>
          </a:bodyPr>
          <a:lstStyle/>
          <a:p>
            <a:r>
              <a:rPr lang="en-US">
                <a:hlinkClick r:id="rId5"/>
              </a:rPr>
              <a:t>https://www.cdc.gov/mmwr/volumes/71/wr/mm7143e1.htm?s_cid=mm7143e1_w</a:t>
            </a:r>
            <a:r>
              <a:rPr lang="en-US"/>
              <a:t> and </a:t>
            </a:r>
            <a:r>
              <a:rPr lang="en-US">
                <a:hlinkClick r:id="rId6"/>
              </a:rPr>
              <a:t>https://www.cdc.gov/vitalsigns/flu-inequities/index.html</a:t>
            </a:r>
            <a:endParaRPr lang="en-US"/>
          </a:p>
          <a:p>
            <a:endParaRPr lang="en-US"/>
          </a:p>
        </p:txBody>
      </p:sp>
      <p:sp>
        <p:nvSpPr>
          <p:cNvPr id="3" name="Footer Placeholder 2">
            <a:extLst>
              <a:ext uri="{FF2B5EF4-FFF2-40B4-BE49-F238E27FC236}">
                <a16:creationId xmlns:a16="http://schemas.microsoft.com/office/drawing/2014/main" id="{7F2D4561-C539-80B4-18C3-3108A7141B02}"/>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546397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idx="4294967295"/>
          </p:nvPr>
        </p:nvSpPr>
        <p:spPr>
          <a:xfrm>
            <a:off x="2378765" y="699294"/>
            <a:ext cx="4343400" cy="1143000"/>
          </a:xfrm>
        </p:spPr>
        <p:txBody>
          <a:bodyPr/>
          <a:lstStyle/>
          <a:p>
            <a:pPr eaLnBrk="1" hangingPunct="1"/>
            <a:r>
              <a:rPr lang="en-US" sz="3600">
                <a:solidFill>
                  <a:srgbClr val="FFFF99"/>
                </a:solidFill>
              </a:rPr>
              <a:t>    </a:t>
            </a:r>
            <a:r>
              <a:rPr lang="en-US" sz="4000">
                <a:solidFill>
                  <a:srgbClr val="FFFF99"/>
                </a:solidFill>
              </a:rPr>
              <a:t>Hepatitis A</a:t>
            </a:r>
          </a:p>
        </p:txBody>
      </p:sp>
      <p:sp>
        <p:nvSpPr>
          <p:cNvPr id="232450" name="Rectangle 3"/>
          <p:cNvSpPr>
            <a:spLocks noGrp="1" noChangeArrowheads="1"/>
          </p:cNvSpPr>
          <p:nvPr>
            <p:ph type="body" idx="4294967295"/>
          </p:nvPr>
        </p:nvSpPr>
        <p:spPr>
          <a:xfrm>
            <a:off x="1155234" y="3053712"/>
            <a:ext cx="10134600" cy="3200400"/>
          </a:xfrm>
        </p:spPr>
        <p:txBody>
          <a:bodyPr>
            <a:normAutofit/>
          </a:bodyPr>
          <a:lstStyle/>
          <a:p>
            <a:pPr eaLnBrk="1" hangingPunct="1">
              <a:lnSpc>
                <a:spcPct val="80000"/>
              </a:lnSpc>
              <a:spcBef>
                <a:spcPct val="50000"/>
              </a:spcBef>
              <a:buClr>
                <a:schemeClr val="tx1"/>
              </a:buClr>
            </a:pPr>
            <a:r>
              <a:rPr lang="en-US"/>
              <a:t>Fecal-Oral transmission</a:t>
            </a:r>
          </a:p>
          <a:p>
            <a:pPr eaLnBrk="1" hangingPunct="1">
              <a:lnSpc>
                <a:spcPct val="80000"/>
              </a:lnSpc>
              <a:spcBef>
                <a:spcPct val="50000"/>
              </a:spcBef>
              <a:buClr>
                <a:schemeClr val="tx1"/>
              </a:buClr>
            </a:pPr>
            <a:r>
              <a:rPr lang="en-US"/>
              <a:t>Food borne outbreaks</a:t>
            </a:r>
          </a:p>
          <a:p>
            <a:pPr eaLnBrk="1" hangingPunct="1">
              <a:lnSpc>
                <a:spcPct val="80000"/>
              </a:lnSpc>
              <a:spcBef>
                <a:spcPct val="50000"/>
              </a:spcBef>
              <a:buClr>
                <a:schemeClr val="tx1"/>
              </a:buClr>
            </a:pPr>
            <a:r>
              <a:rPr lang="en-US"/>
              <a:t>Adults average 27 lost work days per illness</a:t>
            </a:r>
          </a:p>
          <a:p>
            <a:pPr eaLnBrk="1" hangingPunct="1">
              <a:lnSpc>
                <a:spcPct val="80000"/>
              </a:lnSpc>
              <a:spcBef>
                <a:spcPct val="50000"/>
              </a:spcBef>
              <a:buClr>
                <a:schemeClr val="tx1"/>
              </a:buClr>
            </a:pPr>
            <a:r>
              <a:rPr lang="en-US"/>
              <a:t>Risk factors include child or employee in child care facility and travel</a:t>
            </a:r>
          </a:p>
          <a:p>
            <a:pPr eaLnBrk="1" hangingPunct="1">
              <a:lnSpc>
                <a:spcPct val="80000"/>
              </a:lnSpc>
              <a:spcBef>
                <a:spcPct val="50000"/>
              </a:spcBef>
              <a:buClr>
                <a:schemeClr val="tx1"/>
              </a:buClr>
            </a:pPr>
            <a:r>
              <a:rPr lang="en-US"/>
              <a:t>Children often asymptomatic – but can infect others</a:t>
            </a:r>
          </a:p>
        </p:txBody>
      </p:sp>
      <p:pic>
        <p:nvPicPr>
          <p:cNvPr id="232451" name="Picture 4" descr="hepacdc001"/>
          <p:cNvPicPr>
            <a:picLocks noChangeAspect="1" noChangeArrowheads="1"/>
          </p:cNvPicPr>
          <p:nvPr/>
        </p:nvPicPr>
        <p:blipFill>
          <a:blip r:embed="rId3" cstate="print"/>
          <a:srcRect/>
          <a:stretch>
            <a:fillRect/>
          </a:stretch>
        </p:blipFill>
        <p:spPr bwMode="auto">
          <a:xfrm>
            <a:off x="8322365" y="794310"/>
            <a:ext cx="2473480" cy="1773043"/>
          </a:xfrm>
          <a:prstGeom prst="rect">
            <a:avLst/>
          </a:prstGeom>
          <a:noFill/>
          <a:ln w="9525">
            <a:noFill/>
            <a:miter lim="800000"/>
            <a:headEnd/>
            <a:tailEnd/>
          </a:ln>
        </p:spPr>
      </p:pic>
      <p:sp>
        <p:nvSpPr>
          <p:cNvPr id="688133" name="Text Box 5"/>
          <p:cNvSpPr txBox="1">
            <a:spLocks noChangeArrowheads="1"/>
          </p:cNvSpPr>
          <p:nvPr/>
        </p:nvSpPr>
        <p:spPr bwMode="auto">
          <a:xfrm>
            <a:off x="8281245" y="2696571"/>
            <a:ext cx="2514600" cy="215900"/>
          </a:xfrm>
          <a:prstGeom prst="rect">
            <a:avLst/>
          </a:prstGeom>
          <a:noFill/>
          <a:ln w="9525">
            <a:noFill/>
            <a:miter lim="800000"/>
            <a:headEnd/>
            <a:tailEnd/>
          </a:ln>
        </p:spPr>
        <p:txBody>
          <a:bodyPr>
            <a:spAutoFit/>
          </a:bodyPr>
          <a:lstStyle/>
          <a:p>
            <a:pPr algn="ctr">
              <a:spcBef>
                <a:spcPct val="50000"/>
              </a:spcBef>
              <a:defRPr/>
            </a:pPr>
            <a:r>
              <a:rPr lang="en-US" sz="800" b="1"/>
              <a:t>Photo Courtesy Immunization Action Coalition</a:t>
            </a:r>
          </a:p>
        </p:txBody>
      </p:sp>
      <p:sp>
        <p:nvSpPr>
          <p:cNvPr id="2" name="Slide Number Placeholder 1"/>
          <p:cNvSpPr>
            <a:spLocks noGrp="1"/>
          </p:cNvSpPr>
          <p:nvPr>
            <p:ph type="sldNum" sz="quarter" idx="12"/>
          </p:nvPr>
        </p:nvSpPr>
        <p:spPr/>
        <p:txBody>
          <a:bodyPr/>
          <a:lstStyle/>
          <a:p>
            <a:fld id="{6D22F896-40B5-4ADD-8801-0D06FADFA095}" type="slidenum">
              <a:rPr lang="en-US" smtClean="0"/>
              <a:t>51</a:t>
            </a:fld>
            <a:endParaRPr lang="en-US"/>
          </a:p>
        </p:txBody>
      </p:sp>
      <p:sp>
        <p:nvSpPr>
          <p:cNvPr id="4" name="Footer Placeholder 3">
            <a:extLst>
              <a:ext uri="{FF2B5EF4-FFF2-40B4-BE49-F238E27FC236}">
                <a16:creationId xmlns:a16="http://schemas.microsoft.com/office/drawing/2014/main" id="{86C83B28-5B51-F1D8-7A5B-A319FE3BA2E8}"/>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757605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1499936" y="465222"/>
            <a:ext cx="9144000" cy="762000"/>
          </a:xfrm>
        </p:spPr>
        <p:txBody>
          <a:bodyPr>
            <a:normAutofit fontScale="90000"/>
          </a:bodyPr>
          <a:lstStyle/>
          <a:p>
            <a:pPr algn="ctr" eaLnBrk="1" hangingPunct="1"/>
            <a:r>
              <a:rPr lang="en-US" sz="3600">
                <a:solidFill>
                  <a:srgbClr val="FFFF99"/>
                </a:solidFill>
              </a:rPr>
              <a:t>Hepatitis A Vaccine for Children and Adolescents</a:t>
            </a:r>
            <a:endParaRPr lang="en-US" sz="3600"/>
          </a:p>
        </p:txBody>
      </p:sp>
      <p:sp>
        <p:nvSpPr>
          <p:cNvPr id="238594" name="Rectangle 3"/>
          <p:cNvSpPr>
            <a:spLocks noGrp="1" noChangeArrowheads="1"/>
          </p:cNvSpPr>
          <p:nvPr>
            <p:ph type="body" idx="4294967295"/>
          </p:nvPr>
        </p:nvSpPr>
        <p:spPr>
          <a:xfrm>
            <a:off x="401089" y="2105526"/>
            <a:ext cx="11389822" cy="2979822"/>
          </a:xfrm>
        </p:spPr>
        <p:txBody>
          <a:bodyPr>
            <a:normAutofit/>
          </a:bodyPr>
          <a:lstStyle/>
          <a:p>
            <a:pPr eaLnBrk="1" hangingPunct="1">
              <a:lnSpc>
                <a:spcPct val="90000"/>
              </a:lnSpc>
              <a:buClr>
                <a:schemeClr val="tx1"/>
              </a:buClr>
              <a:buFontTx/>
              <a:buNone/>
            </a:pPr>
            <a:r>
              <a:rPr lang="en-US">
                <a:solidFill>
                  <a:schemeClr val="tx1"/>
                </a:solidFill>
              </a:rPr>
              <a:t>ACIP recommends 2 doses of hepatitis A vaccine for:</a:t>
            </a:r>
          </a:p>
          <a:p>
            <a:pPr>
              <a:spcBef>
                <a:spcPts val="0"/>
              </a:spcBef>
              <a:buClr>
                <a:schemeClr val="tx1"/>
              </a:buClr>
            </a:pPr>
            <a:endParaRPr lang="en-US">
              <a:solidFill>
                <a:schemeClr val="tx1"/>
              </a:solidFill>
            </a:endParaRPr>
          </a:p>
          <a:p>
            <a:pPr>
              <a:lnSpc>
                <a:spcPct val="120000"/>
              </a:lnSpc>
              <a:spcBef>
                <a:spcPts val="0"/>
              </a:spcBef>
              <a:buClr>
                <a:schemeClr val="tx1"/>
              </a:buClr>
            </a:pPr>
            <a:r>
              <a:rPr lang="en-US">
                <a:solidFill>
                  <a:schemeClr val="tx1"/>
                </a:solidFill>
              </a:rPr>
              <a:t>All children 12 through 23 months of age (Separate the 2 doses by a minimum of 6 months)</a:t>
            </a:r>
          </a:p>
          <a:p>
            <a:pPr marL="0" indent="0">
              <a:lnSpc>
                <a:spcPct val="120000"/>
              </a:lnSpc>
              <a:spcBef>
                <a:spcPts val="0"/>
              </a:spcBef>
              <a:buClr>
                <a:schemeClr val="tx1"/>
              </a:buClr>
              <a:buNone/>
            </a:pPr>
            <a:endParaRPr lang="en-US"/>
          </a:p>
        </p:txBody>
      </p:sp>
      <p:sp>
        <p:nvSpPr>
          <p:cNvPr id="2" name="Slide Number Placeholder 1"/>
          <p:cNvSpPr>
            <a:spLocks noGrp="1"/>
          </p:cNvSpPr>
          <p:nvPr>
            <p:ph type="sldNum" sz="quarter" idx="12"/>
          </p:nvPr>
        </p:nvSpPr>
        <p:spPr/>
        <p:txBody>
          <a:bodyPr/>
          <a:lstStyle/>
          <a:p>
            <a:fld id="{6D22F896-40B5-4ADD-8801-0D06FADFA095}" type="slidenum">
              <a:rPr lang="en-US" smtClean="0"/>
              <a:t>52</a:t>
            </a:fld>
            <a:endParaRPr lang="en-US"/>
          </a:p>
        </p:txBody>
      </p:sp>
      <p:sp>
        <p:nvSpPr>
          <p:cNvPr id="5" name="Footer Placeholder 4">
            <a:extLst>
              <a:ext uri="{FF2B5EF4-FFF2-40B4-BE49-F238E27FC236}">
                <a16:creationId xmlns:a16="http://schemas.microsoft.com/office/drawing/2014/main" id="{719B25F7-F412-6941-A988-7EE11905FC38}"/>
              </a:ext>
            </a:extLst>
          </p:cNvPr>
          <p:cNvSpPr>
            <a:spLocks noGrp="1"/>
          </p:cNvSpPr>
          <p:nvPr>
            <p:ph type="ftr" sz="quarter" idx="11"/>
          </p:nvPr>
        </p:nvSpPr>
        <p:spPr>
          <a:xfrm>
            <a:off x="4984287" y="6536026"/>
            <a:ext cx="5597304" cy="365125"/>
          </a:xfrm>
        </p:spPr>
        <p:txBody>
          <a:bodyPr/>
          <a:lstStyle/>
          <a:p>
            <a:r>
              <a:rPr lang="en-US">
                <a:hlinkClick r:id="rId3"/>
              </a:rPr>
              <a:t>November 2023</a:t>
            </a:r>
            <a:endParaRPr lang="en-US"/>
          </a:p>
        </p:txBody>
      </p:sp>
    </p:spTree>
    <p:extLst>
      <p:ext uri="{BB962C8B-B14F-4D97-AF65-F5344CB8AC3E}">
        <p14:creationId xmlns:p14="http://schemas.microsoft.com/office/powerpoint/2010/main" val="172428630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1499936" y="465222"/>
            <a:ext cx="9144000" cy="762000"/>
          </a:xfrm>
        </p:spPr>
        <p:txBody>
          <a:bodyPr>
            <a:normAutofit fontScale="90000"/>
          </a:bodyPr>
          <a:lstStyle/>
          <a:p>
            <a:pPr algn="ctr" eaLnBrk="1" hangingPunct="1"/>
            <a:r>
              <a:rPr lang="en-US" sz="3600">
                <a:solidFill>
                  <a:srgbClr val="FFFF99"/>
                </a:solidFill>
              </a:rPr>
              <a:t>Hepatitis A Vaccine for Children and Adolescents</a:t>
            </a:r>
            <a:endParaRPr lang="en-US" sz="3600"/>
          </a:p>
        </p:txBody>
      </p:sp>
      <p:sp>
        <p:nvSpPr>
          <p:cNvPr id="238594" name="Rectangle 3"/>
          <p:cNvSpPr>
            <a:spLocks noGrp="1" noChangeArrowheads="1"/>
          </p:cNvSpPr>
          <p:nvPr>
            <p:ph type="body" idx="4294967295"/>
          </p:nvPr>
        </p:nvSpPr>
        <p:spPr>
          <a:xfrm>
            <a:off x="360219" y="1419725"/>
            <a:ext cx="11389822" cy="4752475"/>
          </a:xfrm>
        </p:spPr>
        <p:txBody>
          <a:bodyPr>
            <a:normAutofit/>
          </a:bodyPr>
          <a:lstStyle/>
          <a:p>
            <a:pPr>
              <a:spcBef>
                <a:spcPts val="0"/>
              </a:spcBef>
              <a:buClr>
                <a:schemeClr val="tx1"/>
              </a:buClr>
            </a:pPr>
            <a:endParaRPr lang="en-US" sz="2400"/>
          </a:p>
          <a:p>
            <a:pPr>
              <a:lnSpc>
                <a:spcPct val="120000"/>
              </a:lnSpc>
              <a:spcBef>
                <a:spcPts val="0"/>
              </a:spcBef>
              <a:buClr>
                <a:schemeClr val="tx1"/>
              </a:buClr>
            </a:pPr>
            <a:r>
              <a:rPr lang="en-US" sz="2400">
                <a:solidFill>
                  <a:schemeClr val="tx1"/>
                </a:solidFill>
              </a:rPr>
              <a:t>Additional recommendations:</a:t>
            </a:r>
          </a:p>
          <a:p>
            <a:pPr lvl="1">
              <a:lnSpc>
                <a:spcPct val="120000"/>
              </a:lnSpc>
              <a:spcBef>
                <a:spcPts val="0"/>
              </a:spcBef>
              <a:buClr>
                <a:schemeClr val="tx1"/>
              </a:buClr>
            </a:pPr>
            <a:r>
              <a:rPr lang="en-US">
                <a:solidFill>
                  <a:schemeClr val="tx1"/>
                </a:solidFill>
              </a:rPr>
              <a:t>All persons &gt;1 year of age at increased risk for HAV infection or at increased risk for severe disease from HAV infection including persons experiencing homelessness, persons with chronic liver disease, persons living with HIV</a:t>
            </a:r>
          </a:p>
          <a:p>
            <a:pPr>
              <a:spcBef>
                <a:spcPts val="0"/>
              </a:spcBef>
              <a:buClr>
                <a:schemeClr val="tx1"/>
              </a:buClr>
            </a:pPr>
            <a:endParaRPr lang="en-US" sz="2400">
              <a:solidFill>
                <a:schemeClr val="tx1"/>
              </a:solidFill>
              <a:cs typeface="Arial" panose="020B0604020202020204" pitchFamily="34" charset="0"/>
            </a:endParaRPr>
          </a:p>
          <a:p>
            <a:pPr lvl="1">
              <a:lnSpc>
                <a:spcPct val="120000"/>
              </a:lnSpc>
              <a:spcBef>
                <a:spcPts val="0"/>
              </a:spcBef>
              <a:buClr>
                <a:schemeClr val="tx1"/>
              </a:buClr>
            </a:pPr>
            <a:r>
              <a:rPr lang="en-US">
                <a:solidFill>
                  <a:schemeClr val="tx1"/>
                </a:solidFill>
                <a:cs typeface="Arial" panose="020B0604020202020204" pitchFamily="34" charset="0"/>
              </a:rPr>
              <a:t>1 dose of Hep A Vaccine for Infants 6-11 mos. traveling outside the U.S. when protection against HAV is recommended. </a:t>
            </a:r>
          </a:p>
          <a:p>
            <a:pPr lvl="2">
              <a:lnSpc>
                <a:spcPct val="120000"/>
              </a:lnSpc>
              <a:spcBef>
                <a:spcPts val="0"/>
              </a:spcBef>
              <a:buClr>
                <a:schemeClr val="tx1"/>
              </a:buClr>
            </a:pPr>
            <a:r>
              <a:rPr lang="en-US" sz="2400">
                <a:solidFill>
                  <a:schemeClr val="tx1"/>
                </a:solidFill>
                <a:cs typeface="Arial" panose="020B0604020202020204" pitchFamily="34" charset="0"/>
              </a:rPr>
              <a:t>Revaccinate with 2 doses, separated by at least 6 months, between age 12-23 months.</a:t>
            </a:r>
          </a:p>
          <a:p>
            <a:pPr marL="0" indent="0">
              <a:spcBef>
                <a:spcPts val="0"/>
              </a:spcBef>
              <a:buClr>
                <a:schemeClr val="tx1"/>
              </a:buClr>
              <a:buNone/>
            </a:pPr>
            <a:endParaRPr lang="en-US"/>
          </a:p>
        </p:txBody>
      </p:sp>
      <p:sp>
        <p:nvSpPr>
          <p:cNvPr id="2" name="Slide Number Placeholder 1"/>
          <p:cNvSpPr>
            <a:spLocks noGrp="1"/>
          </p:cNvSpPr>
          <p:nvPr>
            <p:ph type="sldNum" sz="quarter" idx="12"/>
          </p:nvPr>
        </p:nvSpPr>
        <p:spPr/>
        <p:txBody>
          <a:bodyPr/>
          <a:lstStyle/>
          <a:p>
            <a:fld id="{6D22F896-40B5-4ADD-8801-0D06FADFA095}" type="slidenum">
              <a:rPr lang="en-US" smtClean="0"/>
              <a:t>53</a:t>
            </a:fld>
            <a:endParaRPr lang="en-US"/>
          </a:p>
        </p:txBody>
      </p:sp>
      <p:sp>
        <p:nvSpPr>
          <p:cNvPr id="5" name="Footer Placeholder 4">
            <a:extLst>
              <a:ext uri="{FF2B5EF4-FFF2-40B4-BE49-F238E27FC236}">
                <a16:creationId xmlns:a16="http://schemas.microsoft.com/office/drawing/2014/main" id="{719B25F7-F412-6941-A988-7EE11905FC38}"/>
              </a:ext>
            </a:extLst>
          </p:cNvPr>
          <p:cNvSpPr>
            <a:spLocks noGrp="1"/>
          </p:cNvSpPr>
          <p:nvPr>
            <p:ph type="ftr" sz="quarter" idx="11"/>
          </p:nvPr>
        </p:nvSpPr>
        <p:spPr>
          <a:xfrm>
            <a:off x="4984287" y="6536026"/>
            <a:ext cx="5597304" cy="365125"/>
          </a:xfrm>
        </p:spPr>
        <p:txBody>
          <a:bodyPr/>
          <a:lstStyle/>
          <a:p>
            <a:r>
              <a:rPr lang="en-US">
                <a:hlinkClick r:id="rId3"/>
              </a:rPr>
              <a:t>November 2023</a:t>
            </a:r>
            <a:endParaRPr lang="en-US"/>
          </a:p>
        </p:txBody>
      </p:sp>
    </p:spTree>
    <p:extLst>
      <p:ext uri="{BB962C8B-B14F-4D97-AF65-F5344CB8AC3E}">
        <p14:creationId xmlns:p14="http://schemas.microsoft.com/office/powerpoint/2010/main" val="232330923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a:xfrm>
            <a:off x="1343891" y="91884"/>
            <a:ext cx="9836728" cy="685800"/>
          </a:xfrm>
        </p:spPr>
        <p:txBody>
          <a:bodyPr>
            <a:normAutofit fontScale="90000"/>
          </a:bodyPr>
          <a:lstStyle/>
          <a:p>
            <a:pPr algn="ctr" eaLnBrk="1" hangingPunct="1"/>
            <a:r>
              <a:rPr lang="en-US" sz="3600">
                <a:solidFill>
                  <a:srgbClr val="FFFF99"/>
                </a:solidFill>
              </a:rPr>
              <a:t>Hepatitis A Vaccine Recommendations for Adults</a:t>
            </a:r>
            <a:endParaRPr lang="en-US" sz="3600">
              <a:solidFill>
                <a:schemeClr val="bg1"/>
              </a:solidFill>
            </a:endParaRPr>
          </a:p>
        </p:txBody>
      </p:sp>
      <p:sp>
        <p:nvSpPr>
          <p:cNvPr id="292867" name="Rectangle 3"/>
          <p:cNvSpPr>
            <a:spLocks noGrp="1" noChangeArrowheads="1"/>
          </p:cNvSpPr>
          <p:nvPr>
            <p:ph type="body" idx="4294967295"/>
          </p:nvPr>
        </p:nvSpPr>
        <p:spPr>
          <a:xfrm>
            <a:off x="389960" y="1102894"/>
            <a:ext cx="11239625" cy="5309574"/>
          </a:xfrm>
        </p:spPr>
        <p:txBody>
          <a:bodyPr>
            <a:normAutofit/>
          </a:bodyPr>
          <a:lstStyle/>
          <a:p>
            <a:pPr marL="688975" lvl="3" indent="-342900">
              <a:lnSpc>
                <a:spcPct val="150000"/>
              </a:lnSpc>
              <a:spcBef>
                <a:spcPts val="0"/>
              </a:spcBef>
              <a:buClr>
                <a:schemeClr val="tx1"/>
              </a:buClr>
            </a:pPr>
            <a:r>
              <a:rPr lang="en-US" sz="2200" b="0" i="0">
                <a:solidFill>
                  <a:schemeClr val="tx1"/>
                </a:solidFill>
                <a:effectLst/>
              </a:rPr>
              <a:t>Adults age 19 years or older with risk factors should receive the adult formulation of </a:t>
            </a:r>
            <a:r>
              <a:rPr lang="en-US" sz="2200" b="0" i="0" err="1">
                <a:solidFill>
                  <a:schemeClr val="tx1"/>
                </a:solidFill>
                <a:effectLst/>
              </a:rPr>
              <a:t>HepA</a:t>
            </a:r>
            <a:r>
              <a:rPr lang="en-US" sz="2200" b="0" i="0">
                <a:solidFill>
                  <a:schemeClr val="tx1"/>
                </a:solidFill>
                <a:effectLst/>
              </a:rPr>
              <a:t> vaccine. </a:t>
            </a:r>
          </a:p>
          <a:p>
            <a:pPr marL="688975" lvl="3" indent="-342900">
              <a:lnSpc>
                <a:spcPct val="150000"/>
              </a:lnSpc>
              <a:spcBef>
                <a:spcPts val="0"/>
              </a:spcBef>
              <a:buClr>
                <a:schemeClr val="tx1"/>
              </a:buClr>
            </a:pPr>
            <a:r>
              <a:rPr lang="en-US" sz="2200" b="0" i="0">
                <a:solidFill>
                  <a:schemeClr val="tx1"/>
                </a:solidFill>
                <a:effectLst/>
              </a:rPr>
              <a:t>Persons at increased risk for HAV infection, or who are at increased risk for severe disease from HAV infection, should be routinely vaccinated.</a:t>
            </a:r>
            <a:endParaRPr lang="en-US" sz="2200">
              <a:solidFill>
                <a:schemeClr val="tx1"/>
              </a:solidFill>
              <a:cs typeface="Arial" panose="020B0604020202020204" pitchFamily="34" charset="0"/>
            </a:endParaRPr>
          </a:p>
          <a:p>
            <a:pPr marL="688975" lvl="3" indent="-342900">
              <a:lnSpc>
                <a:spcPct val="150000"/>
              </a:lnSpc>
              <a:spcBef>
                <a:spcPts val="0"/>
              </a:spcBef>
              <a:buClr>
                <a:schemeClr val="tx1"/>
              </a:buClr>
            </a:pPr>
            <a:r>
              <a:rPr lang="en-US" sz="2000">
                <a:solidFill>
                  <a:schemeClr val="tx1"/>
                </a:solidFill>
                <a:cs typeface="Arial" panose="020B0604020202020204" pitchFamily="34" charset="0"/>
              </a:rPr>
              <a:t>Some risk factors include: </a:t>
            </a:r>
          </a:p>
          <a:p>
            <a:pPr marL="1146175" lvl="4" indent="-342900">
              <a:lnSpc>
                <a:spcPct val="150000"/>
              </a:lnSpc>
              <a:spcBef>
                <a:spcPts val="0"/>
              </a:spcBef>
              <a:buClr>
                <a:schemeClr val="tx1"/>
              </a:buClr>
            </a:pPr>
            <a:r>
              <a:rPr lang="en-US" sz="2000">
                <a:solidFill>
                  <a:schemeClr val="tx1"/>
                </a:solidFill>
                <a:cs typeface="Arial" panose="020B0604020202020204" pitchFamily="34" charset="0"/>
              </a:rPr>
              <a:t>Persons with HIV</a:t>
            </a:r>
          </a:p>
          <a:p>
            <a:pPr marL="1084263" lvl="4" indent="-280988">
              <a:lnSpc>
                <a:spcPct val="150000"/>
              </a:lnSpc>
              <a:spcBef>
                <a:spcPts val="0"/>
              </a:spcBef>
              <a:buClr>
                <a:schemeClr val="tx1"/>
              </a:buClr>
              <a:buFontTx/>
              <a:buChar char="•"/>
            </a:pPr>
            <a:r>
              <a:rPr lang="en-US" sz="2000">
                <a:solidFill>
                  <a:schemeClr val="tx1"/>
                </a:solidFill>
                <a:cs typeface="Arial" panose="020B0604020202020204" pitchFamily="34" charset="0"/>
              </a:rPr>
              <a:t>Those traveling or working in countries with high or intermediate endemicity of infection</a:t>
            </a:r>
          </a:p>
          <a:p>
            <a:pPr marL="1084263" lvl="4" indent="-280988">
              <a:lnSpc>
                <a:spcPct val="150000"/>
              </a:lnSpc>
              <a:spcBef>
                <a:spcPts val="0"/>
              </a:spcBef>
              <a:buClr>
                <a:schemeClr val="tx1"/>
              </a:buClr>
              <a:buFontTx/>
              <a:buChar char="•"/>
            </a:pPr>
            <a:r>
              <a:rPr lang="en-US" sz="2000">
                <a:solidFill>
                  <a:schemeClr val="tx1"/>
                </a:solidFill>
                <a:cs typeface="Arial" panose="020B0604020202020204" pitchFamily="34" charset="0"/>
              </a:rPr>
              <a:t>Persons experiencing homelessness</a:t>
            </a:r>
          </a:p>
          <a:p>
            <a:pPr marL="1084263" lvl="4" indent="-280988">
              <a:lnSpc>
                <a:spcPct val="150000"/>
              </a:lnSpc>
              <a:spcBef>
                <a:spcPts val="0"/>
              </a:spcBef>
              <a:buClr>
                <a:schemeClr val="tx1"/>
              </a:buClr>
              <a:buFontTx/>
              <a:buChar char="•"/>
            </a:pPr>
            <a:r>
              <a:rPr lang="en-US" sz="2000">
                <a:solidFill>
                  <a:schemeClr val="tx1"/>
                </a:solidFill>
                <a:cs typeface="Arial" panose="020B0604020202020204" pitchFamily="34" charset="0"/>
              </a:rPr>
              <a:t>Persons with chronic liver disease or on dialysis</a:t>
            </a:r>
          </a:p>
          <a:p>
            <a:pPr marL="1084263" lvl="4" indent="-280988">
              <a:lnSpc>
                <a:spcPct val="150000"/>
              </a:lnSpc>
              <a:spcBef>
                <a:spcPts val="0"/>
              </a:spcBef>
              <a:buClr>
                <a:schemeClr val="tx1"/>
              </a:buClr>
              <a:buFontTx/>
              <a:buChar char="•"/>
            </a:pPr>
            <a:r>
              <a:rPr lang="en-US" sz="2000">
                <a:solidFill>
                  <a:schemeClr val="tx1"/>
                </a:solidFill>
                <a:cs typeface="Arial" panose="020B0604020202020204" pitchFamily="34" charset="0"/>
              </a:rPr>
              <a:t>U. S. Adopters of adoptees from countries with high rates of hepatitis should receive t</a:t>
            </a:r>
            <a:r>
              <a:rPr lang="en-US" sz="2000" u="sng">
                <a:solidFill>
                  <a:schemeClr val="tx1"/>
                </a:solidFill>
                <a:cs typeface="Arial" panose="020B0604020202020204" pitchFamily="34" charset="0"/>
              </a:rPr>
              <a:t>he first dose of the 2-dose series as soon as adoption is planned.</a:t>
            </a:r>
          </a:p>
        </p:txBody>
      </p:sp>
      <p:sp>
        <p:nvSpPr>
          <p:cNvPr id="3" name="Slide Number Placeholder 2"/>
          <p:cNvSpPr>
            <a:spLocks noGrp="1"/>
          </p:cNvSpPr>
          <p:nvPr>
            <p:ph type="sldNum" sz="quarter" idx="12"/>
          </p:nvPr>
        </p:nvSpPr>
        <p:spPr>
          <a:xfrm>
            <a:off x="8968690" y="6315315"/>
            <a:ext cx="2743200" cy="365125"/>
          </a:xfrm>
        </p:spPr>
        <p:txBody>
          <a:bodyPr/>
          <a:lstStyle/>
          <a:p>
            <a:fld id="{6D22F896-40B5-4ADD-8801-0D06FADFA095}" type="slidenum">
              <a:rPr lang="en-US" smtClean="0"/>
              <a:t>54</a:t>
            </a:fld>
            <a:endParaRPr lang="en-US"/>
          </a:p>
        </p:txBody>
      </p:sp>
      <p:sp>
        <p:nvSpPr>
          <p:cNvPr id="5" name="Footer Placeholder 4">
            <a:extLst>
              <a:ext uri="{FF2B5EF4-FFF2-40B4-BE49-F238E27FC236}">
                <a16:creationId xmlns:a16="http://schemas.microsoft.com/office/drawing/2014/main" id="{D8D617BC-C9D0-0A4A-BA8E-3CBC2CFEB452}"/>
              </a:ext>
            </a:extLst>
          </p:cNvPr>
          <p:cNvSpPr>
            <a:spLocks noGrp="1"/>
          </p:cNvSpPr>
          <p:nvPr>
            <p:ph type="ftr" sz="quarter" idx="11"/>
          </p:nvPr>
        </p:nvSpPr>
        <p:spPr>
          <a:xfrm>
            <a:off x="7597090" y="6423436"/>
            <a:ext cx="4114800" cy="365125"/>
          </a:xfrm>
        </p:spPr>
        <p:txBody>
          <a:bodyPr/>
          <a:lstStyle/>
          <a:p>
            <a:r>
              <a:rPr lang="en-US">
                <a:hlinkClick r:id="rId3"/>
              </a:rPr>
              <a:t>November 2023</a:t>
            </a:r>
            <a:endParaRPr lang="en-US"/>
          </a:p>
        </p:txBody>
      </p:sp>
    </p:spTree>
    <p:extLst>
      <p:ext uri="{BB962C8B-B14F-4D97-AF65-F5344CB8AC3E}">
        <p14:creationId xmlns:p14="http://schemas.microsoft.com/office/powerpoint/2010/main" val="15396145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8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286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286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286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286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8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a:xfrm>
            <a:off x="4630629" y="366181"/>
            <a:ext cx="3229443" cy="592931"/>
          </a:xfrm>
        </p:spPr>
        <p:txBody>
          <a:bodyPr>
            <a:normAutofit fontScale="90000"/>
          </a:bodyPr>
          <a:lstStyle/>
          <a:p>
            <a:pPr eaLnBrk="1" hangingPunct="1"/>
            <a:r>
              <a:rPr lang="en-US" sz="4000">
                <a:solidFill>
                  <a:srgbClr val="FFFF99"/>
                </a:solidFill>
                <a:latin typeface="Arial" panose="020B0604020202020204" pitchFamily="34" charset="0"/>
                <a:cs typeface="Arial" panose="020B0604020202020204" pitchFamily="34" charset="0"/>
              </a:rPr>
              <a:t>Hepatitis B</a:t>
            </a:r>
          </a:p>
        </p:txBody>
      </p:sp>
      <p:sp>
        <p:nvSpPr>
          <p:cNvPr id="2" name="TextBox 1"/>
          <p:cNvSpPr txBox="1"/>
          <p:nvPr/>
        </p:nvSpPr>
        <p:spPr>
          <a:xfrm>
            <a:off x="544830" y="1099453"/>
            <a:ext cx="11397788" cy="5709255"/>
          </a:xfrm>
          <a:prstGeom prst="rect">
            <a:avLst/>
          </a:prstGeom>
          <a:noFill/>
        </p:spPr>
        <p:txBody>
          <a:bodyPr wrap="square" rtlCol="0">
            <a:spAutoFit/>
          </a:bodyPr>
          <a:lstStyle/>
          <a:p>
            <a:r>
              <a:rPr lang="en-US" sz="2000"/>
              <a:t>Hepatitis  B is an infectious liver disease caused by the hepatitis virus (HBV) that can lead to cirrhosis, liver cancer, and premature death.</a:t>
            </a:r>
          </a:p>
          <a:p>
            <a:endParaRPr lang="en-US" sz="2000"/>
          </a:p>
          <a:p>
            <a:pPr defTabSz="685800">
              <a:lnSpc>
                <a:spcPct val="70000"/>
              </a:lnSpc>
              <a:spcBef>
                <a:spcPct val="35000"/>
              </a:spcBef>
            </a:pPr>
            <a:r>
              <a:rPr lang="en-US" sz="2000" u="sng" kern="0">
                <a:solidFill>
                  <a:srgbClr val="FFFFFF"/>
                </a:solidFill>
                <a:cs typeface="Arial" panose="020B0604020202020204" pitchFamily="34" charset="0"/>
              </a:rPr>
              <a:t>Transmission: </a:t>
            </a:r>
          </a:p>
          <a:p>
            <a:pPr marL="800100" lvl="1" indent="-342900" defTabSz="685800">
              <a:lnSpc>
                <a:spcPct val="80000"/>
              </a:lnSpc>
              <a:spcBef>
                <a:spcPct val="35000"/>
              </a:spcBef>
              <a:buFont typeface="Arial" panose="020B0604020202020204" pitchFamily="34" charset="0"/>
              <a:buChar char="•"/>
            </a:pPr>
            <a:r>
              <a:rPr lang="en-US" sz="2000" kern="0">
                <a:solidFill>
                  <a:srgbClr val="FFFFFF"/>
                </a:solidFill>
                <a:cs typeface="Arial" panose="020B0604020202020204" pitchFamily="34" charset="0"/>
              </a:rPr>
              <a:t>Percutaneous or mucosal exposure to infected blood or body fluids (e.g. skin puncture, sexual contact, contaminated surfaces) </a:t>
            </a:r>
          </a:p>
          <a:p>
            <a:pPr marL="800100" lvl="1" indent="-342900" defTabSz="685800">
              <a:lnSpc>
                <a:spcPct val="80000"/>
              </a:lnSpc>
              <a:spcBef>
                <a:spcPct val="35000"/>
              </a:spcBef>
              <a:buFont typeface="Arial" panose="020B0604020202020204" pitchFamily="34" charset="0"/>
              <a:buChar char="•"/>
            </a:pPr>
            <a:r>
              <a:rPr lang="en-US" sz="2000" kern="0">
                <a:solidFill>
                  <a:srgbClr val="FFFFFF"/>
                </a:solidFill>
                <a:cs typeface="Arial" panose="020B0604020202020204" pitchFamily="34" charset="0"/>
              </a:rPr>
              <a:t>Vertical transmission from a HBsAg-positive mother to her newborn at birth</a:t>
            </a:r>
          </a:p>
          <a:p>
            <a:pPr marL="800100" lvl="1" indent="-342900" defTabSz="685800">
              <a:spcBef>
                <a:spcPct val="35000"/>
              </a:spcBef>
              <a:buFont typeface="Arial" panose="020B0604020202020204" pitchFamily="34" charset="0"/>
              <a:buChar char="•"/>
            </a:pPr>
            <a:r>
              <a:rPr lang="en-US" sz="2000" kern="0">
                <a:solidFill>
                  <a:srgbClr val="FFFFFF"/>
                </a:solidFill>
                <a:cs typeface="Arial" panose="020B0604020202020204" pitchFamily="34" charset="0"/>
              </a:rPr>
              <a:t>Infected infants have 90% risk of developing chronic infection </a:t>
            </a:r>
            <a:r>
              <a:rPr lang="en-US" sz="2000"/>
              <a:t>if not given </a:t>
            </a:r>
            <a:r>
              <a:rPr lang="en-US" sz="2000" err="1"/>
              <a:t>HepB</a:t>
            </a:r>
            <a:r>
              <a:rPr lang="en-US" sz="2000"/>
              <a:t> vaccine and HBIG at birth</a:t>
            </a:r>
          </a:p>
          <a:p>
            <a:pPr defTabSz="685800">
              <a:lnSpc>
                <a:spcPct val="140000"/>
              </a:lnSpc>
              <a:spcBef>
                <a:spcPct val="50000"/>
              </a:spcBef>
            </a:pPr>
            <a:r>
              <a:rPr lang="en-US" sz="2000" u="sng" kern="0">
                <a:cs typeface="Arial" panose="020B0604020202020204" pitchFamily="34" charset="0"/>
              </a:rPr>
              <a:t>ACIP vaccine recommendations: children and adolescents</a:t>
            </a:r>
            <a:endParaRPr lang="en-US" sz="2000" kern="0">
              <a:cs typeface="Arial" panose="020B0604020202020204" pitchFamily="34" charset="0"/>
            </a:endParaRPr>
          </a:p>
          <a:p>
            <a:pPr marL="800100" lvl="1" indent="-342900" defTabSz="685800">
              <a:spcBef>
                <a:spcPct val="50000"/>
              </a:spcBef>
              <a:buFont typeface="Arial" panose="020B0604020202020204" pitchFamily="34" charset="0"/>
              <a:buChar char="•"/>
            </a:pPr>
            <a:r>
              <a:rPr lang="en-US" sz="2000" kern="0">
                <a:cs typeface="Arial" panose="020B0604020202020204" pitchFamily="34" charset="0"/>
              </a:rPr>
              <a:t>Administer hepatitis B vaccine to </a:t>
            </a:r>
            <a:r>
              <a:rPr lang="en-US" sz="2000" u="sng" kern="0">
                <a:cs typeface="Arial" panose="020B0604020202020204" pitchFamily="34" charset="0"/>
              </a:rPr>
              <a:t>all</a:t>
            </a:r>
            <a:r>
              <a:rPr lang="en-US" sz="2000" kern="0">
                <a:cs typeface="Arial" panose="020B0604020202020204" pitchFamily="34" charset="0"/>
              </a:rPr>
              <a:t> newborns </a:t>
            </a:r>
            <a:r>
              <a:rPr lang="en-US" sz="2000" u="sng" kern="0">
                <a:cs typeface="Arial" panose="020B0604020202020204" pitchFamily="34" charset="0"/>
              </a:rPr>
              <a:t>within 24 hours</a:t>
            </a:r>
            <a:r>
              <a:rPr lang="en-US" sz="2000" kern="0">
                <a:cs typeface="Arial" panose="020B0604020202020204" pitchFamily="34" charset="0"/>
              </a:rPr>
              <a:t> of birth, using </a:t>
            </a:r>
            <a:r>
              <a:rPr lang="en-US" sz="2000" u="sng" kern="0">
                <a:cs typeface="Arial" panose="020B0604020202020204" pitchFamily="34" charset="0"/>
              </a:rPr>
              <a:t>single</a:t>
            </a:r>
            <a:r>
              <a:rPr lang="en-US" sz="2000" kern="0">
                <a:solidFill>
                  <a:srgbClr val="FFFF00"/>
                </a:solidFill>
                <a:cs typeface="Arial" panose="020B0604020202020204" pitchFamily="34" charset="0"/>
              </a:rPr>
              <a:t> </a:t>
            </a:r>
            <a:r>
              <a:rPr lang="en-US" sz="2000" kern="0">
                <a:cs typeface="Arial" panose="020B0604020202020204" pitchFamily="34" charset="0"/>
              </a:rPr>
              <a:t> antigen vaccine; Dose 2 at 1-2 mos. of age and Dose 3 at 6-18 mos. of age</a:t>
            </a:r>
          </a:p>
          <a:p>
            <a:pPr marL="672704" lvl="1" indent="-215504" defTabSz="685800">
              <a:buFontTx/>
              <a:buChar char="•"/>
            </a:pPr>
            <a:r>
              <a:rPr lang="en-US" sz="2000" kern="0">
                <a:cs typeface="Arial" panose="020B0604020202020204" pitchFamily="34" charset="0"/>
              </a:rPr>
              <a:t> All children and adolescents less than 19 years of age who did not complete the      </a:t>
            </a:r>
          </a:p>
          <a:p>
            <a:pPr lvl="1" defTabSz="685800"/>
            <a:r>
              <a:rPr lang="en-US" sz="2000" kern="0">
                <a:cs typeface="Arial" panose="020B0604020202020204" pitchFamily="34" charset="0"/>
              </a:rPr>
              <a:t>    series as an infant</a:t>
            </a:r>
          </a:p>
          <a:p>
            <a:pPr marL="800100" lvl="1" indent="-342900" defTabSz="685800">
              <a:spcBef>
                <a:spcPct val="35000"/>
              </a:spcBef>
              <a:buFont typeface="Arial" panose="020B0604020202020204" pitchFamily="34" charset="0"/>
              <a:buChar char="•"/>
            </a:pPr>
            <a:endParaRPr lang="en-US" sz="2000" kern="0">
              <a:solidFill>
                <a:srgbClr val="FFFFFF"/>
              </a:solidFill>
              <a:latin typeface="Arial" panose="020B0604020202020204" pitchFamily="34" charset="0"/>
              <a:cs typeface="Arial" panose="020B0604020202020204" pitchFamily="34" charset="0"/>
            </a:endParaRPr>
          </a:p>
          <a:p>
            <a:endParaRPr lang="en-US" sz="2000"/>
          </a:p>
        </p:txBody>
      </p:sp>
      <p:sp>
        <p:nvSpPr>
          <p:cNvPr id="4" name="Slide Number Placeholder 3"/>
          <p:cNvSpPr>
            <a:spLocks noGrp="1"/>
          </p:cNvSpPr>
          <p:nvPr>
            <p:ph type="sldNum" sz="quarter" idx="12"/>
          </p:nvPr>
        </p:nvSpPr>
        <p:spPr/>
        <p:txBody>
          <a:bodyPr/>
          <a:lstStyle/>
          <a:p>
            <a:fld id="{6D22F896-40B5-4ADD-8801-0D06FADFA095}" type="slidenum">
              <a:rPr lang="en-US" smtClean="0"/>
              <a:t>55</a:t>
            </a:fld>
            <a:endParaRPr lang="en-US"/>
          </a:p>
        </p:txBody>
      </p:sp>
      <p:sp>
        <p:nvSpPr>
          <p:cNvPr id="7" name="Footer Placeholder 6">
            <a:extLst>
              <a:ext uri="{FF2B5EF4-FFF2-40B4-BE49-F238E27FC236}">
                <a16:creationId xmlns:a16="http://schemas.microsoft.com/office/drawing/2014/main" id="{2E10034C-5BE6-C24E-94CC-625F085CC8BB}"/>
              </a:ext>
            </a:extLst>
          </p:cNvPr>
          <p:cNvSpPr>
            <a:spLocks noGrp="1"/>
          </p:cNvSpPr>
          <p:nvPr>
            <p:ph type="ftr" sz="quarter" idx="11"/>
          </p:nvPr>
        </p:nvSpPr>
        <p:spPr>
          <a:xfrm>
            <a:off x="4100944" y="6492875"/>
            <a:ext cx="5798127" cy="365125"/>
          </a:xfrm>
        </p:spPr>
        <p:txBody>
          <a:bodyPr/>
          <a:lstStyle/>
          <a:p>
            <a:r>
              <a:rPr lang="en-US">
                <a:hlinkClick r:id="rId3"/>
              </a:rPr>
              <a:t>November 2023</a:t>
            </a:r>
            <a:endParaRPr lang="en-US"/>
          </a:p>
        </p:txBody>
      </p:sp>
    </p:spTree>
    <p:extLst>
      <p:ext uri="{BB962C8B-B14F-4D97-AF65-F5344CB8AC3E}">
        <p14:creationId xmlns:p14="http://schemas.microsoft.com/office/powerpoint/2010/main" val="1370490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4978" y="173003"/>
            <a:ext cx="8876030" cy="646331"/>
          </a:xfrm>
          <a:prstGeom prst="rect">
            <a:avLst/>
          </a:prstGeom>
          <a:noFill/>
        </p:spPr>
        <p:txBody>
          <a:bodyPr wrap="square" rtlCol="0">
            <a:spAutoFit/>
          </a:bodyPr>
          <a:lstStyle/>
          <a:p>
            <a:pPr algn="ctr"/>
            <a:r>
              <a:rPr lang="en-US" sz="3600">
                <a:solidFill>
                  <a:schemeClr val="accent5">
                    <a:lumMod val="60000"/>
                    <a:lumOff val="40000"/>
                  </a:schemeClr>
                </a:solidFill>
                <a:latin typeface="+mj-lt"/>
              </a:rPr>
              <a:t>Hepatitis B-Exposed Infants and Children</a:t>
            </a:r>
          </a:p>
        </p:txBody>
      </p:sp>
      <p:sp>
        <p:nvSpPr>
          <p:cNvPr id="3" name="TextBox 2"/>
          <p:cNvSpPr txBox="1"/>
          <p:nvPr/>
        </p:nvSpPr>
        <p:spPr>
          <a:xfrm>
            <a:off x="310515" y="1472024"/>
            <a:ext cx="11480799" cy="5016758"/>
          </a:xfrm>
          <a:prstGeom prst="rect">
            <a:avLst/>
          </a:prstGeom>
          <a:noFill/>
        </p:spPr>
        <p:txBody>
          <a:bodyPr wrap="square" rtlCol="0">
            <a:spAutoFit/>
          </a:bodyPr>
          <a:lstStyle/>
          <a:p>
            <a:r>
              <a:rPr lang="en-US" sz="2000"/>
              <a:t>Postexposure Prophylaxis (PEP) for infants </a:t>
            </a:r>
            <a:r>
              <a:rPr lang="en-US" sz="2000" u="sng"/>
              <a:t>born to mothers who are HBsAg-positive</a:t>
            </a:r>
            <a:r>
              <a:rPr lang="en-US" sz="2000"/>
              <a:t>,</a:t>
            </a:r>
          </a:p>
          <a:p>
            <a:pPr marL="742950" lvl="1" indent="-285750">
              <a:buFont typeface="Arial" panose="020B0604020202020204" pitchFamily="34" charset="0"/>
              <a:buChar char="•"/>
            </a:pPr>
            <a:r>
              <a:rPr lang="en-US" sz="2000"/>
              <a:t>Administer hepatitis B immune globulin (HBIG) </a:t>
            </a:r>
            <a:r>
              <a:rPr lang="en-US" sz="2000" u="sng"/>
              <a:t>AND</a:t>
            </a:r>
            <a:r>
              <a:rPr lang="en-US" sz="2000"/>
              <a:t> hepatitis B vaccine within 12 hours of birth</a:t>
            </a:r>
          </a:p>
          <a:p>
            <a:pPr marL="742950" lvl="1" indent="-285750">
              <a:buFont typeface="Arial" panose="020B0604020202020204" pitchFamily="34" charset="0"/>
              <a:buChar char="•"/>
            </a:pPr>
            <a:endParaRPr lang="en-US" sz="2000"/>
          </a:p>
          <a:p>
            <a:r>
              <a:rPr lang="en-US" sz="2000"/>
              <a:t>For infants </a:t>
            </a:r>
            <a:r>
              <a:rPr lang="en-US" sz="2000" u="sng"/>
              <a:t>born to mothers whose HBsAg status is unknown</a:t>
            </a:r>
            <a:r>
              <a:rPr lang="en-US" sz="2000"/>
              <a:t>, administer the Hep B vaccine within 12 hours of birth.</a:t>
            </a:r>
          </a:p>
          <a:p>
            <a:pPr marL="800100" lvl="1" indent="-342900">
              <a:buFont typeface="Arial" panose="020B0604020202020204" pitchFamily="34" charset="0"/>
              <a:buChar char="•"/>
            </a:pPr>
            <a:r>
              <a:rPr lang="en-US" sz="2000"/>
              <a:t>And administer HBIG within 12 hours of birth for infants who weigh less than 2000 grams,</a:t>
            </a:r>
          </a:p>
          <a:p>
            <a:pPr marL="742950" lvl="1" indent="-285750">
              <a:buFont typeface="Arial" panose="020B0604020202020204" pitchFamily="34" charset="0"/>
              <a:buChar char="•"/>
            </a:pPr>
            <a:r>
              <a:rPr lang="en-US" sz="2000"/>
              <a:t>HBIG can be administered up to 7 days after birth for infants weighing at least 2000 grams if the mother’s hepatitis B surface antigen (HBsAg) lab result is unavailable at delivery and mother is determined to be HBsAg-positive during that time period</a:t>
            </a:r>
          </a:p>
          <a:p>
            <a:pPr lvl="1"/>
            <a:endParaRPr lang="en-US" sz="2000"/>
          </a:p>
          <a:p>
            <a:pPr lvl="1"/>
            <a:r>
              <a:rPr lang="en-US" sz="2000"/>
              <a:t>For further details on dosing, please visit: </a:t>
            </a:r>
            <a:r>
              <a:rPr lang="en-US" sz="2000">
                <a:hlinkClick r:id="rId3"/>
              </a:rPr>
              <a:t>https://www.cdc.gov/vaccines/pubs/pinkbook/hepb.html</a:t>
            </a:r>
            <a:r>
              <a:rPr lang="en-US" sz="2000"/>
              <a:t>, Epidemiology and Prevention of Vaccine-Preventable Diseases, Hepatitis B chapter</a:t>
            </a:r>
          </a:p>
          <a:p>
            <a:endParaRPr lang="en-US" sz="2000"/>
          </a:p>
          <a:p>
            <a:pPr marL="742950" lvl="1" indent="-285750">
              <a:buFont typeface="Arial" panose="020B0604020202020204" pitchFamily="34" charset="0"/>
              <a:buChar char="•"/>
            </a:pPr>
            <a:endParaRPr lang="en-US" sz="2000"/>
          </a:p>
        </p:txBody>
      </p:sp>
      <p:sp>
        <p:nvSpPr>
          <p:cNvPr id="5" name="Slide Number Placeholder 4"/>
          <p:cNvSpPr>
            <a:spLocks noGrp="1"/>
          </p:cNvSpPr>
          <p:nvPr>
            <p:ph type="sldNum" sz="quarter" idx="12"/>
          </p:nvPr>
        </p:nvSpPr>
        <p:spPr>
          <a:xfrm>
            <a:off x="11067414" y="6193196"/>
            <a:ext cx="723900" cy="427849"/>
          </a:xfrm>
        </p:spPr>
        <p:txBody>
          <a:bodyPr/>
          <a:lstStyle/>
          <a:p>
            <a:fld id="{6D22F896-40B5-4ADD-8801-0D06FADFA095}" type="slidenum">
              <a:rPr lang="en-US" smtClean="0"/>
              <a:t>56</a:t>
            </a:fld>
            <a:endParaRPr lang="en-US"/>
          </a:p>
        </p:txBody>
      </p:sp>
      <p:sp>
        <p:nvSpPr>
          <p:cNvPr id="7" name="Footer Placeholder 6">
            <a:extLst>
              <a:ext uri="{FF2B5EF4-FFF2-40B4-BE49-F238E27FC236}">
                <a16:creationId xmlns:a16="http://schemas.microsoft.com/office/drawing/2014/main" id="{8F57F87B-297B-3141-BAF6-7ADFAC390C9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68050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4910" y="2182534"/>
            <a:ext cx="10073640" cy="3046988"/>
          </a:xfrm>
          <a:prstGeom prst="rect">
            <a:avLst/>
          </a:prstGeom>
        </p:spPr>
        <p:txBody>
          <a:bodyPr wrap="square">
            <a:spAutoFit/>
          </a:bodyPr>
          <a:lstStyle/>
          <a:p>
            <a:r>
              <a:rPr lang="en-US" sz="2400"/>
              <a:t>ACIP Recommendations re: PVST</a:t>
            </a:r>
          </a:p>
          <a:p>
            <a:pPr marL="742950" lvl="1" indent="-285750">
              <a:buFont typeface="Arial" panose="020B0604020202020204" pitchFamily="34" charset="0"/>
              <a:buChar char="•"/>
            </a:pPr>
            <a:r>
              <a:rPr lang="en-US" sz="2400"/>
              <a:t>PVST recommended for infants born to </a:t>
            </a:r>
            <a:r>
              <a:rPr lang="en-US" sz="2400" err="1"/>
              <a:t>HBsAg</a:t>
            </a:r>
            <a:r>
              <a:rPr lang="en-US" sz="2400"/>
              <a:t>-positive and </a:t>
            </a:r>
            <a:r>
              <a:rPr lang="en-US" sz="2400" err="1"/>
              <a:t>HBsAg</a:t>
            </a:r>
            <a:r>
              <a:rPr lang="en-US" sz="2400"/>
              <a:t>-unknown mothers</a:t>
            </a:r>
          </a:p>
          <a:p>
            <a:pPr marL="742950" lvl="1" indent="-285750">
              <a:buFont typeface="Arial" panose="020B0604020202020204" pitchFamily="34" charset="0"/>
              <a:buChar char="•"/>
            </a:pPr>
            <a:r>
              <a:rPr lang="en-US" sz="2400"/>
              <a:t>Testing is recommended 1 to 2 months after completion of the final dose of the </a:t>
            </a:r>
            <a:r>
              <a:rPr lang="en-US" sz="2400" err="1"/>
              <a:t>HepB</a:t>
            </a:r>
            <a:r>
              <a:rPr lang="en-US" sz="2400"/>
              <a:t> vaccine series, at 9-12 months of age (not recommended before 9 mos. of age)</a:t>
            </a:r>
          </a:p>
          <a:p>
            <a:pPr marL="742950" lvl="1" indent="-285750">
              <a:buFont typeface="Arial" panose="020B0604020202020204" pitchFamily="34" charset="0"/>
              <a:buChar char="•"/>
            </a:pPr>
            <a:r>
              <a:rPr lang="en-US" sz="2400"/>
              <a:t>PVST must include hepatitis B surface antigen (</a:t>
            </a:r>
            <a:r>
              <a:rPr lang="en-US" sz="2400" err="1"/>
              <a:t>HBsAg</a:t>
            </a:r>
            <a:r>
              <a:rPr lang="en-US" sz="2400"/>
              <a:t>) </a:t>
            </a:r>
            <a:r>
              <a:rPr lang="en-US" sz="2400" b="1" u="sng"/>
              <a:t>AND</a:t>
            </a:r>
            <a:r>
              <a:rPr lang="en-US" sz="2400" b="1"/>
              <a:t> </a:t>
            </a:r>
            <a:r>
              <a:rPr lang="en-US" sz="2400"/>
              <a:t>hepatitis B surface antibody (anti-HBs) tests</a:t>
            </a:r>
          </a:p>
        </p:txBody>
      </p:sp>
      <p:sp>
        <p:nvSpPr>
          <p:cNvPr id="5" name="TextBox 4"/>
          <p:cNvSpPr txBox="1"/>
          <p:nvPr/>
        </p:nvSpPr>
        <p:spPr>
          <a:xfrm>
            <a:off x="1666875" y="640080"/>
            <a:ext cx="9109710" cy="646331"/>
          </a:xfrm>
          <a:prstGeom prst="rect">
            <a:avLst/>
          </a:prstGeom>
          <a:noFill/>
        </p:spPr>
        <p:txBody>
          <a:bodyPr wrap="square" rtlCol="0">
            <a:spAutoFit/>
          </a:bodyPr>
          <a:lstStyle/>
          <a:p>
            <a:pPr algn="ctr"/>
            <a:r>
              <a:rPr lang="en-US" sz="3600">
                <a:solidFill>
                  <a:schemeClr val="accent5">
                    <a:lumMod val="60000"/>
                    <a:lumOff val="40000"/>
                  </a:schemeClr>
                </a:solidFill>
                <a:latin typeface="+mj-lt"/>
              </a:rPr>
              <a:t>Post-vaccination serologic testing (PVST)</a:t>
            </a:r>
          </a:p>
        </p:txBody>
      </p:sp>
      <p:sp>
        <p:nvSpPr>
          <p:cNvPr id="7" name="TextBox 6"/>
          <p:cNvSpPr txBox="1"/>
          <p:nvPr/>
        </p:nvSpPr>
        <p:spPr>
          <a:xfrm>
            <a:off x="963064" y="5956310"/>
            <a:ext cx="11791950" cy="523220"/>
          </a:xfrm>
          <a:prstGeom prst="rect">
            <a:avLst/>
          </a:prstGeom>
          <a:noFill/>
        </p:spPr>
        <p:txBody>
          <a:bodyPr wrap="square" rtlCol="0">
            <a:spAutoFit/>
          </a:bodyPr>
          <a:lstStyle/>
          <a:p>
            <a:r>
              <a:rPr lang="en-US" sz="1400"/>
              <a:t>*Prevention of Hepatitis B Virus Infection in the United States: Recommendations of the Advisory Committee on Immunization Practices.         MMWR Recommendations and Reports 2018;67(No. RR-1):1–31.</a:t>
            </a:r>
            <a:endParaRPr lang="en-US"/>
          </a:p>
        </p:txBody>
      </p:sp>
      <p:sp>
        <p:nvSpPr>
          <p:cNvPr id="3" name="Slide Number Placeholder 2"/>
          <p:cNvSpPr>
            <a:spLocks noGrp="1"/>
          </p:cNvSpPr>
          <p:nvPr>
            <p:ph type="sldNum" sz="quarter" idx="12"/>
          </p:nvPr>
        </p:nvSpPr>
        <p:spPr/>
        <p:txBody>
          <a:bodyPr/>
          <a:lstStyle/>
          <a:p>
            <a:fld id="{6D22F896-40B5-4ADD-8801-0D06FADFA095}" type="slidenum">
              <a:rPr lang="en-US" smtClean="0"/>
              <a:t>57</a:t>
            </a:fld>
            <a:endParaRPr lang="en-US"/>
          </a:p>
        </p:txBody>
      </p:sp>
      <p:sp>
        <p:nvSpPr>
          <p:cNvPr id="6" name="Footer Placeholder 5">
            <a:extLst>
              <a:ext uri="{FF2B5EF4-FFF2-40B4-BE49-F238E27FC236}">
                <a16:creationId xmlns:a16="http://schemas.microsoft.com/office/drawing/2014/main" id="{F5C13C20-3E8E-0B42-9C57-52FB2BFAA849}"/>
              </a:ext>
            </a:extLst>
          </p:cNvPr>
          <p:cNvSpPr>
            <a:spLocks noGrp="1"/>
          </p:cNvSpPr>
          <p:nvPr>
            <p:ph type="ftr" sz="quarter" idx="11"/>
          </p:nvPr>
        </p:nvSpPr>
        <p:spPr/>
        <p:txBody>
          <a:bodyPr/>
          <a:lstStyle/>
          <a:p>
            <a:r>
              <a:rPr lang="en-US">
                <a:hlinkClick r:id="rId3"/>
              </a:rPr>
              <a:t>November 2023</a:t>
            </a:r>
            <a:endParaRPr lang="en-US"/>
          </a:p>
        </p:txBody>
      </p:sp>
    </p:spTree>
    <p:extLst>
      <p:ext uri="{BB962C8B-B14F-4D97-AF65-F5344CB8AC3E}">
        <p14:creationId xmlns:p14="http://schemas.microsoft.com/office/powerpoint/2010/main" val="3032514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a:xfrm>
            <a:off x="642559" y="310118"/>
            <a:ext cx="10906882" cy="444698"/>
          </a:xfrm>
        </p:spPr>
        <p:txBody>
          <a:bodyPr>
            <a:noAutofit/>
          </a:bodyPr>
          <a:lstStyle/>
          <a:p>
            <a:pPr eaLnBrk="1" hangingPunct="1"/>
            <a:r>
              <a:rPr lang="en-US" sz="3600">
                <a:solidFill>
                  <a:schemeClr val="accent5">
                    <a:lumMod val="60000"/>
                    <a:lumOff val="40000"/>
                  </a:schemeClr>
                </a:solidFill>
                <a:latin typeface="Arial" panose="020B0604020202020204" pitchFamily="34" charset="0"/>
                <a:cs typeface="Arial" panose="020B0604020202020204" pitchFamily="34" charset="0"/>
              </a:rPr>
              <a:t>Hepatitis B Vaccine Recommendations for adults</a:t>
            </a:r>
          </a:p>
        </p:txBody>
      </p:sp>
      <p:sp>
        <p:nvSpPr>
          <p:cNvPr id="802819" name="Text Box 3"/>
          <p:cNvSpPr txBox="1">
            <a:spLocks noChangeArrowheads="1"/>
          </p:cNvSpPr>
          <p:nvPr/>
        </p:nvSpPr>
        <p:spPr bwMode="auto">
          <a:xfrm>
            <a:off x="320842" y="914360"/>
            <a:ext cx="11032958" cy="5909310"/>
          </a:xfrm>
          <a:prstGeom prst="rect">
            <a:avLst/>
          </a:prstGeom>
          <a:noFill/>
          <a:ln w="9525">
            <a:noFill/>
            <a:miter lim="800000"/>
            <a:headEnd/>
            <a:tailEnd/>
          </a:ln>
        </p:spPr>
        <p:txBody>
          <a:bodyPr wrap="square">
            <a:spAutoFit/>
          </a:bodyPr>
          <a:lstStyle/>
          <a:p>
            <a:pPr marL="342900" indent="-342900" defTabSz="685800">
              <a:buFont typeface="Arial" panose="020B0604020202020204" pitchFamily="34" charset="0"/>
              <a:buChar char="•"/>
            </a:pPr>
            <a:r>
              <a:rPr lang="en-US" sz="2000" kern="0">
                <a:cs typeface="Arial" panose="020B0604020202020204" pitchFamily="34" charset="0"/>
              </a:rPr>
              <a:t>All adults aged 19-59 years should receive Hep B vaccine</a:t>
            </a:r>
          </a:p>
          <a:p>
            <a:pPr marL="342900" indent="-342900" defTabSz="685800">
              <a:buFont typeface="Arial" panose="020B0604020202020204" pitchFamily="34" charset="0"/>
              <a:buChar char="•"/>
            </a:pPr>
            <a:r>
              <a:rPr lang="en-US" sz="2000" kern="0">
                <a:cs typeface="Arial" panose="020B0604020202020204" pitchFamily="34" charset="0"/>
              </a:rPr>
              <a:t>Hepatitis B vaccine is recommended for </a:t>
            </a:r>
            <a:r>
              <a:rPr lang="en-US" sz="2000"/>
              <a:t>adults</a:t>
            </a:r>
            <a:r>
              <a:rPr lang="en-US" sz="2000" b="1"/>
              <a:t> age 60 years or older with</a:t>
            </a:r>
            <a:r>
              <a:rPr lang="en-US" sz="2000"/>
              <a:t> risk factors for hepatitis B virus infection </a:t>
            </a:r>
          </a:p>
          <a:p>
            <a:pPr marL="342900" indent="-342900">
              <a:buFont typeface="Arial" panose="020B0604020202020204" pitchFamily="34" charset="0"/>
              <a:buChar char="•"/>
            </a:pPr>
            <a:r>
              <a:rPr lang="en-US" sz="2000" b="1"/>
              <a:t>People age 60 years or older without</a:t>
            </a:r>
            <a:r>
              <a:rPr lang="en-US" sz="2000"/>
              <a:t> known risk factors for hepatitis B virus   infection </a:t>
            </a:r>
            <a:r>
              <a:rPr lang="en-US" sz="2000" b="1"/>
              <a:t>may</a:t>
            </a:r>
            <a:r>
              <a:rPr lang="en-US" sz="2000"/>
              <a:t> also complete a </a:t>
            </a:r>
            <a:r>
              <a:rPr lang="en-US" sz="2000" err="1"/>
              <a:t>HepB</a:t>
            </a:r>
            <a:r>
              <a:rPr lang="en-US" sz="2000"/>
              <a:t> vaccine series.</a:t>
            </a:r>
          </a:p>
          <a:p>
            <a:pPr marL="342900" indent="-342900">
              <a:buFont typeface="Arial" panose="020B0604020202020204" pitchFamily="34" charset="0"/>
              <a:buChar char="•"/>
            </a:pPr>
            <a:r>
              <a:rPr lang="en-US" sz="2000"/>
              <a:t>Risk factors for hepatitis B virus infection include:</a:t>
            </a:r>
          </a:p>
          <a:p>
            <a:pPr marL="1200150" lvl="2" indent="-285750">
              <a:buFont typeface="Arial" panose="020B0604020202020204" pitchFamily="34" charset="0"/>
              <a:buChar char="•"/>
            </a:pPr>
            <a:r>
              <a:rPr lang="en-US" sz="2000" b="1"/>
              <a:t>Chronic liver disease</a:t>
            </a:r>
          </a:p>
          <a:p>
            <a:pPr marL="1200150" lvl="2" indent="-285750">
              <a:buFont typeface="Arial" panose="020B0604020202020204" pitchFamily="34" charset="0"/>
              <a:buChar char="•"/>
            </a:pPr>
            <a:r>
              <a:rPr lang="en-US" sz="2000" b="1"/>
              <a:t>Patients on dialysis</a:t>
            </a:r>
            <a:r>
              <a:rPr lang="en-US" sz="2000"/>
              <a:t> </a:t>
            </a:r>
          </a:p>
          <a:p>
            <a:pPr marL="1200150" lvl="2" indent="-285750">
              <a:buFont typeface="Arial" panose="020B0604020202020204" pitchFamily="34" charset="0"/>
              <a:buChar char="•"/>
            </a:pPr>
            <a:r>
              <a:rPr lang="en-US" sz="2000" b="1"/>
              <a:t>HIV infection</a:t>
            </a:r>
            <a:endParaRPr lang="en-US" sz="2000"/>
          </a:p>
          <a:p>
            <a:pPr marL="1200150" lvl="2" indent="-285750">
              <a:buFont typeface="Arial" panose="020B0604020202020204" pitchFamily="34" charset="0"/>
              <a:buChar char="•"/>
            </a:pPr>
            <a:r>
              <a:rPr lang="en-US" sz="2000" b="1"/>
              <a:t>Sexual exposure risk</a:t>
            </a:r>
            <a:r>
              <a:rPr lang="en-US" sz="2000"/>
              <a:t> </a:t>
            </a:r>
          </a:p>
          <a:p>
            <a:pPr marL="1200150" lvl="2" indent="-285750">
              <a:buFont typeface="Arial" panose="020B0604020202020204" pitchFamily="34" charset="0"/>
              <a:buChar char="•"/>
            </a:pPr>
            <a:r>
              <a:rPr lang="en-US" sz="2000" b="1"/>
              <a:t>Current or recent injection drug use</a:t>
            </a:r>
            <a:endParaRPr lang="en-US" sz="2000"/>
          </a:p>
          <a:p>
            <a:pPr marL="1200150" lvl="2" indent="-285750">
              <a:buFont typeface="Arial" panose="020B0604020202020204" pitchFamily="34" charset="0"/>
              <a:buChar char="•"/>
            </a:pPr>
            <a:r>
              <a:rPr lang="en-US" sz="2000" b="1"/>
              <a:t>Percutaneous or mucosal risk for exposure to blood</a:t>
            </a:r>
            <a:r>
              <a:rPr lang="en-US" sz="2000"/>
              <a:t> </a:t>
            </a:r>
          </a:p>
          <a:p>
            <a:pPr marL="1200150" lvl="2" indent="-285750">
              <a:buFont typeface="Arial" panose="020B0604020202020204" pitchFamily="34" charset="0"/>
              <a:buChar char="•"/>
            </a:pPr>
            <a:r>
              <a:rPr lang="en-US" sz="2000" b="1"/>
              <a:t>Incarceration</a:t>
            </a:r>
            <a:endParaRPr lang="en-US" sz="2000"/>
          </a:p>
          <a:p>
            <a:pPr marL="1200150" lvl="2" indent="-285750">
              <a:buFont typeface="Arial" panose="020B0604020202020204" pitchFamily="34" charset="0"/>
              <a:buChar char="•"/>
            </a:pPr>
            <a:r>
              <a:rPr lang="en-US" sz="2000" b="1"/>
              <a:t>Travel in countries with high or intermediate endemic hepatitis B</a:t>
            </a:r>
            <a:endParaRPr lang="en-US" sz="2000"/>
          </a:p>
          <a:p>
            <a:pPr marL="504528" lvl="1" indent="-161628" defTabSz="514350">
              <a:buFontTx/>
              <a:buChar char="•"/>
            </a:pPr>
            <a:endParaRPr lang="en-US" sz="2000" kern="0">
              <a:cs typeface="Arial" panose="020B0604020202020204" pitchFamily="34" charset="0"/>
            </a:endParaRPr>
          </a:p>
          <a:p>
            <a:pPr marL="47328" indent="-161628" defTabSz="514350">
              <a:buFontTx/>
              <a:buChar char="•"/>
            </a:pPr>
            <a:r>
              <a:rPr lang="en-US" sz="2000"/>
              <a:t>Persons who have completed a </a:t>
            </a:r>
            <a:r>
              <a:rPr lang="en-US" sz="2000" err="1"/>
              <a:t>HepB</a:t>
            </a:r>
            <a:r>
              <a:rPr lang="en-US" sz="2000"/>
              <a:t> vaccination series at any point or who have a history of HBV infection should not receive additional </a:t>
            </a:r>
            <a:r>
              <a:rPr lang="en-US" sz="2000" err="1"/>
              <a:t>HepB</a:t>
            </a:r>
            <a:r>
              <a:rPr lang="en-US" sz="2000"/>
              <a:t> vaccination, although there is no evidence that receiving additional vaccine doses is harmful</a:t>
            </a:r>
            <a:endParaRPr lang="en-US" sz="2000" kern="0">
              <a:cs typeface="Arial" panose="020B0604020202020204" pitchFamily="34" charset="0"/>
            </a:endParaRPr>
          </a:p>
          <a:p>
            <a:pPr marL="504528" lvl="1" indent="-161628" defTabSz="514350">
              <a:buFontTx/>
              <a:buChar char="•"/>
            </a:pPr>
            <a:endParaRPr lang="en-US" kern="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D22F896-40B5-4ADD-8801-0D06FADFA095}" type="slidenum">
              <a:rPr lang="en-US" smtClean="0"/>
              <a:t>58</a:t>
            </a:fld>
            <a:endParaRPr lang="en-US"/>
          </a:p>
        </p:txBody>
      </p:sp>
      <p:sp>
        <p:nvSpPr>
          <p:cNvPr id="5" name="Footer Placeholder 4">
            <a:extLst>
              <a:ext uri="{FF2B5EF4-FFF2-40B4-BE49-F238E27FC236}">
                <a16:creationId xmlns:a16="http://schemas.microsoft.com/office/drawing/2014/main" id="{D08340D7-853D-3E41-AF0F-79F4A25A04A3}"/>
              </a:ext>
            </a:extLst>
          </p:cNvPr>
          <p:cNvSpPr>
            <a:spLocks noGrp="1"/>
          </p:cNvSpPr>
          <p:nvPr>
            <p:ph type="ftr" sz="quarter" idx="11"/>
          </p:nvPr>
        </p:nvSpPr>
        <p:spPr>
          <a:xfrm>
            <a:off x="2549236" y="6675437"/>
            <a:ext cx="8160328" cy="365125"/>
          </a:xfrm>
        </p:spPr>
        <p:txBody>
          <a:bodyPr/>
          <a:lstStyle/>
          <a:p>
            <a:r>
              <a:rPr lang="en-US">
                <a:hlinkClick r:id="rId3"/>
              </a:rPr>
              <a:t>November 2023</a:t>
            </a:r>
            <a:endParaRPr lang="en-US"/>
          </a:p>
        </p:txBody>
      </p:sp>
    </p:spTree>
    <p:extLst>
      <p:ext uri="{BB962C8B-B14F-4D97-AF65-F5344CB8AC3E}">
        <p14:creationId xmlns:p14="http://schemas.microsoft.com/office/powerpoint/2010/main" val="892861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28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281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281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281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2819">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281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2819">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2819">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28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59</a:t>
            </a:fld>
            <a:endParaRPr lang="en-US"/>
          </a:p>
        </p:txBody>
      </p:sp>
      <p:sp>
        <p:nvSpPr>
          <p:cNvPr id="3" name="Rectangle 2"/>
          <p:cNvSpPr txBox="1">
            <a:spLocks noChangeArrowheads="1"/>
          </p:cNvSpPr>
          <p:nvPr/>
        </p:nvSpPr>
        <p:spPr>
          <a:xfrm>
            <a:off x="1044925" y="66848"/>
            <a:ext cx="10473267"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a:solidFill>
                  <a:srgbClr val="FFFF99"/>
                </a:solidFill>
              </a:rPr>
              <a:t>Meningococcal Disease </a:t>
            </a:r>
            <a:r>
              <a:rPr lang="en-US" sz="2800">
                <a:solidFill>
                  <a:srgbClr val="FFFF99"/>
                </a:solidFill>
              </a:rPr>
              <a:t>(caused by N. meningitidis)</a:t>
            </a:r>
            <a:endParaRPr lang="en-US" sz="3600">
              <a:solidFill>
                <a:srgbClr val="FFFF99"/>
              </a:solidFill>
            </a:endParaRPr>
          </a:p>
        </p:txBody>
      </p:sp>
      <p:sp>
        <p:nvSpPr>
          <p:cNvPr id="5" name="TextBox 4"/>
          <p:cNvSpPr txBox="1"/>
          <p:nvPr/>
        </p:nvSpPr>
        <p:spPr>
          <a:xfrm>
            <a:off x="237066" y="963939"/>
            <a:ext cx="11717867" cy="4893647"/>
          </a:xfrm>
          <a:prstGeom prst="rect">
            <a:avLst/>
          </a:prstGeom>
          <a:noFill/>
        </p:spPr>
        <p:txBody>
          <a:bodyPr wrap="square" rtlCol="0">
            <a:spAutoFit/>
          </a:bodyPr>
          <a:lstStyle/>
          <a:p>
            <a:pPr marL="285750" indent="-285750">
              <a:buFont typeface="Arial" panose="020B0604020202020204" pitchFamily="34" charset="0"/>
              <a:buChar char="•"/>
            </a:pPr>
            <a:r>
              <a:rPr lang="en-US" sz="2400"/>
              <a:t>Usually presents as meningitis, bacteremia or both</a:t>
            </a:r>
          </a:p>
          <a:p>
            <a:pPr marL="742950" lvl="1" indent="-285750">
              <a:buFont typeface="Arial" panose="020B0604020202020204" pitchFamily="34" charset="0"/>
              <a:buChar char="•"/>
            </a:pPr>
            <a:r>
              <a:rPr lang="en-US" sz="2400"/>
              <a:t>Transmitted through direct contact with respiratory tract secretions                      from patients and asymptomatic carriers</a:t>
            </a:r>
          </a:p>
          <a:p>
            <a:pPr marL="742950" lvl="1" indent="-285750">
              <a:buFont typeface="Arial" panose="020B0604020202020204" pitchFamily="34" charset="0"/>
              <a:buChar char="•"/>
            </a:pPr>
            <a:r>
              <a:rPr lang="en-US" sz="2400"/>
              <a:t>Nasopharyngeal carriage rate is highest in adolescents and young adults in the U.S.</a:t>
            </a:r>
          </a:p>
          <a:p>
            <a:pPr marL="742950" lvl="1" indent="-285750">
              <a:buFont typeface="Arial" panose="020B0604020202020204" pitchFamily="34" charset="0"/>
              <a:buChar char="•"/>
            </a:pPr>
            <a:r>
              <a:rPr lang="en-US" sz="2400"/>
              <a:t>Incidence of meningococcal disease declined during 2020– 2021, but increased in 2022 </a:t>
            </a:r>
          </a:p>
          <a:p>
            <a:pPr marL="742950" lvl="1" indent="-285750">
              <a:buFont typeface="Arial" panose="020B0604020202020204" pitchFamily="34" charset="0"/>
              <a:buChar char="•"/>
            </a:pPr>
            <a:r>
              <a:rPr lang="en-US" sz="2400"/>
              <a:t>Recent outbreaks in the US (people experiencing homelessness, men who have sex with men) </a:t>
            </a:r>
          </a:p>
          <a:p>
            <a:pPr marL="742950" lvl="1" indent="-285750">
              <a:buFont typeface="Arial" panose="020B0604020202020204" pitchFamily="34" charset="0"/>
              <a:buChar char="•"/>
            </a:pPr>
            <a:r>
              <a:rPr lang="en-US" sz="2400"/>
              <a:t>New strains emerging in the US – Predominantly affecting racial and ethnic minority groups – Unclear how this will change overall epidemiology </a:t>
            </a:r>
          </a:p>
          <a:p>
            <a:pPr marL="742950" lvl="1" indent="-285750">
              <a:buFont typeface="Arial" panose="020B0604020202020204" pitchFamily="34" charset="0"/>
              <a:buChar char="•"/>
            </a:pPr>
            <a:r>
              <a:rPr lang="en-US" sz="2400"/>
              <a:t>More complete 2021 and 2022 data are needed </a:t>
            </a:r>
          </a:p>
          <a:p>
            <a:pPr marL="742950" lvl="1" indent="-285750">
              <a:buFont typeface="Arial" panose="020B0604020202020204" pitchFamily="34" charset="0"/>
              <a:buChar char="•"/>
            </a:pPr>
            <a:r>
              <a:rPr lang="en-US" sz="2400"/>
              <a:t>More years of data needed to understand post-COVID-19 epidemiology</a:t>
            </a:r>
          </a:p>
        </p:txBody>
      </p:sp>
      <p:sp>
        <p:nvSpPr>
          <p:cNvPr id="7" name="Footer Placeholder 6">
            <a:extLst>
              <a:ext uri="{FF2B5EF4-FFF2-40B4-BE49-F238E27FC236}">
                <a16:creationId xmlns:a16="http://schemas.microsoft.com/office/drawing/2014/main" id="{2AC4134A-545A-5D43-A2A8-5762E6146293}"/>
              </a:ext>
            </a:extLst>
          </p:cNvPr>
          <p:cNvSpPr>
            <a:spLocks noGrp="1"/>
          </p:cNvSpPr>
          <p:nvPr>
            <p:ph type="ftr" sz="quarter" idx="11"/>
          </p:nvPr>
        </p:nvSpPr>
        <p:spPr/>
        <p:txBody>
          <a:bodyPr/>
          <a:lstStyle/>
          <a:p>
            <a:r>
              <a:rPr lang="en-US">
                <a:hlinkClick r:id="rId3"/>
              </a:rPr>
              <a:t>November 2023</a:t>
            </a:r>
            <a:endParaRPr lang="en-US"/>
          </a:p>
        </p:txBody>
      </p:sp>
    </p:spTree>
    <p:extLst>
      <p:ext uri="{BB962C8B-B14F-4D97-AF65-F5344CB8AC3E}">
        <p14:creationId xmlns:p14="http://schemas.microsoft.com/office/powerpoint/2010/main" val="226290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idx="4294967295"/>
          </p:nvPr>
        </p:nvSpPr>
        <p:spPr>
          <a:xfrm>
            <a:off x="2095500" y="553453"/>
            <a:ext cx="7772400" cy="1143000"/>
          </a:xfrm>
        </p:spPr>
        <p:txBody>
          <a:bodyPr/>
          <a:lstStyle/>
          <a:p>
            <a:pPr algn="ctr"/>
            <a:r>
              <a:rPr lang="en-US" sz="3600">
                <a:solidFill>
                  <a:srgbClr val="FFFF99"/>
                </a:solidFill>
              </a:rPr>
              <a:t>Advisory Committee on Immunization Practices (ACIP)</a:t>
            </a:r>
          </a:p>
        </p:txBody>
      </p:sp>
      <p:sp>
        <p:nvSpPr>
          <p:cNvPr id="21508" name="Rectangle 4"/>
          <p:cNvSpPr>
            <a:spLocks noGrp="1" noChangeArrowheads="1"/>
          </p:cNvSpPr>
          <p:nvPr>
            <p:ph type="body" idx="4294967295"/>
          </p:nvPr>
        </p:nvSpPr>
        <p:spPr>
          <a:xfrm>
            <a:off x="437285" y="1816601"/>
            <a:ext cx="8001000" cy="4419600"/>
          </a:xfrm>
        </p:spPr>
        <p:txBody>
          <a:bodyPr>
            <a:normAutofit fontScale="92500" lnSpcReduction="20000"/>
          </a:bodyPr>
          <a:lstStyle/>
          <a:p>
            <a:pPr>
              <a:buFont typeface="Arial" pitchFamily="34" charset="0"/>
              <a:buChar char="•"/>
              <a:defRPr/>
            </a:pPr>
            <a:r>
              <a:rPr lang="en-US" sz="2000">
                <a:solidFill>
                  <a:schemeClr val="tx1"/>
                </a:solidFill>
              </a:rPr>
              <a:t>15 voting members with expertise in one or more of the following:</a:t>
            </a:r>
          </a:p>
          <a:p>
            <a:pPr marL="1028700">
              <a:defRPr/>
            </a:pPr>
            <a:r>
              <a:rPr lang="en-US" sz="2000">
                <a:solidFill>
                  <a:schemeClr val="tx1"/>
                </a:solidFill>
              </a:rPr>
              <a:t>Vaccinology</a:t>
            </a:r>
          </a:p>
          <a:p>
            <a:pPr marL="1028700">
              <a:defRPr/>
            </a:pPr>
            <a:r>
              <a:rPr lang="en-US" sz="2000">
                <a:solidFill>
                  <a:schemeClr val="tx1"/>
                </a:solidFill>
              </a:rPr>
              <a:t>Immunology</a:t>
            </a:r>
          </a:p>
          <a:p>
            <a:pPr marL="1028700">
              <a:defRPr/>
            </a:pPr>
            <a:r>
              <a:rPr lang="en-US" sz="2000">
                <a:solidFill>
                  <a:schemeClr val="tx1"/>
                </a:solidFill>
              </a:rPr>
              <a:t>Infectious diseases ; Virology		</a:t>
            </a:r>
          </a:p>
          <a:p>
            <a:pPr marL="1028700">
              <a:defRPr/>
            </a:pPr>
            <a:r>
              <a:rPr lang="en-US" sz="2000">
                <a:solidFill>
                  <a:schemeClr val="tx1"/>
                </a:solidFill>
              </a:rPr>
              <a:t>Pediatrics</a:t>
            </a:r>
          </a:p>
          <a:p>
            <a:pPr marL="1028700">
              <a:defRPr/>
            </a:pPr>
            <a:r>
              <a:rPr lang="en-US" sz="2000">
                <a:solidFill>
                  <a:schemeClr val="tx1"/>
                </a:solidFill>
              </a:rPr>
              <a:t>Internal Medicine; Family medicine</a:t>
            </a:r>
          </a:p>
          <a:p>
            <a:pPr marL="1028700">
              <a:defRPr/>
            </a:pPr>
            <a:r>
              <a:rPr lang="en-US" sz="2000">
                <a:solidFill>
                  <a:schemeClr val="tx1"/>
                </a:solidFill>
              </a:rPr>
              <a:t>Nursing</a:t>
            </a:r>
          </a:p>
          <a:p>
            <a:pPr marL="1028700">
              <a:defRPr/>
            </a:pPr>
            <a:r>
              <a:rPr lang="en-US" sz="2000">
                <a:solidFill>
                  <a:schemeClr val="tx1"/>
                </a:solidFill>
              </a:rPr>
              <a:t>Preventive medicine</a:t>
            </a:r>
          </a:p>
          <a:p>
            <a:pPr marL="1028700">
              <a:defRPr/>
            </a:pPr>
            <a:r>
              <a:rPr lang="en-US" sz="2000">
                <a:solidFill>
                  <a:schemeClr val="tx1"/>
                </a:solidFill>
              </a:rPr>
              <a:t>Public health</a:t>
            </a:r>
          </a:p>
          <a:p>
            <a:pPr marL="1028700">
              <a:defRPr/>
            </a:pPr>
            <a:r>
              <a:rPr lang="en-US" sz="2000">
                <a:solidFill>
                  <a:schemeClr val="tx1"/>
                </a:solidFill>
              </a:rPr>
              <a:t>Consumer perspectives and/or social and community aspects of immunization programs </a:t>
            </a:r>
          </a:p>
          <a:p>
            <a:pPr marL="685800" indent="0">
              <a:buNone/>
              <a:defRPr/>
            </a:pPr>
            <a:endParaRPr lang="en-US" sz="1200">
              <a:solidFill>
                <a:schemeClr val="tx1"/>
              </a:solidFill>
            </a:endParaRPr>
          </a:p>
          <a:p>
            <a:pPr marL="55563" indent="346075">
              <a:spcBef>
                <a:spcPts val="0"/>
              </a:spcBef>
              <a:defRPr/>
            </a:pPr>
            <a:r>
              <a:rPr lang="en-US" sz="2000">
                <a:solidFill>
                  <a:schemeClr val="tx1"/>
                </a:solidFill>
              </a:rPr>
              <a:t>ACIP develops recommendations and schedules for the use of</a:t>
            </a:r>
          </a:p>
          <a:p>
            <a:pPr marL="55563" indent="346075">
              <a:spcBef>
                <a:spcPts val="0"/>
              </a:spcBef>
              <a:buNone/>
              <a:defRPr/>
            </a:pPr>
            <a:r>
              <a:rPr lang="en-US" sz="2000">
                <a:solidFill>
                  <a:schemeClr val="tx1"/>
                </a:solidFill>
              </a:rPr>
              <a:t>     licensed vaccines</a:t>
            </a:r>
          </a:p>
        </p:txBody>
      </p:sp>
      <p:pic>
        <p:nvPicPr>
          <p:cNvPr id="202755" name="Picture 5" descr="cdc logo"/>
          <p:cNvPicPr>
            <a:picLocks noChangeAspect="1" noChangeArrowheads="1"/>
          </p:cNvPicPr>
          <p:nvPr/>
        </p:nvPicPr>
        <p:blipFill>
          <a:blip r:embed="rId3" cstate="print"/>
          <a:srcRect/>
          <a:stretch>
            <a:fillRect/>
          </a:stretch>
        </p:blipFill>
        <p:spPr bwMode="auto">
          <a:xfrm>
            <a:off x="10230715" y="5769309"/>
            <a:ext cx="1524000" cy="653382"/>
          </a:xfrm>
          <a:prstGeom prst="rect">
            <a:avLst/>
          </a:prstGeom>
          <a:noFill/>
          <a:ln w="9525">
            <a:solidFill>
              <a:schemeClr val="bg1"/>
            </a:solidFill>
            <a:miter lim="800000"/>
            <a:headEnd/>
            <a:tailEnd/>
          </a:ln>
        </p:spPr>
      </p:pic>
      <p:sp>
        <p:nvSpPr>
          <p:cNvPr id="3" name="Slide Number Placeholder 2"/>
          <p:cNvSpPr>
            <a:spLocks noGrp="1"/>
          </p:cNvSpPr>
          <p:nvPr>
            <p:ph type="sldNum" sz="quarter" idx="12"/>
          </p:nvPr>
        </p:nvSpPr>
        <p:spPr/>
        <p:txBody>
          <a:bodyPr/>
          <a:lstStyle/>
          <a:p>
            <a:fld id="{6D22F896-40B5-4ADD-8801-0D06FADFA095}" type="slidenum">
              <a:rPr lang="en-US" smtClean="0"/>
              <a:t>6</a:t>
            </a:fld>
            <a:endParaRPr lang="en-US"/>
          </a:p>
        </p:txBody>
      </p:sp>
      <p:sp>
        <p:nvSpPr>
          <p:cNvPr id="4" name="Footer Placeholder 3">
            <a:extLst>
              <a:ext uri="{FF2B5EF4-FFF2-40B4-BE49-F238E27FC236}">
                <a16:creationId xmlns:a16="http://schemas.microsoft.com/office/drawing/2014/main" id="{62794C4C-655B-F745-B5D8-069FFED9A02A}"/>
              </a:ext>
            </a:extLst>
          </p:cNvPr>
          <p:cNvSpPr>
            <a:spLocks noGrp="1"/>
          </p:cNvSpPr>
          <p:nvPr>
            <p:ph type="ftr" sz="quarter" idx="11"/>
          </p:nvPr>
        </p:nvSpPr>
        <p:spPr/>
        <p:txBody>
          <a:bodyPr/>
          <a:lstStyle/>
          <a:p>
            <a:r>
              <a:rPr lang="en-US"/>
              <a:t>November 2023</a:t>
            </a:r>
          </a:p>
        </p:txBody>
      </p:sp>
      <p:pic>
        <p:nvPicPr>
          <p:cNvPr id="6" name="Picture 5" descr="A person in a white coat with a stethoscope around her neck&#10;&#10;Description automatically generated">
            <a:extLst>
              <a:ext uri="{FF2B5EF4-FFF2-40B4-BE49-F238E27FC236}">
                <a16:creationId xmlns:a16="http://schemas.microsoft.com/office/drawing/2014/main" id="{7B6FB1E3-DD34-728D-0E43-DAF04A1FA483}"/>
              </a:ext>
            </a:extLst>
          </p:cNvPr>
          <p:cNvPicPr>
            <a:picLocks noChangeAspect="1"/>
          </p:cNvPicPr>
          <p:nvPr/>
        </p:nvPicPr>
        <p:blipFill>
          <a:blip r:embed="rId4"/>
          <a:stretch>
            <a:fillRect/>
          </a:stretch>
        </p:blipFill>
        <p:spPr>
          <a:xfrm>
            <a:off x="8235950" y="2089735"/>
            <a:ext cx="3492500" cy="2413000"/>
          </a:xfrm>
          <a:prstGeom prst="rect">
            <a:avLst/>
          </a:prstGeom>
        </p:spPr>
      </p:pic>
    </p:spTree>
    <p:extLst>
      <p:ext uri="{BB962C8B-B14F-4D97-AF65-F5344CB8AC3E}">
        <p14:creationId xmlns:p14="http://schemas.microsoft.com/office/powerpoint/2010/main" val="180606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C7B6-5DF3-D4D5-6B2B-9235817FC610}"/>
              </a:ext>
            </a:extLst>
          </p:cNvPr>
          <p:cNvSpPr>
            <a:spLocks noGrp="1"/>
          </p:cNvSpPr>
          <p:nvPr>
            <p:ph type="title"/>
          </p:nvPr>
        </p:nvSpPr>
        <p:spPr/>
        <p:txBody>
          <a:bodyPr/>
          <a:lstStyle/>
          <a:p>
            <a:endParaRPr lang="en-US"/>
          </a:p>
        </p:txBody>
      </p:sp>
      <p:pic>
        <p:nvPicPr>
          <p:cNvPr id="8" name="Content Placeholder 7" descr="Chart, line chart&#10;&#10;Description automatically generated">
            <a:extLst>
              <a:ext uri="{FF2B5EF4-FFF2-40B4-BE49-F238E27FC236}">
                <a16:creationId xmlns:a16="http://schemas.microsoft.com/office/drawing/2014/main" id="{503675D8-6BBA-B5D8-625C-0581ACDB00DD}"/>
              </a:ext>
            </a:extLst>
          </p:cNvPr>
          <p:cNvPicPr>
            <a:picLocks noGrp="1" noChangeAspect="1"/>
          </p:cNvPicPr>
          <p:nvPr>
            <p:ph idx="1"/>
          </p:nvPr>
        </p:nvPicPr>
        <p:blipFill>
          <a:blip r:embed="rId2"/>
          <a:stretch>
            <a:fillRect/>
          </a:stretch>
        </p:blipFill>
        <p:spPr>
          <a:xfrm>
            <a:off x="844539" y="552574"/>
            <a:ext cx="9783704" cy="5624389"/>
          </a:xfrm>
        </p:spPr>
      </p:pic>
      <p:sp>
        <p:nvSpPr>
          <p:cNvPr id="6" name="Slide Number Placeholder 5">
            <a:extLst>
              <a:ext uri="{FF2B5EF4-FFF2-40B4-BE49-F238E27FC236}">
                <a16:creationId xmlns:a16="http://schemas.microsoft.com/office/drawing/2014/main" id="{7A9ECE2D-5767-A542-9985-4F9FF5D6F7EE}"/>
              </a:ext>
            </a:extLst>
          </p:cNvPr>
          <p:cNvSpPr>
            <a:spLocks noGrp="1"/>
          </p:cNvSpPr>
          <p:nvPr>
            <p:ph type="sldNum" sz="quarter" idx="12"/>
          </p:nvPr>
        </p:nvSpPr>
        <p:spPr/>
        <p:txBody>
          <a:bodyPr/>
          <a:lstStyle/>
          <a:p>
            <a:fld id="{6D22F896-40B5-4ADD-8801-0D06FADFA095}" type="slidenum">
              <a:rPr lang="en-US" smtClean="0"/>
              <a:t>60</a:t>
            </a:fld>
            <a:endParaRPr lang="en-US"/>
          </a:p>
        </p:txBody>
      </p:sp>
      <p:sp>
        <p:nvSpPr>
          <p:cNvPr id="3" name="Footer Placeholder 2">
            <a:extLst>
              <a:ext uri="{FF2B5EF4-FFF2-40B4-BE49-F238E27FC236}">
                <a16:creationId xmlns:a16="http://schemas.microsoft.com/office/drawing/2014/main" id="{3FC9D29C-03DE-F96D-6350-608C86DD6477}"/>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808646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16B7-BC9F-6413-34C3-475978BEE1DF}"/>
              </a:ext>
            </a:extLst>
          </p:cNvPr>
          <p:cNvSpPr>
            <a:spLocks noGrp="1"/>
          </p:cNvSpPr>
          <p:nvPr>
            <p:ph type="title"/>
          </p:nvPr>
        </p:nvSpPr>
        <p:spPr/>
        <p:txBody>
          <a:bodyPr/>
          <a:lstStyle/>
          <a:p>
            <a:endParaRPr lang="en-US"/>
          </a:p>
        </p:txBody>
      </p:sp>
      <p:pic>
        <p:nvPicPr>
          <p:cNvPr id="8" name="Content Placeholder 7" descr="Chart, line chart&#10;&#10;Description automatically generated">
            <a:extLst>
              <a:ext uri="{FF2B5EF4-FFF2-40B4-BE49-F238E27FC236}">
                <a16:creationId xmlns:a16="http://schemas.microsoft.com/office/drawing/2014/main" id="{7F80EF3D-8BE1-68F2-73A5-097808CB6ECA}"/>
              </a:ext>
            </a:extLst>
          </p:cNvPr>
          <p:cNvPicPr>
            <a:picLocks noGrp="1" noChangeAspect="1"/>
          </p:cNvPicPr>
          <p:nvPr>
            <p:ph idx="1"/>
          </p:nvPr>
        </p:nvPicPr>
        <p:blipFill>
          <a:blip r:embed="rId3"/>
          <a:stretch>
            <a:fillRect/>
          </a:stretch>
        </p:blipFill>
        <p:spPr>
          <a:xfrm>
            <a:off x="433137" y="131097"/>
            <a:ext cx="11546002" cy="6045868"/>
          </a:xfrm>
        </p:spPr>
      </p:pic>
      <p:sp>
        <p:nvSpPr>
          <p:cNvPr id="5" name="Footer Placeholder 4">
            <a:extLst>
              <a:ext uri="{FF2B5EF4-FFF2-40B4-BE49-F238E27FC236}">
                <a16:creationId xmlns:a16="http://schemas.microsoft.com/office/drawing/2014/main" id="{2A3C0F88-85B6-EEE6-EFE2-035C539A8846}"/>
              </a:ext>
            </a:extLst>
          </p:cNvPr>
          <p:cNvSpPr>
            <a:spLocks noGrp="1"/>
          </p:cNvSpPr>
          <p:nvPr>
            <p:ph type="ftr" sz="quarter" idx="11"/>
          </p:nvPr>
        </p:nvSpPr>
        <p:spPr>
          <a:xfrm>
            <a:off x="-1046746" y="6235728"/>
            <a:ext cx="4114800" cy="365125"/>
          </a:xfrm>
        </p:spPr>
        <p:txBody>
          <a:bodyPr/>
          <a:lstStyle/>
          <a:p>
            <a:r>
              <a:rPr lang="en-US"/>
              <a:t>November 2023</a:t>
            </a:r>
          </a:p>
        </p:txBody>
      </p:sp>
      <p:sp>
        <p:nvSpPr>
          <p:cNvPr id="6" name="Slide Number Placeholder 5">
            <a:extLst>
              <a:ext uri="{FF2B5EF4-FFF2-40B4-BE49-F238E27FC236}">
                <a16:creationId xmlns:a16="http://schemas.microsoft.com/office/drawing/2014/main" id="{9987979C-A077-4886-2730-26D12509FC00}"/>
              </a:ext>
            </a:extLst>
          </p:cNvPr>
          <p:cNvSpPr>
            <a:spLocks noGrp="1"/>
          </p:cNvSpPr>
          <p:nvPr>
            <p:ph type="sldNum" sz="quarter" idx="12"/>
          </p:nvPr>
        </p:nvSpPr>
        <p:spPr/>
        <p:txBody>
          <a:bodyPr/>
          <a:lstStyle/>
          <a:p>
            <a:fld id="{6D22F896-40B5-4ADD-8801-0D06FADFA095}" type="slidenum">
              <a:rPr lang="en-US" smtClean="0"/>
              <a:t>61</a:t>
            </a:fld>
            <a:endParaRPr lang="en-US"/>
          </a:p>
        </p:txBody>
      </p:sp>
      <p:sp>
        <p:nvSpPr>
          <p:cNvPr id="3" name="TextBox 2">
            <a:extLst>
              <a:ext uri="{FF2B5EF4-FFF2-40B4-BE49-F238E27FC236}">
                <a16:creationId xmlns:a16="http://schemas.microsoft.com/office/drawing/2014/main" id="{2824190C-FA02-9B53-C302-E1061AAD5077}"/>
              </a:ext>
            </a:extLst>
          </p:cNvPr>
          <p:cNvSpPr txBox="1"/>
          <p:nvPr/>
        </p:nvSpPr>
        <p:spPr>
          <a:xfrm>
            <a:off x="1150469" y="6474951"/>
            <a:ext cx="10828670" cy="369332"/>
          </a:xfrm>
          <a:prstGeom prst="rect">
            <a:avLst/>
          </a:prstGeom>
          <a:noFill/>
        </p:spPr>
        <p:txBody>
          <a:bodyPr wrap="none" rtlCol="0">
            <a:spAutoFit/>
          </a:bodyPr>
          <a:lstStyle/>
          <a:p>
            <a:r>
              <a:rPr lang="en-US"/>
              <a:t>https://</a:t>
            </a:r>
            <a:r>
              <a:rPr lang="en-US" err="1"/>
              <a:t>www.cdc.gov</a:t>
            </a:r>
            <a:r>
              <a:rPr lang="en-US"/>
              <a:t>/vaccines/</a:t>
            </a:r>
            <a:r>
              <a:rPr lang="en-US" err="1"/>
              <a:t>acip</a:t>
            </a:r>
            <a:r>
              <a:rPr lang="en-US"/>
              <a:t>/meetings/downloads/slides-2023-06-21-23/03-Mening-Crowe-508.pdf</a:t>
            </a:r>
          </a:p>
        </p:txBody>
      </p:sp>
    </p:spTree>
    <p:extLst>
      <p:ext uri="{BB962C8B-B14F-4D97-AF65-F5344CB8AC3E}">
        <p14:creationId xmlns:p14="http://schemas.microsoft.com/office/powerpoint/2010/main" val="827988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78DA-135C-6AE4-75A6-EE87FD5E96FC}"/>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CEE67811-F16F-E76B-03A4-C6D7A34D2245}"/>
              </a:ext>
            </a:extLst>
          </p:cNvPr>
          <p:cNvPicPr>
            <a:picLocks noGrp="1" noChangeAspect="1"/>
          </p:cNvPicPr>
          <p:nvPr>
            <p:ph idx="1"/>
          </p:nvPr>
        </p:nvPicPr>
        <p:blipFill>
          <a:blip r:embed="rId3"/>
          <a:srcRect/>
          <a:stretch/>
        </p:blipFill>
        <p:spPr>
          <a:xfrm>
            <a:off x="615098" y="464669"/>
            <a:ext cx="10738702" cy="5712294"/>
          </a:xfrm>
        </p:spPr>
      </p:pic>
      <p:sp>
        <p:nvSpPr>
          <p:cNvPr id="5" name="Footer Placeholder 4">
            <a:extLst>
              <a:ext uri="{FF2B5EF4-FFF2-40B4-BE49-F238E27FC236}">
                <a16:creationId xmlns:a16="http://schemas.microsoft.com/office/drawing/2014/main" id="{560F940E-3667-D4AC-8468-7454182C6B2B}"/>
              </a:ext>
            </a:extLst>
          </p:cNvPr>
          <p:cNvSpPr>
            <a:spLocks noGrp="1"/>
          </p:cNvSpPr>
          <p:nvPr>
            <p:ph type="ftr" sz="quarter" idx="11"/>
          </p:nvPr>
        </p:nvSpPr>
        <p:spPr/>
        <p:txBody>
          <a:bodyPr/>
          <a:lstStyle/>
          <a:p>
            <a:r>
              <a:rPr lang="en-US"/>
              <a:t>November 2023</a:t>
            </a:r>
          </a:p>
        </p:txBody>
      </p:sp>
      <p:sp>
        <p:nvSpPr>
          <p:cNvPr id="6" name="Slide Number Placeholder 5">
            <a:extLst>
              <a:ext uri="{FF2B5EF4-FFF2-40B4-BE49-F238E27FC236}">
                <a16:creationId xmlns:a16="http://schemas.microsoft.com/office/drawing/2014/main" id="{A4CE4C5D-3E7F-1720-3819-286657970C1E}"/>
              </a:ext>
            </a:extLst>
          </p:cNvPr>
          <p:cNvSpPr>
            <a:spLocks noGrp="1"/>
          </p:cNvSpPr>
          <p:nvPr>
            <p:ph type="sldNum" sz="quarter" idx="12"/>
          </p:nvPr>
        </p:nvSpPr>
        <p:spPr/>
        <p:txBody>
          <a:bodyPr/>
          <a:lstStyle/>
          <a:p>
            <a:fld id="{6D22F896-40B5-4ADD-8801-0D06FADFA095}" type="slidenum">
              <a:rPr lang="en-US" smtClean="0"/>
              <a:t>62</a:t>
            </a:fld>
            <a:endParaRPr lang="en-US"/>
          </a:p>
        </p:txBody>
      </p:sp>
    </p:spTree>
    <p:extLst>
      <p:ext uri="{BB962C8B-B14F-4D97-AF65-F5344CB8AC3E}">
        <p14:creationId xmlns:p14="http://schemas.microsoft.com/office/powerpoint/2010/main" val="3801297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63</a:t>
            </a:fld>
            <a:endParaRPr lang="en-US"/>
          </a:p>
        </p:txBody>
      </p:sp>
      <p:sp>
        <p:nvSpPr>
          <p:cNvPr id="3" name="TextBox 2"/>
          <p:cNvSpPr txBox="1"/>
          <p:nvPr/>
        </p:nvSpPr>
        <p:spPr>
          <a:xfrm>
            <a:off x="1987973" y="240040"/>
            <a:ext cx="8449734" cy="523220"/>
          </a:xfrm>
          <a:prstGeom prst="rect">
            <a:avLst/>
          </a:prstGeom>
          <a:noFill/>
        </p:spPr>
        <p:txBody>
          <a:bodyPr wrap="square" rtlCol="0">
            <a:spAutoFit/>
          </a:bodyPr>
          <a:lstStyle/>
          <a:p>
            <a:pPr algn="ctr"/>
            <a:r>
              <a:rPr lang="en-US" sz="2800">
                <a:solidFill>
                  <a:schemeClr val="accent5">
                    <a:lumMod val="60000"/>
                    <a:lumOff val="40000"/>
                  </a:schemeClr>
                </a:solidFill>
              </a:rPr>
              <a:t>Signs and Symptoms of Meningococcal Disease</a:t>
            </a:r>
          </a:p>
        </p:txBody>
      </p:sp>
      <p:sp>
        <p:nvSpPr>
          <p:cNvPr id="4" name="TextBox 3"/>
          <p:cNvSpPr txBox="1"/>
          <p:nvPr/>
        </p:nvSpPr>
        <p:spPr>
          <a:xfrm>
            <a:off x="0" y="1112981"/>
            <a:ext cx="7162800" cy="4893647"/>
          </a:xfrm>
          <a:prstGeom prst="rect">
            <a:avLst/>
          </a:prstGeom>
          <a:noFill/>
        </p:spPr>
        <p:txBody>
          <a:bodyPr wrap="square" rtlCol="0">
            <a:spAutoFit/>
          </a:bodyPr>
          <a:lstStyle/>
          <a:p>
            <a:pPr marL="342900" indent="-342900">
              <a:buFont typeface="Arial" panose="020B0604020202020204" pitchFamily="34" charset="0"/>
              <a:buChar char="•"/>
            </a:pPr>
            <a:r>
              <a:rPr lang="en-US" sz="2400"/>
              <a:t>Symptoms of meningitis</a:t>
            </a:r>
          </a:p>
          <a:p>
            <a:pPr marL="1200150" lvl="2" indent="-285750">
              <a:buFont typeface="Arial" panose="020B0604020202020204" pitchFamily="34" charset="0"/>
              <a:buChar char="•"/>
            </a:pPr>
            <a:r>
              <a:rPr lang="en-US" sz="2400"/>
              <a:t>Sudden onset of fever</a:t>
            </a:r>
          </a:p>
          <a:p>
            <a:pPr marL="1200150" lvl="2" indent="-285750">
              <a:buFont typeface="Arial" panose="020B0604020202020204" pitchFamily="34" charset="0"/>
              <a:buChar char="•"/>
            </a:pPr>
            <a:r>
              <a:rPr lang="en-US" sz="2400"/>
              <a:t>Headache</a:t>
            </a:r>
          </a:p>
          <a:p>
            <a:pPr marL="1200150" lvl="2" indent="-285750">
              <a:buFont typeface="Arial" panose="020B0604020202020204" pitchFamily="34" charset="0"/>
              <a:buChar char="•"/>
            </a:pPr>
            <a:r>
              <a:rPr lang="en-US" sz="2400"/>
              <a:t>Stiff neck</a:t>
            </a:r>
          </a:p>
          <a:p>
            <a:pPr marL="1200150" lvl="2" indent="-285750">
              <a:buFont typeface="Arial" panose="020B0604020202020204" pitchFamily="34" charset="0"/>
              <a:buChar char="•"/>
            </a:pPr>
            <a:r>
              <a:rPr lang="en-US" sz="2400"/>
              <a:t>Photophobia</a:t>
            </a:r>
          </a:p>
          <a:p>
            <a:pPr marL="1200150" lvl="2" indent="-285750">
              <a:buFont typeface="Arial" panose="020B0604020202020204" pitchFamily="34" charset="0"/>
              <a:buChar char="•"/>
            </a:pPr>
            <a:r>
              <a:rPr lang="en-US" sz="2400"/>
              <a:t>Nausea and vomiting</a:t>
            </a:r>
          </a:p>
          <a:p>
            <a:pPr lvl="2"/>
            <a:endParaRPr lang="en-US" sz="2400"/>
          </a:p>
          <a:p>
            <a:pPr marL="285750" indent="-285750">
              <a:buFont typeface="Arial" panose="020B0604020202020204" pitchFamily="34" charset="0"/>
              <a:buChar char="•"/>
            </a:pPr>
            <a:r>
              <a:rPr lang="en-US" sz="2400"/>
              <a:t>Symptoms of meningococcemia</a:t>
            </a:r>
          </a:p>
          <a:p>
            <a:pPr marL="742950" lvl="1" indent="-285750">
              <a:buFont typeface="Arial" panose="020B0604020202020204" pitchFamily="34" charset="0"/>
              <a:buChar char="•"/>
            </a:pPr>
            <a:r>
              <a:rPr lang="en-US" sz="2400"/>
              <a:t>All of the above are possible</a:t>
            </a:r>
          </a:p>
          <a:p>
            <a:pPr marL="742950" lvl="1" indent="-285750">
              <a:buFont typeface="Arial" panose="020B0604020202020204" pitchFamily="34" charset="0"/>
              <a:buChar char="•"/>
            </a:pPr>
            <a:r>
              <a:rPr lang="en-US" sz="2400"/>
              <a:t>Cold hand and feet</a:t>
            </a:r>
          </a:p>
          <a:p>
            <a:pPr marL="742950" lvl="1" indent="-285750">
              <a:buFont typeface="Arial" panose="020B0604020202020204" pitchFamily="34" charset="0"/>
              <a:buChar char="•"/>
            </a:pPr>
            <a:r>
              <a:rPr lang="en-US" sz="2400"/>
              <a:t>Pruritic rash</a:t>
            </a:r>
          </a:p>
          <a:p>
            <a:br>
              <a:rPr lang="en-US" sz="2400"/>
            </a:br>
            <a:endParaRPr lang="en-US" sz="2400"/>
          </a:p>
        </p:txBody>
      </p:sp>
      <p:pic>
        <p:nvPicPr>
          <p:cNvPr id="5" name="Picture 4"/>
          <p:cNvPicPr>
            <a:picLocks noChangeAspect="1"/>
          </p:cNvPicPr>
          <p:nvPr/>
        </p:nvPicPr>
        <p:blipFill>
          <a:blip r:embed="rId3"/>
          <a:stretch>
            <a:fillRect/>
          </a:stretch>
        </p:blipFill>
        <p:spPr>
          <a:xfrm>
            <a:off x="9687648" y="4386389"/>
            <a:ext cx="2252549" cy="2120046"/>
          </a:xfrm>
          <a:prstGeom prst="rect">
            <a:avLst/>
          </a:prstGeom>
        </p:spPr>
      </p:pic>
      <p:sp>
        <p:nvSpPr>
          <p:cNvPr id="6" name="TextBox 5"/>
          <p:cNvSpPr txBox="1"/>
          <p:nvPr/>
        </p:nvSpPr>
        <p:spPr>
          <a:xfrm>
            <a:off x="1488440" y="6438957"/>
            <a:ext cx="9448800" cy="369332"/>
          </a:xfrm>
          <a:prstGeom prst="rect">
            <a:avLst/>
          </a:prstGeom>
          <a:noFill/>
        </p:spPr>
        <p:txBody>
          <a:bodyPr wrap="square" rtlCol="0">
            <a:spAutoFit/>
          </a:bodyPr>
          <a:lstStyle/>
          <a:p>
            <a:r>
              <a:rPr lang="en-US"/>
              <a:t>https://www.cdc.gov/mmwr/volumes/69/rr/rr6909a1.htm; MMWR, Sept 2020, Vol 69, RR 9</a:t>
            </a:r>
          </a:p>
        </p:txBody>
      </p:sp>
      <p:sp>
        <p:nvSpPr>
          <p:cNvPr id="7" name="Rectangle 6"/>
          <p:cNvSpPr/>
          <p:nvPr/>
        </p:nvSpPr>
        <p:spPr>
          <a:xfrm>
            <a:off x="6358674" y="706577"/>
            <a:ext cx="5283200" cy="3785652"/>
          </a:xfrm>
          <a:prstGeom prst="rect">
            <a:avLst/>
          </a:prstGeom>
        </p:spPr>
        <p:txBody>
          <a:bodyPr wrap="square">
            <a:spAutoFit/>
          </a:bodyPr>
          <a:lstStyle/>
          <a:p>
            <a:pPr marL="285750" indent="-285750">
              <a:buFont typeface="Arial" panose="020B0604020202020204" pitchFamily="34" charset="0"/>
              <a:buChar char="•"/>
            </a:pPr>
            <a:r>
              <a:rPr lang="en-US" sz="2000"/>
              <a:t>Risk factors</a:t>
            </a:r>
          </a:p>
          <a:p>
            <a:pPr marL="742950" lvl="1" indent="-285750">
              <a:buFont typeface="Arial" panose="020B0604020202020204" pitchFamily="34" charset="0"/>
              <a:buChar char="•"/>
            </a:pPr>
            <a:r>
              <a:rPr lang="en-US" sz="2000"/>
              <a:t>Persistent complement component deficiencies</a:t>
            </a:r>
          </a:p>
          <a:p>
            <a:pPr marL="742950" lvl="1" indent="-285750">
              <a:buFont typeface="Arial" panose="020B0604020202020204" pitchFamily="34" charset="0"/>
              <a:buChar char="•"/>
            </a:pPr>
            <a:r>
              <a:rPr lang="en-US" sz="2000"/>
              <a:t>Asplenia, </a:t>
            </a:r>
          </a:p>
          <a:p>
            <a:pPr marL="742950" lvl="1" indent="-285750">
              <a:buFont typeface="Arial" panose="020B0604020202020204" pitchFamily="34" charset="0"/>
              <a:buChar char="•"/>
            </a:pPr>
            <a:r>
              <a:rPr lang="en-US" sz="2000"/>
              <a:t>HIV infection</a:t>
            </a:r>
          </a:p>
          <a:p>
            <a:pPr marL="742950" lvl="1" indent="-285750">
              <a:buFont typeface="Arial" panose="020B0604020202020204" pitchFamily="34" charset="0"/>
              <a:buChar char="•"/>
            </a:pPr>
            <a:r>
              <a:rPr lang="en-US" sz="2000"/>
              <a:t>Exposure during an outbreak; Travel/residence in a country where disease is endemic/epidemic</a:t>
            </a:r>
          </a:p>
          <a:p>
            <a:pPr marL="742950" lvl="1" indent="-285750">
              <a:buFont typeface="Arial" panose="020B0604020202020204" pitchFamily="34" charset="0"/>
              <a:buChar char="•"/>
            </a:pPr>
            <a:r>
              <a:rPr lang="en-US" sz="2000"/>
              <a:t>Household crowding, smoking, </a:t>
            </a:r>
          </a:p>
          <a:p>
            <a:pPr marL="742950" lvl="1" indent="-285750">
              <a:buFont typeface="Arial" panose="020B0604020202020204" pitchFamily="34" charset="0"/>
              <a:buChar char="•"/>
            </a:pPr>
            <a:r>
              <a:rPr lang="en-US" sz="2000"/>
              <a:t>Unvaccinated college freshmen in dorms (particularly serogroup B)</a:t>
            </a:r>
          </a:p>
          <a:p>
            <a:pPr marL="742950" lvl="1" indent="-285750">
              <a:buFont typeface="Arial" panose="020B0604020202020204" pitchFamily="34" charset="0"/>
              <a:buChar char="•"/>
            </a:pPr>
            <a:r>
              <a:rPr lang="en-US" sz="2000"/>
              <a:t>Military recruits</a:t>
            </a:r>
          </a:p>
        </p:txBody>
      </p:sp>
      <p:pic>
        <p:nvPicPr>
          <p:cNvPr id="9" name="Picture 8"/>
          <p:cNvPicPr>
            <a:picLocks noChangeAspect="1"/>
          </p:cNvPicPr>
          <p:nvPr/>
        </p:nvPicPr>
        <p:blipFill>
          <a:blip r:embed="rId4"/>
          <a:stretch>
            <a:fillRect/>
          </a:stretch>
        </p:blipFill>
        <p:spPr>
          <a:xfrm>
            <a:off x="4505812" y="4500261"/>
            <a:ext cx="3414056" cy="1938696"/>
          </a:xfrm>
          <a:prstGeom prst="rect">
            <a:avLst/>
          </a:prstGeom>
        </p:spPr>
      </p:pic>
      <p:sp>
        <p:nvSpPr>
          <p:cNvPr id="10" name="Footer Placeholder 9">
            <a:extLst>
              <a:ext uri="{FF2B5EF4-FFF2-40B4-BE49-F238E27FC236}">
                <a16:creationId xmlns:a16="http://schemas.microsoft.com/office/drawing/2014/main" id="{79C9944F-C65C-97E5-56E4-71E7403E4B78}"/>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39115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1341120" y="317835"/>
            <a:ext cx="9416527" cy="857250"/>
          </a:xfrm>
        </p:spPr>
        <p:txBody>
          <a:bodyPr>
            <a:normAutofit fontScale="90000"/>
          </a:bodyPr>
          <a:lstStyle/>
          <a:p>
            <a:pPr algn="ctr"/>
            <a:r>
              <a:rPr lang="en-US" sz="3100">
                <a:solidFill>
                  <a:schemeClr val="accent5">
                    <a:lumMod val="60000"/>
                    <a:lumOff val="40000"/>
                  </a:schemeClr>
                </a:solidFill>
              </a:rPr>
              <a:t>Quadrivalent Meningococcal Conjugate Vaccine (MCV4) (Men A,C,W, Y)</a:t>
            </a:r>
            <a:br>
              <a:rPr lang="en-US" sz="3600">
                <a:solidFill>
                  <a:srgbClr val="FFFF99"/>
                </a:solidFill>
              </a:rPr>
            </a:br>
            <a:endParaRPr lang="en-US" sz="1800">
              <a:solidFill>
                <a:srgbClr val="FFFFFF"/>
              </a:solidFill>
              <a:sym typeface="Symbol" pitchFamily="18" charset="2"/>
            </a:endParaRPr>
          </a:p>
        </p:txBody>
      </p:sp>
      <p:sp>
        <p:nvSpPr>
          <p:cNvPr id="259075" name="Rectangle 3"/>
          <p:cNvSpPr>
            <a:spLocks noGrp="1" noChangeArrowheads="1"/>
          </p:cNvSpPr>
          <p:nvPr>
            <p:ph type="body" idx="4294967295"/>
          </p:nvPr>
        </p:nvSpPr>
        <p:spPr>
          <a:xfrm>
            <a:off x="2620383" y="1120116"/>
            <a:ext cx="6858000" cy="1143000"/>
          </a:xfrm>
        </p:spPr>
        <p:txBody>
          <a:bodyPr>
            <a:normAutofit/>
          </a:bodyPr>
          <a:lstStyle/>
          <a:p>
            <a:pPr algn="ctr">
              <a:lnSpc>
                <a:spcPct val="80000"/>
              </a:lnSpc>
              <a:spcBef>
                <a:spcPct val="35000"/>
              </a:spcBef>
              <a:buClr>
                <a:srgbClr val="FFFFCC"/>
              </a:buClr>
              <a:buFontTx/>
              <a:buNone/>
            </a:pPr>
            <a:r>
              <a:rPr lang="en-US" sz="2000" err="1"/>
              <a:t>Menactra</a:t>
            </a:r>
            <a:r>
              <a:rPr lang="en-US" sz="2000" b="1" baseline="30000">
                <a:sym typeface="Symbol" pitchFamily="18" charset="2"/>
              </a:rPr>
              <a:t></a:t>
            </a:r>
            <a:r>
              <a:rPr lang="en-US" sz="2000" b="1"/>
              <a:t> </a:t>
            </a:r>
            <a:r>
              <a:rPr lang="en-US" sz="2000"/>
              <a:t>licensed for 9 mos.</a:t>
            </a:r>
            <a:r>
              <a:rPr lang="en-US" sz="2000">
                <a:solidFill>
                  <a:schemeClr val="accent1"/>
                </a:solidFill>
              </a:rPr>
              <a:t> </a:t>
            </a:r>
            <a:r>
              <a:rPr lang="en-US" sz="2000"/>
              <a:t>through 55 years</a:t>
            </a:r>
          </a:p>
          <a:p>
            <a:pPr algn="ctr">
              <a:lnSpc>
                <a:spcPct val="80000"/>
              </a:lnSpc>
              <a:spcBef>
                <a:spcPct val="35000"/>
              </a:spcBef>
              <a:buClr>
                <a:srgbClr val="FFFFCC"/>
              </a:buClr>
              <a:buFontTx/>
              <a:buNone/>
            </a:pPr>
            <a:r>
              <a:rPr lang="en-US" sz="2000" err="1"/>
              <a:t>Menveo</a:t>
            </a:r>
            <a:r>
              <a:rPr lang="en-US" sz="2000">
                <a:sym typeface="Symbol" pitchFamily="18" charset="2"/>
              </a:rPr>
              <a:t>®</a:t>
            </a:r>
            <a:r>
              <a:rPr lang="en-US" sz="2000"/>
              <a:t> licensed for ages 2 mos. through 55 years</a:t>
            </a:r>
          </a:p>
          <a:p>
            <a:pPr algn="ctr">
              <a:lnSpc>
                <a:spcPct val="80000"/>
              </a:lnSpc>
              <a:spcBef>
                <a:spcPct val="35000"/>
              </a:spcBef>
              <a:buClr>
                <a:srgbClr val="FFFFCC"/>
              </a:buClr>
              <a:buFontTx/>
              <a:buNone/>
            </a:pPr>
            <a:r>
              <a:rPr lang="en-US" sz="2000" err="1"/>
              <a:t>MenQuadfi</a:t>
            </a:r>
            <a:r>
              <a:rPr lang="en-US" sz="2000">
                <a:sym typeface="Symbol" panose="05050102010706020507" pitchFamily="18" charset="2"/>
              </a:rPr>
              <a:t> licensed for ages ≥ 2 yrs. of age</a:t>
            </a:r>
            <a:endParaRPr lang="en-US" sz="2000"/>
          </a:p>
        </p:txBody>
      </p:sp>
      <p:sp>
        <p:nvSpPr>
          <p:cNvPr id="332804" name="Text Box 4"/>
          <p:cNvSpPr txBox="1">
            <a:spLocks noChangeArrowheads="1"/>
          </p:cNvSpPr>
          <p:nvPr/>
        </p:nvSpPr>
        <p:spPr bwMode="auto">
          <a:xfrm>
            <a:off x="641684" y="2263116"/>
            <a:ext cx="11425625" cy="5663089"/>
          </a:xfrm>
          <a:prstGeom prst="rect">
            <a:avLst/>
          </a:prstGeom>
          <a:noFill/>
          <a:ln w="9525">
            <a:noFill/>
            <a:miter lim="800000"/>
            <a:headEnd/>
            <a:tailEnd/>
          </a:ln>
        </p:spPr>
        <p:txBody>
          <a:bodyPr wrap="square">
            <a:spAutoFit/>
          </a:bodyPr>
          <a:lstStyle/>
          <a:p>
            <a:pPr defTabSz="685800"/>
            <a:r>
              <a:rPr lang="en-US" sz="2200" kern="0"/>
              <a:t>ACIP recommends for adolescents:</a:t>
            </a:r>
          </a:p>
          <a:p>
            <a:pPr marL="347663" lvl="1" indent="-214313" defTabSz="685800">
              <a:buFontTx/>
              <a:buChar char="•"/>
            </a:pPr>
            <a:r>
              <a:rPr lang="en-US" sz="2200" kern="0"/>
              <a:t>Dose 1---age 11-12 years preferred</a:t>
            </a:r>
          </a:p>
          <a:p>
            <a:pPr marL="347663" lvl="1" indent="-214313" defTabSz="685800">
              <a:buFontTx/>
              <a:buChar char="•"/>
            </a:pPr>
            <a:r>
              <a:rPr lang="en-US" sz="2200" kern="0"/>
              <a:t>Booster dose---age 16 years</a:t>
            </a:r>
          </a:p>
          <a:p>
            <a:pPr marL="347663" lvl="1" indent="-214313" defTabSz="685800">
              <a:buFontTx/>
              <a:buChar char="•"/>
            </a:pPr>
            <a:r>
              <a:rPr lang="en-US" sz="2200" kern="0"/>
              <a:t>If 1</a:t>
            </a:r>
            <a:r>
              <a:rPr lang="en-US" sz="2200" kern="0" baseline="30000"/>
              <a:t>st</a:t>
            </a:r>
            <a:r>
              <a:rPr lang="en-US" sz="2200" kern="0"/>
              <a:t> dose is received ≥16 years of age, a 2</a:t>
            </a:r>
            <a:r>
              <a:rPr lang="en-US" sz="2200" kern="0" baseline="30000"/>
              <a:t>nd</a:t>
            </a:r>
            <a:r>
              <a:rPr lang="en-US" sz="2200" kern="0"/>
              <a:t> dose is not needed, unless they become at increased risk for meningococcal disease</a:t>
            </a:r>
          </a:p>
          <a:p>
            <a:pPr marL="347663" lvl="1" indent="-214313" defTabSz="685800">
              <a:buFontTx/>
              <a:buChar char="•"/>
            </a:pPr>
            <a:endParaRPr lang="en-US" sz="2200" u="sng" kern="0"/>
          </a:p>
          <a:p>
            <a:pPr marL="342900" indent="-342900">
              <a:buFont typeface="Arial" panose="020B0604020202020204" pitchFamily="34" charset="0"/>
              <a:buChar char="•"/>
            </a:pPr>
            <a:r>
              <a:rPr lang="en-US" sz="2200" b="1" u="sng"/>
              <a:t>Effective July 1, 2021, for the 2021-2022 school year,  a meningococcal conjugate (MCV4/</a:t>
            </a:r>
            <a:r>
              <a:rPr lang="en-US" sz="2200" b="1" u="sng" err="1"/>
              <a:t>MenACWY</a:t>
            </a:r>
            <a:r>
              <a:rPr lang="en-US" sz="2200" b="1" u="sng"/>
              <a:t>) booster was required for all high school students entering the 11th grade and who are 16 years of age or older.</a:t>
            </a:r>
          </a:p>
          <a:p>
            <a:endParaRPr lang="en-US" sz="2200" b="1">
              <a:solidFill>
                <a:schemeClr val="accent5">
                  <a:lumMod val="75000"/>
                </a:schemeClr>
              </a:solidFill>
            </a:endParaRPr>
          </a:p>
          <a:p>
            <a:pPr marL="342900" indent="-342900">
              <a:buFont typeface="Arial" panose="020B0604020202020204" pitchFamily="34" charset="0"/>
              <a:buChar char="•"/>
            </a:pPr>
            <a:r>
              <a:rPr lang="en-US" sz="2200" b="1" i="0">
                <a:effectLst/>
              </a:rPr>
              <a:t>First-year college students who live in residential housing (if not previously vaccinated at age 16 years or older) or military recruits</a:t>
            </a:r>
            <a:endParaRPr lang="en-US" sz="2200" kern="0"/>
          </a:p>
          <a:p>
            <a:pPr algn="ctr"/>
            <a:endParaRPr lang="en-US">
              <a:solidFill>
                <a:srgbClr val="FFC000"/>
              </a:solidFill>
            </a:endParaRPr>
          </a:p>
          <a:p>
            <a:pPr algn="ctr"/>
            <a:endParaRPr lang="en-US" sz="2000" u="sng">
              <a:solidFill>
                <a:srgbClr val="FFC000"/>
              </a:solidFill>
            </a:endParaRPr>
          </a:p>
          <a:p>
            <a:pPr algn="ctr"/>
            <a:endParaRPr lang="en-US" sz="2000" u="sng">
              <a:solidFill>
                <a:srgbClr val="FFC000"/>
              </a:solidFill>
            </a:endParaRPr>
          </a:p>
          <a:p>
            <a:pPr algn="ctr"/>
            <a:endParaRPr lang="en-US" sz="2000" u="sng">
              <a:solidFill>
                <a:srgbClr val="FFC000"/>
              </a:solidFill>
            </a:endParaRPr>
          </a:p>
          <a:p>
            <a:pPr marL="133350" lvl="1" defTabSz="685800"/>
            <a:r>
              <a:rPr lang="en-US" sz="2000" kern="0">
                <a:solidFill>
                  <a:srgbClr val="FFFFFF"/>
                </a:solidFill>
              </a:rPr>
              <a:t> </a:t>
            </a:r>
          </a:p>
        </p:txBody>
      </p:sp>
      <p:sp>
        <p:nvSpPr>
          <p:cNvPr id="259078" name="Text Box 7"/>
          <p:cNvSpPr txBox="1">
            <a:spLocks noChangeArrowheads="1"/>
          </p:cNvSpPr>
          <p:nvPr/>
        </p:nvSpPr>
        <p:spPr bwMode="auto">
          <a:xfrm>
            <a:off x="8655845" y="3456385"/>
            <a:ext cx="184731" cy="300082"/>
          </a:xfrm>
          <a:prstGeom prst="rect">
            <a:avLst/>
          </a:prstGeom>
          <a:noFill/>
          <a:ln w="9525">
            <a:noFill/>
            <a:miter lim="800000"/>
            <a:headEnd/>
            <a:tailEnd/>
          </a:ln>
        </p:spPr>
        <p:txBody>
          <a:bodyPr wrap="none">
            <a:spAutoFit/>
          </a:bodyPr>
          <a:lstStyle/>
          <a:p>
            <a:pPr defTabSz="685800"/>
            <a:endParaRPr lang="en-US" sz="1350" kern="0">
              <a:solidFill>
                <a:srgbClr val="FFFFFF"/>
              </a:solidFill>
            </a:endParaRPr>
          </a:p>
        </p:txBody>
      </p:sp>
      <p:sp>
        <p:nvSpPr>
          <p:cNvPr id="259079" name="TextBox 6"/>
          <p:cNvSpPr txBox="1">
            <a:spLocks noChangeArrowheads="1"/>
          </p:cNvSpPr>
          <p:nvPr/>
        </p:nvSpPr>
        <p:spPr bwMode="auto">
          <a:xfrm>
            <a:off x="8667750" y="5086351"/>
            <a:ext cx="400050" cy="300082"/>
          </a:xfrm>
          <a:prstGeom prst="rect">
            <a:avLst/>
          </a:prstGeom>
          <a:noFill/>
          <a:ln w="9525">
            <a:noFill/>
            <a:miter lim="800000"/>
            <a:headEnd/>
            <a:tailEnd/>
          </a:ln>
        </p:spPr>
        <p:txBody>
          <a:bodyPr>
            <a:spAutoFit/>
          </a:bodyPr>
          <a:lstStyle/>
          <a:p>
            <a:pPr defTabSz="685800"/>
            <a:endParaRPr lang="en-US" sz="1350" b="1" kern="0">
              <a:solidFill>
                <a:srgbClr val="FFC000"/>
              </a:solidFill>
            </a:endParaRPr>
          </a:p>
        </p:txBody>
      </p:sp>
      <p:sp>
        <p:nvSpPr>
          <p:cNvPr id="5" name="Slide Number Placeholder 4"/>
          <p:cNvSpPr>
            <a:spLocks noGrp="1"/>
          </p:cNvSpPr>
          <p:nvPr>
            <p:ph type="sldNum" sz="quarter" idx="12"/>
          </p:nvPr>
        </p:nvSpPr>
        <p:spPr>
          <a:xfrm>
            <a:off x="11371932" y="6295161"/>
            <a:ext cx="596153" cy="417904"/>
          </a:xfrm>
        </p:spPr>
        <p:txBody>
          <a:bodyPr/>
          <a:lstStyle/>
          <a:p>
            <a:fld id="{6D22F896-40B5-4ADD-8801-0D06FADFA095}" type="slidenum">
              <a:rPr lang="en-US" smtClean="0"/>
              <a:t>64</a:t>
            </a:fld>
            <a:endParaRPr lang="en-US"/>
          </a:p>
        </p:txBody>
      </p:sp>
      <p:sp>
        <p:nvSpPr>
          <p:cNvPr id="7" name="Footer Placeholder 6">
            <a:extLst>
              <a:ext uri="{FF2B5EF4-FFF2-40B4-BE49-F238E27FC236}">
                <a16:creationId xmlns:a16="http://schemas.microsoft.com/office/drawing/2014/main" id="{5D1C15E3-45CE-D548-BEDB-5DD290E12F8C}"/>
              </a:ext>
            </a:extLst>
          </p:cNvPr>
          <p:cNvSpPr>
            <a:spLocks noGrp="1"/>
          </p:cNvSpPr>
          <p:nvPr>
            <p:ph type="ftr" sz="quarter" idx="11"/>
          </p:nvPr>
        </p:nvSpPr>
        <p:spPr>
          <a:xfrm>
            <a:off x="1974270" y="6414304"/>
            <a:ext cx="10417893" cy="365125"/>
          </a:xfrm>
        </p:spPr>
        <p:txBody>
          <a:bodyPr/>
          <a:lstStyle/>
          <a:p>
            <a:r>
              <a:rPr lang="en-US" sz="1200">
                <a:hlinkClick r:id="rId3"/>
              </a:rPr>
              <a:t>November 2023</a:t>
            </a:r>
            <a:endParaRPr lang="en-US"/>
          </a:p>
        </p:txBody>
      </p:sp>
    </p:spTree>
    <p:extLst>
      <p:ext uri="{BB962C8B-B14F-4D97-AF65-F5344CB8AC3E}">
        <p14:creationId xmlns:p14="http://schemas.microsoft.com/office/powerpoint/2010/main" val="489026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6225" y="240963"/>
            <a:ext cx="8032969" cy="1200329"/>
          </a:xfrm>
          <a:prstGeom prst="rect">
            <a:avLst/>
          </a:prstGeom>
        </p:spPr>
        <p:txBody>
          <a:bodyPr wrap="none">
            <a:spAutoFit/>
          </a:bodyPr>
          <a:lstStyle/>
          <a:p>
            <a:pPr algn="ctr" defTabSz="685800"/>
            <a:r>
              <a:rPr lang="en-US" sz="3600" kern="0">
                <a:solidFill>
                  <a:srgbClr val="FFFF99"/>
                </a:solidFill>
              </a:rPr>
              <a:t>Meningococcal Vaccines for High Risk</a:t>
            </a:r>
          </a:p>
          <a:p>
            <a:pPr algn="ctr" defTabSz="685800"/>
            <a:r>
              <a:rPr lang="en-US" sz="3600" kern="0">
                <a:solidFill>
                  <a:srgbClr val="FFFF99"/>
                </a:solidFill>
              </a:rPr>
              <a:t>Persons 6 weeks – 55 years*</a:t>
            </a:r>
            <a:endParaRPr lang="en-US" sz="3600" kern="0">
              <a:solidFill>
                <a:srgbClr val="FFFFFF"/>
              </a:solidFill>
            </a:endParaRPr>
          </a:p>
        </p:txBody>
      </p:sp>
      <p:sp>
        <p:nvSpPr>
          <p:cNvPr id="7" name="Rectangle 6"/>
          <p:cNvSpPr/>
          <p:nvPr/>
        </p:nvSpPr>
        <p:spPr>
          <a:xfrm>
            <a:off x="321733" y="2788162"/>
            <a:ext cx="11514667" cy="2677656"/>
          </a:xfrm>
          <a:prstGeom prst="rect">
            <a:avLst/>
          </a:prstGeom>
        </p:spPr>
        <p:txBody>
          <a:bodyPr wrap="square">
            <a:spAutoFit/>
          </a:bodyPr>
          <a:lstStyle/>
          <a:p>
            <a:pPr defTabSz="685800"/>
            <a:r>
              <a:rPr lang="en-US" sz="2400" kern="0">
                <a:solidFill>
                  <a:srgbClr val="FFFFFF"/>
                </a:solidFill>
                <a:latin typeface="Arial" panose="020B0604020202020204" pitchFamily="34" charset="0"/>
                <a:cs typeface="Arial" panose="020B0604020202020204" pitchFamily="34" charset="0"/>
              </a:rPr>
              <a:t>Recommended for </a:t>
            </a:r>
            <a:r>
              <a:rPr lang="en-US" sz="2400" kern="0">
                <a:latin typeface="Arial" panose="020B0604020202020204" pitchFamily="34" charset="0"/>
                <a:cs typeface="Arial" panose="020B0604020202020204" pitchFamily="34" charset="0"/>
              </a:rPr>
              <a:t>persons </a:t>
            </a:r>
            <a:r>
              <a:rPr lang="en-US" sz="2400" b="1" kern="0">
                <a:latin typeface="Arial" panose="020B0604020202020204" pitchFamily="34" charset="0"/>
                <a:cs typeface="Arial" panose="020B0604020202020204" pitchFamily="34" charset="0"/>
              </a:rPr>
              <a:t>2 months through 55 years**:</a:t>
            </a:r>
            <a:r>
              <a:rPr lang="en-US" sz="2400" kern="0">
                <a:latin typeface="Arial" panose="020B0604020202020204" pitchFamily="34" charset="0"/>
                <a:cs typeface="Arial" panose="020B0604020202020204" pitchFamily="34" charset="0"/>
              </a:rPr>
              <a:t> </a:t>
            </a:r>
          </a:p>
          <a:p>
            <a:pPr marL="257175" indent="-257175" defTabSz="685800">
              <a:buFont typeface="Arial" panose="020B0604020202020204" pitchFamily="34" charset="0"/>
              <a:buChar char="•"/>
            </a:pPr>
            <a:r>
              <a:rPr lang="en-US" sz="2400" kern="0">
                <a:solidFill>
                  <a:srgbClr val="FFFFFF"/>
                </a:solidFill>
                <a:latin typeface="Arial" panose="020B0604020202020204" pitchFamily="34" charset="0"/>
                <a:cs typeface="Arial" panose="020B0604020202020204" pitchFamily="34" charset="0"/>
              </a:rPr>
              <a:t>human immunodeficiency virus (HIV)***</a:t>
            </a:r>
          </a:p>
          <a:p>
            <a:pPr marL="257175" indent="-257175" defTabSz="685800">
              <a:buFont typeface="Arial" panose="020B0604020202020204" pitchFamily="34" charset="0"/>
              <a:buChar char="•"/>
            </a:pPr>
            <a:r>
              <a:rPr lang="en-US" sz="2400" kern="0">
                <a:solidFill>
                  <a:srgbClr val="FFFFFF"/>
                </a:solidFill>
                <a:latin typeface="Arial" panose="020B0604020202020204" pitchFamily="34" charset="0"/>
                <a:cs typeface="Arial" panose="020B0604020202020204" pitchFamily="34" charset="0"/>
              </a:rPr>
              <a:t>Persistent complement component deficiency, complement inhibitor</a:t>
            </a:r>
          </a:p>
          <a:p>
            <a:pPr marL="257175" indent="-257175" defTabSz="685800">
              <a:buFont typeface="Arial" panose="020B0604020202020204" pitchFamily="34" charset="0"/>
              <a:buChar char="•"/>
            </a:pPr>
            <a:r>
              <a:rPr lang="en-US" sz="2400" kern="0">
                <a:solidFill>
                  <a:srgbClr val="FFFFFF"/>
                </a:solidFill>
                <a:latin typeface="Arial" panose="020B0604020202020204" pitchFamily="34" charset="0"/>
                <a:cs typeface="Arial" panose="020B0604020202020204" pitchFamily="34" charset="0"/>
              </a:rPr>
              <a:t>functional or anatomic </a:t>
            </a:r>
            <a:r>
              <a:rPr lang="en-US" sz="2400" kern="0" err="1">
                <a:solidFill>
                  <a:srgbClr val="FFFFFF"/>
                </a:solidFill>
                <a:latin typeface="Arial" panose="020B0604020202020204" pitchFamily="34" charset="0"/>
                <a:cs typeface="Arial" panose="020B0604020202020204" pitchFamily="34" charset="0"/>
              </a:rPr>
              <a:t>asplenia</a:t>
            </a:r>
            <a:r>
              <a:rPr lang="en-US" sz="2400" kern="0">
                <a:solidFill>
                  <a:srgbClr val="FFFFFF"/>
                </a:solidFill>
                <a:latin typeface="Arial" panose="020B0604020202020204" pitchFamily="34" charset="0"/>
                <a:cs typeface="Arial" panose="020B0604020202020204" pitchFamily="34" charset="0"/>
              </a:rPr>
              <a:t> (sickle cell disease)</a:t>
            </a:r>
          </a:p>
          <a:p>
            <a:pPr marL="257175" indent="-257175" defTabSz="685800">
              <a:buFont typeface="Arial" panose="020B0604020202020204" pitchFamily="34" charset="0"/>
              <a:buChar char="•"/>
            </a:pPr>
            <a:r>
              <a:rPr lang="en-US" sz="2400" kern="0">
                <a:solidFill>
                  <a:srgbClr val="FFFFFF"/>
                </a:solidFill>
                <a:latin typeface="Arial" panose="020B0604020202020204" pitchFamily="34" charset="0"/>
                <a:cs typeface="Arial" panose="020B0604020202020204" pitchFamily="34" charset="0"/>
              </a:rPr>
              <a:t>microbiologists exposed to isolates of </a:t>
            </a:r>
            <a:r>
              <a:rPr lang="en-US" sz="2400" i="1" kern="0">
                <a:solidFill>
                  <a:srgbClr val="FFFFFF"/>
                </a:solidFill>
                <a:latin typeface="Arial" panose="020B0604020202020204" pitchFamily="34" charset="0"/>
                <a:cs typeface="Arial" panose="020B0604020202020204" pitchFamily="34" charset="0"/>
              </a:rPr>
              <a:t>N. </a:t>
            </a:r>
            <a:r>
              <a:rPr lang="en-US" sz="2400" i="1" kern="0" err="1">
                <a:solidFill>
                  <a:srgbClr val="FFFFFF"/>
                </a:solidFill>
                <a:latin typeface="Arial" panose="020B0604020202020204" pitchFamily="34" charset="0"/>
                <a:cs typeface="Arial" panose="020B0604020202020204" pitchFamily="34" charset="0"/>
              </a:rPr>
              <a:t>meningitidis</a:t>
            </a:r>
            <a:endParaRPr lang="en-US" sz="2400" i="1" kern="0">
              <a:solidFill>
                <a:srgbClr val="FFFFFF"/>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2400" kern="0">
                <a:solidFill>
                  <a:srgbClr val="FFFFFF"/>
                </a:solidFill>
                <a:latin typeface="Arial" panose="020B0604020202020204" pitchFamily="34" charset="0"/>
                <a:cs typeface="Arial" panose="020B0604020202020204" pitchFamily="34" charset="0"/>
              </a:rPr>
              <a:t>part of a community outbreak due to vaccine </a:t>
            </a:r>
            <a:r>
              <a:rPr lang="en-US" sz="2400" kern="0" err="1">
                <a:solidFill>
                  <a:srgbClr val="FFFFFF"/>
                </a:solidFill>
                <a:latin typeface="Arial" panose="020B0604020202020204" pitchFamily="34" charset="0"/>
                <a:cs typeface="Arial" panose="020B0604020202020204" pitchFamily="34" charset="0"/>
              </a:rPr>
              <a:t>serogroups</a:t>
            </a:r>
            <a:endParaRPr lang="en-US" sz="2400" kern="0">
              <a:solidFill>
                <a:srgbClr val="FFFFFF"/>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2400" kern="0">
                <a:solidFill>
                  <a:srgbClr val="FFFFFF"/>
                </a:solidFill>
                <a:latin typeface="Arial" panose="020B0604020202020204" pitchFamily="34" charset="0"/>
                <a:cs typeface="Arial" panose="020B0604020202020204" pitchFamily="34" charset="0"/>
              </a:rPr>
              <a:t>persons traveling internationally to regions with endemic meningococcal disease</a:t>
            </a:r>
            <a:r>
              <a:rPr lang="en-US" sz="2000" i="1" kern="0">
                <a:solidFill>
                  <a:srgbClr val="FFFFFF"/>
                </a:solidFill>
                <a:latin typeface="Arial" panose="020B0604020202020204" pitchFamily="34" charset="0"/>
                <a:cs typeface="Arial" panose="020B0604020202020204" pitchFamily="34" charset="0"/>
              </a:rPr>
              <a:t> </a:t>
            </a:r>
          </a:p>
        </p:txBody>
      </p:sp>
      <p:sp>
        <p:nvSpPr>
          <p:cNvPr id="11" name="Rectangle 10"/>
          <p:cNvSpPr/>
          <p:nvPr/>
        </p:nvSpPr>
        <p:spPr>
          <a:xfrm>
            <a:off x="1100668" y="5604668"/>
            <a:ext cx="9403644" cy="707886"/>
          </a:xfrm>
          <a:prstGeom prst="rect">
            <a:avLst/>
          </a:prstGeom>
        </p:spPr>
        <p:txBody>
          <a:bodyPr wrap="square">
            <a:spAutoFit/>
          </a:bodyPr>
          <a:lstStyle/>
          <a:p>
            <a:pPr algn="ctr" defTabSz="685800"/>
            <a:r>
              <a:rPr lang="en-US" sz="2000" b="1" kern="0">
                <a:solidFill>
                  <a:schemeClr val="accent5">
                    <a:lumMod val="75000"/>
                  </a:schemeClr>
                </a:solidFill>
              </a:rPr>
              <a:t>For persons in any of these categories, consult the current                                            ACIP Immunization Schedules for specific dosages and guidelines</a:t>
            </a:r>
          </a:p>
        </p:txBody>
      </p:sp>
      <p:sp>
        <p:nvSpPr>
          <p:cNvPr id="4" name="Slide Number Placeholder 3"/>
          <p:cNvSpPr>
            <a:spLocks noGrp="1"/>
          </p:cNvSpPr>
          <p:nvPr>
            <p:ph type="sldNum" sz="quarter" idx="12"/>
          </p:nvPr>
        </p:nvSpPr>
        <p:spPr/>
        <p:txBody>
          <a:bodyPr/>
          <a:lstStyle/>
          <a:p>
            <a:fld id="{6D22F896-40B5-4ADD-8801-0D06FADFA095}" type="slidenum">
              <a:rPr lang="en-US" smtClean="0"/>
              <a:t>65</a:t>
            </a:fld>
            <a:endParaRPr lang="en-US"/>
          </a:p>
        </p:txBody>
      </p:sp>
      <p:sp>
        <p:nvSpPr>
          <p:cNvPr id="9" name="Rectangle 3"/>
          <p:cNvSpPr txBox="1">
            <a:spLocks noChangeArrowheads="1"/>
          </p:cNvSpPr>
          <p:nvPr/>
        </p:nvSpPr>
        <p:spPr>
          <a:xfrm>
            <a:off x="2743709" y="1579201"/>
            <a:ext cx="6858000" cy="114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ct val="35000"/>
              </a:spcBef>
              <a:buClr>
                <a:srgbClr val="FFFFCC"/>
              </a:buClr>
              <a:buFontTx/>
              <a:buNone/>
            </a:pPr>
            <a:r>
              <a:rPr lang="en-US" sz="2000"/>
              <a:t>Menactra</a:t>
            </a:r>
            <a:r>
              <a:rPr lang="en-US" sz="2000" b="1" baseline="30000">
                <a:sym typeface="Symbol" pitchFamily="18" charset="2"/>
              </a:rPr>
              <a:t></a:t>
            </a:r>
            <a:r>
              <a:rPr lang="en-US" sz="2000" b="1"/>
              <a:t> </a:t>
            </a:r>
            <a:r>
              <a:rPr lang="en-US" sz="2000"/>
              <a:t>licensed for 9 mos.</a:t>
            </a:r>
            <a:r>
              <a:rPr lang="en-US" sz="2000">
                <a:solidFill>
                  <a:schemeClr val="accent1"/>
                </a:solidFill>
              </a:rPr>
              <a:t> </a:t>
            </a:r>
            <a:r>
              <a:rPr lang="en-US" sz="2000"/>
              <a:t>through 55 years</a:t>
            </a:r>
          </a:p>
          <a:p>
            <a:pPr algn="ctr">
              <a:lnSpc>
                <a:spcPct val="80000"/>
              </a:lnSpc>
              <a:spcBef>
                <a:spcPct val="35000"/>
              </a:spcBef>
              <a:buClr>
                <a:srgbClr val="FFFFCC"/>
              </a:buClr>
              <a:buFontTx/>
              <a:buNone/>
            </a:pPr>
            <a:r>
              <a:rPr lang="en-US" sz="2000"/>
              <a:t>Menveo</a:t>
            </a:r>
            <a:r>
              <a:rPr lang="en-US" sz="2000">
                <a:sym typeface="Symbol" pitchFamily="18" charset="2"/>
              </a:rPr>
              <a:t>®</a:t>
            </a:r>
            <a:r>
              <a:rPr lang="en-US" sz="2000"/>
              <a:t> licensed for ages 2 mos. through 55 years</a:t>
            </a:r>
          </a:p>
          <a:p>
            <a:pPr algn="ctr">
              <a:lnSpc>
                <a:spcPct val="80000"/>
              </a:lnSpc>
              <a:spcBef>
                <a:spcPct val="35000"/>
              </a:spcBef>
              <a:buClr>
                <a:srgbClr val="FFFFCC"/>
              </a:buClr>
              <a:buFontTx/>
              <a:buNone/>
            </a:pPr>
            <a:r>
              <a:rPr lang="en-US" sz="2000"/>
              <a:t>MenQuadfi</a:t>
            </a:r>
            <a:r>
              <a:rPr lang="en-US" sz="2000">
                <a:sym typeface="Symbol" panose="05050102010706020507" pitchFamily="18" charset="2"/>
              </a:rPr>
              <a:t> licensed for ages ≥ 2 yrs. of age</a:t>
            </a:r>
            <a:endParaRPr lang="en-US" sz="2000"/>
          </a:p>
        </p:txBody>
      </p:sp>
      <p:sp>
        <p:nvSpPr>
          <p:cNvPr id="12" name="TextBox 11"/>
          <p:cNvSpPr txBox="1"/>
          <p:nvPr/>
        </p:nvSpPr>
        <p:spPr>
          <a:xfrm>
            <a:off x="2743200" y="6363354"/>
            <a:ext cx="9448800" cy="369332"/>
          </a:xfrm>
          <a:prstGeom prst="rect">
            <a:avLst/>
          </a:prstGeom>
          <a:noFill/>
        </p:spPr>
        <p:txBody>
          <a:bodyPr wrap="square" rtlCol="0">
            <a:spAutoFit/>
          </a:bodyPr>
          <a:lstStyle/>
          <a:p>
            <a:r>
              <a:rPr lang="en-US"/>
              <a:t>*https://www.cdc.gov/mmwr/volumes/69/rr/rr6909a1.htm</a:t>
            </a:r>
          </a:p>
        </p:txBody>
      </p:sp>
      <p:sp>
        <p:nvSpPr>
          <p:cNvPr id="5" name="Footer Placeholder 4">
            <a:extLst>
              <a:ext uri="{FF2B5EF4-FFF2-40B4-BE49-F238E27FC236}">
                <a16:creationId xmlns:a16="http://schemas.microsoft.com/office/drawing/2014/main" id="{8D67393F-C159-6E41-8AC9-CD53DE36D8AB}"/>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808359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2209801" y="287315"/>
            <a:ext cx="7924800" cy="857250"/>
          </a:xfrm>
        </p:spPr>
        <p:txBody>
          <a:bodyPr/>
          <a:lstStyle/>
          <a:p>
            <a:r>
              <a:rPr lang="en-US" sz="3600">
                <a:solidFill>
                  <a:srgbClr val="FFFF99"/>
                </a:solidFill>
              </a:rPr>
              <a:t>Serogroup B Meningococcal Vaccine</a:t>
            </a:r>
            <a:endParaRPr lang="en-US" sz="3600">
              <a:solidFill>
                <a:srgbClr val="FFFFFF"/>
              </a:solidFill>
              <a:sym typeface="Symbol" pitchFamily="18" charset="2"/>
            </a:endParaRPr>
          </a:p>
        </p:txBody>
      </p:sp>
      <p:sp>
        <p:nvSpPr>
          <p:cNvPr id="259075" name="Rectangle 3"/>
          <p:cNvSpPr>
            <a:spLocks noGrp="1" noChangeArrowheads="1"/>
          </p:cNvSpPr>
          <p:nvPr>
            <p:ph type="body" idx="4294967295"/>
          </p:nvPr>
        </p:nvSpPr>
        <p:spPr>
          <a:xfrm>
            <a:off x="2650733" y="1123707"/>
            <a:ext cx="6858000" cy="685800"/>
          </a:xfrm>
        </p:spPr>
        <p:txBody>
          <a:bodyPr/>
          <a:lstStyle/>
          <a:p>
            <a:pPr algn="ctr">
              <a:lnSpc>
                <a:spcPct val="80000"/>
              </a:lnSpc>
              <a:spcBef>
                <a:spcPct val="35000"/>
              </a:spcBef>
              <a:buClr>
                <a:srgbClr val="FFFFCC"/>
              </a:buClr>
              <a:buFontTx/>
              <a:buNone/>
            </a:pPr>
            <a:r>
              <a:rPr lang="en-US" sz="1800"/>
              <a:t>Bexsero</a:t>
            </a:r>
            <a:r>
              <a:rPr lang="en-US" sz="1800">
                <a:sym typeface="Symbol" pitchFamily="18" charset="2"/>
              </a:rPr>
              <a:t>®</a:t>
            </a:r>
            <a:r>
              <a:rPr lang="en-US" sz="1800" b="1"/>
              <a:t> </a:t>
            </a:r>
            <a:r>
              <a:rPr lang="en-US" sz="1800"/>
              <a:t>licensed for ages 10 through 25 years (2 dose)</a:t>
            </a:r>
          </a:p>
          <a:p>
            <a:pPr algn="ctr">
              <a:lnSpc>
                <a:spcPct val="80000"/>
              </a:lnSpc>
              <a:spcBef>
                <a:spcPct val="35000"/>
              </a:spcBef>
              <a:buClr>
                <a:srgbClr val="FFFFCC"/>
              </a:buClr>
              <a:buFontTx/>
              <a:buNone/>
            </a:pPr>
            <a:r>
              <a:rPr lang="en-US" sz="1800">
                <a:sym typeface="Symbol" pitchFamily="18" charset="2"/>
              </a:rPr>
              <a:t>Trumenba®</a:t>
            </a:r>
            <a:r>
              <a:rPr lang="en-US" sz="1800"/>
              <a:t> licensed for ages 10 through 25 years (2 or 3 dose)</a:t>
            </a:r>
          </a:p>
        </p:txBody>
      </p:sp>
      <p:sp>
        <p:nvSpPr>
          <p:cNvPr id="332804" name="Text Box 4"/>
          <p:cNvSpPr txBox="1">
            <a:spLocks noChangeArrowheads="1"/>
          </p:cNvSpPr>
          <p:nvPr/>
        </p:nvSpPr>
        <p:spPr bwMode="auto">
          <a:xfrm>
            <a:off x="378726" y="1749109"/>
            <a:ext cx="11586950" cy="4401205"/>
          </a:xfrm>
          <a:prstGeom prst="rect">
            <a:avLst/>
          </a:prstGeom>
          <a:noFill/>
          <a:ln w="9525">
            <a:noFill/>
            <a:miter lim="800000"/>
            <a:headEnd/>
            <a:tailEnd/>
          </a:ln>
        </p:spPr>
        <p:txBody>
          <a:bodyPr wrap="square">
            <a:spAutoFit/>
          </a:bodyPr>
          <a:lstStyle/>
          <a:p>
            <a:pPr marL="171450" indent="-171450" defTabSz="685800">
              <a:lnSpc>
                <a:spcPct val="150000"/>
              </a:lnSpc>
            </a:pPr>
            <a:r>
              <a:rPr lang="en-US" sz="2000" kern="0">
                <a:solidFill>
                  <a:srgbClr val="FFFF99"/>
                </a:solidFill>
              </a:rPr>
              <a:t>ACIP recommends  serogroup B meningococcal vaccine for*:</a:t>
            </a:r>
          </a:p>
          <a:p>
            <a:pPr marL="300038" indent="-300038" defTabSz="685800">
              <a:lnSpc>
                <a:spcPct val="150000"/>
              </a:lnSpc>
              <a:buFont typeface="Arial" pitchFamily="34" charset="0"/>
              <a:buChar char="•"/>
            </a:pPr>
            <a:r>
              <a:rPr lang="en-US" sz="2000" kern="0"/>
              <a:t>Persons with persistent complement component deficiencies </a:t>
            </a:r>
          </a:p>
          <a:p>
            <a:pPr marL="300038" indent="-300038" defTabSz="685800">
              <a:lnSpc>
                <a:spcPct val="150000"/>
              </a:lnSpc>
              <a:buFont typeface="Arial" pitchFamily="34" charset="0"/>
              <a:buChar char="•"/>
            </a:pPr>
            <a:r>
              <a:rPr lang="en-US" sz="2000" kern="0"/>
              <a:t>Persons with anatomic or functional </a:t>
            </a:r>
            <a:r>
              <a:rPr lang="en-US" sz="2000" kern="0" err="1"/>
              <a:t>asplenia</a:t>
            </a:r>
            <a:r>
              <a:rPr lang="en-US" sz="2000" kern="0"/>
              <a:t> </a:t>
            </a:r>
          </a:p>
          <a:p>
            <a:pPr marL="300038" indent="-300038" defTabSz="685800">
              <a:lnSpc>
                <a:spcPct val="150000"/>
              </a:lnSpc>
              <a:buFont typeface="Arial" pitchFamily="34" charset="0"/>
              <a:buChar char="•"/>
            </a:pPr>
            <a:r>
              <a:rPr lang="en-US" sz="2000" kern="0"/>
              <a:t>Persons receiving complement inhibitor</a:t>
            </a:r>
          </a:p>
          <a:p>
            <a:pPr marL="300038" indent="-300038" defTabSz="685800">
              <a:lnSpc>
                <a:spcPct val="150000"/>
              </a:lnSpc>
              <a:buFont typeface="Arial" pitchFamily="34" charset="0"/>
              <a:buChar char="•"/>
            </a:pPr>
            <a:r>
              <a:rPr lang="en-US" sz="2000" kern="0"/>
              <a:t>Microbiologists routinely exposed to isolates of </a:t>
            </a:r>
            <a:r>
              <a:rPr lang="en-US" sz="2000" i="1" kern="0"/>
              <a:t>Neisseria meningitidis</a:t>
            </a:r>
            <a:r>
              <a:rPr lang="en-US" sz="2000" kern="0"/>
              <a:t> </a:t>
            </a:r>
          </a:p>
          <a:p>
            <a:pPr marL="300038" indent="-300038" defTabSz="685800">
              <a:lnSpc>
                <a:spcPct val="150000"/>
              </a:lnSpc>
              <a:buFont typeface="Arial" pitchFamily="34" charset="0"/>
              <a:buChar char="•"/>
            </a:pPr>
            <a:r>
              <a:rPr lang="en-US" sz="2000" kern="0"/>
              <a:t>Persons considered at greater risk because of a serogroup B meningococcal disease outbreak** </a:t>
            </a:r>
          </a:p>
          <a:p>
            <a:pPr defTabSz="685800"/>
            <a:endParaRPr lang="en-US" sz="2000" kern="0">
              <a:solidFill>
                <a:schemeClr val="accent5">
                  <a:lumMod val="60000"/>
                  <a:lumOff val="40000"/>
                </a:schemeClr>
              </a:solidFill>
            </a:endParaRPr>
          </a:p>
          <a:p>
            <a:pPr defTabSz="685800"/>
            <a:endParaRPr lang="en-US" sz="2000" kern="0">
              <a:solidFill>
                <a:schemeClr val="accent5">
                  <a:lumMod val="60000"/>
                  <a:lumOff val="40000"/>
                </a:schemeClr>
              </a:solidFill>
            </a:endParaRPr>
          </a:p>
          <a:p>
            <a:pPr defTabSz="685800"/>
            <a:r>
              <a:rPr lang="en-US" sz="2000" kern="0">
                <a:solidFill>
                  <a:schemeClr val="accent5">
                    <a:lumMod val="60000"/>
                    <a:lumOff val="40000"/>
                  </a:schemeClr>
                </a:solidFill>
              </a:rPr>
              <a:t>Based on shared clinical decision making:</a:t>
            </a:r>
            <a:endParaRPr lang="en-US" sz="2000" kern="0" baseline="30000">
              <a:solidFill>
                <a:schemeClr val="accent5">
                  <a:lumMod val="60000"/>
                  <a:lumOff val="40000"/>
                </a:schemeClr>
              </a:solidFill>
            </a:endParaRPr>
          </a:p>
          <a:p>
            <a:pPr algn="ctr" defTabSz="685800"/>
            <a:r>
              <a:rPr lang="en-US" sz="2000" kern="0"/>
              <a:t>A Men B vaccine series </a:t>
            </a:r>
            <a:r>
              <a:rPr lang="en-US" sz="2000" b="1" u="sng" kern="0"/>
              <a:t>may</a:t>
            </a:r>
            <a:r>
              <a:rPr lang="en-US" sz="2000" kern="0"/>
              <a:t> be administered to adolescents and young adults 16 through 23 years of age to provide short-term protection against most strains of Men B. Preferred age is 16-18 years.</a:t>
            </a:r>
            <a:endParaRPr lang="en-US" sz="2000" u="sng" kern="0"/>
          </a:p>
        </p:txBody>
      </p:sp>
      <p:sp>
        <p:nvSpPr>
          <p:cNvPr id="259078" name="Text Box 7"/>
          <p:cNvSpPr txBox="1">
            <a:spLocks noChangeArrowheads="1"/>
          </p:cNvSpPr>
          <p:nvPr/>
        </p:nvSpPr>
        <p:spPr bwMode="auto">
          <a:xfrm>
            <a:off x="8655845" y="3456385"/>
            <a:ext cx="184731" cy="300082"/>
          </a:xfrm>
          <a:prstGeom prst="rect">
            <a:avLst/>
          </a:prstGeom>
          <a:noFill/>
          <a:ln w="9525">
            <a:noFill/>
            <a:miter lim="800000"/>
            <a:headEnd/>
            <a:tailEnd/>
          </a:ln>
        </p:spPr>
        <p:txBody>
          <a:bodyPr wrap="none">
            <a:spAutoFit/>
          </a:bodyPr>
          <a:lstStyle/>
          <a:p>
            <a:pPr defTabSz="685800"/>
            <a:endParaRPr lang="en-US" sz="1350" kern="0">
              <a:solidFill>
                <a:srgbClr val="FFFFFF"/>
              </a:solidFill>
              <a:latin typeface="Calibri"/>
            </a:endParaRPr>
          </a:p>
        </p:txBody>
      </p:sp>
      <p:sp>
        <p:nvSpPr>
          <p:cNvPr id="259079" name="TextBox 6"/>
          <p:cNvSpPr txBox="1">
            <a:spLocks noChangeArrowheads="1"/>
          </p:cNvSpPr>
          <p:nvPr/>
        </p:nvSpPr>
        <p:spPr bwMode="auto">
          <a:xfrm>
            <a:off x="8667750" y="5086351"/>
            <a:ext cx="400050" cy="300082"/>
          </a:xfrm>
          <a:prstGeom prst="rect">
            <a:avLst/>
          </a:prstGeom>
          <a:noFill/>
          <a:ln w="9525">
            <a:noFill/>
            <a:miter lim="800000"/>
            <a:headEnd/>
            <a:tailEnd/>
          </a:ln>
        </p:spPr>
        <p:txBody>
          <a:bodyPr>
            <a:spAutoFit/>
          </a:bodyPr>
          <a:lstStyle/>
          <a:p>
            <a:pPr defTabSz="685800"/>
            <a:endParaRPr lang="en-US" sz="1350" b="1" kern="0">
              <a:solidFill>
                <a:srgbClr val="FFC000"/>
              </a:solidFill>
              <a:latin typeface="Calibri"/>
            </a:endParaRPr>
          </a:p>
        </p:txBody>
      </p:sp>
      <p:sp>
        <p:nvSpPr>
          <p:cNvPr id="8" name="TextBox 7"/>
          <p:cNvSpPr txBox="1"/>
          <p:nvPr/>
        </p:nvSpPr>
        <p:spPr>
          <a:xfrm>
            <a:off x="286258" y="5236392"/>
            <a:ext cx="11586950" cy="400110"/>
          </a:xfrm>
          <a:prstGeom prst="rect">
            <a:avLst/>
          </a:prstGeom>
          <a:noFill/>
        </p:spPr>
        <p:txBody>
          <a:bodyPr wrap="square" rtlCol="0">
            <a:spAutoFit/>
          </a:bodyPr>
          <a:lstStyle/>
          <a:p>
            <a:pPr defTabSz="685800"/>
            <a:r>
              <a:rPr lang="en-US" sz="2000" kern="0">
                <a:latin typeface="Calibri"/>
              </a:rPr>
              <a:t>	</a:t>
            </a:r>
            <a:endParaRPr lang="en-US" sz="2000" kern="0" baseline="30000">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66</a:t>
            </a:fld>
            <a:endParaRPr lang="en-US"/>
          </a:p>
        </p:txBody>
      </p:sp>
      <p:sp>
        <p:nvSpPr>
          <p:cNvPr id="4" name="Footer Placeholder 3">
            <a:extLst>
              <a:ext uri="{FF2B5EF4-FFF2-40B4-BE49-F238E27FC236}">
                <a16:creationId xmlns:a16="http://schemas.microsoft.com/office/drawing/2014/main" id="{B98CF478-47DB-E64C-AC5B-5B99F92CB4B0}"/>
              </a:ext>
            </a:extLst>
          </p:cNvPr>
          <p:cNvSpPr>
            <a:spLocks noGrp="1"/>
          </p:cNvSpPr>
          <p:nvPr>
            <p:ph type="ftr" sz="quarter" idx="11"/>
          </p:nvPr>
        </p:nvSpPr>
        <p:spPr>
          <a:xfrm>
            <a:off x="4114801" y="6205560"/>
            <a:ext cx="4114800" cy="365125"/>
          </a:xfrm>
        </p:spPr>
        <p:txBody>
          <a:bodyPr/>
          <a:lstStyle/>
          <a:p>
            <a:r>
              <a:rPr lang="en-US"/>
              <a:t>November 2023</a:t>
            </a:r>
          </a:p>
        </p:txBody>
      </p:sp>
    </p:spTree>
    <p:extLst>
      <p:ext uri="{BB962C8B-B14F-4D97-AF65-F5344CB8AC3E}">
        <p14:creationId xmlns:p14="http://schemas.microsoft.com/office/powerpoint/2010/main" val="21309575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752" y="136525"/>
            <a:ext cx="8368496" cy="994172"/>
          </a:xfrm>
        </p:spPr>
        <p:txBody>
          <a:bodyPr>
            <a:normAutofit fontScale="90000"/>
          </a:bodyPr>
          <a:lstStyle/>
          <a:p>
            <a:pPr algn="ctr"/>
            <a:r>
              <a:rPr lang="en-US" sz="3600">
                <a:solidFill>
                  <a:schemeClr val="accent5">
                    <a:lumMod val="60000"/>
                    <a:lumOff val="40000"/>
                  </a:schemeClr>
                </a:solidFill>
              </a:rPr>
              <a:t>Serogroup B Meningococcal</a:t>
            </a:r>
            <a:br>
              <a:rPr lang="en-US" sz="3600">
                <a:solidFill>
                  <a:schemeClr val="accent5">
                    <a:lumMod val="60000"/>
                    <a:lumOff val="40000"/>
                  </a:schemeClr>
                </a:solidFill>
              </a:rPr>
            </a:br>
            <a:r>
              <a:rPr lang="en-US" sz="3600">
                <a:solidFill>
                  <a:schemeClr val="accent5">
                    <a:lumMod val="60000"/>
                    <a:lumOff val="40000"/>
                  </a:schemeClr>
                </a:solidFill>
              </a:rPr>
              <a:t> Vaccine Administration</a:t>
            </a:r>
          </a:p>
        </p:txBody>
      </p:sp>
      <p:sp>
        <p:nvSpPr>
          <p:cNvPr id="3" name="TextBox 2"/>
          <p:cNvSpPr txBox="1"/>
          <p:nvPr/>
        </p:nvSpPr>
        <p:spPr>
          <a:xfrm>
            <a:off x="1203434" y="1035951"/>
            <a:ext cx="9632731" cy="1569660"/>
          </a:xfrm>
          <a:prstGeom prst="rect">
            <a:avLst/>
          </a:prstGeom>
          <a:noFill/>
        </p:spPr>
        <p:txBody>
          <a:bodyPr wrap="square" rtlCol="0">
            <a:spAutoFit/>
          </a:bodyPr>
          <a:lstStyle/>
          <a:p>
            <a:pPr algn="ctr"/>
            <a:r>
              <a:rPr lang="en-US" sz="2400"/>
              <a:t>Bexsero® licensed for ages 10 through 25 years (2 dose)</a:t>
            </a:r>
          </a:p>
          <a:p>
            <a:pPr algn="ctr"/>
            <a:r>
              <a:rPr lang="en-US" sz="2400"/>
              <a:t>Trumenba® licensed for ages 10 through 25 years (2 dose or 3 dose)</a:t>
            </a:r>
          </a:p>
          <a:p>
            <a:pPr algn="ctr"/>
            <a:r>
              <a:rPr lang="en-US" sz="2400" u="sng" kern="0"/>
              <a:t>The 2 vaccine products are not interchangeable.</a:t>
            </a:r>
          </a:p>
          <a:p>
            <a:pPr algn="ctr"/>
            <a:endParaRPr lang="en-US" sz="2400">
              <a:solidFill>
                <a:prstClr val="black"/>
              </a:solidFill>
            </a:endParaRPr>
          </a:p>
        </p:txBody>
      </p:sp>
      <p:sp>
        <p:nvSpPr>
          <p:cNvPr id="5" name="TextBox 4"/>
          <p:cNvSpPr txBox="1"/>
          <p:nvPr/>
        </p:nvSpPr>
        <p:spPr>
          <a:xfrm>
            <a:off x="406400" y="2267305"/>
            <a:ext cx="11226800" cy="5724644"/>
          </a:xfrm>
          <a:prstGeom prst="rect">
            <a:avLst/>
          </a:prstGeom>
          <a:noFill/>
        </p:spPr>
        <p:txBody>
          <a:bodyPr wrap="square" rtlCol="0">
            <a:spAutoFit/>
          </a:bodyPr>
          <a:lstStyle/>
          <a:p>
            <a:r>
              <a:rPr lang="en-US" sz="2200" b="1">
                <a:solidFill>
                  <a:srgbClr val="FFFF99"/>
                </a:solidFill>
              </a:rPr>
              <a:t>MenB-FHbp (Trumenba®)   </a:t>
            </a:r>
          </a:p>
          <a:p>
            <a:pPr marL="557213" lvl="1" indent="-214313">
              <a:buFont typeface="Arial" panose="020B0604020202020204" pitchFamily="34" charset="0"/>
              <a:buChar char="•"/>
            </a:pPr>
            <a:r>
              <a:rPr lang="en-US" sz="2200">
                <a:solidFill>
                  <a:schemeClr val="accent5">
                    <a:lumMod val="60000"/>
                    <a:lumOff val="40000"/>
                  </a:schemeClr>
                </a:solidFill>
              </a:rPr>
              <a:t>2 dose schedule </a:t>
            </a:r>
            <a:r>
              <a:rPr lang="en-US" sz="2200"/>
              <a:t>– administered at 0, 6 months; Healthy adolescents who are </a:t>
            </a:r>
            <a:r>
              <a:rPr lang="en-US" sz="2200" u="sng"/>
              <a:t>not</a:t>
            </a:r>
            <a:r>
              <a:rPr lang="en-US" sz="2200"/>
              <a:t> at increased risk for meningococcal disease</a:t>
            </a:r>
          </a:p>
          <a:p>
            <a:pPr marL="557213" lvl="1" indent="-214313">
              <a:buFont typeface="Arial" panose="020B0604020202020204" pitchFamily="34" charset="0"/>
              <a:buChar char="•"/>
            </a:pPr>
            <a:r>
              <a:rPr lang="en-US" sz="2200">
                <a:solidFill>
                  <a:schemeClr val="accent5">
                    <a:lumMod val="60000"/>
                    <a:lumOff val="40000"/>
                  </a:schemeClr>
                </a:solidFill>
              </a:rPr>
              <a:t>3 dose schedule </a:t>
            </a:r>
            <a:r>
              <a:rPr lang="en-US" sz="2200"/>
              <a:t>– administered at 0, 1-2, 6 months; persons at increased risk for meningococcal disease and for use during serogroup B outbreaks</a:t>
            </a:r>
          </a:p>
          <a:p>
            <a:pPr marL="557213" lvl="1" indent="-214313">
              <a:buFont typeface="Arial" panose="020B0604020202020204" pitchFamily="34" charset="0"/>
              <a:buChar char="•"/>
            </a:pPr>
            <a:endParaRPr lang="en-US" sz="2200" b="1"/>
          </a:p>
          <a:p>
            <a:r>
              <a:rPr lang="en-US" sz="2200" b="1">
                <a:solidFill>
                  <a:srgbClr val="FFFF99"/>
                </a:solidFill>
              </a:rPr>
              <a:t>MenB-4C (Bexsero®) </a:t>
            </a:r>
          </a:p>
          <a:p>
            <a:pPr marL="557213" lvl="1" indent="-214313">
              <a:buFont typeface="Arial" panose="020B0604020202020204" pitchFamily="34" charset="0"/>
              <a:buChar char="•"/>
            </a:pPr>
            <a:r>
              <a:rPr lang="en-US" sz="2200"/>
              <a:t>2 dose schedule – 0, 1-2 months</a:t>
            </a:r>
          </a:p>
          <a:p>
            <a:pPr marL="557213" lvl="1" indent="-214313">
              <a:buFont typeface="Arial" panose="020B0604020202020204" pitchFamily="34" charset="0"/>
              <a:buChar char="•"/>
            </a:pPr>
            <a:r>
              <a:rPr lang="en-US" sz="2200"/>
              <a:t>Given to healthy adolescents who are not at increased risk for meningococcal disease </a:t>
            </a:r>
          </a:p>
          <a:p>
            <a:pPr marL="557213" lvl="1" indent="-214313">
              <a:buFont typeface="Arial" panose="020B0604020202020204" pitchFamily="34" charset="0"/>
              <a:buChar char="•"/>
            </a:pPr>
            <a:r>
              <a:rPr lang="en-US" sz="2200"/>
              <a:t>Given to persons at increased risk for meningococcal disease and for use during serogroup B outbreaks</a:t>
            </a:r>
          </a:p>
          <a:p>
            <a:pPr marL="557213" lvl="1" indent="-214313">
              <a:buFont typeface="Arial" panose="020B0604020202020204" pitchFamily="34" charset="0"/>
              <a:buChar char="•"/>
            </a:pPr>
            <a:endParaRPr lang="en-US" sz="2400"/>
          </a:p>
          <a:p>
            <a:pPr marL="557213" lvl="1" indent="-214313">
              <a:buFont typeface="Arial" panose="020B0604020202020204" pitchFamily="34" charset="0"/>
              <a:buChar char="•"/>
            </a:pPr>
            <a:endParaRPr lang="en-US" sz="2400"/>
          </a:p>
          <a:p>
            <a:endParaRPr lang="en-US" b="1"/>
          </a:p>
          <a:p>
            <a:pPr lvl="1"/>
            <a:endParaRPr lang="en-US">
              <a:solidFill>
                <a:prstClr val="black"/>
              </a:solidFill>
            </a:endParaRPr>
          </a:p>
          <a:p>
            <a:pPr lvl="1"/>
            <a:endParaRPr lang="en-US">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67</a:t>
            </a:fld>
            <a:endParaRPr lang="en-US"/>
          </a:p>
        </p:txBody>
      </p:sp>
      <p:sp>
        <p:nvSpPr>
          <p:cNvPr id="7" name="Footer Placeholder 6">
            <a:extLst>
              <a:ext uri="{FF2B5EF4-FFF2-40B4-BE49-F238E27FC236}">
                <a16:creationId xmlns:a16="http://schemas.microsoft.com/office/drawing/2014/main" id="{0BC43229-1841-4946-A4A3-BA92ED414637}"/>
              </a:ext>
            </a:extLst>
          </p:cNvPr>
          <p:cNvSpPr>
            <a:spLocks noGrp="1"/>
          </p:cNvSpPr>
          <p:nvPr>
            <p:ph type="ftr" sz="quarter" idx="11"/>
          </p:nvPr>
        </p:nvSpPr>
        <p:spPr>
          <a:xfrm>
            <a:off x="4094018" y="6356350"/>
            <a:ext cx="5534891" cy="365125"/>
          </a:xfrm>
        </p:spPr>
        <p:txBody>
          <a:bodyPr/>
          <a:lstStyle/>
          <a:p>
            <a:r>
              <a:rPr lang="en-US">
                <a:hlinkClick r:id="rId3"/>
              </a:rPr>
              <a:t>November 2023</a:t>
            </a:r>
            <a:endParaRPr lang="en-US"/>
          </a:p>
        </p:txBody>
      </p:sp>
    </p:spTree>
    <p:extLst>
      <p:ext uri="{BB962C8B-B14F-4D97-AF65-F5344CB8AC3E}">
        <p14:creationId xmlns:p14="http://schemas.microsoft.com/office/powerpoint/2010/main" val="349724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5909" y="162247"/>
            <a:ext cx="8727141" cy="1077218"/>
          </a:xfrm>
          <a:prstGeom prst="rect">
            <a:avLst/>
          </a:prstGeom>
          <a:noFill/>
        </p:spPr>
        <p:txBody>
          <a:bodyPr wrap="square" rtlCol="0">
            <a:spAutoFit/>
          </a:bodyPr>
          <a:lstStyle/>
          <a:p>
            <a:pPr algn="ctr"/>
            <a:r>
              <a:rPr lang="en-US" sz="3200">
                <a:solidFill>
                  <a:schemeClr val="accent5">
                    <a:lumMod val="60000"/>
                    <a:lumOff val="40000"/>
                  </a:schemeClr>
                </a:solidFill>
                <a:latin typeface="+mj-lt"/>
              </a:rPr>
              <a:t>Meningococcal Vaccine </a:t>
            </a:r>
          </a:p>
          <a:p>
            <a:pPr algn="ctr"/>
            <a:r>
              <a:rPr lang="en-US" sz="3200" u="sng">
                <a:solidFill>
                  <a:schemeClr val="accent5">
                    <a:lumMod val="60000"/>
                    <a:lumOff val="40000"/>
                  </a:schemeClr>
                </a:solidFill>
                <a:latin typeface="+mj-lt"/>
              </a:rPr>
              <a:t>Booster</a:t>
            </a:r>
            <a:r>
              <a:rPr lang="en-US" sz="3200">
                <a:solidFill>
                  <a:schemeClr val="accent5">
                    <a:lumMod val="60000"/>
                    <a:lumOff val="40000"/>
                  </a:schemeClr>
                </a:solidFill>
                <a:latin typeface="+mj-lt"/>
              </a:rPr>
              <a:t> Recommendations*</a:t>
            </a:r>
            <a:endParaRPr lang="en-US" sz="3200" u="sng">
              <a:solidFill>
                <a:schemeClr val="accent5">
                  <a:lumMod val="60000"/>
                  <a:lumOff val="40000"/>
                </a:schemeClr>
              </a:solidFill>
              <a:latin typeface="+mj-lt"/>
            </a:endParaRPr>
          </a:p>
        </p:txBody>
      </p:sp>
      <p:sp>
        <p:nvSpPr>
          <p:cNvPr id="4" name="TextBox 3"/>
          <p:cNvSpPr txBox="1"/>
          <p:nvPr/>
        </p:nvSpPr>
        <p:spPr>
          <a:xfrm>
            <a:off x="152400" y="2459504"/>
            <a:ext cx="11887200" cy="2677656"/>
          </a:xfrm>
          <a:prstGeom prst="rect">
            <a:avLst/>
          </a:prstGeom>
          <a:noFill/>
        </p:spPr>
        <p:txBody>
          <a:bodyPr wrap="square" rtlCol="0">
            <a:spAutoFit/>
          </a:bodyPr>
          <a:lstStyle/>
          <a:p>
            <a:r>
              <a:rPr lang="en-US" sz="2400"/>
              <a:t>For persons at continued risk</a:t>
            </a:r>
          </a:p>
          <a:p>
            <a:pPr marL="742950" lvl="1" indent="-285750">
              <a:buFont typeface="Arial" panose="020B0604020202020204" pitchFamily="34" charset="0"/>
              <a:buChar char="•"/>
            </a:pPr>
            <a:r>
              <a:rPr lang="en-US" sz="2400"/>
              <a:t>Meningococcal quadrivalent vaccine for persons who remain at increased risk </a:t>
            </a:r>
          </a:p>
          <a:p>
            <a:pPr marL="742950" lvl="1" indent="-285750">
              <a:buFont typeface="Arial" panose="020B0604020202020204" pitchFamily="34" charset="0"/>
              <a:buChar char="•"/>
            </a:pPr>
            <a:r>
              <a:rPr lang="en-US" sz="2400"/>
              <a:t>Persons ≥10 years of age who previously received a </a:t>
            </a:r>
            <a:r>
              <a:rPr lang="en-US" sz="2400" err="1"/>
              <a:t>MenB</a:t>
            </a:r>
            <a:r>
              <a:rPr lang="en-US" sz="2400"/>
              <a:t> vaccine series</a:t>
            </a:r>
          </a:p>
          <a:p>
            <a:pPr lvl="1"/>
            <a:endParaRPr lang="en-US" sz="2400"/>
          </a:p>
          <a:p>
            <a:pPr marL="285750" indent="-285750">
              <a:buFont typeface="Arial" panose="020B0604020202020204" pitchFamily="34" charset="0"/>
              <a:buChar char="•"/>
            </a:pPr>
            <a:r>
              <a:rPr lang="en-US" sz="2400" b="1"/>
              <a:t>See *MMWR: Tables 2-11 https://</a:t>
            </a:r>
            <a:r>
              <a:rPr lang="en-US" sz="2400" b="1" err="1"/>
              <a:t>www.cdc.gov</a:t>
            </a:r>
            <a:r>
              <a:rPr lang="en-US" sz="2400" b="1"/>
              <a:t>/</a:t>
            </a:r>
            <a:r>
              <a:rPr lang="en-US" sz="2400" b="1" err="1"/>
              <a:t>mmwr</a:t>
            </a:r>
            <a:r>
              <a:rPr lang="en-US" sz="2400" b="1"/>
              <a:t>/volumes/69/</a:t>
            </a:r>
            <a:r>
              <a:rPr lang="en-US" sz="2400" b="1" err="1"/>
              <a:t>rr</a:t>
            </a:r>
            <a:r>
              <a:rPr lang="en-US" sz="2400" b="1"/>
              <a:t>/rr6909a1.htm#B1_down for further details.</a:t>
            </a:r>
          </a:p>
        </p:txBody>
      </p:sp>
      <p:sp>
        <p:nvSpPr>
          <p:cNvPr id="5" name="TextBox 4"/>
          <p:cNvSpPr txBox="1"/>
          <p:nvPr/>
        </p:nvSpPr>
        <p:spPr>
          <a:xfrm>
            <a:off x="4038600" y="5710019"/>
            <a:ext cx="4845276" cy="646331"/>
          </a:xfrm>
          <a:prstGeom prst="rect">
            <a:avLst/>
          </a:prstGeom>
          <a:noFill/>
        </p:spPr>
        <p:txBody>
          <a:bodyPr wrap="square" rtlCol="0">
            <a:spAutoFit/>
          </a:bodyPr>
          <a:lstStyle/>
          <a:p>
            <a:r>
              <a:rPr lang="en-US"/>
              <a:t>https://www.cdc.gov/vaccines/hcp/acip-recs/vacc-specific/mening.html</a:t>
            </a:r>
          </a:p>
        </p:txBody>
      </p:sp>
      <p:sp>
        <p:nvSpPr>
          <p:cNvPr id="6" name="Slide Number Placeholder 5"/>
          <p:cNvSpPr>
            <a:spLocks noGrp="1"/>
          </p:cNvSpPr>
          <p:nvPr>
            <p:ph type="sldNum" sz="quarter" idx="12"/>
          </p:nvPr>
        </p:nvSpPr>
        <p:spPr>
          <a:xfrm>
            <a:off x="10953750" y="6356350"/>
            <a:ext cx="400050" cy="450098"/>
          </a:xfrm>
        </p:spPr>
        <p:txBody>
          <a:bodyPr/>
          <a:lstStyle/>
          <a:p>
            <a:fld id="{6D22F896-40B5-4ADD-8801-0D06FADFA095}" type="slidenum">
              <a:rPr lang="en-US" smtClean="0"/>
              <a:t>68</a:t>
            </a:fld>
            <a:endParaRPr lang="en-US"/>
          </a:p>
        </p:txBody>
      </p:sp>
      <p:sp>
        <p:nvSpPr>
          <p:cNvPr id="7" name="Footer Placeholder 6">
            <a:extLst>
              <a:ext uri="{FF2B5EF4-FFF2-40B4-BE49-F238E27FC236}">
                <a16:creationId xmlns:a16="http://schemas.microsoft.com/office/drawing/2014/main" id="{CDAB3E12-BDEF-CA57-4378-D6FE07F17488}"/>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539406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idx="4294967295"/>
          </p:nvPr>
        </p:nvSpPr>
        <p:spPr>
          <a:xfrm>
            <a:off x="1828800" y="392389"/>
            <a:ext cx="8534400" cy="1143000"/>
          </a:xfrm>
        </p:spPr>
        <p:txBody>
          <a:bodyPr/>
          <a:lstStyle/>
          <a:p>
            <a:pPr algn="ctr" eaLnBrk="1" hangingPunct="1"/>
            <a:r>
              <a:rPr lang="en-US" sz="3600">
                <a:solidFill>
                  <a:srgbClr val="FFFF99"/>
                </a:solidFill>
              </a:rPr>
              <a:t>Rotavirus Vaccines</a:t>
            </a:r>
            <a:br>
              <a:rPr lang="en-US" sz="4000"/>
            </a:br>
            <a:r>
              <a:rPr lang="en-US" sz="2400" err="1">
                <a:solidFill>
                  <a:srgbClr val="FFFF99"/>
                </a:solidFill>
              </a:rPr>
              <a:t>RotaTeq</a:t>
            </a:r>
            <a:r>
              <a:rPr lang="en-US" sz="2400">
                <a:solidFill>
                  <a:srgbClr val="FFFF99"/>
                </a:solidFill>
              </a:rPr>
              <a:t>® (Merck) and </a:t>
            </a:r>
            <a:r>
              <a:rPr lang="en-US" sz="2400" err="1">
                <a:solidFill>
                  <a:srgbClr val="FFFF99"/>
                </a:solidFill>
              </a:rPr>
              <a:t>Rotarix</a:t>
            </a:r>
            <a:r>
              <a:rPr lang="en-US" sz="2400">
                <a:solidFill>
                  <a:srgbClr val="FFFF99"/>
                </a:solidFill>
              </a:rPr>
              <a:t>® (GSK)* </a:t>
            </a:r>
          </a:p>
        </p:txBody>
      </p:sp>
      <p:sp>
        <p:nvSpPr>
          <p:cNvPr id="2" name="Slide Number Placeholder 1"/>
          <p:cNvSpPr>
            <a:spLocks noGrp="1"/>
          </p:cNvSpPr>
          <p:nvPr>
            <p:ph type="sldNum" sz="quarter" idx="12"/>
          </p:nvPr>
        </p:nvSpPr>
        <p:spPr/>
        <p:txBody>
          <a:bodyPr/>
          <a:lstStyle/>
          <a:p>
            <a:fld id="{6D22F896-40B5-4ADD-8801-0D06FADFA095}" type="slidenum">
              <a:rPr lang="en-US" smtClean="0"/>
              <a:t>69</a:t>
            </a:fld>
            <a:endParaRPr lang="en-US"/>
          </a:p>
        </p:txBody>
      </p:sp>
      <p:sp>
        <p:nvSpPr>
          <p:cNvPr id="4" name="Footer Placeholder 3">
            <a:extLst>
              <a:ext uri="{FF2B5EF4-FFF2-40B4-BE49-F238E27FC236}">
                <a16:creationId xmlns:a16="http://schemas.microsoft.com/office/drawing/2014/main" id="{46503D9A-E5A7-294B-9FFE-9F7BD31E2BA9}"/>
              </a:ext>
            </a:extLst>
          </p:cNvPr>
          <p:cNvSpPr>
            <a:spLocks noGrp="1"/>
          </p:cNvSpPr>
          <p:nvPr>
            <p:ph type="ftr" sz="quarter" idx="11"/>
          </p:nvPr>
        </p:nvSpPr>
        <p:spPr>
          <a:xfrm>
            <a:off x="3983182" y="6153018"/>
            <a:ext cx="4911436" cy="704982"/>
          </a:xfrm>
        </p:spPr>
        <p:txBody>
          <a:bodyPr/>
          <a:lstStyle/>
          <a:p>
            <a:r>
              <a:rPr lang="en-US">
                <a:hlinkClick r:id="rId3"/>
              </a:rPr>
              <a:t>November 2023</a:t>
            </a:r>
            <a:endParaRPr lang="en-US"/>
          </a:p>
        </p:txBody>
      </p:sp>
      <p:graphicFrame>
        <p:nvGraphicFramePr>
          <p:cNvPr id="250886" name="Text Box 4">
            <a:extLst>
              <a:ext uri="{FF2B5EF4-FFF2-40B4-BE49-F238E27FC236}">
                <a16:creationId xmlns:a16="http://schemas.microsoft.com/office/drawing/2014/main" id="{F4D52AF6-5116-436E-3AB9-D57D34C2007A}"/>
              </a:ext>
            </a:extLst>
          </p:cNvPr>
          <p:cNvGraphicFramePr/>
          <p:nvPr>
            <p:extLst>
              <p:ext uri="{D42A27DB-BD31-4B8C-83A1-F6EECF244321}">
                <p14:modId xmlns:p14="http://schemas.microsoft.com/office/powerpoint/2010/main" val="4005806675"/>
              </p:ext>
            </p:extLst>
          </p:nvPr>
        </p:nvGraphicFramePr>
        <p:xfrm>
          <a:off x="519910" y="2104809"/>
          <a:ext cx="11484264" cy="33732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55450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973868" y="308731"/>
            <a:ext cx="6172200" cy="884109"/>
          </a:xfrm>
        </p:spPr>
        <p:txBody>
          <a:bodyPr/>
          <a:lstStyle/>
          <a:p>
            <a:pPr algn="ctr" eaLnBrk="1" hangingPunct="1"/>
            <a:r>
              <a:rPr sz="3600">
                <a:solidFill>
                  <a:schemeClr val="accent5">
                    <a:lumMod val="60000"/>
                    <a:lumOff val="40000"/>
                  </a:schemeClr>
                </a:solidFill>
                <a:cs typeface="Arial" pitchFamily="34" charset="0"/>
              </a:rPr>
              <a:t>Community Immunity </a:t>
            </a:r>
            <a:br>
              <a:rPr lang="en-US" sz="3600">
                <a:solidFill>
                  <a:schemeClr val="accent5">
                    <a:lumMod val="60000"/>
                    <a:lumOff val="40000"/>
                  </a:schemeClr>
                </a:solidFill>
                <a:cs typeface="Arial" pitchFamily="34" charset="0"/>
              </a:rPr>
            </a:br>
            <a:r>
              <a:rPr lang="en-US" sz="2000">
                <a:solidFill>
                  <a:schemeClr val="accent5">
                    <a:lumMod val="60000"/>
                    <a:lumOff val="40000"/>
                  </a:schemeClr>
                </a:solidFill>
                <a:cs typeface="Arial" pitchFamily="34" charset="0"/>
              </a:rPr>
              <a:t>Formerly known as “Herd Immunity”*</a:t>
            </a:r>
            <a:endParaRPr sz="2000">
              <a:solidFill>
                <a:schemeClr val="accent5">
                  <a:lumMod val="60000"/>
                  <a:lumOff val="40000"/>
                </a:schemeClr>
              </a:solidFill>
              <a:cs typeface="Arial" pitchFamily="34" charset="0"/>
            </a:endParaRPr>
          </a:p>
        </p:txBody>
      </p:sp>
      <p:grpSp>
        <p:nvGrpSpPr>
          <p:cNvPr id="5" name="Group 4"/>
          <p:cNvGrpSpPr/>
          <p:nvPr/>
        </p:nvGrpSpPr>
        <p:grpSpPr>
          <a:xfrm>
            <a:off x="2607944" y="1630111"/>
            <a:ext cx="6800241" cy="4088963"/>
            <a:chOff x="1544638" y="1630041"/>
            <a:chExt cx="6551612" cy="4689797"/>
          </a:xfrm>
        </p:grpSpPr>
        <p:sp>
          <p:nvSpPr>
            <p:cNvPr id="6" name="Rectangle 3"/>
            <p:cNvSpPr>
              <a:spLocks noChangeArrowheads="1"/>
            </p:cNvSpPr>
            <p:nvPr/>
          </p:nvSpPr>
          <p:spPr bwMode="auto">
            <a:xfrm>
              <a:off x="4576763" y="1882775"/>
              <a:ext cx="30670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333375">
                <a:lnSpc>
                  <a:spcPct val="85000"/>
                </a:lnSpc>
                <a:buClr>
                  <a:srgbClr val="000000"/>
                </a:buClr>
                <a:buSzPct val="90000"/>
              </a:pPr>
              <a:r>
                <a:rPr lang="en-US"/>
                <a:t>Transmitting</a:t>
              </a:r>
              <a:r>
                <a:rPr lang="en-US" sz="1575"/>
                <a:t> </a:t>
              </a:r>
              <a:r>
                <a:rPr lang="en-US"/>
                <a:t>case</a:t>
              </a:r>
            </a:p>
          </p:txBody>
        </p:sp>
        <p:grpSp>
          <p:nvGrpSpPr>
            <p:cNvPr id="7" name="Group 4"/>
            <p:cNvGrpSpPr>
              <a:grpSpLocks/>
            </p:cNvGrpSpPr>
            <p:nvPr/>
          </p:nvGrpSpPr>
          <p:grpSpPr bwMode="auto">
            <a:xfrm>
              <a:off x="2089150" y="4705350"/>
              <a:ext cx="293688" cy="773113"/>
              <a:chOff x="1898" y="2926"/>
              <a:chExt cx="209" cy="487"/>
            </a:xfrm>
          </p:grpSpPr>
          <p:sp>
            <p:nvSpPr>
              <p:cNvPr id="43" name="Freeform 5"/>
              <p:cNvSpPr>
                <a:spLocks/>
              </p:cNvSpPr>
              <p:nvPr/>
            </p:nvSpPr>
            <p:spPr bwMode="auto">
              <a:xfrm>
                <a:off x="1898" y="3021"/>
                <a:ext cx="209" cy="392"/>
              </a:xfrm>
              <a:custGeom>
                <a:avLst/>
                <a:gdLst>
                  <a:gd name="T0" fmla="*/ 8 w 204"/>
                  <a:gd name="T1" fmla="*/ 8 h 444"/>
                  <a:gd name="T2" fmla="*/ 8 w 204"/>
                  <a:gd name="T3" fmla="*/ 8 h 444"/>
                  <a:gd name="T4" fmla="*/ 108 w 204"/>
                  <a:gd name="T5" fmla="*/ 8 h 444"/>
                  <a:gd name="T6" fmla="*/ 108 w 204"/>
                  <a:gd name="T7" fmla="*/ 4 h 444"/>
                  <a:gd name="T8" fmla="*/ 78 w 204"/>
                  <a:gd name="T9" fmla="*/ 4 h 444"/>
                  <a:gd name="T10" fmla="*/ 62 w 204"/>
                  <a:gd name="T11" fmla="*/ 4 h 444"/>
                  <a:gd name="T12" fmla="*/ 57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5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7"/>
                    </a:lnTo>
                    <a:lnTo>
                      <a:pt x="52" y="56"/>
                    </a:lnTo>
                    <a:lnTo>
                      <a:pt x="38" y="56"/>
                    </a:lnTo>
                    <a:lnTo>
                      <a:pt x="30" y="227"/>
                    </a:lnTo>
                    <a:lnTo>
                      <a:pt x="25"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3" y="235"/>
                    </a:lnTo>
                    <a:lnTo>
                      <a:pt x="95" y="426"/>
                    </a:lnTo>
                    <a:lnTo>
                      <a:pt x="8" y="443"/>
                    </a:lnTo>
                  </a:path>
                </a:pathLst>
              </a:custGeom>
              <a:solidFill>
                <a:srgbClr val="FFFF00"/>
              </a:solidFill>
              <a:ln w="9525">
                <a:solidFill>
                  <a:srgbClr val="000000"/>
                </a:solidFill>
                <a:round/>
                <a:headEnd/>
                <a:tailEnd/>
              </a:ln>
            </p:spPr>
            <p:txBody>
              <a:bodyPr/>
              <a:lstStyle/>
              <a:p>
                <a:endParaRPr lang="en-US"/>
              </a:p>
            </p:txBody>
          </p:sp>
          <p:sp>
            <p:nvSpPr>
              <p:cNvPr id="44" name="Oval 6"/>
              <p:cNvSpPr>
                <a:spLocks noChangeArrowheads="1"/>
              </p:cNvSpPr>
              <p:nvPr/>
            </p:nvSpPr>
            <p:spPr bwMode="auto">
              <a:xfrm>
                <a:off x="1950" y="2926"/>
                <a:ext cx="104" cy="89"/>
              </a:xfrm>
              <a:prstGeom prst="ellipse">
                <a:avLst/>
              </a:prstGeom>
              <a:solidFill>
                <a:srgbClr val="FFFF00"/>
              </a:solidFill>
              <a:ln w="9525">
                <a:solidFill>
                  <a:srgbClr val="000000"/>
                </a:solidFill>
                <a:round/>
                <a:headEnd/>
                <a:tailEnd/>
              </a:ln>
            </p:spPr>
            <p:txBody>
              <a:bodyPr wrap="none" anchor="ctr"/>
              <a:lstStyle/>
              <a:p>
                <a:endParaRPr lang="en-US"/>
              </a:p>
            </p:txBody>
          </p:sp>
        </p:grpSp>
        <p:sp>
          <p:nvSpPr>
            <p:cNvPr id="8" name="Freeform 7"/>
            <p:cNvSpPr>
              <a:spLocks/>
            </p:cNvSpPr>
            <p:nvPr/>
          </p:nvSpPr>
          <p:spPr bwMode="auto">
            <a:xfrm>
              <a:off x="4462463" y="1784350"/>
              <a:ext cx="293687" cy="622300"/>
            </a:xfrm>
            <a:custGeom>
              <a:avLst/>
              <a:gdLst>
                <a:gd name="T0" fmla="*/ 2147483647 w 204"/>
                <a:gd name="T1" fmla="*/ 2147483647 h 444"/>
                <a:gd name="T2" fmla="*/ 2147483647 w 204"/>
                <a:gd name="T3" fmla="*/ 2147483647 h 444"/>
                <a:gd name="T4" fmla="*/ 2147483647 w 204"/>
                <a:gd name="T5" fmla="*/ 2147483647 h 444"/>
                <a:gd name="T6" fmla="*/ 2147483647 w 204"/>
                <a:gd name="T7" fmla="*/ 2147483647 h 444"/>
                <a:gd name="T8" fmla="*/ 2147483647 w 204"/>
                <a:gd name="T9" fmla="*/ 2147483647 h 444"/>
                <a:gd name="T10" fmla="*/ 2147483647 w 204"/>
                <a:gd name="T11" fmla="*/ 2147483647 h 444"/>
                <a:gd name="T12" fmla="*/ 2147483647 w 204"/>
                <a:gd name="T13" fmla="*/ 2147483647 h 444"/>
                <a:gd name="T14" fmla="*/ 0 w 204"/>
                <a:gd name="T15" fmla="*/ 2147483647 h 444"/>
                <a:gd name="T16" fmla="*/ 0 w 204"/>
                <a:gd name="T17" fmla="*/ 0 h 444"/>
                <a:gd name="T18" fmla="*/ 2147483647 w 204"/>
                <a:gd name="T19" fmla="*/ 0 h 444"/>
                <a:gd name="T20" fmla="*/ 2147483647 w 204"/>
                <a:gd name="T21" fmla="*/ 0 h 444"/>
                <a:gd name="T22" fmla="*/ 2147483647 w 204"/>
                <a:gd name="T23" fmla="*/ 0 h 444"/>
                <a:gd name="T24" fmla="*/ 2147483647 w 204"/>
                <a:gd name="T25" fmla="*/ 2147483647 h 444"/>
                <a:gd name="T26" fmla="*/ 2147483647 w 204"/>
                <a:gd name="T27" fmla="*/ 2147483647 h 444"/>
                <a:gd name="T28" fmla="*/ 2147483647 w 204"/>
                <a:gd name="T29" fmla="*/ 2147483647 h 444"/>
                <a:gd name="T30" fmla="*/ 2147483647 w 204"/>
                <a:gd name="T31" fmla="*/ 2147483647 h 444"/>
                <a:gd name="T32" fmla="*/ 2147483647 w 204"/>
                <a:gd name="T33" fmla="*/ 2147483647 h 444"/>
                <a:gd name="T34" fmla="*/ 2147483647 w 204"/>
                <a:gd name="T35" fmla="*/ 2147483647 h 444"/>
                <a:gd name="T36" fmla="*/ 2147483647 w 204"/>
                <a:gd name="T37" fmla="*/ 2147483647 h 444"/>
                <a:gd name="T38" fmla="*/ 2147483647 w 204"/>
                <a:gd name="T39" fmla="*/ 2147483647 h 444"/>
                <a:gd name="T40" fmla="*/ 2147483647 w 204"/>
                <a:gd name="T41" fmla="*/ 2147483647 h 444"/>
                <a:gd name="T42" fmla="*/ 2147483647 w 204"/>
                <a:gd name="T43" fmla="*/ 2147483647 h 444"/>
                <a:gd name="T44" fmla="*/ 2147483647 w 204"/>
                <a:gd name="T45" fmla="*/ 2147483647 h 444"/>
                <a:gd name="T46" fmla="*/ 2147483647 w 204"/>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8"/>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2" y="57"/>
                  </a:lnTo>
                  <a:lnTo>
                    <a:pt x="152" y="408"/>
                  </a:lnTo>
                  <a:lnTo>
                    <a:pt x="195" y="419"/>
                  </a:lnTo>
                  <a:lnTo>
                    <a:pt x="195" y="443"/>
                  </a:lnTo>
                  <a:lnTo>
                    <a:pt x="108" y="427"/>
                  </a:lnTo>
                  <a:lnTo>
                    <a:pt x="103" y="235"/>
                  </a:lnTo>
                  <a:lnTo>
                    <a:pt x="95" y="427"/>
                  </a:lnTo>
                  <a:lnTo>
                    <a:pt x="8" y="443"/>
                  </a:lnTo>
                </a:path>
              </a:pathLst>
            </a:custGeom>
            <a:solidFill>
              <a:srgbClr val="00FF00"/>
            </a:solidFill>
            <a:ln w="9525">
              <a:solidFill>
                <a:srgbClr val="000000"/>
              </a:solidFill>
              <a:round/>
              <a:headEnd/>
              <a:tailEnd/>
            </a:ln>
          </p:spPr>
          <p:txBody>
            <a:bodyPr/>
            <a:lstStyle/>
            <a:p>
              <a:endParaRPr lang="en-US"/>
            </a:p>
          </p:txBody>
        </p:sp>
        <p:sp>
          <p:nvSpPr>
            <p:cNvPr id="9" name="Oval 9"/>
            <p:cNvSpPr>
              <a:spLocks noChangeArrowheads="1"/>
            </p:cNvSpPr>
            <p:nvPr/>
          </p:nvSpPr>
          <p:spPr bwMode="auto">
            <a:xfrm>
              <a:off x="4545506" y="1630041"/>
              <a:ext cx="142875" cy="142875"/>
            </a:xfrm>
            <a:prstGeom prst="ellipse">
              <a:avLst/>
            </a:prstGeom>
            <a:solidFill>
              <a:srgbClr val="00FF00"/>
            </a:solidFill>
            <a:ln w="9525">
              <a:solidFill>
                <a:srgbClr val="000000"/>
              </a:solidFill>
              <a:round/>
              <a:headEnd/>
              <a:tailEnd/>
            </a:ln>
          </p:spPr>
          <p:txBody>
            <a:bodyPr wrap="none" anchor="ctr"/>
            <a:lstStyle/>
            <a:p>
              <a:endParaRPr lang="en-US"/>
            </a:p>
          </p:txBody>
        </p:sp>
        <p:grpSp>
          <p:nvGrpSpPr>
            <p:cNvPr id="10" name="Group 10"/>
            <p:cNvGrpSpPr>
              <a:grpSpLocks/>
            </p:cNvGrpSpPr>
            <p:nvPr/>
          </p:nvGrpSpPr>
          <p:grpSpPr bwMode="auto">
            <a:xfrm>
              <a:off x="3714750" y="3181350"/>
              <a:ext cx="293688" cy="777875"/>
              <a:chOff x="2333" y="1728"/>
              <a:chExt cx="185" cy="487"/>
            </a:xfrm>
          </p:grpSpPr>
          <p:sp>
            <p:nvSpPr>
              <p:cNvPr id="41" name="Freeform 11"/>
              <p:cNvSpPr>
                <a:spLocks/>
              </p:cNvSpPr>
              <p:nvPr/>
            </p:nvSpPr>
            <p:spPr bwMode="auto">
              <a:xfrm>
                <a:off x="2333" y="1824"/>
                <a:ext cx="185" cy="391"/>
              </a:xfrm>
              <a:custGeom>
                <a:avLst/>
                <a:gdLst>
                  <a:gd name="T0" fmla="*/ 5 w 204"/>
                  <a:gd name="T1" fmla="*/ 8 h 444"/>
                  <a:gd name="T2" fmla="*/ 5 w 204"/>
                  <a:gd name="T3" fmla="*/ 8 h 444"/>
                  <a:gd name="T4" fmla="*/ 5 w 204"/>
                  <a:gd name="T5" fmla="*/ 7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5 w 204"/>
                  <a:gd name="T21" fmla="*/ 0 h 444"/>
                  <a:gd name="T22" fmla="*/ 10 w 204"/>
                  <a:gd name="T23" fmla="*/ 0 h 444"/>
                  <a:gd name="T24" fmla="*/ 10 w 204"/>
                  <a:gd name="T25" fmla="*/ 4 h 444"/>
                  <a:gd name="T26" fmla="*/ 8 w 204"/>
                  <a:gd name="T27" fmla="*/ 4 h 444"/>
                  <a:gd name="T28" fmla="*/ 8 w 204"/>
                  <a:gd name="T29" fmla="*/ 4 h 444"/>
                  <a:gd name="T30" fmla="*/ 7 w 204"/>
                  <a:gd name="T31" fmla="*/ 4 h 444"/>
                  <a:gd name="T32" fmla="*/ 7 w 204"/>
                  <a:gd name="T33" fmla="*/ 7 h 444"/>
                  <a:gd name="T34" fmla="*/ 9 w 204"/>
                  <a:gd name="T35" fmla="*/ 8 h 444"/>
                  <a:gd name="T36" fmla="*/ 9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30" y="227"/>
                    </a:lnTo>
                    <a:lnTo>
                      <a:pt x="25" y="227"/>
                    </a:lnTo>
                    <a:lnTo>
                      <a:pt x="0" y="227"/>
                    </a:lnTo>
                    <a:lnTo>
                      <a:pt x="0" y="0"/>
                    </a:lnTo>
                    <a:lnTo>
                      <a:pt x="81" y="0"/>
                    </a:lnTo>
                    <a:lnTo>
                      <a:pt x="124" y="0"/>
                    </a:lnTo>
                    <a:lnTo>
                      <a:pt x="203" y="0"/>
                    </a:lnTo>
                    <a:lnTo>
                      <a:pt x="203" y="227"/>
                    </a:lnTo>
                    <a:lnTo>
                      <a:pt x="173" y="227"/>
                    </a:lnTo>
                    <a:lnTo>
                      <a:pt x="165" y="56"/>
                    </a:lnTo>
                    <a:lnTo>
                      <a:pt x="152" y="56"/>
                    </a:lnTo>
                    <a:lnTo>
                      <a:pt x="152" y="407"/>
                    </a:lnTo>
                    <a:lnTo>
                      <a:pt x="195" y="419"/>
                    </a:lnTo>
                    <a:lnTo>
                      <a:pt x="195" y="443"/>
                    </a:lnTo>
                    <a:lnTo>
                      <a:pt x="108" y="426"/>
                    </a:lnTo>
                    <a:lnTo>
                      <a:pt x="103" y="235"/>
                    </a:lnTo>
                    <a:lnTo>
                      <a:pt x="94" y="426"/>
                    </a:lnTo>
                    <a:lnTo>
                      <a:pt x="8" y="443"/>
                    </a:lnTo>
                  </a:path>
                </a:pathLst>
              </a:custGeom>
              <a:solidFill>
                <a:srgbClr val="FFFF00"/>
              </a:solidFill>
              <a:ln w="9525">
                <a:solidFill>
                  <a:srgbClr val="000000"/>
                </a:solidFill>
                <a:round/>
                <a:headEnd/>
                <a:tailEnd/>
              </a:ln>
            </p:spPr>
            <p:txBody>
              <a:bodyPr/>
              <a:lstStyle/>
              <a:p>
                <a:endParaRPr lang="en-US"/>
              </a:p>
            </p:txBody>
          </p:sp>
          <p:sp>
            <p:nvSpPr>
              <p:cNvPr id="42" name="Oval 12"/>
              <p:cNvSpPr>
                <a:spLocks noChangeArrowheads="1"/>
              </p:cNvSpPr>
              <p:nvPr/>
            </p:nvSpPr>
            <p:spPr bwMode="auto">
              <a:xfrm>
                <a:off x="2380" y="1728"/>
                <a:ext cx="92" cy="89"/>
              </a:xfrm>
              <a:prstGeom prst="ellipse">
                <a:avLst/>
              </a:prstGeom>
              <a:solidFill>
                <a:srgbClr val="FFFF00"/>
              </a:solidFill>
              <a:ln w="9525">
                <a:solidFill>
                  <a:srgbClr val="000000"/>
                </a:solidFill>
                <a:round/>
                <a:headEnd/>
                <a:tailEnd/>
              </a:ln>
            </p:spPr>
            <p:txBody>
              <a:bodyPr wrap="none" anchor="ctr"/>
              <a:lstStyle/>
              <a:p>
                <a:endParaRPr lang="en-US"/>
              </a:p>
            </p:txBody>
          </p:sp>
        </p:grpSp>
        <p:grpSp>
          <p:nvGrpSpPr>
            <p:cNvPr id="11" name="Group 13"/>
            <p:cNvGrpSpPr>
              <a:grpSpLocks/>
            </p:cNvGrpSpPr>
            <p:nvPr/>
          </p:nvGrpSpPr>
          <p:grpSpPr bwMode="auto">
            <a:xfrm>
              <a:off x="6954838" y="4691063"/>
              <a:ext cx="295275" cy="771525"/>
              <a:chOff x="4437" y="2926"/>
              <a:chExt cx="207" cy="487"/>
            </a:xfrm>
          </p:grpSpPr>
          <p:sp>
            <p:nvSpPr>
              <p:cNvPr id="39" name="Freeform 14"/>
              <p:cNvSpPr>
                <a:spLocks/>
              </p:cNvSpPr>
              <p:nvPr/>
            </p:nvSpPr>
            <p:spPr bwMode="auto">
              <a:xfrm>
                <a:off x="4437"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2 w 203"/>
                  <a:gd name="T19" fmla="*/ 0 h 444"/>
                  <a:gd name="T20" fmla="*/ 231 w 203"/>
                  <a:gd name="T21" fmla="*/ 0 h 444"/>
                  <a:gd name="T22" fmla="*/ 376 w 203"/>
                  <a:gd name="T23" fmla="*/ 0 h 444"/>
                  <a:gd name="T24" fmla="*/ 376 w 203"/>
                  <a:gd name="T25" fmla="*/ 4 h 444"/>
                  <a:gd name="T26" fmla="*/ 323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5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0" y="0"/>
                    </a:lnTo>
                    <a:lnTo>
                      <a:pt x="124" y="0"/>
                    </a:lnTo>
                    <a:lnTo>
                      <a:pt x="202" y="0"/>
                    </a:lnTo>
                    <a:lnTo>
                      <a:pt x="202" y="227"/>
                    </a:lnTo>
                    <a:lnTo>
                      <a:pt x="173" y="227"/>
                    </a:lnTo>
                    <a:lnTo>
                      <a:pt x="164" y="56"/>
                    </a:lnTo>
                    <a:lnTo>
                      <a:pt x="151" y="56"/>
                    </a:lnTo>
                    <a:lnTo>
                      <a:pt x="151" y="407"/>
                    </a:lnTo>
                    <a:lnTo>
                      <a:pt x="194" y="419"/>
                    </a:lnTo>
                    <a:lnTo>
                      <a:pt x="194" y="443"/>
                    </a:lnTo>
                    <a:lnTo>
                      <a:pt x="108" y="426"/>
                    </a:lnTo>
                    <a:lnTo>
                      <a:pt x="102" y="235"/>
                    </a:lnTo>
                    <a:lnTo>
                      <a:pt x="95" y="426"/>
                    </a:lnTo>
                    <a:lnTo>
                      <a:pt x="7" y="443"/>
                    </a:lnTo>
                  </a:path>
                </a:pathLst>
              </a:custGeom>
              <a:solidFill>
                <a:srgbClr val="00FFFF"/>
              </a:solidFill>
              <a:ln w="9525">
                <a:solidFill>
                  <a:srgbClr val="000000"/>
                </a:solidFill>
                <a:round/>
                <a:headEnd/>
                <a:tailEnd/>
              </a:ln>
            </p:spPr>
            <p:txBody>
              <a:bodyPr/>
              <a:lstStyle/>
              <a:p>
                <a:endParaRPr lang="en-US"/>
              </a:p>
            </p:txBody>
          </p:sp>
          <p:sp>
            <p:nvSpPr>
              <p:cNvPr id="40" name="Oval 15"/>
              <p:cNvSpPr>
                <a:spLocks noChangeArrowheads="1"/>
              </p:cNvSpPr>
              <p:nvPr/>
            </p:nvSpPr>
            <p:spPr bwMode="auto">
              <a:xfrm>
                <a:off x="4488" y="2926"/>
                <a:ext cx="104" cy="89"/>
              </a:xfrm>
              <a:prstGeom prst="ellipse">
                <a:avLst/>
              </a:prstGeom>
              <a:solidFill>
                <a:srgbClr val="00FFFF"/>
              </a:solidFill>
              <a:ln w="9525">
                <a:solidFill>
                  <a:srgbClr val="000000"/>
                </a:solidFill>
                <a:round/>
                <a:headEnd/>
                <a:tailEnd/>
              </a:ln>
            </p:spPr>
            <p:txBody>
              <a:bodyPr wrap="none" anchor="ctr"/>
              <a:lstStyle/>
              <a:p>
                <a:endParaRPr lang="en-US"/>
              </a:p>
            </p:txBody>
          </p:sp>
        </p:grpSp>
        <p:sp>
          <p:nvSpPr>
            <p:cNvPr id="12" name="Line 16"/>
            <p:cNvSpPr>
              <a:spLocks noChangeShapeType="1"/>
            </p:cNvSpPr>
            <p:nvPr/>
          </p:nvSpPr>
          <p:spPr bwMode="auto">
            <a:xfrm flipH="1" flipV="1">
              <a:off x="4957763" y="2395538"/>
              <a:ext cx="1309687" cy="5778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7"/>
            <p:cNvSpPr>
              <a:spLocks noChangeShapeType="1"/>
            </p:cNvSpPr>
            <p:nvPr/>
          </p:nvSpPr>
          <p:spPr bwMode="auto">
            <a:xfrm>
              <a:off x="4775200" y="2471738"/>
              <a:ext cx="415925" cy="539750"/>
            </a:xfrm>
            <a:prstGeom prst="line">
              <a:avLst/>
            </a:prstGeom>
            <a:ln>
              <a:solidFill>
                <a:schemeClr val="tx2"/>
              </a:solidFill>
              <a:headEnd/>
              <a:tailEnd/>
            </a:ln>
          </p:spPr>
          <p:style>
            <a:lnRef idx="1">
              <a:schemeClr val="accent6"/>
            </a:lnRef>
            <a:fillRef idx="0">
              <a:schemeClr val="accent6"/>
            </a:fillRef>
            <a:effectRef idx="0">
              <a:schemeClr val="accent6"/>
            </a:effectRef>
            <a:fontRef idx="minor">
              <a:schemeClr val="tx1"/>
            </a:fontRef>
          </p:style>
          <p:txBody>
            <a:bodyPr wrap="none" anchor="ctr"/>
            <a:lstStyle/>
            <a:p>
              <a:pPr defTabSz="685772">
                <a:defRPr/>
              </a:pPr>
              <a:endParaRPr lang="en-US"/>
            </a:p>
          </p:txBody>
        </p:sp>
        <p:grpSp>
          <p:nvGrpSpPr>
            <p:cNvPr id="14" name="Group 18"/>
            <p:cNvGrpSpPr>
              <a:grpSpLocks/>
            </p:cNvGrpSpPr>
            <p:nvPr/>
          </p:nvGrpSpPr>
          <p:grpSpPr bwMode="auto">
            <a:xfrm>
              <a:off x="6972300" y="3181350"/>
              <a:ext cx="296863" cy="777875"/>
              <a:chOff x="3744" y="1728"/>
              <a:chExt cx="186" cy="487"/>
            </a:xfrm>
          </p:grpSpPr>
          <p:sp>
            <p:nvSpPr>
              <p:cNvPr id="37" name="Freeform 19"/>
              <p:cNvSpPr>
                <a:spLocks/>
              </p:cNvSpPr>
              <p:nvPr/>
            </p:nvSpPr>
            <p:spPr bwMode="auto">
              <a:xfrm>
                <a:off x="3744" y="1824"/>
                <a:ext cx="186" cy="391"/>
              </a:xfrm>
              <a:custGeom>
                <a:avLst/>
                <a:gdLst>
                  <a:gd name="T0" fmla="*/ 5 w 205"/>
                  <a:gd name="T1" fmla="*/ 8 h 444"/>
                  <a:gd name="T2" fmla="*/ 5 w 205"/>
                  <a:gd name="T3" fmla="*/ 8 h 444"/>
                  <a:gd name="T4" fmla="*/ 5 w 205"/>
                  <a:gd name="T5" fmla="*/ 7 h 444"/>
                  <a:gd name="T6" fmla="*/ 5 w 205"/>
                  <a:gd name="T7" fmla="*/ 4 h 444"/>
                  <a:gd name="T8" fmla="*/ 5 w 205"/>
                  <a:gd name="T9" fmla="*/ 4 h 444"/>
                  <a:gd name="T10" fmla="*/ 5 w 205"/>
                  <a:gd name="T11" fmla="*/ 4 h 444"/>
                  <a:gd name="T12" fmla="*/ 5 w 205"/>
                  <a:gd name="T13" fmla="*/ 4 h 444"/>
                  <a:gd name="T14" fmla="*/ 0 w 205"/>
                  <a:gd name="T15" fmla="*/ 4 h 444"/>
                  <a:gd name="T16" fmla="*/ 0 w 205"/>
                  <a:gd name="T17" fmla="*/ 0 h 444"/>
                  <a:gd name="T18" fmla="*/ 5 w 205"/>
                  <a:gd name="T19" fmla="*/ 0 h 444"/>
                  <a:gd name="T20" fmla="*/ 5 w 205"/>
                  <a:gd name="T21" fmla="*/ 0 h 444"/>
                  <a:gd name="T22" fmla="*/ 10 w 205"/>
                  <a:gd name="T23" fmla="*/ 0 h 444"/>
                  <a:gd name="T24" fmla="*/ 10 w 205"/>
                  <a:gd name="T25" fmla="*/ 4 h 444"/>
                  <a:gd name="T26" fmla="*/ 8 w 205"/>
                  <a:gd name="T27" fmla="*/ 4 h 444"/>
                  <a:gd name="T28" fmla="*/ 8 w 205"/>
                  <a:gd name="T29" fmla="*/ 4 h 444"/>
                  <a:gd name="T30" fmla="*/ 7 w 205"/>
                  <a:gd name="T31" fmla="*/ 4 h 444"/>
                  <a:gd name="T32" fmla="*/ 7 w 205"/>
                  <a:gd name="T33" fmla="*/ 7 h 444"/>
                  <a:gd name="T34" fmla="*/ 9 w 205"/>
                  <a:gd name="T35" fmla="*/ 8 h 444"/>
                  <a:gd name="T36" fmla="*/ 9 w 205"/>
                  <a:gd name="T37" fmla="*/ 8 h 444"/>
                  <a:gd name="T38" fmla="*/ 5 w 205"/>
                  <a:gd name="T39" fmla="*/ 8 h 444"/>
                  <a:gd name="T40" fmla="*/ 5 w 205"/>
                  <a:gd name="T41" fmla="*/ 4 h 444"/>
                  <a:gd name="T42" fmla="*/ 5 w 205"/>
                  <a:gd name="T43" fmla="*/ 8 h 444"/>
                  <a:gd name="T44" fmla="*/ 5 w 205"/>
                  <a:gd name="T45" fmla="*/ 8 h 444"/>
                  <a:gd name="T46" fmla="*/ 5 w 205"/>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5"/>
                  <a:gd name="T73" fmla="*/ 0 h 444"/>
                  <a:gd name="T74" fmla="*/ 205 w 205"/>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5" h="444">
                    <a:moveTo>
                      <a:pt x="9" y="443"/>
                    </a:moveTo>
                    <a:lnTo>
                      <a:pt x="9" y="419"/>
                    </a:lnTo>
                    <a:lnTo>
                      <a:pt x="52" y="407"/>
                    </a:lnTo>
                    <a:lnTo>
                      <a:pt x="52" y="56"/>
                    </a:lnTo>
                    <a:lnTo>
                      <a:pt x="39" y="56"/>
                    </a:lnTo>
                    <a:lnTo>
                      <a:pt x="30" y="227"/>
                    </a:lnTo>
                    <a:lnTo>
                      <a:pt x="25" y="227"/>
                    </a:lnTo>
                    <a:lnTo>
                      <a:pt x="0" y="227"/>
                    </a:lnTo>
                    <a:lnTo>
                      <a:pt x="0" y="0"/>
                    </a:lnTo>
                    <a:lnTo>
                      <a:pt x="82" y="0"/>
                    </a:lnTo>
                    <a:lnTo>
                      <a:pt x="125" y="0"/>
                    </a:lnTo>
                    <a:lnTo>
                      <a:pt x="204" y="0"/>
                    </a:lnTo>
                    <a:lnTo>
                      <a:pt x="204" y="227"/>
                    </a:lnTo>
                    <a:lnTo>
                      <a:pt x="174" y="227"/>
                    </a:lnTo>
                    <a:lnTo>
                      <a:pt x="166" y="56"/>
                    </a:lnTo>
                    <a:lnTo>
                      <a:pt x="152" y="56"/>
                    </a:lnTo>
                    <a:lnTo>
                      <a:pt x="152" y="407"/>
                    </a:lnTo>
                    <a:lnTo>
                      <a:pt x="195" y="419"/>
                    </a:lnTo>
                    <a:lnTo>
                      <a:pt x="195" y="443"/>
                    </a:lnTo>
                    <a:lnTo>
                      <a:pt x="109" y="426"/>
                    </a:lnTo>
                    <a:lnTo>
                      <a:pt x="103" y="235"/>
                    </a:lnTo>
                    <a:lnTo>
                      <a:pt x="95" y="426"/>
                    </a:lnTo>
                    <a:lnTo>
                      <a:pt x="9" y="443"/>
                    </a:lnTo>
                  </a:path>
                </a:pathLst>
              </a:custGeom>
              <a:solidFill>
                <a:srgbClr val="FFFF00"/>
              </a:solidFill>
              <a:ln w="9525">
                <a:solidFill>
                  <a:srgbClr val="000000"/>
                </a:solidFill>
                <a:round/>
                <a:headEnd/>
                <a:tailEnd/>
              </a:ln>
            </p:spPr>
            <p:txBody>
              <a:bodyPr/>
              <a:lstStyle/>
              <a:p>
                <a:endParaRPr lang="en-US"/>
              </a:p>
            </p:txBody>
          </p:sp>
          <p:sp>
            <p:nvSpPr>
              <p:cNvPr id="38" name="Oval 20"/>
              <p:cNvSpPr>
                <a:spLocks noChangeArrowheads="1"/>
              </p:cNvSpPr>
              <p:nvPr/>
            </p:nvSpPr>
            <p:spPr bwMode="auto">
              <a:xfrm>
                <a:off x="3791" y="1728"/>
                <a:ext cx="93" cy="89"/>
              </a:xfrm>
              <a:prstGeom prst="ellipse">
                <a:avLst/>
              </a:prstGeom>
              <a:solidFill>
                <a:srgbClr val="FFFF00"/>
              </a:solidFill>
              <a:ln w="9525">
                <a:solidFill>
                  <a:srgbClr val="000000"/>
                </a:solidFill>
                <a:round/>
                <a:headEnd/>
                <a:tailEnd/>
              </a:ln>
            </p:spPr>
            <p:txBody>
              <a:bodyPr wrap="none" anchor="ctr"/>
              <a:lstStyle/>
              <a:p>
                <a:endParaRPr lang="en-US"/>
              </a:p>
            </p:txBody>
          </p:sp>
        </p:grpSp>
        <p:grpSp>
          <p:nvGrpSpPr>
            <p:cNvPr id="15" name="Group 21"/>
            <p:cNvGrpSpPr>
              <a:grpSpLocks/>
            </p:cNvGrpSpPr>
            <p:nvPr/>
          </p:nvGrpSpPr>
          <p:grpSpPr bwMode="auto">
            <a:xfrm>
              <a:off x="2082800" y="3186113"/>
              <a:ext cx="298450" cy="773112"/>
              <a:chOff x="1588" y="1762"/>
              <a:chExt cx="186" cy="486"/>
            </a:xfrm>
          </p:grpSpPr>
          <p:sp>
            <p:nvSpPr>
              <p:cNvPr id="35" name="Freeform 22"/>
              <p:cNvSpPr>
                <a:spLocks/>
              </p:cNvSpPr>
              <p:nvPr/>
            </p:nvSpPr>
            <p:spPr bwMode="auto">
              <a:xfrm>
                <a:off x="1588" y="1856"/>
                <a:ext cx="186" cy="392"/>
              </a:xfrm>
              <a:custGeom>
                <a:avLst/>
                <a:gdLst>
                  <a:gd name="T0" fmla="*/ 5 w 204"/>
                  <a:gd name="T1" fmla="*/ 8 h 444"/>
                  <a:gd name="T2" fmla="*/ 5 w 204"/>
                  <a:gd name="T3" fmla="*/ 8 h 444"/>
                  <a:gd name="T4" fmla="*/ 5 w 204"/>
                  <a:gd name="T5" fmla="*/ 8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6 w 204"/>
                  <a:gd name="T21" fmla="*/ 0 h 444"/>
                  <a:gd name="T22" fmla="*/ 12 w 204"/>
                  <a:gd name="T23" fmla="*/ 0 h 444"/>
                  <a:gd name="T24" fmla="*/ 12 w 204"/>
                  <a:gd name="T25" fmla="*/ 4 h 444"/>
                  <a:gd name="T26" fmla="*/ 10 w 204"/>
                  <a:gd name="T27" fmla="*/ 4 h 444"/>
                  <a:gd name="T28" fmla="*/ 9 w 204"/>
                  <a:gd name="T29" fmla="*/ 4 h 444"/>
                  <a:gd name="T30" fmla="*/ 9 w 204"/>
                  <a:gd name="T31" fmla="*/ 4 h 444"/>
                  <a:gd name="T32" fmla="*/ 9 w 204"/>
                  <a:gd name="T33" fmla="*/ 8 h 444"/>
                  <a:gd name="T34" fmla="*/ 11 w 204"/>
                  <a:gd name="T35" fmla="*/ 8 h 444"/>
                  <a:gd name="T36" fmla="*/ 11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9"/>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1" y="57"/>
                    </a:lnTo>
                    <a:lnTo>
                      <a:pt x="151" y="409"/>
                    </a:lnTo>
                    <a:lnTo>
                      <a:pt x="195" y="419"/>
                    </a:lnTo>
                    <a:lnTo>
                      <a:pt x="195" y="443"/>
                    </a:lnTo>
                    <a:lnTo>
                      <a:pt x="108" y="427"/>
                    </a:lnTo>
                    <a:lnTo>
                      <a:pt x="103" y="235"/>
                    </a:lnTo>
                    <a:lnTo>
                      <a:pt x="95" y="427"/>
                    </a:lnTo>
                    <a:lnTo>
                      <a:pt x="8" y="443"/>
                    </a:lnTo>
                  </a:path>
                </a:pathLst>
              </a:custGeom>
              <a:solidFill>
                <a:srgbClr val="FFFF00"/>
              </a:solidFill>
              <a:ln w="9525">
                <a:solidFill>
                  <a:srgbClr val="000000"/>
                </a:solidFill>
                <a:round/>
                <a:headEnd/>
                <a:tailEnd/>
              </a:ln>
            </p:spPr>
            <p:txBody>
              <a:bodyPr/>
              <a:lstStyle/>
              <a:p>
                <a:endParaRPr lang="en-US"/>
              </a:p>
            </p:txBody>
          </p:sp>
          <p:sp>
            <p:nvSpPr>
              <p:cNvPr id="36" name="Oval 23"/>
              <p:cNvSpPr>
                <a:spLocks noChangeArrowheads="1"/>
              </p:cNvSpPr>
              <p:nvPr/>
            </p:nvSpPr>
            <p:spPr bwMode="auto">
              <a:xfrm>
                <a:off x="1635" y="1762"/>
                <a:ext cx="93" cy="89"/>
              </a:xfrm>
              <a:prstGeom prst="ellipse">
                <a:avLst/>
              </a:prstGeom>
              <a:solidFill>
                <a:srgbClr val="FFFF00"/>
              </a:solidFill>
              <a:ln w="9525">
                <a:solidFill>
                  <a:srgbClr val="000000"/>
                </a:solidFill>
                <a:round/>
                <a:headEnd/>
                <a:tailEnd/>
              </a:ln>
            </p:spPr>
            <p:txBody>
              <a:bodyPr wrap="none" anchor="ctr"/>
              <a:lstStyle/>
              <a:p>
                <a:endParaRPr lang="en-US"/>
              </a:p>
            </p:txBody>
          </p:sp>
        </p:grpSp>
        <p:grpSp>
          <p:nvGrpSpPr>
            <p:cNvPr id="16" name="Group 24"/>
            <p:cNvGrpSpPr>
              <a:grpSpLocks/>
            </p:cNvGrpSpPr>
            <p:nvPr/>
          </p:nvGrpSpPr>
          <p:grpSpPr bwMode="auto">
            <a:xfrm>
              <a:off x="3709988" y="4676775"/>
              <a:ext cx="298450" cy="773113"/>
              <a:chOff x="2734" y="2926"/>
              <a:chExt cx="209" cy="487"/>
            </a:xfrm>
          </p:grpSpPr>
          <p:sp>
            <p:nvSpPr>
              <p:cNvPr id="33" name="Freeform 25"/>
              <p:cNvSpPr>
                <a:spLocks/>
              </p:cNvSpPr>
              <p:nvPr/>
            </p:nvSpPr>
            <p:spPr bwMode="auto">
              <a:xfrm>
                <a:off x="2734" y="3021"/>
                <a:ext cx="209" cy="392"/>
              </a:xfrm>
              <a:custGeom>
                <a:avLst/>
                <a:gdLst>
                  <a:gd name="T0" fmla="*/ 8 w 204"/>
                  <a:gd name="T1" fmla="*/ 8 h 444"/>
                  <a:gd name="T2" fmla="*/ 8 w 204"/>
                  <a:gd name="T3" fmla="*/ 8 h 444"/>
                  <a:gd name="T4" fmla="*/ 105 w 204"/>
                  <a:gd name="T5" fmla="*/ 8 h 444"/>
                  <a:gd name="T6" fmla="*/ 105 w 204"/>
                  <a:gd name="T7" fmla="*/ 4 h 444"/>
                  <a:gd name="T8" fmla="*/ 78 w 204"/>
                  <a:gd name="T9" fmla="*/ 4 h 444"/>
                  <a:gd name="T10" fmla="*/ 61 w 204"/>
                  <a:gd name="T11" fmla="*/ 4 h 444"/>
                  <a:gd name="T12" fmla="*/ 56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4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29" y="227"/>
                    </a:lnTo>
                    <a:lnTo>
                      <a:pt x="24"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2" y="235"/>
                    </a:lnTo>
                    <a:lnTo>
                      <a:pt x="95" y="426"/>
                    </a:lnTo>
                    <a:lnTo>
                      <a:pt x="8" y="443"/>
                    </a:lnTo>
                  </a:path>
                </a:pathLst>
              </a:custGeom>
              <a:solidFill>
                <a:srgbClr val="00FFFF"/>
              </a:solidFill>
              <a:ln w="9525">
                <a:solidFill>
                  <a:srgbClr val="000000"/>
                </a:solidFill>
                <a:round/>
                <a:headEnd/>
                <a:tailEnd/>
              </a:ln>
            </p:spPr>
            <p:txBody>
              <a:bodyPr/>
              <a:lstStyle/>
              <a:p>
                <a:endParaRPr lang="en-US"/>
              </a:p>
            </p:txBody>
          </p:sp>
          <p:sp>
            <p:nvSpPr>
              <p:cNvPr id="34" name="Oval 26"/>
              <p:cNvSpPr>
                <a:spLocks noChangeArrowheads="1"/>
              </p:cNvSpPr>
              <p:nvPr/>
            </p:nvSpPr>
            <p:spPr bwMode="auto">
              <a:xfrm>
                <a:off x="2787" y="2926"/>
                <a:ext cx="102" cy="89"/>
              </a:xfrm>
              <a:prstGeom prst="ellipse">
                <a:avLst/>
              </a:prstGeom>
              <a:solidFill>
                <a:srgbClr val="00FFFF"/>
              </a:solidFill>
              <a:ln w="9525">
                <a:solidFill>
                  <a:srgbClr val="000000"/>
                </a:solidFill>
                <a:round/>
                <a:headEnd/>
                <a:tailEnd/>
              </a:ln>
            </p:spPr>
            <p:txBody>
              <a:bodyPr wrap="none" anchor="ctr"/>
              <a:lstStyle/>
              <a:p>
                <a:endParaRPr lang="en-US"/>
              </a:p>
            </p:txBody>
          </p:sp>
        </p:grpSp>
        <p:grpSp>
          <p:nvGrpSpPr>
            <p:cNvPr id="17" name="Group 27"/>
            <p:cNvGrpSpPr>
              <a:grpSpLocks/>
            </p:cNvGrpSpPr>
            <p:nvPr/>
          </p:nvGrpSpPr>
          <p:grpSpPr bwMode="auto">
            <a:xfrm>
              <a:off x="5334000" y="4676775"/>
              <a:ext cx="292100" cy="773113"/>
              <a:chOff x="3598" y="2926"/>
              <a:chExt cx="207" cy="487"/>
            </a:xfrm>
          </p:grpSpPr>
          <p:sp>
            <p:nvSpPr>
              <p:cNvPr id="31" name="Freeform 28"/>
              <p:cNvSpPr>
                <a:spLocks/>
              </p:cNvSpPr>
              <p:nvPr/>
            </p:nvSpPr>
            <p:spPr bwMode="auto">
              <a:xfrm>
                <a:off x="3598"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4 w 203"/>
                  <a:gd name="T19" fmla="*/ 0 h 444"/>
                  <a:gd name="T20" fmla="*/ 231 w 203"/>
                  <a:gd name="T21" fmla="*/ 0 h 444"/>
                  <a:gd name="T22" fmla="*/ 376 w 203"/>
                  <a:gd name="T23" fmla="*/ 0 h 444"/>
                  <a:gd name="T24" fmla="*/ 376 w 203"/>
                  <a:gd name="T25" fmla="*/ 4 h 444"/>
                  <a:gd name="T26" fmla="*/ 322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3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1" y="0"/>
                    </a:lnTo>
                    <a:lnTo>
                      <a:pt x="124" y="0"/>
                    </a:lnTo>
                    <a:lnTo>
                      <a:pt x="202" y="0"/>
                    </a:lnTo>
                    <a:lnTo>
                      <a:pt x="202" y="227"/>
                    </a:lnTo>
                    <a:lnTo>
                      <a:pt x="172" y="227"/>
                    </a:lnTo>
                    <a:lnTo>
                      <a:pt x="164" y="56"/>
                    </a:lnTo>
                    <a:lnTo>
                      <a:pt x="151" y="56"/>
                    </a:lnTo>
                    <a:lnTo>
                      <a:pt x="151" y="407"/>
                    </a:lnTo>
                    <a:lnTo>
                      <a:pt x="194" y="419"/>
                    </a:lnTo>
                    <a:lnTo>
                      <a:pt x="194" y="443"/>
                    </a:lnTo>
                    <a:lnTo>
                      <a:pt x="108" y="426"/>
                    </a:lnTo>
                    <a:lnTo>
                      <a:pt x="102" y="235"/>
                    </a:lnTo>
                    <a:lnTo>
                      <a:pt x="94" y="426"/>
                    </a:lnTo>
                    <a:lnTo>
                      <a:pt x="7" y="443"/>
                    </a:lnTo>
                  </a:path>
                </a:pathLst>
              </a:custGeom>
              <a:solidFill>
                <a:srgbClr val="FFFF00"/>
              </a:solidFill>
              <a:ln w="9525">
                <a:solidFill>
                  <a:srgbClr val="000000"/>
                </a:solidFill>
                <a:round/>
                <a:headEnd/>
                <a:tailEnd/>
              </a:ln>
            </p:spPr>
            <p:txBody>
              <a:bodyPr/>
              <a:lstStyle/>
              <a:p>
                <a:endParaRPr lang="en-US"/>
              </a:p>
            </p:txBody>
          </p:sp>
          <p:sp>
            <p:nvSpPr>
              <p:cNvPr id="32" name="Oval 29"/>
              <p:cNvSpPr>
                <a:spLocks noChangeArrowheads="1"/>
              </p:cNvSpPr>
              <p:nvPr/>
            </p:nvSpPr>
            <p:spPr bwMode="auto">
              <a:xfrm>
                <a:off x="3650" y="2926"/>
                <a:ext cx="103" cy="89"/>
              </a:xfrm>
              <a:prstGeom prst="ellipse">
                <a:avLst/>
              </a:prstGeom>
              <a:solidFill>
                <a:srgbClr val="FFFF00"/>
              </a:solidFill>
              <a:ln w="9525">
                <a:solidFill>
                  <a:srgbClr val="000000"/>
                </a:solidFill>
                <a:round/>
                <a:headEnd/>
                <a:tailEnd/>
              </a:ln>
            </p:spPr>
            <p:txBody>
              <a:bodyPr wrap="none" anchor="ctr"/>
              <a:lstStyle/>
              <a:p>
                <a:endParaRPr lang="en-US"/>
              </a:p>
            </p:txBody>
          </p:sp>
        </p:grpSp>
        <p:grpSp>
          <p:nvGrpSpPr>
            <p:cNvPr id="18" name="Group 30"/>
            <p:cNvGrpSpPr>
              <a:grpSpLocks/>
            </p:cNvGrpSpPr>
            <p:nvPr/>
          </p:nvGrpSpPr>
          <p:grpSpPr bwMode="auto">
            <a:xfrm>
              <a:off x="5346700" y="3181350"/>
              <a:ext cx="287338" cy="777875"/>
              <a:chOff x="3164" y="1766"/>
              <a:chExt cx="184" cy="487"/>
            </a:xfrm>
          </p:grpSpPr>
          <p:sp>
            <p:nvSpPr>
              <p:cNvPr id="29" name="Freeform 31"/>
              <p:cNvSpPr>
                <a:spLocks/>
              </p:cNvSpPr>
              <p:nvPr/>
            </p:nvSpPr>
            <p:spPr bwMode="auto">
              <a:xfrm>
                <a:off x="3164" y="1861"/>
                <a:ext cx="184" cy="392"/>
              </a:xfrm>
              <a:custGeom>
                <a:avLst/>
                <a:gdLst>
                  <a:gd name="T0" fmla="*/ 5 w 203"/>
                  <a:gd name="T1" fmla="*/ 8 h 444"/>
                  <a:gd name="T2" fmla="*/ 5 w 203"/>
                  <a:gd name="T3" fmla="*/ 8 h 444"/>
                  <a:gd name="T4" fmla="*/ 5 w 203"/>
                  <a:gd name="T5" fmla="*/ 8 h 444"/>
                  <a:gd name="T6" fmla="*/ 5 w 203"/>
                  <a:gd name="T7" fmla="*/ 4 h 444"/>
                  <a:gd name="T8" fmla="*/ 5 w 203"/>
                  <a:gd name="T9" fmla="*/ 4 h 444"/>
                  <a:gd name="T10" fmla="*/ 5 w 203"/>
                  <a:gd name="T11" fmla="*/ 4 h 444"/>
                  <a:gd name="T12" fmla="*/ 5 w 203"/>
                  <a:gd name="T13" fmla="*/ 4 h 444"/>
                  <a:gd name="T14" fmla="*/ 0 w 203"/>
                  <a:gd name="T15" fmla="*/ 4 h 444"/>
                  <a:gd name="T16" fmla="*/ 0 w 203"/>
                  <a:gd name="T17" fmla="*/ 0 h 444"/>
                  <a:gd name="T18" fmla="*/ 5 w 203"/>
                  <a:gd name="T19" fmla="*/ 0 h 444"/>
                  <a:gd name="T20" fmla="*/ 5 w 203"/>
                  <a:gd name="T21" fmla="*/ 0 h 444"/>
                  <a:gd name="T22" fmla="*/ 9 w 203"/>
                  <a:gd name="T23" fmla="*/ 0 h 444"/>
                  <a:gd name="T24" fmla="*/ 9 w 203"/>
                  <a:gd name="T25" fmla="*/ 4 h 444"/>
                  <a:gd name="T26" fmla="*/ 8 w 203"/>
                  <a:gd name="T27" fmla="*/ 4 h 444"/>
                  <a:gd name="T28" fmla="*/ 7 w 203"/>
                  <a:gd name="T29" fmla="*/ 4 h 444"/>
                  <a:gd name="T30" fmla="*/ 6 w 203"/>
                  <a:gd name="T31" fmla="*/ 4 h 444"/>
                  <a:gd name="T32" fmla="*/ 6 w 203"/>
                  <a:gd name="T33" fmla="*/ 8 h 444"/>
                  <a:gd name="T34" fmla="*/ 9 w 203"/>
                  <a:gd name="T35" fmla="*/ 8 h 444"/>
                  <a:gd name="T36" fmla="*/ 9 w 203"/>
                  <a:gd name="T37" fmla="*/ 8 h 444"/>
                  <a:gd name="T38" fmla="*/ 5 w 203"/>
                  <a:gd name="T39" fmla="*/ 8 h 444"/>
                  <a:gd name="T40" fmla="*/ 5 w 203"/>
                  <a:gd name="T41" fmla="*/ 4 h 444"/>
                  <a:gd name="T42" fmla="*/ 5 w 203"/>
                  <a:gd name="T43" fmla="*/ 8 h 444"/>
                  <a:gd name="T44" fmla="*/ 5 w 203"/>
                  <a:gd name="T45" fmla="*/ 8 h 444"/>
                  <a:gd name="T46" fmla="*/ 5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8"/>
                    </a:lnTo>
                    <a:lnTo>
                      <a:pt x="51" y="57"/>
                    </a:lnTo>
                    <a:lnTo>
                      <a:pt x="37" y="57"/>
                    </a:lnTo>
                    <a:lnTo>
                      <a:pt x="29" y="227"/>
                    </a:lnTo>
                    <a:lnTo>
                      <a:pt x="24" y="227"/>
                    </a:lnTo>
                    <a:lnTo>
                      <a:pt x="0" y="227"/>
                    </a:lnTo>
                    <a:lnTo>
                      <a:pt x="0" y="0"/>
                    </a:lnTo>
                    <a:lnTo>
                      <a:pt x="81" y="0"/>
                    </a:lnTo>
                    <a:lnTo>
                      <a:pt x="124" y="0"/>
                    </a:lnTo>
                    <a:lnTo>
                      <a:pt x="202" y="0"/>
                    </a:lnTo>
                    <a:lnTo>
                      <a:pt x="202" y="227"/>
                    </a:lnTo>
                    <a:lnTo>
                      <a:pt x="172" y="227"/>
                    </a:lnTo>
                    <a:lnTo>
                      <a:pt x="164" y="57"/>
                    </a:lnTo>
                    <a:lnTo>
                      <a:pt x="151" y="57"/>
                    </a:lnTo>
                    <a:lnTo>
                      <a:pt x="151" y="408"/>
                    </a:lnTo>
                    <a:lnTo>
                      <a:pt x="194" y="419"/>
                    </a:lnTo>
                    <a:lnTo>
                      <a:pt x="194" y="443"/>
                    </a:lnTo>
                    <a:lnTo>
                      <a:pt x="108" y="427"/>
                    </a:lnTo>
                    <a:lnTo>
                      <a:pt x="102" y="235"/>
                    </a:lnTo>
                    <a:lnTo>
                      <a:pt x="94" y="427"/>
                    </a:lnTo>
                    <a:lnTo>
                      <a:pt x="7" y="443"/>
                    </a:lnTo>
                  </a:path>
                </a:pathLst>
              </a:custGeom>
              <a:solidFill>
                <a:srgbClr val="FFFF00"/>
              </a:solidFill>
              <a:ln w="9525">
                <a:solidFill>
                  <a:srgbClr val="000000"/>
                </a:solidFill>
                <a:round/>
                <a:headEnd/>
                <a:tailEnd/>
              </a:ln>
            </p:spPr>
            <p:txBody>
              <a:bodyPr/>
              <a:lstStyle/>
              <a:p>
                <a:endParaRPr lang="en-US"/>
              </a:p>
            </p:txBody>
          </p:sp>
          <p:sp>
            <p:nvSpPr>
              <p:cNvPr id="30" name="Oval 32"/>
              <p:cNvSpPr>
                <a:spLocks noChangeArrowheads="1"/>
              </p:cNvSpPr>
              <p:nvPr/>
            </p:nvSpPr>
            <p:spPr bwMode="auto">
              <a:xfrm>
                <a:off x="3211" y="1766"/>
                <a:ext cx="92" cy="89"/>
              </a:xfrm>
              <a:prstGeom prst="ellipse">
                <a:avLst/>
              </a:prstGeom>
              <a:solidFill>
                <a:srgbClr val="FFFF00"/>
              </a:solidFill>
              <a:ln w="9525">
                <a:solidFill>
                  <a:srgbClr val="000000"/>
                </a:solidFill>
                <a:round/>
                <a:headEnd/>
                <a:tailEnd/>
              </a:ln>
            </p:spPr>
            <p:txBody>
              <a:bodyPr wrap="none" anchor="ctr"/>
              <a:lstStyle/>
              <a:p>
                <a:endParaRPr lang="en-US"/>
              </a:p>
            </p:txBody>
          </p:sp>
        </p:grpSp>
        <p:sp>
          <p:nvSpPr>
            <p:cNvPr id="19" name="Text Box 33"/>
            <p:cNvSpPr txBox="1">
              <a:spLocks noChangeArrowheads="1"/>
            </p:cNvSpPr>
            <p:nvPr/>
          </p:nvSpPr>
          <p:spPr bwMode="auto">
            <a:xfrm>
              <a:off x="643413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a:t>Immune</a:t>
              </a:r>
            </a:p>
          </p:txBody>
        </p:sp>
        <p:sp>
          <p:nvSpPr>
            <p:cNvPr id="20" name="Text Box 34"/>
            <p:cNvSpPr txBox="1">
              <a:spLocks noChangeArrowheads="1"/>
            </p:cNvSpPr>
            <p:nvPr/>
          </p:nvSpPr>
          <p:spPr bwMode="auto">
            <a:xfrm>
              <a:off x="484028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a:t>Immune</a:t>
              </a:r>
            </a:p>
          </p:txBody>
        </p:sp>
        <p:sp>
          <p:nvSpPr>
            <p:cNvPr id="21" name="Text Box 35"/>
            <p:cNvSpPr txBox="1">
              <a:spLocks noChangeArrowheads="1"/>
            </p:cNvSpPr>
            <p:nvPr/>
          </p:nvSpPr>
          <p:spPr bwMode="auto">
            <a:xfrm>
              <a:off x="3187700" y="3962400"/>
              <a:ext cx="13287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a:t>Immune</a:t>
              </a:r>
            </a:p>
          </p:txBody>
        </p:sp>
        <p:sp>
          <p:nvSpPr>
            <p:cNvPr id="22" name="Text Box 36"/>
            <p:cNvSpPr txBox="1">
              <a:spLocks noChangeArrowheads="1"/>
            </p:cNvSpPr>
            <p:nvPr/>
          </p:nvSpPr>
          <p:spPr bwMode="auto">
            <a:xfrm>
              <a:off x="1570038" y="3962400"/>
              <a:ext cx="1333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a:t>Immune</a:t>
              </a:r>
            </a:p>
          </p:txBody>
        </p:sp>
        <p:sp>
          <p:nvSpPr>
            <p:cNvPr id="23" name="Text Box 37"/>
            <p:cNvSpPr txBox="1">
              <a:spLocks noChangeArrowheads="1"/>
            </p:cNvSpPr>
            <p:nvPr/>
          </p:nvSpPr>
          <p:spPr bwMode="auto">
            <a:xfrm>
              <a:off x="6110288" y="5534025"/>
              <a:ext cx="19859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a:t>Susceptible</a:t>
              </a:r>
            </a:p>
            <a:p>
              <a:pPr algn="ctr">
                <a:lnSpc>
                  <a:spcPct val="85000"/>
                </a:lnSpc>
                <a:buClr>
                  <a:srgbClr val="000000"/>
                </a:buClr>
                <a:buSzPct val="90000"/>
                <a:buFont typeface="Monotype Sorts" pitchFamily="-65" charset="2"/>
                <a:buNone/>
              </a:pPr>
              <a:r>
                <a:rPr kumimoji="1" lang="en-US" sz="1350"/>
                <a:t>(Indirectly</a:t>
              </a:r>
            </a:p>
            <a:p>
              <a:pPr algn="ctr">
                <a:lnSpc>
                  <a:spcPct val="85000"/>
                </a:lnSpc>
                <a:buClr>
                  <a:srgbClr val="000000"/>
                </a:buClr>
                <a:buSzPct val="90000"/>
                <a:buFont typeface="Monotype Sorts" pitchFamily="-65" charset="2"/>
                <a:buNone/>
              </a:pPr>
              <a:r>
                <a:rPr kumimoji="1" lang="en-US" sz="1350"/>
                <a:t>Protected)</a:t>
              </a:r>
            </a:p>
          </p:txBody>
        </p:sp>
        <p:sp>
          <p:nvSpPr>
            <p:cNvPr id="24" name="Text Box 38"/>
            <p:cNvSpPr txBox="1">
              <a:spLocks noChangeArrowheads="1"/>
            </p:cNvSpPr>
            <p:nvPr/>
          </p:nvSpPr>
          <p:spPr bwMode="auto">
            <a:xfrm>
              <a:off x="4832350" y="5534025"/>
              <a:ext cx="12763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a:t>Immune</a:t>
              </a:r>
            </a:p>
          </p:txBody>
        </p:sp>
        <p:sp>
          <p:nvSpPr>
            <p:cNvPr id="25" name="Text Box 39"/>
            <p:cNvSpPr txBox="1">
              <a:spLocks noChangeArrowheads="1"/>
            </p:cNvSpPr>
            <p:nvPr/>
          </p:nvSpPr>
          <p:spPr bwMode="auto">
            <a:xfrm>
              <a:off x="2863850" y="5534025"/>
              <a:ext cx="200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a:t>Susceptible</a:t>
              </a:r>
            </a:p>
            <a:p>
              <a:pPr algn="ctr">
                <a:lnSpc>
                  <a:spcPct val="85000"/>
                </a:lnSpc>
                <a:buClr>
                  <a:srgbClr val="000000"/>
                </a:buClr>
                <a:buSzPct val="90000"/>
                <a:buFont typeface="Monotype Sorts" pitchFamily="-65" charset="2"/>
                <a:buNone/>
              </a:pPr>
              <a:r>
                <a:rPr kumimoji="1" lang="en-US" sz="1350"/>
                <a:t>(Indirectly</a:t>
              </a:r>
            </a:p>
            <a:p>
              <a:pPr algn="ctr">
                <a:lnSpc>
                  <a:spcPct val="85000"/>
                </a:lnSpc>
                <a:buClr>
                  <a:srgbClr val="000000"/>
                </a:buClr>
                <a:buSzPct val="90000"/>
                <a:buFont typeface="Monotype Sorts" pitchFamily="-65" charset="2"/>
                <a:buNone/>
              </a:pPr>
              <a:r>
                <a:rPr kumimoji="1" lang="en-US" sz="1350"/>
                <a:t>Protected)</a:t>
              </a:r>
            </a:p>
          </p:txBody>
        </p:sp>
        <p:sp>
          <p:nvSpPr>
            <p:cNvPr id="26" name="Text Box 40"/>
            <p:cNvSpPr txBox="1">
              <a:spLocks noChangeArrowheads="1"/>
            </p:cNvSpPr>
            <p:nvPr/>
          </p:nvSpPr>
          <p:spPr bwMode="auto">
            <a:xfrm>
              <a:off x="1544638" y="5534025"/>
              <a:ext cx="13239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a:t>Immune</a:t>
              </a:r>
            </a:p>
          </p:txBody>
        </p:sp>
        <p:sp>
          <p:nvSpPr>
            <p:cNvPr id="27" name="Line 41"/>
            <p:cNvSpPr>
              <a:spLocks noChangeShapeType="1"/>
            </p:cNvSpPr>
            <p:nvPr/>
          </p:nvSpPr>
          <p:spPr bwMode="auto">
            <a:xfrm flipH="1">
              <a:off x="4146550" y="2471738"/>
              <a:ext cx="412750" cy="5397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42"/>
            <p:cNvSpPr>
              <a:spLocks noChangeShapeType="1"/>
            </p:cNvSpPr>
            <p:nvPr/>
          </p:nvSpPr>
          <p:spPr bwMode="auto">
            <a:xfrm flipV="1">
              <a:off x="2944813" y="2395538"/>
              <a:ext cx="1308100" cy="5778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5" name="TextBox 44"/>
          <p:cNvSpPr txBox="1"/>
          <p:nvPr/>
        </p:nvSpPr>
        <p:spPr>
          <a:xfrm>
            <a:off x="299532" y="5810605"/>
            <a:ext cx="11754852" cy="738664"/>
          </a:xfrm>
          <a:prstGeom prst="rect">
            <a:avLst/>
          </a:prstGeom>
          <a:noFill/>
        </p:spPr>
        <p:txBody>
          <a:bodyPr wrap="square" rtlCol="0">
            <a:spAutoFit/>
          </a:bodyPr>
          <a:lstStyle/>
          <a:p>
            <a:pPr lvl="0"/>
            <a:r>
              <a:rPr lang="en-US" sz="1200">
                <a:solidFill>
                  <a:srgbClr val="FFFFFF"/>
                </a:solidFill>
              </a:rPr>
              <a:t>*Presentation from Immunize Georgia, September 9, 2016 by Walt A. Orenstein, MD, Professor of Medicine Global, Health, Epidemiology and Pediatrics</a:t>
            </a:r>
          </a:p>
          <a:p>
            <a:pPr lvl="0"/>
            <a:r>
              <a:rPr lang="en-US" sz="1200">
                <a:solidFill>
                  <a:srgbClr val="FFFFFF"/>
                </a:solidFill>
              </a:rPr>
              <a:t>Emory Department of Medicine, Associate Director, Emory Vaccine Center Director, Vaccine Policy and Development, Emory University, Atlanta, GA</a:t>
            </a:r>
          </a:p>
          <a:p>
            <a:endParaRPr lang="en-US"/>
          </a:p>
        </p:txBody>
      </p:sp>
      <p:sp>
        <p:nvSpPr>
          <p:cNvPr id="3" name="Slide Number Placeholder 2"/>
          <p:cNvSpPr>
            <a:spLocks noGrp="1"/>
          </p:cNvSpPr>
          <p:nvPr>
            <p:ph type="sldNum" sz="quarter" idx="12"/>
          </p:nvPr>
        </p:nvSpPr>
        <p:spPr/>
        <p:txBody>
          <a:bodyPr/>
          <a:lstStyle/>
          <a:p>
            <a:fld id="{6D22F896-40B5-4ADD-8801-0D06FADFA095}" type="slidenum">
              <a:rPr lang="en-US" smtClean="0"/>
              <a:t>7</a:t>
            </a:fld>
            <a:endParaRPr lang="en-US"/>
          </a:p>
        </p:txBody>
      </p:sp>
      <p:sp>
        <p:nvSpPr>
          <p:cNvPr id="46" name="Footer Placeholder 45">
            <a:extLst>
              <a:ext uri="{FF2B5EF4-FFF2-40B4-BE49-F238E27FC236}">
                <a16:creationId xmlns:a16="http://schemas.microsoft.com/office/drawing/2014/main" id="{B591F435-0A05-9247-A8D4-30B07BAC2B8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878587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idx="4294967295"/>
          </p:nvPr>
        </p:nvSpPr>
        <p:spPr>
          <a:xfrm>
            <a:off x="1828800" y="392389"/>
            <a:ext cx="8534400" cy="1143000"/>
          </a:xfrm>
        </p:spPr>
        <p:txBody>
          <a:bodyPr/>
          <a:lstStyle/>
          <a:p>
            <a:pPr algn="ctr" eaLnBrk="1" hangingPunct="1"/>
            <a:r>
              <a:rPr lang="en-US" sz="3600">
                <a:solidFill>
                  <a:srgbClr val="FFFF99"/>
                </a:solidFill>
              </a:rPr>
              <a:t>Rotavirus Vaccines (2)</a:t>
            </a:r>
            <a:br>
              <a:rPr lang="en-US" sz="4000"/>
            </a:br>
            <a:r>
              <a:rPr lang="en-US" sz="2400" err="1">
                <a:solidFill>
                  <a:srgbClr val="FFFF99"/>
                </a:solidFill>
              </a:rPr>
              <a:t>RotaTeq</a:t>
            </a:r>
            <a:r>
              <a:rPr lang="en-US" sz="2400">
                <a:solidFill>
                  <a:srgbClr val="FFFF99"/>
                </a:solidFill>
              </a:rPr>
              <a:t>® (Merck) and Rotarix® (GSK)* </a:t>
            </a:r>
          </a:p>
        </p:txBody>
      </p:sp>
      <p:sp>
        <p:nvSpPr>
          <p:cNvPr id="250883" name="Text Box 4"/>
          <p:cNvSpPr txBox="1">
            <a:spLocks noChangeArrowheads="1"/>
          </p:cNvSpPr>
          <p:nvPr/>
        </p:nvSpPr>
        <p:spPr bwMode="auto">
          <a:xfrm>
            <a:off x="535952" y="2313336"/>
            <a:ext cx="10817848" cy="4438138"/>
          </a:xfrm>
          <a:prstGeom prst="rect">
            <a:avLst/>
          </a:prstGeom>
          <a:noFill/>
          <a:ln w="9525">
            <a:noFill/>
            <a:miter lim="800000"/>
            <a:headEnd/>
            <a:tailEnd/>
          </a:ln>
        </p:spPr>
        <p:txBody>
          <a:bodyPr wrap="square">
            <a:spAutoFit/>
          </a:bodyPr>
          <a:lstStyle/>
          <a:p>
            <a:pPr marL="457200" indent="-457200">
              <a:lnSpc>
                <a:spcPct val="90000"/>
              </a:lnSpc>
              <a:spcBef>
                <a:spcPct val="20000"/>
              </a:spcBef>
              <a:buFont typeface="Arial" panose="020B0604020202020204" pitchFamily="34" charset="0"/>
              <a:buChar char="•"/>
            </a:pPr>
            <a:r>
              <a:rPr lang="en-US" sz="2400"/>
              <a:t>Administer either vaccine as directed below:</a:t>
            </a:r>
          </a:p>
          <a:p>
            <a:pPr marL="742950" lvl="1" indent="-285750" eaLnBrk="1" hangingPunct="1">
              <a:lnSpc>
                <a:spcPct val="90000"/>
              </a:lnSpc>
              <a:buFont typeface="Arial" panose="020B0604020202020204" pitchFamily="34" charset="0"/>
              <a:buChar char="•"/>
            </a:pPr>
            <a:r>
              <a:rPr lang="en-US" sz="2400"/>
              <a:t>Minimum age for first dose: 6 weeks</a:t>
            </a:r>
          </a:p>
          <a:p>
            <a:pPr marL="742950" lvl="1" indent="-285750" eaLnBrk="1" hangingPunct="1">
              <a:lnSpc>
                <a:spcPct val="90000"/>
              </a:lnSpc>
              <a:buFont typeface="Arial" panose="020B0604020202020204" pitchFamily="34" charset="0"/>
              <a:buChar char="•"/>
            </a:pPr>
            <a:r>
              <a:rPr lang="en-US" sz="2400"/>
              <a:t>Maximum age for first dose: 14 weeks 6 days. Do not start the series on or after age 15 weeks, 0 days</a:t>
            </a:r>
          </a:p>
          <a:p>
            <a:pPr marL="742950" lvl="1" indent="-285750" eaLnBrk="1" hangingPunct="1">
              <a:lnSpc>
                <a:spcPct val="90000"/>
              </a:lnSpc>
              <a:buFont typeface="Arial" panose="020B0604020202020204" pitchFamily="34" charset="0"/>
              <a:buChar char="•"/>
            </a:pPr>
            <a:r>
              <a:rPr lang="en-US" sz="2400"/>
              <a:t>Minimum interval between doses: 4 weeks</a:t>
            </a:r>
          </a:p>
          <a:p>
            <a:pPr marL="742950" lvl="1" indent="-285750" eaLnBrk="1" hangingPunct="1">
              <a:lnSpc>
                <a:spcPct val="90000"/>
              </a:lnSpc>
              <a:buFont typeface="Arial" panose="020B0604020202020204" pitchFamily="34" charset="0"/>
              <a:buChar char="•"/>
            </a:pPr>
            <a:r>
              <a:rPr lang="en-US" sz="2400"/>
              <a:t>Maximum age for any dose: 8 months 0 days</a:t>
            </a:r>
          </a:p>
          <a:p>
            <a:pPr lvl="1" eaLnBrk="1" hangingPunct="1">
              <a:lnSpc>
                <a:spcPct val="90000"/>
              </a:lnSpc>
            </a:pPr>
            <a:endParaRPr lang="en-US" sz="2400"/>
          </a:p>
          <a:p>
            <a:pPr marL="342900" indent="-342900" eaLnBrk="1" hangingPunct="1">
              <a:lnSpc>
                <a:spcPct val="90000"/>
              </a:lnSpc>
              <a:buFont typeface="Arial" panose="020B0604020202020204" pitchFamily="34" charset="0"/>
              <a:buChar char="•"/>
            </a:pPr>
            <a:r>
              <a:rPr lang="en-US" sz="2400"/>
              <a:t>If any dose is </a:t>
            </a:r>
            <a:r>
              <a:rPr lang="en-US" sz="2400" err="1"/>
              <a:t>Rotateq</a:t>
            </a:r>
            <a:r>
              <a:rPr lang="en-US" sz="2400"/>
              <a:t>®, 3 doses are required</a:t>
            </a:r>
          </a:p>
          <a:p>
            <a:pPr marL="342900" indent="-342900" eaLnBrk="1" hangingPunct="1">
              <a:lnSpc>
                <a:spcPct val="90000"/>
              </a:lnSpc>
              <a:buFont typeface="Arial" panose="020B0604020202020204" pitchFamily="34" charset="0"/>
              <a:buChar char="•"/>
            </a:pPr>
            <a:r>
              <a:rPr lang="en-US" sz="2400"/>
              <a:t>Use </a:t>
            </a:r>
            <a:r>
              <a:rPr lang="en-US" sz="2400" err="1"/>
              <a:t>RotaTeq</a:t>
            </a:r>
            <a:r>
              <a:rPr lang="en-US" sz="2400"/>
              <a:t>® if allergy to latex</a:t>
            </a:r>
            <a:endParaRPr lang="en-US" sz="2400" b="1"/>
          </a:p>
          <a:p>
            <a:pPr>
              <a:lnSpc>
                <a:spcPct val="90000"/>
              </a:lnSpc>
              <a:spcBef>
                <a:spcPct val="20000"/>
              </a:spcBef>
            </a:pPr>
            <a:endParaRPr lang="en-US" sz="3200">
              <a:latin typeface="Calibri" pitchFamily="34" charset="0"/>
            </a:endParaRPr>
          </a:p>
          <a:p>
            <a:pPr>
              <a:lnSpc>
                <a:spcPct val="90000"/>
              </a:lnSpc>
              <a:spcBef>
                <a:spcPct val="20000"/>
              </a:spcBef>
              <a:buFontTx/>
              <a:buChar char="•"/>
            </a:pPr>
            <a:endParaRPr lang="en-US" sz="3200">
              <a:latin typeface="Calibri" pitchFamily="34" charset="0"/>
            </a:endParaRPr>
          </a:p>
          <a:p>
            <a:pPr>
              <a:lnSpc>
                <a:spcPct val="90000"/>
              </a:lnSpc>
              <a:spcBef>
                <a:spcPct val="20000"/>
              </a:spcBef>
              <a:buFontTx/>
              <a:buChar char="•"/>
            </a:pPr>
            <a:endParaRPr lang="en-US" sz="1600" b="1"/>
          </a:p>
        </p:txBody>
      </p:sp>
      <p:sp>
        <p:nvSpPr>
          <p:cNvPr id="2" name="Slide Number Placeholder 1"/>
          <p:cNvSpPr>
            <a:spLocks noGrp="1"/>
          </p:cNvSpPr>
          <p:nvPr>
            <p:ph type="sldNum" sz="quarter" idx="12"/>
          </p:nvPr>
        </p:nvSpPr>
        <p:spPr/>
        <p:txBody>
          <a:bodyPr/>
          <a:lstStyle/>
          <a:p>
            <a:fld id="{6D22F896-40B5-4ADD-8801-0D06FADFA095}" type="slidenum">
              <a:rPr lang="en-US" smtClean="0"/>
              <a:t>70</a:t>
            </a:fld>
            <a:endParaRPr lang="en-US"/>
          </a:p>
        </p:txBody>
      </p:sp>
      <p:sp>
        <p:nvSpPr>
          <p:cNvPr id="4" name="Footer Placeholder 3">
            <a:extLst>
              <a:ext uri="{FF2B5EF4-FFF2-40B4-BE49-F238E27FC236}">
                <a16:creationId xmlns:a16="http://schemas.microsoft.com/office/drawing/2014/main" id="{46503D9A-E5A7-294B-9FFE-9F7BD31E2BA9}"/>
              </a:ext>
            </a:extLst>
          </p:cNvPr>
          <p:cNvSpPr>
            <a:spLocks noGrp="1"/>
          </p:cNvSpPr>
          <p:nvPr>
            <p:ph type="ftr" sz="quarter" idx="11"/>
          </p:nvPr>
        </p:nvSpPr>
        <p:spPr>
          <a:xfrm>
            <a:off x="3983182" y="6153018"/>
            <a:ext cx="4911436" cy="704982"/>
          </a:xfrm>
        </p:spPr>
        <p:txBody>
          <a:bodyPr/>
          <a:lstStyle/>
          <a:p>
            <a:r>
              <a:rPr lang="en-US">
                <a:hlinkClick r:id="rId3"/>
              </a:rPr>
              <a:t>November 2023</a:t>
            </a:r>
            <a:endParaRPr lang="en-US"/>
          </a:p>
        </p:txBody>
      </p:sp>
    </p:spTree>
    <p:extLst>
      <p:ext uri="{BB962C8B-B14F-4D97-AF65-F5344CB8AC3E}">
        <p14:creationId xmlns:p14="http://schemas.microsoft.com/office/powerpoint/2010/main" val="13872597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bwMode="auto">
          <a:xfrm flipH="1">
            <a:off x="3429000" y="2238693"/>
            <a:ext cx="609600" cy="1524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TextBox 1"/>
          <p:cNvSpPr txBox="1"/>
          <p:nvPr/>
        </p:nvSpPr>
        <p:spPr>
          <a:xfrm>
            <a:off x="1806223" y="370642"/>
            <a:ext cx="8603857" cy="1200329"/>
          </a:xfrm>
          <a:prstGeom prst="rect">
            <a:avLst/>
          </a:prstGeom>
          <a:noFill/>
        </p:spPr>
        <p:txBody>
          <a:bodyPr wrap="square" rtlCol="0">
            <a:spAutoFit/>
          </a:bodyPr>
          <a:lstStyle/>
          <a:p>
            <a:pPr algn="ctr"/>
            <a:r>
              <a:rPr lang="en-US" sz="3600">
                <a:solidFill>
                  <a:srgbClr val="FFFF99"/>
                </a:solidFill>
                <a:latin typeface="+mj-lt"/>
              </a:rPr>
              <a:t>Types of Human Papilloma Virus (HPV)</a:t>
            </a:r>
          </a:p>
          <a:p>
            <a:pPr algn="ctr"/>
            <a:r>
              <a:rPr lang="en-US" sz="2400">
                <a:solidFill>
                  <a:srgbClr val="FFFF99"/>
                </a:solidFill>
                <a:latin typeface="Calibri"/>
              </a:rPr>
              <a:t>(More Than </a:t>
            </a:r>
            <a:r>
              <a:rPr lang="en-US" sz="2400" u="sng">
                <a:solidFill>
                  <a:srgbClr val="FFC000"/>
                </a:solidFill>
                <a:latin typeface="Calibri"/>
              </a:rPr>
              <a:t>200</a:t>
            </a:r>
            <a:r>
              <a:rPr lang="en-US" sz="2400">
                <a:solidFill>
                  <a:srgbClr val="FFFF99"/>
                </a:solidFill>
                <a:latin typeface="Calibri"/>
              </a:rPr>
              <a:t> Types Identified)</a:t>
            </a:r>
            <a:r>
              <a:rPr lang="en-US" sz="3600">
                <a:solidFill>
                  <a:srgbClr val="FFFF99"/>
                </a:solidFill>
                <a:latin typeface="Calibri"/>
              </a:rPr>
              <a:t>  </a:t>
            </a:r>
          </a:p>
        </p:txBody>
      </p:sp>
      <p:sp>
        <p:nvSpPr>
          <p:cNvPr id="6" name="Rounded Rectangle 5"/>
          <p:cNvSpPr/>
          <p:nvPr/>
        </p:nvSpPr>
        <p:spPr bwMode="auto">
          <a:xfrm>
            <a:off x="3202405" y="1900476"/>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a:solidFill>
                  <a:srgbClr val="000066"/>
                </a:solidFill>
              </a:rPr>
              <a:t>Mucosal/Genital</a:t>
            </a:r>
          </a:p>
          <a:p>
            <a:pPr algn="ctr"/>
            <a:r>
              <a:rPr lang="en-US" sz="1600">
                <a:solidFill>
                  <a:srgbClr val="000066"/>
                </a:solidFill>
              </a:rPr>
              <a:t>~40 types</a:t>
            </a:r>
          </a:p>
        </p:txBody>
      </p:sp>
      <p:sp>
        <p:nvSpPr>
          <p:cNvPr id="8" name="Rounded Rectangle 7"/>
          <p:cNvSpPr/>
          <p:nvPr/>
        </p:nvSpPr>
        <p:spPr bwMode="auto">
          <a:xfrm>
            <a:off x="7315200" y="2044364"/>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a:solidFill>
                  <a:srgbClr val="000066"/>
                </a:solidFill>
              </a:rPr>
              <a:t>Cutaneous</a:t>
            </a:r>
          </a:p>
          <a:p>
            <a:pPr algn="ctr"/>
            <a:endParaRPr lang="en-US" sz="1600">
              <a:solidFill>
                <a:srgbClr val="000066"/>
              </a:solidFill>
            </a:endParaRPr>
          </a:p>
        </p:txBody>
      </p:sp>
      <p:sp>
        <p:nvSpPr>
          <p:cNvPr id="12" name="Rounded Rectangle 11"/>
          <p:cNvSpPr/>
          <p:nvPr/>
        </p:nvSpPr>
        <p:spPr bwMode="auto">
          <a:xfrm>
            <a:off x="2133600" y="4158734"/>
            <a:ext cx="2971800" cy="1524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a:solidFill>
                  <a:srgbClr val="000066"/>
                </a:solidFill>
              </a:rPr>
              <a:t>Cervical cancer</a:t>
            </a:r>
          </a:p>
          <a:p>
            <a:pPr algn="ctr"/>
            <a:r>
              <a:rPr lang="en-US" sz="1600">
                <a:solidFill>
                  <a:srgbClr val="000066"/>
                </a:solidFill>
              </a:rPr>
              <a:t>Anogenital cancer</a:t>
            </a:r>
          </a:p>
          <a:p>
            <a:pPr algn="ctr"/>
            <a:r>
              <a:rPr lang="en-US" sz="1600">
                <a:solidFill>
                  <a:srgbClr val="000066"/>
                </a:solidFill>
              </a:rPr>
              <a:t>Oropharyngeal Cancer</a:t>
            </a:r>
          </a:p>
          <a:p>
            <a:pPr algn="ctr"/>
            <a:r>
              <a:rPr lang="en-US" sz="1600">
                <a:solidFill>
                  <a:srgbClr val="000066"/>
                </a:solidFill>
              </a:rPr>
              <a:t>Cancer precursors</a:t>
            </a:r>
          </a:p>
          <a:p>
            <a:pPr algn="ctr"/>
            <a:r>
              <a:rPr lang="en-US" sz="1600">
                <a:solidFill>
                  <a:srgbClr val="000066"/>
                </a:solidFill>
              </a:rPr>
              <a:t>Low grade cervical disease</a:t>
            </a:r>
          </a:p>
        </p:txBody>
      </p:sp>
      <p:sp>
        <p:nvSpPr>
          <p:cNvPr id="14" name="Rounded Rectangle 13"/>
          <p:cNvSpPr/>
          <p:nvPr/>
        </p:nvSpPr>
        <p:spPr bwMode="auto">
          <a:xfrm>
            <a:off x="5395540" y="4425434"/>
            <a:ext cx="2743200" cy="1066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a:solidFill>
                  <a:srgbClr val="002060"/>
                </a:solidFill>
              </a:rPr>
              <a:t>Genital Warts</a:t>
            </a:r>
          </a:p>
          <a:p>
            <a:pPr algn="ctr"/>
            <a:r>
              <a:rPr lang="en-US" sz="1600">
                <a:solidFill>
                  <a:srgbClr val="002060"/>
                </a:solidFill>
              </a:rPr>
              <a:t>Laryngeal Papillomas</a:t>
            </a:r>
          </a:p>
          <a:p>
            <a:pPr algn="ctr"/>
            <a:r>
              <a:rPr lang="en-US" sz="1600">
                <a:solidFill>
                  <a:srgbClr val="002060"/>
                </a:solidFill>
              </a:rPr>
              <a:t>Low grade cervical disease</a:t>
            </a:r>
          </a:p>
        </p:txBody>
      </p:sp>
      <p:sp>
        <p:nvSpPr>
          <p:cNvPr id="17" name="Rounded Rectangle 16"/>
          <p:cNvSpPr/>
          <p:nvPr/>
        </p:nvSpPr>
        <p:spPr bwMode="auto">
          <a:xfrm>
            <a:off x="8428880" y="4577834"/>
            <a:ext cx="19812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a:solidFill>
                  <a:srgbClr val="000066"/>
                </a:solidFill>
              </a:rPr>
              <a:t>Skin warts</a:t>
            </a:r>
          </a:p>
          <a:p>
            <a:pPr algn="ctr"/>
            <a:r>
              <a:rPr lang="en-US" sz="1600">
                <a:solidFill>
                  <a:srgbClr val="000066"/>
                </a:solidFill>
              </a:rPr>
              <a:t>Hands and Feet</a:t>
            </a:r>
          </a:p>
        </p:txBody>
      </p:sp>
      <p:cxnSp>
        <p:nvCxnSpPr>
          <p:cNvPr id="28" name="Straight Arrow Connector 27"/>
          <p:cNvCxnSpPr/>
          <p:nvPr/>
        </p:nvCxnSpPr>
        <p:spPr bwMode="auto">
          <a:xfrm>
            <a:off x="8229600" y="2766825"/>
            <a:ext cx="1189880" cy="184767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Rectangle 30"/>
          <p:cNvSpPr/>
          <p:nvPr/>
        </p:nvSpPr>
        <p:spPr>
          <a:xfrm>
            <a:off x="1560095" y="2900436"/>
            <a:ext cx="1752600" cy="1077218"/>
          </a:xfrm>
          <a:prstGeom prst="rect">
            <a:avLst/>
          </a:prstGeom>
        </p:spPr>
        <p:txBody>
          <a:bodyPr wrap="square">
            <a:spAutoFit/>
          </a:bodyPr>
          <a:lstStyle/>
          <a:p>
            <a:pPr algn="ctr"/>
            <a:r>
              <a:rPr lang="en-US" sz="1600" b="1">
                <a:solidFill>
                  <a:srgbClr val="FFFFFF"/>
                </a:solidFill>
              </a:rPr>
              <a:t>High risk types </a:t>
            </a:r>
          </a:p>
          <a:p>
            <a:pPr algn="ctr"/>
            <a:r>
              <a:rPr lang="en-US" sz="1600" b="1">
                <a:solidFill>
                  <a:srgbClr val="FFFFFF"/>
                </a:solidFill>
              </a:rPr>
              <a:t>16, 18, 31, 33, 45, 52, 58</a:t>
            </a:r>
          </a:p>
          <a:p>
            <a:pPr algn="ctr"/>
            <a:r>
              <a:rPr lang="en-US" sz="1600" b="1">
                <a:solidFill>
                  <a:srgbClr val="FFFFFF"/>
                </a:solidFill>
              </a:rPr>
              <a:t>(and others)</a:t>
            </a:r>
          </a:p>
        </p:txBody>
      </p:sp>
      <p:sp>
        <p:nvSpPr>
          <p:cNvPr id="24" name="TextBox 23"/>
          <p:cNvSpPr txBox="1"/>
          <p:nvPr/>
        </p:nvSpPr>
        <p:spPr>
          <a:xfrm>
            <a:off x="6172200" y="3401824"/>
            <a:ext cx="1600200" cy="830997"/>
          </a:xfrm>
          <a:prstGeom prst="rect">
            <a:avLst/>
          </a:prstGeom>
          <a:noFill/>
        </p:spPr>
        <p:txBody>
          <a:bodyPr wrap="square" rtlCol="0">
            <a:spAutoFit/>
          </a:bodyPr>
          <a:lstStyle/>
          <a:p>
            <a:pPr algn="ctr"/>
            <a:r>
              <a:rPr lang="en-US" sz="1600" b="1">
                <a:solidFill>
                  <a:srgbClr val="FFFFFF"/>
                </a:solidFill>
              </a:rPr>
              <a:t>Low risk types</a:t>
            </a:r>
          </a:p>
          <a:p>
            <a:pPr algn="ctr"/>
            <a:r>
              <a:rPr lang="en-US" sz="1600" b="1">
                <a:solidFill>
                  <a:srgbClr val="FFFFFF"/>
                </a:solidFill>
              </a:rPr>
              <a:t>6, 11 and others</a:t>
            </a:r>
          </a:p>
        </p:txBody>
      </p:sp>
      <p:sp>
        <p:nvSpPr>
          <p:cNvPr id="20" name="TextBox 19"/>
          <p:cNvSpPr txBox="1"/>
          <p:nvPr/>
        </p:nvSpPr>
        <p:spPr>
          <a:xfrm>
            <a:off x="2590800" y="5955268"/>
            <a:ext cx="7010400" cy="738664"/>
          </a:xfrm>
          <a:prstGeom prst="rect">
            <a:avLst/>
          </a:prstGeom>
          <a:noFill/>
        </p:spPr>
        <p:txBody>
          <a:bodyPr wrap="square" rtlCol="0">
            <a:spAutoFit/>
          </a:bodyPr>
          <a:lstStyle/>
          <a:p>
            <a:r>
              <a:rPr lang="en-US" sz="1400" b="1">
                <a:solidFill>
                  <a:srgbClr val="FFFFFF"/>
                </a:solidFill>
                <a:latin typeface="Calibri"/>
              </a:rPr>
              <a:t> *Epidemiology and Prevention of Vaccine Preventable Diseases 13</a:t>
            </a:r>
            <a:r>
              <a:rPr lang="en-US" sz="1400" b="1" baseline="30000">
                <a:solidFill>
                  <a:srgbClr val="FFFFFF"/>
                </a:solidFill>
                <a:latin typeface="Calibri"/>
              </a:rPr>
              <a:t>th</a:t>
            </a:r>
            <a:r>
              <a:rPr lang="en-US" sz="1400" b="1">
                <a:solidFill>
                  <a:srgbClr val="FFFFFF"/>
                </a:solidFill>
                <a:latin typeface="Calibri"/>
              </a:rPr>
              <a:t> Edition,  2015</a:t>
            </a:r>
          </a:p>
          <a:p>
            <a:r>
              <a:rPr lang="en-US" sz="1400" b="1">
                <a:solidFill>
                  <a:srgbClr val="FFFFFF"/>
                </a:solidFill>
                <a:latin typeface="Calibri"/>
              </a:rPr>
              <a:t> *Red Book – AAP 2018 Report of the Committee on Infectious Diseases </a:t>
            </a:r>
          </a:p>
          <a:p>
            <a:r>
              <a:rPr lang="en-US" sz="1400" b="1">
                <a:solidFill>
                  <a:srgbClr val="FFFFFF"/>
                </a:solidFill>
                <a:latin typeface="Calibri"/>
              </a:rPr>
              <a:t> * MMWR, August 29, 2014,  RR Vol. 63, No. 5 </a:t>
            </a:r>
          </a:p>
        </p:txBody>
      </p:sp>
      <p:cxnSp>
        <p:nvCxnSpPr>
          <p:cNvPr id="23" name="Straight Arrow Connector 22"/>
          <p:cNvCxnSpPr/>
          <p:nvPr/>
        </p:nvCxnSpPr>
        <p:spPr bwMode="auto">
          <a:xfrm>
            <a:off x="3962400" y="2596544"/>
            <a:ext cx="2064730" cy="168500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4" name="Slide Number Placeholder 3"/>
          <p:cNvSpPr>
            <a:spLocks noGrp="1"/>
          </p:cNvSpPr>
          <p:nvPr>
            <p:ph type="sldNum" sz="quarter" idx="12"/>
          </p:nvPr>
        </p:nvSpPr>
        <p:spPr/>
        <p:txBody>
          <a:bodyPr/>
          <a:lstStyle/>
          <a:p>
            <a:fld id="{6D22F896-40B5-4ADD-8801-0D06FADFA095}" type="slidenum">
              <a:rPr lang="en-US" smtClean="0"/>
              <a:t>71</a:t>
            </a:fld>
            <a:endParaRPr lang="en-US"/>
          </a:p>
        </p:txBody>
      </p:sp>
      <p:sp>
        <p:nvSpPr>
          <p:cNvPr id="5" name="Footer Placeholder 4">
            <a:extLst>
              <a:ext uri="{FF2B5EF4-FFF2-40B4-BE49-F238E27FC236}">
                <a16:creationId xmlns:a16="http://schemas.microsoft.com/office/drawing/2014/main" id="{4FA2C3B6-BC5F-3945-9C1B-9C73BF00902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029364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667000" y="573505"/>
            <a:ext cx="6343650" cy="628650"/>
          </a:xfrm>
        </p:spPr>
        <p:txBody>
          <a:bodyPr vert="horz" wrap="square" lIns="68572" tIns="34286" rIns="68572" bIns="34286" numCol="1" rtlCol="0" anchor="ctr" anchorCtr="0" compatLnSpc="1">
            <a:prstTxWarp prst="textNoShape">
              <a:avLst/>
            </a:prstTxWarp>
            <a:normAutofit/>
          </a:bodyPr>
          <a:lstStyle/>
          <a:p>
            <a:pPr algn="ctr" eaLnBrk="1" hangingPunct="1"/>
            <a:r>
              <a:rPr lang="en-US" sz="3600">
                <a:solidFill>
                  <a:srgbClr val="FFFF99"/>
                </a:solidFill>
              </a:rPr>
              <a:t>HPV Vaccine</a:t>
            </a:r>
          </a:p>
        </p:txBody>
      </p:sp>
      <p:sp>
        <p:nvSpPr>
          <p:cNvPr id="75781" name="Text Box 5"/>
          <p:cNvSpPr txBox="1">
            <a:spLocks noChangeArrowheads="1"/>
          </p:cNvSpPr>
          <p:nvPr/>
        </p:nvSpPr>
        <p:spPr bwMode="auto">
          <a:xfrm>
            <a:off x="772133" y="1092973"/>
            <a:ext cx="10735734" cy="6863417"/>
          </a:xfrm>
          <a:prstGeom prst="rect">
            <a:avLst/>
          </a:prstGeom>
          <a:noFill/>
          <a:ln w="9525">
            <a:noFill/>
            <a:miter lim="800000"/>
            <a:headEnd/>
            <a:tailEnd/>
          </a:ln>
        </p:spPr>
        <p:txBody>
          <a:bodyPr wrap="square">
            <a:spAutoFit/>
          </a:bodyPr>
          <a:lstStyle/>
          <a:p>
            <a:pPr algn="ctr" defTabSz="685800"/>
            <a:endParaRPr lang="en-US" sz="2800" kern="0">
              <a:solidFill>
                <a:srgbClr val="FFFF00">
                  <a:lumMod val="20000"/>
                  <a:lumOff val="80000"/>
                </a:srgbClr>
              </a:solidFill>
              <a:latin typeface="Calibri"/>
            </a:endParaRPr>
          </a:p>
          <a:p>
            <a:pPr algn="ctr" defTabSz="685800"/>
            <a:r>
              <a:rPr lang="en-US" sz="2800" kern="0">
                <a:solidFill>
                  <a:srgbClr val="FFFF00">
                    <a:lumMod val="20000"/>
                    <a:lumOff val="80000"/>
                  </a:srgbClr>
                </a:solidFill>
              </a:rPr>
              <a:t>Gardasil 9</a:t>
            </a:r>
            <a:r>
              <a:rPr lang="en-US" sz="2800" kern="0" baseline="30000">
                <a:solidFill>
                  <a:srgbClr val="FFFF00">
                    <a:lumMod val="20000"/>
                    <a:lumOff val="80000"/>
                  </a:srgbClr>
                </a:solidFill>
              </a:rPr>
              <a:t>® </a:t>
            </a:r>
            <a:r>
              <a:rPr lang="en-US" sz="2800" kern="0">
                <a:solidFill>
                  <a:srgbClr val="FFFF00">
                    <a:lumMod val="20000"/>
                    <a:lumOff val="80000"/>
                  </a:srgbClr>
                </a:solidFill>
              </a:rPr>
              <a:t>(9vHPV) </a:t>
            </a:r>
            <a:r>
              <a:rPr lang="en-US" sz="2000" u="sng" kern="0">
                <a:solidFill>
                  <a:srgbClr val="FFFFFF"/>
                </a:solidFill>
              </a:rPr>
              <a:t>HPV types 6, 11, 16, 18, 31, 33, 45, 52, 58</a:t>
            </a:r>
          </a:p>
          <a:p>
            <a:pPr algn="ctr" defTabSz="685800"/>
            <a:endParaRPr lang="en-US" sz="600" kern="0">
              <a:solidFill>
                <a:srgbClr val="FFFFFF"/>
              </a:solidFill>
              <a:latin typeface="Calibri"/>
            </a:endParaRPr>
          </a:p>
          <a:p>
            <a:pPr algn="ctr" defTabSz="685800"/>
            <a:endParaRPr lang="en-US" sz="600" kern="0">
              <a:solidFill>
                <a:srgbClr val="FFFFFF"/>
              </a:solidFill>
              <a:latin typeface="Calibri"/>
            </a:endParaRPr>
          </a:p>
          <a:p>
            <a:pPr defTabSz="685800"/>
            <a:r>
              <a:rPr lang="en-US" sz="2400" kern="0">
                <a:solidFill>
                  <a:srgbClr val="FFFFFF"/>
                </a:solidFill>
                <a:latin typeface="Calibri"/>
              </a:rPr>
              <a:t>ACIP recommends HPV vaccine starting at age 11 or 12 years for:</a:t>
            </a:r>
          </a:p>
          <a:p>
            <a:pPr marL="714375" lvl="1" indent="-257175" defTabSz="685800">
              <a:buFont typeface="Arial" panose="020B0604020202020204" pitchFamily="34" charset="0"/>
              <a:buChar char="•"/>
            </a:pPr>
            <a:r>
              <a:rPr lang="en-US" sz="2400" kern="0">
                <a:solidFill>
                  <a:srgbClr val="FFFFFF"/>
                </a:solidFill>
                <a:latin typeface="Calibri"/>
              </a:rPr>
              <a:t>All males and females through 26 years of age</a:t>
            </a:r>
          </a:p>
          <a:p>
            <a:pPr marL="714375" lvl="1" indent="-257175" defTabSz="685800">
              <a:buFont typeface="Arial" panose="020B0604020202020204" pitchFamily="34" charset="0"/>
              <a:buChar char="•"/>
            </a:pPr>
            <a:r>
              <a:rPr lang="en-US" sz="2400" kern="0">
                <a:solidFill>
                  <a:srgbClr val="FFFFFF"/>
                </a:solidFill>
                <a:latin typeface="Calibri"/>
              </a:rPr>
              <a:t>Catch-up vaccination for persons through age 26 who are not adequately vaccinated</a:t>
            </a:r>
          </a:p>
          <a:p>
            <a:pPr lvl="1" defTabSz="685800"/>
            <a:endParaRPr lang="en-US" sz="2400" kern="0">
              <a:solidFill>
                <a:srgbClr val="FFFFFF"/>
              </a:solidFill>
              <a:latin typeface="Calibri"/>
            </a:endParaRPr>
          </a:p>
          <a:p>
            <a:pPr defTabSz="685800"/>
            <a:r>
              <a:rPr lang="en-US" sz="2400" kern="0">
                <a:latin typeface="Calibri"/>
              </a:rPr>
              <a:t>Gardasil 9 is now also licensed for all persons 9 through 45 yrs. of age**         </a:t>
            </a:r>
          </a:p>
          <a:p>
            <a:pPr marL="714375" lvl="1" indent="-257175" defTabSz="685800">
              <a:buFont typeface="Arial" panose="020B0604020202020204" pitchFamily="34" charset="0"/>
              <a:buChar char="•"/>
            </a:pPr>
            <a:r>
              <a:rPr lang="en-US" sz="2400" kern="0">
                <a:solidFill>
                  <a:srgbClr val="FFFFFF"/>
                </a:solidFill>
                <a:latin typeface="Calibri"/>
              </a:rPr>
              <a:t>Use the 3-dose schedule for persons 15-45 years of age</a:t>
            </a:r>
          </a:p>
          <a:p>
            <a:pPr marL="714375" lvl="1" indent="-257175" defTabSz="685800">
              <a:buFont typeface="Arial" panose="020B0604020202020204" pitchFamily="34" charset="0"/>
              <a:buChar char="•"/>
            </a:pPr>
            <a:r>
              <a:rPr lang="en-US" sz="2400" kern="0">
                <a:solidFill>
                  <a:srgbClr val="FFFFFF"/>
                </a:solidFill>
                <a:latin typeface="Calibri"/>
              </a:rPr>
              <a:t>Based on shared clinical decision making, the series </a:t>
            </a:r>
            <a:r>
              <a:rPr lang="en-US" sz="2400" u="sng" kern="0">
                <a:solidFill>
                  <a:srgbClr val="FFFFFF"/>
                </a:solidFill>
                <a:latin typeface="Calibri"/>
              </a:rPr>
              <a:t>may</a:t>
            </a:r>
            <a:r>
              <a:rPr lang="en-US" sz="2400" kern="0">
                <a:solidFill>
                  <a:srgbClr val="FFFFFF"/>
                </a:solidFill>
                <a:latin typeface="Calibri"/>
              </a:rPr>
              <a:t> be given to persons ages 27-45.</a:t>
            </a:r>
          </a:p>
          <a:p>
            <a:pPr lvl="1" defTabSz="685800"/>
            <a:r>
              <a:rPr lang="en-US" sz="2400" kern="0">
                <a:solidFill>
                  <a:srgbClr val="FFFFFF"/>
                </a:solidFill>
                <a:latin typeface="Calibri"/>
              </a:rPr>
              <a:t>	</a:t>
            </a:r>
            <a:endParaRPr lang="en-US" sz="2400" b="1" kern="0">
              <a:solidFill>
                <a:srgbClr val="FFC000"/>
              </a:solidFill>
              <a:latin typeface="Calibri"/>
            </a:endParaRPr>
          </a:p>
          <a:p>
            <a:pPr defTabSz="685800"/>
            <a:endParaRPr lang="en-US" sz="2400" b="1" kern="0">
              <a:solidFill>
                <a:srgbClr val="FFC000"/>
              </a:solidFill>
              <a:latin typeface="Calibri"/>
            </a:endParaRPr>
          </a:p>
          <a:p>
            <a:pPr lvl="1" defTabSz="685800"/>
            <a:endParaRPr lang="en-US" sz="2400" b="1" kern="0">
              <a:solidFill>
                <a:srgbClr val="FFC000"/>
              </a:solidFill>
              <a:latin typeface="Calibri"/>
            </a:endParaRPr>
          </a:p>
          <a:p>
            <a:pPr defTabSz="685800"/>
            <a:r>
              <a:rPr lang="en-US" sz="2400" b="1" kern="0">
                <a:solidFill>
                  <a:srgbClr val="FFC000"/>
                </a:solidFill>
                <a:latin typeface="Calibri"/>
              </a:rPr>
              <a:t>                  </a:t>
            </a:r>
            <a:endParaRPr lang="en-US" sz="2400" kern="0">
              <a:solidFill>
                <a:srgbClr val="FFFFFF"/>
              </a:solidFill>
              <a:latin typeface="Calibri"/>
            </a:endParaRPr>
          </a:p>
          <a:p>
            <a:pPr defTabSz="685800"/>
            <a:endParaRPr lang="en-US" sz="2400" kern="0">
              <a:solidFill>
                <a:srgbClr val="FFFFFF"/>
              </a:solidFill>
              <a:latin typeface="Calibri"/>
            </a:endParaRPr>
          </a:p>
          <a:p>
            <a:pPr defTabSz="685800"/>
            <a:endParaRPr lang="en-US" sz="2400" kern="0">
              <a:solidFill>
                <a:srgbClr val="FFFFFF"/>
              </a:solidFill>
              <a:latin typeface="Calibri"/>
            </a:endParaRPr>
          </a:p>
          <a:p>
            <a:pPr defTabSz="685800"/>
            <a:r>
              <a:rPr lang="en-US" sz="1200" kern="0">
                <a:solidFill>
                  <a:srgbClr val="FFFFFF"/>
                </a:solidFill>
                <a:latin typeface="Calibri"/>
              </a:rPr>
              <a:t> </a:t>
            </a:r>
          </a:p>
        </p:txBody>
      </p:sp>
      <p:sp>
        <p:nvSpPr>
          <p:cNvPr id="3" name="Slide Number Placeholder 2"/>
          <p:cNvSpPr>
            <a:spLocks noGrp="1"/>
          </p:cNvSpPr>
          <p:nvPr>
            <p:ph type="sldNum" sz="quarter" idx="12"/>
          </p:nvPr>
        </p:nvSpPr>
        <p:spPr/>
        <p:txBody>
          <a:bodyPr/>
          <a:lstStyle/>
          <a:p>
            <a:fld id="{6D22F896-40B5-4ADD-8801-0D06FADFA095}" type="slidenum">
              <a:rPr lang="en-US" smtClean="0"/>
              <a:t>72</a:t>
            </a:fld>
            <a:endParaRPr lang="en-US"/>
          </a:p>
        </p:txBody>
      </p:sp>
      <p:sp>
        <p:nvSpPr>
          <p:cNvPr id="4" name="Footer Placeholder 3">
            <a:extLst>
              <a:ext uri="{FF2B5EF4-FFF2-40B4-BE49-F238E27FC236}">
                <a16:creationId xmlns:a16="http://schemas.microsoft.com/office/drawing/2014/main" id="{C6F86DB8-4C36-FF44-90A9-0B8EB2F91F1A}"/>
              </a:ext>
            </a:extLst>
          </p:cNvPr>
          <p:cNvSpPr>
            <a:spLocks noGrp="1"/>
          </p:cNvSpPr>
          <p:nvPr>
            <p:ph type="ftr" sz="quarter" idx="11"/>
          </p:nvPr>
        </p:nvSpPr>
        <p:spPr>
          <a:xfrm>
            <a:off x="4038600" y="5765027"/>
            <a:ext cx="4114800" cy="956448"/>
          </a:xfrm>
        </p:spPr>
        <p:txBody>
          <a:bodyPr/>
          <a:lstStyle/>
          <a:p>
            <a:r>
              <a:rPr lang="en-US">
                <a:hlinkClick r:id="rId3"/>
              </a:rPr>
              <a:t>November 2023</a:t>
            </a:r>
            <a:endParaRPr lang="en-US"/>
          </a:p>
        </p:txBody>
      </p:sp>
    </p:spTree>
    <p:extLst>
      <p:ext uri="{BB962C8B-B14F-4D97-AF65-F5344CB8AC3E}">
        <p14:creationId xmlns:p14="http://schemas.microsoft.com/office/powerpoint/2010/main" val="1703076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578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8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8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8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78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62708" y="1966626"/>
            <a:ext cx="10937629" cy="4244838"/>
          </a:xfrm>
        </p:spPr>
        <p:txBody>
          <a:bodyPr>
            <a:normAutofit fontScale="90000"/>
          </a:bodyPr>
          <a:lstStyle/>
          <a:p>
            <a:pPr algn="l" eaLnBrk="1" hangingPunct="1"/>
            <a:br>
              <a:rPr lang="en-US" sz="1800" b="1">
                <a:solidFill>
                  <a:srgbClr val="FFFFFF"/>
                </a:solidFill>
                <a:latin typeface="Calibri" panose="020F0502020204030204" pitchFamily="34" charset="0"/>
                <a:ea typeface="+mn-ea"/>
                <a:cs typeface="+mn-cs"/>
              </a:rPr>
            </a:br>
            <a:br>
              <a:rPr lang="en-US" sz="1800" b="1">
                <a:solidFill>
                  <a:srgbClr val="FFFFFF"/>
                </a:solidFill>
                <a:latin typeface="Calibri" panose="020F0502020204030204" pitchFamily="34" charset="0"/>
                <a:ea typeface="+mn-ea"/>
                <a:cs typeface="+mn-cs"/>
              </a:rPr>
            </a:br>
            <a:br>
              <a:rPr lang="en-US" sz="1800" b="1">
                <a:solidFill>
                  <a:srgbClr val="FFFFFF"/>
                </a:solidFill>
                <a:latin typeface="Calibri" panose="020F0502020204030204" pitchFamily="34" charset="0"/>
                <a:ea typeface="+mn-ea"/>
                <a:cs typeface="+mn-cs"/>
              </a:rPr>
            </a:br>
            <a:br>
              <a:rPr lang="en-US" sz="1800" b="1">
                <a:solidFill>
                  <a:srgbClr val="FFFFFF"/>
                </a:solidFill>
                <a:latin typeface="Calibri" panose="020F0502020204030204" pitchFamily="34" charset="0"/>
                <a:ea typeface="+mn-ea"/>
                <a:cs typeface="+mn-cs"/>
              </a:rPr>
            </a:br>
            <a:br>
              <a:rPr lang="en-US" sz="1800" b="1">
                <a:solidFill>
                  <a:srgbClr val="FFFFFF"/>
                </a:solidFill>
                <a:latin typeface="Calibri" panose="020F0502020204030204" pitchFamily="34" charset="0"/>
                <a:ea typeface="+mn-ea"/>
                <a:cs typeface="+mn-cs"/>
              </a:rPr>
            </a:br>
            <a:br>
              <a:rPr lang="en-US" sz="1800" b="1">
                <a:solidFill>
                  <a:srgbClr val="FFFFFF"/>
                </a:solidFill>
                <a:latin typeface="Calibri" panose="020F0502020204030204" pitchFamily="34" charset="0"/>
                <a:ea typeface="+mn-ea"/>
                <a:cs typeface="+mn-cs"/>
              </a:rPr>
            </a:br>
            <a:r>
              <a:rPr lang="en-US" sz="2400" b="1">
                <a:solidFill>
                  <a:schemeClr val="accent5">
                    <a:lumMod val="60000"/>
                    <a:lumOff val="40000"/>
                  </a:schemeClr>
                </a:solidFill>
                <a:latin typeface="+mn-lt"/>
                <a:ea typeface="+mn-ea"/>
                <a:cs typeface="+mn-cs"/>
              </a:rPr>
              <a:t>2 Dose Schedule:</a:t>
            </a:r>
            <a:br>
              <a:rPr lang="en-US" sz="2400" b="1">
                <a:solidFill>
                  <a:schemeClr val="accent5">
                    <a:lumMod val="60000"/>
                    <a:lumOff val="40000"/>
                  </a:schemeClr>
                </a:solidFill>
                <a:latin typeface="+mn-lt"/>
                <a:ea typeface="+mn-ea"/>
                <a:cs typeface="+mn-cs"/>
              </a:rPr>
            </a:br>
            <a:r>
              <a:rPr lang="en-US" sz="2400">
                <a:solidFill>
                  <a:srgbClr val="FFFFFF"/>
                </a:solidFill>
                <a:latin typeface="+mn-lt"/>
                <a:ea typeface="+mn-ea"/>
                <a:cs typeface="+mn-cs"/>
              </a:rPr>
              <a:t>HPV vaccine initiated </a:t>
            </a:r>
            <a:r>
              <a:rPr lang="en-US" sz="2400" u="sng">
                <a:solidFill>
                  <a:srgbClr val="FFFFFF"/>
                </a:solidFill>
                <a:latin typeface="+mn-lt"/>
                <a:ea typeface="+mn-ea"/>
                <a:cs typeface="+mn-cs"/>
              </a:rPr>
              <a:t>between 9-14 years </a:t>
            </a:r>
            <a:r>
              <a:rPr lang="en-US" sz="2400">
                <a:solidFill>
                  <a:srgbClr val="FFFFFF"/>
                </a:solidFill>
                <a:latin typeface="+mn-lt"/>
                <a:ea typeface="+mn-ea"/>
                <a:cs typeface="+mn-cs"/>
              </a:rPr>
              <a:t>can be given in two doses: 0, 6-12 months.</a:t>
            </a:r>
            <a:br>
              <a:rPr lang="en-US" sz="2400">
                <a:solidFill>
                  <a:srgbClr val="FFFFFF"/>
                </a:solidFill>
                <a:latin typeface="+mn-lt"/>
                <a:ea typeface="+mn-ea"/>
                <a:cs typeface="+mn-cs"/>
              </a:rPr>
            </a:br>
            <a:r>
              <a:rPr lang="en-US" sz="2000">
                <a:solidFill>
                  <a:srgbClr val="FFFFFF"/>
                </a:solidFill>
                <a:latin typeface="+mn-lt"/>
                <a:ea typeface="+mn-ea"/>
                <a:cs typeface="+mn-cs"/>
              </a:rPr>
              <a:t>(If the 2</a:t>
            </a:r>
            <a:r>
              <a:rPr lang="en-US" sz="2000" baseline="30000">
                <a:solidFill>
                  <a:srgbClr val="FFFFFF"/>
                </a:solidFill>
                <a:latin typeface="+mn-lt"/>
                <a:ea typeface="+mn-ea"/>
                <a:cs typeface="+mn-cs"/>
              </a:rPr>
              <a:t>nd</a:t>
            </a:r>
            <a:r>
              <a:rPr lang="en-US" sz="2000">
                <a:solidFill>
                  <a:srgbClr val="FFFFFF"/>
                </a:solidFill>
                <a:latin typeface="+mn-lt"/>
                <a:ea typeface="+mn-ea"/>
                <a:cs typeface="+mn-cs"/>
              </a:rPr>
              <a:t> dose is administered at least 5 months after 1</a:t>
            </a:r>
            <a:r>
              <a:rPr lang="en-US" sz="2000" baseline="30000">
                <a:solidFill>
                  <a:srgbClr val="FFFFFF"/>
                </a:solidFill>
                <a:latin typeface="+mn-lt"/>
                <a:ea typeface="+mn-ea"/>
                <a:cs typeface="+mn-cs"/>
              </a:rPr>
              <a:t>st</a:t>
            </a:r>
            <a:r>
              <a:rPr lang="en-US" sz="2000">
                <a:solidFill>
                  <a:srgbClr val="FFFFFF"/>
                </a:solidFill>
                <a:latin typeface="+mn-lt"/>
                <a:ea typeface="+mn-ea"/>
                <a:cs typeface="+mn-cs"/>
              </a:rPr>
              <a:t> dose, it can be counted).</a:t>
            </a:r>
            <a:br>
              <a:rPr lang="en-US" sz="2000">
                <a:solidFill>
                  <a:srgbClr val="FFFFFF"/>
                </a:solidFill>
                <a:latin typeface="+mn-lt"/>
                <a:ea typeface="+mn-ea"/>
                <a:cs typeface="+mn-cs"/>
              </a:rPr>
            </a:br>
            <a:br>
              <a:rPr lang="en-US" sz="2000" b="1">
                <a:solidFill>
                  <a:srgbClr val="FFFFFF"/>
                </a:solidFill>
                <a:latin typeface="+mn-lt"/>
                <a:ea typeface="+mn-ea"/>
                <a:cs typeface="+mn-cs"/>
              </a:rPr>
            </a:br>
            <a:r>
              <a:rPr lang="en-US" sz="2400" b="1">
                <a:solidFill>
                  <a:schemeClr val="accent5">
                    <a:lumMod val="60000"/>
                    <a:lumOff val="40000"/>
                  </a:schemeClr>
                </a:solidFill>
                <a:latin typeface="+mn-lt"/>
                <a:ea typeface="+mn-ea"/>
                <a:cs typeface="+mn-cs"/>
              </a:rPr>
              <a:t>3 Dose Schedule:</a:t>
            </a:r>
            <a:br>
              <a:rPr lang="en-US" sz="2400" b="1">
                <a:solidFill>
                  <a:schemeClr val="accent5">
                    <a:lumMod val="60000"/>
                    <a:lumOff val="40000"/>
                  </a:schemeClr>
                </a:solidFill>
                <a:latin typeface="+mn-lt"/>
                <a:ea typeface="+mn-ea"/>
                <a:cs typeface="+mn-cs"/>
              </a:rPr>
            </a:br>
            <a:r>
              <a:rPr lang="en-US" sz="2400">
                <a:solidFill>
                  <a:srgbClr val="FFFFFF"/>
                </a:solidFill>
                <a:latin typeface="+mn-lt"/>
                <a:ea typeface="+mn-ea"/>
                <a:cs typeface="+mn-cs"/>
              </a:rPr>
              <a:t>HPV vaccine initiated </a:t>
            </a:r>
            <a:r>
              <a:rPr lang="en-US" sz="2400" u="sng">
                <a:solidFill>
                  <a:srgbClr val="FFFFFF"/>
                </a:solidFill>
                <a:latin typeface="+mn-lt"/>
                <a:ea typeface="+mn-ea"/>
                <a:cs typeface="+mn-cs"/>
              </a:rPr>
              <a:t>after the 15</a:t>
            </a:r>
            <a:r>
              <a:rPr lang="en-US" sz="2400" u="sng" baseline="30000">
                <a:solidFill>
                  <a:srgbClr val="FFFFFF"/>
                </a:solidFill>
                <a:latin typeface="+mn-lt"/>
                <a:ea typeface="+mn-ea"/>
                <a:cs typeface="+mn-cs"/>
              </a:rPr>
              <a:t>th</a:t>
            </a:r>
            <a:r>
              <a:rPr lang="en-US" sz="2400" u="sng">
                <a:solidFill>
                  <a:srgbClr val="FFFFFF"/>
                </a:solidFill>
                <a:latin typeface="+mn-lt"/>
                <a:ea typeface="+mn-ea"/>
                <a:cs typeface="+mn-cs"/>
              </a:rPr>
              <a:t> birthday</a:t>
            </a:r>
            <a:r>
              <a:rPr lang="en-US" sz="2400">
                <a:solidFill>
                  <a:srgbClr val="FFFFFF"/>
                </a:solidFill>
                <a:latin typeface="+mn-lt"/>
                <a:ea typeface="+mn-ea"/>
                <a:cs typeface="+mn-cs"/>
              </a:rPr>
              <a:t> or in persons with certain immunocompromising conditions should be vaccinated with the 3 dose schedule:              0, 1-2, 6 months </a:t>
            </a:r>
            <a:br>
              <a:rPr lang="en-US" sz="2400">
                <a:solidFill>
                  <a:srgbClr val="FFFFFF"/>
                </a:solidFill>
                <a:latin typeface="+mn-lt"/>
                <a:ea typeface="+mn-ea"/>
                <a:cs typeface="+mn-cs"/>
              </a:rPr>
            </a:br>
            <a:br>
              <a:rPr lang="en-US" sz="1800">
                <a:solidFill>
                  <a:srgbClr val="FFFFFF"/>
                </a:solidFill>
                <a:latin typeface="Calibri" panose="020F0502020204030204" pitchFamily="34" charset="0"/>
                <a:ea typeface="+mn-ea"/>
                <a:cs typeface="+mn-cs"/>
              </a:rPr>
            </a:br>
            <a:br>
              <a:rPr lang="en-US" sz="1800">
                <a:solidFill>
                  <a:srgbClr val="FFFFFF"/>
                </a:solidFill>
                <a:latin typeface="Calibri" panose="020F0502020204030204" pitchFamily="34" charset="0"/>
                <a:ea typeface="+mn-ea"/>
                <a:cs typeface="+mn-cs"/>
              </a:rPr>
            </a:br>
            <a:br>
              <a:rPr lang="en-US" sz="1800">
                <a:solidFill>
                  <a:srgbClr val="FFFFFF"/>
                </a:solidFill>
                <a:latin typeface="Calibri" panose="020F0502020204030204" pitchFamily="34" charset="0"/>
                <a:ea typeface="+mn-ea"/>
                <a:cs typeface="+mn-cs"/>
              </a:rPr>
            </a:br>
            <a:br>
              <a:rPr lang="en-US" sz="1800">
                <a:solidFill>
                  <a:srgbClr val="FFFFFF"/>
                </a:solidFill>
                <a:latin typeface="Calibri" panose="020F0502020204030204" pitchFamily="34" charset="0"/>
                <a:ea typeface="+mn-ea"/>
                <a:cs typeface="+mn-cs"/>
              </a:rPr>
            </a:br>
            <a:br>
              <a:rPr lang="en-US" sz="1800">
                <a:solidFill>
                  <a:srgbClr val="FFFFFF"/>
                </a:solidFill>
                <a:latin typeface="Calibri" panose="020F0502020204030204" pitchFamily="34" charset="0"/>
                <a:ea typeface="+mn-ea"/>
                <a:cs typeface="+mn-cs"/>
              </a:rPr>
            </a:br>
            <a:br>
              <a:rPr lang="en-US" sz="1800">
                <a:solidFill>
                  <a:srgbClr val="FFFFFF"/>
                </a:solidFill>
                <a:latin typeface="Calibri" panose="020F0502020204030204" pitchFamily="34" charset="0"/>
                <a:ea typeface="+mn-ea"/>
                <a:cs typeface="+mn-cs"/>
              </a:rPr>
            </a:br>
            <a:br>
              <a:rPr lang="en-US" sz="1800">
                <a:solidFill>
                  <a:srgbClr val="FFFFFF"/>
                </a:solidFill>
                <a:latin typeface="Calibri" panose="020F0502020204030204" pitchFamily="34" charset="0"/>
                <a:ea typeface="+mn-ea"/>
                <a:cs typeface="+mn-cs"/>
              </a:rPr>
            </a:br>
            <a:endParaRPr lang="en-US"/>
          </a:p>
        </p:txBody>
      </p:sp>
      <p:sp>
        <p:nvSpPr>
          <p:cNvPr id="2" name="TextBox 1"/>
          <p:cNvSpPr txBox="1"/>
          <p:nvPr/>
        </p:nvSpPr>
        <p:spPr>
          <a:xfrm>
            <a:off x="1285583" y="661739"/>
            <a:ext cx="9546250" cy="646331"/>
          </a:xfrm>
          <a:prstGeom prst="rect">
            <a:avLst/>
          </a:prstGeom>
          <a:noFill/>
        </p:spPr>
        <p:txBody>
          <a:bodyPr wrap="square" rtlCol="0">
            <a:spAutoFit/>
          </a:bodyPr>
          <a:lstStyle/>
          <a:p>
            <a:pPr algn="ctr" defTabSz="685800"/>
            <a:r>
              <a:rPr lang="en-US" sz="3600" kern="0">
                <a:solidFill>
                  <a:schemeClr val="accent5">
                    <a:lumMod val="60000"/>
                    <a:lumOff val="40000"/>
                  </a:schemeClr>
                </a:solidFill>
                <a:latin typeface="+mj-lt"/>
              </a:rPr>
              <a:t>ACIP Recommendations and Schedule</a:t>
            </a:r>
          </a:p>
        </p:txBody>
      </p:sp>
      <p:sp>
        <p:nvSpPr>
          <p:cNvPr id="5" name="TextBox 4"/>
          <p:cNvSpPr txBox="1"/>
          <p:nvPr/>
        </p:nvSpPr>
        <p:spPr>
          <a:xfrm>
            <a:off x="4039738" y="6211464"/>
            <a:ext cx="6550925" cy="307777"/>
          </a:xfrm>
          <a:prstGeom prst="rect">
            <a:avLst/>
          </a:prstGeom>
          <a:noFill/>
        </p:spPr>
        <p:txBody>
          <a:bodyPr wrap="square" rtlCol="0">
            <a:spAutoFit/>
          </a:bodyPr>
          <a:lstStyle/>
          <a:p>
            <a:r>
              <a:rPr lang="en-US" sz="1400" b="1" kern="0">
                <a:solidFill>
                  <a:srgbClr val="FFFFFF"/>
                </a:solidFill>
              </a:rPr>
              <a:t>*MMWR, December 16, 2016, Vol 65, No. 49</a:t>
            </a:r>
            <a:endParaRPr lang="en-US" sz="1400"/>
          </a:p>
        </p:txBody>
      </p:sp>
      <p:sp>
        <p:nvSpPr>
          <p:cNvPr id="6" name="Slide Number Placeholder 5"/>
          <p:cNvSpPr>
            <a:spLocks noGrp="1"/>
          </p:cNvSpPr>
          <p:nvPr>
            <p:ph type="sldNum" sz="quarter" idx="12"/>
          </p:nvPr>
        </p:nvSpPr>
        <p:spPr/>
        <p:txBody>
          <a:bodyPr/>
          <a:lstStyle/>
          <a:p>
            <a:fld id="{6D22F896-40B5-4ADD-8801-0D06FADFA095}" type="slidenum">
              <a:rPr lang="en-US" smtClean="0"/>
              <a:t>73</a:t>
            </a:fld>
            <a:endParaRPr lang="en-US"/>
          </a:p>
        </p:txBody>
      </p:sp>
      <p:sp>
        <p:nvSpPr>
          <p:cNvPr id="7" name="Footer Placeholder 6">
            <a:extLst>
              <a:ext uri="{FF2B5EF4-FFF2-40B4-BE49-F238E27FC236}">
                <a16:creationId xmlns:a16="http://schemas.microsoft.com/office/drawing/2014/main" id="{BE5F2FF9-F4FB-D340-909D-C06A9E71752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62125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340726" y="299136"/>
            <a:ext cx="11465391" cy="609600"/>
          </a:xfrm>
        </p:spPr>
        <p:txBody>
          <a:bodyPr>
            <a:noAutofit/>
          </a:bodyPr>
          <a:lstStyle/>
          <a:p>
            <a:r>
              <a:rPr lang="en-US" sz="3600">
                <a:solidFill>
                  <a:srgbClr val="FFFF99"/>
                </a:solidFill>
              </a:rPr>
              <a:t>Reasons to Immunize Against HPV at age 11-12 Years</a:t>
            </a:r>
          </a:p>
        </p:txBody>
      </p:sp>
      <p:sp>
        <p:nvSpPr>
          <p:cNvPr id="424963" name="Rectangle 3"/>
          <p:cNvSpPr>
            <a:spLocks noGrp="1" noChangeArrowheads="1"/>
          </p:cNvSpPr>
          <p:nvPr>
            <p:ph type="body" idx="1"/>
          </p:nvPr>
        </p:nvSpPr>
        <p:spPr>
          <a:xfrm>
            <a:off x="550014" y="1463092"/>
            <a:ext cx="11091969" cy="3710473"/>
          </a:xfrm>
        </p:spPr>
        <p:txBody>
          <a:bodyPr>
            <a:normAutofit/>
          </a:bodyPr>
          <a:lstStyle/>
          <a:p>
            <a:pPr>
              <a:lnSpc>
                <a:spcPct val="90000"/>
              </a:lnSpc>
            </a:pPr>
            <a:r>
              <a:rPr lang="en-US" sz="2000">
                <a:latin typeface="Arial" panose="020B0604020202020204" pitchFamily="34" charset="0"/>
                <a:cs typeface="Arial" panose="020B0604020202020204" pitchFamily="34" charset="0"/>
              </a:rPr>
              <a:t>Higher antibody level attained when given to pre-teens rather than to older adolescents or women</a:t>
            </a:r>
          </a:p>
          <a:p>
            <a:pPr>
              <a:lnSpc>
                <a:spcPct val="90000"/>
              </a:lnSpc>
            </a:pPr>
            <a:r>
              <a:rPr lang="en-US" sz="2000">
                <a:latin typeface="Arial" panose="020B0604020202020204" pitchFamily="34" charset="0"/>
                <a:cs typeface="Arial" panose="020B0604020202020204" pitchFamily="34" charset="0"/>
              </a:rPr>
              <a:t>At this age, more likely to be administered before onset of sexual activity</a:t>
            </a:r>
          </a:p>
          <a:p>
            <a:pPr>
              <a:lnSpc>
                <a:spcPct val="90000"/>
              </a:lnSpc>
            </a:pPr>
            <a:r>
              <a:rPr lang="en-US" sz="2000">
                <a:latin typeface="Arial" panose="020B0604020202020204" pitchFamily="34" charset="0"/>
                <a:cs typeface="Arial" panose="020B0604020202020204" pitchFamily="34" charset="0"/>
              </a:rPr>
              <a:t>HPV can be transmitted by other skin-to-skin contact, not just sexual intercourse</a:t>
            </a:r>
          </a:p>
          <a:p>
            <a:pPr>
              <a:lnSpc>
                <a:spcPct val="90000"/>
              </a:lnSpc>
            </a:pPr>
            <a:r>
              <a:rPr lang="en-US" sz="2000">
                <a:latin typeface="Arial" panose="020B0604020202020204" pitchFamily="34" charset="0"/>
                <a:cs typeface="Arial" panose="020B0604020202020204" pitchFamily="34" charset="0"/>
              </a:rPr>
              <a:t>There is no link between vaccine and riskier sexual behavior</a:t>
            </a:r>
          </a:p>
          <a:p>
            <a:pPr>
              <a:lnSpc>
                <a:spcPct val="90000"/>
              </a:lnSpc>
            </a:pPr>
            <a:r>
              <a:rPr lang="en-US" sz="2000">
                <a:latin typeface="Arial" panose="020B0604020202020204" pitchFamily="34" charset="0"/>
                <a:cs typeface="Arial" panose="020B0604020202020204" pitchFamily="34" charset="0"/>
              </a:rPr>
              <a:t>Even those who abstain from sex until marriage can be infected by their marital partner</a:t>
            </a:r>
          </a:p>
          <a:p>
            <a:pPr>
              <a:lnSpc>
                <a:spcPct val="90000"/>
              </a:lnSpc>
            </a:pPr>
            <a:r>
              <a:rPr lang="en-US" sz="2000">
                <a:latin typeface="Arial" panose="020B0604020202020204" pitchFamily="34" charset="0"/>
                <a:cs typeface="Arial" panose="020B0604020202020204" pitchFamily="34" charset="0"/>
              </a:rPr>
              <a:t>Individuals need to complete the series for full protection</a:t>
            </a:r>
          </a:p>
          <a:p>
            <a:pPr>
              <a:lnSpc>
                <a:spcPct val="90000"/>
              </a:lnSpc>
            </a:pPr>
            <a:r>
              <a:rPr lang="en-US" sz="2000">
                <a:latin typeface="Arial" panose="020B0604020202020204" pitchFamily="34" charset="0"/>
                <a:cs typeface="Arial" panose="020B0604020202020204" pitchFamily="34" charset="0"/>
              </a:rPr>
              <a:t>This is an anti-cancer vaccine, and………….</a:t>
            </a:r>
          </a:p>
        </p:txBody>
      </p:sp>
      <p:sp>
        <p:nvSpPr>
          <p:cNvPr id="2" name="Rectangle 1"/>
          <p:cNvSpPr/>
          <p:nvPr/>
        </p:nvSpPr>
        <p:spPr>
          <a:xfrm>
            <a:off x="964708" y="4596559"/>
            <a:ext cx="10217426" cy="461665"/>
          </a:xfrm>
          <a:prstGeom prst="rect">
            <a:avLst/>
          </a:prstGeom>
        </p:spPr>
        <p:txBody>
          <a:bodyPr wrap="square">
            <a:spAutoFit/>
          </a:bodyPr>
          <a:lstStyle/>
          <a:p>
            <a:r>
              <a:rPr lang="en-US" sz="2400" b="1" u="sng">
                <a:solidFill>
                  <a:schemeClr val="accent6"/>
                </a:solidFill>
              </a:rPr>
              <a:t>Over 90% of HPV cancers are preventable through HPV vaccination.</a:t>
            </a:r>
          </a:p>
        </p:txBody>
      </p:sp>
      <p:sp>
        <p:nvSpPr>
          <p:cNvPr id="4" name="Slide Number Placeholder 3"/>
          <p:cNvSpPr>
            <a:spLocks noGrp="1"/>
          </p:cNvSpPr>
          <p:nvPr>
            <p:ph type="sldNum" sz="quarter" idx="12"/>
          </p:nvPr>
        </p:nvSpPr>
        <p:spPr/>
        <p:txBody>
          <a:bodyPr/>
          <a:lstStyle/>
          <a:p>
            <a:fld id="{6D22F896-40B5-4ADD-8801-0D06FADFA095}" type="slidenum">
              <a:rPr lang="en-US" smtClean="0"/>
              <a:t>74</a:t>
            </a:fld>
            <a:endParaRPr lang="en-US"/>
          </a:p>
        </p:txBody>
      </p:sp>
      <p:sp>
        <p:nvSpPr>
          <p:cNvPr id="5" name="Rectangle 4"/>
          <p:cNvSpPr/>
          <p:nvPr/>
        </p:nvSpPr>
        <p:spPr>
          <a:xfrm>
            <a:off x="363304" y="5254871"/>
            <a:ext cx="11465391" cy="707886"/>
          </a:xfrm>
          <a:prstGeom prst="rect">
            <a:avLst/>
          </a:prstGeom>
        </p:spPr>
        <p:txBody>
          <a:bodyPr wrap="square">
            <a:spAutoFit/>
          </a:bodyPr>
          <a:lstStyle/>
          <a:p>
            <a:pPr algn="ctr"/>
            <a:r>
              <a:rPr lang="en-US" sz="2000" b="1">
                <a:solidFill>
                  <a:srgbClr val="FFC000"/>
                </a:solidFill>
              </a:rPr>
              <a:t>Bottom line:  NOT receiving a healthcare provider’s recommendation for HPV vaccine was </a:t>
            </a:r>
            <a:r>
              <a:rPr lang="en-US" sz="2000" b="1" u="sng">
                <a:solidFill>
                  <a:srgbClr val="FFC000"/>
                </a:solidFill>
              </a:rPr>
              <a:t>one of the main </a:t>
            </a:r>
            <a:r>
              <a:rPr lang="en-US" sz="2000" b="1">
                <a:solidFill>
                  <a:srgbClr val="FFC000"/>
                </a:solidFill>
              </a:rPr>
              <a:t>reasons parents reported for </a:t>
            </a:r>
            <a:r>
              <a:rPr lang="en-US" sz="2000" b="1" u="sng">
                <a:solidFill>
                  <a:srgbClr val="FFC000"/>
                </a:solidFill>
              </a:rPr>
              <a:t>not</a:t>
            </a:r>
            <a:r>
              <a:rPr lang="en-US" sz="2000" b="1">
                <a:solidFill>
                  <a:srgbClr val="FFC000"/>
                </a:solidFill>
              </a:rPr>
              <a:t> vaccinating their adolescent children.**</a:t>
            </a:r>
          </a:p>
        </p:txBody>
      </p:sp>
      <p:sp>
        <p:nvSpPr>
          <p:cNvPr id="6" name="Footer Placeholder 5">
            <a:extLst>
              <a:ext uri="{FF2B5EF4-FFF2-40B4-BE49-F238E27FC236}">
                <a16:creationId xmlns:a16="http://schemas.microsoft.com/office/drawing/2014/main" id="{61FF9B28-07AD-B440-8E5A-274957DD60A5}"/>
              </a:ext>
            </a:extLst>
          </p:cNvPr>
          <p:cNvSpPr>
            <a:spLocks noGrp="1"/>
          </p:cNvSpPr>
          <p:nvPr>
            <p:ph type="ftr" sz="quarter" idx="11"/>
          </p:nvPr>
        </p:nvSpPr>
        <p:spPr>
          <a:xfrm>
            <a:off x="2209800" y="6193739"/>
            <a:ext cx="8188035" cy="365125"/>
          </a:xfrm>
        </p:spPr>
        <p:txBody>
          <a:bodyPr/>
          <a:lstStyle/>
          <a:p>
            <a:pPr>
              <a:spcBef>
                <a:spcPct val="50000"/>
              </a:spcBef>
            </a:pPr>
            <a:r>
              <a:rPr lang="en-US" sz="1200" b="1">
                <a:solidFill>
                  <a:srgbClr val="FFFFFF"/>
                </a:solidFill>
              </a:rPr>
              <a:t>November 2023</a:t>
            </a:r>
            <a:endParaRPr lang="en-US"/>
          </a:p>
        </p:txBody>
      </p:sp>
    </p:spTree>
    <p:extLst>
      <p:ext uri="{BB962C8B-B14F-4D97-AF65-F5344CB8AC3E}">
        <p14:creationId xmlns:p14="http://schemas.microsoft.com/office/powerpoint/2010/main" val="270173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199" y="1015320"/>
            <a:ext cx="3603169" cy="482736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solidFill>
                  <a:schemeClr val="accent5">
                    <a:lumMod val="60000"/>
                    <a:lumOff val="40000"/>
                  </a:schemeClr>
                </a:solidFill>
                <a:latin typeface="+mj-lt"/>
                <a:ea typeface="+mj-ea"/>
                <a:cs typeface="+mj-cs"/>
              </a:rPr>
              <a:t>SARS-CoV-2 virus (COVID-19 disease and vaccines)</a:t>
            </a:r>
          </a:p>
        </p:txBody>
      </p:sp>
      <p:sp>
        <p:nvSpPr>
          <p:cNvPr id="6" name="Slide Number Placeholder 5"/>
          <p:cNvSpPr>
            <a:spLocks noGrp="1"/>
          </p:cNvSpPr>
          <p:nvPr>
            <p:ph type="sldNum" sz="quarter" idx="12"/>
          </p:nvPr>
        </p:nvSpPr>
        <p:spPr>
          <a:xfrm>
            <a:off x="10350500" y="6356350"/>
            <a:ext cx="1003300" cy="365125"/>
          </a:xfrm>
        </p:spPr>
        <p:txBody>
          <a:bodyPr vert="horz" lIns="91440" tIns="45720" rIns="91440" bIns="45720" rtlCol="0" anchor="ctr">
            <a:normAutofit/>
          </a:bodyPr>
          <a:lstStyle/>
          <a:p>
            <a:pPr defTabSz="457200">
              <a:spcAft>
                <a:spcPts val="600"/>
              </a:spcAft>
            </a:pPr>
            <a:fld id="{6D22F896-40B5-4ADD-8801-0D06FADFA095}" type="slidenum">
              <a:rPr lang="en-US" kern="1200" smtClean="0">
                <a:solidFill>
                  <a:schemeClr val="tx2"/>
                </a:solidFill>
                <a:latin typeface="+mn-lt"/>
                <a:ea typeface="+mn-ea"/>
                <a:cs typeface="+mn-cs"/>
              </a:rPr>
              <a:pPr defTabSz="457200">
                <a:spcAft>
                  <a:spcPts val="600"/>
                </a:spcAft>
              </a:pPr>
              <a:t>75</a:t>
            </a:fld>
            <a:endParaRPr lang="en-US" kern="1200">
              <a:solidFill>
                <a:schemeClr val="tx2"/>
              </a:solidFill>
              <a:latin typeface="+mn-lt"/>
              <a:ea typeface="+mn-ea"/>
              <a:cs typeface="+mn-cs"/>
            </a:endParaRPr>
          </a:p>
        </p:txBody>
      </p:sp>
      <p:pic>
        <p:nvPicPr>
          <p:cNvPr id="22" name="Content Placeholder 4" descr="Carriers of Either of Two Genetic Mutations Causing Alpha-1 Antitrypsin  Deficiency at Greater Risk for Illness &amp; Death from COVID-19; Mutations  Found Less Frequently in East and Southeast Asia and Sub-Saharan Africa,">
            <a:extLst>
              <a:ext uri="{FF2B5EF4-FFF2-40B4-BE49-F238E27FC236}">
                <a16:creationId xmlns:a16="http://schemas.microsoft.com/office/drawing/2014/main" id="{C6E44905-4872-DB46-8656-54ED1E666E4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rot="1270739">
            <a:off x="3116395" y="345433"/>
            <a:ext cx="1422400" cy="1422400"/>
          </a:xfrm>
          <a:prstGeom prst="rect">
            <a:avLst/>
          </a:prstGeom>
          <a:solidFill>
            <a:srgbClr val="0070C0"/>
          </a:solidFill>
          <a:ln>
            <a:noFill/>
          </a:ln>
        </p:spPr>
      </p:pic>
      <p:sp>
        <p:nvSpPr>
          <p:cNvPr id="4" name="TextBox 3">
            <a:extLst>
              <a:ext uri="{FF2B5EF4-FFF2-40B4-BE49-F238E27FC236}">
                <a16:creationId xmlns:a16="http://schemas.microsoft.com/office/drawing/2014/main" id="{72D7673E-64EA-8C45-B9A0-D04448862B18}"/>
              </a:ext>
            </a:extLst>
          </p:cNvPr>
          <p:cNvSpPr txBox="1"/>
          <p:nvPr/>
        </p:nvSpPr>
        <p:spPr>
          <a:xfrm>
            <a:off x="4846891" y="2570205"/>
            <a:ext cx="6506909" cy="646331"/>
          </a:xfrm>
          <a:prstGeom prst="rect">
            <a:avLst/>
          </a:prstGeom>
          <a:noFill/>
        </p:spPr>
        <p:txBody>
          <a:bodyPr wrap="none" rtlCol="0">
            <a:spAutoFit/>
          </a:bodyPr>
          <a:lstStyle/>
          <a:p>
            <a:r>
              <a:rPr lang="en-US"/>
              <a:t>Insert slides from Full COVID-19 set or Brief Set as applicable</a:t>
            </a:r>
          </a:p>
          <a:p>
            <a:r>
              <a:rPr lang="en-US"/>
              <a:t>Also include FAQs on COVID at the end</a:t>
            </a:r>
          </a:p>
        </p:txBody>
      </p:sp>
      <p:sp>
        <p:nvSpPr>
          <p:cNvPr id="5" name="Footer Placeholder 4">
            <a:extLst>
              <a:ext uri="{FF2B5EF4-FFF2-40B4-BE49-F238E27FC236}">
                <a16:creationId xmlns:a16="http://schemas.microsoft.com/office/drawing/2014/main" id="{46B11097-8C38-7F0E-5298-2A480300C460}"/>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1538424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BDC3CC-4BAA-A7D3-6287-1ECD0984B445}"/>
              </a:ext>
            </a:extLst>
          </p:cNvPr>
          <p:cNvSpPr>
            <a:spLocks noGrp="1"/>
          </p:cNvSpPr>
          <p:nvPr>
            <p:ph type="title"/>
          </p:nvPr>
        </p:nvSpPr>
        <p:spPr/>
        <p:txBody>
          <a:bodyPr/>
          <a:lstStyle/>
          <a:p>
            <a:r>
              <a:rPr kumimoji="0" lang="en-US" sz="4400" b="0" i="0" u="none" strike="noStrike" kern="1200" cap="none" spc="0" normalizeH="0" baseline="0" noProof="0">
                <a:ln>
                  <a:noFill/>
                </a:ln>
                <a:solidFill>
                  <a:schemeClr val="accent5"/>
                </a:solidFill>
                <a:effectLst/>
                <a:uLnTx/>
                <a:uFillTx/>
                <a:latin typeface="Calibri Light" panose="020F0302020204030204"/>
                <a:ea typeface="+mj-ea"/>
                <a:cs typeface="+mj-cs"/>
              </a:rPr>
              <a:t>Other vaccine news ACIP Meetings February 2023 and June 2023</a:t>
            </a:r>
            <a:endParaRPr lang="en-US">
              <a:solidFill>
                <a:schemeClr val="accent5"/>
              </a:solidFill>
            </a:endParaRPr>
          </a:p>
        </p:txBody>
      </p:sp>
      <p:sp>
        <p:nvSpPr>
          <p:cNvPr id="6" name="Content Placeholder 5">
            <a:extLst>
              <a:ext uri="{FF2B5EF4-FFF2-40B4-BE49-F238E27FC236}">
                <a16:creationId xmlns:a16="http://schemas.microsoft.com/office/drawing/2014/main" id="{5D99D8B6-F8FB-B88F-E048-ADD6BFBF517B}"/>
              </a:ext>
            </a:extLst>
          </p:cNvPr>
          <p:cNvSpPr>
            <a:spLocks noGrp="1"/>
          </p:cNvSpPr>
          <p:nvPr>
            <p:ph idx="1"/>
          </p:nvPr>
        </p:nvSpPr>
        <p:spPr>
          <a:xfrm>
            <a:off x="272716" y="1690688"/>
            <a:ext cx="11694695" cy="4665662"/>
          </a:xfrm>
        </p:spPr>
        <p:txBody>
          <a:bodyPr>
            <a:normAutofit/>
          </a:bodyPr>
          <a:lstStyle/>
          <a:p>
            <a:pPr marL="0" indent="0" algn="l">
              <a:buNone/>
            </a:pPr>
            <a:br>
              <a:rPr kumimoji="0" lang="en-US" sz="2400" b="0" u="none" strike="noStrike" kern="1200" cap="none" spc="0" normalizeH="0" baseline="0" noProof="0">
                <a:ln>
                  <a:noFill/>
                </a:ln>
                <a:solidFill>
                  <a:schemeClr val="tx1"/>
                </a:solidFill>
                <a:effectLst/>
                <a:uLnTx/>
                <a:uFillTx/>
                <a:ea typeface="+mn-ea"/>
                <a:cs typeface="+mn-cs"/>
              </a:rPr>
            </a:br>
            <a:r>
              <a:rPr kumimoji="0" lang="en-US" sz="2400" b="1" strike="noStrike" kern="1200" cap="none" spc="0" normalizeH="0" baseline="0" noProof="0">
                <a:ln>
                  <a:noFill/>
                </a:ln>
                <a:solidFill>
                  <a:schemeClr val="tx1"/>
                </a:solidFill>
                <a:effectLst/>
                <a:uLnTx/>
                <a:uFillTx/>
                <a:ea typeface="+mn-ea"/>
                <a:cs typeface="+mn-cs"/>
              </a:rPr>
              <a:t>Monkeypox</a:t>
            </a:r>
            <a:r>
              <a:rPr kumimoji="0" lang="en-US" sz="2400" b="0" u="none" strike="noStrike" kern="1200" cap="none" spc="0" normalizeH="0" baseline="0" noProof="0">
                <a:ln>
                  <a:noFill/>
                </a:ln>
                <a:solidFill>
                  <a:schemeClr val="tx1"/>
                </a:solidFill>
                <a:effectLst/>
                <a:uLnTx/>
                <a:uFillTx/>
                <a:ea typeface="+mn-ea"/>
                <a:cs typeface="+mn-cs"/>
              </a:rPr>
              <a:t> – </a:t>
            </a:r>
            <a:r>
              <a:rPr lang="en-US" sz="2400" b="0">
                <a:solidFill>
                  <a:schemeClr val="tx1"/>
                </a:solidFill>
                <a:effectLst/>
              </a:rPr>
              <a:t>ACIP approved the following recommendation, February 22-24, 2023, meeting:</a:t>
            </a:r>
          </a:p>
          <a:p>
            <a:pPr algn="l">
              <a:buFont typeface="Arial" panose="020B0604020202020204" pitchFamily="34" charset="0"/>
              <a:buChar char="•"/>
            </a:pPr>
            <a:r>
              <a:rPr lang="en-US" sz="2400" b="0">
                <a:solidFill>
                  <a:schemeClr val="tx1"/>
                </a:solidFill>
                <a:effectLst/>
              </a:rPr>
              <a:t>ACIP recommends the 2-dose JYNNEOS vaccine series for persons aged 18 years and older at risk of </a:t>
            </a:r>
            <a:r>
              <a:rPr lang="en-US" sz="2400" b="0" err="1">
                <a:solidFill>
                  <a:schemeClr val="tx1"/>
                </a:solidFill>
                <a:effectLst/>
              </a:rPr>
              <a:t>mpox</a:t>
            </a:r>
            <a:r>
              <a:rPr lang="en-US" sz="2400" b="0">
                <a:solidFill>
                  <a:schemeClr val="tx1"/>
                </a:solidFill>
                <a:effectLst/>
              </a:rPr>
              <a:t> during an </a:t>
            </a:r>
            <a:r>
              <a:rPr lang="en-US" sz="2400" b="0" err="1">
                <a:solidFill>
                  <a:schemeClr val="tx1"/>
                </a:solidFill>
                <a:effectLst/>
              </a:rPr>
              <a:t>mpox</a:t>
            </a:r>
            <a:r>
              <a:rPr lang="en-US" sz="2400" b="0">
                <a:solidFill>
                  <a:schemeClr val="tx1"/>
                </a:solidFill>
                <a:effectLst/>
              </a:rPr>
              <a:t> outbreak. </a:t>
            </a:r>
            <a:r>
              <a:rPr lang="en-US" sz="2400" b="0">
                <a:solidFill>
                  <a:schemeClr val="tx1"/>
                </a:solidFill>
                <a:effectLst/>
                <a:hlinkClick r:id="rId3"/>
              </a:rPr>
              <a:t>https://www.cdc.gov/vaccines/acip/index.html</a:t>
            </a:r>
            <a:endParaRPr lang="en-US" sz="2400" b="0">
              <a:solidFill>
                <a:schemeClr val="tx1"/>
              </a:solidFill>
              <a:effectLst/>
            </a:endParaRPr>
          </a:p>
          <a:p>
            <a:pPr algn="l">
              <a:buFont typeface="Arial" panose="020B0604020202020204" pitchFamily="34" charset="0"/>
              <a:buChar char="•"/>
            </a:pPr>
            <a:endParaRPr lang="en-US" sz="2400" b="0" i="0">
              <a:solidFill>
                <a:schemeClr val="tx1"/>
              </a:solidFill>
              <a:effectLst/>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1" u="none" strike="noStrike" kern="1200" cap="none" spc="0" normalizeH="0" baseline="0" noProof="0">
              <a:ln>
                <a:noFill/>
              </a:ln>
              <a:solidFill>
                <a:schemeClr val="tx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i="1">
              <a:solidFill>
                <a:schemeClr val="tx1"/>
              </a:solidFill>
              <a:latin typeface="Calibri" panose="020F0502020204030204"/>
              <a:hlinkClick r:id="rId4"/>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3" name="Footer Placeholder 2">
            <a:extLst>
              <a:ext uri="{FF2B5EF4-FFF2-40B4-BE49-F238E27FC236}">
                <a16:creationId xmlns:a16="http://schemas.microsoft.com/office/drawing/2014/main" id="{F8ABD679-409A-FCEC-5D86-624A74A4B4FE}"/>
              </a:ext>
            </a:extLst>
          </p:cNvPr>
          <p:cNvSpPr>
            <a:spLocks noGrp="1"/>
          </p:cNvSpPr>
          <p:nvPr>
            <p:ph type="ftr" sz="quarter" idx="11"/>
          </p:nvPr>
        </p:nvSpPr>
        <p:spPr/>
        <p:txBody>
          <a:bodyPr/>
          <a:lstStyle/>
          <a:p>
            <a:r>
              <a:rPr lang="en-US"/>
              <a:t>November 2023</a:t>
            </a:r>
          </a:p>
        </p:txBody>
      </p:sp>
      <p:sp>
        <p:nvSpPr>
          <p:cNvPr id="4" name="Slide Number Placeholder 3">
            <a:extLst>
              <a:ext uri="{FF2B5EF4-FFF2-40B4-BE49-F238E27FC236}">
                <a16:creationId xmlns:a16="http://schemas.microsoft.com/office/drawing/2014/main" id="{8E496532-D4DF-9B1C-821F-C54BFB4B0ABA}"/>
              </a:ext>
            </a:extLst>
          </p:cNvPr>
          <p:cNvSpPr>
            <a:spLocks noGrp="1"/>
          </p:cNvSpPr>
          <p:nvPr>
            <p:ph type="sldNum" sz="quarter" idx="12"/>
          </p:nvPr>
        </p:nvSpPr>
        <p:spPr/>
        <p:txBody>
          <a:bodyPr/>
          <a:lstStyle/>
          <a:p>
            <a:fld id="{6D22F896-40B5-4ADD-8801-0D06FADFA095}" type="slidenum">
              <a:rPr lang="en-US" smtClean="0"/>
              <a:t>76</a:t>
            </a:fld>
            <a:endParaRPr lang="en-US"/>
          </a:p>
        </p:txBody>
      </p:sp>
    </p:spTree>
    <p:extLst>
      <p:ext uri="{BB962C8B-B14F-4D97-AF65-F5344CB8AC3E}">
        <p14:creationId xmlns:p14="http://schemas.microsoft.com/office/powerpoint/2010/main" val="15770470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DBAC-A5F6-8642-3D52-B32BA4BB5FE3}"/>
              </a:ext>
            </a:extLst>
          </p:cNvPr>
          <p:cNvSpPr>
            <a:spLocks noGrp="1"/>
          </p:cNvSpPr>
          <p:nvPr>
            <p:ph type="title"/>
          </p:nvPr>
        </p:nvSpPr>
        <p:spPr>
          <a:xfrm>
            <a:off x="838200" y="124865"/>
            <a:ext cx="10515600" cy="1325563"/>
          </a:xfrm>
        </p:spPr>
        <p:txBody>
          <a:bodyPr/>
          <a:lstStyle/>
          <a:p>
            <a:r>
              <a:rPr lang="en-US">
                <a:solidFill>
                  <a:schemeClr val="accent5">
                    <a:lumMod val="60000"/>
                    <a:lumOff val="40000"/>
                  </a:schemeClr>
                </a:solidFill>
              </a:rPr>
              <a:t>Respiratory Syncytial Virus (RSV)</a:t>
            </a:r>
          </a:p>
        </p:txBody>
      </p:sp>
      <p:sp>
        <p:nvSpPr>
          <p:cNvPr id="3" name="Content Placeholder 2">
            <a:extLst>
              <a:ext uri="{FF2B5EF4-FFF2-40B4-BE49-F238E27FC236}">
                <a16:creationId xmlns:a16="http://schemas.microsoft.com/office/drawing/2014/main" id="{51925CCE-477B-7102-0D95-3D5D2B1D77B0}"/>
              </a:ext>
            </a:extLst>
          </p:cNvPr>
          <p:cNvSpPr>
            <a:spLocks noGrp="1"/>
          </p:cNvSpPr>
          <p:nvPr>
            <p:ph idx="1"/>
          </p:nvPr>
        </p:nvSpPr>
        <p:spPr>
          <a:xfrm>
            <a:off x="378371" y="1450428"/>
            <a:ext cx="11477297" cy="4726535"/>
          </a:xfrm>
        </p:spPr>
        <p:txBody>
          <a:bodyPr>
            <a:normAutofit fontScale="92500" lnSpcReduction="10000"/>
          </a:bodyPr>
          <a:lstStyle/>
          <a:p>
            <a:pPr marL="0" indent="0" algn="l">
              <a:buNone/>
            </a:pPr>
            <a:r>
              <a:rPr lang="en-US" sz="2600">
                <a:solidFill>
                  <a:schemeClr val="tx1"/>
                </a:solidFill>
              </a:rPr>
              <a:t>C</a:t>
            </a:r>
            <a:r>
              <a:rPr lang="en-US" sz="2600" i="0">
                <a:solidFill>
                  <a:schemeClr val="tx1"/>
                </a:solidFill>
                <a:effectLst/>
              </a:rPr>
              <a:t>ommon respiratory virus </a:t>
            </a:r>
          </a:p>
          <a:p>
            <a:pPr lvl="1"/>
            <a:r>
              <a:rPr lang="en-US" sz="2600" i="0">
                <a:solidFill>
                  <a:schemeClr val="tx1"/>
                </a:solidFill>
                <a:effectLst/>
              </a:rPr>
              <a:t>mild, cold-like symptoms. </a:t>
            </a:r>
          </a:p>
          <a:p>
            <a:pPr lvl="1"/>
            <a:r>
              <a:rPr lang="en-US" sz="2600" b="0" i="0">
                <a:solidFill>
                  <a:schemeClr val="tx1"/>
                </a:solidFill>
                <a:effectLst/>
              </a:rPr>
              <a:t>Most people recover in a week or two, but RSV can be serious, especially for infants and older adults. </a:t>
            </a:r>
          </a:p>
          <a:p>
            <a:pPr lvl="1"/>
            <a:r>
              <a:rPr lang="en-US" sz="2600" b="0" i="0">
                <a:solidFill>
                  <a:schemeClr val="tx1"/>
                </a:solidFill>
                <a:effectLst/>
              </a:rPr>
              <a:t>Symptoms: upper respiratory tract infection which can include rhinorrhea, pharyngitis, cough, headache, fatigue, and fever. </a:t>
            </a:r>
          </a:p>
          <a:p>
            <a:pPr lvl="1"/>
            <a:r>
              <a:rPr lang="en-US" sz="2600" b="0" i="0">
                <a:solidFill>
                  <a:schemeClr val="tx1"/>
                </a:solidFill>
                <a:effectLst/>
              </a:rPr>
              <a:t>Disease usually lasts less than five days.</a:t>
            </a:r>
          </a:p>
          <a:p>
            <a:pPr marL="0" indent="0" algn="l">
              <a:buNone/>
            </a:pPr>
            <a:endParaRPr lang="en-US" sz="2600" b="0" i="0">
              <a:solidFill>
                <a:schemeClr val="tx1"/>
              </a:solidFill>
              <a:effectLst/>
            </a:endParaRPr>
          </a:p>
          <a:p>
            <a:pPr marL="0" indent="0" algn="l">
              <a:buNone/>
            </a:pPr>
            <a:r>
              <a:rPr lang="en-US" sz="2600" b="0" i="0">
                <a:solidFill>
                  <a:schemeClr val="tx1"/>
                </a:solidFill>
                <a:effectLst/>
              </a:rPr>
              <a:t>RSV is the most common cause of bronchiolitis (inflammation of the small airways in the lung) and pneumonia (infection of the lungs) in children younger than 1 year of age in the United States. </a:t>
            </a:r>
          </a:p>
          <a:p>
            <a:pPr marL="0" indent="0" algn="l">
              <a:buNone/>
            </a:pPr>
            <a:endParaRPr lang="en-US" sz="2600">
              <a:solidFill>
                <a:schemeClr val="tx1"/>
              </a:solidFill>
            </a:endParaRPr>
          </a:p>
          <a:p>
            <a:pPr marL="0" indent="0" algn="l">
              <a:buNone/>
            </a:pPr>
            <a:r>
              <a:rPr lang="en-US" sz="2600" b="0" i="0">
                <a:solidFill>
                  <a:schemeClr val="tx1"/>
                </a:solidFill>
                <a:effectLst/>
              </a:rPr>
              <a:t>RSV is the leading caus</a:t>
            </a:r>
            <a:r>
              <a:rPr lang="en-US" sz="2600">
                <a:solidFill>
                  <a:schemeClr val="tx1"/>
                </a:solidFill>
              </a:rPr>
              <a:t>e of hospitalization in infants in the U.S. </a:t>
            </a:r>
          </a:p>
          <a:p>
            <a:pPr marL="0" indent="0">
              <a:buNone/>
            </a:pPr>
            <a:endParaRPr lang="en-US"/>
          </a:p>
        </p:txBody>
      </p:sp>
      <p:sp>
        <p:nvSpPr>
          <p:cNvPr id="4" name="TextBox 3">
            <a:extLst>
              <a:ext uri="{FF2B5EF4-FFF2-40B4-BE49-F238E27FC236}">
                <a16:creationId xmlns:a16="http://schemas.microsoft.com/office/drawing/2014/main" id="{AE981B15-F8CA-2158-D14B-B1A4BB0A7220}"/>
              </a:ext>
            </a:extLst>
          </p:cNvPr>
          <p:cNvSpPr txBox="1"/>
          <p:nvPr/>
        </p:nvSpPr>
        <p:spPr>
          <a:xfrm>
            <a:off x="1619251" y="6411310"/>
            <a:ext cx="6237774" cy="369332"/>
          </a:xfrm>
          <a:prstGeom prst="rect">
            <a:avLst/>
          </a:prstGeom>
          <a:noFill/>
        </p:spPr>
        <p:txBody>
          <a:bodyPr wrap="square" rtlCol="0">
            <a:spAutoFit/>
          </a:bodyPr>
          <a:lstStyle/>
          <a:p>
            <a:r>
              <a:rPr lang="en-US"/>
              <a:t>https://www.cdc.gov/</a:t>
            </a:r>
            <a:r>
              <a:rPr lang="en-US" err="1"/>
              <a:t>rsv</a:t>
            </a:r>
            <a:r>
              <a:rPr lang="en-US"/>
              <a:t>/clinical/</a:t>
            </a:r>
          </a:p>
        </p:txBody>
      </p:sp>
      <p:sp>
        <p:nvSpPr>
          <p:cNvPr id="6" name="Slide Number Placeholder 5">
            <a:extLst>
              <a:ext uri="{FF2B5EF4-FFF2-40B4-BE49-F238E27FC236}">
                <a16:creationId xmlns:a16="http://schemas.microsoft.com/office/drawing/2014/main" id="{210FE50E-9377-2B4F-0C45-E8E839EE0415}"/>
              </a:ext>
            </a:extLst>
          </p:cNvPr>
          <p:cNvSpPr>
            <a:spLocks noGrp="1"/>
          </p:cNvSpPr>
          <p:nvPr>
            <p:ph type="sldNum" sz="quarter" idx="12"/>
          </p:nvPr>
        </p:nvSpPr>
        <p:spPr/>
        <p:txBody>
          <a:bodyPr/>
          <a:lstStyle/>
          <a:p>
            <a:fld id="{DBD16549-3B63-FA44-8969-CFA439350DCD}" type="slidenum">
              <a:rPr lang="en-US" smtClean="0"/>
              <a:t>77</a:t>
            </a:fld>
            <a:endParaRPr lang="en-US"/>
          </a:p>
        </p:txBody>
      </p:sp>
      <p:sp>
        <p:nvSpPr>
          <p:cNvPr id="7" name="Footer Placeholder 6">
            <a:extLst>
              <a:ext uri="{FF2B5EF4-FFF2-40B4-BE49-F238E27FC236}">
                <a16:creationId xmlns:a16="http://schemas.microsoft.com/office/drawing/2014/main" id="{43979A8D-59FF-D34E-AECA-E51C7C38EBC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545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374D-7E99-0A9C-DD60-27C6901CEF96}"/>
              </a:ext>
            </a:extLst>
          </p:cNvPr>
          <p:cNvSpPr>
            <a:spLocks noGrp="1"/>
          </p:cNvSpPr>
          <p:nvPr>
            <p:ph type="title"/>
          </p:nvPr>
        </p:nvSpPr>
        <p:spPr/>
        <p:txBody>
          <a:bodyPr/>
          <a:lstStyle/>
          <a:p>
            <a:r>
              <a:rPr lang="en-US">
                <a:solidFill>
                  <a:schemeClr val="accent5">
                    <a:lumMod val="60000"/>
                    <a:lumOff val="40000"/>
                  </a:schemeClr>
                </a:solidFill>
              </a:rPr>
              <a:t>RSV Transmission</a:t>
            </a:r>
          </a:p>
        </p:txBody>
      </p:sp>
      <p:sp>
        <p:nvSpPr>
          <p:cNvPr id="3" name="Content Placeholder 2">
            <a:extLst>
              <a:ext uri="{FF2B5EF4-FFF2-40B4-BE49-F238E27FC236}">
                <a16:creationId xmlns:a16="http://schemas.microsoft.com/office/drawing/2014/main" id="{AA126674-3980-A56D-E077-6FB9A8318820}"/>
              </a:ext>
            </a:extLst>
          </p:cNvPr>
          <p:cNvSpPr>
            <a:spLocks noGrp="1"/>
          </p:cNvSpPr>
          <p:nvPr>
            <p:ph idx="1"/>
          </p:nvPr>
        </p:nvSpPr>
        <p:spPr>
          <a:xfrm>
            <a:off x="325821" y="1555531"/>
            <a:ext cx="11561379" cy="4621432"/>
          </a:xfrm>
        </p:spPr>
        <p:txBody>
          <a:bodyPr>
            <a:normAutofit fontScale="92500" lnSpcReduction="20000"/>
          </a:bodyPr>
          <a:lstStyle/>
          <a:p>
            <a:pPr marL="0" indent="0" algn="l">
              <a:buNone/>
            </a:pPr>
            <a:r>
              <a:rPr lang="en-US" b="0" i="0">
                <a:solidFill>
                  <a:schemeClr val="tx1"/>
                </a:solidFill>
                <a:effectLst/>
                <a:latin typeface="Open Sans" panose="020B0606030504020204" pitchFamily="34" charset="0"/>
              </a:rPr>
              <a:t>RSV can spread when</a:t>
            </a:r>
          </a:p>
          <a:p>
            <a:pPr algn="l">
              <a:buFont typeface="Arial" panose="020B0604020202020204" pitchFamily="34" charset="0"/>
              <a:buChar char="•"/>
            </a:pPr>
            <a:r>
              <a:rPr lang="en-US" b="0" i="0">
                <a:solidFill>
                  <a:schemeClr val="tx1"/>
                </a:solidFill>
                <a:effectLst/>
                <a:latin typeface="Open Sans" panose="020B0606030504020204" pitchFamily="34" charset="0"/>
              </a:rPr>
              <a:t>An infected person coughs or sneezes</a:t>
            </a:r>
          </a:p>
          <a:p>
            <a:pPr algn="l">
              <a:buFont typeface="Arial" panose="020B0604020202020204" pitchFamily="34" charset="0"/>
              <a:buChar char="•"/>
            </a:pPr>
            <a:r>
              <a:rPr lang="en-US" b="0" i="0">
                <a:solidFill>
                  <a:schemeClr val="tx1"/>
                </a:solidFill>
                <a:effectLst/>
                <a:latin typeface="Open Sans" panose="020B0606030504020204" pitchFamily="34" charset="0"/>
              </a:rPr>
              <a:t>You get virus droplets from a cough or sneeze in your eyes, nose, or mouth</a:t>
            </a:r>
          </a:p>
          <a:p>
            <a:pPr algn="l">
              <a:buFont typeface="Arial" panose="020B0604020202020204" pitchFamily="34" charset="0"/>
              <a:buChar char="•"/>
            </a:pPr>
            <a:r>
              <a:rPr lang="en-US" b="0" i="0">
                <a:solidFill>
                  <a:schemeClr val="tx1"/>
                </a:solidFill>
                <a:effectLst/>
                <a:latin typeface="Open Sans" panose="020B0606030504020204" pitchFamily="34" charset="0"/>
              </a:rPr>
              <a:t>You have direct contact with the virus, like kissing the face of a child with RSV</a:t>
            </a:r>
          </a:p>
          <a:p>
            <a:pPr algn="l">
              <a:buFont typeface="Arial" panose="020B0604020202020204" pitchFamily="34" charset="0"/>
              <a:buChar char="•"/>
            </a:pPr>
            <a:r>
              <a:rPr lang="en-US" b="0" i="0">
                <a:solidFill>
                  <a:schemeClr val="tx1"/>
                </a:solidFill>
                <a:effectLst/>
                <a:latin typeface="Open Sans" panose="020B0606030504020204" pitchFamily="34" charset="0"/>
              </a:rPr>
              <a:t>You touch a surface that has the virus on it, like a doorknob, and then touch your face before washing your hands</a:t>
            </a:r>
          </a:p>
          <a:p>
            <a:pPr algn="l"/>
            <a:r>
              <a:rPr lang="en-US" b="0" i="0">
                <a:solidFill>
                  <a:schemeClr val="tx1"/>
                </a:solidFill>
                <a:effectLst/>
                <a:latin typeface="Open Sans" panose="020B0606030504020204" pitchFamily="34" charset="0"/>
              </a:rPr>
              <a:t>People infected with RSV are usually contagious for 3 to 8 days and may become contagious a day or two before they start showing signs of illness. </a:t>
            </a:r>
          </a:p>
          <a:p>
            <a:pPr lvl="1"/>
            <a:r>
              <a:rPr lang="en-US" b="0" i="0">
                <a:solidFill>
                  <a:schemeClr val="tx1"/>
                </a:solidFill>
                <a:effectLst/>
                <a:latin typeface="Open Sans" panose="020B0606030504020204" pitchFamily="34" charset="0"/>
              </a:rPr>
              <a:t>However, some infants, and people with weakened immune systems can continue to spread the virus for as long as 4 weeks. </a:t>
            </a:r>
          </a:p>
          <a:p>
            <a:endParaRPr lang="en-US"/>
          </a:p>
        </p:txBody>
      </p:sp>
      <p:sp>
        <p:nvSpPr>
          <p:cNvPr id="4" name="Slide Number Placeholder 3">
            <a:extLst>
              <a:ext uri="{FF2B5EF4-FFF2-40B4-BE49-F238E27FC236}">
                <a16:creationId xmlns:a16="http://schemas.microsoft.com/office/drawing/2014/main" id="{513212E4-3F17-1D97-FBB7-8689DBCC8BDD}"/>
              </a:ext>
            </a:extLst>
          </p:cNvPr>
          <p:cNvSpPr>
            <a:spLocks noGrp="1"/>
          </p:cNvSpPr>
          <p:nvPr>
            <p:ph type="sldNum" sz="quarter" idx="12"/>
          </p:nvPr>
        </p:nvSpPr>
        <p:spPr/>
        <p:txBody>
          <a:bodyPr/>
          <a:lstStyle/>
          <a:p>
            <a:fld id="{DBD16549-3B63-FA44-8969-CFA439350DCD}" type="slidenum">
              <a:rPr lang="en-US" smtClean="0"/>
              <a:t>78</a:t>
            </a:fld>
            <a:endParaRPr lang="en-US"/>
          </a:p>
        </p:txBody>
      </p:sp>
      <p:sp>
        <p:nvSpPr>
          <p:cNvPr id="5" name="Footer Placeholder 4">
            <a:extLst>
              <a:ext uri="{FF2B5EF4-FFF2-40B4-BE49-F238E27FC236}">
                <a16:creationId xmlns:a16="http://schemas.microsoft.com/office/drawing/2014/main" id="{3E7501F8-DE4C-8048-FB0C-0D4AAF71CA9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41604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FD1079-3070-E7A1-B5B3-3B184B74B56B}"/>
              </a:ext>
            </a:extLst>
          </p:cNvPr>
          <p:cNvPicPr>
            <a:picLocks noChangeAspect="1"/>
          </p:cNvPicPr>
          <p:nvPr/>
        </p:nvPicPr>
        <p:blipFill rotWithShape="1">
          <a:blip r:embed="rId3">
            <a:duotone>
              <a:prstClr val="black"/>
              <a:schemeClr val="tx2">
                <a:tint val="45000"/>
                <a:satMod val="400000"/>
              </a:schemeClr>
            </a:duotone>
            <a:alphaModFix amt="12000"/>
          </a:blip>
          <a:srcRect t="6110" b="12663"/>
          <a:stretch/>
        </p:blipFill>
        <p:spPr>
          <a:xfrm>
            <a:off x="20" y="10"/>
            <a:ext cx="12191980" cy="6857990"/>
          </a:xfrm>
          <a:prstGeom prst="rect">
            <a:avLst/>
          </a:prstGeom>
        </p:spPr>
      </p:pic>
      <p:sp>
        <p:nvSpPr>
          <p:cNvPr id="2" name="Title 1">
            <a:extLst>
              <a:ext uri="{FF2B5EF4-FFF2-40B4-BE49-F238E27FC236}">
                <a16:creationId xmlns:a16="http://schemas.microsoft.com/office/drawing/2014/main" id="{1926B0DE-19C8-FA45-BF04-F8497ADA0329}"/>
              </a:ext>
            </a:extLst>
          </p:cNvPr>
          <p:cNvSpPr>
            <a:spLocks noGrp="1"/>
          </p:cNvSpPr>
          <p:nvPr>
            <p:ph type="title"/>
          </p:nvPr>
        </p:nvSpPr>
        <p:spPr>
          <a:xfrm>
            <a:off x="838200" y="365125"/>
            <a:ext cx="10515600" cy="1325563"/>
          </a:xfrm>
        </p:spPr>
        <p:txBody>
          <a:bodyPr>
            <a:normAutofit/>
          </a:bodyPr>
          <a:lstStyle/>
          <a:p>
            <a:r>
              <a:rPr lang="en-US">
                <a:solidFill>
                  <a:schemeClr val="accent5">
                    <a:lumMod val="60000"/>
                    <a:lumOff val="40000"/>
                  </a:schemeClr>
                </a:solidFill>
              </a:rPr>
              <a:t>RSV burden estimates</a:t>
            </a:r>
          </a:p>
        </p:txBody>
      </p:sp>
      <p:sp>
        <p:nvSpPr>
          <p:cNvPr id="7" name="Footer Placeholder 6">
            <a:extLst>
              <a:ext uri="{FF2B5EF4-FFF2-40B4-BE49-F238E27FC236}">
                <a16:creationId xmlns:a16="http://schemas.microsoft.com/office/drawing/2014/main" id="{F169A255-33F8-15A6-C23E-4EB8A1B462D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November 2023</a:t>
            </a:r>
          </a:p>
        </p:txBody>
      </p:sp>
      <p:sp>
        <p:nvSpPr>
          <p:cNvPr id="4" name="Slide Number Placeholder 3">
            <a:extLst>
              <a:ext uri="{FF2B5EF4-FFF2-40B4-BE49-F238E27FC236}">
                <a16:creationId xmlns:a16="http://schemas.microsoft.com/office/drawing/2014/main" id="{E79042BB-2115-6E5D-7DAA-D49B3EC587FC}"/>
              </a:ext>
            </a:extLst>
          </p:cNvPr>
          <p:cNvSpPr>
            <a:spLocks noGrp="1"/>
          </p:cNvSpPr>
          <p:nvPr>
            <p:ph type="sldNum" sz="quarter" idx="12"/>
          </p:nvPr>
        </p:nvSpPr>
        <p:spPr>
          <a:xfrm>
            <a:off x="8610600" y="6356350"/>
            <a:ext cx="2743200" cy="365125"/>
          </a:xfrm>
        </p:spPr>
        <p:txBody>
          <a:bodyPr>
            <a:normAutofit/>
          </a:bodyPr>
          <a:lstStyle/>
          <a:p>
            <a:pPr>
              <a:spcAft>
                <a:spcPts val="600"/>
              </a:spcAft>
            </a:pPr>
            <a:fld id="{DBD16549-3B63-FA44-8969-CFA439350DCD}" type="slidenum">
              <a:rPr lang="en-US" smtClean="0"/>
              <a:pPr>
                <a:spcAft>
                  <a:spcPts val="600"/>
                </a:spcAft>
              </a:pPr>
              <a:t>79</a:t>
            </a:fld>
            <a:endParaRPr lang="en-US"/>
          </a:p>
        </p:txBody>
      </p:sp>
      <p:graphicFrame>
        <p:nvGraphicFramePr>
          <p:cNvPr id="5" name="Content Placeholder 2">
            <a:extLst>
              <a:ext uri="{FF2B5EF4-FFF2-40B4-BE49-F238E27FC236}">
                <a16:creationId xmlns:a16="http://schemas.microsoft.com/office/drawing/2014/main" id="{B8E4ACBC-D802-2C8E-6FF7-404F9FFB0306}"/>
              </a:ext>
            </a:extLst>
          </p:cNvPr>
          <p:cNvGraphicFramePr>
            <a:graphicFrameLocks noGrp="1"/>
          </p:cNvGraphicFramePr>
          <p:nvPr>
            <p:ph idx="1"/>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0992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6849" name="Picture 2"/>
          <p:cNvPicPr>
            <a:picLocks noChangeAspect="1" noChangeArrowheads="1"/>
          </p:cNvPicPr>
          <p:nvPr/>
        </p:nvPicPr>
        <p:blipFill>
          <a:blip r:embed="rId5" cstate="print"/>
          <a:srcRect/>
          <a:stretch>
            <a:fillRect/>
          </a:stretch>
        </p:blipFill>
        <p:spPr bwMode="auto">
          <a:xfrm>
            <a:off x="1804194" y="744538"/>
            <a:ext cx="2736850" cy="1787525"/>
          </a:xfrm>
          <a:prstGeom prst="rect">
            <a:avLst/>
          </a:prstGeom>
          <a:noFill/>
          <a:ln w="9525">
            <a:noFill/>
            <a:miter lim="800000"/>
            <a:headEnd/>
            <a:tailEnd/>
          </a:ln>
        </p:spPr>
      </p:pic>
      <p:sp>
        <p:nvSpPr>
          <p:cNvPr id="206850" name="Rectangle 3"/>
          <p:cNvSpPr>
            <a:spLocks noGrp="1" noChangeArrowheads="1"/>
          </p:cNvSpPr>
          <p:nvPr>
            <p:ph type="title" idx="4294967295"/>
          </p:nvPr>
        </p:nvSpPr>
        <p:spPr>
          <a:xfrm>
            <a:off x="2614864" y="2597150"/>
            <a:ext cx="2819400" cy="754063"/>
          </a:xfrm>
        </p:spPr>
        <p:txBody>
          <a:bodyPr/>
          <a:lstStyle/>
          <a:p>
            <a:pPr algn="l" eaLnBrk="1" hangingPunct="1"/>
            <a:r>
              <a:rPr lang="en-US" sz="4000">
                <a:solidFill>
                  <a:srgbClr val="FFFF99"/>
                </a:solidFill>
                <a:latin typeface="Calibri" panose="020F0502020204030204" pitchFamily="34" charset="0"/>
              </a:rPr>
              <a:t>Diphtheria</a:t>
            </a:r>
          </a:p>
        </p:txBody>
      </p:sp>
      <p:sp>
        <p:nvSpPr>
          <p:cNvPr id="206851" name="Text Box 4"/>
          <p:cNvSpPr txBox="1">
            <a:spLocks noChangeArrowheads="1"/>
          </p:cNvSpPr>
          <p:nvPr/>
        </p:nvSpPr>
        <p:spPr bwMode="auto">
          <a:xfrm>
            <a:off x="6584950" y="400051"/>
            <a:ext cx="3481388"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endParaRPr>
          </a:p>
        </p:txBody>
      </p:sp>
      <p:sp>
        <p:nvSpPr>
          <p:cNvPr id="206852" name="Text Box 6"/>
          <p:cNvSpPr txBox="1">
            <a:spLocks noChangeArrowheads="1"/>
          </p:cNvSpPr>
          <p:nvPr/>
        </p:nvSpPr>
        <p:spPr bwMode="auto">
          <a:xfrm>
            <a:off x="7759700" y="2560639"/>
            <a:ext cx="2235200" cy="708025"/>
          </a:xfrm>
          <a:prstGeom prst="rect">
            <a:avLst/>
          </a:prstGeom>
          <a:noFill/>
          <a:ln w="9525">
            <a:noFill/>
            <a:miter lim="800000"/>
            <a:headEnd/>
            <a:tailEnd/>
          </a:ln>
        </p:spPr>
        <p:txBody>
          <a:bodyPr>
            <a:spAutoFit/>
          </a:bodyPr>
          <a:lstStyle/>
          <a:p>
            <a:pPr algn="ctr">
              <a:spcBef>
                <a:spcPct val="50000"/>
              </a:spcBef>
            </a:pPr>
            <a:r>
              <a:rPr lang="en-US" sz="4000">
                <a:solidFill>
                  <a:srgbClr val="FFFF99"/>
                </a:solidFill>
                <a:latin typeface="Calibri" pitchFamily="34" charset="0"/>
              </a:rPr>
              <a:t>Tetanus</a:t>
            </a:r>
          </a:p>
        </p:txBody>
      </p:sp>
      <p:pic>
        <p:nvPicPr>
          <p:cNvPr id="206853" name="Picture 8"/>
          <p:cNvPicPr>
            <a:picLocks noChangeAspect="1" noChangeArrowheads="1"/>
          </p:cNvPicPr>
          <p:nvPr/>
        </p:nvPicPr>
        <p:blipFill>
          <a:blip r:embed="rId6" cstate="print"/>
          <a:srcRect/>
          <a:stretch>
            <a:fillRect/>
          </a:stretch>
        </p:blipFill>
        <p:spPr bwMode="auto">
          <a:xfrm>
            <a:off x="7467600" y="687389"/>
            <a:ext cx="2819400" cy="1873250"/>
          </a:xfrm>
          <a:prstGeom prst="rect">
            <a:avLst/>
          </a:prstGeom>
          <a:noFill/>
          <a:ln w="9525">
            <a:noFill/>
            <a:miter lim="800000"/>
            <a:headEnd/>
            <a:tailEnd/>
          </a:ln>
        </p:spPr>
      </p:pic>
      <p:sp>
        <p:nvSpPr>
          <p:cNvPr id="206854" name="Text Box 9"/>
          <p:cNvSpPr txBox="1">
            <a:spLocks noChangeArrowheads="1"/>
          </p:cNvSpPr>
          <p:nvPr/>
        </p:nvSpPr>
        <p:spPr bwMode="auto">
          <a:xfrm>
            <a:off x="1862138" y="3957638"/>
            <a:ext cx="2768600" cy="366712"/>
          </a:xfrm>
          <a:prstGeom prst="rect">
            <a:avLst/>
          </a:prstGeom>
          <a:noFill/>
          <a:ln w="9525">
            <a:noFill/>
            <a:miter lim="800000"/>
            <a:headEnd/>
            <a:tailEnd/>
          </a:ln>
        </p:spPr>
        <p:txBody>
          <a:bodyPr>
            <a:spAutoFit/>
          </a:bodyPr>
          <a:lstStyle/>
          <a:p>
            <a:pPr>
              <a:spcBef>
                <a:spcPct val="50000"/>
              </a:spcBef>
            </a:pPr>
            <a:endParaRPr lang="en-US" b="1">
              <a:solidFill>
                <a:srgbClr val="FFFFFF"/>
              </a:solidFill>
            </a:endParaRPr>
          </a:p>
        </p:txBody>
      </p:sp>
      <p:pic>
        <p:nvPicPr>
          <p:cNvPr id="206855" name="Picture 10" descr="img0007"/>
          <p:cNvPicPr>
            <a:picLocks noChangeAspect="1" noChangeArrowheads="1"/>
          </p:cNvPicPr>
          <p:nvPr/>
        </p:nvPicPr>
        <p:blipFill>
          <a:blip r:embed="rId7" cstate="print"/>
          <a:srcRect/>
          <a:stretch>
            <a:fillRect/>
          </a:stretch>
        </p:blipFill>
        <p:spPr bwMode="auto">
          <a:xfrm>
            <a:off x="2647951" y="3729038"/>
            <a:ext cx="2498725" cy="2578100"/>
          </a:xfrm>
          <a:prstGeom prst="rect">
            <a:avLst/>
          </a:prstGeom>
          <a:noFill/>
          <a:ln w="9525">
            <a:noFill/>
            <a:miter lim="800000"/>
            <a:headEnd/>
            <a:tailEnd/>
          </a:ln>
        </p:spPr>
      </p:pic>
      <p:sp>
        <p:nvSpPr>
          <p:cNvPr id="206856" name="Text Box 11"/>
          <p:cNvSpPr txBox="1">
            <a:spLocks noChangeArrowheads="1"/>
          </p:cNvSpPr>
          <p:nvPr/>
        </p:nvSpPr>
        <p:spPr bwMode="auto">
          <a:xfrm>
            <a:off x="3829050" y="5022851"/>
            <a:ext cx="2617788"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endParaRPr>
          </a:p>
        </p:txBody>
      </p:sp>
      <p:pic>
        <p:nvPicPr>
          <p:cNvPr id="206857" name="Picture 12" descr="pertaap002"/>
          <p:cNvPicPr>
            <a:picLocks noChangeAspect="1" noChangeArrowheads="1"/>
          </p:cNvPicPr>
          <p:nvPr/>
        </p:nvPicPr>
        <p:blipFill>
          <a:blip r:embed="rId8" cstate="print"/>
          <a:srcRect/>
          <a:stretch>
            <a:fillRect/>
          </a:stretch>
        </p:blipFill>
        <p:spPr bwMode="auto">
          <a:xfrm>
            <a:off x="6026944" y="3775076"/>
            <a:ext cx="1979612" cy="1979612"/>
          </a:xfrm>
          <a:prstGeom prst="rect">
            <a:avLst/>
          </a:prstGeom>
          <a:noFill/>
          <a:ln w="9525">
            <a:noFill/>
            <a:miter lim="800000"/>
            <a:headEnd/>
            <a:tailEnd/>
          </a:ln>
        </p:spPr>
      </p:pic>
      <p:sp>
        <p:nvSpPr>
          <p:cNvPr id="206858" name="Text Box 13"/>
          <p:cNvSpPr txBox="1">
            <a:spLocks noChangeArrowheads="1"/>
          </p:cNvSpPr>
          <p:nvPr/>
        </p:nvSpPr>
        <p:spPr bwMode="auto">
          <a:xfrm>
            <a:off x="6508750" y="5611813"/>
            <a:ext cx="1016000" cy="366712"/>
          </a:xfrm>
          <a:prstGeom prst="rect">
            <a:avLst/>
          </a:prstGeom>
          <a:noFill/>
          <a:ln w="9525">
            <a:noFill/>
            <a:miter lim="800000"/>
            <a:headEnd/>
            <a:tailEnd/>
          </a:ln>
        </p:spPr>
        <p:txBody>
          <a:bodyPr>
            <a:spAutoFit/>
          </a:bodyPr>
          <a:lstStyle/>
          <a:p>
            <a:pPr>
              <a:spcBef>
                <a:spcPct val="50000"/>
              </a:spcBef>
            </a:pPr>
            <a:endParaRPr lang="en-US" b="1">
              <a:solidFill>
                <a:srgbClr val="FFFFFF"/>
              </a:solidFill>
            </a:endParaRPr>
          </a:p>
        </p:txBody>
      </p:sp>
      <p:pic>
        <p:nvPicPr>
          <p:cNvPr id="947214" name="coug318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6958013" y="5897563"/>
            <a:ext cx="304800" cy="304800"/>
          </a:xfrm>
          <a:prstGeom prst="rect">
            <a:avLst/>
          </a:prstGeom>
          <a:noFill/>
          <a:ln w="9525">
            <a:noFill/>
            <a:miter lim="800000"/>
            <a:headEnd/>
            <a:tailEnd/>
          </a:ln>
        </p:spPr>
      </p:pic>
      <p:sp>
        <p:nvSpPr>
          <p:cNvPr id="947215" name="Text Box 15"/>
          <p:cNvSpPr txBox="1">
            <a:spLocks noChangeArrowheads="1"/>
          </p:cNvSpPr>
          <p:nvPr/>
        </p:nvSpPr>
        <p:spPr bwMode="auto">
          <a:xfrm>
            <a:off x="8261349" y="5087283"/>
            <a:ext cx="3227387" cy="707886"/>
          </a:xfrm>
          <a:prstGeom prst="rect">
            <a:avLst/>
          </a:prstGeom>
          <a:noFill/>
          <a:ln w="9525">
            <a:noFill/>
            <a:miter lim="800000"/>
            <a:headEnd/>
            <a:tailEnd/>
          </a:ln>
        </p:spPr>
        <p:txBody>
          <a:bodyPr>
            <a:spAutoFit/>
          </a:bodyPr>
          <a:lstStyle/>
          <a:p>
            <a:pPr>
              <a:spcBef>
                <a:spcPct val="50000"/>
              </a:spcBef>
            </a:pPr>
            <a:r>
              <a:rPr lang="en-US" sz="4000">
                <a:solidFill>
                  <a:srgbClr val="FFFF99"/>
                </a:solidFill>
                <a:latin typeface="Calibri" pitchFamily="34" charset="0"/>
              </a:rPr>
              <a:t>Pertussis</a:t>
            </a:r>
          </a:p>
        </p:txBody>
      </p:sp>
      <p:pic>
        <p:nvPicPr>
          <p:cNvPr id="206861" name="Picture 16"/>
          <p:cNvPicPr>
            <a:picLocks noChangeAspect="1" noChangeArrowheads="1"/>
          </p:cNvPicPr>
          <p:nvPr/>
        </p:nvPicPr>
        <p:blipFill>
          <a:blip r:embed="rId10" cstate="print"/>
          <a:srcRect/>
          <a:stretch>
            <a:fillRect/>
          </a:stretch>
        </p:blipFill>
        <p:spPr bwMode="auto">
          <a:xfrm>
            <a:off x="4885532" y="627063"/>
            <a:ext cx="1690688" cy="1905000"/>
          </a:xfrm>
          <a:prstGeom prst="rect">
            <a:avLst/>
          </a:prstGeom>
          <a:noFill/>
          <a:ln w="9525">
            <a:noFill/>
            <a:miter lim="800000"/>
            <a:headEnd/>
            <a:tailEnd/>
          </a:ln>
        </p:spPr>
      </p:pic>
      <p:sp>
        <p:nvSpPr>
          <p:cNvPr id="206862" name="Rectangle 16"/>
          <p:cNvSpPr>
            <a:spLocks noChangeArrowheads="1"/>
          </p:cNvSpPr>
          <p:nvPr/>
        </p:nvSpPr>
        <p:spPr bwMode="auto">
          <a:xfrm>
            <a:off x="6172201" y="1828800"/>
            <a:ext cx="474663" cy="230188"/>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©AAP</a:t>
            </a:r>
          </a:p>
        </p:txBody>
      </p:sp>
      <p:sp>
        <p:nvSpPr>
          <p:cNvPr id="3" name="Slide Number Placeholder 2"/>
          <p:cNvSpPr>
            <a:spLocks noGrp="1"/>
          </p:cNvSpPr>
          <p:nvPr>
            <p:ph type="sldNum" sz="quarter" idx="12"/>
          </p:nvPr>
        </p:nvSpPr>
        <p:spPr/>
        <p:txBody>
          <a:bodyPr/>
          <a:lstStyle/>
          <a:p>
            <a:fld id="{6D22F896-40B5-4ADD-8801-0D06FADFA095}" type="slidenum">
              <a:rPr lang="en-US" smtClean="0"/>
              <a:t>8</a:t>
            </a:fld>
            <a:endParaRPr lang="en-US"/>
          </a:p>
        </p:txBody>
      </p:sp>
      <p:sp>
        <p:nvSpPr>
          <p:cNvPr id="4" name="Footer Placeholder 3">
            <a:extLst>
              <a:ext uri="{FF2B5EF4-FFF2-40B4-BE49-F238E27FC236}">
                <a16:creationId xmlns:a16="http://schemas.microsoft.com/office/drawing/2014/main" id="{3DF116F9-3525-BB48-95F3-74FB622BC3B1}"/>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5904543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714" fill="hold"/>
                                        <p:tgtEl>
                                          <p:spTgt spid="9472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758">
                <p:cTn id="7" fill="hold" display="0">
                  <p:stCondLst>
                    <p:cond delay="indefinite"/>
                  </p:stCondLst>
                  <p:endCondLst>
                    <p:cond evt="onNext" delay="0">
                      <p:tgtEl>
                        <p:sldTgt/>
                      </p:tgtEl>
                    </p:cond>
                    <p:cond evt="onPrev" delay="0">
                      <p:tgtEl>
                        <p:sldTgt/>
                      </p:tgtEl>
                    </p:cond>
                    <p:cond evt="onStopAudio" delay="0">
                      <p:tgtEl>
                        <p:sldTgt/>
                      </p:tgtEl>
                    </p:cond>
                  </p:endCondLst>
                </p:cTn>
                <p:tgtEl>
                  <p:spTgt spid="9472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ECD7-8B56-E2AF-BB80-3DFB79956DFC}"/>
              </a:ext>
            </a:extLst>
          </p:cNvPr>
          <p:cNvSpPr>
            <a:spLocks noGrp="1"/>
          </p:cNvSpPr>
          <p:nvPr>
            <p:ph type="title"/>
          </p:nvPr>
        </p:nvSpPr>
        <p:spPr>
          <a:xfrm>
            <a:off x="838200" y="207470"/>
            <a:ext cx="10515600" cy="1325563"/>
          </a:xfrm>
        </p:spPr>
        <p:txBody>
          <a:bodyPr/>
          <a:lstStyle/>
          <a:p>
            <a:r>
              <a:rPr lang="en-US">
                <a:solidFill>
                  <a:schemeClr val="accent5">
                    <a:lumMod val="60000"/>
                    <a:lumOff val="40000"/>
                  </a:schemeClr>
                </a:solidFill>
              </a:rPr>
              <a:t>RSV Vaccines for Older Adults (1)</a:t>
            </a:r>
          </a:p>
        </p:txBody>
      </p:sp>
      <p:sp>
        <p:nvSpPr>
          <p:cNvPr id="3" name="Content Placeholder 2">
            <a:extLst>
              <a:ext uri="{FF2B5EF4-FFF2-40B4-BE49-F238E27FC236}">
                <a16:creationId xmlns:a16="http://schemas.microsoft.com/office/drawing/2014/main" id="{6614AF16-F704-61D6-3CEF-A3EE61708FDC}"/>
              </a:ext>
            </a:extLst>
          </p:cNvPr>
          <p:cNvSpPr>
            <a:spLocks noGrp="1"/>
          </p:cNvSpPr>
          <p:nvPr>
            <p:ph idx="1"/>
          </p:nvPr>
        </p:nvSpPr>
        <p:spPr>
          <a:xfrm>
            <a:off x="399393" y="1450428"/>
            <a:ext cx="10954407" cy="4726535"/>
          </a:xfrm>
        </p:spPr>
        <p:txBody>
          <a:bodyPr>
            <a:normAutofit/>
          </a:bodyPr>
          <a:lstStyle/>
          <a:p>
            <a:r>
              <a:rPr lang="en-US" b="0" i="0">
                <a:solidFill>
                  <a:schemeClr val="tx1"/>
                </a:solidFill>
                <a:effectLst/>
                <a:latin typeface="Open Sans" panose="020B0606030504020204" pitchFamily="34" charset="0"/>
              </a:rPr>
              <a:t>First two (2) </a:t>
            </a:r>
            <a:r>
              <a:rPr lang="en-US">
                <a:solidFill>
                  <a:schemeClr val="tx1"/>
                </a:solidFill>
                <a:latin typeface="Open Sans" panose="020B0606030504020204" pitchFamily="34" charset="0"/>
              </a:rPr>
              <a:t>vaccines approved by the FDA in May 2023 for prevention of </a:t>
            </a:r>
            <a:r>
              <a:rPr lang="en-US" b="0" i="0">
                <a:solidFill>
                  <a:schemeClr val="tx1"/>
                </a:solidFill>
                <a:effectLst/>
                <a:latin typeface="Open Sans" panose="020B0606030504020204" pitchFamily="34" charset="0"/>
              </a:rPr>
              <a:t>RSV lower respiratory tract disease (LRTD) for use in adults aged ≥60 years.</a:t>
            </a:r>
          </a:p>
          <a:p>
            <a:pPr marL="0" indent="0">
              <a:buNone/>
            </a:pPr>
            <a:endParaRPr lang="en-US">
              <a:solidFill>
                <a:schemeClr val="tx1"/>
              </a:solidFill>
              <a:latin typeface="Open Sans" panose="020B0606030504020204" pitchFamily="34" charset="0"/>
            </a:endParaRPr>
          </a:p>
          <a:p>
            <a:pPr lvl="1"/>
            <a:r>
              <a:rPr lang="en-US" b="0" i="0">
                <a:solidFill>
                  <a:schemeClr val="tx1"/>
                </a:solidFill>
                <a:effectLst/>
                <a:latin typeface="Open Sans" panose="020B0606030504020204" pitchFamily="34" charset="0"/>
              </a:rPr>
              <a:t>RSVPreF3 (</a:t>
            </a:r>
            <a:r>
              <a:rPr lang="en-US" b="0" i="0" err="1">
                <a:solidFill>
                  <a:schemeClr val="tx1"/>
                </a:solidFill>
                <a:effectLst/>
                <a:latin typeface="Open Sans" panose="020B0606030504020204" pitchFamily="34" charset="0"/>
              </a:rPr>
              <a:t>Arexvy</a:t>
            </a:r>
            <a:r>
              <a:rPr lang="en-US" b="0" i="0">
                <a:solidFill>
                  <a:schemeClr val="tx1"/>
                </a:solidFill>
                <a:effectLst/>
                <a:latin typeface="Open Sans" panose="020B0606030504020204" pitchFamily="34" charset="0"/>
              </a:rPr>
              <a:t>, GSK) is a 1-dose (0.5 mL) adjuvanted (AS01</a:t>
            </a:r>
            <a:r>
              <a:rPr lang="en-US" b="0" i="0" u="none" strike="noStrike" baseline="-25000">
                <a:solidFill>
                  <a:schemeClr val="tx1"/>
                </a:solidFill>
                <a:effectLst/>
                <a:latin typeface="Open Sans" panose="020B0606030504020204" pitchFamily="34" charset="0"/>
              </a:rPr>
              <a:t>E</a:t>
            </a:r>
            <a:r>
              <a:rPr lang="en-US" b="0" i="0">
                <a:solidFill>
                  <a:schemeClr val="tx1"/>
                </a:solidFill>
                <a:effectLst/>
                <a:latin typeface="Open Sans" panose="020B0606030504020204" pitchFamily="34" charset="0"/>
              </a:rPr>
              <a:t>) recombinant stabilized prefusion F protein (</a:t>
            </a:r>
            <a:r>
              <a:rPr lang="en-US" b="0" i="0" err="1">
                <a:solidFill>
                  <a:schemeClr val="tx1"/>
                </a:solidFill>
                <a:effectLst/>
                <a:latin typeface="Open Sans" panose="020B0606030504020204" pitchFamily="34" charset="0"/>
              </a:rPr>
              <a:t>preF</a:t>
            </a:r>
            <a:r>
              <a:rPr lang="en-US" b="0" i="0">
                <a:solidFill>
                  <a:schemeClr val="tx1"/>
                </a:solidFill>
                <a:effectLst/>
                <a:latin typeface="Open Sans" panose="020B0606030504020204" pitchFamily="34" charset="0"/>
              </a:rPr>
              <a:t>) vaccine  </a:t>
            </a:r>
          </a:p>
          <a:p>
            <a:pPr lvl="1"/>
            <a:r>
              <a:rPr lang="en-US" b="0" i="0" err="1">
                <a:solidFill>
                  <a:schemeClr val="tx1"/>
                </a:solidFill>
                <a:effectLst/>
                <a:latin typeface="Open Sans" panose="020B0606030504020204" pitchFamily="34" charset="0"/>
              </a:rPr>
              <a:t>RSVpreF</a:t>
            </a:r>
            <a:r>
              <a:rPr lang="en-US" b="0" i="0">
                <a:solidFill>
                  <a:schemeClr val="tx1"/>
                </a:solidFill>
                <a:effectLst/>
                <a:latin typeface="Open Sans" panose="020B0606030504020204" pitchFamily="34" charset="0"/>
              </a:rPr>
              <a:t> (</a:t>
            </a:r>
            <a:r>
              <a:rPr lang="en-US" b="0" i="0" err="1">
                <a:solidFill>
                  <a:schemeClr val="tx1"/>
                </a:solidFill>
                <a:effectLst/>
                <a:latin typeface="Open Sans" panose="020B0606030504020204" pitchFamily="34" charset="0"/>
              </a:rPr>
              <a:t>Abrysvo</a:t>
            </a:r>
            <a:r>
              <a:rPr lang="en-US" b="0" i="0">
                <a:solidFill>
                  <a:schemeClr val="tx1"/>
                </a:solidFill>
                <a:effectLst/>
                <a:latin typeface="Open Sans" panose="020B0606030504020204" pitchFamily="34" charset="0"/>
              </a:rPr>
              <a:t>, Pfizer) is a 1-dose (0.5 mL) recombinant stabilized </a:t>
            </a:r>
            <a:r>
              <a:rPr lang="en-US" b="0" i="0" err="1">
                <a:solidFill>
                  <a:schemeClr val="tx1"/>
                </a:solidFill>
                <a:effectLst/>
                <a:latin typeface="Open Sans" panose="020B0606030504020204" pitchFamily="34" charset="0"/>
              </a:rPr>
              <a:t>preF</a:t>
            </a:r>
            <a:r>
              <a:rPr lang="en-US" b="0" i="0">
                <a:solidFill>
                  <a:schemeClr val="tx1"/>
                </a:solidFill>
                <a:effectLst/>
                <a:latin typeface="Open Sans" panose="020B0606030504020204" pitchFamily="34" charset="0"/>
              </a:rPr>
              <a:t> vaccine </a:t>
            </a:r>
          </a:p>
          <a:p>
            <a:endParaRPr lang="en-US"/>
          </a:p>
        </p:txBody>
      </p:sp>
      <p:sp>
        <p:nvSpPr>
          <p:cNvPr id="4" name="Slide Number Placeholder 3">
            <a:extLst>
              <a:ext uri="{FF2B5EF4-FFF2-40B4-BE49-F238E27FC236}">
                <a16:creationId xmlns:a16="http://schemas.microsoft.com/office/drawing/2014/main" id="{57051312-EDB7-9C6C-5A2F-77F435545C1B}"/>
              </a:ext>
            </a:extLst>
          </p:cNvPr>
          <p:cNvSpPr>
            <a:spLocks noGrp="1"/>
          </p:cNvSpPr>
          <p:nvPr>
            <p:ph type="sldNum" sz="quarter" idx="12"/>
          </p:nvPr>
        </p:nvSpPr>
        <p:spPr/>
        <p:txBody>
          <a:bodyPr/>
          <a:lstStyle/>
          <a:p>
            <a:fld id="{DBD16549-3B63-FA44-8969-CFA439350DCD}" type="slidenum">
              <a:rPr lang="en-US" smtClean="0"/>
              <a:t>80</a:t>
            </a:fld>
            <a:endParaRPr lang="en-US"/>
          </a:p>
        </p:txBody>
      </p:sp>
      <p:sp>
        <p:nvSpPr>
          <p:cNvPr id="5" name="Footer Placeholder 4">
            <a:extLst>
              <a:ext uri="{FF2B5EF4-FFF2-40B4-BE49-F238E27FC236}">
                <a16:creationId xmlns:a16="http://schemas.microsoft.com/office/drawing/2014/main" id="{77E7BA55-E543-E904-9869-368EA832303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0633858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748B2-137C-DD98-C55F-08F759973E90}"/>
              </a:ext>
            </a:extLst>
          </p:cNvPr>
          <p:cNvSpPr>
            <a:spLocks noGrp="1"/>
          </p:cNvSpPr>
          <p:nvPr>
            <p:ph type="title"/>
          </p:nvPr>
        </p:nvSpPr>
        <p:spPr>
          <a:xfrm>
            <a:off x="838200" y="365125"/>
            <a:ext cx="7496503" cy="1325563"/>
          </a:xfrm>
        </p:spPr>
        <p:txBody>
          <a:bodyPr>
            <a:normAutofit/>
          </a:bodyPr>
          <a:lstStyle/>
          <a:p>
            <a:r>
              <a:rPr lang="en-US" sz="3600"/>
              <a:t>ACIP Recommendations: RSV Vaccines for Older Adults </a:t>
            </a:r>
          </a:p>
        </p:txBody>
      </p:sp>
      <p:graphicFrame>
        <p:nvGraphicFramePr>
          <p:cNvPr id="8" name="Content Placeholder 2">
            <a:extLst>
              <a:ext uri="{FF2B5EF4-FFF2-40B4-BE49-F238E27FC236}">
                <a16:creationId xmlns:a16="http://schemas.microsoft.com/office/drawing/2014/main" id="{27C813E3-817E-5B1D-701E-640F32FCF8AD}"/>
              </a:ext>
            </a:extLst>
          </p:cNvPr>
          <p:cNvGraphicFramePr>
            <a:graphicFrameLocks noGrp="1"/>
          </p:cNvGraphicFramePr>
          <p:nvPr>
            <p:ph idx="1"/>
            <p:extLst>
              <p:ext uri="{D42A27DB-BD31-4B8C-83A1-F6EECF244321}">
                <p14:modId xmlns:p14="http://schemas.microsoft.com/office/powerpoint/2010/main" val="11117604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B3F371D-80D8-4BB1-A351-C2CFFFC0FB39}"/>
              </a:ext>
            </a:extLst>
          </p:cNvPr>
          <p:cNvSpPr txBox="1"/>
          <p:nvPr/>
        </p:nvSpPr>
        <p:spPr>
          <a:xfrm>
            <a:off x="2921875" y="6308209"/>
            <a:ext cx="6653048" cy="369332"/>
          </a:xfrm>
          <a:prstGeom prst="rect">
            <a:avLst/>
          </a:prstGeom>
          <a:noFill/>
        </p:spPr>
        <p:txBody>
          <a:bodyPr wrap="square" rtlCol="0">
            <a:spAutoFit/>
          </a:bodyPr>
          <a:lstStyle/>
          <a:p>
            <a:r>
              <a:rPr lang="en-US"/>
              <a:t>https://www.cdc.gov/</a:t>
            </a:r>
            <a:r>
              <a:rPr lang="en-US" err="1"/>
              <a:t>mmwr</a:t>
            </a:r>
            <a:r>
              <a:rPr lang="en-US"/>
              <a:t>/volumes/72/</a:t>
            </a:r>
            <a:r>
              <a:rPr lang="en-US" err="1"/>
              <a:t>wr</a:t>
            </a:r>
            <a:r>
              <a:rPr lang="en-US"/>
              <a:t>/mm7229a4.htm</a:t>
            </a:r>
          </a:p>
        </p:txBody>
      </p:sp>
      <p:pic>
        <p:nvPicPr>
          <p:cNvPr id="6" name="Picture 5" descr="A person talking to a doctor&#10;&#10;Description automatically generated">
            <a:extLst>
              <a:ext uri="{FF2B5EF4-FFF2-40B4-BE49-F238E27FC236}">
                <a16:creationId xmlns:a16="http://schemas.microsoft.com/office/drawing/2014/main" id="{26A757A1-70CA-89B6-8E2B-763F10AF0EAF}"/>
              </a:ext>
            </a:extLst>
          </p:cNvPr>
          <p:cNvPicPr>
            <a:picLocks noChangeAspect="1"/>
          </p:cNvPicPr>
          <p:nvPr/>
        </p:nvPicPr>
        <p:blipFill>
          <a:blip r:embed="rId8"/>
          <a:stretch>
            <a:fillRect/>
          </a:stretch>
        </p:blipFill>
        <p:spPr>
          <a:xfrm>
            <a:off x="8942388" y="509588"/>
            <a:ext cx="2794000" cy="1562100"/>
          </a:xfrm>
          <a:prstGeom prst="rect">
            <a:avLst/>
          </a:prstGeom>
        </p:spPr>
      </p:pic>
      <p:sp>
        <p:nvSpPr>
          <p:cNvPr id="7" name="Slide Number Placeholder 6">
            <a:extLst>
              <a:ext uri="{FF2B5EF4-FFF2-40B4-BE49-F238E27FC236}">
                <a16:creationId xmlns:a16="http://schemas.microsoft.com/office/drawing/2014/main" id="{C61A6F1F-09CC-826F-CAAB-769F948F8EDA}"/>
              </a:ext>
            </a:extLst>
          </p:cNvPr>
          <p:cNvSpPr>
            <a:spLocks noGrp="1"/>
          </p:cNvSpPr>
          <p:nvPr>
            <p:ph type="sldNum" sz="quarter" idx="12"/>
          </p:nvPr>
        </p:nvSpPr>
        <p:spPr/>
        <p:txBody>
          <a:bodyPr/>
          <a:lstStyle/>
          <a:p>
            <a:fld id="{DBD16549-3B63-FA44-8969-CFA439350DCD}" type="slidenum">
              <a:rPr lang="en-US" smtClean="0"/>
              <a:t>81</a:t>
            </a:fld>
            <a:endParaRPr lang="en-US"/>
          </a:p>
        </p:txBody>
      </p:sp>
      <p:sp>
        <p:nvSpPr>
          <p:cNvPr id="9" name="Footer Placeholder 8">
            <a:extLst>
              <a:ext uri="{FF2B5EF4-FFF2-40B4-BE49-F238E27FC236}">
                <a16:creationId xmlns:a16="http://schemas.microsoft.com/office/drawing/2014/main" id="{23BF5890-C20E-40D9-6D00-EC324FC20688}"/>
              </a:ext>
            </a:extLst>
          </p:cNvPr>
          <p:cNvSpPr>
            <a:spLocks noGrp="1"/>
          </p:cNvSpPr>
          <p:nvPr>
            <p:ph type="ftr" sz="quarter" idx="11"/>
          </p:nvPr>
        </p:nvSpPr>
        <p:spPr>
          <a:xfrm>
            <a:off x="-193158" y="6365063"/>
            <a:ext cx="4114800" cy="365125"/>
          </a:xfrm>
        </p:spPr>
        <p:txBody>
          <a:bodyPr/>
          <a:lstStyle/>
          <a:p>
            <a:r>
              <a:rPr lang="en-US"/>
              <a:t>November 2023</a:t>
            </a:r>
          </a:p>
        </p:txBody>
      </p:sp>
    </p:spTree>
    <p:extLst>
      <p:ext uri="{BB962C8B-B14F-4D97-AF65-F5344CB8AC3E}">
        <p14:creationId xmlns:p14="http://schemas.microsoft.com/office/powerpoint/2010/main" val="3475077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n older patient&#10;&#10;Description automatically generated with medium confidence">
            <a:extLst>
              <a:ext uri="{FF2B5EF4-FFF2-40B4-BE49-F238E27FC236}">
                <a16:creationId xmlns:a16="http://schemas.microsoft.com/office/drawing/2014/main" id="{782FE36C-EFFD-D0C9-3D2A-5E17EE047934}"/>
              </a:ext>
            </a:extLst>
          </p:cNvPr>
          <p:cNvPicPr>
            <a:picLocks noChangeAspect="1"/>
          </p:cNvPicPr>
          <p:nvPr/>
        </p:nvPicPr>
        <p:blipFill>
          <a:blip r:embed="rId2"/>
          <a:stretch>
            <a:fillRect/>
          </a:stretch>
        </p:blipFill>
        <p:spPr>
          <a:xfrm>
            <a:off x="7098551" y="620287"/>
            <a:ext cx="4842435" cy="6237713"/>
          </a:xfrm>
          <a:prstGeom prst="rect">
            <a:avLst/>
          </a:prstGeom>
        </p:spPr>
      </p:pic>
      <p:sp>
        <p:nvSpPr>
          <p:cNvPr id="6" name="TextBox 5">
            <a:extLst>
              <a:ext uri="{FF2B5EF4-FFF2-40B4-BE49-F238E27FC236}">
                <a16:creationId xmlns:a16="http://schemas.microsoft.com/office/drawing/2014/main" id="{4DA6D497-6E05-DDBF-6496-A2071C57B9F7}"/>
              </a:ext>
            </a:extLst>
          </p:cNvPr>
          <p:cNvSpPr txBox="1"/>
          <p:nvPr/>
        </p:nvSpPr>
        <p:spPr>
          <a:xfrm>
            <a:off x="251014" y="1107653"/>
            <a:ext cx="6888480" cy="5262979"/>
          </a:xfrm>
          <a:prstGeom prst="rect">
            <a:avLst/>
          </a:prstGeom>
          <a:noFill/>
        </p:spPr>
        <p:txBody>
          <a:bodyPr wrap="square" rtlCol="0">
            <a:spAutoFit/>
          </a:bodyPr>
          <a:lstStyle/>
          <a:p>
            <a:r>
              <a:rPr lang="en-US" sz="2400"/>
              <a:t>Adults 60 years of age and older now have the option to receive one dose of RSV vaccine based on discussion between a patient and their health care provider. </a:t>
            </a:r>
          </a:p>
          <a:p>
            <a:endParaRPr lang="en-US" sz="2400"/>
          </a:p>
          <a:p>
            <a:r>
              <a:rPr lang="en-US" sz="2400"/>
              <a:t>Consider multiple factors should be considered when having the discussion regarding RSV vaccination including:</a:t>
            </a:r>
          </a:p>
          <a:p>
            <a:pPr marL="457200" indent="-457200">
              <a:buFont typeface="Arial" panose="020B0604020202020204" pitchFamily="34" charset="0"/>
              <a:buChar char="•"/>
            </a:pPr>
            <a:r>
              <a:rPr lang="en-US" sz="2400"/>
              <a:t>If the patient has any risk factors for severe RSV disease</a:t>
            </a:r>
          </a:p>
          <a:p>
            <a:pPr marL="457200" indent="-457200">
              <a:buFont typeface="Arial" panose="020B0604020202020204" pitchFamily="34" charset="0"/>
              <a:buChar char="•"/>
            </a:pPr>
            <a:r>
              <a:rPr lang="en-US" sz="2400"/>
              <a:t>A patient’s risk of exposure to RSV</a:t>
            </a:r>
          </a:p>
          <a:p>
            <a:pPr marL="457200" indent="-457200">
              <a:buFont typeface="Arial" panose="020B0604020202020204" pitchFamily="34" charset="0"/>
              <a:buChar char="•"/>
            </a:pPr>
            <a:r>
              <a:rPr lang="en-US" sz="2400"/>
              <a:t>A patient’s preferences for RSV vaccination</a:t>
            </a:r>
          </a:p>
          <a:p>
            <a:pPr marL="457200" indent="-457200">
              <a:buFont typeface="Arial" panose="020B0604020202020204" pitchFamily="34" charset="0"/>
              <a:buChar char="•"/>
            </a:pPr>
            <a:r>
              <a:rPr lang="en-US" sz="2400"/>
              <a:t>The clinical discretion of the health care provider.</a:t>
            </a:r>
          </a:p>
        </p:txBody>
      </p:sp>
      <p:sp>
        <p:nvSpPr>
          <p:cNvPr id="7" name="TextBox 6">
            <a:extLst>
              <a:ext uri="{FF2B5EF4-FFF2-40B4-BE49-F238E27FC236}">
                <a16:creationId xmlns:a16="http://schemas.microsoft.com/office/drawing/2014/main" id="{B3D941BD-6549-0A17-9BE3-7D0AF93C4CC0}"/>
              </a:ext>
            </a:extLst>
          </p:cNvPr>
          <p:cNvSpPr txBox="1"/>
          <p:nvPr/>
        </p:nvSpPr>
        <p:spPr>
          <a:xfrm>
            <a:off x="6717793" y="0"/>
            <a:ext cx="5779008" cy="523220"/>
          </a:xfrm>
          <a:prstGeom prst="rect">
            <a:avLst/>
          </a:prstGeom>
          <a:noFill/>
        </p:spPr>
        <p:txBody>
          <a:bodyPr wrap="square" rtlCol="0">
            <a:spAutoFit/>
          </a:bodyPr>
          <a:lstStyle/>
          <a:p>
            <a:r>
              <a:rPr lang="en-US" sz="1400" err="1"/>
              <a:t>www.cdc.gov</a:t>
            </a:r>
            <a:r>
              <a:rPr lang="en-US" sz="1400"/>
              <a:t>/vaccines/</a:t>
            </a:r>
            <a:r>
              <a:rPr lang="en-US" sz="1400" err="1"/>
              <a:t>vpd</a:t>
            </a:r>
            <a:r>
              <a:rPr lang="en-US" sz="1400"/>
              <a:t>/</a:t>
            </a:r>
            <a:r>
              <a:rPr lang="en-US" sz="1400" err="1"/>
              <a:t>rsv</a:t>
            </a:r>
            <a:r>
              <a:rPr lang="en-US" sz="1400"/>
              <a:t>/downloads/provider-job-aid-for-older-adults-508.pdf</a:t>
            </a:r>
          </a:p>
        </p:txBody>
      </p:sp>
      <p:sp>
        <p:nvSpPr>
          <p:cNvPr id="2" name="Footer Placeholder 1">
            <a:extLst>
              <a:ext uri="{FF2B5EF4-FFF2-40B4-BE49-F238E27FC236}">
                <a16:creationId xmlns:a16="http://schemas.microsoft.com/office/drawing/2014/main" id="{87A95E03-F6BE-0676-AEC6-D1A9B6A840B6}"/>
              </a:ext>
            </a:extLst>
          </p:cNvPr>
          <p:cNvSpPr>
            <a:spLocks noGrp="1"/>
          </p:cNvSpPr>
          <p:nvPr>
            <p:ph type="ftr" sz="quarter" idx="11"/>
          </p:nvPr>
        </p:nvSpPr>
        <p:spPr/>
        <p:txBody>
          <a:bodyPr/>
          <a:lstStyle/>
          <a:p>
            <a:r>
              <a:rPr lang="en-US"/>
              <a:t>November 2023</a:t>
            </a:r>
          </a:p>
        </p:txBody>
      </p:sp>
      <p:sp>
        <p:nvSpPr>
          <p:cNvPr id="3" name="Slide Number Placeholder 2">
            <a:extLst>
              <a:ext uri="{FF2B5EF4-FFF2-40B4-BE49-F238E27FC236}">
                <a16:creationId xmlns:a16="http://schemas.microsoft.com/office/drawing/2014/main" id="{2FD1D4B4-D747-F26A-727A-6C913829BD1F}"/>
              </a:ext>
            </a:extLst>
          </p:cNvPr>
          <p:cNvSpPr>
            <a:spLocks noGrp="1"/>
          </p:cNvSpPr>
          <p:nvPr>
            <p:ph type="sldNum" sz="quarter" idx="12"/>
          </p:nvPr>
        </p:nvSpPr>
        <p:spPr/>
        <p:txBody>
          <a:bodyPr/>
          <a:lstStyle/>
          <a:p>
            <a:fld id="{6D22F896-40B5-4ADD-8801-0D06FADFA095}" type="slidenum">
              <a:rPr lang="en-US" smtClean="0"/>
              <a:t>82</a:t>
            </a:fld>
            <a:endParaRPr lang="en-US"/>
          </a:p>
        </p:txBody>
      </p:sp>
    </p:spTree>
    <p:extLst>
      <p:ext uri="{BB962C8B-B14F-4D97-AF65-F5344CB8AC3E}">
        <p14:creationId xmlns:p14="http://schemas.microsoft.com/office/powerpoint/2010/main" val="16837837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ECD7-8B56-E2AF-BB80-3DFB79956DFC}"/>
              </a:ext>
            </a:extLst>
          </p:cNvPr>
          <p:cNvSpPr>
            <a:spLocks noGrp="1"/>
          </p:cNvSpPr>
          <p:nvPr>
            <p:ph type="title"/>
          </p:nvPr>
        </p:nvSpPr>
        <p:spPr>
          <a:xfrm>
            <a:off x="1242237" y="346622"/>
            <a:ext cx="10515600" cy="1325563"/>
          </a:xfrm>
        </p:spPr>
        <p:txBody>
          <a:bodyPr>
            <a:normAutofit/>
          </a:bodyPr>
          <a:lstStyle/>
          <a:p>
            <a:r>
              <a:rPr lang="en-US" sz="3600">
                <a:solidFill>
                  <a:schemeClr val="accent5">
                    <a:lumMod val="60000"/>
                    <a:lumOff val="40000"/>
                  </a:schemeClr>
                </a:solidFill>
              </a:rPr>
              <a:t>RSV Vaccines for Older Adults: </a:t>
            </a:r>
            <a:br>
              <a:rPr lang="en-US" sz="3600">
                <a:solidFill>
                  <a:schemeClr val="accent5">
                    <a:lumMod val="60000"/>
                    <a:lumOff val="40000"/>
                  </a:schemeClr>
                </a:solidFill>
              </a:rPr>
            </a:br>
            <a:r>
              <a:rPr lang="en-US" sz="3600">
                <a:solidFill>
                  <a:schemeClr val="accent5">
                    <a:lumMod val="60000"/>
                    <a:lumOff val="40000"/>
                  </a:schemeClr>
                </a:solidFill>
              </a:rPr>
              <a:t>Summary: Vaccine Efficacy and Safety</a:t>
            </a:r>
          </a:p>
        </p:txBody>
      </p:sp>
      <p:sp>
        <p:nvSpPr>
          <p:cNvPr id="3" name="Content Placeholder 2">
            <a:extLst>
              <a:ext uri="{FF2B5EF4-FFF2-40B4-BE49-F238E27FC236}">
                <a16:creationId xmlns:a16="http://schemas.microsoft.com/office/drawing/2014/main" id="{6614AF16-F704-61D6-3CEF-A3EE61708FDC}"/>
              </a:ext>
            </a:extLst>
          </p:cNvPr>
          <p:cNvSpPr>
            <a:spLocks noGrp="1"/>
          </p:cNvSpPr>
          <p:nvPr>
            <p:ph idx="1"/>
          </p:nvPr>
        </p:nvSpPr>
        <p:spPr>
          <a:xfrm>
            <a:off x="242889" y="1825625"/>
            <a:ext cx="11854518" cy="4351338"/>
          </a:xfrm>
        </p:spPr>
        <p:txBody>
          <a:bodyPr>
            <a:normAutofit fontScale="92500"/>
          </a:bodyPr>
          <a:lstStyle/>
          <a:p>
            <a:pPr algn="l"/>
            <a:r>
              <a:rPr lang="en-US" sz="2600" b="0" i="0">
                <a:solidFill>
                  <a:schemeClr val="tx1"/>
                </a:solidFill>
                <a:effectLst/>
              </a:rPr>
              <a:t>Vaccination with a single dose of the GSK or Pfizer RSV vaccines demonstrated moderate to high efficacy in preventing symptomatic RSV-associated LRTD over two consecutive RSV seasons among adults aged ≥60 years. </a:t>
            </a:r>
          </a:p>
          <a:p>
            <a:pPr algn="l"/>
            <a:r>
              <a:rPr lang="en-US" sz="2600" b="0" i="0">
                <a:solidFill>
                  <a:schemeClr val="tx1"/>
                </a:solidFill>
                <a:effectLst/>
              </a:rPr>
              <a:t>Although trials were underpowered to estimate efficacy against RSV-associated hospitalization and death, prevention of LRTD, including medically attended LRTD, suggests that vaccination might prevent considerable morbidity from RSV disease among adults aged ≥60 years.</a:t>
            </a:r>
          </a:p>
          <a:p>
            <a:pPr algn="l"/>
            <a:r>
              <a:rPr lang="en-US" sz="2600" b="0" i="0">
                <a:solidFill>
                  <a:schemeClr val="tx1"/>
                </a:solidFill>
                <a:effectLst/>
              </a:rPr>
              <a:t>Although both vaccines were generally well-tolerated with an acceptable safety profile, six cases of inflammatory neurologic events (including GBS, ADEM, and others) were reported after RSV vaccination in clinical trials. Whether these events occurred due to chance, or whether RSV vaccination increases the risk for inflammatory neurologic events is currently unknown. </a:t>
            </a:r>
          </a:p>
          <a:p>
            <a:endParaRPr lang="en-US"/>
          </a:p>
        </p:txBody>
      </p:sp>
      <p:sp>
        <p:nvSpPr>
          <p:cNvPr id="4" name="TextBox 3">
            <a:extLst>
              <a:ext uri="{FF2B5EF4-FFF2-40B4-BE49-F238E27FC236}">
                <a16:creationId xmlns:a16="http://schemas.microsoft.com/office/drawing/2014/main" id="{7B458373-FD1C-CB1D-114B-A7FE245C4D53}"/>
              </a:ext>
            </a:extLst>
          </p:cNvPr>
          <p:cNvSpPr txBox="1"/>
          <p:nvPr/>
        </p:nvSpPr>
        <p:spPr>
          <a:xfrm>
            <a:off x="3478924" y="6330403"/>
            <a:ext cx="6516413" cy="369332"/>
          </a:xfrm>
          <a:prstGeom prst="rect">
            <a:avLst/>
          </a:prstGeom>
          <a:noFill/>
        </p:spPr>
        <p:txBody>
          <a:bodyPr wrap="square" rtlCol="0">
            <a:spAutoFit/>
          </a:bodyPr>
          <a:lstStyle/>
          <a:p>
            <a:r>
              <a:rPr lang="en-US"/>
              <a:t>https://www.cdc.gov/</a:t>
            </a:r>
            <a:r>
              <a:rPr lang="en-US" err="1"/>
              <a:t>mmwr</a:t>
            </a:r>
            <a:r>
              <a:rPr lang="en-US"/>
              <a:t>/volumes/72/</a:t>
            </a:r>
            <a:r>
              <a:rPr lang="en-US" err="1"/>
              <a:t>wr</a:t>
            </a:r>
            <a:r>
              <a:rPr lang="en-US"/>
              <a:t>/mm7229a4.htm</a:t>
            </a:r>
          </a:p>
        </p:txBody>
      </p:sp>
      <p:sp>
        <p:nvSpPr>
          <p:cNvPr id="5" name="Slide Number Placeholder 4">
            <a:extLst>
              <a:ext uri="{FF2B5EF4-FFF2-40B4-BE49-F238E27FC236}">
                <a16:creationId xmlns:a16="http://schemas.microsoft.com/office/drawing/2014/main" id="{1513FE6E-E62D-FD09-0F6A-A056DC2A8466}"/>
              </a:ext>
            </a:extLst>
          </p:cNvPr>
          <p:cNvSpPr>
            <a:spLocks noGrp="1"/>
          </p:cNvSpPr>
          <p:nvPr>
            <p:ph type="sldNum" sz="quarter" idx="12"/>
          </p:nvPr>
        </p:nvSpPr>
        <p:spPr/>
        <p:txBody>
          <a:bodyPr/>
          <a:lstStyle/>
          <a:p>
            <a:fld id="{DBD16549-3B63-FA44-8969-CFA439350DCD}" type="slidenum">
              <a:rPr lang="en-US" smtClean="0"/>
              <a:t>83</a:t>
            </a:fld>
            <a:endParaRPr lang="en-US"/>
          </a:p>
        </p:txBody>
      </p:sp>
      <p:sp>
        <p:nvSpPr>
          <p:cNvPr id="7" name="Footer Placeholder 6">
            <a:extLst>
              <a:ext uri="{FF2B5EF4-FFF2-40B4-BE49-F238E27FC236}">
                <a16:creationId xmlns:a16="http://schemas.microsoft.com/office/drawing/2014/main" id="{9F60A180-8B8D-5249-4576-7E29A01699D5}"/>
              </a:ext>
            </a:extLst>
          </p:cNvPr>
          <p:cNvSpPr>
            <a:spLocks noGrp="1"/>
          </p:cNvSpPr>
          <p:nvPr>
            <p:ph type="ftr" sz="quarter" idx="11"/>
          </p:nvPr>
        </p:nvSpPr>
        <p:spPr>
          <a:xfrm>
            <a:off x="-235688" y="6356350"/>
            <a:ext cx="4114800" cy="365125"/>
          </a:xfrm>
        </p:spPr>
        <p:txBody>
          <a:bodyPr/>
          <a:lstStyle/>
          <a:p>
            <a:r>
              <a:rPr lang="en-US"/>
              <a:t>November 2023</a:t>
            </a:r>
          </a:p>
        </p:txBody>
      </p:sp>
    </p:spTree>
    <p:extLst>
      <p:ext uri="{BB962C8B-B14F-4D97-AF65-F5344CB8AC3E}">
        <p14:creationId xmlns:p14="http://schemas.microsoft.com/office/powerpoint/2010/main" val="8649316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E203A-4C31-2570-2257-5BD7806002A2}"/>
              </a:ext>
            </a:extLst>
          </p:cNvPr>
          <p:cNvSpPr>
            <a:spLocks noGrp="1"/>
          </p:cNvSpPr>
          <p:nvPr>
            <p:ph type="title"/>
          </p:nvPr>
        </p:nvSpPr>
        <p:spPr/>
        <p:txBody>
          <a:bodyPr/>
          <a:lstStyle/>
          <a:p>
            <a:r>
              <a:rPr lang="en-US">
                <a:solidFill>
                  <a:schemeClr val="accent5">
                    <a:lumMod val="60000"/>
                    <a:lumOff val="40000"/>
                  </a:schemeClr>
                </a:solidFill>
              </a:rPr>
              <a:t>ACIP Recommendations(2)</a:t>
            </a:r>
          </a:p>
        </p:txBody>
      </p:sp>
      <p:graphicFrame>
        <p:nvGraphicFramePr>
          <p:cNvPr id="6" name="Content Placeholder 2">
            <a:extLst>
              <a:ext uri="{FF2B5EF4-FFF2-40B4-BE49-F238E27FC236}">
                <a16:creationId xmlns:a16="http://schemas.microsoft.com/office/drawing/2014/main" id="{BD84C706-37D0-6142-2905-D00A3F5EAEA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2B49DF4-F6DA-8999-115F-E541E05F51E0}"/>
              </a:ext>
            </a:extLst>
          </p:cNvPr>
          <p:cNvSpPr txBox="1"/>
          <p:nvPr/>
        </p:nvSpPr>
        <p:spPr>
          <a:xfrm>
            <a:off x="2554014" y="6123543"/>
            <a:ext cx="6327228" cy="369332"/>
          </a:xfrm>
          <a:prstGeom prst="rect">
            <a:avLst/>
          </a:prstGeom>
          <a:noFill/>
        </p:spPr>
        <p:txBody>
          <a:bodyPr wrap="square" rtlCol="0">
            <a:spAutoFit/>
          </a:bodyPr>
          <a:lstStyle/>
          <a:p>
            <a:r>
              <a:rPr lang="en-US"/>
              <a:t>https://www.cdc.gov/</a:t>
            </a:r>
            <a:r>
              <a:rPr lang="en-US" err="1"/>
              <a:t>mmwr</a:t>
            </a:r>
            <a:r>
              <a:rPr lang="en-US"/>
              <a:t>/volumes/72/</a:t>
            </a:r>
            <a:r>
              <a:rPr lang="en-US" err="1"/>
              <a:t>wr</a:t>
            </a:r>
            <a:r>
              <a:rPr lang="en-US"/>
              <a:t>/mm7229a4.htm</a:t>
            </a:r>
          </a:p>
        </p:txBody>
      </p:sp>
      <p:sp>
        <p:nvSpPr>
          <p:cNvPr id="5" name="Slide Number Placeholder 4">
            <a:extLst>
              <a:ext uri="{FF2B5EF4-FFF2-40B4-BE49-F238E27FC236}">
                <a16:creationId xmlns:a16="http://schemas.microsoft.com/office/drawing/2014/main" id="{4D72D1D0-96C9-E837-3694-B314A321F009}"/>
              </a:ext>
            </a:extLst>
          </p:cNvPr>
          <p:cNvSpPr>
            <a:spLocks noGrp="1"/>
          </p:cNvSpPr>
          <p:nvPr>
            <p:ph type="sldNum" sz="quarter" idx="12"/>
          </p:nvPr>
        </p:nvSpPr>
        <p:spPr/>
        <p:txBody>
          <a:bodyPr/>
          <a:lstStyle/>
          <a:p>
            <a:fld id="{DBD16549-3B63-FA44-8969-CFA439350DCD}" type="slidenum">
              <a:rPr lang="en-US" smtClean="0"/>
              <a:t>84</a:t>
            </a:fld>
            <a:endParaRPr lang="en-US"/>
          </a:p>
        </p:txBody>
      </p:sp>
      <p:sp>
        <p:nvSpPr>
          <p:cNvPr id="7" name="Footer Placeholder 6">
            <a:extLst>
              <a:ext uri="{FF2B5EF4-FFF2-40B4-BE49-F238E27FC236}">
                <a16:creationId xmlns:a16="http://schemas.microsoft.com/office/drawing/2014/main" id="{2F9139A2-460B-C704-1010-4E901328AC3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9186052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207F-8AD1-8708-4F7B-A4AF3983D48E}"/>
              </a:ext>
            </a:extLst>
          </p:cNvPr>
          <p:cNvSpPr>
            <a:spLocks noGrp="1"/>
          </p:cNvSpPr>
          <p:nvPr>
            <p:ph type="title"/>
          </p:nvPr>
        </p:nvSpPr>
        <p:spPr>
          <a:xfrm>
            <a:off x="838200" y="166906"/>
            <a:ext cx="10515600" cy="1325563"/>
          </a:xfrm>
        </p:spPr>
        <p:txBody>
          <a:bodyPr/>
          <a:lstStyle/>
          <a:p>
            <a:r>
              <a:rPr lang="en-US">
                <a:solidFill>
                  <a:schemeClr val="accent5">
                    <a:lumMod val="60000"/>
                    <a:lumOff val="40000"/>
                  </a:schemeClr>
                </a:solidFill>
              </a:rPr>
              <a:t>RSV Vaccine Administration</a:t>
            </a:r>
          </a:p>
        </p:txBody>
      </p:sp>
      <p:graphicFrame>
        <p:nvGraphicFramePr>
          <p:cNvPr id="7" name="Content Placeholder 2">
            <a:extLst>
              <a:ext uri="{FF2B5EF4-FFF2-40B4-BE49-F238E27FC236}">
                <a16:creationId xmlns:a16="http://schemas.microsoft.com/office/drawing/2014/main" id="{BD38E7B3-B444-99E3-BF3B-4F5EDF1AEF46}"/>
              </a:ext>
            </a:extLst>
          </p:cNvPr>
          <p:cNvGraphicFramePr>
            <a:graphicFrameLocks noGrp="1"/>
          </p:cNvGraphicFramePr>
          <p:nvPr>
            <p:ph idx="1"/>
            <p:extLst>
              <p:ext uri="{D42A27DB-BD31-4B8C-83A1-F6EECF244321}">
                <p14:modId xmlns:p14="http://schemas.microsoft.com/office/powerpoint/2010/main" val="3523138497"/>
              </p:ext>
            </p:extLst>
          </p:nvPr>
        </p:nvGraphicFramePr>
        <p:xfrm>
          <a:off x="223284" y="1492469"/>
          <a:ext cx="11578856" cy="468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Needle outline">
            <a:extLst>
              <a:ext uri="{FF2B5EF4-FFF2-40B4-BE49-F238E27FC236}">
                <a16:creationId xmlns:a16="http://schemas.microsoft.com/office/drawing/2014/main" id="{958BBEC6-3129-180C-2832-95D4B52291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38261" y="1928813"/>
            <a:ext cx="600075" cy="600075"/>
          </a:xfrm>
          <a:prstGeom prst="rect">
            <a:avLst/>
          </a:prstGeom>
        </p:spPr>
      </p:pic>
      <p:sp>
        <p:nvSpPr>
          <p:cNvPr id="8" name="Slide Number Placeholder 7">
            <a:extLst>
              <a:ext uri="{FF2B5EF4-FFF2-40B4-BE49-F238E27FC236}">
                <a16:creationId xmlns:a16="http://schemas.microsoft.com/office/drawing/2014/main" id="{A1803E5F-655E-64B6-A4F9-D768E31EFE06}"/>
              </a:ext>
            </a:extLst>
          </p:cNvPr>
          <p:cNvSpPr>
            <a:spLocks noGrp="1"/>
          </p:cNvSpPr>
          <p:nvPr>
            <p:ph type="sldNum" sz="quarter" idx="12"/>
          </p:nvPr>
        </p:nvSpPr>
        <p:spPr/>
        <p:txBody>
          <a:bodyPr/>
          <a:lstStyle/>
          <a:p>
            <a:fld id="{DBD16549-3B63-FA44-8969-CFA439350DCD}" type="slidenum">
              <a:rPr lang="en-US" smtClean="0"/>
              <a:t>85</a:t>
            </a:fld>
            <a:endParaRPr lang="en-US"/>
          </a:p>
        </p:txBody>
      </p:sp>
      <p:sp>
        <p:nvSpPr>
          <p:cNvPr id="9" name="Footer Placeholder 8">
            <a:extLst>
              <a:ext uri="{FF2B5EF4-FFF2-40B4-BE49-F238E27FC236}">
                <a16:creationId xmlns:a16="http://schemas.microsoft.com/office/drawing/2014/main" id="{9EA5FE5E-F49E-32DC-F8E9-6902A27E8A6F}"/>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935244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5445-5644-3A94-EDDA-F6D86E7DF1BE}"/>
              </a:ext>
            </a:extLst>
          </p:cNvPr>
          <p:cNvSpPr>
            <a:spLocks noGrp="1"/>
          </p:cNvSpPr>
          <p:nvPr>
            <p:ph type="title"/>
          </p:nvPr>
        </p:nvSpPr>
        <p:spPr/>
        <p:txBody>
          <a:bodyPr>
            <a:normAutofit fontScale="90000"/>
          </a:bodyPr>
          <a:lstStyle/>
          <a:p>
            <a:r>
              <a:rPr lang="en-US" sz="4000">
                <a:solidFill>
                  <a:schemeClr val="accent5">
                    <a:lumMod val="60000"/>
                    <a:lumOff val="40000"/>
                  </a:schemeClr>
                </a:solidFill>
              </a:rPr>
              <a:t>Respiratory Syncytial Virus (RSV) Prevention in Infants</a:t>
            </a:r>
            <a:br>
              <a:rPr lang="en-US"/>
            </a:br>
            <a:endParaRPr lang="en-US"/>
          </a:p>
        </p:txBody>
      </p:sp>
      <p:sp>
        <p:nvSpPr>
          <p:cNvPr id="3" name="Content Placeholder 2">
            <a:extLst>
              <a:ext uri="{FF2B5EF4-FFF2-40B4-BE49-F238E27FC236}">
                <a16:creationId xmlns:a16="http://schemas.microsoft.com/office/drawing/2014/main" id="{B0AEC046-13E6-8661-AD4E-E50739403A0F}"/>
              </a:ext>
            </a:extLst>
          </p:cNvPr>
          <p:cNvSpPr>
            <a:spLocks noGrp="1"/>
          </p:cNvSpPr>
          <p:nvPr>
            <p:ph idx="1"/>
          </p:nvPr>
        </p:nvSpPr>
        <p:spPr>
          <a:xfrm>
            <a:off x="495300" y="1637396"/>
            <a:ext cx="10515600" cy="4351338"/>
          </a:xfrm>
        </p:spPr>
        <p:txBody>
          <a:bodyPr>
            <a:normAutofit lnSpcReduction="10000"/>
          </a:bodyPr>
          <a:lstStyle/>
          <a:p>
            <a:pPr marL="0" indent="0">
              <a:buNone/>
            </a:pPr>
            <a:endParaRPr lang="en-US"/>
          </a:p>
          <a:p>
            <a:r>
              <a:rPr lang="en-US"/>
              <a:t>Infants aged &lt;8 months born during or entering their first Respiratory Syncytial Virus (RSV) season are recommended to receive one dose of </a:t>
            </a:r>
            <a:r>
              <a:rPr lang="en-US" err="1"/>
              <a:t>nirsevimab</a:t>
            </a:r>
            <a:r>
              <a:rPr lang="en-US"/>
              <a:t> (50 mg for infants &lt;5 kg and 100 mg for infants ≥5 kg).</a:t>
            </a:r>
          </a:p>
          <a:p>
            <a:r>
              <a:rPr lang="en-US"/>
              <a:t>Children aged 8–19 months who are at increased risk of severe RSV disease and entering their second RSV season are recommended to receive one dose of </a:t>
            </a:r>
            <a:r>
              <a:rPr lang="en-US" err="1"/>
              <a:t>nirsevimab</a:t>
            </a:r>
            <a:r>
              <a:rPr lang="en-US"/>
              <a:t> (200 mg).</a:t>
            </a:r>
          </a:p>
          <a:p>
            <a:r>
              <a:rPr lang="en-US"/>
              <a:t>The CDC Director adopted these recommendations on August 3, 2023 and are now official.  They were published in MMWR on August 25, 2023.</a:t>
            </a:r>
          </a:p>
        </p:txBody>
      </p:sp>
      <p:sp>
        <p:nvSpPr>
          <p:cNvPr id="4" name="Footer Placeholder 3">
            <a:extLst>
              <a:ext uri="{FF2B5EF4-FFF2-40B4-BE49-F238E27FC236}">
                <a16:creationId xmlns:a16="http://schemas.microsoft.com/office/drawing/2014/main" id="{035D1FCD-3043-775A-93E5-215F5522E29E}"/>
              </a:ext>
            </a:extLst>
          </p:cNvPr>
          <p:cNvSpPr>
            <a:spLocks noGrp="1"/>
          </p:cNvSpPr>
          <p:nvPr>
            <p:ph type="ftr" sz="quarter" idx="11"/>
          </p:nvPr>
        </p:nvSpPr>
        <p:spPr/>
        <p:txBody>
          <a:bodyPr/>
          <a:lstStyle/>
          <a:p>
            <a:r>
              <a:rPr lang="en-US"/>
              <a:t>November 2023</a:t>
            </a:r>
          </a:p>
        </p:txBody>
      </p:sp>
      <p:sp>
        <p:nvSpPr>
          <p:cNvPr id="5" name="Slide Number Placeholder 4">
            <a:extLst>
              <a:ext uri="{FF2B5EF4-FFF2-40B4-BE49-F238E27FC236}">
                <a16:creationId xmlns:a16="http://schemas.microsoft.com/office/drawing/2014/main" id="{6327CD42-E842-BF23-3137-DDF0A68DCD33}"/>
              </a:ext>
            </a:extLst>
          </p:cNvPr>
          <p:cNvSpPr>
            <a:spLocks noGrp="1"/>
          </p:cNvSpPr>
          <p:nvPr>
            <p:ph type="sldNum" sz="quarter" idx="12"/>
          </p:nvPr>
        </p:nvSpPr>
        <p:spPr/>
        <p:txBody>
          <a:bodyPr/>
          <a:lstStyle/>
          <a:p>
            <a:fld id="{DBD16549-3B63-FA44-8969-CFA439350DCD}" type="slidenum">
              <a:rPr lang="en-US" smtClean="0"/>
              <a:t>86</a:t>
            </a:fld>
            <a:endParaRPr lang="en-US"/>
          </a:p>
        </p:txBody>
      </p:sp>
      <p:sp>
        <p:nvSpPr>
          <p:cNvPr id="7" name="TextBox 6">
            <a:extLst>
              <a:ext uri="{FF2B5EF4-FFF2-40B4-BE49-F238E27FC236}">
                <a16:creationId xmlns:a16="http://schemas.microsoft.com/office/drawing/2014/main" id="{6BBBA94B-362E-6635-F304-CD6CF2064614}"/>
              </a:ext>
            </a:extLst>
          </p:cNvPr>
          <p:cNvSpPr txBox="1"/>
          <p:nvPr/>
        </p:nvSpPr>
        <p:spPr>
          <a:xfrm>
            <a:off x="838200" y="5988734"/>
            <a:ext cx="6629400" cy="369332"/>
          </a:xfrm>
          <a:prstGeom prst="rect">
            <a:avLst/>
          </a:prstGeom>
          <a:noFill/>
        </p:spPr>
        <p:txBody>
          <a:bodyPr wrap="square" rtlCol="0">
            <a:spAutoFit/>
          </a:bodyPr>
          <a:lstStyle/>
          <a:p>
            <a:r>
              <a:rPr lang="en-US">
                <a:hlinkClick r:id="rId3"/>
              </a:rPr>
              <a:t>https://www.cdc.gov/mmwr/volumes/72/wr/mm7234a4.htm</a:t>
            </a:r>
            <a:endParaRPr lang="en-US"/>
          </a:p>
        </p:txBody>
      </p:sp>
    </p:spTree>
    <p:extLst>
      <p:ext uri="{BB962C8B-B14F-4D97-AF65-F5344CB8AC3E}">
        <p14:creationId xmlns:p14="http://schemas.microsoft.com/office/powerpoint/2010/main" val="38702773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82612-D5D2-945E-54AF-F717F7159DA6}"/>
              </a:ext>
            </a:extLst>
          </p:cNvPr>
          <p:cNvSpPr>
            <a:spLocks noGrp="1"/>
          </p:cNvSpPr>
          <p:nvPr>
            <p:ph type="title"/>
          </p:nvPr>
        </p:nvSpPr>
        <p:spPr/>
        <p:txBody>
          <a:bodyPr>
            <a:normAutofit fontScale="90000"/>
          </a:bodyPr>
          <a:lstStyle/>
          <a:p>
            <a:r>
              <a:rPr lang="en-US">
                <a:solidFill>
                  <a:schemeClr val="accent5">
                    <a:lumMod val="60000"/>
                    <a:lumOff val="40000"/>
                  </a:schemeClr>
                </a:solidFill>
              </a:rPr>
              <a:t>New RSV Prophylaxis for Infants and Young Children </a:t>
            </a:r>
          </a:p>
        </p:txBody>
      </p:sp>
      <p:sp>
        <p:nvSpPr>
          <p:cNvPr id="3" name="Content Placeholder 2">
            <a:extLst>
              <a:ext uri="{FF2B5EF4-FFF2-40B4-BE49-F238E27FC236}">
                <a16:creationId xmlns:a16="http://schemas.microsoft.com/office/drawing/2014/main" id="{ED97302C-F5A0-A7D2-6021-9198D4DB6D59}"/>
              </a:ext>
            </a:extLst>
          </p:cNvPr>
          <p:cNvSpPr>
            <a:spLocks noGrp="1"/>
          </p:cNvSpPr>
          <p:nvPr>
            <p:ph idx="1"/>
          </p:nvPr>
        </p:nvSpPr>
        <p:spPr/>
        <p:txBody>
          <a:bodyPr>
            <a:normAutofit/>
          </a:bodyPr>
          <a:lstStyle/>
          <a:p>
            <a:pPr algn="l"/>
            <a:r>
              <a:rPr lang="en-US" b="0" i="0">
                <a:solidFill>
                  <a:schemeClr val="tx1"/>
                </a:solidFill>
                <a:effectLst/>
                <a:latin typeface="Open Sans" panose="020B0606030504020204" pitchFamily="34" charset="0"/>
              </a:rPr>
              <a:t>Nirsevimab (</a:t>
            </a:r>
            <a:r>
              <a:rPr lang="en-US" b="0" i="0" err="1">
                <a:solidFill>
                  <a:schemeClr val="tx1"/>
                </a:solidFill>
                <a:effectLst/>
                <a:latin typeface="Open Sans" panose="020B0606030504020204" pitchFamily="34" charset="0"/>
              </a:rPr>
              <a:t>Beyfortus</a:t>
            </a:r>
            <a:r>
              <a:rPr lang="en-US" b="0" i="0">
                <a:solidFill>
                  <a:schemeClr val="tx1"/>
                </a:solidFill>
                <a:effectLst/>
                <a:latin typeface="Open Sans" panose="020B0606030504020204" pitchFamily="34" charset="0"/>
              </a:rPr>
              <a:t>) is a long-term monoclonal antibody product designed to protect infants and high-risk young children from severe RSV disease. </a:t>
            </a:r>
            <a:r>
              <a:rPr lang="en-US" b="1" i="0">
                <a:solidFill>
                  <a:schemeClr val="tx1"/>
                </a:solidFill>
                <a:effectLst/>
                <a:latin typeface="Open Sans" panose="020B0606030504020204" pitchFamily="34" charset="0"/>
              </a:rPr>
              <a:t>(It is not a vaccine)</a:t>
            </a:r>
          </a:p>
          <a:p>
            <a:pPr algn="l"/>
            <a:r>
              <a:rPr lang="en-US" b="0" i="0">
                <a:solidFill>
                  <a:schemeClr val="tx1"/>
                </a:solidFill>
                <a:effectLst/>
                <a:latin typeface="Open Sans" panose="020B0606030504020204" pitchFamily="34" charset="0"/>
              </a:rPr>
              <a:t> May be </a:t>
            </a:r>
            <a:r>
              <a:rPr lang="en-US" b="0" i="0" err="1">
                <a:solidFill>
                  <a:schemeClr val="tx1"/>
                </a:solidFill>
                <a:effectLst/>
                <a:latin typeface="Open Sans" panose="020B0606030504020204" pitchFamily="34" charset="0"/>
              </a:rPr>
              <a:t>coadministered</a:t>
            </a:r>
            <a:r>
              <a:rPr lang="en-US" b="0" i="0">
                <a:solidFill>
                  <a:schemeClr val="tx1"/>
                </a:solidFill>
                <a:effectLst/>
                <a:latin typeface="Open Sans" panose="020B0606030504020204" pitchFamily="34" charset="0"/>
              </a:rPr>
              <a:t> with other recommended age-appropriate vaccines. Coadministration of nirsevimab with routine vaccines resulted in a similar rate of adverse events compared with administration of vaccines alone </a:t>
            </a:r>
          </a:p>
          <a:p>
            <a:pPr algn="l"/>
            <a:r>
              <a:rPr lang="en-US" b="0" i="0">
                <a:solidFill>
                  <a:schemeClr val="tx1"/>
                </a:solidFill>
                <a:effectLst/>
                <a:latin typeface="Open Sans" panose="020B0606030504020204" pitchFamily="34" charset="0"/>
              </a:rPr>
              <a:t>Nirsevimab is not expected to interfere with the immune response to other routine childhood immunizations</a:t>
            </a:r>
            <a:endParaRPr lang="en-US" b="1" i="0">
              <a:solidFill>
                <a:schemeClr val="tx1"/>
              </a:solidFill>
              <a:effectLst/>
              <a:latin typeface="Open Sans" panose="020B0606030504020204" pitchFamily="34" charset="0"/>
            </a:endParaRPr>
          </a:p>
        </p:txBody>
      </p:sp>
      <p:sp>
        <p:nvSpPr>
          <p:cNvPr id="4" name="Footer Placeholder 3">
            <a:extLst>
              <a:ext uri="{FF2B5EF4-FFF2-40B4-BE49-F238E27FC236}">
                <a16:creationId xmlns:a16="http://schemas.microsoft.com/office/drawing/2014/main" id="{0DAC8D63-D558-2D6C-BD15-2BF7AC0BDBEA}"/>
              </a:ext>
            </a:extLst>
          </p:cNvPr>
          <p:cNvSpPr>
            <a:spLocks noGrp="1"/>
          </p:cNvSpPr>
          <p:nvPr>
            <p:ph type="ftr" sz="quarter" idx="11"/>
          </p:nvPr>
        </p:nvSpPr>
        <p:spPr>
          <a:xfrm>
            <a:off x="4899837" y="6407259"/>
            <a:ext cx="4114800" cy="365125"/>
          </a:xfrm>
        </p:spPr>
        <p:txBody>
          <a:bodyPr/>
          <a:lstStyle/>
          <a:p>
            <a:r>
              <a:rPr lang="en-US"/>
              <a:t>November 2023</a:t>
            </a:r>
          </a:p>
        </p:txBody>
      </p:sp>
      <p:sp>
        <p:nvSpPr>
          <p:cNvPr id="5" name="Slide Number Placeholder 4">
            <a:extLst>
              <a:ext uri="{FF2B5EF4-FFF2-40B4-BE49-F238E27FC236}">
                <a16:creationId xmlns:a16="http://schemas.microsoft.com/office/drawing/2014/main" id="{77BA5312-665F-1906-7F1E-08925768C058}"/>
              </a:ext>
            </a:extLst>
          </p:cNvPr>
          <p:cNvSpPr>
            <a:spLocks noGrp="1"/>
          </p:cNvSpPr>
          <p:nvPr>
            <p:ph type="sldNum" sz="quarter" idx="12"/>
          </p:nvPr>
        </p:nvSpPr>
        <p:spPr/>
        <p:txBody>
          <a:bodyPr/>
          <a:lstStyle/>
          <a:p>
            <a:fld id="{DBD16549-3B63-FA44-8969-CFA439350DCD}" type="slidenum">
              <a:rPr lang="en-US" smtClean="0"/>
              <a:t>87</a:t>
            </a:fld>
            <a:endParaRPr lang="en-US"/>
          </a:p>
        </p:txBody>
      </p:sp>
      <p:sp>
        <p:nvSpPr>
          <p:cNvPr id="6" name="TextBox 5">
            <a:extLst>
              <a:ext uri="{FF2B5EF4-FFF2-40B4-BE49-F238E27FC236}">
                <a16:creationId xmlns:a16="http://schemas.microsoft.com/office/drawing/2014/main" id="{974CCF84-32CA-2F84-3908-C43283FE7B44}"/>
              </a:ext>
            </a:extLst>
          </p:cNvPr>
          <p:cNvSpPr txBox="1"/>
          <p:nvPr/>
        </p:nvSpPr>
        <p:spPr>
          <a:xfrm>
            <a:off x="1585474" y="5943491"/>
            <a:ext cx="7556938" cy="646331"/>
          </a:xfrm>
          <a:prstGeom prst="rect">
            <a:avLst/>
          </a:prstGeom>
          <a:noFill/>
        </p:spPr>
        <p:txBody>
          <a:bodyPr wrap="square" rtlCol="0">
            <a:spAutoFit/>
          </a:bodyPr>
          <a:lstStyle/>
          <a:p>
            <a:r>
              <a:rPr lang="en-US">
                <a:hlinkClick r:id="rId3"/>
              </a:rPr>
              <a:t>https://www.cdc.gov/mmwr/volumes/72/wr/mm7234a4.htm</a:t>
            </a:r>
            <a:endParaRPr lang="en-US"/>
          </a:p>
          <a:p>
            <a:endParaRPr lang="en-US"/>
          </a:p>
        </p:txBody>
      </p:sp>
    </p:spTree>
    <p:extLst>
      <p:ext uri="{BB962C8B-B14F-4D97-AF65-F5344CB8AC3E}">
        <p14:creationId xmlns:p14="http://schemas.microsoft.com/office/powerpoint/2010/main" val="31051230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BA5E-0BED-F910-1D59-0210EA5E27BE}"/>
              </a:ext>
            </a:extLst>
          </p:cNvPr>
          <p:cNvSpPr>
            <a:spLocks noGrp="1"/>
          </p:cNvSpPr>
          <p:nvPr>
            <p:ph type="title"/>
          </p:nvPr>
        </p:nvSpPr>
        <p:spPr/>
        <p:txBody>
          <a:bodyPr/>
          <a:lstStyle/>
          <a:p>
            <a:r>
              <a:rPr lang="en-US">
                <a:solidFill>
                  <a:schemeClr val="accent5">
                    <a:lumMod val="60000"/>
                    <a:lumOff val="40000"/>
                  </a:schemeClr>
                </a:solidFill>
              </a:rPr>
              <a:t>Nirsevimab use in Young Children</a:t>
            </a:r>
          </a:p>
        </p:txBody>
      </p:sp>
      <p:sp>
        <p:nvSpPr>
          <p:cNvPr id="3" name="Content Placeholder 2">
            <a:extLst>
              <a:ext uri="{FF2B5EF4-FFF2-40B4-BE49-F238E27FC236}">
                <a16:creationId xmlns:a16="http://schemas.microsoft.com/office/drawing/2014/main" id="{D3E19428-06B3-9C78-59F5-5A844B917D66}"/>
              </a:ext>
            </a:extLst>
          </p:cNvPr>
          <p:cNvSpPr>
            <a:spLocks noGrp="1"/>
          </p:cNvSpPr>
          <p:nvPr>
            <p:ph idx="1"/>
          </p:nvPr>
        </p:nvSpPr>
        <p:spPr>
          <a:xfrm>
            <a:off x="414670" y="1825625"/>
            <a:ext cx="11387470" cy="4351338"/>
          </a:xfrm>
        </p:spPr>
        <p:txBody>
          <a:bodyPr>
            <a:normAutofit fontScale="92500" lnSpcReduction="20000"/>
          </a:bodyPr>
          <a:lstStyle/>
          <a:p>
            <a:r>
              <a:rPr lang="en-US" b="0" i="0" u="sng">
                <a:solidFill>
                  <a:schemeClr val="tx1"/>
                </a:solidFill>
                <a:effectLst/>
                <a:latin typeface="Open Sans" panose="020B0606030504020204" pitchFamily="34" charset="0"/>
              </a:rPr>
              <a:t>Timing: </a:t>
            </a:r>
            <a:r>
              <a:rPr lang="en-US" b="0" i="0">
                <a:solidFill>
                  <a:schemeClr val="tx1"/>
                </a:solidFill>
                <a:effectLst/>
                <a:latin typeface="Open Sans" panose="020B0606030504020204" pitchFamily="34" charset="0"/>
              </a:rPr>
              <a:t>On the basis of pre–COVID-19 pandemic patterns, nirsevimab could be administered in most of the continental United States from October through the end of March. Infants born shortly before or during the RSV season should receive nirsevimab within 1 week of birth. </a:t>
            </a:r>
          </a:p>
          <a:p>
            <a:pPr lvl="1"/>
            <a:r>
              <a:rPr lang="en-US" b="0" i="0">
                <a:solidFill>
                  <a:schemeClr val="tx1"/>
                </a:solidFill>
                <a:effectLst/>
                <a:latin typeface="Open Sans" panose="020B0606030504020204" pitchFamily="34" charset="0"/>
              </a:rPr>
              <a:t>Nirsevimab administration can occur during the birth hospitalization or in the outpatient setting. </a:t>
            </a:r>
          </a:p>
          <a:p>
            <a:pPr lvl="1"/>
            <a:r>
              <a:rPr lang="en-US" b="0" i="0">
                <a:solidFill>
                  <a:schemeClr val="tx1"/>
                </a:solidFill>
                <a:effectLst/>
                <a:latin typeface="Open Sans" panose="020B0606030504020204" pitchFamily="34" charset="0"/>
              </a:rPr>
              <a:t>Optimal timing for nirsevimab administration is shortly before the RSV season begins; however, nirsevimab may be administered to age-eligible infants and children who have not yet received a dose at any time during the season. </a:t>
            </a:r>
          </a:p>
          <a:p>
            <a:r>
              <a:rPr lang="en-US" u="sng">
                <a:solidFill>
                  <a:schemeClr val="tx1"/>
                </a:solidFill>
                <a:latin typeface="Open Sans" panose="020B0606030504020204" pitchFamily="34" charset="0"/>
              </a:rPr>
              <a:t>Dosing: </a:t>
            </a:r>
            <a:r>
              <a:rPr lang="en-US" b="0" i="0">
                <a:solidFill>
                  <a:schemeClr val="tx1"/>
                </a:solidFill>
                <a:effectLst/>
                <a:latin typeface="Open Sans" panose="020B0606030504020204" pitchFamily="34" charset="0"/>
              </a:rPr>
              <a:t>Only a single dose of nirsevimab is recommended for an RSV season. Infants with prolonged birth hospitalizations related to prematurity or other causes should receive nirsevimab shortly before or promptly after hospital discharge</a:t>
            </a:r>
            <a:endParaRPr lang="en-US">
              <a:solidFill>
                <a:schemeClr val="tx1"/>
              </a:solidFill>
            </a:endParaRPr>
          </a:p>
        </p:txBody>
      </p:sp>
      <p:sp>
        <p:nvSpPr>
          <p:cNvPr id="4" name="Footer Placeholder 3">
            <a:extLst>
              <a:ext uri="{FF2B5EF4-FFF2-40B4-BE49-F238E27FC236}">
                <a16:creationId xmlns:a16="http://schemas.microsoft.com/office/drawing/2014/main" id="{BA81B977-3596-B981-C827-B375C8208821}"/>
              </a:ext>
            </a:extLst>
          </p:cNvPr>
          <p:cNvSpPr>
            <a:spLocks noGrp="1"/>
          </p:cNvSpPr>
          <p:nvPr>
            <p:ph type="ftr" sz="quarter" idx="11"/>
          </p:nvPr>
        </p:nvSpPr>
        <p:spPr/>
        <p:txBody>
          <a:bodyPr/>
          <a:lstStyle/>
          <a:p>
            <a:r>
              <a:rPr lang="en-US"/>
              <a:t>November 2023</a:t>
            </a:r>
          </a:p>
        </p:txBody>
      </p:sp>
      <p:sp>
        <p:nvSpPr>
          <p:cNvPr id="5" name="Slide Number Placeholder 4">
            <a:extLst>
              <a:ext uri="{FF2B5EF4-FFF2-40B4-BE49-F238E27FC236}">
                <a16:creationId xmlns:a16="http://schemas.microsoft.com/office/drawing/2014/main" id="{F29F95CC-8A7F-E0B8-2BDF-016FB963345D}"/>
              </a:ext>
            </a:extLst>
          </p:cNvPr>
          <p:cNvSpPr>
            <a:spLocks noGrp="1"/>
          </p:cNvSpPr>
          <p:nvPr>
            <p:ph type="sldNum" sz="quarter" idx="12"/>
          </p:nvPr>
        </p:nvSpPr>
        <p:spPr/>
        <p:txBody>
          <a:bodyPr/>
          <a:lstStyle/>
          <a:p>
            <a:fld id="{DBD16549-3B63-FA44-8969-CFA439350DCD}" type="slidenum">
              <a:rPr lang="en-US" smtClean="0"/>
              <a:t>88</a:t>
            </a:fld>
            <a:endParaRPr lang="en-US"/>
          </a:p>
        </p:txBody>
      </p:sp>
      <p:sp>
        <p:nvSpPr>
          <p:cNvPr id="6" name="TextBox 5">
            <a:extLst>
              <a:ext uri="{FF2B5EF4-FFF2-40B4-BE49-F238E27FC236}">
                <a16:creationId xmlns:a16="http://schemas.microsoft.com/office/drawing/2014/main" id="{24792305-F1E3-E177-2FE1-B330B4AEA72A}"/>
              </a:ext>
            </a:extLst>
          </p:cNvPr>
          <p:cNvSpPr txBox="1"/>
          <p:nvPr/>
        </p:nvSpPr>
        <p:spPr>
          <a:xfrm>
            <a:off x="546100" y="6169709"/>
            <a:ext cx="4914900" cy="646331"/>
          </a:xfrm>
          <a:prstGeom prst="rect">
            <a:avLst/>
          </a:prstGeom>
          <a:noFill/>
        </p:spPr>
        <p:txBody>
          <a:bodyPr wrap="square" rtlCol="0">
            <a:spAutoFit/>
          </a:bodyPr>
          <a:lstStyle/>
          <a:p>
            <a:r>
              <a:rPr lang="en-US">
                <a:hlinkClick r:id="rId3"/>
              </a:rPr>
              <a:t>https://www.cdc.gov/mmwr/volumes/72/wr/mm7234a4.htm</a:t>
            </a:r>
            <a:endParaRPr lang="en-US"/>
          </a:p>
        </p:txBody>
      </p:sp>
    </p:spTree>
    <p:extLst>
      <p:ext uri="{BB962C8B-B14F-4D97-AF65-F5344CB8AC3E}">
        <p14:creationId xmlns:p14="http://schemas.microsoft.com/office/powerpoint/2010/main" val="15621711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BC6F-E596-853A-0461-8E3348778831}"/>
              </a:ext>
            </a:extLst>
          </p:cNvPr>
          <p:cNvSpPr>
            <a:spLocks noGrp="1"/>
          </p:cNvSpPr>
          <p:nvPr>
            <p:ph type="title"/>
          </p:nvPr>
        </p:nvSpPr>
        <p:spPr/>
        <p:txBody>
          <a:bodyPr>
            <a:normAutofit fontScale="90000"/>
          </a:bodyPr>
          <a:lstStyle/>
          <a:p>
            <a:r>
              <a:rPr lang="en-US">
                <a:solidFill>
                  <a:schemeClr val="accent5">
                    <a:lumMod val="60000"/>
                    <a:lumOff val="40000"/>
                  </a:schemeClr>
                </a:solidFill>
              </a:rPr>
              <a:t>Nirsevimab (Precautions and Contraindications)</a:t>
            </a:r>
          </a:p>
        </p:txBody>
      </p:sp>
      <p:sp>
        <p:nvSpPr>
          <p:cNvPr id="3" name="Content Placeholder 2">
            <a:extLst>
              <a:ext uri="{FF2B5EF4-FFF2-40B4-BE49-F238E27FC236}">
                <a16:creationId xmlns:a16="http://schemas.microsoft.com/office/drawing/2014/main" id="{E4FEF34E-CE03-7D5A-15EF-B9BC0081ECEC}"/>
              </a:ext>
            </a:extLst>
          </p:cNvPr>
          <p:cNvSpPr>
            <a:spLocks noGrp="1"/>
          </p:cNvSpPr>
          <p:nvPr>
            <p:ph idx="1"/>
          </p:nvPr>
        </p:nvSpPr>
        <p:spPr>
          <a:xfrm>
            <a:off x="520700" y="1825625"/>
            <a:ext cx="10833100" cy="4351338"/>
          </a:xfrm>
        </p:spPr>
        <p:txBody>
          <a:bodyPr>
            <a:normAutofit fontScale="85000" lnSpcReduction="20000"/>
          </a:bodyPr>
          <a:lstStyle/>
          <a:p>
            <a:pPr algn="l"/>
            <a:r>
              <a:rPr lang="en-US" b="0" i="0">
                <a:solidFill>
                  <a:schemeClr val="tx1"/>
                </a:solidFill>
                <a:effectLst/>
                <a:latin typeface="Open Sans" panose="020B0606030504020204" pitchFamily="34" charset="0"/>
              </a:rPr>
              <a:t>When administering nirsevimab to children with increased risk for bleeding, providers should follow ACIP’s general best practice guidelines for immunization </a:t>
            </a:r>
          </a:p>
          <a:p>
            <a:pPr algn="l"/>
            <a:r>
              <a:rPr lang="en-US" b="0" i="0">
                <a:solidFill>
                  <a:schemeClr val="tx1"/>
                </a:solidFill>
                <a:effectLst/>
                <a:latin typeface="Open Sans" panose="020B0606030504020204" pitchFamily="34" charset="0"/>
              </a:rPr>
              <a:t>Nirsevimab is contraindicated in persons with a history of severe allergic reaction (e.g., anaphylaxis) after a previous dose or to a product component. </a:t>
            </a:r>
          </a:p>
          <a:p>
            <a:pPr algn="l"/>
            <a:r>
              <a:rPr lang="en-US" b="0" i="0">
                <a:solidFill>
                  <a:schemeClr val="tx1"/>
                </a:solidFill>
                <a:effectLst/>
                <a:latin typeface="Open Sans" panose="020B0606030504020204" pitchFamily="34" charset="0"/>
              </a:rPr>
              <a:t>Adverse reactions might occur after administration of nirsevimab alone; these reactions may be reported to MedWatch online (</a:t>
            </a:r>
            <a:r>
              <a:rPr lang="en-US" b="0" i="0" u="sng">
                <a:solidFill>
                  <a:schemeClr val="tx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https://www.fda.gov/medwatch</a:t>
            </a:r>
            <a:r>
              <a:rPr lang="en-US" b="0" i="0">
                <a:solidFill>
                  <a:schemeClr val="tx1"/>
                </a:solidFill>
                <a:effectLst/>
                <a:latin typeface="Open Sans" panose="020B0606030504020204" pitchFamily="34" charset="0"/>
              </a:rPr>
              <a:t>), by fax, by mail, or by contacting FDA at 1-800-FDA-1088.</a:t>
            </a:r>
          </a:p>
          <a:p>
            <a:pPr algn="l"/>
            <a:r>
              <a:rPr lang="en-US" b="0" i="0">
                <a:solidFill>
                  <a:schemeClr val="tx1"/>
                </a:solidFill>
                <a:effectLst/>
                <a:latin typeface="Open Sans" panose="020B0606030504020204" pitchFamily="34" charset="0"/>
              </a:rPr>
              <a:t>Adverse reactions might occur after the coadministration of nirsevimab with a vaccine; these reactions should be reported to the Vaccine Adverse Event Reporting System (VAERS), and reports should specify that the patient received nirsevimab on the VAERS form.</a:t>
            </a:r>
          </a:p>
          <a:p>
            <a:endParaRPr lang="en-US"/>
          </a:p>
        </p:txBody>
      </p:sp>
      <p:sp>
        <p:nvSpPr>
          <p:cNvPr id="4" name="Footer Placeholder 3">
            <a:extLst>
              <a:ext uri="{FF2B5EF4-FFF2-40B4-BE49-F238E27FC236}">
                <a16:creationId xmlns:a16="http://schemas.microsoft.com/office/drawing/2014/main" id="{DBA003A1-A8C6-0174-187B-C7E0738206C9}"/>
              </a:ext>
            </a:extLst>
          </p:cNvPr>
          <p:cNvSpPr>
            <a:spLocks noGrp="1"/>
          </p:cNvSpPr>
          <p:nvPr>
            <p:ph type="ftr" sz="quarter" idx="11"/>
          </p:nvPr>
        </p:nvSpPr>
        <p:spPr/>
        <p:txBody>
          <a:bodyPr/>
          <a:lstStyle/>
          <a:p>
            <a:r>
              <a:rPr lang="en-US"/>
              <a:t>November 2023</a:t>
            </a:r>
          </a:p>
        </p:txBody>
      </p:sp>
      <p:sp>
        <p:nvSpPr>
          <p:cNvPr id="5" name="Slide Number Placeholder 4">
            <a:extLst>
              <a:ext uri="{FF2B5EF4-FFF2-40B4-BE49-F238E27FC236}">
                <a16:creationId xmlns:a16="http://schemas.microsoft.com/office/drawing/2014/main" id="{A2BA40FA-43BC-5798-ACFC-60D30AA01342}"/>
              </a:ext>
            </a:extLst>
          </p:cNvPr>
          <p:cNvSpPr>
            <a:spLocks noGrp="1"/>
          </p:cNvSpPr>
          <p:nvPr>
            <p:ph type="sldNum" sz="quarter" idx="12"/>
          </p:nvPr>
        </p:nvSpPr>
        <p:spPr/>
        <p:txBody>
          <a:bodyPr/>
          <a:lstStyle/>
          <a:p>
            <a:fld id="{DBD16549-3B63-FA44-8969-CFA439350DCD}" type="slidenum">
              <a:rPr lang="en-US" smtClean="0"/>
              <a:t>89</a:t>
            </a:fld>
            <a:endParaRPr lang="en-US"/>
          </a:p>
        </p:txBody>
      </p:sp>
      <p:sp>
        <p:nvSpPr>
          <p:cNvPr id="6" name="TextBox 5">
            <a:extLst>
              <a:ext uri="{FF2B5EF4-FFF2-40B4-BE49-F238E27FC236}">
                <a16:creationId xmlns:a16="http://schemas.microsoft.com/office/drawing/2014/main" id="{4F6683FB-CB19-CEEC-D6A5-DA1FE1B2633D}"/>
              </a:ext>
            </a:extLst>
          </p:cNvPr>
          <p:cNvSpPr txBox="1"/>
          <p:nvPr/>
        </p:nvSpPr>
        <p:spPr>
          <a:xfrm>
            <a:off x="114300" y="6086198"/>
            <a:ext cx="5295900" cy="646331"/>
          </a:xfrm>
          <a:prstGeom prst="rect">
            <a:avLst/>
          </a:prstGeom>
          <a:noFill/>
        </p:spPr>
        <p:txBody>
          <a:bodyPr wrap="square" rtlCol="0">
            <a:spAutoFit/>
          </a:bodyPr>
          <a:lstStyle/>
          <a:p>
            <a:r>
              <a:rPr lang="en-US">
                <a:hlinkClick r:id="rId3"/>
              </a:rPr>
              <a:t>https://www.cdc.gov/mmwr/volumes/72/wr/mm7234a4.htm</a:t>
            </a:r>
            <a:endParaRPr lang="en-US"/>
          </a:p>
        </p:txBody>
      </p:sp>
    </p:spTree>
    <p:extLst>
      <p:ext uri="{BB962C8B-B14F-4D97-AF65-F5344CB8AC3E}">
        <p14:creationId xmlns:p14="http://schemas.microsoft.com/office/powerpoint/2010/main" val="315544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1981200" y="196298"/>
            <a:ext cx="8458200" cy="857250"/>
          </a:xfrm>
        </p:spPr>
        <p:txBody>
          <a:bodyPr>
            <a:noAutofit/>
          </a:bodyPr>
          <a:lstStyle/>
          <a:p>
            <a:pPr algn="ctr" eaLnBrk="1" hangingPunct="1"/>
            <a:r>
              <a:rPr lang="en-US" sz="3200">
                <a:solidFill>
                  <a:srgbClr val="FFFF99"/>
                </a:solidFill>
              </a:rPr>
              <a:t>Diphtheria, Tetanus and Pertussis Vaccines </a:t>
            </a:r>
            <a:br>
              <a:rPr lang="en-US" sz="3200">
                <a:solidFill>
                  <a:srgbClr val="FFFF99"/>
                </a:solidFill>
              </a:rPr>
            </a:br>
            <a:r>
              <a:rPr lang="en-US" sz="3200">
                <a:solidFill>
                  <a:srgbClr val="FFFF99"/>
                </a:solidFill>
              </a:rPr>
              <a:t>for Children</a:t>
            </a:r>
          </a:p>
        </p:txBody>
      </p:sp>
      <p:sp>
        <p:nvSpPr>
          <p:cNvPr id="196610" name="Rectangle 4"/>
          <p:cNvSpPr>
            <a:spLocks noGrp="1" noChangeArrowheads="1"/>
          </p:cNvSpPr>
          <p:nvPr>
            <p:ph type="body" idx="4294967295"/>
          </p:nvPr>
        </p:nvSpPr>
        <p:spPr>
          <a:xfrm>
            <a:off x="1053279" y="1259163"/>
            <a:ext cx="9430253" cy="4732061"/>
          </a:xfrm>
        </p:spPr>
        <p:txBody>
          <a:bodyPr>
            <a:normAutofit/>
          </a:bodyPr>
          <a:lstStyle/>
          <a:p>
            <a:pPr eaLnBrk="1" hangingPunct="1">
              <a:buFontTx/>
              <a:buNone/>
            </a:pPr>
            <a:r>
              <a:rPr lang="en-US" sz="2400" b="1"/>
              <a:t>                              ACIP Recommendations</a:t>
            </a:r>
          </a:p>
          <a:p>
            <a:pPr eaLnBrk="1" hangingPunct="1">
              <a:buFontTx/>
              <a:buNone/>
            </a:pPr>
            <a:endParaRPr lang="en-US" sz="2400" b="1"/>
          </a:p>
          <a:p>
            <a:pPr eaLnBrk="1" hangingPunct="1">
              <a:buFontTx/>
              <a:buNone/>
            </a:pPr>
            <a:r>
              <a:rPr lang="en-US" sz="2400" b="1"/>
              <a:t>DTaP vaccine</a:t>
            </a:r>
          </a:p>
          <a:p>
            <a:pPr marL="457200" lvl="1" indent="0" eaLnBrk="1" hangingPunct="1">
              <a:buClr>
                <a:srgbClr val="FFFFCC"/>
              </a:buClr>
              <a:buNone/>
            </a:pPr>
            <a:endParaRPr lang="en-US"/>
          </a:p>
          <a:p>
            <a:pPr lvl="1" eaLnBrk="1" hangingPunct="1">
              <a:buClr>
                <a:srgbClr val="FFFFCC"/>
              </a:buClr>
              <a:buFont typeface="Arial" panose="020B0604020202020204" pitchFamily="34" charset="0"/>
              <a:buChar char="•"/>
            </a:pPr>
            <a:r>
              <a:rPr lang="en-US"/>
              <a:t>Recommended for children ages 6 weeks through 6 years</a:t>
            </a:r>
          </a:p>
          <a:p>
            <a:pPr lvl="1" eaLnBrk="1" hangingPunct="1">
              <a:buClr>
                <a:srgbClr val="FFFFCC"/>
              </a:buClr>
              <a:buFont typeface="Arial" panose="020B0604020202020204" pitchFamily="34" charset="0"/>
              <a:buChar char="•"/>
            </a:pPr>
            <a:r>
              <a:rPr lang="en-US"/>
              <a:t>Administered as a 3-dose primary series at ages 2, 4, and 6 months</a:t>
            </a:r>
          </a:p>
          <a:p>
            <a:pPr lvl="1" eaLnBrk="1" hangingPunct="1">
              <a:buClr>
                <a:srgbClr val="FFFFCC"/>
              </a:buClr>
              <a:buFont typeface="Arial" panose="020B0604020202020204" pitchFamily="34" charset="0"/>
              <a:buChar char="•"/>
            </a:pPr>
            <a:r>
              <a:rPr lang="en-US"/>
              <a:t>Booster doses at 15-18 months and 4-6 years </a:t>
            </a:r>
          </a:p>
          <a:p>
            <a:pPr lvl="1" eaLnBrk="1" hangingPunct="1">
              <a:buClr>
                <a:srgbClr val="FFFFCC"/>
              </a:buClr>
              <a:buFont typeface="Arial" panose="020B0604020202020204" pitchFamily="34" charset="0"/>
              <a:buChar char="•"/>
            </a:pPr>
            <a:r>
              <a:rPr lang="en-US"/>
              <a:t>NOT recommended for children 7 years and older</a:t>
            </a:r>
          </a:p>
          <a:p>
            <a:pPr lvl="1" eaLnBrk="1" hangingPunct="1">
              <a:buClr>
                <a:srgbClr val="FFFFCC"/>
              </a:buClr>
              <a:buFont typeface="Arial" panose="020B0604020202020204" pitchFamily="34" charset="0"/>
              <a:buChar char="•"/>
            </a:pPr>
            <a:endParaRPr lang="en-US" sz="2000"/>
          </a:p>
          <a:p>
            <a:pPr marL="457200" lvl="1" indent="0" eaLnBrk="1" hangingPunct="1">
              <a:buClr>
                <a:srgbClr val="FFFFCC"/>
              </a:buClr>
              <a:buNone/>
            </a:pPr>
            <a:endParaRPr lang="en-US" sz="2000"/>
          </a:p>
          <a:p>
            <a:pPr marL="457200" lvl="1" indent="0" eaLnBrk="1" hangingPunct="1">
              <a:buClr>
                <a:srgbClr val="FFFFCC"/>
              </a:buClr>
              <a:buNone/>
            </a:pPr>
            <a:endParaRPr lang="en-US" sz="2000"/>
          </a:p>
          <a:p>
            <a:pPr marL="457200" lvl="1" indent="0" eaLnBrk="1" hangingPunct="1">
              <a:buClr>
                <a:srgbClr val="FFFFCC"/>
              </a:buClr>
              <a:buNone/>
            </a:pPr>
            <a:endParaRPr lang="en-US" sz="2000"/>
          </a:p>
          <a:p>
            <a:pPr marL="457200" lvl="1" indent="0" eaLnBrk="1" hangingPunct="1">
              <a:buClr>
                <a:srgbClr val="FFFFCC"/>
              </a:buClr>
              <a:buNone/>
            </a:pPr>
            <a:endParaRPr lang="en-US" sz="1500"/>
          </a:p>
          <a:p>
            <a:pPr lvl="1" eaLnBrk="1" hangingPunct="1">
              <a:buClr>
                <a:srgbClr val="FFFFCC"/>
              </a:buClr>
              <a:buFont typeface="Arial" panose="020B0604020202020204" pitchFamily="34" charset="0"/>
              <a:buChar char="•"/>
            </a:pPr>
            <a:endParaRPr lang="en-US" sz="2000"/>
          </a:p>
        </p:txBody>
      </p:sp>
      <p:sp>
        <p:nvSpPr>
          <p:cNvPr id="265221" name="Text Box 5"/>
          <p:cNvSpPr txBox="1">
            <a:spLocks noChangeArrowheads="1"/>
          </p:cNvSpPr>
          <p:nvPr/>
        </p:nvSpPr>
        <p:spPr bwMode="auto">
          <a:xfrm>
            <a:off x="2131265" y="3680328"/>
            <a:ext cx="8458200" cy="823302"/>
          </a:xfrm>
          <a:prstGeom prst="rect">
            <a:avLst/>
          </a:prstGeom>
          <a:noFill/>
          <a:ln w="9525">
            <a:noFill/>
            <a:miter lim="800000"/>
            <a:headEnd/>
            <a:tailEnd/>
          </a:ln>
        </p:spPr>
        <p:txBody>
          <a:bodyPr wrap="square">
            <a:spAutoFit/>
          </a:bodyPr>
          <a:lstStyle/>
          <a:p>
            <a:pPr marL="0" lvl="1" defTabSz="685800">
              <a:spcBef>
                <a:spcPts val="900"/>
              </a:spcBef>
              <a:buClr>
                <a:srgbClr val="FFFFCC"/>
              </a:buClr>
            </a:pPr>
            <a:r>
              <a:rPr lang="en-US" sz="2000" kern="0">
                <a:latin typeface="Calibri" pitchFamily="34" charset="0"/>
              </a:rPr>
              <a:t> </a:t>
            </a:r>
          </a:p>
          <a:p>
            <a:pPr marL="0" lvl="1" defTabSz="685800">
              <a:spcBef>
                <a:spcPts val="900"/>
              </a:spcBef>
              <a:buClr>
                <a:srgbClr val="FFFFCC"/>
              </a:buClr>
            </a:pPr>
            <a:r>
              <a:rPr lang="en-US" sz="2000" kern="0">
                <a:latin typeface="Calibri" pitchFamily="34" charset="0"/>
              </a:rPr>
              <a:t>	</a:t>
            </a:r>
            <a:endParaRPr lang="en-US" sz="2000" b="1" kern="0">
              <a:latin typeface="Calibri" pitchFamily="34" charset="0"/>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9</a:t>
            </a:fld>
            <a:endParaRPr lang="en-US"/>
          </a:p>
        </p:txBody>
      </p:sp>
      <p:sp>
        <p:nvSpPr>
          <p:cNvPr id="6" name="Footer Placeholder 5">
            <a:extLst>
              <a:ext uri="{FF2B5EF4-FFF2-40B4-BE49-F238E27FC236}">
                <a16:creationId xmlns:a16="http://schemas.microsoft.com/office/drawing/2014/main" id="{6EEDD407-CB2C-FB44-B4CC-A251A7C3A4FB}"/>
              </a:ext>
            </a:extLst>
          </p:cNvPr>
          <p:cNvSpPr>
            <a:spLocks noGrp="1"/>
          </p:cNvSpPr>
          <p:nvPr>
            <p:ph type="ftr" sz="quarter" idx="11"/>
          </p:nvPr>
        </p:nvSpPr>
        <p:spPr>
          <a:xfrm>
            <a:off x="1981200" y="5991226"/>
            <a:ext cx="7939177" cy="730250"/>
          </a:xfrm>
        </p:spPr>
        <p:txBody>
          <a:bodyPr/>
          <a:lstStyle/>
          <a:p>
            <a:r>
              <a:rPr lang="en-US" sz="1800">
                <a:hlinkClick r:id="rId3"/>
              </a:rPr>
              <a:t>November 2023</a:t>
            </a:r>
            <a:endParaRPr lang="en-US"/>
          </a:p>
        </p:txBody>
      </p:sp>
    </p:spTree>
    <p:extLst>
      <p:ext uri="{BB962C8B-B14F-4D97-AF65-F5344CB8AC3E}">
        <p14:creationId xmlns:p14="http://schemas.microsoft.com/office/powerpoint/2010/main" val="364485213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6BD0A-1498-0397-E49F-790E89A99735}"/>
              </a:ext>
            </a:extLst>
          </p:cNvPr>
          <p:cNvSpPr>
            <a:spLocks noGrp="1"/>
          </p:cNvSpPr>
          <p:nvPr>
            <p:ph type="title"/>
          </p:nvPr>
        </p:nvSpPr>
        <p:spPr/>
        <p:txBody>
          <a:bodyPr>
            <a:normAutofit/>
          </a:bodyPr>
          <a:lstStyle/>
          <a:p>
            <a:r>
              <a:rPr lang="en-US" sz="2800">
                <a:solidFill>
                  <a:schemeClr val="accent5">
                    <a:lumMod val="60000"/>
                    <a:lumOff val="40000"/>
                  </a:schemeClr>
                </a:solidFill>
              </a:rPr>
              <a:t>Health Alert Network Regarding Nirsevimab limited availability, Oct 2023</a:t>
            </a:r>
          </a:p>
        </p:txBody>
      </p:sp>
      <p:sp>
        <p:nvSpPr>
          <p:cNvPr id="3" name="Content Placeholder 2">
            <a:extLst>
              <a:ext uri="{FF2B5EF4-FFF2-40B4-BE49-F238E27FC236}">
                <a16:creationId xmlns:a16="http://schemas.microsoft.com/office/drawing/2014/main" id="{7030CD61-708A-DB58-3771-A329E9FC7D53}"/>
              </a:ext>
            </a:extLst>
          </p:cNvPr>
          <p:cNvSpPr>
            <a:spLocks noGrp="1"/>
          </p:cNvSpPr>
          <p:nvPr>
            <p:ph idx="1"/>
          </p:nvPr>
        </p:nvSpPr>
        <p:spPr/>
        <p:txBody>
          <a:bodyPr>
            <a:normAutofit lnSpcReduction="10000"/>
          </a:bodyPr>
          <a:lstStyle/>
          <a:p>
            <a:pPr marL="0" indent="0">
              <a:buNone/>
            </a:pPr>
            <a:r>
              <a:rPr lang="en-US" b="0" i="0">
                <a:solidFill>
                  <a:schemeClr val="tx1"/>
                </a:solidFill>
                <a:effectLst/>
                <a:latin typeface="Open Sans" panose="020B0606030504020204" pitchFamily="34" charset="0"/>
              </a:rPr>
              <a:t>In the context of limited supply during the 2023–2024 RSV season, CDC recommends:</a:t>
            </a:r>
          </a:p>
          <a:p>
            <a:pPr lvl="1"/>
            <a:r>
              <a:rPr lang="en-US" b="0" i="0">
                <a:solidFill>
                  <a:schemeClr val="tx1"/>
                </a:solidFill>
                <a:effectLst/>
                <a:latin typeface="Open Sans" panose="020B0606030504020204" pitchFamily="34" charset="0"/>
              </a:rPr>
              <a:t> prioritizing available nirsevimab 100mg doses for infants at the highest risk for severe RSV disease: young infants (age &lt;6 months) and infants with underlying conditions that place them at highest risk for severe RSV disease. </a:t>
            </a:r>
          </a:p>
          <a:p>
            <a:pPr lvl="1"/>
            <a:r>
              <a:rPr lang="en-US" b="0" i="0">
                <a:solidFill>
                  <a:schemeClr val="tx1"/>
                </a:solidFill>
                <a:effectLst/>
                <a:latin typeface="Open Sans" panose="020B0606030504020204" pitchFamily="34" charset="0"/>
              </a:rPr>
              <a:t>Recommendations for using 50mg doses remain unchanged at this time. </a:t>
            </a:r>
          </a:p>
          <a:p>
            <a:pPr lvl="1"/>
            <a:r>
              <a:rPr lang="en-US" b="0" i="0">
                <a:solidFill>
                  <a:schemeClr val="tx1"/>
                </a:solidFill>
                <a:effectLst/>
                <a:latin typeface="Open Sans" panose="020B0606030504020204" pitchFamily="34" charset="0"/>
              </a:rPr>
              <a:t>Avoid using two 50mg doses for infants weighing ≥5 kilograms (≥11 pounds) to preserve supply of 50mg doses for infants weighing &lt;5 kilograms (&lt;11 pounds). </a:t>
            </a:r>
          </a:p>
          <a:p>
            <a:pPr lvl="1"/>
            <a:r>
              <a:rPr lang="en-US" b="0" i="0">
                <a:solidFill>
                  <a:schemeClr val="tx1"/>
                </a:solidFill>
                <a:effectLst/>
                <a:latin typeface="Open Sans" panose="020B0606030504020204" pitchFamily="34" charset="0"/>
              </a:rPr>
              <a:t>Providers should be aware that some insurers may not cover the cost of two 50mg doses for an individual infant.</a:t>
            </a:r>
            <a:endParaRPr lang="en-US">
              <a:solidFill>
                <a:schemeClr val="tx1"/>
              </a:solidFill>
            </a:endParaRPr>
          </a:p>
        </p:txBody>
      </p:sp>
      <p:sp>
        <p:nvSpPr>
          <p:cNvPr id="5" name="Slide Number Placeholder 4">
            <a:extLst>
              <a:ext uri="{FF2B5EF4-FFF2-40B4-BE49-F238E27FC236}">
                <a16:creationId xmlns:a16="http://schemas.microsoft.com/office/drawing/2014/main" id="{F1A9D837-FC9E-0978-09E5-B2E5D823F421}"/>
              </a:ext>
            </a:extLst>
          </p:cNvPr>
          <p:cNvSpPr>
            <a:spLocks noGrp="1"/>
          </p:cNvSpPr>
          <p:nvPr>
            <p:ph type="sldNum" sz="quarter" idx="12"/>
          </p:nvPr>
        </p:nvSpPr>
        <p:spPr/>
        <p:txBody>
          <a:bodyPr/>
          <a:lstStyle/>
          <a:p>
            <a:fld id="{6D22F896-40B5-4ADD-8801-0D06FADFA095}" type="slidenum">
              <a:rPr lang="en-US" smtClean="0"/>
              <a:t>90</a:t>
            </a:fld>
            <a:endParaRPr lang="en-US"/>
          </a:p>
        </p:txBody>
      </p:sp>
      <p:sp>
        <p:nvSpPr>
          <p:cNvPr id="6" name="TextBox 5">
            <a:extLst>
              <a:ext uri="{FF2B5EF4-FFF2-40B4-BE49-F238E27FC236}">
                <a16:creationId xmlns:a16="http://schemas.microsoft.com/office/drawing/2014/main" id="{AC9F5497-6E5A-0B74-C828-62CE5C73D803}"/>
              </a:ext>
            </a:extLst>
          </p:cNvPr>
          <p:cNvSpPr txBox="1"/>
          <p:nvPr/>
        </p:nvSpPr>
        <p:spPr>
          <a:xfrm>
            <a:off x="3429000" y="6311900"/>
            <a:ext cx="6070600" cy="369332"/>
          </a:xfrm>
          <a:prstGeom prst="rect">
            <a:avLst/>
          </a:prstGeom>
          <a:noFill/>
        </p:spPr>
        <p:txBody>
          <a:bodyPr wrap="square" rtlCol="0">
            <a:spAutoFit/>
          </a:bodyPr>
          <a:lstStyle/>
          <a:p>
            <a:r>
              <a:rPr lang="en-US"/>
              <a:t>https://</a:t>
            </a:r>
            <a:r>
              <a:rPr lang="en-US" err="1"/>
              <a:t>emergency.cdc.gov</a:t>
            </a:r>
            <a:r>
              <a:rPr lang="en-US"/>
              <a:t>/</a:t>
            </a:r>
            <a:r>
              <a:rPr lang="en-US" err="1"/>
              <a:t>han</a:t>
            </a:r>
            <a:r>
              <a:rPr lang="en-US"/>
              <a:t>/2023/han00499.asp</a:t>
            </a:r>
          </a:p>
        </p:txBody>
      </p:sp>
      <p:sp>
        <p:nvSpPr>
          <p:cNvPr id="7" name="Footer Placeholder 6">
            <a:extLst>
              <a:ext uri="{FF2B5EF4-FFF2-40B4-BE49-F238E27FC236}">
                <a16:creationId xmlns:a16="http://schemas.microsoft.com/office/drawing/2014/main" id="{D40DD511-DC2C-43D2-8C73-2E89B110775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8895132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BA85-CBEB-0D70-475A-A5A0CF6C4C68}"/>
              </a:ext>
            </a:extLst>
          </p:cNvPr>
          <p:cNvSpPr>
            <a:spLocks noGrp="1"/>
          </p:cNvSpPr>
          <p:nvPr>
            <p:ph type="title"/>
          </p:nvPr>
        </p:nvSpPr>
        <p:spPr/>
        <p:txBody>
          <a:bodyPr>
            <a:normAutofit/>
          </a:bodyPr>
          <a:lstStyle/>
          <a:p>
            <a:r>
              <a:rPr lang="en-US" sz="3200">
                <a:solidFill>
                  <a:schemeClr val="accent5">
                    <a:lumMod val="60000"/>
                    <a:lumOff val="40000"/>
                  </a:schemeClr>
                </a:solidFill>
              </a:rPr>
              <a:t>Health Alert Network Regarding Nirsevimab limited availability, Oct 2023</a:t>
            </a:r>
            <a:endParaRPr lang="en-US" sz="3200"/>
          </a:p>
        </p:txBody>
      </p:sp>
      <p:sp>
        <p:nvSpPr>
          <p:cNvPr id="3" name="Content Placeholder 2">
            <a:extLst>
              <a:ext uri="{FF2B5EF4-FFF2-40B4-BE49-F238E27FC236}">
                <a16:creationId xmlns:a16="http://schemas.microsoft.com/office/drawing/2014/main" id="{320B9A72-25CD-0162-ABE8-098F22312F62}"/>
              </a:ext>
            </a:extLst>
          </p:cNvPr>
          <p:cNvSpPr>
            <a:spLocks noGrp="1"/>
          </p:cNvSpPr>
          <p:nvPr>
            <p:ph idx="1"/>
          </p:nvPr>
        </p:nvSpPr>
        <p:spPr/>
        <p:txBody>
          <a:bodyPr>
            <a:normAutofit fontScale="85000" lnSpcReduction="20000"/>
          </a:bodyPr>
          <a:lstStyle/>
          <a:p>
            <a:r>
              <a:rPr lang="en-US" b="0" i="0">
                <a:solidFill>
                  <a:schemeClr val="tx1"/>
                </a:solidFill>
                <a:effectLst/>
                <a:latin typeface="Open Sans" panose="020B0606030504020204" pitchFamily="34" charset="0"/>
              </a:rPr>
              <a:t>CDC further recommends that providers suspend using nirsevimab in </a:t>
            </a:r>
            <a:r>
              <a:rPr lang="en-US" b="0" i="0" u="sng">
                <a:solidFill>
                  <a:schemeClr val="tx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palivizumab-eligible children</a:t>
            </a:r>
            <a:r>
              <a:rPr lang="en-US" b="0" i="0">
                <a:solidFill>
                  <a:schemeClr val="tx1"/>
                </a:solidFill>
                <a:effectLst/>
                <a:latin typeface="Open Sans" panose="020B0606030504020204" pitchFamily="34" charset="0"/>
              </a:rPr>
              <a:t> aged 8–19 months for the 2023–2024 RSV season. </a:t>
            </a:r>
          </a:p>
          <a:p>
            <a:r>
              <a:rPr lang="en-US" b="0" i="0">
                <a:solidFill>
                  <a:schemeClr val="tx1"/>
                </a:solidFill>
                <a:effectLst/>
                <a:latin typeface="Open Sans" panose="020B0606030504020204" pitchFamily="34" charset="0"/>
              </a:rPr>
              <a:t>These children should receive palivizumab (</a:t>
            </a:r>
            <a:r>
              <a:rPr lang="en-US" b="0" i="0" err="1">
                <a:solidFill>
                  <a:schemeClr val="tx1"/>
                </a:solidFill>
                <a:effectLst/>
                <a:latin typeface="Open Sans" panose="020B0606030504020204" pitchFamily="34" charset="0"/>
              </a:rPr>
              <a:t>Synagis</a:t>
            </a:r>
            <a:r>
              <a:rPr lang="en-US" b="0" i="0">
                <a:solidFill>
                  <a:schemeClr val="tx1"/>
                </a:solidFill>
                <a:effectLst/>
                <a:latin typeface="Open Sans" panose="020B0606030504020204" pitchFamily="34" charset="0"/>
              </a:rPr>
              <a:t>) per the </a:t>
            </a:r>
            <a:r>
              <a:rPr lang="en-US" b="0" i="0" u="sng">
                <a:solidFill>
                  <a:schemeClr val="tx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American Academy of Pediatrics (AAP) recommendations</a:t>
            </a:r>
            <a:r>
              <a:rPr lang="en-US" b="0" i="0">
                <a:solidFill>
                  <a:schemeClr val="tx1"/>
                </a:solidFill>
                <a:effectLst/>
                <a:latin typeface="Open Sans" panose="020B0606030504020204" pitchFamily="34" charset="0"/>
              </a:rPr>
              <a:t>. </a:t>
            </a:r>
          </a:p>
          <a:p>
            <a:r>
              <a:rPr lang="en-US" b="0" i="0">
                <a:solidFill>
                  <a:schemeClr val="tx1"/>
                </a:solidFill>
                <a:effectLst/>
                <a:latin typeface="Open Sans" panose="020B0606030504020204" pitchFamily="34" charset="0"/>
              </a:rPr>
              <a:t>Nirsevimab should continue to be offered to American Indian and Alaska Native children aged 8–19 months who are not palivizumab-eligible and who live in remote regions, where transporting children with severe RSV for escalation of medical care is more challenging or in communities with known high rates of RSV among older infants and toddlers. </a:t>
            </a:r>
          </a:p>
          <a:p>
            <a:r>
              <a:rPr lang="en-US" b="0" i="0">
                <a:solidFill>
                  <a:schemeClr val="tx1"/>
                </a:solidFill>
                <a:effectLst/>
                <a:latin typeface="Open Sans" panose="020B0606030504020204" pitchFamily="34" charset="0"/>
              </a:rPr>
              <a:t>Prenatal care providers should discuss potential nirsevimab supply concerns when counseling pregnant people about </a:t>
            </a:r>
            <a:r>
              <a:rPr lang="en-US" b="0" i="0" err="1">
                <a:solidFill>
                  <a:schemeClr val="tx1"/>
                </a:solidFill>
                <a:effectLst/>
                <a:latin typeface="Open Sans" panose="020B0606030504020204" pitchFamily="34" charset="0"/>
              </a:rPr>
              <a:t>RSVpreF</a:t>
            </a:r>
            <a:r>
              <a:rPr lang="en-US" b="0" i="0">
                <a:solidFill>
                  <a:schemeClr val="tx1"/>
                </a:solidFill>
                <a:effectLst/>
                <a:latin typeface="Open Sans" panose="020B0606030504020204" pitchFamily="34" charset="0"/>
              </a:rPr>
              <a:t> vaccine (</a:t>
            </a:r>
            <a:r>
              <a:rPr lang="en-US" b="0" i="0" err="1">
                <a:solidFill>
                  <a:schemeClr val="tx1"/>
                </a:solidFill>
                <a:effectLst/>
                <a:latin typeface="Open Sans" panose="020B0606030504020204" pitchFamily="34" charset="0"/>
              </a:rPr>
              <a:t>Abrysvo</a:t>
            </a:r>
            <a:r>
              <a:rPr lang="en-US" b="0" i="0">
                <a:solidFill>
                  <a:schemeClr val="tx1"/>
                </a:solidFill>
                <a:effectLst/>
                <a:latin typeface="Open Sans" panose="020B0606030504020204" pitchFamily="34" charset="0"/>
              </a:rPr>
              <a:t>, Pfizer) as maternal vaccination is effective and will reduce the number of infants requiring nirsevimab during the RSV season.</a:t>
            </a:r>
            <a:endParaRPr lang="en-US">
              <a:solidFill>
                <a:schemeClr val="tx1"/>
              </a:solidFill>
            </a:endParaRPr>
          </a:p>
        </p:txBody>
      </p:sp>
      <p:sp>
        <p:nvSpPr>
          <p:cNvPr id="5" name="Slide Number Placeholder 4">
            <a:extLst>
              <a:ext uri="{FF2B5EF4-FFF2-40B4-BE49-F238E27FC236}">
                <a16:creationId xmlns:a16="http://schemas.microsoft.com/office/drawing/2014/main" id="{D757E11D-A67D-F2EF-BCAD-CA2C40CE1542}"/>
              </a:ext>
            </a:extLst>
          </p:cNvPr>
          <p:cNvSpPr>
            <a:spLocks noGrp="1"/>
          </p:cNvSpPr>
          <p:nvPr>
            <p:ph type="sldNum" sz="quarter" idx="12"/>
          </p:nvPr>
        </p:nvSpPr>
        <p:spPr/>
        <p:txBody>
          <a:bodyPr/>
          <a:lstStyle/>
          <a:p>
            <a:fld id="{6D22F896-40B5-4ADD-8801-0D06FADFA095}" type="slidenum">
              <a:rPr lang="en-US" smtClean="0"/>
              <a:t>91</a:t>
            </a:fld>
            <a:endParaRPr lang="en-US"/>
          </a:p>
        </p:txBody>
      </p:sp>
      <p:sp>
        <p:nvSpPr>
          <p:cNvPr id="6" name="Footer Placeholder 5">
            <a:extLst>
              <a:ext uri="{FF2B5EF4-FFF2-40B4-BE49-F238E27FC236}">
                <a16:creationId xmlns:a16="http://schemas.microsoft.com/office/drawing/2014/main" id="{79AAD39F-8DED-B6ED-BA90-2D6EC41C698A}"/>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7239905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0D87-84E5-8CDD-B3F3-5AC31BD4A56E}"/>
              </a:ext>
            </a:extLst>
          </p:cNvPr>
          <p:cNvSpPr>
            <a:spLocks noGrp="1"/>
          </p:cNvSpPr>
          <p:nvPr>
            <p:ph type="title"/>
          </p:nvPr>
        </p:nvSpPr>
        <p:spPr/>
        <p:txBody>
          <a:bodyPr>
            <a:normAutofit fontScale="90000"/>
          </a:bodyPr>
          <a:lstStyle/>
          <a:p>
            <a:r>
              <a:rPr lang="en-US"/>
              <a:t>Frequently Asked Questions- Nirsevimab</a:t>
            </a:r>
          </a:p>
        </p:txBody>
      </p:sp>
      <p:sp>
        <p:nvSpPr>
          <p:cNvPr id="3" name="Content Placeholder 2">
            <a:extLst>
              <a:ext uri="{FF2B5EF4-FFF2-40B4-BE49-F238E27FC236}">
                <a16:creationId xmlns:a16="http://schemas.microsoft.com/office/drawing/2014/main" id="{0D09BEBC-7CE2-E8CA-13FC-E4B648E0DB59}"/>
              </a:ext>
            </a:extLst>
          </p:cNvPr>
          <p:cNvSpPr>
            <a:spLocks noGrp="1"/>
          </p:cNvSpPr>
          <p:nvPr>
            <p:ph idx="1"/>
          </p:nvPr>
        </p:nvSpPr>
        <p:spPr>
          <a:xfrm>
            <a:off x="1120000" y="2141537"/>
            <a:ext cx="10233800" cy="4351338"/>
          </a:xfrm>
        </p:spPr>
        <p:txBody>
          <a:bodyPr/>
          <a:lstStyle/>
          <a:p>
            <a:r>
              <a:rPr lang="en-US"/>
              <a:t>CDC: </a:t>
            </a:r>
            <a:r>
              <a:rPr lang="en-US">
                <a:hlinkClick r:id="rId2"/>
              </a:rPr>
              <a:t>https://www.cdc.gov/vaccines/vpd/rsv/hcp/child.html</a:t>
            </a:r>
            <a:endParaRPr lang="en-US"/>
          </a:p>
          <a:p>
            <a:pPr marL="0" indent="0">
              <a:buNone/>
            </a:pPr>
            <a:r>
              <a:rPr lang="en-US"/>
              <a:t>AND </a:t>
            </a:r>
            <a:r>
              <a:rPr lang="en-US">
                <a:hlinkClick r:id="rId3"/>
              </a:rPr>
              <a:t>https://www.cdc.gov/vaccines/vpd/rsv/hcp/child-faqs.html</a:t>
            </a:r>
            <a:endParaRPr lang="en-US"/>
          </a:p>
          <a:p>
            <a:pPr marL="0" indent="0">
              <a:buNone/>
            </a:pPr>
            <a:endParaRPr lang="en-US"/>
          </a:p>
          <a:p>
            <a:r>
              <a:rPr lang="en-US"/>
              <a:t>AAP: </a:t>
            </a:r>
            <a:r>
              <a:rPr lang="en-US">
                <a:hlinkClick r:id="rId4"/>
              </a:rPr>
              <a:t>https://www.aap.org/en/patient-care/respiratory-syncytial-virus-rsv-prevention/nirsevimab-frequently-asked-questions/?_ga=2.47295983.930835342.1699556459-982398732.1689165195</a:t>
            </a:r>
            <a:endParaRPr lang="en-US"/>
          </a:p>
          <a:p>
            <a:pPr marL="0" indent="0">
              <a:buNone/>
            </a:pPr>
            <a:endParaRPr lang="en-US"/>
          </a:p>
        </p:txBody>
      </p:sp>
      <p:sp>
        <p:nvSpPr>
          <p:cNvPr id="5" name="Slide Number Placeholder 4">
            <a:extLst>
              <a:ext uri="{FF2B5EF4-FFF2-40B4-BE49-F238E27FC236}">
                <a16:creationId xmlns:a16="http://schemas.microsoft.com/office/drawing/2014/main" id="{356A6586-DDE8-B737-62F2-CC1B2B60BE67}"/>
              </a:ext>
            </a:extLst>
          </p:cNvPr>
          <p:cNvSpPr>
            <a:spLocks noGrp="1"/>
          </p:cNvSpPr>
          <p:nvPr>
            <p:ph type="sldNum" sz="quarter" idx="12"/>
          </p:nvPr>
        </p:nvSpPr>
        <p:spPr/>
        <p:txBody>
          <a:bodyPr/>
          <a:lstStyle/>
          <a:p>
            <a:fld id="{6D22F896-40B5-4ADD-8801-0D06FADFA095}" type="slidenum">
              <a:rPr lang="en-US" smtClean="0"/>
              <a:t>92</a:t>
            </a:fld>
            <a:endParaRPr lang="en-US"/>
          </a:p>
        </p:txBody>
      </p:sp>
      <p:sp>
        <p:nvSpPr>
          <p:cNvPr id="6" name="Footer Placeholder 5">
            <a:extLst>
              <a:ext uri="{FF2B5EF4-FFF2-40B4-BE49-F238E27FC236}">
                <a16:creationId xmlns:a16="http://schemas.microsoft.com/office/drawing/2014/main" id="{4F486D07-7459-4CB5-EA17-7F14466F5FB9}"/>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2594519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47D1D-24E4-93AD-B0CF-20EFA7810F23}"/>
              </a:ext>
            </a:extLst>
          </p:cNvPr>
          <p:cNvSpPr>
            <a:spLocks noGrp="1"/>
          </p:cNvSpPr>
          <p:nvPr>
            <p:ph type="title"/>
          </p:nvPr>
        </p:nvSpPr>
        <p:spPr/>
        <p:txBody>
          <a:bodyPr/>
          <a:lstStyle/>
          <a:p>
            <a:r>
              <a:rPr lang="en-US">
                <a:solidFill>
                  <a:schemeClr val="accent5">
                    <a:lumMod val="60000"/>
                    <a:lumOff val="40000"/>
                  </a:schemeClr>
                </a:solidFill>
              </a:rPr>
              <a:t>RSV Vaccine Pregnant People</a:t>
            </a:r>
          </a:p>
        </p:txBody>
      </p:sp>
      <p:sp>
        <p:nvSpPr>
          <p:cNvPr id="3" name="Content Placeholder 2">
            <a:extLst>
              <a:ext uri="{FF2B5EF4-FFF2-40B4-BE49-F238E27FC236}">
                <a16:creationId xmlns:a16="http://schemas.microsoft.com/office/drawing/2014/main" id="{550299EA-7D7C-1AFB-F3D1-4DF9C61CF4C4}"/>
              </a:ext>
            </a:extLst>
          </p:cNvPr>
          <p:cNvSpPr>
            <a:spLocks noGrp="1"/>
          </p:cNvSpPr>
          <p:nvPr>
            <p:ph idx="1"/>
          </p:nvPr>
        </p:nvSpPr>
        <p:spPr/>
        <p:txBody>
          <a:bodyPr>
            <a:normAutofit/>
          </a:bodyPr>
          <a:lstStyle/>
          <a:p>
            <a:r>
              <a:rPr lang="en-US" sz="2600" b="0" i="0">
                <a:solidFill>
                  <a:schemeClr val="tx1"/>
                </a:solidFill>
                <a:effectLst/>
              </a:rPr>
              <a:t>On August 21, 2023, FDA approved the first vaccine for use in pregnant individuals to prevent lower respiratory tract disease (LRTD) and severe LRTD caused by respiratory syncytial virus (RSV) in infants from birth through 6 months of age. </a:t>
            </a:r>
          </a:p>
          <a:p>
            <a:r>
              <a:rPr lang="en-US" sz="2600" b="0" i="0" err="1">
                <a:solidFill>
                  <a:schemeClr val="tx1"/>
                </a:solidFill>
                <a:effectLst/>
              </a:rPr>
              <a:t>Abrysvo</a:t>
            </a:r>
            <a:r>
              <a:rPr lang="en-US" sz="2600" b="0" i="0">
                <a:solidFill>
                  <a:schemeClr val="tx1"/>
                </a:solidFill>
                <a:effectLst/>
              </a:rPr>
              <a:t> (Pfizer) is approved for use at 32 through 36 weeks gestational age of pregnancy. </a:t>
            </a:r>
          </a:p>
          <a:p>
            <a:r>
              <a:rPr lang="en-US" sz="2600" b="0" i="0" err="1">
                <a:solidFill>
                  <a:schemeClr val="tx1"/>
                </a:solidFill>
                <a:effectLst/>
              </a:rPr>
              <a:t>Abrysvo</a:t>
            </a:r>
            <a:r>
              <a:rPr lang="en-US" sz="2600" b="0" i="0">
                <a:solidFill>
                  <a:schemeClr val="tx1"/>
                </a:solidFill>
                <a:effectLst/>
              </a:rPr>
              <a:t> (Pfizer) is administered as a single dose injection into the muscle.</a:t>
            </a:r>
          </a:p>
          <a:p>
            <a:r>
              <a:rPr lang="en-US" sz="2600">
                <a:solidFill>
                  <a:schemeClr val="tx1"/>
                </a:solidFill>
              </a:rPr>
              <a:t>Refer to: </a:t>
            </a:r>
            <a:r>
              <a:rPr lang="en-US" sz="2600">
                <a:solidFill>
                  <a:schemeClr val="tx1"/>
                </a:solidFill>
                <a:hlinkClick r:id="rId2"/>
              </a:rPr>
              <a:t>https://www.cdc.gov/rsv/clinical/index.html</a:t>
            </a:r>
            <a:r>
              <a:rPr lang="en-US" sz="2600">
                <a:solidFill>
                  <a:schemeClr val="tx1"/>
                </a:solidFill>
              </a:rPr>
              <a:t> for ACIP recommendations.</a:t>
            </a:r>
          </a:p>
        </p:txBody>
      </p:sp>
      <p:sp>
        <p:nvSpPr>
          <p:cNvPr id="4" name="Footer Placeholder 3">
            <a:extLst>
              <a:ext uri="{FF2B5EF4-FFF2-40B4-BE49-F238E27FC236}">
                <a16:creationId xmlns:a16="http://schemas.microsoft.com/office/drawing/2014/main" id="{9D9D50CB-35EA-A91A-E5F5-C5A3F52C89A7}"/>
              </a:ext>
            </a:extLst>
          </p:cNvPr>
          <p:cNvSpPr>
            <a:spLocks noGrp="1"/>
          </p:cNvSpPr>
          <p:nvPr>
            <p:ph type="ftr" sz="quarter" idx="11"/>
          </p:nvPr>
        </p:nvSpPr>
        <p:spPr/>
        <p:txBody>
          <a:bodyPr/>
          <a:lstStyle/>
          <a:p>
            <a:r>
              <a:rPr lang="en-US"/>
              <a:t>November 2023</a:t>
            </a:r>
          </a:p>
        </p:txBody>
      </p:sp>
      <p:sp>
        <p:nvSpPr>
          <p:cNvPr id="5" name="Slide Number Placeholder 4">
            <a:extLst>
              <a:ext uri="{FF2B5EF4-FFF2-40B4-BE49-F238E27FC236}">
                <a16:creationId xmlns:a16="http://schemas.microsoft.com/office/drawing/2014/main" id="{90E70FEF-B66B-7BC2-5ABC-4FACEDB897D5}"/>
              </a:ext>
            </a:extLst>
          </p:cNvPr>
          <p:cNvSpPr>
            <a:spLocks noGrp="1"/>
          </p:cNvSpPr>
          <p:nvPr>
            <p:ph type="sldNum" sz="quarter" idx="12"/>
          </p:nvPr>
        </p:nvSpPr>
        <p:spPr/>
        <p:txBody>
          <a:bodyPr/>
          <a:lstStyle/>
          <a:p>
            <a:fld id="{DBD16549-3B63-FA44-8969-CFA439350DCD}" type="slidenum">
              <a:rPr lang="en-US" smtClean="0"/>
              <a:t>93</a:t>
            </a:fld>
            <a:endParaRPr lang="en-US"/>
          </a:p>
        </p:txBody>
      </p:sp>
    </p:spTree>
    <p:extLst>
      <p:ext uri="{BB962C8B-B14F-4D97-AF65-F5344CB8AC3E}">
        <p14:creationId xmlns:p14="http://schemas.microsoft.com/office/powerpoint/2010/main" val="2180533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ctrTitle" idx="4294967295"/>
          </p:nvPr>
        </p:nvSpPr>
        <p:spPr>
          <a:xfrm>
            <a:off x="2438400" y="931696"/>
            <a:ext cx="7772400" cy="838200"/>
          </a:xfrm>
        </p:spPr>
        <p:txBody>
          <a:bodyPr/>
          <a:lstStyle/>
          <a:p>
            <a:pPr algn="l" eaLnBrk="1" hangingPunct="1"/>
            <a:r>
              <a:rPr lang="en-US" sz="4800" b="1" i="1">
                <a:solidFill>
                  <a:srgbClr val="FFFF99"/>
                </a:solidFill>
              </a:rPr>
              <a:t>Test Your Knowledge!</a:t>
            </a:r>
          </a:p>
        </p:txBody>
      </p:sp>
      <p:sp>
        <p:nvSpPr>
          <p:cNvPr id="349187" name="Rectangle 3"/>
          <p:cNvSpPr>
            <a:spLocks noGrp="1" noChangeArrowheads="1"/>
          </p:cNvSpPr>
          <p:nvPr>
            <p:ph type="subTitle" idx="4294967295"/>
          </p:nvPr>
        </p:nvSpPr>
        <p:spPr>
          <a:xfrm>
            <a:off x="2438400" y="2045369"/>
            <a:ext cx="7315200" cy="1981200"/>
          </a:xfrm>
        </p:spPr>
        <p:txBody>
          <a:bodyPr>
            <a:normAutofit lnSpcReduction="10000"/>
          </a:bodyPr>
          <a:lstStyle/>
          <a:p>
            <a:pPr marL="0" indent="0">
              <a:buNone/>
            </a:pPr>
            <a:r>
              <a:rPr lang="en-US" sz="2400"/>
              <a:t>Emily is 12 years old and comes to your office for a physical exam. Her immunizations were up-to-date when she started kindergarten. </a:t>
            </a:r>
          </a:p>
          <a:p>
            <a:pPr marL="0" indent="0">
              <a:buNone/>
            </a:pPr>
            <a:endParaRPr lang="en-US" sz="2400" b="1">
              <a:solidFill>
                <a:srgbClr val="FFFF99"/>
              </a:solidFill>
            </a:endParaRPr>
          </a:p>
          <a:p>
            <a:pPr marL="0" indent="0">
              <a:buNone/>
            </a:pPr>
            <a:r>
              <a:rPr lang="en-US" sz="2400" b="1">
                <a:solidFill>
                  <a:srgbClr val="FFFF99"/>
                </a:solidFill>
              </a:rPr>
              <a:t>What vaccines do you recommend for her?</a:t>
            </a:r>
            <a:endParaRPr lang="en-US" sz="2400">
              <a:solidFill>
                <a:srgbClr val="FFFF99"/>
              </a:solidFill>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94</a:t>
            </a:fld>
            <a:endParaRPr lang="en-US"/>
          </a:p>
        </p:txBody>
      </p:sp>
      <p:sp>
        <p:nvSpPr>
          <p:cNvPr id="4" name="Footer Placeholder 3">
            <a:extLst>
              <a:ext uri="{FF2B5EF4-FFF2-40B4-BE49-F238E27FC236}">
                <a16:creationId xmlns:a16="http://schemas.microsoft.com/office/drawing/2014/main" id="{8CFA0D58-33E4-CF46-8413-CE7C748FEBE4}"/>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09415742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ctrTitle" idx="4294967295"/>
          </p:nvPr>
        </p:nvSpPr>
        <p:spPr>
          <a:xfrm>
            <a:off x="2438400" y="735924"/>
            <a:ext cx="7772400" cy="838200"/>
          </a:xfrm>
        </p:spPr>
        <p:txBody>
          <a:bodyPr/>
          <a:lstStyle/>
          <a:p>
            <a:pPr algn="l" eaLnBrk="1" hangingPunct="1"/>
            <a:r>
              <a:rPr lang="en-US" sz="4800" b="1" i="1">
                <a:solidFill>
                  <a:srgbClr val="FFFF99"/>
                </a:solidFill>
              </a:rPr>
              <a:t>Test Your Knowledge!</a:t>
            </a:r>
          </a:p>
        </p:txBody>
      </p:sp>
      <p:sp>
        <p:nvSpPr>
          <p:cNvPr id="351235" name="Rectangle 3"/>
          <p:cNvSpPr>
            <a:spLocks noGrp="1" noChangeArrowheads="1"/>
          </p:cNvSpPr>
          <p:nvPr>
            <p:ph type="subTitle" idx="4294967295"/>
          </p:nvPr>
        </p:nvSpPr>
        <p:spPr>
          <a:xfrm>
            <a:off x="2398295" y="1902678"/>
            <a:ext cx="7315200" cy="1981200"/>
          </a:xfrm>
        </p:spPr>
        <p:txBody>
          <a:bodyPr>
            <a:normAutofit lnSpcReduction="10000"/>
          </a:bodyPr>
          <a:lstStyle/>
          <a:p>
            <a:pPr marL="0" indent="0">
              <a:buNone/>
            </a:pPr>
            <a:r>
              <a:rPr lang="en-US" sz="2400"/>
              <a:t>Emily is 12 years old and comes to your office for a physical exam. Her immunizations were up-to-date when she started kindergarten. </a:t>
            </a:r>
          </a:p>
          <a:p>
            <a:pPr marL="0" indent="0">
              <a:buNone/>
            </a:pPr>
            <a:endParaRPr lang="en-US" sz="2400" b="1">
              <a:solidFill>
                <a:srgbClr val="FFFF99"/>
              </a:solidFill>
            </a:endParaRPr>
          </a:p>
          <a:p>
            <a:pPr marL="0" indent="0">
              <a:buNone/>
            </a:pPr>
            <a:r>
              <a:rPr lang="en-US" sz="2400" b="1">
                <a:solidFill>
                  <a:srgbClr val="FFFF99"/>
                </a:solidFill>
              </a:rPr>
              <a:t>What vaccines do you recommend for her?</a:t>
            </a:r>
            <a:endParaRPr lang="en-US" sz="2400">
              <a:solidFill>
                <a:srgbClr val="FFFF99"/>
              </a:solidFill>
            </a:endParaRPr>
          </a:p>
        </p:txBody>
      </p:sp>
      <p:sp>
        <p:nvSpPr>
          <p:cNvPr id="351236" name="Text Box 4"/>
          <p:cNvSpPr txBox="1">
            <a:spLocks noChangeArrowheads="1"/>
          </p:cNvSpPr>
          <p:nvPr/>
        </p:nvSpPr>
        <p:spPr bwMode="auto">
          <a:xfrm>
            <a:off x="2438400" y="4540986"/>
            <a:ext cx="7924800" cy="1569660"/>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Tdap, Meningococcal Conjugate, HPV</a:t>
            </a:r>
          </a:p>
          <a:p>
            <a:pPr>
              <a:spcBef>
                <a:spcPct val="50000"/>
              </a:spcBef>
            </a:pPr>
            <a:r>
              <a:rPr lang="en-US" sz="2400">
                <a:solidFill>
                  <a:srgbClr val="FFFFFF"/>
                </a:solidFill>
                <a:latin typeface="Calibri"/>
              </a:rPr>
              <a:t>Influenza vaccine (in the fall), COVID-19 vaccine</a:t>
            </a:r>
          </a:p>
          <a:p>
            <a:pPr>
              <a:spcBef>
                <a:spcPct val="50000"/>
              </a:spcBef>
            </a:pPr>
            <a:endParaRPr lang="en-US" sz="2400">
              <a:solidFill>
                <a:srgbClr val="FFFFFF"/>
              </a:solidFill>
              <a:latin typeface="Calibri"/>
            </a:endParaRPr>
          </a:p>
        </p:txBody>
      </p:sp>
      <p:sp>
        <p:nvSpPr>
          <p:cNvPr id="7" name="TextBox 6"/>
          <p:cNvSpPr txBox="1"/>
          <p:nvPr/>
        </p:nvSpPr>
        <p:spPr>
          <a:xfrm>
            <a:off x="3810000" y="6208296"/>
            <a:ext cx="6400800" cy="307777"/>
          </a:xfrm>
          <a:prstGeom prst="rect">
            <a:avLst/>
          </a:prstGeom>
          <a:noFill/>
        </p:spPr>
        <p:txBody>
          <a:bodyPr>
            <a:spAutoFit/>
          </a:bodyPr>
          <a:lstStyle/>
          <a:p>
            <a:pPr>
              <a:defRPr/>
            </a:pPr>
            <a:r>
              <a:rPr lang="en-US" sz="1400" b="1">
                <a:solidFill>
                  <a:srgbClr val="FFFFFF"/>
                </a:solidFill>
                <a:latin typeface="Calibri"/>
              </a:rPr>
              <a:t>*Current Child and Adolescent Immunization Schedule</a:t>
            </a:r>
          </a:p>
        </p:txBody>
      </p:sp>
      <p:sp>
        <p:nvSpPr>
          <p:cNvPr id="3" name="Slide Number Placeholder 2"/>
          <p:cNvSpPr>
            <a:spLocks noGrp="1"/>
          </p:cNvSpPr>
          <p:nvPr>
            <p:ph type="sldNum" sz="quarter" idx="12"/>
          </p:nvPr>
        </p:nvSpPr>
        <p:spPr/>
        <p:txBody>
          <a:bodyPr/>
          <a:lstStyle/>
          <a:p>
            <a:fld id="{6D22F896-40B5-4ADD-8801-0D06FADFA095}" type="slidenum">
              <a:rPr lang="en-US" smtClean="0"/>
              <a:t>95</a:t>
            </a:fld>
            <a:endParaRPr lang="en-US"/>
          </a:p>
        </p:txBody>
      </p:sp>
      <p:sp>
        <p:nvSpPr>
          <p:cNvPr id="4" name="Footer Placeholder 3">
            <a:extLst>
              <a:ext uri="{FF2B5EF4-FFF2-40B4-BE49-F238E27FC236}">
                <a16:creationId xmlns:a16="http://schemas.microsoft.com/office/drawing/2014/main" id="{D2D312C3-D76B-EB44-BCA8-D86D79FCC41F}"/>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56048223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2"/>
          <p:cNvSpPr txBox="1">
            <a:spLocks noChangeArrowheads="1"/>
          </p:cNvSpPr>
          <p:nvPr/>
        </p:nvSpPr>
        <p:spPr bwMode="auto">
          <a:xfrm>
            <a:off x="2438400" y="2008605"/>
            <a:ext cx="7315200" cy="2586038"/>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p>
          <a:p>
            <a:pPr>
              <a:spcBef>
                <a:spcPct val="50000"/>
              </a:spcBef>
            </a:pPr>
            <a:r>
              <a:rPr lang="en-US" sz="2400" b="1">
                <a:solidFill>
                  <a:srgbClr val="FFFF99"/>
                </a:solidFill>
                <a:latin typeface="Calibri"/>
              </a:rPr>
              <a:t>What vaccines are recommended now</a:t>
            </a:r>
            <a:r>
              <a:rPr lang="en-US" sz="2400" b="1">
                <a:solidFill>
                  <a:srgbClr val="FFFFCC"/>
                </a:solidFill>
                <a:latin typeface="Calibri"/>
              </a:rPr>
              <a:t>?</a:t>
            </a:r>
          </a:p>
        </p:txBody>
      </p:sp>
      <p:sp>
        <p:nvSpPr>
          <p:cNvPr id="5" name="Rectangle 4"/>
          <p:cNvSpPr/>
          <p:nvPr/>
        </p:nvSpPr>
        <p:spPr>
          <a:xfrm>
            <a:off x="2438400" y="823411"/>
            <a:ext cx="5767388" cy="831850"/>
          </a:xfrm>
          <a:prstGeom prst="rect">
            <a:avLst/>
          </a:prstGeom>
        </p:spPr>
        <p:txBody>
          <a:bodyPr wrap="none">
            <a:spAutoFit/>
          </a:bodyPr>
          <a:lstStyle/>
          <a:p>
            <a:pPr>
              <a:defRPr/>
            </a:pPr>
            <a:r>
              <a:rPr lang="en-US" sz="4800" b="1" i="1" kern="0">
                <a:solidFill>
                  <a:srgbClr val="FFFF99"/>
                </a:solidFill>
                <a:latin typeface="Calibri"/>
              </a:rPr>
              <a:t>Test Your Knowledge!</a:t>
            </a:r>
            <a:endParaRPr lang="en-US" sz="4800" kern="0">
              <a:solidFill>
                <a:srgbClr val="FFFFFF"/>
              </a:solidFill>
              <a:latin typeface="Calibri"/>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96</a:t>
            </a:fld>
            <a:endParaRPr lang="en-US"/>
          </a:p>
        </p:txBody>
      </p:sp>
      <p:sp>
        <p:nvSpPr>
          <p:cNvPr id="4" name="Footer Placeholder 3">
            <a:extLst>
              <a:ext uri="{FF2B5EF4-FFF2-40B4-BE49-F238E27FC236}">
                <a16:creationId xmlns:a16="http://schemas.microsoft.com/office/drawing/2014/main" id="{02AB9A24-AE9C-7842-BA08-D0C23B566277}"/>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53082751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ext Box 2"/>
          <p:cNvSpPr txBox="1">
            <a:spLocks noChangeArrowheads="1"/>
          </p:cNvSpPr>
          <p:nvPr/>
        </p:nvSpPr>
        <p:spPr bwMode="auto">
          <a:xfrm>
            <a:off x="2438400" y="1908970"/>
            <a:ext cx="7315200" cy="2586038"/>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endParaRPr lang="en-US" sz="2400" b="1">
              <a:solidFill>
                <a:srgbClr val="FFFF99"/>
              </a:solidFill>
              <a:latin typeface="Calibri"/>
            </a:endParaRPr>
          </a:p>
          <a:p>
            <a:pPr>
              <a:spcBef>
                <a:spcPct val="50000"/>
              </a:spcBef>
            </a:pPr>
            <a:r>
              <a:rPr lang="en-US" sz="2400" b="1">
                <a:solidFill>
                  <a:srgbClr val="FFFF99"/>
                </a:solidFill>
                <a:latin typeface="Calibri"/>
              </a:rPr>
              <a:t>What vaccines are recommended </a:t>
            </a:r>
            <a:r>
              <a:rPr lang="en-US" sz="2400" b="1">
                <a:solidFill>
                  <a:schemeClr val="accent5">
                    <a:lumMod val="40000"/>
                    <a:lumOff val="60000"/>
                  </a:schemeClr>
                </a:solidFill>
                <a:latin typeface="Calibri"/>
              </a:rPr>
              <a:t>now?</a:t>
            </a:r>
          </a:p>
        </p:txBody>
      </p:sp>
      <p:sp>
        <p:nvSpPr>
          <p:cNvPr id="593924" name="Text Box 3"/>
          <p:cNvSpPr txBox="1">
            <a:spLocks noChangeArrowheads="1"/>
          </p:cNvSpPr>
          <p:nvPr/>
        </p:nvSpPr>
        <p:spPr bwMode="auto">
          <a:xfrm>
            <a:off x="2438400" y="593726"/>
            <a:ext cx="7162800" cy="823912"/>
          </a:xfrm>
          <a:prstGeom prst="rect">
            <a:avLst/>
          </a:prstGeom>
          <a:noFill/>
          <a:ln w="9525">
            <a:noFill/>
            <a:miter lim="800000"/>
            <a:headEnd/>
            <a:tailEnd/>
          </a:ln>
        </p:spPr>
        <p:txBody>
          <a:bodyPr>
            <a:spAutoFit/>
          </a:bodyPr>
          <a:lstStyle/>
          <a:p>
            <a:pPr>
              <a:spcBef>
                <a:spcPct val="50000"/>
              </a:spcBef>
              <a:defRPr/>
            </a:pPr>
            <a:r>
              <a:rPr lang="en-US" sz="4800" b="1" i="1" kern="0">
                <a:solidFill>
                  <a:srgbClr val="FFFF99"/>
                </a:solidFill>
                <a:latin typeface="Calibri"/>
              </a:rPr>
              <a:t>Test Your Knowledge! </a:t>
            </a:r>
          </a:p>
        </p:txBody>
      </p:sp>
      <p:sp>
        <p:nvSpPr>
          <p:cNvPr id="367620" name="Text Box 5"/>
          <p:cNvSpPr txBox="1">
            <a:spLocks noChangeArrowheads="1"/>
          </p:cNvSpPr>
          <p:nvPr/>
        </p:nvSpPr>
        <p:spPr bwMode="auto">
          <a:xfrm>
            <a:off x="2438400" y="4664869"/>
            <a:ext cx="7467600" cy="1016000"/>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Tdap, PPSV23/PCV20/PCV15, hepatitis B, HPV, varicella </a:t>
            </a:r>
          </a:p>
          <a:p>
            <a:pPr>
              <a:spcBef>
                <a:spcPct val="50000"/>
              </a:spcBef>
            </a:pPr>
            <a:r>
              <a:rPr lang="en-US" sz="2400">
                <a:solidFill>
                  <a:srgbClr val="FFFFFF"/>
                </a:solidFill>
                <a:latin typeface="Calibri"/>
              </a:rPr>
              <a:t>Influenza vaccine (in fall), COVID-19 vaccine </a:t>
            </a:r>
          </a:p>
        </p:txBody>
      </p:sp>
      <p:sp>
        <p:nvSpPr>
          <p:cNvPr id="6" name="Rectangle 5"/>
          <p:cNvSpPr/>
          <p:nvPr/>
        </p:nvSpPr>
        <p:spPr>
          <a:xfrm>
            <a:off x="4351422" y="6292517"/>
            <a:ext cx="3113738" cy="307777"/>
          </a:xfrm>
          <a:prstGeom prst="rect">
            <a:avLst/>
          </a:prstGeom>
        </p:spPr>
        <p:txBody>
          <a:bodyPr wrap="none">
            <a:spAutoFit/>
          </a:bodyPr>
          <a:lstStyle/>
          <a:p>
            <a:pPr>
              <a:defRPr/>
            </a:pPr>
            <a:r>
              <a:rPr lang="en-US" sz="1400" b="1">
                <a:solidFill>
                  <a:srgbClr val="FFFFFF"/>
                </a:solidFill>
                <a:latin typeface="Calibri"/>
              </a:rPr>
              <a:t>*Current Adult Immunization Schedule </a:t>
            </a:r>
          </a:p>
        </p:txBody>
      </p:sp>
      <p:sp>
        <p:nvSpPr>
          <p:cNvPr id="3" name="Slide Number Placeholder 2"/>
          <p:cNvSpPr>
            <a:spLocks noGrp="1"/>
          </p:cNvSpPr>
          <p:nvPr>
            <p:ph type="sldNum" sz="quarter" idx="12"/>
          </p:nvPr>
        </p:nvSpPr>
        <p:spPr/>
        <p:txBody>
          <a:bodyPr/>
          <a:lstStyle/>
          <a:p>
            <a:fld id="{6D22F896-40B5-4ADD-8801-0D06FADFA095}" type="slidenum">
              <a:rPr lang="en-US" smtClean="0"/>
              <a:t>97</a:t>
            </a:fld>
            <a:endParaRPr lang="en-US"/>
          </a:p>
        </p:txBody>
      </p:sp>
      <p:sp>
        <p:nvSpPr>
          <p:cNvPr id="4" name="Footer Placeholder 3">
            <a:extLst>
              <a:ext uri="{FF2B5EF4-FFF2-40B4-BE49-F238E27FC236}">
                <a16:creationId xmlns:a16="http://schemas.microsoft.com/office/drawing/2014/main" id="{0D7D5988-1C4D-AE4D-A4AC-13D1F5937811}"/>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116451154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400" y="1981200"/>
            <a:ext cx="7315200" cy="1569660"/>
          </a:xfrm>
          <a:prstGeom prst="rect">
            <a:avLst/>
          </a:prstGeom>
        </p:spPr>
        <p:txBody>
          <a:bodyPr wrap="square">
            <a:spAutoFit/>
          </a:bodyPr>
          <a:lstStyle/>
          <a:p>
            <a:pPr algn="ctr"/>
            <a:r>
              <a:rPr lang="en-US" sz="4800" b="1">
                <a:solidFill>
                  <a:srgbClr val="FFFF99"/>
                </a:solidFill>
                <a:latin typeface="Calibri"/>
              </a:rPr>
              <a:t>Critical Elements for </a:t>
            </a:r>
          </a:p>
          <a:p>
            <a:pPr algn="ctr"/>
            <a:r>
              <a:rPr lang="en-US" sz="4800" b="1">
                <a:solidFill>
                  <a:srgbClr val="FFFF99"/>
                </a:solidFill>
                <a:latin typeface="Calibri"/>
              </a:rPr>
              <a:t>Immunization Services</a:t>
            </a:r>
            <a:endParaRPr lang="en-US" sz="4800" b="1">
              <a:solidFill>
                <a:srgbClr val="FFFFFF"/>
              </a:solidFill>
              <a:latin typeface="Calibri"/>
            </a:endParaRPr>
          </a:p>
        </p:txBody>
      </p:sp>
      <p:pic>
        <p:nvPicPr>
          <p:cNvPr id="3074" name="Picture 2" descr="C:\Users\ALANJ\Pictures\2279ac70e31e9d616f03dd8627bd301a.jpg"/>
          <p:cNvPicPr>
            <a:picLocks noChangeAspect="1" noChangeArrowheads="1"/>
          </p:cNvPicPr>
          <p:nvPr/>
        </p:nvPicPr>
        <p:blipFill>
          <a:blip r:embed="rId3" cstate="print"/>
          <a:srcRect/>
          <a:stretch>
            <a:fillRect/>
          </a:stretch>
        </p:blipFill>
        <p:spPr bwMode="auto">
          <a:xfrm>
            <a:off x="9753600" y="5562554"/>
            <a:ext cx="1752600" cy="715416"/>
          </a:xfrm>
          <a:prstGeom prst="rect">
            <a:avLst/>
          </a:prstGeom>
          <a:noFill/>
        </p:spPr>
      </p:pic>
      <p:sp>
        <p:nvSpPr>
          <p:cNvPr id="3" name="Slide Number Placeholder 2"/>
          <p:cNvSpPr>
            <a:spLocks noGrp="1"/>
          </p:cNvSpPr>
          <p:nvPr>
            <p:ph type="sldNum" sz="quarter" idx="12"/>
          </p:nvPr>
        </p:nvSpPr>
        <p:spPr/>
        <p:txBody>
          <a:bodyPr/>
          <a:lstStyle/>
          <a:p>
            <a:fld id="{6D22F896-40B5-4ADD-8801-0D06FADFA095}" type="slidenum">
              <a:rPr lang="en-US" smtClean="0"/>
              <a:t>98</a:t>
            </a:fld>
            <a:endParaRPr lang="en-US"/>
          </a:p>
        </p:txBody>
      </p:sp>
      <p:sp>
        <p:nvSpPr>
          <p:cNvPr id="4" name="Footer Placeholder 3">
            <a:extLst>
              <a:ext uri="{FF2B5EF4-FFF2-40B4-BE49-F238E27FC236}">
                <a16:creationId xmlns:a16="http://schemas.microsoft.com/office/drawing/2014/main" id="{D1DAE332-36BD-514B-BEBB-8D265C216EDC}"/>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3656622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6560" y="215526"/>
            <a:ext cx="9855052" cy="1200329"/>
          </a:xfrm>
          <a:prstGeom prst="rect">
            <a:avLst/>
          </a:prstGeom>
          <a:noFill/>
        </p:spPr>
        <p:txBody>
          <a:bodyPr wrap="square" rtlCol="0">
            <a:spAutoFit/>
          </a:bodyPr>
          <a:lstStyle/>
          <a:p>
            <a:pPr algn="ctr"/>
            <a:r>
              <a:rPr lang="en-US" sz="3600" b="1">
                <a:solidFill>
                  <a:srgbClr val="FFFF99"/>
                </a:solidFill>
                <a:latin typeface="+mj-lt"/>
                <a:cs typeface="Arial" panose="020B0604020202020204" pitchFamily="34" charset="0"/>
              </a:rPr>
              <a:t>Strategies to Avoid Missed Opportunities to Vaccinate</a:t>
            </a:r>
          </a:p>
        </p:txBody>
      </p:sp>
      <p:sp>
        <p:nvSpPr>
          <p:cNvPr id="3" name="TextBox 2"/>
          <p:cNvSpPr txBox="1"/>
          <p:nvPr/>
        </p:nvSpPr>
        <p:spPr>
          <a:xfrm>
            <a:off x="283216" y="6315399"/>
            <a:ext cx="11186546" cy="307777"/>
          </a:xfrm>
          <a:prstGeom prst="rect">
            <a:avLst/>
          </a:prstGeom>
          <a:noFill/>
        </p:spPr>
        <p:txBody>
          <a:bodyPr wrap="square" rtlCol="0">
            <a:spAutoFit/>
          </a:bodyPr>
          <a:lstStyle/>
          <a:p>
            <a:r>
              <a:rPr lang="en-US" sz="1400"/>
              <a:t>*https://www.aap.org/en-us/advocacy-and-policy/aap--health-initiatives/immunizations/Practice- Management/Pages/office- strategies.aspx</a:t>
            </a:r>
          </a:p>
        </p:txBody>
      </p:sp>
      <p:sp>
        <p:nvSpPr>
          <p:cNvPr id="4" name="TextBox 3"/>
          <p:cNvSpPr txBox="1"/>
          <p:nvPr/>
        </p:nvSpPr>
        <p:spPr>
          <a:xfrm>
            <a:off x="543515" y="2070401"/>
            <a:ext cx="11104970" cy="3477875"/>
          </a:xfrm>
          <a:prstGeom prst="rect">
            <a:avLst/>
          </a:prstGeom>
          <a:noFill/>
        </p:spPr>
        <p:txBody>
          <a:bodyPr wrap="square" rtlCol="0">
            <a:spAutoFit/>
          </a:bodyPr>
          <a:lstStyle/>
          <a:p>
            <a:pPr marL="160735" indent="-160735">
              <a:buFont typeface="Arial" panose="020B0604020202020204" pitchFamily="34" charset="0"/>
              <a:buChar char="•"/>
            </a:pPr>
            <a:r>
              <a:rPr lang="en-US" sz="2800">
                <a:latin typeface="Arial" panose="020B0604020202020204" pitchFamily="34" charset="0"/>
                <a:cs typeface="Arial" panose="020B0604020202020204" pitchFamily="34" charset="0"/>
              </a:rPr>
              <a:t>Provider Prompts</a:t>
            </a:r>
          </a:p>
          <a:p>
            <a:pPr marL="417910" lvl="1" indent="-160735">
              <a:buFont typeface="Arial" panose="020B0604020202020204" pitchFamily="34" charset="0"/>
              <a:buChar char="•"/>
            </a:pPr>
            <a:r>
              <a:rPr lang="en-US" sz="2800">
                <a:latin typeface="Arial" panose="020B0604020202020204" pitchFamily="34" charset="0"/>
                <a:cs typeface="Arial" panose="020B0604020202020204" pitchFamily="34" charset="0"/>
              </a:rPr>
              <a:t>Automatic pop-up alerts through your EHR system</a:t>
            </a:r>
          </a:p>
          <a:p>
            <a:pPr marL="417910" lvl="1" indent="-160735">
              <a:buFont typeface="Arial" panose="020B0604020202020204" pitchFamily="34" charset="0"/>
              <a:buChar char="•"/>
            </a:pPr>
            <a:r>
              <a:rPr lang="en-US" sz="2800">
                <a:latin typeface="Arial" panose="020B0604020202020204" pitchFamily="34" charset="0"/>
                <a:cs typeface="Arial" panose="020B0604020202020204" pitchFamily="34" charset="0"/>
              </a:rPr>
              <a:t>These can sometimes be pre-installed and then customized in your office</a:t>
            </a:r>
          </a:p>
          <a:p>
            <a:pPr marL="160735" indent="-160735">
              <a:buFont typeface="Arial" panose="020B0604020202020204" pitchFamily="34" charset="0"/>
              <a:buChar char="•"/>
            </a:pPr>
            <a:r>
              <a:rPr lang="en-US" sz="2800">
                <a:latin typeface="Arial" panose="020B0604020202020204" pitchFamily="34" charset="0"/>
                <a:cs typeface="Arial" panose="020B0604020202020204" pitchFamily="34" charset="0"/>
              </a:rPr>
              <a:t>Family-friendly office hours</a:t>
            </a:r>
          </a:p>
          <a:p>
            <a:pPr marL="417910" lvl="1" indent="-160735">
              <a:buFont typeface="Arial" panose="020B0604020202020204" pitchFamily="34" charset="0"/>
              <a:buChar char="•"/>
            </a:pPr>
            <a:r>
              <a:rPr lang="en-US" sz="2800">
                <a:latin typeface="Arial" panose="020B0604020202020204" pitchFamily="34" charset="0"/>
                <a:cs typeface="Arial" panose="020B0604020202020204" pitchFamily="34" charset="0"/>
              </a:rPr>
              <a:t>Occasional evening or Saturday hours</a:t>
            </a:r>
          </a:p>
          <a:p>
            <a:pPr marL="417910" lvl="1" indent="-160735">
              <a:buFont typeface="Arial" panose="020B0604020202020204" pitchFamily="34" charset="0"/>
              <a:buChar char="•"/>
            </a:pPr>
            <a:r>
              <a:rPr lang="en-US" sz="2800">
                <a:latin typeface="Arial" panose="020B0604020202020204" pitchFamily="34" charset="0"/>
                <a:cs typeface="Arial" panose="020B0604020202020204" pitchFamily="34" charset="0"/>
              </a:rPr>
              <a:t>“No-appointment-required” if needing immunizations only</a:t>
            </a:r>
          </a:p>
          <a:p>
            <a:pPr marL="417910" lvl="1" indent="-160735">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11231136" y="6198085"/>
            <a:ext cx="477253" cy="432325"/>
          </a:xfrm>
        </p:spPr>
        <p:txBody>
          <a:bodyPr/>
          <a:lstStyle/>
          <a:p>
            <a:fld id="{6D22F896-40B5-4ADD-8801-0D06FADFA095}" type="slidenum">
              <a:rPr lang="en-US" smtClean="0"/>
              <a:t>99</a:t>
            </a:fld>
            <a:endParaRPr lang="en-US"/>
          </a:p>
        </p:txBody>
      </p:sp>
      <p:sp>
        <p:nvSpPr>
          <p:cNvPr id="7" name="Footer Placeholder 6">
            <a:extLst>
              <a:ext uri="{FF2B5EF4-FFF2-40B4-BE49-F238E27FC236}">
                <a16:creationId xmlns:a16="http://schemas.microsoft.com/office/drawing/2014/main" id="{A83CE07F-A227-1549-9ABA-030D4324C976}"/>
              </a:ext>
            </a:extLst>
          </p:cNvPr>
          <p:cNvSpPr>
            <a:spLocks noGrp="1"/>
          </p:cNvSpPr>
          <p:nvPr>
            <p:ph type="ftr" sz="quarter" idx="11"/>
          </p:nvPr>
        </p:nvSpPr>
        <p:spPr/>
        <p:txBody>
          <a:bodyPr/>
          <a:lstStyle/>
          <a:p>
            <a:r>
              <a:rPr lang="en-US"/>
              <a:t>November 2023</a:t>
            </a:r>
          </a:p>
        </p:txBody>
      </p:sp>
    </p:spTree>
    <p:extLst>
      <p:ext uri="{BB962C8B-B14F-4D97-AF65-F5344CB8AC3E}">
        <p14:creationId xmlns:p14="http://schemas.microsoft.com/office/powerpoint/2010/main" val="2051711683"/>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Status xmlns="af3884f4-7512-4c46-a0aa-ee4b8b495aba" xsi:nil="true"/>
    <_ip_UnifiedCompliancePolicyProperties xmlns="http://schemas.microsoft.com/sharepoint/v3" xsi:nil="true"/>
    <lcf76f155ced4ddcb4097134ff3c332f xmlns="af3884f4-7512-4c46-a0aa-ee4b8b495aba">
      <Terms xmlns="http://schemas.microsoft.com/office/infopath/2007/PartnerControls"/>
    </lcf76f155ced4ddcb4097134ff3c332f>
    <TaxCatchAll xmlns="cc186018-7340-4d73-bc2a-d5a3baa43b4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7C6ABD95E3ED4B8631D055FA49DF41" ma:contentTypeVersion="21" ma:contentTypeDescription="Create a new document." ma:contentTypeScope="" ma:versionID="f374bd7914bd5892caaaf3b54e68e01c">
  <xsd:schema xmlns:xsd="http://www.w3.org/2001/XMLSchema" xmlns:xs="http://www.w3.org/2001/XMLSchema" xmlns:p="http://schemas.microsoft.com/office/2006/metadata/properties" xmlns:ns1="http://schemas.microsoft.com/sharepoint/v3" xmlns:ns2="af3884f4-7512-4c46-a0aa-ee4b8b495aba" xmlns:ns3="cc186018-7340-4d73-bc2a-d5a3baa43b44" targetNamespace="http://schemas.microsoft.com/office/2006/metadata/properties" ma:root="true" ma:fieldsID="ad8beee9e7655e62d6cd46517c815b43" ns1:_="" ns2:_="" ns3:_="">
    <xsd:import namespace="http://schemas.microsoft.com/sharepoint/v3"/>
    <xsd:import namespace="af3884f4-7512-4c46-a0aa-ee4b8b495aba"/>
    <xsd:import namespace="cc186018-7340-4d73-bc2a-d5a3baa43b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Statu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3884f4-7512-4c46-a0aa-ee4b8b495ab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Status" ma:index="18" nillable="true" ma:displayName="Status" ma:internalName="Status">
      <xsd:simpleType>
        <xsd:restriction base="dms:Text">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e9da6d4-649a-43c5-bc18-fa27c03f2330"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186018-7340-4d73-bc2a-d5a3baa43b44"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26" nillable="true" ma:displayName="Taxonomy Catch All Column" ma:hidden="true" ma:list="{31d86668-9305-4ce7-bdb9-ba3bb9ab6eba}" ma:internalName="TaxCatchAll" ma:showField="CatchAllData" ma:web="cc186018-7340-4d73-bc2a-d5a3baa43b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7F25F4-FED4-4D83-A03A-C0CCA4C35FE4}">
  <ds:schemaRefs>
    <ds:schemaRef ds:uri="http://schemas.microsoft.com/sharepoint/v3/contenttype/forms"/>
  </ds:schemaRefs>
</ds:datastoreItem>
</file>

<file path=customXml/itemProps2.xml><?xml version="1.0" encoding="utf-8"?>
<ds:datastoreItem xmlns:ds="http://schemas.openxmlformats.org/officeDocument/2006/customXml" ds:itemID="{43046F7A-54A1-4A05-8B2A-F1C68E7BB64B}">
  <ds:schemaRefs>
    <ds:schemaRef ds:uri="af3884f4-7512-4c46-a0aa-ee4b8b495aba"/>
    <ds:schemaRef ds:uri="cc186018-7340-4d73-bc2a-d5a3baa43b44"/>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7E55EE4F-BB8A-474E-8192-2977B838F446}">
  <ds:schemaRefs>
    <ds:schemaRef ds:uri="af3884f4-7512-4c46-a0aa-ee4b8b495aba"/>
    <ds:schemaRef ds:uri="cc186018-7340-4d73-bc2a-d5a3baa43b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Depth</Template>
  <TotalTime>0</TotalTime>
  <Words>41540</Words>
  <Application>Microsoft Office PowerPoint</Application>
  <PresentationFormat>Widescreen</PresentationFormat>
  <Paragraphs>2691</Paragraphs>
  <Slides>157</Slides>
  <Notes>149</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157</vt:i4>
      </vt:variant>
    </vt:vector>
  </HeadingPairs>
  <TitlesOfParts>
    <vt:vector size="174" baseType="lpstr">
      <vt:lpstr>Arial</vt:lpstr>
      <vt:lpstr>Arial</vt:lpstr>
      <vt:lpstr>Arial Unicode MS</vt:lpstr>
      <vt:lpstr>Calibri</vt:lpstr>
      <vt:lpstr>Calibri Light</vt:lpstr>
      <vt:lpstr>Georgia</vt:lpstr>
      <vt:lpstr>Lato</vt:lpstr>
      <vt:lpstr>latobold</vt:lpstr>
      <vt:lpstr>latoregular</vt:lpstr>
      <vt:lpstr>Monotype Sorts</vt:lpstr>
      <vt:lpstr>Open Sans</vt:lpstr>
      <vt:lpstr>Open Sans Medium</vt:lpstr>
      <vt:lpstr>Times New Roman</vt:lpstr>
      <vt:lpstr>TimesNewRomanPSMT-Identity-H</vt:lpstr>
      <vt:lpstr>Wingdings</vt:lpstr>
      <vt:lpstr>Wingdings 2</vt:lpstr>
      <vt:lpstr>Depth</vt:lpstr>
      <vt:lpstr>PowerPoint Presentation</vt:lpstr>
      <vt:lpstr>EPIC  is presented by:</vt:lpstr>
      <vt:lpstr>Faculty Disclosure Information</vt:lpstr>
      <vt:lpstr>Objectives</vt:lpstr>
      <vt:lpstr>PowerPoint Presentation</vt:lpstr>
      <vt:lpstr>Advisory Committee on Immunization Practices (ACIP)</vt:lpstr>
      <vt:lpstr>Community Immunity  Formerly known as “Herd Immunity”*</vt:lpstr>
      <vt:lpstr>Diphtheria</vt:lpstr>
      <vt:lpstr>Diphtheria, Tetanus and Pertussis Vaccines  for Children</vt:lpstr>
      <vt:lpstr>PowerPoint Presentation</vt:lpstr>
      <vt:lpstr>PowerPoint Presentation</vt:lpstr>
      <vt:lpstr>PowerPoint Presentation</vt:lpstr>
      <vt:lpstr>Diphtheria, Tetanus and Pertussis Vaccines  for Children, Adolescents and Adults</vt:lpstr>
      <vt:lpstr>PowerPoint Presentation</vt:lpstr>
      <vt:lpstr>Tdap during Pregnancy</vt:lpstr>
      <vt:lpstr>Test Your Knowledge!</vt:lpstr>
      <vt:lpstr>Test Your Knowledge!</vt:lpstr>
      <vt:lpstr>PowerPoint Presentation</vt:lpstr>
      <vt:lpstr> </vt:lpstr>
      <vt:lpstr> </vt:lpstr>
      <vt:lpstr>PowerPoint Presentation</vt:lpstr>
      <vt:lpstr>PowerPoint Presentation</vt:lpstr>
      <vt:lpstr>MMR Vaccine Recommendations</vt:lpstr>
      <vt:lpstr>MMR Vaccine and Immunity</vt:lpstr>
      <vt:lpstr>Measles Containing Vaccines</vt:lpstr>
      <vt:lpstr>PowerPoint Presentation</vt:lpstr>
      <vt:lpstr>Acceptable Evidence of  Varicella Immunity</vt:lpstr>
      <vt:lpstr>ACIP Recommendations for use of MMRV (ProQuad  )</vt:lpstr>
      <vt:lpstr>Herpes Zoster </vt:lpstr>
      <vt:lpstr>PowerPoint Presentation</vt:lpstr>
      <vt:lpstr>PowerPoint Presentation</vt:lpstr>
      <vt:lpstr>PowerPoint Presentation</vt:lpstr>
      <vt:lpstr>Pneumococcal Disease</vt:lpstr>
      <vt:lpstr>PowerPoint Presentation</vt:lpstr>
      <vt:lpstr>PowerPoint Presentation</vt:lpstr>
      <vt:lpstr>PowerPoint Presentation</vt:lpstr>
      <vt:lpstr>PowerPoint Presentation</vt:lpstr>
      <vt:lpstr>PowerPoint Presentation</vt:lpstr>
      <vt:lpstr>PowerPoint Presentation</vt:lpstr>
      <vt:lpstr>Influenza Vaccines for 2023-2024 Season</vt:lpstr>
      <vt:lpstr>PowerPoint Presentation</vt:lpstr>
      <vt:lpstr>Live, Attenuated Influenza Vaccine (LAIV4)*</vt:lpstr>
      <vt:lpstr>PowerPoint Presentation</vt:lpstr>
      <vt:lpstr>History of egg allergy and egg-based Influenza vaccines (update 2023-24 season)</vt:lpstr>
      <vt:lpstr>History of egg allergy and egg-based Influenza vaccines (2)</vt:lpstr>
      <vt:lpstr>Co-administration</vt:lpstr>
      <vt:lpstr>Influenza Vaccines Preference 2023-24 for Older Adults </vt:lpstr>
      <vt:lpstr>Timing of Influenza Vaccination</vt:lpstr>
      <vt:lpstr>Timing of Influenza Vaccination (2)</vt:lpstr>
      <vt:lpstr>Inequities in Flu Vaccine Uptake</vt:lpstr>
      <vt:lpstr>    Hepatitis A</vt:lpstr>
      <vt:lpstr>Hepatitis A Vaccine for Children and Adolescents</vt:lpstr>
      <vt:lpstr>Hepatitis A Vaccine for Children and Adolescents</vt:lpstr>
      <vt:lpstr>Hepatitis A Vaccine Recommendations for Adults</vt:lpstr>
      <vt:lpstr>Hepatitis B</vt:lpstr>
      <vt:lpstr>PowerPoint Presentation</vt:lpstr>
      <vt:lpstr>PowerPoint Presentation</vt:lpstr>
      <vt:lpstr>Hepatitis B Vaccine Recommendations for adults</vt:lpstr>
      <vt:lpstr>PowerPoint Presentation</vt:lpstr>
      <vt:lpstr>PowerPoint Presentation</vt:lpstr>
      <vt:lpstr>PowerPoint Presentation</vt:lpstr>
      <vt:lpstr>PowerPoint Presentation</vt:lpstr>
      <vt:lpstr>PowerPoint Presentation</vt:lpstr>
      <vt:lpstr>Quadrivalent Meningococcal Conjugate Vaccine (MCV4) (Men A,C,W, Y) </vt:lpstr>
      <vt:lpstr>PowerPoint Presentation</vt:lpstr>
      <vt:lpstr>Serogroup B Meningococcal Vaccine</vt:lpstr>
      <vt:lpstr>Serogroup B Meningococcal  Vaccine Administration</vt:lpstr>
      <vt:lpstr>PowerPoint Presentation</vt:lpstr>
      <vt:lpstr>Rotavirus Vaccines RotaTeq® (Merck) and Rotarix® (GSK)* </vt:lpstr>
      <vt:lpstr>Rotavirus Vaccines (2) RotaTeq® (Merck) and Rotarix® (GSK)* </vt:lpstr>
      <vt:lpstr>PowerPoint Presentation</vt:lpstr>
      <vt:lpstr>HPV Vaccine</vt:lpstr>
      <vt:lpstr>      2 Dose Schedule: HPV vaccine initiated between 9-14 years can be given in two doses: 0, 6-12 months. (If the 2nd dose is administered at least 5 months after 1st dose, it can be counted).  3 Dose Schedule: HPV vaccine initiated after the 15th birthday or in persons with certain immunocompromising conditions should be vaccinated with the 3 dose schedule:              0, 1-2, 6 months         </vt:lpstr>
      <vt:lpstr>Reasons to Immunize Against HPV at age 11-12 Years</vt:lpstr>
      <vt:lpstr>PowerPoint Presentation</vt:lpstr>
      <vt:lpstr>Other vaccine news ACIP Meetings February 2023 and June 2023</vt:lpstr>
      <vt:lpstr>Respiratory Syncytial Virus (RSV)</vt:lpstr>
      <vt:lpstr>RSV Transmission</vt:lpstr>
      <vt:lpstr>RSV burden estimates</vt:lpstr>
      <vt:lpstr>RSV Vaccines for Older Adults (1)</vt:lpstr>
      <vt:lpstr>ACIP Recommendations: RSV Vaccines for Older Adults </vt:lpstr>
      <vt:lpstr>PowerPoint Presentation</vt:lpstr>
      <vt:lpstr>RSV Vaccines for Older Adults:  Summary: Vaccine Efficacy and Safety</vt:lpstr>
      <vt:lpstr>ACIP Recommendations(2)</vt:lpstr>
      <vt:lpstr>RSV Vaccine Administration</vt:lpstr>
      <vt:lpstr>Respiratory Syncytial Virus (RSV) Prevention in Infants </vt:lpstr>
      <vt:lpstr>New RSV Prophylaxis for Infants and Young Children </vt:lpstr>
      <vt:lpstr>Nirsevimab use in Young Children</vt:lpstr>
      <vt:lpstr>Nirsevimab (Precautions and Contraindications)</vt:lpstr>
      <vt:lpstr>Health Alert Network Regarding Nirsevimab limited availability, Oct 2023</vt:lpstr>
      <vt:lpstr>Health Alert Network Regarding Nirsevimab limited availability, Oct 2023</vt:lpstr>
      <vt:lpstr>Frequently Asked Questions- Nirsevimab</vt:lpstr>
      <vt:lpstr>RSV Vaccine Pregnant People</vt:lpstr>
      <vt:lpstr>Test Your Knowledge!</vt:lpstr>
      <vt:lpstr>Test Your Knowledge!</vt:lpstr>
      <vt:lpstr>PowerPoint Presentation</vt:lpstr>
      <vt:lpstr>PowerPoint Presentation</vt:lpstr>
      <vt:lpstr>PowerPoint Presentation</vt:lpstr>
      <vt:lpstr>PowerPoint Presentation</vt:lpstr>
      <vt:lpstr>PowerPoint Presentation</vt:lpstr>
      <vt:lpstr>Recommended Healthcare Personnel Vaccinations</vt:lpstr>
      <vt:lpstr>Hepatitis B Immunization Status for Previously Vaccinated HCP with No Post-vaccination Testing</vt:lpstr>
      <vt:lpstr>PowerPoint Presentation</vt:lpstr>
      <vt:lpstr>PowerPoint Presentation</vt:lpstr>
      <vt:lpstr>Updated Vaccine Storage and Handling Recommendations</vt:lpstr>
      <vt:lpstr>Maintaining Appropriate  Vaccine Storage &amp; Handling</vt:lpstr>
      <vt:lpstr>Vaccine Administration Best practices – Route, Dose, Site, Needle Size</vt:lpstr>
      <vt:lpstr>How to administer IM and SC vaccine injections</vt:lpstr>
      <vt:lpstr>Training Tools: Skills Checklist for Vaccine Administration</vt:lpstr>
      <vt:lpstr>Improper Immunization Administration  Practices with Any Vaccine</vt:lpstr>
      <vt:lpstr>Always Document…</vt:lpstr>
      <vt:lpstr>PowerPoint Presentation</vt:lpstr>
      <vt:lpstr>Test Your Knowledge!</vt:lpstr>
      <vt:lpstr>Test Your Knowledge!</vt:lpstr>
      <vt:lpstr>PowerPoint Presentation</vt:lpstr>
      <vt:lpstr>PowerPoint Presentation</vt:lpstr>
      <vt:lpstr>Invalid Contraindications to Vaccine</vt:lpstr>
      <vt:lpstr>Vaccine Risk Perception </vt:lpstr>
      <vt:lpstr>Provider Strategies  to Improve Vaccination Rates</vt:lpstr>
      <vt:lpstr>Provider Strategies (cont’d)</vt:lpstr>
      <vt:lpstr>Vaccine Schedules that Vary From ACIP/AAP/AAFP Recommendations </vt:lpstr>
      <vt:lpstr>Anti-Vaccine Movement </vt:lpstr>
      <vt:lpstr>Resources for Factual &amp; Responsible  Vaccine Information</vt:lpstr>
      <vt:lpstr>Stay Current!</vt:lpstr>
      <vt:lpstr>PowerPoint Presentation</vt:lpstr>
      <vt:lpstr>PowerPoint Presentation</vt:lpstr>
      <vt:lpstr>PowerPoint Presentation</vt:lpstr>
      <vt:lpstr>Questions?</vt:lpstr>
      <vt:lpstr>Test Your Knowledge! EPIC 2023</vt:lpstr>
      <vt:lpstr>PowerPoint Presentation</vt:lpstr>
      <vt:lpstr>PowerPoint Presentation</vt:lpstr>
      <vt:lpstr>Test Your Knowledge!</vt:lpstr>
      <vt:lpstr>Test Your Knowledge!</vt:lpstr>
      <vt:lpstr>PowerPoint Presentation</vt:lpstr>
      <vt:lpstr>PowerPoint Presentation</vt:lpstr>
      <vt:lpstr>Test Your Knowledge! </vt:lpstr>
      <vt:lpstr>Test Your Knowledge! </vt:lpstr>
      <vt:lpstr>Test Your Knowledge!</vt:lpstr>
      <vt:lpstr>Test Your Knowledge!</vt:lpstr>
      <vt:lpstr>Test Your Knowledge!</vt:lpstr>
      <vt:lpstr>Test Your Knowledge!</vt:lpstr>
      <vt:lpstr>PowerPoint Presentation</vt:lpstr>
      <vt:lpstr>PowerPoint Presentation</vt:lpstr>
      <vt:lpstr>Test Your Knowledge!</vt:lpstr>
      <vt:lpstr>Test Your Knowledge!</vt:lpstr>
      <vt:lpstr>Test Your Knowledge!</vt:lpstr>
      <vt:lpstr>Test Your Knowledge!</vt:lpstr>
      <vt:lpstr>Test Your Knowledge!</vt:lpstr>
      <vt:lpstr>Test Your Knowledge!</vt:lpstr>
      <vt:lpstr>PowerPoint Presentation</vt:lpstr>
      <vt:lpstr>PowerPoint Presentation</vt:lpstr>
      <vt:lpstr>Test Your Knowledge!</vt:lpstr>
      <vt:lpstr>Test Your Knowledge!</vt:lpstr>
      <vt:lpstr>Test Your Knowledge!</vt:lpstr>
      <vt:lpstr>Test Your Knowledge!</vt:lpstr>
      <vt:lpstr>Test Your Knowledge!</vt:lpstr>
      <vt:lpstr>Test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Gaskins</dc:creator>
  <cp:lastModifiedBy>Olivia Hahnemann-Gilbert</cp:lastModifiedBy>
  <cp:revision>1</cp:revision>
  <cp:lastPrinted>2020-12-28T21:23:56Z</cp:lastPrinted>
  <dcterms:created xsi:type="dcterms:W3CDTF">2019-03-04T20:09:43Z</dcterms:created>
  <dcterms:modified xsi:type="dcterms:W3CDTF">2023-11-10T17:49:59Z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0x010100727C6ABD95E3ED4B8631D055FA49DF41</vt:lpwstr>
  </property>
  <property fmtid="{D5CDD505-2E9C-101B-9397-08002B2CF9AE}" pid="3" name="MediaServiceImageTags">
    <vt:lpwstr/>
  </property>
</Properties>
</file>