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74" r:id="rId4"/>
    <p:sldId id="27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56" r:id="rId13"/>
    <p:sldId id="257" r:id="rId14"/>
    <p:sldId id="258" r:id="rId15"/>
    <p:sldId id="259" r:id="rId16"/>
    <p:sldId id="260" r:id="rId17"/>
    <p:sldId id="261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0" autoAdjust="0"/>
    <p:restoredTop sz="93712" autoAdjust="0"/>
  </p:normalViewPr>
  <p:slideViewPr>
    <p:cSldViewPr snapToGrid="0">
      <p:cViewPr varScale="1">
        <p:scale>
          <a:sx n="58" d="100"/>
          <a:sy n="58" d="100"/>
        </p:scale>
        <p:origin x="11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6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7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3588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80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3447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72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47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3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3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6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8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7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4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443DE-D628-499A-850E-B680B07FC31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73F1FD-D5F4-4576-A445-CBBB38B78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9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1073" y="546317"/>
            <a:ext cx="6182575" cy="1041851"/>
          </a:xfrm>
        </p:spPr>
        <p:txBody>
          <a:bodyPr>
            <a:normAutofit/>
          </a:bodyPr>
          <a:lstStyle/>
          <a:p>
            <a:r>
              <a:rPr lang="en-US" b="1" dirty="0">
                <a:latin typeface="Algerian" panose="04020705040A02060702" pitchFamily="82" charset="0"/>
              </a:rPr>
              <a:t>HINDU SCRIPTURES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6632" y="1828800"/>
            <a:ext cx="8831179" cy="4788568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VEDAS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VEDANGAS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UPANISHADS or VEDANTA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PURANAS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ITHIHASA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OTHER SCRIPTURES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976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245" y="0"/>
            <a:ext cx="8911687" cy="723427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Algerian" panose="04020705040A02060702" pitchFamily="82" charset="0"/>
              </a:rPr>
              <a:t>PURANA </a:t>
            </a:r>
            <a:r>
              <a:rPr lang="en-US" sz="2800" b="1" i="1" dirty="0" smtClean="0"/>
              <a:t>(Sanskrit - of </a:t>
            </a:r>
            <a:r>
              <a:rPr lang="en-US" sz="2800" b="1" i="1" dirty="0"/>
              <a:t>ancient </a:t>
            </a:r>
            <a:r>
              <a:rPr lang="en-US" sz="2800" b="1" i="1" dirty="0" smtClean="0"/>
              <a:t>times)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636" y="723428"/>
            <a:ext cx="10633365" cy="613457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A</a:t>
            </a:r>
            <a:r>
              <a:rPr lang="en-US" sz="2600" dirty="0" smtClean="0"/>
              <a:t>ncient </a:t>
            </a:r>
            <a:r>
              <a:rPr lang="en-US" sz="2600" dirty="0"/>
              <a:t>Hindu texts </a:t>
            </a:r>
            <a:r>
              <a:rPr lang="en-US" sz="2600" dirty="0" smtClean="0"/>
              <a:t>giving prominence to various deities through divine stories.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They are usually written in the form of stories related by one person to </a:t>
            </a:r>
            <a:r>
              <a:rPr lang="en-US" sz="2600" dirty="0" smtClean="0"/>
              <a:t>another </a:t>
            </a:r>
            <a:r>
              <a:rPr lang="en-US" sz="2600" dirty="0"/>
              <a:t>and employ </a:t>
            </a:r>
            <a:r>
              <a:rPr lang="en-US" sz="2600" dirty="0" smtClean="0"/>
              <a:t>an </a:t>
            </a:r>
            <a:r>
              <a:rPr lang="en-US" sz="2600" dirty="0"/>
              <a:t>abundance of religious and philosophical </a:t>
            </a:r>
            <a:r>
              <a:rPr lang="en-US" sz="2600" dirty="0" smtClean="0"/>
              <a:t>concepts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A</a:t>
            </a:r>
            <a:r>
              <a:rPr lang="en-US" sz="2600" dirty="0" smtClean="0"/>
              <a:t>lso described </a:t>
            </a:r>
            <a:r>
              <a:rPr lang="en-US" sz="2600" dirty="0"/>
              <a:t>as a genre of important Hindu religious </a:t>
            </a:r>
            <a:r>
              <a:rPr lang="en-US" sz="2600" dirty="0" smtClean="0"/>
              <a:t>texts with narratives </a:t>
            </a:r>
            <a:r>
              <a:rPr lang="en-US" sz="2600" dirty="0"/>
              <a:t>of the history of the universe from creation to destruction, genealogies of kings, heroes, sages, and demigods, and descriptions of Hindu cosmology, philosophy, and geography.</a:t>
            </a:r>
            <a:endParaRPr lang="en-US" sz="26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56959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465095"/>
            <a:ext cx="8915400" cy="27672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Ramayana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Mahabharata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60358" y="336884"/>
            <a:ext cx="9844254" cy="1796716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4800" b="1" dirty="0" smtClean="0">
                <a:latin typeface="Algerian" panose="04020705040A02060702" pitchFamily="82" charset="0"/>
              </a:rPr>
              <a:t> ITIHASA </a:t>
            </a:r>
            <a:r>
              <a:rPr lang="en-US" sz="3200" b="1" i="1" dirty="0" smtClean="0"/>
              <a:t>(Sanskrit – historical event)</a:t>
            </a:r>
            <a:br>
              <a:rPr lang="en-US" sz="3200" b="1" i="1" dirty="0" smtClean="0"/>
            </a:br>
            <a:r>
              <a:rPr lang="en-US" sz="3200" i="1" dirty="0" smtClean="0"/>
              <a:t>  </a:t>
            </a:r>
            <a:r>
              <a:rPr lang="en-US" sz="3200" dirty="0"/>
              <a:t>L</a:t>
            </a:r>
            <a:r>
              <a:rPr lang="en-US" sz="3200" dirty="0" smtClean="0"/>
              <a:t>iterally means “so indeed it was” (</a:t>
            </a:r>
            <a:r>
              <a:rPr lang="en-US" sz="3200" dirty="0" err="1" smtClean="0"/>
              <a:t>iti</a:t>
            </a:r>
            <a:r>
              <a:rPr lang="en-US" sz="3200" dirty="0" smtClean="0"/>
              <a:t>–ha-</a:t>
            </a:r>
            <a:r>
              <a:rPr lang="en-US" sz="3200" dirty="0" err="1" smtClean="0"/>
              <a:t>asa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7631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0042" y="3152273"/>
            <a:ext cx="9360568" cy="914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lgerian" panose="04020705040A02060702" pitchFamily="82" charset="0"/>
              </a:rPr>
              <a:t/>
            </a:r>
            <a:br>
              <a:rPr lang="en-US" b="1" dirty="0" smtClean="0">
                <a:latin typeface="Algerian" panose="04020705040A02060702" pitchFamily="82" charset="0"/>
              </a:rPr>
            </a:br>
            <a:r>
              <a:rPr lang="en-US" b="1" dirty="0">
                <a:latin typeface="Algerian" panose="04020705040A02060702" pitchFamily="82" charset="0"/>
              </a:rPr>
              <a:t/>
            </a:r>
            <a:br>
              <a:rPr lang="en-US" b="1" dirty="0">
                <a:latin typeface="Algerian" panose="04020705040A02060702" pitchFamily="82" charset="0"/>
              </a:rPr>
            </a:br>
            <a:r>
              <a:rPr lang="en-US" b="1" dirty="0" smtClean="0">
                <a:latin typeface="Algerian" panose="04020705040A02060702" pitchFamily="82" charset="0"/>
              </a:rPr>
              <a:t/>
            </a:r>
            <a:br>
              <a:rPr lang="en-US" b="1" dirty="0" smtClean="0">
                <a:latin typeface="Algerian" panose="04020705040A02060702" pitchFamily="82" charset="0"/>
              </a:rPr>
            </a:br>
            <a:r>
              <a:rPr lang="en-US" b="1" dirty="0" smtClean="0">
                <a:latin typeface="Algerian" panose="04020705040A02060702" pitchFamily="82" charset="0"/>
              </a:rPr>
              <a:t>OTHER SCRIPTURES</a:t>
            </a:r>
            <a:br>
              <a:rPr lang="en-US" b="1" dirty="0" smtClean="0">
                <a:latin typeface="Algerian" panose="04020705040A02060702" pitchFamily="82" charset="0"/>
              </a:rPr>
            </a:br>
            <a:r>
              <a:rPr lang="en-US" b="1" dirty="0">
                <a:latin typeface="Algerian" panose="04020705040A02060702" pitchFamily="82" charset="0"/>
              </a:rPr>
              <a:t/>
            </a:r>
            <a:br>
              <a:rPr lang="en-US" b="1" dirty="0">
                <a:latin typeface="Algerian" panose="04020705040A02060702" pitchFamily="82" charset="0"/>
              </a:rPr>
            </a:br>
            <a:r>
              <a:rPr lang="en-US" b="1" dirty="0" smtClean="0">
                <a:latin typeface="Algerian" panose="04020705040A02060702" pitchFamily="82" charset="0"/>
              </a:rPr>
              <a:t/>
            </a:r>
            <a:br>
              <a:rPr lang="en-US" b="1" dirty="0" smtClean="0">
                <a:latin typeface="Algerian" panose="04020705040A02060702" pitchFamily="82" charset="0"/>
              </a:rPr>
            </a:br>
            <a:r>
              <a:rPr lang="en-US" b="1" dirty="0" smtClean="0">
                <a:latin typeface="Algerian" panose="04020705040A02060702" pitchFamily="82" charset="0"/>
              </a:rPr>
              <a:t>                       Bhagavad Gita</a:t>
            </a: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1074" y="4235116"/>
            <a:ext cx="5686926" cy="10226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r>
              <a:rPr lang="en-US" sz="4000" dirty="0" smtClean="0">
                <a:latin typeface="Algerian" panose="04020705040A02060702" pitchFamily="82" charset="0"/>
              </a:rPr>
              <a:t>Song of </a:t>
            </a:r>
            <a:r>
              <a:rPr lang="en-US" sz="4000" dirty="0" err="1" smtClean="0">
                <a:latin typeface="Algerian" panose="04020705040A02060702" pitchFamily="82" charset="0"/>
              </a:rPr>
              <a:t>Bhagavan</a:t>
            </a:r>
            <a:endParaRPr lang="en-US" sz="4000" dirty="0" smtClean="0">
              <a:latin typeface="Algerian" panose="04020705040A02060702" pitchFamily="82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1265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anose="04020705040A02060702" pitchFamily="82" charset="0"/>
              </a:rPr>
              <a:t>Bhagavad Gita (also Gita)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865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Which Hindu epic is the Gita part of?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Which two central characters of the epic does Gita involve?</a:t>
            </a:r>
          </a:p>
        </p:txBody>
      </p:sp>
    </p:spTree>
    <p:extLst>
      <p:ext uri="{BB962C8B-B14F-4D97-AF65-F5344CB8AC3E}">
        <p14:creationId xmlns:p14="http://schemas.microsoft.com/office/powerpoint/2010/main" val="3455619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476" y="529304"/>
            <a:ext cx="6315074" cy="6376535"/>
          </a:xfrm>
        </p:spPr>
      </p:pic>
    </p:spTree>
    <p:extLst>
      <p:ext uri="{BB962C8B-B14F-4D97-AF65-F5344CB8AC3E}">
        <p14:creationId xmlns:p14="http://schemas.microsoft.com/office/powerpoint/2010/main" val="3855923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6657" y="415563"/>
            <a:ext cx="8915400" cy="846881"/>
          </a:xfrm>
        </p:spPr>
        <p:txBody>
          <a:bodyPr/>
          <a:lstStyle/>
          <a:p>
            <a:r>
              <a:rPr lang="en-US" b="1" dirty="0">
                <a:latin typeface="Algerian" panose="04020705040A02060702" pitchFamily="82" charset="0"/>
              </a:rPr>
              <a:t>Bhagavad </a:t>
            </a:r>
            <a:r>
              <a:rPr lang="en-US" b="1" dirty="0" smtClean="0">
                <a:latin typeface="Algerian" panose="04020705040A02060702" pitchFamily="82" charset="0"/>
              </a:rPr>
              <a:t>Gita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4021" y="1470991"/>
            <a:ext cx="9400673" cy="51062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In the epic Mahabharata a conflict between the </a:t>
            </a:r>
            <a:r>
              <a:rPr lang="en-US" sz="2200" dirty="0" err="1" smtClean="0"/>
              <a:t>Pandavas</a:t>
            </a:r>
            <a:r>
              <a:rPr lang="en-US" sz="2200" dirty="0" smtClean="0"/>
              <a:t> and their cousins </a:t>
            </a:r>
            <a:r>
              <a:rPr lang="en-US" sz="2200" dirty="0" err="1" smtClean="0"/>
              <a:t>Kauravas</a:t>
            </a:r>
            <a:r>
              <a:rPr lang="en-US" sz="2200" dirty="0" smtClean="0"/>
              <a:t> results in the </a:t>
            </a:r>
            <a:r>
              <a:rPr lang="en-US" sz="2200" dirty="0" err="1" smtClean="0"/>
              <a:t>Kurukshetra</a:t>
            </a:r>
            <a:r>
              <a:rPr lang="en-US" sz="2200" dirty="0" smtClean="0"/>
              <a:t> war.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Pandavas</a:t>
            </a:r>
            <a:r>
              <a:rPr lang="en-US" sz="2200" dirty="0" smtClean="0"/>
              <a:t> (five brothers): </a:t>
            </a:r>
            <a:r>
              <a:rPr lang="en-US" sz="2200" dirty="0" err="1" smtClean="0"/>
              <a:t>Yuddhishtira</a:t>
            </a:r>
            <a:r>
              <a:rPr lang="en-US" sz="2200" dirty="0" smtClean="0"/>
              <a:t>, </a:t>
            </a:r>
            <a:r>
              <a:rPr lang="en-US" sz="2200" dirty="0" err="1" smtClean="0"/>
              <a:t>Bhima</a:t>
            </a:r>
            <a:r>
              <a:rPr lang="en-US" sz="2200" dirty="0" smtClean="0"/>
              <a:t>, </a:t>
            </a:r>
            <a:r>
              <a:rPr lang="en-US" sz="2200" dirty="0" err="1" smtClean="0"/>
              <a:t>Arjuna</a:t>
            </a:r>
            <a:r>
              <a:rPr lang="en-US" sz="2200" dirty="0" smtClean="0"/>
              <a:t>, </a:t>
            </a:r>
            <a:r>
              <a:rPr lang="en-US" sz="2200" dirty="0" err="1" smtClean="0"/>
              <a:t>Nakula</a:t>
            </a:r>
            <a:r>
              <a:rPr lang="en-US" sz="2200" dirty="0" smtClean="0"/>
              <a:t> &amp; </a:t>
            </a:r>
            <a:r>
              <a:rPr lang="en-US" sz="2200" dirty="0" err="1" smtClean="0"/>
              <a:t>Sahadeva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Kauravas</a:t>
            </a:r>
            <a:r>
              <a:rPr lang="en-US" sz="2200" dirty="0"/>
              <a:t> </a:t>
            </a:r>
            <a:r>
              <a:rPr lang="en-US" sz="2200" dirty="0" smtClean="0"/>
              <a:t>(100 brothers): Oldest two – </a:t>
            </a:r>
            <a:r>
              <a:rPr lang="en-US" sz="2200" dirty="0" err="1" smtClean="0"/>
              <a:t>Duryodana</a:t>
            </a:r>
            <a:r>
              <a:rPr lang="en-US" sz="2200" dirty="0" smtClean="0"/>
              <a:t> and </a:t>
            </a:r>
            <a:r>
              <a:rPr lang="en-US" sz="2200" dirty="0" err="1" smtClean="0"/>
              <a:t>Dushyasana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In the war, Lord Krishna helps the righteous </a:t>
            </a:r>
            <a:r>
              <a:rPr lang="en-US" sz="2200" dirty="0" err="1" smtClean="0"/>
              <a:t>Pandavas</a:t>
            </a:r>
            <a:r>
              <a:rPr lang="en-US" sz="2200" dirty="0" smtClean="0"/>
              <a:t> – he does not fight but, serves as </a:t>
            </a:r>
            <a:r>
              <a:rPr lang="en-US" sz="2200" dirty="0" err="1" smtClean="0"/>
              <a:t>Arjuna’s</a:t>
            </a:r>
            <a:r>
              <a:rPr lang="en-US" sz="2200" dirty="0" smtClean="0"/>
              <a:t> charioteer. Krishna is a cousin to both </a:t>
            </a:r>
            <a:r>
              <a:rPr lang="en-US" sz="2200" dirty="0" err="1" smtClean="0"/>
              <a:t>Pandavas</a:t>
            </a:r>
            <a:r>
              <a:rPr lang="en-US" sz="2200" dirty="0" smtClean="0"/>
              <a:t> and </a:t>
            </a:r>
            <a:r>
              <a:rPr lang="en-US" sz="2200" dirty="0" err="1" smtClean="0"/>
              <a:t>Kauravas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During the war, </a:t>
            </a:r>
            <a:r>
              <a:rPr lang="en-US" sz="2200" dirty="0" err="1" smtClean="0"/>
              <a:t>Arjuna</a:t>
            </a:r>
            <a:r>
              <a:rPr lang="en-US" sz="2200" dirty="0" smtClean="0"/>
              <a:t>, skilled archer puts his bow and arrow down and expresses his inability to carry on with the war.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330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659" y="429271"/>
            <a:ext cx="9089403" cy="807125"/>
          </a:xfrm>
        </p:spPr>
        <p:txBody>
          <a:bodyPr/>
          <a:lstStyle/>
          <a:p>
            <a:r>
              <a:rPr lang="en-US" b="1" dirty="0" smtClean="0">
                <a:latin typeface="Algerian" panose="04020705040A02060702" pitchFamily="82" charset="0"/>
              </a:rPr>
              <a:t>Bhagavad Gita</a:t>
            </a:r>
            <a:endParaRPr lang="en-US" b="1" dirty="0"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369" y="605734"/>
            <a:ext cx="4746243" cy="5458181"/>
          </a:xfrm>
        </p:spPr>
      </p:pic>
      <p:sp>
        <p:nvSpPr>
          <p:cNvPr id="5" name="Rectangle 4"/>
          <p:cNvSpPr/>
          <p:nvPr/>
        </p:nvSpPr>
        <p:spPr>
          <a:xfrm>
            <a:off x="2019659" y="1236396"/>
            <a:ext cx="454470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Krishna explains to </a:t>
            </a:r>
            <a:r>
              <a:rPr lang="en-US" sz="2400" dirty="0" err="1" smtClean="0"/>
              <a:t>Arjuna</a:t>
            </a:r>
            <a:r>
              <a:rPr lang="en-US" sz="2400" dirty="0" smtClean="0"/>
              <a:t> his duties or </a:t>
            </a:r>
            <a:r>
              <a:rPr lang="en-US" sz="2400" dirty="0"/>
              <a:t>Dharma </a:t>
            </a:r>
            <a:r>
              <a:rPr lang="en-US" sz="2400" dirty="0" smtClean="0"/>
              <a:t>as a warrior and prince in the Gita.</a:t>
            </a:r>
            <a:endParaRPr lang="en-US" sz="12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philosophical concepts in Gita explains the importance of dedication and self-sacrifice,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as the </a:t>
            </a:r>
            <a:r>
              <a:rPr lang="en-US" sz="2400" i="1" dirty="0" smtClean="0"/>
              <a:t>dharma</a:t>
            </a:r>
            <a:r>
              <a:rPr lang="en-US" sz="2400" dirty="0" smtClean="0"/>
              <a:t>, or "holy duty" of each person.</a:t>
            </a:r>
          </a:p>
        </p:txBody>
      </p:sp>
    </p:spTree>
    <p:extLst>
      <p:ext uri="{BB962C8B-B14F-4D97-AF65-F5344CB8AC3E}">
        <p14:creationId xmlns:p14="http://schemas.microsoft.com/office/powerpoint/2010/main" val="771317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707385"/>
          </a:xfrm>
        </p:spPr>
        <p:txBody>
          <a:bodyPr/>
          <a:lstStyle/>
          <a:p>
            <a:r>
              <a:rPr lang="en-US" b="1" dirty="0">
                <a:latin typeface="Algerian" panose="04020705040A02060702" pitchFamily="82" charset="0"/>
              </a:rPr>
              <a:t>Bhagavad Gita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1305" y="1716505"/>
            <a:ext cx="9483307" cy="494096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What language is the Gita written in?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18 chapters – 700 verses of poetry makes up the entire Gita.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Bhagavad Gita’s call for </a:t>
            </a:r>
            <a:r>
              <a:rPr lang="en-US" sz="2800" b="1" i="1" dirty="0" smtClean="0"/>
              <a:t>selfless action </a:t>
            </a:r>
            <a:r>
              <a:rPr lang="en-US" sz="2800" dirty="0" smtClean="0"/>
              <a:t>inspired Mahatma Gandhi – he called it his spiritual dictionary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Gita has been translated to many languages and is widely read and discussed in modern times.</a:t>
            </a:r>
          </a:p>
          <a:p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74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867806"/>
          </a:xfrm>
        </p:spPr>
        <p:txBody>
          <a:bodyPr/>
          <a:lstStyle/>
          <a:p>
            <a:r>
              <a:rPr lang="en-US" b="1" dirty="0">
                <a:latin typeface="Algerian" panose="04020705040A02060702" pitchFamily="82" charset="0"/>
              </a:rPr>
              <a:t>Bhagavad Gita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2968" y="1491916"/>
            <a:ext cx="10042358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M</a:t>
            </a:r>
            <a:r>
              <a:rPr lang="en-US" sz="2000" dirty="0" smtClean="0"/>
              <a:t>essage or teaching of the Gita: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	</a:t>
            </a:r>
            <a:r>
              <a:rPr lang="en-US" sz="2400" b="1" dirty="0" smtClean="0"/>
              <a:t>SELFLESS ACTION </a:t>
            </a:r>
            <a:r>
              <a:rPr lang="en-US" sz="2000" dirty="0" smtClean="0"/>
              <a:t>– performing your duty without expectation of rewards.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sz="2000" dirty="0" err="1" smtClean="0"/>
              <a:t>Karmanye</a:t>
            </a:r>
            <a:r>
              <a:rPr lang="en-US" sz="2000" dirty="0" smtClean="0"/>
              <a:t> </a:t>
            </a:r>
            <a:r>
              <a:rPr lang="en-US" sz="2000" dirty="0" err="1"/>
              <a:t>Vaadhika-raste</a:t>
            </a:r>
            <a:r>
              <a:rPr lang="en-US" sz="2000" dirty="0"/>
              <a:t>, </a:t>
            </a:r>
            <a:r>
              <a:rPr lang="en-US" sz="2000" dirty="0" err="1"/>
              <a:t>Maa</a:t>
            </a:r>
            <a:r>
              <a:rPr lang="en-US" sz="2000" dirty="0"/>
              <a:t> </a:t>
            </a:r>
            <a:r>
              <a:rPr lang="en-US" sz="2000" dirty="0" err="1"/>
              <a:t>Phaleshu</a:t>
            </a:r>
            <a:r>
              <a:rPr lang="en-US" sz="2000" dirty="0"/>
              <a:t> </a:t>
            </a:r>
            <a:r>
              <a:rPr lang="en-US" sz="2000" dirty="0" err="1"/>
              <a:t>Kadachana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	</a:t>
            </a:r>
            <a:r>
              <a:rPr lang="en-US" sz="2000" dirty="0" err="1" smtClean="0"/>
              <a:t>Maa</a:t>
            </a:r>
            <a:r>
              <a:rPr lang="en-US" sz="2000" dirty="0" smtClean="0"/>
              <a:t> </a:t>
            </a:r>
            <a:r>
              <a:rPr lang="en-US" sz="2000" dirty="0"/>
              <a:t>karma-</a:t>
            </a:r>
            <a:r>
              <a:rPr lang="en-US" sz="2000" dirty="0" err="1"/>
              <a:t>phala</a:t>
            </a:r>
            <a:r>
              <a:rPr lang="en-US" sz="2000" dirty="0"/>
              <a:t>-</a:t>
            </a:r>
            <a:r>
              <a:rPr lang="en-US" sz="2000" dirty="0" err="1"/>
              <a:t>hetur-bhoorma</a:t>
            </a:r>
            <a:r>
              <a:rPr lang="en-US" sz="2000" dirty="0"/>
              <a:t>, </a:t>
            </a:r>
            <a:r>
              <a:rPr lang="en-US" sz="2000" dirty="0" err="1"/>
              <a:t>MaTe</a:t>
            </a:r>
            <a:r>
              <a:rPr lang="en-US" sz="2000" dirty="0"/>
              <a:t> </a:t>
            </a:r>
            <a:r>
              <a:rPr lang="en-US" sz="2000" dirty="0" err="1"/>
              <a:t>sangostwakarmini</a:t>
            </a:r>
            <a:r>
              <a:rPr lang="en-US" sz="20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hi-IN" sz="2000" dirty="0" smtClean="0"/>
              <a:t>कर्मण्ये </a:t>
            </a:r>
            <a:r>
              <a:rPr lang="hi-IN" sz="2000" dirty="0"/>
              <a:t>वाधिकारस्ते मा फलेषु कदाचन, मा कर्मफलहेतुर्भूर्मा ते संगोस्त्वकर्मणि ।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Your </a:t>
            </a:r>
            <a:r>
              <a:rPr lang="en-US" sz="2400" dirty="0"/>
              <a:t>right is to work only, but never to its fruits.</a:t>
            </a:r>
            <a:br>
              <a:rPr lang="en-US" sz="2400" dirty="0"/>
            </a:br>
            <a:r>
              <a:rPr lang="en-US" sz="2400" dirty="0"/>
              <a:t>Let not the fruits of action be thy motive,</a:t>
            </a:r>
            <a:br>
              <a:rPr lang="en-US" sz="2400" dirty="0"/>
            </a:br>
            <a:r>
              <a:rPr lang="en-US" sz="2400" dirty="0"/>
              <a:t>Nor let thy attachment be to inaction.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6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964" y="455668"/>
            <a:ext cx="9154077" cy="77155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Algerian" panose="04020705040A02060702" pitchFamily="82" charset="0"/>
              </a:rPr>
              <a:t>VEDAS</a:t>
            </a:r>
            <a:r>
              <a:rPr lang="en-US" sz="4400" b="1" dirty="0">
                <a:latin typeface="Algerian" panose="04020705040A02060702" pitchFamily="82" charset="0"/>
              </a:rPr>
              <a:t> </a:t>
            </a:r>
            <a:r>
              <a:rPr lang="en-US" sz="3200" b="1" i="1" dirty="0" smtClean="0"/>
              <a:t>(Sanskrit – Knowledge/Wisdom/Vision)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572" y="1433946"/>
            <a:ext cx="9396469" cy="470653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3200" dirty="0" smtClean="0"/>
              <a:t> Large body of text originating in ancient    India</a:t>
            </a:r>
          </a:p>
          <a:p>
            <a:pPr marL="457200" indent="-457200">
              <a:lnSpc>
                <a:spcPct val="150000"/>
              </a:lnSpc>
            </a:pPr>
            <a:r>
              <a:rPr lang="en-US" sz="3200" dirty="0" smtClean="0"/>
              <a:t>It is composed in Vedic Sanskrit – the texts are the oldest scriptures of Hinduism</a:t>
            </a:r>
          </a:p>
          <a:p>
            <a:pPr marL="519113" indent="-519113">
              <a:lnSpc>
                <a:spcPct val="150000"/>
              </a:lnSpc>
            </a:pPr>
            <a:r>
              <a:rPr lang="en-US" sz="3200" dirty="0" smtClean="0"/>
              <a:t>They </a:t>
            </a:r>
            <a:r>
              <a:rPr lang="en-US" sz="3200" dirty="0"/>
              <a:t>are the original scriptures of </a:t>
            </a:r>
            <a:r>
              <a:rPr lang="en-US" sz="3200" dirty="0" smtClean="0"/>
              <a:t>Hindu teachings</a:t>
            </a:r>
            <a:r>
              <a:rPr lang="en-US" sz="3200" dirty="0"/>
              <a:t>, and contain spiritual knowledge encompassing all aspects of our </a:t>
            </a:r>
            <a:r>
              <a:rPr lang="en-US" sz="3200" dirty="0" smtClean="0"/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144838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964" y="455668"/>
            <a:ext cx="8911687" cy="77155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lgerian" panose="04020705040A02060702" pitchFamily="82" charset="0"/>
              </a:rPr>
              <a:t>VEDAS</a:t>
            </a:r>
            <a:r>
              <a:rPr lang="en-US" sz="4400" b="1" dirty="0">
                <a:latin typeface="Algerian" panose="04020705040A02060702" pitchFamily="82" charset="0"/>
              </a:rPr>
              <a:t> </a:t>
            </a:r>
            <a:r>
              <a:rPr lang="en-US" sz="2800" b="1" i="1" dirty="0" smtClean="0"/>
              <a:t>(Sanskrit – Knowledge/Wisdom/Vision)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2964" y="1443789"/>
            <a:ext cx="8911687" cy="50292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 smtClean="0"/>
              <a:t>Vedic </a:t>
            </a:r>
            <a:r>
              <a:rPr lang="en-US" sz="3600" dirty="0"/>
              <a:t>literature with its philosophical maxims has stood the test of time and is the highest religious authority for all sections of Hindus in particular and for mankind in general.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288165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979" y="437074"/>
            <a:ext cx="8911687" cy="705926"/>
          </a:xfrm>
        </p:spPr>
        <p:txBody>
          <a:bodyPr/>
          <a:lstStyle/>
          <a:p>
            <a:r>
              <a:rPr lang="en-US" b="1" i="1" dirty="0" smtClean="0"/>
              <a:t>Who wrote the Vedas?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64" y="1330036"/>
            <a:ext cx="10321636" cy="5527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Hindus consider Vedas to be “not of a man – superhuman” and “impersonal, authorless</a:t>
            </a:r>
            <a:r>
              <a:rPr lang="en-US" sz="2400" dirty="0" smtClean="0"/>
              <a:t>”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It is believed that humans did not compose the revered compositions of the Vedas, which were handed down through generations by the </a:t>
            </a:r>
            <a:r>
              <a:rPr lang="en-US" sz="2400" u="sng" dirty="0"/>
              <a:t>word of mouth from time immemoria</a:t>
            </a:r>
            <a:r>
              <a:rPr lang="en-US" sz="2400" dirty="0"/>
              <a:t>l. The general assumption is that the Vedic hymns were either taught by God to the sages or that they were revealed themselves to the sages </a:t>
            </a:r>
            <a:r>
              <a:rPr lang="en-US" sz="2400" dirty="0" smtClean="0"/>
              <a:t>of </a:t>
            </a:r>
            <a:r>
              <a:rPr lang="en-US" sz="2400" dirty="0"/>
              <a:t>the hymns.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Vedas were </a:t>
            </a:r>
            <a:r>
              <a:rPr lang="en-US" sz="2400" u="sng" dirty="0"/>
              <a:t>mainly compiled by Vyasa </a:t>
            </a:r>
            <a:r>
              <a:rPr lang="en-US" sz="2400" dirty="0" smtClean="0"/>
              <a:t>around </a:t>
            </a:r>
            <a:r>
              <a:rPr lang="en-US" sz="2400" dirty="0"/>
              <a:t>the time of Lord Krishna (</a:t>
            </a:r>
            <a:r>
              <a:rPr lang="en-US" sz="2400" dirty="0" smtClean="0"/>
              <a:t>1500 BC)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In the Hindu epic Mahabharata, Brahma is credited with the creation of </a:t>
            </a:r>
            <a:r>
              <a:rPr lang="en-US" sz="2400" dirty="0" smtClean="0"/>
              <a:t>Vedas.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201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0104" y="648173"/>
            <a:ext cx="8911687" cy="891869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lgerian" panose="04020705040A02060702" pitchFamily="82" charset="0"/>
              </a:rPr>
              <a:t>THE FOUR VEDAS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1804737"/>
            <a:ext cx="8911687" cy="4106485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sz="4000" dirty="0" smtClean="0">
                <a:latin typeface="Cambria" panose="02040503050406030204" pitchFamily="18" charset="0"/>
              </a:rPr>
              <a:t> RIGVEDA</a:t>
            </a:r>
            <a:endParaRPr lang="en-US" sz="4000" dirty="0">
              <a:latin typeface="Cambria" panose="020405030504060302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4000" dirty="0" smtClean="0">
                <a:latin typeface="Cambria" panose="02040503050406030204" pitchFamily="18" charset="0"/>
              </a:rPr>
              <a:t> YAJURVEDA</a:t>
            </a:r>
            <a:endParaRPr lang="en-US" sz="4000" dirty="0">
              <a:latin typeface="Cambria" panose="020405030504060302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4000" dirty="0" smtClean="0">
                <a:latin typeface="Cambria" panose="02040503050406030204" pitchFamily="18" charset="0"/>
              </a:rPr>
              <a:t> SAMAVEDA</a:t>
            </a:r>
            <a:endParaRPr lang="en-US" sz="4000" dirty="0">
              <a:latin typeface="Cambria" panose="020405030504060302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4000" dirty="0" smtClean="0">
                <a:latin typeface="Cambria" panose="02040503050406030204" pitchFamily="18" charset="0"/>
              </a:rPr>
              <a:t> ATHARVAVEDA</a:t>
            </a:r>
            <a:endParaRPr lang="en-US" sz="4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477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981" y="529390"/>
            <a:ext cx="9988632" cy="103471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What do the Vedas contain?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981" y="1371600"/>
            <a:ext cx="10676018" cy="526983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/>
              <a:t>Information in each </a:t>
            </a:r>
            <a:r>
              <a:rPr lang="en-US" sz="2400" dirty="0" err="1" smtClean="0"/>
              <a:t>veda</a:t>
            </a:r>
            <a:r>
              <a:rPr lang="en-US" sz="2400" dirty="0" smtClean="0"/>
              <a:t> is identified in four categories: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accent1"/>
                </a:solidFill>
              </a:rPr>
              <a:t>mantras and benedictions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</a:rPr>
              <a:t>the </a:t>
            </a:r>
            <a:r>
              <a:rPr lang="en-US" sz="2400" i="1" dirty="0" err="1" smtClean="0"/>
              <a:t>Samhitas</a:t>
            </a:r>
            <a:r>
              <a:rPr lang="en-US" sz="2400" dirty="0" smtClean="0">
                <a:solidFill>
                  <a:schemeClr val="tx1"/>
                </a:solidFill>
              </a:rPr>
              <a:t>),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accent1"/>
                </a:solidFill>
              </a:rPr>
              <a:t>text on rituals, ceremonies, sacrifices and symbolic-sacrifices </a:t>
            </a:r>
            <a:r>
              <a:rPr lang="en-US" sz="2400" dirty="0" smtClean="0"/>
              <a:t>(</a:t>
            </a:r>
            <a:r>
              <a:rPr lang="en-US" sz="2400" i="1" dirty="0"/>
              <a:t>the </a:t>
            </a:r>
            <a:r>
              <a:rPr lang="en-US" sz="2400" i="1" dirty="0" err="1" smtClean="0"/>
              <a:t>Aranyakas</a:t>
            </a:r>
            <a:r>
              <a:rPr lang="en-US" sz="2400" dirty="0" smtClean="0"/>
              <a:t>),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accent1"/>
                </a:solidFill>
              </a:rPr>
              <a:t>commentaries on rituals, ceremonies and sacrifices</a:t>
            </a:r>
            <a:r>
              <a:rPr lang="en-US" sz="2400" dirty="0" smtClean="0"/>
              <a:t> (</a:t>
            </a:r>
            <a:r>
              <a:rPr lang="en-US" sz="2400" i="1" dirty="0" smtClean="0"/>
              <a:t>the </a:t>
            </a:r>
            <a:r>
              <a:rPr lang="en-US" sz="2400" i="1" dirty="0" err="1" smtClean="0"/>
              <a:t>Brahmanas</a:t>
            </a:r>
            <a:r>
              <a:rPr lang="en-US" sz="2400" dirty="0" smtClean="0"/>
              <a:t>),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accent1"/>
                </a:solidFill>
              </a:rPr>
              <a:t>text discussing meditation, philosophy and spiritual knowledge </a:t>
            </a:r>
            <a:r>
              <a:rPr lang="en-US" sz="2400" dirty="0">
                <a:solidFill>
                  <a:schemeClr val="tx1"/>
                </a:solidFill>
              </a:rPr>
              <a:t>(the Upanishads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  <a:endParaRPr lang="en-US" sz="2400" baseline="300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/>
              <a:t>Some </a:t>
            </a:r>
            <a:r>
              <a:rPr lang="en-US" sz="2400" dirty="0"/>
              <a:t>scholars add </a:t>
            </a:r>
            <a:r>
              <a:rPr lang="en-US" sz="2400" dirty="0" smtClean="0"/>
              <a:t>a fifth </a:t>
            </a:r>
            <a:r>
              <a:rPr lang="en-US" sz="2400" dirty="0"/>
              <a:t>category – </a:t>
            </a:r>
            <a:r>
              <a:rPr lang="en-US" sz="2400" dirty="0">
                <a:solidFill>
                  <a:schemeClr val="accent1"/>
                </a:solidFill>
              </a:rPr>
              <a:t>w</a:t>
            </a:r>
            <a:r>
              <a:rPr lang="en-US" sz="2400" dirty="0" smtClean="0">
                <a:solidFill>
                  <a:schemeClr val="accent1"/>
                </a:solidFill>
              </a:rPr>
              <a:t>orship</a:t>
            </a:r>
            <a:r>
              <a:rPr lang="en-US" sz="2400" dirty="0" smtClean="0"/>
              <a:t> </a:t>
            </a:r>
            <a:r>
              <a:rPr lang="en-US" sz="2400" i="1" dirty="0" smtClean="0"/>
              <a:t>(the </a:t>
            </a:r>
            <a:r>
              <a:rPr lang="en-US" sz="2400" i="1" dirty="0" err="1" smtClean="0"/>
              <a:t>Upasanas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463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>
                <a:latin typeface="Algerian" panose="04020705040A02060702" pitchFamily="82" charset="0"/>
              </a:rPr>
              <a:t>VEDANGA</a:t>
            </a:r>
            <a:r>
              <a:rPr lang="en-US" dirty="0" smtClean="0"/>
              <a:t> (</a:t>
            </a:r>
            <a:r>
              <a:rPr lang="en-US" dirty="0" err="1" smtClean="0"/>
              <a:t>Anga</a:t>
            </a:r>
            <a:r>
              <a:rPr lang="en-US" dirty="0" smtClean="0"/>
              <a:t> – Limbs)</a:t>
            </a:r>
            <a:br>
              <a:rPr lang="en-US" dirty="0" smtClean="0"/>
            </a:br>
            <a:r>
              <a:rPr lang="en-US" dirty="0" smtClean="0"/>
              <a:t>“Limbs of the Veda”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2253" y="2117559"/>
            <a:ext cx="9312440" cy="442762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Six disciplines needed </a:t>
            </a:r>
            <a:r>
              <a:rPr lang="en-US" sz="3600" dirty="0" smtClean="0"/>
              <a:t>to study and understand the Vedas: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1. </a:t>
            </a:r>
            <a:r>
              <a:rPr lang="en-US" sz="2800" i="1" dirty="0" err="1" smtClean="0"/>
              <a:t>Shiksha</a:t>
            </a:r>
            <a:r>
              <a:rPr lang="en-US" sz="2800" i="1" dirty="0" smtClean="0"/>
              <a:t>: </a:t>
            </a:r>
            <a:r>
              <a:rPr lang="en-US" sz="2800" dirty="0" smtClean="0">
                <a:solidFill>
                  <a:schemeClr val="accent1"/>
                </a:solidFill>
              </a:rPr>
              <a:t>Phonetics/Phonology</a:t>
            </a:r>
          </a:p>
          <a:p>
            <a:pPr marL="0" indent="0">
              <a:buNone/>
            </a:pPr>
            <a:r>
              <a:rPr lang="en-US" sz="2800" dirty="0" smtClean="0"/>
              <a:t>	2. </a:t>
            </a:r>
            <a:r>
              <a:rPr lang="en-US" sz="2800" i="1" dirty="0" err="1" smtClean="0"/>
              <a:t>Kalpa</a:t>
            </a:r>
            <a:r>
              <a:rPr lang="en-US" sz="2800" i="1" dirty="0" smtClean="0"/>
              <a:t>: </a:t>
            </a:r>
            <a:r>
              <a:rPr lang="en-US" sz="2800" dirty="0" smtClean="0">
                <a:solidFill>
                  <a:schemeClr val="accent1"/>
                </a:solidFill>
              </a:rPr>
              <a:t>Rituals</a:t>
            </a:r>
          </a:p>
          <a:p>
            <a:pPr marL="0" indent="0">
              <a:buNone/>
            </a:pPr>
            <a:r>
              <a:rPr lang="en-US" sz="2800" dirty="0" smtClean="0"/>
              <a:t>	3. </a:t>
            </a:r>
            <a:r>
              <a:rPr lang="en-US" sz="2800" i="1" dirty="0" err="1" smtClean="0"/>
              <a:t>Vyakarana</a:t>
            </a:r>
            <a:r>
              <a:rPr lang="en-US" sz="2800" i="1" dirty="0" smtClean="0"/>
              <a:t>: </a:t>
            </a:r>
            <a:r>
              <a:rPr lang="en-US" sz="2800" dirty="0" smtClean="0">
                <a:solidFill>
                  <a:schemeClr val="accent1"/>
                </a:solidFill>
              </a:rPr>
              <a:t>Grammar</a:t>
            </a:r>
          </a:p>
          <a:p>
            <a:pPr marL="0" indent="0">
              <a:buNone/>
            </a:pPr>
            <a:r>
              <a:rPr lang="en-US" sz="2800" dirty="0" smtClean="0"/>
              <a:t>	4. </a:t>
            </a:r>
            <a:r>
              <a:rPr lang="en-US" sz="2800" i="1" dirty="0" err="1" smtClean="0"/>
              <a:t>Nirukta</a:t>
            </a:r>
            <a:r>
              <a:rPr lang="en-US" sz="2800" i="1" dirty="0" smtClean="0"/>
              <a:t>: </a:t>
            </a:r>
            <a:r>
              <a:rPr lang="en-US" sz="2800" dirty="0" smtClean="0"/>
              <a:t>	</a:t>
            </a:r>
            <a:r>
              <a:rPr lang="en-US" sz="2800" dirty="0" err="1" smtClean="0">
                <a:solidFill>
                  <a:schemeClr val="accent1"/>
                </a:solidFill>
              </a:rPr>
              <a:t>Etmology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	5. </a:t>
            </a:r>
            <a:r>
              <a:rPr lang="en-US" sz="2800" i="1" dirty="0" err="1" smtClean="0"/>
              <a:t>Chandas</a:t>
            </a:r>
            <a:r>
              <a:rPr lang="en-US" sz="2800" i="1" dirty="0" smtClean="0"/>
              <a:t>: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accent1"/>
                </a:solidFill>
              </a:rPr>
              <a:t>Meter</a:t>
            </a:r>
          </a:p>
          <a:p>
            <a:pPr marL="0" indent="0">
              <a:buNone/>
            </a:pPr>
            <a:r>
              <a:rPr lang="en-US" sz="2800" dirty="0" smtClean="0"/>
              <a:t>	6. </a:t>
            </a:r>
            <a:r>
              <a:rPr lang="en-US" sz="2800" i="1" dirty="0" err="1" smtClean="0"/>
              <a:t>Jyotisha</a:t>
            </a:r>
            <a:r>
              <a:rPr lang="en-US" sz="2800" i="1" dirty="0" smtClean="0"/>
              <a:t>: </a:t>
            </a:r>
            <a:r>
              <a:rPr lang="en-US" sz="2800" dirty="0" smtClean="0">
                <a:solidFill>
                  <a:schemeClr val="accent1"/>
                </a:solidFill>
              </a:rPr>
              <a:t>Astrology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5040" y="1493322"/>
            <a:ext cx="1707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Six disciplines </a:t>
            </a:r>
          </a:p>
        </p:txBody>
      </p:sp>
    </p:spTree>
    <p:extLst>
      <p:ext uri="{BB962C8B-B14F-4D97-AF65-F5344CB8AC3E}">
        <p14:creationId xmlns:p14="http://schemas.microsoft.com/office/powerpoint/2010/main" val="2776955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3" y="383479"/>
            <a:ext cx="8911687" cy="723427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Algerian" panose="04020705040A02060702" pitchFamily="82" charset="0"/>
              </a:rPr>
              <a:t>UPANISHAD or VEDANTA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063" y="1106907"/>
            <a:ext cx="9881937" cy="57510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The Upanishads are sometimes referred to as </a:t>
            </a:r>
            <a:r>
              <a:rPr lang="en-US" sz="2400" i="1" dirty="0" smtClean="0"/>
              <a:t>Vedanta</a:t>
            </a:r>
            <a:r>
              <a:rPr lang="en-US" sz="2400" dirty="0" smtClean="0"/>
              <a:t> ("</a:t>
            </a:r>
            <a:r>
              <a:rPr lang="en-US" sz="2400" dirty="0"/>
              <a:t>Last part of Veda")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A collection </a:t>
            </a:r>
            <a:r>
              <a:rPr lang="en-US" sz="2400" dirty="0"/>
              <a:t>of texts in the Vedic </a:t>
            </a:r>
            <a:r>
              <a:rPr lang="en-US" sz="2400" dirty="0" smtClean="0"/>
              <a:t>Sanskrit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which </a:t>
            </a:r>
            <a:r>
              <a:rPr lang="en-US" sz="2400" dirty="0"/>
              <a:t>contain the earliest emergence of some of the central religious concepts of Hinduism, some of which are shared with Buddhism and Jainism</a:t>
            </a:r>
            <a:r>
              <a:rPr lang="en-US" sz="2400" dirty="0" smtClean="0"/>
              <a:t>.</a:t>
            </a:r>
            <a:endParaRPr lang="en-US" sz="2400" baseline="300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The Upanishads are considered by Hindus to contain revealed truths </a:t>
            </a:r>
            <a:r>
              <a:rPr lang="en-US" sz="2400" dirty="0" smtClean="0"/>
              <a:t> </a:t>
            </a:r>
            <a:r>
              <a:rPr lang="en-US" sz="2400" dirty="0"/>
              <a:t>concerning the nature of ultimate reality (</a:t>
            </a:r>
            <a:r>
              <a:rPr lang="en-US" sz="2400" i="1" dirty="0" err="1" smtClean="0"/>
              <a:t>brahman</a:t>
            </a:r>
            <a:r>
              <a:rPr lang="en-US" sz="2400" dirty="0" smtClean="0"/>
              <a:t>) </a:t>
            </a:r>
            <a:r>
              <a:rPr lang="en-US" sz="2400" dirty="0"/>
              <a:t>and describing the character and form of human salvation (</a:t>
            </a:r>
            <a:r>
              <a:rPr lang="en-US" sz="2400" i="1" dirty="0"/>
              <a:t>moksha</a:t>
            </a:r>
            <a:r>
              <a:rPr lang="en-US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00896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3" y="383479"/>
            <a:ext cx="8911687" cy="723427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Algerian" panose="04020705040A02060702" pitchFamily="82" charset="0"/>
              </a:rPr>
              <a:t>UPANISHAD or VEDANTA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063" y="1106907"/>
            <a:ext cx="9881937" cy="57510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More than 200 Upanishads are known.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O</a:t>
            </a:r>
            <a:r>
              <a:rPr lang="en-US" sz="2800" dirty="0" smtClean="0"/>
              <a:t>ne </a:t>
            </a:r>
            <a:r>
              <a:rPr lang="en-US" sz="2800" dirty="0"/>
              <a:t>does </a:t>
            </a:r>
            <a:r>
              <a:rPr lang="en-US" sz="2800" i="1" dirty="0"/>
              <a:t>not</a:t>
            </a:r>
            <a:r>
              <a:rPr lang="en-US" sz="2800" dirty="0"/>
              <a:t> have to master the Vedas first to study the Upanishads. Hence the Vedas and Upanishads are </a:t>
            </a:r>
            <a:r>
              <a:rPr lang="en-US" sz="2800" i="1" dirty="0"/>
              <a:t>different</a:t>
            </a:r>
            <a:r>
              <a:rPr lang="en-US" sz="2800" dirty="0"/>
              <a:t>, even though they share the same </a:t>
            </a:r>
            <a:r>
              <a:rPr lang="en-US" sz="2800" dirty="0" smtClean="0"/>
              <a:t>language.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With the translation of the Upanishads in the early 19th century they also started to attract </a:t>
            </a:r>
            <a:r>
              <a:rPr lang="en-US" sz="2800" dirty="0" smtClean="0"/>
              <a:t>attention </a:t>
            </a:r>
            <a:r>
              <a:rPr lang="en-US" sz="2800" dirty="0"/>
              <a:t>from a western </a:t>
            </a:r>
            <a:r>
              <a:rPr lang="en-US" sz="2800" dirty="0" smtClean="0"/>
              <a:t>audience.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252109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1877</TotalTime>
  <Words>805</Words>
  <Application>Microsoft Office PowerPoint</Application>
  <PresentationFormat>Widescreen</PresentationFormat>
  <Paragraphs>83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Algerian</vt:lpstr>
      <vt:lpstr>Arial</vt:lpstr>
      <vt:lpstr>Cambria</vt:lpstr>
      <vt:lpstr>Century Gothic</vt:lpstr>
      <vt:lpstr>Mangal</vt:lpstr>
      <vt:lpstr>Wingdings</vt:lpstr>
      <vt:lpstr>Wingdings 3</vt:lpstr>
      <vt:lpstr>Wisp</vt:lpstr>
      <vt:lpstr>HINDU SCRIPTURES</vt:lpstr>
      <vt:lpstr>VEDAS (Sanskrit – Knowledge/Wisdom/Vision)</vt:lpstr>
      <vt:lpstr>VEDAS (Sanskrit – Knowledge/Wisdom/Vision)</vt:lpstr>
      <vt:lpstr>Who wrote the Vedas?</vt:lpstr>
      <vt:lpstr>THE FOUR VEDAS</vt:lpstr>
      <vt:lpstr>What do the Vedas contain?</vt:lpstr>
      <vt:lpstr>VEDANGA (Anga – Limbs) “Limbs of the Veda”</vt:lpstr>
      <vt:lpstr>UPANISHAD or VEDANTA</vt:lpstr>
      <vt:lpstr>UPANISHAD or VEDANTA</vt:lpstr>
      <vt:lpstr>PURANA (Sanskrit - of ancient times)</vt:lpstr>
      <vt:lpstr> ITIHASA (Sanskrit – historical event)   Literally means “so indeed it was” (iti–ha-asa)</vt:lpstr>
      <vt:lpstr>   OTHER SCRIPTURES                          Bhagavad Gita</vt:lpstr>
      <vt:lpstr>Bhagavad Gita (also Gita)</vt:lpstr>
      <vt:lpstr>PowerPoint Presentation</vt:lpstr>
      <vt:lpstr>Bhagavad Gita</vt:lpstr>
      <vt:lpstr>Bhagavad Gita</vt:lpstr>
      <vt:lpstr>Bhagavad Gita</vt:lpstr>
      <vt:lpstr>Bhagavad Gita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Bhagavad Geeta</dc:title>
  <dc:creator>Surekha Prasad</dc:creator>
  <cp:lastModifiedBy>Surekha Prasad</cp:lastModifiedBy>
  <cp:revision>42</cp:revision>
  <dcterms:created xsi:type="dcterms:W3CDTF">2014-11-01T23:17:14Z</dcterms:created>
  <dcterms:modified xsi:type="dcterms:W3CDTF">2015-07-12T00:04:41Z</dcterms:modified>
</cp:coreProperties>
</file>