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tiff" ContentType="image/tif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41"/>
  </p:notesMasterIdLst>
  <p:sldIdLst>
    <p:sldId id="294" r:id="rId2"/>
    <p:sldId id="296" r:id="rId3"/>
    <p:sldId id="259" r:id="rId4"/>
    <p:sldId id="311" r:id="rId5"/>
    <p:sldId id="314" r:id="rId6"/>
    <p:sldId id="312" r:id="rId7"/>
    <p:sldId id="304" r:id="rId8"/>
    <p:sldId id="306" r:id="rId9"/>
    <p:sldId id="315" r:id="rId10"/>
    <p:sldId id="268" r:id="rId11"/>
    <p:sldId id="269" r:id="rId12"/>
    <p:sldId id="270" r:id="rId13"/>
    <p:sldId id="271" r:id="rId14"/>
    <p:sldId id="272" r:id="rId15"/>
    <p:sldId id="273" r:id="rId16"/>
    <p:sldId id="274"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313" r:id="rId37"/>
    <p:sldId id="299" r:id="rId38"/>
    <p:sldId id="300" r:id="rId39"/>
    <p:sldId id="303" r:id="rId4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notesView">
  <p:normalViewPr>
    <p:restoredLeft sz="17003" autoAdjust="0"/>
    <p:restoredTop sz="95543" autoAdjust="0"/>
  </p:normalViewPr>
  <p:slideViewPr>
    <p:cSldViewPr snapToGrid="0">
      <p:cViewPr varScale="1">
        <p:scale>
          <a:sx n="90" d="100"/>
          <a:sy n="90" d="100"/>
        </p:scale>
        <p:origin x="84" y="84"/>
      </p:cViewPr>
      <p:guideLst/>
    </p:cSldViewPr>
  </p:slideViewPr>
  <p:outlineViewPr>
    <p:cViewPr>
      <p:scale>
        <a:sx n="33" d="100"/>
        <a:sy n="33" d="100"/>
      </p:scale>
      <p:origin x="0" y="-7508"/>
    </p:cViewPr>
  </p:outlineViewPr>
  <p:notesTextViewPr>
    <p:cViewPr>
      <p:scale>
        <a:sx n="1" d="1"/>
        <a:sy n="1" d="1"/>
      </p:scale>
      <p:origin x="0" y="0"/>
    </p:cViewPr>
  </p:notesTextViewPr>
  <p:sorterViewPr>
    <p:cViewPr>
      <p:scale>
        <a:sx n="30" d="100"/>
        <a:sy n="30" d="100"/>
      </p:scale>
      <p:origin x="0" y="0"/>
    </p:cViewPr>
  </p:sorterViewPr>
  <p:notesViewPr>
    <p:cSldViewPr snapToGrid="0">
      <p:cViewPr varScale="1">
        <p:scale>
          <a:sx n="70" d="100"/>
          <a:sy n="70" d="100"/>
        </p:scale>
        <p:origin x="3240" y="7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DB129B5-36B0-442D-8901-7662AA736020}" type="datetimeFigureOut">
              <a:rPr lang="en-US" smtClean="0"/>
              <a:t>3/22/2015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49C240-E491-4C57-9950-4B572E2064A2}" type="slidenum">
              <a:rPr lang="en-US" smtClean="0"/>
              <a:t>‹#›</a:t>
            </a:fld>
            <a:endParaRPr lang="en-US"/>
          </a:p>
        </p:txBody>
      </p:sp>
    </p:spTree>
    <p:extLst>
      <p:ext uri="{BB962C8B-B14F-4D97-AF65-F5344CB8AC3E}">
        <p14:creationId xmlns:p14="http://schemas.microsoft.com/office/powerpoint/2010/main" val="29403075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Today I will tell you about the growing body of evidence suggesting that experience can change the structure of the adult brain.  These changes in brain structure in turn lead to changes in brain function and ultimately behavior.  My lab has been focused on trying to understand how experience shapes brain structure and function and what this information can tell us about the healthy and diseased brain.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1</a:t>
            </a:fld>
            <a:endParaRPr lang="en-US"/>
          </a:p>
        </p:txBody>
      </p:sp>
    </p:spTree>
    <p:extLst>
      <p:ext uri="{BB962C8B-B14F-4D97-AF65-F5344CB8AC3E}">
        <p14:creationId xmlns:p14="http://schemas.microsoft.com/office/powerpoint/2010/main" val="6708673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A49C240-E491-4C57-9950-4B572E2064A2}" type="slidenum">
              <a:rPr lang="en-US" smtClean="0"/>
              <a:t>10</a:t>
            </a:fld>
            <a:endParaRPr lang="en-US"/>
          </a:p>
        </p:txBody>
      </p:sp>
    </p:spTree>
    <p:extLst>
      <p:ext uri="{BB962C8B-B14F-4D97-AF65-F5344CB8AC3E}">
        <p14:creationId xmlns:p14="http://schemas.microsoft.com/office/powerpoint/2010/main" val="42736301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A49C240-E491-4C57-9950-4B572E2064A2}" type="slidenum">
              <a:rPr lang="en-US" smtClean="0"/>
              <a:t>11</a:t>
            </a:fld>
            <a:endParaRPr lang="en-US"/>
          </a:p>
        </p:txBody>
      </p:sp>
    </p:spTree>
    <p:extLst>
      <p:ext uri="{BB962C8B-B14F-4D97-AF65-F5344CB8AC3E}">
        <p14:creationId xmlns:p14="http://schemas.microsoft.com/office/powerpoint/2010/main" val="9394981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A49C240-E491-4C57-9950-4B572E2064A2}" type="slidenum">
              <a:rPr lang="en-US" smtClean="0"/>
              <a:t>12</a:t>
            </a:fld>
            <a:endParaRPr lang="en-US"/>
          </a:p>
        </p:txBody>
      </p:sp>
    </p:spTree>
    <p:extLst>
      <p:ext uri="{BB962C8B-B14F-4D97-AF65-F5344CB8AC3E}">
        <p14:creationId xmlns:p14="http://schemas.microsoft.com/office/powerpoint/2010/main" val="24598923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8B29B999-06F6-4E51-8B26-FEB7E6767915}" type="slidenum">
              <a:rPr lang="en-US" altLang="en-US" sz="1200">
                <a:solidFill>
                  <a:srgbClr val="000000"/>
                </a:solidFill>
              </a:rPr>
              <a:pPr/>
              <a:t>29</a:t>
            </a:fld>
            <a:endParaRPr lang="en-US" altLang="en-US" sz="1200">
              <a:solidFill>
                <a:srgbClr val="000000"/>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0683199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7EEC0095-762D-44B9-9F3F-9C5CF1EAE3C4}" type="slidenum">
              <a:rPr lang="en-US" altLang="en-US" sz="1200">
                <a:solidFill>
                  <a:srgbClr val="000000"/>
                </a:solidFill>
              </a:rPr>
              <a:pPr/>
              <a:t>30</a:t>
            </a:fld>
            <a:endParaRPr lang="en-US" altLang="en-US" sz="1200">
              <a:solidFill>
                <a:srgbClr val="000000"/>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4274178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CA462635-692C-4C2A-90C4-B55662F6EB74}" type="slidenum">
              <a:rPr lang="en-US" altLang="en-US" sz="1200">
                <a:solidFill>
                  <a:srgbClr val="000000"/>
                </a:solidFill>
              </a:rPr>
              <a:pPr/>
              <a:t>31</a:t>
            </a:fld>
            <a:endParaRPr lang="en-US" altLang="en-US" sz="1200">
              <a:solidFill>
                <a:srgbClr val="000000"/>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6324584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740DF26C-B087-4783-AE06-A68FF9D608DC}" type="slidenum">
              <a:rPr lang="en-US" altLang="en-US" sz="1200">
                <a:solidFill>
                  <a:srgbClr val="000000"/>
                </a:solidFill>
              </a:rPr>
              <a:pPr/>
              <a:t>32</a:t>
            </a:fld>
            <a:endParaRPr lang="en-US" altLang="en-US" sz="1200">
              <a:solidFill>
                <a:srgbClr val="000000"/>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4406504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6CB67AA7-EA33-4C45-AFD0-C3D0A6CF8AD4}" type="slidenum">
              <a:rPr lang="en-US" altLang="en-US" sz="1200">
                <a:solidFill>
                  <a:srgbClr val="000000"/>
                </a:solidFill>
              </a:rPr>
              <a:pPr/>
              <a:t>33</a:t>
            </a:fld>
            <a:endParaRPr lang="en-US" altLang="en-US" sz="1200">
              <a:solidFill>
                <a:srgbClr val="000000"/>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463742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74F2B897-AE5B-4680-9D48-6AB4CBE5FC06}" type="slidenum">
              <a:rPr lang="en-US" altLang="en-US" sz="1200">
                <a:solidFill>
                  <a:srgbClr val="000000"/>
                </a:solidFill>
              </a:rPr>
              <a:pPr/>
              <a:t>34</a:t>
            </a:fld>
            <a:endParaRPr lang="en-US" altLang="en-US" sz="1200">
              <a:solidFill>
                <a:srgbClr val="000000"/>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2252551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7100" eaLnBrk="0" hangingPunct="0">
              <a:defRPr sz="2400">
                <a:solidFill>
                  <a:schemeClr val="tx1"/>
                </a:solidFill>
                <a:latin typeface="Times New Roman" panose="02020603050405020304" pitchFamily="18" charset="0"/>
              </a:defRPr>
            </a:lvl1pPr>
            <a:lvl2pPr marL="742950" indent="-285750" defTabSz="927100" eaLnBrk="0" hangingPunct="0">
              <a:defRPr sz="2400">
                <a:solidFill>
                  <a:schemeClr val="tx1"/>
                </a:solidFill>
                <a:latin typeface="Times New Roman" panose="02020603050405020304" pitchFamily="18" charset="0"/>
              </a:defRPr>
            </a:lvl2pPr>
            <a:lvl3pPr marL="1143000" indent="-228600" defTabSz="927100" eaLnBrk="0" hangingPunct="0">
              <a:defRPr sz="2400">
                <a:solidFill>
                  <a:schemeClr val="tx1"/>
                </a:solidFill>
                <a:latin typeface="Times New Roman" panose="02020603050405020304" pitchFamily="18" charset="0"/>
              </a:defRPr>
            </a:lvl3pPr>
            <a:lvl4pPr marL="1600200" indent="-228600" defTabSz="927100" eaLnBrk="0" hangingPunct="0">
              <a:defRPr sz="2400">
                <a:solidFill>
                  <a:schemeClr val="tx1"/>
                </a:solidFill>
                <a:latin typeface="Times New Roman" panose="02020603050405020304" pitchFamily="18" charset="0"/>
              </a:defRPr>
            </a:lvl4pPr>
            <a:lvl5pPr marL="2057400" indent="-228600" defTabSz="927100" eaLnBrk="0" hangingPunct="0">
              <a:defRPr sz="2400">
                <a:solidFill>
                  <a:schemeClr val="tx1"/>
                </a:solidFill>
                <a:latin typeface="Times New Roman" panose="02020603050405020304" pitchFamily="18" charset="0"/>
              </a:defRPr>
            </a:lvl5pPr>
            <a:lvl6pPr marL="2514600" indent="-228600" defTabSz="9271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9271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9271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927100" eaLnBrk="0" fontAlgn="base" hangingPunct="0">
              <a:spcBef>
                <a:spcPct val="0"/>
              </a:spcBef>
              <a:spcAft>
                <a:spcPct val="0"/>
              </a:spcAft>
              <a:defRPr sz="2400">
                <a:solidFill>
                  <a:schemeClr val="tx1"/>
                </a:solidFill>
                <a:latin typeface="Times New Roman" panose="02020603050405020304" pitchFamily="18" charset="0"/>
              </a:defRPr>
            </a:lvl9pPr>
          </a:lstStyle>
          <a:p>
            <a:fld id="{C5818CE2-99A5-4B19-9910-BF0F58EBABDF}" type="slidenum">
              <a:rPr lang="en-US" altLang="en-US" sz="1200">
                <a:solidFill>
                  <a:srgbClr val="000000"/>
                </a:solidFill>
              </a:rPr>
              <a:pPr/>
              <a:t>35</a:t>
            </a:fld>
            <a:endParaRPr lang="en-US" altLang="en-US" sz="1200">
              <a:solidFill>
                <a:srgbClr val="000000"/>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8074844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91478EB6-C77F-42F4-9F8A-71AC9A07025A}" type="slidenum">
              <a:rPr lang="en-US" smtClean="0"/>
              <a:pPr/>
              <a:t>2</a:t>
            </a:fld>
            <a:endParaRPr lang="en-US" smtClean="0"/>
          </a:p>
        </p:txBody>
      </p:sp>
      <p:sp>
        <p:nvSpPr>
          <p:cNvPr id="58371"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lIns="91427" tIns="45713" rIns="91427" bIns="45713"/>
          <a:lstStyle/>
          <a:p>
            <a:pPr defTabSz="900113" eaLnBrk="0" hangingPunct="0">
              <a:lnSpc>
                <a:spcPct val="90000"/>
              </a:lnSpc>
            </a:pPr>
            <a:fld id="{2CB703DD-666C-4AEC-92D6-8F1A5281837B}" type="slidenum">
              <a:rPr lang="en-US" b="1" i="0">
                <a:solidFill>
                  <a:srgbClr val="F6BF69"/>
                </a:solidFill>
                <a:ea typeface="ヒラギノ角ゴ Pro W3" pitchFamily="-112" charset="-128"/>
              </a:rPr>
              <a:pPr defTabSz="900113" eaLnBrk="0" hangingPunct="0">
                <a:lnSpc>
                  <a:spcPct val="90000"/>
                </a:lnSpc>
              </a:pPr>
              <a:t>2</a:t>
            </a:fld>
            <a:endParaRPr lang="en-US" b="1" i="0">
              <a:solidFill>
                <a:srgbClr val="F6BF69"/>
              </a:solidFill>
              <a:ea typeface="ヒラギノ角ゴ Pro W3" pitchFamily="-112" charset="-128"/>
            </a:endParaRPr>
          </a:p>
        </p:txBody>
      </p:sp>
      <p:sp>
        <p:nvSpPr>
          <p:cNvPr id="58372" name="Rectangle 2"/>
          <p:cNvSpPr>
            <a:spLocks noGrp="1" noRot="1" noChangeAspect="1" noChangeArrowheads="1" noTextEdit="1"/>
          </p:cNvSpPr>
          <p:nvPr>
            <p:ph type="sldImg"/>
          </p:nvPr>
        </p:nvSpPr>
        <p:spPr>
          <a:xfrm>
            <a:off x="412750" y="595313"/>
            <a:ext cx="6043613" cy="3400425"/>
          </a:xfrm>
          <a:ln/>
        </p:spPr>
      </p:sp>
      <p:sp>
        <p:nvSpPr>
          <p:cNvPr id="58373" name="Rectangle 3"/>
          <p:cNvSpPr>
            <a:spLocks noGrp="1" noChangeArrowheads="1"/>
          </p:cNvSpPr>
          <p:nvPr>
            <p:ph type="body" idx="1"/>
          </p:nvPr>
        </p:nvSpPr>
        <p:spPr>
          <a:xfrm>
            <a:off x="890588" y="4346575"/>
            <a:ext cx="5076825" cy="4138613"/>
          </a:xfrm>
          <a:noFill/>
          <a:ln/>
        </p:spPr>
        <p:txBody>
          <a:bodyPr lIns="89066" tIns="43752" rIns="89066" bIns="43752"/>
          <a:lstStyle/>
          <a:p>
            <a:pPr eaLnBrk="1" hangingPunct="1"/>
            <a:r>
              <a:rPr lang="en-US" dirty="0" smtClean="0"/>
              <a:t>Our work focuses primarily on a brain region called the hippocampus.  The hippocampus is located in the temporal lobes on both sides of the brain.  This drawing is a diagram of the hippocampus made by an early neuroanatomist.  You can see that it’s a complex structure and contains many cells that have long processes called dendrites and axons.  The hippocampus is critical for several important functions, including certain types of learning and memory, control of stress responses and anxiety regulation.  The hippocampus has also been implicated in a wide range of brain diseases, listed on this slide.  The wide range of disorders that are associated with shrinkage of the hippocampus suggests that it is a vulnerable brain region that may lose volume whenever brain function is impaired.  The hippocampus is also an interesting structure because it’s a site of a large amount of adult neurogenesis.  Adult neurogenesis refers to the production of new neurons in the adult brain.  For most of modern neuroscience, we believed that the adult brain did not produce new neurons, that all neurons were born during development and once that was over, new ones cannot be added.  We now know that there is adult neurogenesis, even under normal circumstances and the hippocampus is one brain region where this occurs. </a:t>
            </a:r>
          </a:p>
        </p:txBody>
      </p:sp>
    </p:spTree>
    <p:extLst>
      <p:ext uri="{BB962C8B-B14F-4D97-AF65-F5344CB8AC3E}">
        <p14:creationId xmlns:p14="http://schemas.microsoft.com/office/powerpoint/2010/main" val="301124725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It is clear from these slides that obesity is a major problem in the US and it is well-known that obesity is associated with many health problems, including cardiovascular disease and diabetes.  What is less well known is the effects obesity has on the brain.  Several studies done in humans have shown that obesity impairs cognition.  This effect has been demonstrated in children, adolescents, young adults, middle aged adults and the aged.  Obesity has also been shown to increase the likelihood of developing dementia in the elderly.  Obesity is also associated a decrease in brain volume and obesity has been shown to compound the negative symptoms associated with many neuropsychiatric disorders.  There is no doubt that the effects of obesity on brain function and structure are negative but the news is not all bad.  Several studies suggest that these effects are reversible – losing weight, particularly when it’s associated with increased physical activity – can mitigate some of these negative effects.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36</a:t>
            </a:fld>
            <a:endParaRPr lang="en-US"/>
          </a:p>
        </p:txBody>
      </p:sp>
    </p:spTree>
    <p:extLst>
      <p:ext uri="{BB962C8B-B14F-4D97-AF65-F5344CB8AC3E}">
        <p14:creationId xmlns:p14="http://schemas.microsoft.com/office/powerpoint/2010/main" val="27417664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study the cellular mechanisms that underlie obesity-induced cognitive decline, we have developed an animal model of obesity in rats.  </a:t>
            </a:r>
            <a:r>
              <a:rPr lang="en-US" dirty="0" smtClean="0"/>
              <a:t>By feeding adult rats a high fat diet, we find that they are significantly heavier within 2 weeks and by 8 weeks, they have a measurable decrease in dendritic spine density.  This photo above shows a neuron called a pyramidal neuron in an obese brain.  The graph on the right shows the number of spines (sites of connections between neurons, or synapses) in control animals (white bar) and obese animals (black bar).</a:t>
            </a:r>
            <a:endParaRPr lang="en-US" dirty="0"/>
          </a:p>
          <a:p>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37</a:t>
            </a:fld>
            <a:endParaRPr lang="en-US"/>
          </a:p>
        </p:txBody>
      </p:sp>
    </p:spTree>
    <p:extLst>
      <p:ext uri="{BB962C8B-B14F-4D97-AF65-F5344CB8AC3E}">
        <p14:creationId xmlns:p14="http://schemas.microsoft.com/office/powerpoint/2010/main" val="28964613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Along with these changes in dendritic spines, we have shown, using histochemical and biochemical methods, that proteins associated with synapses are also reduced in several brain regions that are important for cognition.  These graphs show the reduction in two synaptic proteins with obesity in several cognitive brain regions (white bar is control; black bar is obese).  These findings strongly suggest that obesity shrinks brain volume by the loss of synapses.  In other words, the obese brain seems to have fewer connections between neurons than the non-obese brain.  </a:t>
            </a:r>
            <a:endParaRPr lang="en-US" dirty="0"/>
          </a:p>
          <a:p>
            <a:endParaRPr lang="en-US" dirty="0" smtClean="0"/>
          </a:p>
          <a:p>
            <a:r>
              <a:rPr lang="en-US" dirty="0" smtClean="0"/>
              <a:t>These results are also associated with impaired cognitive function in obese animals.  It is likely that the impaired cognition is the result of having fewer synapses in brain regions that support cognition.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38</a:t>
            </a:fld>
            <a:endParaRPr lang="en-US"/>
          </a:p>
        </p:txBody>
      </p:sp>
    </p:spTree>
    <p:extLst>
      <p:ext uri="{BB962C8B-B14F-4D97-AF65-F5344CB8AC3E}">
        <p14:creationId xmlns:p14="http://schemas.microsoft.com/office/powerpoint/2010/main" val="40028775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A49C240-E491-4C57-9950-4B572E2064A2}" type="slidenum">
              <a:rPr lang="en-US" smtClean="0"/>
              <a:t>39</a:t>
            </a:fld>
            <a:endParaRPr lang="en-US"/>
          </a:p>
        </p:txBody>
      </p:sp>
    </p:spTree>
    <p:extLst>
      <p:ext uri="{BB962C8B-B14F-4D97-AF65-F5344CB8AC3E}">
        <p14:creationId xmlns:p14="http://schemas.microsoft.com/office/powerpoint/2010/main" val="19048375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diagram showing the stages of adult neurogenesis in the hippocampus.  The cells shown in red and green (labeled a) are stem cells that are capable of dividing (dividing stem cells are shown in b).  Once the cell divides, one of its daughter cells becomes a neuron by first extending axons and dendrites (shown in c) and then growing to the size and morphology of a mature neuron (shown in d).  New neurons also die and when this happens, </a:t>
            </a:r>
            <a:r>
              <a:rPr lang="en-US" dirty="0" err="1" smtClean="0"/>
              <a:t>nonneuronal</a:t>
            </a:r>
            <a:r>
              <a:rPr lang="en-US" dirty="0" smtClean="0"/>
              <a:t> cells called microglia engulf and digest the dead neuron (blue cell is the microglia eating the purple neuron).  The photos below the diagram are different stains in the hippocampus showing the different cell types.  Each image corresponds to the matching letter diagram above.  </a:t>
            </a:r>
          </a:p>
          <a:p>
            <a:endParaRPr lang="en-US" dirty="0"/>
          </a:p>
          <a:p>
            <a:r>
              <a:rPr lang="en-US" dirty="0" smtClean="0"/>
              <a:t>We know from a large number of studies done in my lab and in other labs throughout the world that adult neurogenesis is sensitive to experience.  This has been shown in a wide range of mammalian species, ranging from rodents to humans.  The available evidence suggests that the rodent is a good model of adult neurogenesis in humans because it seems to occur at a similar rate.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3</a:t>
            </a:fld>
            <a:endParaRPr lang="en-US"/>
          </a:p>
        </p:txBody>
      </p:sp>
    </p:spTree>
    <p:extLst>
      <p:ext uri="{BB962C8B-B14F-4D97-AF65-F5344CB8AC3E}">
        <p14:creationId xmlns:p14="http://schemas.microsoft.com/office/powerpoint/2010/main" val="17579869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would like you to stop and think about what the normal habitat of a rodent living in the wild might be.   Here is a representative photo of the great outdoors showing some of the environmental factors that a rodent might encounter – living in the wild presents many opportunities for cognitive and physical stimulation, as well as for social interaction.  Some cluster of these experiences were likely a major influence during brain evolution.  </a:t>
            </a:r>
          </a:p>
          <a:p>
            <a:endParaRPr lang="en-US" dirty="0"/>
          </a:p>
          <a:p>
            <a:r>
              <a:rPr lang="en-US" dirty="0" smtClean="0"/>
              <a:t>Now consider what the normal laboratory environment is for rodents.  (see the next slide)</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4</a:t>
            </a:fld>
            <a:endParaRPr lang="en-US"/>
          </a:p>
        </p:txBody>
      </p:sp>
    </p:spTree>
    <p:extLst>
      <p:ext uri="{BB962C8B-B14F-4D97-AF65-F5344CB8AC3E}">
        <p14:creationId xmlns:p14="http://schemas.microsoft.com/office/powerpoint/2010/main" val="37263127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Laboratory rodents typically live in relatively small cages without much if any cognitive or physical stimulation.  They also are typically housed in same sex, same age groups with no stress of predation, weather or food/water deprivation.  As a result of these conditions, activity levels are low and food is overly abundant.  The average laboratory rodent will become obese over time.  This seems like a very unnatural situation in which to study brain plasticity, particularly because we are interested in applying our research to humans.  However, if you consider the typical lifestyle of people in our culture, you will realize that in some ways, it’s not too far off.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5</a:t>
            </a:fld>
            <a:endParaRPr lang="en-US"/>
          </a:p>
        </p:txBody>
      </p:sp>
    </p:spTree>
    <p:extLst>
      <p:ext uri="{BB962C8B-B14F-4D97-AF65-F5344CB8AC3E}">
        <p14:creationId xmlns:p14="http://schemas.microsoft.com/office/powerpoint/2010/main" val="22339078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One recent study claimed that the average American spends up to 13 hours a day in front of a screen, if television, computers, tablets and cell phones are added together.  This high amount of screen time is accompanied by low physical activity and a tendency to overeat.  Our culture also provides an excess of food and drink.  This raises the question of whether the modern western lifestyle, with it’s inactivity and overeating, is affecting the brain.  Available evidence suggests this is the case.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6</a:t>
            </a:fld>
            <a:endParaRPr lang="en-US"/>
          </a:p>
        </p:txBody>
      </p:sp>
    </p:spTree>
    <p:extLst>
      <p:ext uri="{BB962C8B-B14F-4D97-AF65-F5344CB8AC3E}">
        <p14:creationId xmlns:p14="http://schemas.microsoft.com/office/powerpoint/2010/main" val="6423732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Numerous studies have shown that physical exercise in humans has many beneficial effects.  It improves cognition, increases brain volume and also diminishes symptoms of many brain diseases, including depression and schizophrenia.  These findings also suggest that an inactive lifestyle leads to cognitive decline, a smaller brain and worse symptoms for people with brain disease.  To investigate the cellular mechanisms that underlie these changes with physical exercise, we examined the effects of living with a running wheel on the rodent brain. </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7</a:t>
            </a:fld>
            <a:endParaRPr lang="en-US"/>
          </a:p>
        </p:txBody>
      </p:sp>
    </p:spTree>
    <p:extLst>
      <p:ext uri="{BB962C8B-B14F-4D97-AF65-F5344CB8AC3E}">
        <p14:creationId xmlns:p14="http://schemas.microsoft.com/office/powerpoint/2010/main" val="206489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5049479"/>
            <a:ext cx="5486400" cy="1789559"/>
          </a:xfrm>
        </p:spPr>
        <p:txBody>
          <a:bodyPr/>
          <a:lstStyle/>
          <a:p>
            <a:r>
              <a:rPr lang="en-US" dirty="0" smtClean="0"/>
              <a:t>This slide shows a summary of work that was done by Alexis </a:t>
            </a:r>
            <a:r>
              <a:rPr lang="en-US" dirty="0" err="1" smtClean="0"/>
              <a:t>Stranahan</a:t>
            </a:r>
            <a:r>
              <a:rPr lang="en-US" dirty="0" smtClean="0"/>
              <a:t>, a graduate student, and David Khalil, an undergraduate student,  in my lab at Princeton.  Alexis and David found that when rodents are given access to a running wheel for several weeks, there is a very large increase in neurogenesis in the hippocampus.  The top graph shows a marker of new neurons in sedentary animals (white bars) and runner animals (black bars).  You can see from this graph that throughout the hippocampus (whether in the dorsal or ventral part), there is a big increase in neurogenesis with running.  The photo on the top right of this slide shows new neurons in the hippocampus of a runner mouse.  The new neurons are stained in brown and the old neurons are stained in purple.  They also showed that running increased the numbers of dendritic spines, which are sites of connections or </a:t>
            </a:r>
            <a:r>
              <a:rPr lang="en-US" dirty="0" err="1" smtClean="0"/>
              <a:t>synpases</a:t>
            </a:r>
            <a:r>
              <a:rPr lang="en-US" dirty="0"/>
              <a:t> </a:t>
            </a:r>
            <a:r>
              <a:rPr lang="en-US" dirty="0" smtClean="0"/>
              <a:t>between neurons, in the hippocampus and related structure.  The graph on the bottom shows the number of dendritic spines in sedentary animals (white bars) and runner animals (black bars) in the two parts of the hippocampus (labeled CA1 and GCL) and an area outside of the hippocampus (labeled Ent </a:t>
            </a:r>
            <a:r>
              <a:rPr lang="en-US" dirty="0" err="1" smtClean="0"/>
              <a:t>Cx</a:t>
            </a:r>
            <a:r>
              <a:rPr lang="en-US" dirty="0" smtClean="0"/>
              <a:t>) that provides input to the hippocampus.</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8</a:t>
            </a:fld>
            <a:endParaRPr lang="en-US"/>
          </a:p>
        </p:txBody>
      </p:sp>
    </p:spTree>
    <p:extLst>
      <p:ext uri="{BB962C8B-B14F-4D97-AF65-F5344CB8AC3E}">
        <p14:creationId xmlns:p14="http://schemas.microsoft.com/office/powerpoint/2010/main" val="12092293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Research on physical exercise in humans and rodents has shown that the sedentary life is detrimental to brain function and plasticity.  In contemporary western society, the sedentary lifestyle is compounded by ready access to unlimited amounts of highly palatable food.  It is commonly recognized that the United States is experienced an epidemic in obesity.  The next set of slides, taken from the CDC website, demonstrate the increase in percentage of people with a body mass index (BMI) greater than or equal to 30, which is one indicator of obesity, over time throughout the country.  As you look through these slides, you can see how dramatic the changes are (if you want to get more up to date maps or information about obesity and diabetes in the US, you can access it on the CDC website (www.cdc.gov)</a:t>
            </a:r>
            <a:endParaRPr lang="en-US" dirty="0"/>
          </a:p>
        </p:txBody>
      </p:sp>
      <p:sp>
        <p:nvSpPr>
          <p:cNvPr id="4" name="Slide Number Placeholder 3"/>
          <p:cNvSpPr>
            <a:spLocks noGrp="1"/>
          </p:cNvSpPr>
          <p:nvPr>
            <p:ph type="sldNum" sz="quarter" idx="10"/>
          </p:nvPr>
        </p:nvSpPr>
        <p:spPr/>
        <p:txBody>
          <a:bodyPr/>
          <a:lstStyle/>
          <a:p>
            <a:fld id="{9A49C240-E491-4C57-9950-4B572E2064A2}" type="slidenum">
              <a:rPr lang="en-US" smtClean="0"/>
              <a:t>9</a:t>
            </a:fld>
            <a:endParaRPr lang="en-US"/>
          </a:p>
        </p:txBody>
      </p:sp>
    </p:spTree>
    <p:extLst>
      <p:ext uri="{BB962C8B-B14F-4D97-AF65-F5344CB8AC3E}">
        <p14:creationId xmlns:p14="http://schemas.microsoft.com/office/powerpoint/2010/main" val="17510707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7ADB0156-DCF3-49F6-A629-456DE589ED13}" type="datetimeFigureOut">
              <a:rPr lang="en-US" smtClean="0"/>
              <a:t>3/22/2015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12353320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7ADB0156-DCF3-49F6-A629-456DE589ED13}" type="datetimeFigureOut">
              <a:rPr lang="en-US" smtClean="0"/>
              <a:t>3/22/2015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1218299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7ADB0156-DCF3-49F6-A629-456DE589ED13}" type="datetimeFigureOut">
              <a:rPr lang="en-US" smtClean="0"/>
              <a:t>3/22/2015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25162549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7ADB0156-DCF3-49F6-A629-456DE589ED13}" type="datetimeFigureOut">
              <a:rPr lang="en-US" smtClean="0"/>
              <a:t>3/22/2015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32788001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ADB0156-DCF3-49F6-A629-456DE589ED13}" type="datetimeFigureOut">
              <a:rPr lang="en-US" smtClean="0"/>
              <a:t>3/22/2015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32711465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7ADB0156-DCF3-49F6-A629-456DE589ED13}" type="datetimeFigureOut">
              <a:rPr lang="en-US" smtClean="0"/>
              <a:t>3/22/2015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25310996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7ADB0156-DCF3-49F6-A629-456DE589ED13}" type="datetimeFigureOut">
              <a:rPr lang="en-US" smtClean="0"/>
              <a:t>3/22/2015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40194357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7ADB0156-DCF3-49F6-A629-456DE589ED13}" type="datetimeFigureOut">
              <a:rPr lang="en-US" smtClean="0"/>
              <a:t>3/22/2015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11027943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ADB0156-DCF3-49F6-A629-456DE589ED13}" type="datetimeFigureOut">
              <a:rPr lang="en-US" smtClean="0"/>
              <a:t>3/22/2015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24878725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7ADB0156-DCF3-49F6-A629-456DE589ED13}" type="datetimeFigureOut">
              <a:rPr lang="en-US" smtClean="0"/>
              <a:t>3/22/2015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25601065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7ADB0156-DCF3-49F6-A629-456DE589ED13}" type="datetimeFigureOut">
              <a:rPr lang="en-US" smtClean="0"/>
              <a:t>3/22/2015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0B15E85-1216-4DAE-8B28-E69115474979}" type="slidenum">
              <a:rPr lang="en-US" smtClean="0"/>
              <a:t>‹#›</a:t>
            </a:fld>
            <a:endParaRPr lang="en-US"/>
          </a:p>
        </p:txBody>
      </p:sp>
    </p:spTree>
    <p:extLst>
      <p:ext uri="{BB962C8B-B14F-4D97-AF65-F5344CB8AC3E}">
        <p14:creationId xmlns:p14="http://schemas.microsoft.com/office/powerpoint/2010/main" val="1861436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DB0156-DCF3-49F6-A629-456DE589ED13}" type="datetimeFigureOut">
              <a:rPr lang="en-US" smtClean="0"/>
              <a:t>3/22/2015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0B15E85-1216-4DAE-8B28-E69115474979}" type="slidenum">
              <a:rPr lang="en-US" smtClean="0"/>
              <a:t>‹#›</a:t>
            </a:fld>
            <a:endParaRPr lang="en-US"/>
          </a:p>
        </p:txBody>
      </p:sp>
    </p:spTree>
    <p:extLst>
      <p:ext uri="{BB962C8B-B14F-4D97-AF65-F5344CB8AC3E}">
        <p14:creationId xmlns:p14="http://schemas.microsoft.com/office/powerpoint/2010/main" val="97559767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tiff"/><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image" Target="../media/image13.png"/><Relationship Id="rId5" Type="http://schemas.openxmlformats.org/officeDocument/2006/relationships/image" Target="../media/image12.emf"/><Relationship Id="rId4" Type="http://schemas.openxmlformats.org/officeDocument/2006/relationships/oleObject" Target="../embeddings/oleObject1.bin"/></Relationships>
</file>

<file path=ppt/slides/_rels/slide3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6.jp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10.jpeg"/><Relationship Id="rId5" Type="http://schemas.openxmlformats.org/officeDocument/2006/relationships/image" Target="../media/image9.png"/><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image" Target="../media/image6.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391478" y="2186608"/>
            <a:ext cx="9004852" cy="773389"/>
          </a:xfrm>
        </p:spPr>
        <p:txBody>
          <a:bodyPr>
            <a:normAutofit/>
          </a:bodyPr>
          <a:lstStyle/>
          <a:p>
            <a:r>
              <a:rPr lang="en-US" sz="4400" b="1" dirty="0" smtClean="0"/>
              <a:t>How experience changes the brain</a:t>
            </a:r>
            <a:endParaRPr lang="en-US" sz="4400" b="1" dirty="0"/>
          </a:p>
        </p:txBody>
      </p:sp>
      <p:sp>
        <p:nvSpPr>
          <p:cNvPr id="5" name="Subtitle 4"/>
          <p:cNvSpPr>
            <a:spLocks noGrp="1"/>
          </p:cNvSpPr>
          <p:nvPr>
            <p:ph type="subTitle" idx="1"/>
          </p:nvPr>
        </p:nvSpPr>
        <p:spPr>
          <a:xfrm>
            <a:off x="1524000" y="3123571"/>
            <a:ext cx="9144000" cy="1655762"/>
          </a:xfrm>
        </p:spPr>
        <p:txBody>
          <a:bodyPr>
            <a:normAutofit/>
          </a:bodyPr>
          <a:lstStyle/>
          <a:p>
            <a:r>
              <a:rPr lang="en-US" sz="2800" dirty="0" smtClean="0"/>
              <a:t>Elizabeth Gould PhD</a:t>
            </a:r>
          </a:p>
          <a:p>
            <a:r>
              <a:rPr lang="en-US" sz="2800" dirty="0" smtClean="0"/>
              <a:t>Department of Psychology, Princeton Neuroscience Institute</a:t>
            </a:r>
          </a:p>
          <a:p>
            <a:r>
              <a:rPr lang="en-US" sz="2800" dirty="0" smtClean="0"/>
              <a:t>Princeton University</a:t>
            </a:r>
            <a:endParaRPr lang="en-US" sz="2800" dirty="0"/>
          </a:p>
        </p:txBody>
      </p:sp>
    </p:spTree>
    <p:extLst>
      <p:ext uri="{BB962C8B-B14F-4D97-AF65-F5344CB8AC3E}">
        <p14:creationId xmlns:p14="http://schemas.microsoft.com/office/powerpoint/2010/main" val="135464054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1985</a:t>
            </a:r>
          </a:p>
        </p:txBody>
      </p:sp>
      <p:sp>
        <p:nvSpPr>
          <p:cNvPr id="33795"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796"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7"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8"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9"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0"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1"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2"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3"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4"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5"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6"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7"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8"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9"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10"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1"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2"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3"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4"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5"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6"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7"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3818" name="Group 28"/>
          <p:cNvGrpSpPr>
            <a:grpSpLocks/>
          </p:cNvGrpSpPr>
          <p:nvPr/>
        </p:nvGrpSpPr>
        <p:grpSpPr bwMode="auto">
          <a:xfrm>
            <a:off x="2108201" y="3886200"/>
            <a:ext cx="2009775" cy="1390650"/>
            <a:chOff x="768" y="2832"/>
            <a:chExt cx="1203" cy="876"/>
          </a:xfrm>
        </p:grpSpPr>
        <p:sp>
          <p:nvSpPr>
            <p:cNvPr id="33861"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2"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3863"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4"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5"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6"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7"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8"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9"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0"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1"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2"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3"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4"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5"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19"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0"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1"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2"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3"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4"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5"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6"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7"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8"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3829" name="Group 54"/>
          <p:cNvGrpSpPr>
            <a:grpSpLocks/>
          </p:cNvGrpSpPr>
          <p:nvPr/>
        </p:nvGrpSpPr>
        <p:grpSpPr bwMode="auto">
          <a:xfrm>
            <a:off x="6777038" y="2197100"/>
            <a:ext cx="830262" cy="742950"/>
            <a:chOff x="3562" y="1636"/>
            <a:chExt cx="497" cy="468"/>
          </a:xfrm>
        </p:grpSpPr>
        <p:sp>
          <p:nvSpPr>
            <p:cNvPr id="33859"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0"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30"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1"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2"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3"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4"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5"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3836"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7"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8"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9"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0"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1"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2"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3"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3844" name="Group 71"/>
          <p:cNvGrpSpPr>
            <a:grpSpLocks/>
          </p:cNvGrpSpPr>
          <p:nvPr/>
        </p:nvGrpSpPr>
        <p:grpSpPr bwMode="auto">
          <a:xfrm>
            <a:off x="4187825" y="4635501"/>
            <a:ext cx="966788" cy="588963"/>
            <a:chOff x="1991" y="3321"/>
            <a:chExt cx="361" cy="231"/>
          </a:xfrm>
        </p:grpSpPr>
        <p:sp>
          <p:nvSpPr>
            <p:cNvPr id="33851"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2"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3"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4"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5"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6"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7"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8"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3845" name="Text Box 120"/>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3846" name="Text Box 136"/>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a:t>
            </a:r>
          </a:p>
        </p:txBody>
      </p:sp>
      <p:sp>
        <p:nvSpPr>
          <p:cNvPr id="33847" name="Rectangle 137"/>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3848" name="Rectangle 138"/>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3849" name="Rectangle 139"/>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3850" name="Rectangle 140"/>
          <p:cNvSpPr>
            <a:spLocks noChangeArrowheads="1"/>
          </p:cNvSpPr>
          <p:nvPr/>
        </p:nvSpPr>
        <p:spPr bwMode="auto">
          <a:xfrm>
            <a:off x="1397000" y="5892800"/>
            <a:ext cx="29162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754858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19"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0"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1"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2"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3"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4"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5"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6"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7"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8"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9"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0"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1"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2"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3"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4"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5"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6"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7"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8"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9"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0"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4841" name="Group 28"/>
          <p:cNvGrpSpPr>
            <a:grpSpLocks/>
          </p:cNvGrpSpPr>
          <p:nvPr/>
        </p:nvGrpSpPr>
        <p:grpSpPr bwMode="auto">
          <a:xfrm>
            <a:off x="2108201" y="3886200"/>
            <a:ext cx="2009775" cy="1390650"/>
            <a:chOff x="768" y="2832"/>
            <a:chExt cx="1203" cy="876"/>
          </a:xfrm>
        </p:grpSpPr>
        <p:sp>
          <p:nvSpPr>
            <p:cNvPr id="34885"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6"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4887"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8"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89"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0"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1"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2"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3"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4"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5"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6"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7"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8"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9"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42"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3"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4"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5"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6"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7"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8"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9"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0"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1"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4852" name="Group 54"/>
          <p:cNvGrpSpPr>
            <a:grpSpLocks/>
          </p:cNvGrpSpPr>
          <p:nvPr/>
        </p:nvGrpSpPr>
        <p:grpSpPr bwMode="auto">
          <a:xfrm>
            <a:off x="6777038" y="2197100"/>
            <a:ext cx="830262" cy="742950"/>
            <a:chOff x="3562" y="1636"/>
            <a:chExt cx="497" cy="468"/>
          </a:xfrm>
        </p:grpSpPr>
        <p:sp>
          <p:nvSpPr>
            <p:cNvPr id="34883"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4"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53"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4"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5"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6"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7"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8"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9"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0"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1"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2"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3"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4"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5"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6"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4867" name="Group 71"/>
          <p:cNvGrpSpPr>
            <a:grpSpLocks/>
          </p:cNvGrpSpPr>
          <p:nvPr/>
        </p:nvGrpSpPr>
        <p:grpSpPr bwMode="auto">
          <a:xfrm>
            <a:off x="4187825" y="4635501"/>
            <a:ext cx="966788" cy="588963"/>
            <a:chOff x="1991" y="3321"/>
            <a:chExt cx="361" cy="231"/>
          </a:xfrm>
        </p:grpSpPr>
        <p:sp>
          <p:nvSpPr>
            <p:cNvPr id="34875"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6"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7"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8"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9"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0"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1"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2"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4868" name="Rectangle 112"/>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1986</a:t>
            </a:r>
          </a:p>
        </p:txBody>
      </p:sp>
      <p:sp>
        <p:nvSpPr>
          <p:cNvPr id="34869" name="Text Box 136"/>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4870" name="Text Box 153"/>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a:t>
            </a:r>
          </a:p>
        </p:txBody>
      </p:sp>
      <p:sp>
        <p:nvSpPr>
          <p:cNvPr id="34871" name="Rectangle 154"/>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4872" name="Rectangle 155"/>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4873" name="Rectangle 156"/>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4874" name="Rectangle 157"/>
          <p:cNvSpPr>
            <a:spLocks noChangeArrowheads="1"/>
          </p:cNvSpPr>
          <p:nvPr/>
        </p:nvSpPr>
        <p:spPr bwMode="auto">
          <a:xfrm>
            <a:off x="1397000" y="5892800"/>
            <a:ext cx="29162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156624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3"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4"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45"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6"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7"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8"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9"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0"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1"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2"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3"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4"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5"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6"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7"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58"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9"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0"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1"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2"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63"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4"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5865" name="Group 28"/>
          <p:cNvGrpSpPr>
            <a:grpSpLocks/>
          </p:cNvGrpSpPr>
          <p:nvPr/>
        </p:nvGrpSpPr>
        <p:grpSpPr bwMode="auto">
          <a:xfrm>
            <a:off x="2108201" y="3886200"/>
            <a:ext cx="2009775" cy="1390650"/>
            <a:chOff x="768" y="2832"/>
            <a:chExt cx="1203" cy="876"/>
          </a:xfrm>
        </p:grpSpPr>
        <p:sp>
          <p:nvSpPr>
            <p:cNvPr id="35909"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0"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5911"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2"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3"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4"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5"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6"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7"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8"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9"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0"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21"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2"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3"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66"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7"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8"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9"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0"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1"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2"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3"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4"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5"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5876" name="Group 54"/>
          <p:cNvGrpSpPr>
            <a:grpSpLocks/>
          </p:cNvGrpSpPr>
          <p:nvPr/>
        </p:nvGrpSpPr>
        <p:grpSpPr bwMode="auto">
          <a:xfrm>
            <a:off x="6777038" y="2197100"/>
            <a:ext cx="830262" cy="742950"/>
            <a:chOff x="3562" y="1636"/>
            <a:chExt cx="497" cy="468"/>
          </a:xfrm>
        </p:grpSpPr>
        <p:sp>
          <p:nvSpPr>
            <p:cNvPr id="35907"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08"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77"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78"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9"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0"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1"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2"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3"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4"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5"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6"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7"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8"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9"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90"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5891" name="Group 71"/>
          <p:cNvGrpSpPr>
            <a:grpSpLocks/>
          </p:cNvGrpSpPr>
          <p:nvPr/>
        </p:nvGrpSpPr>
        <p:grpSpPr bwMode="auto">
          <a:xfrm>
            <a:off x="4187825" y="4635501"/>
            <a:ext cx="966788" cy="588963"/>
            <a:chOff x="1991" y="3321"/>
            <a:chExt cx="361" cy="231"/>
          </a:xfrm>
        </p:grpSpPr>
        <p:sp>
          <p:nvSpPr>
            <p:cNvPr id="3589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5892" name="Rectangle 117"/>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1987</a:t>
            </a:r>
          </a:p>
        </p:txBody>
      </p:sp>
      <p:sp>
        <p:nvSpPr>
          <p:cNvPr id="35893" name="Text Box 142"/>
          <p:cNvSpPr txBox="1">
            <a:spLocks noChangeArrowheads="1"/>
          </p:cNvSpPr>
          <p:nvPr/>
        </p:nvSpPr>
        <p:spPr bwMode="auto">
          <a:xfrm>
            <a:off x="3336925" y="1200151"/>
            <a:ext cx="55943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5894" name="Text Box 159"/>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a:t>
            </a:r>
          </a:p>
        </p:txBody>
      </p:sp>
      <p:sp>
        <p:nvSpPr>
          <p:cNvPr id="35895" name="Rectangle 160"/>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5896" name="Rectangle 161"/>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5897" name="Rectangle 162"/>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5898" name="Rectangle 163"/>
          <p:cNvSpPr>
            <a:spLocks noChangeArrowheads="1"/>
          </p:cNvSpPr>
          <p:nvPr/>
        </p:nvSpPr>
        <p:spPr bwMode="auto">
          <a:xfrm>
            <a:off x="1397000" y="5892800"/>
            <a:ext cx="29162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3550766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7"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68"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9"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70"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1"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2"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3"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4"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5"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6"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7"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8"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9"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6880"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1"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2"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3"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4"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5"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6"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7"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8"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6889" name="Group 28"/>
          <p:cNvGrpSpPr>
            <a:grpSpLocks/>
          </p:cNvGrpSpPr>
          <p:nvPr/>
        </p:nvGrpSpPr>
        <p:grpSpPr bwMode="auto">
          <a:xfrm>
            <a:off x="2108201" y="3886200"/>
            <a:ext cx="2009775" cy="1390650"/>
            <a:chOff x="768" y="2832"/>
            <a:chExt cx="1203" cy="876"/>
          </a:xfrm>
        </p:grpSpPr>
        <p:sp>
          <p:nvSpPr>
            <p:cNvPr id="36933"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4"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6935"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6"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7"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8"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9"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0"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1"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2"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3"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4"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5"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6"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7"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6890"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1"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2"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3"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4"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5"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6"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97"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8"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9"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6900" name="Group 54"/>
          <p:cNvGrpSpPr>
            <a:grpSpLocks/>
          </p:cNvGrpSpPr>
          <p:nvPr/>
        </p:nvGrpSpPr>
        <p:grpSpPr bwMode="auto">
          <a:xfrm>
            <a:off x="6777038" y="2197100"/>
            <a:ext cx="830262" cy="742950"/>
            <a:chOff x="3562" y="1636"/>
            <a:chExt cx="497" cy="468"/>
          </a:xfrm>
        </p:grpSpPr>
        <p:sp>
          <p:nvSpPr>
            <p:cNvPr id="36931"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32"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6901"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2"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3"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4"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5"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6"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07"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8"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9"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10"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1"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12"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3"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4"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6915" name="Group 71"/>
          <p:cNvGrpSpPr>
            <a:grpSpLocks/>
          </p:cNvGrpSpPr>
          <p:nvPr/>
        </p:nvGrpSpPr>
        <p:grpSpPr bwMode="auto">
          <a:xfrm>
            <a:off x="4187825" y="4635501"/>
            <a:ext cx="966788" cy="588963"/>
            <a:chOff x="1991" y="3321"/>
            <a:chExt cx="361" cy="231"/>
          </a:xfrm>
        </p:grpSpPr>
        <p:sp>
          <p:nvSpPr>
            <p:cNvPr id="3692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3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6916" name="Rectangle 117"/>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1988</a:t>
            </a:r>
          </a:p>
        </p:txBody>
      </p:sp>
      <p:sp>
        <p:nvSpPr>
          <p:cNvPr id="36917" name="Text Box 141"/>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6918" name="Text Box 158"/>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a:t>
            </a:r>
          </a:p>
        </p:txBody>
      </p:sp>
      <p:sp>
        <p:nvSpPr>
          <p:cNvPr id="36919" name="Rectangle 159"/>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6920" name="Rectangle 160"/>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6921" name="Rectangle 161"/>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6922" name="Rectangle 162"/>
          <p:cNvSpPr>
            <a:spLocks noChangeArrowheads="1"/>
          </p:cNvSpPr>
          <p:nvPr/>
        </p:nvSpPr>
        <p:spPr bwMode="auto">
          <a:xfrm>
            <a:off x="1397000" y="5892800"/>
            <a:ext cx="29162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42085794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reeform 2053"/>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1" name="Freeform 2054"/>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892" name="Freeform 2055"/>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3" name="Freeform 2056"/>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894" name="Freeform 2057"/>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5" name="Freeform 2058"/>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6" name="Freeform 2059"/>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7" name="Freeform 2060"/>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8" name="Freeform 2061"/>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9" name="Freeform 2062"/>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0" name="Freeform 2063"/>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1" name="Freeform 2064"/>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2" name="Freeform 2065"/>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3" name="Freeform 2066"/>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4" name="Freeform 2067"/>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5" name="Freeform 2068"/>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6" name="Freeform 2069"/>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7" name="Freeform 2070"/>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8" name="Freeform 2071"/>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9" name="Freeform 2072"/>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0" name="Freeform 2073"/>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1" name="Freeform 2074"/>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2" name="Freeform 2075"/>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7913" name="Group 2076"/>
          <p:cNvGrpSpPr>
            <a:grpSpLocks/>
          </p:cNvGrpSpPr>
          <p:nvPr/>
        </p:nvGrpSpPr>
        <p:grpSpPr bwMode="auto">
          <a:xfrm>
            <a:off x="2108201" y="3886200"/>
            <a:ext cx="2009775" cy="1390650"/>
            <a:chOff x="768" y="2832"/>
            <a:chExt cx="1203" cy="876"/>
          </a:xfrm>
        </p:grpSpPr>
        <p:sp>
          <p:nvSpPr>
            <p:cNvPr id="37957" name="Freeform 2077"/>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58" name="Freeform 2078"/>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7959" name="Freeform 2079"/>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0" name="Freeform 2080"/>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1" name="Freeform 2081"/>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2" name="Freeform 2082"/>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3" name="Freeform 2083"/>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4" name="Freeform 2084"/>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5" name="Freeform 2085"/>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6" name="Freeform 2086"/>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7" name="Freeform 2087"/>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8" name="Freeform 2088"/>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9" name="Freeform 2089"/>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0" name="Freeform 2090"/>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1" name="Freeform 2091"/>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7914" name="Freeform 2092"/>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5" name="Freeform 2093"/>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6" name="Freeform 2094"/>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7" name="Freeform 2095"/>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8" name="Freeform 2096"/>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9" name="Freeform 2097"/>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0" name="Freeform 2098"/>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21" name="Freeform 2099"/>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2" name="Freeform 2100"/>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3" name="Freeform 2101"/>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7924" name="Group 2102"/>
          <p:cNvGrpSpPr>
            <a:grpSpLocks/>
          </p:cNvGrpSpPr>
          <p:nvPr/>
        </p:nvGrpSpPr>
        <p:grpSpPr bwMode="auto">
          <a:xfrm>
            <a:off x="6777038" y="2197100"/>
            <a:ext cx="830262" cy="742950"/>
            <a:chOff x="3562" y="1636"/>
            <a:chExt cx="497" cy="468"/>
          </a:xfrm>
        </p:grpSpPr>
        <p:sp>
          <p:nvSpPr>
            <p:cNvPr id="37955" name="Freeform 2103"/>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56" name="Freeform 2104"/>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7925" name="Freeform 2105"/>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6" name="Freeform 2106"/>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7" name="Freeform 2107"/>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8" name="Freeform 2108"/>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9" name="Freeform 2109"/>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30" name="Freeform 2110"/>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1" name="Freeform 2111"/>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2" name="Freeform 2112"/>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3" name="Freeform 2113"/>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4" name="Freeform 2114"/>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5" name="Freeform 2115"/>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6" name="Freeform 2116"/>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7" name="Freeform 2117"/>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8" name="Freeform 2118"/>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7939" name="Group 2119"/>
          <p:cNvGrpSpPr>
            <a:grpSpLocks/>
          </p:cNvGrpSpPr>
          <p:nvPr/>
        </p:nvGrpSpPr>
        <p:grpSpPr bwMode="auto">
          <a:xfrm>
            <a:off x="4187825" y="4635501"/>
            <a:ext cx="966788" cy="588963"/>
            <a:chOff x="1991" y="3321"/>
            <a:chExt cx="361" cy="231"/>
          </a:xfrm>
        </p:grpSpPr>
        <p:sp>
          <p:nvSpPr>
            <p:cNvPr id="37947" name="Freeform 212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8" name="Freeform 212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9" name="Freeform 212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0" name="Freeform 212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1" name="Freeform 212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2" name="Freeform 212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3" name="Freeform 212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4" name="Freeform 212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7940" name="Rectangle 2165"/>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1989</a:t>
            </a:r>
          </a:p>
        </p:txBody>
      </p:sp>
      <p:sp>
        <p:nvSpPr>
          <p:cNvPr id="37941" name="Text Box 2189"/>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7942" name="Text Box 2210"/>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a:t>
            </a:r>
          </a:p>
        </p:txBody>
      </p:sp>
      <p:sp>
        <p:nvSpPr>
          <p:cNvPr id="37943" name="Rectangle 2211"/>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7944" name="Rectangle 2212"/>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7945" name="Rectangle 2213"/>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7946" name="Rectangle 2214"/>
          <p:cNvSpPr>
            <a:spLocks noChangeArrowheads="1"/>
          </p:cNvSpPr>
          <p:nvPr/>
        </p:nvSpPr>
        <p:spPr bwMode="auto">
          <a:xfrm>
            <a:off x="1397000" y="5892800"/>
            <a:ext cx="29162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7786658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Freeform 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15" name="Freeform 6"/>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6" name="Freeform 7"/>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7" name="Freeform 8"/>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8" name="Freeform 9"/>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19" name="Freeform 10"/>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0" name="Freeform 11"/>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1" name="Freeform 12"/>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2" name="Freeform 13"/>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3" name="Freeform 14"/>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4" name="Freeform 15"/>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5" name="Freeform 16"/>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6" name="Freeform 17"/>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7" name="Freeform 18"/>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8" name="Freeform 19"/>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9" name="Freeform 20"/>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0" name="Freeform 21"/>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1" name="Freeform 22"/>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2" name="Freeform 23"/>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3" name="Freeform 24"/>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4" name="Freeform 25"/>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5" name="Freeform 26"/>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6" name="Freeform 27"/>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7" name="Freeform 28"/>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8938" name="Group 130"/>
          <p:cNvGrpSpPr>
            <a:grpSpLocks/>
          </p:cNvGrpSpPr>
          <p:nvPr/>
        </p:nvGrpSpPr>
        <p:grpSpPr bwMode="auto">
          <a:xfrm>
            <a:off x="2108201" y="3886200"/>
            <a:ext cx="2009775" cy="1390650"/>
            <a:chOff x="728" y="2532"/>
            <a:chExt cx="1266" cy="876"/>
          </a:xfrm>
        </p:grpSpPr>
        <p:sp>
          <p:nvSpPr>
            <p:cNvPr id="38981" name="Freeform 29"/>
            <p:cNvSpPr>
              <a:spLocks/>
            </p:cNvSpPr>
            <p:nvPr/>
          </p:nvSpPr>
          <p:spPr bwMode="auto">
            <a:xfrm>
              <a:off x="1031" y="2532"/>
              <a:ext cx="963" cy="780"/>
            </a:xfrm>
            <a:custGeom>
              <a:avLst/>
              <a:gdLst>
                <a:gd name="T0" fmla="*/ 1890 w 188"/>
                <a:gd name="T1" fmla="*/ 3588 h 160"/>
                <a:gd name="T2" fmla="*/ 3488 w 188"/>
                <a:gd name="T3" fmla="*/ 4636 h 160"/>
                <a:gd name="T4" fmla="*/ 2413 w 188"/>
                <a:gd name="T5" fmla="*/ 5796 h 160"/>
                <a:gd name="T6" fmla="*/ 2151 w 188"/>
                <a:gd name="T7" fmla="*/ 4992 h 160"/>
                <a:gd name="T8" fmla="*/ 681 w 188"/>
                <a:gd name="T9" fmla="*/ 6372 h 160"/>
                <a:gd name="T10" fmla="*/ 1470 w 188"/>
                <a:gd name="T11" fmla="*/ 7415 h 160"/>
                <a:gd name="T12" fmla="*/ 3621 w 188"/>
                <a:gd name="T13" fmla="*/ 7059 h 160"/>
                <a:gd name="T14" fmla="*/ 2966 w 188"/>
                <a:gd name="T15" fmla="*/ 8580 h 160"/>
                <a:gd name="T16" fmla="*/ 2413 w 188"/>
                <a:gd name="T17" fmla="*/ 9150 h 160"/>
                <a:gd name="T18" fmla="*/ 1337 w 188"/>
                <a:gd name="T19" fmla="*/ 9506 h 160"/>
                <a:gd name="T20" fmla="*/ 814 w 188"/>
                <a:gd name="T21" fmla="*/ 11359 h 160"/>
                <a:gd name="T22" fmla="*/ 1470 w 188"/>
                <a:gd name="T23" fmla="*/ 12407 h 160"/>
                <a:gd name="T24" fmla="*/ 2966 w 188"/>
                <a:gd name="T25" fmla="*/ 12977 h 160"/>
                <a:gd name="T26" fmla="*/ 2966 w 188"/>
                <a:gd name="T27" fmla="*/ 13904 h 160"/>
                <a:gd name="T28" fmla="*/ 4697 w 188"/>
                <a:gd name="T29" fmla="*/ 14259 h 160"/>
                <a:gd name="T30" fmla="*/ 5640 w 188"/>
                <a:gd name="T31" fmla="*/ 14474 h 160"/>
                <a:gd name="T32" fmla="*/ 3908 w 188"/>
                <a:gd name="T33" fmla="*/ 16326 h 160"/>
                <a:gd name="T34" fmla="*/ 2546 w 188"/>
                <a:gd name="T35" fmla="*/ 17038 h 160"/>
                <a:gd name="T36" fmla="*/ 394 w 188"/>
                <a:gd name="T37" fmla="*/ 17964 h 160"/>
                <a:gd name="T38" fmla="*/ 394 w 188"/>
                <a:gd name="T39" fmla="*/ 18535 h 160"/>
                <a:gd name="T40" fmla="*/ 3908 w 188"/>
                <a:gd name="T41" fmla="*/ 17253 h 160"/>
                <a:gd name="T42" fmla="*/ 8344 w 188"/>
                <a:gd name="T43" fmla="*/ 13904 h 160"/>
                <a:gd name="T44" fmla="*/ 7924 w 188"/>
                <a:gd name="T45" fmla="*/ 13548 h 160"/>
                <a:gd name="T46" fmla="*/ 10337 w 188"/>
                <a:gd name="T47" fmla="*/ 11003 h 160"/>
                <a:gd name="T48" fmla="*/ 9681 w 188"/>
                <a:gd name="T49" fmla="*/ 11690 h 160"/>
                <a:gd name="T50" fmla="*/ 9814 w 188"/>
                <a:gd name="T51" fmla="*/ 12621 h 160"/>
                <a:gd name="T52" fmla="*/ 9681 w 188"/>
                <a:gd name="T53" fmla="*/ 13216 h 160"/>
                <a:gd name="T54" fmla="*/ 11571 w 188"/>
                <a:gd name="T55" fmla="*/ 12285 h 160"/>
                <a:gd name="T56" fmla="*/ 11571 w 188"/>
                <a:gd name="T57" fmla="*/ 11359 h 160"/>
                <a:gd name="T58" fmla="*/ 14378 w 188"/>
                <a:gd name="T59" fmla="*/ 11929 h 160"/>
                <a:gd name="T60" fmla="*/ 16269 w 188"/>
                <a:gd name="T61" fmla="*/ 11690 h 160"/>
                <a:gd name="T62" fmla="*/ 19496 w 188"/>
                <a:gd name="T63" fmla="*/ 12621 h 160"/>
                <a:gd name="T64" fmla="*/ 20571 w 188"/>
                <a:gd name="T65" fmla="*/ 13787 h 160"/>
                <a:gd name="T66" fmla="*/ 22303 w 188"/>
                <a:gd name="T67" fmla="*/ 14830 h 160"/>
                <a:gd name="T68" fmla="*/ 25269 w 188"/>
                <a:gd name="T69" fmla="*/ 15069 h 160"/>
                <a:gd name="T70" fmla="*/ 24874 w 188"/>
                <a:gd name="T71" fmla="*/ 13548 h 160"/>
                <a:gd name="T72" fmla="*/ 23665 w 188"/>
                <a:gd name="T73" fmla="*/ 13333 h 160"/>
                <a:gd name="T74" fmla="*/ 21908 w 188"/>
                <a:gd name="T75" fmla="*/ 12285 h 160"/>
                <a:gd name="T76" fmla="*/ 19757 w 188"/>
                <a:gd name="T77" fmla="*/ 11003 h 160"/>
                <a:gd name="T78" fmla="*/ 18942 w 188"/>
                <a:gd name="T79" fmla="*/ 11929 h 160"/>
                <a:gd name="T80" fmla="*/ 17344 w 188"/>
                <a:gd name="T81" fmla="*/ 10764 h 160"/>
                <a:gd name="T82" fmla="*/ 15715 w 188"/>
                <a:gd name="T83" fmla="*/ 9267 h 160"/>
                <a:gd name="T84" fmla="*/ 13697 w 188"/>
                <a:gd name="T85" fmla="*/ 2423 h 160"/>
                <a:gd name="T86" fmla="*/ 12094 w 188"/>
                <a:gd name="T87" fmla="*/ 570 h 160"/>
                <a:gd name="T88" fmla="*/ 9261 w 188"/>
                <a:gd name="T89" fmla="*/ 570 h 160"/>
                <a:gd name="T90" fmla="*/ 7924 w 188"/>
                <a:gd name="T91" fmla="*/ 570 h 160"/>
                <a:gd name="T92" fmla="*/ 6060 w 188"/>
                <a:gd name="T93" fmla="*/ 0 h 160"/>
                <a:gd name="T94" fmla="*/ 4697 w 188"/>
                <a:gd name="T95" fmla="*/ 478 h 160"/>
                <a:gd name="T96" fmla="*/ 3227 w 188"/>
                <a:gd name="T97" fmla="*/ 1497 h 160"/>
                <a:gd name="T98" fmla="*/ 2546 w 188"/>
                <a:gd name="T99" fmla="*/ 2423 h 160"/>
                <a:gd name="T100" fmla="*/ 1337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2" name="Freeform 30"/>
            <p:cNvSpPr>
              <a:spLocks/>
            </p:cNvSpPr>
            <p:nvPr/>
          </p:nvSpPr>
          <p:spPr bwMode="auto">
            <a:xfrm>
              <a:off x="995" y="33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n-US"/>
            </a:p>
          </p:txBody>
        </p:sp>
        <p:sp>
          <p:nvSpPr>
            <p:cNvPr id="38983" name="Freeform 31"/>
            <p:cNvSpPr>
              <a:spLocks/>
            </p:cNvSpPr>
            <p:nvPr/>
          </p:nvSpPr>
          <p:spPr bwMode="auto">
            <a:xfrm>
              <a:off x="949" y="3310"/>
              <a:ext cx="46" cy="30"/>
            </a:xfrm>
            <a:custGeom>
              <a:avLst/>
              <a:gdLst>
                <a:gd name="T0" fmla="*/ 940 w 9"/>
                <a:gd name="T1" fmla="*/ 0 h 6"/>
                <a:gd name="T2" fmla="*/ 521 w 9"/>
                <a:gd name="T3" fmla="*/ 0 h 6"/>
                <a:gd name="T4" fmla="*/ 394 w 9"/>
                <a:gd name="T5" fmla="*/ 125 h 6"/>
                <a:gd name="T6" fmla="*/ 394 w 9"/>
                <a:gd name="T7" fmla="*/ 125 h 6"/>
                <a:gd name="T8" fmla="*/ 394 w 9"/>
                <a:gd name="T9" fmla="*/ 250 h 6"/>
                <a:gd name="T10" fmla="*/ 394 w 9"/>
                <a:gd name="T11" fmla="*/ 375 h 6"/>
                <a:gd name="T12" fmla="*/ 261 w 9"/>
                <a:gd name="T13" fmla="*/ 375 h 6"/>
                <a:gd name="T14" fmla="*/ 261 w 9"/>
                <a:gd name="T15" fmla="*/ 375 h 6"/>
                <a:gd name="T16" fmla="*/ 133 w 9"/>
                <a:gd name="T17" fmla="*/ 375 h 6"/>
                <a:gd name="T18" fmla="*/ 133 w 9"/>
                <a:gd name="T19" fmla="*/ 500 h 6"/>
                <a:gd name="T20" fmla="*/ 133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33 w 9"/>
                <a:gd name="T39" fmla="*/ 750 h 6"/>
                <a:gd name="T40" fmla="*/ 261 w 9"/>
                <a:gd name="T41" fmla="*/ 750 h 6"/>
                <a:gd name="T42" fmla="*/ 394 w 9"/>
                <a:gd name="T43" fmla="*/ 625 h 6"/>
                <a:gd name="T44" fmla="*/ 808 w 9"/>
                <a:gd name="T45" fmla="*/ 375 h 6"/>
                <a:gd name="T46" fmla="*/ 940 w 9"/>
                <a:gd name="T47" fmla="*/ 250 h 6"/>
                <a:gd name="T48" fmla="*/ 1073 w 9"/>
                <a:gd name="T49" fmla="*/ 250 h 6"/>
                <a:gd name="T50" fmla="*/ 1201 w 9"/>
                <a:gd name="T51" fmla="*/ 125 h 6"/>
                <a:gd name="T52" fmla="*/ 1201 w 9"/>
                <a:gd name="T53" fmla="*/ 125 h 6"/>
                <a:gd name="T54" fmla="*/ 1201 w 9"/>
                <a:gd name="T55" fmla="*/ 125 h 6"/>
                <a:gd name="T56" fmla="*/ 1073 w 9"/>
                <a:gd name="T57" fmla="*/ 0 h 6"/>
                <a:gd name="T58" fmla="*/ 1073 w 9"/>
                <a:gd name="T59" fmla="*/ 0 h 6"/>
                <a:gd name="T60" fmla="*/ 1073 w 9"/>
                <a:gd name="T61" fmla="*/ 0 h 6"/>
                <a:gd name="T62" fmla="*/ 10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4" name="Freeform 32"/>
            <p:cNvSpPr>
              <a:spLocks/>
            </p:cNvSpPr>
            <p:nvPr/>
          </p:nvSpPr>
          <p:spPr bwMode="auto">
            <a:xfrm>
              <a:off x="903" y="3332"/>
              <a:ext cx="46" cy="34"/>
            </a:xfrm>
            <a:custGeom>
              <a:avLst/>
              <a:gdLst>
                <a:gd name="T0" fmla="*/ 1073 w 9"/>
                <a:gd name="T1" fmla="*/ 355 h 7"/>
                <a:gd name="T2" fmla="*/ 1073 w 9"/>
                <a:gd name="T3" fmla="*/ 117 h 7"/>
                <a:gd name="T4" fmla="*/ 680 w 9"/>
                <a:gd name="T5" fmla="*/ 355 h 7"/>
                <a:gd name="T6" fmla="*/ 521 w 9"/>
                <a:gd name="T7" fmla="*/ 447 h 7"/>
                <a:gd name="T8" fmla="*/ 521 w 9"/>
                <a:gd name="T9" fmla="*/ 447 h 7"/>
                <a:gd name="T10" fmla="*/ 261 w 9"/>
                <a:gd name="T11" fmla="*/ 568 h 7"/>
                <a:gd name="T12" fmla="*/ 133 w 9"/>
                <a:gd name="T13" fmla="*/ 685 h 7"/>
                <a:gd name="T14" fmla="*/ 0 w 9"/>
                <a:gd name="T15" fmla="*/ 685 h 7"/>
                <a:gd name="T16" fmla="*/ 261 w 9"/>
                <a:gd name="T17" fmla="*/ 685 h 7"/>
                <a:gd name="T18" fmla="*/ 394 w 9"/>
                <a:gd name="T19" fmla="*/ 568 h 7"/>
                <a:gd name="T20" fmla="*/ 808 w 9"/>
                <a:gd name="T21" fmla="*/ 447 h 7"/>
                <a:gd name="T22" fmla="*/ 1073 w 9"/>
                <a:gd name="T23" fmla="*/ 355 h 7"/>
                <a:gd name="T24" fmla="*/ 1073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5" name="Freeform 33"/>
            <p:cNvSpPr>
              <a:spLocks/>
            </p:cNvSpPr>
            <p:nvPr/>
          </p:nvSpPr>
          <p:spPr bwMode="auto">
            <a:xfrm>
              <a:off x="903" y="3337"/>
              <a:ext cx="41" cy="29"/>
            </a:xfrm>
            <a:custGeom>
              <a:avLst/>
              <a:gdLst>
                <a:gd name="T0" fmla="*/ 1076 w 8"/>
                <a:gd name="T1" fmla="*/ 232 h 6"/>
                <a:gd name="T2" fmla="*/ 1076 w 8"/>
                <a:gd name="T3" fmla="*/ 116 h 6"/>
                <a:gd name="T4" fmla="*/ 1076 w 8"/>
                <a:gd name="T5" fmla="*/ 116 h 6"/>
                <a:gd name="T6" fmla="*/ 1076 w 8"/>
                <a:gd name="T7" fmla="*/ 0 h 6"/>
                <a:gd name="T8" fmla="*/ 1076 w 8"/>
                <a:gd name="T9" fmla="*/ 0 h 6"/>
                <a:gd name="T10" fmla="*/ 1076 w 8"/>
                <a:gd name="T11" fmla="*/ 0 h 6"/>
                <a:gd name="T12" fmla="*/ 1076 w 8"/>
                <a:gd name="T13" fmla="*/ 0 h 6"/>
                <a:gd name="T14" fmla="*/ 1076 w 8"/>
                <a:gd name="T15" fmla="*/ 0 h 6"/>
                <a:gd name="T16" fmla="*/ 1076 w 8"/>
                <a:gd name="T17" fmla="*/ 0 h 6"/>
                <a:gd name="T18" fmla="*/ 1076 w 8"/>
                <a:gd name="T19" fmla="*/ 0 h 6"/>
                <a:gd name="T20" fmla="*/ 943 w 8"/>
                <a:gd name="T21" fmla="*/ 0 h 6"/>
                <a:gd name="T22" fmla="*/ 943 w 8"/>
                <a:gd name="T23" fmla="*/ 0 h 6"/>
                <a:gd name="T24" fmla="*/ 815 w 8"/>
                <a:gd name="T25" fmla="*/ 0 h 6"/>
                <a:gd name="T26" fmla="*/ 682 w 8"/>
                <a:gd name="T27" fmla="*/ 116 h 6"/>
                <a:gd name="T28" fmla="*/ 682 w 8"/>
                <a:gd name="T29" fmla="*/ 232 h 6"/>
                <a:gd name="T30" fmla="*/ 682 w 8"/>
                <a:gd name="T31" fmla="*/ 232 h 6"/>
                <a:gd name="T32" fmla="*/ 554 w 8"/>
                <a:gd name="T33" fmla="*/ 232 h 6"/>
                <a:gd name="T34" fmla="*/ 554 w 8"/>
                <a:gd name="T35" fmla="*/ 232 h 6"/>
                <a:gd name="T36" fmla="*/ 554 w 8"/>
                <a:gd name="T37" fmla="*/ 232 h 6"/>
                <a:gd name="T38" fmla="*/ 554 w 8"/>
                <a:gd name="T39" fmla="*/ 348 h 6"/>
                <a:gd name="T40" fmla="*/ 554 w 8"/>
                <a:gd name="T41" fmla="*/ 348 h 6"/>
                <a:gd name="T42" fmla="*/ 554 w 8"/>
                <a:gd name="T43" fmla="*/ 348 h 6"/>
                <a:gd name="T44" fmla="*/ 554 w 8"/>
                <a:gd name="T45" fmla="*/ 348 h 6"/>
                <a:gd name="T46" fmla="*/ 261 w 8"/>
                <a:gd name="T47" fmla="*/ 445 h 6"/>
                <a:gd name="T48" fmla="*/ 261 w 8"/>
                <a:gd name="T49" fmla="*/ 445 h 6"/>
                <a:gd name="T50" fmla="*/ 261 w 8"/>
                <a:gd name="T51" fmla="*/ 445 h 6"/>
                <a:gd name="T52" fmla="*/ 261 w 8"/>
                <a:gd name="T53" fmla="*/ 445 h 6"/>
                <a:gd name="T54" fmla="*/ 133 w 8"/>
                <a:gd name="T55" fmla="*/ 445 h 6"/>
                <a:gd name="T56" fmla="*/ 133 w 8"/>
                <a:gd name="T57" fmla="*/ 561 h 6"/>
                <a:gd name="T58" fmla="*/ 133 w 8"/>
                <a:gd name="T59" fmla="*/ 561 h 6"/>
                <a:gd name="T60" fmla="*/ 0 w 8"/>
                <a:gd name="T61" fmla="*/ 561 h 6"/>
                <a:gd name="T62" fmla="*/ 0 w 8"/>
                <a:gd name="T63" fmla="*/ 561 h 6"/>
                <a:gd name="T64" fmla="*/ 0 w 8"/>
                <a:gd name="T65" fmla="*/ 561 h 6"/>
                <a:gd name="T66" fmla="*/ 133 w 8"/>
                <a:gd name="T67" fmla="*/ 677 h 6"/>
                <a:gd name="T68" fmla="*/ 133 w 8"/>
                <a:gd name="T69" fmla="*/ 677 h 6"/>
                <a:gd name="T70" fmla="*/ 133 w 8"/>
                <a:gd name="T71" fmla="*/ 677 h 6"/>
                <a:gd name="T72" fmla="*/ 133 w 8"/>
                <a:gd name="T73" fmla="*/ 677 h 6"/>
                <a:gd name="T74" fmla="*/ 261 w 8"/>
                <a:gd name="T75" fmla="*/ 561 h 6"/>
                <a:gd name="T76" fmla="*/ 261 w 8"/>
                <a:gd name="T77" fmla="*/ 561 h 6"/>
                <a:gd name="T78" fmla="*/ 395 w 8"/>
                <a:gd name="T79" fmla="*/ 561 h 6"/>
                <a:gd name="T80" fmla="*/ 395 w 8"/>
                <a:gd name="T81" fmla="*/ 445 h 6"/>
                <a:gd name="T82" fmla="*/ 395 w 8"/>
                <a:gd name="T83" fmla="*/ 445 h 6"/>
                <a:gd name="T84" fmla="*/ 682 w 8"/>
                <a:gd name="T85" fmla="*/ 445 h 6"/>
                <a:gd name="T86" fmla="*/ 682 w 8"/>
                <a:gd name="T87" fmla="*/ 348 h 6"/>
                <a:gd name="T88" fmla="*/ 815 w 8"/>
                <a:gd name="T89" fmla="*/ 348 h 6"/>
                <a:gd name="T90" fmla="*/ 943 w 8"/>
                <a:gd name="T91" fmla="*/ 348 h 6"/>
                <a:gd name="T92" fmla="*/ 943 w 8"/>
                <a:gd name="T93" fmla="*/ 232 h 6"/>
                <a:gd name="T94" fmla="*/ 943 w 8"/>
                <a:gd name="T95" fmla="*/ 232 h 6"/>
                <a:gd name="T96" fmla="*/ 1076 w 8"/>
                <a:gd name="T97" fmla="*/ 232 h 6"/>
                <a:gd name="T98" fmla="*/ 1076 w 8"/>
                <a:gd name="T99" fmla="*/ 232 h 6"/>
                <a:gd name="T100" fmla="*/ 107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6" name="Freeform 34"/>
            <p:cNvSpPr>
              <a:spLocks/>
            </p:cNvSpPr>
            <p:nvPr/>
          </p:nvSpPr>
          <p:spPr bwMode="auto">
            <a:xfrm>
              <a:off x="877" y="3376"/>
              <a:ext cx="4" cy="5"/>
            </a:xfrm>
            <a:custGeom>
              <a:avLst/>
              <a:gdLst>
                <a:gd name="T0" fmla="*/ 64 w 1"/>
                <a:gd name="T1" fmla="*/ 0 h 1"/>
                <a:gd name="T2" fmla="*/ 0 w 1"/>
                <a:gd name="T3" fmla="*/ 0 h 1"/>
                <a:gd name="T4" fmla="*/ 0 w 1"/>
                <a:gd name="T5" fmla="*/ 125 h 1"/>
                <a:gd name="T6" fmla="*/ 6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7" name="Freeform 35"/>
            <p:cNvSpPr>
              <a:spLocks/>
            </p:cNvSpPr>
            <p:nvPr/>
          </p:nvSpPr>
          <p:spPr bwMode="auto">
            <a:xfrm>
              <a:off x="877" y="3376"/>
              <a:ext cx="4" cy="5"/>
            </a:xfrm>
            <a:custGeom>
              <a:avLst/>
              <a:gdLst>
                <a:gd name="T0" fmla="*/ 64 w 1"/>
                <a:gd name="T1" fmla="*/ 0 h 1"/>
                <a:gd name="T2" fmla="*/ 64 w 1"/>
                <a:gd name="T3" fmla="*/ 0 h 1"/>
                <a:gd name="T4" fmla="*/ 64 w 1"/>
                <a:gd name="T5" fmla="*/ 0 h 1"/>
                <a:gd name="T6" fmla="*/ 64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64 w 1"/>
                <a:gd name="T27" fmla="*/ 125 h 1"/>
                <a:gd name="T28" fmla="*/ 64 w 1"/>
                <a:gd name="T29" fmla="*/ 0 h 1"/>
                <a:gd name="T30" fmla="*/ 64 w 1"/>
                <a:gd name="T31" fmla="*/ 0 h 1"/>
                <a:gd name="T32" fmla="*/ 64 w 1"/>
                <a:gd name="T33" fmla="*/ 0 h 1"/>
                <a:gd name="T34" fmla="*/ 64 w 1"/>
                <a:gd name="T35" fmla="*/ 0 h 1"/>
                <a:gd name="T36" fmla="*/ 6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8" name="Freeform 36"/>
            <p:cNvSpPr>
              <a:spLocks/>
            </p:cNvSpPr>
            <p:nvPr/>
          </p:nvSpPr>
          <p:spPr bwMode="auto">
            <a:xfrm>
              <a:off x="836" y="33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9" name="Freeform 37"/>
            <p:cNvSpPr>
              <a:spLocks/>
            </p:cNvSpPr>
            <p:nvPr/>
          </p:nvSpPr>
          <p:spPr bwMode="auto">
            <a:xfrm>
              <a:off x="840" y="3384"/>
              <a:ext cx="15" cy="9"/>
            </a:xfrm>
            <a:custGeom>
              <a:avLst/>
              <a:gdLst>
                <a:gd name="T0" fmla="*/ 250 w 3"/>
                <a:gd name="T1" fmla="*/ 0 h 2"/>
                <a:gd name="T2" fmla="*/ 250 w 3"/>
                <a:gd name="T3" fmla="*/ 0 h 2"/>
                <a:gd name="T4" fmla="*/ 250 w 3"/>
                <a:gd name="T5" fmla="*/ 0 h 2"/>
                <a:gd name="T6" fmla="*/ 250 w 3"/>
                <a:gd name="T7" fmla="*/ 0 h 2"/>
                <a:gd name="T8" fmla="*/ 375 w 3"/>
                <a:gd name="T9" fmla="*/ 0 h 2"/>
                <a:gd name="T10" fmla="*/ 375 w 3"/>
                <a:gd name="T11" fmla="*/ 0 h 2"/>
                <a:gd name="T12" fmla="*/ 375 w 3"/>
                <a:gd name="T13" fmla="*/ 0 h 2"/>
                <a:gd name="T14" fmla="*/ 375 w 3"/>
                <a:gd name="T15" fmla="*/ 0 h 2"/>
                <a:gd name="T16" fmla="*/ 375 w 3"/>
                <a:gd name="T17" fmla="*/ 0 h 2"/>
                <a:gd name="T18" fmla="*/ 375 w 3"/>
                <a:gd name="T19" fmla="*/ 0 h 2"/>
                <a:gd name="T20" fmla="*/ 375 w 3"/>
                <a:gd name="T21" fmla="*/ 0 h 2"/>
                <a:gd name="T22" fmla="*/ 250 w 3"/>
                <a:gd name="T23" fmla="*/ 0 h 2"/>
                <a:gd name="T24" fmla="*/ 250 w 3"/>
                <a:gd name="T25" fmla="*/ 99 h 2"/>
                <a:gd name="T26" fmla="*/ 375 w 3"/>
                <a:gd name="T27" fmla="*/ 99 h 2"/>
                <a:gd name="T28" fmla="*/ 375 w 3"/>
                <a:gd name="T29" fmla="*/ 99 h 2"/>
                <a:gd name="T30" fmla="*/ 375 w 3"/>
                <a:gd name="T31" fmla="*/ 99 h 2"/>
                <a:gd name="T32" fmla="*/ 250 w 3"/>
                <a:gd name="T33" fmla="*/ 99 h 2"/>
                <a:gd name="T34" fmla="*/ 250 w 3"/>
                <a:gd name="T35" fmla="*/ 99 h 2"/>
                <a:gd name="T36" fmla="*/ 250 w 3"/>
                <a:gd name="T37" fmla="*/ 99 h 2"/>
                <a:gd name="T38" fmla="*/ 250 w 3"/>
                <a:gd name="T39" fmla="*/ 99 h 2"/>
                <a:gd name="T40" fmla="*/ 250 w 3"/>
                <a:gd name="T41" fmla="*/ 99 h 2"/>
                <a:gd name="T42" fmla="*/ 125 w 3"/>
                <a:gd name="T43" fmla="*/ 180 h 2"/>
                <a:gd name="T44" fmla="*/ 125 w 3"/>
                <a:gd name="T45" fmla="*/ 180 h 2"/>
                <a:gd name="T46" fmla="*/ 125 w 3"/>
                <a:gd name="T47" fmla="*/ 180 h 2"/>
                <a:gd name="T48" fmla="*/ 0 w 3"/>
                <a:gd name="T49" fmla="*/ 180 h 2"/>
                <a:gd name="T50" fmla="*/ 0 w 3"/>
                <a:gd name="T51" fmla="*/ 180 h 2"/>
                <a:gd name="T52" fmla="*/ 0 w 3"/>
                <a:gd name="T53" fmla="*/ 99 h 2"/>
                <a:gd name="T54" fmla="*/ 125 w 3"/>
                <a:gd name="T55" fmla="*/ 99 h 2"/>
                <a:gd name="T56" fmla="*/ 125 w 3"/>
                <a:gd name="T57" fmla="*/ 99 h 2"/>
                <a:gd name="T58" fmla="*/ 125 w 3"/>
                <a:gd name="T59" fmla="*/ 99 h 2"/>
                <a:gd name="T60" fmla="*/ 125 w 3"/>
                <a:gd name="T61" fmla="*/ 0 h 2"/>
                <a:gd name="T62" fmla="*/ 250 w 3"/>
                <a:gd name="T63" fmla="*/ 0 h 2"/>
                <a:gd name="T64" fmla="*/ 250 w 3"/>
                <a:gd name="T65" fmla="*/ 0 h 2"/>
                <a:gd name="T66" fmla="*/ 250 w 3"/>
                <a:gd name="T67" fmla="*/ 0 h 2"/>
                <a:gd name="T68" fmla="*/ 250 w 3"/>
                <a:gd name="T69" fmla="*/ 0 h 2"/>
                <a:gd name="T70" fmla="*/ 250 w 3"/>
                <a:gd name="T71" fmla="*/ 0 h 2"/>
                <a:gd name="T72" fmla="*/ 250 w 3"/>
                <a:gd name="T73" fmla="*/ 0 h 2"/>
                <a:gd name="T74" fmla="*/ 2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0" name="Freeform 38"/>
            <p:cNvSpPr>
              <a:spLocks/>
            </p:cNvSpPr>
            <p:nvPr/>
          </p:nvSpPr>
          <p:spPr bwMode="auto">
            <a:xfrm>
              <a:off x="796" y="3390"/>
              <a:ext cx="20" cy="10"/>
            </a:xfrm>
            <a:custGeom>
              <a:avLst/>
              <a:gdLst>
                <a:gd name="T0" fmla="*/ 375 w 4"/>
                <a:gd name="T1" fmla="*/ 125 h 2"/>
                <a:gd name="T2" fmla="*/ 375 w 4"/>
                <a:gd name="T3" fmla="*/ 0 h 2"/>
                <a:gd name="T4" fmla="*/ 500 w 4"/>
                <a:gd name="T5" fmla="*/ 0 h 2"/>
                <a:gd name="T6" fmla="*/ 500 w 4"/>
                <a:gd name="T7" fmla="*/ 125 h 2"/>
                <a:gd name="T8" fmla="*/ 125 w 4"/>
                <a:gd name="T9" fmla="*/ 250 h 2"/>
                <a:gd name="T10" fmla="*/ 375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1" name="Freeform 39"/>
            <p:cNvSpPr>
              <a:spLocks/>
            </p:cNvSpPr>
            <p:nvPr/>
          </p:nvSpPr>
          <p:spPr bwMode="auto">
            <a:xfrm>
              <a:off x="802" y="33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2" name="Freeform 40"/>
            <p:cNvSpPr>
              <a:spLocks/>
            </p:cNvSpPr>
            <p:nvPr/>
          </p:nvSpPr>
          <p:spPr bwMode="auto">
            <a:xfrm>
              <a:off x="777" y="33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3" name="Freeform 41"/>
            <p:cNvSpPr>
              <a:spLocks/>
            </p:cNvSpPr>
            <p:nvPr/>
          </p:nvSpPr>
          <p:spPr bwMode="auto">
            <a:xfrm>
              <a:off x="777" y="33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4" name="Freeform 42"/>
            <p:cNvSpPr>
              <a:spLocks/>
            </p:cNvSpPr>
            <p:nvPr/>
          </p:nvSpPr>
          <p:spPr bwMode="auto">
            <a:xfrm>
              <a:off x="756" y="3393"/>
              <a:ext cx="16" cy="15"/>
            </a:xfrm>
            <a:custGeom>
              <a:avLst/>
              <a:gdLst>
                <a:gd name="T0" fmla="*/ 453 w 3"/>
                <a:gd name="T1" fmla="*/ 375 h 3"/>
                <a:gd name="T2" fmla="*/ 453 w 3"/>
                <a:gd name="T3" fmla="*/ 375 h 3"/>
                <a:gd name="T4" fmla="*/ 453 w 3"/>
                <a:gd name="T5" fmla="*/ 375 h 3"/>
                <a:gd name="T6" fmla="*/ 453 w 3"/>
                <a:gd name="T7" fmla="*/ 375 h 3"/>
                <a:gd name="T8" fmla="*/ 453 w 3"/>
                <a:gd name="T9" fmla="*/ 375 h 3"/>
                <a:gd name="T10" fmla="*/ 453 w 3"/>
                <a:gd name="T11" fmla="*/ 375 h 3"/>
                <a:gd name="T12" fmla="*/ 315 w 3"/>
                <a:gd name="T13" fmla="*/ 250 h 3"/>
                <a:gd name="T14" fmla="*/ 144 w 3"/>
                <a:gd name="T15" fmla="*/ 125 h 3"/>
                <a:gd name="T16" fmla="*/ 144 w 3"/>
                <a:gd name="T17" fmla="*/ 125 h 3"/>
                <a:gd name="T18" fmla="*/ 144 w 3"/>
                <a:gd name="T19" fmla="*/ 125 h 3"/>
                <a:gd name="T20" fmla="*/ 144 w 3"/>
                <a:gd name="T21" fmla="*/ 125 h 3"/>
                <a:gd name="T22" fmla="*/ 144 w 3"/>
                <a:gd name="T23" fmla="*/ 125 h 3"/>
                <a:gd name="T24" fmla="*/ 144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44 w 3"/>
                <a:gd name="T49" fmla="*/ 125 h 3"/>
                <a:gd name="T50" fmla="*/ 144 w 3"/>
                <a:gd name="T51" fmla="*/ 250 h 3"/>
                <a:gd name="T52" fmla="*/ 144 w 3"/>
                <a:gd name="T53" fmla="*/ 250 h 3"/>
                <a:gd name="T54" fmla="*/ 315 w 3"/>
                <a:gd name="T55" fmla="*/ 375 h 3"/>
                <a:gd name="T56" fmla="*/ 315 w 3"/>
                <a:gd name="T57" fmla="*/ 375 h 3"/>
                <a:gd name="T58" fmla="*/ 453 w 3"/>
                <a:gd name="T59" fmla="*/ 375 h 3"/>
                <a:gd name="T60" fmla="*/ 453 w 3"/>
                <a:gd name="T61" fmla="*/ 375 h 3"/>
                <a:gd name="T62" fmla="*/ 453 w 3"/>
                <a:gd name="T63" fmla="*/ 375 h 3"/>
                <a:gd name="T64" fmla="*/ 453 w 3"/>
                <a:gd name="T65" fmla="*/ 375 h 3"/>
                <a:gd name="T66" fmla="*/ 453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5" name="Freeform 43"/>
            <p:cNvSpPr>
              <a:spLocks/>
            </p:cNvSpPr>
            <p:nvPr/>
          </p:nvSpPr>
          <p:spPr bwMode="auto">
            <a:xfrm>
              <a:off x="728" y="3383"/>
              <a:ext cx="20" cy="10"/>
            </a:xfrm>
            <a:custGeom>
              <a:avLst/>
              <a:gdLst>
                <a:gd name="T0" fmla="*/ 0 w 4"/>
                <a:gd name="T1" fmla="*/ 125 h 2"/>
                <a:gd name="T2" fmla="*/ 0 w 4"/>
                <a:gd name="T3" fmla="*/ 125 h 2"/>
                <a:gd name="T4" fmla="*/ 125 w 4"/>
                <a:gd name="T5" fmla="*/ 0 h 2"/>
                <a:gd name="T6" fmla="*/ 125 w 4"/>
                <a:gd name="T7" fmla="*/ 0 h 2"/>
                <a:gd name="T8" fmla="*/ 250 w 4"/>
                <a:gd name="T9" fmla="*/ 0 h 2"/>
                <a:gd name="T10" fmla="*/ 375 w 4"/>
                <a:gd name="T11" fmla="*/ 0 h 2"/>
                <a:gd name="T12" fmla="*/ 375 w 4"/>
                <a:gd name="T13" fmla="*/ 0 h 2"/>
                <a:gd name="T14" fmla="*/ 375 w 4"/>
                <a:gd name="T15" fmla="*/ 0 h 2"/>
                <a:gd name="T16" fmla="*/ 375 w 4"/>
                <a:gd name="T17" fmla="*/ 125 h 2"/>
                <a:gd name="T18" fmla="*/ 500 w 4"/>
                <a:gd name="T19" fmla="*/ 125 h 2"/>
                <a:gd name="T20" fmla="*/ 500 w 4"/>
                <a:gd name="T21" fmla="*/ 125 h 2"/>
                <a:gd name="T22" fmla="*/ 500 w 4"/>
                <a:gd name="T23" fmla="*/ 125 h 2"/>
                <a:gd name="T24" fmla="*/ 500 w 4"/>
                <a:gd name="T25" fmla="*/ 125 h 2"/>
                <a:gd name="T26" fmla="*/ 500 w 4"/>
                <a:gd name="T27" fmla="*/ 125 h 2"/>
                <a:gd name="T28" fmla="*/ 500 w 4"/>
                <a:gd name="T29" fmla="*/ 125 h 2"/>
                <a:gd name="T30" fmla="*/ 500 w 4"/>
                <a:gd name="T31" fmla="*/ 125 h 2"/>
                <a:gd name="T32" fmla="*/ 500 w 4"/>
                <a:gd name="T33" fmla="*/ 250 h 2"/>
                <a:gd name="T34" fmla="*/ 500 w 4"/>
                <a:gd name="T35" fmla="*/ 250 h 2"/>
                <a:gd name="T36" fmla="*/ 500 w 4"/>
                <a:gd name="T37" fmla="*/ 250 h 2"/>
                <a:gd name="T38" fmla="*/ 500 w 4"/>
                <a:gd name="T39" fmla="*/ 250 h 2"/>
                <a:gd name="T40" fmla="*/ 375 w 4"/>
                <a:gd name="T41" fmla="*/ 125 h 2"/>
                <a:gd name="T42" fmla="*/ 375 w 4"/>
                <a:gd name="T43" fmla="*/ 125 h 2"/>
                <a:gd name="T44" fmla="*/ 375 w 4"/>
                <a:gd name="T45" fmla="*/ 250 h 2"/>
                <a:gd name="T46" fmla="*/ 375 w 4"/>
                <a:gd name="T47" fmla="*/ 250 h 2"/>
                <a:gd name="T48" fmla="*/ 375 w 4"/>
                <a:gd name="T49" fmla="*/ 250 h 2"/>
                <a:gd name="T50" fmla="*/ 250 w 4"/>
                <a:gd name="T51" fmla="*/ 250 h 2"/>
                <a:gd name="T52" fmla="*/ 250 w 4"/>
                <a:gd name="T53" fmla="*/ 250 h 2"/>
                <a:gd name="T54" fmla="*/ 250 w 4"/>
                <a:gd name="T55" fmla="*/ 250 h 2"/>
                <a:gd name="T56" fmla="*/ 250 w 4"/>
                <a:gd name="T57" fmla="*/ 250 h 2"/>
                <a:gd name="T58" fmla="*/ 250 w 4"/>
                <a:gd name="T59" fmla="*/ 250 h 2"/>
                <a:gd name="T60" fmla="*/ 250 w 4"/>
                <a:gd name="T61" fmla="*/ 250 h 2"/>
                <a:gd name="T62" fmla="*/ 250 w 4"/>
                <a:gd name="T63" fmla="*/ 250 h 2"/>
                <a:gd name="T64" fmla="*/ 125 w 4"/>
                <a:gd name="T65" fmla="*/ 250 h 2"/>
                <a:gd name="T66" fmla="*/ 125 w 4"/>
                <a:gd name="T67" fmla="*/ 250 h 2"/>
                <a:gd name="T68" fmla="*/ 125 w 4"/>
                <a:gd name="T69" fmla="*/ 125 h 2"/>
                <a:gd name="T70" fmla="*/ 125 w 4"/>
                <a:gd name="T71" fmla="*/ 125 h 2"/>
                <a:gd name="T72" fmla="*/ 125 w 4"/>
                <a:gd name="T73" fmla="*/ 125 h 2"/>
                <a:gd name="T74" fmla="*/ 125 w 4"/>
                <a:gd name="T75" fmla="*/ 125 h 2"/>
                <a:gd name="T76" fmla="*/ 125 w 4"/>
                <a:gd name="T77" fmla="*/ 125 h 2"/>
                <a:gd name="T78" fmla="*/ 125 w 4"/>
                <a:gd name="T79" fmla="*/ 125 h 2"/>
                <a:gd name="T80" fmla="*/ 125 w 4"/>
                <a:gd name="T81" fmla="*/ 125 h 2"/>
                <a:gd name="T82" fmla="*/ 125 w 4"/>
                <a:gd name="T83" fmla="*/ 125 h 2"/>
                <a:gd name="T84" fmla="*/ 125 w 4"/>
                <a:gd name="T85" fmla="*/ 125 h 2"/>
                <a:gd name="T86" fmla="*/ 125 w 4"/>
                <a:gd name="T87" fmla="*/ 125 h 2"/>
                <a:gd name="T88" fmla="*/ 125 w 4"/>
                <a:gd name="T89" fmla="*/ 125 h 2"/>
                <a:gd name="T90" fmla="*/ 125 w 4"/>
                <a:gd name="T91" fmla="*/ 125 h 2"/>
                <a:gd name="T92" fmla="*/ 125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8939"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0" name="Freeform 45"/>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1" name="Freeform 46"/>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2" name="Freeform 47"/>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3" name="Freeform 48"/>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44" name="Freeform 49"/>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5" name="Freeform 50"/>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6" name="Freeform 51"/>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7" name="Freeform 52"/>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8" name="Freeform 53"/>
          <p:cNvSpPr>
            <a:spLocks/>
          </p:cNvSpPr>
          <p:nvPr/>
        </p:nvSpPr>
        <p:spPr bwMode="auto">
          <a:xfrm>
            <a:off x="7183438" y="2390776"/>
            <a:ext cx="423862" cy="549275"/>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9" name="Freeform 54"/>
          <p:cNvSpPr>
            <a:spLocks/>
          </p:cNvSpPr>
          <p:nvPr/>
        </p:nvSpPr>
        <p:spPr bwMode="auto">
          <a:xfrm>
            <a:off x="6777039" y="2197100"/>
            <a:ext cx="676275" cy="3175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0" name="Freeform 55"/>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1" name="Freeform 56"/>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2" name="Freeform 57"/>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3" name="Freeform 58"/>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54" name="Freeform 59"/>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5" name="Freeform 60"/>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6" name="Freeform 61"/>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7" name="Freeform 62"/>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8" name="Freeform 63"/>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59" name="Freeform 64"/>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0" name="Freeform 65"/>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61" name="Freeform 66"/>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2" name="Freeform 67"/>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3" name="Freeform 68"/>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8964" name="Group 69"/>
          <p:cNvGrpSpPr>
            <a:grpSpLocks/>
          </p:cNvGrpSpPr>
          <p:nvPr/>
        </p:nvGrpSpPr>
        <p:grpSpPr bwMode="auto">
          <a:xfrm>
            <a:off x="4187825" y="4635501"/>
            <a:ext cx="966788" cy="588963"/>
            <a:chOff x="1991" y="3321"/>
            <a:chExt cx="361" cy="231"/>
          </a:xfrm>
        </p:grpSpPr>
        <p:sp>
          <p:nvSpPr>
            <p:cNvPr id="38973" name="Freeform 7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4" name="Freeform 7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5" name="Freeform 7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6" name="Freeform 7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7" name="Freeform 7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8" name="Freeform 7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9" name="Freeform 7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80" name="Freeform 7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8965" name="Rectangle 115"/>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1990</a:t>
            </a:r>
          </a:p>
        </p:txBody>
      </p:sp>
      <p:sp>
        <p:nvSpPr>
          <p:cNvPr id="38966" name="Text Box 140"/>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8967" name="Text Box 157"/>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a:t>
            </a:r>
          </a:p>
        </p:txBody>
      </p:sp>
      <p:sp>
        <p:nvSpPr>
          <p:cNvPr id="38968" name="Rectangle 158"/>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8969" name="Rectangle 159"/>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8970" name="Rectangle 160"/>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8971" name="Rectangle 162"/>
          <p:cNvSpPr>
            <a:spLocks noChangeArrowheads="1"/>
          </p:cNvSpPr>
          <p:nvPr/>
        </p:nvSpPr>
        <p:spPr bwMode="auto">
          <a:xfrm>
            <a:off x="1397000" y="5892800"/>
            <a:ext cx="29162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pic>
        <p:nvPicPr>
          <p:cNvPr id="38972" name="Picture 84" descr="cdc_spot-outlin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772650" y="6034089"/>
            <a:ext cx="1162050"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57222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39"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0"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1"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42"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3"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4"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5"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6"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7"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8"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9"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0"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1"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2"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53"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4"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5"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56"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7"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8"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9"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0"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61" name="Group 28"/>
          <p:cNvGrpSpPr>
            <a:grpSpLocks/>
          </p:cNvGrpSpPr>
          <p:nvPr/>
        </p:nvGrpSpPr>
        <p:grpSpPr bwMode="auto">
          <a:xfrm>
            <a:off x="2108201" y="3886200"/>
            <a:ext cx="2009775" cy="1390650"/>
            <a:chOff x="768" y="2832"/>
            <a:chExt cx="1203" cy="876"/>
          </a:xfrm>
        </p:grpSpPr>
        <p:sp>
          <p:nvSpPr>
            <p:cNvPr id="4000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000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2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39962"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3"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4"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5"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6"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7"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68"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9"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0"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1"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72" name="Group 54"/>
          <p:cNvGrpSpPr>
            <a:grpSpLocks/>
          </p:cNvGrpSpPr>
          <p:nvPr/>
        </p:nvGrpSpPr>
        <p:grpSpPr bwMode="auto">
          <a:xfrm>
            <a:off x="6777038" y="2197100"/>
            <a:ext cx="830262" cy="742950"/>
            <a:chOff x="3562" y="1636"/>
            <a:chExt cx="497" cy="468"/>
          </a:xfrm>
        </p:grpSpPr>
        <p:sp>
          <p:nvSpPr>
            <p:cNvPr id="4000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00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9973"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4"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5"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6"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7"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8"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79"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0"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1"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2"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3"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4"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5"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6"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87" name="Group 71"/>
          <p:cNvGrpSpPr>
            <a:grpSpLocks/>
          </p:cNvGrpSpPr>
          <p:nvPr/>
        </p:nvGrpSpPr>
        <p:grpSpPr bwMode="auto">
          <a:xfrm>
            <a:off x="4187825" y="4635501"/>
            <a:ext cx="966788" cy="588963"/>
            <a:chOff x="1991" y="3321"/>
            <a:chExt cx="361" cy="231"/>
          </a:xfrm>
        </p:grpSpPr>
        <p:sp>
          <p:nvSpPr>
            <p:cNvPr id="3999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9988"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1991</a:t>
            </a:r>
          </a:p>
        </p:txBody>
      </p:sp>
      <p:sp>
        <p:nvSpPr>
          <p:cNvPr id="39989" name="Text Box 133"/>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39990" name="Text Box 145"/>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p>
        </p:txBody>
      </p:sp>
      <p:sp>
        <p:nvSpPr>
          <p:cNvPr id="39991" name="Rectangle 146"/>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9992" name="Rectangle 147"/>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9993" name="Rectangle 148"/>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39994" name="Rectangle 149"/>
          <p:cNvSpPr>
            <a:spLocks noChangeArrowheads="1"/>
          </p:cNvSpPr>
          <p:nvPr/>
        </p:nvSpPr>
        <p:spPr bwMode="auto">
          <a:xfrm>
            <a:off x="4400550"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39995" name="Rectangle 150"/>
          <p:cNvSpPr>
            <a:spLocks noChangeArrowheads="1"/>
          </p:cNvSpPr>
          <p:nvPr/>
        </p:nvSpPr>
        <p:spPr bwMode="auto">
          <a:xfrm>
            <a:off x="1397000" y="5892800"/>
            <a:ext cx="40846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09309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3"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4"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5"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6"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7"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8"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9"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0"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1"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2"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3"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4"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5"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6"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7"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78"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9"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80"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1"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2"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3"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4"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0985" name="Group 28"/>
          <p:cNvGrpSpPr>
            <a:grpSpLocks/>
          </p:cNvGrpSpPr>
          <p:nvPr/>
        </p:nvGrpSpPr>
        <p:grpSpPr bwMode="auto">
          <a:xfrm>
            <a:off x="2108201" y="3886200"/>
            <a:ext cx="2009775" cy="1390650"/>
            <a:chOff x="768" y="2832"/>
            <a:chExt cx="1203" cy="876"/>
          </a:xfrm>
        </p:grpSpPr>
        <p:sp>
          <p:nvSpPr>
            <p:cNvPr id="41030"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1"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1032"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3"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4"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5"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6"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7"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8"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9"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0"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1"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2"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3"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4"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0986"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7"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8"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9"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0"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1"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2"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93"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4"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5"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0996" name="Group 54"/>
          <p:cNvGrpSpPr>
            <a:grpSpLocks/>
          </p:cNvGrpSpPr>
          <p:nvPr/>
        </p:nvGrpSpPr>
        <p:grpSpPr bwMode="auto">
          <a:xfrm>
            <a:off x="6777038" y="2197100"/>
            <a:ext cx="830262" cy="742950"/>
            <a:chOff x="3562" y="1636"/>
            <a:chExt cx="497" cy="468"/>
          </a:xfrm>
        </p:grpSpPr>
        <p:sp>
          <p:nvSpPr>
            <p:cNvPr id="41028"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029"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0997"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8"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9"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0"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1"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2"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3"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4"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5"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06"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7"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8"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9"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10"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1011" name="Group 71"/>
          <p:cNvGrpSpPr>
            <a:grpSpLocks/>
          </p:cNvGrpSpPr>
          <p:nvPr/>
        </p:nvGrpSpPr>
        <p:grpSpPr bwMode="auto">
          <a:xfrm>
            <a:off x="4187825" y="4635501"/>
            <a:ext cx="966788" cy="588963"/>
            <a:chOff x="1991" y="3321"/>
            <a:chExt cx="361" cy="231"/>
          </a:xfrm>
        </p:grpSpPr>
        <p:sp>
          <p:nvSpPr>
            <p:cNvPr id="41020"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1"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2"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3"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4"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5"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6"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7"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41012"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1992</a:t>
            </a:r>
          </a:p>
        </p:txBody>
      </p:sp>
      <p:sp>
        <p:nvSpPr>
          <p:cNvPr id="41013" name="Text Box 132"/>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1014" name="Text Box 150"/>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p>
        </p:txBody>
      </p:sp>
      <p:sp>
        <p:nvSpPr>
          <p:cNvPr id="41015" name="Rectangle 151"/>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1016" name="Rectangle 152"/>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1017" name="Rectangle 153"/>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1018" name="Rectangle 154"/>
          <p:cNvSpPr>
            <a:spLocks noChangeArrowheads="1"/>
          </p:cNvSpPr>
          <p:nvPr/>
        </p:nvSpPr>
        <p:spPr bwMode="auto">
          <a:xfrm>
            <a:off x="4400550"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1019" name="Rectangle 155"/>
          <p:cNvSpPr>
            <a:spLocks noChangeArrowheads="1"/>
          </p:cNvSpPr>
          <p:nvPr/>
        </p:nvSpPr>
        <p:spPr bwMode="auto">
          <a:xfrm>
            <a:off x="1397000" y="5892800"/>
            <a:ext cx="40846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4122487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7"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8"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9"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0"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1"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2"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3"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4"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5"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6"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7"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8"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9"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0"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1"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2"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3"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2004"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5"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6"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7"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8"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09" name="Group 28"/>
          <p:cNvGrpSpPr>
            <a:grpSpLocks/>
          </p:cNvGrpSpPr>
          <p:nvPr/>
        </p:nvGrpSpPr>
        <p:grpSpPr bwMode="auto">
          <a:xfrm>
            <a:off x="2108201" y="3886200"/>
            <a:ext cx="2009775" cy="1390650"/>
            <a:chOff x="768" y="2832"/>
            <a:chExt cx="1203" cy="876"/>
          </a:xfrm>
        </p:grpSpPr>
        <p:sp>
          <p:nvSpPr>
            <p:cNvPr id="42054"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5"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2056"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7"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58"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9"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0"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1"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2"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3"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4"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5"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6"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7"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8"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2010"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1"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2"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3"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4"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5"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6"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7"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8"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19"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20" name="Group 54"/>
          <p:cNvGrpSpPr>
            <a:grpSpLocks/>
          </p:cNvGrpSpPr>
          <p:nvPr/>
        </p:nvGrpSpPr>
        <p:grpSpPr bwMode="auto">
          <a:xfrm>
            <a:off x="6777038" y="2197100"/>
            <a:ext cx="830262" cy="742950"/>
            <a:chOff x="3562" y="1636"/>
            <a:chExt cx="497" cy="468"/>
          </a:xfrm>
        </p:grpSpPr>
        <p:sp>
          <p:nvSpPr>
            <p:cNvPr id="42052"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53"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2021"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2"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3"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4"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5"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6"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7"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8"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9"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0"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1"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2"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3"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4"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35" name="Group 71"/>
          <p:cNvGrpSpPr>
            <a:grpSpLocks/>
          </p:cNvGrpSpPr>
          <p:nvPr/>
        </p:nvGrpSpPr>
        <p:grpSpPr bwMode="auto">
          <a:xfrm>
            <a:off x="4187825" y="4635501"/>
            <a:ext cx="966788" cy="588963"/>
            <a:chOff x="1991" y="3321"/>
            <a:chExt cx="361" cy="231"/>
          </a:xfrm>
        </p:grpSpPr>
        <p:sp>
          <p:nvSpPr>
            <p:cNvPr id="42044"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5"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6"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7"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8"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9"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0"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1"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2036"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1993</a:t>
            </a:r>
          </a:p>
        </p:txBody>
      </p:sp>
      <p:sp>
        <p:nvSpPr>
          <p:cNvPr id="42037" name="Text Box 132"/>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2038" name="Text Box 144"/>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p>
        </p:txBody>
      </p:sp>
      <p:sp>
        <p:nvSpPr>
          <p:cNvPr id="42039" name="Rectangle 145"/>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2040" name="Rectangle 146"/>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2041" name="Rectangle 147"/>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2042" name="Rectangle 148"/>
          <p:cNvSpPr>
            <a:spLocks noChangeArrowheads="1"/>
          </p:cNvSpPr>
          <p:nvPr/>
        </p:nvSpPr>
        <p:spPr bwMode="auto">
          <a:xfrm>
            <a:off x="4400550"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2043" name="Rectangle 149"/>
          <p:cNvSpPr>
            <a:spLocks noChangeArrowheads="1"/>
          </p:cNvSpPr>
          <p:nvPr/>
        </p:nvSpPr>
        <p:spPr bwMode="auto">
          <a:xfrm>
            <a:off x="1397000" y="5892800"/>
            <a:ext cx="40846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553552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2108201" y="3886200"/>
            <a:ext cx="2009775" cy="1390650"/>
            <a:chOff x="768" y="2832"/>
            <a:chExt cx="1203" cy="876"/>
          </a:xfrm>
        </p:grpSpPr>
        <p:sp>
          <p:nvSpPr>
            <p:cNvPr id="43079" name="Freeform 3"/>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0" name="Freeform 4"/>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3081" name="Freeform 5"/>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2" name="Freeform 6"/>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3" name="Freeform 7"/>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4" name="Freeform 8"/>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5" name="Freeform 9"/>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6" name="Freeform 10"/>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7" name="Freeform 11"/>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8" name="Freeform 12"/>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9" name="Freeform 13"/>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0" name="Freeform 14"/>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91" name="Freeform 15"/>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2" name="Freeform 16"/>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3" name="Freeform 17"/>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grpSp>
        <p:nvGrpSpPr>
          <p:cNvPr id="43011" name="Group 20"/>
          <p:cNvGrpSpPr>
            <a:grpSpLocks/>
          </p:cNvGrpSpPr>
          <p:nvPr/>
        </p:nvGrpSpPr>
        <p:grpSpPr bwMode="auto">
          <a:xfrm>
            <a:off x="3319463" y="1709739"/>
            <a:ext cx="5727700" cy="3514725"/>
            <a:chOff x="1491" y="1077"/>
            <a:chExt cx="3607" cy="2214"/>
          </a:xfrm>
        </p:grpSpPr>
        <p:sp>
          <p:nvSpPr>
            <p:cNvPr id="43020" name="Freeform 21"/>
            <p:cNvSpPr>
              <a:spLocks/>
            </p:cNvSpPr>
            <p:nvPr/>
          </p:nvSpPr>
          <p:spPr bwMode="auto">
            <a:xfrm>
              <a:off x="2843"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1" name="Freeform 22"/>
            <p:cNvSpPr>
              <a:spLocks/>
            </p:cNvSpPr>
            <p:nvPr/>
          </p:nvSpPr>
          <p:spPr bwMode="auto">
            <a:xfrm>
              <a:off x="2823" y="1511"/>
              <a:ext cx="482" cy="312"/>
            </a:xfrm>
            <a:custGeom>
              <a:avLst/>
              <a:gdLst>
                <a:gd name="T0" fmla="*/ 0 w 94"/>
                <a:gd name="T1" fmla="*/ 5918 h 64"/>
                <a:gd name="T2" fmla="*/ 395 w 94"/>
                <a:gd name="T3" fmla="*/ 1974 h 64"/>
                <a:gd name="T4" fmla="*/ 554 w 94"/>
                <a:gd name="T5" fmla="*/ 0 h 64"/>
                <a:gd name="T6" fmla="*/ 12542 w 94"/>
                <a:gd name="T7" fmla="*/ 473 h 64"/>
                <a:gd name="T8" fmla="*/ 12542 w 94"/>
                <a:gd name="T9" fmla="*/ 687 h 64"/>
                <a:gd name="T10" fmla="*/ 12409 w 94"/>
                <a:gd name="T11" fmla="*/ 809 h 64"/>
                <a:gd name="T12" fmla="*/ 12122 w 94"/>
                <a:gd name="T13" fmla="*/ 1165 h 64"/>
                <a:gd name="T14" fmla="*/ 12122 w 94"/>
                <a:gd name="T15" fmla="*/ 1282 h 64"/>
                <a:gd name="T16" fmla="*/ 12676 w 94"/>
                <a:gd name="T17" fmla="*/ 1736 h 64"/>
                <a:gd name="T18" fmla="*/ 12676 w 94"/>
                <a:gd name="T19" fmla="*/ 5324 h 64"/>
                <a:gd name="T20" fmla="*/ 12676 w 94"/>
                <a:gd name="T21" fmla="*/ 5324 h 64"/>
                <a:gd name="T22" fmla="*/ 12409 w 94"/>
                <a:gd name="T23" fmla="*/ 5324 h 64"/>
                <a:gd name="T24" fmla="*/ 12542 w 94"/>
                <a:gd name="T25" fmla="*/ 5441 h 64"/>
                <a:gd name="T26" fmla="*/ 12676 w 94"/>
                <a:gd name="T27" fmla="*/ 5562 h 64"/>
                <a:gd name="T28" fmla="*/ 12542 w 94"/>
                <a:gd name="T29" fmla="*/ 5796 h 64"/>
                <a:gd name="T30" fmla="*/ 12676 w 94"/>
                <a:gd name="T31" fmla="*/ 5918 h 64"/>
                <a:gd name="T32" fmla="*/ 12676 w 94"/>
                <a:gd name="T33" fmla="*/ 6250 h 64"/>
                <a:gd name="T34" fmla="*/ 12542 w 94"/>
                <a:gd name="T35" fmla="*/ 6250 h 64"/>
                <a:gd name="T36" fmla="*/ 12676 w 94"/>
                <a:gd name="T37" fmla="*/ 6489 h 64"/>
                <a:gd name="T38" fmla="*/ 12409 w 94"/>
                <a:gd name="T39" fmla="*/ 6845 h 64"/>
                <a:gd name="T40" fmla="*/ 12676 w 94"/>
                <a:gd name="T41" fmla="*/ 7176 h 64"/>
                <a:gd name="T42" fmla="*/ 12676 w 94"/>
                <a:gd name="T43" fmla="*/ 7415 h 64"/>
                <a:gd name="T44" fmla="*/ 12676 w 94"/>
                <a:gd name="T45" fmla="*/ 7415 h 64"/>
                <a:gd name="T46" fmla="*/ 12281 w 94"/>
                <a:gd name="T47" fmla="*/ 7176 h 64"/>
                <a:gd name="T48" fmla="*/ 11594 w 94"/>
                <a:gd name="T49" fmla="*/ 6845 h 64"/>
                <a:gd name="T50" fmla="*/ 11332 w 94"/>
                <a:gd name="T51" fmla="*/ 6728 h 64"/>
                <a:gd name="T52" fmla="*/ 11045 w 94"/>
                <a:gd name="T53" fmla="*/ 6728 h 64"/>
                <a:gd name="T54" fmla="*/ 10778 w 94"/>
                <a:gd name="T55" fmla="*/ 6937 h 64"/>
                <a:gd name="T56" fmla="*/ 10650 w 94"/>
                <a:gd name="T57" fmla="*/ 6937 h 64"/>
                <a:gd name="T58" fmla="*/ 10384 w 94"/>
                <a:gd name="T59" fmla="*/ 6937 h 64"/>
                <a:gd name="T60" fmla="*/ 10255 w 94"/>
                <a:gd name="T61" fmla="*/ 6606 h 64"/>
                <a:gd name="T62" fmla="*/ 10122 w 94"/>
                <a:gd name="T63" fmla="*/ 6489 h 64"/>
                <a:gd name="T64" fmla="*/ 9835 w 94"/>
                <a:gd name="T65" fmla="*/ 6606 h 64"/>
                <a:gd name="T66" fmla="*/ 9568 w 94"/>
                <a:gd name="T67" fmla="*/ 6606 h 64"/>
                <a:gd name="T68" fmla="*/ 9307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2" name="Freeform 23"/>
            <p:cNvSpPr>
              <a:spLocks/>
            </p:cNvSpPr>
            <p:nvPr/>
          </p:nvSpPr>
          <p:spPr bwMode="auto">
            <a:xfrm>
              <a:off x="2807"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3" name="Freeform 24"/>
            <p:cNvSpPr>
              <a:spLocks/>
            </p:cNvSpPr>
            <p:nvPr/>
          </p:nvSpPr>
          <p:spPr bwMode="auto">
            <a:xfrm>
              <a:off x="2920"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4" name="Freeform 25"/>
            <p:cNvSpPr>
              <a:spLocks/>
            </p:cNvSpPr>
            <p:nvPr/>
          </p:nvSpPr>
          <p:spPr bwMode="auto">
            <a:xfrm>
              <a:off x="2848" y="2262"/>
              <a:ext cx="594" cy="293"/>
            </a:xfrm>
            <a:custGeom>
              <a:avLst/>
              <a:gdLst>
                <a:gd name="T0" fmla="*/ 1890 w 116"/>
                <a:gd name="T1" fmla="*/ 117 h 60"/>
                <a:gd name="T2" fmla="*/ 0 w 116"/>
                <a:gd name="T3" fmla="*/ 1050 h 60"/>
                <a:gd name="T4" fmla="*/ 5377 w 116"/>
                <a:gd name="T5" fmla="*/ 5128 h 60"/>
                <a:gd name="T6" fmla="*/ 5638 w 116"/>
                <a:gd name="T7" fmla="*/ 5245 h 60"/>
                <a:gd name="T8" fmla="*/ 6032 w 116"/>
                <a:gd name="T9" fmla="*/ 5582 h 60"/>
                <a:gd name="T10" fmla="*/ 6452 w 116"/>
                <a:gd name="T11" fmla="*/ 5484 h 60"/>
                <a:gd name="T12" fmla="*/ 6713 w 116"/>
                <a:gd name="T13" fmla="*/ 5582 h 60"/>
                <a:gd name="T14" fmla="*/ 6846 w 116"/>
                <a:gd name="T15" fmla="*/ 5821 h 60"/>
                <a:gd name="T16" fmla="*/ 7394 w 116"/>
                <a:gd name="T17" fmla="*/ 5938 h 60"/>
                <a:gd name="T18" fmla="*/ 7655 w 116"/>
                <a:gd name="T19" fmla="*/ 6055 h 60"/>
                <a:gd name="T20" fmla="*/ 7917 w 116"/>
                <a:gd name="T21" fmla="*/ 5938 h 60"/>
                <a:gd name="T22" fmla="*/ 8183 w 116"/>
                <a:gd name="T23" fmla="*/ 6177 h 60"/>
                <a:gd name="T24" fmla="*/ 8731 w 116"/>
                <a:gd name="T25" fmla="*/ 6177 h 60"/>
                <a:gd name="T26" fmla="*/ 8992 w 116"/>
                <a:gd name="T27" fmla="*/ 6417 h 60"/>
                <a:gd name="T28" fmla="*/ 9125 w 116"/>
                <a:gd name="T29" fmla="*/ 6632 h 60"/>
                <a:gd name="T30" fmla="*/ 9545 w 116"/>
                <a:gd name="T31" fmla="*/ 6509 h 60"/>
                <a:gd name="T32" fmla="*/ 10067 w 116"/>
                <a:gd name="T33" fmla="*/ 6749 h 60"/>
                <a:gd name="T34" fmla="*/ 10334 w 116"/>
                <a:gd name="T35" fmla="*/ 6632 h 60"/>
                <a:gd name="T36" fmla="*/ 10620 w 116"/>
                <a:gd name="T37" fmla="*/ 6632 h 60"/>
                <a:gd name="T38" fmla="*/ 10620 w 116"/>
                <a:gd name="T39" fmla="*/ 6988 h 60"/>
                <a:gd name="T40" fmla="*/ 10748 w 116"/>
                <a:gd name="T41" fmla="*/ 6749 h 60"/>
                <a:gd name="T42" fmla="*/ 11015 w 116"/>
                <a:gd name="T43" fmla="*/ 6509 h 60"/>
                <a:gd name="T44" fmla="*/ 11143 w 116"/>
                <a:gd name="T45" fmla="*/ 6632 h 60"/>
                <a:gd name="T46" fmla="*/ 11409 w 116"/>
                <a:gd name="T47" fmla="*/ 6749 h 60"/>
                <a:gd name="T48" fmla="*/ 11696 w 116"/>
                <a:gd name="T49" fmla="*/ 6632 h 60"/>
                <a:gd name="T50" fmla="*/ 11696 w 116"/>
                <a:gd name="T51" fmla="*/ 6749 h 60"/>
                <a:gd name="T52" fmla="*/ 12090 w 116"/>
                <a:gd name="T53" fmla="*/ 6988 h 60"/>
                <a:gd name="T54" fmla="*/ 12479 w 116"/>
                <a:gd name="T55" fmla="*/ 6749 h 60"/>
                <a:gd name="T56" fmla="*/ 13293 w 116"/>
                <a:gd name="T57" fmla="*/ 6509 h 60"/>
                <a:gd name="T58" fmla="*/ 13554 w 116"/>
                <a:gd name="T59" fmla="*/ 6509 h 60"/>
                <a:gd name="T60" fmla="*/ 14241 w 116"/>
                <a:gd name="T61" fmla="*/ 6509 h 60"/>
                <a:gd name="T62" fmla="*/ 15183 w 116"/>
                <a:gd name="T63" fmla="*/ 6866 h 60"/>
                <a:gd name="T64" fmla="*/ 15444 w 116"/>
                <a:gd name="T65" fmla="*/ 6988 h 60"/>
                <a:gd name="T66" fmla="*/ 15577 w 116"/>
                <a:gd name="T67" fmla="*/ 3599 h 60"/>
                <a:gd name="T68" fmla="*/ 15311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5" name="Freeform 26"/>
            <p:cNvSpPr>
              <a:spLocks/>
            </p:cNvSpPr>
            <p:nvPr/>
          </p:nvSpPr>
          <p:spPr bwMode="auto">
            <a:xfrm>
              <a:off x="3295"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6" name="Freeform 27"/>
            <p:cNvSpPr>
              <a:spLocks/>
            </p:cNvSpPr>
            <p:nvPr/>
          </p:nvSpPr>
          <p:spPr bwMode="auto">
            <a:xfrm>
              <a:off x="3352"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7" name="Freeform 28"/>
            <p:cNvSpPr>
              <a:spLocks/>
            </p:cNvSpPr>
            <p:nvPr/>
          </p:nvSpPr>
          <p:spPr bwMode="auto">
            <a:xfrm>
              <a:off x="3525"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8" name="Freeform 29"/>
            <p:cNvSpPr>
              <a:spLocks/>
            </p:cNvSpPr>
            <p:nvPr/>
          </p:nvSpPr>
          <p:spPr bwMode="auto">
            <a:xfrm>
              <a:off x="3786"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9" name="Freeform 30"/>
            <p:cNvSpPr>
              <a:spLocks/>
            </p:cNvSpPr>
            <p:nvPr/>
          </p:nvSpPr>
          <p:spPr bwMode="auto">
            <a:xfrm>
              <a:off x="3741"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0" name="Freeform 31"/>
            <p:cNvSpPr>
              <a:spLocks/>
            </p:cNvSpPr>
            <p:nvPr/>
          </p:nvSpPr>
          <p:spPr bwMode="auto">
            <a:xfrm>
              <a:off x="3889"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1" name="Freeform 32"/>
            <p:cNvSpPr>
              <a:spLocks/>
            </p:cNvSpPr>
            <p:nvPr/>
          </p:nvSpPr>
          <p:spPr bwMode="auto">
            <a:xfrm>
              <a:off x="4059"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2" name="Freeform 33"/>
            <p:cNvSpPr>
              <a:spLocks/>
            </p:cNvSpPr>
            <p:nvPr/>
          </p:nvSpPr>
          <p:spPr bwMode="auto">
            <a:xfrm>
              <a:off x="4140"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3" name="Freeform 34"/>
            <p:cNvSpPr>
              <a:spLocks/>
            </p:cNvSpPr>
            <p:nvPr/>
          </p:nvSpPr>
          <p:spPr bwMode="auto">
            <a:xfrm>
              <a:off x="3961"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4" name="Freeform 35"/>
            <p:cNvSpPr>
              <a:spLocks/>
            </p:cNvSpPr>
            <p:nvPr/>
          </p:nvSpPr>
          <p:spPr bwMode="auto">
            <a:xfrm>
              <a:off x="4242"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5" name="Freeform 36"/>
            <p:cNvSpPr>
              <a:spLocks/>
            </p:cNvSpPr>
            <p:nvPr/>
          </p:nvSpPr>
          <p:spPr bwMode="auto">
            <a:xfrm>
              <a:off x="3432"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6" name="Freeform 37"/>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7" name="Freeform 38"/>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8" name="Freeform 39"/>
            <p:cNvSpPr>
              <a:spLocks/>
            </p:cNvSpPr>
            <p:nvPr/>
          </p:nvSpPr>
          <p:spPr bwMode="auto">
            <a:xfrm>
              <a:off x="2434"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9" name="Freeform 40"/>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0" name="Freeform 41"/>
            <p:cNvSpPr>
              <a:spLocks/>
            </p:cNvSpPr>
            <p:nvPr/>
          </p:nvSpPr>
          <p:spPr bwMode="auto">
            <a:xfrm>
              <a:off x="2552"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41" name="Freeform 42"/>
            <p:cNvSpPr>
              <a:spLocks/>
            </p:cNvSpPr>
            <p:nvPr/>
          </p:nvSpPr>
          <p:spPr bwMode="auto">
            <a:xfrm>
              <a:off x="4371"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2" name="Freeform 43"/>
            <p:cNvSpPr>
              <a:spLocks/>
            </p:cNvSpPr>
            <p:nvPr/>
          </p:nvSpPr>
          <p:spPr bwMode="auto">
            <a:xfrm>
              <a:off x="4719"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3" name="Freeform 44"/>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4" name="Freeform 45"/>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5" name="Freeform 46"/>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6" name="Freeform 47"/>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7" name="Freeform 48"/>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8" name="Freeform 49"/>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9" name="Freeform 50"/>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0" name="Freeform 51"/>
            <p:cNvSpPr>
              <a:spLocks/>
            </p:cNvSpPr>
            <p:nvPr/>
          </p:nvSpPr>
          <p:spPr bwMode="auto">
            <a:xfrm>
              <a:off x="3264"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1" name="Freeform 52"/>
            <p:cNvSpPr>
              <a:spLocks/>
            </p:cNvSpPr>
            <p:nvPr/>
          </p:nvSpPr>
          <p:spPr bwMode="auto">
            <a:xfrm>
              <a:off x="3473"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2" name="Freeform 53"/>
            <p:cNvSpPr>
              <a:spLocks/>
            </p:cNvSpPr>
            <p:nvPr/>
          </p:nvSpPr>
          <p:spPr bwMode="auto">
            <a:xfrm>
              <a:off x="3632"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3053" name="Group 54"/>
            <p:cNvGrpSpPr>
              <a:grpSpLocks/>
            </p:cNvGrpSpPr>
            <p:nvPr/>
          </p:nvGrpSpPr>
          <p:grpSpPr bwMode="auto">
            <a:xfrm>
              <a:off x="3668" y="1384"/>
              <a:ext cx="523" cy="468"/>
              <a:chOff x="3562" y="1636"/>
              <a:chExt cx="497" cy="468"/>
            </a:xfrm>
          </p:grpSpPr>
          <p:sp>
            <p:nvSpPr>
              <p:cNvPr id="43077"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78"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3054" name="Freeform 57"/>
            <p:cNvSpPr>
              <a:spLocks/>
            </p:cNvSpPr>
            <p:nvPr/>
          </p:nvSpPr>
          <p:spPr bwMode="auto">
            <a:xfrm>
              <a:off x="3878"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5" name="Freeform 58"/>
            <p:cNvSpPr>
              <a:spLocks/>
            </p:cNvSpPr>
            <p:nvPr/>
          </p:nvSpPr>
          <p:spPr bwMode="auto">
            <a:xfrm>
              <a:off x="3664"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6" name="Freeform 59"/>
            <p:cNvSpPr>
              <a:spLocks/>
            </p:cNvSpPr>
            <p:nvPr/>
          </p:nvSpPr>
          <p:spPr bwMode="auto">
            <a:xfrm>
              <a:off x="4330"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7" name="Freeform 60"/>
            <p:cNvSpPr>
              <a:spLocks/>
            </p:cNvSpPr>
            <p:nvPr/>
          </p:nvSpPr>
          <p:spPr bwMode="auto">
            <a:xfrm>
              <a:off x="4196"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8" name="Freeform 61"/>
            <p:cNvSpPr>
              <a:spLocks/>
            </p:cNvSpPr>
            <p:nvPr/>
          </p:nvSpPr>
          <p:spPr bwMode="auto">
            <a:xfrm>
              <a:off x="4232"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9" name="Freeform 62"/>
            <p:cNvSpPr>
              <a:spLocks/>
            </p:cNvSpPr>
            <p:nvPr/>
          </p:nvSpPr>
          <p:spPr bwMode="auto">
            <a:xfrm>
              <a:off x="4073"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0" name="Freeform 63"/>
            <p:cNvSpPr>
              <a:spLocks/>
            </p:cNvSpPr>
            <p:nvPr/>
          </p:nvSpPr>
          <p:spPr bwMode="auto">
            <a:xfrm>
              <a:off x="4426"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1" name="Freeform 64"/>
            <p:cNvSpPr>
              <a:spLocks/>
            </p:cNvSpPr>
            <p:nvPr/>
          </p:nvSpPr>
          <p:spPr bwMode="auto">
            <a:xfrm>
              <a:off x="4668"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2" name="Freeform 65"/>
            <p:cNvSpPr>
              <a:spLocks/>
            </p:cNvSpPr>
            <p:nvPr/>
          </p:nvSpPr>
          <p:spPr bwMode="auto">
            <a:xfrm>
              <a:off x="4688"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3" name="Freeform 66"/>
            <p:cNvSpPr>
              <a:spLocks/>
            </p:cNvSpPr>
            <p:nvPr/>
          </p:nvSpPr>
          <p:spPr bwMode="auto">
            <a:xfrm>
              <a:off x="4775"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4" name="Freeform 67"/>
            <p:cNvSpPr>
              <a:spLocks/>
            </p:cNvSpPr>
            <p:nvPr/>
          </p:nvSpPr>
          <p:spPr bwMode="auto">
            <a:xfrm>
              <a:off x="4770"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5" name="Freeform 68"/>
            <p:cNvSpPr>
              <a:spLocks/>
            </p:cNvSpPr>
            <p:nvPr/>
          </p:nvSpPr>
          <p:spPr bwMode="auto">
            <a:xfrm>
              <a:off x="4878"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43066" name="Freeform 69"/>
            <p:cNvSpPr>
              <a:spLocks/>
            </p:cNvSpPr>
            <p:nvPr/>
          </p:nvSpPr>
          <p:spPr bwMode="auto">
            <a:xfrm>
              <a:off x="4811"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7" name="Freeform 70"/>
            <p:cNvSpPr>
              <a:spLocks/>
            </p:cNvSpPr>
            <p:nvPr/>
          </p:nvSpPr>
          <p:spPr bwMode="auto">
            <a:xfrm>
              <a:off x="4847"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3068" name="Group 71"/>
            <p:cNvGrpSpPr>
              <a:grpSpLocks/>
            </p:cNvGrpSpPr>
            <p:nvPr/>
          </p:nvGrpSpPr>
          <p:grpSpPr bwMode="auto">
            <a:xfrm>
              <a:off x="2038" y="2920"/>
              <a:ext cx="609" cy="371"/>
              <a:chOff x="1991" y="3321"/>
              <a:chExt cx="361" cy="231"/>
            </a:xfrm>
          </p:grpSpPr>
          <p:sp>
            <p:nvSpPr>
              <p:cNvPr id="4306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3012"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1994</a:t>
            </a:r>
          </a:p>
        </p:txBody>
      </p:sp>
      <p:sp>
        <p:nvSpPr>
          <p:cNvPr id="43013" name="Text Box 132"/>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3014" name="Text Box 161"/>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p>
        </p:txBody>
      </p:sp>
      <p:sp>
        <p:nvSpPr>
          <p:cNvPr id="43015" name="Rectangle 162"/>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3016" name="Rectangle 163"/>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3017" name="Rectangle 164"/>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3018" name="Rectangle 165"/>
          <p:cNvSpPr>
            <a:spLocks noChangeArrowheads="1"/>
          </p:cNvSpPr>
          <p:nvPr/>
        </p:nvSpPr>
        <p:spPr bwMode="auto">
          <a:xfrm>
            <a:off x="4400550"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3019" name="Rectangle 166"/>
          <p:cNvSpPr>
            <a:spLocks noChangeArrowheads="1"/>
          </p:cNvSpPr>
          <p:nvPr/>
        </p:nvSpPr>
        <p:spPr bwMode="auto">
          <a:xfrm>
            <a:off x="1397000" y="5892800"/>
            <a:ext cx="40846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1241229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2"/>
          <p:cNvSpPr>
            <a:spLocks noChangeArrowheads="1"/>
          </p:cNvSpPr>
          <p:nvPr/>
        </p:nvSpPr>
        <p:spPr bwMode="auto">
          <a:xfrm>
            <a:off x="914400" y="223838"/>
            <a:ext cx="6477000" cy="995363"/>
          </a:xfrm>
          <a:prstGeom prst="rect">
            <a:avLst/>
          </a:prstGeom>
          <a:noFill/>
          <a:ln w="9525">
            <a:noFill/>
            <a:miter lim="800000"/>
            <a:headEnd/>
            <a:tailEnd/>
          </a:ln>
        </p:spPr>
        <p:txBody>
          <a:bodyPr anchor="ctr"/>
          <a:lstStyle/>
          <a:p>
            <a:pPr algn="ctr" eaLnBrk="0" hangingPunct="0">
              <a:lnSpc>
                <a:spcPct val="90000"/>
              </a:lnSpc>
            </a:pPr>
            <a:r>
              <a:rPr lang="en-US" b="1" dirty="0">
                <a:solidFill>
                  <a:schemeClr val="bg1"/>
                </a:solidFill>
                <a:ea typeface="ヒラギノ角ゴ Pro W3" pitchFamily="-112" charset="-128"/>
              </a:rPr>
              <a:t>The hippocampus</a:t>
            </a:r>
          </a:p>
        </p:txBody>
      </p:sp>
      <p:sp>
        <p:nvSpPr>
          <p:cNvPr id="494595" name="Rectangle 3"/>
          <p:cNvSpPr>
            <a:spLocks noChangeArrowheads="1"/>
          </p:cNvSpPr>
          <p:nvPr/>
        </p:nvSpPr>
        <p:spPr bwMode="auto">
          <a:xfrm>
            <a:off x="5867400" y="1828800"/>
            <a:ext cx="4343400" cy="4953000"/>
          </a:xfrm>
          <a:prstGeom prst="rect">
            <a:avLst/>
          </a:prstGeom>
          <a:noFill/>
          <a:ln w="9525">
            <a:noFill/>
            <a:miter lim="800000"/>
            <a:headEnd/>
            <a:tailEnd/>
          </a:ln>
        </p:spPr>
        <p:txBody>
          <a:bodyPr/>
          <a:lstStyle/>
          <a:p>
            <a:pPr marL="342900" indent="-342900" eaLnBrk="0" hangingPunct="0">
              <a:lnSpc>
                <a:spcPct val="90000"/>
              </a:lnSpc>
              <a:spcBef>
                <a:spcPct val="20000"/>
              </a:spcBef>
              <a:buFontTx/>
              <a:buChar char="•"/>
            </a:pPr>
            <a:r>
              <a:rPr lang="en-US" b="1" dirty="0">
                <a:latin typeface="Arial" pitchFamily="34" charset="0"/>
                <a:ea typeface="ヒラギノ角ゴ Pro W3" pitchFamily="-112" charset="-128"/>
                <a:cs typeface="Arial" pitchFamily="34" charset="0"/>
              </a:rPr>
              <a:t>Learning and memory</a:t>
            </a:r>
          </a:p>
          <a:p>
            <a:pPr marL="342900" indent="-342900" eaLnBrk="0" hangingPunct="0">
              <a:lnSpc>
                <a:spcPct val="90000"/>
              </a:lnSpc>
              <a:spcBef>
                <a:spcPct val="20000"/>
              </a:spcBef>
            </a:pPr>
            <a:r>
              <a:rPr lang="en-US" b="1" dirty="0">
                <a:latin typeface="Arial" pitchFamily="34" charset="0"/>
                <a:ea typeface="ヒラギノ角ゴ Pro W3" pitchFamily="-112" charset="-128"/>
                <a:cs typeface="Arial" pitchFamily="34" charset="0"/>
              </a:rPr>
              <a:t>   </a:t>
            </a:r>
          </a:p>
          <a:p>
            <a:pPr marL="342900" indent="-342900" eaLnBrk="0" hangingPunct="0">
              <a:lnSpc>
                <a:spcPct val="90000"/>
              </a:lnSpc>
              <a:spcBef>
                <a:spcPct val="20000"/>
              </a:spcBef>
              <a:buFontTx/>
              <a:buChar char="•"/>
            </a:pPr>
            <a:r>
              <a:rPr lang="en-US" b="1" dirty="0">
                <a:latin typeface="Arial" pitchFamily="34" charset="0"/>
                <a:ea typeface="ヒラギノ角ゴ Pro W3" pitchFamily="-112" charset="-128"/>
                <a:cs typeface="Arial" pitchFamily="34" charset="0"/>
              </a:rPr>
              <a:t>Feedback of stress response</a:t>
            </a:r>
          </a:p>
          <a:p>
            <a:pPr marL="342900" indent="-342900" eaLnBrk="0" hangingPunct="0">
              <a:lnSpc>
                <a:spcPct val="90000"/>
              </a:lnSpc>
              <a:spcBef>
                <a:spcPct val="20000"/>
              </a:spcBef>
            </a:pPr>
            <a:r>
              <a:rPr lang="en-US" b="1" dirty="0">
                <a:latin typeface="Arial" pitchFamily="34" charset="0"/>
                <a:ea typeface="ヒラギノ角ゴ Pro W3" pitchFamily="-112" charset="-128"/>
                <a:cs typeface="Arial" pitchFamily="34" charset="0"/>
              </a:rPr>
              <a:t>    </a:t>
            </a:r>
          </a:p>
          <a:p>
            <a:pPr marL="342900" indent="-342900" eaLnBrk="0" hangingPunct="0">
              <a:lnSpc>
                <a:spcPct val="90000"/>
              </a:lnSpc>
              <a:spcBef>
                <a:spcPct val="20000"/>
              </a:spcBef>
              <a:buFontTx/>
              <a:buChar char="•"/>
            </a:pPr>
            <a:r>
              <a:rPr lang="en-US" b="1" dirty="0">
                <a:latin typeface="Arial" pitchFamily="34" charset="0"/>
                <a:ea typeface="ヒラギノ角ゴ Pro W3" pitchFamily="-112" charset="-128"/>
                <a:cs typeface="Arial" pitchFamily="34" charset="0"/>
              </a:rPr>
              <a:t>Anxiety regulation</a:t>
            </a:r>
          </a:p>
          <a:p>
            <a:pPr marL="342900" indent="-342900" eaLnBrk="0" hangingPunct="0">
              <a:lnSpc>
                <a:spcPct val="90000"/>
              </a:lnSpc>
              <a:spcBef>
                <a:spcPct val="20000"/>
              </a:spcBef>
              <a:buFontTx/>
              <a:buChar char="•"/>
            </a:pPr>
            <a:endParaRPr lang="en-US" b="1" dirty="0">
              <a:latin typeface="Arial" pitchFamily="34" charset="0"/>
              <a:ea typeface="ヒラギノ角ゴ Pro W3" pitchFamily="-112" charset="-128"/>
              <a:cs typeface="Arial" pitchFamily="34" charset="0"/>
            </a:endParaRPr>
          </a:p>
          <a:p>
            <a:pPr marL="342900" indent="-342900" eaLnBrk="0" hangingPunct="0">
              <a:lnSpc>
                <a:spcPct val="90000"/>
              </a:lnSpc>
              <a:spcBef>
                <a:spcPct val="20000"/>
              </a:spcBef>
              <a:buFontTx/>
              <a:buChar char="•"/>
            </a:pPr>
            <a:r>
              <a:rPr lang="en-US" b="1" dirty="0">
                <a:latin typeface="Arial" pitchFamily="34" charset="0"/>
                <a:ea typeface="ヒラギノ角ゴ Pro W3" pitchFamily="-112" charset="-128"/>
                <a:cs typeface="Arial" pitchFamily="34" charset="0"/>
              </a:rPr>
              <a:t>PTSD,  panic, OCD, </a:t>
            </a:r>
            <a:r>
              <a:rPr lang="en-US" b="1" dirty="0" err="1">
                <a:latin typeface="Arial" pitchFamily="34" charset="0"/>
                <a:ea typeface="ヒラギノ角ゴ Pro W3" pitchFamily="-112" charset="-128"/>
                <a:cs typeface="Arial" pitchFamily="34" charset="0"/>
              </a:rPr>
              <a:t>Tourette’s</a:t>
            </a:r>
            <a:r>
              <a:rPr lang="en-US" b="1" dirty="0">
                <a:latin typeface="Arial" pitchFamily="34" charset="0"/>
                <a:ea typeface="ヒラギノ角ゴ Pro W3" pitchFamily="-112" charset="-128"/>
                <a:cs typeface="Arial" pitchFamily="34" charset="0"/>
              </a:rPr>
              <a:t>, bipolar, depression, schizophrenia,  autism, Parkinson’s, Alzheimer’s, MS, Huntington’s</a:t>
            </a:r>
          </a:p>
          <a:p>
            <a:pPr marL="342900" indent="-342900" eaLnBrk="0" hangingPunct="0">
              <a:lnSpc>
                <a:spcPct val="90000"/>
              </a:lnSpc>
              <a:spcBef>
                <a:spcPct val="20000"/>
              </a:spcBef>
              <a:buFontTx/>
              <a:buChar char="•"/>
            </a:pPr>
            <a:endParaRPr lang="en-US" b="1" dirty="0">
              <a:solidFill>
                <a:srgbClr val="FFCC66"/>
              </a:solidFill>
              <a:latin typeface="Arial" pitchFamily="34" charset="0"/>
              <a:ea typeface="ヒラギノ角ゴ Pro W3" pitchFamily="-112" charset="-128"/>
              <a:cs typeface="Arial" pitchFamily="34" charset="0"/>
            </a:endParaRPr>
          </a:p>
          <a:p>
            <a:pPr marL="342900" indent="-342900" eaLnBrk="0" hangingPunct="0">
              <a:lnSpc>
                <a:spcPct val="90000"/>
              </a:lnSpc>
              <a:spcBef>
                <a:spcPct val="20000"/>
              </a:spcBef>
            </a:pPr>
            <a:endParaRPr lang="en-US" b="1" dirty="0">
              <a:solidFill>
                <a:srgbClr val="FFCC66"/>
              </a:solidFill>
              <a:latin typeface="Arial" pitchFamily="34" charset="0"/>
              <a:ea typeface="ヒラギノ角ゴ Pro W3" pitchFamily="-112" charset="-128"/>
              <a:cs typeface="Arial" pitchFamily="34" charset="0"/>
            </a:endParaRPr>
          </a:p>
          <a:p>
            <a:pPr marL="342900" indent="-342900" eaLnBrk="0" hangingPunct="0">
              <a:lnSpc>
                <a:spcPct val="90000"/>
              </a:lnSpc>
              <a:spcBef>
                <a:spcPct val="20000"/>
              </a:spcBef>
            </a:pPr>
            <a:r>
              <a:rPr lang="en-US" b="1" dirty="0">
                <a:solidFill>
                  <a:srgbClr val="FFCC66"/>
                </a:solidFill>
                <a:latin typeface="Arial" pitchFamily="34" charset="0"/>
                <a:ea typeface="ヒラギノ角ゴ Pro W3" pitchFamily="-112" charset="-128"/>
                <a:cs typeface="Arial" pitchFamily="34" charset="0"/>
              </a:rPr>
              <a:t>   </a:t>
            </a:r>
            <a:endParaRPr lang="en-US" sz="2800" b="1" dirty="0">
              <a:solidFill>
                <a:srgbClr val="FFCC66"/>
              </a:solidFill>
              <a:ea typeface="ヒラギノ角ゴ Pro W3" pitchFamily="-112" charset="-128"/>
            </a:endParaRPr>
          </a:p>
          <a:p>
            <a:pPr marL="342900" indent="-342900" eaLnBrk="0" hangingPunct="0">
              <a:lnSpc>
                <a:spcPct val="90000"/>
              </a:lnSpc>
              <a:spcBef>
                <a:spcPct val="20000"/>
              </a:spcBef>
              <a:buFontTx/>
              <a:buChar char="•"/>
            </a:pPr>
            <a:endParaRPr lang="en-US" sz="2800" b="1" dirty="0">
              <a:solidFill>
                <a:srgbClr val="FFCC66"/>
              </a:solidFill>
              <a:ea typeface="ヒラギノ角ゴ Pro W3" pitchFamily="-112" charset="-128"/>
            </a:endParaRPr>
          </a:p>
        </p:txBody>
      </p:sp>
      <p:pic>
        <p:nvPicPr>
          <p:cNvPr id="494596" name="Picture 4" descr="The image “http://www.cbm.ntnu.no/images/spotlight/hippocampus.jpg” cannot be displayed, because it contains errors."/>
          <p:cNvPicPr>
            <a:picLocks noChangeAspect="1" noChangeArrowheads="1"/>
          </p:cNvPicPr>
          <p:nvPr/>
        </p:nvPicPr>
        <p:blipFill>
          <a:blip r:embed="rId3" cstate="print"/>
          <a:srcRect/>
          <a:stretch>
            <a:fillRect/>
          </a:stretch>
        </p:blipFill>
        <p:spPr bwMode="auto">
          <a:xfrm>
            <a:off x="2457450" y="1543050"/>
            <a:ext cx="2724150" cy="4705350"/>
          </a:xfrm>
          <a:prstGeom prst="rect">
            <a:avLst/>
          </a:prstGeom>
          <a:noFill/>
          <a:ln w="9525">
            <a:noFill/>
            <a:miter lim="800000"/>
            <a:headEnd/>
            <a:tailEnd/>
          </a:ln>
        </p:spPr>
      </p:pic>
      <p:sp>
        <p:nvSpPr>
          <p:cNvPr id="5" name="Title 4"/>
          <p:cNvSpPr>
            <a:spLocks noGrp="1"/>
          </p:cNvSpPr>
          <p:nvPr>
            <p:ph type="title"/>
          </p:nvPr>
        </p:nvSpPr>
        <p:spPr/>
        <p:txBody>
          <a:bodyPr>
            <a:normAutofit/>
          </a:bodyPr>
          <a:lstStyle/>
          <a:p>
            <a:r>
              <a:rPr lang="en-US" sz="2400" b="1" dirty="0" smtClean="0">
                <a:latin typeface="Arial" pitchFamily="34" charset="0"/>
                <a:cs typeface="Arial" pitchFamily="34" charset="0"/>
              </a:rPr>
              <a:t>                 Hippocampus </a:t>
            </a:r>
            <a:endParaRPr lang="en-US" sz="2400" b="1" dirty="0">
              <a:latin typeface="Arial" pitchFamily="34" charset="0"/>
              <a:cs typeface="Arial" pitchFamily="34" charset="0"/>
            </a:endParaRPr>
          </a:p>
        </p:txBody>
      </p:sp>
    </p:spTree>
    <p:extLst>
      <p:ext uri="{BB962C8B-B14F-4D97-AF65-F5344CB8AC3E}">
        <p14:creationId xmlns:p14="http://schemas.microsoft.com/office/powerpoint/2010/main" val="3088539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4595">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94595">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034" name="Group 156"/>
          <p:cNvGrpSpPr>
            <a:grpSpLocks/>
          </p:cNvGrpSpPr>
          <p:nvPr/>
        </p:nvGrpSpPr>
        <p:grpSpPr bwMode="auto">
          <a:xfrm>
            <a:off x="2108201" y="1709738"/>
            <a:ext cx="6938963" cy="3567112"/>
            <a:chOff x="728" y="1077"/>
            <a:chExt cx="4371" cy="2247"/>
          </a:xfrm>
        </p:grpSpPr>
        <p:sp>
          <p:nvSpPr>
            <p:cNvPr id="44043" name="Freeform 5"/>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4" name="Freeform 6"/>
            <p:cNvSpPr>
              <a:spLocks/>
            </p:cNvSpPr>
            <p:nvPr/>
          </p:nvSpPr>
          <p:spPr bwMode="auto">
            <a:xfrm>
              <a:off x="2823"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5" name="Freeform 7"/>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6" name="Freeform 8"/>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7" name="Freeform 9"/>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8" name="Freeform 10"/>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9" name="Freeform 11"/>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0" name="Freeform 12"/>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1" name="Freeform 13"/>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2" name="Freeform 14"/>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3" name="Freeform 15"/>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4" name="Freeform 16"/>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5" name="Freeform 17"/>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6" name="Freeform 18"/>
            <p:cNvSpPr>
              <a:spLocks/>
            </p:cNvSpPr>
            <p:nvPr/>
          </p:nvSpPr>
          <p:spPr bwMode="auto">
            <a:xfrm>
              <a:off x="3962"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7" name="Freeform 19"/>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8" name="Freeform 20"/>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9" name="Freeform 21"/>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0" name="Freeform 22"/>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1" name="Freeform 23"/>
            <p:cNvSpPr>
              <a:spLocks/>
            </p:cNvSpPr>
            <p:nvPr/>
          </p:nvSpPr>
          <p:spPr bwMode="auto">
            <a:xfrm>
              <a:off x="2434" y="1892"/>
              <a:ext cx="508" cy="375"/>
            </a:xfrm>
            <a:custGeom>
              <a:avLst/>
              <a:gdLst>
                <a:gd name="T0" fmla="*/ 0 w 99"/>
                <a:gd name="T1" fmla="*/ 7734 h 77"/>
                <a:gd name="T2" fmla="*/ 1344 w 99"/>
                <a:gd name="T3" fmla="*/ 0 h 77"/>
                <a:gd name="T4" fmla="*/ 9873 w 99"/>
                <a:gd name="T5" fmla="*/ 808 h 77"/>
                <a:gd name="T6" fmla="*/ 13377 w 99"/>
                <a:gd name="T7" fmla="*/ 1042 h 77"/>
                <a:gd name="T8" fmla="*/ 13244 w 99"/>
                <a:gd name="T9" fmla="*/ 3015 h 77"/>
                <a:gd name="T10" fmla="*/ 12823 w 99"/>
                <a:gd name="T11" fmla="*/ 8893 h 77"/>
                <a:gd name="T12" fmla="*/ 11084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2" name="Freeform 24"/>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3" name="Freeform 25"/>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64" name="Freeform 26"/>
            <p:cNvSpPr>
              <a:spLocks/>
            </p:cNvSpPr>
            <p:nvPr/>
          </p:nvSpPr>
          <p:spPr bwMode="auto">
            <a:xfrm>
              <a:off x="4372"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5" name="Freeform 27"/>
            <p:cNvSpPr>
              <a:spLocks/>
            </p:cNvSpPr>
            <p:nvPr/>
          </p:nvSpPr>
          <p:spPr bwMode="auto">
            <a:xfrm>
              <a:off x="4720"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4066" name="Group 28"/>
            <p:cNvGrpSpPr>
              <a:grpSpLocks/>
            </p:cNvGrpSpPr>
            <p:nvPr/>
          </p:nvGrpSpPr>
          <p:grpSpPr bwMode="auto">
            <a:xfrm>
              <a:off x="728" y="2448"/>
              <a:ext cx="1266" cy="876"/>
              <a:chOff x="768" y="2832"/>
              <a:chExt cx="1203" cy="876"/>
            </a:xfrm>
          </p:grpSpPr>
          <p:sp>
            <p:nvSpPr>
              <p:cNvPr id="44103"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4"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4105"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6"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7"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8"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9"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0"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1"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2"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3"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4"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5"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6"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7"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67" name="Freeform 44"/>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8" name="Freeform 45"/>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9" name="Freeform 46"/>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0" name="Freeform 47"/>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1" name="Freeform 48"/>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2" name="Freeform 49"/>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3" name="Freeform 50"/>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4" name="Freeform 51"/>
            <p:cNvSpPr>
              <a:spLocks/>
            </p:cNvSpPr>
            <p:nvPr/>
          </p:nvSpPr>
          <p:spPr bwMode="auto">
            <a:xfrm>
              <a:off x="3265"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5" name="Freeform 52"/>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6" name="Freeform 53"/>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4077" name="Group 54"/>
            <p:cNvGrpSpPr>
              <a:grpSpLocks/>
            </p:cNvGrpSpPr>
            <p:nvPr/>
          </p:nvGrpSpPr>
          <p:grpSpPr bwMode="auto">
            <a:xfrm>
              <a:off x="3669" y="1384"/>
              <a:ext cx="523" cy="468"/>
              <a:chOff x="3562" y="1636"/>
              <a:chExt cx="497" cy="468"/>
            </a:xfrm>
          </p:grpSpPr>
          <p:sp>
            <p:nvSpPr>
              <p:cNvPr id="44101"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2"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78" name="Freeform 57"/>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9"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0" name="Freeform 59"/>
            <p:cNvSpPr>
              <a:spLocks/>
            </p:cNvSpPr>
            <p:nvPr/>
          </p:nvSpPr>
          <p:spPr bwMode="auto">
            <a:xfrm>
              <a:off x="4331"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1" name="Freeform 60"/>
            <p:cNvSpPr>
              <a:spLocks/>
            </p:cNvSpPr>
            <p:nvPr/>
          </p:nvSpPr>
          <p:spPr bwMode="auto">
            <a:xfrm>
              <a:off x="4197"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2" name="Freeform 61"/>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3" name="Freeform 62"/>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4" name="Freeform 63"/>
            <p:cNvSpPr>
              <a:spLocks/>
            </p:cNvSpPr>
            <p:nvPr/>
          </p:nvSpPr>
          <p:spPr bwMode="auto">
            <a:xfrm>
              <a:off x="4427"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5" name="Freeform 64"/>
            <p:cNvSpPr>
              <a:spLocks/>
            </p:cNvSpPr>
            <p:nvPr/>
          </p:nvSpPr>
          <p:spPr bwMode="auto">
            <a:xfrm>
              <a:off x="4669"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6" name="Freeform 65"/>
            <p:cNvSpPr>
              <a:spLocks/>
            </p:cNvSpPr>
            <p:nvPr/>
          </p:nvSpPr>
          <p:spPr bwMode="auto">
            <a:xfrm>
              <a:off x="4689"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7" name="Freeform 66"/>
            <p:cNvSpPr>
              <a:spLocks/>
            </p:cNvSpPr>
            <p:nvPr/>
          </p:nvSpPr>
          <p:spPr bwMode="auto">
            <a:xfrm>
              <a:off x="4776"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8" name="Freeform 67"/>
            <p:cNvSpPr>
              <a:spLocks/>
            </p:cNvSpPr>
            <p:nvPr/>
          </p:nvSpPr>
          <p:spPr bwMode="auto">
            <a:xfrm>
              <a:off x="4771"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9" name="Freeform 68"/>
            <p:cNvSpPr>
              <a:spLocks/>
            </p:cNvSpPr>
            <p:nvPr/>
          </p:nvSpPr>
          <p:spPr bwMode="auto">
            <a:xfrm>
              <a:off x="4879"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0" name="Freeform 69"/>
            <p:cNvSpPr>
              <a:spLocks/>
            </p:cNvSpPr>
            <p:nvPr/>
          </p:nvSpPr>
          <p:spPr bwMode="auto">
            <a:xfrm>
              <a:off x="4812"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1" name="Freeform 70"/>
            <p:cNvSpPr>
              <a:spLocks/>
            </p:cNvSpPr>
            <p:nvPr/>
          </p:nvSpPr>
          <p:spPr bwMode="auto">
            <a:xfrm>
              <a:off x="4848"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4092" name="Group 71"/>
            <p:cNvGrpSpPr>
              <a:grpSpLocks/>
            </p:cNvGrpSpPr>
            <p:nvPr/>
          </p:nvGrpSpPr>
          <p:grpSpPr bwMode="auto">
            <a:xfrm>
              <a:off x="2038" y="2920"/>
              <a:ext cx="609" cy="371"/>
              <a:chOff x="1991" y="3321"/>
              <a:chExt cx="361" cy="231"/>
            </a:xfrm>
          </p:grpSpPr>
          <p:sp>
            <p:nvSpPr>
              <p:cNvPr id="4409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10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4035"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1995</a:t>
            </a:r>
          </a:p>
        </p:txBody>
      </p:sp>
      <p:sp>
        <p:nvSpPr>
          <p:cNvPr id="44036" name="Text Box 132"/>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4037" name="Text Box 150"/>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p>
        </p:txBody>
      </p:sp>
      <p:sp>
        <p:nvSpPr>
          <p:cNvPr id="44038" name="Rectangle 151"/>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4039" name="Rectangle 152"/>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4040" name="Rectangle 153"/>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4041" name="Rectangle 154"/>
          <p:cNvSpPr>
            <a:spLocks noChangeArrowheads="1"/>
          </p:cNvSpPr>
          <p:nvPr/>
        </p:nvSpPr>
        <p:spPr bwMode="auto">
          <a:xfrm>
            <a:off x="4400550"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4042" name="Rectangle 155"/>
          <p:cNvSpPr>
            <a:spLocks noChangeArrowheads="1"/>
          </p:cNvSpPr>
          <p:nvPr/>
        </p:nvSpPr>
        <p:spPr bwMode="auto">
          <a:xfrm>
            <a:off x="1397000" y="5892800"/>
            <a:ext cx="40846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402175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59"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0"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1"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2"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3"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4"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5"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6"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7"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8"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9"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0"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1"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2"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3"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4"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5"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6"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7"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8"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9"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0"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5081" name="Group 28"/>
          <p:cNvGrpSpPr>
            <a:grpSpLocks/>
          </p:cNvGrpSpPr>
          <p:nvPr/>
        </p:nvGrpSpPr>
        <p:grpSpPr bwMode="auto">
          <a:xfrm>
            <a:off x="2108201" y="3886200"/>
            <a:ext cx="2009775" cy="1390650"/>
            <a:chOff x="768" y="2832"/>
            <a:chExt cx="1203" cy="876"/>
          </a:xfrm>
        </p:grpSpPr>
        <p:sp>
          <p:nvSpPr>
            <p:cNvPr id="4512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512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4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82"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3"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4"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5"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6"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7"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8"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9"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0"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1"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5092" name="Group 54"/>
          <p:cNvGrpSpPr>
            <a:grpSpLocks/>
          </p:cNvGrpSpPr>
          <p:nvPr/>
        </p:nvGrpSpPr>
        <p:grpSpPr bwMode="auto">
          <a:xfrm>
            <a:off x="6777038" y="2197100"/>
            <a:ext cx="830262" cy="742950"/>
            <a:chOff x="3562" y="1636"/>
            <a:chExt cx="497" cy="468"/>
          </a:xfrm>
        </p:grpSpPr>
        <p:sp>
          <p:nvSpPr>
            <p:cNvPr id="4512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93"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4" name="Freeform 58"/>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5"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6"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7"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8"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9"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0"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1"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2"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3"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4"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5"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6"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5107" name="Group 71"/>
          <p:cNvGrpSpPr>
            <a:grpSpLocks/>
          </p:cNvGrpSpPr>
          <p:nvPr/>
        </p:nvGrpSpPr>
        <p:grpSpPr bwMode="auto">
          <a:xfrm>
            <a:off x="4187825" y="4635501"/>
            <a:ext cx="966788" cy="588963"/>
            <a:chOff x="1991" y="3321"/>
            <a:chExt cx="361" cy="231"/>
          </a:xfrm>
        </p:grpSpPr>
        <p:sp>
          <p:nvSpPr>
            <p:cNvPr id="4511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5108"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1996</a:t>
            </a:r>
          </a:p>
        </p:txBody>
      </p:sp>
      <p:sp>
        <p:nvSpPr>
          <p:cNvPr id="45109" name="Text Box 132"/>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5110" name="Text Box 150"/>
          <p:cNvSpPr txBox="1">
            <a:spLocks noChangeArrowheads="1"/>
          </p:cNvSpPr>
          <p:nvPr/>
        </p:nvSpPr>
        <p:spPr bwMode="auto">
          <a:xfrm>
            <a:off x="1687513" y="5894388"/>
            <a:ext cx="81581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p>
        </p:txBody>
      </p:sp>
      <p:sp>
        <p:nvSpPr>
          <p:cNvPr id="45111" name="Rectangle 151"/>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5112" name="Rectangle 152"/>
          <p:cNvSpPr>
            <a:spLocks noChangeArrowheads="1"/>
          </p:cNvSpPr>
          <p:nvPr/>
        </p:nvSpPr>
        <p:spPr bwMode="auto">
          <a:xfrm>
            <a:off x="2470150"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5113" name="Rectangle 153"/>
          <p:cNvSpPr>
            <a:spLocks noChangeArrowheads="1"/>
          </p:cNvSpPr>
          <p:nvPr/>
        </p:nvSpPr>
        <p:spPr bwMode="auto">
          <a:xfrm>
            <a:off x="32781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5114" name="Rectangle 154"/>
          <p:cNvSpPr>
            <a:spLocks noChangeArrowheads="1"/>
          </p:cNvSpPr>
          <p:nvPr/>
        </p:nvSpPr>
        <p:spPr bwMode="auto">
          <a:xfrm>
            <a:off x="4400550"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5115" name="Rectangle 155"/>
          <p:cNvSpPr>
            <a:spLocks noChangeArrowheads="1"/>
          </p:cNvSpPr>
          <p:nvPr/>
        </p:nvSpPr>
        <p:spPr bwMode="auto">
          <a:xfrm>
            <a:off x="1397000" y="5892800"/>
            <a:ext cx="40846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6210105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3"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4"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5"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6"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7" name="Freeform 10"/>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8" name="Freeform 11"/>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9"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0"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1" name="Freeform 15"/>
          <p:cNvSpPr>
            <a:spLocks/>
          </p:cNvSpPr>
          <p:nvPr/>
        </p:nvSpPr>
        <p:spPr bwMode="auto">
          <a:xfrm>
            <a:off x="7127876" y="3824288"/>
            <a:ext cx="422275"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2"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3"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4"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5" name="Freeform 19"/>
          <p:cNvSpPr>
            <a:spLocks/>
          </p:cNvSpPr>
          <p:nvPr/>
        </p:nvSpPr>
        <p:spPr bwMode="auto">
          <a:xfrm>
            <a:off x="7688264"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6" name="Freeform 20"/>
          <p:cNvSpPr>
            <a:spLocks/>
          </p:cNvSpPr>
          <p:nvPr/>
        </p:nvSpPr>
        <p:spPr bwMode="auto">
          <a:xfrm>
            <a:off x="64023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7"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8"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99"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0"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1"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2"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3"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04" name="Group 28"/>
          <p:cNvGrpSpPr>
            <a:grpSpLocks/>
          </p:cNvGrpSpPr>
          <p:nvPr/>
        </p:nvGrpSpPr>
        <p:grpSpPr bwMode="auto">
          <a:xfrm>
            <a:off x="2108201" y="3886200"/>
            <a:ext cx="2009775" cy="1390650"/>
            <a:chOff x="768" y="2832"/>
            <a:chExt cx="1203" cy="876"/>
          </a:xfrm>
        </p:grpSpPr>
        <p:sp>
          <p:nvSpPr>
            <p:cNvPr id="46152"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3"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6154"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5"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6"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7"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8"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9"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0"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1"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2"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3"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4"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5"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6"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6105"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6"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7"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8"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9"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0"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1"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2"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3" name="Freeform 52"/>
          <p:cNvSpPr>
            <a:spLocks/>
          </p:cNvSpPr>
          <p:nvPr/>
        </p:nvSpPr>
        <p:spPr bwMode="auto">
          <a:xfrm>
            <a:off x="6467476" y="4133851"/>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4"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15" name="Group 54"/>
          <p:cNvGrpSpPr>
            <a:grpSpLocks/>
          </p:cNvGrpSpPr>
          <p:nvPr/>
        </p:nvGrpSpPr>
        <p:grpSpPr bwMode="auto">
          <a:xfrm>
            <a:off x="6777038" y="2197100"/>
            <a:ext cx="830262" cy="742950"/>
            <a:chOff x="3562" y="1636"/>
            <a:chExt cx="497" cy="468"/>
          </a:xfrm>
        </p:grpSpPr>
        <p:sp>
          <p:nvSpPr>
            <p:cNvPr id="46150"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1"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grpSp>
        <p:nvGrpSpPr>
          <p:cNvPr id="46116" name="Group 127"/>
          <p:cNvGrpSpPr>
            <a:grpSpLocks/>
          </p:cNvGrpSpPr>
          <p:nvPr/>
        </p:nvGrpSpPr>
        <p:grpSpPr bwMode="auto">
          <a:xfrm>
            <a:off x="6770688" y="2917826"/>
            <a:ext cx="1001712" cy="1571625"/>
            <a:chOff x="3665" y="1838"/>
            <a:chExt cx="631" cy="990"/>
          </a:xfrm>
        </p:grpSpPr>
        <p:sp>
          <p:nvSpPr>
            <p:cNvPr id="46147" name="Freeform 13"/>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8" name="Freeform 57"/>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9"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6117"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8"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9" name="Freeform 61"/>
          <p:cNvSpPr>
            <a:spLocks/>
          </p:cNvSpPr>
          <p:nvPr/>
        </p:nvSpPr>
        <p:spPr bwMode="auto">
          <a:xfrm>
            <a:off x="7672389" y="3730626"/>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0"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1"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2"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3"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4"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5"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6"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7"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8"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29" name="Group 71"/>
          <p:cNvGrpSpPr>
            <a:grpSpLocks/>
          </p:cNvGrpSpPr>
          <p:nvPr/>
        </p:nvGrpSpPr>
        <p:grpSpPr bwMode="auto">
          <a:xfrm>
            <a:off x="4187825" y="4635501"/>
            <a:ext cx="966788" cy="588963"/>
            <a:chOff x="1991" y="3321"/>
            <a:chExt cx="361" cy="231"/>
          </a:xfrm>
        </p:grpSpPr>
        <p:sp>
          <p:nvSpPr>
            <p:cNvPr id="4613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6130"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1997</a:t>
            </a:r>
          </a:p>
        </p:txBody>
      </p:sp>
      <p:sp>
        <p:nvSpPr>
          <p:cNvPr id="46131" name="Text Box 139"/>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6132" name="Text Box 152"/>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≥20%</a:t>
            </a:r>
            <a:endParaRPr lang="en-US" altLang="en-US" sz="1400">
              <a:solidFill>
                <a:srgbClr val="000000"/>
              </a:solidFill>
              <a:latin typeface="Arial Narrow" panose="020B0606020202030204" pitchFamily="34" charset="0"/>
            </a:endParaRPr>
          </a:p>
        </p:txBody>
      </p:sp>
      <p:sp>
        <p:nvSpPr>
          <p:cNvPr id="46133" name="Rectangle 153"/>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6134" name="Rectangle 154"/>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6135" name="Rectangle 155"/>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6136" name="Rectangle 156"/>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6137" name="Rectangle 157"/>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6138" name="Rectangle 158"/>
          <p:cNvSpPr>
            <a:spLocks noChangeArrowheads="1"/>
          </p:cNvSpPr>
          <p:nvPr/>
        </p:nvSpPr>
        <p:spPr bwMode="auto">
          <a:xfrm>
            <a:off x="1397001"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0373678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Freeform 5"/>
          <p:cNvSpPr>
            <a:spLocks/>
          </p:cNvSpPr>
          <p:nvPr/>
        </p:nvSpPr>
        <p:spPr bwMode="auto">
          <a:xfrm>
            <a:off x="54657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7" name="Freeform 6"/>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8" name="Freeform 7"/>
          <p:cNvSpPr>
            <a:spLocks/>
          </p:cNvSpPr>
          <p:nvPr/>
        </p:nvSpPr>
        <p:spPr bwMode="auto">
          <a:xfrm>
            <a:off x="54086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9"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0" name="Freeform 9"/>
          <p:cNvSpPr>
            <a:spLocks/>
          </p:cNvSpPr>
          <p:nvPr/>
        </p:nvSpPr>
        <p:spPr bwMode="auto">
          <a:xfrm>
            <a:off x="5473701" y="3590925"/>
            <a:ext cx="944563"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1" name="Freeform 10"/>
          <p:cNvSpPr>
            <a:spLocks/>
          </p:cNvSpPr>
          <p:nvPr/>
        </p:nvSpPr>
        <p:spPr bwMode="auto">
          <a:xfrm>
            <a:off x="6184900" y="27273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2" name="Freeform 11"/>
          <p:cNvSpPr>
            <a:spLocks/>
          </p:cNvSpPr>
          <p:nvPr/>
        </p:nvSpPr>
        <p:spPr bwMode="auto">
          <a:xfrm>
            <a:off x="6275388" y="31146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3" name="Freeform 12"/>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4" name="Freeform 13"/>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5" name="Freeform 14"/>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6" name="Freeform 16"/>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7" name="Freeform 17"/>
          <p:cNvSpPr>
            <a:spLocks/>
          </p:cNvSpPr>
          <p:nvPr/>
        </p:nvSpPr>
        <p:spPr bwMode="auto">
          <a:xfrm>
            <a:off x="7526339"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8" name="Freeform 18"/>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9" name="Freeform 20"/>
          <p:cNvSpPr>
            <a:spLocks/>
          </p:cNvSpPr>
          <p:nvPr/>
        </p:nvSpPr>
        <p:spPr bwMode="auto">
          <a:xfrm>
            <a:off x="6402388" y="36480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0" name="Freeform 21"/>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1" name="Freeform 22"/>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2" name="Freeform 23"/>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3" name="Freeform 24"/>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4" name="Freeform 25"/>
          <p:cNvSpPr>
            <a:spLocks/>
          </p:cNvSpPr>
          <p:nvPr/>
        </p:nvSpPr>
        <p:spPr bwMode="auto">
          <a:xfrm>
            <a:off x="5003800" y="3660776"/>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5" name="Freeform 26"/>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6" name="Freeform 27"/>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7" name="Freeform 44"/>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8" name="Freeform 45"/>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9" name="Freeform 46"/>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0" name="Freeform 47"/>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1" name="Freeform 48"/>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2" name="Freeform 49"/>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3" name="Freeform 50"/>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4" name="Freeform 51"/>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5" name="Freeform 53"/>
          <p:cNvSpPr>
            <a:spLocks/>
          </p:cNvSpPr>
          <p:nvPr/>
        </p:nvSpPr>
        <p:spPr bwMode="auto">
          <a:xfrm>
            <a:off x="67198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6" name="Freeform 57"/>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7" name="Freeform 59"/>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8" name="Freeform 60"/>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7139" name="Group 127"/>
          <p:cNvGrpSpPr>
            <a:grpSpLocks/>
          </p:cNvGrpSpPr>
          <p:nvPr/>
        </p:nvGrpSpPr>
        <p:grpSpPr bwMode="auto">
          <a:xfrm>
            <a:off x="2108201" y="2197100"/>
            <a:ext cx="6124575" cy="3079750"/>
            <a:chOff x="728" y="1384"/>
            <a:chExt cx="3858" cy="1940"/>
          </a:xfrm>
        </p:grpSpPr>
        <p:sp>
          <p:nvSpPr>
            <p:cNvPr id="47167" name="Freeform 15"/>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68" name="Freeform 19"/>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7169" name="Group 28"/>
            <p:cNvGrpSpPr>
              <a:grpSpLocks/>
            </p:cNvGrpSpPr>
            <p:nvPr/>
          </p:nvGrpSpPr>
          <p:grpSpPr bwMode="auto">
            <a:xfrm>
              <a:off x="728" y="2448"/>
              <a:ext cx="1266" cy="876"/>
              <a:chOff x="768" y="2832"/>
              <a:chExt cx="1203" cy="876"/>
            </a:xfrm>
          </p:grpSpPr>
          <p:sp>
            <p:nvSpPr>
              <p:cNvPr id="4717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717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9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0" name="Freeform 52"/>
            <p:cNvSpPr>
              <a:spLocks/>
            </p:cNvSpPr>
            <p:nvPr/>
          </p:nvSpPr>
          <p:spPr bwMode="auto">
            <a:xfrm>
              <a:off x="3474" y="2596"/>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7171" name="Group 54"/>
            <p:cNvGrpSpPr>
              <a:grpSpLocks/>
            </p:cNvGrpSpPr>
            <p:nvPr/>
          </p:nvGrpSpPr>
          <p:grpSpPr bwMode="auto">
            <a:xfrm>
              <a:off x="3669" y="1384"/>
              <a:ext cx="523" cy="468"/>
              <a:chOff x="3562" y="1636"/>
              <a:chExt cx="497" cy="468"/>
            </a:xfrm>
          </p:grpSpPr>
          <p:sp>
            <p:nvSpPr>
              <p:cNvPr id="4717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2"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3" name="Freeform 61"/>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40" name="Freeform 62"/>
          <p:cNvSpPr>
            <a:spLocks/>
          </p:cNvSpPr>
          <p:nvPr/>
        </p:nvSpPr>
        <p:spPr bwMode="auto">
          <a:xfrm>
            <a:off x="74199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1" name="Freeform 63"/>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2" name="Freeform 64"/>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3" name="Freeform 65"/>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4" name="Freeform 66"/>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5" name="Freeform 67"/>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6" name="Freeform 68"/>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7" name="Freeform 69"/>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8" name="Freeform 70"/>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7149" name="Group 71"/>
          <p:cNvGrpSpPr>
            <a:grpSpLocks/>
          </p:cNvGrpSpPr>
          <p:nvPr/>
        </p:nvGrpSpPr>
        <p:grpSpPr bwMode="auto">
          <a:xfrm>
            <a:off x="4187825" y="4635501"/>
            <a:ext cx="966788" cy="588963"/>
            <a:chOff x="1991" y="3321"/>
            <a:chExt cx="361" cy="231"/>
          </a:xfrm>
        </p:grpSpPr>
        <p:sp>
          <p:nvSpPr>
            <p:cNvPr id="4715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7150" name="Rectangle 10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1998</a:t>
            </a:r>
          </a:p>
        </p:txBody>
      </p:sp>
      <p:sp>
        <p:nvSpPr>
          <p:cNvPr id="47151" name="Text Box 137"/>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7152" name="Text Box 156"/>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≥20%</a:t>
            </a:r>
            <a:endParaRPr lang="en-US" altLang="en-US" sz="1400">
              <a:solidFill>
                <a:srgbClr val="000000"/>
              </a:solidFill>
              <a:latin typeface="Arial Narrow" panose="020B0606020202030204" pitchFamily="34" charset="0"/>
            </a:endParaRPr>
          </a:p>
        </p:txBody>
      </p:sp>
      <p:sp>
        <p:nvSpPr>
          <p:cNvPr id="47153" name="Rectangle 157"/>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7154" name="Rectangle 158"/>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7155" name="Rectangle 159"/>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7156" name="Rectangle 160"/>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7157" name="Rectangle 161"/>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7158" name="Rectangle 162"/>
          <p:cNvSpPr>
            <a:spLocks noChangeArrowheads="1"/>
          </p:cNvSpPr>
          <p:nvPr/>
        </p:nvSpPr>
        <p:spPr bwMode="auto">
          <a:xfrm>
            <a:off x="1397001"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42086174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Freeform 5"/>
          <p:cNvSpPr>
            <a:spLocks/>
          </p:cNvSpPr>
          <p:nvPr/>
        </p:nvSpPr>
        <p:spPr bwMode="auto">
          <a:xfrm>
            <a:off x="54340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1" name="Freeform 7"/>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2" name="Freeform 11"/>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3" name="Freeform 15"/>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4" name="Freeform 17"/>
          <p:cNvSpPr>
            <a:spLocks/>
          </p:cNvSpPr>
          <p:nvPr/>
        </p:nvSpPr>
        <p:spPr bwMode="auto">
          <a:xfrm>
            <a:off x="72421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5" name="Freeform 20"/>
          <p:cNvSpPr>
            <a:spLocks/>
          </p:cNvSpPr>
          <p:nvPr/>
        </p:nvSpPr>
        <p:spPr bwMode="auto">
          <a:xfrm>
            <a:off x="33194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6" name="Freeform 21"/>
          <p:cNvSpPr>
            <a:spLocks/>
          </p:cNvSpPr>
          <p:nvPr/>
        </p:nvSpPr>
        <p:spPr bwMode="auto">
          <a:xfrm>
            <a:off x="4692651" y="2452689"/>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7" name="Freeform 22"/>
          <p:cNvSpPr>
            <a:spLocks/>
          </p:cNvSpPr>
          <p:nvPr/>
        </p:nvSpPr>
        <p:spPr bwMode="auto">
          <a:xfrm>
            <a:off x="4816475" y="3003551"/>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38" name="Freeform 23"/>
          <p:cNvSpPr>
            <a:spLocks/>
          </p:cNvSpPr>
          <p:nvPr/>
        </p:nvSpPr>
        <p:spPr bwMode="auto">
          <a:xfrm>
            <a:off x="47117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9" name="Freeform 25"/>
          <p:cNvSpPr>
            <a:spLocks/>
          </p:cNvSpPr>
          <p:nvPr/>
        </p:nvSpPr>
        <p:spPr bwMode="auto">
          <a:xfrm>
            <a:off x="7893051"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0" name="Freeform 26"/>
          <p:cNvSpPr>
            <a:spLocks/>
          </p:cNvSpPr>
          <p:nvPr/>
        </p:nvSpPr>
        <p:spPr bwMode="auto">
          <a:xfrm>
            <a:off x="84455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41" name="Group 27"/>
          <p:cNvGrpSpPr>
            <a:grpSpLocks/>
          </p:cNvGrpSpPr>
          <p:nvPr/>
        </p:nvGrpSpPr>
        <p:grpSpPr bwMode="auto">
          <a:xfrm>
            <a:off x="2108201" y="3886200"/>
            <a:ext cx="2009775" cy="1390650"/>
            <a:chOff x="768" y="2832"/>
            <a:chExt cx="1203" cy="876"/>
          </a:xfrm>
        </p:grpSpPr>
        <p:sp>
          <p:nvSpPr>
            <p:cNvPr id="48200" name="Freeform 28"/>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1" name="Freeform 29"/>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8202" name="Freeform 30"/>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3" name="Freeform 31"/>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4" name="Freeform 32"/>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5" name="Freeform 33"/>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6" name="Freeform 34"/>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7" name="Freeform 35"/>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8" name="Freeform 36"/>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9" name="Freeform 37"/>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0" name="Freeform 38"/>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1" name="Freeform 39"/>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2" name="Freeform 40"/>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3" name="Freeform 41"/>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4" name="Freeform 42"/>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42" name="Freeform 43"/>
          <p:cNvSpPr>
            <a:spLocks/>
          </p:cNvSpPr>
          <p:nvPr/>
        </p:nvSpPr>
        <p:spPr bwMode="auto">
          <a:xfrm>
            <a:off x="4278313" y="2794001"/>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3" name="Freeform 44"/>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4" name="Freeform 45"/>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5" name="Freeform 46"/>
          <p:cNvSpPr>
            <a:spLocks/>
          </p:cNvSpPr>
          <p:nvPr/>
        </p:nvSpPr>
        <p:spPr bwMode="auto">
          <a:xfrm>
            <a:off x="4108451" y="1833564"/>
            <a:ext cx="658813"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6" name="Freeform 47"/>
          <p:cNvSpPr>
            <a:spLocks/>
          </p:cNvSpPr>
          <p:nvPr/>
        </p:nvSpPr>
        <p:spPr bwMode="auto">
          <a:xfrm>
            <a:off x="43846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47" name="Freeform 48"/>
          <p:cNvSpPr>
            <a:spLocks/>
          </p:cNvSpPr>
          <p:nvPr/>
        </p:nvSpPr>
        <p:spPr bwMode="auto">
          <a:xfrm>
            <a:off x="3709988"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8" name="Freeform 49"/>
          <p:cNvSpPr>
            <a:spLocks/>
          </p:cNvSpPr>
          <p:nvPr/>
        </p:nvSpPr>
        <p:spPr bwMode="auto">
          <a:xfrm>
            <a:off x="40751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49" name="Freeform 50"/>
          <p:cNvSpPr>
            <a:spLocks/>
          </p:cNvSpPr>
          <p:nvPr/>
        </p:nvSpPr>
        <p:spPr bwMode="auto">
          <a:xfrm>
            <a:off x="6135688" y="1981201"/>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0" name="Freeform 56"/>
          <p:cNvSpPr>
            <a:spLocks/>
          </p:cNvSpPr>
          <p:nvPr/>
        </p:nvSpPr>
        <p:spPr bwMode="auto">
          <a:xfrm>
            <a:off x="7110414"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1" name="Freeform 58"/>
          <p:cNvSpPr>
            <a:spLocks/>
          </p:cNvSpPr>
          <p:nvPr/>
        </p:nvSpPr>
        <p:spPr bwMode="auto">
          <a:xfrm>
            <a:off x="7827963"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2" name="Freeform 59"/>
          <p:cNvSpPr>
            <a:spLocks/>
          </p:cNvSpPr>
          <p:nvPr/>
        </p:nvSpPr>
        <p:spPr bwMode="auto">
          <a:xfrm>
            <a:off x="7615238" y="3127376"/>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53" name="Group 138"/>
          <p:cNvGrpSpPr>
            <a:grpSpLocks/>
          </p:cNvGrpSpPr>
          <p:nvPr/>
        </p:nvGrpSpPr>
        <p:grpSpPr bwMode="auto">
          <a:xfrm>
            <a:off x="5003801" y="2003426"/>
            <a:ext cx="3490913" cy="3082925"/>
            <a:chOff x="2552" y="1262"/>
            <a:chExt cx="2199" cy="1942"/>
          </a:xfrm>
        </p:grpSpPr>
        <p:sp>
          <p:nvSpPr>
            <p:cNvPr id="48180" name="Freeform 4"/>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1" name="Freeform 6"/>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2" name="Freeform 8"/>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3" name="Freeform 9"/>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4" name="Freeform 10"/>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5" name="Freeform 12"/>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6" name="Freeform 13"/>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7" name="Freeform 14"/>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8" name="Freeform 16"/>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9" name="Freeform 18"/>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0" name="Freeform 19"/>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1" name="Freeform 24"/>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2" name="Freeform 51"/>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3" name="Freeform 52"/>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8194" name="Group 53"/>
            <p:cNvGrpSpPr>
              <a:grpSpLocks/>
            </p:cNvGrpSpPr>
            <p:nvPr/>
          </p:nvGrpSpPr>
          <p:grpSpPr bwMode="auto">
            <a:xfrm>
              <a:off x="3669" y="1384"/>
              <a:ext cx="523" cy="468"/>
              <a:chOff x="3562" y="1636"/>
              <a:chExt cx="497" cy="468"/>
            </a:xfrm>
          </p:grpSpPr>
          <p:sp>
            <p:nvSpPr>
              <p:cNvPr id="48198" name="Freeform 54"/>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9" name="Freeform 55"/>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95" name="Freeform 57"/>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6" name="Freeform 60"/>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7" name="Freeform 61"/>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54" name="Freeform 62"/>
          <p:cNvSpPr>
            <a:spLocks/>
          </p:cNvSpPr>
          <p:nvPr/>
        </p:nvSpPr>
        <p:spPr bwMode="auto">
          <a:xfrm>
            <a:off x="79803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5" name="Freeform 63"/>
          <p:cNvSpPr>
            <a:spLocks/>
          </p:cNvSpPr>
          <p:nvPr/>
        </p:nvSpPr>
        <p:spPr bwMode="auto">
          <a:xfrm>
            <a:off x="8364538"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6" name="Freeform 64"/>
          <p:cNvSpPr>
            <a:spLocks/>
          </p:cNvSpPr>
          <p:nvPr/>
        </p:nvSpPr>
        <p:spPr bwMode="auto">
          <a:xfrm>
            <a:off x="8396289" y="2801939"/>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7" name="Freeform 65"/>
          <p:cNvSpPr>
            <a:spLocks/>
          </p:cNvSpPr>
          <p:nvPr/>
        </p:nvSpPr>
        <p:spPr bwMode="auto">
          <a:xfrm>
            <a:off x="8534401"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58" name="Freeform 66"/>
          <p:cNvSpPr>
            <a:spLocks/>
          </p:cNvSpPr>
          <p:nvPr/>
        </p:nvSpPr>
        <p:spPr bwMode="auto">
          <a:xfrm>
            <a:off x="85264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59" name="Freeform 67"/>
          <p:cNvSpPr>
            <a:spLocks/>
          </p:cNvSpPr>
          <p:nvPr/>
        </p:nvSpPr>
        <p:spPr bwMode="auto">
          <a:xfrm>
            <a:off x="86979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60" name="Freeform 68"/>
          <p:cNvSpPr>
            <a:spLocks/>
          </p:cNvSpPr>
          <p:nvPr/>
        </p:nvSpPr>
        <p:spPr bwMode="auto">
          <a:xfrm>
            <a:off x="85915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61" name="Freeform 69"/>
          <p:cNvSpPr>
            <a:spLocks/>
          </p:cNvSpPr>
          <p:nvPr/>
        </p:nvSpPr>
        <p:spPr bwMode="auto">
          <a:xfrm>
            <a:off x="8648701" y="1887539"/>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62" name="Group 70"/>
          <p:cNvGrpSpPr>
            <a:grpSpLocks/>
          </p:cNvGrpSpPr>
          <p:nvPr/>
        </p:nvGrpSpPr>
        <p:grpSpPr bwMode="auto">
          <a:xfrm>
            <a:off x="4187825" y="4635501"/>
            <a:ext cx="966788" cy="588963"/>
            <a:chOff x="1991" y="3321"/>
            <a:chExt cx="361" cy="231"/>
          </a:xfrm>
        </p:grpSpPr>
        <p:sp>
          <p:nvSpPr>
            <p:cNvPr id="48172"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3"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4"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5"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6"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7"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8"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9"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63" name="Rectangle 118"/>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1999</a:t>
            </a:r>
          </a:p>
        </p:txBody>
      </p:sp>
      <p:sp>
        <p:nvSpPr>
          <p:cNvPr id="48164" name="Text Box 148"/>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8165" name="Text Box 167"/>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≥20%</a:t>
            </a:r>
            <a:endParaRPr lang="en-US" altLang="en-US" sz="1400">
              <a:solidFill>
                <a:srgbClr val="000000"/>
              </a:solidFill>
              <a:latin typeface="Arial Narrow" panose="020B0606020202030204" pitchFamily="34" charset="0"/>
            </a:endParaRPr>
          </a:p>
        </p:txBody>
      </p:sp>
      <p:sp>
        <p:nvSpPr>
          <p:cNvPr id="48166" name="Rectangle 168"/>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8167" name="Rectangle 169"/>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8168" name="Rectangle 170"/>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8169" name="Rectangle 171"/>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8170" name="Rectangle 172"/>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8171" name="Rectangle 173"/>
          <p:cNvSpPr>
            <a:spLocks noChangeArrowheads="1"/>
          </p:cNvSpPr>
          <p:nvPr/>
        </p:nvSpPr>
        <p:spPr bwMode="auto">
          <a:xfrm>
            <a:off x="1397001"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4013615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86"/>
          <p:cNvGrpSpPr>
            <a:grpSpLocks/>
          </p:cNvGrpSpPr>
          <p:nvPr/>
        </p:nvGrpSpPr>
        <p:grpSpPr bwMode="auto">
          <a:xfrm>
            <a:off x="2108200" y="1709738"/>
            <a:ext cx="6940550" cy="3567112"/>
            <a:chOff x="1155701" y="1709740"/>
            <a:chExt cx="6940549" cy="3567112"/>
          </a:xfrm>
        </p:grpSpPr>
        <p:sp>
          <p:nvSpPr>
            <p:cNvPr id="49164" name="Freeform 5"/>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5" name="Freeform 6"/>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6" name="Freeform 9"/>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7"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8" name="Freeform 18"/>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9"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0"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1" name="Freeform 23"/>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9172" name="Freeform 24"/>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3"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4" name="Freeform 27"/>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5" name="Freeform 44"/>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6"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7" name="Freeform 47"/>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8"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9" name="Freeform 49"/>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0" name="Freeform 50"/>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1" name="Freeform 51"/>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2" name="Freeform 6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9183" name="Group 139"/>
            <p:cNvGrpSpPr>
              <a:grpSpLocks/>
            </p:cNvGrpSpPr>
            <p:nvPr/>
          </p:nvGrpSpPr>
          <p:grpSpPr bwMode="auto">
            <a:xfrm>
              <a:off x="1155701" y="2035177"/>
              <a:ext cx="6388100" cy="3241675"/>
              <a:chOff x="720" y="1282"/>
              <a:chExt cx="4024" cy="2042"/>
            </a:xfrm>
          </p:grpSpPr>
          <p:sp>
            <p:nvSpPr>
              <p:cNvPr id="49201" name="Freeform 7"/>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2" name="Freeform 8"/>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3" name="Freeform 10"/>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4" name="Freeform 11"/>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5" name="Freeform 13"/>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6" name="Freeform 14"/>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7" name="Freeform 15"/>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8" name="Freeform 16"/>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9" name="Freeform 17"/>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0" name="Freeform 19"/>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1" name="Freeform 20"/>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2" name="Freeform 25"/>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9213" name="Group 28"/>
              <p:cNvGrpSpPr>
                <a:grpSpLocks/>
              </p:cNvGrpSpPr>
              <p:nvPr/>
            </p:nvGrpSpPr>
            <p:grpSpPr bwMode="auto">
              <a:xfrm>
                <a:off x="720" y="2448"/>
                <a:ext cx="1266" cy="876"/>
                <a:chOff x="768" y="2832"/>
                <a:chExt cx="1203" cy="876"/>
              </a:xfrm>
            </p:grpSpPr>
            <p:sp>
              <p:nvSpPr>
                <p:cNvPr id="49225"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6"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9227"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8"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29"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0"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1"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2"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3"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4"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5"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6"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7"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8"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9"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4" name="Freeform 46"/>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5" name="Freeform 52"/>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6" name="Freeform 53"/>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9217" name="Group 54"/>
              <p:cNvGrpSpPr>
                <a:grpSpLocks/>
              </p:cNvGrpSpPr>
              <p:nvPr/>
            </p:nvGrpSpPr>
            <p:grpSpPr bwMode="auto">
              <a:xfrm>
                <a:off x="3661" y="1384"/>
                <a:ext cx="523" cy="468"/>
                <a:chOff x="3562" y="1636"/>
                <a:chExt cx="497" cy="468"/>
              </a:xfrm>
            </p:grpSpPr>
            <p:sp>
              <p:nvSpPr>
                <p:cNvPr id="49223"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4"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8" name="Freeform 57"/>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9" name="Freeform 58"/>
              <p:cNvSpPr>
                <a:spLocks/>
              </p:cNvSpPr>
              <p:nvPr/>
            </p:nvSpPr>
            <p:spPr bwMode="auto">
              <a:xfrm>
                <a:off x="3657"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0" name="Freeform 59"/>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1" name="Freeform 61"/>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2" name="Freeform 62"/>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184" name="Freeform 63"/>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5" name="Freeform 64"/>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6" name="Freeform 65"/>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7" name="Freeform 66"/>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8" name="Freeform 67"/>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9" name="Freeform 68"/>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0" name="Freeform 69"/>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1" name="Freeform 70"/>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9192" name="Group 71"/>
            <p:cNvGrpSpPr>
              <a:grpSpLocks/>
            </p:cNvGrpSpPr>
            <p:nvPr/>
          </p:nvGrpSpPr>
          <p:grpSpPr bwMode="auto">
            <a:xfrm>
              <a:off x="3159127" y="4589463"/>
              <a:ext cx="1044575" cy="635000"/>
              <a:chOff x="1991" y="3321"/>
              <a:chExt cx="361" cy="231"/>
            </a:xfrm>
          </p:grpSpPr>
          <p:sp>
            <p:nvSpPr>
              <p:cNvPr id="4919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20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sp>
        <p:nvSpPr>
          <p:cNvPr id="49155" name="Rectangle 118"/>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2000</a:t>
            </a:r>
          </a:p>
        </p:txBody>
      </p:sp>
      <p:sp>
        <p:nvSpPr>
          <p:cNvPr id="49156" name="Text Box 149"/>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49157" name="Text Box 168"/>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≥20%</a:t>
            </a:r>
            <a:endParaRPr lang="en-US" altLang="en-US" sz="1400">
              <a:solidFill>
                <a:srgbClr val="000000"/>
              </a:solidFill>
              <a:latin typeface="Arial Narrow" panose="020B0606020202030204" pitchFamily="34" charset="0"/>
            </a:endParaRPr>
          </a:p>
        </p:txBody>
      </p:sp>
      <p:sp>
        <p:nvSpPr>
          <p:cNvPr id="49158" name="Rectangle 169"/>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9159" name="Rectangle 170"/>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9160" name="Rectangle 171"/>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49161" name="Rectangle 172"/>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9162" name="Rectangle 174"/>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49163" name="Rectangle 175"/>
          <p:cNvSpPr>
            <a:spLocks noChangeArrowheads="1"/>
          </p:cNvSpPr>
          <p:nvPr/>
        </p:nvSpPr>
        <p:spPr bwMode="auto">
          <a:xfrm>
            <a:off x="1397001"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889528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8"/>
          <p:cNvSpPr>
            <a:spLocks noGrp="1" noChangeArrowheads="1"/>
          </p:cNvSpPr>
          <p:nvPr>
            <p:ph type="title" idx="4294967295"/>
          </p:nvPr>
        </p:nvSpPr>
        <p:spPr>
          <a:xfrm>
            <a:off x="0" y="242888"/>
            <a:ext cx="10287000" cy="1143000"/>
          </a:xfrm>
        </p:spPr>
        <p:txBody>
          <a:bodyPr/>
          <a:lstStyle/>
          <a:p>
            <a:r>
              <a:rPr lang="en-US" altLang="en-US" sz="2400" dirty="0"/>
              <a:t>Obesity Trends* Among U.S. Adults</a:t>
            </a:r>
            <a:br>
              <a:rPr lang="en-US" altLang="en-US" sz="2400" dirty="0"/>
            </a:br>
            <a:r>
              <a:rPr lang="en-US" altLang="en-US" sz="2400" dirty="0">
                <a:solidFill>
                  <a:srgbClr val="DE3021"/>
                </a:solidFill>
              </a:rPr>
              <a:t>BRFSS, 2001</a:t>
            </a:r>
          </a:p>
        </p:txBody>
      </p:sp>
      <p:sp>
        <p:nvSpPr>
          <p:cNvPr id="50179" name="Freeform 3"/>
          <p:cNvSpPr>
            <a:spLocks/>
          </p:cNvSpPr>
          <p:nvPr/>
        </p:nvSpPr>
        <p:spPr bwMode="auto">
          <a:xfrm>
            <a:off x="54673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0" name="Freeform 16"/>
          <p:cNvSpPr>
            <a:spLocks/>
          </p:cNvSpPr>
          <p:nvPr/>
        </p:nvSpPr>
        <p:spPr bwMode="auto">
          <a:xfrm>
            <a:off x="7242176" y="4311650"/>
            <a:ext cx="1001713"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1" name="Freeform 20"/>
          <p:cNvSpPr>
            <a:spLocks/>
          </p:cNvSpPr>
          <p:nvPr/>
        </p:nvSpPr>
        <p:spPr bwMode="auto">
          <a:xfrm>
            <a:off x="4694238" y="2452689"/>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2" name="Freeform 21"/>
          <p:cNvSpPr>
            <a:spLocks/>
          </p:cNvSpPr>
          <p:nvPr/>
        </p:nvSpPr>
        <p:spPr bwMode="auto">
          <a:xfrm>
            <a:off x="4818063" y="3003551"/>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50183" name="Freeform 22"/>
          <p:cNvSpPr>
            <a:spLocks/>
          </p:cNvSpPr>
          <p:nvPr/>
        </p:nvSpPr>
        <p:spPr bwMode="auto">
          <a:xfrm>
            <a:off x="47117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4" name="Freeform 25"/>
          <p:cNvSpPr>
            <a:spLocks/>
          </p:cNvSpPr>
          <p:nvPr/>
        </p:nvSpPr>
        <p:spPr bwMode="auto">
          <a:xfrm>
            <a:off x="8447089"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5" name="Freeform 42"/>
          <p:cNvSpPr>
            <a:spLocks/>
          </p:cNvSpPr>
          <p:nvPr/>
        </p:nvSpPr>
        <p:spPr bwMode="auto">
          <a:xfrm>
            <a:off x="4279901" y="2794001"/>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6" name="Freeform 43"/>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7" name="Freeform 46"/>
          <p:cNvSpPr>
            <a:spLocks/>
          </p:cNvSpPr>
          <p:nvPr/>
        </p:nvSpPr>
        <p:spPr bwMode="auto">
          <a:xfrm>
            <a:off x="4386263"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8" name="Freeform 47"/>
          <p:cNvSpPr>
            <a:spLocks/>
          </p:cNvSpPr>
          <p:nvPr/>
        </p:nvSpPr>
        <p:spPr bwMode="auto">
          <a:xfrm>
            <a:off x="3711575"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9" name="Freeform 48"/>
          <p:cNvSpPr>
            <a:spLocks/>
          </p:cNvSpPr>
          <p:nvPr/>
        </p:nvSpPr>
        <p:spPr bwMode="auto">
          <a:xfrm>
            <a:off x="40767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0" name="Freeform 49"/>
          <p:cNvSpPr>
            <a:spLocks/>
          </p:cNvSpPr>
          <p:nvPr/>
        </p:nvSpPr>
        <p:spPr bwMode="auto">
          <a:xfrm>
            <a:off x="6135688" y="1981201"/>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1" name="Freeform 56"/>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0192" name="Freeform 58"/>
          <p:cNvSpPr>
            <a:spLocks/>
          </p:cNvSpPr>
          <p:nvPr/>
        </p:nvSpPr>
        <p:spPr bwMode="auto">
          <a:xfrm>
            <a:off x="7616826" y="3127376"/>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3" name="Freeform 61"/>
          <p:cNvSpPr>
            <a:spLocks/>
          </p:cNvSpPr>
          <p:nvPr/>
        </p:nvSpPr>
        <p:spPr bwMode="auto">
          <a:xfrm>
            <a:off x="7981951"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194" name="Group 103"/>
          <p:cNvGrpSpPr>
            <a:grpSpLocks/>
          </p:cNvGrpSpPr>
          <p:nvPr/>
        </p:nvGrpSpPr>
        <p:grpSpPr bwMode="auto">
          <a:xfrm>
            <a:off x="2108201" y="1833564"/>
            <a:ext cx="6615113" cy="3443287"/>
            <a:chOff x="720" y="1155"/>
            <a:chExt cx="4167" cy="2169"/>
          </a:xfrm>
        </p:grpSpPr>
        <p:sp>
          <p:nvSpPr>
            <p:cNvPr id="50219" name="Freeform 4"/>
            <p:cNvSpPr>
              <a:spLocks/>
            </p:cNvSpPr>
            <p:nvPr/>
          </p:nvSpPr>
          <p:spPr bwMode="auto">
            <a:xfrm>
              <a:off x="2816" y="1511"/>
              <a:ext cx="482" cy="312"/>
            </a:xfrm>
            <a:custGeom>
              <a:avLst/>
              <a:gdLst>
                <a:gd name="T0" fmla="*/ 0 w 94"/>
                <a:gd name="T1" fmla="*/ 5918 h 64"/>
                <a:gd name="T2" fmla="*/ 395 w 94"/>
                <a:gd name="T3" fmla="*/ 1974 h 64"/>
                <a:gd name="T4" fmla="*/ 554 w 94"/>
                <a:gd name="T5" fmla="*/ 0 h 64"/>
                <a:gd name="T6" fmla="*/ 12542 w 94"/>
                <a:gd name="T7" fmla="*/ 473 h 64"/>
                <a:gd name="T8" fmla="*/ 12542 w 94"/>
                <a:gd name="T9" fmla="*/ 687 h 64"/>
                <a:gd name="T10" fmla="*/ 12409 w 94"/>
                <a:gd name="T11" fmla="*/ 809 h 64"/>
                <a:gd name="T12" fmla="*/ 12122 w 94"/>
                <a:gd name="T13" fmla="*/ 1165 h 64"/>
                <a:gd name="T14" fmla="*/ 12122 w 94"/>
                <a:gd name="T15" fmla="*/ 1282 h 64"/>
                <a:gd name="T16" fmla="*/ 12676 w 94"/>
                <a:gd name="T17" fmla="*/ 1736 h 64"/>
                <a:gd name="T18" fmla="*/ 12676 w 94"/>
                <a:gd name="T19" fmla="*/ 5324 h 64"/>
                <a:gd name="T20" fmla="*/ 12676 w 94"/>
                <a:gd name="T21" fmla="*/ 5324 h 64"/>
                <a:gd name="T22" fmla="*/ 12409 w 94"/>
                <a:gd name="T23" fmla="*/ 5324 h 64"/>
                <a:gd name="T24" fmla="*/ 12542 w 94"/>
                <a:gd name="T25" fmla="*/ 5441 h 64"/>
                <a:gd name="T26" fmla="*/ 12676 w 94"/>
                <a:gd name="T27" fmla="*/ 5562 h 64"/>
                <a:gd name="T28" fmla="*/ 12542 w 94"/>
                <a:gd name="T29" fmla="*/ 5796 h 64"/>
                <a:gd name="T30" fmla="*/ 12676 w 94"/>
                <a:gd name="T31" fmla="*/ 5918 h 64"/>
                <a:gd name="T32" fmla="*/ 12676 w 94"/>
                <a:gd name="T33" fmla="*/ 6250 h 64"/>
                <a:gd name="T34" fmla="*/ 12542 w 94"/>
                <a:gd name="T35" fmla="*/ 6250 h 64"/>
                <a:gd name="T36" fmla="*/ 12676 w 94"/>
                <a:gd name="T37" fmla="*/ 6489 h 64"/>
                <a:gd name="T38" fmla="*/ 12409 w 94"/>
                <a:gd name="T39" fmla="*/ 6845 h 64"/>
                <a:gd name="T40" fmla="*/ 12676 w 94"/>
                <a:gd name="T41" fmla="*/ 7176 h 64"/>
                <a:gd name="T42" fmla="*/ 12676 w 94"/>
                <a:gd name="T43" fmla="*/ 7415 h 64"/>
                <a:gd name="T44" fmla="*/ 12676 w 94"/>
                <a:gd name="T45" fmla="*/ 7415 h 64"/>
                <a:gd name="T46" fmla="*/ 12281 w 94"/>
                <a:gd name="T47" fmla="*/ 7176 h 64"/>
                <a:gd name="T48" fmla="*/ 11594 w 94"/>
                <a:gd name="T49" fmla="*/ 6845 h 64"/>
                <a:gd name="T50" fmla="*/ 11332 w 94"/>
                <a:gd name="T51" fmla="*/ 6728 h 64"/>
                <a:gd name="T52" fmla="*/ 11045 w 94"/>
                <a:gd name="T53" fmla="*/ 6728 h 64"/>
                <a:gd name="T54" fmla="*/ 10778 w 94"/>
                <a:gd name="T55" fmla="*/ 6937 h 64"/>
                <a:gd name="T56" fmla="*/ 10650 w 94"/>
                <a:gd name="T57" fmla="*/ 6937 h 64"/>
                <a:gd name="T58" fmla="*/ 10384 w 94"/>
                <a:gd name="T59" fmla="*/ 6937 h 64"/>
                <a:gd name="T60" fmla="*/ 10255 w 94"/>
                <a:gd name="T61" fmla="*/ 6606 h 64"/>
                <a:gd name="T62" fmla="*/ 10122 w 94"/>
                <a:gd name="T63" fmla="*/ 6489 h 64"/>
                <a:gd name="T64" fmla="*/ 9835 w 94"/>
                <a:gd name="T65" fmla="*/ 6606 h 64"/>
                <a:gd name="T66" fmla="*/ 9568 w 94"/>
                <a:gd name="T67" fmla="*/ 6606 h 64"/>
                <a:gd name="T68" fmla="*/ 9307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0" name="Freeform 5"/>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1" name="Freeform 6"/>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2" name="Freeform 7"/>
            <p:cNvSpPr>
              <a:spLocks/>
            </p:cNvSpPr>
            <p:nvPr/>
          </p:nvSpPr>
          <p:spPr bwMode="auto">
            <a:xfrm>
              <a:off x="2841"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3" name="Freeform 8"/>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4" name="Freeform 9"/>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5" name="Freeform 10"/>
            <p:cNvSpPr>
              <a:spLocks/>
            </p:cNvSpPr>
            <p:nvPr/>
          </p:nvSpPr>
          <p:spPr bwMode="auto">
            <a:xfrm>
              <a:off x="3518"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6" name="Freeform 11"/>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7" name="Freeform 12"/>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8" name="Freeform 13"/>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9" name="Freeform 14"/>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0" name="Freeform 15"/>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1" name="Freeform 17"/>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2" name="Freeform 18"/>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3" name="Freeform 19"/>
            <p:cNvSpPr>
              <a:spLocks/>
            </p:cNvSpPr>
            <p:nvPr/>
          </p:nvSpPr>
          <p:spPr bwMode="auto">
            <a:xfrm>
              <a:off x="1484"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4" name="Freeform 23"/>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5" name="Freeform 24"/>
            <p:cNvSpPr>
              <a:spLocks/>
            </p:cNvSpPr>
            <p:nvPr/>
          </p:nvSpPr>
          <p:spPr bwMode="auto">
            <a:xfrm>
              <a:off x="4365"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236" name="Group 26"/>
            <p:cNvGrpSpPr>
              <a:grpSpLocks/>
            </p:cNvGrpSpPr>
            <p:nvPr/>
          </p:nvGrpSpPr>
          <p:grpSpPr bwMode="auto">
            <a:xfrm>
              <a:off x="720" y="2448"/>
              <a:ext cx="1266" cy="876"/>
              <a:chOff x="768" y="2832"/>
              <a:chExt cx="1203" cy="876"/>
            </a:xfrm>
          </p:grpSpPr>
          <p:sp>
            <p:nvSpPr>
              <p:cNvPr id="50249" name="Freeform 27"/>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0" name="Freeform 28"/>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0251" name="Freeform 29"/>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2" name="Freeform 30"/>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3" name="Freeform 31"/>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4" name="Freeform 32"/>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5" name="Freeform 33"/>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6" name="Freeform 34"/>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7" name="Freeform 35"/>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8" name="Freeform 36"/>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9" name="Freeform 37"/>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0" name="Freeform 38"/>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61" name="Freeform 39"/>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2" name="Freeform 40"/>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3" name="Freeform 41"/>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37" name="Freeform 44"/>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8" name="Freeform 45"/>
            <p:cNvSpPr>
              <a:spLocks/>
            </p:cNvSpPr>
            <p:nvPr/>
          </p:nvSpPr>
          <p:spPr bwMode="auto">
            <a:xfrm>
              <a:off x="1981"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9" name="Freeform 50"/>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0" name="Freeform 51"/>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0241" name="Group 52"/>
            <p:cNvGrpSpPr>
              <a:grpSpLocks/>
            </p:cNvGrpSpPr>
            <p:nvPr/>
          </p:nvGrpSpPr>
          <p:grpSpPr bwMode="auto">
            <a:xfrm>
              <a:off x="3661" y="1384"/>
              <a:ext cx="523" cy="468"/>
              <a:chOff x="3562" y="1636"/>
              <a:chExt cx="497" cy="468"/>
            </a:xfrm>
          </p:grpSpPr>
          <p:sp>
            <p:nvSpPr>
              <p:cNvPr id="50247" name="Freeform 53"/>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8" name="Freeform 54"/>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42" name="Freeform 55"/>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3" name="Freeform 57"/>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4" name="Freeform 59"/>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5" name="Freeform 60"/>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6" name="Freeform 62"/>
            <p:cNvSpPr>
              <a:spLocks/>
            </p:cNvSpPr>
            <p:nvPr/>
          </p:nvSpPr>
          <p:spPr bwMode="auto">
            <a:xfrm>
              <a:off x="4662"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195" name="Freeform 63"/>
          <p:cNvSpPr>
            <a:spLocks/>
          </p:cNvSpPr>
          <p:nvPr/>
        </p:nvSpPr>
        <p:spPr bwMode="auto">
          <a:xfrm>
            <a:off x="8397875" y="2801939"/>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6" name="Freeform 64"/>
          <p:cNvSpPr>
            <a:spLocks/>
          </p:cNvSpPr>
          <p:nvPr/>
        </p:nvSpPr>
        <p:spPr bwMode="auto">
          <a:xfrm>
            <a:off x="8535989"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7" name="Freeform 65"/>
          <p:cNvSpPr>
            <a:spLocks/>
          </p:cNvSpPr>
          <p:nvPr/>
        </p:nvSpPr>
        <p:spPr bwMode="auto">
          <a:xfrm>
            <a:off x="85280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8" name="Freeform 66"/>
          <p:cNvSpPr>
            <a:spLocks/>
          </p:cNvSpPr>
          <p:nvPr/>
        </p:nvSpPr>
        <p:spPr bwMode="auto">
          <a:xfrm>
            <a:off x="86995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9" name="Freeform 67"/>
          <p:cNvSpPr>
            <a:spLocks/>
          </p:cNvSpPr>
          <p:nvPr/>
        </p:nvSpPr>
        <p:spPr bwMode="auto">
          <a:xfrm>
            <a:off x="85931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00" name="Freeform 68"/>
          <p:cNvSpPr>
            <a:spLocks/>
          </p:cNvSpPr>
          <p:nvPr/>
        </p:nvSpPr>
        <p:spPr bwMode="auto">
          <a:xfrm>
            <a:off x="8650288" y="1887539"/>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201" name="Group 69"/>
          <p:cNvGrpSpPr>
            <a:grpSpLocks/>
          </p:cNvGrpSpPr>
          <p:nvPr/>
        </p:nvGrpSpPr>
        <p:grpSpPr bwMode="auto">
          <a:xfrm>
            <a:off x="4111626" y="4589463"/>
            <a:ext cx="1044575" cy="635000"/>
            <a:chOff x="1991" y="3321"/>
            <a:chExt cx="361" cy="231"/>
          </a:xfrm>
        </p:grpSpPr>
        <p:sp>
          <p:nvSpPr>
            <p:cNvPr id="50211" name="Freeform 7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2" name="Freeform 7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3" name="Freeform 7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4" name="Freeform 7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5" name="Freeform 7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6" name="Freeform 7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7" name="Freeform 7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8" name="Freeform 7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0202" name="Text Box 117"/>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0203" name="Text Box 149"/>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20%–24%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≥25%</a:t>
            </a:r>
            <a:endParaRPr lang="en-US" altLang="en-US" sz="1400">
              <a:solidFill>
                <a:srgbClr val="000000"/>
              </a:solidFill>
              <a:latin typeface="Arial Narrow" panose="020B0606020202030204" pitchFamily="34" charset="0"/>
            </a:endParaRPr>
          </a:p>
        </p:txBody>
      </p:sp>
      <p:sp>
        <p:nvSpPr>
          <p:cNvPr id="50204" name="Rectangle 150"/>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0205" name="Rectangle 151"/>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0206" name="Rectangle 152"/>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0207" name="Rectangle 153"/>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0208" name="Rectangle 154"/>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0209" name="Rectangle 155"/>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0210" name="Rectangle 156"/>
          <p:cNvSpPr>
            <a:spLocks noChangeArrowheads="1"/>
          </p:cNvSpPr>
          <p:nvPr/>
        </p:nvSpPr>
        <p:spPr bwMode="auto">
          <a:xfrm>
            <a:off x="1397001"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2366600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98"/>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1203" name="Freeform 2"/>
          <p:cNvSpPr>
            <a:spLocks/>
          </p:cNvSpPr>
          <p:nvPr/>
        </p:nvSpPr>
        <p:spPr bwMode="auto">
          <a:xfrm>
            <a:off x="54673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4" name="Freeform 3"/>
          <p:cNvSpPr>
            <a:spLocks/>
          </p:cNvSpPr>
          <p:nvPr/>
        </p:nvSpPr>
        <p:spPr bwMode="auto">
          <a:xfrm>
            <a:off x="5435601" y="2398713"/>
            <a:ext cx="76517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5" name="Freeform 4"/>
          <p:cNvSpPr>
            <a:spLocks/>
          </p:cNvSpPr>
          <p:nvPr/>
        </p:nvSpPr>
        <p:spPr bwMode="auto">
          <a:xfrm>
            <a:off x="5410201" y="2794000"/>
            <a:ext cx="90487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6" name="Freeform 5"/>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7" name="Freeform 6"/>
          <p:cNvSpPr>
            <a:spLocks/>
          </p:cNvSpPr>
          <p:nvPr/>
        </p:nvSpPr>
        <p:spPr bwMode="auto">
          <a:xfrm>
            <a:off x="54752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8" name="Freeform 7"/>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9" name="Freeform 8"/>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0" name="Freeform 9"/>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1" name="Freeform 10"/>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2" name="Freeform 11"/>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3" name="Freeform 12"/>
          <p:cNvSpPr>
            <a:spLocks/>
          </p:cNvSpPr>
          <p:nvPr/>
        </p:nvSpPr>
        <p:spPr bwMode="auto">
          <a:xfrm>
            <a:off x="71278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4" name="Freeform 13"/>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5" name="Freeform 14"/>
          <p:cNvSpPr>
            <a:spLocks/>
          </p:cNvSpPr>
          <p:nvPr/>
        </p:nvSpPr>
        <p:spPr bwMode="auto">
          <a:xfrm>
            <a:off x="7527926"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6" name="Freeform 15"/>
          <p:cNvSpPr>
            <a:spLocks/>
          </p:cNvSpPr>
          <p:nvPr/>
        </p:nvSpPr>
        <p:spPr bwMode="auto">
          <a:xfrm>
            <a:off x="7242176" y="4311650"/>
            <a:ext cx="1001713"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17" name="Freeform 16"/>
          <p:cNvSpPr>
            <a:spLocks/>
          </p:cNvSpPr>
          <p:nvPr/>
        </p:nvSpPr>
        <p:spPr bwMode="auto">
          <a:xfrm>
            <a:off x="7689850" y="3009900"/>
            <a:ext cx="49688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8" name="Freeform 17"/>
          <p:cNvSpPr>
            <a:spLocks/>
          </p:cNvSpPr>
          <p:nvPr/>
        </p:nvSpPr>
        <p:spPr bwMode="auto">
          <a:xfrm>
            <a:off x="64023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9" name="Freeform 18"/>
          <p:cNvSpPr>
            <a:spLocks/>
          </p:cNvSpPr>
          <p:nvPr/>
        </p:nvSpPr>
        <p:spPr bwMode="auto">
          <a:xfrm>
            <a:off x="33210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0" name="Freeform 19"/>
          <p:cNvSpPr>
            <a:spLocks/>
          </p:cNvSpPr>
          <p:nvPr/>
        </p:nvSpPr>
        <p:spPr bwMode="auto">
          <a:xfrm>
            <a:off x="4694238" y="2452689"/>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1" name="Freeform 20"/>
          <p:cNvSpPr>
            <a:spLocks/>
          </p:cNvSpPr>
          <p:nvPr/>
        </p:nvSpPr>
        <p:spPr bwMode="auto">
          <a:xfrm>
            <a:off x="4818063" y="3003551"/>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2" name="Freeform 21"/>
          <p:cNvSpPr>
            <a:spLocks/>
          </p:cNvSpPr>
          <p:nvPr/>
        </p:nvSpPr>
        <p:spPr bwMode="auto">
          <a:xfrm>
            <a:off x="47117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3" name="Freeform 22"/>
          <p:cNvSpPr>
            <a:spLocks/>
          </p:cNvSpPr>
          <p:nvPr/>
        </p:nvSpPr>
        <p:spPr bwMode="auto">
          <a:xfrm>
            <a:off x="5005388" y="3660776"/>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4" name="Freeform 23"/>
          <p:cNvSpPr>
            <a:spLocks/>
          </p:cNvSpPr>
          <p:nvPr/>
        </p:nvSpPr>
        <p:spPr bwMode="auto">
          <a:xfrm>
            <a:off x="78946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5" name="Freeform 24"/>
          <p:cNvSpPr>
            <a:spLocks/>
          </p:cNvSpPr>
          <p:nvPr/>
        </p:nvSpPr>
        <p:spPr bwMode="auto">
          <a:xfrm>
            <a:off x="8447089"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1226" name="Group 25"/>
          <p:cNvGrpSpPr>
            <a:grpSpLocks/>
          </p:cNvGrpSpPr>
          <p:nvPr/>
        </p:nvGrpSpPr>
        <p:grpSpPr bwMode="auto">
          <a:xfrm>
            <a:off x="2108201" y="3886200"/>
            <a:ext cx="2009775" cy="1390650"/>
            <a:chOff x="768" y="2832"/>
            <a:chExt cx="1203" cy="876"/>
          </a:xfrm>
        </p:grpSpPr>
        <p:sp>
          <p:nvSpPr>
            <p:cNvPr id="51272"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3"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1274"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5"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6"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7"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8"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9"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0"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1"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2"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3"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4"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5"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6"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27" name="Freeform 41"/>
          <p:cNvSpPr>
            <a:spLocks/>
          </p:cNvSpPr>
          <p:nvPr/>
        </p:nvSpPr>
        <p:spPr bwMode="auto">
          <a:xfrm>
            <a:off x="4279901" y="2794001"/>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8" name="Freeform 42"/>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9" name="Freeform 43"/>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0" name="Freeform 44"/>
          <p:cNvSpPr>
            <a:spLocks/>
          </p:cNvSpPr>
          <p:nvPr/>
        </p:nvSpPr>
        <p:spPr bwMode="auto">
          <a:xfrm>
            <a:off x="4110038" y="1833564"/>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1" name="Freeform 45"/>
          <p:cNvSpPr>
            <a:spLocks/>
          </p:cNvSpPr>
          <p:nvPr/>
        </p:nvSpPr>
        <p:spPr bwMode="auto">
          <a:xfrm>
            <a:off x="4386263"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2" name="Freeform 46"/>
          <p:cNvSpPr>
            <a:spLocks/>
          </p:cNvSpPr>
          <p:nvPr/>
        </p:nvSpPr>
        <p:spPr bwMode="auto">
          <a:xfrm>
            <a:off x="3711575"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3" name="Freeform 47"/>
          <p:cNvSpPr>
            <a:spLocks/>
          </p:cNvSpPr>
          <p:nvPr/>
        </p:nvSpPr>
        <p:spPr bwMode="auto">
          <a:xfrm>
            <a:off x="40767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4" name="Freeform 48"/>
          <p:cNvSpPr>
            <a:spLocks/>
          </p:cNvSpPr>
          <p:nvPr/>
        </p:nvSpPr>
        <p:spPr bwMode="auto">
          <a:xfrm>
            <a:off x="6135688" y="1981201"/>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5" name="Freeform 49"/>
          <p:cNvSpPr>
            <a:spLocks/>
          </p:cNvSpPr>
          <p:nvPr/>
        </p:nvSpPr>
        <p:spPr bwMode="auto">
          <a:xfrm>
            <a:off x="6469064" y="4133851"/>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6" name="Freeform 50"/>
          <p:cNvSpPr>
            <a:spLocks/>
          </p:cNvSpPr>
          <p:nvPr/>
        </p:nvSpPr>
        <p:spPr bwMode="auto">
          <a:xfrm>
            <a:off x="67214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1237" name="Group 51"/>
          <p:cNvGrpSpPr>
            <a:grpSpLocks/>
          </p:cNvGrpSpPr>
          <p:nvPr/>
        </p:nvGrpSpPr>
        <p:grpSpPr bwMode="auto">
          <a:xfrm>
            <a:off x="6777038" y="2197100"/>
            <a:ext cx="830262" cy="742950"/>
            <a:chOff x="3562" y="1636"/>
            <a:chExt cx="497" cy="468"/>
          </a:xfrm>
        </p:grpSpPr>
        <p:sp>
          <p:nvSpPr>
            <p:cNvPr id="51270"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1"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38" name="Freeform 54"/>
          <p:cNvSpPr>
            <a:spLocks/>
          </p:cNvSpPr>
          <p:nvPr/>
        </p:nvSpPr>
        <p:spPr bwMode="auto">
          <a:xfrm>
            <a:off x="7112001"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9" name="Freeform 55"/>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40" name="Freeform 56"/>
          <p:cNvSpPr>
            <a:spLocks/>
          </p:cNvSpPr>
          <p:nvPr/>
        </p:nvSpPr>
        <p:spPr bwMode="auto">
          <a:xfrm>
            <a:off x="7829550"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1" name="Freeform 57"/>
          <p:cNvSpPr>
            <a:spLocks/>
          </p:cNvSpPr>
          <p:nvPr/>
        </p:nvSpPr>
        <p:spPr bwMode="auto">
          <a:xfrm>
            <a:off x="7616826" y="3127376"/>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2" name="Freeform 58"/>
          <p:cNvSpPr>
            <a:spLocks/>
          </p:cNvSpPr>
          <p:nvPr/>
        </p:nvSpPr>
        <p:spPr bwMode="auto">
          <a:xfrm>
            <a:off x="7672389" y="3730626"/>
            <a:ext cx="5619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3" name="Freeform 59"/>
          <p:cNvSpPr>
            <a:spLocks/>
          </p:cNvSpPr>
          <p:nvPr/>
        </p:nvSpPr>
        <p:spPr bwMode="auto">
          <a:xfrm>
            <a:off x="74199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4" name="Freeform 60"/>
          <p:cNvSpPr>
            <a:spLocks/>
          </p:cNvSpPr>
          <p:nvPr/>
        </p:nvSpPr>
        <p:spPr bwMode="auto">
          <a:xfrm>
            <a:off x="7981951"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5" name="Freeform 61"/>
          <p:cNvSpPr>
            <a:spLocks/>
          </p:cNvSpPr>
          <p:nvPr/>
        </p:nvSpPr>
        <p:spPr bwMode="auto">
          <a:xfrm>
            <a:off x="8366125"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6" name="Freeform 62"/>
          <p:cNvSpPr>
            <a:spLocks/>
          </p:cNvSpPr>
          <p:nvPr/>
        </p:nvSpPr>
        <p:spPr bwMode="auto">
          <a:xfrm>
            <a:off x="8397875" y="2801939"/>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7" name="Freeform 63"/>
          <p:cNvSpPr>
            <a:spLocks/>
          </p:cNvSpPr>
          <p:nvPr/>
        </p:nvSpPr>
        <p:spPr bwMode="auto">
          <a:xfrm>
            <a:off x="8535989"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8" name="Freeform 64"/>
          <p:cNvSpPr>
            <a:spLocks/>
          </p:cNvSpPr>
          <p:nvPr/>
        </p:nvSpPr>
        <p:spPr bwMode="auto">
          <a:xfrm>
            <a:off x="85280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9" name="Freeform 65"/>
          <p:cNvSpPr>
            <a:spLocks/>
          </p:cNvSpPr>
          <p:nvPr/>
        </p:nvSpPr>
        <p:spPr bwMode="auto">
          <a:xfrm>
            <a:off x="86995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0" name="Freeform 66"/>
          <p:cNvSpPr>
            <a:spLocks/>
          </p:cNvSpPr>
          <p:nvPr/>
        </p:nvSpPr>
        <p:spPr bwMode="auto">
          <a:xfrm>
            <a:off x="85931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1" name="Freeform 67"/>
          <p:cNvSpPr>
            <a:spLocks/>
          </p:cNvSpPr>
          <p:nvPr/>
        </p:nvSpPr>
        <p:spPr bwMode="auto">
          <a:xfrm>
            <a:off x="8650288" y="1887539"/>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1252" name="Group 68"/>
          <p:cNvGrpSpPr>
            <a:grpSpLocks/>
          </p:cNvGrpSpPr>
          <p:nvPr/>
        </p:nvGrpSpPr>
        <p:grpSpPr bwMode="auto">
          <a:xfrm>
            <a:off x="4111626" y="4589463"/>
            <a:ext cx="1044575" cy="635000"/>
            <a:chOff x="1991" y="3321"/>
            <a:chExt cx="361" cy="231"/>
          </a:xfrm>
        </p:grpSpPr>
        <p:sp>
          <p:nvSpPr>
            <p:cNvPr id="51262"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3"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4"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5"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6"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7"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8"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9"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1253" name="Rectangle 99"/>
          <p:cNvSpPr>
            <a:spLocks noChangeArrowheads="1"/>
          </p:cNvSpPr>
          <p:nvPr/>
        </p:nvSpPr>
        <p:spPr bwMode="auto">
          <a:xfrm>
            <a:off x="952500" y="242888"/>
            <a:ext cx="10287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b="1" dirty="0">
              <a:solidFill>
                <a:srgbClr val="DE3021"/>
              </a:solidFill>
              <a:latin typeface="Verdana" panose="020B0604030504040204" pitchFamily="34" charset="0"/>
            </a:endParaRPr>
          </a:p>
        </p:txBody>
      </p:sp>
      <p:sp>
        <p:nvSpPr>
          <p:cNvPr id="51254" name="Text Box 119"/>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20%–24%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≥25%</a:t>
            </a:r>
            <a:endParaRPr lang="en-US" altLang="en-US" sz="1400">
              <a:solidFill>
                <a:srgbClr val="000000"/>
              </a:solidFill>
              <a:latin typeface="Arial Narrow" panose="020B0606020202030204" pitchFamily="34" charset="0"/>
            </a:endParaRPr>
          </a:p>
        </p:txBody>
      </p:sp>
      <p:sp>
        <p:nvSpPr>
          <p:cNvPr id="51255" name="Rectangle 120"/>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1256" name="Rectangle 121"/>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1257" name="Rectangle 122"/>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1258" name="Rectangle 123"/>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1259" name="Rectangle 124"/>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1260" name="Rectangle 125"/>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1261" name="Rectangle 126"/>
          <p:cNvSpPr>
            <a:spLocks noChangeArrowheads="1"/>
          </p:cNvSpPr>
          <p:nvPr/>
        </p:nvSpPr>
        <p:spPr bwMode="auto">
          <a:xfrm>
            <a:off x="1397001"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2" name="Rectangle 1"/>
          <p:cNvSpPr/>
          <p:nvPr/>
        </p:nvSpPr>
        <p:spPr>
          <a:xfrm>
            <a:off x="65850" y="343790"/>
            <a:ext cx="6096000" cy="830997"/>
          </a:xfrm>
          <a:prstGeom prst="rect">
            <a:avLst/>
          </a:prstGeom>
        </p:spPr>
        <p:txBody>
          <a:bodyPr>
            <a:spAutoFit/>
          </a:bodyPr>
          <a:lstStyle/>
          <a:p>
            <a:r>
              <a:rPr lang="en-US" altLang="en-US" sz="2400" dirty="0" smtClean="0">
                <a:latin typeface="Calibri Light" panose="020F0302020204030204" pitchFamily="34" charset="0"/>
              </a:rPr>
              <a:t>Obesity Trends* Among U.S. Adults</a:t>
            </a:r>
            <a:br>
              <a:rPr lang="en-US" altLang="en-US" sz="2400" dirty="0" smtClean="0">
                <a:latin typeface="Calibri Light" panose="020F0302020204030204" pitchFamily="34" charset="0"/>
              </a:rPr>
            </a:br>
            <a:r>
              <a:rPr lang="en-US" altLang="en-US" sz="2400" dirty="0" smtClean="0">
                <a:solidFill>
                  <a:srgbClr val="DE3021"/>
                </a:solidFill>
                <a:latin typeface="Calibri Light" panose="020F0302020204030204" pitchFamily="34" charset="0"/>
              </a:rPr>
              <a:t>BRFSS, 2002</a:t>
            </a:r>
            <a:endParaRPr lang="en-US" sz="2400" dirty="0">
              <a:latin typeface="Calibri Light" panose="020F0302020204030204" pitchFamily="34" charset="0"/>
            </a:endParaRPr>
          </a:p>
        </p:txBody>
      </p:sp>
    </p:spTree>
    <p:extLst>
      <p:ext uri="{BB962C8B-B14F-4D97-AF65-F5344CB8AC3E}">
        <p14:creationId xmlns:p14="http://schemas.microsoft.com/office/powerpoint/2010/main" val="220073040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Freeform 2"/>
          <p:cNvSpPr>
            <a:spLocks/>
          </p:cNvSpPr>
          <p:nvPr/>
        </p:nvSpPr>
        <p:spPr bwMode="auto">
          <a:xfrm>
            <a:off x="54673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7" name="Freeform 3"/>
          <p:cNvSpPr>
            <a:spLocks/>
          </p:cNvSpPr>
          <p:nvPr/>
        </p:nvSpPr>
        <p:spPr bwMode="auto">
          <a:xfrm>
            <a:off x="5435601" y="2398713"/>
            <a:ext cx="76517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8" name="Freeform 4"/>
          <p:cNvSpPr>
            <a:spLocks/>
          </p:cNvSpPr>
          <p:nvPr/>
        </p:nvSpPr>
        <p:spPr bwMode="auto">
          <a:xfrm>
            <a:off x="5410201" y="2794000"/>
            <a:ext cx="90487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9" name="Freeform 5"/>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0" name="Freeform 6"/>
          <p:cNvSpPr>
            <a:spLocks/>
          </p:cNvSpPr>
          <p:nvPr/>
        </p:nvSpPr>
        <p:spPr bwMode="auto">
          <a:xfrm>
            <a:off x="54752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1" name="Freeform 7"/>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2" name="Freeform 8"/>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3" name="Freeform 9"/>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4" name="Freeform 10"/>
          <p:cNvSpPr>
            <a:spLocks/>
          </p:cNvSpPr>
          <p:nvPr/>
        </p:nvSpPr>
        <p:spPr bwMode="auto">
          <a:xfrm>
            <a:off x="6964364" y="3265489"/>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5" name="Freeform 11"/>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6" name="Freeform 12"/>
          <p:cNvSpPr>
            <a:spLocks/>
          </p:cNvSpPr>
          <p:nvPr/>
        </p:nvSpPr>
        <p:spPr bwMode="auto">
          <a:xfrm>
            <a:off x="71278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37" name="Freeform 13"/>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8" name="Freeform 14"/>
          <p:cNvSpPr>
            <a:spLocks/>
          </p:cNvSpPr>
          <p:nvPr/>
        </p:nvSpPr>
        <p:spPr bwMode="auto">
          <a:xfrm>
            <a:off x="7527926"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9" name="Freeform 15"/>
          <p:cNvSpPr>
            <a:spLocks/>
          </p:cNvSpPr>
          <p:nvPr/>
        </p:nvSpPr>
        <p:spPr bwMode="auto">
          <a:xfrm>
            <a:off x="7242176" y="4311650"/>
            <a:ext cx="1001713"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0" name="Freeform 16"/>
          <p:cNvSpPr>
            <a:spLocks/>
          </p:cNvSpPr>
          <p:nvPr/>
        </p:nvSpPr>
        <p:spPr bwMode="auto">
          <a:xfrm>
            <a:off x="7689850" y="3009900"/>
            <a:ext cx="49688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41" name="Freeform 17"/>
          <p:cNvSpPr>
            <a:spLocks/>
          </p:cNvSpPr>
          <p:nvPr/>
        </p:nvSpPr>
        <p:spPr bwMode="auto">
          <a:xfrm>
            <a:off x="64023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2" name="Freeform 18"/>
          <p:cNvSpPr>
            <a:spLocks/>
          </p:cNvSpPr>
          <p:nvPr/>
        </p:nvSpPr>
        <p:spPr bwMode="auto">
          <a:xfrm>
            <a:off x="33210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3" name="Freeform 19"/>
          <p:cNvSpPr>
            <a:spLocks/>
          </p:cNvSpPr>
          <p:nvPr/>
        </p:nvSpPr>
        <p:spPr bwMode="auto">
          <a:xfrm>
            <a:off x="4694238" y="2452689"/>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4" name="Freeform 20"/>
          <p:cNvSpPr>
            <a:spLocks/>
          </p:cNvSpPr>
          <p:nvPr/>
        </p:nvSpPr>
        <p:spPr bwMode="auto">
          <a:xfrm>
            <a:off x="4818063" y="3003551"/>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5" name="Freeform 21"/>
          <p:cNvSpPr>
            <a:spLocks/>
          </p:cNvSpPr>
          <p:nvPr/>
        </p:nvSpPr>
        <p:spPr bwMode="auto">
          <a:xfrm>
            <a:off x="47117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6" name="Freeform 22"/>
          <p:cNvSpPr>
            <a:spLocks/>
          </p:cNvSpPr>
          <p:nvPr/>
        </p:nvSpPr>
        <p:spPr bwMode="auto">
          <a:xfrm>
            <a:off x="5005388" y="3660776"/>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7" name="Freeform 23"/>
          <p:cNvSpPr>
            <a:spLocks/>
          </p:cNvSpPr>
          <p:nvPr/>
        </p:nvSpPr>
        <p:spPr bwMode="auto">
          <a:xfrm>
            <a:off x="78946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8" name="Freeform 24"/>
          <p:cNvSpPr>
            <a:spLocks/>
          </p:cNvSpPr>
          <p:nvPr/>
        </p:nvSpPr>
        <p:spPr bwMode="auto">
          <a:xfrm>
            <a:off x="8447089"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2249" name="Group 25"/>
          <p:cNvGrpSpPr>
            <a:grpSpLocks/>
          </p:cNvGrpSpPr>
          <p:nvPr/>
        </p:nvGrpSpPr>
        <p:grpSpPr bwMode="auto">
          <a:xfrm>
            <a:off x="2108201" y="3886200"/>
            <a:ext cx="2009775" cy="1390650"/>
            <a:chOff x="768" y="2832"/>
            <a:chExt cx="1203" cy="876"/>
          </a:xfrm>
        </p:grpSpPr>
        <p:sp>
          <p:nvSpPr>
            <p:cNvPr id="52296"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7"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2298"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9"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0"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1"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2"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3"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4"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5"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6"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7"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8"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9"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10"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50" name="Freeform 41"/>
          <p:cNvSpPr>
            <a:spLocks/>
          </p:cNvSpPr>
          <p:nvPr/>
        </p:nvSpPr>
        <p:spPr bwMode="auto">
          <a:xfrm>
            <a:off x="4279901" y="2794001"/>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1" name="Freeform 42"/>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2" name="Freeform 43"/>
          <p:cNvSpPr>
            <a:spLocks/>
          </p:cNvSpPr>
          <p:nvPr/>
        </p:nvSpPr>
        <p:spPr bwMode="auto">
          <a:xfrm>
            <a:off x="3392489" y="2035176"/>
            <a:ext cx="87947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3" name="Freeform 44"/>
          <p:cNvSpPr>
            <a:spLocks/>
          </p:cNvSpPr>
          <p:nvPr/>
        </p:nvSpPr>
        <p:spPr bwMode="auto">
          <a:xfrm>
            <a:off x="4110038" y="1833564"/>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4" name="Freeform 45"/>
          <p:cNvSpPr>
            <a:spLocks/>
          </p:cNvSpPr>
          <p:nvPr/>
        </p:nvSpPr>
        <p:spPr bwMode="auto">
          <a:xfrm>
            <a:off x="4386263"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5" name="Freeform 46"/>
          <p:cNvSpPr>
            <a:spLocks/>
          </p:cNvSpPr>
          <p:nvPr/>
        </p:nvSpPr>
        <p:spPr bwMode="auto">
          <a:xfrm>
            <a:off x="3711575"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6" name="Freeform 47"/>
          <p:cNvSpPr>
            <a:spLocks/>
          </p:cNvSpPr>
          <p:nvPr/>
        </p:nvSpPr>
        <p:spPr bwMode="auto">
          <a:xfrm>
            <a:off x="40767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7" name="Freeform 48"/>
          <p:cNvSpPr>
            <a:spLocks/>
          </p:cNvSpPr>
          <p:nvPr/>
        </p:nvSpPr>
        <p:spPr bwMode="auto">
          <a:xfrm>
            <a:off x="6135688" y="1981201"/>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8" name="Freeform 49"/>
          <p:cNvSpPr>
            <a:spLocks/>
          </p:cNvSpPr>
          <p:nvPr/>
        </p:nvSpPr>
        <p:spPr bwMode="auto">
          <a:xfrm>
            <a:off x="6469064" y="4133851"/>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9" name="Freeform 50"/>
          <p:cNvSpPr>
            <a:spLocks/>
          </p:cNvSpPr>
          <p:nvPr/>
        </p:nvSpPr>
        <p:spPr bwMode="auto">
          <a:xfrm>
            <a:off x="67214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2260" name="Group 51"/>
          <p:cNvGrpSpPr>
            <a:grpSpLocks/>
          </p:cNvGrpSpPr>
          <p:nvPr/>
        </p:nvGrpSpPr>
        <p:grpSpPr bwMode="auto">
          <a:xfrm>
            <a:off x="6777038" y="2197100"/>
            <a:ext cx="830262" cy="742950"/>
            <a:chOff x="3562" y="1636"/>
            <a:chExt cx="497" cy="468"/>
          </a:xfrm>
        </p:grpSpPr>
        <p:sp>
          <p:nvSpPr>
            <p:cNvPr id="52294"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5"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61" name="Freeform 54"/>
          <p:cNvSpPr>
            <a:spLocks/>
          </p:cNvSpPr>
          <p:nvPr/>
        </p:nvSpPr>
        <p:spPr bwMode="auto">
          <a:xfrm>
            <a:off x="7112001"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2" name="Freeform 55"/>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3" name="Freeform 56"/>
          <p:cNvSpPr>
            <a:spLocks/>
          </p:cNvSpPr>
          <p:nvPr/>
        </p:nvSpPr>
        <p:spPr bwMode="auto">
          <a:xfrm>
            <a:off x="7829550" y="2732089"/>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4" name="Freeform 57"/>
          <p:cNvSpPr>
            <a:spLocks/>
          </p:cNvSpPr>
          <p:nvPr/>
        </p:nvSpPr>
        <p:spPr bwMode="auto">
          <a:xfrm>
            <a:off x="7616826" y="3127376"/>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5" name="Freeform 58"/>
          <p:cNvSpPr>
            <a:spLocks/>
          </p:cNvSpPr>
          <p:nvPr/>
        </p:nvSpPr>
        <p:spPr bwMode="auto">
          <a:xfrm>
            <a:off x="7672389" y="3730626"/>
            <a:ext cx="5619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6" name="Freeform 59"/>
          <p:cNvSpPr>
            <a:spLocks/>
          </p:cNvSpPr>
          <p:nvPr/>
        </p:nvSpPr>
        <p:spPr bwMode="auto">
          <a:xfrm>
            <a:off x="74199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7" name="Freeform 60"/>
          <p:cNvSpPr>
            <a:spLocks/>
          </p:cNvSpPr>
          <p:nvPr/>
        </p:nvSpPr>
        <p:spPr bwMode="auto">
          <a:xfrm>
            <a:off x="7981951"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8" name="Freeform 61"/>
          <p:cNvSpPr>
            <a:spLocks/>
          </p:cNvSpPr>
          <p:nvPr/>
        </p:nvSpPr>
        <p:spPr bwMode="auto">
          <a:xfrm>
            <a:off x="8366125" y="3017839"/>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9" name="Freeform 62"/>
          <p:cNvSpPr>
            <a:spLocks/>
          </p:cNvSpPr>
          <p:nvPr/>
        </p:nvSpPr>
        <p:spPr bwMode="auto">
          <a:xfrm>
            <a:off x="8397875" y="2801939"/>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0" name="Freeform 63"/>
          <p:cNvSpPr>
            <a:spLocks/>
          </p:cNvSpPr>
          <p:nvPr/>
        </p:nvSpPr>
        <p:spPr bwMode="auto">
          <a:xfrm>
            <a:off x="8535989"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1" name="Freeform 64"/>
          <p:cNvSpPr>
            <a:spLocks/>
          </p:cNvSpPr>
          <p:nvPr/>
        </p:nvSpPr>
        <p:spPr bwMode="auto">
          <a:xfrm>
            <a:off x="85280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2" name="Freeform 65"/>
          <p:cNvSpPr>
            <a:spLocks/>
          </p:cNvSpPr>
          <p:nvPr/>
        </p:nvSpPr>
        <p:spPr bwMode="auto">
          <a:xfrm>
            <a:off x="86995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3" name="Freeform 66"/>
          <p:cNvSpPr>
            <a:spLocks/>
          </p:cNvSpPr>
          <p:nvPr/>
        </p:nvSpPr>
        <p:spPr bwMode="auto">
          <a:xfrm>
            <a:off x="85931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4" name="Freeform 67"/>
          <p:cNvSpPr>
            <a:spLocks/>
          </p:cNvSpPr>
          <p:nvPr/>
        </p:nvSpPr>
        <p:spPr bwMode="auto">
          <a:xfrm>
            <a:off x="8650288" y="1887539"/>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2275" name="Group 68"/>
          <p:cNvGrpSpPr>
            <a:grpSpLocks/>
          </p:cNvGrpSpPr>
          <p:nvPr/>
        </p:nvGrpSpPr>
        <p:grpSpPr bwMode="auto">
          <a:xfrm>
            <a:off x="4111626" y="4589463"/>
            <a:ext cx="1044575" cy="635000"/>
            <a:chOff x="1991" y="3321"/>
            <a:chExt cx="361" cy="231"/>
          </a:xfrm>
        </p:grpSpPr>
        <p:sp>
          <p:nvSpPr>
            <p:cNvPr id="52286"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7"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8"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9"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0"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1"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2"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3"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2276" name="Rectangle 86"/>
          <p:cNvSpPr>
            <a:spLocks noGrp="1" noChangeArrowheads="1"/>
          </p:cNvSpPr>
          <p:nvPr>
            <p:ph type="title" idx="4294967295"/>
          </p:nvPr>
        </p:nvSpPr>
        <p:spPr>
          <a:xfrm>
            <a:off x="0" y="242888"/>
            <a:ext cx="10287000" cy="1143000"/>
          </a:xfrm>
        </p:spPr>
        <p:txBody>
          <a:bodyPr/>
          <a:lstStyle/>
          <a:p>
            <a:r>
              <a:rPr lang="en-US" altLang="en-US" sz="2400"/>
              <a:t>Obesity Trends* Among U.S. Adults</a:t>
            </a:r>
            <a:br>
              <a:rPr lang="en-US" altLang="en-US" sz="2400"/>
            </a:br>
            <a:r>
              <a:rPr lang="en-US" altLang="en-US" sz="2400">
                <a:solidFill>
                  <a:srgbClr val="DE3021"/>
                </a:solidFill>
              </a:rPr>
              <a:t>BRFSS, 2003</a:t>
            </a:r>
          </a:p>
        </p:txBody>
      </p:sp>
      <p:sp>
        <p:nvSpPr>
          <p:cNvPr id="52277" name="Text Box 88"/>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2278" name="Text Box 116"/>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20%–24%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≥25%</a:t>
            </a:r>
            <a:endParaRPr lang="en-US" altLang="en-US" sz="1400">
              <a:solidFill>
                <a:srgbClr val="000000"/>
              </a:solidFill>
              <a:latin typeface="Arial Narrow" panose="020B0606020202030204" pitchFamily="34" charset="0"/>
            </a:endParaRPr>
          </a:p>
        </p:txBody>
      </p:sp>
      <p:sp>
        <p:nvSpPr>
          <p:cNvPr id="52279" name="Rectangle 117"/>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2280" name="Rectangle 118"/>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2281" name="Rectangle 119"/>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2282" name="Rectangle 120"/>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2283" name="Rectangle 121"/>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2284" name="Rectangle 122"/>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2285" name="Rectangle 123"/>
          <p:cNvSpPr>
            <a:spLocks noChangeArrowheads="1"/>
          </p:cNvSpPr>
          <p:nvPr/>
        </p:nvSpPr>
        <p:spPr bwMode="auto">
          <a:xfrm>
            <a:off x="1397001"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14239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Freeform 2"/>
          <p:cNvSpPr>
            <a:spLocks/>
          </p:cNvSpPr>
          <p:nvPr/>
        </p:nvSpPr>
        <p:spPr bwMode="auto">
          <a:xfrm>
            <a:off x="54673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1" name="Freeform 3"/>
          <p:cNvSpPr>
            <a:spLocks/>
          </p:cNvSpPr>
          <p:nvPr/>
        </p:nvSpPr>
        <p:spPr bwMode="auto">
          <a:xfrm>
            <a:off x="5435601"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2" name="Freeform 4"/>
          <p:cNvSpPr>
            <a:spLocks/>
          </p:cNvSpPr>
          <p:nvPr/>
        </p:nvSpPr>
        <p:spPr bwMode="auto">
          <a:xfrm>
            <a:off x="5410201"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3" name="Freeform 5"/>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4" name="Freeform 6"/>
          <p:cNvSpPr>
            <a:spLocks/>
          </p:cNvSpPr>
          <p:nvPr/>
        </p:nvSpPr>
        <p:spPr bwMode="auto">
          <a:xfrm>
            <a:off x="54752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5" name="Freeform 7"/>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6" name="Freeform 8"/>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7" name="Freeform 9"/>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8" name="Freeform 10"/>
          <p:cNvSpPr>
            <a:spLocks/>
          </p:cNvSpPr>
          <p:nvPr/>
        </p:nvSpPr>
        <p:spPr bwMode="auto">
          <a:xfrm>
            <a:off x="6964364" y="3265489"/>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59" name="Freeform 11"/>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0" name="Freeform 12"/>
          <p:cNvSpPr>
            <a:spLocks/>
          </p:cNvSpPr>
          <p:nvPr/>
        </p:nvSpPr>
        <p:spPr bwMode="auto">
          <a:xfrm>
            <a:off x="71278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1" name="Freeform 13"/>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2" name="Freeform 14"/>
          <p:cNvSpPr>
            <a:spLocks/>
          </p:cNvSpPr>
          <p:nvPr/>
        </p:nvSpPr>
        <p:spPr bwMode="auto">
          <a:xfrm>
            <a:off x="7527926"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3" name="Freeform 15"/>
          <p:cNvSpPr>
            <a:spLocks/>
          </p:cNvSpPr>
          <p:nvPr/>
        </p:nvSpPr>
        <p:spPr bwMode="auto">
          <a:xfrm>
            <a:off x="72421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4" name="Freeform 16"/>
          <p:cNvSpPr>
            <a:spLocks/>
          </p:cNvSpPr>
          <p:nvPr/>
        </p:nvSpPr>
        <p:spPr bwMode="auto">
          <a:xfrm>
            <a:off x="7689851"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5" name="Freeform 17"/>
          <p:cNvSpPr>
            <a:spLocks/>
          </p:cNvSpPr>
          <p:nvPr/>
        </p:nvSpPr>
        <p:spPr bwMode="auto">
          <a:xfrm>
            <a:off x="64023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6" name="Freeform 18"/>
          <p:cNvSpPr>
            <a:spLocks/>
          </p:cNvSpPr>
          <p:nvPr/>
        </p:nvSpPr>
        <p:spPr bwMode="auto">
          <a:xfrm>
            <a:off x="33210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7" name="Freeform 19"/>
          <p:cNvSpPr>
            <a:spLocks/>
          </p:cNvSpPr>
          <p:nvPr/>
        </p:nvSpPr>
        <p:spPr bwMode="auto">
          <a:xfrm>
            <a:off x="4694238" y="2452689"/>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8" name="Freeform 20"/>
          <p:cNvSpPr>
            <a:spLocks/>
          </p:cNvSpPr>
          <p:nvPr/>
        </p:nvSpPr>
        <p:spPr bwMode="auto">
          <a:xfrm>
            <a:off x="4818063" y="3003551"/>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69" name="Freeform 21"/>
          <p:cNvSpPr>
            <a:spLocks/>
          </p:cNvSpPr>
          <p:nvPr/>
        </p:nvSpPr>
        <p:spPr bwMode="auto">
          <a:xfrm>
            <a:off x="47117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0" name="Freeform 22"/>
          <p:cNvSpPr>
            <a:spLocks/>
          </p:cNvSpPr>
          <p:nvPr/>
        </p:nvSpPr>
        <p:spPr bwMode="auto">
          <a:xfrm>
            <a:off x="5005388" y="3660776"/>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71" name="Freeform 23"/>
          <p:cNvSpPr>
            <a:spLocks/>
          </p:cNvSpPr>
          <p:nvPr/>
        </p:nvSpPr>
        <p:spPr bwMode="auto">
          <a:xfrm>
            <a:off x="78946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2" name="Freeform 24"/>
          <p:cNvSpPr>
            <a:spLocks/>
          </p:cNvSpPr>
          <p:nvPr/>
        </p:nvSpPr>
        <p:spPr bwMode="auto">
          <a:xfrm>
            <a:off x="8447089"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3273" name="Group 25"/>
          <p:cNvGrpSpPr>
            <a:grpSpLocks/>
          </p:cNvGrpSpPr>
          <p:nvPr/>
        </p:nvGrpSpPr>
        <p:grpSpPr bwMode="auto">
          <a:xfrm>
            <a:off x="2108201" y="3886200"/>
            <a:ext cx="2009775" cy="1390650"/>
            <a:chOff x="768" y="2832"/>
            <a:chExt cx="1203" cy="876"/>
          </a:xfrm>
        </p:grpSpPr>
        <p:sp>
          <p:nvSpPr>
            <p:cNvPr id="53320"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1"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3322"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3"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4"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5"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6"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7"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8"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9"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0"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1"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2"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3"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4"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3274" name="Freeform 41"/>
          <p:cNvSpPr>
            <a:spLocks/>
          </p:cNvSpPr>
          <p:nvPr/>
        </p:nvSpPr>
        <p:spPr bwMode="auto">
          <a:xfrm>
            <a:off x="4279901" y="2794001"/>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5" name="Freeform 42"/>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6" name="Freeform 43"/>
          <p:cNvSpPr>
            <a:spLocks/>
          </p:cNvSpPr>
          <p:nvPr/>
        </p:nvSpPr>
        <p:spPr bwMode="auto">
          <a:xfrm>
            <a:off x="3392488" y="2035176"/>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7" name="Freeform 44"/>
          <p:cNvSpPr>
            <a:spLocks/>
          </p:cNvSpPr>
          <p:nvPr/>
        </p:nvSpPr>
        <p:spPr bwMode="auto">
          <a:xfrm>
            <a:off x="4110038" y="1833564"/>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8" name="Freeform 45"/>
          <p:cNvSpPr>
            <a:spLocks/>
          </p:cNvSpPr>
          <p:nvPr/>
        </p:nvSpPr>
        <p:spPr bwMode="auto">
          <a:xfrm>
            <a:off x="4387851"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9" name="Freeform 46"/>
          <p:cNvSpPr>
            <a:spLocks/>
          </p:cNvSpPr>
          <p:nvPr/>
        </p:nvSpPr>
        <p:spPr bwMode="auto">
          <a:xfrm>
            <a:off x="3711575"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0" name="Freeform 47"/>
          <p:cNvSpPr>
            <a:spLocks/>
          </p:cNvSpPr>
          <p:nvPr/>
        </p:nvSpPr>
        <p:spPr bwMode="auto">
          <a:xfrm>
            <a:off x="40767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1" name="Freeform 48"/>
          <p:cNvSpPr>
            <a:spLocks/>
          </p:cNvSpPr>
          <p:nvPr/>
        </p:nvSpPr>
        <p:spPr bwMode="auto">
          <a:xfrm>
            <a:off x="6135688" y="1981201"/>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2" name="Freeform 49"/>
          <p:cNvSpPr>
            <a:spLocks/>
          </p:cNvSpPr>
          <p:nvPr/>
        </p:nvSpPr>
        <p:spPr bwMode="auto">
          <a:xfrm>
            <a:off x="6469064" y="4133851"/>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3" name="Freeform 50"/>
          <p:cNvSpPr>
            <a:spLocks/>
          </p:cNvSpPr>
          <p:nvPr/>
        </p:nvSpPr>
        <p:spPr bwMode="auto">
          <a:xfrm>
            <a:off x="67214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3284" name="Group 51"/>
          <p:cNvGrpSpPr>
            <a:grpSpLocks/>
          </p:cNvGrpSpPr>
          <p:nvPr/>
        </p:nvGrpSpPr>
        <p:grpSpPr bwMode="auto">
          <a:xfrm>
            <a:off x="6777038" y="2197100"/>
            <a:ext cx="830262" cy="742950"/>
            <a:chOff x="3562" y="1636"/>
            <a:chExt cx="497" cy="468"/>
          </a:xfrm>
        </p:grpSpPr>
        <p:sp>
          <p:nvSpPr>
            <p:cNvPr id="53318"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319"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3285" name="Freeform 54"/>
          <p:cNvSpPr>
            <a:spLocks/>
          </p:cNvSpPr>
          <p:nvPr/>
        </p:nvSpPr>
        <p:spPr bwMode="auto">
          <a:xfrm>
            <a:off x="7112001"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6" name="Freeform 55"/>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7" name="Freeform 56"/>
          <p:cNvSpPr>
            <a:spLocks/>
          </p:cNvSpPr>
          <p:nvPr/>
        </p:nvSpPr>
        <p:spPr bwMode="auto">
          <a:xfrm>
            <a:off x="7831138" y="2732089"/>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8" name="Freeform 57"/>
          <p:cNvSpPr>
            <a:spLocks/>
          </p:cNvSpPr>
          <p:nvPr/>
        </p:nvSpPr>
        <p:spPr bwMode="auto">
          <a:xfrm>
            <a:off x="7616826" y="3127376"/>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9" name="Freeform 58"/>
          <p:cNvSpPr>
            <a:spLocks/>
          </p:cNvSpPr>
          <p:nvPr/>
        </p:nvSpPr>
        <p:spPr bwMode="auto">
          <a:xfrm>
            <a:off x="7673975" y="3730626"/>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0" name="Freeform 59"/>
          <p:cNvSpPr>
            <a:spLocks/>
          </p:cNvSpPr>
          <p:nvPr/>
        </p:nvSpPr>
        <p:spPr bwMode="auto">
          <a:xfrm>
            <a:off x="74199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1" name="Freeform 60"/>
          <p:cNvSpPr>
            <a:spLocks/>
          </p:cNvSpPr>
          <p:nvPr/>
        </p:nvSpPr>
        <p:spPr bwMode="auto">
          <a:xfrm>
            <a:off x="7981951"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2" name="Freeform 61"/>
          <p:cNvSpPr>
            <a:spLocks/>
          </p:cNvSpPr>
          <p:nvPr/>
        </p:nvSpPr>
        <p:spPr bwMode="auto">
          <a:xfrm>
            <a:off x="8366125" y="3017839"/>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3" name="Freeform 62"/>
          <p:cNvSpPr>
            <a:spLocks/>
          </p:cNvSpPr>
          <p:nvPr/>
        </p:nvSpPr>
        <p:spPr bwMode="auto">
          <a:xfrm>
            <a:off x="8397875" y="2801939"/>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4" name="Freeform 63"/>
          <p:cNvSpPr>
            <a:spLocks/>
          </p:cNvSpPr>
          <p:nvPr/>
        </p:nvSpPr>
        <p:spPr bwMode="auto">
          <a:xfrm>
            <a:off x="8535989"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5" name="Freeform 64"/>
          <p:cNvSpPr>
            <a:spLocks/>
          </p:cNvSpPr>
          <p:nvPr/>
        </p:nvSpPr>
        <p:spPr bwMode="auto">
          <a:xfrm>
            <a:off x="85280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6" name="Freeform 65"/>
          <p:cNvSpPr>
            <a:spLocks/>
          </p:cNvSpPr>
          <p:nvPr/>
        </p:nvSpPr>
        <p:spPr bwMode="auto">
          <a:xfrm>
            <a:off x="86995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7" name="Freeform 66"/>
          <p:cNvSpPr>
            <a:spLocks/>
          </p:cNvSpPr>
          <p:nvPr/>
        </p:nvSpPr>
        <p:spPr bwMode="auto">
          <a:xfrm>
            <a:off x="85931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8" name="Freeform 67"/>
          <p:cNvSpPr>
            <a:spLocks/>
          </p:cNvSpPr>
          <p:nvPr/>
        </p:nvSpPr>
        <p:spPr bwMode="auto">
          <a:xfrm>
            <a:off x="8650288" y="1887539"/>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3299" name="Group 68"/>
          <p:cNvGrpSpPr>
            <a:grpSpLocks/>
          </p:cNvGrpSpPr>
          <p:nvPr/>
        </p:nvGrpSpPr>
        <p:grpSpPr bwMode="auto">
          <a:xfrm>
            <a:off x="4111626" y="4589463"/>
            <a:ext cx="1044575" cy="635000"/>
            <a:chOff x="1991" y="3321"/>
            <a:chExt cx="361" cy="231"/>
          </a:xfrm>
        </p:grpSpPr>
        <p:sp>
          <p:nvSpPr>
            <p:cNvPr id="53310"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1"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2"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3"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4"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5"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6"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7"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53300" name="Rectangle 86"/>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2004</a:t>
            </a:r>
          </a:p>
        </p:txBody>
      </p:sp>
      <p:sp>
        <p:nvSpPr>
          <p:cNvPr id="53301" name="Text Box 102"/>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3302" name="Text Box 131"/>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No Data          &lt;10%           10%–14%	    15%–19%           20%–24%        </a:t>
            </a:r>
            <a:r>
              <a:rPr lang="en-US" altLang="en-US" sz="1400">
                <a:solidFill>
                  <a:srgbClr val="000000"/>
                </a:solidFill>
                <a:latin typeface="Arial Narrow" panose="020B0606020202030204" pitchFamily="34" charset="0"/>
              </a:rPr>
              <a:t>  </a:t>
            </a:r>
            <a:r>
              <a:rPr lang="en-US" altLang="en-US" sz="1400" b="1">
                <a:solidFill>
                  <a:srgbClr val="000000"/>
                </a:solidFill>
                <a:latin typeface="Arial Narrow" panose="020B0606020202030204" pitchFamily="34" charset="0"/>
              </a:rPr>
              <a:t>≥25%</a:t>
            </a:r>
            <a:endParaRPr lang="en-US" altLang="en-US" sz="1400">
              <a:solidFill>
                <a:srgbClr val="000000"/>
              </a:solidFill>
              <a:latin typeface="Arial Narrow" panose="020B0606020202030204" pitchFamily="34" charset="0"/>
            </a:endParaRPr>
          </a:p>
        </p:txBody>
      </p:sp>
      <p:sp>
        <p:nvSpPr>
          <p:cNvPr id="53303" name="Rectangle 132"/>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3304" name="Rectangle 133"/>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3305" name="Rectangle 134"/>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3306" name="Rectangle 135"/>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3307" name="Rectangle 136"/>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3308" name="Rectangle 137"/>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3309" name="Rectangle 138"/>
          <p:cNvSpPr>
            <a:spLocks noChangeArrowheads="1"/>
          </p:cNvSpPr>
          <p:nvPr/>
        </p:nvSpPr>
        <p:spPr bwMode="auto">
          <a:xfrm>
            <a:off x="1397001"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4543387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18880" y="125179"/>
            <a:ext cx="10515600" cy="1325563"/>
          </a:xfrm>
        </p:spPr>
        <p:txBody>
          <a:bodyPr>
            <a:normAutofit/>
          </a:bodyPr>
          <a:lstStyle/>
          <a:p>
            <a:r>
              <a:rPr lang="en-US" sz="3200" b="1" dirty="0">
                <a:latin typeface="Calibri Light" panose="020F0302020204030204" pitchFamily="34" charset="0"/>
              </a:rPr>
              <a:t>Adult neurogenesis in the </a:t>
            </a:r>
            <a:r>
              <a:rPr lang="en-US" sz="3200" b="1" dirty="0" smtClean="0">
                <a:latin typeface="Calibri Light" panose="020F0302020204030204" pitchFamily="34" charset="0"/>
              </a:rPr>
              <a:t>hippocampus</a:t>
            </a:r>
            <a:endParaRPr lang="en-US" sz="3200" b="1" dirty="0">
              <a:latin typeface="Calibri Light" panose="020F0302020204030204" pitchFamily="34" charset="0"/>
            </a:endParaRPr>
          </a:p>
        </p:txBody>
      </p:sp>
      <p:pic>
        <p:nvPicPr>
          <p:cNvPr id="4" name="Content Placeholder 3" descr="Fig1MOfinal1.tif"/>
          <p:cNvPicPr>
            <a:picLocks noGrp="1" noChangeAspect="1"/>
          </p:cNvPicPr>
          <p:nvPr>
            <p:ph idx="4294967295"/>
          </p:nvPr>
        </p:nvPicPr>
        <p:blipFill>
          <a:blip r:embed="rId3" cstate="print"/>
          <a:srcRect l="3500" r="10843" b="16937"/>
          <a:stretch>
            <a:fillRect/>
          </a:stretch>
        </p:blipFill>
        <p:spPr>
          <a:xfrm>
            <a:off x="3127960" y="1095041"/>
            <a:ext cx="6224587" cy="5594350"/>
          </a:xfrm>
        </p:spPr>
      </p:pic>
    </p:spTree>
    <p:extLst>
      <p:ext uri="{BB962C8B-B14F-4D97-AF65-F5344CB8AC3E}">
        <p14:creationId xmlns:p14="http://schemas.microsoft.com/office/powerpoint/2010/main" val="301145293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2"/>
          <p:cNvSpPr>
            <a:spLocks/>
          </p:cNvSpPr>
          <p:nvPr/>
        </p:nvSpPr>
        <p:spPr bwMode="auto">
          <a:xfrm>
            <a:off x="54673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5" name="Freeform 3"/>
          <p:cNvSpPr>
            <a:spLocks/>
          </p:cNvSpPr>
          <p:nvPr/>
        </p:nvSpPr>
        <p:spPr bwMode="auto">
          <a:xfrm>
            <a:off x="5435601"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6" name="Freeform 5"/>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7" name="Freeform 7"/>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8" name="Freeform 9"/>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9" name="Freeform 13"/>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0" name="Freeform 15"/>
          <p:cNvSpPr>
            <a:spLocks/>
          </p:cNvSpPr>
          <p:nvPr/>
        </p:nvSpPr>
        <p:spPr bwMode="auto">
          <a:xfrm>
            <a:off x="72421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1" name="Freeform 18"/>
          <p:cNvSpPr>
            <a:spLocks/>
          </p:cNvSpPr>
          <p:nvPr/>
        </p:nvSpPr>
        <p:spPr bwMode="auto">
          <a:xfrm>
            <a:off x="33210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2" name="Freeform 19"/>
          <p:cNvSpPr>
            <a:spLocks/>
          </p:cNvSpPr>
          <p:nvPr/>
        </p:nvSpPr>
        <p:spPr bwMode="auto">
          <a:xfrm>
            <a:off x="4694238" y="2452689"/>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3" name="Freeform 20"/>
          <p:cNvSpPr>
            <a:spLocks/>
          </p:cNvSpPr>
          <p:nvPr/>
        </p:nvSpPr>
        <p:spPr bwMode="auto">
          <a:xfrm>
            <a:off x="4818063" y="3003551"/>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4" name="Freeform 21"/>
          <p:cNvSpPr>
            <a:spLocks/>
          </p:cNvSpPr>
          <p:nvPr/>
        </p:nvSpPr>
        <p:spPr bwMode="auto">
          <a:xfrm>
            <a:off x="47117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5" name="Freeform 22"/>
          <p:cNvSpPr>
            <a:spLocks/>
          </p:cNvSpPr>
          <p:nvPr/>
        </p:nvSpPr>
        <p:spPr bwMode="auto">
          <a:xfrm>
            <a:off x="5005388" y="3660776"/>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286" name="Freeform 23"/>
          <p:cNvSpPr>
            <a:spLocks/>
          </p:cNvSpPr>
          <p:nvPr/>
        </p:nvSpPr>
        <p:spPr bwMode="auto">
          <a:xfrm>
            <a:off x="78946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7" name="Freeform 24"/>
          <p:cNvSpPr>
            <a:spLocks/>
          </p:cNvSpPr>
          <p:nvPr/>
        </p:nvSpPr>
        <p:spPr bwMode="auto">
          <a:xfrm>
            <a:off x="8447089"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8" name="Freeform 41"/>
          <p:cNvSpPr>
            <a:spLocks/>
          </p:cNvSpPr>
          <p:nvPr/>
        </p:nvSpPr>
        <p:spPr bwMode="auto">
          <a:xfrm>
            <a:off x="4279901" y="2794001"/>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9" name="Freeform 42"/>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0" name="Freeform 43"/>
          <p:cNvSpPr>
            <a:spLocks/>
          </p:cNvSpPr>
          <p:nvPr/>
        </p:nvSpPr>
        <p:spPr bwMode="auto">
          <a:xfrm>
            <a:off x="3392488" y="2035176"/>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1" name="Freeform 44"/>
          <p:cNvSpPr>
            <a:spLocks/>
          </p:cNvSpPr>
          <p:nvPr/>
        </p:nvSpPr>
        <p:spPr bwMode="auto">
          <a:xfrm>
            <a:off x="4110038" y="1833564"/>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2" name="Freeform 45"/>
          <p:cNvSpPr>
            <a:spLocks/>
          </p:cNvSpPr>
          <p:nvPr/>
        </p:nvSpPr>
        <p:spPr bwMode="auto">
          <a:xfrm>
            <a:off x="4387851"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3" name="Freeform 46"/>
          <p:cNvSpPr>
            <a:spLocks/>
          </p:cNvSpPr>
          <p:nvPr/>
        </p:nvSpPr>
        <p:spPr bwMode="auto">
          <a:xfrm>
            <a:off x="3711575"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4" name="Freeform 47"/>
          <p:cNvSpPr>
            <a:spLocks/>
          </p:cNvSpPr>
          <p:nvPr/>
        </p:nvSpPr>
        <p:spPr bwMode="auto">
          <a:xfrm>
            <a:off x="40767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5" name="Freeform 48"/>
          <p:cNvSpPr>
            <a:spLocks/>
          </p:cNvSpPr>
          <p:nvPr/>
        </p:nvSpPr>
        <p:spPr bwMode="auto">
          <a:xfrm>
            <a:off x="6135688" y="1981201"/>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6" name="Freeform 50"/>
          <p:cNvSpPr>
            <a:spLocks/>
          </p:cNvSpPr>
          <p:nvPr/>
        </p:nvSpPr>
        <p:spPr bwMode="auto">
          <a:xfrm>
            <a:off x="67214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4297" name="Group 109"/>
          <p:cNvGrpSpPr>
            <a:grpSpLocks/>
          </p:cNvGrpSpPr>
          <p:nvPr/>
        </p:nvGrpSpPr>
        <p:grpSpPr bwMode="auto">
          <a:xfrm>
            <a:off x="6469063" y="3009901"/>
            <a:ext cx="1719262" cy="1635125"/>
            <a:chOff x="3475" y="1896"/>
            <a:chExt cx="1083" cy="1030"/>
          </a:xfrm>
        </p:grpSpPr>
        <p:sp>
          <p:nvSpPr>
            <p:cNvPr id="54358" name="Freeform 16" descr="20%"/>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59" name="Freeform 49" descr="20%"/>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60" name="Freeform 55"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grpSp>
      <p:sp>
        <p:nvSpPr>
          <p:cNvPr id="54298" name="Freeform 56"/>
          <p:cNvSpPr>
            <a:spLocks/>
          </p:cNvSpPr>
          <p:nvPr/>
        </p:nvSpPr>
        <p:spPr bwMode="auto">
          <a:xfrm>
            <a:off x="7831138" y="2732089"/>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9" name="Freeform 57"/>
          <p:cNvSpPr>
            <a:spLocks/>
          </p:cNvSpPr>
          <p:nvPr/>
        </p:nvSpPr>
        <p:spPr bwMode="auto">
          <a:xfrm>
            <a:off x="7616826" y="3127376"/>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00" name="Freeform 4"/>
          <p:cNvSpPr>
            <a:spLocks/>
          </p:cNvSpPr>
          <p:nvPr/>
        </p:nvSpPr>
        <p:spPr bwMode="auto">
          <a:xfrm>
            <a:off x="5410201"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1" name="Freeform 6"/>
          <p:cNvSpPr>
            <a:spLocks/>
          </p:cNvSpPr>
          <p:nvPr/>
        </p:nvSpPr>
        <p:spPr bwMode="auto">
          <a:xfrm>
            <a:off x="54752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2" name="Freeform 8"/>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3" name="Freeform 10"/>
          <p:cNvSpPr>
            <a:spLocks/>
          </p:cNvSpPr>
          <p:nvPr/>
        </p:nvSpPr>
        <p:spPr bwMode="auto">
          <a:xfrm>
            <a:off x="6964364" y="3265489"/>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4" name="Freeform 11"/>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5" name="Freeform 12"/>
          <p:cNvSpPr>
            <a:spLocks/>
          </p:cNvSpPr>
          <p:nvPr/>
        </p:nvSpPr>
        <p:spPr bwMode="auto">
          <a:xfrm>
            <a:off x="71278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6" name="Freeform 14"/>
          <p:cNvSpPr>
            <a:spLocks/>
          </p:cNvSpPr>
          <p:nvPr/>
        </p:nvSpPr>
        <p:spPr bwMode="auto">
          <a:xfrm>
            <a:off x="7527926"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7" name="Freeform 17"/>
          <p:cNvSpPr>
            <a:spLocks/>
          </p:cNvSpPr>
          <p:nvPr/>
        </p:nvSpPr>
        <p:spPr bwMode="auto">
          <a:xfrm>
            <a:off x="64023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4308" name="Group 25"/>
          <p:cNvGrpSpPr>
            <a:grpSpLocks/>
          </p:cNvGrpSpPr>
          <p:nvPr/>
        </p:nvGrpSpPr>
        <p:grpSpPr bwMode="auto">
          <a:xfrm>
            <a:off x="2108201" y="3886200"/>
            <a:ext cx="2009775" cy="1390650"/>
            <a:chOff x="768" y="2832"/>
            <a:chExt cx="1203" cy="876"/>
          </a:xfrm>
        </p:grpSpPr>
        <p:sp>
          <p:nvSpPr>
            <p:cNvPr id="54343"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4"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4345"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6"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7"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8"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9"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0"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1"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2"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3"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4"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5"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6"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7"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4309" name="Group 51"/>
          <p:cNvGrpSpPr>
            <a:grpSpLocks/>
          </p:cNvGrpSpPr>
          <p:nvPr/>
        </p:nvGrpSpPr>
        <p:grpSpPr bwMode="auto">
          <a:xfrm>
            <a:off x="6777038" y="2197100"/>
            <a:ext cx="830262" cy="742950"/>
            <a:chOff x="3562" y="1636"/>
            <a:chExt cx="497" cy="468"/>
          </a:xfrm>
        </p:grpSpPr>
        <p:sp>
          <p:nvSpPr>
            <p:cNvPr id="54341"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2"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4310" name="Freeform 54"/>
          <p:cNvSpPr>
            <a:spLocks/>
          </p:cNvSpPr>
          <p:nvPr/>
        </p:nvSpPr>
        <p:spPr bwMode="auto">
          <a:xfrm>
            <a:off x="7112001"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1" name="Freeform 58"/>
          <p:cNvSpPr>
            <a:spLocks/>
          </p:cNvSpPr>
          <p:nvPr/>
        </p:nvSpPr>
        <p:spPr bwMode="auto">
          <a:xfrm>
            <a:off x="7673975" y="3730626"/>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2" name="Freeform 59"/>
          <p:cNvSpPr>
            <a:spLocks/>
          </p:cNvSpPr>
          <p:nvPr/>
        </p:nvSpPr>
        <p:spPr bwMode="auto">
          <a:xfrm>
            <a:off x="74199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3" name="Freeform 60"/>
          <p:cNvSpPr>
            <a:spLocks/>
          </p:cNvSpPr>
          <p:nvPr/>
        </p:nvSpPr>
        <p:spPr bwMode="auto">
          <a:xfrm>
            <a:off x="7981951"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4" name="Freeform 61"/>
          <p:cNvSpPr>
            <a:spLocks/>
          </p:cNvSpPr>
          <p:nvPr/>
        </p:nvSpPr>
        <p:spPr bwMode="auto">
          <a:xfrm>
            <a:off x="8366125" y="3017839"/>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5" name="Freeform 62"/>
          <p:cNvSpPr>
            <a:spLocks/>
          </p:cNvSpPr>
          <p:nvPr/>
        </p:nvSpPr>
        <p:spPr bwMode="auto">
          <a:xfrm>
            <a:off x="8397875" y="2801939"/>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6" name="Freeform 63"/>
          <p:cNvSpPr>
            <a:spLocks/>
          </p:cNvSpPr>
          <p:nvPr/>
        </p:nvSpPr>
        <p:spPr bwMode="auto">
          <a:xfrm>
            <a:off x="8535989"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317" name="Freeform 64"/>
          <p:cNvSpPr>
            <a:spLocks/>
          </p:cNvSpPr>
          <p:nvPr/>
        </p:nvSpPr>
        <p:spPr bwMode="auto">
          <a:xfrm>
            <a:off x="85280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8" name="Freeform 65"/>
          <p:cNvSpPr>
            <a:spLocks/>
          </p:cNvSpPr>
          <p:nvPr/>
        </p:nvSpPr>
        <p:spPr bwMode="auto">
          <a:xfrm>
            <a:off x="86995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9" name="Freeform 66"/>
          <p:cNvSpPr>
            <a:spLocks/>
          </p:cNvSpPr>
          <p:nvPr/>
        </p:nvSpPr>
        <p:spPr bwMode="auto">
          <a:xfrm>
            <a:off x="85931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20" name="Freeform 67"/>
          <p:cNvSpPr>
            <a:spLocks/>
          </p:cNvSpPr>
          <p:nvPr/>
        </p:nvSpPr>
        <p:spPr bwMode="auto">
          <a:xfrm>
            <a:off x="8650288" y="1887539"/>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4321" name="Group 68"/>
          <p:cNvGrpSpPr>
            <a:grpSpLocks/>
          </p:cNvGrpSpPr>
          <p:nvPr/>
        </p:nvGrpSpPr>
        <p:grpSpPr bwMode="auto">
          <a:xfrm>
            <a:off x="4111626" y="4589463"/>
            <a:ext cx="1044575" cy="635000"/>
            <a:chOff x="1991" y="3321"/>
            <a:chExt cx="361" cy="231"/>
          </a:xfrm>
        </p:grpSpPr>
        <p:sp>
          <p:nvSpPr>
            <p:cNvPr id="54333"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4"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5"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6"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7"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8"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9"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40"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sp>
        <p:nvSpPr>
          <p:cNvPr id="54322" name="Rectangle 77"/>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2005</a:t>
            </a:r>
          </a:p>
        </p:txBody>
      </p:sp>
      <p:sp>
        <p:nvSpPr>
          <p:cNvPr id="54323" name="Text Box 86"/>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4324" name="Rectangle 101"/>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25" name="Rectangle 102"/>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26" name="Rectangle 103"/>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4327" name="Rectangle 104"/>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28" name="Rectangle 105"/>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29" name="Rectangle 106"/>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30" name="Rectangle 107"/>
          <p:cNvSpPr>
            <a:spLocks noChangeArrowheads="1"/>
          </p:cNvSpPr>
          <p:nvPr/>
        </p:nvSpPr>
        <p:spPr bwMode="auto">
          <a:xfrm>
            <a:off x="1397001"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31" name="Rectangle 108" descr="20%"/>
          <p:cNvSpPr>
            <a:spLocks noChangeArrowheads="1"/>
          </p:cNvSpPr>
          <p:nvPr/>
        </p:nvSpPr>
        <p:spPr bwMode="auto">
          <a:xfrm>
            <a:off x="77057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4332" name="Text Box 81"/>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 No Data          &lt;10%           10%–14%	    15%–19%           20%–24%          25%–29%           ≥30%</a:t>
            </a:r>
            <a:r>
              <a:rPr lang="en-US" altLang="en-US" sz="1400">
                <a:solidFill>
                  <a:srgbClr val="000000"/>
                </a:solidFill>
                <a:latin typeface="Arial Narrow" panose="020B0606020202030204" pitchFamily="34" charset="0"/>
              </a:rPr>
              <a:t> </a:t>
            </a:r>
          </a:p>
        </p:txBody>
      </p:sp>
    </p:spTree>
    <p:extLst>
      <p:ext uri="{BB962C8B-B14F-4D97-AF65-F5344CB8AC3E}">
        <p14:creationId xmlns:p14="http://schemas.microsoft.com/office/powerpoint/2010/main" val="20155420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2108200" y="1709738"/>
            <a:ext cx="6940550" cy="3567112"/>
            <a:chOff x="728" y="1077"/>
            <a:chExt cx="4372" cy="2247"/>
          </a:xfrm>
        </p:grpSpPr>
        <p:sp>
          <p:nvSpPr>
            <p:cNvPr id="55310" name="Freeform 3"/>
            <p:cNvSpPr>
              <a:spLocks/>
            </p:cNvSpPr>
            <p:nvPr/>
          </p:nvSpPr>
          <p:spPr bwMode="auto">
            <a:xfrm>
              <a:off x="2844"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1" name="Freeform 4"/>
            <p:cNvSpPr>
              <a:spLocks/>
            </p:cNvSpPr>
            <p:nvPr/>
          </p:nvSpPr>
          <p:spPr bwMode="auto">
            <a:xfrm>
              <a:off x="2824"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2" name="Freeform 5"/>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3" name="Freeform 6"/>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4" name="Freeform 7"/>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5" name="Freeform 8"/>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6" name="Freeform 9"/>
            <p:cNvSpPr>
              <a:spLocks/>
            </p:cNvSpPr>
            <p:nvPr/>
          </p:nvSpPr>
          <p:spPr bwMode="auto">
            <a:xfrm>
              <a:off x="3962" y="2716"/>
              <a:ext cx="632" cy="453"/>
            </a:xfrm>
            <a:custGeom>
              <a:avLst/>
              <a:gdLst>
                <a:gd name="T0" fmla="*/ 0 w 123"/>
                <a:gd name="T1" fmla="*/ 925 h 93"/>
                <a:gd name="T2" fmla="*/ 0 w 123"/>
                <a:gd name="T3" fmla="*/ 1164 h 93"/>
                <a:gd name="T4" fmla="*/ 262 w 123"/>
                <a:gd name="T5" fmla="*/ 1378 h 93"/>
                <a:gd name="T6" fmla="*/ 396 w 123"/>
                <a:gd name="T7" fmla="*/ 1734 h 93"/>
                <a:gd name="T8" fmla="*/ 555 w 123"/>
                <a:gd name="T9" fmla="*/ 1968 h 93"/>
                <a:gd name="T10" fmla="*/ 396 w 123"/>
                <a:gd name="T11" fmla="*/ 2207 h 93"/>
                <a:gd name="T12" fmla="*/ 951 w 123"/>
                <a:gd name="T13" fmla="*/ 2090 h 93"/>
                <a:gd name="T14" fmla="*/ 1213 w 123"/>
                <a:gd name="T15" fmla="*/ 1734 h 93"/>
                <a:gd name="T16" fmla="*/ 1346 w 123"/>
                <a:gd name="T17" fmla="*/ 1734 h 93"/>
                <a:gd name="T18" fmla="*/ 1213 w 123"/>
                <a:gd name="T19" fmla="*/ 1968 h 93"/>
                <a:gd name="T20" fmla="*/ 2590 w 123"/>
                <a:gd name="T21" fmla="*/ 1612 h 93"/>
                <a:gd name="T22" fmla="*/ 2590 w 123"/>
                <a:gd name="T23" fmla="*/ 1851 h 93"/>
                <a:gd name="T24" fmla="*/ 3381 w 123"/>
                <a:gd name="T25" fmla="*/ 1968 h 93"/>
                <a:gd name="T26" fmla="*/ 3936 w 123"/>
                <a:gd name="T27" fmla="*/ 2090 h 93"/>
                <a:gd name="T28" fmla="*/ 4198 w 123"/>
                <a:gd name="T29" fmla="*/ 2207 h 93"/>
                <a:gd name="T30" fmla="*/ 4198 w 123"/>
                <a:gd name="T31" fmla="*/ 2299 h 93"/>
                <a:gd name="T32" fmla="*/ 4886 w 123"/>
                <a:gd name="T33" fmla="*/ 2776 h 93"/>
                <a:gd name="T34" fmla="*/ 4753 w 123"/>
                <a:gd name="T35" fmla="*/ 2893 h 93"/>
                <a:gd name="T36" fmla="*/ 4619 w 123"/>
                <a:gd name="T37" fmla="*/ 3015 h 93"/>
                <a:gd name="T38" fmla="*/ 5570 w 123"/>
                <a:gd name="T39" fmla="*/ 2776 h 93"/>
                <a:gd name="T40" fmla="*/ 6788 w 123"/>
                <a:gd name="T41" fmla="*/ 2421 h 93"/>
                <a:gd name="T42" fmla="*/ 6788 w 123"/>
                <a:gd name="T43" fmla="*/ 2090 h 93"/>
                <a:gd name="T44" fmla="*/ 8262 w 123"/>
                <a:gd name="T45" fmla="*/ 2421 h 93"/>
                <a:gd name="T46" fmla="*/ 9372 w 123"/>
                <a:gd name="T47" fmla="*/ 3225 h 93"/>
                <a:gd name="T48" fmla="*/ 10035 w 123"/>
                <a:gd name="T49" fmla="*/ 3463 h 93"/>
                <a:gd name="T50" fmla="*/ 10456 w 123"/>
                <a:gd name="T51" fmla="*/ 4150 h 93"/>
                <a:gd name="T52" fmla="*/ 10323 w 123"/>
                <a:gd name="T53" fmla="*/ 5553 h 93"/>
                <a:gd name="T54" fmla="*/ 10852 w 123"/>
                <a:gd name="T55" fmla="*/ 6240 h 93"/>
                <a:gd name="T56" fmla="*/ 10718 w 123"/>
                <a:gd name="T57" fmla="*/ 5792 h 93"/>
                <a:gd name="T58" fmla="*/ 11114 w 123"/>
                <a:gd name="T59" fmla="*/ 5884 h 93"/>
                <a:gd name="T60" fmla="*/ 11248 w 123"/>
                <a:gd name="T61" fmla="*/ 5792 h 93"/>
                <a:gd name="T62" fmla="*/ 11248 w 123"/>
                <a:gd name="T63" fmla="*/ 6123 h 93"/>
                <a:gd name="T64" fmla="*/ 10852 w 123"/>
                <a:gd name="T65" fmla="*/ 6595 h 93"/>
                <a:gd name="T66" fmla="*/ 11248 w 123"/>
                <a:gd name="T67" fmla="*/ 7048 h 93"/>
                <a:gd name="T68" fmla="*/ 12065 w 123"/>
                <a:gd name="T69" fmla="*/ 7852 h 93"/>
                <a:gd name="T70" fmla="*/ 12357 w 123"/>
                <a:gd name="T71" fmla="*/ 7974 h 93"/>
                <a:gd name="T72" fmla="*/ 12753 w 123"/>
                <a:gd name="T73" fmla="*/ 8544 h 93"/>
                <a:gd name="T74" fmla="*/ 13436 w 123"/>
                <a:gd name="T75" fmla="*/ 9469 h 93"/>
                <a:gd name="T76" fmla="*/ 14654 w 123"/>
                <a:gd name="T77" fmla="*/ 10180 h 93"/>
                <a:gd name="T78" fmla="*/ 15050 w 123"/>
                <a:gd name="T79" fmla="*/ 10390 h 93"/>
                <a:gd name="T80" fmla="*/ 14916 w 123"/>
                <a:gd name="T81" fmla="*/ 10512 h 93"/>
                <a:gd name="T82" fmla="*/ 14783 w 123"/>
                <a:gd name="T83" fmla="*/ 10628 h 93"/>
                <a:gd name="T84" fmla="*/ 15338 w 123"/>
                <a:gd name="T85" fmla="*/ 10628 h 93"/>
                <a:gd name="T86" fmla="*/ 16422 w 123"/>
                <a:gd name="T87" fmla="*/ 10180 h 93"/>
                <a:gd name="T88" fmla="*/ 16422 w 123"/>
                <a:gd name="T89" fmla="*/ 9469 h 93"/>
                <a:gd name="T90" fmla="*/ 16555 w 123"/>
                <a:gd name="T91" fmla="*/ 8544 h 93"/>
                <a:gd name="T92" fmla="*/ 16422 w 123"/>
                <a:gd name="T93" fmla="*/ 7048 h 93"/>
                <a:gd name="T94" fmla="*/ 15338 w 123"/>
                <a:gd name="T95" fmla="*/ 5553 h 93"/>
                <a:gd name="T96" fmla="*/ 14916 w 123"/>
                <a:gd name="T97" fmla="*/ 4959 h 93"/>
                <a:gd name="T98" fmla="*/ 14916 w 123"/>
                <a:gd name="T99" fmla="*/ 4389 h 93"/>
                <a:gd name="T100" fmla="*/ 13966 w 123"/>
                <a:gd name="T101" fmla="*/ 3346 h 93"/>
                <a:gd name="T102" fmla="*/ 13436 w 123"/>
                <a:gd name="T103" fmla="*/ 2776 h 93"/>
                <a:gd name="T104" fmla="*/ 12486 w 123"/>
                <a:gd name="T105" fmla="*/ 925 h 93"/>
                <a:gd name="T106" fmla="*/ 12198 w 123"/>
                <a:gd name="T107" fmla="*/ 687 h 93"/>
                <a:gd name="T108" fmla="*/ 11931 w 123"/>
                <a:gd name="T109" fmla="*/ 117 h 93"/>
                <a:gd name="T110" fmla="*/ 11114 w 123"/>
                <a:gd name="T111" fmla="*/ 117 h 93"/>
                <a:gd name="T112" fmla="*/ 11114 w 123"/>
                <a:gd name="T113" fmla="*/ 809 h 93"/>
                <a:gd name="T114" fmla="*/ 10852 w 123"/>
                <a:gd name="T115" fmla="*/ 925 h 93"/>
                <a:gd name="T116" fmla="*/ 5282 w 123"/>
                <a:gd name="T117" fmla="*/ 809 h 93"/>
                <a:gd name="T118" fmla="*/ 5148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7" name="Freeform 10"/>
            <p:cNvSpPr>
              <a:spLocks/>
            </p:cNvSpPr>
            <p:nvPr/>
          </p:nvSpPr>
          <p:spPr bwMode="auto">
            <a:xfrm>
              <a:off x="1492"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8" name="Freeform 11"/>
            <p:cNvSpPr>
              <a:spLocks/>
            </p:cNvSpPr>
            <p:nvPr/>
          </p:nvSpPr>
          <p:spPr bwMode="auto">
            <a:xfrm>
              <a:off x="2357"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9" name="Freeform 12"/>
            <p:cNvSpPr>
              <a:spLocks/>
            </p:cNvSpPr>
            <p:nvPr/>
          </p:nvSpPr>
          <p:spPr bwMode="auto">
            <a:xfrm>
              <a:off x="2435"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20" name="Freeform 13"/>
            <p:cNvSpPr>
              <a:spLocks/>
            </p:cNvSpPr>
            <p:nvPr/>
          </p:nvSpPr>
          <p:spPr bwMode="auto">
            <a:xfrm>
              <a:off x="2368" y="2218"/>
              <a:ext cx="486" cy="478"/>
            </a:xfrm>
            <a:custGeom>
              <a:avLst/>
              <a:gdLst>
                <a:gd name="T0" fmla="*/ 1755 w 95"/>
                <a:gd name="T1" fmla="*/ 0 h 98"/>
                <a:gd name="T2" fmla="*/ 0 w 95"/>
                <a:gd name="T3" fmla="*/ 11135 h 98"/>
                <a:gd name="T4" fmla="*/ 0 w 95"/>
                <a:gd name="T5" fmla="*/ 11135 h 98"/>
                <a:gd name="T6" fmla="*/ 1596 w 95"/>
                <a:gd name="T7" fmla="*/ 11370 h 98"/>
                <a:gd name="T8" fmla="*/ 1755 w 95"/>
                <a:gd name="T9" fmla="*/ 10443 h 98"/>
                <a:gd name="T10" fmla="*/ 4947 w 95"/>
                <a:gd name="T11" fmla="*/ 10799 h 98"/>
                <a:gd name="T12" fmla="*/ 4947 w 95"/>
                <a:gd name="T13" fmla="*/ 10799 h 98"/>
                <a:gd name="T14" fmla="*/ 4814 w 95"/>
                <a:gd name="T15" fmla="*/ 10682 h 98"/>
                <a:gd name="T16" fmla="*/ 4947 w 95"/>
                <a:gd name="T17" fmla="*/ 10565 h 98"/>
                <a:gd name="T18" fmla="*/ 4814 w 95"/>
                <a:gd name="T19" fmla="*/ 10443 h 98"/>
                <a:gd name="T20" fmla="*/ 4814 w 95"/>
                <a:gd name="T21" fmla="*/ 10443 h 98"/>
                <a:gd name="T22" fmla="*/ 4814 w 95"/>
                <a:gd name="T23" fmla="*/ 10443 h 98"/>
                <a:gd name="T24" fmla="*/ 11649 w 95"/>
                <a:gd name="T25" fmla="*/ 10896 h 98"/>
                <a:gd name="T26" fmla="*/ 12457 w 95"/>
                <a:gd name="T27" fmla="*/ 2092 h 98"/>
                <a:gd name="T28" fmla="*/ 12590 w 95"/>
                <a:gd name="T29" fmla="*/ 2092 h 98"/>
                <a:gd name="T30" fmla="*/ 12718 w 95"/>
                <a:gd name="T31" fmla="*/ 1049 h 98"/>
                <a:gd name="T32" fmla="*/ 1755 w 95"/>
                <a:gd name="T33" fmla="*/ 0 h 98"/>
                <a:gd name="T34" fmla="*/ 175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1" name="Freeform 14"/>
            <p:cNvSpPr>
              <a:spLocks/>
            </p:cNvSpPr>
            <p:nvPr/>
          </p:nvSpPr>
          <p:spPr bwMode="auto">
            <a:xfrm>
              <a:off x="2553"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22" name="Freeform 15"/>
            <p:cNvSpPr>
              <a:spLocks/>
            </p:cNvSpPr>
            <p:nvPr/>
          </p:nvSpPr>
          <p:spPr bwMode="auto">
            <a:xfrm>
              <a:off x="4373"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3" name="Freeform 16"/>
            <p:cNvSpPr>
              <a:spLocks/>
            </p:cNvSpPr>
            <p:nvPr/>
          </p:nvSpPr>
          <p:spPr bwMode="auto">
            <a:xfrm>
              <a:off x="4721"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4" name="Freeform 17"/>
            <p:cNvSpPr>
              <a:spLocks/>
            </p:cNvSpPr>
            <p:nvPr/>
          </p:nvSpPr>
          <p:spPr bwMode="auto">
            <a:xfrm>
              <a:off x="2096" y="1760"/>
              <a:ext cx="390" cy="458"/>
            </a:xfrm>
            <a:custGeom>
              <a:avLst/>
              <a:gdLst>
                <a:gd name="T0" fmla="*/ 8929 w 76"/>
                <a:gd name="T1" fmla="*/ 10875 h 94"/>
                <a:gd name="T2" fmla="*/ 10268 w 76"/>
                <a:gd name="T3" fmla="*/ 3133 h 94"/>
                <a:gd name="T4" fmla="*/ 6897 w 76"/>
                <a:gd name="T5" fmla="*/ 2660 h 94"/>
                <a:gd name="T6" fmla="*/ 7164 w 76"/>
                <a:gd name="T7" fmla="*/ 687 h 94"/>
                <a:gd name="T8" fmla="*/ 2160 w 76"/>
                <a:gd name="T9" fmla="*/ 0 h 94"/>
                <a:gd name="T10" fmla="*/ 0 w 76"/>
                <a:gd name="T11" fmla="*/ 9711 h 94"/>
                <a:gd name="T12" fmla="*/ 0 w 76"/>
                <a:gd name="T13" fmla="*/ 9711 h 94"/>
                <a:gd name="T14" fmla="*/ 8929 w 76"/>
                <a:gd name="T15" fmla="*/ 10875 h 94"/>
                <a:gd name="T16" fmla="*/ 8929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5" name="Freeform 18"/>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6" name="Freeform 19"/>
            <p:cNvSpPr>
              <a:spLocks/>
            </p:cNvSpPr>
            <p:nvPr/>
          </p:nvSpPr>
          <p:spPr bwMode="auto">
            <a:xfrm>
              <a:off x="1537" y="1282"/>
              <a:ext cx="555" cy="439"/>
            </a:xfrm>
            <a:custGeom>
              <a:avLst/>
              <a:gdLst>
                <a:gd name="T0" fmla="*/ 0 w 108"/>
                <a:gd name="T1" fmla="*/ 7780 h 90"/>
                <a:gd name="T2" fmla="*/ 0 w 108"/>
                <a:gd name="T3" fmla="*/ 7185 h 90"/>
                <a:gd name="T4" fmla="*/ 134 w 108"/>
                <a:gd name="T5" fmla="*/ 6614 h 90"/>
                <a:gd name="T6" fmla="*/ 262 w 108"/>
                <a:gd name="T7" fmla="*/ 5927 h 90"/>
                <a:gd name="T8" fmla="*/ 396 w 108"/>
                <a:gd name="T9" fmla="*/ 5687 h 90"/>
                <a:gd name="T10" fmla="*/ 689 w 108"/>
                <a:gd name="T11" fmla="*/ 5448 h 90"/>
                <a:gd name="T12" fmla="*/ 689 w 108"/>
                <a:gd name="T13" fmla="*/ 5234 h 90"/>
                <a:gd name="T14" fmla="*/ 1346 w 108"/>
                <a:gd name="T15" fmla="*/ 4283 h 90"/>
                <a:gd name="T16" fmla="*/ 2163 w 108"/>
                <a:gd name="T17" fmla="*/ 2663 h 90"/>
                <a:gd name="T18" fmla="*/ 2718 w 108"/>
                <a:gd name="T19" fmla="*/ 1497 h 90"/>
                <a:gd name="T20" fmla="*/ 3248 w 108"/>
                <a:gd name="T21" fmla="*/ 356 h 90"/>
                <a:gd name="T22" fmla="*/ 3248 w 108"/>
                <a:gd name="T23" fmla="*/ 0 h 90"/>
                <a:gd name="T24" fmla="*/ 3669 w 108"/>
                <a:gd name="T25" fmla="*/ 0 h 90"/>
                <a:gd name="T26" fmla="*/ 4065 w 108"/>
                <a:gd name="T27" fmla="*/ 117 h 90"/>
                <a:gd name="T28" fmla="*/ 4198 w 108"/>
                <a:gd name="T29" fmla="*/ 239 h 90"/>
                <a:gd name="T30" fmla="*/ 4753 w 108"/>
                <a:gd name="T31" fmla="*/ 571 h 90"/>
                <a:gd name="T32" fmla="*/ 4753 w 108"/>
                <a:gd name="T33" fmla="*/ 927 h 90"/>
                <a:gd name="T34" fmla="*/ 4887 w 108"/>
                <a:gd name="T35" fmla="*/ 1619 h 90"/>
                <a:gd name="T36" fmla="*/ 5838 w 108"/>
                <a:gd name="T37" fmla="*/ 1854 h 90"/>
                <a:gd name="T38" fmla="*/ 6521 w 108"/>
                <a:gd name="T39" fmla="*/ 1854 h 90"/>
                <a:gd name="T40" fmla="*/ 7343 w 108"/>
                <a:gd name="T41" fmla="*/ 2093 h 90"/>
                <a:gd name="T42" fmla="*/ 8263 w 108"/>
                <a:gd name="T43" fmla="*/ 2093 h 90"/>
                <a:gd name="T44" fmla="*/ 8818 w 108"/>
                <a:gd name="T45" fmla="*/ 2215 h 90"/>
                <a:gd name="T46" fmla="*/ 9214 w 108"/>
                <a:gd name="T47" fmla="*/ 2093 h 90"/>
                <a:gd name="T48" fmla="*/ 9641 w 108"/>
                <a:gd name="T49" fmla="*/ 2215 h 90"/>
                <a:gd name="T50" fmla="*/ 10036 w 108"/>
                <a:gd name="T51" fmla="*/ 2093 h 90"/>
                <a:gd name="T52" fmla="*/ 10324 w 108"/>
                <a:gd name="T53" fmla="*/ 2215 h 90"/>
                <a:gd name="T54" fmla="*/ 10720 w 108"/>
                <a:gd name="T55" fmla="*/ 2215 h 90"/>
                <a:gd name="T56" fmla="*/ 14101 w 108"/>
                <a:gd name="T57" fmla="*/ 2785 h 90"/>
                <a:gd name="T58" fmla="*/ 14260 w 108"/>
                <a:gd name="T59" fmla="*/ 3141 h 90"/>
                <a:gd name="T60" fmla="*/ 14656 w 108"/>
                <a:gd name="T61" fmla="*/ 3258 h 90"/>
                <a:gd name="T62" fmla="*/ 13839 w 108"/>
                <a:gd name="T63" fmla="*/ 4639 h 90"/>
                <a:gd name="T64" fmla="*/ 13705 w 108"/>
                <a:gd name="T65" fmla="*/ 4878 h 90"/>
                <a:gd name="T66" fmla="*/ 13310 w 108"/>
                <a:gd name="T67" fmla="*/ 5117 h 90"/>
                <a:gd name="T68" fmla="*/ 12755 w 108"/>
                <a:gd name="T69" fmla="*/ 5927 h 90"/>
                <a:gd name="T70" fmla="*/ 13150 w 108"/>
                <a:gd name="T71" fmla="*/ 6161 h 90"/>
                <a:gd name="T72" fmla="*/ 13150 w 108"/>
                <a:gd name="T73" fmla="*/ 6375 h 90"/>
                <a:gd name="T74" fmla="*/ 13017 w 108"/>
                <a:gd name="T75" fmla="*/ 6497 h 90"/>
                <a:gd name="T76" fmla="*/ 12888 w 108"/>
                <a:gd name="T77" fmla="*/ 6970 h 90"/>
                <a:gd name="T78" fmla="*/ 7051 w 108"/>
                <a:gd name="T79" fmla="*/ 9399 h 90"/>
                <a:gd name="T80" fmla="*/ 134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7" name="Freeform 20"/>
            <p:cNvSpPr>
              <a:spLocks/>
            </p:cNvSpPr>
            <p:nvPr/>
          </p:nvSpPr>
          <p:spPr bwMode="auto">
            <a:xfrm>
              <a:off x="1989"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8" name="Freeform 21"/>
            <p:cNvSpPr>
              <a:spLocks/>
            </p:cNvSpPr>
            <p:nvPr/>
          </p:nvSpPr>
          <p:spPr bwMode="auto">
            <a:xfrm>
              <a:off x="2164" y="1170"/>
              <a:ext cx="706" cy="424"/>
            </a:xfrm>
            <a:custGeom>
              <a:avLst/>
              <a:gdLst>
                <a:gd name="T0" fmla="*/ 6441 w 138"/>
                <a:gd name="T1" fmla="*/ 8909 h 87"/>
                <a:gd name="T2" fmla="*/ 6021 w 138"/>
                <a:gd name="T3" fmla="*/ 9713 h 87"/>
                <a:gd name="T4" fmla="*/ 5761 w 138"/>
                <a:gd name="T5" fmla="*/ 9265 h 87"/>
                <a:gd name="T6" fmla="*/ 5628 w 138"/>
                <a:gd name="T7" fmla="*/ 9620 h 87"/>
                <a:gd name="T8" fmla="*/ 5075 w 138"/>
                <a:gd name="T9" fmla="*/ 9620 h 87"/>
                <a:gd name="T10" fmla="*/ 4425 w 138"/>
                <a:gd name="T11" fmla="*/ 9499 h 87"/>
                <a:gd name="T12" fmla="*/ 4292 w 138"/>
                <a:gd name="T13" fmla="*/ 9499 h 87"/>
                <a:gd name="T14" fmla="*/ 3873 w 138"/>
                <a:gd name="T15" fmla="*/ 9499 h 87"/>
                <a:gd name="T16" fmla="*/ 3479 w 138"/>
                <a:gd name="T17" fmla="*/ 9499 h 87"/>
                <a:gd name="T18" fmla="*/ 3218 w 138"/>
                <a:gd name="T19" fmla="*/ 9620 h 87"/>
                <a:gd name="T20" fmla="*/ 3090 w 138"/>
                <a:gd name="T21" fmla="*/ 9265 h 87"/>
                <a:gd name="T22" fmla="*/ 3090 w 138"/>
                <a:gd name="T23" fmla="*/ 8909 h 87"/>
                <a:gd name="T24" fmla="*/ 2671 w 138"/>
                <a:gd name="T25" fmla="*/ 8694 h 87"/>
                <a:gd name="T26" fmla="*/ 2671 w 138"/>
                <a:gd name="T27" fmla="*/ 8339 h 87"/>
                <a:gd name="T28" fmla="*/ 2410 w 138"/>
                <a:gd name="T29" fmla="*/ 7983 h 87"/>
                <a:gd name="T30" fmla="*/ 2410 w 138"/>
                <a:gd name="T31" fmla="*/ 7291 h 87"/>
                <a:gd name="T32" fmla="*/ 2277 w 138"/>
                <a:gd name="T33" fmla="*/ 6935 h 87"/>
                <a:gd name="T34" fmla="*/ 2149 w 138"/>
                <a:gd name="T35" fmla="*/ 6842 h 87"/>
                <a:gd name="T36" fmla="*/ 2016 w 138"/>
                <a:gd name="T37" fmla="*/ 6842 h 87"/>
                <a:gd name="T38" fmla="*/ 1463 w 138"/>
                <a:gd name="T39" fmla="*/ 7174 h 87"/>
                <a:gd name="T40" fmla="*/ 1202 w 138"/>
                <a:gd name="T41" fmla="*/ 6721 h 87"/>
                <a:gd name="T42" fmla="*/ 1202 w 138"/>
                <a:gd name="T43" fmla="*/ 6482 h 87"/>
                <a:gd name="T44" fmla="*/ 1463 w 138"/>
                <a:gd name="T45" fmla="*/ 6126 h 87"/>
                <a:gd name="T46" fmla="*/ 1463 w 138"/>
                <a:gd name="T47" fmla="*/ 5795 h 87"/>
                <a:gd name="T48" fmla="*/ 1596 w 138"/>
                <a:gd name="T49" fmla="*/ 5556 h 87"/>
                <a:gd name="T50" fmla="*/ 1883 w 138"/>
                <a:gd name="T51" fmla="*/ 4869 h 87"/>
                <a:gd name="T52" fmla="*/ 1463 w 138"/>
                <a:gd name="T53" fmla="*/ 4630 h 87"/>
                <a:gd name="T54" fmla="*/ 1074 w 138"/>
                <a:gd name="T55" fmla="*/ 4396 h 87"/>
                <a:gd name="T56" fmla="*/ 813 w 138"/>
                <a:gd name="T57" fmla="*/ 3587 h 87"/>
                <a:gd name="T58" fmla="*/ 261 w 138"/>
                <a:gd name="T59" fmla="*/ 3134 h 87"/>
                <a:gd name="T60" fmla="*/ 261 w 138"/>
                <a:gd name="T61" fmla="*/ 2900 h 87"/>
                <a:gd name="T62" fmla="*/ 261 w 138"/>
                <a:gd name="T63" fmla="*/ 2305 h 87"/>
                <a:gd name="T64" fmla="*/ 394 w 138"/>
                <a:gd name="T65" fmla="*/ 0 h 87"/>
                <a:gd name="T66" fmla="*/ 6569 w 138"/>
                <a:gd name="T67" fmla="*/ 926 h 87"/>
                <a:gd name="T68" fmla="*/ 18479 w 138"/>
                <a:gd name="T69" fmla="*/ 2208 h 87"/>
                <a:gd name="T70" fmla="*/ 17665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9" name="Freeform 22"/>
            <p:cNvSpPr>
              <a:spLocks/>
            </p:cNvSpPr>
            <p:nvPr/>
          </p:nvSpPr>
          <p:spPr bwMode="auto">
            <a:xfrm>
              <a:off x="1738"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0" name="Freeform 23"/>
            <p:cNvSpPr>
              <a:spLocks/>
            </p:cNvSpPr>
            <p:nvPr/>
          </p:nvSpPr>
          <p:spPr bwMode="auto">
            <a:xfrm>
              <a:off x="1968"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1" name="Freeform 24"/>
            <p:cNvSpPr>
              <a:spLocks/>
            </p:cNvSpPr>
            <p:nvPr/>
          </p:nvSpPr>
          <p:spPr bwMode="auto">
            <a:xfrm>
              <a:off x="3265" y="1248"/>
              <a:ext cx="456" cy="487"/>
            </a:xfrm>
            <a:custGeom>
              <a:avLst/>
              <a:gdLst>
                <a:gd name="T0" fmla="*/ 1076 w 89"/>
                <a:gd name="T1" fmla="*/ 7967 h 100"/>
                <a:gd name="T2" fmla="*/ 523 w 89"/>
                <a:gd name="T3" fmla="*/ 7398 h 100"/>
                <a:gd name="T4" fmla="*/ 943 w 89"/>
                <a:gd name="T5" fmla="*/ 6925 h 100"/>
                <a:gd name="T6" fmla="*/ 943 w 89"/>
                <a:gd name="T7" fmla="*/ 6477 h 100"/>
                <a:gd name="T8" fmla="*/ 681 w 89"/>
                <a:gd name="T9" fmla="*/ 5430 h 100"/>
                <a:gd name="T10" fmla="*/ 681 w 89"/>
                <a:gd name="T11" fmla="*/ 4958 h 100"/>
                <a:gd name="T12" fmla="*/ 523 w 89"/>
                <a:gd name="T13" fmla="*/ 3818 h 100"/>
                <a:gd name="T14" fmla="*/ 261 w 89"/>
                <a:gd name="T15" fmla="*/ 3010 h 100"/>
                <a:gd name="T16" fmla="*/ 0 w 89"/>
                <a:gd name="T17" fmla="*/ 1851 h 100"/>
                <a:gd name="T18" fmla="*/ 133 w 89"/>
                <a:gd name="T19" fmla="*/ 1373 h 100"/>
                <a:gd name="T20" fmla="*/ 0 w 89"/>
                <a:gd name="T21" fmla="*/ 808 h 100"/>
                <a:gd name="T22" fmla="*/ 3100 w 89"/>
                <a:gd name="T23" fmla="*/ 356 h 100"/>
                <a:gd name="T24" fmla="*/ 3361 w 89"/>
                <a:gd name="T25" fmla="*/ 117 h 100"/>
                <a:gd name="T26" fmla="*/ 3756 w 89"/>
                <a:gd name="T27" fmla="*/ 570 h 100"/>
                <a:gd name="T28" fmla="*/ 3756 w 89"/>
                <a:gd name="T29" fmla="*/ 1164 h 100"/>
                <a:gd name="T30" fmla="*/ 4304 w 89"/>
                <a:gd name="T31" fmla="*/ 1373 h 100"/>
                <a:gd name="T32" fmla="*/ 4570 w 89"/>
                <a:gd name="T33" fmla="*/ 1495 h 100"/>
                <a:gd name="T34" fmla="*/ 5118 w 89"/>
                <a:gd name="T35" fmla="*/ 1495 h 100"/>
                <a:gd name="T36" fmla="*/ 5252 w 89"/>
                <a:gd name="T37" fmla="*/ 1612 h 100"/>
                <a:gd name="T38" fmla="*/ 5774 w 89"/>
                <a:gd name="T39" fmla="*/ 1495 h 100"/>
                <a:gd name="T40" fmla="*/ 6850 w 89"/>
                <a:gd name="T41" fmla="*/ 1612 h 100"/>
                <a:gd name="T42" fmla="*/ 6983 w 89"/>
                <a:gd name="T43" fmla="*/ 1734 h 100"/>
                <a:gd name="T44" fmla="*/ 7142 w 89"/>
                <a:gd name="T45" fmla="*/ 1734 h 100"/>
                <a:gd name="T46" fmla="*/ 7270 w 89"/>
                <a:gd name="T47" fmla="*/ 2089 h 100"/>
                <a:gd name="T48" fmla="*/ 7665 w 89"/>
                <a:gd name="T49" fmla="*/ 1967 h 100"/>
                <a:gd name="T50" fmla="*/ 7926 w 89"/>
                <a:gd name="T51" fmla="*/ 1967 h 100"/>
                <a:gd name="T52" fmla="*/ 8346 w 89"/>
                <a:gd name="T53" fmla="*/ 2206 h 100"/>
                <a:gd name="T54" fmla="*/ 8613 w 89"/>
                <a:gd name="T55" fmla="*/ 2420 h 100"/>
                <a:gd name="T56" fmla="*/ 9135 w 89"/>
                <a:gd name="T57" fmla="*/ 2420 h 100"/>
                <a:gd name="T58" fmla="*/ 9817 w 89"/>
                <a:gd name="T59" fmla="*/ 2089 h 100"/>
                <a:gd name="T60" fmla="*/ 10893 w 89"/>
                <a:gd name="T61" fmla="*/ 2299 h 100"/>
                <a:gd name="T62" fmla="*/ 11159 w 89"/>
                <a:gd name="T63" fmla="*/ 2299 h 100"/>
                <a:gd name="T64" fmla="*/ 11579 w 89"/>
                <a:gd name="T65" fmla="*/ 2420 h 100"/>
                <a:gd name="T66" fmla="*/ 11707 w 89"/>
                <a:gd name="T67" fmla="*/ 2537 h 100"/>
                <a:gd name="T68" fmla="*/ 10893 w 89"/>
                <a:gd name="T69" fmla="*/ 2893 h 100"/>
                <a:gd name="T70" fmla="*/ 10498 w 89"/>
                <a:gd name="T71" fmla="*/ 3224 h 100"/>
                <a:gd name="T72" fmla="*/ 9817 w 89"/>
                <a:gd name="T73" fmla="*/ 3463 h 100"/>
                <a:gd name="T74" fmla="*/ 7926 w 89"/>
                <a:gd name="T75" fmla="*/ 5075 h 100"/>
                <a:gd name="T76" fmla="*/ 7665 w 89"/>
                <a:gd name="T77" fmla="*/ 5313 h 100"/>
                <a:gd name="T78" fmla="*/ 7665 w 89"/>
                <a:gd name="T79" fmla="*/ 6477 h 100"/>
                <a:gd name="T80" fmla="*/ 6983 w 89"/>
                <a:gd name="T81" fmla="*/ 6808 h 100"/>
                <a:gd name="T82" fmla="*/ 6983 w 89"/>
                <a:gd name="T83" fmla="*/ 7042 h 100"/>
                <a:gd name="T84" fmla="*/ 6983 w 89"/>
                <a:gd name="T85" fmla="*/ 7519 h 100"/>
                <a:gd name="T86" fmla="*/ 7142 w 89"/>
                <a:gd name="T87" fmla="*/ 7967 h 100"/>
                <a:gd name="T88" fmla="*/ 6983 w 89"/>
                <a:gd name="T89" fmla="*/ 8445 h 100"/>
                <a:gd name="T90" fmla="*/ 7142 w 89"/>
                <a:gd name="T91" fmla="*/ 9131 h 100"/>
                <a:gd name="T92" fmla="*/ 7404 w 89"/>
                <a:gd name="T93" fmla="*/ 9248 h 100"/>
                <a:gd name="T94" fmla="*/ 7798 w 89"/>
                <a:gd name="T95" fmla="*/ 9346 h 100"/>
                <a:gd name="T96" fmla="*/ 7926 w 89"/>
                <a:gd name="T97" fmla="*/ 9579 h 100"/>
                <a:gd name="T98" fmla="*/ 8613 w 89"/>
                <a:gd name="T99" fmla="*/ 10057 h 100"/>
                <a:gd name="T100" fmla="*/ 9689 w 89"/>
                <a:gd name="T101" fmla="*/ 10626 h 100"/>
                <a:gd name="T102" fmla="*/ 9689 w 89"/>
                <a:gd name="T103" fmla="*/ 10982 h 100"/>
                <a:gd name="T104" fmla="*/ 1076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2" name="Freeform 25"/>
            <p:cNvSpPr>
              <a:spLocks/>
            </p:cNvSpPr>
            <p:nvPr/>
          </p:nvSpPr>
          <p:spPr bwMode="auto">
            <a:xfrm>
              <a:off x="3634"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3" name="Freeform 26" descr="20%"/>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4" name="Freeform 27"/>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35" name="Freeform 28"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6" name="Freeform 29"/>
            <p:cNvSpPr>
              <a:spLocks/>
            </p:cNvSpPr>
            <p:nvPr/>
          </p:nvSpPr>
          <p:spPr bwMode="auto">
            <a:xfrm>
              <a:off x="4333" y="1721"/>
              <a:ext cx="403" cy="249"/>
            </a:xfrm>
            <a:custGeom>
              <a:avLst/>
              <a:gdLst>
                <a:gd name="T0" fmla="*/ 2525 w 79"/>
                <a:gd name="T1" fmla="*/ 5698 h 51"/>
                <a:gd name="T2" fmla="*/ 7310 w 79"/>
                <a:gd name="T3" fmla="*/ 4887 h 51"/>
                <a:gd name="T4" fmla="*/ 8769 w 79"/>
                <a:gd name="T5" fmla="*/ 4648 h 51"/>
                <a:gd name="T6" fmla="*/ 8902 w 79"/>
                <a:gd name="T7" fmla="*/ 4648 h 51"/>
                <a:gd name="T8" fmla="*/ 8902 w 79"/>
                <a:gd name="T9" fmla="*/ 4531 h 51"/>
                <a:gd name="T10" fmla="*/ 8902 w 79"/>
                <a:gd name="T11" fmla="*/ 4433 h 51"/>
                <a:gd name="T12" fmla="*/ 9029 w 79"/>
                <a:gd name="T13" fmla="*/ 4316 h 51"/>
                <a:gd name="T14" fmla="*/ 9289 w 79"/>
                <a:gd name="T15" fmla="*/ 4316 h 51"/>
                <a:gd name="T16" fmla="*/ 9422 w 79"/>
                <a:gd name="T17" fmla="*/ 4316 h 51"/>
                <a:gd name="T18" fmla="*/ 9810 w 79"/>
                <a:gd name="T19" fmla="*/ 4077 h 51"/>
                <a:gd name="T20" fmla="*/ 9810 w 79"/>
                <a:gd name="T21" fmla="*/ 3838 h 51"/>
                <a:gd name="T22" fmla="*/ 10228 w 79"/>
                <a:gd name="T23" fmla="*/ 3598 h 51"/>
                <a:gd name="T24" fmla="*/ 10488 w 79"/>
                <a:gd name="T25" fmla="*/ 3481 h 51"/>
                <a:gd name="T26" fmla="*/ 10488 w 79"/>
                <a:gd name="T27" fmla="*/ 3383 h 51"/>
                <a:gd name="T28" fmla="*/ 10228 w 79"/>
                <a:gd name="T29" fmla="*/ 3266 h 51"/>
                <a:gd name="T30" fmla="*/ 10095 w 79"/>
                <a:gd name="T31" fmla="*/ 3144 h 51"/>
                <a:gd name="T32" fmla="*/ 9968 w 79"/>
                <a:gd name="T33" fmla="*/ 3144 h 51"/>
                <a:gd name="T34" fmla="*/ 9968 w 79"/>
                <a:gd name="T35" fmla="*/ 3027 h 51"/>
                <a:gd name="T36" fmla="*/ 9682 w 79"/>
                <a:gd name="T37" fmla="*/ 3027 h 51"/>
                <a:gd name="T38" fmla="*/ 9682 w 79"/>
                <a:gd name="T39" fmla="*/ 2788 h 51"/>
                <a:gd name="T40" fmla="*/ 9422 w 79"/>
                <a:gd name="T41" fmla="*/ 2788 h 51"/>
                <a:gd name="T42" fmla="*/ 9422 w 79"/>
                <a:gd name="T43" fmla="*/ 2671 h 51"/>
                <a:gd name="T44" fmla="*/ 9422 w 79"/>
                <a:gd name="T45" fmla="*/ 2334 h 51"/>
                <a:gd name="T46" fmla="*/ 9550 w 79"/>
                <a:gd name="T47" fmla="*/ 2334 h 51"/>
                <a:gd name="T48" fmla="*/ 9422 w 79"/>
                <a:gd name="T49" fmla="*/ 2099 h 51"/>
                <a:gd name="T50" fmla="*/ 9289 w 79"/>
                <a:gd name="T51" fmla="*/ 1977 h 51"/>
                <a:gd name="T52" fmla="*/ 9289 w 79"/>
                <a:gd name="T53" fmla="*/ 1977 h 51"/>
                <a:gd name="T54" fmla="*/ 9422 w 79"/>
                <a:gd name="T55" fmla="*/ 1860 h 51"/>
                <a:gd name="T56" fmla="*/ 9550 w 79"/>
                <a:gd name="T57" fmla="*/ 1738 h 51"/>
                <a:gd name="T58" fmla="*/ 9682 w 79"/>
                <a:gd name="T59" fmla="*/ 1406 h 51"/>
                <a:gd name="T60" fmla="*/ 9682 w 79"/>
                <a:gd name="T61" fmla="*/ 1289 h 51"/>
                <a:gd name="T62" fmla="*/ 9810 w 79"/>
                <a:gd name="T63" fmla="*/ 1167 h 51"/>
                <a:gd name="T64" fmla="*/ 9810 w 79"/>
                <a:gd name="T65" fmla="*/ 1050 h 51"/>
                <a:gd name="T66" fmla="*/ 9682 w 79"/>
                <a:gd name="T67" fmla="*/ 1050 h 51"/>
                <a:gd name="T68" fmla="*/ 9289 w 79"/>
                <a:gd name="T69" fmla="*/ 928 h 51"/>
                <a:gd name="T70" fmla="*/ 9289 w 79"/>
                <a:gd name="T71" fmla="*/ 928 h 51"/>
                <a:gd name="T72" fmla="*/ 9162 w 79"/>
                <a:gd name="T73" fmla="*/ 810 h 51"/>
                <a:gd name="T74" fmla="*/ 9162 w 79"/>
                <a:gd name="T75" fmla="*/ 693 h 51"/>
                <a:gd name="T76" fmla="*/ 8902 w 79"/>
                <a:gd name="T77" fmla="*/ 356 h 51"/>
                <a:gd name="T78" fmla="*/ 8769 w 79"/>
                <a:gd name="T79" fmla="*/ 356 h 51"/>
                <a:gd name="T80" fmla="*/ 8769 w 79"/>
                <a:gd name="T81" fmla="*/ 239 h 51"/>
                <a:gd name="T82" fmla="*/ 8642 w 79"/>
                <a:gd name="T83" fmla="*/ 239 h 51"/>
                <a:gd name="T84" fmla="*/ 8642 w 79"/>
                <a:gd name="T85" fmla="*/ 239 h 51"/>
                <a:gd name="T86" fmla="*/ 8642 w 79"/>
                <a:gd name="T87" fmla="*/ 117 h 51"/>
                <a:gd name="T88" fmla="*/ 8483 w 79"/>
                <a:gd name="T89" fmla="*/ 0 h 51"/>
                <a:gd name="T90" fmla="*/ 1199 w 79"/>
                <a:gd name="T91" fmla="*/ 1289 h 51"/>
                <a:gd name="T92" fmla="*/ 1066 w 79"/>
                <a:gd name="T93" fmla="*/ 810 h 51"/>
                <a:gd name="T94" fmla="*/ 678 w 79"/>
                <a:gd name="T95" fmla="*/ 1167 h 51"/>
                <a:gd name="T96" fmla="*/ 678 w 79"/>
                <a:gd name="T97" fmla="*/ 1167 h 51"/>
                <a:gd name="T98" fmla="*/ 520 w 79"/>
                <a:gd name="T99" fmla="*/ 1050 h 51"/>
                <a:gd name="T100" fmla="*/ 520 w 79"/>
                <a:gd name="T101" fmla="*/ 1050 h 51"/>
                <a:gd name="T102" fmla="*/ 393 w 79"/>
                <a:gd name="T103" fmla="*/ 1289 h 51"/>
                <a:gd name="T104" fmla="*/ 133 w 79"/>
                <a:gd name="T105" fmla="*/ 1504 h 51"/>
                <a:gd name="T106" fmla="*/ 0 w 79"/>
                <a:gd name="T107" fmla="*/ 1621 h 51"/>
                <a:gd name="T108" fmla="*/ 520 w 79"/>
                <a:gd name="T109" fmla="*/ 4194 h 51"/>
                <a:gd name="T110" fmla="*/ 806 w 79"/>
                <a:gd name="T111" fmla="*/ 5937 h 51"/>
                <a:gd name="T112" fmla="*/ 2525 w 79"/>
                <a:gd name="T113" fmla="*/ 5698 h 51"/>
                <a:gd name="T114" fmla="*/ 2525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7" name="Freeform 30"/>
            <p:cNvSpPr>
              <a:spLocks/>
            </p:cNvSpPr>
            <p:nvPr/>
          </p:nvSpPr>
          <p:spPr bwMode="auto">
            <a:xfrm>
              <a:off x="4198"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5338" name="Group 31"/>
            <p:cNvGrpSpPr>
              <a:grpSpLocks/>
            </p:cNvGrpSpPr>
            <p:nvPr/>
          </p:nvGrpSpPr>
          <p:grpSpPr bwMode="auto">
            <a:xfrm>
              <a:off x="728" y="1384"/>
              <a:ext cx="4024" cy="1940"/>
              <a:chOff x="728" y="1384"/>
              <a:chExt cx="4024" cy="1940"/>
            </a:xfrm>
          </p:grpSpPr>
          <p:sp>
            <p:nvSpPr>
              <p:cNvPr id="55356" name="Freeform 32"/>
              <p:cNvSpPr>
                <a:spLocks/>
              </p:cNvSpPr>
              <p:nvPr/>
            </p:nvSpPr>
            <p:spPr bwMode="auto">
              <a:xfrm>
                <a:off x="2808"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7" name="Freeform 33"/>
              <p:cNvSpPr>
                <a:spLocks/>
              </p:cNvSpPr>
              <p:nvPr/>
            </p:nvSpPr>
            <p:spPr bwMode="auto">
              <a:xfrm>
                <a:off x="2849"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8" name="Freeform 3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9" name="Freeform 35"/>
              <p:cNvSpPr>
                <a:spLocks/>
              </p:cNvSpPr>
              <p:nvPr/>
            </p:nvSpPr>
            <p:spPr bwMode="auto">
              <a:xfrm>
                <a:off x="3787" y="2057"/>
                <a:ext cx="510" cy="249"/>
              </a:xfrm>
              <a:custGeom>
                <a:avLst/>
                <a:gdLst>
                  <a:gd name="T0" fmla="*/ 2735 w 99"/>
                  <a:gd name="T1" fmla="*/ 5698 h 51"/>
                  <a:gd name="T2" fmla="*/ 2602 w 99"/>
                  <a:gd name="T3" fmla="*/ 5458 h 51"/>
                  <a:gd name="T4" fmla="*/ 2998 w 99"/>
                  <a:gd name="T5" fmla="*/ 5458 h 51"/>
                  <a:gd name="T6" fmla="*/ 10932 w 99"/>
                  <a:gd name="T7" fmla="*/ 4765 h 51"/>
                  <a:gd name="T8" fmla="*/ 11622 w 99"/>
                  <a:gd name="T9" fmla="*/ 4433 h 51"/>
                  <a:gd name="T10" fmla="*/ 12152 w 99"/>
                  <a:gd name="T11" fmla="*/ 4077 h 51"/>
                  <a:gd name="T12" fmla="*/ 12152 w 99"/>
                  <a:gd name="T13" fmla="*/ 3838 h 51"/>
                  <a:gd name="T14" fmla="*/ 12312 w 99"/>
                  <a:gd name="T15" fmla="*/ 3598 h 51"/>
                  <a:gd name="T16" fmla="*/ 13533 w 99"/>
                  <a:gd name="T17" fmla="*/ 2671 h 51"/>
                  <a:gd name="T18" fmla="*/ 13404 w 99"/>
                  <a:gd name="T19" fmla="*/ 2549 h 51"/>
                  <a:gd name="T20" fmla="*/ 13270 w 99"/>
                  <a:gd name="T21" fmla="*/ 2456 h 51"/>
                  <a:gd name="T22" fmla="*/ 12977 w 99"/>
                  <a:gd name="T23" fmla="*/ 2334 h 51"/>
                  <a:gd name="T24" fmla="*/ 12843 w 99"/>
                  <a:gd name="T25" fmla="*/ 2334 h 51"/>
                  <a:gd name="T26" fmla="*/ 12312 w 99"/>
                  <a:gd name="T27" fmla="*/ 1621 h 51"/>
                  <a:gd name="T28" fmla="*/ 12152 w 99"/>
                  <a:gd name="T29" fmla="*/ 1406 h 51"/>
                  <a:gd name="T30" fmla="*/ 12152 w 99"/>
                  <a:gd name="T31" fmla="*/ 928 h 51"/>
                  <a:gd name="T32" fmla="*/ 11890 w 99"/>
                  <a:gd name="T33" fmla="*/ 810 h 51"/>
                  <a:gd name="T34" fmla="*/ 11493 w 99"/>
                  <a:gd name="T35" fmla="*/ 478 h 51"/>
                  <a:gd name="T36" fmla="*/ 11199 w 99"/>
                  <a:gd name="T37" fmla="*/ 478 h 51"/>
                  <a:gd name="T38" fmla="*/ 11065 w 99"/>
                  <a:gd name="T39" fmla="*/ 693 h 51"/>
                  <a:gd name="T40" fmla="*/ 10669 w 99"/>
                  <a:gd name="T41" fmla="*/ 693 h 51"/>
                  <a:gd name="T42" fmla="*/ 10241 w 99"/>
                  <a:gd name="T43" fmla="*/ 693 h 51"/>
                  <a:gd name="T44" fmla="*/ 9711 w 99"/>
                  <a:gd name="T45" fmla="*/ 571 h 51"/>
                  <a:gd name="T46" fmla="*/ 9025 w 99"/>
                  <a:gd name="T47" fmla="*/ 478 h 51"/>
                  <a:gd name="T48" fmla="*/ 8624 w 99"/>
                  <a:gd name="T49" fmla="*/ 0 h 51"/>
                  <a:gd name="T50" fmla="*/ 8335 w 99"/>
                  <a:gd name="T51" fmla="*/ 117 h 51"/>
                  <a:gd name="T52" fmla="*/ 7933 w 99"/>
                  <a:gd name="T53" fmla="*/ 0 h 51"/>
                  <a:gd name="T54" fmla="*/ 7933 w 99"/>
                  <a:gd name="T55" fmla="*/ 239 h 51"/>
                  <a:gd name="T56" fmla="*/ 7933 w 99"/>
                  <a:gd name="T57" fmla="*/ 693 h 51"/>
                  <a:gd name="T58" fmla="*/ 7511 w 99"/>
                  <a:gd name="T59" fmla="*/ 928 h 51"/>
                  <a:gd name="T60" fmla="*/ 6980 w 99"/>
                  <a:gd name="T61" fmla="*/ 928 h 51"/>
                  <a:gd name="T62" fmla="*/ 6290 w 99"/>
                  <a:gd name="T63" fmla="*/ 2099 h 51"/>
                  <a:gd name="T64" fmla="*/ 5734 w 99"/>
                  <a:gd name="T65" fmla="*/ 2456 h 51"/>
                  <a:gd name="T66" fmla="*/ 5332 w 99"/>
                  <a:gd name="T67" fmla="*/ 2217 h 51"/>
                  <a:gd name="T68" fmla="*/ 5069 w 99"/>
                  <a:gd name="T69" fmla="*/ 2788 h 51"/>
                  <a:gd name="T70" fmla="*/ 4775 w 99"/>
                  <a:gd name="T71" fmla="*/ 2788 h 51"/>
                  <a:gd name="T72" fmla="*/ 4379 w 99"/>
                  <a:gd name="T73" fmla="*/ 2671 h 51"/>
                  <a:gd name="T74" fmla="*/ 4111 w 99"/>
                  <a:gd name="T75" fmla="*/ 3027 h 51"/>
                  <a:gd name="T76" fmla="*/ 3555 w 99"/>
                  <a:gd name="T77" fmla="*/ 2788 h 51"/>
                  <a:gd name="T78" fmla="*/ 2735 w 99"/>
                  <a:gd name="T79" fmla="*/ 2910 h 51"/>
                  <a:gd name="T80" fmla="*/ 2735 w 99"/>
                  <a:gd name="T81" fmla="*/ 3144 h 51"/>
                  <a:gd name="T82" fmla="*/ 2468 w 99"/>
                  <a:gd name="T83" fmla="*/ 3144 h 51"/>
                  <a:gd name="T84" fmla="*/ 2468 w 99"/>
                  <a:gd name="T85" fmla="*/ 3144 h 51"/>
                  <a:gd name="T86" fmla="*/ 2334 w 99"/>
                  <a:gd name="T87" fmla="*/ 3481 h 51"/>
                  <a:gd name="T88" fmla="*/ 2334 w 99"/>
                  <a:gd name="T89" fmla="*/ 3481 h 51"/>
                  <a:gd name="T90" fmla="*/ 2468 w 99"/>
                  <a:gd name="T91" fmla="*/ 3838 h 51"/>
                  <a:gd name="T92" fmla="*/ 1643 w 99"/>
                  <a:gd name="T93" fmla="*/ 3955 h 51"/>
                  <a:gd name="T94" fmla="*/ 1777 w 99"/>
                  <a:gd name="T95" fmla="*/ 4648 h 51"/>
                  <a:gd name="T96" fmla="*/ 1381 w 99"/>
                  <a:gd name="T97" fmla="*/ 4531 h 51"/>
                  <a:gd name="T98" fmla="*/ 824 w 99"/>
                  <a:gd name="T99" fmla="*/ 4433 h 51"/>
                  <a:gd name="T100" fmla="*/ 556 w 99"/>
                  <a:gd name="T101" fmla="*/ 4887 h 51"/>
                  <a:gd name="T102" fmla="*/ 556 w 99"/>
                  <a:gd name="T103" fmla="*/ 4887 h 51"/>
                  <a:gd name="T104" fmla="*/ 690 w 99"/>
                  <a:gd name="T105" fmla="*/ 5126 h 51"/>
                  <a:gd name="T106" fmla="*/ 397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0" name="Freeform 36"/>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1" name="Freeform 37"/>
              <p:cNvSpPr>
                <a:spLocks/>
              </p:cNvSpPr>
              <p:nvPr/>
            </p:nvSpPr>
            <p:spPr bwMode="auto">
              <a:xfrm>
                <a:off x="3890"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2" name="Freeform 38"/>
              <p:cNvSpPr>
                <a:spLocks/>
              </p:cNvSpPr>
              <p:nvPr/>
            </p:nvSpPr>
            <p:spPr bwMode="auto">
              <a:xfrm>
                <a:off x="4142"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3" name="Freeform 39"/>
              <p:cNvSpPr>
                <a:spLocks/>
              </p:cNvSpPr>
              <p:nvPr/>
            </p:nvSpPr>
            <p:spPr bwMode="auto">
              <a:xfrm>
                <a:off x="3433"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5364" name="Group 40"/>
              <p:cNvGrpSpPr>
                <a:grpSpLocks/>
              </p:cNvGrpSpPr>
              <p:nvPr/>
            </p:nvGrpSpPr>
            <p:grpSpPr bwMode="auto">
              <a:xfrm>
                <a:off x="728" y="2448"/>
                <a:ext cx="1266" cy="876"/>
                <a:chOff x="768" y="2832"/>
                <a:chExt cx="1203" cy="876"/>
              </a:xfrm>
            </p:grpSpPr>
            <p:sp>
              <p:nvSpPr>
                <p:cNvPr id="55371" name="Freeform 41"/>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2" name="Freeform 42"/>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5373" name="Freeform 43"/>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4" name="Freeform 44"/>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5" name="Freeform 45"/>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6" name="Freeform 46"/>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7" name="Freeform 47"/>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8" name="Freeform 48"/>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9" name="Freeform 49"/>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0" name="Freeform 50"/>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1" name="Freeform 51"/>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2" name="Freeform 52"/>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3" name="Freeform 53"/>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4" name="Freeform 54"/>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5" name="Freeform 55"/>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5365" name="Group 56"/>
              <p:cNvGrpSpPr>
                <a:grpSpLocks/>
              </p:cNvGrpSpPr>
              <p:nvPr/>
            </p:nvGrpSpPr>
            <p:grpSpPr bwMode="auto">
              <a:xfrm>
                <a:off x="3669" y="1384"/>
                <a:ext cx="523" cy="468"/>
                <a:chOff x="3562" y="1636"/>
                <a:chExt cx="497" cy="468"/>
              </a:xfrm>
            </p:grpSpPr>
            <p:sp>
              <p:nvSpPr>
                <p:cNvPr id="55369" name="Freeform 57"/>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0" name="Freeform 58"/>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66" name="Freeform 59"/>
              <p:cNvSpPr>
                <a:spLocks/>
              </p:cNvSpPr>
              <p:nvPr/>
            </p:nvSpPr>
            <p:spPr bwMode="auto">
              <a:xfrm>
                <a:off x="3880"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7" name="Freeform 60"/>
              <p:cNvSpPr>
                <a:spLocks/>
              </p:cNvSpPr>
              <p:nvPr/>
            </p:nvSpPr>
            <p:spPr bwMode="auto">
              <a:xfrm>
                <a:off x="4234"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8" name="Freeform 61"/>
              <p:cNvSpPr>
                <a:spLocks/>
              </p:cNvSpPr>
              <p:nvPr/>
            </p:nvSpPr>
            <p:spPr bwMode="auto">
              <a:xfrm>
                <a:off x="4074"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39" name="Freeform 62"/>
            <p:cNvSpPr>
              <a:spLocks/>
            </p:cNvSpPr>
            <p:nvPr/>
          </p:nvSpPr>
          <p:spPr bwMode="auto">
            <a:xfrm>
              <a:off x="4428" y="1916"/>
              <a:ext cx="319" cy="141"/>
            </a:xfrm>
            <a:custGeom>
              <a:avLst/>
              <a:gdLst>
                <a:gd name="T0" fmla="*/ 4898 w 62"/>
                <a:gd name="T1" fmla="*/ 238 h 29"/>
                <a:gd name="T2" fmla="*/ 262 w 62"/>
                <a:gd name="T3" fmla="*/ 1964 h 29"/>
                <a:gd name="T4" fmla="*/ 556 w 62"/>
                <a:gd name="T5" fmla="*/ 1843 h 29"/>
                <a:gd name="T6" fmla="*/ 1086 w 62"/>
                <a:gd name="T7" fmla="*/ 1488 h 29"/>
                <a:gd name="T8" fmla="*/ 1348 w 62"/>
                <a:gd name="T9" fmla="*/ 1254 h 29"/>
                <a:gd name="T10" fmla="*/ 1508 w 62"/>
                <a:gd name="T11" fmla="*/ 1157 h 29"/>
                <a:gd name="T12" fmla="*/ 1904 w 62"/>
                <a:gd name="T13" fmla="*/ 1040 h 29"/>
                <a:gd name="T14" fmla="*/ 2593 w 62"/>
                <a:gd name="T15" fmla="*/ 802 h 29"/>
                <a:gd name="T16" fmla="*/ 2861 w 62"/>
                <a:gd name="T17" fmla="*/ 924 h 29"/>
                <a:gd name="T18" fmla="*/ 3123 w 62"/>
                <a:gd name="T19" fmla="*/ 924 h 29"/>
                <a:gd name="T20" fmla="*/ 3416 w 62"/>
                <a:gd name="T21" fmla="*/ 1371 h 29"/>
                <a:gd name="T22" fmla="*/ 3679 w 62"/>
                <a:gd name="T23" fmla="*/ 1371 h 29"/>
                <a:gd name="T24" fmla="*/ 3679 w 62"/>
                <a:gd name="T25" fmla="*/ 1609 h 29"/>
                <a:gd name="T26" fmla="*/ 4234 w 62"/>
                <a:gd name="T27" fmla="*/ 1726 h 29"/>
                <a:gd name="T28" fmla="*/ 4631 w 62"/>
                <a:gd name="T29" fmla="*/ 1964 h 29"/>
                <a:gd name="T30" fmla="*/ 4764 w 62"/>
                <a:gd name="T31" fmla="*/ 2173 h 29"/>
                <a:gd name="T32" fmla="*/ 4368 w 62"/>
                <a:gd name="T33" fmla="*/ 2883 h 29"/>
                <a:gd name="T34" fmla="*/ 4764 w 62"/>
                <a:gd name="T35" fmla="*/ 3097 h 29"/>
                <a:gd name="T36" fmla="*/ 5186 w 62"/>
                <a:gd name="T37" fmla="*/ 3214 h 29"/>
                <a:gd name="T38" fmla="*/ 5320 w 62"/>
                <a:gd name="T39" fmla="*/ 3214 h 29"/>
                <a:gd name="T40" fmla="*/ 5716 w 62"/>
                <a:gd name="T41" fmla="*/ 3097 h 29"/>
                <a:gd name="T42" fmla="*/ 6272 w 62"/>
                <a:gd name="T43" fmla="*/ 3335 h 29"/>
                <a:gd name="T44" fmla="*/ 6406 w 62"/>
                <a:gd name="T45" fmla="*/ 3214 h 29"/>
                <a:gd name="T46" fmla="*/ 6143 w 62"/>
                <a:gd name="T47" fmla="*/ 2980 h 29"/>
                <a:gd name="T48" fmla="*/ 5984 w 62"/>
                <a:gd name="T49" fmla="*/ 2883 h 29"/>
                <a:gd name="T50" fmla="*/ 6143 w 62"/>
                <a:gd name="T51" fmla="*/ 2767 h 29"/>
                <a:gd name="T52" fmla="*/ 5984 w 62"/>
                <a:gd name="T53" fmla="*/ 2650 h 29"/>
                <a:gd name="T54" fmla="*/ 5588 w 62"/>
                <a:gd name="T55" fmla="*/ 2173 h 29"/>
                <a:gd name="T56" fmla="*/ 5588 w 62"/>
                <a:gd name="T57" fmla="*/ 1843 h 29"/>
                <a:gd name="T58" fmla="*/ 5588 w 62"/>
                <a:gd name="T59" fmla="*/ 1371 h 29"/>
                <a:gd name="T60" fmla="*/ 5588 w 62"/>
                <a:gd name="T61" fmla="*/ 1157 h 29"/>
                <a:gd name="T62" fmla="*/ 5588 w 62"/>
                <a:gd name="T63" fmla="*/ 1040 h 29"/>
                <a:gd name="T64" fmla="*/ 5984 w 62"/>
                <a:gd name="T65" fmla="*/ 686 h 29"/>
                <a:gd name="T66" fmla="*/ 6143 w 62"/>
                <a:gd name="T67" fmla="*/ 447 h 29"/>
                <a:gd name="T68" fmla="*/ 6406 w 62"/>
                <a:gd name="T69" fmla="*/ 447 h 29"/>
                <a:gd name="T70" fmla="*/ 6143 w 62"/>
                <a:gd name="T71" fmla="*/ 924 h 29"/>
                <a:gd name="T72" fmla="*/ 5984 w 62"/>
                <a:gd name="T73" fmla="*/ 1157 h 29"/>
                <a:gd name="T74" fmla="*/ 6272 w 62"/>
                <a:gd name="T75" fmla="*/ 1371 h 29"/>
                <a:gd name="T76" fmla="*/ 6272 w 62"/>
                <a:gd name="T77" fmla="*/ 1843 h 29"/>
                <a:gd name="T78" fmla="*/ 6143 w 62"/>
                <a:gd name="T79" fmla="*/ 2081 h 29"/>
                <a:gd name="T80" fmla="*/ 6272 w 62"/>
                <a:gd name="T81" fmla="*/ 2173 h 29"/>
                <a:gd name="T82" fmla="*/ 6272 w 62"/>
                <a:gd name="T83" fmla="*/ 2412 h 29"/>
                <a:gd name="T84" fmla="*/ 6406 w 62"/>
                <a:gd name="T85" fmla="*/ 2767 h 29"/>
                <a:gd name="T86" fmla="*/ 6802 w 62"/>
                <a:gd name="T87" fmla="*/ 2883 h 29"/>
                <a:gd name="T88" fmla="*/ 7095 w 62"/>
                <a:gd name="T89" fmla="*/ 2767 h 29"/>
                <a:gd name="T90" fmla="*/ 7095 w 62"/>
                <a:gd name="T91" fmla="*/ 2980 h 29"/>
                <a:gd name="T92" fmla="*/ 7229 w 62"/>
                <a:gd name="T93" fmla="*/ 3214 h 29"/>
                <a:gd name="T94" fmla="*/ 7491 w 62"/>
                <a:gd name="T95" fmla="*/ 3335 h 29"/>
                <a:gd name="T96" fmla="*/ 7625 w 62"/>
                <a:gd name="T97" fmla="*/ 3214 h 29"/>
                <a:gd name="T98" fmla="*/ 8315 w 62"/>
                <a:gd name="T99" fmla="*/ 2980 h 29"/>
                <a:gd name="T100" fmla="*/ 8443 w 62"/>
                <a:gd name="T101" fmla="*/ 2173 h 29"/>
                <a:gd name="T102" fmla="*/ 7358 w 62"/>
                <a:gd name="T103" fmla="*/ 2412 h 29"/>
                <a:gd name="T104" fmla="*/ 640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0" name="Freeform 63"/>
            <p:cNvSpPr>
              <a:spLocks/>
            </p:cNvSpPr>
            <p:nvPr/>
          </p:nvSpPr>
          <p:spPr bwMode="auto">
            <a:xfrm>
              <a:off x="4670" y="1901"/>
              <a:ext cx="77" cy="117"/>
            </a:xfrm>
            <a:custGeom>
              <a:avLst/>
              <a:gdLst>
                <a:gd name="T0" fmla="*/ 2028 w 15"/>
                <a:gd name="T1" fmla="*/ 2545 h 24"/>
                <a:gd name="T2" fmla="*/ 2028 w 15"/>
                <a:gd name="T3" fmla="*/ 2330 h 24"/>
                <a:gd name="T4" fmla="*/ 1899 w 15"/>
                <a:gd name="T5" fmla="*/ 2091 h 24"/>
                <a:gd name="T6" fmla="*/ 1632 w 15"/>
                <a:gd name="T7" fmla="*/ 1853 h 24"/>
                <a:gd name="T8" fmla="*/ 1345 w 15"/>
                <a:gd name="T9" fmla="*/ 1736 h 24"/>
                <a:gd name="T10" fmla="*/ 1211 w 15"/>
                <a:gd name="T11" fmla="*/ 1619 h 24"/>
                <a:gd name="T12" fmla="*/ 1211 w 15"/>
                <a:gd name="T13" fmla="*/ 1380 h 24"/>
                <a:gd name="T14" fmla="*/ 950 w 15"/>
                <a:gd name="T15" fmla="*/ 1048 h 24"/>
                <a:gd name="T16" fmla="*/ 816 w 15"/>
                <a:gd name="T17" fmla="*/ 926 h 24"/>
                <a:gd name="T18" fmla="*/ 683 w 15"/>
                <a:gd name="T19" fmla="*/ 687 h 24"/>
                <a:gd name="T20" fmla="*/ 554 w 15"/>
                <a:gd name="T21" fmla="*/ 570 h 24"/>
                <a:gd name="T22" fmla="*/ 554 w 15"/>
                <a:gd name="T23" fmla="*/ 478 h 24"/>
                <a:gd name="T24" fmla="*/ 554 w 15"/>
                <a:gd name="T25" fmla="*/ 478 h 24"/>
                <a:gd name="T26" fmla="*/ 554 w 15"/>
                <a:gd name="T27" fmla="*/ 356 h 24"/>
                <a:gd name="T28" fmla="*/ 683 w 15"/>
                <a:gd name="T29" fmla="*/ 0 h 24"/>
                <a:gd name="T30" fmla="*/ 554 w 15"/>
                <a:gd name="T31" fmla="*/ 0 h 24"/>
                <a:gd name="T32" fmla="*/ 262 w 15"/>
                <a:gd name="T33" fmla="*/ 0 h 24"/>
                <a:gd name="T34" fmla="*/ 133 w 15"/>
                <a:gd name="T35" fmla="*/ 117 h 24"/>
                <a:gd name="T36" fmla="*/ 133 w 15"/>
                <a:gd name="T37" fmla="*/ 239 h 24"/>
                <a:gd name="T38" fmla="*/ 133 w 15"/>
                <a:gd name="T39" fmla="*/ 356 h 24"/>
                <a:gd name="T40" fmla="*/ 0 w 15"/>
                <a:gd name="T41" fmla="*/ 356 h 24"/>
                <a:gd name="T42" fmla="*/ 950 w 15"/>
                <a:gd name="T43" fmla="*/ 2779 h 24"/>
                <a:gd name="T44" fmla="*/ 2028 w 15"/>
                <a:gd name="T45" fmla="*/ 2545 h 24"/>
                <a:gd name="T46" fmla="*/ 2028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41" name="Freeform 64"/>
            <p:cNvSpPr>
              <a:spLocks/>
            </p:cNvSpPr>
            <p:nvPr/>
          </p:nvSpPr>
          <p:spPr bwMode="auto">
            <a:xfrm>
              <a:off x="4690" y="1765"/>
              <a:ext cx="97" cy="205"/>
            </a:xfrm>
            <a:custGeom>
              <a:avLst/>
              <a:gdLst>
                <a:gd name="T0" fmla="*/ 0 w 19"/>
                <a:gd name="T1" fmla="*/ 3597 h 42"/>
                <a:gd name="T2" fmla="*/ 0 w 19"/>
                <a:gd name="T3" fmla="*/ 3714 h 42"/>
                <a:gd name="T4" fmla="*/ 260 w 19"/>
                <a:gd name="T5" fmla="*/ 3954 h 42"/>
                <a:gd name="T6" fmla="*/ 807 w 19"/>
                <a:gd name="T7" fmla="*/ 4310 h 42"/>
                <a:gd name="T8" fmla="*/ 1200 w 19"/>
                <a:gd name="T9" fmla="*/ 4408 h 42"/>
                <a:gd name="T10" fmla="*/ 1327 w 19"/>
                <a:gd name="T11" fmla="*/ 4647 h 42"/>
                <a:gd name="T12" fmla="*/ 1460 w 19"/>
                <a:gd name="T13" fmla="*/ 4886 h 42"/>
                <a:gd name="T14" fmla="*/ 1720 w 19"/>
                <a:gd name="T15" fmla="*/ 4525 h 42"/>
                <a:gd name="T16" fmla="*/ 1848 w 19"/>
                <a:gd name="T17" fmla="*/ 4076 h 42"/>
                <a:gd name="T18" fmla="*/ 2267 w 19"/>
                <a:gd name="T19" fmla="*/ 3480 h 42"/>
                <a:gd name="T20" fmla="*/ 2527 w 19"/>
                <a:gd name="T21" fmla="*/ 3026 h 42"/>
                <a:gd name="T22" fmla="*/ 2399 w 19"/>
                <a:gd name="T23" fmla="*/ 2216 h 42"/>
                <a:gd name="T24" fmla="*/ 2267 w 19"/>
                <a:gd name="T25" fmla="*/ 1498 h 42"/>
                <a:gd name="T26" fmla="*/ 1848 w 19"/>
                <a:gd name="T27" fmla="*/ 1620 h 42"/>
                <a:gd name="T28" fmla="*/ 1720 w 19"/>
                <a:gd name="T29" fmla="*/ 1620 h 42"/>
                <a:gd name="T30" fmla="*/ 1588 w 19"/>
                <a:gd name="T31" fmla="*/ 1620 h 42"/>
                <a:gd name="T32" fmla="*/ 1720 w 19"/>
                <a:gd name="T33" fmla="*/ 1289 h 42"/>
                <a:gd name="T34" fmla="*/ 1848 w 19"/>
                <a:gd name="T35" fmla="*/ 1289 h 42"/>
                <a:gd name="T36" fmla="*/ 2006 w 19"/>
                <a:gd name="T37" fmla="*/ 927 h 42"/>
                <a:gd name="T38" fmla="*/ 2139 w 19"/>
                <a:gd name="T39" fmla="*/ 693 h 42"/>
                <a:gd name="T40" fmla="*/ 521 w 19"/>
                <a:gd name="T41" fmla="*/ 0 h 42"/>
                <a:gd name="T42" fmla="*/ 393 w 19"/>
                <a:gd name="T43" fmla="*/ 239 h 42"/>
                <a:gd name="T44" fmla="*/ 260 w 19"/>
                <a:gd name="T45" fmla="*/ 693 h 42"/>
                <a:gd name="T46" fmla="*/ 0 w 19"/>
                <a:gd name="T47" fmla="*/ 927 h 42"/>
                <a:gd name="T48" fmla="*/ 133 w 19"/>
                <a:gd name="T49" fmla="*/ 1049 h 42"/>
                <a:gd name="T50" fmla="*/ 133 w 19"/>
                <a:gd name="T51" fmla="*/ 1289 h 42"/>
                <a:gd name="T52" fmla="*/ 133 w 19"/>
                <a:gd name="T53" fmla="*/ 1738 h 42"/>
                <a:gd name="T54" fmla="*/ 393 w 19"/>
                <a:gd name="T55" fmla="*/ 1977 h 42"/>
                <a:gd name="T56" fmla="*/ 679 w 19"/>
                <a:gd name="T57" fmla="*/ 2099 h 42"/>
                <a:gd name="T58" fmla="*/ 939 w 19"/>
                <a:gd name="T59" fmla="*/ 2216 h 42"/>
                <a:gd name="T60" fmla="*/ 1200 w 19"/>
                <a:gd name="T61" fmla="*/ 2455 h 42"/>
                <a:gd name="T62" fmla="*/ 521 w 19"/>
                <a:gd name="T63" fmla="*/ 2787 h 42"/>
                <a:gd name="T64" fmla="*/ 133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2" name="Freeform 65"/>
            <p:cNvSpPr>
              <a:spLocks/>
            </p:cNvSpPr>
            <p:nvPr/>
          </p:nvSpPr>
          <p:spPr bwMode="auto">
            <a:xfrm>
              <a:off x="4777"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3" name="Freeform 66"/>
            <p:cNvSpPr>
              <a:spLocks/>
            </p:cNvSpPr>
            <p:nvPr/>
          </p:nvSpPr>
          <p:spPr bwMode="auto">
            <a:xfrm>
              <a:off x="4772"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4" name="Freeform 67"/>
            <p:cNvSpPr>
              <a:spLocks/>
            </p:cNvSpPr>
            <p:nvPr/>
          </p:nvSpPr>
          <p:spPr bwMode="auto">
            <a:xfrm>
              <a:off x="4880"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5" name="Freeform 68"/>
            <p:cNvSpPr>
              <a:spLocks/>
            </p:cNvSpPr>
            <p:nvPr/>
          </p:nvSpPr>
          <p:spPr bwMode="auto">
            <a:xfrm>
              <a:off x="4813"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6" name="Freeform 69"/>
            <p:cNvSpPr>
              <a:spLocks/>
            </p:cNvSpPr>
            <p:nvPr/>
          </p:nvSpPr>
          <p:spPr bwMode="auto">
            <a:xfrm>
              <a:off x="4849"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5347" name="Group 70"/>
            <p:cNvGrpSpPr>
              <a:grpSpLocks/>
            </p:cNvGrpSpPr>
            <p:nvPr/>
          </p:nvGrpSpPr>
          <p:grpSpPr bwMode="auto">
            <a:xfrm>
              <a:off x="1990" y="2891"/>
              <a:ext cx="658" cy="400"/>
              <a:chOff x="1991" y="3321"/>
              <a:chExt cx="361" cy="231"/>
            </a:xfrm>
          </p:grpSpPr>
          <p:sp>
            <p:nvSpPr>
              <p:cNvPr id="55348"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49"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0"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1"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2"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3"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4"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5"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grpSp>
      <p:sp>
        <p:nvSpPr>
          <p:cNvPr id="55299" name="Rectangle 79"/>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2006</a:t>
            </a:r>
          </a:p>
        </p:txBody>
      </p:sp>
      <p:sp>
        <p:nvSpPr>
          <p:cNvPr id="55300" name="Text Box 80"/>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5301" name="Rectangle 82"/>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2" name="Rectangle 83"/>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3" name="Rectangle 84"/>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5304" name="Rectangle 85"/>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5" name="Rectangle 86"/>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6" name="Rectangle 87"/>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7" name="Rectangle 88"/>
          <p:cNvSpPr>
            <a:spLocks noChangeArrowheads="1"/>
          </p:cNvSpPr>
          <p:nvPr/>
        </p:nvSpPr>
        <p:spPr bwMode="auto">
          <a:xfrm>
            <a:off x="1397001"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8" name="Rectangle 89" descr="20%"/>
          <p:cNvSpPr>
            <a:spLocks noChangeArrowheads="1"/>
          </p:cNvSpPr>
          <p:nvPr/>
        </p:nvSpPr>
        <p:spPr bwMode="auto">
          <a:xfrm>
            <a:off x="77057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5309" name="Text Box 81"/>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 No Data          &lt;10%           10%–14%	    15%–19%           20%–24%          25%–29%           ≥30%</a:t>
            </a:r>
            <a:r>
              <a:rPr lang="en-US" altLang="en-US" sz="1400">
                <a:solidFill>
                  <a:srgbClr val="000000"/>
                </a:solidFill>
                <a:latin typeface="Arial Narrow" panose="020B0606020202030204" pitchFamily="34" charset="0"/>
              </a:rPr>
              <a:t> </a:t>
            </a:r>
          </a:p>
        </p:txBody>
      </p:sp>
    </p:spTree>
    <p:extLst>
      <p:ext uri="{BB962C8B-B14F-4D97-AF65-F5344CB8AC3E}">
        <p14:creationId xmlns:p14="http://schemas.microsoft.com/office/powerpoint/2010/main" val="37152616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93"/>
          <p:cNvGrpSpPr>
            <a:grpSpLocks/>
          </p:cNvGrpSpPr>
          <p:nvPr/>
        </p:nvGrpSpPr>
        <p:grpSpPr bwMode="auto">
          <a:xfrm>
            <a:off x="2108200" y="1709738"/>
            <a:ext cx="6940550" cy="3567112"/>
            <a:chOff x="728" y="1077"/>
            <a:chExt cx="4372" cy="2247"/>
          </a:xfrm>
        </p:grpSpPr>
        <p:sp>
          <p:nvSpPr>
            <p:cNvPr id="56334" name="Freeform 69"/>
            <p:cNvSpPr>
              <a:spLocks/>
            </p:cNvSpPr>
            <p:nvPr/>
          </p:nvSpPr>
          <p:spPr bwMode="auto">
            <a:xfrm>
              <a:off x="4849"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35" name="Group 92"/>
            <p:cNvGrpSpPr>
              <a:grpSpLocks/>
            </p:cNvGrpSpPr>
            <p:nvPr/>
          </p:nvGrpSpPr>
          <p:grpSpPr bwMode="auto">
            <a:xfrm>
              <a:off x="728" y="1077"/>
              <a:ext cx="4276" cy="2247"/>
              <a:chOff x="728" y="1077"/>
              <a:chExt cx="4276" cy="2247"/>
            </a:xfrm>
          </p:grpSpPr>
          <p:sp>
            <p:nvSpPr>
              <p:cNvPr id="56336" name="Freeform 17"/>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37" name="Freeform 19"/>
              <p:cNvSpPr>
                <a:spLocks/>
              </p:cNvSpPr>
              <p:nvPr/>
            </p:nvSpPr>
            <p:spPr bwMode="auto">
              <a:xfrm>
                <a:off x="1989"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38" name="Freeform 20"/>
              <p:cNvSpPr>
                <a:spLocks/>
              </p:cNvSpPr>
              <p:nvPr/>
            </p:nvSpPr>
            <p:spPr bwMode="auto">
              <a:xfrm>
                <a:off x="2164" y="1170"/>
                <a:ext cx="706" cy="424"/>
              </a:xfrm>
              <a:custGeom>
                <a:avLst/>
                <a:gdLst>
                  <a:gd name="T0" fmla="*/ 6441 w 138"/>
                  <a:gd name="T1" fmla="*/ 8909 h 87"/>
                  <a:gd name="T2" fmla="*/ 6021 w 138"/>
                  <a:gd name="T3" fmla="*/ 9713 h 87"/>
                  <a:gd name="T4" fmla="*/ 5761 w 138"/>
                  <a:gd name="T5" fmla="*/ 9265 h 87"/>
                  <a:gd name="T6" fmla="*/ 5628 w 138"/>
                  <a:gd name="T7" fmla="*/ 9620 h 87"/>
                  <a:gd name="T8" fmla="*/ 5075 w 138"/>
                  <a:gd name="T9" fmla="*/ 9620 h 87"/>
                  <a:gd name="T10" fmla="*/ 4425 w 138"/>
                  <a:gd name="T11" fmla="*/ 9499 h 87"/>
                  <a:gd name="T12" fmla="*/ 4292 w 138"/>
                  <a:gd name="T13" fmla="*/ 9499 h 87"/>
                  <a:gd name="T14" fmla="*/ 3873 w 138"/>
                  <a:gd name="T15" fmla="*/ 9499 h 87"/>
                  <a:gd name="T16" fmla="*/ 3479 w 138"/>
                  <a:gd name="T17" fmla="*/ 9499 h 87"/>
                  <a:gd name="T18" fmla="*/ 3218 w 138"/>
                  <a:gd name="T19" fmla="*/ 9620 h 87"/>
                  <a:gd name="T20" fmla="*/ 3090 w 138"/>
                  <a:gd name="T21" fmla="*/ 9265 h 87"/>
                  <a:gd name="T22" fmla="*/ 3090 w 138"/>
                  <a:gd name="T23" fmla="*/ 8909 h 87"/>
                  <a:gd name="T24" fmla="*/ 2671 w 138"/>
                  <a:gd name="T25" fmla="*/ 8694 h 87"/>
                  <a:gd name="T26" fmla="*/ 2671 w 138"/>
                  <a:gd name="T27" fmla="*/ 8339 h 87"/>
                  <a:gd name="T28" fmla="*/ 2410 w 138"/>
                  <a:gd name="T29" fmla="*/ 7983 h 87"/>
                  <a:gd name="T30" fmla="*/ 2410 w 138"/>
                  <a:gd name="T31" fmla="*/ 7291 h 87"/>
                  <a:gd name="T32" fmla="*/ 2277 w 138"/>
                  <a:gd name="T33" fmla="*/ 6935 h 87"/>
                  <a:gd name="T34" fmla="*/ 2149 w 138"/>
                  <a:gd name="T35" fmla="*/ 6842 h 87"/>
                  <a:gd name="T36" fmla="*/ 2016 w 138"/>
                  <a:gd name="T37" fmla="*/ 6842 h 87"/>
                  <a:gd name="T38" fmla="*/ 1463 w 138"/>
                  <a:gd name="T39" fmla="*/ 7174 h 87"/>
                  <a:gd name="T40" fmla="*/ 1202 w 138"/>
                  <a:gd name="T41" fmla="*/ 6721 h 87"/>
                  <a:gd name="T42" fmla="*/ 1202 w 138"/>
                  <a:gd name="T43" fmla="*/ 6482 h 87"/>
                  <a:gd name="T44" fmla="*/ 1463 w 138"/>
                  <a:gd name="T45" fmla="*/ 6126 h 87"/>
                  <a:gd name="T46" fmla="*/ 1463 w 138"/>
                  <a:gd name="T47" fmla="*/ 5795 h 87"/>
                  <a:gd name="T48" fmla="*/ 1596 w 138"/>
                  <a:gd name="T49" fmla="*/ 5556 h 87"/>
                  <a:gd name="T50" fmla="*/ 1883 w 138"/>
                  <a:gd name="T51" fmla="*/ 4869 h 87"/>
                  <a:gd name="T52" fmla="*/ 1463 w 138"/>
                  <a:gd name="T53" fmla="*/ 4630 h 87"/>
                  <a:gd name="T54" fmla="*/ 1074 w 138"/>
                  <a:gd name="T55" fmla="*/ 4396 h 87"/>
                  <a:gd name="T56" fmla="*/ 813 w 138"/>
                  <a:gd name="T57" fmla="*/ 3587 h 87"/>
                  <a:gd name="T58" fmla="*/ 261 w 138"/>
                  <a:gd name="T59" fmla="*/ 3134 h 87"/>
                  <a:gd name="T60" fmla="*/ 261 w 138"/>
                  <a:gd name="T61" fmla="*/ 2900 h 87"/>
                  <a:gd name="T62" fmla="*/ 261 w 138"/>
                  <a:gd name="T63" fmla="*/ 2305 h 87"/>
                  <a:gd name="T64" fmla="*/ 394 w 138"/>
                  <a:gd name="T65" fmla="*/ 0 h 87"/>
                  <a:gd name="T66" fmla="*/ 6569 w 138"/>
                  <a:gd name="T67" fmla="*/ 926 h 87"/>
                  <a:gd name="T68" fmla="*/ 18479 w 138"/>
                  <a:gd name="T69" fmla="*/ 2208 h 87"/>
                  <a:gd name="T70" fmla="*/ 17665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39" name="Group 91"/>
              <p:cNvGrpSpPr>
                <a:grpSpLocks/>
              </p:cNvGrpSpPr>
              <p:nvPr/>
            </p:nvGrpSpPr>
            <p:grpSpPr bwMode="auto">
              <a:xfrm>
                <a:off x="728" y="1248"/>
                <a:ext cx="4276" cy="2076"/>
                <a:chOff x="728" y="1248"/>
                <a:chExt cx="4276" cy="2076"/>
              </a:xfrm>
            </p:grpSpPr>
            <p:sp>
              <p:nvSpPr>
                <p:cNvPr id="56340" name="Freeform 2"/>
                <p:cNvSpPr>
                  <a:spLocks/>
                </p:cNvSpPr>
                <p:nvPr/>
              </p:nvSpPr>
              <p:spPr bwMode="auto">
                <a:xfrm>
                  <a:off x="2844"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1" name="Freeform 3"/>
                <p:cNvSpPr>
                  <a:spLocks/>
                </p:cNvSpPr>
                <p:nvPr/>
              </p:nvSpPr>
              <p:spPr bwMode="auto">
                <a:xfrm>
                  <a:off x="2824"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2" name="Freeform 4"/>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3" name="Freeform 5"/>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4" name="Freeform 6"/>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5" name="Freeform 7"/>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6" name="Freeform 8"/>
                <p:cNvSpPr>
                  <a:spLocks/>
                </p:cNvSpPr>
                <p:nvPr/>
              </p:nvSpPr>
              <p:spPr bwMode="auto">
                <a:xfrm>
                  <a:off x="3962" y="2716"/>
                  <a:ext cx="632" cy="453"/>
                </a:xfrm>
                <a:custGeom>
                  <a:avLst/>
                  <a:gdLst>
                    <a:gd name="T0" fmla="*/ 0 w 123"/>
                    <a:gd name="T1" fmla="*/ 925 h 93"/>
                    <a:gd name="T2" fmla="*/ 0 w 123"/>
                    <a:gd name="T3" fmla="*/ 1164 h 93"/>
                    <a:gd name="T4" fmla="*/ 262 w 123"/>
                    <a:gd name="T5" fmla="*/ 1378 h 93"/>
                    <a:gd name="T6" fmla="*/ 396 w 123"/>
                    <a:gd name="T7" fmla="*/ 1734 h 93"/>
                    <a:gd name="T8" fmla="*/ 555 w 123"/>
                    <a:gd name="T9" fmla="*/ 1968 h 93"/>
                    <a:gd name="T10" fmla="*/ 396 w 123"/>
                    <a:gd name="T11" fmla="*/ 2207 h 93"/>
                    <a:gd name="T12" fmla="*/ 951 w 123"/>
                    <a:gd name="T13" fmla="*/ 2090 h 93"/>
                    <a:gd name="T14" fmla="*/ 1213 w 123"/>
                    <a:gd name="T15" fmla="*/ 1734 h 93"/>
                    <a:gd name="T16" fmla="*/ 1346 w 123"/>
                    <a:gd name="T17" fmla="*/ 1734 h 93"/>
                    <a:gd name="T18" fmla="*/ 1213 w 123"/>
                    <a:gd name="T19" fmla="*/ 1968 h 93"/>
                    <a:gd name="T20" fmla="*/ 2590 w 123"/>
                    <a:gd name="T21" fmla="*/ 1612 h 93"/>
                    <a:gd name="T22" fmla="*/ 2590 w 123"/>
                    <a:gd name="T23" fmla="*/ 1851 h 93"/>
                    <a:gd name="T24" fmla="*/ 3381 w 123"/>
                    <a:gd name="T25" fmla="*/ 1968 h 93"/>
                    <a:gd name="T26" fmla="*/ 3936 w 123"/>
                    <a:gd name="T27" fmla="*/ 2090 h 93"/>
                    <a:gd name="T28" fmla="*/ 4198 w 123"/>
                    <a:gd name="T29" fmla="*/ 2207 h 93"/>
                    <a:gd name="T30" fmla="*/ 4198 w 123"/>
                    <a:gd name="T31" fmla="*/ 2299 h 93"/>
                    <a:gd name="T32" fmla="*/ 4886 w 123"/>
                    <a:gd name="T33" fmla="*/ 2776 h 93"/>
                    <a:gd name="T34" fmla="*/ 4753 w 123"/>
                    <a:gd name="T35" fmla="*/ 2893 h 93"/>
                    <a:gd name="T36" fmla="*/ 4619 w 123"/>
                    <a:gd name="T37" fmla="*/ 3015 h 93"/>
                    <a:gd name="T38" fmla="*/ 5570 w 123"/>
                    <a:gd name="T39" fmla="*/ 2776 h 93"/>
                    <a:gd name="T40" fmla="*/ 6788 w 123"/>
                    <a:gd name="T41" fmla="*/ 2421 h 93"/>
                    <a:gd name="T42" fmla="*/ 6788 w 123"/>
                    <a:gd name="T43" fmla="*/ 2090 h 93"/>
                    <a:gd name="T44" fmla="*/ 8262 w 123"/>
                    <a:gd name="T45" fmla="*/ 2421 h 93"/>
                    <a:gd name="T46" fmla="*/ 9372 w 123"/>
                    <a:gd name="T47" fmla="*/ 3225 h 93"/>
                    <a:gd name="T48" fmla="*/ 10035 w 123"/>
                    <a:gd name="T49" fmla="*/ 3463 h 93"/>
                    <a:gd name="T50" fmla="*/ 10456 w 123"/>
                    <a:gd name="T51" fmla="*/ 4150 h 93"/>
                    <a:gd name="T52" fmla="*/ 10323 w 123"/>
                    <a:gd name="T53" fmla="*/ 5553 h 93"/>
                    <a:gd name="T54" fmla="*/ 10852 w 123"/>
                    <a:gd name="T55" fmla="*/ 6240 h 93"/>
                    <a:gd name="T56" fmla="*/ 10718 w 123"/>
                    <a:gd name="T57" fmla="*/ 5792 h 93"/>
                    <a:gd name="T58" fmla="*/ 11114 w 123"/>
                    <a:gd name="T59" fmla="*/ 5884 h 93"/>
                    <a:gd name="T60" fmla="*/ 11248 w 123"/>
                    <a:gd name="T61" fmla="*/ 5792 h 93"/>
                    <a:gd name="T62" fmla="*/ 11248 w 123"/>
                    <a:gd name="T63" fmla="*/ 6123 h 93"/>
                    <a:gd name="T64" fmla="*/ 10852 w 123"/>
                    <a:gd name="T65" fmla="*/ 6595 h 93"/>
                    <a:gd name="T66" fmla="*/ 11248 w 123"/>
                    <a:gd name="T67" fmla="*/ 7048 h 93"/>
                    <a:gd name="T68" fmla="*/ 12065 w 123"/>
                    <a:gd name="T69" fmla="*/ 7852 h 93"/>
                    <a:gd name="T70" fmla="*/ 12357 w 123"/>
                    <a:gd name="T71" fmla="*/ 7974 h 93"/>
                    <a:gd name="T72" fmla="*/ 12753 w 123"/>
                    <a:gd name="T73" fmla="*/ 8544 h 93"/>
                    <a:gd name="T74" fmla="*/ 13436 w 123"/>
                    <a:gd name="T75" fmla="*/ 9469 h 93"/>
                    <a:gd name="T76" fmla="*/ 14654 w 123"/>
                    <a:gd name="T77" fmla="*/ 10180 h 93"/>
                    <a:gd name="T78" fmla="*/ 15050 w 123"/>
                    <a:gd name="T79" fmla="*/ 10390 h 93"/>
                    <a:gd name="T80" fmla="*/ 14916 w 123"/>
                    <a:gd name="T81" fmla="*/ 10512 h 93"/>
                    <a:gd name="T82" fmla="*/ 14783 w 123"/>
                    <a:gd name="T83" fmla="*/ 10628 h 93"/>
                    <a:gd name="T84" fmla="*/ 15338 w 123"/>
                    <a:gd name="T85" fmla="*/ 10628 h 93"/>
                    <a:gd name="T86" fmla="*/ 16422 w 123"/>
                    <a:gd name="T87" fmla="*/ 10180 h 93"/>
                    <a:gd name="T88" fmla="*/ 16422 w 123"/>
                    <a:gd name="T89" fmla="*/ 9469 h 93"/>
                    <a:gd name="T90" fmla="*/ 16555 w 123"/>
                    <a:gd name="T91" fmla="*/ 8544 h 93"/>
                    <a:gd name="T92" fmla="*/ 16422 w 123"/>
                    <a:gd name="T93" fmla="*/ 7048 h 93"/>
                    <a:gd name="T94" fmla="*/ 15338 w 123"/>
                    <a:gd name="T95" fmla="*/ 5553 h 93"/>
                    <a:gd name="T96" fmla="*/ 14916 w 123"/>
                    <a:gd name="T97" fmla="*/ 4959 h 93"/>
                    <a:gd name="T98" fmla="*/ 14916 w 123"/>
                    <a:gd name="T99" fmla="*/ 4389 h 93"/>
                    <a:gd name="T100" fmla="*/ 13966 w 123"/>
                    <a:gd name="T101" fmla="*/ 3346 h 93"/>
                    <a:gd name="T102" fmla="*/ 13436 w 123"/>
                    <a:gd name="T103" fmla="*/ 2776 h 93"/>
                    <a:gd name="T104" fmla="*/ 12486 w 123"/>
                    <a:gd name="T105" fmla="*/ 925 h 93"/>
                    <a:gd name="T106" fmla="*/ 12198 w 123"/>
                    <a:gd name="T107" fmla="*/ 687 h 93"/>
                    <a:gd name="T108" fmla="*/ 11931 w 123"/>
                    <a:gd name="T109" fmla="*/ 117 h 93"/>
                    <a:gd name="T110" fmla="*/ 11114 w 123"/>
                    <a:gd name="T111" fmla="*/ 117 h 93"/>
                    <a:gd name="T112" fmla="*/ 11114 w 123"/>
                    <a:gd name="T113" fmla="*/ 809 h 93"/>
                    <a:gd name="T114" fmla="*/ 10852 w 123"/>
                    <a:gd name="T115" fmla="*/ 925 h 93"/>
                    <a:gd name="T116" fmla="*/ 5282 w 123"/>
                    <a:gd name="T117" fmla="*/ 809 h 93"/>
                    <a:gd name="T118" fmla="*/ 5148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7" name="Freeform 9"/>
                <p:cNvSpPr>
                  <a:spLocks/>
                </p:cNvSpPr>
                <p:nvPr/>
              </p:nvSpPr>
              <p:spPr bwMode="auto">
                <a:xfrm>
                  <a:off x="1492"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8" name="Freeform 10"/>
                <p:cNvSpPr>
                  <a:spLocks/>
                </p:cNvSpPr>
                <p:nvPr/>
              </p:nvSpPr>
              <p:spPr bwMode="auto">
                <a:xfrm>
                  <a:off x="2357"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9" name="Freeform 11"/>
                <p:cNvSpPr>
                  <a:spLocks/>
                </p:cNvSpPr>
                <p:nvPr/>
              </p:nvSpPr>
              <p:spPr bwMode="auto">
                <a:xfrm>
                  <a:off x="2435"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6350" name="Freeform 12"/>
                <p:cNvSpPr>
                  <a:spLocks/>
                </p:cNvSpPr>
                <p:nvPr/>
              </p:nvSpPr>
              <p:spPr bwMode="auto">
                <a:xfrm>
                  <a:off x="2368" y="2218"/>
                  <a:ext cx="486" cy="478"/>
                </a:xfrm>
                <a:custGeom>
                  <a:avLst/>
                  <a:gdLst>
                    <a:gd name="T0" fmla="*/ 1755 w 95"/>
                    <a:gd name="T1" fmla="*/ 0 h 98"/>
                    <a:gd name="T2" fmla="*/ 0 w 95"/>
                    <a:gd name="T3" fmla="*/ 11135 h 98"/>
                    <a:gd name="T4" fmla="*/ 0 w 95"/>
                    <a:gd name="T5" fmla="*/ 11135 h 98"/>
                    <a:gd name="T6" fmla="*/ 1596 w 95"/>
                    <a:gd name="T7" fmla="*/ 11370 h 98"/>
                    <a:gd name="T8" fmla="*/ 1755 w 95"/>
                    <a:gd name="T9" fmla="*/ 10443 h 98"/>
                    <a:gd name="T10" fmla="*/ 4947 w 95"/>
                    <a:gd name="T11" fmla="*/ 10799 h 98"/>
                    <a:gd name="T12" fmla="*/ 4947 w 95"/>
                    <a:gd name="T13" fmla="*/ 10799 h 98"/>
                    <a:gd name="T14" fmla="*/ 4814 w 95"/>
                    <a:gd name="T15" fmla="*/ 10682 h 98"/>
                    <a:gd name="T16" fmla="*/ 4947 w 95"/>
                    <a:gd name="T17" fmla="*/ 10565 h 98"/>
                    <a:gd name="T18" fmla="*/ 4814 w 95"/>
                    <a:gd name="T19" fmla="*/ 10443 h 98"/>
                    <a:gd name="T20" fmla="*/ 4814 w 95"/>
                    <a:gd name="T21" fmla="*/ 10443 h 98"/>
                    <a:gd name="T22" fmla="*/ 4814 w 95"/>
                    <a:gd name="T23" fmla="*/ 10443 h 98"/>
                    <a:gd name="T24" fmla="*/ 11649 w 95"/>
                    <a:gd name="T25" fmla="*/ 10896 h 98"/>
                    <a:gd name="T26" fmla="*/ 12457 w 95"/>
                    <a:gd name="T27" fmla="*/ 2092 h 98"/>
                    <a:gd name="T28" fmla="*/ 12590 w 95"/>
                    <a:gd name="T29" fmla="*/ 2092 h 98"/>
                    <a:gd name="T30" fmla="*/ 12718 w 95"/>
                    <a:gd name="T31" fmla="*/ 1049 h 98"/>
                    <a:gd name="T32" fmla="*/ 1755 w 95"/>
                    <a:gd name="T33" fmla="*/ 0 h 98"/>
                    <a:gd name="T34" fmla="*/ 175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1" name="Freeform 13"/>
                <p:cNvSpPr>
                  <a:spLocks/>
                </p:cNvSpPr>
                <p:nvPr/>
              </p:nvSpPr>
              <p:spPr bwMode="auto">
                <a:xfrm>
                  <a:off x="2553"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2" name="Freeform 14"/>
                <p:cNvSpPr>
                  <a:spLocks/>
                </p:cNvSpPr>
                <p:nvPr/>
              </p:nvSpPr>
              <p:spPr bwMode="auto">
                <a:xfrm>
                  <a:off x="4373"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3" name="Freeform 15"/>
                <p:cNvSpPr>
                  <a:spLocks/>
                </p:cNvSpPr>
                <p:nvPr/>
              </p:nvSpPr>
              <p:spPr bwMode="auto">
                <a:xfrm>
                  <a:off x="4721"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4" name="Freeform 16"/>
                <p:cNvSpPr>
                  <a:spLocks/>
                </p:cNvSpPr>
                <p:nvPr/>
              </p:nvSpPr>
              <p:spPr bwMode="auto">
                <a:xfrm>
                  <a:off x="2096" y="1760"/>
                  <a:ext cx="390" cy="458"/>
                </a:xfrm>
                <a:custGeom>
                  <a:avLst/>
                  <a:gdLst>
                    <a:gd name="T0" fmla="*/ 8929 w 76"/>
                    <a:gd name="T1" fmla="*/ 10875 h 94"/>
                    <a:gd name="T2" fmla="*/ 10268 w 76"/>
                    <a:gd name="T3" fmla="*/ 3133 h 94"/>
                    <a:gd name="T4" fmla="*/ 6897 w 76"/>
                    <a:gd name="T5" fmla="*/ 2660 h 94"/>
                    <a:gd name="T6" fmla="*/ 7164 w 76"/>
                    <a:gd name="T7" fmla="*/ 687 h 94"/>
                    <a:gd name="T8" fmla="*/ 2160 w 76"/>
                    <a:gd name="T9" fmla="*/ 0 h 94"/>
                    <a:gd name="T10" fmla="*/ 0 w 76"/>
                    <a:gd name="T11" fmla="*/ 9711 h 94"/>
                    <a:gd name="T12" fmla="*/ 0 w 76"/>
                    <a:gd name="T13" fmla="*/ 9711 h 94"/>
                    <a:gd name="T14" fmla="*/ 8929 w 76"/>
                    <a:gd name="T15" fmla="*/ 10875 h 94"/>
                    <a:gd name="T16" fmla="*/ 8929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5" name="Freeform 18"/>
                <p:cNvSpPr>
                  <a:spLocks/>
                </p:cNvSpPr>
                <p:nvPr/>
              </p:nvSpPr>
              <p:spPr bwMode="auto">
                <a:xfrm>
                  <a:off x="1537" y="1282"/>
                  <a:ext cx="555" cy="439"/>
                </a:xfrm>
                <a:custGeom>
                  <a:avLst/>
                  <a:gdLst>
                    <a:gd name="T0" fmla="*/ 0 w 108"/>
                    <a:gd name="T1" fmla="*/ 7780 h 90"/>
                    <a:gd name="T2" fmla="*/ 0 w 108"/>
                    <a:gd name="T3" fmla="*/ 7185 h 90"/>
                    <a:gd name="T4" fmla="*/ 134 w 108"/>
                    <a:gd name="T5" fmla="*/ 6614 h 90"/>
                    <a:gd name="T6" fmla="*/ 262 w 108"/>
                    <a:gd name="T7" fmla="*/ 5927 h 90"/>
                    <a:gd name="T8" fmla="*/ 396 w 108"/>
                    <a:gd name="T9" fmla="*/ 5687 h 90"/>
                    <a:gd name="T10" fmla="*/ 689 w 108"/>
                    <a:gd name="T11" fmla="*/ 5448 h 90"/>
                    <a:gd name="T12" fmla="*/ 689 w 108"/>
                    <a:gd name="T13" fmla="*/ 5234 h 90"/>
                    <a:gd name="T14" fmla="*/ 1346 w 108"/>
                    <a:gd name="T15" fmla="*/ 4283 h 90"/>
                    <a:gd name="T16" fmla="*/ 2163 w 108"/>
                    <a:gd name="T17" fmla="*/ 2663 h 90"/>
                    <a:gd name="T18" fmla="*/ 2718 w 108"/>
                    <a:gd name="T19" fmla="*/ 1497 h 90"/>
                    <a:gd name="T20" fmla="*/ 3248 w 108"/>
                    <a:gd name="T21" fmla="*/ 356 h 90"/>
                    <a:gd name="T22" fmla="*/ 3248 w 108"/>
                    <a:gd name="T23" fmla="*/ 0 h 90"/>
                    <a:gd name="T24" fmla="*/ 3669 w 108"/>
                    <a:gd name="T25" fmla="*/ 0 h 90"/>
                    <a:gd name="T26" fmla="*/ 4065 w 108"/>
                    <a:gd name="T27" fmla="*/ 117 h 90"/>
                    <a:gd name="T28" fmla="*/ 4198 w 108"/>
                    <a:gd name="T29" fmla="*/ 239 h 90"/>
                    <a:gd name="T30" fmla="*/ 4753 w 108"/>
                    <a:gd name="T31" fmla="*/ 571 h 90"/>
                    <a:gd name="T32" fmla="*/ 4753 w 108"/>
                    <a:gd name="T33" fmla="*/ 927 h 90"/>
                    <a:gd name="T34" fmla="*/ 4887 w 108"/>
                    <a:gd name="T35" fmla="*/ 1619 h 90"/>
                    <a:gd name="T36" fmla="*/ 5838 w 108"/>
                    <a:gd name="T37" fmla="*/ 1854 h 90"/>
                    <a:gd name="T38" fmla="*/ 6521 w 108"/>
                    <a:gd name="T39" fmla="*/ 1854 h 90"/>
                    <a:gd name="T40" fmla="*/ 7343 w 108"/>
                    <a:gd name="T41" fmla="*/ 2093 h 90"/>
                    <a:gd name="T42" fmla="*/ 8263 w 108"/>
                    <a:gd name="T43" fmla="*/ 2093 h 90"/>
                    <a:gd name="T44" fmla="*/ 8818 w 108"/>
                    <a:gd name="T45" fmla="*/ 2215 h 90"/>
                    <a:gd name="T46" fmla="*/ 9214 w 108"/>
                    <a:gd name="T47" fmla="*/ 2093 h 90"/>
                    <a:gd name="T48" fmla="*/ 9641 w 108"/>
                    <a:gd name="T49" fmla="*/ 2215 h 90"/>
                    <a:gd name="T50" fmla="*/ 10036 w 108"/>
                    <a:gd name="T51" fmla="*/ 2093 h 90"/>
                    <a:gd name="T52" fmla="*/ 10324 w 108"/>
                    <a:gd name="T53" fmla="*/ 2215 h 90"/>
                    <a:gd name="T54" fmla="*/ 10720 w 108"/>
                    <a:gd name="T55" fmla="*/ 2215 h 90"/>
                    <a:gd name="T56" fmla="*/ 14101 w 108"/>
                    <a:gd name="T57" fmla="*/ 2785 h 90"/>
                    <a:gd name="T58" fmla="*/ 14260 w 108"/>
                    <a:gd name="T59" fmla="*/ 3141 h 90"/>
                    <a:gd name="T60" fmla="*/ 14656 w 108"/>
                    <a:gd name="T61" fmla="*/ 3258 h 90"/>
                    <a:gd name="T62" fmla="*/ 13839 w 108"/>
                    <a:gd name="T63" fmla="*/ 4639 h 90"/>
                    <a:gd name="T64" fmla="*/ 13705 w 108"/>
                    <a:gd name="T65" fmla="*/ 4878 h 90"/>
                    <a:gd name="T66" fmla="*/ 13310 w 108"/>
                    <a:gd name="T67" fmla="*/ 5117 h 90"/>
                    <a:gd name="T68" fmla="*/ 12755 w 108"/>
                    <a:gd name="T69" fmla="*/ 5927 h 90"/>
                    <a:gd name="T70" fmla="*/ 13150 w 108"/>
                    <a:gd name="T71" fmla="*/ 6161 h 90"/>
                    <a:gd name="T72" fmla="*/ 13150 w 108"/>
                    <a:gd name="T73" fmla="*/ 6375 h 90"/>
                    <a:gd name="T74" fmla="*/ 13017 w 108"/>
                    <a:gd name="T75" fmla="*/ 6497 h 90"/>
                    <a:gd name="T76" fmla="*/ 12888 w 108"/>
                    <a:gd name="T77" fmla="*/ 6970 h 90"/>
                    <a:gd name="T78" fmla="*/ 7051 w 108"/>
                    <a:gd name="T79" fmla="*/ 9399 h 90"/>
                    <a:gd name="T80" fmla="*/ 134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6" name="Freeform 21"/>
                <p:cNvSpPr>
                  <a:spLocks/>
                </p:cNvSpPr>
                <p:nvPr/>
              </p:nvSpPr>
              <p:spPr bwMode="auto">
                <a:xfrm>
                  <a:off x="1738"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7" name="Freeform 22"/>
                <p:cNvSpPr>
                  <a:spLocks/>
                </p:cNvSpPr>
                <p:nvPr/>
              </p:nvSpPr>
              <p:spPr bwMode="auto">
                <a:xfrm>
                  <a:off x="1968"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8" name="Freeform 23"/>
                <p:cNvSpPr>
                  <a:spLocks/>
                </p:cNvSpPr>
                <p:nvPr/>
              </p:nvSpPr>
              <p:spPr bwMode="auto">
                <a:xfrm>
                  <a:off x="3265" y="1248"/>
                  <a:ext cx="456" cy="487"/>
                </a:xfrm>
                <a:custGeom>
                  <a:avLst/>
                  <a:gdLst>
                    <a:gd name="T0" fmla="*/ 1076 w 89"/>
                    <a:gd name="T1" fmla="*/ 7967 h 100"/>
                    <a:gd name="T2" fmla="*/ 523 w 89"/>
                    <a:gd name="T3" fmla="*/ 7398 h 100"/>
                    <a:gd name="T4" fmla="*/ 943 w 89"/>
                    <a:gd name="T5" fmla="*/ 6925 h 100"/>
                    <a:gd name="T6" fmla="*/ 943 w 89"/>
                    <a:gd name="T7" fmla="*/ 6477 h 100"/>
                    <a:gd name="T8" fmla="*/ 681 w 89"/>
                    <a:gd name="T9" fmla="*/ 5430 h 100"/>
                    <a:gd name="T10" fmla="*/ 681 w 89"/>
                    <a:gd name="T11" fmla="*/ 4958 h 100"/>
                    <a:gd name="T12" fmla="*/ 523 w 89"/>
                    <a:gd name="T13" fmla="*/ 3818 h 100"/>
                    <a:gd name="T14" fmla="*/ 261 w 89"/>
                    <a:gd name="T15" fmla="*/ 3010 h 100"/>
                    <a:gd name="T16" fmla="*/ 0 w 89"/>
                    <a:gd name="T17" fmla="*/ 1851 h 100"/>
                    <a:gd name="T18" fmla="*/ 133 w 89"/>
                    <a:gd name="T19" fmla="*/ 1373 h 100"/>
                    <a:gd name="T20" fmla="*/ 0 w 89"/>
                    <a:gd name="T21" fmla="*/ 808 h 100"/>
                    <a:gd name="T22" fmla="*/ 3100 w 89"/>
                    <a:gd name="T23" fmla="*/ 356 h 100"/>
                    <a:gd name="T24" fmla="*/ 3361 w 89"/>
                    <a:gd name="T25" fmla="*/ 117 h 100"/>
                    <a:gd name="T26" fmla="*/ 3756 w 89"/>
                    <a:gd name="T27" fmla="*/ 570 h 100"/>
                    <a:gd name="T28" fmla="*/ 3756 w 89"/>
                    <a:gd name="T29" fmla="*/ 1164 h 100"/>
                    <a:gd name="T30" fmla="*/ 4304 w 89"/>
                    <a:gd name="T31" fmla="*/ 1373 h 100"/>
                    <a:gd name="T32" fmla="*/ 4570 w 89"/>
                    <a:gd name="T33" fmla="*/ 1495 h 100"/>
                    <a:gd name="T34" fmla="*/ 5118 w 89"/>
                    <a:gd name="T35" fmla="*/ 1495 h 100"/>
                    <a:gd name="T36" fmla="*/ 5252 w 89"/>
                    <a:gd name="T37" fmla="*/ 1612 h 100"/>
                    <a:gd name="T38" fmla="*/ 5774 w 89"/>
                    <a:gd name="T39" fmla="*/ 1495 h 100"/>
                    <a:gd name="T40" fmla="*/ 6850 w 89"/>
                    <a:gd name="T41" fmla="*/ 1612 h 100"/>
                    <a:gd name="T42" fmla="*/ 6983 w 89"/>
                    <a:gd name="T43" fmla="*/ 1734 h 100"/>
                    <a:gd name="T44" fmla="*/ 7142 w 89"/>
                    <a:gd name="T45" fmla="*/ 1734 h 100"/>
                    <a:gd name="T46" fmla="*/ 7270 w 89"/>
                    <a:gd name="T47" fmla="*/ 2089 h 100"/>
                    <a:gd name="T48" fmla="*/ 7665 w 89"/>
                    <a:gd name="T49" fmla="*/ 1967 h 100"/>
                    <a:gd name="T50" fmla="*/ 7926 w 89"/>
                    <a:gd name="T51" fmla="*/ 1967 h 100"/>
                    <a:gd name="T52" fmla="*/ 8346 w 89"/>
                    <a:gd name="T53" fmla="*/ 2206 h 100"/>
                    <a:gd name="T54" fmla="*/ 8613 w 89"/>
                    <a:gd name="T55" fmla="*/ 2420 h 100"/>
                    <a:gd name="T56" fmla="*/ 9135 w 89"/>
                    <a:gd name="T57" fmla="*/ 2420 h 100"/>
                    <a:gd name="T58" fmla="*/ 9817 w 89"/>
                    <a:gd name="T59" fmla="*/ 2089 h 100"/>
                    <a:gd name="T60" fmla="*/ 10893 w 89"/>
                    <a:gd name="T61" fmla="*/ 2299 h 100"/>
                    <a:gd name="T62" fmla="*/ 11159 w 89"/>
                    <a:gd name="T63" fmla="*/ 2299 h 100"/>
                    <a:gd name="T64" fmla="*/ 11579 w 89"/>
                    <a:gd name="T65" fmla="*/ 2420 h 100"/>
                    <a:gd name="T66" fmla="*/ 11707 w 89"/>
                    <a:gd name="T67" fmla="*/ 2537 h 100"/>
                    <a:gd name="T68" fmla="*/ 10893 w 89"/>
                    <a:gd name="T69" fmla="*/ 2893 h 100"/>
                    <a:gd name="T70" fmla="*/ 10498 w 89"/>
                    <a:gd name="T71" fmla="*/ 3224 h 100"/>
                    <a:gd name="T72" fmla="*/ 9817 w 89"/>
                    <a:gd name="T73" fmla="*/ 3463 h 100"/>
                    <a:gd name="T74" fmla="*/ 7926 w 89"/>
                    <a:gd name="T75" fmla="*/ 5075 h 100"/>
                    <a:gd name="T76" fmla="*/ 7665 w 89"/>
                    <a:gd name="T77" fmla="*/ 5313 h 100"/>
                    <a:gd name="T78" fmla="*/ 7665 w 89"/>
                    <a:gd name="T79" fmla="*/ 6477 h 100"/>
                    <a:gd name="T80" fmla="*/ 6983 w 89"/>
                    <a:gd name="T81" fmla="*/ 6808 h 100"/>
                    <a:gd name="T82" fmla="*/ 6983 w 89"/>
                    <a:gd name="T83" fmla="*/ 7042 h 100"/>
                    <a:gd name="T84" fmla="*/ 6983 w 89"/>
                    <a:gd name="T85" fmla="*/ 7519 h 100"/>
                    <a:gd name="T86" fmla="*/ 7142 w 89"/>
                    <a:gd name="T87" fmla="*/ 7967 h 100"/>
                    <a:gd name="T88" fmla="*/ 6983 w 89"/>
                    <a:gd name="T89" fmla="*/ 8445 h 100"/>
                    <a:gd name="T90" fmla="*/ 7142 w 89"/>
                    <a:gd name="T91" fmla="*/ 9131 h 100"/>
                    <a:gd name="T92" fmla="*/ 7404 w 89"/>
                    <a:gd name="T93" fmla="*/ 9248 h 100"/>
                    <a:gd name="T94" fmla="*/ 7798 w 89"/>
                    <a:gd name="T95" fmla="*/ 9346 h 100"/>
                    <a:gd name="T96" fmla="*/ 7926 w 89"/>
                    <a:gd name="T97" fmla="*/ 9579 h 100"/>
                    <a:gd name="T98" fmla="*/ 8613 w 89"/>
                    <a:gd name="T99" fmla="*/ 10057 h 100"/>
                    <a:gd name="T100" fmla="*/ 9689 w 89"/>
                    <a:gd name="T101" fmla="*/ 10626 h 100"/>
                    <a:gd name="T102" fmla="*/ 9689 w 89"/>
                    <a:gd name="T103" fmla="*/ 10982 h 100"/>
                    <a:gd name="T104" fmla="*/ 1076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9" name="Freeform 24"/>
                <p:cNvSpPr>
                  <a:spLocks/>
                </p:cNvSpPr>
                <p:nvPr/>
              </p:nvSpPr>
              <p:spPr bwMode="auto">
                <a:xfrm>
                  <a:off x="3634"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0" name="Freeform 26"/>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1" name="Freeform 27"/>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2" name="Freeform 28"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6363" name="Freeform 29"/>
                <p:cNvSpPr>
                  <a:spLocks/>
                </p:cNvSpPr>
                <p:nvPr/>
              </p:nvSpPr>
              <p:spPr bwMode="auto">
                <a:xfrm>
                  <a:off x="4333" y="1721"/>
                  <a:ext cx="403" cy="249"/>
                </a:xfrm>
                <a:custGeom>
                  <a:avLst/>
                  <a:gdLst>
                    <a:gd name="T0" fmla="*/ 2525 w 79"/>
                    <a:gd name="T1" fmla="*/ 5698 h 51"/>
                    <a:gd name="T2" fmla="*/ 7310 w 79"/>
                    <a:gd name="T3" fmla="*/ 4887 h 51"/>
                    <a:gd name="T4" fmla="*/ 8769 w 79"/>
                    <a:gd name="T5" fmla="*/ 4648 h 51"/>
                    <a:gd name="T6" fmla="*/ 8902 w 79"/>
                    <a:gd name="T7" fmla="*/ 4648 h 51"/>
                    <a:gd name="T8" fmla="*/ 8902 w 79"/>
                    <a:gd name="T9" fmla="*/ 4531 h 51"/>
                    <a:gd name="T10" fmla="*/ 8902 w 79"/>
                    <a:gd name="T11" fmla="*/ 4433 h 51"/>
                    <a:gd name="T12" fmla="*/ 9029 w 79"/>
                    <a:gd name="T13" fmla="*/ 4316 h 51"/>
                    <a:gd name="T14" fmla="*/ 9289 w 79"/>
                    <a:gd name="T15" fmla="*/ 4316 h 51"/>
                    <a:gd name="T16" fmla="*/ 9422 w 79"/>
                    <a:gd name="T17" fmla="*/ 4316 h 51"/>
                    <a:gd name="T18" fmla="*/ 9810 w 79"/>
                    <a:gd name="T19" fmla="*/ 4077 h 51"/>
                    <a:gd name="T20" fmla="*/ 9810 w 79"/>
                    <a:gd name="T21" fmla="*/ 3838 h 51"/>
                    <a:gd name="T22" fmla="*/ 10228 w 79"/>
                    <a:gd name="T23" fmla="*/ 3598 h 51"/>
                    <a:gd name="T24" fmla="*/ 10488 w 79"/>
                    <a:gd name="T25" fmla="*/ 3481 h 51"/>
                    <a:gd name="T26" fmla="*/ 10488 w 79"/>
                    <a:gd name="T27" fmla="*/ 3383 h 51"/>
                    <a:gd name="T28" fmla="*/ 10228 w 79"/>
                    <a:gd name="T29" fmla="*/ 3266 h 51"/>
                    <a:gd name="T30" fmla="*/ 10095 w 79"/>
                    <a:gd name="T31" fmla="*/ 3144 h 51"/>
                    <a:gd name="T32" fmla="*/ 9968 w 79"/>
                    <a:gd name="T33" fmla="*/ 3144 h 51"/>
                    <a:gd name="T34" fmla="*/ 9968 w 79"/>
                    <a:gd name="T35" fmla="*/ 3027 h 51"/>
                    <a:gd name="T36" fmla="*/ 9682 w 79"/>
                    <a:gd name="T37" fmla="*/ 3027 h 51"/>
                    <a:gd name="T38" fmla="*/ 9682 w 79"/>
                    <a:gd name="T39" fmla="*/ 2788 h 51"/>
                    <a:gd name="T40" fmla="*/ 9422 w 79"/>
                    <a:gd name="T41" fmla="*/ 2788 h 51"/>
                    <a:gd name="T42" fmla="*/ 9422 w 79"/>
                    <a:gd name="T43" fmla="*/ 2671 h 51"/>
                    <a:gd name="T44" fmla="*/ 9422 w 79"/>
                    <a:gd name="T45" fmla="*/ 2334 h 51"/>
                    <a:gd name="T46" fmla="*/ 9550 w 79"/>
                    <a:gd name="T47" fmla="*/ 2334 h 51"/>
                    <a:gd name="T48" fmla="*/ 9422 w 79"/>
                    <a:gd name="T49" fmla="*/ 2099 h 51"/>
                    <a:gd name="T50" fmla="*/ 9289 w 79"/>
                    <a:gd name="T51" fmla="*/ 1977 h 51"/>
                    <a:gd name="T52" fmla="*/ 9289 w 79"/>
                    <a:gd name="T53" fmla="*/ 1977 h 51"/>
                    <a:gd name="T54" fmla="*/ 9422 w 79"/>
                    <a:gd name="T55" fmla="*/ 1860 h 51"/>
                    <a:gd name="T56" fmla="*/ 9550 w 79"/>
                    <a:gd name="T57" fmla="*/ 1738 h 51"/>
                    <a:gd name="T58" fmla="*/ 9682 w 79"/>
                    <a:gd name="T59" fmla="*/ 1406 h 51"/>
                    <a:gd name="T60" fmla="*/ 9682 w 79"/>
                    <a:gd name="T61" fmla="*/ 1289 h 51"/>
                    <a:gd name="T62" fmla="*/ 9810 w 79"/>
                    <a:gd name="T63" fmla="*/ 1167 h 51"/>
                    <a:gd name="T64" fmla="*/ 9810 w 79"/>
                    <a:gd name="T65" fmla="*/ 1050 h 51"/>
                    <a:gd name="T66" fmla="*/ 9682 w 79"/>
                    <a:gd name="T67" fmla="*/ 1050 h 51"/>
                    <a:gd name="T68" fmla="*/ 9289 w 79"/>
                    <a:gd name="T69" fmla="*/ 928 h 51"/>
                    <a:gd name="T70" fmla="*/ 9289 w 79"/>
                    <a:gd name="T71" fmla="*/ 928 h 51"/>
                    <a:gd name="T72" fmla="*/ 9162 w 79"/>
                    <a:gd name="T73" fmla="*/ 810 h 51"/>
                    <a:gd name="T74" fmla="*/ 9162 w 79"/>
                    <a:gd name="T75" fmla="*/ 693 h 51"/>
                    <a:gd name="T76" fmla="*/ 8902 w 79"/>
                    <a:gd name="T77" fmla="*/ 356 h 51"/>
                    <a:gd name="T78" fmla="*/ 8769 w 79"/>
                    <a:gd name="T79" fmla="*/ 356 h 51"/>
                    <a:gd name="T80" fmla="*/ 8769 w 79"/>
                    <a:gd name="T81" fmla="*/ 239 h 51"/>
                    <a:gd name="T82" fmla="*/ 8642 w 79"/>
                    <a:gd name="T83" fmla="*/ 239 h 51"/>
                    <a:gd name="T84" fmla="*/ 8642 w 79"/>
                    <a:gd name="T85" fmla="*/ 239 h 51"/>
                    <a:gd name="T86" fmla="*/ 8642 w 79"/>
                    <a:gd name="T87" fmla="*/ 117 h 51"/>
                    <a:gd name="T88" fmla="*/ 8483 w 79"/>
                    <a:gd name="T89" fmla="*/ 0 h 51"/>
                    <a:gd name="T90" fmla="*/ 1199 w 79"/>
                    <a:gd name="T91" fmla="*/ 1289 h 51"/>
                    <a:gd name="T92" fmla="*/ 1066 w 79"/>
                    <a:gd name="T93" fmla="*/ 810 h 51"/>
                    <a:gd name="T94" fmla="*/ 678 w 79"/>
                    <a:gd name="T95" fmla="*/ 1167 h 51"/>
                    <a:gd name="T96" fmla="*/ 678 w 79"/>
                    <a:gd name="T97" fmla="*/ 1167 h 51"/>
                    <a:gd name="T98" fmla="*/ 520 w 79"/>
                    <a:gd name="T99" fmla="*/ 1050 h 51"/>
                    <a:gd name="T100" fmla="*/ 520 w 79"/>
                    <a:gd name="T101" fmla="*/ 1050 h 51"/>
                    <a:gd name="T102" fmla="*/ 393 w 79"/>
                    <a:gd name="T103" fmla="*/ 1289 h 51"/>
                    <a:gd name="T104" fmla="*/ 133 w 79"/>
                    <a:gd name="T105" fmla="*/ 1504 h 51"/>
                    <a:gd name="T106" fmla="*/ 0 w 79"/>
                    <a:gd name="T107" fmla="*/ 1621 h 51"/>
                    <a:gd name="T108" fmla="*/ 520 w 79"/>
                    <a:gd name="T109" fmla="*/ 4194 h 51"/>
                    <a:gd name="T110" fmla="*/ 806 w 79"/>
                    <a:gd name="T111" fmla="*/ 5937 h 51"/>
                    <a:gd name="T112" fmla="*/ 2525 w 79"/>
                    <a:gd name="T113" fmla="*/ 5698 h 51"/>
                    <a:gd name="T114" fmla="*/ 2525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4" name="Freeform 30"/>
                <p:cNvSpPr>
                  <a:spLocks/>
                </p:cNvSpPr>
                <p:nvPr/>
              </p:nvSpPr>
              <p:spPr bwMode="auto">
                <a:xfrm>
                  <a:off x="4198"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5" name="Freeform 32"/>
                <p:cNvSpPr>
                  <a:spLocks/>
                </p:cNvSpPr>
                <p:nvPr/>
              </p:nvSpPr>
              <p:spPr bwMode="auto">
                <a:xfrm>
                  <a:off x="2808"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6" name="Freeform 33"/>
                <p:cNvSpPr>
                  <a:spLocks/>
                </p:cNvSpPr>
                <p:nvPr/>
              </p:nvSpPr>
              <p:spPr bwMode="auto">
                <a:xfrm>
                  <a:off x="2849"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7" name="Freeform 3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8" name="Freeform 35"/>
                <p:cNvSpPr>
                  <a:spLocks/>
                </p:cNvSpPr>
                <p:nvPr/>
              </p:nvSpPr>
              <p:spPr bwMode="auto">
                <a:xfrm>
                  <a:off x="3787" y="2057"/>
                  <a:ext cx="510" cy="249"/>
                </a:xfrm>
                <a:custGeom>
                  <a:avLst/>
                  <a:gdLst>
                    <a:gd name="T0" fmla="*/ 2735 w 99"/>
                    <a:gd name="T1" fmla="*/ 5698 h 51"/>
                    <a:gd name="T2" fmla="*/ 2602 w 99"/>
                    <a:gd name="T3" fmla="*/ 5458 h 51"/>
                    <a:gd name="T4" fmla="*/ 2998 w 99"/>
                    <a:gd name="T5" fmla="*/ 5458 h 51"/>
                    <a:gd name="T6" fmla="*/ 10932 w 99"/>
                    <a:gd name="T7" fmla="*/ 4765 h 51"/>
                    <a:gd name="T8" fmla="*/ 11622 w 99"/>
                    <a:gd name="T9" fmla="*/ 4433 h 51"/>
                    <a:gd name="T10" fmla="*/ 12152 w 99"/>
                    <a:gd name="T11" fmla="*/ 4077 h 51"/>
                    <a:gd name="T12" fmla="*/ 12152 w 99"/>
                    <a:gd name="T13" fmla="*/ 3838 h 51"/>
                    <a:gd name="T14" fmla="*/ 12312 w 99"/>
                    <a:gd name="T15" fmla="*/ 3598 h 51"/>
                    <a:gd name="T16" fmla="*/ 13533 w 99"/>
                    <a:gd name="T17" fmla="*/ 2671 h 51"/>
                    <a:gd name="T18" fmla="*/ 13404 w 99"/>
                    <a:gd name="T19" fmla="*/ 2549 h 51"/>
                    <a:gd name="T20" fmla="*/ 13270 w 99"/>
                    <a:gd name="T21" fmla="*/ 2456 h 51"/>
                    <a:gd name="T22" fmla="*/ 12977 w 99"/>
                    <a:gd name="T23" fmla="*/ 2334 h 51"/>
                    <a:gd name="T24" fmla="*/ 12843 w 99"/>
                    <a:gd name="T25" fmla="*/ 2334 h 51"/>
                    <a:gd name="T26" fmla="*/ 12312 w 99"/>
                    <a:gd name="T27" fmla="*/ 1621 h 51"/>
                    <a:gd name="T28" fmla="*/ 12152 w 99"/>
                    <a:gd name="T29" fmla="*/ 1406 h 51"/>
                    <a:gd name="T30" fmla="*/ 12152 w 99"/>
                    <a:gd name="T31" fmla="*/ 928 h 51"/>
                    <a:gd name="T32" fmla="*/ 11890 w 99"/>
                    <a:gd name="T33" fmla="*/ 810 h 51"/>
                    <a:gd name="T34" fmla="*/ 11493 w 99"/>
                    <a:gd name="T35" fmla="*/ 478 h 51"/>
                    <a:gd name="T36" fmla="*/ 11199 w 99"/>
                    <a:gd name="T37" fmla="*/ 478 h 51"/>
                    <a:gd name="T38" fmla="*/ 11065 w 99"/>
                    <a:gd name="T39" fmla="*/ 693 h 51"/>
                    <a:gd name="T40" fmla="*/ 10669 w 99"/>
                    <a:gd name="T41" fmla="*/ 693 h 51"/>
                    <a:gd name="T42" fmla="*/ 10241 w 99"/>
                    <a:gd name="T43" fmla="*/ 693 h 51"/>
                    <a:gd name="T44" fmla="*/ 9711 w 99"/>
                    <a:gd name="T45" fmla="*/ 571 h 51"/>
                    <a:gd name="T46" fmla="*/ 9025 w 99"/>
                    <a:gd name="T47" fmla="*/ 478 h 51"/>
                    <a:gd name="T48" fmla="*/ 8624 w 99"/>
                    <a:gd name="T49" fmla="*/ 0 h 51"/>
                    <a:gd name="T50" fmla="*/ 8335 w 99"/>
                    <a:gd name="T51" fmla="*/ 117 h 51"/>
                    <a:gd name="T52" fmla="*/ 7933 w 99"/>
                    <a:gd name="T53" fmla="*/ 0 h 51"/>
                    <a:gd name="T54" fmla="*/ 7933 w 99"/>
                    <a:gd name="T55" fmla="*/ 239 h 51"/>
                    <a:gd name="T56" fmla="*/ 7933 w 99"/>
                    <a:gd name="T57" fmla="*/ 693 h 51"/>
                    <a:gd name="T58" fmla="*/ 7511 w 99"/>
                    <a:gd name="T59" fmla="*/ 928 h 51"/>
                    <a:gd name="T60" fmla="*/ 6980 w 99"/>
                    <a:gd name="T61" fmla="*/ 928 h 51"/>
                    <a:gd name="T62" fmla="*/ 6290 w 99"/>
                    <a:gd name="T63" fmla="*/ 2099 h 51"/>
                    <a:gd name="T64" fmla="*/ 5734 w 99"/>
                    <a:gd name="T65" fmla="*/ 2456 h 51"/>
                    <a:gd name="T66" fmla="*/ 5332 w 99"/>
                    <a:gd name="T67" fmla="*/ 2217 h 51"/>
                    <a:gd name="T68" fmla="*/ 5069 w 99"/>
                    <a:gd name="T69" fmla="*/ 2788 h 51"/>
                    <a:gd name="T70" fmla="*/ 4775 w 99"/>
                    <a:gd name="T71" fmla="*/ 2788 h 51"/>
                    <a:gd name="T72" fmla="*/ 4379 w 99"/>
                    <a:gd name="T73" fmla="*/ 2671 h 51"/>
                    <a:gd name="T74" fmla="*/ 4111 w 99"/>
                    <a:gd name="T75" fmla="*/ 3027 h 51"/>
                    <a:gd name="T76" fmla="*/ 3555 w 99"/>
                    <a:gd name="T77" fmla="*/ 2788 h 51"/>
                    <a:gd name="T78" fmla="*/ 2735 w 99"/>
                    <a:gd name="T79" fmla="*/ 2910 h 51"/>
                    <a:gd name="T80" fmla="*/ 2735 w 99"/>
                    <a:gd name="T81" fmla="*/ 3144 h 51"/>
                    <a:gd name="T82" fmla="*/ 2468 w 99"/>
                    <a:gd name="T83" fmla="*/ 3144 h 51"/>
                    <a:gd name="T84" fmla="*/ 2468 w 99"/>
                    <a:gd name="T85" fmla="*/ 3144 h 51"/>
                    <a:gd name="T86" fmla="*/ 2334 w 99"/>
                    <a:gd name="T87" fmla="*/ 3481 h 51"/>
                    <a:gd name="T88" fmla="*/ 2334 w 99"/>
                    <a:gd name="T89" fmla="*/ 3481 h 51"/>
                    <a:gd name="T90" fmla="*/ 2468 w 99"/>
                    <a:gd name="T91" fmla="*/ 3838 h 51"/>
                    <a:gd name="T92" fmla="*/ 1643 w 99"/>
                    <a:gd name="T93" fmla="*/ 3955 h 51"/>
                    <a:gd name="T94" fmla="*/ 1777 w 99"/>
                    <a:gd name="T95" fmla="*/ 4648 h 51"/>
                    <a:gd name="T96" fmla="*/ 1381 w 99"/>
                    <a:gd name="T97" fmla="*/ 4531 h 51"/>
                    <a:gd name="T98" fmla="*/ 824 w 99"/>
                    <a:gd name="T99" fmla="*/ 4433 h 51"/>
                    <a:gd name="T100" fmla="*/ 556 w 99"/>
                    <a:gd name="T101" fmla="*/ 4887 h 51"/>
                    <a:gd name="T102" fmla="*/ 556 w 99"/>
                    <a:gd name="T103" fmla="*/ 4887 h 51"/>
                    <a:gd name="T104" fmla="*/ 690 w 99"/>
                    <a:gd name="T105" fmla="*/ 5126 h 51"/>
                    <a:gd name="T106" fmla="*/ 397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9" name="Freeform 36" descr="20%"/>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0" name="Freeform 37" descr="20%"/>
                <p:cNvSpPr>
                  <a:spLocks/>
                </p:cNvSpPr>
                <p:nvPr/>
              </p:nvSpPr>
              <p:spPr bwMode="auto">
                <a:xfrm>
                  <a:off x="3890"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1" name="Freeform 38"/>
                <p:cNvSpPr>
                  <a:spLocks/>
                </p:cNvSpPr>
                <p:nvPr/>
              </p:nvSpPr>
              <p:spPr bwMode="auto">
                <a:xfrm>
                  <a:off x="4142"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2" name="Freeform 39"/>
                <p:cNvSpPr>
                  <a:spLocks/>
                </p:cNvSpPr>
                <p:nvPr/>
              </p:nvSpPr>
              <p:spPr bwMode="auto">
                <a:xfrm>
                  <a:off x="3433"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6373" name="Group 40"/>
                <p:cNvGrpSpPr>
                  <a:grpSpLocks/>
                </p:cNvGrpSpPr>
                <p:nvPr/>
              </p:nvGrpSpPr>
              <p:grpSpPr bwMode="auto">
                <a:xfrm>
                  <a:off x="728" y="2448"/>
                  <a:ext cx="1266" cy="876"/>
                  <a:chOff x="768" y="2832"/>
                  <a:chExt cx="1203" cy="876"/>
                </a:xfrm>
              </p:grpSpPr>
              <p:sp>
                <p:nvSpPr>
                  <p:cNvPr id="56396" name="Freeform 41"/>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7" name="Freeform 42"/>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6398" name="Freeform 43"/>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9" name="Freeform 44"/>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0" name="Freeform 45"/>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1" name="Freeform 46"/>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2" name="Freeform 47"/>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3" name="Freeform 48"/>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4" name="Freeform 49"/>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5" name="Freeform 50"/>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6" name="Freeform 51"/>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7" name="Freeform 52"/>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8" name="Freeform 53"/>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9" name="Freeform 54"/>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10" name="Freeform 55"/>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6374" name="Group 56"/>
                <p:cNvGrpSpPr>
                  <a:grpSpLocks/>
                </p:cNvGrpSpPr>
                <p:nvPr/>
              </p:nvGrpSpPr>
              <p:grpSpPr bwMode="auto">
                <a:xfrm>
                  <a:off x="3669" y="1384"/>
                  <a:ext cx="523" cy="468"/>
                  <a:chOff x="3562" y="1636"/>
                  <a:chExt cx="497" cy="468"/>
                </a:xfrm>
              </p:grpSpPr>
              <p:sp>
                <p:nvSpPr>
                  <p:cNvPr id="56394" name="Freeform 57"/>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5" name="Freeform 58"/>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6375" name="Freeform 59"/>
                <p:cNvSpPr>
                  <a:spLocks/>
                </p:cNvSpPr>
                <p:nvPr/>
              </p:nvSpPr>
              <p:spPr bwMode="auto">
                <a:xfrm>
                  <a:off x="3880"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6" name="Freeform 60"/>
                <p:cNvSpPr>
                  <a:spLocks/>
                </p:cNvSpPr>
                <p:nvPr/>
              </p:nvSpPr>
              <p:spPr bwMode="auto">
                <a:xfrm>
                  <a:off x="4234"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7" name="Freeform 61"/>
                <p:cNvSpPr>
                  <a:spLocks/>
                </p:cNvSpPr>
                <p:nvPr/>
              </p:nvSpPr>
              <p:spPr bwMode="auto">
                <a:xfrm>
                  <a:off x="4074"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8" name="Freeform 62"/>
                <p:cNvSpPr>
                  <a:spLocks/>
                </p:cNvSpPr>
                <p:nvPr/>
              </p:nvSpPr>
              <p:spPr bwMode="auto">
                <a:xfrm>
                  <a:off x="4428" y="1916"/>
                  <a:ext cx="319" cy="141"/>
                </a:xfrm>
                <a:custGeom>
                  <a:avLst/>
                  <a:gdLst>
                    <a:gd name="T0" fmla="*/ 4898 w 62"/>
                    <a:gd name="T1" fmla="*/ 238 h 29"/>
                    <a:gd name="T2" fmla="*/ 262 w 62"/>
                    <a:gd name="T3" fmla="*/ 1964 h 29"/>
                    <a:gd name="T4" fmla="*/ 556 w 62"/>
                    <a:gd name="T5" fmla="*/ 1843 h 29"/>
                    <a:gd name="T6" fmla="*/ 1086 w 62"/>
                    <a:gd name="T7" fmla="*/ 1488 h 29"/>
                    <a:gd name="T8" fmla="*/ 1348 w 62"/>
                    <a:gd name="T9" fmla="*/ 1254 h 29"/>
                    <a:gd name="T10" fmla="*/ 1508 w 62"/>
                    <a:gd name="T11" fmla="*/ 1157 h 29"/>
                    <a:gd name="T12" fmla="*/ 1904 w 62"/>
                    <a:gd name="T13" fmla="*/ 1040 h 29"/>
                    <a:gd name="T14" fmla="*/ 2593 w 62"/>
                    <a:gd name="T15" fmla="*/ 802 h 29"/>
                    <a:gd name="T16" fmla="*/ 2861 w 62"/>
                    <a:gd name="T17" fmla="*/ 924 h 29"/>
                    <a:gd name="T18" fmla="*/ 3123 w 62"/>
                    <a:gd name="T19" fmla="*/ 924 h 29"/>
                    <a:gd name="T20" fmla="*/ 3416 w 62"/>
                    <a:gd name="T21" fmla="*/ 1371 h 29"/>
                    <a:gd name="T22" fmla="*/ 3679 w 62"/>
                    <a:gd name="T23" fmla="*/ 1371 h 29"/>
                    <a:gd name="T24" fmla="*/ 3679 w 62"/>
                    <a:gd name="T25" fmla="*/ 1609 h 29"/>
                    <a:gd name="T26" fmla="*/ 4234 w 62"/>
                    <a:gd name="T27" fmla="*/ 1726 h 29"/>
                    <a:gd name="T28" fmla="*/ 4631 w 62"/>
                    <a:gd name="T29" fmla="*/ 1964 h 29"/>
                    <a:gd name="T30" fmla="*/ 4764 w 62"/>
                    <a:gd name="T31" fmla="*/ 2173 h 29"/>
                    <a:gd name="T32" fmla="*/ 4368 w 62"/>
                    <a:gd name="T33" fmla="*/ 2883 h 29"/>
                    <a:gd name="T34" fmla="*/ 4764 w 62"/>
                    <a:gd name="T35" fmla="*/ 3097 h 29"/>
                    <a:gd name="T36" fmla="*/ 5186 w 62"/>
                    <a:gd name="T37" fmla="*/ 3214 h 29"/>
                    <a:gd name="T38" fmla="*/ 5320 w 62"/>
                    <a:gd name="T39" fmla="*/ 3214 h 29"/>
                    <a:gd name="T40" fmla="*/ 5716 w 62"/>
                    <a:gd name="T41" fmla="*/ 3097 h 29"/>
                    <a:gd name="T42" fmla="*/ 6272 w 62"/>
                    <a:gd name="T43" fmla="*/ 3335 h 29"/>
                    <a:gd name="T44" fmla="*/ 6406 w 62"/>
                    <a:gd name="T45" fmla="*/ 3214 h 29"/>
                    <a:gd name="T46" fmla="*/ 6143 w 62"/>
                    <a:gd name="T47" fmla="*/ 2980 h 29"/>
                    <a:gd name="T48" fmla="*/ 5984 w 62"/>
                    <a:gd name="T49" fmla="*/ 2883 h 29"/>
                    <a:gd name="T50" fmla="*/ 6143 w 62"/>
                    <a:gd name="T51" fmla="*/ 2767 h 29"/>
                    <a:gd name="T52" fmla="*/ 5984 w 62"/>
                    <a:gd name="T53" fmla="*/ 2650 h 29"/>
                    <a:gd name="T54" fmla="*/ 5588 w 62"/>
                    <a:gd name="T55" fmla="*/ 2173 h 29"/>
                    <a:gd name="T56" fmla="*/ 5588 w 62"/>
                    <a:gd name="T57" fmla="*/ 1843 h 29"/>
                    <a:gd name="T58" fmla="*/ 5588 w 62"/>
                    <a:gd name="T59" fmla="*/ 1371 h 29"/>
                    <a:gd name="T60" fmla="*/ 5588 w 62"/>
                    <a:gd name="T61" fmla="*/ 1157 h 29"/>
                    <a:gd name="T62" fmla="*/ 5588 w 62"/>
                    <a:gd name="T63" fmla="*/ 1040 h 29"/>
                    <a:gd name="T64" fmla="*/ 5984 w 62"/>
                    <a:gd name="T65" fmla="*/ 686 h 29"/>
                    <a:gd name="T66" fmla="*/ 6143 w 62"/>
                    <a:gd name="T67" fmla="*/ 447 h 29"/>
                    <a:gd name="T68" fmla="*/ 6406 w 62"/>
                    <a:gd name="T69" fmla="*/ 447 h 29"/>
                    <a:gd name="T70" fmla="*/ 6143 w 62"/>
                    <a:gd name="T71" fmla="*/ 924 h 29"/>
                    <a:gd name="T72" fmla="*/ 5984 w 62"/>
                    <a:gd name="T73" fmla="*/ 1157 h 29"/>
                    <a:gd name="T74" fmla="*/ 6272 w 62"/>
                    <a:gd name="T75" fmla="*/ 1371 h 29"/>
                    <a:gd name="T76" fmla="*/ 6272 w 62"/>
                    <a:gd name="T77" fmla="*/ 1843 h 29"/>
                    <a:gd name="T78" fmla="*/ 6143 w 62"/>
                    <a:gd name="T79" fmla="*/ 2081 h 29"/>
                    <a:gd name="T80" fmla="*/ 6272 w 62"/>
                    <a:gd name="T81" fmla="*/ 2173 h 29"/>
                    <a:gd name="T82" fmla="*/ 6272 w 62"/>
                    <a:gd name="T83" fmla="*/ 2412 h 29"/>
                    <a:gd name="T84" fmla="*/ 6406 w 62"/>
                    <a:gd name="T85" fmla="*/ 2767 h 29"/>
                    <a:gd name="T86" fmla="*/ 6802 w 62"/>
                    <a:gd name="T87" fmla="*/ 2883 h 29"/>
                    <a:gd name="T88" fmla="*/ 7095 w 62"/>
                    <a:gd name="T89" fmla="*/ 2767 h 29"/>
                    <a:gd name="T90" fmla="*/ 7095 w 62"/>
                    <a:gd name="T91" fmla="*/ 2980 h 29"/>
                    <a:gd name="T92" fmla="*/ 7229 w 62"/>
                    <a:gd name="T93" fmla="*/ 3214 h 29"/>
                    <a:gd name="T94" fmla="*/ 7491 w 62"/>
                    <a:gd name="T95" fmla="*/ 3335 h 29"/>
                    <a:gd name="T96" fmla="*/ 7625 w 62"/>
                    <a:gd name="T97" fmla="*/ 3214 h 29"/>
                    <a:gd name="T98" fmla="*/ 8315 w 62"/>
                    <a:gd name="T99" fmla="*/ 2980 h 29"/>
                    <a:gd name="T100" fmla="*/ 8443 w 62"/>
                    <a:gd name="T101" fmla="*/ 2173 h 29"/>
                    <a:gd name="T102" fmla="*/ 7358 w 62"/>
                    <a:gd name="T103" fmla="*/ 2412 h 29"/>
                    <a:gd name="T104" fmla="*/ 640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9" name="Freeform 63"/>
                <p:cNvSpPr>
                  <a:spLocks/>
                </p:cNvSpPr>
                <p:nvPr/>
              </p:nvSpPr>
              <p:spPr bwMode="auto">
                <a:xfrm>
                  <a:off x="4670" y="1901"/>
                  <a:ext cx="77" cy="117"/>
                </a:xfrm>
                <a:custGeom>
                  <a:avLst/>
                  <a:gdLst>
                    <a:gd name="T0" fmla="*/ 2028 w 15"/>
                    <a:gd name="T1" fmla="*/ 2545 h 24"/>
                    <a:gd name="T2" fmla="*/ 2028 w 15"/>
                    <a:gd name="T3" fmla="*/ 2330 h 24"/>
                    <a:gd name="T4" fmla="*/ 1899 w 15"/>
                    <a:gd name="T5" fmla="*/ 2091 h 24"/>
                    <a:gd name="T6" fmla="*/ 1632 w 15"/>
                    <a:gd name="T7" fmla="*/ 1853 h 24"/>
                    <a:gd name="T8" fmla="*/ 1345 w 15"/>
                    <a:gd name="T9" fmla="*/ 1736 h 24"/>
                    <a:gd name="T10" fmla="*/ 1211 w 15"/>
                    <a:gd name="T11" fmla="*/ 1619 h 24"/>
                    <a:gd name="T12" fmla="*/ 1211 w 15"/>
                    <a:gd name="T13" fmla="*/ 1380 h 24"/>
                    <a:gd name="T14" fmla="*/ 950 w 15"/>
                    <a:gd name="T15" fmla="*/ 1048 h 24"/>
                    <a:gd name="T16" fmla="*/ 816 w 15"/>
                    <a:gd name="T17" fmla="*/ 926 h 24"/>
                    <a:gd name="T18" fmla="*/ 683 w 15"/>
                    <a:gd name="T19" fmla="*/ 687 h 24"/>
                    <a:gd name="T20" fmla="*/ 554 w 15"/>
                    <a:gd name="T21" fmla="*/ 570 h 24"/>
                    <a:gd name="T22" fmla="*/ 554 w 15"/>
                    <a:gd name="T23" fmla="*/ 478 h 24"/>
                    <a:gd name="T24" fmla="*/ 554 w 15"/>
                    <a:gd name="T25" fmla="*/ 478 h 24"/>
                    <a:gd name="T26" fmla="*/ 554 w 15"/>
                    <a:gd name="T27" fmla="*/ 356 h 24"/>
                    <a:gd name="T28" fmla="*/ 683 w 15"/>
                    <a:gd name="T29" fmla="*/ 0 h 24"/>
                    <a:gd name="T30" fmla="*/ 554 w 15"/>
                    <a:gd name="T31" fmla="*/ 0 h 24"/>
                    <a:gd name="T32" fmla="*/ 262 w 15"/>
                    <a:gd name="T33" fmla="*/ 0 h 24"/>
                    <a:gd name="T34" fmla="*/ 133 w 15"/>
                    <a:gd name="T35" fmla="*/ 117 h 24"/>
                    <a:gd name="T36" fmla="*/ 133 w 15"/>
                    <a:gd name="T37" fmla="*/ 239 h 24"/>
                    <a:gd name="T38" fmla="*/ 133 w 15"/>
                    <a:gd name="T39" fmla="*/ 356 h 24"/>
                    <a:gd name="T40" fmla="*/ 0 w 15"/>
                    <a:gd name="T41" fmla="*/ 356 h 24"/>
                    <a:gd name="T42" fmla="*/ 950 w 15"/>
                    <a:gd name="T43" fmla="*/ 2779 h 24"/>
                    <a:gd name="T44" fmla="*/ 2028 w 15"/>
                    <a:gd name="T45" fmla="*/ 2545 h 24"/>
                    <a:gd name="T46" fmla="*/ 2028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80" name="Freeform 64"/>
                <p:cNvSpPr>
                  <a:spLocks/>
                </p:cNvSpPr>
                <p:nvPr/>
              </p:nvSpPr>
              <p:spPr bwMode="auto">
                <a:xfrm>
                  <a:off x="4690" y="1765"/>
                  <a:ext cx="97" cy="205"/>
                </a:xfrm>
                <a:custGeom>
                  <a:avLst/>
                  <a:gdLst>
                    <a:gd name="T0" fmla="*/ 0 w 19"/>
                    <a:gd name="T1" fmla="*/ 3597 h 42"/>
                    <a:gd name="T2" fmla="*/ 0 w 19"/>
                    <a:gd name="T3" fmla="*/ 3714 h 42"/>
                    <a:gd name="T4" fmla="*/ 260 w 19"/>
                    <a:gd name="T5" fmla="*/ 3954 h 42"/>
                    <a:gd name="T6" fmla="*/ 807 w 19"/>
                    <a:gd name="T7" fmla="*/ 4310 h 42"/>
                    <a:gd name="T8" fmla="*/ 1200 w 19"/>
                    <a:gd name="T9" fmla="*/ 4408 h 42"/>
                    <a:gd name="T10" fmla="*/ 1327 w 19"/>
                    <a:gd name="T11" fmla="*/ 4647 h 42"/>
                    <a:gd name="T12" fmla="*/ 1460 w 19"/>
                    <a:gd name="T13" fmla="*/ 4886 h 42"/>
                    <a:gd name="T14" fmla="*/ 1720 w 19"/>
                    <a:gd name="T15" fmla="*/ 4525 h 42"/>
                    <a:gd name="T16" fmla="*/ 1848 w 19"/>
                    <a:gd name="T17" fmla="*/ 4076 h 42"/>
                    <a:gd name="T18" fmla="*/ 2267 w 19"/>
                    <a:gd name="T19" fmla="*/ 3480 h 42"/>
                    <a:gd name="T20" fmla="*/ 2527 w 19"/>
                    <a:gd name="T21" fmla="*/ 3026 h 42"/>
                    <a:gd name="T22" fmla="*/ 2399 w 19"/>
                    <a:gd name="T23" fmla="*/ 2216 h 42"/>
                    <a:gd name="T24" fmla="*/ 2267 w 19"/>
                    <a:gd name="T25" fmla="*/ 1498 h 42"/>
                    <a:gd name="T26" fmla="*/ 1848 w 19"/>
                    <a:gd name="T27" fmla="*/ 1620 h 42"/>
                    <a:gd name="T28" fmla="*/ 1720 w 19"/>
                    <a:gd name="T29" fmla="*/ 1620 h 42"/>
                    <a:gd name="T30" fmla="*/ 1588 w 19"/>
                    <a:gd name="T31" fmla="*/ 1620 h 42"/>
                    <a:gd name="T32" fmla="*/ 1720 w 19"/>
                    <a:gd name="T33" fmla="*/ 1289 h 42"/>
                    <a:gd name="T34" fmla="*/ 1848 w 19"/>
                    <a:gd name="T35" fmla="*/ 1289 h 42"/>
                    <a:gd name="T36" fmla="*/ 2006 w 19"/>
                    <a:gd name="T37" fmla="*/ 927 h 42"/>
                    <a:gd name="T38" fmla="*/ 2139 w 19"/>
                    <a:gd name="T39" fmla="*/ 693 h 42"/>
                    <a:gd name="T40" fmla="*/ 521 w 19"/>
                    <a:gd name="T41" fmla="*/ 0 h 42"/>
                    <a:gd name="T42" fmla="*/ 393 w 19"/>
                    <a:gd name="T43" fmla="*/ 239 h 42"/>
                    <a:gd name="T44" fmla="*/ 260 w 19"/>
                    <a:gd name="T45" fmla="*/ 693 h 42"/>
                    <a:gd name="T46" fmla="*/ 0 w 19"/>
                    <a:gd name="T47" fmla="*/ 927 h 42"/>
                    <a:gd name="T48" fmla="*/ 133 w 19"/>
                    <a:gd name="T49" fmla="*/ 1049 h 42"/>
                    <a:gd name="T50" fmla="*/ 133 w 19"/>
                    <a:gd name="T51" fmla="*/ 1289 h 42"/>
                    <a:gd name="T52" fmla="*/ 133 w 19"/>
                    <a:gd name="T53" fmla="*/ 1738 h 42"/>
                    <a:gd name="T54" fmla="*/ 393 w 19"/>
                    <a:gd name="T55" fmla="*/ 1977 h 42"/>
                    <a:gd name="T56" fmla="*/ 679 w 19"/>
                    <a:gd name="T57" fmla="*/ 2099 h 42"/>
                    <a:gd name="T58" fmla="*/ 939 w 19"/>
                    <a:gd name="T59" fmla="*/ 2216 h 42"/>
                    <a:gd name="T60" fmla="*/ 1200 w 19"/>
                    <a:gd name="T61" fmla="*/ 2455 h 42"/>
                    <a:gd name="T62" fmla="*/ 521 w 19"/>
                    <a:gd name="T63" fmla="*/ 2787 h 42"/>
                    <a:gd name="T64" fmla="*/ 133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1" name="Freeform 65"/>
                <p:cNvSpPr>
                  <a:spLocks/>
                </p:cNvSpPr>
                <p:nvPr/>
              </p:nvSpPr>
              <p:spPr bwMode="auto">
                <a:xfrm>
                  <a:off x="4777"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2" name="Freeform 66"/>
                <p:cNvSpPr>
                  <a:spLocks/>
                </p:cNvSpPr>
                <p:nvPr/>
              </p:nvSpPr>
              <p:spPr bwMode="auto">
                <a:xfrm>
                  <a:off x="4772"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3" name="Freeform 67"/>
                <p:cNvSpPr>
                  <a:spLocks/>
                </p:cNvSpPr>
                <p:nvPr/>
              </p:nvSpPr>
              <p:spPr bwMode="auto">
                <a:xfrm>
                  <a:off x="4880"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4" name="Freeform 68"/>
                <p:cNvSpPr>
                  <a:spLocks/>
                </p:cNvSpPr>
                <p:nvPr/>
              </p:nvSpPr>
              <p:spPr bwMode="auto">
                <a:xfrm>
                  <a:off x="4813"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85" name="Group 70"/>
                <p:cNvGrpSpPr>
                  <a:grpSpLocks/>
                </p:cNvGrpSpPr>
                <p:nvPr/>
              </p:nvGrpSpPr>
              <p:grpSpPr bwMode="auto">
                <a:xfrm>
                  <a:off x="1990" y="2891"/>
                  <a:ext cx="658" cy="400"/>
                  <a:chOff x="1991" y="3321"/>
                  <a:chExt cx="361" cy="231"/>
                </a:xfrm>
              </p:grpSpPr>
              <p:sp>
                <p:nvSpPr>
                  <p:cNvPr id="56386"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7"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8"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9"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0"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1"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2"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3"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grpSp>
      </p:grpSp>
      <p:sp>
        <p:nvSpPr>
          <p:cNvPr id="56323" name="Rectangle 79"/>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2007</a:t>
            </a:r>
          </a:p>
        </p:txBody>
      </p:sp>
      <p:sp>
        <p:nvSpPr>
          <p:cNvPr id="56324" name="Text Box 80"/>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6325" name="Text Box 81"/>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 No Data          &lt;10%           10%–14%	    15%–19%           20%–24%          25%–29%           ≥30%</a:t>
            </a:r>
            <a:r>
              <a:rPr lang="en-US" altLang="en-US" sz="1400">
                <a:solidFill>
                  <a:srgbClr val="000000"/>
                </a:solidFill>
                <a:latin typeface="Arial Narrow" panose="020B0606020202030204" pitchFamily="34" charset="0"/>
              </a:rPr>
              <a:t> </a:t>
            </a:r>
          </a:p>
        </p:txBody>
      </p:sp>
      <p:sp>
        <p:nvSpPr>
          <p:cNvPr id="56326" name="Rectangle 82"/>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6327" name="Rectangle 83"/>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6328" name="Rectangle 84"/>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6329" name="Rectangle 85"/>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6330" name="Rectangle 86"/>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6331" name="Rectangle 87"/>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6332" name="Rectangle 88"/>
          <p:cNvSpPr>
            <a:spLocks noChangeArrowheads="1"/>
          </p:cNvSpPr>
          <p:nvPr/>
        </p:nvSpPr>
        <p:spPr bwMode="auto">
          <a:xfrm>
            <a:off x="1397001"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6333" name="Rectangle 89" descr="20%"/>
          <p:cNvSpPr>
            <a:spLocks noChangeArrowheads="1"/>
          </p:cNvSpPr>
          <p:nvPr/>
        </p:nvSpPr>
        <p:spPr bwMode="auto">
          <a:xfrm>
            <a:off x="77057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6560804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2"/>
          <p:cNvSpPr>
            <a:spLocks/>
          </p:cNvSpPr>
          <p:nvPr/>
        </p:nvSpPr>
        <p:spPr bwMode="auto">
          <a:xfrm>
            <a:off x="8650288" y="1887539"/>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7" name="Freeform 3"/>
          <p:cNvSpPr>
            <a:spLocks/>
          </p:cNvSpPr>
          <p:nvPr/>
        </p:nvSpPr>
        <p:spPr bwMode="auto">
          <a:xfrm>
            <a:off x="3589338" y="1709739"/>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8" name="Freeform 4"/>
          <p:cNvSpPr>
            <a:spLocks/>
          </p:cNvSpPr>
          <p:nvPr/>
        </p:nvSpPr>
        <p:spPr bwMode="auto">
          <a:xfrm>
            <a:off x="4110038" y="1833564"/>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49" name="Freeform 5"/>
          <p:cNvSpPr>
            <a:spLocks/>
          </p:cNvSpPr>
          <p:nvPr/>
        </p:nvSpPr>
        <p:spPr bwMode="auto">
          <a:xfrm>
            <a:off x="4387851"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0" name="Freeform 6"/>
          <p:cNvSpPr>
            <a:spLocks/>
          </p:cNvSpPr>
          <p:nvPr/>
        </p:nvSpPr>
        <p:spPr bwMode="auto">
          <a:xfrm>
            <a:off x="54673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1" name="Freeform 7"/>
          <p:cNvSpPr>
            <a:spLocks/>
          </p:cNvSpPr>
          <p:nvPr/>
        </p:nvSpPr>
        <p:spPr bwMode="auto">
          <a:xfrm>
            <a:off x="5435601"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2" name="Freeform 8"/>
          <p:cNvSpPr>
            <a:spLocks/>
          </p:cNvSpPr>
          <p:nvPr/>
        </p:nvSpPr>
        <p:spPr bwMode="auto">
          <a:xfrm>
            <a:off x="5589588" y="3203576"/>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3" name="Freeform 9"/>
          <p:cNvSpPr>
            <a:spLocks/>
          </p:cNvSpPr>
          <p:nvPr/>
        </p:nvSpPr>
        <p:spPr bwMode="auto">
          <a:xfrm>
            <a:off x="6184900" y="2740026"/>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4" name="Freeform 10"/>
          <p:cNvSpPr>
            <a:spLocks/>
          </p:cNvSpPr>
          <p:nvPr/>
        </p:nvSpPr>
        <p:spPr bwMode="auto">
          <a:xfrm>
            <a:off x="6550025" y="2282826"/>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5" name="Freeform 11"/>
          <p:cNvSpPr>
            <a:spLocks/>
          </p:cNvSpPr>
          <p:nvPr/>
        </p:nvSpPr>
        <p:spPr bwMode="auto">
          <a:xfrm>
            <a:off x="7397751"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6" name="Freeform 12"/>
          <p:cNvSpPr>
            <a:spLocks/>
          </p:cNvSpPr>
          <p:nvPr/>
        </p:nvSpPr>
        <p:spPr bwMode="auto">
          <a:xfrm>
            <a:off x="72421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7" name="Freeform 13"/>
          <p:cNvSpPr>
            <a:spLocks/>
          </p:cNvSpPr>
          <p:nvPr/>
        </p:nvSpPr>
        <p:spPr bwMode="auto">
          <a:xfrm>
            <a:off x="33210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8" name="Freeform 14"/>
          <p:cNvSpPr>
            <a:spLocks/>
          </p:cNvSpPr>
          <p:nvPr/>
        </p:nvSpPr>
        <p:spPr bwMode="auto">
          <a:xfrm>
            <a:off x="4694238" y="2452689"/>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9" name="Freeform 15"/>
          <p:cNvSpPr>
            <a:spLocks/>
          </p:cNvSpPr>
          <p:nvPr/>
        </p:nvSpPr>
        <p:spPr bwMode="auto">
          <a:xfrm>
            <a:off x="4818063" y="3003551"/>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7360" name="Freeform 16"/>
          <p:cNvSpPr>
            <a:spLocks/>
          </p:cNvSpPr>
          <p:nvPr/>
        </p:nvSpPr>
        <p:spPr bwMode="auto">
          <a:xfrm>
            <a:off x="47117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1" name="Freeform 17"/>
          <p:cNvSpPr>
            <a:spLocks/>
          </p:cNvSpPr>
          <p:nvPr/>
        </p:nvSpPr>
        <p:spPr bwMode="auto">
          <a:xfrm>
            <a:off x="5005388" y="3660776"/>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2" name="Freeform 18"/>
          <p:cNvSpPr>
            <a:spLocks/>
          </p:cNvSpPr>
          <p:nvPr/>
        </p:nvSpPr>
        <p:spPr bwMode="auto">
          <a:xfrm>
            <a:off x="78946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3" name="Freeform 19"/>
          <p:cNvSpPr>
            <a:spLocks/>
          </p:cNvSpPr>
          <p:nvPr/>
        </p:nvSpPr>
        <p:spPr bwMode="auto">
          <a:xfrm>
            <a:off x="8447089"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4" name="Freeform 20"/>
          <p:cNvSpPr>
            <a:spLocks/>
          </p:cNvSpPr>
          <p:nvPr/>
        </p:nvSpPr>
        <p:spPr bwMode="auto">
          <a:xfrm>
            <a:off x="4279901" y="2794001"/>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5" name="Freeform 21"/>
          <p:cNvSpPr>
            <a:spLocks/>
          </p:cNvSpPr>
          <p:nvPr/>
        </p:nvSpPr>
        <p:spPr bwMode="auto">
          <a:xfrm>
            <a:off x="3392488" y="2035176"/>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6" name="Freeform 22"/>
          <p:cNvSpPr>
            <a:spLocks/>
          </p:cNvSpPr>
          <p:nvPr/>
        </p:nvSpPr>
        <p:spPr bwMode="auto">
          <a:xfrm>
            <a:off x="3711575" y="2662239"/>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7" name="Freeform 23"/>
          <p:cNvSpPr>
            <a:spLocks/>
          </p:cNvSpPr>
          <p:nvPr/>
        </p:nvSpPr>
        <p:spPr bwMode="auto">
          <a:xfrm>
            <a:off x="40767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8" name="Freeform 24"/>
          <p:cNvSpPr>
            <a:spLocks/>
          </p:cNvSpPr>
          <p:nvPr/>
        </p:nvSpPr>
        <p:spPr bwMode="auto">
          <a:xfrm>
            <a:off x="6135688" y="1981201"/>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9" name="Freeform 25"/>
          <p:cNvSpPr>
            <a:spLocks/>
          </p:cNvSpPr>
          <p:nvPr/>
        </p:nvSpPr>
        <p:spPr bwMode="auto">
          <a:xfrm>
            <a:off x="67214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0" name="Freeform 26" descr="75%"/>
          <p:cNvSpPr>
            <a:spLocks/>
          </p:cNvSpPr>
          <p:nvPr/>
        </p:nvSpPr>
        <p:spPr bwMode="auto">
          <a:xfrm>
            <a:off x="7689851"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1" name="Freeform 27"/>
          <p:cNvSpPr>
            <a:spLocks/>
          </p:cNvSpPr>
          <p:nvPr/>
        </p:nvSpPr>
        <p:spPr bwMode="auto">
          <a:xfrm>
            <a:off x="6469064" y="4133851"/>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2" name="Freeform 28" descr="20%"/>
          <p:cNvSpPr>
            <a:spLocks/>
          </p:cNvSpPr>
          <p:nvPr/>
        </p:nvSpPr>
        <p:spPr bwMode="auto">
          <a:xfrm>
            <a:off x="6770688" y="3846514"/>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7373" name="Freeform 29"/>
          <p:cNvSpPr>
            <a:spLocks/>
          </p:cNvSpPr>
          <p:nvPr/>
        </p:nvSpPr>
        <p:spPr bwMode="auto">
          <a:xfrm>
            <a:off x="7831138" y="2732089"/>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4" name="Freeform 30"/>
          <p:cNvSpPr>
            <a:spLocks/>
          </p:cNvSpPr>
          <p:nvPr/>
        </p:nvSpPr>
        <p:spPr bwMode="auto">
          <a:xfrm>
            <a:off x="7616826" y="3127376"/>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5" name="Freeform 31"/>
          <p:cNvSpPr>
            <a:spLocks/>
          </p:cNvSpPr>
          <p:nvPr/>
        </p:nvSpPr>
        <p:spPr bwMode="auto">
          <a:xfrm>
            <a:off x="5410201"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6" name="Freeform 32"/>
          <p:cNvSpPr>
            <a:spLocks/>
          </p:cNvSpPr>
          <p:nvPr/>
        </p:nvSpPr>
        <p:spPr bwMode="auto">
          <a:xfrm>
            <a:off x="54752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7" name="Freeform 33"/>
          <p:cNvSpPr>
            <a:spLocks/>
          </p:cNvSpPr>
          <p:nvPr/>
        </p:nvSpPr>
        <p:spPr bwMode="auto">
          <a:xfrm>
            <a:off x="62753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8" name="Freeform 34"/>
          <p:cNvSpPr>
            <a:spLocks/>
          </p:cNvSpPr>
          <p:nvPr/>
        </p:nvSpPr>
        <p:spPr bwMode="auto">
          <a:xfrm>
            <a:off x="6964364" y="3265489"/>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9" name="Freeform 35" descr="20%"/>
          <p:cNvSpPr>
            <a:spLocks/>
          </p:cNvSpPr>
          <p:nvPr/>
        </p:nvSpPr>
        <p:spPr bwMode="auto">
          <a:xfrm>
            <a:off x="6892925" y="3560764"/>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0" name="Freeform 36" descr="20%"/>
          <p:cNvSpPr>
            <a:spLocks/>
          </p:cNvSpPr>
          <p:nvPr/>
        </p:nvSpPr>
        <p:spPr bwMode="auto">
          <a:xfrm>
            <a:off x="71278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1" name="Freeform 37"/>
          <p:cNvSpPr>
            <a:spLocks/>
          </p:cNvSpPr>
          <p:nvPr/>
        </p:nvSpPr>
        <p:spPr bwMode="auto">
          <a:xfrm>
            <a:off x="7527926" y="3459164"/>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2" name="Freeform 38"/>
          <p:cNvSpPr>
            <a:spLocks/>
          </p:cNvSpPr>
          <p:nvPr/>
        </p:nvSpPr>
        <p:spPr bwMode="auto">
          <a:xfrm>
            <a:off x="64023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7383" name="Group 39"/>
          <p:cNvGrpSpPr>
            <a:grpSpLocks/>
          </p:cNvGrpSpPr>
          <p:nvPr/>
        </p:nvGrpSpPr>
        <p:grpSpPr bwMode="auto">
          <a:xfrm>
            <a:off x="2108201" y="3886200"/>
            <a:ext cx="2009775" cy="1390650"/>
            <a:chOff x="768" y="2832"/>
            <a:chExt cx="1203" cy="876"/>
          </a:xfrm>
        </p:grpSpPr>
        <p:sp>
          <p:nvSpPr>
            <p:cNvPr id="57417"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8"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7419"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0"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1"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2"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3"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4"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5"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6"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7"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8"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9"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0"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1"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7384" name="Group 55"/>
          <p:cNvGrpSpPr>
            <a:grpSpLocks/>
          </p:cNvGrpSpPr>
          <p:nvPr/>
        </p:nvGrpSpPr>
        <p:grpSpPr bwMode="auto">
          <a:xfrm>
            <a:off x="6777038" y="2197100"/>
            <a:ext cx="830262" cy="742950"/>
            <a:chOff x="3562" y="1636"/>
            <a:chExt cx="497" cy="468"/>
          </a:xfrm>
        </p:grpSpPr>
        <p:sp>
          <p:nvSpPr>
            <p:cNvPr id="57415"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6"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7385" name="Freeform 58"/>
          <p:cNvSpPr>
            <a:spLocks/>
          </p:cNvSpPr>
          <p:nvPr/>
        </p:nvSpPr>
        <p:spPr bwMode="auto">
          <a:xfrm>
            <a:off x="7112001" y="2917826"/>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6" name="Freeform 59" descr="75%"/>
          <p:cNvSpPr>
            <a:spLocks/>
          </p:cNvSpPr>
          <p:nvPr/>
        </p:nvSpPr>
        <p:spPr bwMode="auto">
          <a:xfrm>
            <a:off x="7673975" y="3730626"/>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87" name="Freeform 60"/>
          <p:cNvSpPr>
            <a:spLocks/>
          </p:cNvSpPr>
          <p:nvPr/>
        </p:nvSpPr>
        <p:spPr bwMode="auto">
          <a:xfrm>
            <a:off x="74199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8" name="Freeform 61"/>
          <p:cNvSpPr>
            <a:spLocks/>
          </p:cNvSpPr>
          <p:nvPr/>
        </p:nvSpPr>
        <p:spPr bwMode="auto">
          <a:xfrm>
            <a:off x="7981951"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9" name="Freeform 62"/>
          <p:cNvSpPr>
            <a:spLocks/>
          </p:cNvSpPr>
          <p:nvPr/>
        </p:nvSpPr>
        <p:spPr bwMode="auto">
          <a:xfrm>
            <a:off x="8366125" y="3017839"/>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90" name="Freeform 63"/>
          <p:cNvSpPr>
            <a:spLocks/>
          </p:cNvSpPr>
          <p:nvPr/>
        </p:nvSpPr>
        <p:spPr bwMode="auto">
          <a:xfrm>
            <a:off x="8397875" y="2801939"/>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1" name="Freeform 64"/>
          <p:cNvSpPr>
            <a:spLocks/>
          </p:cNvSpPr>
          <p:nvPr/>
        </p:nvSpPr>
        <p:spPr bwMode="auto">
          <a:xfrm>
            <a:off x="8535989" y="2654301"/>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2" name="Freeform 65"/>
          <p:cNvSpPr>
            <a:spLocks/>
          </p:cNvSpPr>
          <p:nvPr/>
        </p:nvSpPr>
        <p:spPr bwMode="auto">
          <a:xfrm>
            <a:off x="85280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3" name="Freeform 66"/>
          <p:cNvSpPr>
            <a:spLocks/>
          </p:cNvSpPr>
          <p:nvPr/>
        </p:nvSpPr>
        <p:spPr bwMode="auto">
          <a:xfrm>
            <a:off x="86995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4" name="Freeform 67"/>
          <p:cNvSpPr>
            <a:spLocks/>
          </p:cNvSpPr>
          <p:nvPr/>
        </p:nvSpPr>
        <p:spPr bwMode="auto">
          <a:xfrm>
            <a:off x="85931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7395" name="Group 68"/>
          <p:cNvGrpSpPr>
            <a:grpSpLocks/>
          </p:cNvGrpSpPr>
          <p:nvPr/>
        </p:nvGrpSpPr>
        <p:grpSpPr bwMode="auto">
          <a:xfrm>
            <a:off x="4111626" y="4589463"/>
            <a:ext cx="1044575" cy="635000"/>
            <a:chOff x="1991" y="3321"/>
            <a:chExt cx="361" cy="231"/>
          </a:xfrm>
        </p:grpSpPr>
        <p:sp>
          <p:nvSpPr>
            <p:cNvPr id="57407"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8"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9"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0"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1"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2"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3"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4"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7396" name="Rectangle 77"/>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2008</a:t>
            </a:r>
          </a:p>
        </p:txBody>
      </p:sp>
      <p:sp>
        <p:nvSpPr>
          <p:cNvPr id="57397" name="Text Box 78"/>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7398" name="Text Box 79"/>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 No Data          &lt;10%           10%–14%	    15%–19%           20%–24%          25%–29%           ≥30%</a:t>
            </a:r>
            <a:r>
              <a:rPr lang="en-US" altLang="en-US" sz="1400">
                <a:solidFill>
                  <a:srgbClr val="000000"/>
                </a:solidFill>
                <a:latin typeface="Arial Narrow" panose="020B0606020202030204" pitchFamily="34" charset="0"/>
              </a:rPr>
              <a:t> </a:t>
            </a:r>
          </a:p>
        </p:txBody>
      </p:sp>
      <p:sp>
        <p:nvSpPr>
          <p:cNvPr id="57399" name="Rectangle 80"/>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7400" name="Rectangle 81"/>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7401" name="Rectangle 82"/>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7402" name="Rectangle 83"/>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7403" name="Rectangle 84"/>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7404" name="Rectangle 85"/>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7405" name="Rectangle 86"/>
          <p:cNvSpPr>
            <a:spLocks noChangeArrowheads="1"/>
          </p:cNvSpPr>
          <p:nvPr/>
        </p:nvSpPr>
        <p:spPr bwMode="auto">
          <a:xfrm>
            <a:off x="1397001"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7406" name="Rectangle 87" descr="20%"/>
          <p:cNvSpPr>
            <a:spLocks noChangeArrowheads="1"/>
          </p:cNvSpPr>
          <p:nvPr/>
        </p:nvSpPr>
        <p:spPr bwMode="auto">
          <a:xfrm>
            <a:off x="77057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776211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87"/>
          <p:cNvGrpSpPr>
            <a:grpSpLocks/>
          </p:cNvGrpSpPr>
          <p:nvPr/>
        </p:nvGrpSpPr>
        <p:grpSpPr bwMode="auto">
          <a:xfrm>
            <a:off x="2108200" y="1709738"/>
            <a:ext cx="6940550" cy="3567112"/>
            <a:chOff x="1155700" y="1709738"/>
            <a:chExt cx="6940550" cy="3567112"/>
          </a:xfrm>
        </p:grpSpPr>
        <p:sp>
          <p:nvSpPr>
            <p:cNvPr id="58382"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3"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4"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5"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6"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7"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8"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9"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0"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1"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2"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3"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4"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5"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8396"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7"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8"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9"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0"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1"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2"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3"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4"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5"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6"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07"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08"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8409"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0"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11"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2"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13"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4"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5"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6"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7"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8"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58419" name="Group 39"/>
            <p:cNvGrpSpPr>
              <a:grpSpLocks/>
            </p:cNvGrpSpPr>
            <p:nvPr/>
          </p:nvGrpSpPr>
          <p:grpSpPr bwMode="auto">
            <a:xfrm>
              <a:off x="1155700" y="3886200"/>
              <a:ext cx="2009775" cy="1390650"/>
              <a:chOff x="768" y="2832"/>
              <a:chExt cx="1203" cy="876"/>
            </a:xfrm>
          </p:grpSpPr>
          <p:sp>
            <p:nvSpPr>
              <p:cNvPr id="58442"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3"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8444"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5"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6"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7"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8"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9"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0"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1"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2"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3"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4"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5"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6"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58420" name="Group 55"/>
            <p:cNvGrpSpPr>
              <a:grpSpLocks/>
            </p:cNvGrpSpPr>
            <p:nvPr/>
          </p:nvGrpSpPr>
          <p:grpSpPr bwMode="auto">
            <a:xfrm>
              <a:off x="5824538" y="2197100"/>
              <a:ext cx="830262" cy="742950"/>
              <a:chOff x="3562" y="1636"/>
              <a:chExt cx="497" cy="468"/>
            </a:xfrm>
          </p:grpSpPr>
          <p:sp>
            <p:nvSpPr>
              <p:cNvPr id="58440"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41"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8421"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3"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4"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5"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6"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7"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8"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9"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0"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8431" name="Group 68"/>
            <p:cNvGrpSpPr>
              <a:grpSpLocks/>
            </p:cNvGrpSpPr>
            <p:nvPr/>
          </p:nvGrpSpPr>
          <p:grpSpPr bwMode="auto">
            <a:xfrm>
              <a:off x="3159125" y="4589463"/>
              <a:ext cx="1044575" cy="635000"/>
              <a:chOff x="1991" y="3321"/>
              <a:chExt cx="361" cy="231"/>
            </a:xfrm>
          </p:grpSpPr>
          <p:sp>
            <p:nvSpPr>
              <p:cNvPr id="58432"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3"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4"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5"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6"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7"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8"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9"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8371" name="Rectangle 77"/>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2009</a:t>
            </a:r>
          </a:p>
        </p:txBody>
      </p:sp>
      <p:sp>
        <p:nvSpPr>
          <p:cNvPr id="58372" name="Text Box 78"/>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8373" name="Text Box 79"/>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 No Data          &lt;10%           10%–14%	    15%–19%           20%–24%          25%–29%           ≥30%</a:t>
            </a:r>
            <a:r>
              <a:rPr lang="en-US" altLang="en-US" sz="1400">
                <a:solidFill>
                  <a:srgbClr val="000000"/>
                </a:solidFill>
                <a:latin typeface="Arial Narrow" panose="020B0606020202030204" pitchFamily="34" charset="0"/>
              </a:rPr>
              <a:t> </a:t>
            </a:r>
          </a:p>
        </p:txBody>
      </p:sp>
      <p:sp>
        <p:nvSpPr>
          <p:cNvPr id="58374" name="Rectangle 80"/>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8375" name="Rectangle 81"/>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8376" name="Rectangle 82"/>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8377" name="Rectangle 83"/>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8378" name="Rectangle 84"/>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8379" name="Rectangle 85"/>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8380" name="Rectangle 86"/>
          <p:cNvSpPr>
            <a:spLocks noChangeArrowheads="1"/>
          </p:cNvSpPr>
          <p:nvPr/>
        </p:nvSpPr>
        <p:spPr bwMode="auto">
          <a:xfrm>
            <a:off x="1397001"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8381" name="Rectangle 87" descr="20%"/>
          <p:cNvSpPr>
            <a:spLocks noChangeArrowheads="1"/>
          </p:cNvSpPr>
          <p:nvPr/>
        </p:nvSpPr>
        <p:spPr bwMode="auto">
          <a:xfrm>
            <a:off x="77057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433312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89"/>
          <p:cNvGrpSpPr>
            <a:grpSpLocks/>
          </p:cNvGrpSpPr>
          <p:nvPr/>
        </p:nvGrpSpPr>
        <p:grpSpPr bwMode="auto">
          <a:xfrm>
            <a:off x="2108200" y="1709738"/>
            <a:ext cx="6940550" cy="3567112"/>
            <a:chOff x="1155700" y="1709738"/>
            <a:chExt cx="6940550" cy="3567112"/>
          </a:xfrm>
        </p:grpSpPr>
        <p:sp>
          <p:nvSpPr>
            <p:cNvPr id="59406"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7"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8"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9"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0"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1"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2"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3"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4"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5"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6"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7"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8"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9"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0"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1"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22"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3"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4"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5"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6"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7"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8"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9"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0"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1"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2"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9433"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4"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5"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6"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7"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8"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9"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0"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1"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2"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59443" name="Group 39"/>
            <p:cNvGrpSpPr>
              <a:grpSpLocks/>
            </p:cNvGrpSpPr>
            <p:nvPr/>
          </p:nvGrpSpPr>
          <p:grpSpPr bwMode="auto">
            <a:xfrm>
              <a:off x="1155700" y="3886200"/>
              <a:ext cx="2009775" cy="1390650"/>
              <a:chOff x="768" y="2832"/>
              <a:chExt cx="1203" cy="876"/>
            </a:xfrm>
          </p:grpSpPr>
          <p:sp>
            <p:nvSpPr>
              <p:cNvPr id="59466"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7"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9468"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9"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0"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1"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2"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3"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4"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5"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6"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7"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8"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9"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80"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59444" name="Group 55"/>
            <p:cNvGrpSpPr>
              <a:grpSpLocks/>
            </p:cNvGrpSpPr>
            <p:nvPr/>
          </p:nvGrpSpPr>
          <p:grpSpPr bwMode="auto">
            <a:xfrm>
              <a:off x="5824538" y="2197100"/>
              <a:ext cx="830262" cy="742950"/>
              <a:chOff x="3562" y="1636"/>
              <a:chExt cx="497" cy="468"/>
            </a:xfrm>
          </p:grpSpPr>
          <p:sp>
            <p:nvSpPr>
              <p:cNvPr id="59464"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65"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grpSp>
        <p:sp>
          <p:nvSpPr>
            <p:cNvPr id="59445"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6"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47"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8"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9"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0"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1"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2"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3"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4"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9455" name="Group 68"/>
            <p:cNvGrpSpPr>
              <a:grpSpLocks/>
            </p:cNvGrpSpPr>
            <p:nvPr/>
          </p:nvGrpSpPr>
          <p:grpSpPr bwMode="auto">
            <a:xfrm>
              <a:off x="3159125" y="4589463"/>
              <a:ext cx="1044575" cy="635000"/>
              <a:chOff x="1991" y="3321"/>
              <a:chExt cx="361" cy="231"/>
            </a:xfrm>
          </p:grpSpPr>
          <p:sp>
            <p:nvSpPr>
              <p:cNvPr id="59456"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7"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8"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9"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0"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1"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2"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3"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9395" name="Rectangle 77"/>
          <p:cNvSpPr>
            <a:spLocks noGrp="1" noChangeArrowheads="1"/>
          </p:cNvSpPr>
          <p:nvPr>
            <p:ph type="title"/>
          </p:nvPr>
        </p:nvSpPr>
        <p:spPr>
          <a:xfrm>
            <a:off x="952500" y="242888"/>
            <a:ext cx="10287000" cy="1143000"/>
          </a:xfrm>
        </p:spPr>
        <p:txBody>
          <a:bodyPr/>
          <a:lstStyle/>
          <a:p>
            <a:pPr eaLnBrk="1" hangingPunct="1"/>
            <a:r>
              <a:rPr lang="en-US" altLang="en-US" sz="2400"/>
              <a:t>Obesity Trends* Among U.S. Adults</a:t>
            </a:r>
            <a:br>
              <a:rPr lang="en-US" altLang="en-US" sz="2400"/>
            </a:br>
            <a:r>
              <a:rPr lang="en-US" altLang="en-US" sz="2400">
                <a:solidFill>
                  <a:srgbClr val="DE3021"/>
                </a:solidFill>
              </a:rPr>
              <a:t>BRFSS, 2010</a:t>
            </a:r>
          </a:p>
        </p:txBody>
      </p:sp>
      <p:sp>
        <p:nvSpPr>
          <p:cNvPr id="59396" name="Text Box 78"/>
          <p:cNvSpPr txBox="1">
            <a:spLocks noChangeArrowheads="1"/>
          </p:cNvSpPr>
          <p:nvPr/>
        </p:nvSpPr>
        <p:spPr bwMode="auto">
          <a:xfrm>
            <a:off x="3336925" y="1200151"/>
            <a:ext cx="55197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Verdana" panose="020B0604030504040204" pitchFamily="34" charset="0"/>
              </a:rPr>
              <a:t>(*BMI ≥30, or ~ 30 lbs. overweight for 5’ 4” person)</a:t>
            </a:r>
          </a:p>
        </p:txBody>
      </p:sp>
      <p:sp>
        <p:nvSpPr>
          <p:cNvPr id="59397" name="Text Box 79"/>
          <p:cNvSpPr txBox="1">
            <a:spLocks noChangeArrowheads="1"/>
          </p:cNvSpPr>
          <p:nvPr/>
        </p:nvSpPr>
        <p:spPr bwMode="auto">
          <a:xfrm>
            <a:off x="1687513"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400" b="1">
                <a:solidFill>
                  <a:srgbClr val="000000"/>
                </a:solidFill>
                <a:latin typeface="Arial Narrow" panose="020B0606020202030204" pitchFamily="34" charset="0"/>
              </a:rPr>
              <a:t> No Data          &lt;10%           10%–14%	    15%–19%           20%–24%          25%–29%           ≥30%</a:t>
            </a:r>
            <a:r>
              <a:rPr lang="en-US" altLang="en-US" sz="1400">
                <a:solidFill>
                  <a:srgbClr val="000000"/>
                </a:solidFill>
                <a:latin typeface="Arial Narrow" panose="020B0606020202030204" pitchFamily="34" charset="0"/>
              </a:rPr>
              <a:t> </a:t>
            </a:r>
          </a:p>
        </p:txBody>
      </p:sp>
      <p:sp>
        <p:nvSpPr>
          <p:cNvPr id="59398" name="Rectangle 80"/>
          <p:cNvSpPr>
            <a:spLocks noChangeArrowheads="1"/>
          </p:cNvSpPr>
          <p:nvPr/>
        </p:nvSpPr>
        <p:spPr bwMode="auto">
          <a:xfrm>
            <a:off x="15017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9399" name="Rectangle 81"/>
          <p:cNvSpPr>
            <a:spLocks noChangeArrowheads="1"/>
          </p:cNvSpPr>
          <p:nvPr/>
        </p:nvSpPr>
        <p:spPr bwMode="auto">
          <a:xfrm>
            <a:off x="24685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9400" name="Rectangle 82"/>
          <p:cNvSpPr>
            <a:spLocks noChangeArrowheads="1"/>
          </p:cNvSpPr>
          <p:nvPr/>
        </p:nvSpPr>
        <p:spPr bwMode="auto">
          <a:xfrm>
            <a:off x="3275013"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a:solidFill>
                <a:srgbClr val="000000"/>
              </a:solidFill>
            </a:endParaRPr>
          </a:p>
        </p:txBody>
      </p:sp>
      <p:sp>
        <p:nvSpPr>
          <p:cNvPr id="59401" name="Rectangle 83"/>
          <p:cNvSpPr>
            <a:spLocks noChangeArrowheads="1"/>
          </p:cNvSpPr>
          <p:nvPr/>
        </p:nvSpPr>
        <p:spPr bwMode="auto">
          <a:xfrm>
            <a:off x="4395788" y="5961063"/>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9402" name="Rectangle 84"/>
          <p:cNvSpPr>
            <a:spLocks noChangeArrowheads="1"/>
          </p:cNvSpPr>
          <p:nvPr/>
        </p:nvSpPr>
        <p:spPr bwMode="auto">
          <a:xfrm>
            <a:off x="65738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9403" name="Rectangle 85"/>
          <p:cNvSpPr>
            <a:spLocks noChangeArrowheads="1"/>
          </p:cNvSpPr>
          <p:nvPr/>
        </p:nvSpPr>
        <p:spPr bwMode="auto">
          <a:xfrm>
            <a:off x="54943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9404" name="Rectangle 86"/>
          <p:cNvSpPr>
            <a:spLocks noChangeArrowheads="1"/>
          </p:cNvSpPr>
          <p:nvPr/>
        </p:nvSpPr>
        <p:spPr bwMode="auto">
          <a:xfrm>
            <a:off x="1397001"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
        <p:nvSpPr>
          <p:cNvPr id="59405" name="Rectangle 87" descr="20%"/>
          <p:cNvSpPr>
            <a:spLocks noChangeArrowheads="1"/>
          </p:cNvSpPr>
          <p:nvPr/>
        </p:nvSpPr>
        <p:spPr bwMode="auto">
          <a:xfrm>
            <a:off x="77057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60201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b="1" dirty="0" smtClean="0">
                <a:latin typeface="Arial" pitchFamily="34" charset="0"/>
                <a:cs typeface="Arial" pitchFamily="34" charset="0"/>
              </a:rPr>
              <a:t>Obesity in </a:t>
            </a:r>
            <a:r>
              <a:rPr lang="en-US" sz="3200" b="1" dirty="0">
                <a:latin typeface="Arial" pitchFamily="34" charset="0"/>
                <a:cs typeface="Arial" pitchFamily="34" charset="0"/>
              </a:rPr>
              <a:t>humans</a:t>
            </a:r>
          </a:p>
        </p:txBody>
      </p:sp>
      <p:sp>
        <p:nvSpPr>
          <p:cNvPr id="3" name="Content Placeholder 2"/>
          <p:cNvSpPr>
            <a:spLocks noGrp="1"/>
          </p:cNvSpPr>
          <p:nvPr>
            <p:ph idx="1"/>
          </p:nvPr>
        </p:nvSpPr>
        <p:spPr/>
        <p:txBody>
          <a:bodyPr/>
          <a:lstStyle/>
          <a:p>
            <a:r>
              <a:rPr lang="en-US" dirty="0" smtClean="0">
                <a:latin typeface="Arial" pitchFamily="34" charset="0"/>
                <a:cs typeface="Arial" pitchFamily="34" charset="0"/>
              </a:rPr>
              <a:t>Impairs cognition</a:t>
            </a:r>
          </a:p>
          <a:p>
            <a:endParaRPr lang="en-US" dirty="0">
              <a:latin typeface="Arial" pitchFamily="34" charset="0"/>
              <a:cs typeface="Arial" pitchFamily="34" charset="0"/>
            </a:endParaRPr>
          </a:p>
          <a:p>
            <a:r>
              <a:rPr lang="en-US" dirty="0" smtClean="0">
                <a:latin typeface="Arial" pitchFamily="34" charset="0"/>
                <a:cs typeface="Arial" pitchFamily="34" charset="0"/>
              </a:rPr>
              <a:t>Decreases </a:t>
            </a:r>
            <a:r>
              <a:rPr lang="en-US" dirty="0">
                <a:latin typeface="Arial" pitchFamily="34" charset="0"/>
                <a:cs typeface="Arial" pitchFamily="34" charset="0"/>
              </a:rPr>
              <a:t>brain </a:t>
            </a:r>
            <a:r>
              <a:rPr lang="en-US" dirty="0" smtClean="0">
                <a:latin typeface="Arial" pitchFamily="34" charset="0"/>
                <a:cs typeface="Arial" pitchFamily="34" charset="0"/>
              </a:rPr>
              <a:t>volume</a:t>
            </a:r>
          </a:p>
          <a:p>
            <a:endParaRPr lang="en-US" dirty="0">
              <a:latin typeface="Arial" pitchFamily="34" charset="0"/>
              <a:cs typeface="Arial" pitchFamily="34" charset="0"/>
            </a:endParaRPr>
          </a:p>
          <a:p>
            <a:r>
              <a:rPr lang="en-US" dirty="0" smtClean="0">
                <a:latin typeface="Arial" pitchFamily="34" charset="0"/>
                <a:cs typeface="Arial" pitchFamily="34" charset="0"/>
              </a:rPr>
              <a:t>Worsens </a:t>
            </a:r>
            <a:r>
              <a:rPr lang="en-US" dirty="0">
                <a:latin typeface="Arial" pitchFamily="34" charset="0"/>
                <a:cs typeface="Arial" pitchFamily="34" charset="0"/>
              </a:rPr>
              <a:t>symptoms of many neuropsychiatric </a:t>
            </a:r>
            <a:r>
              <a:rPr lang="en-US" dirty="0" smtClean="0">
                <a:latin typeface="Arial" pitchFamily="34" charset="0"/>
                <a:cs typeface="Arial" pitchFamily="34" charset="0"/>
              </a:rPr>
              <a:t>disorders</a:t>
            </a:r>
            <a:endParaRPr lang="en-US" dirty="0" smtClean="0"/>
          </a:p>
          <a:p>
            <a:endParaRPr lang="en-US" dirty="0"/>
          </a:p>
        </p:txBody>
      </p:sp>
    </p:spTree>
    <p:extLst>
      <p:ext uri="{BB962C8B-B14F-4D97-AF65-F5344CB8AC3E}">
        <p14:creationId xmlns:p14="http://schemas.microsoft.com/office/powerpoint/2010/main" val="39425876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4000" y="0"/>
            <a:ext cx="9144000" cy="68580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t>Obe</a:t>
            </a:r>
            <a:endParaRPr lang="en-US" dirty="0"/>
          </a:p>
        </p:txBody>
      </p:sp>
      <p:sp>
        <p:nvSpPr>
          <p:cNvPr id="6146" name="Rectangle 2"/>
          <p:cNvSpPr>
            <a:spLocks noChangeArrowheads="1"/>
          </p:cNvSpPr>
          <p:nvPr/>
        </p:nvSpPr>
        <p:spPr bwMode="auto">
          <a:xfrm>
            <a:off x="1524001"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sp>
        <p:nvSpPr>
          <p:cNvPr id="6148" name="Rectangle 4"/>
          <p:cNvSpPr>
            <a:spLocks noChangeArrowheads="1"/>
          </p:cNvSpPr>
          <p:nvPr/>
        </p:nvSpPr>
        <p:spPr bwMode="auto">
          <a:xfrm>
            <a:off x="1524001" y="-184666"/>
            <a:ext cx="184731" cy="369332"/>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6147" name="Object 3"/>
          <p:cNvGraphicFramePr>
            <a:graphicFrameLocks noChangeAspect="1"/>
          </p:cNvGraphicFramePr>
          <p:nvPr/>
        </p:nvGraphicFramePr>
        <p:xfrm>
          <a:off x="2743201" y="2133601"/>
          <a:ext cx="2513863" cy="3395061"/>
        </p:xfrm>
        <a:graphic>
          <a:graphicData uri="http://schemas.openxmlformats.org/presentationml/2006/ole">
            <mc:AlternateContent xmlns:mc="http://schemas.openxmlformats.org/markup-compatibility/2006">
              <mc:Choice xmlns:v="urn:schemas-microsoft-com:vml" Requires="v">
                <p:oleObj spid="_x0000_s2065" name="Image" r:id="rId4" imgW="2743200" imgH="3657600" progId="Photoshop.Image.11">
                  <p:embed/>
                </p:oleObj>
              </mc:Choice>
              <mc:Fallback>
                <p:oleObj name="Image" r:id="rId4" imgW="2743200" imgH="3657600" progId="Photoshop.Image.1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3201" y="2133601"/>
                        <a:ext cx="2513863" cy="339506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Rectangle 8"/>
          <p:cNvSpPr/>
          <p:nvPr/>
        </p:nvSpPr>
        <p:spPr>
          <a:xfrm>
            <a:off x="8077200" y="1524000"/>
            <a:ext cx="1066800" cy="23622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9"/>
          <p:cNvSpPr>
            <a:spLocks noGrp="1"/>
          </p:cNvSpPr>
          <p:nvPr>
            <p:ph type="title"/>
          </p:nvPr>
        </p:nvSpPr>
        <p:spPr>
          <a:xfrm>
            <a:off x="1981200" y="457200"/>
            <a:ext cx="8229600" cy="1143000"/>
          </a:xfrm>
        </p:spPr>
        <p:txBody>
          <a:bodyPr>
            <a:normAutofit/>
          </a:bodyPr>
          <a:lstStyle/>
          <a:p>
            <a:r>
              <a:rPr lang="en-US" sz="2400" b="1" dirty="0">
                <a:solidFill>
                  <a:schemeClr val="bg1"/>
                </a:solidFill>
                <a:latin typeface="Arial" pitchFamily="34" charset="0"/>
                <a:cs typeface="Arial" pitchFamily="34" charset="0"/>
              </a:rPr>
              <a:t>Obesity reduces dendritic spine </a:t>
            </a:r>
            <a:r>
              <a:rPr lang="en-US" sz="2400" b="1" dirty="0" smtClean="0">
                <a:solidFill>
                  <a:schemeClr val="bg1"/>
                </a:solidFill>
                <a:latin typeface="Arial" pitchFamily="34" charset="0"/>
                <a:cs typeface="Arial" pitchFamily="34" charset="0"/>
              </a:rPr>
              <a:t>density</a:t>
            </a:r>
            <a:endParaRPr lang="en-US" sz="2400" b="1" dirty="0">
              <a:solidFill>
                <a:schemeClr val="bg1"/>
              </a:solidFill>
              <a:latin typeface="Arial" pitchFamily="34" charset="0"/>
              <a:cs typeface="Arial" pitchFamily="34" charset="0"/>
            </a:endParaRPr>
          </a:p>
        </p:txBody>
      </p:sp>
      <p:sp>
        <p:nvSpPr>
          <p:cNvPr id="11" name="TextBox 10"/>
          <p:cNvSpPr txBox="1"/>
          <p:nvPr/>
        </p:nvSpPr>
        <p:spPr>
          <a:xfrm>
            <a:off x="6096001" y="3700046"/>
            <a:ext cx="184731" cy="338554"/>
          </a:xfrm>
          <a:prstGeom prst="rect">
            <a:avLst/>
          </a:prstGeom>
          <a:solidFill>
            <a:schemeClr val="tx1"/>
          </a:solidFill>
        </p:spPr>
        <p:txBody>
          <a:bodyPr wrap="none" rtlCol="0">
            <a:spAutoFit/>
          </a:bodyPr>
          <a:lstStyle/>
          <a:p>
            <a:endParaRPr lang="en-US" sz="1600" b="1" dirty="0">
              <a:solidFill>
                <a:schemeClr val="bg1"/>
              </a:solidFill>
              <a:latin typeface="Arial" pitchFamily="34" charset="0"/>
              <a:cs typeface="Arial" pitchFamily="34" charset="0"/>
            </a:endParaRPr>
          </a:p>
        </p:txBody>
      </p:sp>
      <p:sp>
        <p:nvSpPr>
          <p:cNvPr id="17" name="TextBox 16"/>
          <p:cNvSpPr txBox="1"/>
          <p:nvPr/>
        </p:nvSpPr>
        <p:spPr>
          <a:xfrm>
            <a:off x="8305801" y="5257800"/>
            <a:ext cx="184731" cy="369332"/>
          </a:xfrm>
          <a:prstGeom prst="rect">
            <a:avLst/>
          </a:prstGeom>
          <a:noFill/>
        </p:spPr>
        <p:txBody>
          <a:bodyPr wrap="none" rtlCol="0">
            <a:spAutoFit/>
          </a:bodyPr>
          <a:lstStyle/>
          <a:p>
            <a:endParaRPr lang="en-US"/>
          </a:p>
        </p:txBody>
      </p:sp>
      <p:sp>
        <p:nvSpPr>
          <p:cNvPr id="21" name="TextBox 20"/>
          <p:cNvSpPr txBox="1"/>
          <p:nvPr/>
        </p:nvSpPr>
        <p:spPr>
          <a:xfrm>
            <a:off x="3200401" y="6031468"/>
            <a:ext cx="184731" cy="369332"/>
          </a:xfrm>
          <a:prstGeom prst="rect">
            <a:avLst/>
          </a:prstGeom>
          <a:noFill/>
        </p:spPr>
        <p:txBody>
          <a:bodyPr wrap="none" rtlCol="0">
            <a:spAutoFit/>
          </a:bodyPr>
          <a:lstStyle/>
          <a:p>
            <a:endParaRPr lang="en-US"/>
          </a:p>
        </p:txBody>
      </p:sp>
      <p:sp>
        <p:nvSpPr>
          <p:cNvPr id="22" name="TextBox 21"/>
          <p:cNvSpPr txBox="1"/>
          <p:nvPr/>
        </p:nvSpPr>
        <p:spPr>
          <a:xfrm>
            <a:off x="2895601" y="5943601"/>
            <a:ext cx="792205" cy="307777"/>
          </a:xfrm>
          <a:prstGeom prst="rect">
            <a:avLst/>
          </a:prstGeom>
          <a:noFill/>
        </p:spPr>
        <p:txBody>
          <a:bodyPr wrap="none" rtlCol="0">
            <a:spAutoFit/>
          </a:bodyPr>
          <a:lstStyle/>
          <a:p>
            <a:r>
              <a:rPr lang="en-US" sz="1400" b="1" dirty="0">
                <a:latin typeface="Arial" pitchFamily="34" charset="0"/>
                <a:cs typeface="Arial" pitchFamily="34" charset="0"/>
              </a:rPr>
              <a:t>VGLUT</a:t>
            </a:r>
          </a:p>
        </p:txBody>
      </p:sp>
      <p:pic>
        <p:nvPicPr>
          <p:cNvPr id="23" name="Picture 22"/>
          <p:cNvPicPr>
            <a:picLocks noChangeAspect="1"/>
          </p:cNvPicPr>
          <p:nvPr/>
        </p:nvPicPr>
        <p:blipFill>
          <a:blip r:embed="rId6" cstate="print"/>
          <a:srcRect t="8571" r="3475"/>
          <a:stretch>
            <a:fillRect/>
          </a:stretch>
        </p:blipFill>
        <p:spPr>
          <a:xfrm>
            <a:off x="5715000" y="2590800"/>
            <a:ext cx="3857625" cy="2743200"/>
          </a:xfrm>
          <a:prstGeom prst="rect">
            <a:avLst/>
          </a:prstGeom>
        </p:spPr>
      </p:pic>
      <p:sp>
        <p:nvSpPr>
          <p:cNvPr id="36" name="Rectangle 35"/>
          <p:cNvSpPr/>
          <p:nvPr/>
        </p:nvSpPr>
        <p:spPr>
          <a:xfrm>
            <a:off x="7315200" y="1524000"/>
            <a:ext cx="838200" cy="4572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8241276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721433" y="-164460"/>
            <a:ext cx="9144000" cy="7086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p:cNvPicPr>
            <a:picLocks noChangeAspect="1" noChangeArrowheads="1"/>
          </p:cNvPicPr>
          <p:nvPr/>
        </p:nvPicPr>
        <p:blipFill>
          <a:blip r:embed="rId3" cstate="print"/>
          <a:srcRect/>
          <a:stretch>
            <a:fillRect/>
          </a:stretch>
        </p:blipFill>
        <p:spPr bwMode="auto">
          <a:xfrm>
            <a:off x="2209802" y="857612"/>
            <a:ext cx="8305799" cy="6228989"/>
          </a:xfrm>
          <a:prstGeom prst="rect">
            <a:avLst/>
          </a:prstGeom>
          <a:noFill/>
          <a:ln w="9525">
            <a:noFill/>
            <a:miter lim="800000"/>
            <a:headEnd/>
            <a:tailEnd/>
          </a:ln>
        </p:spPr>
      </p:pic>
      <p:sp>
        <p:nvSpPr>
          <p:cNvPr id="3" name="TextBox 2"/>
          <p:cNvSpPr txBox="1"/>
          <p:nvPr/>
        </p:nvSpPr>
        <p:spPr>
          <a:xfrm>
            <a:off x="2895600" y="376536"/>
            <a:ext cx="6800260" cy="461665"/>
          </a:xfrm>
          <a:prstGeom prst="rect">
            <a:avLst/>
          </a:prstGeom>
          <a:noFill/>
        </p:spPr>
        <p:txBody>
          <a:bodyPr wrap="none" rtlCol="0">
            <a:spAutoFit/>
          </a:bodyPr>
          <a:lstStyle/>
          <a:p>
            <a:r>
              <a:rPr lang="en-US" sz="2400" b="1" dirty="0">
                <a:latin typeface="Arial" pitchFamily="34" charset="0"/>
                <a:cs typeface="Arial" pitchFamily="34" charset="0"/>
              </a:rPr>
              <a:t>Obesity reduces levels of synaptic proteins </a:t>
            </a:r>
          </a:p>
        </p:txBody>
      </p:sp>
    </p:spTree>
    <p:extLst>
      <p:ext uri="{BB962C8B-B14F-4D97-AF65-F5344CB8AC3E}">
        <p14:creationId xmlns:p14="http://schemas.microsoft.com/office/powerpoint/2010/main" val="126578130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400" b="1" dirty="0">
                <a:latin typeface="Arial" pitchFamily="34" charset="0"/>
                <a:cs typeface="Arial" pitchFamily="34" charset="0"/>
              </a:rPr>
              <a:t>Summary</a:t>
            </a:r>
          </a:p>
        </p:txBody>
      </p:sp>
      <p:sp>
        <p:nvSpPr>
          <p:cNvPr id="3" name="Content Placeholder 2"/>
          <p:cNvSpPr>
            <a:spLocks noGrp="1"/>
          </p:cNvSpPr>
          <p:nvPr>
            <p:ph idx="1"/>
          </p:nvPr>
        </p:nvSpPr>
        <p:spPr/>
        <p:txBody>
          <a:bodyPr>
            <a:normAutofit/>
          </a:bodyPr>
          <a:lstStyle/>
          <a:p>
            <a:r>
              <a:rPr lang="en-US" sz="2400" dirty="0" smtClean="0">
                <a:latin typeface="Arial" pitchFamily="34" charset="0"/>
                <a:cs typeface="Arial" pitchFamily="34" charset="0"/>
              </a:rPr>
              <a:t>Physical exercise improves cognition and stimulates brain growth</a:t>
            </a:r>
          </a:p>
          <a:p>
            <a:endParaRPr lang="en-US" sz="2400" dirty="0" smtClean="0">
              <a:latin typeface="Arial" pitchFamily="34" charset="0"/>
              <a:cs typeface="Arial" pitchFamily="34" charset="0"/>
            </a:endParaRPr>
          </a:p>
          <a:p>
            <a:r>
              <a:rPr lang="en-US" sz="2400" dirty="0" smtClean="0">
                <a:latin typeface="Arial" pitchFamily="34" charset="0"/>
                <a:cs typeface="Arial" pitchFamily="34" charset="0"/>
              </a:rPr>
              <a:t>Obesity impairs cognition and leads to synapse loss</a:t>
            </a:r>
          </a:p>
          <a:p>
            <a:endParaRPr lang="en-US" sz="2400" dirty="0">
              <a:latin typeface="Arial" pitchFamily="34" charset="0"/>
              <a:cs typeface="Arial" pitchFamily="34" charset="0"/>
            </a:endParaRPr>
          </a:p>
          <a:p>
            <a:r>
              <a:rPr lang="en-US" sz="2400" dirty="0" smtClean="0">
                <a:latin typeface="Arial" pitchFamily="34" charset="0"/>
                <a:cs typeface="Arial" pitchFamily="34" charset="0"/>
              </a:rPr>
              <a:t>Environmental conditions have a dramatic impact on brain structure and function</a:t>
            </a:r>
            <a:endParaRPr lang="en-US" sz="2400" dirty="0">
              <a:latin typeface="Arial" pitchFamily="34" charset="0"/>
              <a:cs typeface="Arial" pitchFamily="34" charset="0"/>
            </a:endParaRPr>
          </a:p>
          <a:p>
            <a:pPr>
              <a:buNone/>
            </a:pPr>
            <a:endParaRPr lang="en-US" sz="2400" dirty="0">
              <a:latin typeface="Arial" pitchFamily="34" charset="0"/>
              <a:cs typeface="Arial" pitchFamily="34" charset="0"/>
            </a:endParaRPr>
          </a:p>
        </p:txBody>
      </p:sp>
    </p:spTree>
    <p:extLst>
      <p:ext uri="{BB962C8B-B14F-4D97-AF65-F5344CB8AC3E}">
        <p14:creationId xmlns:p14="http://schemas.microsoft.com/office/powerpoint/2010/main" val="176874350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04217" y="2043486"/>
            <a:ext cx="6610605" cy="4738978"/>
          </a:xfrm>
          <a:prstGeom prst="rect">
            <a:avLst/>
          </a:prstGeom>
        </p:spPr>
      </p:pic>
      <p:sp>
        <p:nvSpPr>
          <p:cNvPr id="4" name="Title 3"/>
          <p:cNvSpPr>
            <a:spLocks noGrp="1"/>
          </p:cNvSpPr>
          <p:nvPr>
            <p:ph type="title"/>
          </p:nvPr>
        </p:nvSpPr>
        <p:spPr/>
        <p:txBody>
          <a:bodyPr/>
          <a:lstStyle/>
          <a:p>
            <a:r>
              <a:rPr lang="en-US" dirty="0" smtClean="0"/>
              <a:t>            </a:t>
            </a:r>
            <a:r>
              <a:rPr lang="en-US" sz="3600" b="1" dirty="0" smtClean="0"/>
              <a:t>Typical mouse habitat in the wild</a:t>
            </a:r>
            <a:endParaRPr lang="en-US" sz="3600" b="1" dirty="0"/>
          </a:p>
        </p:txBody>
      </p:sp>
    </p:spTree>
    <p:extLst>
      <p:ext uri="{BB962C8B-B14F-4D97-AF65-F5344CB8AC3E}">
        <p14:creationId xmlns:p14="http://schemas.microsoft.com/office/powerpoint/2010/main" val="415954468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a:t>
            </a:r>
            <a:r>
              <a:rPr lang="en-US" b="1" dirty="0" smtClean="0"/>
              <a:t>Standard laboratory cage</a:t>
            </a:r>
            <a:endParaRPr lang="en-US" b="1" dirty="0"/>
          </a:p>
        </p:txBody>
      </p:sp>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l="6080" t="14003" r="-874"/>
          <a:stretch/>
        </p:blipFill>
        <p:spPr>
          <a:xfrm>
            <a:off x="3574504" y="2759102"/>
            <a:ext cx="5042991" cy="2327249"/>
          </a:xfrm>
          <a:prstGeom prst="rect">
            <a:avLst/>
          </a:prstGeom>
        </p:spPr>
      </p:pic>
    </p:spTree>
    <p:extLst>
      <p:ext uri="{BB962C8B-B14F-4D97-AF65-F5344CB8AC3E}">
        <p14:creationId xmlns:p14="http://schemas.microsoft.com/office/powerpoint/2010/main" val="71257261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Average American – 13 </a:t>
            </a:r>
            <a:r>
              <a:rPr lang="en-US" dirty="0" err="1" smtClean="0"/>
              <a:t>hrs</a:t>
            </a:r>
            <a:r>
              <a:rPr lang="en-US" dirty="0" smtClean="0"/>
              <a:t>/day</a:t>
            </a:r>
            <a:endParaRPr lang="en-US"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76876" y="2296026"/>
            <a:ext cx="4457700" cy="29718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10312" y="2296026"/>
            <a:ext cx="4453941" cy="2963895"/>
          </a:xfrm>
          <a:prstGeom prst="rect">
            <a:avLst/>
          </a:prstGeom>
        </p:spPr>
      </p:pic>
    </p:spTree>
    <p:extLst>
      <p:ext uri="{BB962C8B-B14F-4D97-AF65-F5344CB8AC3E}">
        <p14:creationId xmlns:p14="http://schemas.microsoft.com/office/powerpoint/2010/main" val="29163877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b="1" dirty="0">
                <a:latin typeface="Arial" pitchFamily="34" charset="0"/>
                <a:cs typeface="Arial" pitchFamily="34" charset="0"/>
              </a:rPr>
              <a:t>Physical exercise in humans</a:t>
            </a:r>
          </a:p>
        </p:txBody>
      </p:sp>
      <p:sp>
        <p:nvSpPr>
          <p:cNvPr id="3" name="Content Placeholder 2"/>
          <p:cNvSpPr>
            <a:spLocks noGrp="1"/>
          </p:cNvSpPr>
          <p:nvPr>
            <p:ph idx="1"/>
          </p:nvPr>
        </p:nvSpPr>
        <p:spPr/>
        <p:txBody>
          <a:bodyPr/>
          <a:lstStyle/>
          <a:p>
            <a:r>
              <a:rPr lang="en-US" dirty="0">
                <a:latin typeface="Arial" pitchFamily="34" charset="0"/>
                <a:cs typeface="Arial" pitchFamily="34" charset="0"/>
              </a:rPr>
              <a:t>Improves </a:t>
            </a:r>
            <a:r>
              <a:rPr lang="en-US" dirty="0" smtClean="0">
                <a:latin typeface="Arial" pitchFamily="34" charset="0"/>
                <a:cs typeface="Arial" pitchFamily="34" charset="0"/>
              </a:rPr>
              <a:t>cognition</a:t>
            </a:r>
          </a:p>
          <a:p>
            <a:endParaRPr lang="en-US" dirty="0">
              <a:latin typeface="Arial" pitchFamily="34" charset="0"/>
              <a:cs typeface="Arial" pitchFamily="34" charset="0"/>
            </a:endParaRPr>
          </a:p>
          <a:p>
            <a:r>
              <a:rPr lang="en-US" dirty="0">
                <a:latin typeface="Arial" pitchFamily="34" charset="0"/>
                <a:cs typeface="Arial" pitchFamily="34" charset="0"/>
              </a:rPr>
              <a:t>Increases brain </a:t>
            </a:r>
            <a:r>
              <a:rPr lang="en-US" dirty="0" smtClean="0">
                <a:latin typeface="Arial" pitchFamily="34" charset="0"/>
                <a:cs typeface="Arial" pitchFamily="34" charset="0"/>
              </a:rPr>
              <a:t>volume</a:t>
            </a:r>
          </a:p>
          <a:p>
            <a:endParaRPr lang="en-US" dirty="0">
              <a:latin typeface="Arial" pitchFamily="34" charset="0"/>
              <a:cs typeface="Arial" pitchFamily="34" charset="0"/>
            </a:endParaRPr>
          </a:p>
          <a:p>
            <a:r>
              <a:rPr lang="en-US" dirty="0">
                <a:latin typeface="Arial" pitchFamily="34" charset="0"/>
                <a:cs typeface="Arial" pitchFamily="34" charset="0"/>
              </a:rPr>
              <a:t>Reduces symptoms of many neuropsychiatric </a:t>
            </a:r>
            <a:r>
              <a:rPr lang="en-US" dirty="0" smtClean="0">
                <a:latin typeface="Arial" pitchFamily="34" charset="0"/>
                <a:cs typeface="Arial" pitchFamily="34" charset="0"/>
              </a:rPr>
              <a:t>disorders</a:t>
            </a:r>
            <a:endParaRPr lang="en-US" dirty="0" smtClean="0"/>
          </a:p>
          <a:p>
            <a:endParaRPr lang="en-US" dirty="0"/>
          </a:p>
        </p:txBody>
      </p:sp>
    </p:spTree>
    <p:extLst>
      <p:ext uri="{BB962C8B-B14F-4D97-AF65-F5344CB8AC3E}">
        <p14:creationId xmlns:p14="http://schemas.microsoft.com/office/powerpoint/2010/main" val="396108499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1524000" y="0"/>
            <a:ext cx="9144000" cy="81534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 y="-223284"/>
            <a:ext cx="12333767" cy="70812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2" descr="FIG1_6_3"/>
          <p:cNvPicPr>
            <a:picLocks noChangeAspect="1" noChangeArrowheads="1"/>
          </p:cNvPicPr>
          <p:nvPr/>
        </p:nvPicPr>
        <p:blipFill>
          <a:blip r:embed="rId3" cstate="print"/>
          <a:srcRect/>
          <a:stretch>
            <a:fillRect/>
          </a:stretch>
        </p:blipFill>
        <p:spPr bwMode="auto">
          <a:xfrm>
            <a:off x="2809453" y="3461544"/>
            <a:ext cx="4300470" cy="6792913"/>
          </a:xfrm>
          <a:prstGeom prst="rect">
            <a:avLst/>
          </a:prstGeom>
          <a:noFill/>
          <a:ln w="9525">
            <a:noFill/>
            <a:miter lim="800000"/>
            <a:headEnd/>
            <a:tailEnd/>
          </a:ln>
        </p:spPr>
      </p:pic>
      <p:pic>
        <p:nvPicPr>
          <p:cNvPr id="335874" name="Picture 2"/>
          <p:cNvPicPr>
            <a:picLocks noChangeAspect="1" noChangeArrowheads="1"/>
          </p:cNvPicPr>
          <p:nvPr/>
        </p:nvPicPr>
        <p:blipFill>
          <a:blip r:embed="rId4" cstate="print"/>
          <a:srcRect/>
          <a:stretch>
            <a:fillRect/>
          </a:stretch>
        </p:blipFill>
        <p:spPr bwMode="auto">
          <a:xfrm>
            <a:off x="2819400" y="1066800"/>
            <a:ext cx="4191000" cy="2843396"/>
          </a:xfrm>
          <a:prstGeom prst="rect">
            <a:avLst/>
          </a:prstGeom>
          <a:noFill/>
          <a:ln w="9525">
            <a:noFill/>
            <a:miter lim="800000"/>
            <a:headEnd/>
            <a:tailEnd/>
          </a:ln>
        </p:spPr>
      </p:pic>
      <p:pic>
        <p:nvPicPr>
          <p:cNvPr id="335876" name="Picture 4"/>
          <p:cNvPicPr>
            <a:picLocks noChangeAspect="1" noChangeArrowheads="1"/>
          </p:cNvPicPr>
          <p:nvPr/>
        </p:nvPicPr>
        <p:blipFill>
          <a:blip r:embed="rId5" cstate="print"/>
          <a:srcRect/>
          <a:stretch>
            <a:fillRect/>
          </a:stretch>
        </p:blipFill>
        <p:spPr bwMode="auto">
          <a:xfrm>
            <a:off x="7391400" y="1524001"/>
            <a:ext cx="2514600" cy="1614311"/>
          </a:xfrm>
          <a:prstGeom prst="rect">
            <a:avLst/>
          </a:prstGeom>
          <a:noFill/>
          <a:ln w="9525">
            <a:noFill/>
            <a:miter lim="800000"/>
            <a:headEnd/>
            <a:tailEnd/>
          </a:ln>
        </p:spPr>
      </p:pic>
      <p:sp>
        <p:nvSpPr>
          <p:cNvPr id="8" name="Title 7"/>
          <p:cNvSpPr>
            <a:spLocks noGrp="1"/>
          </p:cNvSpPr>
          <p:nvPr>
            <p:ph type="title"/>
          </p:nvPr>
        </p:nvSpPr>
        <p:spPr>
          <a:xfrm>
            <a:off x="1981200" y="76200"/>
            <a:ext cx="8229600" cy="1143000"/>
          </a:xfrm>
        </p:spPr>
        <p:txBody>
          <a:bodyPr/>
          <a:lstStyle/>
          <a:p>
            <a:r>
              <a:rPr lang="en-US" sz="2400" b="1" dirty="0">
                <a:latin typeface="Arial" pitchFamily="34" charset="0"/>
                <a:cs typeface="Arial" pitchFamily="34" charset="0"/>
              </a:rPr>
              <a:t>Running increases the number of new neurons and the number of </a:t>
            </a:r>
            <a:r>
              <a:rPr lang="en-US" sz="2400" b="1" dirty="0" err="1">
                <a:latin typeface="Arial" pitchFamily="34" charset="0"/>
                <a:cs typeface="Arial" pitchFamily="34" charset="0"/>
              </a:rPr>
              <a:t>dendritic</a:t>
            </a:r>
            <a:r>
              <a:rPr lang="en-US" sz="2400" b="1" dirty="0">
                <a:latin typeface="Arial" pitchFamily="34" charset="0"/>
                <a:cs typeface="Arial" pitchFamily="34" charset="0"/>
              </a:rPr>
              <a:t> spines in the hippocampus</a:t>
            </a:r>
          </a:p>
        </p:txBody>
      </p:sp>
      <p:pic>
        <p:nvPicPr>
          <p:cNvPr id="11" name="Picture 4" descr="COLOR_FIG_ALL"/>
          <p:cNvPicPr>
            <a:picLocks noChangeAspect="1" noChangeArrowheads="1"/>
          </p:cNvPicPr>
          <p:nvPr/>
        </p:nvPicPr>
        <p:blipFill>
          <a:blip r:embed="rId6" cstate="print"/>
          <a:srcRect/>
          <a:stretch>
            <a:fillRect/>
          </a:stretch>
        </p:blipFill>
        <p:spPr bwMode="auto">
          <a:xfrm>
            <a:off x="7086600" y="3581400"/>
            <a:ext cx="3306198" cy="3962400"/>
          </a:xfrm>
          <a:prstGeom prst="rect">
            <a:avLst/>
          </a:prstGeom>
          <a:noFill/>
          <a:ln w="9525">
            <a:noFill/>
            <a:miter lim="800000"/>
            <a:headEnd/>
            <a:tailEnd/>
          </a:ln>
        </p:spPr>
      </p:pic>
      <p:sp>
        <p:nvSpPr>
          <p:cNvPr id="12" name="Rectangle 11"/>
          <p:cNvSpPr/>
          <p:nvPr/>
        </p:nvSpPr>
        <p:spPr bwMode="auto">
          <a:xfrm>
            <a:off x="1524000" y="6705600"/>
            <a:ext cx="9677400" cy="3505200"/>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400" i="1">
              <a:latin typeface="Arial" charset="0"/>
            </a:endParaRPr>
          </a:p>
        </p:txBody>
      </p:sp>
      <p:sp>
        <p:nvSpPr>
          <p:cNvPr id="13" name="Rectangle 12"/>
          <p:cNvSpPr/>
          <p:nvPr/>
        </p:nvSpPr>
        <p:spPr bwMode="auto">
          <a:xfrm>
            <a:off x="5939624" y="3737110"/>
            <a:ext cx="1043607" cy="805656"/>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400" i="1">
              <a:latin typeface="Arial" charset="0"/>
            </a:endParaRPr>
          </a:p>
        </p:txBody>
      </p:sp>
      <p:sp>
        <p:nvSpPr>
          <p:cNvPr id="14" name="Rectangle 13"/>
          <p:cNvSpPr/>
          <p:nvPr/>
        </p:nvSpPr>
        <p:spPr bwMode="auto">
          <a:xfrm>
            <a:off x="6934200" y="6632714"/>
            <a:ext cx="3733800" cy="1219200"/>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2400" i="1">
              <a:latin typeface="Arial" charset="0"/>
            </a:endParaRPr>
          </a:p>
        </p:txBody>
      </p:sp>
    </p:spTree>
    <p:extLst>
      <p:ext uri="{BB962C8B-B14F-4D97-AF65-F5344CB8AC3E}">
        <p14:creationId xmlns:p14="http://schemas.microsoft.com/office/powerpoint/2010/main" val="32313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58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587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               Average American – 13 </a:t>
            </a:r>
            <a:r>
              <a:rPr lang="en-US" dirty="0" err="1" smtClean="0"/>
              <a:t>hrs</a:t>
            </a:r>
            <a:r>
              <a:rPr lang="en-US" dirty="0" smtClean="0"/>
              <a:t>/day</a:t>
            </a:r>
            <a:endParaRPr lang="en-US"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25170" y="2085517"/>
            <a:ext cx="4457700" cy="29718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13699" y="2093422"/>
            <a:ext cx="4453941" cy="2963895"/>
          </a:xfrm>
          <a:prstGeom prst="rect">
            <a:avLst/>
          </a:prstGeom>
        </p:spPr>
      </p:pic>
    </p:spTree>
    <p:extLst>
      <p:ext uri="{BB962C8B-B14F-4D97-AF65-F5344CB8AC3E}">
        <p14:creationId xmlns:p14="http://schemas.microsoft.com/office/powerpoint/2010/main" val="1098414043"/>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2518</TotalTime>
  <Words>2793</Words>
  <Application>Microsoft Office PowerPoint</Application>
  <PresentationFormat>Widescreen</PresentationFormat>
  <Paragraphs>164</Paragraphs>
  <Slides>39</Slides>
  <Notes>23</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39</vt:i4>
      </vt:variant>
    </vt:vector>
  </HeadingPairs>
  <TitlesOfParts>
    <vt:vector size="48" baseType="lpstr">
      <vt:lpstr>Arial</vt:lpstr>
      <vt:lpstr>Arial Narrow</vt:lpstr>
      <vt:lpstr>Calibri</vt:lpstr>
      <vt:lpstr>Calibri Light</vt:lpstr>
      <vt:lpstr>Times New Roman</vt:lpstr>
      <vt:lpstr>Verdana</vt:lpstr>
      <vt:lpstr>ヒラギノ角ゴ Pro W3</vt:lpstr>
      <vt:lpstr>Office Theme</vt:lpstr>
      <vt:lpstr>Image</vt:lpstr>
      <vt:lpstr>How experience changes the brain</vt:lpstr>
      <vt:lpstr>                 Hippocampus </vt:lpstr>
      <vt:lpstr>Adult neurogenesis in the hippocampus</vt:lpstr>
      <vt:lpstr>            Typical mouse habitat in the wild</vt:lpstr>
      <vt:lpstr>                 Standard laboratory cage</vt:lpstr>
      <vt:lpstr>               Average American – 13 hrs/day</vt:lpstr>
      <vt:lpstr>Physical exercise in humans</vt:lpstr>
      <vt:lpstr>Running increases the number of new neurons and the number of dendritic spines in the hippocampus</vt:lpstr>
      <vt:lpstr>               Average American – 13 hrs/day</vt:lpstr>
      <vt:lpstr>Obesity Trends* Among U.S. Adults BRFSS, 1985</vt:lpstr>
      <vt:lpstr>Obesity Trends* Among U.S. Adults BRFSS, 1986</vt:lpstr>
      <vt:lpstr>Obesity Trends* Among U.S. Adults BRFSS, 1987</vt:lpstr>
      <vt:lpstr>Obesity Trends* Among U.S. Adults BRFSS, 1988</vt:lpstr>
      <vt:lpstr>Obesity Trends* Among U.S. Adults BRFSS, 1989</vt:lpstr>
      <vt:lpstr>Obesity Trends* Among U.S. Adults BRFSS, 1990</vt:lpstr>
      <vt:lpstr>Obesity Trends* Among U.S. Adults BRFSS, 1991</vt:lpstr>
      <vt:lpstr>Obesity Trends* Among U.S. Adults BRFSS, 1992</vt:lpstr>
      <vt:lpstr>Obesity Trends* Among U.S. Adults BRFSS, 1993</vt:lpstr>
      <vt:lpstr>Obesity Trends* Among U.S. Adults BRFSS, 1994</vt:lpstr>
      <vt:lpstr>Obesity Trends* Among U.S. Adults BRFSS, 1995</vt:lpstr>
      <vt:lpstr>Obesity Trends* Among U.S. Adults BRFSS, 1996</vt:lpstr>
      <vt:lpstr>Obesity Trends* Among U.S. Adults BRFSS, 1997</vt:lpstr>
      <vt:lpstr>Obesity Trends* Among U.S. Adults BRFSS, 1998</vt:lpstr>
      <vt:lpstr>Obesity Trends* Among U.S. Adults BRFSS, 1999</vt:lpstr>
      <vt:lpstr>Obesity Trends* Among U.S. Adults BRFSS, 2000</vt:lpstr>
      <vt:lpstr>Obesity Trends* Among U.S. Adults BRFSS, 2001</vt:lpstr>
      <vt:lpstr>PowerPoint Presentation</vt:lpstr>
      <vt:lpstr>Obesity Trends* Among U.S. Adults BRFSS, 2003</vt:lpstr>
      <vt:lpstr>Obesity Trends* Among U.S. Adults BRFSS, 2004</vt:lpstr>
      <vt:lpstr>Obesity Trends* Among U.S. Adults BRFSS, 2005</vt:lpstr>
      <vt:lpstr>Obesity Trends* Among U.S. Adults BRFSS, 2006</vt:lpstr>
      <vt:lpstr>Obesity Trends* Among U.S. Adults BRFSS, 2007</vt:lpstr>
      <vt:lpstr>Obesity Trends* Among U.S. Adults BRFSS, 2008</vt:lpstr>
      <vt:lpstr>Obesity Trends* Among U.S. Adults BRFSS, 2009</vt:lpstr>
      <vt:lpstr>Obesity Trends* Among U.S. Adults BRFSS, 2010</vt:lpstr>
      <vt:lpstr>Obesity in humans</vt:lpstr>
      <vt:lpstr>Obesity reduces dendritic spine density</vt:lpstr>
      <vt:lpstr>PowerPoint Presentation</vt:lpstr>
      <vt:lpstr>Summary</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Liz Gould</dc:creator>
  <cp:lastModifiedBy>Alan Mayers</cp:lastModifiedBy>
  <cp:revision>26</cp:revision>
  <dcterms:created xsi:type="dcterms:W3CDTF">2014-10-14T01:13:08Z</dcterms:created>
  <dcterms:modified xsi:type="dcterms:W3CDTF">2015-03-22T12:08:06Z</dcterms:modified>
</cp:coreProperties>
</file>