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A9B4B-E763-4E38-939A-4D673676AEE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27F4D2-35D2-4E0F-AB58-E089D12A35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>
              <a:latin typeface="Britannic Bold" panose="020B0903060703020204" pitchFamily="34" charset="77"/>
            </a:rPr>
            <a:t>Small Groups are places of community where people can belong. </a:t>
          </a:r>
        </a:p>
      </dgm:t>
    </dgm:pt>
    <dgm:pt modelId="{3772A77C-DAAF-4D99-9B9F-6C2066433B41}" type="parTrans" cxnId="{2C223DCF-C950-42BB-A36F-7239AE40CFE7}">
      <dgm:prSet/>
      <dgm:spPr/>
      <dgm:t>
        <a:bodyPr/>
        <a:lstStyle/>
        <a:p>
          <a:endParaRPr lang="en-US"/>
        </a:p>
      </dgm:t>
    </dgm:pt>
    <dgm:pt modelId="{C2264A2F-67BE-4A1C-98FF-FA8678091B31}" type="sibTrans" cxnId="{2C223DCF-C950-42BB-A36F-7239AE40CFE7}">
      <dgm:prSet/>
      <dgm:spPr/>
      <dgm:t>
        <a:bodyPr/>
        <a:lstStyle/>
        <a:p>
          <a:endParaRPr lang="en-US"/>
        </a:p>
      </dgm:t>
    </dgm:pt>
    <dgm:pt modelId="{E0F414C4-E4AE-4307-836A-30372FF802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Britannic Bold" panose="020B0903060703020204" pitchFamily="34" charset="77"/>
            </a:rPr>
            <a:t>The place where people can grow spiritually and develop relationships with others.</a:t>
          </a:r>
        </a:p>
      </dgm:t>
    </dgm:pt>
    <dgm:pt modelId="{767DBB9B-0DA0-495E-A561-1EF15EC2A916}" type="parTrans" cxnId="{803D74FB-A750-41C1-82CF-454D5B21BC21}">
      <dgm:prSet/>
      <dgm:spPr/>
      <dgm:t>
        <a:bodyPr/>
        <a:lstStyle/>
        <a:p>
          <a:endParaRPr lang="en-US"/>
        </a:p>
      </dgm:t>
    </dgm:pt>
    <dgm:pt modelId="{A988C5C0-086F-417C-BEB4-4E1677609961}" type="sibTrans" cxnId="{803D74FB-A750-41C1-82CF-454D5B21BC21}">
      <dgm:prSet/>
      <dgm:spPr/>
      <dgm:t>
        <a:bodyPr/>
        <a:lstStyle/>
        <a:p>
          <a:endParaRPr lang="en-US"/>
        </a:p>
      </dgm:t>
    </dgm:pt>
    <dgm:pt modelId="{D7A0D326-F08C-4904-ACE2-DA2DA14F740C}" type="pres">
      <dgm:prSet presAssocID="{2A7A9B4B-E763-4E38-939A-4D673676AEEF}" presName="root" presStyleCnt="0">
        <dgm:presLayoutVars>
          <dgm:dir/>
          <dgm:resizeHandles val="exact"/>
        </dgm:presLayoutVars>
      </dgm:prSet>
      <dgm:spPr/>
    </dgm:pt>
    <dgm:pt modelId="{C455158C-0436-40C8-BABB-BF3D411C9686}" type="pres">
      <dgm:prSet presAssocID="{F627F4D2-35D2-4E0F-AB58-E089D12A3591}" presName="compNode" presStyleCnt="0"/>
      <dgm:spPr/>
    </dgm:pt>
    <dgm:pt modelId="{1C8C772C-587B-4B54-B412-6202F8D01109}" type="pres">
      <dgm:prSet presAssocID="{F627F4D2-35D2-4E0F-AB58-E089D12A3591}" presName="iconRect" presStyleLbl="node1" presStyleIdx="0" presStyleCnt="2" custLinFactNeighborX="-2247" custLinFactNeighborY="284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E2D64E29-CDBC-4657-88DF-38D2F43CF352}" type="pres">
      <dgm:prSet presAssocID="{F627F4D2-35D2-4E0F-AB58-E089D12A3591}" presName="spaceRect" presStyleCnt="0"/>
      <dgm:spPr/>
    </dgm:pt>
    <dgm:pt modelId="{4654F6C2-0894-4E40-A7CF-4F272AEBA446}" type="pres">
      <dgm:prSet presAssocID="{F627F4D2-35D2-4E0F-AB58-E089D12A3591}" presName="textRect" presStyleLbl="revTx" presStyleIdx="0" presStyleCnt="2">
        <dgm:presLayoutVars>
          <dgm:chMax val="1"/>
          <dgm:chPref val="1"/>
        </dgm:presLayoutVars>
      </dgm:prSet>
      <dgm:spPr/>
    </dgm:pt>
    <dgm:pt modelId="{3B871CDF-4849-4FA4-80DD-A50433ABD8EA}" type="pres">
      <dgm:prSet presAssocID="{C2264A2F-67BE-4A1C-98FF-FA8678091B31}" presName="sibTrans" presStyleCnt="0"/>
      <dgm:spPr/>
    </dgm:pt>
    <dgm:pt modelId="{B1B3BFFE-1FE4-4D90-8B1E-A0157BFEAD1B}" type="pres">
      <dgm:prSet presAssocID="{E0F414C4-E4AE-4307-836A-30372FF80263}" presName="compNode" presStyleCnt="0"/>
      <dgm:spPr/>
    </dgm:pt>
    <dgm:pt modelId="{764B2571-1FF6-412F-BE30-D60A01D337A4}" type="pres">
      <dgm:prSet presAssocID="{E0F414C4-E4AE-4307-836A-30372FF80263}" presName="iconRect" presStyleLbl="node1" presStyleIdx="1" presStyleCnt="2" custLinFactNeighborX="1498" custLinFactNeighborY="224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70E8A7F8-4D15-4094-96CB-ACDBD29D3BEE}" type="pres">
      <dgm:prSet presAssocID="{E0F414C4-E4AE-4307-836A-30372FF80263}" presName="spaceRect" presStyleCnt="0"/>
      <dgm:spPr/>
    </dgm:pt>
    <dgm:pt modelId="{033BEB8F-62C8-47F6-A204-197F5422ECBF}" type="pres">
      <dgm:prSet presAssocID="{E0F414C4-E4AE-4307-836A-30372FF8026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330B43-F667-3048-9962-3DB68404EC51}" type="presOf" srcId="{E0F414C4-E4AE-4307-836A-30372FF80263}" destId="{033BEB8F-62C8-47F6-A204-197F5422ECBF}" srcOrd="0" destOrd="0" presId="urn:microsoft.com/office/officeart/2018/2/layout/IconLabelList"/>
    <dgm:cxn modelId="{5A6FAB4E-2D34-4841-BB68-58087E16A919}" type="presOf" srcId="{F627F4D2-35D2-4E0F-AB58-E089D12A3591}" destId="{4654F6C2-0894-4E40-A7CF-4F272AEBA446}" srcOrd="0" destOrd="0" presId="urn:microsoft.com/office/officeart/2018/2/layout/IconLabelList"/>
    <dgm:cxn modelId="{B4C8AF9D-834B-1D4F-A0CD-97DB903E5FD1}" type="presOf" srcId="{2A7A9B4B-E763-4E38-939A-4D673676AEEF}" destId="{D7A0D326-F08C-4904-ACE2-DA2DA14F740C}" srcOrd="0" destOrd="0" presId="urn:microsoft.com/office/officeart/2018/2/layout/IconLabelList"/>
    <dgm:cxn modelId="{2C223DCF-C950-42BB-A36F-7239AE40CFE7}" srcId="{2A7A9B4B-E763-4E38-939A-4D673676AEEF}" destId="{F627F4D2-35D2-4E0F-AB58-E089D12A3591}" srcOrd="0" destOrd="0" parTransId="{3772A77C-DAAF-4D99-9B9F-6C2066433B41}" sibTransId="{C2264A2F-67BE-4A1C-98FF-FA8678091B31}"/>
    <dgm:cxn modelId="{803D74FB-A750-41C1-82CF-454D5B21BC21}" srcId="{2A7A9B4B-E763-4E38-939A-4D673676AEEF}" destId="{E0F414C4-E4AE-4307-836A-30372FF80263}" srcOrd="1" destOrd="0" parTransId="{767DBB9B-0DA0-495E-A561-1EF15EC2A916}" sibTransId="{A988C5C0-086F-417C-BEB4-4E1677609961}"/>
    <dgm:cxn modelId="{5FA6ED1F-523B-7E46-845F-F7E5F758011E}" type="presParOf" srcId="{D7A0D326-F08C-4904-ACE2-DA2DA14F740C}" destId="{C455158C-0436-40C8-BABB-BF3D411C9686}" srcOrd="0" destOrd="0" presId="urn:microsoft.com/office/officeart/2018/2/layout/IconLabelList"/>
    <dgm:cxn modelId="{5A5C568D-8392-4442-834F-08207B7CFFA2}" type="presParOf" srcId="{C455158C-0436-40C8-BABB-BF3D411C9686}" destId="{1C8C772C-587B-4B54-B412-6202F8D01109}" srcOrd="0" destOrd="0" presId="urn:microsoft.com/office/officeart/2018/2/layout/IconLabelList"/>
    <dgm:cxn modelId="{7295FC46-496D-3A44-B512-D465C725695C}" type="presParOf" srcId="{C455158C-0436-40C8-BABB-BF3D411C9686}" destId="{E2D64E29-CDBC-4657-88DF-38D2F43CF352}" srcOrd="1" destOrd="0" presId="urn:microsoft.com/office/officeart/2018/2/layout/IconLabelList"/>
    <dgm:cxn modelId="{8BD49CD2-285F-9F48-8F51-94F2CEEE0146}" type="presParOf" srcId="{C455158C-0436-40C8-BABB-BF3D411C9686}" destId="{4654F6C2-0894-4E40-A7CF-4F272AEBA446}" srcOrd="2" destOrd="0" presId="urn:microsoft.com/office/officeart/2018/2/layout/IconLabelList"/>
    <dgm:cxn modelId="{41A4EC84-B71C-7D4A-B33D-DA40990F9A3C}" type="presParOf" srcId="{D7A0D326-F08C-4904-ACE2-DA2DA14F740C}" destId="{3B871CDF-4849-4FA4-80DD-A50433ABD8EA}" srcOrd="1" destOrd="0" presId="urn:microsoft.com/office/officeart/2018/2/layout/IconLabelList"/>
    <dgm:cxn modelId="{91D4318C-2000-5A48-B4B1-1A390D256581}" type="presParOf" srcId="{D7A0D326-F08C-4904-ACE2-DA2DA14F740C}" destId="{B1B3BFFE-1FE4-4D90-8B1E-A0157BFEAD1B}" srcOrd="2" destOrd="0" presId="urn:microsoft.com/office/officeart/2018/2/layout/IconLabelList"/>
    <dgm:cxn modelId="{0C79A2C7-90B1-AE49-B07B-1D1BB339B944}" type="presParOf" srcId="{B1B3BFFE-1FE4-4D90-8B1E-A0157BFEAD1B}" destId="{764B2571-1FF6-412F-BE30-D60A01D337A4}" srcOrd="0" destOrd="0" presId="urn:microsoft.com/office/officeart/2018/2/layout/IconLabelList"/>
    <dgm:cxn modelId="{CE099E36-14A3-E64D-BBAB-C327D76C94B7}" type="presParOf" srcId="{B1B3BFFE-1FE4-4D90-8B1E-A0157BFEAD1B}" destId="{70E8A7F8-4D15-4094-96CB-ACDBD29D3BEE}" srcOrd="1" destOrd="0" presId="urn:microsoft.com/office/officeart/2018/2/layout/IconLabelList"/>
    <dgm:cxn modelId="{E6572FAF-FBE8-1040-82E6-2FC9214D0B74}" type="presParOf" srcId="{B1B3BFFE-1FE4-4D90-8B1E-A0157BFEAD1B}" destId="{033BEB8F-62C8-47F6-A204-197F5422ECB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C772C-587B-4B54-B412-6202F8D01109}">
      <dsp:nvSpPr>
        <dsp:cNvPr id="0" name=""/>
        <dsp:cNvSpPr/>
      </dsp:nvSpPr>
      <dsp:spPr>
        <a:xfrm>
          <a:off x="1014582" y="805215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4F6C2-0894-4E40-A7CF-4F272AEBA446}">
      <dsp:nvSpPr>
        <dsp:cNvPr id="0" name=""/>
        <dsp:cNvSpPr/>
      </dsp:nvSpPr>
      <dsp:spPr>
        <a:xfrm>
          <a:off x="16284" y="2600921"/>
          <a:ext cx="3768750" cy="16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Britannic Bold" panose="020B0903060703020204" pitchFamily="34" charset="77"/>
            </a:rPr>
            <a:t>Small Groups are places of community where people can belong. </a:t>
          </a:r>
        </a:p>
      </dsp:txBody>
      <dsp:txXfrm>
        <a:off x="16284" y="2600921"/>
        <a:ext cx="3768750" cy="1602421"/>
      </dsp:txXfrm>
    </dsp:sp>
    <dsp:sp modelId="{764B2571-1FF6-412F-BE30-D60A01D337A4}">
      <dsp:nvSpPr>
        <dsp:cNvPr id="0" name=""/>
        <dsp:cNvSpPr/>
      </dsp:nvSpPr>
      <dsp:spPr>
        <a:xfrm>
          <a:off x="5506377" y="703612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3BEB8F-62C8-47F6-A204-197F5422ECBF}">
      <dsp:nvSpPr>
        <dsp:cNvPr id="0" name=""/>
        <dsp:cNvSpPr/>
      </dsp:nvSpPr>
      <dsp:spPr>
        <a:xfrm>
          <a:off x="4444565" y="2600921"/>
          <a:ext cx="3768750" cy="160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Britannic Bold" panose="020B0903060703020204" pitchFamily="34" charset="77"/>
            </a:rPr>
            <a:t>The place where people can grow spiritually and develop relationships with others.</a:t>
          </a:r>
        </a:p>
      </dsp:txBody>
      <dsp:txXfrm>
        <a:off x="4444565" y="2600921"/>
        <a:ext cx="3768750" cy="1602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5BCD0-753C-614A-8D2B-8CDEC5B48AFE}" type="datetimeFigureOut">
              <a:rPr lang="en-US" smtClean="0"/>
              <a:t>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F59E5-48B3-C342-B426-1647C7A36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3F59E5-48B3-C342-B426-1647C7A36A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5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C8A432C8-69A7-458B-9684-2BFA64B31948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2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February 10,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652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February 10,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682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February 10,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71716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February 10,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27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February 10,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100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B818-7379-467D-8E76-EF9D9074A26C}" type="datetime2">
              <a:rPr lang="en-US" smtClean="0"/>
              <a:t>Wednesday, February 10,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7001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9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EC4549AC-EB31-477F-92A9-B1988E232878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7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9933D019-A32C-4EAD-B8E6-DBDA699692FD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8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8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7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February 10,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February 10,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39" y="1866900"/>
            <a:ext cx="6889150" cy="2107494"/>
          </a:xfrm>
        </p:spPr>
        <p:txBody>
          <a:bodyPr anchor="b">
            <a:normAutofit fontScale="90000"/>
          </a:bodyPr>
          <a:lstStyle/>
          <a:p>
            <a:pPr algn="ctr">
              <a:tabLst>
                <a:tab pos="2222500" algn="l"/>
              </a:tabLst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Success and Significance in Ministry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95139" y="4740172"/>
            <a:ext cx="6889150" cy="170401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Rev. A. Jamale Johnson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Middle District Association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Moderator: Dr. Reginald Wells</a:t>
            </a:r>
          </a:p>
        </p:txBody>
      </p:sp>
    </p:spTree>
    <p:extLst>
      <p:ext uri="{BB962C8B-B14F-4D97-AF65-F5344CB8AC3E}">
        <p14:creationId xmlns:p14="http://schemas.microsoft.com/office/powerpoint/2010/main" val="119437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B2B42C-0777-4D6E-9432-535281803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EAAB60-93E2-4DC6-99AC-939637BCE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F5ECB8-D49C-48FB-A93E-88EB2FFDF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1B77A2-BD5C-432D-B52E-C12612C74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DB71C54-63C1-4B83-8324-BBCEC579C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15D940-E187-4030-B313-FDC84AE67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284" y="0"/>
            <a:ext cx="305171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E38F34-66D8-4203-B16C-14AC20248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6726063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286929"/>
            <a:ext cx="5756237" cy="4284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 </a:t>
            </a:r>
            <a:br>
              <a:rPr lang="en-US" sz="6000"/>
            </a:br>
            <a:r>
              <a:rPr lang="en-US" sz="6000" b="1"/>
              <a:t>5 Key Concepts To Rethink</a:t>
            </a:r>
            <a:br>
              <a:rPr lang="en-US" sz="6000"/>
            </a:b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372844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A person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F5EBDA1D-377A-A646-8E3D-AED07D96E4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17027" b="2"/>
          <a:stretch/>
        </p:blipFill>
        <p:spPr>
          <a:xfrm>
            <a:off x="3477006" y="10"/>
            <a:ext cx="5664611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6392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1" y="753228"/>
            <a:ext cx="3129812" cy="1080938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Concept 1: Personal Growth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3771900" cy="2027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738" y="2113872"/>
            <a:ext cx="3151530" cy="466430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7000" dirty="0">
                <a:latin typeface="Arial" panose="020B0604020202020204" pitchFamily="34" charset="0"/>
                <a:cs typeface="Arial" panose="020B0604020202020204" pitchFamily="34" charset="0"/>
              </a:rPr>
              <a:t>A personal growth mindset or open mind, where you are can grow and actively pursuing new ideas.</a:t>
            </a:r>
          </a:p>
          <a:p>
            <a:pPr marL="0" indent="0">
              <a:buNone/>
            </a:pPr>
            <a:endParaRPr lang="en-US" sz="7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Fixed Mindset vs. </a:t>
            </a:r>
          </a:p>
          <a:p>
            <a:pPr marL="0" indent="0">
              <a:buNone/>
            </a:pPr>
            <a:r>
              <a:rPr lang="en-US" sz="7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Mindset </a:t>
            </a:r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49143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753228"/>
            <a:ext cx="7428536" cy="1080938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Concept 2: Churches will not abandon Online Church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2082800"/>
            <a:ext cx="3986021" cy="4686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Fight it, deny it, ignore it, but Online church is here to stay. The church can reach more people and reach people faster until Jesus returns through Online Church.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Church = Media/Video Ministry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now a vital ministry that needs vision and budgeting.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37BE4068-6478-614E-BB79-8842C1B464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1" y="2719510"/>
            <a:ext cx="4229914" cy="28340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801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Concept 2: Churches will not abandon Online Church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Your church will be effective in the near and distance future by offering a slate of services that will include: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In-person on the Church Campus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i.e., 10:45 (Good time to rethink the times of your services)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Services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– Different times for the services to be aired on the website.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931028"/>
            <a:ext cx="7569199" cy="108093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Concept 3: Embrace and Develop Small Group Ministry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250CC7D1-A4DD-4443-924A-D2EA68C63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6" b="8751"/>
          <a:stretch/>
        </p:blipFill>
        <p:spPr>
          <a:xfrm>
            <a:off x="0" y="2271094"/>
            <a:ext cx="9143980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0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Small Group Definition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F93E10-0C10-4377-AF78-10FC8ED59C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9339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940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ants-growth - New Relic Blog">
            <a:extLst>
              <a:ext uri="{FF2B5EF4-FFF2-40B4-BE49-F238E27FC236}">
                <a16:creationId xmlns:a16="http://schemas.microsoft.com/office/drawing/2014/main" id="{93924CBD-D2A7-DC49-881F-A743DDFEB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 r="14254" b="1"/>
          <a:stretch/>
        </p:blipFill>
        <p:spPr bwMode="auto">
          <a:xfrm>
            <a:off x="20" y="393705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959" y="393710"/>
            <a:ext cx="7429499" cy="1905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Reasons Why Churches Need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Small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359" y="2705099"/>
            <a:ext cx="7906941" cy="312420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Groups encourage people to grow spiritually, 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Acts 2:42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Groups nourish relational growth,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Hebrews 10:24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  Groups stimulate persons’ service growth,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I Peter 4:10</a:t>
            </a:r>
          </a:p>
        </p:txBody>
      </p:sp>
    </p:spTree>
    <p:extLst>
      <p:ext uri="{BB962C8B-B14F-4D97-AF65-F5344CB8AC3E}">
        <p14:creationId xmlns:p14="http://schemas.microsoft.com/office/powerpoint/2010/main" val="1440960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Types of Small Groups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7C99EAA-B05F-0249-B922-ED08CC44B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Discipleship Groups</a:t>
            </a:r>
          </a:p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Fellowship Groups, Men’s, Women’s, Couples, etc.</a:t>
            </a:r>
          </a:p>
          <a:p>
            <a:pPr lvl="0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Prayer Groups – Supply prayer journals, books on prayer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84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E2E59-09DD-CA4A-B920-5B71B841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1" y="739775"/>
            <a:ext cx="3186254" cy="1168400"/>
          </a:xfrm>
        </p:spPr>
        <p:txBody>
          <a:bodyPr>
            <a:noAutofit/>
          </a:bodyPr>
          <a:lstStyle/>
          <a:p>
            <a:r>
              <a:rPr lang="en-US" sz="3200" b="1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latin typeface="Arial" panose="020B0604020202020204" pitchFamily="34" charset="0"/>
                <a:cs typeface="Arial" panose="020B0604020202020204" pitchFamily="34" charset="0"/>
              </a:rPr>
              <a:t>Promote Small Groups Through</a:t>
            </a:r>
          </a:p>
        </p:txBody>
      </p:sp>
      <p:pic>
        <p:nvPicPr>
          <p:cNvPr id="6" name="Picture 5" descr="A close - up of a paper&#10;&#10;Description automatically generated with medium confidence">
            <a:extLst>
              <a:ext uri="{FF2B5EF4-FFF2-40B4-BE49-F238E27FC236}">
                <a16:creationId xmlns:a16="http://schemas.microsoft.com/office/drawing/2014/main" id="{1C5DF1AF-E7CB-B640-A963-110F856F3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579" y="1117600"/>
            <a:ext cx="6568616" cy="54990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995E76-0EB1-774B-A897-05C5DF5836B4}"/>
              </a:ext>
            </a:extLst>
          </p:cNvPr>
          <p:cNvSpPr txBox="1"/>
          <p:nvPr/>
        </p:nvSpPr>
        <p:spPr>
          <a:xfrm>
            <a:off x="88901" y="2246986"/>
            <a:ext cx="21716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Church Newsletters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Worship Guides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Church Website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Church Instagram and FaceBook pages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</a:rPr>
              <a:t>One-on-One conversations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8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EA714A6F-6FDD-BA41-B8F6-A70C3E9282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5" r="29606"/>
          <a:stretch/>
        </p:blipFill>
        <p:spPr>
          <a:xfrm>
            <a:off x="3483394" y="10"/>
            <a:ext cx="5664709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04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2063262"/>
            <a:ext cx="2804459" cy="266113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Concept 4: Leadership Training is More Important Now than Ever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94287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D7537-A68D-4449-BC3C-4643FF3964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grayscl/>
          </a:blip>
          <a:srcRect r="24242" b="9090"/>
          <a:stretch/>
        </p:blipFill>
        <p:spPr>
          <a:xfrm>
            <a:off x="53124" y="-2"/>
            <a:ext cx="9143999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2336873"/>
            <a:ext cx="7210396" cy="33950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ministry while dealing with a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Reality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72727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Important to Rethink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33" y="2437831"/>
            <a:ext cx="8405160" cy="3395060"/>
          </a:xfrm>
        </p:spPr>
        <p:txBody>
          <a:bodyPr anchor="ctr">
            <a:no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a Mission?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Mission answers the question: What do we do?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Mission statement is a modern and customized restatement of how your church is going to fulfill the Great Commission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mission is something of which the church must consistently remain focused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 Statement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must be short, specific, and meaningful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36DAAB30-338B-DF44-B634-6F44BB361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r="8935"/>
          <a:stretch/>
        </p:blipFill>
        <p:spPr>
          <a:xfrm>
            <a:off x="5661454" y="274128"/>
            <a:ext cx="2972306" cy="22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13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ky, outdoor, day&#10;&#10;Description automatically generated">
            <a:extLst>
              <a:ext uri="{FF2B5EF4-FFF2-40B4-BE49-F238E27FC236}">
                <a16:creationId xmlns:a16="http://schemas.microsoft.com/office/drawing/2014/main" id="{1B0D8D68-9DA9-F544-ABD4-1504AB993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t="9091" r="1371"/>
          <a:stretch/>
        </p:blipFill>
        <p:spPr>
          <a:xfrm>
            <a:off x="53124" y="0"/>
            <a:ext cx="9143999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54" y="919595"/>
            <a:ext cx="7210396" cy="108093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Important to Rethink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39" y="2336873"/>
            <a:ext cx="7828359" cy="3395060"/>
          </a:xfrm>
        </p:spPr>
        <p:txBody>
          <a:bodyPr anchor="ctr">
            <a:noAutofit/>
          </a:bodyPr>
          <a:lstStyle/>
          <a:p>
            <a:pPr lvl="0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clear, clarifying picture of the future of the ministry as you believe it can be and must be.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Statement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where are we going?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vision creates excitement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vision promotes excellence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vision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reates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 journey ahead </a:t>
            </a:r>
          </a:p>
        </p:txBody>
      </p:sp>
    </p:spTree>
    <p:extLst>
      <p:ext uri="{BB962C8B-B14F-4D97-AF65-F5344CB8AC3E}">
        <p14:creationId xmlns:p14="http://schemas.microsoft.com/office/powerpoint/2010/main" val="2769740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1"/>
            <a:ext cx="6726063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672606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pair of sunglasses&#10;&#10;Description automatically generated with low confidence">
            <a:extLst>
              <a:ext uri="{FF2B5EF4-FFF2-40B4-BE49-F238E27FC236}">
                <a16:creationId xmlns:a16="http://schemas.microsoft.com/office/drawing/2014/main" id="{5E154E6A-0A9E-C14D-B018-44211F06D8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9091" r="18664" b="-1"/>
          <a:stretch/>
        </p:blipFill>
        <p:spPr>
          <a:xfrm>
            <a:off x="-2382" y="19807"/>
            <a:ext cx="9144000" cy="685799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1704883-D088-4683-A1FD-AEE53B33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402667"/>
            <a:ext cx="6100109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41" y="2656047"/>
            <a:ext cx="7770159" cy="4065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r">
              <a:buNone/>
            </a:pPr>
            <a:r>
              <a:rPr lang="en-US" sz="3600" dirty="0">
                <a:solidFill>
                  <a:schemeClr val="bg2"/>
                </a:solidFill>
                <a:highlight>
                  <a:srgbClr val="000000"/>
                </a:highlight>
              </a:rPr>
              <a:t>Has your church recently rethought the </a:t>
            </a:r>
            <a:r>
              <a:rPr lang="en-US" sz="3600" b="1" dirty="0">
                <a:highlight>
                  <a:srgbClr val="000000"/>
                </a:highlight>
              </a:rPr>
              <a:t>Mission</a:t>
            </a:r>
            <a:r>
              <a:rPr lang="en-US" sz="3600" dirty="0">
                <a:solidFill>
                  <a:schemeClr val="bg2"/>
                </a:solidFill>
                <a:highlight>
                  <a:srgbClr val="000000"/>
                </a:highlight>
              </a:rPr>
              <a:t> and </a:t>
            </a:r>
            <a:r>
              <a:rPr lang="en-US" sz="3600" b="1" dirty="0">
                <a:highlight>
                  <a:srgbClr val="000000"/>
                </a:highlight>
              </a:rPr>
              <a:t>Vision</a:t>
            </a:r>
            <a:r>
              <a:rPr lang="en-US" sz="3600" dirty="0">
                <a:highlight>
                  <a:srgbClr val="000000"/>
                </a:highlight>
              </a:rPr>
              <a:t>?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C04EC1-26B9-40BD-84A6-B2C0A913D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24954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B74E2-5A82-47FD-BBB4-BFD47779F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6726063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4FFB60-A034-4994-8F55-E38D4F3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02314"/>
            <a:ext cx="2310214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45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FCFD4-2720-1F4F-9373-CCE87AED9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" r="6214" b="-1"/>
          <a:stretch/>
        </p:blipFill>
        <p:spPr>
          <a:xfrm>
            <a:off x="20" y="-1"/>
            <a:ext cx="914398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Concept 5 : The Church Should 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 a Neighborhood Church</a:t>
            </a:r>
            <a:br>
              <a:rPr lang="en-US" sz="2300" dirty="0"/>
            </a:br>
            <a:endParaRPr lang="en-US" sz="23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2336873"/>
            <a:ext cx="7210396" cy="339506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POTENTIAL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your community’s greatest challenge?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problem is no one addressing in your community?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part of your community’s life is the furthest from God’s original design?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your community known for?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historical story of your community?</a:t>
            </a:r>
          </a:p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one big change could take place in your community that would change it most, what would it be?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873256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921811"/>
            <a:ext cx="6896534" cy="108093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Concept  6: Get Back on the Youth Band Wagon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002749"/>
            <a:ext cx="6887389" cy="3599316"/>
          </a:xfrm>
        </p:spPr>
        <p:txBody>
          <a:bodyPr>
            <a:normAutofit/>
          </a:bodyPr>
          <a:lstStyle/>
          <a:p>
            <a:r>
              <a:rPr lang="en-US" dirty="0"/>
              <a:t>Think through ways to minister to youth and families – ministering to families who have been together for a year</a:t>
            </a:r>
          </a:p>
          <a:p>
            <a:r>
              <a:rPr lang="en-US" dirty="0"/>
              <a:t>Calls with your parents</a:t>
            </a:r>
          </a:p>
          <a:p>
            <a:r>
              <a:rPr lang="en-US" dirty="0"/>
              <a:t>Calls with your youth from the pastor</a:t>
            </a:r>
          </a:p>
          <a:p>
            <a:r>
              <a:rPr lang="en-US" dirty="0"/>
              <a:t>Find out what are their biggest concerns and issues</a:t>
            </a:r>
          </a:p>
          <a:p>
            <a:r>
              <a:rPr lang="en-US" dirty="0"/>
              <a:t>Find ways to address those issues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black youth church on zoom image">
            <a:extLst>
              <a:ext uri="{FF2B5EF4-FFF2-40B4-BE49-F238E27FC236}">
                <a16:creationId xmlns:a16="http://schemas.microsoft.com/office/drawing/2014/main" id="{7AD0051B-CD51-EB42-BFC3-17AF5F33D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3945464"/>
            <a:ext cx="79629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248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FFC73F-A318-4A21-8993-108C1DCDA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black youth church on zoom image">
            <a:extLst>
              <a:ext uri="{FF2B5EF4-FFF2-40B4-BE49-F238E27FC236}">
                <a16:creationId xmlns:a16="http://schemas.microsoft.com/office/drawing/2014/main" id="{F0540F51-33C5-584A-838D-38D94B690F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7" r="28433" b="9069"/>
          <a:stretch/>
        </p:blipFill>
        <p:spPr bwMode="auto">
          <a:xfrm>
            <a:off x="52548" y="1126067"/>
            <a:ext cx="9143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BCE4E4-5CBD-4940-82DF-E061DB079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782955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BB6D7E-7207-44B3-918C-D30673E76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8CAF58-E42B-437B-8490-F8FED23C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81" y="830455"/>
            <a:ext cx="7210396" cy="1080938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Concept  6: Get Back on the Youth Band Wagon</a:t>
            </a:r>
            <a:br>
              <a:rPr lang="en-US" sz="2500" dirty="0"/>
            </a:br>
            <a:endParaRPr lang="en-US" sz="25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0C3C5B-2644-4CDD-8211-ACD3F3208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D2B6070-6B6D-47EA-957C-1B17F9E3E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2336873"/>
            <a:ext cx="7210396" cy="3395060"/>
          </a:xfrm>
        </p:spPr>
        <p:txBody>
          <a:bodyPr anchor="ctr">
            <a:normAutofit/>
          </a:bodyPr>
          <a:lstStyle/>
          <a:p>
            <a:pPr lvl="0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Plan, Plan, and Plan a Summer Youth Academic Program – assess youth shortfalls and give academic tutor and support to prepare them for the next school year.</a:t>
            </a:r>
          </a:p>
          <a:p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479507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10D2AE-07EF-436A-9755-AA8DF4B93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ACDD17-9043-46DF-882D-420365B79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2D8AD5-434A-4C0E-9F5B-C1AFD645F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19321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79" y="765928"/>
            <a:ext cx="3822700" cy="108093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Concept 7: Member Tracing</a:t>
            </a:r>
            <a:br>
              <a:rPr lang="en-US" sz="2100" dirty="0"/>
            </a:br>
            <a:endParaRPr lang="en-US" sz="21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2B246D-47CC-40F8-8DE7-B65D409E9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1"/>
            <a:ext cx="3717036" cy="1997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2336873"/>
            <a:ext cx="3102093" cy="359931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Where are your members?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all the members of the church been accounted for?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all members received some type of personal touch?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5707A3A-25D4-8B41-960E-A2AEA2CB64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33" y="765927"/>
            <a:ext cx="5326589" cy="53265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020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 |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240" y="1993973"/>
            <a:ext cx="7210396" cy="339506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ministry while dealing with a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Reality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EF51B0-B2E3-324C-9B6A-550FB643C85E}"/>
              </a:ext>
            </a:extLst>
          </p:cNvPr>
          <p:cNvSpPr txBox="1">
            <a:spLocks/>
          </p:cNvSpPr>
          <p:nvPr/>
        </p:nvSpPr>
        <p:spPr>
          <a:xfrm>
            <a:off x="831486" y="5511577"/>
            <a:ext cx="6889150" cy="118638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Rev. A. Jamale Johnson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jjohnson@ncrrbiz.com</a:t>
            </a:r>
          </a:p>
        </p:txBody>
      </p:sp>
    </p:spTree>
    <p:extLst>
      <p:ext uri="{BB962C8B-B14F-4D97-AF65-F5344CB8AC3E}">
        <p14:creationId xmlns:p14="http://schemas.microsoft.com/office/powerpoint/2010/main" val="1580210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How to Rethink It?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9696"/>
            <a:ext cx="4038600" cy="4718304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are you measuring or rethinking?</a:t>
            </a:r>
          </a:p>
          <a:p>
            <a:pPr lvl="0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 Mission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What are you doing?</a:t>
            </a:r>
          </a:p>
          <a:p>
            <a:pPr lvl="0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Rethink Vision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 What is it that you see your church doing?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F1B919AA-8CAA-D942-A1DB-0655CE080F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3" r="15002" b="-1"/>
          <a:stretch/>
        </p:blipFill>
        <p:spPr>
          <a:xfrm>
            <a:off x="4889959" y="1665224"/>
            <a:ext cx="3796841" cy="4435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31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Definition of Rethinking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87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/>
              <a:t>“It is the radical redesign of church processes from dramatic improvement in the fulfillment of the church’s purpose and mission.” p. 13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i="1" dirty="0">
                <a:solidFill>
                  <a:schemeClr val="bg1"/>
                </a:solidFill>
              </a:rPr>
              <a:t>Rethinking the Church </a:t>
            </a:r>
            <a:r>
              <a:rPr lang="en-US" dirty="0">
                <a:solidFill>
                  <a:schemeClr val="bg1"/>
                </a:solidFill>
              </a:rPr>
              <a:t>by James Emery White)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1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Two Important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0" indent="-914400"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– 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“A complete end-to-end set of activities   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that together fulfill the purposes and 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mission of the church.” p. 13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7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753228"/>
            <a:ext cx="6896534" cy="10809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Processes =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2086283"/>
            <a:ext cx="4445000" cy="42510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2800" b="1" dirty="0">
                <a:latin typeface="Arial" panose="020B0604020202020204" pitchFamily="34" charset="0"/>
                <a:cs typeface="Arial" panose="020B0604020202020204" pitchFamily="34" charset="0"/>
              </a:rPr>
              <a:t>The Eight Systems of the Church</a:t>
            </a:r>
          </a:p>
          <a:p>
            <a:pPr marL="0" indent="0">
              <a:buNone/>
            </a:pPr>
            <a:endParaRPr lang="en-US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EVANGELISM SYSTEM</a:t>
            </a:r>
          </a:p>
          <a:p>
            <a:pPr marL="0" indent="0">
              <a:buNone/>
            </a:pP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“How we attract people to our church”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WORSHIP SYSTEM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“How we plan, implement, and evaluate the weekend service(s) at our church”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ASSIMILATION SYSTEM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“How we move people from first-time guests to members at our church”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GROUPS SYSTEM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7200" i="1" dirty="0">
                <a:latin typeface="Arial" panose="020B0604020202020204" pitchFamily="34" charset="0"/>
                <a:cs typeface="Arial" panose="020B0604020202020204" pitchFamily="34" charset="0"/>
              </a:rPr>
              <a:t>“How we fill and reproduce small groups at our church”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EB84DA-112B-D748-910A-12248818ED76}"/>
              </a:ext>
            </a:extLst>
          </p:cNvPr>
          <p:cNvSpPr txBox="1"/>
          <p:nvPr/>
        </p:nvSpPr>
        <p:spPr>
          <a:xfrm>
            <a:off x="4787901" y="3136900"/>
            <a:ext cx="424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MINISTRY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“How we mobilize people for significant ministry at our church”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STEWARDSHIP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“How we develop extravagant givers at our church”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LEADERSHIP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“How we develop leaders at all levels at our church”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STRATEGY SYSTEM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“How we constantly evaluate and improve our church”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9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341052-73F2-435C-A1F0-70961D11B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61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15C05A0F-B6AA-4DDE-9FAE-832FE454C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grayscl/>
          </a:blip>
          <a:srcRect r="10999" b="-2"/>
          <a:stretch/>
        </p:blipFill>
        <p:spPr>
          <a:xfrm>
            <a:off x="-456561" y="753227"/>
            <a:ext cx="9143999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D2D0F6-68B7-4A2F-B80D-B3AAC1F4D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240"/>
            <a:ext cx="7828359" cy="3211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BCEF11-98AA-4EF8-91CF-8146F6479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753228"/>
            <a:ext cx="7210396" cy="1080938"/>
          </a:xfrm>
        </p:spPr>
        <p:txBody>
          <a:bodyPr>
            <a:norm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Two Important Words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816C00-E2A2-4A28-A8CB-2E9E10E9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9" y="1971234"/>
            <a:ext cx="1202248" cy="1442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2892C6A-FAAA-49A9-B836-6ECC4D48D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9370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693" y="1770815"/>
            <a:ext cx="7210396" cy="339506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Improvement –  </a:t>
            </a:r>
          </a:p>
          <a:p>
            <a:pPr marL="0" lv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make some progress and advances, i.e.,     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in ministry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16966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639" y="2692473"/>
            <a:ext cx="8153400" cy="35993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Do you know your church’s systems or processes?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Where does dramatic improvement need to be made?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3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16728"/>
            <a:ext cx="6896534" cy="1080938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New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49572"/>
            <a:ext cx="8089900" cy="42036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won’t change and some things will remain the same</a:t>
            </a:r>
          </a:p>
          <a:p>
            <a:pPr marL="0" lv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25-30% Post-Coronavirus will return to normal</a:t>
            </a:r>
          </a:p>
          <a:p>
            <a:pPr marL="0" lvl="0" indent="0">
              <a:buNone/>
            </a:pP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B. 25-30% of what we do will return to some 	semblance of normal but with major or minor 	adjustments</a:t>
            </a:r>
          </a:p>
          <a:p>
            <a:pPr marL="0" indent="0">
              <a:buNone/>
            </a:pPr>
            <a:endParaRPr lang="en-U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C. 25-30% of what we do Post-Coronavirus will 	never return to normal, will completely develop new 	ways, or the new things we have done during the 	virus we will continue </a:t>
            </a:r>
          </a:p>
        </p:txBody>
      </p:sp>
    </p:spTree>
    <p:extLst>
      <p:ext uri="{BB962C8B-B14F-4D97-AF65-F5344CB8AC3E}">
        <p14:creationId xmlns:p14="http://schemas.microsoft.com/office/powerpoint/2010/main" val="17219661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1064</Words>
  <Application>Microsoft Office PowerPoint</Application>
  <PresentationFormat>On-screen Show (4:3)</PresentationFormat>
  <Paragraphs>134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Britannic Bold</vt:lpstr>
      <vt:lpstr>Calibri</vt:lpstr>
      <vt:lpstr>Trebuchet MS</vt:lpstr>
      <vt:lpstr>Berlin</vt:lpstr>
      <vt:lpstr>How To Rethink  Success and Significance in Ministry</vt:lpstr>
      <vt:lpstr>OBJECTIVE</vt:lpstr>
      <vt:lpstr>How to Rethink It? </vt:lpstr>
      <vt:lpstr>Definition of Rethinking</vt:lpstr>
      <vt:lpstr>Two Important Words</vt:lpstr>
      <vt:lpstr>Processes = Systems </vt:lpstr>
      <vt:lpstr>Two Important Words</vt:lpstr>
      <vt:lpstr>Implementation </vt:lpstr>
      <vt:lpstr>New Reality</vt:lpstr>
      <vt:lpstr>  5 Key Concepts To Rethink </vt:lpstr>
      <vt:lpstr>Concept 1: Personal Growth </vt:lpstr>
      <vt:lpstr>Concept 2: Churches will not abandon Online Church </vt:lpstr>
      <vt:lpstr>Concept 2: Churches will not abandon Online Church </vt:lpstr>
      <vt:lpstr>Concept 3: Embrace and Develop Small Group Ministry </vt:lpstr>
      <vt:lpstr>Small Group Definition</vt:lpstr>
      <vt:lpstr>Reasons Why Churches Need Small Groups</vt:lpstr>
      <vt:lpstr>Types of Small Groups</vt:lpstr>
      <vt:lpstr>Promote Small Groups Through</vt:lpstr>
      <vt:lpstr>Concept 4: Leadership Training is More Important Now than Ever </vt:lpstr>
      <vt:lpstr>Important to Rethink</vt:lpstr>
      <vt:lpstr>Important to Rethink </vt:lpstr>
      <vt:lpstr>Implementation</vt:lpstr>
      <vt:lpstr>Concept 5 : The Church Should  be a Neighborhood Church </vt:lpstr>
      <vt:lpstr>Concept  6: Get Back on the Youth Band Wagon </vt:lpstr>
      <vt:lpstr>Concept  6: Get Back on the Youth Band Wagon </vt:lpstr>
      <vt:lpstr>Concept 7: Member Tracing </vt:lpstr>
      <vt:lpstr>CONCLUSION |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Rethink  Success and Significance in Ministry</dc:title>
  <dc:creator>Freda Cromartie</dc:creator>
  <cp:lastModifiedBy>Lula Gainez</cp:lastModifiedBy>
  <cp:revision>2</cp:revision>
  <dcterms:created xsi:type="dcterms:W3CDTF">2021-02-08T10:00:21Z</dcterms:created>
  <dcterms:modified xsi:type="dcterms:W3CDTF">2021-02-11T01:27:11Z</dcterms:modified>
</cp:coreProperties>
</file>