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58" r:id="rId4"/>
    <p:sldId id="281" r:id="rId5"/>
    <p:sldId id="259" r:id="rId6"/>
    <p:sldId id="260" r:id="rId7"/>
    <p:sldId id="282" r:id="rId8"/>
    <p:sldId id="261" r:id="rId9"/>
    <p:sldId id="272" r:id="rId10"/>
    <p:sldId id="280" r:id="rId11"/>
    <p:sldId id="270" r:id="rId12"/>
    <p:sldId id="271" r:id="rId13"/>
    <p:sldId id="262" r:id="rId14"/>
    <p:sldId id="263" r:id="rId15"/>
    <p:sldId id="264" r:id="rId16"/>
    <p:sldId id="279" r:id="rId17"/>
    <p:sldId id="283" r:id="rId18"/>
    <p:sldId id="265" r:id="rId19"/>
    <p:sldId id="273" r:id="rId20"/>
    <p:sldId id="266" r:id="rId21"/>
    <p:sldId id="267" r:id="rId22"/>
    <p:sldId id="268" r:id="rId23"/>
    <p:sldId id="269" r:id="rId24"/>
    <p:sldId id="274" r:id="rId25"/>
    <p:sldId id="275" r:id="rId26"/>
    <p:sldId id="276" r:id="rId27"/>
    <p:sldId id="277"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D9A651-2B06-B34A-9EC5-D884A9EC6611}" type="datetimeFigureOut">
              <a:rPr lang="en-US" smtClean="0"/>
              <a:t>3/31/16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06C841-24DD-1B4E-B7EE-6732620136CD}" type="slidenum">
              <a:rPr lang="en-US" smtClean="0"/>
              <a:t>‹#›</a:t>
            </a:fld>
            <a:endParaRPr lang="en-US"/>
          </a:p>
        </p:txBody>
      </p:sp>
    </p:spTree>
    <p:extLst>
      <p:ext uri="{BB962C8B-B14F-4D97-AF65-F5344CB8AC3E}">
        <p14:creationId xmlns:p14="http://schemas.microsoft.com/office/powerpoint/2010/main" val="141637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92C8-C9C1-D84E-8E86-FBFEC9437076}" type="datetimeFigureOut">
              <a:rPr lang="en-US" smtClean="0"/>
              <a:t>3/31/16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23B98-9F81-A546-A997-4707FD8CD2D0}" type="slidenum">
              <a:rPr lang="en-US" smtClean="0"/>
              <a:t>‹#›</a:t>
            </a:fld>
            <a:endParaRPr lang="en-US"/>
          </a:p>
        </p:txBody>
      </p:sp>
    </p:spTree>
    <p:extLst>
      <p:ext uri="{BB962C8B-B14F-4D97-AF65-F5344CB8AC3E}">
        <p14:creationId xmlns:p14="http://schemas.microsoft.com/office/powerpoint/2010/main" val="10451695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t>http://</a:t>
            </a:r>
            <a:r>
              <a:rPr lang="en-US" dirty="0" err="1" smtClean="0"/>
              <a:t>www.babycenter.com</a:t>
            </a:r>
            <a:r>
              <a:rPr lang="en-US" dirty="0" smtClean="0"/>
              <a:t>/</a:t>
            </a:r>
            <a:r>
              <a:rPr lang="en-US" dirty="0" err="1" smtClean="0"/>
              <a:t>popularBabyNames.htm?year</a:t>
            </a:r>
            <a:r>
              <a:rPr lang="en-US" smtClean="0"/>
              <a:t>=2015</a:t>
            </a:r>
          </a:p>
          <a:p>
            <a:endParaRPr lang="en-US" dirty="0" smtClean="0"/>
          </a:p>
          <a:p>
            <a:r>
              <a:rPr lang="en-US" dirty="0" smtClean="0"/>
              <a:t>Source</a:t>
            </a:r>
            <a:r>
              <a:rPr lang="en-US" baseline="0" dirty="0" smtClean="0"/>
              <a:t> 2015: http://</a:t>
            </a:r>
            <a:r>
              <a:rPr lang="en-US" baseline="0" dirty="0" err="1" smtClean="0"/>
              <a:t>www.today.com</a:t>
            </a:r>
            <a:r>
              <a:rPr lang="en-US" baseline="0" dirty="0" smtClean="0"/>
              <a:t>/parents/most-popular-baby-names-2015-real-princess-name-soars-fictional-t63581</a:t>
            </a:r>
            <a:endParaRPr lang="en-US" dirty="0"/>
          </a:p>
        </p:txBody>
      </p:sp>
      <p:sp>
        <p:nvSpPr>
          <p:cNvPr id="4" name="Slide Number Placeholder 3"/>
          <p:cNvSpPr>
            <a:spLocks noGrp="1"/>
          </p:cNvSpPr>
          <p:nvPr>
            <p:ph type="sldNum" sz="quarter" idx="10"/>
          </p:nvPr>
        </p:nvSpPr>
        <p:spPr/>
        <p:txBody>
          <a:bodyPr/>
          <a:lstStyle/>
          <a:p>
            <a:fld id="{C0E23B98-9F81-A546-A997-4707FD8CD2D0}" type="slidenum">
              <a:rPr lang="en-US" smtClean="0"/>
              <a:t>8</a:t>
            </a:fld>
            <a:endParaRPr lang="en-US"/>
          </a:p>
        </p:txBody>
      </p:sp>
    </p:spTree>
    <p:extLst>
      <p:ext uri="{BB962C8B-B14F-4D97-AF65-F5344CB8AC3E}">
        <p14:creationId xmlns:p14="http://schemas.microsoft.com/office/powerpoint/2010/main" val="16458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www.washingtonpost.com</a:t>
            </a:r>
            <a:r>
              <a:rPr lang="en-US" dirty="0" smtClean="0"/>
              <a:t>/blogs/on-leadership/</a:t>
            </a:r>
            <a:r>
              <a:rPr lang="en-US" dirty="0" err="1" smtClean="0"/>
              <a:t>wp</a:t>
            </a:r>
            <a:r>
              <a:rPr lang="en-US" smtClean="0"/>
              <a:t>/2015/02/25/there-are-more-men-on-corporate-boards-named-john-robert-william-or-james-than-there-are-women-altogether/</a:t>
            </a:r>
            <a:endParaRPr lang="en-US"/>
          </a:p>
        </p:txBody>
      </p:sp>
      <p:sp>
        <p:nvSpPr>
          <p:cNvPr id="4" name="Slide Number Placeholder 3"/>
          <p:cNvSpPr>
            <a:spLocks noGrp="1"/>
          </p:cNvSpPr>
          <p:nvPr>
            <p:ph type="sldNum" sz="quarter" idx="10"/>
          </p:nvPr>
        </p:nvSpPr>
        <p:spPr/>
        <p:txBody>
          <a:bodyPr/>
          <a:lstStyle/>
          <a:p>
            <a:fld id="{C0E23B98-9F81-A546-A997-4707FD8CD2D0}" type="slidenum">
              <a:rPr lang="en-US" smtClean="0"/>
              <a:t>10</a:t>
            </a:fld>
            <a:endParaRPr lang="en-US"/>
          </a:p>
        </p:txBody>
      </p:sp>
    </p:spTree>
    <p:extLst>
      <p:ext uri="{BB962C8B-B14F-4D97-AF65-F5344CB8AC3E}">
        <p14:creationId xmlns:p14="http://schemas.microsoft.com/office/powerpoint/2010/main" val="114808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charset="0"/>
              </a:rPr>
              <a:t>E. the best</a:t>
            </a:r>
          </a:p>
          <a:p>
            <a:endParaRPr lang="en-US" dirty="0"/>
          </a:p>
        </p:txBody>
      </p:sp>
      <p:sp>
        <p:nvSpPr>
          <p:cNvPr id="4" name="Slide Number Placeholder 3"/>
          <p:cNvSpPr>
            <a:spLocks noGrp="1"/>
          </p:cNvSpPr>
          <p:nvPr>
            <p:ph type="sldNum" sz="quarter" idx="10"/>
          </p:nvPr>
        </p:nvSpPr>
        <p:spPr/>
        <p:txBody>
          <a:bodyPr/>
          <a:lstStyle/>
          <a:p>
            <a:fld id="{C0E23B98-9F81-A546-A997-4707FD8CD2D0}" type="slidenum">
              <a:rPr lang="en-US" smtClean="0"/>
              <a:t>25</a:t>
            </a:fld>
            <a:endParaRPr lang="en-US"/>
          </a:p>
        </p:txBody>
      </p:sp>
    </p:spTree>
    <p:extLst>
      <p:ext uri="{BB962C8B-B14F-4D97-AF65-F5344CB8AC3E}">
        <p14:creationId xmlns:p14="http://schemas.microsoft.com/office/powerpoint/2010/main" val="101479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9073981-9151-7943-9CB4-50626CDFA4BD}"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76470F3-0019-E74D-8F83-646A1F3BA845}"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C5934A2-C1AE-164E-AD5B-A49D89F50ED8}"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BCED8F41-4A01-844B-B872-DBC810E45F74}"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C5727E9A-B8B5-B04D-B96F-A56B4CB59CBA}"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7616C32-1E93-7E4C-AA71-5FDFFAF4A165}"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38697E-637F-1540-B52E-FDF37C4CA85D}"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F7D27D-97AB-2C4A-A89C-BB0EA309BCB8}"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C81FF0A-2EC6-A241-A505-DDD7A80E4D60}"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54E4F0-5C64-DC4C-900B-7D9A03B1E3D8}" type="datetime1">
              <a:rPr lang="en-US" smtClean="0"/>
              <a:t>3/31/16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E358E4D0-DC10-404F-AD54-CE1D7A13B4EB}"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15E6708A-7331-D74B-970A-B2C8BE4D7071}" type="datetime1">
              <a:rPr lang="en-US" smtClean="0"/>
              <a:t>3/31/16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630F97-D00A-7D49-A488-628049D259E3}" type="datetime1">
              <a:rPr lang="en-US" smtClean="0"/>
              <a:t>3/31/16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61F0D-92D7-254A-91EE-72EBD7C71E88}" type="datetime1">
              <a:rPr lang="en-US" smtClean="0"/>
              <a:t>3/31/16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276ACF5-E616-E248-A14C-41A9D70345F9}" type="datetime1">
              <a:rPr lang="en-US" smtClean="0"/>
              <a:t>3/31/16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DB69CCC-DFBF-F347-B094-85398418DF07}" type="datetime1">
              <a:rPr lang="en-US" smtClean="0"/>
              <a:t>3/31/16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OBt95kwNV0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200" dirty="0" smtClean="0"/>
              <a:t>Lesson One: </a:t>
            </a:r>
            <a:r>
              <a:rPr lang="en-US" sz="4200" dirty="0"/>
              <a:t>Why Sociology</a:t>
            </a:r>
            <a:r>
              <a:rPr lang="en-US" sz="4200" dirty="0" smtClean="0"/>
              <a:t>?</a:t>
            </a:r>
            <a:endParaRPr lang="en-US" sz="4200" dirty="0"/>
          </a:p>
        </p:txBody>
      </p:sp>
      <p:sp>
        <p:nvSpPr>
          <p:cNvPr id="3" name="Subtitle 2"/>
          <p:cNvSpPr>
            <a:spLocks noGrp="1"/>
          </p:cNvSpPr>
          <p:nvPr>
            <p:ph type="subTitle" idx="1"/>
          </p:nvPr>
        </p:nvSpPr>
        <p:spPr/>
        <p:txBody>
          <a:bodyPr/>
          <a:lstStyle/>
          <a:p>
            <a:endParaRPr lang="en-US" dirty="0"/>
          </a:p>
          <a:p>
            <a:endParaRPr lang="en-US" dirty="0" smtClean="0"/>
          </a:p>
          <a:p>
            <a:endParaRPr lang="en-US" dirty="0" smtClean="0"/>
          </a:p>
          <a:p>
            <a:endParaRPr lang="en-US" dirty="0"/>
          </a:p>
          <a:p>
            <a:r>
              <a:rPr lang="en-US" dirty="0" smtClean="0"/>
              <a:t>Robert </a:t>
            </a:r>
            <a:r>
              <a:rPr lang="en-US" dirty="0" err="1" smtClean="0"/>
              <a:t>Wonser</a:t>
            </a:r>
            <a:endParaRPr lang="en-US" dirty="0" smtClean="0"/>
          </a:p>
          <a:p>
            <a:r>
              <a:rPr lang="en-US" dirty="0" smtClean="0"/>
              <a:t>Introduction to Sociology</a:t>
            </a: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1</a:t>
            </a:fld>
            <a:endParaRPr lang="en-US"/>
          </a:p>
        </p:txBody>
      </p:sp>
    </p:spTree>
    <p:extLst>
      <p:ext uri="{BB962C8B-B14F-4D97-AF65-F5344CB8AC3E}">
        <p14:creationId xmlns:p14="http://schemas.microsoft.com/office/powerpoint/2010/main" val="30980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t>There are more men on corporate boards named John, Robert, William or James than there are women on boards altogether</a:t>
            </a:r>
          </a:p>
        </p:txBody>
      </p:sp>
      <p:pic>
        <p:nvPicPr>
          <p:cNvPr id="5" name="Content Placeholder 4" descr="Screen Shot 2015-03-06 at 4.54.40 PM.png"/>
          <p:cNvPicPr>
            <a:picLocks noGrp="1" noChangeAspect="1"/>
          </p:cNvPicPr>
          <p:nvPr>
            <p:ph idx="1"/>
          </p:nvPr>
        </p:nvPicPr>
        <p:blipFill>
          <a:blip r:embed="rId3">
            <a:extLst>
              <a:ext uri="{28A0092B-C50C-407E-A947-70E740481C1C}">
                <a14:useLocalDpi xmlns:a14="http://schemas.microsoft.com/office/drawing/2010/main" val="0"/>
              </a:ext>
            </a:extLst>
          </a:blip>
          <a:srcRect l="-21279" r="-21279"/>
          <a:stretch>
            <a:fillRect/>
          </a:stretch>
        </p:blipFill>
        <p:spPr>
          <a:xfrm>
            <a:off x="-373106" y="2068817"/>
            <a:ext cx="9620200" cy="4640119"/>
          </a:xfrm>
        </p:spPr>
      </p:pic>
      <p:sp>
        <p:nvSpPr>
          <p:cNvPr id="4" name="Slide Number Placeholder 3"/>
          <p:cNvSpPr>
            <a:spLocks noGrp="1"/>
          </p:cNvSpPr>
          <p:nvPr>
            <p:ph type="sldNum" sz="quarter" idx="12"/>
          </p:nvPr>
        </p:nvSpPr>
        <p:spPr/>
        <p:txBody>
          <a:bodyPr/>
          <a:lstStyle/>
          <a:p>
            <a:fld id="{4A822907-8A9D-4F6B-98F6-913902AD56B5}" type="slidenum">
              <a:rPr lang="en-US" smtClean="0"/>
              <a:t>10</a:t>
            </a:fld>
            <a:endParaRPr lang="en-US"/>
          </a:p>
        </p:txBody>
      </p:sp>
    </p:spTree>
    <p:extLst>
      <p:ext uri="{BB962C8B-B14F-4D97-AF65-F5344CB8AC3E}">
        <p14:creationId xmlns:p14="http://schemas.microsoft.com/office/powerpoint/2010/main" val="31965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Behavior is Patterned</a:t>
            </a:r>
            <a:endParaRPr lang="en-US" dirty="0"/>
          </a:p>
        </p:txBody>
      </p:sp>
      <p:sp>
        <p:nvSpPr>
          <p:cNvPr id="3" name="Content Placeholder 2"/>
          <p:cNvSpPr>
            <a:spLocks noGrp="1"/>
          </p:cNvSpPr>
          <p:nvPr>
            <p:ph idx="1"/>
          </p:nvPr>
        </p:nvSpPr>
        <p:spPr>
          <a:xfrm>
            <a:off x="204850" y="2335510"/>
            <a:ext cx="8520050" cy="3930819"/>
          </a:xfrm>
        </p:spPr>
        <p:txBody>
          <a:bodyPr>
            <a:noAutofit/>
          </a:bodyPr>
          <a:lstStyle/>
          <a:p>
            <a:r>
              <a:rPr lang="en-US" sz="2200" dirty="0" smtClean="0"/>
              <a:t>Society is made up of social fabric, social fabric includes:</a:t>
            </a:r>
          </a:p>
          <a:p>
            <a:r>
              <a:rPr lang="en-US" sz="2200" dirty="0" smtClean="0"/>
              <a:t>The </a:t>
            </a:r>
            <a:r>
              <a:rPr lang="en-US" sz="2200" dirty="0"/>
              <a:t>ordered and persisting relationships among </a:t>
            </a:r>
            <a:r>
              <a:rPr lang="en-US" sz="2200" dirty="0" smtClean="0"/>
              <a:t>positions (statuses and their associated roles) in society make </a:t>
            </a:r>
            <a:r>
              <a:rPr lang="en-US" sz="2200" dirty="0"/>
              <a:t>up the </a:t>
            </a:r>
            <a:r>
              <a:rPr lang="en-US" sz="2200" b="1" dirty="0"/>
              <a:t>social structure</a:t>
            </a:r>
            <a:r>
              <a:rPr lang="en-US" sz="2200" dirty="0"/>
              <a:t>. </a:t>
            </a:r>
          </a:p>
          <a:p>
            <a:r>
              <a:rPr lang="en-US" sz="2200" dirty="0"/>
              <a:t>Institutions are comprised of social structure</a:t>
            </a:r>
          </a:p>
          <a:p>
            <a:r>
              <a:rPr lang="en-US" sz="2200" b="1" dirty="0"/>
              <a:t>Institutions</a:t>
            </a:r>
            <a:r>
              <a:rPr lang="en-US" sz="2200" dirty="0"/>
              <a:t>, then, are organized, patterned, and enduring sets of social structures that provide guidelines for behavior and help each society meet its basic survival </a:t>
            </a:r>
            <a:r>
              <a:rPr lang="en-US" sz="2200" dirty="0" smtClean="0"/>
              <a:t>needs. </a:t>
            </a:r>
          </a:p>
          <a:p>
            <a:pPr lvl="1"/>
            <a:r>
              <a:rPr lang="en-US" dirty="0" smtClean="0"/>
              <a:t>Examples include: Mass media, family, government, religion, education, medicine, military, etc. </a:t>
            </a: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11</a:t>
            </a:fld>
            <a:endParaRPr lang="en-US"/>
          </a:p>
        </p:txBody>
      </p:sp>
    </p:spTree>
    <p:extLst>
      <p:ext uri="{BB962C8B-B14F-4D97-AF65-F5344CB8AC3E}">
        <p14:creationId xmlns:p14="http://schemas.microsoft.com/office/powerpoint/2010/main" val="42264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Reach for the Banana</a:t>
            </a:r>
            <a:endParaRPr lang="en-US" dirty="0"/>
          </a:p>
        </p:txBody>
      </p:sp>
      <p:pic>
        <p:nvPicPr>
          <p:cNvPr id="5" name="Content Placeholder 4"/>
          <p:cNvPicPr>
            <a:picLocks noGrp="1" noChangeAspect="1"/>
          </p:cNvPicPr>
          <p:nvPr>
            <p:ph idx="1"/>
          </p:nvPr>
        </p:nvPicPr>
        <p:blipFill>
          <a:blip r:embed="rId2"/>
          <a:srcRect l="-13409" r="-13409"/>
          <a:stretch>
            <a:fillRect/>
          </a:stretch>
        </p:blipFill>
        <p:spPr>
          <a:xfrm>
            <a:off x="704726" y="2349720"/>
            <a:ext cx="7610475" cy="3670300"/>
          </a:xfrm>
        </p:spPr>
      </p:pic>
      <p:sp>
        <p:nvSpPr>
          <p:cNvPr id="4" name="Slide Number Placeholder 3"/>
          <p:cNvSpPr>
            <a:spLocks noGrp="1"/>
          </p:cNvSpPr>
          <p:nvPr>
            <p:ph type="sldNum" sz="quarter" idx="12"/>
          </p:nvPr>
        </p:nvSpPr>
        <p:spPr/>
        <p:txBody>
          <a:bodyPr/>
          <a:lstStyle/>
          <a:p>
            <a:fld id="{4A822907-8A9D-4F6B-98F6-913902AD56B5}" type="slidenum">
              <a:rPr lang="en-US" smtClean="0"/>
              <a:t>12</a:t>
            </a:fld>
            <a:endParaRPr lang="en-US"/>
          </a:p>
        </p:txBody>
      </p:sp>
    </p:spTree>
    <p:extLst>
      <p:ext uri="{BB962C8B-B14F-4D97-AF65-F5344CB8AC3E}">
        <p14:creationId xmlns:p14="http://schemas.microsoft.com/office/powerpoint/2010/main" val="4284091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 is a Science</a:t>
            </a:r>
            <a:endParaRPr lang="en-US" dirty="0"/>
          </a:p>
        </p:txBody>
      </p:sp>
      <p:sp>
        <p:nvSpPr>
          <p:cNvPr id="3" name="Content Placeholder 2"/>
          <p:cNvSpPr>
            <a:spLocks noGrp="1"/>
          </p:cNvSpPr>
          <p:nvPr>
            <p:ph idx="1"/>
          </p:nvPr>
        </p:nvSpPr>
        <p:spPr>
          <a:xfrm>
            <a:off x="192598" y="2267771"/>
            <a:ext cx="4355076" cy="4301304"/>
          </a:xfrm>
        </p:spPr>
        <p:txBody>
          <a:bodyPr>
            <a:normAutofit/>
          </a:bodyPr>
          <a:lstStyle/>
          <a:p>
            <a:r>
              <a:rPr lang="en-US" sz="2400" dirty="0" smtClean="0"/>
              <a:t>Social sciences deal with human behavior.</a:t>
            </a:r>
          </a:p>
          <a:p>
            <a:r>
              <a:rPr lang="en-US" sz="2400" dirty="0" smtClean="0"/>
              <a:t>Natural sciences deal with the natural world.</a:t>
            </a:r>
          </a:p>
          <a:p>
            <a:r>
              <a:rPr lang="en-US" sz="2400" dirty="0" smtClean="0"/>
              <a:t>Both use the scientific method to explain phenomena.</a:t>
            </a:r>
          </a:p>
          <a:p>
            <a:r>
              <a:rPr lang="en-US" sz="2400" dirty="0" smtClean="0"/>
              <a:t>Where does Sociology fit in?</a:t>
            </a:r>
          </a:p>
          <a:p>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13</a:t>
            </a:fld>
            <a:endParaRPr lang="en-US"/>
          </a:p>
        </p:txBody>
      </p:sp>
      <p:pic>
        <p:nvPicPr>
          <p:cNvPr id="5" name="Picture 4"/>
          <p:cNvPicPr>
            <a:picLocks noChangeAspect="1"/>
          </p:cNvPicPr>
          <p:nvPr/>
        </p:nvPicPr>
        <p:blipFill>
          <a:blip r:embed="rId2"/>
          <a:stretch>
            <a:fillRect/>
          </a:stretch>
        </p:blipFill>
        <p:spPr>
          <a:xfrm>
            <a:off x="4411028" y="2786223"/>
            <a:ext cx="4573338" cy="3318881"/>
          </a:xfrm>
          <a:prstGeom prst="rect">
            <a:avLst/>
          </a:prstGeom>
        </p:spPr>
      </p:pic>
    </p:spTree>
    <p:extLst>
      <p:ext uri="{BB962C8B-B14F-4D97-AF65-F5344CB8AC3E}">
        <p14:creationId xmlns:p14="http://schemas.microsoft.com/office/powerpoint/2010/main" val="2692658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Sociology then?</a:t>
            </a:r>
            <a:endParaRPr lang="en-US" dirty="0"/>
          </a:p>
        </p:txBody>
      </p:sp>
      <p:sp>
        <p:nvSpPr>
          <p:cNvPr id="3" name="Content Placeholder 2"/>
          <p:cNvSpPr>
            <a:spLocks noGrp="1"/>
          </p:cNvSpPr>
          <p:nvPr>
            <p:ph idx="1"/>
          </p:nvPr>
        </p:nvSpPr>
        <p:spPr>
          <a:xfrm>
            <a:off x="315508" y="2288258"/>
            <a:ext cx="6792793" cy="3670767"/>
          </a:xfrm>
        </p:spPr>
        <p:txBody>
          <a:bodyPr>
            <a:noAutofit/>
          </a:bodyPr>
          <a:lstStyle/>
          <a:p>
            <a:pPr marL="0" indent="0">
              <a:buNone/>
            </a:pPr>
            <a:r>
              <a:rPr lang="en-US" sz="3200" b="1" dirty="0" smtClean="0"/>
              <a:t>Sociology</a:t>
            </a:r>
            <a:r>
              <a:rPr lang="en-US" sz="3200" dirty="0" smtClean="0"/>
              <a:t> </a:t>
            </a:r>
            <a:r>
              <a:rPr lang="en-US" sz="3200" dirty="0"/>
              <a:t>is the systematic or scientific study of human society and social behavior, from large-scale institutions and mass culture to small groups and individual interactions</a:t>
            </a:r>
            <a:r>
              <a:rPr lang="en-US" sz="3200" dirty="0" smtClean="0"/>
              <a:t>.</a:t>
            </a:r>
            <a:endParaRPr lang="en-US" sz="3200" dirty="0"/>
          </a:p>
          <a:p>
            <a:r>
              <a:rPr lang="en-US" sz="3200" dirty="0" smtClean="0"/>
              <a:t>It is also </a:t>
            </a:r>
            <a:r>
              <a:rPr lang="en-US" sz="3200" dirty="0"/>
              <a:t>the study of reifications, or social constructions.</a:t>
            </a:r>
          </a:p>
          <a:p>
            <a:endParaRPr lang="en-US" sz="3200" dirty="0"/>
          </a:p>
        </p:txBody>
      </p:sp>
      <p:sp>
        <p:nvSpPr>
          <p:cNvPr id="4" name="Slide Number Placeholder 3"/>
          <p:cNvSpPr>
            <a:spLocks noGrp="1"/>
          </p:cNvSpPr>
          <p:nvPr>
            <p:ph type="sldNum" sz="quarter" idx="12"/>
          </p:nvPr>
        </p:nvSpPr>
        <p:spPr/>
        <p:txBody>
          <a:bodyPr/>
          <a:lstStyle/>
          <a:p>
            <a:fld id="{4A822907-8A9D-4F6B-98F6-913902AD56B5}" type="slidenum">
              <a:rPr lang="en-US" smtClean="0"/>
              <a:t>14</a:t>
            </a:fld>
            <a:endParaRPr lang="en-US"/>
          </a:p>
        </p:txBody>
      </p:sp>
      <p:pic>
        <p:nvPicPr>
          <p:cNvPr id="5" name="Picture 4"/>
          <p:cNvPicPr>
            <a:picLocks noChangeAspect="1"/>
          </p:cNvPicPr>
          <p:nvPr/>
        </p:nvPicPr>
        <p:blipFill>
          <a:blip r:embed="rId2"/>
          <a:stretch>
            <a:fillRect/>
          </a:stretch>
        </p:blipFill>
        <p:spPr>
          <a:xfrm>
            <a:off x="7101087" y="2288258"/>
            <a:ext cx="2042913" cy="2164738"/>
          </a:xfrm>
          <a:prstGeom prst="rect">
            <a:avLst/>
          </a:prstGeom>
        </p:spPr>
      </p:pic>
    </p:spTree>
    <p:extLst>
      <p:ext uri="{BB962C8B-B14F-4D97-AF65-F5344CB8AC3E}">
        <p14:creationId xmlns:p14="http://schemas.microsoft.com/office/powerpoint/2010/main" val="335432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Science</a:t>
            </a:r>
            <a:endParaRPr lang="en-US" dirty="0"/>
          </a:p>
        </p:txBody>
      </p:sp>
      <p:sp>
        <p:nvSpPr>
          <p:cNvPr id="3" name="Content Placeholder 2"/>
          <p:cNvSpPr>
            <a:spLocks noGrp="1"/>
          </p:cNvSpPr>
          <p:nvPr>
            <p:ph idx="1"/>
          </p:nvPr>
        </p:nvSpPr>
        <p:spPr>
          <a:xfrm>
            <a:off x="704722" y="2370206"/>
            <a:ext cx="8085171" cy="3670767"/>
          </a:xfrm>
        </p:spPr>
        <p:txBody>
          <a:bodyPr>
            <a:noAutofit/>
          </a:bodyPr>
          <a:lstStyle/>
          <a:p>
            <a:r>
              <a:rPr lang="en-US" sz="2600" dirty="0" smtClean="0"/>
              <a:t>Theory + Methods = Science</a:t>
            </a:r>
          </a:p>
          <a:p>
            <a:r>
              <a:rPr lang="en-US" sz="2600" dirty="0" smtClean="0"/>
              <a:t>Theory is our next lesson. It covers explanations for observed phenomena and patterns.</a:t>
            </a:r>
          </a:p>
          <a:p>
            <a:r>
              <a:rPr lang="en-US" sz="2600" dirty="0" smtClean="0"/>
              <a:t>Methods are how we get the data and make sense of it.</a:t>
            </a:r>
          </a:p>
          <a:p>
            <a:r>
              <a:rPr lang="en-US" sz="2600" dirty="0" smtClean="0"/>
              <a:t>Sociology has a unique stance on the social world. The sociological perspective involves using a </a:t>
            </a:r>
            <a:r>
              <a:rPr lang="en-US" sz="2600" i="1" dirty="0" smtClean="0"/>
              <a:t>sociological imagination. </a:t>
            </a:r>
            <a:endParaRPr lang="en-US" sz="2600" dirty="0"/>
          </a:p>
        </p:txBody>
      </p:sp>
      <p:sp>
        <p:nvSpPr>
          <p:cNvPr id="4" name="Slide Number Placeholder 3"/>
          <p:cNvSpPr>
            <a:spLocks noGrp="1"/>
          </p:cNvSpPr>
          <p:nvPr>
            <p:ph type="sldNum" sz="quarter" idx="12"/>
          </p:nvPr>
        </p:nvSpPr>
        <p:spPr/>
        <p:txBody>
          <a:bodyPr/>
          <a:lstStyle/>
          <a:p>
            <a:fld id="{4A822907-8A9D-4F6B-98F6-913902AD56B5}" type="slidenum">
              <a:rPr lang="en-US" smtClean="0"/>
              <a:t>15</a:t>
            </a:fld>
            <a:endParaRPr lang="en-US"/>
          </a:p>
        </p:txBody>
      </p:sp>
    </p:spTree>
    <p:extLst>
      <p:ext uri="{BB962C8B-B14F-4D97-AF65-F5344CB8AC3E}">
        <p14:creationId xmlns:p14="http://schemas.microsoft.com/office/powerpoint/2010/main" val="266711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a:t>
            </a:r>
            <a:r>
              <a:rPr lang="en-US" dirty="0" err="1" smtClean="0"/>
              <a:t>vs</a:t>
            </a:r>
            <a:r>
              <a:rPr lang="en-US" dirty="0" smtClean="0"/>
              <a:t> Society</a:t>
            </a:r>
            <a:endParaRPr lang="en-US" dirty="0"/>
          </a:p>
        </p:txBody>
      </p:sp>
      <p:sp>
        <p:nvSpPr>
          <p:cNvPr id="3" name="Content Placeholder 2"/>
          <p:cNvSpPr>
            <a:spLocks noGrp="1"/>
          </p:cNvSpPr>
          <p:nvPr>
            <p:ph idx="1"/>
          </p:nvPr>
        </p:nvSpPr>
        <p:spPr>
          <a:xfrm>
            <a:off x="423276" y="2278006"/>
            <a:ext cx="8366618" cy="3670767"/>
          </a:xfrm>
        </p:spPr>
        <p:txBody>
          <a:bodyPr>
            <a:noAutofit/>
          </a:bodyPr>
          <a:lstStyle/>
          <a:p>
            <a:r>
              <a:rPr lang="en-US" sz="2200" dirty="0" smtClean="0"/>
              <a:t>While it is tempting to explain everything from the point of view of individuals and individuals’ choices, it is important to remember the social context and group affiliations. </a:t>
            </a:r>
          </a:p>
          <a:p>
            <a:r>
              <a:rPr lang="en-US" sz="2200" dirty="0" smtClean="0"/>
              <a:t>For example: Why is there a gender pay gap?</a:t>
            </a:r>
          </a:p>
          <a:p>
            <a:pPr lvl="1"/>
            <a:r>
              <a:rPr lang="en-US" sz="2200" dirty="0" smtClean="0"/>
              <a:t>Glass ceiling versus Glass Escalator</a:t>
            </a:r>
          </a:p>
          <a:p>
            <a:r>
              <a:rPr lang="en-US" sz="2200" dirty="0" smtClean="0"/>
              <a:t>Why has the gap between black families income and white families’ incomes remained relatively constant since the Civil Rights Era even though the families themselves are different?</a:t>
            </a:r>
          </a:p>
          <a:p>
            <a:r>
              <a:rPr lang="en-US" sz="2200" dirty="0" smtClean="0"/>
              <a:t>Why are you here today?</a:t>
            </a:r>
            <a:endParaRPr lang="en-US" sz="2200" dirty="0"/>
          </a:p>
        </p:txBody>
      </p:sp>
      <p:sp>
        <p:nvSpPr>
          <p:cNvPr id="4" name="Slide Number Placeholder 3"/>
          <p:cNvSpPr>
            <a:spLocks noGrp="1"/>
          </p:cNvSpPr>
          <p:nvPr>
            <p:ph type="sldNum" sz="quarter" idx="12"/>
          </p:nvPr>
        </p:nvSpPr>
        <p:spPr/>
        <p:txBody>
          <a:bodyPr/>
          <a:lstStyle/>
          <a:p>
            <a:fld id="{4A822907-8A9D-4F6B-98F6-913902AD56B5}" type="slidenum">
              <a:rPr lang="en-US" smtClean="0"/>
              <a:t>16</a:t>
            </a:fld>
            <a:endParaRPr lang="en-US"/>
          </a:p>
        </p:txBody>
      </p:sp>
      <p:pic>
        <p:nvPicPr>
          <p:cNvPr id="5" name="Picture 4"/>
          <p:cNvPicPr>
            <a:picLocks noChangeAspect="1"/>
          </p:cNvPicPr>
          <p:nvPr/>
        </p:nvPicPr>
        <p:blipFill>
          <a:blip r:embed="rId2"/>
          <a:stretch>
            <a:fillRect/>
          </a:stretch>
        </p:blipFill>
        <p:spPr>
          <a:xfrm>
            <a:off x="7082216" y="3439396"/>
            <a:ext cx="2011985" cy="1161390"/>
          </a:xfrm>
          <a:prstGeom prst="rect">
            <a:avLst/>
          </a:prstGeom>
        </p:spPr>
      </p:pic>
    </p:spTree>
    <p:extLst>
      <p:ext uri="{BB962C8B-B14F-4D97-AF65-F5344CB8AC3E}">
        <p14:creationId xmlns:p14="http://schemas.microsoft.com/office/powerpoint/2010/main" val="32338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e are all individuals.jpg"/>
          <p:cNvPicPr>
            <a:picLocks noGrp="1" noChangeAspect="1"/>
          </p:cNvPicPr>
          <p:nvPr>
            <p:ph idx="1"/>
          </p:nvPr>
        </p:nvPicPr>
        <p:blipFill>
          <a:blip r:embed="rId2">
            <a:extLst>
              <a:ext uri="{28A0092B-C50C-407E-A947-70E740481C1C}">
                <a14:useLocalDpi xmlns:a14="http://schemas.microsoft.com/office/drawing/2010/main" val="0"/>
              </a:ext>
            </a:extLst>
          </a:blip>
          <a:srcRect l="-29475" r="-29475"/>
          <a:stretch>
            <a:fillRect/>
          </a:stretch>
        </p:blipFill>
        <p:spPr>
          <a:xfrm>
            <a:off x="-819109" y="2462857"/>
            <a:ext cx="7610476" cy="3670767"/>
          </a:xfrm>
        </p:spPr>
      </p:pic>
      <p:sp>
        <p:nvSpPr>
          <p:cNvPr id="4" name="Slide Number Placeholder 3"/>
          <p:cNvSpPr>
            <a:spLocks noGrp="1"/>
          </p:cNvSpPr>
          <p:nvPr>
            <p:ph type="sldNum" sz="quarter" idx="12"/>
          </p:nvPr>
        </p:nvSpPr>
        <p:spPr/>
        <p:txBody>
          <a:bodyPr/>
          <a:lstStyle/>
          <a:p>
            <a:fld id="{4A822907-8A9D-4F6B-98F6-913902AD56B5}" type="slidenum">
              <a:rPr lang="en-US" smtClean="0"/>
              <a:t>17</a:t>
            </a:fld>
            <a:endParaRPr lang="en-US"/>
          </a:p>
        </p:txBody>
      </p:sp>
      <p:sp>
        <p:nvSpPr>
          <p:cNvPr id="7" name="TextBox 6"/>
          <p:cNvSpPr txBox="1"/>
          <p:nvPr/>
        </p:nvSpPr>
        <p:spPr>
          <a:xfrm>
            <a:off x="6217636" y="2635140"/>
            <a:ext cx="2572258" cy="492443"/>
          </a:xfrm>
          <a:prstGeom prst="rect">
            <a:avLst/>
          </a:prstGeom>
          <a:noFill/>
        </p:spPr>
        <p:txBody>
          <a:bodyPr wrap="square" rtlCol="0">
            <a:spAutoFit/>
          </a:bodyPr>
          <a:lstStyle/>
          <a:p>
            <a:r>
              <a:rPr lang="en-US" sz="2600" dirty="0" smtClean="0"/>
              <a:t>No, we’re not!</a:t>
            </a:r>
            <a:endParaRPr lang="en-US" sz="2600" dirty="0"/>
          </a:p>
        </p:txBody>
      </p:sp>
    </p:spTree>
    <p:extLst>
      <p:ext uri="{BB962C8B-B14F-4D97-AF65-F5344CB8AC3E}">
        <p14:creationId xmlns:p14="http://schemas.microsoft.com/office/powerpoint/2010/main" val="154712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Sociology Unique? The Sociological Imagination</a:t>
            </a:r>
            <a:endParaRPr lang="en-US" dirty="0"/>
          </a:p>
        </p:txBody>
      </p:sp>
      <p:pic>
        <p:nvPicPr>
          <p:cNvPr id="5" name="Content Placeholder 4"/>
          <p:cNvPicPr>
            <a:picLocks noGrp="1" noChangeAspect="1"/>
          </p:cNvPicPr>
          <p:nvPr>
            <p:ph idx="1"/>
          </p:nvPr>
        </p:nvPicPr>
        <p:blipFill>
          <a:blip r:embed="rId2"/>
          <a:srcRect l="-67420" r="-67420"/>
          <a:stretch>
            <a:fillRect/>
          </a:stretch>
        </p:blipFill>
        <p:spPr>
          <a:xfrm>
            <a:off x="5610976" y="2370207"/>
            <a:ext cx="4855149" cy="2341788"/>
          </a:xfrm>
        </p:spPr>
      </p:pic>
      <p:sp>
        <p:nvSpPr>
          <p:cNvPr id="4" name="Slide Number Placeholder 3"/>
          <p:cNvSpPr>
            <a:spLocks noGrp="1"/>
          </p:cNvSpPr>
          <p:nvPr>
            <p:ph type="sldNum" sz="quarter" idx="12"/>
          </p:nvPr>
        </p:nvSpPr>
        <p:spPr/>
        <p:txBody>
          <a:bodyPr/>
          <a:lstStyle/>
          <a:p>
            <a:fld id="{4A822907-8A9D-4F6B-98F6-913902AD56B5}" type="slidenum">
              <a:rPr lang="en-US" smtClean="0"/>
              <a:t>18</a:t>
            </a:fld>
            <a:endParaRPr lang="en-US"/>
          </a:p>
        </p:txBody>
      </p:sp>
      <p:sp>
        <p:nvSpPr>
          <p:cNvPr id="6" name="TextBox 5"/>
          <p:cNvSpPr txBox="1"/>
          <p:nvPr/>
        </p:nvSpPr>
        <p:spPr>
          <a:xfrm>
            <a:off x="1" y="2370207"/>
            <a:ext cx="7041994" cy="3714607"/>
          </a:xfrm>
          <a:prstGeom prst="rect">
            <a:avLst/>
          </a:prstGeom>
          <a:noFill/>
        </p:spPr>
        <p:txBody>
          <a:bodyPr wrap="square" rtlCol="0">
            <a:spAutoFit/>
          </a:bodyPr>
          <a:lstStyle/>
          <a:p>
            <a:pPr>
              <a:lnSpc>
                <a:spcPct val="90000"/>
              </a:lnSpc>
            </a:pPr>
            <a:r>
              <a:rPr lang="en-US" sz="2900" dirty="0">
                <a:latin typeface="Century Gothic"/>
                <a:cs typeface="Century Gothic"/>
              </a:rPr>
              <a:t>C. Wright Mills used the term </a:t>
            </a:r>
            <a:r>
              <a:rPr lang="en-US" sz="2900" b="1" dirty="0">
                <a:latin typeface="Century Gothic"/>
                <a:cs typeface="Century Gothic"/>
              </a:rPr>
              <a:t>sociological</a:t>
            </a:r>
            <a:r>
              <a:rPr lang="en-US" sz="2900" dirty="0">
                <a:latin typeface="Century Gothic"/>
                <a:cs typeface="Century Gothic"/>
              </a:rPr>
              <a:t> </a:t>
            </a:r>
            <a:r>
              <a:rPr lang="en-US" sz="2900" b="1" dirty="0">
                <a:latin typeface="Century Gothic"/>
                <a:cs typeface="Century Gothic"/>
              </a:rPr>
              <a:t>imagination</a:t>
            </a:r>
            <a:r>
              <a:rPr lang="en-US" sz="2900" dirty="0">
                <a:latin typeface="Century Gothic"/>
                <a:cs typeface="Century Gothic"/>
              </a:rPr>
              <a:t> </a:t>
            </a:r>
            <a:r>
              <a:rPr lang="en-US" sz="2900" dirty="0" smtClean="0">
                <a:latin typeface="Century Gothic"/>
                <a:cs typeface="Century Gothic"/>
              </a:rPr>
              <a:t>as </a:t>
            </a:r>
            <a:r>
              <a:rPr lang="en-US" sz="2900" dirty="0">
                <a:latin typeface="Century Gothic"/>
                <a:cs typeface="Century Gothic"/>
              </a:rPr>
              <a:t>a quality of the mind that allows us to understand the relationship between our particular situation in life and what is happening at a social level. </a:t>
            </a:r>
          </a:p>
          <a:p>
            <a:pPr>
              <a:lnSpc>
                <a:spcPct val="90000"/>
              </a:lnSpc>
            </a:pPr>
            <a:endParaRPr lang="en-US" sz="2900" i="1" dirty="0" smtClean="0">
              <a:latin typeface="Century Gothic"/>
              <a:cs typeface="Century Gothic"/>
            </a:endParaRPr>
          </a:p>
          <a:p>
            <a:pPr>
              <a:lnSpc>
                <a:spcPct val="90000"/>
              </a:lnSpc>
            </a:pPr>
            <a:r>
              <a:rPr lang="en-US" sz="2900" i="1" dirty="0" smtClean="0">
                <a:latin typeface="Century Gothic"/>
                <a:cs typeface="Century Gothic"/>
              </a:rPr>
              <a:t>Personal </a:t>
            </a:r>
            <a:r>
              <a:rPr lang="en-US" sz="2900" i="1" dirty="0">
                <a:latin typeface="Century Gothic"/>
                <a:cs typeface="Century Gothic"/>
              </a:rPr>
              <a:t>troubles</a:t>
            </a:r>
            <a:r>
              <a:rPr lang="en-US" sz="2900" dirty="0">
                <a:latin typeface="Century Gothic"/>
                <a:cs typeface="Century Gothic"/>
              </a:rPr>
              <a:t> versus </a:t>
            </a:r>
            <a:r>
              <a:rPr lang="en-US" sz="2900" i="1" dirty="0">
                <a:latin typeface="Century Gothic"/>
                <a:cs typeface="Century Gothic"/>
              </a:rPr>
              <a:t>public issues</a:t>
            </a:r>
          </a:p>
          <a:p>
            <a:pPr lvl="1">
              <a:lnSpc>
                <a:spcPct val="90000"/>
              </a:lnSpc>
            </a:pPr>
            <a:r>
              <a:rPr lang="en-US" sz="2900" dirty="0">
                <a:latin typeface="Century Gothic"/>
                <a:cs typeface="Century Gothic"/>
              </a:rPr>
              <a:t>Ex: unemployment, obesity</a:t>
            </a:r>
          </a:p>
        </p:txBody>
      </p:sp>
      <p:sp>
        <p:nvSpPr>
          <p:cNvPr id="7" name="TextBox 6"/>
          <p:cNvSpPr txBox="1"/>
          <p:nvPr/>
        </p:nvSpPr>
        <p:spPr>
          <a:xfrm>
            <a:off x="7041994" y="4819054"/>
            <a:ext cx="1871819" cy="646331"/>
          </a:xfrm>
          <a:prstGeom prst="rect">
            <a:avLst/>
          </a:prstGeom>
          <a:noFill/>
        </p:spPr>
        <p:txBody>
          <a:bodyPr wrap="square" rtlCol="0">
            <a:spAutoFit/>
          </a:bodyPr>
          <a:lstStyle/>
          <a:p>
            <a:r>
              <a:rPr lang="en-US" dirty="0" smtClean="0"/>
              <a:t>C. Wright Mills (1916-1962)</a:t>
            </a:r>
            <a:endParaRPr lang="en-US" dirty="0"/>
          </a:p>
        </p:txBody>
      </p:sp>
    </p:spTree>
    <p:extLst>
      <p:ext uri="{BB962C8B-B14F-4D97-AF65-F5344CB8AC3E}">
        <p14:creationId xmlns:p14="http://schemas.microsoft.com/office/powerpoint/2010/main" val="185461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your Sociological Imagination</a:t>
            </a:r>
            <a:endParaRPr lang="en-US" dirty="0"/>
          </a:p>
        </p:txBody>
      </p:sp>
      <p:sp>
        <p:nvSpPr>
          <p:cNvPr id="3" name="Content Placeholder 2"/>
          <p:cNvSpPr>
            <a:spLocks noGrp="1"/>
          </p:cNvSpPr>
          <p:nvPr>
            <p:ph idx="1"/>
          </p:nvPr>
        </p:nvSpPr>
        <p:spPr>
          <a:xfrm>
            <a:off x="439645" y="2038256"/>
            <a:ext cx="8285255" cy="4228073"/>
          </a:xfrm>
        </p:spPr>
        <p:txBody>
          <a:bodyPr>
            <a:noAutofit/>
          </a:bodyPr>
          <a:lstStyle/>
          <a:p>
            <a:r>
              <a:rPr lang="en-US" sz="2500" dirty="0">
                <a:latin typeface="Verdana" charset="0"/>
              </a:rPr>
              <a:t>In small groups: </a:t>
            </a:r>
          </a:p>
          <a:p>
            <a:r>
              <a:rPr lang="en-US" sz="2500" dirty="0">
                <a:latin typeface="Verdana" charset="0"/>
              </a:rPr>
              <a:t>How would you explain the following social problems using the sociological imagination/perspective?</a:t>
            </a:r>
          </a:p>
          <a:p>
            <a:pPr lvl="1"/>
            <a:r>
              <a:rPr lang="en-US" sz="2500" dirty="0">
                <a:latin typeface="Verdana" charset="0"/>
              </a:rPr>
              <a:t>Obesity</a:t>
            </a:r>
          </a:p>
          <a:p>
            <a:pPr lvl="1"/>
            <a:r>
              <a:rPr lang="en-US" sz="2500" dirty="0">
                <a:latin typeface="Verdana" charset="0"/>
              </a:rPr>
              <a:t>Homelessness/Poverty</a:t>
            </a:r>
          </a:p>
          <a:p>
            <a:pPr lvl="1"/>
            <a:r>
              <a:rPr lang="en-US" sz="2500" dirty="0">
                <a:latin typeface="Verdana" charset="0"/>
              </a:rPr>
              <a:t>Unemployment</a:t>
            </a:r>
          </a:p>
          <a:p>
            <a:pPr lvl="1"/>
            <a:r>
              <a:rPr lang="en-US" sz="2500" dirty="0">
                <a:latin typeface="Verdana" charset="0"/>
              </a:rPr>
              <a:t>Marriage</a:t>
            </a:r>
          </a:p>
          <a:p>
            <a:pPr lvl="1"/>
            <a:r>
              <a:rPr lang="en-US" sz="2500" dirty="0">
                <a:latin typeface="Verdana" charset="0"/>
              </a:rPr>
              <a:t>The metropolis </a:t>
            </a:r>
          </a:p>
          <a:p>
            <a:pPr lvl="1"/>
            <a:r>
              <a:rPr lang="en-US" sz="2500" dirty="0">
                <a:latin typeface="Verdana" charset="0"/>
              </a:rPr>
              <a:t>War</a:t>
            </a:r>
          </a:p>
          <a:p>
            <a:endParaRPr lang="en-US" sz="2500" dirty="0"/>
          </a:p>
        </p:txBody>
      </p:sp>
      <p:sp>
        <p:nvSpPr>
          <p:cNvPr id="4" name="Slide Number Placeholder 3"/>
          <p:cNvSpPr>
            <a:spLocks noGrp="1"/>
          </p:cNvSpPr>
          <p:nvPr>
            <p:ph type="sldNum" sz="quarter" idx="12"/>
          </p:nvPr>
        </p:nvSpPr>
        <p:spPr/>
        <p:txBody>
          <a:bodyPr/>
          <a:lstStyle/>
          <a:p>
            <a:fld id="{4A822907-8A9D-4F6B-98F6-913902AD56B5}" type="slidenum">
              <a:rPr lang="en-US" smtClean="0"/>
              <a:t>19</a:t>
            </a:fld>
            <a:endParaRPr lang="en-US"/>
          </a:p>
        </p:txBody>
      </p:sp>
    </p:spTree>
    <p:extLst>
      <p:ext uri="{BB962C8B-B14F-4D97-AF65-F5344CB8AC3E}">
        <p14:creationId xmlns:p14="http://schemas.microsoft.com/office/powerpoint/2010/main" val="174486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Important Questions</a:t>
            </a:r>
            <a:endParaRPr lang="en-US" sz="4400" dirty="0"/>
          </a:p>
        </p:txBody>
      </p:sp>
      <p:sp>
        <p:nvSpPr>
          <p:cNvPr id="3" name="Content Placeholder 2"/>
          <p:cNvSpPr>
            <a:spLocks noGrp="1"/>
          </p:cNvSpPr>
          <p:nvPr>
            <p:ph idx="1"/>
          </p:nvPr>
        </p:nvSpPr>
        <p:spPr>
          <a:xfrm>
            <a:off x="398377" y="2316094"/>
            <a:ext cx="8326523" cy="3950236"/>
          </a:xfrm>
        </p:spPr>
        <p:txBody>
          <a:bodyPr>
            <a:normAutofit/>
          </a:bodyPr>
          <a:lstStyle/>
          <a:p>
            <a:r>
              <a:rPr lang="en-US" sz="3400" dirty="0" smtClean="0"/>
              <a:t>Why study sociology?</a:t>
            </a:r>
          </a:p>
          <a:p>
            <a:r>
              <a:rPr lang="en-US" sz="3400" dirty="0" smtClean="0"/>
              <a:t>How do social constructions shape reality and human behavior?</a:t>
            </a:r>
          </a:p>
          <a:p>
            <a:r>
              <a:rPr lang="en-US" sz="3400" dirty="0" smtClean="0"/>
              <a:t>Why do people behave as they do in predictable patterns?</a:t>
            </a:r>
            <a:endParaRPr lang="en-US" sz="3400" dirty="0"/>
          </a:p>
        </p:txBody>
      </p:sp>
      <p:sp>
        <p:nvSpPr>
          <p:cNvPr id="4" name="Slide Number Placeholder 3"/>
          <p:cNvSpPr>
            <a:spLocks noGrp="1"/>
          </p:cNvSpPr>
          <p:nvPr>
            <p:ph type="sldNum" sz="quarter" idx="12"/>
          </p:nvPr>
        </p:nvSpPr>
        <p:spPr/>
        <p:txBody>
          <a:bodyPr/>
          <a:lstStyle/>
          <a:p>
            <a:fld id="{4A822907-8A9D-4F6B-98F6-913902AD56B5}" type="slidenum">
              <a:rPr lang="en-US" smtClean="0"/>
              <a:t>2</a:t>
            </a:fld>
            <a:endParaRPr lang="en-US"/>
          </a:p>
        </p:txBody>
      </p:sp>
    </p:spTree>
    <p:extLst>
      <p:ext uri="{BB962C8B-B14F-4D97-AF65-F5344CB8AC3E}">
        <p14:creationId xmlns:p14="http://schemas.microsoft.com/office/powerpoint/2010/main" val="196830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Familiar Strange</a:t>
            </a:r>
            <a:endParaRPr lang="en-US" dirty="0"/>
          </a:p>
        </p:txBody>
      </p:sp>
      <p:sp>
        <p:nvSpPr>
          <p:cNvPr id="3" name="Content Placeholder 2"/>
          <p:cNvSpPr>
            <a:spLocks noGrp="1"/>
          </p:cNvSpPr>
          <p:nvPr>
            <p:ph idx="1"/>
          </p:nvPr>
        </p:nvSpPr>
        <p:spPr>
          <a:xfrm>
            <a:off x="540844" y="2390693"/>
            <a:ext cx="7610476" cy="3670767"/>
          </a:xfrm>
        </p:spPr>
        <p:txBody>
          <a:bodyPr>
            <a:normAutofit/>
          </a:bodyPr>
          <a:lstStyle/>
          <a:p>
            <a:r>
              <a:rPr lang="en-US" sz="2800" dirty="0">
                <a:latin typeface="Century Gothic"/>
                <a:cs typeface="Century Gothic"/>
              </a:rPr>
              <a:t>When </a:t>
            </a:r>
            <a:r>
              <a:rPr lang="en-US" sz="2800" dirty="0" smtClean="0">
                <a:latin typeface="Century Gothic"/>
                <a:cs typeface="Century Gothic"/>
              </a:rPr>
              <a:t>thinking sociologically, </a:t>
            </a:r>
            <a:r>
              <a:rPr lang="en-US" sz="2800" dirty="0">
                <a:latin typeface="Century Gothic"/>
                <a:cs typeface="Century Gothic"/>
              </a:rPr>
              <a:t>one focuses on the social context in which people live and how that social context has an impact on individuals</a:t>
            </a:r>
            <a:r>
              <a:rPr lang="ja-JP" altLang="en-US" sz="2800" dirty="0">
                <a:latin typeface="Century Gothic"/>
                <a:cs typeface="Century Gothic"/>
              </a:rPr>
              <a:t>’</a:t>
            </a:r>
            <a:r>
              <a:rPr lang="en-US" sz="2800" dirty="0">
                <a:latin typeface="Century Gothic"/>
                <a:cs typeface="Century Gothic"/>
              </a:rPr>
              <a:t> lives</a:t>
            </a:r>
            <a:r>
              <a:rPr lang="en-US" sz="2800" dirty="0" smtClean="0">
                <a:latin typeface="Century Gothic"/>
                <a:cs typeface="Century Gothic"/>
              </a:rPr>
              <a:t>. It looks beyond the simple answer for the more complex one.</a:t>
            </a:r>
            <a:endParaRPr lang="en-US" sz="2800" dirty="0">
              <a:latin typeface="Century Gothic"/>
              <a:cs typeface="Century Gothic"/>
            </a:endParaRPr>
          </a:p>
          <a:p>
            <a:r>
              <a:rPr lang="en-US" sz="2800" dirty="0" smtClean="0">
                <a:latin typeface="Century Gothic"/>
                <a:cs typeface="Century Gothic"/>
                <a:hlinkClick r:id="rId2"/>
              </a:rPr>
              <a:t>Making </a:t>
            </a:r>
            <a:r>
              <a:rPr lang="en-US" sz="2800" dirty="0">
                <a:latin typeface="Century Gothic"/>
                <a:cs typeface="Century Gothic"/>
                <a:hlinkClick r:id="rId2"/>
              </a:rPr>
              <a:t>the familiar strange</a:t>
            </a:r>
            <a:endParaRPr lang="en-US" sz="2800" dirty="0">
              <a:latin typeface="Century Gothic"/>
              <a:cs typeface="Century Gothic"/>
            </a:endParaRPr>
          </a:p>
          <a:p>
            <a:endParaRPr lang="en-US" sz="2800" dirty="0">
              <a:latin typeface="Century Gothic"/>
              <a:cs typeface="Century Gothic"/>
            </a:endParaRPr>
          </a:p>
          <a:p>
            <a:endParaRPr lang="en-US" sz="2800" dirty="0">
              <a:latin typeface="Century Gothic"/>
              <a:cs typeface="Century Gothic"/>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t>20</a:t>
            </a:fld>
            <a:endParaRPr lang="en-US"/>
          </a:p>
        </p:txBody>
      </p:sp>
    </p:spTree>
    <p:extLst>
      <p:ext uri="{BB962C8B-B14F-4D97-AF65-F5344CB8AC3E}">
        <p14:creationId xmlns:p14="http://schemas.microsoft.com/office/powerpoint/2010/main" val="137469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Make the Familiar Strange</a:t>
            </a:r>
            <a:endParaRPr lang="en-US" dirty="0"/>
          </a:p>
        </p:txBody>
      </p:sp>
      <p:sp>
        <p:nvSpPr>
          <p:cNvPr id="3" name="Content Placeholder 2"/>
          <p:cNvSpPr>
            <a:spLocks noGrp="1"/>
          </p:cNvSpPr>
          <p:nvPr>
            <p:ph idx="1"/>
          </p:nvPr>
        </p:nvSpPr>
        <p:spPr>
          <a:xfrm>
            <a:off x="643268" y="2349718"/>
            <a:ext cx="7610476" cy="3670767"/>
          </a:xfrm>
        </p:spPr>
        <p:txBody>
          <a:bodyPr>
            <a:normAutofit/>
          </a:bodyPr>
          <a:lstStyle/>
          <a:p>
            <a:r>
              <a:rPr lang="en-US" sz="3200" dirty="0">
                <a:latin typeface="Century Gothic"/>
                <a:cs typeface="Century Gothic"/>
              </a:rPr>
              <a:t>One way to gain a sociological perspective is to attempt to create in ourselves a sense of </a:t>
            </a:r>
            <a:r>
              <a:rPr lang="en-US" sz="3200" b="1" dirty="0">
                <a:latin typeface="Century Gothic"/>
                <a:cs typeface="Century Gothic"/>
              </a:rPr>
              <a:t>culture shock</a:t>
            </a:r>
            <a:r>
              <a:rPr lang="en-US" sz="3200" dirty="0">
                <a:latin typeface="Century Gothic"/>
                <a:cs typeface="Century Gothic"/>
              </a:rPr>
              <a:t>, which is a sense of disorientation that occurs when one enters a radically new social or cultural environment.</a:t>
            </a:r>
          </a:p>
          <a:p>
            <a:endParaRPr lang="en-US" sz="3200" dirty="0">
              <a:latin typeface="Century Gothic"/>
              <a:cs typeface="Century Gothic"/>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t>21</a:t>
            </a:fld>
            <a:endParaRPr lang="en-US"/>
          </a:p>
        </p:txBody>
      </p:sp>
    </p:spTree>
    <p:extLst>
      <p:ext uri="{BB962C8B-B14F-4D97-AF65-F5344CB8AC3E}">
        <p14:creationId xmlns:p14="http://schemas.microsoft.com/office/powerpoint/2010/main" val="266066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Make the Familiar Strange</a:t>
            </a:r>
          </a:p>
        </p:txBody>
      </p:sp>
      <p:sp>
        <p:nvSpPr>
          <p:cNvPr id="3" name="Content Placeholder 2"/>
          <p:cNvSpPr>
            <a:spLocks noGrp="1"/>
          </p:cNvSpPr>
          <p:nvPr>
            <p:ph idx="1"/>
          </p:nvPr>
        </p:nvSpPr>
        <p:spPr>
          <a:xfrm>
            <a:off x="172114" y="2308745"/>
            <a:ext cx="7161523" cy="3670767"/>
          </a:xfrm>
        </p:spPr>
        <p:txBody>
          <a:bodyPr>
            <a:normAutofit/>
          </a:bodyPr>
          <a:lstStyle/>
          <a:p>
            <a:r>
              <a:rPr lang="en-US" sz="3000" dirty="0">
                <a:latin typeface="Century Gothic (body)"/>
                <a:cs typeface="Century Gothic (body)"/>
              </a:rPr>
              <a:t>Bernard </a:t>
            </a:r>
            <a:r>
              <a:rPr lang="en-US" sz="3000" dirty="0" err="1">
                <a:latin typeface="Century Gothic (body)"/>
                <a:cs typeface="Century Gothic (body)"/>
              </a:rPr>
              <a:t>McGrane</a:t>
            </a:r>
            <a:r>
              <a:rPr lang="en-US" sz="3000" dirty="0">
                <a:latin typeface="Century Gothic (body)"/>
                <a:cs typeface="Century Gothic (body)"/>
              </a:rPr>
              <a:t> suggests that people wanting to use a sociological perspective should utilize a </a:t>
            </a:r>
            <a:r>
              <a:rPr lang="en-US" sz="3000" b="1" i="1" dirty="0">
                <a:latin typeface="Century Gothic (body)"/>
                <a:cs typeface="Century Gothic (body)"/>
              </a:rPr>
              <a:t>beginner</a:t>
            </a:r>
            <a:r>
              <a:rPr lang="ja-JP" altLang="en-US" sz="3000" b="1" i="1" dirty="0">
                <a:latin typeface="Century Gothic (body)"/>
                <a:cs typeface="Century Gothic (body)"/>
              </a:rPr>
              <a:t>’</a:t>
            </a:r>
            <a:r>
              <a:rPr lang="en-US" sz="3000" b="1" i="1" dirty="0">
                <a:latin typeface="Century Gothic (body)"/>
                <a:cs typeface="Century Gothic (body)"/>
              </a:rPr>
              <a:t>s mind</a:t>
            </a:r>
            <a:r>
              <a:rPr lang="en-US" sz="3000" dirty="0">
                <a:latin typeface="Century Gothic (body)"/>
                <a:cs typeface="Century Gothic (body)"/>
              </a:rPr>
              <a:t>, which means approaching the world without preconceptions in order to see things in a new way.</a:t>
            </a:r>
          </a:p>
          <a:p>
            <a:endParaRPr lang="en-US" sz="3000" dirty="0">
              <a:latin typeface="Century Gothic (body)"/>
              <a:cs typeface="Century Gothic (body)"/>
            </a:endParaRPr>
          </a:p>
        </p:txBody>
      </p:sp>
      <p:sp>
        <p:nvSpPr>
          <p:cNvPr id="4" name="Slide Number Placeholder 3"/>
          <p:cNvSpPr>
            <a:spLocks noGrp="1"/>
          </p:cNvSpPr>
          <p:nvPr>
            <p:ph type="sldNum" sz="quarter" idx="12"/>
          </p:nvPr>
        </p:nvSpPr>
        <p:spPr/>
        <p:txBody>
          <a:bodyPr/>
          <a:lstStyle/>
          <a:p>
            <a:fld id="{4A822907-8A9D-4F6B-98F6-913902AD56B5}" type="slidenum">
              <a:rPr lang="en-US" smtClean="0"/>
              <a:t>22</a:t>
            </a:fld>
            <a:endParaRPr lang="en-US"/>
          </a:p>
        </p:txBody>
      </p:sp>
      <p:pic>
        <p:nvPicPr>
          <p:cNvPr id="5" name="Picture 4"/>
          <p:cNvPicPr>
            <a:picLocks noChangeAspect="1"/>
          </p:cNvPicPr>
          <p:nvPr/>
        </p:nvPicPr>
        <p:blipFill>
          <a:blip r:embed="rId2"/>
          <a:stretch>
            <a:fillRect/>
          </a:stretch>
        </p:blipFill>
        <p:spPr>
          <a:xfrm>
            <a:off x="6545822" y="4795368"/>
            <a:ext cx="2367991" cy="1773708"/>
          </a:xfrm>
          <a:prstGeom prst="rect">
            <a:avLst/>
          </a:prstGeom>
        </p:spPr>
      </p:pic>
    </p:spTree>
    <p:extLst>
      <p:ext uri="{BB962C8B-B14F-4D97-AF65-F5344CB8AC3E}">
        <p14:creationId xmlns:p14="http://schemas.microsoft.com/office/powerpoint/2010/main" val="135534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Realizations</a:t>
            </a:r>
            <a:endParaRPr lang="en-US" dirty="0"/>
          </a:p>
        </p:txBody>
      </p:sp>
      <p:sp>
        <p:nvSpPr>
          <p:cNvPr id="3" name="Content Placeholder 2"/>
          <p:cNvSpPr>
            <a:spLocks noGrp="1"/>
          </p:cNvSpPr>
          <p:nvPr>
            <p:ph idx="1"/>
          </p:nvPr>
        </p:nvSpPr>
        <p:spPr>
          <a:xfrm>
            <a:off x="430185" y="2274050"/>
            <a:ext cx="8294715" cy="3992280"/>
          </a:xfrm>
        </p:spPr>
        <p:txBody>
          <a:bodyPr>
            <a:noAutofit/>
          </a:bodyPr>
          <a:lstStyle/>
          <a:p>
            <a:r>
              <a:rPr lang="en-US" sz="2500" dirty="0" smtClean="0"/>
              <a:t>You’re not an individual like you think you are.</a:t>
            </a:r>
          </a:p>
          <a:p>
            <a:r>
              <a:rPr lang="en-US" sz="2500" dirty="0" smtClean="0"/>
              <a:t>Social inequality is a permanent fixture of society.</a:t>
            </a:r>
          </a:p>
          <a:p>
            <a:r>
              <a:rPr lang="en-US" sz="2500" dirty="0" smtClean="0"/>
              <a:t>It is part of society’s fabric. It is intentional. Those with power use their power to ensure inequality persist because they benefit from it. Specific forms include class, race and gender (but there others…).</a:t>
            </a:r>
          </a:p>
          <a:p>
            <a:r>
              <a:rPr lang="en-US" sz="2500" dirty="0" smtClean="0"/>
              <a:t>Sociology likes to debunk ‘what everyone knows’</a:t>
            </a:r>
          </a:p>
        </p:txBody>
      </p:sp>
      <p:sp>
        <p:nvSpPr>
          <p:cNvPr id="4" name="Slide Number Placeholder 3"/>
          <p:cNvSpPr>
            <a:spLocks noGrp="1"/>
          </p:cNvSpPr>
          <p:nvPr>
            <p:ph type="sldNum" sz="quarter" idx="12"/>
          </p:nvPr>
        </p:nvSpPr>
        <p:spPr/>
        <p:txBody>
          <a:bodyPr/>
          <a:lstStyle/>
          <a:p>
            <a:fld id="{4A822907-8A9D-4F6B-98F6-913902AD56B5}" type="slidenum">
              <a:rPr lang="en-US" smtClean="0"/>
              <a:t>23</a:t>
            </a:fld>
            <a:endParaRPr lang="en-US"/>
          </a:p>
        </p:txBody>
      </p:sp>
      <p:pic>
        <p:nvPicPr>
          <p:cNvPr id="5" name="Picture 4" descr="snowfl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049" y="351127"/>
            <a:ext cx="772729" cy="772729"/>
          </a:xfrm>
          <a:prstGeom prst="rect">
            <a:avLst/>
          </a:prstGeom>
        </p:spPr>
      </p:pic>
    </p:spTree>
    <p:extLst>
      <p:ext uri="{BB962C8B-B14F-4D97-AF65-F5344CB8AC3E}">
        <p14:creationId xmlns:p14="http://schemas.microsoft.com/office/powerpoint/2010/main" val="22354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D9E225D-8B04-E34D-B67D-10A30EB8CBD3}" type="slidenum">
              <a:rPr lang="en-US"/>
              <a:pPr/>
              <a:t>24</a:t>
            </a:fld>
            <a:endParaRPr lang="en-US"/>
          </a:p>
        </p:txBody>
      </p:sp>
      <p:sp>
        <p:nvSpPr>
          <p:cNvPr id="32772" name="Rectangle 2"/>
          <p:cNvSpPr>
            <a:spLocks noGrp="1" noChangeArrowheads="1"/>
          </p:cNvSpPr>
          <p:nvPr>
            <p:ph type="title"/>
          </p:nvPr>
        </p:nvSpPr>
        <p:spPr/>
        <p:txBody>
          <a:bodyPr/>
          <a:lstStyle/>
          <a:p>
            <a:pPr eaLnBrk="1" hangingPunct="1"/>
            <a:r>
              <a:rPr lang="en-US">
                <a:latin typeface="Verdana" charset="0"/>
              </a:rPr>
              <a:t>Lesson Quiz</a:t>
            </a:r>
          </a:p>
        </p:txBody>
      </p:sp>
      <p:sp>
        <p:nvSpPr>
          <p:cNvPr id="32773" name="Rectangle 3"/>
          <p:cNvSpPr>
            <a:spLocks noGrp="1" noChangeArrowheads="1"/>
          </p:cNvSpPr>
          <p:nvPr>
            <p:ph type="body" idx="1"/>
          </p:nvPr>
        </p:nvSpPr>
        <p:spPr/>
        <p:txBody>
          <a:bodyPr/>
          <a:lstStyle/>
          <a:p>
            <a:pPr eaLnBrk="1" hangingPunct="1">
              <a:buFont typeface="Wingdings" charset="0"/>
              <a:buNone/>
            </a:pPr>
            <a:r>
              <a:rPr lang="en-US" sz="3000" dirty="0">
                <a:latin typeface="Verdana" charset="0"/>
              </a:rPr>
              <a:t>1. Which of the following is NOT an example of a social science?</a:t>
            </a:r>
          </a:p>
          <a:p>
            <a:pPr lvl="1" eaLnBrk="1" hangingPunct="1">
              <a:buFont typeface="Wingdings" charset="0"/>
              <a:buNone/>
            </a:pPr>
            <a:r>
              <a:rPr lang="en-US" sz="3000" dirty="0">
                <a:latin typeface="Verdana" charset="0"/>
              </a:rPr>
              <a:t>a. biology</a:t>
            </a:r>
          </a:p>
          <a:p>
            <a:pPr lvl="1" eaLnBrk="1" hangingPunct="1">
              <a:buFont typeface="Wingdings" charset="0"/>
              <a:buNone/>
            </a:pPr>
            <a:r>
              <a:rPr lang="en-US" sz="3000" dirty="0">
                <a:latin typeface="Verdana" charset="0"/>
              </a:rPr>
              <a:t>b. political science</a:t>
            </a:r>
          </a:p>
          <a:p>
            <a:pPr lvl="1" eaLnBrk="1" hangingPunct="1">
              <a:buFont typeface="Wingdings" charset="0"/>
              <a:buNone/>
            </a:pPr>
            <a:r>
              <a:rPr lang="en-US" sz="3000" dirty="0">
                <a:latin typeface="Verdana" charset="0"/>
              </a:rPr>
              <a:t>c. psychology</a:t>
            </a:r>
          </a:p>
          <a:p>
            <a:pPr lvl="1" eaLnBrk="1" hangingPunct="1">
              <a:buFont typeface="Wingdings" charset="0"/>
              <a:buNone/>
            </a:pPr>
            <a:r>
              <a:rPr lang="en-US" sz="3000" dirty="0">
                <a:latin typeface="Verdana" charset="0"/>
              </a:rPr>
              <a:t>d. economics</a:t>
            </a:r>
          </a:p>
          <a:p>
            <a:pPr eaLnBrk="1" hangingPunct="1"/>
            <a:endParaRPr lang="en-US" dirty="0">
              <a:latin typeface="Verdana" charset="0"/>
            </a:endParaRPr>
          </a:p>
        </p:txBody>
      </p:sp>
    </p:spTree>
    <p:extLst>
      <p:ext uri="{BB962C8B-B14F-4D97-AF65-F5344CB8AC3E}">
        <p14:creationId xmlns:p14="http://schemas.microsoft.com/office/powerpoint/2010/main" val="267993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72E0F2E-AED1-9F4B-B28F-489DD955A0AB}" type="slidenum">
              <a:rPr lang="en-US"/>
              <a:pPr/>
              <a:t>25</a:t>
            </a:fld>
            <a:endParaRPr lang="en-US"/>
          </a:p>
        </p:txBody>
      </p:sp>
      <p:sp>
        <p:nvSpPr>
          <p:cNvPr id="33796" name="Rectangle 2"/>
          <p:cNvSpPr>
            <a:spLocks noGrp="1" noChangeArrowheads="1"/>
          </p:cNvSpPr>
          <p:nvPr>
            <p:ph type="title"/>
          </p:nvPr>
        </p:nvSpPr>
        <p:spPr/>
        <p:txBody>
          <a:bodyPr/>
          <a:lstStyle/>
          <a:p>
            <a:pPr eaLnBrk="1" hangingPunct="1"/>
            <a:r>
              <a:rPr lang="en-US">
                <a:latin typeface="Verdana" charset="0"/>
              </a:rPr>
              <a:t>Lesson Quiz</a:t>
            </a:r>
          </a:p>
        </p:txBody>
      </p:sp>
      <p:sp>
        <p:nvSpPr>
          <p:cNvPr id="33797" name="Rectangle 3"/>
          <p:cNvSpPr>
            <a:spLocks noGrp="1" noChangeArrowheads="1"/>
          </p:cNvSpPr>
          <p:nvPr>
            <p:ph type="body" idx="1"/>
          </p:nvPr>
        </p:nvSpPr>
        <p:spPr>
          <a:xfrm>
            <a:off x="511174" y="2038256"/>
            <a:ext cx="7610476" cy="3670767"/>
          </a:xfrm>
        </p:spPr>
        <p:txBody>
          <a:bodyPr>
            <a:noAutofit/>
          </a:bodyPr>
          <a:lstStyle/>
          <a:p>
            <a:pPr eaLnBrk="1" hangingPunct="1">
              <a:buFont typeface="Wingdings" charset="0"/>
              <a:buNone/>
            </a:pPr>
            <a:r>
              <a:rPr lang="en-US" sz="3200" dirty="0">
                <a:latin typeface="Verdana" charset="0"/>
              </a:rPr>
              <a:t>2. Sociology is defined as:</a:t>
            </a:r>
          </a:p>
          <a:p>
            <a:pPr lvl="1" eaLnBrk="1" hangingPunct="1">
              <a:buFont typeface="Wingdings" charset="0"/>
              <a:buNone/>
            </a:pPr>
            <a:r>
              <a:rPr lang="en-US" sz="3200" dirty="0">
                <a:latin typeface="Verdana" charset="0"/>
              </a:rPr>
              <a:t>a. the scientific study of humans.</a:t>
            </a:r>
          </a:p>
          <a:p>
            <a:pPr lvl="1" eaLnBrk="1" hangingPunct="1">
              <a:buFont typeface="Wingdings" charset="0"/>
              <a:buNone/>
            </a:pPr>
            <a:r>
              <a:rPr lang="en-US" sz="3200" dirty="0">
                <a:latin typeface="Verdana" charset="0"/>
              </a:rPr>
              <a:t>b. the study of ancient cultures and behavior.</a:t>
            </a:r>
          </a:p>
          <a:p>
            <a:pPr lvl="1" eaLnBrk="1" hangingPunct="1">
              <a:buFont typeface="Wingdings" charset="0"/>
              <a:buNone/>
            </a:pPr>
            <a:r>
              <a:rPr lang="en-US" sz="3200" dirty="0">
                <a:latin typeface="Verdana" charset="0"/>
              </a:rPr>
              <a:t>c. the study of how the brain works.</a:t>
            </a:r>
          </a:p>
          <a:p>
            <a:pPr lvl="1" eaLnBrk="1" hangingPunct="1">
              <a:buFont typeface="Wingdings" charset="0"/>
              <a:buNone/>
            </a:pPr>
            <a:r>
              <a:rPr lang="en-US" sz="3200" dirty="0">
                <a:latin typeface="Verdana" charset="0"/>
              </a:rPr>
              <a:t>d. the study of human society and social behavior</a:t>
            </a:r>
            <a:r>
              <a:rPr lang="en-US" sz="3200" dirty="0" smtClean="0">
                <a:latin typeface="Verdana" charset="0"/>
              </a:rPr>
              <a:t>.</a:t>
            </a:r>
            <a:endParaRPr lang="en-US" sz="3200" dirty="0">
              <a:latin typeface="Verdana" charset="0"/>
            </a:endParaRPr>
          </a:p>
        </p:txBody>
      </p:sp>
    </p:spTree>
    <p:extLst>
      <p:ext uri="{BB962C8B-B14F-4D97-AF65-F5344CB8AC3E}">
        <p14:creationId xmlns:p14="http://schemas.microsoft.com/office/powerpoint/2010/main" val="382977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DF3FFE9-1261-A24A-AC72-BA7020079663}" type="slidenum">
              <a:rPr lang="en-US"/>
              <a:pPr/>
              <a:t>26</a:t>
            </a:fld>
            <a:endParaRPr lang="en-US"/>
          </a:p>
        </p:txBody>
      </p:sp>
      <p:sp>
        <p:nvSpPr>
          <p:cNvPr id="34820" name="Rectangle 2"/>
          <p:cNvSpPr>
            <a:spLocks noGrp="1" noChangeArrowheads="1"/>
          </p:cNvSpPr>
          <p:nvPr>
            <p:ph type="title"/>
          </p:nvPr>
        </p:nvSpPr>
        <p:spPr/>
        <p:txBody>
          <a:bodyPr/>
          <a:lstStyle/>
          <a:p>
            <a:pPr eaLnBrk="1" hangingPunct="1"/>
            <a:r>
              <a:rPr lang="en-US">
                <a:latin typeface="Verdana" charset="0"/>
              </a:rPr>
              <a:t>Lesson Quiz</a:t>
            </a:r>
          </a:p>
        </p:txBody>
      </p:sp>
      <p:sp>
        <p:nvSpPr>
          <p:cNvPr id="34821" name="Rectangle 3"/>
          <p:cNvSpPr>
            <a:spLocks noGrp="1" noChangeArrowheads="1"/>
          </p:cNvSpPr>
          <p:nvPr>
            <p:ph type="body" idx="1"/>
          </p:nvPr>
        </p:nvSpPr>
        <p:spPr>
          <a:xfrm>
            <a:off x="748053" y="2191075"/>
            <a:ext cx="7610476" cy="3670767"/>
          </a:xfrm>
        </p:spPr>
        <p:txBody>
          <a:bodyPr>
            <a:noAutofit/>
          </a:bodyPr>
          <a:lstStyle/>
          <a:p>
            <a:pPr eaLnBrk="1" hangingPunct="1">
              <a:buFont typeface="Wingdings" charset="0"/>
              <a:buNone/>
            </a:pPr>
            <a:r>
              <a:rPr lang="en-US" sz="2700" dirty="0">
                <a:latin typeface="Verdana" charset="0"/>
              </a:rPr>
              <a:t>3. __________ is the level of analysis that studies face-to-face and small-group interactions in order to understand how those interactions affect the larger patterns and institutions of society.</a:t>
            </a:r>
          </a:p>
          <a:p>
            <a:pPr lvl="1" eaLnBrk="1" hangingPunct="1">
              <a:buFont typeface="Wingdings" charset="0"/>
              <a:buNone/>
            </a:pPr>
            <a:r>
              <a:rPr lang="en-US" sz="2700" dirty="0">
                <a:latin typeface="Verdana" charset="0"/>
              </a:rPr>
              <a:t>a. Microsociology</a:t>
            </a:r>
          </a:p>
          <a:p>
            <a:pPr lvl="1" eaLnBrk="1" hangingPunct="1">
              <a:buFont typeface="Wingdings" charset="0"/>
              <a:buNone/>
            </a:pPr>
            <a:r>
              <a:rPr lang="en-US" sz="2700" dirty="0">
                <a:latin typeface="Verdana" charset="0"/>
              </a:rPr>
              <a:t>b. Macrosociology</a:t>
            </a:r>
          </a:p>
          <a:p>
            <a:pPr lvl="1" eaLnBrk="1" hangingPunct="1">
              <a:buFont typeface="Wingdings" charset="0"/>
              <a:buNone/>
            </a:pPr>
            <a:r>
              <a:rPr lang="en-US" sz="2700" dirty="0">
                <a:latin typeface="Verdana" charset="0"/>
              </a:rPr>
              <a:t>c. Sociology</a:t>
            </a:r>
          </a:p>
          <a:p>
            <a:pPr lvl="1" eaLnBrk="1" hangingPunct="1">
              <a:buFont typeface="Wingdings" charset="0"/>
              <a:buNone/>
            </a:pPr>
            <a:r>
              <a:rPr lang="en-US" sz="2700" dirty="0">
                <a:latin typeface="Verdana" charset="0"/>
              </a:rPr>
              <a:t>d. Social science</a:t>
            </a:r>
          </a:p>
          <a:p>
            <a:pPr eaLnBrk="1" hangingPunct="1"/>
            <a:endParaRPr lang="en-US" sz="2700" dirty="0">
              <a:latin typeface="Verdana" charset="0"/>
            </a:endParaRPr>
          </a:p>
        </p:txBody>
      </p:sp>
    </p:spTree>
    <p:extLst>
      <p:ext uri="{BB962C8B-B14F-4D97-AF65-F5344CB8AC3E}">
        <p14:creationId xmlns:p14="http://schemas.microsoft.com/office/powerpoint/2010/main" val="2050316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2A648D2-698B-0942-B388-B0888891FA64}" type="slidenum">
              <a:rPr lang="en-US"/>
              <a:pPr/>
              <a:t>27</a:t>
            </a:fld>
            <a:endParaRPr lang="en-US"/>
          </a:p>
        </p:txBody>
      </p:sp>
      <p:sp>
        <p:nvSpPr>
          <p:cNvPr id="35844" name="Rectangle 2"/>
          <p:cNvSpPr>
            <a:spLocks noGrp="1" noChangeArrowheads="1"/>
          </p:cNvSpPr>
          <p:nvPr>
            <p:ph type="title"/>
          </p:nvPr>
        </p:nvSpPr>
        <p:spPr/>
        <p:txBody>
          <a:bodyPr/>
          <a:lstStyle/>
          <a:p>
            <a:pPr eaLnBrk="1" hangingPunct="1"/>
            <a:r>
              <a:rPr lang="en-US" dirty="0" smtClean="0">
                <a:latin typeface="Verdana" charset="0"/>
              </a:rPr>
              <a:t>Lesson Quiz</a:t>
            </a:r>
            <a:endParaRPr lang="en-US" dirty="0">
              <a:latin typeface="Verdana" charset="0"/>
            </a:endParaRPr>
          </a:p>
        </p:txBody>
      </p:sp>
      <p:sp>
        <p:nvSpPr>
          <p:cNvPr id="35845" name="Rectangle 3"/>
          <p:cNvSpPr>
            <a:spLocks noGrp="1" noChangeArrowheads="1"/>
          </p:cNvSpPr>
          <p:nvPr>
            <p:ph type="body" idx="1"/>
          </p:nvPr>
        </p:nvSpPr>
        <p:spPr>
          <a:xfrm>
            <a:off x="699204" y="2142220"/>
            <a:ext cx="7610476" cy="3670767"/>
          </a:xfrm>
        </p:spPr>
        <p:txBody>
          <a:bodyPr>
            <a:noAutofit/>
          </a:bodyPr>
          <a:lstStyle/>
          <a:p>
            <a:pPr eaLnBrk="1" hangingPunct="1">
              <a:buFont typeface="Wingdings" charset="0"/>
              <a:buNone/>
            </a:pPr>
            <a:r>
              <a:rPr lang="en-US" sz="2700" dirty="0" smtClean="0">
                <a:latin typeface="Verdana" charset="0"/>
              </a:rPr>
              <a:t>4. The glass escalator effect refers to the:</a:t>
            </a:r>
          </a:p>
          <a:p>
            <a:pPr lvl="1" eaLnBrk="1" hangingPunct="1">
              <a:buFont typeface="Wingdings" charset="0"/>
              <a:buNone/>
            </a:pPr>
            <a:r>
              <a:rPr lang="en-US" sz="2700" dirty="0" smtClean="0">
                <a:latin typeface="Verdana" charset="0"/>
              </a:rPr>
              <a:t>a. limits on the advancement of women in the workplace.</a:t>
            </a:r>
          </a:p>
          <a:p>
            <a:pPr lvl="1" eaLnBrk="1" hangingPunct="1">
              <a:buFont typeface="Wingdings" charset="0"/>
              <a:buNone/>
            </a:pPr>
            <a:r>
              <a:rPr lang="en-US" sz="2700" dirty="0" smtClean="0">
                <a:latin typeface="Verdana" charset="0"/>
              </a:rPr>
              <a:t>b. limits on the advancement of men in the workplace.</a:t>
            </a:r>
          </a:p>
          <a:p>
            <a:pPr lvl="1" eaLnBrk="1" hangingPunct="1">
              <a:buFont typeface="Wingdings" charset="0"/>
              <a:buNone/>
            </a:pPr>
            <a:r>
              <a:rPr lang="en-US" sz="2700" dirty="0" smtClean="0">
                <a:latin typeface="Verdana" charset="0"/>
              </a:rPr>
              <a:t>c. rapid rate of upward mobility for women.</a:t>
            </a:r>
          </a:p>
          <a:p>
            <a:pPr lvl="1" eaLnBrk="1" hangingPunct="1">
              <a:buFont typeface="Wingdings" charset="0"/>
              <a:buNone/>
            </a:pPr>
            <a:r>
              <a:rPr lang="en-US" sz="2700" dirty="0" smtClean="0">
                <a:latin typeface="Verdana" charset="0"/>
              </a:rPr>
              <a:t>d. rapid rate of upward mobility for men in female-dominated workplaces.</a:t>
            </a:r>
          </a:p>
          <a:p>
            <a:pPr eaLnBrk="1" hangingPunct="1"/>
            <a:endParaRPr lang="en-US" sz="2700" dirty="0">
              <a:latin typeface="Verdana" charset="0"/>
            </a:endParaRPr>
          </a:p>
        </p:txBody>
      </p:sp>
    </p:spTree>
    <p:extLst>
      <p:ext uri="{BB962C8B-B14F-4D97-AF65-F5344CB8AC3E}">
        <p14:creationId xmlns:p14="http://schemas.microsoft.com/office/powerpoint/2010/main" val="2467762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71F20F6-A261-DD45-916D-15533047B40F}" type="slidenum">
              <a:rPr lang="en-US"/>
              <a:pPr/>
              <a:t>28</a:t>
            </a:fld>
            <a:endParaRPr lang="en-US"/>
          </a:p>
        </p:txBody>
      </p:sp>
      <p:sp>
        <p:nvSpPr>
          <p:cNvPr id="36868" name="Rectangle 2"/>
          <p:cNvSpPr>
            <a:spLocks noGrp="1" noChangeArrowheads="1"/>
          </p:cNvSpPr>
          <p:nvPr>
            <p:ph type="title"/>
          </p:nvPr>
        </p:nvSpPr>
        <p:spPr/>
        <p:txBody>
          <a:bodyPr/>
          <a:lstStyle/>
          <a:p>
            <a:pPr eaLnBrk="1" hangingPunct="1"/>
            <a:r>
              <a:rPr lang="en-US">
                <a:latin typeface="Verdana" charset="0"/>
              </a:rPr>
              <a:t>Lesson Quiz</a:t>
            </a:r>
          </a:p>
        </p:txBody>
      </p:sp>
      <p:sp>
        <p:nvSpPr>
          <p:cNvPr id="36869" name="Rectangle 3"/>
          <p:cNvSpPr>
            <a:spLocks noGrp="1" noChangeArrowheads="1"/>
          </p:cNvSpPr>
          <p:nvPr>
            <p:ph type="body" idx="1"/>
          </p:nvPr>
        </p:nvSpPr>
        <p:spPr>
          <a:xfrm>
            <a:off x="542924" y="2038256"/>
            <a:ext cx="7610476" cy="3670767"/>
          </a:xfrm>
        </p:spPr>
        <p:txBody>
          <a:bodyPr>
            <a:noAutofit/>
          </a:bodyPr>
          <a:lstStyle/>
          <a:p>
            <a:pPr eaLnBrk="1" hangingPunct="1">
              <a:buFont typeface="Wingdings" charset="0"/>
              <a:buNone/>
            </a:pPr>
            <a:r>
              <a:rPr lang="en-US" sz="3000" dirty="0">
                <a:latin typeface="Verdana" charset="0"/>
              </a:rPr>
              <a:t>5. A sense of disorientation that occurs when you enter a radically new social or cultural environment is called:</a:t>
            </a:r>
          </a:p>
          <a:p>
            <a:pPr lvl="1" eaLnBrk="1" hangingPunct="1">
              <a:buFont typeface="Wingdings" charset="0"/>
              <a:buNone/>
            </a:pPr>
            <a:r>
              <a:rPr lang="en-US" sz="3000" dirty="0">
                <a:latin typeface="Verdana" charset="0"/>
              </a:rPr>
              <a:t>a. cultural mind.</a:t>
            </a:r>
          </a:p>
          <a:p>
            <a:pPr lvl="1" eaLnBrk="1" hangingPunct="1">
              <a:buFont typeface="Wingdings" charset="0"/>
              <a:buNone/>
            </a:pPr>
            <a:r>
              <a:rPr lang="en-US" sz="3000" dirty="0">
                <a:latin typeface="Verdana" charset="0"/>
              </a:rPr>
              <a:t>b. culture shakes.</a:t>
            </a:r>
          </a:p>
          <a:p>
            <a:pPr lvl="1" eaLnBrk="1" hangingPunct="1">
              <a:buFont typeface="Wingdings" charset="0"/>
              <a:buNone/>
            </a:pPr>
            <a:r>
              <a:rPr lang="en-US" sz="3000" dirty="0">
                <a:latin typeface="Verdana" charset="0"/>
              </a:rPr>
              <a:t>c. cultural fear.</a:t>
            </a:r>
          </a:p>
          <a:p>
            <a:pPr lvl="1" eaLnBrk="1" hangingPunct="1">
              <a:buFont typeface="Wingdings" charset="0"/>
              <a:buNone/>
            </a:pPr>
            <a:r>
              <a:rPr lang="en-US" sz="3000" dirty="0">
                <a:latin typeface="Verdana" charset="0"/>
              </a:rPr>
              <a:t>d. culture shock.</a:t>
            </a:r>
          </a:p>
          <a:p>
            <a:pPr eaLnBrk="1" hangingPunct="1"/>
            <a:endParaRPr lang="en-US" sz="3000" dirty="0">
              <a:latin typeface="Verdana" charset="0"/>
            </a:endParaRPr>
          </a:p>
        </p:txBody>
      </p:sp>
    </p:spTree>
    <p:extLst>
      <p:ext uri="{BB962C8B-B14F-4D97-AF65-F5344CB8AC3E}">
        <p14:creationId xmlns:p14="http://schemas.microsoft.com/office/powerpoint/2010/main" val="57346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Sociology is the Best! </a:t>
            </a:r>
            <a:endParaRPr lang="en-US" sz="4400" dirty="0"/>
          </a:p>
        </p:txBody>
      </p:sp>
      <p:sp>
        <p:nvSpPr>
          <p:cNvPr id="3" name="Content Placeholder 2"/>
          <p:cNvSpPr>
            <a:spLocks noGrp="1"/>
          </p:cNvSpPr>
          <p:nvPr>
            <p:ph idx="1"/>
          </p:nvPr>
        </p:nvSpPr>
        <p:spPr>
          <a:xfrm>
            <a:off x="423276" y="2595562"/>
            <a:ext cx="8301624" cy="3670767"/>
          </a:xfrm>
        </p:spPr>
        <p:txBody>
          <a:bodyPr>
            <a:normAutofit/>
          </a:bodyPr>
          <a:lstStyle/>
          <a:p>
            <a:r>
              <a:rPr lang="en-US" sz="3200" dirty="0" smtClean="0"/>
              <a:t>Insights from sociology are instantly applicable to the world around you.</a:t>
            </a:r>
          </a:p>
          <a:p>
            <a:r>
              <a:rPr lang="en-US" sz="3200" dirty="0" smtClean="0"/>
              <a:t>Before you can change the world, you must understand it.</a:t>
            </a:r>
          </a:p>
          <a:p>
            <a:r>
              <a:rPr lang="en-US" sz="3200" dirty="0" smtClean="0"/>
              <a:t>Humans cannot be understood apart from the social context.</a:t>
            </a:r>
            <a:endParaRPr lang="en-US" sz="3200" dirty="0"/>
          </a:p>
        </p:txBody>
      </p:sp>
      <p:sp>
        <p:nvSpPr>
          <p:cNvPr id="4" name="Slide Number Placeholder 3"/>
          <p:cNvSpPr>
            <a:spLocks noGrp="1"/>
          </p:cNvSpPr>
          <p:nvPr>
            <p:ph type="sldNum" sz="quarter" idx="12"/>
          </p:nvPr>
        </p:nvSpPr>
        <p:spPr/>
        <p:txBody>
          <a:bodyPr/>
          <a:lstStyle/>
          <a:p>
            <a:fld id="{4A822907-8A9D-4F6B-98F6-913902AD56B5}" type="slidenum">
              <a:rPr lang="en-US" smtClean="0"/>
              <a:t>3</a:t>
            </a:fld>
            <a:endParaRPr lang="en-US"/>
          </a:p>
        </p:txBody>
      </p:sp>
    </p:spTree>
    <p:extLst>
      <p:ext uri="{BB962C8B-B14F-4D97-AF65-F5344CB8AC3E}">
        <p14:creationId xmlns:p14="http://schemas.microsoft.com/office/powerpoint/2010/main" val="1171013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this makes a Sociologist’s job very tough</a:t>
            </a:r>
            <a:r>
              <a:rPr lang="is-IS" dirty="0" smtClean="0"/>
              <a:t>…</a:t>
            </a:r>
            <a:endParaRPr lang="en-US" dirty="0"/>
          </a:p>
        </p:txBody>
      </p:sp>
      <p:pic>
        <p:nvPicPr>
          <p:cNvPr id="5" name="Content Placeholder 4" descr="FullSizeRender.jpg"/>
          <p:cNvPicPr>
            <a:picLocks noGrp="1" noChangeAspect="1"/>
          </p:cNvPicPr>
          <p:nvPr>
            <p:ph idx="1"/>
          </p:nvPr>
        </p:nvPicPr>
        <p:blipFill>
          <a:blip r:embed="rId2">
            <a:extLst>
              <a:ext uri="{28A0092B-C50C-407E-A947-70E740481C1C}">
                <a14:useLocalDpi xmlns:a14="http://schemas.microsoft.com/office/drawing/2010/main" val="0"/>
              </a:ext>
            </a:extLst>
          </a:blip>
          <a:srcRect t="17118" b="17118"/>
          <a:stretch>
            <a:fillRect/>
          </a:stretch>
        </p:blipFill>
        <p:spPr>
          <a:xfrm>
            <a:off x="338667" y="2501862"/>
            <a:ext cx="8386233" cy="4044938"/>
          </a:xfrm>
        </p:spPr>
      </p:pic>
      <p:sp>
        <p:nvSpPr>
          <p:cNvPr id="4" name="Slide Number Placeholder 3"/>
          <p:cNvSpPr>
            <a:spLocks noGrp="1"/>
          </p:cNvSpPr>
          <p:nvPr>
            <p:ph type="sldNum" sz="quarter" idx="12"/>
          </p:nvPr>
        </p:nvSpPr>
        <p:spPr/>
        <p:txBody>
          <a:bodyPr/>
          <a:lstStyle/>
          <a:p>
            <a:fld id="{4A822907-8A9D-4F6B-98F6-913902AD56B5}" type="slidenum">
              <a:rPr lang="en-US" smtClean="0"/>
              <a:t>4</a:t>
            </a:fld>
            <a:endParaRPr lang="en-US"/>
          </a:p>
        </p:txBody>
      </p:sp>
    </p:spTree>
    <p:extLst>
      <p:ext uri="{BB962C8B-B14F-4D97-AF65-F5344CB8AC3E}">
        <p14:creationId xmlns:p14="http://schemas.microsoft.com/office/powerpoint/2010/main" val="32692269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Social Context</a:t>
            </a:r>
            <a:endParaRPr lang="en-US" dirty="0"/>
          </a:p>
        </p:txBody>
      </p:sp>
      <p:sp>
        <p:nvSpPr>
          <p:cNvPr id="3" name="Content Placeholder 2"/>
          <p:cNvSpPr>
            <a:spLocks noGrp="1"/>
          </p:cNvSpPr>
          <p:nvPr>
            <p:ph idx="1"/>
          </p:nvPr>
        </p:nvSpPr>
        <p:spPr>
          <a:xfrm>
            <a:off x="273884" y="2222896"/>
            <a:ext cx="8451016" cy="4043433"/>
          </a:xfrm>
        </p:spPr>
        <p:txBody>
          <a:bodyPr>
            <a:noAutofit/>
          </a:bodyPr>
          <a:lstStyle/>
          <a:p>
            <a:r>
              <a:rPr lang="en-US" sz="2700" b="1" dirty="0" smtClean="0"/>
              <a:t>Society</a:t>
            </a:r>
            <a:r>
              <a:rPr lang="en-US" sz="2700" dirty="0" smtClean="0"/>
              <a:t> </a:t>
            </a:r>
            <a:r>
              <a:rPr lang="en-US" sz="2700" dirty="0"/>
              <a:t>is a group of people who shape their lives in aggregated and patterned ways that distinguish their group from other groups</a:t>
            </a:r>
            <a:r>
              <a:rPr lang="en-US" sz="2700" dirty="0" smtClean="0"/>
              <a:t>.</a:t>
            </a:r>
          </a:p>
          <a:p>
            <a:r>
              <a:rPr lang="en-US" sz="2700" dirty="0" smtClean="0"/>
              <a:t>It is a social construction. </a:t>
            </a:r>
          </a:p>
          <a:p>
            <a:r>
              <a:rPr lang="en-US" sz="2700" b="1" dirty="0" smtClean="0"/>
              <a:t>Social construction</a:t>
            </a:r>
            <a:r>
              <a:rPr lang="en-US" sz="2700" dirty="0"/>
              <a:t> </a:t>
            </a:r>
            <a:r>
              <a:rPr lang="en-US" sz="2700" dirty="0" smtClean="0"/>
              <a:t>an </a:t>
            </a:r>
            <a:r>
              <a:rPr lang="en-US" sz="2700" dirty="0"/>
              <a:t>idea created by humans (i.e. doesn’t exist in the biological world but only in the social world) through social interaction and given a reality through our understanding of it and our collective actions.</a:t>
            </a:r>
          </a:p>
          <a:p>
            <a:endParaRPr lang="en-US" sz="2700" dirty="0" smtClean="0"/>
          </a:p>
          <a:p>
            <a:endParaRPr lang="en-US" sz="2700" dirty="0"/>
          </a:p>
          <a:p>
            <a:endParaRPr lang="en-US" sz="2700" dirty="0"/>
          </a:p>
        </p:txBody>
      </p:sp>
      <p:sp>
        <p:nvSpPr>
          <p:cNvPr id="4" name="Slide Number Placeholder 3"/>
          <p:cNvSpPr>
            <a:spLocks noGrp="1"/>
          </p:cNvSpPr>
          <p:nvPr>
            <p:ph type="sldNum" sz="quarter" idx="12"/>
          </p:nvPr>
        </p:nvSpPr>
        <p:spPr/>
        <p:txBody>
          <a:bodyPr/>
          <a:lstStyle/>
          <a:p>
            <a:fld id="{4A822907-8A9D-4F6B-98F6-913902AD56B5}" type="slidenum">
              <a:rPr lang="en-US" smtClean="0"/>
              <a:t>5</a:t>
            </a:fld>
            <a:endParaRPr lang="en-US"/>
          </a:p>
        </p:txBody>
      </p:sp>
    </p:spTree>
    <p:extLst>
      <p:ext uri="{BB962C8B-B14F-4D97-AF65-F5344CB8AC3E}">
        <p14:creationId xmlns:p14="http://schemas.microsoft.com/office/powerpoint/2010/main" val="470979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About You…</a:t>
            </a:r>
            <a:endParaRPr lang="en-US" dirty="0"/>
          </a:p>
        </p:txBody>
      </p:sp>
      <p:sp>
        <p:nvSpPr>
          <p:cNvPr id="3" name="Content Placeholder 2"/>
          <p:cNvSpPr>
            <a:spLocks noGrp="1"/>
          </p:cNvSpPr>
          <p:nvPr>
            <p:ph idx="1"/>
          </p:nvPr>
        </p:nvSpPr>
        <p:spPr>
          <a:xfrm>
            <a:off x="174290" y="2370206"/>
            <a:ext cx="2611673" cy="4198869"/>
          </a:xfrm>
        </p:spPr>
        <p:txBody>
          <a:bodyPr>
            <a:normAutofit/>
          </a:bodyPr>
          <a:lstStyle/>
          <a:p>
            <a:r>
              <a:rPr lang="en-US" sz="2400" dirty="0" smtClean="0"/>
              <a:t>Society influences everything about you.</a:t>
            </a:r>
          </a:p>
          <a:p>
            <a:r>
              <a:rPr lang="en-US" sz="2400" dirty="0" smtClean="0"/>
              <a:t>How we live, what we do, what we eat, how we act… even how we die.</a:t>
            </a:r>
            <a:endParaRPr lang="en-US" sz="2400" dirty="0"/>
          </a:p>
        </p:txBody>
      </p:sp>
      <p:sp>
        <p:nvSpPr>
          <p:cNvPr id="4" name="Slide Number Placeholder 3"/>
          <p:cNvSpPr>
            <a:spLocks noGrp="1"/>
          </p:cNvSpPr>
          <p:nvPr>
            <p:ph type="sldNum" sz="quarter" idx="12"/>
          </p:nvPr>
        </p:nvSpPr>
        <p:spPr/>
        <p:txBody>
          <a:bodyPr/>
          <a:lstStyle/>
          <a:p>
            <a:fld id="{4A822907-8A9D-4F6B-98F6-913902AD56B5}" type="slidenum">
              <a:rPr lang="en-US" smtClean="0"/>
              <a:t>6</a:t>
            </a:fld>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149475"/>
            <a:ext cx="5997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1013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600"/>
          </a:p>
        </p:txBody>
      </p:sp>
      <p:pic>
        <p:nvPicPr>
          <p:cNvPr id="5" name="Content Placeholder 4" descr="Screen Shot 2016-02-21 at 3.45.07 PM.png"/>
          <p:cNvPicPr>
            <a:picLocks noGrp="1" noChangeAspect="1"/>
          </p:cNvPicPr>
          <p:nvPr>
            <p:ph idx="1"/>
          </p:nvPr>
        </p:nvPicPr>
        <p:blipFill>
          <a:blip r:embed="rId2">
            <a:extLst>
              <a:ext uri="{28A0092B-C50C-407E-A947-70E740481C1C}">
                <a14:useLocalDpi xmlns:a14="http://schemas.microsoft.com/office/drawing/2010/main" val="0"/>
              </a:ext>
            </a:extLst>
          </a:blip>
          <a:srcRect l="-115527" r="-115527"/>
          <a:stretch>
            <a:fillRect/>
          </a:stretch>
        </p:blipFill>
        <p:spPr>
          <a:xfrm>
            <a:off x="-775369" y="23091"/>
            <a:ext cx="14218457" cy="6858000"/>
          </a:xfrm>
        </p:spPr>
      </p:pic>
      <p:sp>
        <p:nvSpPr>
          <p:cNvPr id="4" name="Slide Number Placeholder 3"/>
          <p:cNvSpPr>
            <a:spLocks noGrp="1"/>
          </p:cNvSpPr>
          <p:nvPr>
            <p:ph type="sldNum" sz="quarter" idx="12"/>
          </p:nvPr>
        </p:nvSpPr>
        <p:spPr/>
        <p:txBody>
          <a:bodyPr/>
          <a:lstStyle/>
          <a:p>
            <a:fld id="{4A822907-8A9D-4F6B-98F6-913902AD56B5}" type="slidenum">
              <a:rPr lang="en-US" sz="2600" smtClean="0"/>
              <a:t>7</a:t>
            </a:fld>
            <a:endParaRPr lang="en-US" sz="2600"/>
          </a:p>
        </p:txBody>
      </p:sp>
      <p:sp>
        <p:nvSpPr>
          <p:cNvPr id="6" name="TextBox 5"/>
          <p:cNvSpPr txBox="1"/>
          <p:nvPr/>
        </p:nvSpPr>
        <p:spPr>
          <a:xfrm>
            <a:off x="-1" y="2216727"/>
            <a:ext cx="4075545" cy="1692771"/>
          </a:xfrm>
          <a:prstGeom prst="rect">
            <a:avLst/>
          </a:prstGeom>
          <a:noFill/>
        </p:spPr>
        <p:txBody>
          <a:bodyPr wrap="square" rtlCol="0">
            <a:spAutoFit/>
          </a:bodyPr>
          <a:lstStyle/>
          <a:p>
            <a:r>
              <a:rPr lang="en-US" sz="2600" dirty="0" smtClean="0"/>
              <a:t>Individually you all must have come to the same conclusions all on your own, right snowflakes?</a:t>
            </a:r>
            <a:endParaRPr lang="en-US" sz="2600" dirty="0"/>
          </a:p>
        </p:txBody>
      </p:sp>
      <p:pic>
        <p:nvPicPr>
          <p:cNvPr id="7" name="Picture 6"/>
          <p:cNvPicPr>
            <a:picLocks noChangeAspect="1"/>
          </p:cNvPicPr>
          <p:nvPr/>
        </p:nvPicPr>
        <p:blipFill>
          <a:blip r:embed="rId3"/>
          <a:stretch>
            <a:fillRect/>
          </a:stretch>
        </p:blipFill>
        <p:spPr>
          <a:xfrm>
            <a:off x="265545" y="4435475"/>
            <a:ext cx="3810000" cy="2133600"/>
          </a:xfrm>
          <a:prstGeom prst="rect">
            <a:avLst/>
          </a:prstGeom>
        </p:spPr>
      </p:pic>
    </p:spTree>
    <p:extLst>
      <p:ext uri="{BB962C8B-B14F-4D97-AF65-F5344CB8AC3E}">
        <p14:creationId xmlns:p14="http://schemas.microsoft.com/office/powerpoint/2010/main" val="282598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a:t>
            </a:r>
            <a:r>
              <a:rPr lang="en-US" dirty="0" smtClean="0"/>
              <a:t>s Most Common Names</a:t>
            </a: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8</a:t>
            </a:fld>
            <a:endParaRPr lang="en-US"/>
          </a:p>
        </p:txBody>
      </p:sp>
      <p:sp>
        <p:nvSpPr>
          <p:cNvPr id="6" name="TextBox 5"/>
          <p:cNvSpPr txBox="1"/>
          <p:nvPr/>
        </p:nvSpPr>
        <p:spPr>
          <a:xfrm>
            <a:off x="245820" y="2341583"/>
            <a:ext cx="1884622" cy="3308598"/>
          </a:xfrm>
          <a:prstGeom prst="rect">
            <a:avLst/>
          </a:prstGeom>
          <a:noFill/>
        </p:spPr>
        <p:txBody>
          <a:bodyPr wrap="square" rtlCol="0">
            <a:spAutoFit/>
          </a:bodyPr>
          <a:lstStyle/>
          <a:p>
            <a:r>
              <a:rPr lang="en-US" sz="1900" dirty="0" smtClean="0"/>
              <a:t>What’s your favorite color anyway?</a:t>
            </a:r>
          </a:p>
          <a:p>
            <a:endParaRPr lang="en-US" sz="1900" dirty="0" smtClean="0"/>
          </a:p>
          <a:p>
            <a:endParaRPr lang="en-US" sz="1900" dirty="0"/>
          </a:p>
          <a:p>
            <a:r>
              <a:rPr lang="en-US" sz="1900" dirty="0" smtClean="0"/>
              <a:t>What did you eat for breakfast?</a:t>
            </a:r>
          </a:p>
          <a:p>
            <a:endParaRPr lang="en-US" sz="1900" dirty="0"/>
          </a:p>
          <a:p>
            <a:r>
              <a:rPr lang="en-US" sz="1900" dirty="0" smtClean="0"/>
              <a:t>Beverage of choice?</a:t>
            </a:r>
            <a:endParaRPr lang="en-US" sz="1900" dirty="0"/>
          </a:p>
        </p:txBody>
      </p:sp>
      <p:pic>
        <p:nvPicPr>
          <p:cNvPr id="7" name="Picture 6"/>
          <p:cNvPicPr>
            <a:picLocks noChangeAspect="1"/>
          </p:cNvPicPr>
          <p:nvPr/>
        </p:nvPicPr>
        <p:blipFill>
          <a:blip r:embed="rId3"/>
          <a:stretch>
            <a:fillRect/>
          </a:stretch>
        </p:blipFill>
        <p:spPr>
          <a:xfrm>
            <a:off x="471155" y="5734883"/>
            <a:ext cx="1103700" cy="83419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240492446"/>
              </p:ext>
            </p:extLst>
          </p:nvPr>
        </p:nvGraphicFramePr>
        <p:xfrm>
          <a:off x="2130442" y="2275528"/>
          <a:ext cx="6659451" cy="4293542"/>
        </p:xfrm>
        <a:graphic>
          <a:graphicData uri="http://schemas.openxmlformats.org/drawingml/2006/table">
            <a:tbl>
              <a:tblPr/>
              <a:tblGrid>
                <a:gridCol w="1228737"/>
                <a:gridCol w="2973240"/>
                <a:gridCol w="2457474"/>
              </a:tblGrid>
              <a:tr h="390322">
                <a:tc>
                  <a:txBody>
                    <a:bodyPr/>
                    <a:lstStyle/>
                    <a:p>
                      <a:pPr algn="ctr" fontAlgn="b"/>
                      <a:r>
                        <a:rPr lang="en-US" sz="2100" b="1" i="0" u="none" strike="noStrike">
                          <a:solidFill>
                            <a:srgbClr val="000000"/>
                          </a:solidFill>
                          <a:effectLst/>
                          <a:latin typeface="Verdana"/>
                        </a:rPr>
                        <a:t>Rank</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1" i="0" u="none" strike="noStrike">
                          <a:solidFill>
                            <a:srgbClr val="000000"/>
                          </a:solidFill>
                          <a:effectLst/>
                          <a:latin typeface="Verdana"/>
                        </a:rPr>
                        <a:t>Female Name</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1" i="0" u="none" strike="noStrike">
                          <a:solidFill>
                            <a:srgbClr val="000000"/>
                          </a:solidFill>
                          <a:effectLst/>
                          <a:latin typeface="Verdana"/>
                        </a:rPr>
                        <a:t>Male Name</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1</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Charlotte</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Ezra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is-IS" sz="2100" b="0" i="0" u="none" strike="noStrike">
                          <a:solidFill>
                            <a:srgbClr val="000000"/>
                          </a:solidFill>
                          <a:effectLst/>
                          <a:latin typeface="Verdana"/>
                        </a:rPr>
                        <a:t>2</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Amelia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Asher</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3</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Ava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Atticus</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4</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Olivia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Declan</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5</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Cora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Oliver</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6</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Eleanor</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Silas</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7</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Isla</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Milo</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8</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Lucy</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Jude</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9</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Evelyn</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Henry</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22">
                <a:tc>
                  <a:txBody>
                    <a:bodyPr/>
                    <a:lstStyle/>
                    <a:p>
                      <a:pPr algn="ctr" fontAlgn="b"/>
                      <a:r>
                        <a:rPr lang="en-US" sz="2100" b="0" i="0" u="none" strike="noStrike">
                          <a:solidFill>
                            <a:srgbClr val="000000"/>
                          </a:solidFill>
                          <a:effectLst/>
                          <a:latin typeface="Verdana"/>
                        </a:rPr>
                        <a:t>10</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Verdana"/>
                        </a:rPr>
                        <a:t>Penelope</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Verdana"/>
                        </a:rPr>
                        <a:t>Jasper</a:t>
                      </a:r>
                    </a:p>
                  </a:txBody>
                  <a:tcPr marL="11122" marR="11122" marT="111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947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100 Years Ago? 1910s</a:t>
            </a:r>
            <a:endParaRPr lang="en-US" dirty="0"/>
          </a:p>
        </p:txBody>
      </p:sp>
      <p:sp>
        <p:nvSpPr>
          <p:cNvPr id="4" name="Slide Number Placeholder 3"/>
          <p:cNvSpPr>
            <a:spLocks noGrp="1"/>
          </p:cNvSpPr>
          <p:nvPr>
            <p:ph type="sldNum" sz="quarter" idx="12"/>
          </p:nvPr>
        </p:nvSpPr>
        <p:spPr/>
        <p:txBody>
          <a:bodyPr/>
          <a:lstStyle/>
          <a:p>
            <a:fld id="{4A822907-8A9D-4F6B-98F6-913902AD56B5}" type="slidenum">
              <a:rPr lang="en-US" smtClean="0"/>
              <a:t>9</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0227041"/>
              </p:ext>
            </p:extLst>
          </p:nvPr>
        </p:nvGraphicFramePr>
        <p:xfrm>
          <a:off x="875810" y="2211203"/>
          <a:ext cx="7651443" cy="4053951"/>
        </p:xfrm>
        <a:graphic>
          <a:graphicData uri="http://schemas.openxmlformats.org/drawingml/2006/table">
            <a:tbl>
              <a:tblPr/>
              <a:tblGrid>
                <a:gridCol w="934188"/>
                <a:gridCol w="1779405"/>
                <a:gridCol w="1334554"/>
                <a:gridCol w="2157529"/>
                <a:gridCol w="1445767"/>
              </a:tblGrid>
              <a:tr h="368541">
                <a:tc>
                  <a:txBody>
                    <a:bodyPr/>
                    <a:lstStyle/>
                    <a:p>
                      <a:pPr algn="ctr" fontAlgn="b"/>
                      <a:r>
                        <a:rPr lang="en-US" sz="1400" b="1" i="0" u="none" strike="noStrike">
                          <a:solidFill>
                            <a:srgbClr val="333333"/>
                          </a:solidFill>
                          <a:effectLst/>
                          <a:latin typeface="Helvetica"/>
                        </a:rPr>
                        <a:t>Rank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333333"/>
                          </a:solidFill>
                          <a:effectLst/>
                          <a:latin typeface="Helvetica"/>
                        </a:rPr>
                        <a:t>Male Name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333333"/>
                          </a:solidFill>
                          <a:effectLst/>
                          <a:latin typeface="Helvetica"/>
                        </a:rPr>
                        <a:t>Number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333333"/>
                          </a:solidFill>
                          <a:effectLst/>
                          <a:latin typeface="Helvetica"/>
                        </a:rPr>
                        <a:t>Female Name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333333"/>
                          </a:solidFill>
                          <a:effectLst/>
                          <a:latin typeface="Helvetica"/>
                        </a:rPr>
                        <a:t>Number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John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376,321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Mary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478,634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William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303,027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Helen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248,150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James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275,078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Dorothy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207,479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Robert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239,194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Margaret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189,232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Joseph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179,305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Ruth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173,675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George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176,616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Mildred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123,990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Charles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173,540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Anna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119,001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Edward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125,726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Elizabeth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116,807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Frank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116,019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Frances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105,595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8541">
                <a:tc>
                  <a:txBody>
                    <a:bodyPr/>
                    <a:lstStyle/>
                    <a:p>
                      <a:pPr algn="ctr" fontAlgn="b"/>
                      <a:r>
                        <a:rPr lang="en-US" sz="1400" b="0" i="0" u="none" strike="noStrike">
                          <a:solidFill>
                            <a:srgbClr val="333333"/>
                          </a:solidFill>
                          <a:effectLst/>
                          <a:latin typeface="Helvetica"/>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4F81BD"/>
                          </a:solidFill>
                          <a:effectLst/>
                          <a:latin typeface="Helvetica"/>
                        </a:rPr>
                        <a:t>Thomas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333333"/>
                          </a:solidFill>
                          <a:effectLst/>
                          <a:latin typeface="Helvetica"/>
                        </a:rPr>
                        <a:t>91,622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DA9694"/>
                          </a:solidFill>
                          <a:effectLst/>
                          <a:latin typeface="Helvetica"/>
                        </a:rPr>
                        <a:t>Virginia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333333"/>
                          </a:solidFill>
                          <a:effectLst/>
                          <a:latin typeface="Helvetica"/>
                        </a:rPr>
                        <a:t>94,322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1509862"/>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126</TotalTime>
  <Words>1349</Words>
  <Application>Microsoft Macintosh PowerPoint</Application>
  <PresentationFormat>On-screen Show (4:3)</PresentationFormat>
  <Paragraphs>242</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Perception</vt:lpstr>
      <vt:lpstr>Lesson One: Why Sociology?</vt:lpstr>
      <vt:lpstr>Important Questions</vt:lpstr>
      <vt:lpstr>Sociology is the Best! </vt:lpstr>
      <vt:lpstr>But this makes a Sociologist’s job very tough…</vt:lpstr>
      <vt:lpstr>The Social Context</vt:lpstr>
      <vt:lpstr>Everything About You…</vt:lpstr>
      <vt:lpstr>PowerPoint Presentation</vt:lpstr>
      <vt:lpstr>2015’s Most Common Names</vt:lpstr>
      <vt:lpstr>And 100 Years Ago? 1910s</vt:lpstr>
      <vt:lpstr>There are more men on corporate boards named John, Robert, William or James than there are women on boards altogether</vt:lpstr>
      <vt:lpstr>Human Behavior is Patterned</vt:lpstr>
      <vt:lpstr>Don’t Reach for the Banana</vt:lpstr>
      <vt:lpstr>Sociology is a Science</vt:lpstr>
      <vt:lpstr>So, what is Sociology then?</vt:lpstr>
      <vt:lpstr>What Makes a Science</vt:lpstr>
      <vt:lpstr>Individual vs Society</vt:lpstr>
      <vt:lpstr>PowerPoint Presentation</vt:lpstr>
      <vt:lpstr>What Makes Sociology Unique? The Sociological Imagination</vt:lpstr>
      <vt:lpstr>Using your Sociological Imagination</vt:lpstr>
      <vt:lpstr>Making the Familiar Strange</vt:lpstr>
      <vt:lpstr>How to Make the Familiar Strange</vt:lpstr>
      <vt:lpstr>How to Make the Familiar Strange</vt:lpstr>
      <vt:lpstr>Some Important Realizations</vt:lpstr>
      <vt:lpstr>Lesson Quiz</vt:lpstr>
      <vt:lpstr>Lesson Quiz</vt:lpstr>
      <vt:lpstr>Lesson Quiz</vt:lpstr>
      <vt:lpstr>Lesson Quiz</vt:lpstr>
      <vt:lpstr>Lesson Quiz</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One: Why Sociology?</dc:title>
  <dc:creator>Robert</dc:creator>
  <cp:lastModifiedBy>Robert</cp:lastModifiedBy>
  <cp:revision>43</cp:revision>
  <dcterms:created xsi:type="dcterms:W3CDTF">2014-08-13T06:26:54Z</dcterms:created>
  <dcterms:modified xsi:type="dcterms:W3CDTF">2016-03-31T23:42:02Z</dcterms:modified>
</cp:coreProperties>
</file>