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56" r:id="rId2"/>
    <p:sldId id="257" r:id="rId3"/>
    <p:sldId id="282" r:id="rId4"/>
    <p:sldId id="284" r:id="rId5"/>
    <p:sldId id="285" r:id="rId6"/>
    <p:sldId id="288" r:id="rId7"/>
    <p:sldId id="286" r:id="rId8"/>
    <p:sldId id="289" r:id="rId9"/>
    <p:sldId id="306" r:id="rId10"/>
    <p:sldId id="290" r:id="rId11"/>
    <p:sldId id="292" r:id="rId12"/>
    <p:sldId id="291" r:id="rId13"/>
    <p:sldId id="283" r:id="rId14"/>
    <p:sldId id="293" r:id="rId15"/>
    <p:sldId id="298" r:id="rId16"/>
    <p:sldId id="299" r:id="rId17"/>
    <p:sldId id="300" r:id="rId18"/>
    <p:sldId id="301" r:id="rId19"/>
    <p:sldId id="302" r:id="rId20"/>
    <p:sldId id="294" r:id="rId21"/>
    <p:sldId id="295" r:id="rId22"/>
    <p:sldId id="303" r:id="rId23"/>
    <p:sldId id="304" r:id="rId24"/>
    <p:sldId id="305" r:id="rId25"/>
    <p:sldId id="281" r:id="rId26"/>
    <p:sldId id="280"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6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1A0000-60D3-45B4-B05A-5252E5279B29}" type="datetimeFigureOut">
              <a:rPr lang="en-IN" smtClean="0"/>
              <a:pPr/>
              <a:t>14-10-2017</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69E9DF-59FF-4865-AFBB-5A06EEA022EA}" type="slidenum">
              <a:rPr lang="en-IN" smtClean="0"/>
              <a:pPr/>
              <a:t>‹#›</a:t>
            </a:fld>
            <a:endParaRPr lang="en-IN"/>
          </a:p>
        </p:txBody>
      </p:sp>
    </p:spTree>
    <p:extLst>
      <p:ext uri="{BB962C8B-B14F-4D97-AF65-F5344CB8AC3E}">
        <p14:creationId xmlns:p14="http://schemas.microsoft.com/office/powerpoint/2010/main" val="20786867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10/14/2017</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10/14/2017</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10/14/2017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10/14/2017</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D8BD707-D9CF-40AE-B4C6-C98DA3205C09}" type="datetimeFigureOut">
              <a:rPr lang="en-US" smtClean="0"/>
              <a:pPr/>
              <a:t>10/14/2017</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en.wikipedia.org/wiki/Statistical_dispersion"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514600"/>
            <a:ext cx="8229600" cy="381001"/>
          </a:xfrm>
        </p:spPr>
        <p:txBody>
          <a:bodyPr>
            <a:normAutofit fontScale="90000"/>
          </a:bodyPr>
          <a:lstStyle/>
          <a:p>
            <a:r>
              <a:rPr lang="en-US" dirty="0" smtClean="0"/>
              <a:t>Document &amp; Workflow Management</a:t>
            </a:r>
            <a:r>
              <a:rPr dirty="0" smtClean="0"/>
              <a:t/>
            </a:r>
            <a:br>
              <a:rPr dirty="0" smtClean="0"/>
            </a:br>
            <a:r>
              <a:rPr dirty="0" smtClean="0"/>
              <a:t>BSBI613</a:t>
            </a:r>
            <a:br>
              <a:rPr dirty="0" smtClean="0"/>
            </a:br>
            <a:endParaRPr lang="en-US" dirty="0"/>
          </a:p>
        </p:txBody>
      </p:sp>
      <p:sp>
        <p:nvSpPr>
          <p:cNvPr id="5" name="Rectangle 4"/>
          <p:cNvSpPr/>
          <p:nvPr/>
        </p:nvSpPr>
        <p:spPr>
          <a:xfrm>
            <a:off x="4419600" y="3886200"/>
            <a:ext cx="4495800" cy="1477328"/>
          </a:xfrm>
          <a:prstGeom prst="rect">
            <a:avLst/>
          </a:prstGeom>
        </p:spPr>
        <p:txBody>
          <a:bodyPr wrap="square">
            <a:spAutoFit/>
          </a:bodyPr>
          <a:lstStyle/>
          <a:p>
            <a:r>
              <a:rPr lang="en-US" dirty="0" smtClean="0"/>
              <a:t/>
            </a:r>
            <a:br>
              <a:rPr lang="en-US" dirty="0" smtClean="0"/>
            </a:br>
            <a:r>
              <a:rPr lang="en-US" dirty="0" smtClean="0"/>
              <a:t>                                                                                                  </a:t>
            </a:r>
            <a:br>
              <a:rPr lang="en-US" dirty="0" smtClean="0"/>
            </a:br>
            <a:r>
              <a:rPr lang="en-US" dirty="0" smtClean="0"/>
              <a:t>                                                                                                  </a:t>
            </a:r>
            <a:br>
              <a:rPr lang="en-US"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Go with the flow</a:t>
            </a:r>
            <a:endParaRPr lang="en-IN" dirty="0"/>
          </a:p>
        </p:txBody>
      </p:sp>
      <p:sp>
        <p:nvSpPr>
          <p:cNvPr id="3" name="Content Placeholder 2"/>
          <p:cNvSpPr>
            <a:spLocks noGrp="1"/>
          </p:cNvSpPr>
          <p:nvPr>
            <p:ph sz="quarter" idx="1"/>
          </p:nvPr>
        </p:nvSpPr>
        <p:spPr/>
        <p:txBody>
          <a:bodyPr/>
          <a:lstStyle/>
          <a:p>
            <a:r>
              <a:rPr lang="en-IN" dirty="0" smtClean="0"/>
              <a:t>Flow is passing work from one step to the next</a:t>
            </a:r>
          </a:p>
          <a:p>
            <a:r>
              <a:rPr lang="en-IN" dirty="0" smtClean="0"/>
              <a:t>Shown using lines with arrow heads</a:t>
            </a:r>
          </a:p>
          <a:p>
            <a:r>
              <a:rPr lang="en-IN" dirty="0" smtClean="0"/>
              <a:t>Also known as transitions</a:t>
            </a:r>
            <a:r>
              <a:rPr lang="en-IN" dirty="0" smtClean="0"/>
              <a:t>, routes, events, communications </a:t>
            </a:r>
            <a:r>
              <a:rPr lang="en-IN" dirty="0" smtClean="0"/>
              <a:t>etc</a:t>
            </a:r>
          </a:p>
          <a:p>
            <a:r>
              <a:rPr lang="en-IN" dirty="0" smtClean="0"/>
              <a:t>Handoff is a special kind of workflow in which work is passed from or handed off from one actor to another</a:t>
            </a:r>
          </a:p>
          <a:p>
            <a:r>
              <a:rPr lang="en-IN" dirty="0" smtClean="0"/>
              <a:t>It is a flow from one </a:t>
            </a:r>
            <a:r>
              <a:rPr lang="en-IN" dirty="0" err="1" smtClean="0"/>
              <a:t>swimlane</a:t>
            </a:r>
            <a:r>
              <a:rPr lang="en-IN" dirty="0" smtClean="0"/>
              <a:t> to other</a:t>
            </a:r>
          </a:p>
          <a:p>
            <a:r>
              <a:rPr lang="en-IN" dirty="0" err="1" smtClean="0"/>
              <a:t>Handsoff</a:t>
            </a:r>
            <a:r>
              <a:rPr lang="en-IN" dirty="0" smtClean="0"/>
              <a:t> are the focus for the process </a:t>
            </a:r>
            <a:r>
              <a:rPr lang="en-IN" dirty="0" err="1" smtClean="0"/>
              <a:t>anlysis</a:t>
            </a:r>
            <a:r>
              <a:rPr lang="en-IN" dirty="0" smtClean="0"/>
              <a:t> because they are the source for </a:t>
            </a:r>
            <a:r>
              <a:rPr lang="en-IN" dirty="0" err="1" smtClean="0"/>
              <a:t>delay,errors</a:t>
            </a:r>
            <a:r>
              <a:rPr lang="en-IN" dirty="0" smtClean="0"/>
              <a:t> and expense.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3074" name="Picture 2"/>
          <p:cNvPicPr>
            <a:picLocks noGrp="1" noChangeAspect="1" noChangeArrowheads="1"/>
          </p:cNvPicPr>
          <p:nvPr>
            <p:ph sz="quarter" idx="1"/>
          </p:nvPr>
        </p:nvPicPr>
        <p:blipFill>
          <a:blip r:embed="rId2" cstate="print"/>
          <a:srcRect/>
          <a:stretch>
            <a:fillRect/>
          </a:stretch>
        </p:blipFill>
        <p:spPr bwMode="auto">
          <a:xfrm>
            <a:off x="304800" y="838200"/>
            <a:ext cx="8534400" cy="5638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Branching</a:t>
            </a:r>
            <a:endParaRPr lang="en-IN" dirty="0"/>
          </a:p>
        </p:txBody>
      </p:sp>
      <p:sp>
        <p:nvSpPr>
          <p:cNvPr id="3" name="Content Placeholder 2"/>
          <p:cNvSpPr>
            <a:spLocks noGrp="1"/>
          </p:cNvSpPr>
          <p:nvPr>
            <p:ph sz="quarter" idx="1"/>
          </p:nvPr>
        </p:nvSpPr>
        <p:spPr>
          <a:xfrm>
            <a:off x="914400" y="1447800"/>
            <a:ext cx="7772400" cy="2362200"/>
          </a:xfrm>
        </p:spPr>
        <p:txBody>
          <a:bodyPr/>
          <a:lstStyle/>
          <a:p>
            <a:r>
              <a:rPr lang="en-IN" dirty="0" smtClean="0"/>
              <a:t>Branching occurs with a conditional flow</a:t>
            </a:r>
            <a:r>
              <a:rPr lang="en-IN" dirty="0" smtClean="0"/>
              <a:t>, when </a:t>
            </a:r>
            <a:r>
              <a:rPr lang="en-IN" dirty="0" smtClean="0"/>
              <a:t>a </a:t>
            </a:r>
            <a:r>
              <a:rPr lang="en-IN" dirty="0" err="1" smtClean="0"/>
              <a:t>decition</a:t>
            </a:r>
            <a:r>
              <a:rPr lang="en-IN" dirty="0" smtClean="0"/>
              <a:t> is made which directs the workflow to one of two or more </a:t>
            </a:r>
            <a:r>
              <a:rPr lang="en-IN" dirty="0" err="1" smtClean="0"/>
              <a:t>alteratives</a:t>
            </a:r>
            <a:r>
              <a:rPr lang="en-IN" dirty="0" smtClean="0"/>
              <a:t>.</a:t>
            </a:r>
          </a:p>
          <a:p>
            <a:r>
              <a:rPr lang="en-IN" dirty="0" smtClean="0"/>
              <a:t>Box is used for representation</a:t>
            </a:r>
          </a:p>
          <a:p>
            <a:pPr>
              <a:buNone/>
            </a:pPr>
            <a:endParaRPr lang="en-IN" dirty="0" smtClean="0"/>
          </a:p>
          <a:p>
            <a:endParaRPr lang="en-IN" dirty="0" smtClean="0"/>
          </a:p>
          <a:p>
            <a:endParaRPr lang="en-IN" dirty="0"/>
          </a:p>
        </p:txBody>
      </p:sp>
      <p:pic>
        <p:nvPicPr>
          <p:cNvPr id="2052" name="Picture 4"/>
          <p:cNvPicPr>
            <a:picLocks noChangeAspect="1" noChangeArrowheads="1"/>
          </p:cNvPicPr>
          <p:nvPr/>
        </p:nvPicPr>
        <p:blipFill>
          <a:blip r:embed="rId2" cstate="print"/>
          <a:srcRect/>
          <a:stretch>
            <a:fillRect/>
          </a:stretch>
        </p:blipFill>
        <p:spPr bwMode="auto">
          <a:xfrm>
            <a:off x="1295400" y="3276600"/>
            <a:ext cx="6172200" cy="2895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Work flow theories</a:t>
            </a:r>
            <a:endParaRPr lang="en-IN" dirty="0"/>
          </a:p>
        </p:txBody>
      </p:sp>
      <p:sp>
        <p:nvSpPr>
          <p:cNvPr id="3" name="Content Placeholder 2"/>
          <p:cNvSpPr>
            <a:spLocks noGrp="1"/>
          </p:cNvSpPr>
          <p:nvPr>
            <p:ph sz="quarter" idx="1"/>
          </p:nvPr>
        </p:nvSpPr>
        <p:spPr/>
        <p:txBody>
          <a:bodyPr>
            <a:normAutofit/>
          </a:bodyPr>
          <a:lstStyle/>
          <a:p>
            <a:pPr>
              <a:buNone/>
            </a:pPr>
            <a:r>
              <a:rPr lang="en-IN" dirty="0" smtClean="0"/>
              <a:t>    Evaluation of resources, both physical and human is essential to evaluate hand-off points and potential to create smoother transitions between tasks. </a:t>
            </a:r>
          </a:p>
          <a:p>
            <a:pPr>
              <a:buNone/>
            </a:pPr>
            <a:r>
              <a:rPr lang="en-IN" dirty="0" smtClean="0"/>
              <a:t>    Several workflow improvement theories have been proposed and implemented in the modern workplace. These include:</a:t>
            </a:r>
          </a:p>
          <a:p>
            <a:r>
              <a:rPr lang="en-IN" dirty="0" smtClean="0"/>
              <a:t>Six Sigma</a:t>
            </a:r>
          </a:p>
          <a:p>
            <a:r>
              <a:rPr lang="en-IN" dirty="0" smtClean="0"/>
              <a:t>Total Quality Management</a:t>
            </a:r>
          </a:p>
          <a:p>
            <a:r>
              <a:rPr lang="en-IN" dirty="0" smtClean="0"/>
              <a:t>Business Process Reengineering</a:t>
            </a:r>
          </a:p>
          <a:p>
            <a:r>
              <a:rPr lang="en-IN" dirty="0" smtClean="0"/>
              <a:t>Lean systems</a:t>
            </a:r>
          </a:p>
          <a:p>
            <a:pPr>
              <a:buNone/>
            </a:pPr>
            <a:endParaRPr lang="en-IN" dirty="0" smtClean="0"/>
          </a:p>
          <a:p>
            <a:endParaRPr lang="en-IN"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7772400" cy="609600"/>
          </a:xfrm>
        </p:spPr>
        <p:txBody>
          <a:bodyPr>
            <a:normAutofit fontScale="90000"/>
          </a:bodyPr>
          <a:lstStyle/>
          <a:p>
            <a:r>
              <a:rPr lang="en-IN" dirty="0" smtClean="0"/>
              <a:t/>
            </a:r>
            <a:br>
              <a:rPr lang="en-IN" dirty="0" smtClean="0"/>
            </a:br>
            <a:r>
              <a:rPr lang="en-IN" dirty="0" smtClean="0"/>
              <a:t>Six Sigma</a:t>
            </a:r>
            <a:endParaRPr lang="en-IN" dirty="0"/>
          </a:p>
        </p:txBody>
      </p:sp>
      <p:sp>
        <p:nvSpPr>
          <p:cNvPr id="3" name="Content Placeholder 2"/>
          <p:cNvSpPr>
            <a:spLocks noGrp="1"/>
          </p:cNvSpPr>
          <p:nvPr>
            <p:ph sz="quarter" idx="1"/>
          </p:nvPr>
        </p:nvSpPr>
        <p:spPr>
          <a:xfrm>
            <a:off x="609600" y="1447800"/>
            <a:ext cx="8077200" cy="4572000"/>
          </a:xfrm>
        </p:spPr>
        <p:txBody>
          <a:bodyPr>
            <a:normAutofit fontScale="92500" lnSpcReduction="20000"/>
          </a:bodyPr>
          <a:lstStyle/>
          <a:p>
            <a:pPr algn="just"/>
            <a:r>
              <a:rPr lang="en-IN" b="1" dirty="0" smtClean="0"/>
              <a:t>Six Sigma</a:t>
            </a:r>
            <a:r>
              <a:rPr lang="en-IN" dirty="0" smtClean="0"/>
              <a:t> is a set of techniques and tools for process improvement. </a:t>
            </a:r>
          </a:p>
          <a:p>
            <a:pPr algn="just"/>
            <a:r>
              <a:rPr lang="en-IN" dirty="0" smtClean="0"/>
              <a:t>It was introduced by engineer Bill Smith while working at Motorola in 1986</a:t>
            </a:r>
          </a:p>
          <a:p>
            <a:pPr algn="just"/>
            <a:r>
              <a:rPr lang="en-IN" dirty="0" smtClean="0"/>
              <a:t>Six Sigma seeks to improve the quality of the output of a process by identifying and removing the causes of defects and minimizing variability in manufacturing and business processes.</a:t>
            </a:r>
          </a:p>
          <a:p>
            <a:pPr algn="just"/>
            <a:r>
              <a:rPr lang="en-IN" dirty="0" smtClean="0"/>
              <a:t> It uses a set of quality management methods, mainly empirical, statistical methods, and creates a special infrastructure of people within the organization, who are experts in these methods. </a:t>
            </a:r>
          </a:p>
          <a:p>
            <a:pPr algn="just"/>
            <a:r>
              <a:rPr lang="en-IN" dirty="0" smtClean="0"/>
              <a:t>Each Six Sigma project carried out within an organization follows a defined sequence of steps and has specific value targets, such as reduce process cycle time, reduce pollution, reduce costs, increase customer satisfaction, and increase profits.</a:t>
            </a:r>
            <a:endParaRPr lang="en-IN"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630362"/>
          </a:xfrm>
        </p:spPr>
        <p:txBody>
          <a:bodyPr>
            <a:normAutofit/>
          </a:bodyPr>
          <a:lstStyle/>
          <a:p>
            <a:r>
              <a:rPr lang="en-IN" dirty="0" smtClean="0"/>
              <a:t>Six Sigma doctrine asserts:</a:t>
            </a:r>
            <a:br>
              <a:rPr lang="en-IN" dirty="0" smtClean="0"/>
            </a:br>
            <a:endParaRPr lang="en-IN" dirty="0"/>
          </a:p>
        </p:txBody>
      </p:sp>
      <p:sp>
        <p:nvSpPr>
          <p:cNvPr id="3" name="Content Placeholder 2"/>
          <p:cNvSpPr>
            <a:spLocks noGrp="1"/>
          </p:cNvSpPr>
          <p:nvPr>
            <p:ph sz="quarter" idx="1"/>
          </p:nvPr>
        </p:nvSpPr>
        <p:spPr/>
        <p:txBody>
          <a:bodyPr/>
          <a:lstStyle/>
          <a:p>
            <a:r>
              <a:rPr lang="en-IN" dirty="0" smtClean="0"/>
              <a:t>Continuous efforts to achieve stable and predictable process results (e.g., by reducing process </a:t>
            </a:r>
            <a:r>
              <a:rPr lang="en-IN" dirty="0" smtClean="0">
                <a:hlinkClick r:id="rId2" tooltip="Statistical dispersion"/>
              </a:rPr>
              <a:t>variation</a:t>
            </a:r>
            <a:r>
              <a:rPr lang="en-IN" dirty="0" smtClean="0"/>
              <a:t>) </a:t>
            </a:r>
          </a:p>
          <a:p>
            <a:r>
              <a:rPr lang="en-IN" dirty="0" smtClean="0"/>
              <a:t>Manufacturing and business processes have characteristics that can be measured, analyzed, controlled and improved.</a:t>
            </a:r>
          </a:p>
          <a:p>
            <a:r>
              <a:rPr lang="en-IN" dirty="0" smtClean="0"/>
              <a:t>Achieving sustained quality improvement requires commitment from the entire organization, particularly from top-level management.</a:t>
            </a:r>
          </a:p>
          <a:p>
            <a:pPr>
              <a:buNone/>
            </a:pPr>
            <a:endParaRPr lang="en-IN"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609600"/>
            <a:ext cx="7772400" cy="5410200"/>
          </a:xfrm>
        </p:spPr>
        <p:txBody>
          <a:bodyPr/>
          <a:lstStyle/>
          <a:p>
            <a:pPr>
              <a:buNone/>
            </a:pPr>
            <a:r>
              <a:rPr lang="en-IN" dirty="0" smtClean="0"/>
              <a:t>   Features that set Six Sigma apart from previous quality improvement initiatives include:</a:t>
            </a:r>
          </a:p>
          <a:p>
            <a:r>
              <a:rPr lang="en-IN" dirty="0" smtClean="0"/>
              <a:t>A clear focus on achieving measurable and quantifiable financial returns from any Six Sigma project.</a:t>
            </a:r>
          </a:p>
          <a:p>
            <a:r>
              <a:rPr lang="en-IN" dirty="0" smtClean="0"/>
              <a:t>An increased emphasis on strong and passionate management leadership and support.</a:t>
            </a:r>
          </a:p>
          <a:p>
            <a:r>
              <a:rPr lang="en-IN" dirty="0" smtClean="0"/>
              <a:t>A clear commitment to making decisions on the basis of verifiable data and statistical methods, rather than assumptions and guesswork.</a:t>
            </a:r>
          </a:p>
          <a:p>
            <a:endParaRPr lang="en-IN"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Six Sigma methodologies</a:t>
            </a:r>
            <a:endParaRPr lang="en-IN" dirty="0"/>
          </a:p>
        </p:txBody>
      </p:sp>
      <p:sp>
        <p:nvSpPr>
          <p:cNvPr id="3" name="Content Placeholder 2"/>
          <p:cNvSpPr>
            <a:spLocks noGrp="1"/>
          </p:cNvSpPr>
          <p:nvPr>
            <p:ph sz="quarter" idx="1"/>
          </p:nvPr>
        </p:nvSpPr>
        <p:spPr/>
        <p:txBody>
          <a:bodyPr/>
          <a:lstStyle/>
          <a:p>
            <a:r>
              <a:rPr lang="en-IN" dirty="0" smtClean="0"/>
              <a:t>DMAIC is used for projects aimed at improving an existing business process</a:t>
            </a:r>
          </a:p>
          <a:p>
            <a:r>
              <a:rPr lang="en-IN" dirty="0" smtClean="0"/>
              <a:t>DMADV is used for projects aimed at creating new product or process designs</a:t>
            </a:r>
          </a:p>
          <a:p>
            <a:endParaRPr lang="en-IN"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DMAIC</a:t>
            </a:r>
            <a:endParaRPr lang="en-IN" dirty="0"/>
          </a:p>
        </p:txBody>
      </p:sp>
      <p:sp>
        <p:nvSpPr>
          <p:cNvPr id="3" name="Content Placeholder 2"/>
          <p:cNvSpPr>
            <a:spLocks noGrp="1"/>
          </p:cNvSpPr>
          <p:nvPr>
            <p:ph sz="quarter" idx="1"/>
          </p:nvPr>
        </p:nvSpPr>
        <p:spPr/>
        <p:txBody>
          <a:bodyPr>
            <a:normAutofit fontScale="77500" lnSpcReduction="20000"/>
          </a:bodyPr>
          <a:lstStyle/>
          <a:p>
            <a:r>
              <a:rPr lang="en-IN" dirty="0" smtClean="0"/>
              <a:t>The DMAIC project methodology has five phases:</a:t>
            </a:r>
          </a:p>
          <a:p>
            <a:r>
              <a:rPr lang="en-IN" b="1" i="1" dirty="0" smtClean="0"/>
              <a:t>D</a:t>
            </a:r>
            <a:r>
              <a:rPr lang="en-IN" i="1" dirty="0" smtClean="0"/>
              <a:t>efine</a:t>
            </a:r>
            <a:r>
              <a:rPr lang="en-IN" dirty="0" smtClean="0"/>
              <a:t> the system, the voice of the customer and their requirements, and the project goals, specifically.</a:t>
            </a:r>
          </a:p>
          <a:p>
            <a:r>
              <a:rPr lang="en-IN" b="1" i="1" dirty="0" smtClean="0"/>
              <a:t>M</a:t>
            </a:r>
            <a:r>
              <a:rPr lang="en-IN" i="1" dirty="0" smtClean="0"/>
              <a:t>easure</a:t>
            </a:r>
            <a:r>
              <a:rPr lang="en-IN" dirty="0" smtClean="0"/>
              <a:t> key aspects of the current process and collect relevant data; calculate the 'as-is' Process Capability.</a:t>
            </a:r>
          </a:p>
          <a:p>
            <a:r>
              <a:rPr lang="en-IN" b="1" i="1" dirty="0" smtClean="0"/>
              <a:t>A</a:t>
            </a:r>
            <a:r>
              <a:rPr lang="en-IN" i="1" dirty="0" smtClean="0"/>
              <a:t>nalyze</a:t>
            </a:r>
            <a:r>
              <a:rPr lang="en-IN" dirty="0" smtClean="0"/>
              <a:t> the data to investigate and verify cause-and-effect relationships. Determine what the relationships are, and attempt to ensure that all factors have been considered. Seek out root cause of the defect under investigation.</a:t>
            </a:r>
          </a:p>
          <a:p>
            <a:r>
              <a:rPr lang="en-IN" b="1" i="1" dirty="0" smtClean="0"/>
              <a:t>I</a:t>
            </a:r>
            <a:r>
              <a:rPr lang="en-IN" i="1" dirty="0" smtClean="0"/>
              <a:t>mprove</a:t>
            </a:r>
            <a:r>
              <a:rPr lang="en-IN" dirty="0" smtClean="0"/>
              <a:t> or optimize the current process based upon data analysis using techniques such as design of experiments ,or mistake proofing, and standard work to create a new, future state process. Set up pilot runs to establish process capability.</a:t>
            </a:r>
          </a:p>
          <a:p>
            <a:r>
              <a:rPr lang="en-IN" b="1" i="1" dirty="0" smtClean="0"/>
              <a:t>C</a:t>
            </a:r>
            <a:r>
              <a:rPr lang="en-IN" i="1" dirty="0" smtClean="0"/>
              <a:t>ontrol</a:t>
            </a:r>
            <a:r>
              <a:rPr lang="en-IN" dirty="0" smtClean="0"/>
              <a:t> the future state process to ensure that any deviations from the target are corrected before they result in defects. Implement control systems such as statistical process control, production boards, visual workplaces, and continuously monitor the process.</a:t>
            </a:r>
          </a:p>
          <a:p>
            <a:endParaRPr lang="en-IN"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DMADV</a:t>
            </a:r>
            <a:endParaRPr lang="en-IN" dirty="0"/>
          </a:p>
        </p:txBody>
      </p:sp>
      <p:sp>
        <p:nvSpPr>
          <p:cNvPr id="3" name="Content Placeholder 2"/>
          <p:cNvSpPr>
            <a:spLocks noGrp="1"/>
          </p:cNvSpPr>
          <p:nvPr>
            <p:ph sz="quarter" idx="1"/>
          </p:nvPr>
        </p:nvSpPr>
        <p:spPr/>
        <p:txBody>
          <a:bodyPr>
            <a:normAutofit fontScale="92500" lnSpcReduction="10000"/>
          </a:bodyPr>
          <a:lstStyle/>
          <a:p>
            <a:pPr>
              <a:buNone/>
            </a:pPr>
            <a:r>
              <a:rPr lang="en-IN" dirty="0" smtClean="0"/>
              <a:t>The five steps of DMADV</a:t>
            </a:r>
          </a:p>
          <a:p>
            <a:pPr>
              <a:buNone/>
            </a:pPr>
            <a:endParaRPr lang="en-IN" i="1" dirty="0" smtClean="0"/>
          </a:p>
          <a:p>
            <a:r>
              <a:rPr lang="en-IN" b="1" i="1" dirty="0" smtClean="0"/>
              <a:t>D</a:t>
            </a:r>
            <a:r>
              <a:rPr lang="en-IN" i="1" dirty="0" smtClean="0"/>
              <a:t>efine</a:t>
            </a:r>
            <a:r>
              <a:rPr lang="en-IN" dirty="0" smtClean="0"/>
              <a:t> design goals that are consistent with customer demands and the enterprise strategy.</a:t>
            </a:r>
          </a:p>
          <a:p>
            <a:r>
              <a:rPr lang="en-IN" b="1" i="1" dirty="0" smtClean="0"/>
              <a:t>M</a:t>
            </a:r>
            <a:r>
              <a:rPr lang="en-IN" i="1" dirty="0" smtClean="0"/>
              <a:t>easure</a:t>
            </a:r>
            <a:r>
              <a:rPr lang="en-IN" dirty="0" smtClean="0"/>
              <a:t> and identify CTQs (characteristics that are </a:t>
            </a:r>
            <a:r>
              <a:rPr lang="en-IN" b="1" dirty="0" smtClean="0"/>
              <a:t>C</a:t>
            </a:r>
            <a:r>
              <a:rPr lang="en-IN" dirty="0" smtClean="0"/>
              <a:t>ritical </a:t>
            </a:r>
            <a:r>
              <a:rPr lang="en-IN" b="1" dirty="0" smtClean="0"/>
              <a:t>T</a:t>
            </a:r>
            <a:r>
              <a:rPr lang="en-IN" dirty="0" smtClean="0"/>
              <a:t>o </a:t>
            </a:r>
            <a:r>
              <a:rPr lang="en-IN" b="1" dirty="0" smtClean="0"/>
              <a:t>Q</a:t>
            </a:r>
            <a:r>
              <a:rPr lang="en-IN" dirty="0" smtClean="0"/>
              <a:t>uality), measure product capabilities, production process capability, and measure risks.</a:t>
            </a:r>
          </a:p>
          <a:p>
            <a:r>
              <a:rPr lang="en-IN" b="1" i="1" dirty="0" smtClean="0"/>
              <a:t>A</a:t>
            </a:r>
            <a:r>
              <a:rPr lang="en-IN" i="1" dirty="0" smtClean="0"/>
              <a:t>nalyze</a:t>
            </a:r>
            <a:r>
              <a:rPr lang="en-IN" dirty="0" smtClean="0"/>
              <a:t> to develop and design alternatives</a:t>
            </a:r>
          </a:p>
          <a:p>
            <a:r>
              <a:rPr lang="en-IN" b="1" i="1" dirty="0" smtClean="0"/>
              <a:t>D</a:t>
            </a:r>
            <a:r>
              <a:rPr lang="en-IN" i="1" dirty="0" smtClean="0"/>
              <a:t>esign</a:t>
            </a:r>
            <a:r>
              <a:rPr lang="en-IN" dirty="0" smtClean="0"/>
              <a:t> an improved alternative, best suited per analysis in the previous step</a:t>
            </a:r>
          </a:p>
          <a:p>
            <a:r>
              <a:rPr lang="en-IN" b="1" i="1" dirty="0" smtClean="0"/>
              <a:t>V</a:t>
            </a:r>
            <a:r>
              <a:rPr lang="en-IN" i="1" dirty="0" smtClean="0"/>
              <a:t>erify</a:t>
            </a:r>
            <a:r>
              <a:rPr lang="en-IN" dirty="0" smtClean="0"/>
              <a:t> the design, set up pilot runs, implement the production process and hand it over to the process owner(s).</a:t>
            </a:r>
          </a:p>
          <a:p>
            <a:endParaRPr lang="en-IN"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Contents</a:t>
            </a:r>
            <a:endParaRPr lang="en-IN" dirty="0"/>
          </a:p>
        </p:txBody>
      </p:sp>
      <p:sp>
        <p:nvSpPr>
          <p:cNvPr id="3" name="Content Placeholder 2"/>
          <p:cNvSpPr>
            <a:spLocks noGrp="1"/>
          </p:cNvSpPr>
          <p:nvPr>
            <p:ph sz="quarter" idx="1"/>
          </p:nvPr>
        </p:nvSpPr>
        <p:spPr/>
        <p:txBody>
          <a:bodyPr/>
          <a:lstStyle/>
          <a:p>
            <a:r>
              <a:rPr lang="en-IN" dirty="0" smtClean="0"/>
              <a:t>Workflow Management System</a:t>
            </a:r>
          </a:p>
          <a:p>
            <a:r>
              <a:rPr lang="en-IN" dirty="0" smtClean="0"/>
              <a:t>Workflow Modelling</a:t>
            </a:r>
          </a:p>
          <a:p>
            <a:r>
              <a:rPr lang="en-IN" dirty="0" smtClean="0"/>
              <a:t>Workflow theories</a:t>
            </a:r>
            <a:endParaRPr lang="en-IN"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7772400" cy="1143000"/>
          </a:xfrm>
        </p:spPr>
        <p:txBody>
          <a:bodyPr>
            <a:normAutofit fontScale="90000"/>
          </a:bodyPr>
          <a:lstStyle/>
          <a:p>
            <a:r>
              <a:rPr lang="en-IN" dirty="0" smtClean="0"/>
              <a:t/>
            </a:r>
            <a:br>
              <a:rPr lang="en-IN" dirty="0" smtClean="0"/>
            </a:br>
            <a:r>
              <a:rPr lang="en-IN" dirty="0" smtClean="0"/>
              <a:t>Total Quality Management</a:t>
            </a:r>
            <a:br>
              <a:rPr lang="en-IN" dirty="0" smtClean="0"/>
            </a:br>
            <a:endParaRPr lang="en-IN" dirty="0"/>
          </a:p>
        </p:txBody>
      </p:sp>
      <p:sp>
        <p:nvSpPr>
          <p:cNvPr id="3" name="Content Placeholder 2"/>
          <p:cNvSpPr>
            <a:spLocks noGrp="1"/>
          </p:cNvSpPr>
          <p:nvPr>
            <p:ph sz="quarter" idx="1"/>
          </p:nvPr>
        </p:nvSpPr>
        <p:spPr/>
        <p:txBody>
          <a:bodyPr>
            <a:normAutofit fontScale="92500" lnSpcReduction="10000"/>
          </a:bodyPr>
          <a:lstStyle/>
          <a:p>
            <a:r>
              <a:rPr lang="en-IN" b="1" dirty="0" smtClean="0"/>
              <a:t>Total quality management</a:t>
            </a:r>
            <a:r>
              <a:rPr lang="en-IN" dirty="0" smtClean="0"/>
              <a:t> (</a:t>
            </a:r>
            <a:r>
              <a:rPr lang="en-IN" b="1" dirty="0" smtClean="0"/>
              <a:t>TQM</a:t>
            </a:r>
            <a:r>
              <a:rPr lang="en-IN" dirty="0" smtClean="0"/>
              <a:t>) consists of organization-wide efforts to install and make permanent a climate in which an organization continuously improves its ability to deliver high-quality products and services to customers. </a:t>
            </a:r>
          </a:p>
          <a:p>
            <a:r>
              <a:rPr lang="en-IN" dirty="0" smtClean="0"/>
              <a:t>The key concepts in the TQM include</a:t>
            </a:r>
          </a:p>
          <a:p>
            <a:pPr>
              <a:buFont typeface="Arial" pitchFamily="34" charset="0"/>
              <a:buChar char="•"/>
            </a:pPr>
            <a:r>
              <a:rPr lang="en-IN" dirty="0" smtClean="0"/>
              <a:t>"Quality is defined by customers' requirements."</a:t>
            </a:r>
          </a:p>
          <a:p>
            <a:pPr>
              <a:buFont typeface="Arial" pitchFamily="34" charset="0"/>
              <a:buChar char="•"/>
            </a:pPr>
            <a:r>
              <a:rPr lang="en-IN" dirty="0" smtClean="0"/>
              <a:t>"Top management has direct responsibility for quality improvement."</a:t>
            </a:r>
          </a:p>
          <a:p>
            <a:pPr>
              <a:buFont typeface="Arial" pitchFamily="34" charset="0"/>
              <a:buChar char="•"/>
            </a:pPr>
            <a:r>
              <a:rPr lang="en-IN" dirty="0" smtClean="0"/>
              <a:t>"Increased quality comes from systematic analysis and improvement of work processes."</a:t>
            </a:r>
          </a:p>
          <a:p>
            <a:pPr>
              <a:buFont typeface="Arial" pitchFamily="34" charset="0"/>
              <a:buChar char="•"/>
            </a:pPr>
            <a:r>
              <a:rPr lang="en-IN" dirty="0" smtClean="0"/>
              <a:t>"Quality improvement is a continuous effort and conducted throughout the organization."</a:t>
            </a:r>
          </a:p>
          <a:p>
            <a:endParaRPr lang="en-IN"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0"/>
            <a:ext cx="7772400" cy="990600"/>
          </a:xfrm>
        </p:spPr>
        <p:txBody>
          <a:bodyPr>
            <a:normAutofit fontScale="90000"/>
          </a:bodyPr>
          <a:lstStyle/>
          <a:p>
            <a:r>
              <a:rPr lang="en-IN" dirty="0" smtClean="0"/>
              <a:t>Business Process Reengineering</a:t>
            </a:r>
            <a:br>
              <a:rPr lang="en-IN" dirty="0" smtClean="0"/>
            </a:br>
            <a:endParaRPr lang="en-IN" dirty="0"/>
          </a:p>
        </p:txBody>
      </p:sp>
      <p:sp>
        <p:nvSpPr>
          <p:cNvPr id="3" name="Content Placeholder 2"/>
          <p:cNvSpPr>
            <a:spLocks noGrp="1"/>
          </p:cNvSpPr>
          <p:nvPr>
            <p:ph sz="quarter" idx="1"/>
          </p:nvPr>
        </p:nvSpPr>
        <p:spPr/>
        <p:txBody>
          <a:bodyPr>
            <a:normAutofit lnSpcReduction="10000"/>
          </a:bodyPr>
          <a:lstStyle/>
          <a:p>
            <a:r>
              <a:rPr lang="en-IN" b="1" dirty="0" smtClean="0"/>
              <a:t>Business process re-engineering</a:t>
            </a:r>
            <a:r>
              <a:rPr lang="en-IN" dirty="0" smtClean="0"/>
              <a:t> is a business management strategy, originally pioneered in the early 1990s, focusing on the analysis and design of workflows and business processes within an organization.</a:t>
            </a:r>
          </a:p>
          <a:p>
            <a:r>
              <a:rPr lang="en-IN" dirty="0" smtClean="0"/>
              <a:t> BPR aimed to help organizations fundamentally rethink how they do their work in order to dramatically improve customer service, cut operational costs, and become world-class competitors.</a:t>
            </a:r>
          </a:p>
          <a:p>
            <a:r>
              <a:rPr lang="en-IN" dirty="0" smtClean="0"/>
              <a:t>Business process re-engineering is also known as business process redesign, business transformation, or business process change management.</a:t>
            </a:r>
            <a:endParaRPr lang="en-IN"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a:buNone/>
            </a:pPr>
            <a:r>
              <a:rPr lang="en-IN" dirty="0" smtClean="0"/>
              <a:t>Some important BPR success factors:</a:t>
            </a:r>
          </a:p>
          <a:p>
            <a:r>
              <a:rPr lang="en-IN" dirty="0" smtClean="0"/>
              <a:t>BPR team composition.</a:t>
            </a:r>
          </a:p>
          <a:p>
            <a:r>
              <a:rPr lang="en-IN" dirty="0" smtClean="0"/>
              <a:t>Business needs analysis.</a:t>
            </a:r>
          </a:p>
          <a:p>
            <a:r>
              <a:rPr lang="en-IN" dirty="0" smtClean="0"/>
              <a:t>Adequate IT infrastructure.</a:t>
            </a:r>
          </a:p>
          <a:p>
            <a:r>
              <a:rPr lang="en-IN" dirty="0" smtClean="0"/>
              <a:t>Effective change management.</a:t>
            </a:r>
          </a:p>
          <a:p>
            <a:r>
              <a:rPr lang="en-IN" dirty="0" smtClean="0"/>
              <a:t>Ongoing continuous improvement</a:t>
            </a:r>
          </a:p>
          <a:p>
            <a:endParaRPr lang="en-IN"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Lean Systems</a:t>
            </a:r>
            <a:endParaRPr lang="en-IN" dirty="0"/>
          </a:p>
        </p:txBody>
      </p:sp>
      <p:sp>
        <p:nvSpPr>
          <p:cNvPr id="3" name="Content Placeholder 2"/>
          <p:cNvSpPr>
            <a:spLocks noGrp="1"/>
          </p:cNvSpPr>
          <p:nvPr>
            <p:ph sz="quarter" idx="1"/>
          </p:nvPr>
        </p:nvSpPr>
        <p:spPr/>
        <p:txBody>
          <a:bodyPr>
            <a:normAutofit fontScale="85000" lnSpcReduction="20000"/>
          </a:bodyPr>
          <a:lstStyle/>
          <a:p>
            <a:r>
              <a:rPr lang="en-IN" dirty="0" smtClean="0"/>
              <a:t>A </a:t>
            </a:r>
            <a:r>
              <a:rPr lang="en-IN" b="1" dirty="0" smtClean="0"/>
              <a:t>systematic approach</a:t>
            </a:r>
            <a:r>
              <a:rPr lang="en-IN" dirty="0" smtClean="0"/>
              <a:t> to the identification and elimination of waste and non-value added activities through </a:t>
            </a:r>
            <a:r>
              <a:rPr lang="en-IN" b="1" dirty="0" smtClean="0"/>
              <a:t>employee development and continuous improvement</a:t>
            </a:r>
            <a:r>
              <a:rPr lang="en-IN" dirty="0" smtClean="0"/>
              <a:t> in all products and services.</a:t>
            </a:r>
          </a:p>
          <a:p>
            <a:r>
              <a:rPr lang="en-IN" dirty="0" smtClean="0"/>
              <a:t>Lean system mainly concentrates on:</a:t>
            </a:r>
          </a:p>
          <a:p>
            <a:pPr>
              <a:buFont typeface="Arial" pitchFamily="34" charset="0"/>
              <a:buChar char="•"/>
            </a:pPr>
            <a:r>
              <a:rPr lang="en-IN" dirty="0" smtClean="0"/>
              <a:t>Reduce costs</a:t>
            </a:r>
          </a:p>
          <a:p>
            <a:pPr>
              <a:buFont typeface="Arial" pitchFamily="34" charset="0"/>
              <a:buChar char="•"/>
            </a:pPr>
            <a:r>
              <a:rPr lang="en-IN" dirty="0" smtClean="0"/>
              <a:t>Reduce  time</a:t>
            </a:r>
          </a:p>
          <a:p>
            <a:pPr>
              <a:buFont typeface="Arial" pitchFamily="34" charset="0"/>
              <a:buChar char="•"/>
            </a:pPr>
            <a:r>
              <a:rPr lang="en-IN" dirty="0" smtClean="0"/>
              <a:t>Increase profits</a:t>
            </a:r>
          </a:p>
          <a:p>
            <a:pPr>
              <a:buFont typeface="Arial" pitchFamily="34" charset="0"/>
              <a:buChar char="•"/>
            </a:pPr>
            <a:r>
              <a:rPr lang="en-IN" dirty="0" smtClean="0"/>
              <a:t>Reduce defects</a:t>
            </a:r>
          </a:p>
          <a:p>
            <a:pPr>
              <a:buFont typeface="Arial" pitchFamily="34" charset="0"/>
              <a:buChar char="•"/>
            </a:pPr>
            <a:r>
              <a:rPr lang="en-IN" dirty="0" smtClean="0"/>
              <a:t>Increase customer loyalty and satisfaction</a:t>
            </a:r>
          </a:p>
          <a:p>
            <a:pPr>
              <a:buFont typeface="Arial" pitchFamily="34" charset="0"/>
              <a:buChar char="•"/>
            </a:pPr>
            <a:r>
              <a:rPr lang="en-IN" dirty="0" smtClean="0"/>
              <a:t>Sustain long term improvement</a:t>
            </a:r>
          </a:p>
          <a:p>
            <a:r>
              <a:rPr lang="en-IN" dirty="0" smtClean="0"/>
              <a:t>Lean systems evaluates all components in the overall system to show relationships and aligns them so that they are in harmony with one another, thus maximizing the system performance.</a:t>
            </a:r>
          </a:p>
          <a:p>
            <a:endParaRPr lang="en-IN"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en-IN" dirty="0" smtClean="0"/>
              <a:t>Release the creative talent within your organization by giving them the vision to "See" value and non-value added steps in the system.</a:t>
            </a:r>
          </a:p>
          <a:p>
            <a:r>
              <a:rPr lang="en-IN" dirty="0" smtClean="0"/>
              <a:t>Lean production was founded in Japan based upon the Toyota Production System (TPS) in the 1950's. </a:t>
            </a:r>
          </a:p>
          <a:p>
            <a:r>
              <a:rPr lang="en-IN" dirty="0" smtClean="0"/>
              <a:t>It was created to cut costs and improve efficiency by eliminating waste. </a:t>
            </a:r>
          </a:p>
          <a:p>
            <a:r>
              <a:rPr lang="en-IN" dirty="0" smtClean="0"/>
              <a:t>"Lean" is not about working harder. It is about working smarter.</a:t>
            </a:r>
            <a:endParaRPr lang="en-IN"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Conclusion</a:t>
            </a:r>
            <a:endParaRPr lang="en-IN" dirty="0"/>
          </a:p>
        </p:txBody>
      </p:sp>
      <p:sp>
        <p:nvSpPr>
          <p:cNvPr id="3" name="Content Placeholder 2"/>
          <p:cNvSpPr>
            <a:spLocks noGrp="1"/>
          </p:cNvSpPr>
          <p:nvPr>
            <p:ph sz="quarter" idx="1"/>
          </p:nvPr>
        </p:nvSpPr>
        <p:spPr/>
        <p:txBody>
          <a:bodyPr/>
          <a:lstStyle/>
          <a:p>
            <a:r>
              <a:rPr lang="en-IN" dirty="0" smtClean="0"/>
              <a:t>Discussed  Workflow Management System, workflow modelling </a:t>
            </a:r>
            <a:r>
              <a:rPr lang="en-IN" smtClean="0"/>
              <a:t>and the workflow </a:t>
            </a:r>
            <a:r>
              <a:rPr lang="en-IN" dirty="0" smtClean="0"/>
              <a:t>theories</a:t>
            </a:r>
          </a:p>
          <a:p>
            <a:pPr>
              <a:buNone/>
            </a:pPr>
            <a:endParaRPr lang="en-IN"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p:txBody>
          <a:bodyPr/>
          <a:lstStyle/>
          <a:p>
            <a:pPr algn="ctr">
              <a:buNone/>
            </a:pPr>
            <a:endParaRPr lang="en-IN" dirty="0" smtClean="0"/>
          </a:p>
          <a:p>
            <a:pPr algn="ctr">
              <a:buNone/>
            </a:pPr>
            <a:endParaRPr lang="en-IN" dirty="0" smtClean="0"/>
          </a:p>
          <a:p>
            <a:pPr algn="ctr">
              <a:buNone/>
            </a:pPr>
            <a:endParaRPr lang="en-IN" dirty="0" smtClean="0"/>
          </a:p>
          <a:p>
            <a:pPr algn="ctr">
              <a:buNone/>
            </a:pPr>
            <a:r>
              <a:rPr lang="en-IN" sz="6600" i="1" dirty="0" smtClean="0">
                <a:solidFill>
                  <a:schemeClr val="tx2">
                    <a:lumMod val="60000"/>
                    <a:lumOff val="40000"/>
                  </a:schemeClr>
                </a:solidFill>
                <a:latin typeface="Times New Roman" pitchFamily="18" charset="0"/>
                <a:cs typeface="Times New Roman" pitchFamily="18" charset="0"/>
              </a:rPr>
              <a:t>Thank You</a:t>
            </a:r>
            <a:endParaRPr lang="en-IN" sz="6600" i="1" dirty="0">
              <a:solidFill>
                <a:schemeClr val="tx2">
                  <a:lumMod val="60000"/>
                  <a:lumOff val="40000"/>
                </a:schemeClr>
              </a:solidFill>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0"/>
            <a:ext cx="7772400" cy="914400"/>
          </a:xfrm>
        </p:spPr>
        <p:txBody>
          <a:bodyPr>
            <a:normAutofit fontScale="90000"/>
          </a:bodyPr>
          <a:lstStyle/>
          <a:p>
            <a:r>
              <a:rPr lang="en-IN" dirty="0" smtClean="0"/>
              <a:t>Workflow Management System</a:t>
            </a:r>
            <a:br>
              <a:rPr lang="en-IN" dirty="0" smtClean="0"/>
            </a:br>
            <a:endParaRPr lang="en-IN" dirty="0"/>
          </a:p>
        </p:txBody>
      </p:sp>
      <p:sp>
        <p:nvSpPr>
          <p:cNvPr id="3" name="Content Placeholder 2"/>
          <p:cNvSpPr>
            <a:spLocks noGrp="1"/>
          </p:cNvSpPr>
          <p:nvPr>
            <p:ph sz="quarter" idx="1"/>
          </p:nvPr>
        </p:nvSpPr>
        <p:spPr/>
        <p:txBody>
          <a:bodyPr/>
          <a:lstStyle/>
          <a:p>
            <a:pPr>
              <a:buNone/>
            </a:pPr>
            <a:r>
              <a:rPr lang="en-IN" dirty="0" smtClean="0"/>
              <a:t>    A workflow management system (</a:t>
            </a:r>
            <a:r>
              <a:rPr lang="en-IN" dirty="0" err="1" smtClean="0"/>
              <a:t>WfMS</a:t>
            </a:r>
            <a:r>
              <a:rPr lang="en-IN" dirty="0" smtClean="0"/>
              <a:t>) is a software system for the set-up and performance monitoring of a defined sequence of tasks, arranged as a workflow.</a:t>
            </a:r>
            <a:endParaRPr lang="en-IN"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Work flow modelling</a:t>
            </a:r>
            <a:endParaRPr lang="en-IN" dirty="0"/>
          </a:p>
        </p:txBody>
      </p:sp>
      <p:sp>
        <p:nvSpPr>
          <p:cNvPr id="3" name="Content Placeholder 2"/>
          <p:cNvSpPr>
            <a:spLocks noGrp="1"/>
          </p:cNvSpPr>
          <p:nvPr>
            <p:ph sz="quarter" idx="1"/>
          </p:nvPr>
        </p:nvSpPr>
        <p:spPr/>
        <p:txBody>
          <a:bodyPr/>
          <a:lstStyle/>
          <a:p>
            <a:r>
              <a:rPr lang="en-IN" dirty="0" smtClean="0"/>
              <a:t> Workflow model is a visual representation of the flow of  work in a business area. </a:t>
            </a:r>
          </a:p>
          <a:p>
            <a:r>
              <a:rPr lang="en-IN" dirty="0" smtClean="0"/>
              <a:t> Workflow models are used to document how work processes are carried out, and to find opportunities for process improvement.</a:t>
            </a:r>
          </a:p>
          <a:p>
            <a:endParaRPr lang="en-IN"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8001000" cy="1143000"/>
          </a:xfrm>
        </p:spPr>
        <p:txBody>
          <a:bodyPr/>
          <a:lstStyle/>
          <a:p>
            <a:r>
              <a:rPr lang="en-IN" dirty="0" err="1" smtClean="0"/>
              <a:t>Swimlane</a:t>
            </a:r>
            <a:r>
              <a:rPr lang="en-IN" dirty="0" smtClean="0"/>
              <a:t> diagrams</a:t>
            </a:r>
            <a:endParaRPr lang="en-IN" dirty="0"/>
          </a:p>
        </p:txBody>
      </p:sp>
      <p:sp>
        <p:nvSpPr>
          <p:cNvPr id="3" name="Content Placeholder 2"/>
          <p:cNvSpPr>
            <a:spLocks noGrp="1"/>
          </p:cNvSpPr>
          <p:nvPr>
            <p:ph sz="quarter" idx="1"/>
          </p:nvPr>
        </p:nvSpPr>
        <p:spPr>
          <a:xfrm>
            <a:off x="609600" y="1447800"/>
            <a:ext cx="8534400" cy="4572000"/>
          </a:xfrm>
        </p:spPr>
        <p:txBody>
          <a:bodyPr/>
          <a:lstStyle/>
          <a:p>
            <a:r>
              <a:rPr lang="en-IN" sz="2800" dirty="0" err="1" smtClean="0"/>
              <a:t>Swimlane</a:t>
            </a:r>
            <a:r>
              <a:rPr lang="en-IN" sz="2800" dirty="0" smtClean="0"/>
              <a:t> diagram is mainly used for </a:t>
            </a:r>
            <a:r>
              <a:rPr lang="en-US" sz="2800" dirty="0" smtClean="0"/>
              <a:t>Workflow Modeling due to:</a:t>
            </a:r>
          </a:p>
          <a:p>
            <a:pPr>
              <a:buNone/>
            </a:pPr>
            <a:r>
              <a:rPr lang="en-US" sz="2800" b="1" dirty="0" smtClean="0"/>
              <a:t>      </a:t>
            </a:r>
            <a:r>
              <a:rPr lang="en-US" sz="2800" dirty="0" smtClean="0"/>
              <a:t>-Simplicity</a:t>
            </a:r>
          </a:p>
          <a:p>
            <a:pPr>
              <a:buNone/>
            </a:pPr>
            <a:r>
              <a:rPr lang="en-US" sz="2800" dirty="0" smtClean="0"/>
              <a:t>      -Requires less training</a:t>
            </a:r>
            <a:endParaRPr lang="en-IN" sz="2800" dirty="0" smtClean="0"/>
          </a:p>
          <a:p>
            <a:pPr>
              <a:buNone/>
            </a:pPr>
            <a:endParaRPr lang="en-IN" dirty="0" smtClean="0"/>
          </a:p>
          <a:p>
            <a:pPr>
              <a:buFont typeface="Wingdings" pitchFamily="2" charset="2"/>
              <a:buChar char="Ø"/>
            </a:pPr>
            <a:r>
              <a:rPr lang="en-IN" dirty="0" smtClean="0"/>
              <a:t>Represented using three </a:t>
            </a:r>
            <a:r>
              <a:rPr lang="en-IN" dirty="0" err="1" smtClean="0"/>
              <a:t>Rs:Roles,Responsibility</a:t>
            </a:r>
            <a:r>
              <a:rPr lang="en-IN" dirty="0" smtClean="0"/>
              <a:t> and routes</a:t>
            </a:r>
          </a:p>
          <a:p>
            <a:pPr>
              <a:buNone/>
            </a:pPr>
            <a:endParaRPr lang="en-IN"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Actors </a:t>
            </a:r>
            <a:endParaRPr lang="en-IN" dirty="0"/>
          </a:p>
        </p:txBody>
      </p:sp>
      <p:sp>
        <p:nvSpPr>
          <p:cNvPr id="3" name="Content Placeholder 2"/>
          <p:cNvSpPr>
            <a:spLocks noGrp="1"/>
          </p:cNvSpPr>
          <p:nvPr>
            <p:ph sz="quarter" idx="1"/>
          </p:nvPr>
        </p:nvSpPr>
        <p:spPr/>
        <p:txBody>
          <a:bodyPr/>
          <a:lstStyle/>
          <a:p>
            <a:r>
              <a:rPr lang="en-IN" dirty="0" smtClean="0"/>
              <a:t>Actors are the swimmers who actually does the work</a:t>
            </a:r>
          </a:p>
          <a:p>
            <a:r>
              <a:rPr lang="en-IN" dirty="0" smtClean="0"/>
              <a:t>It can be an identifiable person or group of persons doing a work from initiation to termination</a:t>
            </a:r>
          </a:p>
          <a:p>
            <a:r>
              <a:rPr lang="en-IN" dirty="0" smtClean="0"/>
              <a:t>Also known as roles</a:t>
            </a:r>
          </a:p>
          <a:p>
            <a:r>
              <a:rPr lang="en-IN" dirty="0" smtClean="0"/>
              <a:t>All work performed by an actor comes in the actors </a:t>
            </a:r>
            <a:r>
              <a:rPr lang="en-IN" dirty="0" err="1" smtClean="0"/>
              <a:t>swimlane</a:t>
            </a:r>
            <a:endParaRPr lang="en-IN" dirty="0" smtClean="0"/>
          </a:p>
          <a:p>
            <a:r>
              <a:rPr lang="en-IN" dirty="0" smtClean="0"/>
              <a:t>Some </a:t>
            </a:r>
            <a:r>
              <a:rPr lang="en-IN" dirty="0" err="1" smtClean="0"/>
              <a:t>swimlanes</a:t>
            </a:r>
            <a:r>
              <a:rPr lang="en-IN" dirty="0" smtClean="0"/>
              <a:t> can be wider due to branching</a:t>
            </a:r>
          </a:p>
          <a:p>
            <a:pPr>
              <a:buNone/>
            </a:pPr>
            <a:endParaRPr lang="en-IN" dirty="0" smtClean="0"/>
          </a:p>
          <a:p>
            <a:endParaRPr lang="en-IN"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A </a:t>
            </a:r>
            <a:r>
              <a:rPr lang="en-IN" dirty="0" err="1" smtClean="0"/>
              <a:t>swimlane</a:t>
            </a:r>
            <a:r>
              <a:rPr lang="en-IN" dirty="0" smtClean="0"/>
              <a:t> diagram</a:t>
            </a:r>
            <a:endParaRPr lang="en-IN" dirty="0"/>
          </a:p>
        </p:txBody>
      </p:sp>
      <p:pic>
        <p:nvPicPr>
          <p:cNvPr id="1028" name="Picture 4"/>
          <p:cNvPicPr>
            <a:picLocks noGrp="1" noChangeAspect="1" noChangeArrowheads="1"/>
          </p:cNvPicPr>
          <p:nvPr>
            <p:ph sz="quarter" idx="1"/>
          </p:nvPr>
        </p:nvPicPr>
        <p:blipFill>
          <a:blip r:embed="rId2" cstate="print"/>
          <a:srcRect/>
          <a:stretch>
            <a:fillRect/>
          </a:stretch>
        </p:blipFill>
        <p:spPr bwMode="auto">
          <a:xfrm>
            <a:off x="914400" y="1636227"/>
            <a:ext cx="7772400" cy="461217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Process steps</a:t>
            </a:r>
            <a:endParaRPr lang="en-IN" dirty="0"/>
          </a:p>
        </p:txBody>
      </p:sp>
      <p:sp>
        <p:nvSpPr>
          <p:cNvPr id="3" name="Content Placeholder 2"/>
          <p:cNvSpPr>
            <a:spLocks noGrp="1"/>
          </p:cNvSpPr>
          <p:nvPr>
            <p:ph sz="quarter" idx="1"/>
          </p:nvPr>
        </p:nvSpPr>
        <p:spPr/>
        <p:txBody>
          <a:bodyPr/>
          <a:lstStyle/>
          <a:p>
            <a:r>
              <a:rPr lang="en-IN" dirty="0" smtClean="0"/>
              <a:t>A step is a task or a set of tasks performed by an actor</a:t>
            </a:r>
          </a:p>
          <a:p>
            <a:r>
              <a:rPr lang="en-IN" dirty="0" smtClean="0"/>
              <a:t>Also called responsibilities</a:t>
            </a:r>
            <a:r>
              <a:rPr lang="en-IN" dirty="0" smtClean="0"/>
              <a:t>, activities, actions </a:t>
            </a:r>
            <a:r>
              <a:rPr lang="en-IN" dirty="0" smtClean="0"/>
              <a:t>etc</a:t>
            </a:r>
          </a:p>
          <a:p>
            <a:r>
              <a:rPr lang="en-IN" dirty="0" smtClean="0"/>
              <a:t>Steps are shown using a labelled box in the lane of the actor performing it</a:t>
            </a:r>
          </a:p>
          <a:p>
            <a:r>
              <a:rPr lang="en-IN" dirty="0" smtClean="0"/>
              <a:t>Steps can involve multiple actors</a:t>
            </a:r>
          </a:p>
          <a:p>
            <a:pPr>
              <a:buNone/>
            </a:pPr>
            <a:endParaRPr lang="en-IN"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A </a:t>
            </a:r>
            <a:r>
              <a:rPr lang="en-IN" dirty="0" err="1" smtClean="0"/>
              <a:t>swimlane</a:t>
            </a:r>
            <a:r>
              <a:rPr lang="en-IN" dirty="0" smtClean="0"/>
              <a:t> diagram</a:t>
            </a:r>
            <a:endParaRPr lang="en-IN" dirty="0"/>
          </a:p>
        </p:txBody>
      </p:sp>
      <p:pic>
        <p:nvPicPr>
          <p:cNvPr id="1028" name="Picture 4"/>
          <p:cNvPicPr>
            <a:picLocks noGrp="1" noChangeAspect="1" noChangeArrowheads="1"/>
          </p:cNvPicPr>
          <p:nvPr>
            <p:ph sz="quarter" idx="1"/>
          </p:nvPr>
        </p:nvPicPr>
        <p:blipFill>
          <a:blip r:embed="rId2" cstate="print"/>
          <a:srcRect/>
          <a:stretch>
            <a:fillRect/>
          </a:stretch>
        </p:blipFill>
        <p:spPr bwMode="auto">
          <a:xfrm>
            <a:off x="914400" y="1636227"/>
            <a:ext cx="7772400" cy="461217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1004</TotalTime>
  <Words>598</Words>
  <Application>Microsoft Office PowerPoint</Application>
  <PresentationFormat>On-screen Show (4:3)</PresentationFormat>
  <Paragraphs>117</Paragraphs>
  <Slides>26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26</vt:i4>
      </vt:variant>
    </vt:vector>
  </HeadingPairs>
  <TitlesOfParts>
    <vt:vector size="34" baseType="lpstr">
      <vt:lpstr>Arial</vt:lpstr>
      <vt:lpstr>Calibri</vt:lpstr>
      <vt:lpstr>Franklin Gothic Book</vt:lpstr>
      <vt:lpstr>Perpetua</vt:lpstr>
      <vt:lpstr>Times New Roman</vt:lpstr>
      <vt:lpstr>Wingdings</vt:lpstr>
      <vt:lpstr>Wingdings 2</vt:lpstr>
      <vt:lpstr>Equity</vt:lpstr>
      <vt:lpstr>Document &amp; Workflow Management BSBI613 </vt:lpstr>
      <vt:lpstr>Contents</vt:lpstr>
      <vt:lpstr>Workflow Management System </vt:lpstr>
      <vt:lpstr>Work flow modelling</vt:lpstr>
      <vt:lpstr>Swimlane diagrams</vt:lpstr>
      <vt:lpstr>Actors </vt:lpstr>
      <vt:lpstr>A swimlane diagram</vt:lpstr>
      <vt:lpstr>Process steps</vt:lpstr>
      <vt:lpstr>A swimlane diagram</vt:lpstr>
      <vt:lpstr>Go with the flow</vt:lpstr>
      <vt:lpstr>PowerPoint Presentation</vt:lpstr>
      <vt:lpstr>Branching</vt:lpstr>
      <vt:lpstr>Work flow theories</vt:lpstr>
      <vt:lpstr> Six Sigma</vt:lpstr>
      <vt:lpstr>Six Sigma doctrine asserts: </vt:lpstr>
      <vt:lpstr>PowerPoint Presentation</vt:lpstr>
      <vt:lpstr>Six Sigma methodologies</vt:lpstr>
      <vt:lpstr>DMAIC</vt:lpstr>
      <vt:lpstr>DMADV</vt:lpstr>
      <vt:lpstr> Total Quality Management </vt:lpstr>
      <vt:lpstr>Business Process Reengineering </vt:lpstr>
      <vt:lpstr>PowerPoint Presentation</vt:lpstr>
      <vt:lpstr>Lean Systems</vt:lpstr>
      <vt:lpstr>PowerPoint Presentation</vt:lpstr>
      <vt:lpstr>Conclusion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Distance Aware ZRP for Low Delay Transmission and Efficient Power Utilization in MANET</dc:title>
  <dc:creator>dhanya</dc:creator>
  <cp:lastModifiedBy>Ahmed Al-Shaalan</cp:lastModifiedBy>
  <cp:revision>174</cp:revision>
  <dcterms:created xsi:type="dcterms:W3CDTF">2006-08-16T00:00:00Z</dcterms:created>
  <dcterms:modified xsi:type="dcterms:W3CDTF">2017-10-14T15:53:54Z</dcterms:modified>
</cp:coreProperties>
</file>