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8" r:id="rId10"/>
    <p:sldId id="273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9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3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6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897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24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5356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29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06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2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90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88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0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2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5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4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28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50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30810-F111-41AF-AEEA-0B6980773BC2}" type="datetimeFigureOut">
              <a:rPr lang="en-US" smtClean="0"/>
              <a:t>7/15/2015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676D3C-891C-4EED-8E6B-9A7DC0B9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3096" y="1868507"/>
            <a:ext cx="9301655" cy="1646302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stellar" panose="020A0402060406010301" pitchFamily="18" charset="0"/>
              </a:rPr>
              <a:t>Spices, Pulses &amp; Grains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Castellar" panose="020A0402060406010301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3680" y="3995654"/>
            <a:ext cx="7766936" cy="1096899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 THE INDIAN KITCHEN</a:t>
            </a:r>
            <a:endParaRPr lang="en-US" sz="5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8995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324" y="501112"/>
            <a:ext cx="8962612" cy="5899688"/>
          </a:xfrm>
        </p:spPr>
        <p:txBody>
          <a:bodyPr/>
          <a:lstStyle/>
          <a:p>
            <a:pPr fontAlgn="t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412052"/>
              </p:ext>
            </p:extLst>
          </p:nvPr>
        </p:nvGraphicFramePr>
        <p:xfrm>
          <a:off x="526939" y="294468"/>
          <a:ext cx="7997129" cy="6399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7129"/>
              </a:tblGrid>
              <a:tr h="5545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mbria" panose="02040503050406030204" pitchFamily="18" charset="0"/>
                        </a:rPr>
                        <a:t>Mirchi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555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Chili</a:t>
                      </a:r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 Pepper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4482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30347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Chili peppers originated in the Americas. Chilies were brought to Asia by Portuguese navigators during the 16th century. </a:t>
                      </a:r>
                      <a:r>
                        <a:rPr lang="en-US" dirty="0" smtClean="0">
                          <a:effectLst/>
                        </a:rPr>
                        <a:t>Today,</a:t>
                      </a:r>
                      <a:r>
                        <a:rPr lang="en-US" baseline="0" dirty="0" smtClean="0">
                          <a:effectLst/>
                        </a:rPr>
                        <a:t> </a:t>
                      </a:r>
                      <a:r>
                        <a:rPr lang="en-US" dirty="0" smtClean="0">
                          <a:effectLst/>
                        </a:rPr>
                        <a:t>India is the world's largest producer, consumer and exporter of chili peppers.</a:t>
                      </a:r>
                      <a:endParaRPr lang="en-US" dirty="0" smtClean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15656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Chili peppers have their spice from a component called capsaicin, which has been used as pain reliever and blood circulation aid for ages. It can ease arthritic swelling and pain, reduce fever and relieve joint aches. </a:t>
                      </a:r>
                      <a:endParaRPr lang="en-US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37" y="1483557"/>
            <a:ext cx="2619375" cy="2466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736" y="1655006"/>
            <a:ext cx="28575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220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910" y="139485"/>
            <a:ext cx="10788557" cy="821411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Cambria" panose="02040503050406030204" pitchFamily="18" charset="0"/>
              </a:rPr>
              <a:t>Pulses/Legumes/</a:t>
            </a:r>
            <a:r>
              <a:rPr lang="en-US" sz="4400" dirty="0" err="1" smtClean="0">
                <a:latin typeface="Cambria" panose="02040503050406030204" pitchFamily="18" charset="0"/>
              </a:rPr>
              <a:t>Daals</a:t>
            </a:r>
            <a:endParaRPr lang="en-US" sz="4400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975" y="852408"/>
            <a:ext cx="9810428" cy="6005592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US" sz="2800" dirty="0" smtClean="0">
                <a:latin typeface="Cambria" panose="02040503050406030204" pitchFamily="18" charset="0"/>
              </a:rPr>
              <a:t>Pulses</a:t>
            </a:r>
            <a:r>
              <a:rPr lang="en-US" sz="2800" dirty="0" smtClean="0">
                <a:latin typeface="Cambria" panose="02040503050406030204" pitchFamily="18" charset="0"/>
              </a:rPr>
              <a:t> are </a:t>
            </a:r>
            <a:r>
              <a:rPr lang="en-US" sz="2800" dirty="0" err="1" smtClean="0">
                <a:latin typeface="Cambria" panose="02040503050406030204" pitchFamily="18" charset="0"/>
              </a:rPr>
              <a:t>dicotelydons</a:t>
            </a:r>
            <a:r>
              <a:rPr lang="en-US" sz="2800" dirty="0" smtClean="0">
                <a:latin typeface="Cambria" panose="02040503050406030204" pitchFamily="18" charset="0"/>
              </a:rPr>
              <a:t>  or dicots –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 smtClean="0">
                <a:latin typeface="Cambria" panose="02040503050406030204" pitchFamily="18" charset="0"/>
              </a:rPr>
              <a:t>the gram or lentil is hulled and split to make the </a:t>
            </a:r>
            <a:r>
              <a:rPr lang="en-US" sz="2800" dirty="0" err="1" smtClean="0">
                <a:latin typeface="Cambria" panose="02040503050406030204" pitchFamily="18" charset="0"/>
              </a:rPr>
              <a:t>Daal</a:t>
            </a:r>
            <a:r>
              <a:rPr lang="en-US" sz="2800" dirty="0" smtClean="0">
                <a:latin typeface="Cambria" panose="02040503050406030204" pitchFamily="18" charset="0"/>
              </a:rPr>
              <a:t>; some are used whole and also sprouted before use in cooking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mbria" panose="02040503050406030204" pitchFamily="18" charset="0"/>
              </a:rPr>
              <a:t>Split </a:t>
            </a:r>
            <a:r>
              <a:rPr lang="en-US" sz="2800" dirty="0" smtClean="0">
                <a:latin typeface="Cambria" panose="02040503050406030204" pitchFamily="18" charset="0"/>
              </a:rPr>
              <a:t>Pigeon Peas or </a:t>
            </a:r>
            <a:r>
              <a:rPr lang="en-US" sz="2800" dirty="0" err="1" smtClean="0">
                <a:latin typeface="Cambria" panose="02040503050406030204" pitchFamily="18" charset="0"/>
              </a:rPr>
              <a:t>Toor</a:t>
            </a:r>
            <a:r>
              <a:rPr lang="en-US" sz="2800" dirty="0" smtClean="0">
                <a:latin typeface="Cambria" panose="02040503050406030204" pitchFamily="18" charset="0"/>
              </a:rPr>
              <a:t> </a:t>
            </a:r>
            <a:r>
              <a:rPr lang="en-US" sz="2800" dirty="0">
                <a:latin typeface="Cambria" panose="02040503050406030204" pitchFamily="18" charset="0"/>
              </a:rPr>
              <a:t>(</a:t>
            </a:r>
            <a:r>
              <a:rPr lang="en-US" sz="2800" dirty="0" err="1" smtClean="0">
                <a:latin typeface="Cambria" panose="02040503050406030204" pitchFamily="18" charset="0"/>
              </a:rPr>
              <a:t>Tuvar</a:t>
            </a:r>
            <a:r>
              <a:rPr lang="en-US" sz="2800" dirty="0" smtClean="0">
                <a:latin typeface="Cambria" panose="02040503050406030204" pitchFamily="18" charset="0"/>
              </a:rPr>
              <a:t>) Dal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mbria" panose="02040503050406030204" pitchFamily="18" charset="0"/>
              </a:rPr>
              <a:t>Green Gram or Moong Dal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mbria" panose="02040503050406030204" pitchFamily="18" charset="0"/>
              </a:rPr>
              <a:t>Split </a:t>
            </a:r>
            <a:r>
              <a:rPr lang="en-US" sz="2800" dirty="0" smtClean="0">
                <a:latin typeface="Cambria" panose="02040503050406030204" pitchFamily="18" charset="0"/>
              </a:rPr>
              <a:t>Chick </a:t>
            </a:r>
            <a:r>
              <a:rPr lang="en-US" sz="2800" dirty="0" smtClean="0">
                <a:latin typeface="Cambria" panose="02040503050406030204" pitchFamily="18" charset="0"/>
              </a:rPr>
              <a:t>Peas or </a:t>
            </a:r>
            <a:r>
              <a:rPr lang="en-US" sz="2800" dirty="0" err="1" smtClean="0">
                <a:latin typeface="Cambria" panose="02040503050406030204" pitchFamily="18" charset="0"/>
              </a:rPr>
              <a:t>Channa</a:t>
            </a:r>
            <a:r>
              <a:rPr lang="en-US" sz="2800" dirty="0" smtClean="0">
                <a:latin typeface="Cambria" panose="02040503050406030204" pitchFamily="18" charset="0"/>
              </a:rPr>
              <a:t> Dal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mbria" panose="02040503050406030204" pitchFamily="18" charset="0"/>
              </a:rPr>
              <a:t>Black Gram or </a:t>
            </a:r>
            <a:r>
              <a:rPr lang="en-US" sz="2800" dirty="0" err="1" smtClean="0">
                <a:latin typeface="Cambria" panose="02040503050406030204" pitchFamily="18" charset="0"/>
              </a:rPr>
              <a:t>Urad</a:t>
            </a:r>
            <a:r>
              <a:rPr lang="en-US" sz="2800" dirty="0" smtClean="0">
                <a:latin typeface="Cambria" panose="02040503050406030204" pitchFamily="18" charset="0"/>
              </a:rPr>
              <a:t> Dal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mbria" panose="02040503050406030204" pitchFamily="18" charset="0"/>
              </a:rPr>
              <a:t>Red Lentils or </a:t>
            </a:r>
            <a:r>
              <a:rPr lang="en-US" sz="2800" dirty="0" err="1" smtClean="0">
                <a:latin typeface="Cambria" panose="02040503050406030204" pitchFamily="18" charset="0"/>
              </a:rPr>
              <a:t>Masoor</a:t>
            </a:r>
            <a:r>
              <a:rPr lang="en-US" sz="2800" dirty="0" smtClean="0">
                <a:latin typeface="Cambria" panose="02040503050406030204" pitchFamily="18" charset="0"/>
              </a:rPr>
              <a:t> Dal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mbria" panose="02040503050406030204" pitchFamily="18" charset="0"/>
              </a:rPr>
              <a:t>Horse Gram or </a:t>
            </a:r>
            <a:r>
              <a:rPr lang="en-US" sz="2800" dirty="0" err="1" smtClean="0">
                <a:latin typeface="Cambria" panose="02040503050406030204" pitchFamily="18" charset="0"/>
              </a:rPr>
              <a:t>Kulthi</a:t>
            </a:r>
            <a:r>
              <a:rPr lang="en-US" sz="2800" dirty="0" smtClean="0">
                <a:latin typeface="Cambria" panose="02040503050406030204" pitchFamily="18" charset="0"/>
              </a:rPr>
              <a:t> Dal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24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04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324" y="501112"/>
            <a:ext cx="8962612" cy="5899688"/>
          </a:xfrm>
        </p:spPr>
        <p:txBody>
          <a:bodyPr/>
          <a:lstStyle/>
          <a:p>
            <a:pPr fontAlgn="t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894808"/>
              </p:ext>
            </p:extLst>
          </p:nvPr>
        </p:nvGraphicFramePr>
        <p:xfrm>
          <a:off x="526939" y="185980"/>
          <a:ext cx="8911528" cy="6529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090"/>
                <a:gridCol w="2951219"/>
                <a:gridCol w="2951219"/>
              </a:tblGrid>
              <a:tr h="5129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mbria" panose="02040503050406030204" pitchFamily="18" charset="0"/>
                        </a:rPr>
                        <a:t>Toor</a:t>
                      </a:r>
                      <a:r>
                        <a:rPr lang="en-US" sz="2800" baseline="0" dirty="0" smtClean="0">
                          <a:latin typeface="Cambria" panose="02040503050406030204" pitchFamily="18" charset="0"/>
                        </a:rPr>
                        <a:t> Dal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mbria" panose="02040503050406030204" pitchFamily="18" charset="0"/>
                        </a:rPr>
                        <a:t>Moong</a:t>
                      </a:r>
                      <a:r>
                        <a:rPr lang="en-US" sz="2800" baseline="0" dirty="0" smtClean="0">
                          <a:latin typeface="Cambria" panose="02040503050406030204" pitchFamily="18" charset="0"/>
                        </a:rPr>
                        <a:t> Dal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mbria" panose="02040503050406030204" pitchFamily="18" charset="0"/>
                        </a:rPr>
                        <a:t>Channa</a:t>
                      </a:r>
                      <a:r>
                        <a:rPr lang="en-US" sz="2800" baseline="0" dirty="0" smtClean="0">
                          <a:latin typeface="Cambria" panose="02040503050406030204" pitchFamily="18" charset="0"/>
                        </a:rPr>
                        <a:t> Dal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8229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Split Pigeon</a:t>
                      </a:r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 Peas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Green Gram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Split Chick Peas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48781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505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50527">
                <a:tc gridSpan="3"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Cambria" panose="02040503050406030204" pitchFamily="18" charset="0"/>
                        </a:rPr>
                        <a:t>Daals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</a:rPr>
                        <a:t> are sources of complex carbohydrates, protein, fiber and vitamins.</a:t>
                      </a:r>
                      <a:endParaRPr lang="en-US" sz="3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3" y="1857374"/>
            <a:ext cx="29051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56" y="3285800"/>
            <a:ext cx="2571296" cy="188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91" y="1624011"/>
            <a:ext cx="2536825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42" y="1624011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081" y="3600283"/>
            <a:ext cx="2348162" cy="15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610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324" y="501112"/>
            <a:ext cx="8962612" cy="5899688"/>
          </a:xfrm>
        </p:spPr>
        <p:txBody>
          <a:bodyPr/>
          <a:lstStyle/>
          <a:p>
            <a:pPr fontAlgn="t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458141"/>
              </p:ext>
            </p:extLst>
          </p:nvPr>
        </p:nvGraphicFramePr>
        <p:xfrm>
          <a:off x="526939" y="185980"/>
          <a:ext cx="8911528" cy="6524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090"/>
                <a:gridCol w="2951219"/>
                <a:gridCol w="2951219"/>
              </a:tblGrid>
              <a:tr h="512963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err="1" smtClean="0">
                          <a:latin typeface="Cambria" panose="02040503050406030204" pitchFamily="18" charset="0"/>
                        </a:rPr>
                        <a:t>Urad</a:t>
                      </a:r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 Dal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anose="02040503050406030204" pitchFamily="18" charset="0"/>
                        </a:rPr>
                        <a:t>Masoor</a:t>
                      </a:r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 Dal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anose="02040503050406030204" pitchFamily="18" charset="0"/>
                        </a:rPr>
                        <a:t>Kulthi</a:t>
                      </a:r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 Dal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8229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Black Gram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Red Lentils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Horse</a:t>
                      </a:r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 Gram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48781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505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350527">
                <a:tc grid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>
                          <a:latin typeface="Cambria" panose="02040503050406030204" pitchFamily="18" charset="0"/>
                        </a:rPr>
                        <a:t>Daals</a:t>
                      </a:r>
                      <a:r>
                        <a:rPr lang="en-US" sz="3200" baseline="0" dirty="0" smtClean="0">
                          <a:latin typeface="Cambria" panose="02040503050406030204" pitchFamily="18" charset="0"/>
                        </a:rPr>
                        <a:t> are sources of complex carbohydrates, protein, fiber and vitamins.</a:t>
                      </a:r>
                      <a:endParaRPr lang="en-US" sz="3200" dirty="0" smtClean="0">
                        <a:latin typeface="Cambria" panose="020405030504060302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131" y="1749644"/>
            <a:ext cx="2382413" cy="176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143" y="1613082"/>
            <a:ext cx="1766395" cy="149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852" y="318299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77" y="1529256"/>
            <a:ext cx="2256662" cy="165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65" y="3182994"/>
            <a:ext cx="1721286" cy="172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529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67" y="376502"/>
            <a:ext cx="10802319" cy="110038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Cambria" panose="02040503050406030204" pitchFamily="18" charset="0"/>
              </a:rPr>
              <a:t>Grains –Source of Carbohydrates &amp; Vitamins</a:t>
            </a:r>
            <a:endParaRPr lang="en-US" sz="4400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420" y="1146875"/>
            <a:ext cx="9051011" cy="5470902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US" sz="2800" dirty="0" smtClean="0">
                <a:latin typeface="Cambria" panose="02040503050406030204" pitchFamily="18" charset="0"/>
              </a:rPr>
              <a:t>Unlike pulses, grains are monocots and are seeds of various grass species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mbria" panose="02040503050406030204" pitchFamily="18" charset="0"/>
              </a:rPr>
              <a:t>Rice or </a:t>
            </a:r>
            <a:r>
              <a:rPr lang="en-US" sz="2800" dirty="0" err="1" smtClean="0">
                <a:latin typeface="Cambria" panose="02040503050406030204" pitchFamily="18" charset="0"/>
              </a:rPr>
              <a:t>Chawal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mbria" panose="02040503050406030204" pitchFamily="18" charset="0"/>
              </a:rPr>
              <a:t>Wheat or </a:t>
            </a:r>
            <a:r>
              <a:rPr lang="en-US" sz="2800" dirty="0" err="1" smtClean="0">
                <a:latin typeface="Cambria" panose="02040503050406030204" pitchFamily="18" charset="0"/>
              </a:rPr>
              <a:t>Gehun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mbria" panose="02040503050406030204" pitchFamily="18" charset="0"/>
              </a:rPr>
              <a:t>Maize or </a:t>
            </a:r>
            <a:r>
              <a:rPr lang="en-US" sz="2800" dirty="0" err="1" smtClean="0">
                <a:latin typeface="Cambria" panose="02040503050406030204" pitchFamily="18" charset="0"/>
              </a:rPr>
              <a:t>Jowar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mbria" panose="02040503050406030204" pitchFamily="18" charset="0"/>
              </a:rPr>
              <a:t>Millet or </a:t>
            </a:r>
            <a:r>
              <a:rPr lang="en-US" sz="2800" dirty="0" err="1" smtClean="0">
                <a:latin typeface="Cambria" panose="02040503050406030204" pitchFamily="18" charset="0"/>
              </a:rPr>
              <a:t>Bajra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Cambria" panose="02040503050406030204" pitchFamily="18" charset="0"/>
              </a:rPr>
              <a:t>Barley or </a:t>
            </a:r>
            <a:r>
              <a:rPr lang="en-US" sz="2800" dirty="0" err="1" smtClean="0">
                <a:latin typeface="Cambria" panose="02040503050406030204" pitchFamily="18" charset="0"/>
              </a:rPr>
              <a:t>Jau</a:t>
            </a:r>
            <a:endParaRPr lang="en-US" sz="2800" dirty="0" smtClean="0">
              <a:latin typeface="Cambria" panose="02040503050406030204" pitchFamily="18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10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4062" y="249101"/>
            <a:ext cx="5362412" cy="892667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atin typeface="Cambria" panose="02040503050406030204" pitchFamily="18" charset="0"/>
              </a:rPr>
              <a:t>Rice or </a:t>
            </a:r>
            <a:r>
              <a:rPr lang="en-US" sz="6000" b="1" dirty="0" err="1" smtClean="0">
                <a:latin typeface="Cambria" panose="02040503050406030204" pitchFamily="18" charset="0"/>
              </a:rPr>
              <a:t>Chawal</a:t>
            </a:r>
            <a:endParaRPr lang="en-US" sz="6000" b="1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64" y="1316501"/>
            <a:ext cx="3585412" cy="23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3888683"/>
            <a:ext cx="3585412" cy="2378323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1960" y="2541722"/>
            <a:ext cx="5567940" cy="408126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Rice is 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normally grown as an annual 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plant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in 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tropical </a:t>
            </a: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areas. </a:t>
            </a:r>
            <a:r>
              <a:rPr lang="en-US" sz="2400" dirty="0" smtClean="0">
                <a:latin typeface="Cambria" panose="02040503050406030204" pitchFamily="18" charset="0"/>
              </a:rPr>
              <a:t>Rice </a:t>
            </a:r>
            <a:r>
              <a:rPr lang="en-US" sz="2400" dirty="0">
                <a:latin typeface="Cambria" panose="02040503050406030204" pitchFamily="18" charset="0"/>
              </a:rPr>
              <a:t>cultivation is well-suited to countries and regions with low labor costs and high rainfall, as it is labor-intensive to cultivate and requires ample water</a:t>
            </a:r>
            <a:r>
              <a:rPr lang="en-US" sz="2400" dirty="0"/>
              <a:t>. 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mbria" panose="02040503050406030204" pitchFamily="18" charset="0"/>
              </a:rPr>
              <a:t>Grown and consumed in the South and East India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91" y="249101"/>
            <a:ext cx="2846399" cy="21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8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56" y="587220"/>
            <a:ext cx="8798018" cy="940231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atin typeface="Cambria" panose="02040503050406030204" pitchFamily="18" charset="0"/>
              </a:rPr>
              <a:t>Wheat</a:t>
            </a:r>
            <a:endParaRPr lang="en-US" sz="6000" b="1" dirty="0">
              <a:latin typeface="Cambria" panose="0204050305040603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8635" y="3479558"/>
            <a:ext cx="3326717" cy="2495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53" y="-60090"/>
            <a:ext cx="5029199" cy="32198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986" y="1687354"/>
            <a:ext cx="574987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Cambria" panose="02040503050406030204" pitchFamily="18" charset="0"/>
              </a:rPr>
              <a:t>This grain is grown on more land area than any other commercial food</a:t>
            </a:r>
            <a:r>
              <a:rPr lang="en-US" sz="2200" dirty="0" smtClean="0">
                <a:latin typeface="Cambria" panose="02040503050406030204" pitchFamily="18" charset="0"/>
              </a:rPr>
              <a:t>. </a:t>
            </a:r>
            <a:r>
              <a:rPr lang="en-US" sz="2200" dirty="0">
                <a:latin typeface="Cambria" panose="02040503050406030204" pitchFamily="18" charset="0"/>
              </a:rPr>
              <a:t>World trade in wheat is greater than for all other crops </a:t>
            </a:r>
            <a:r>
              <a:rPr lang="en-US" sz="2200" dirty="0" smtClean="0">
                <a:latin typeface="Cambria" panose="02040503050406030204" pitchFamily="18" charset="0"/>
              </a:rPr>
              <a:t>combined.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Cambria" panose="02040503050406030204" pitchFamily="18" charset="0"/>
              </a:rPr>
              <a:t>Globally</a:t>
            </a:r>
            <a:r>
              <a:rPr lang="en-US" sz="2200" dirty="0">
                <a:latin typeface="Cambria" panose="02040503050406030204" pitchFamily="18" charset="0"/>
              </a:rPr>
              <a:t>, wheat is the leading source of vegetable protein in human food, having a higher protein content than other major cereals, maize (corn) or rice</a:t>
            </a:r>
            <a:r>
              <a:rPr lang="en-US" sz="2200" dirty="0" smtClean="0">
                <a:latin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 smtClean="0">
                <a:latin typeface="Cambria" panose="02040503050406030204" pitchFamily="18" charset="0"/>
              </a:rPr>
              <a:t>Chappatis</a:t>
            </a:r>
            <a:r>
              <a:rPr lang="en-US" sz="2200" dirty="0" smtClean="0">
                <a:latin typeface="Cambria" panose="02040503050406030204" pitchFamily="18" charset="0"/>
              </a:rPr>
              <a:t>, </a:t>
            </a:r>
            <a:r>
              <a:rPr lang="en-US" sz="2200" dirty="0" err="1" smtClean="0">
                <a:latin typeface="Cambria" panose="02040503050406030204" pitchFamily="18" charset="0"/>
              </a:rPr>
              <a:t>puris</a:t>
            </a:r>
            <a:r>
              <a:rPr lang="en-US" sz="2200" dirty="0" smtClean="0">
                <a:latin typeface="Cambria" panose="02040503050406030204" pitchFamily="18" charset="0"/>
              </a:rPr>
              <a:t> are made with wheat flour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 smtClean="0">
                <a:latin typeface="Cambria" panose="02040503050406030204" pitchFamily="18" charset="0"/>
              </a:rPr>
              <a:t>Sooji</a:t>
            </a:r>
            <a:r>
              <a:rPr lang="en-US" sz="2200" dirty="0" smtClean="0">
                <a:latin typeface="Cambria" panose="02040503050406030204" pitchFamily="18" charset="0"/>
              </a:rPr>
              <a:t> is coarsely milled wheat</a:t>
            </a:r>
            <a:endParaRPr lang="en-US" sz="2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929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352525"/>
            <a:ext cx="8823127" cy="859762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atin typeface="Cambria" panose="02040503050406030204" pitchFamily="18" charset="0"/>
              </a:rPr>
              <a:t>Maize or </a:t>
            </a:r>
            <a:r>
              <a:rPr lang="en-US" sz="6000" b="1" dirty="0" err="1" smtClean="0">
                <a:latin typeface="Cambria" panose="02040503050406030204" pitchFamily="18" charset="0"/>
              </a:rPr>
              <a:t>Jowar</a:t>
            </a:r>
            <a:endParaRPr lang="en-US" sz="6000" b="1" dirty="0"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960" y="1472339"/>
            <a:ext cx="3619500" cy="4572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5912" y="1472339"/>
            <a:ext cx="4943959" cy="491463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Cambria" panose="02040503050406030204" pitchFamily="18" charset="0"/>
              </a:rPr>
              <a:t>Known as corn in English speaking countries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Cambria" panose="02040503050406030204" pitchFamily="18" charset="0"/>
              </a:rPr>
              <a:t>Corn flour is used to make </a:t>
            </a:r>
            <a:r>
              <a:rPr lang="en-US" sz="2800" dirty="0" err="1" smtClean="0">
                <a:latin typeface="Cambria" panose="02040503050406030204" pitchFamily="18" charset="0"/>
              </a:rPr>
              <a:t>rotis</a:t>
            </a:r>
            <a:r>
              <a:rPr lang="en-US" sz="2800" dirty="0" smtClean="0">
                <a:latin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57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latin typeface="Cambria" panose="02040503050406030204" pitchFamily="18" charset="0"/>
              </a:rPr>
              <a:t>Millet or </a:t>
            </a:r>
            <a:r>
              <a:rPr lang="en-US" sz="6000" b="1" dirty="0" err="1" smtClean="0">
                <a:latin typeface="Cambria" panose="02040503050406030204" pitchFamily="18" charset="0"/>
              </a:rPr>
              <a:t>Bajra</a:t>
            </a:r>
            <a:endParaRPr lang="en-US" sz="60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51309"/>
            <a:ext cx="3956659" cy="472698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Cambria" panose="02040503050406030204" pitchFamily="18" charset="0"/>
              </a:rPr>
              <a:t>Grown mostly in parts of Africa and South Asia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ambria" panose="02040503050406030204" pitchFamily="18" charset="0"/>
              </a:rPr>
              <a:t>Considered the healthiest of grains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latin typeface="Cambria" panose="02040503050406030204" pitchFamily="18" charset="0"/>
              </a:rPr>
              <a:t>Bajra</a:t>
            </a:r>
            <a:r>
              <a:rPr lang="en-US" sz="2400" dirty="0" smtClean="0">
                <a:latin typeface="Cambria" panose="02040503050406030204" pitchFamily="18" charset="0"/>
              </a:rPr>
              <a:t> flour is used to prepare </a:t>
            </a:r>
            <a:r>
              <a:rPr lang="en-US" sz="2400" dirty="0" err="1" smtClean="0">
                <a:latin typeface="Cambria" panose="02040503050406030204" pitchFamily="18" charset="0"/>
              </a:rPr>
              <a:t>rotis</a:t>
            </a:r>
            <a:r>
              <a:rPr lang="en-US" sz="2400" dirty="0" smtClean="0">
                <a:latin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</a:rPr>
              <a:t>idlis</a:t>
            </a:r>
            <a:r>
              <a:rPr lang="en-US" sz="2400" dirty="0" smtClean="0">
                <a:latin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</a:rPr>
              <a:t>dosas</a:t>
            </a:r>
            <a:r>
              <a:rPr lang="en-US" sz="2400" dirty="0" smtClean="0">
                <a:latin typeface="Cambria" panose="02040503050406030204" pitchFamily="18" charset="0"/>
              </a:rPr>
              <a:t> and other dishes.</a:t>
            </a:r>
            <a:endParaRPr lang="en-US" sz="2400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12" y="2160590"/>
            <a:ext cx="4836172" cy="25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84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09234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Cambria" panose="02040503050406030204" pitchFamily="18" charset="0"/>
              </a:rPr>
              <a:t>Barley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926" y="1698639"/>
            <a:ext cx="4236167" cy="27958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8818" y="5021451"/>
            <a:ext cx="6498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Cambria" panose="02040503050406030204" pitchFamily="18" charset="0"/>
              </a:rPr>
              <a:t>Hearty grain used in various parts of the world – looks similar to wheat.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Cambria" panose="02040503050406030204" pitchFamily="18" charset="0"/>
              </a:rPr>
              <a:t>(Not a very commonly used grain in India)</a:t>
            </a:r>
            <a:endParaRPr 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827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48719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ambria" panose="02040503050406030204" pitchFamily="18" charset="0"/>
              </a:rPr>
              <a:t>SPICES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444" y="1968284"/>
            <a:ext cx="8762558" cy="407605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mbria" panose="02040503050406030204" pitchFamily="18" charset="0"/>
              </a:rPr>
              <a:t>Popular </a:t>
            </a:r>
            <a:r>
              <a:rPr lang="en-US" sz="2400" b="1" dirty="0">
                <a:latin typeface="Cambria" panose="02040503050406030204" pitchFamily="18" charset="0"/>
              </a:rPr>
              <a:t>spices</a:t>
            </a:r>
            <a:r>
              <a:rPr lang="en-US" sz="2400" dirty="0">
                <a:latin typeface="Cambria" panose="02040503050406030204" pitchFamily="18" charset="0"/>
              </a:rPr>
              <a:t> come from berries (peppercorns), </a:t>
            </a:r>
            <a:r>
              <a:rPr lang="en-US" sz="2400" b="1" dirty="0">
                <a:latin typeface="Cambria" panose="02040503050406030204" pitchFamily="18" charset="0"/>
              </a:rPr>
              <a:t>roots</a:t>
            </a:r>
            <a:r>
              <a:rPr lang="en-US" sz="2400" dirty="0">
                <a:latin typeface="Cambria" panose="02040503050406030204" pitchFamily="18" charset="0"/>
              </a:rPr>
              <a:t> (ginger), </a:t>
            </a:r>
            <a:r>
              <a:rPr lang="en-US" sz="2400" b="1" dirty="0" smtClean="0">
                <a:latin typeface="Cambria" panose="02040503050406030204" pitchFamily="18" charset="0"/>
              </a:rPr>
              <a:t>seeds </a:t>
            </a:r>
            <a:r>
              <a:rPr lang="en-US" sz="2400" dirty="0" smtClean="0">
                <a:latin typeface="Cambria" panose="02040503050406030204" pitchFamily="18" charset="0"/>
              </a:rPr>
              <a:t>(cumin, coriander etc.)</a:t>
            </a:r>
            <a:r>
              <a:rPr lang="en-US" sz="2400" b="1" dirty="0" smtClean="0">
                <a:latin typeface="Cambria" panose="02040503050406030204" pitchFamily="18" charset="0"/>
              </a:rPr>
              <a:t>, bark </a:t>
            </a:r>
            <a:r>
              <a:rPr lang="en-US" sz="2400" dirty="0" smtClean="0">
                <a:latin typeface="Cambria" panose="02040503050406030204" pitchFamily="18" charset="0"/>
              </a:rPr>
              <a:t>(cinnamon) </a:t>
            </a:r>
            <a:r>
              <a:rPr lang="en-US" sz="2400" b="1" dirty="0">
                <a:latin typeface="Cambria" panose="02040503050406030204" pitchFamily="18" charset="0"/>
              </a:rPr>
              <a:t>flower</a:t>
            </a:r>
            <a:r>
              <a:rPr lang="en-US" sz="2400" dirty="0">
                <a:latin typeface="Cambria" panose="02040503050406030204" pitchFamily="18" charset="0"/>
              </a:rPr>
              <a:t> buds (cloves) or even the </a:t>
            </a:r>
            <a:r>
              <a:rPr lang="en-US" sz="2400" b="1" dirty="0">
                <a:latin typeface="Cambria" panose="02040503050406030204" pitchFamily="18" charset="0"/>
              </a:rPr>
              <a:t>stamen</a:t>
            </a:r>
            <a:r>
              <a:rPr lang="en-US" sz="2400" dirty="0">
                <a:latin typeface="Cambria" panose="02040503050406030204" pitchFamily="18" charset="0"/>
              </a:rPr>
              <a:t> of </a:t>
            </a:r>
            <a:r>
              <a:rPr lang="en-US" sz="2400" b="1" dirty="0">
                <a:latin typeface="Cambria" panose="02040503050406030204" pitchFamily="18" charset="0"/>
              </a:rPr>
              <a:t>flowers</a:t>
            </a:r>
            <a:r>
              <a:rPr lang="en-US" sz="2400" dirty="0">
                <a:latin typeface="Cambria" panose="02040503050406030204" pitchFamily="18" charset="0"/>
              </a:rPr>
              <a:t> (saffron</a:t>
            </a:r>
            <a:r>
              <a:rPr lang="en-US" sz="2400" dirty="0" smtClean="0">
                <a:latin typeface="Cambria" panose="020405030504060302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Cambria" panose="02040503050406030204" pitchFamily="18" charset="0"/>
              </a:rPr>
              <a:t> </a:t>
            </a:r>
            <a:r>
              <a:rPr lang="en-US" sz="2400" i="1" dirty="0">
                <a:latin typeface="Cambria" panose="02040503050406030204" pitchFamily="18" charset="0"/>
              </a:rPr>
              <a:t>Curry is actually a summary name for a collection of spices. </a:t>
            </a:r>
            <a:r>
              <a:rPr lang="en-US" sz="2400" dirty="0">
                <a:latin typeface="Cambria" panose="02040503050406030204" pitchFamily="18" charset="0"/>
              </a:rPr>
              <a:t>It is a combination of natural herbs like turmeric, cardamom, ginger, coriander, cumin, black pepper, chili pepper, cloves, fenugreek, fennel, etc.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0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4" y="309966"/>
            <a:ext cx="10802319" cy="110038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Cambria" panose="02040503050406030204" pitchFamily="18" charset="0"/>
              </a:rPr>
              <a:t>SPICES </a:t>
            </a:r>
            <a:r>
              <a:rPr lang="en-US" sz="4400" dirty="0" smtClean="0">
                <a:latin typeface="Cambria" panose="02040503050406030204" pitchFamily="18" charset="0"/>
              </a:rPr>
              <a:t>- </a:t>
            </a:r>
            <a:r>
              <a:rPr lang="en-US" sz="3200" dirty="0" smtClean="0">
                <a:latin typeface="Cambria" panose="02040503050406030204" pitchFamily="18" charset="0"/>
              </a:rPr>
              <a:t>C</a:t>
            </a:r>
            <a:r>
              <a:rPr lang="en-US" sz="3200" dirty="0" smtClean="0">
                <a:latin typeface="Cambria" panose="02040503050406030204" pitchFamily="18" charset="0"/>
              </a:rPr>
              <a:t>ommonly </a:t>
            </a:r>
            <a:r>
              <a:rPr lang="en-US" sz="3200" dirty="0" smtClean="0">
                <a:latin typeface="Cambria" panose="02040503050406030204" pitchFamily="18" charset="0"/>
              </a:rPr>
              <a:t>used in Indian </a:t>
            </a:r>
            <a:r>
              <a:rPr lang="en-US" sz="3200" dirty="0" smtClean="0">
                <a:latin typeface="Cambria" panose="02040503050406030204" pitchFamily="18" charset="0"/>
              </a:rPr>
              <a:t>Cooking 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61" y="1410346"/>
            <a:ext cx="9009108" cy="5377912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 smtClean="0">
              <a:latin typeface="Cambria" panose="020405030504060302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41869"/>
              </p:ext>
            </p:extLst>
          </p:nvPr>
        </p:nvGraphicFramePr>
        <p:xfrm>
          <a:off x="335512" y="1410346"/>
          <a:ext cx="9102957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0160"/>
                <a:gridCol w="4562797"/>
              </a:tblGrid>
              <a:tr h="4575645">
                <a:tc>
                  <a:txBody>
                    <a:bodyPr/>
                    <a:lstStyle/>
                    <a:p>
                      <a:pPr marL="279400" lvl="1" indent="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Cumin Seeds or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Jeera</a:t>
                      </a:r>
                      <a:endParaRPr lang="en-US" sz="24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279400" lvl="1" indent="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Coriander Seeds or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Dhania</a:t>
                      </a:r>
                      <a:endParaRPr lang="en-US" sz="24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279400" lvl="1" indent="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Mustard Seeds or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Rayi</a:t>
                      </a:r>
                      <a:endParaRPr lang="en-US" sz="24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279400" lvl="1" indent="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Fenugreek Seeds or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Methi</a:t>
                      </a: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marL="279400" lvl="1" indent="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Fennel Seeds or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Saunf</a:t>
                      </a:r>
                      <a:endParaRPr lang="en-US" sz="24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279400" lvl="1" indent="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Poppy Seeds or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Khus</a:t>
                      </a: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Khus</a:t>
                      </a:r>
                      <a:endParaRPr lang="en-US" sz="24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279400" lvl="1" indent="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Cinnamon or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Dalchini</a:t>
                      </a: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marL="279400" lvl="1" indent="0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Cloves or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Lavang</a:t>
                      </a:r>
                      <a:endParaRPr lang="en-US" sz="24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  <a:p>
                      <a:endParaRPr lang="en-US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endParaRPr lang="en-US" dirty="0" smtClean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  <a:p>
                      <a:pPr marL="457200" lvl="1" indent="-287338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Black Pepper or Kali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Mirch</a:t>
                      </a:r>
                      <a:endParaRPr lang="en-US" sz="24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457200" lvl="1" indent="-287338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Turmeric or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Haldi</a:t>
                      </a: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marL="457200" lvl="1" indent="-287338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Asafetida or </a:t>
                      </a:r>
                      <a:r>
                        <a:rPr lang="en-US" sz="2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</a:rPr>
                        <a:t>Hing</a:t>
                      </a:r>
                      <a:endParaRPr lang="en-US" dirty="0" smtClean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  <a:p>
                      <a:pPr marL="457200" lvl="1" indent="-285750" algn="l" defTabSz="4572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Chili or </a:t>
                      </a:r>
                      <a:r>
                        <a:rPr lang="en-US" sz="2400" b="1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Mirchi</a:t>
                      </a:r>
                      <a:endParaRPr lang="en-US" sz="2400" b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marL="457200" lvl="1" indent="-285750" algn="l" defTabSz="4572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Saffron or </a:t>
                      </a:r>
                      <a:r>
                        <a:rPr lang="en-US" sz="2400" b="1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Kesar</a:t>
                      </a:r>
                      <a:endParaRPr lang="en-US" sz="2400" b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marL="457200" lvl="1" indent="-285750" algn="l" defTabSz="4572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v"/>
                      </a:pPr>
                      <a:r>
                        <a:rPr lang="en-US" sz="2400" b="1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Cardamom or </a:t>
                      </a:r>
                      <a:r>
                        <a:rPr lang="en-US" sz="2400" b="1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Elaichi</a:t>
                      </a:r>
                      <a:endParaRPr lang="en-US" sz="2400" b="1" kern="12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v"/>
                      </a:pPr>
                      <a:endParaRPr lang="en-US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28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8745635" cy="5729207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037550"/>
              </p:ext>
            </p:extLst>
          </p:nvPr>
        </p:nvGraphicFramePr>
        <p:xfrm>
          <a:off x="604433" y="185980"/>
          <a:ext cx="8920422" cy="6338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2069"/>
                <a:gridCol w="4968353"/>
              </a:tblGrid>
              <a:tr h="6037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mbria" panose="02040503050406030204" pitchFamily="18" charset="0"/>
                        </a:rPr>
                        <a:t>Jeera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mbria" panose="02040503050406030204" pitchFamily="18" charset="0"/>
                        </a:rPr>
                        <a:t>Dhania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60373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mbria" panose="02040503050406030204" pitchFamily="18" charset="0"/>
                        </a:rPr>
                        <a:t>Cumin</a:t>
                      </a:r>
                      <a:r>
                        <a:rPr lang="en-US" sz="2800" baseline="0" dirty="0" smtClean="0">
                          <a:latin typeface="Cambria" panose="02040503050406030204" pitchFamily="18" charset="0"/>
                        </a:rPr>
                        <a:t> Seeds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mbria" panose="02040503050406030204" pitchFamily="18" charset="0"/>
                        </a:rPr>
                        <a:t>Coriander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706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5155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Nutty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peppery flavor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Pleasantly sweet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flavor with a lemony note</a:t>
                      </a:r>
                    </a:p>
                    <a:p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Both the herb (cilantro) and seeds are used 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157287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Aids digestion and helps relieve nausea and diarrhea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Also used as a cold remedy due to its antiseptic properties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Aids digestion;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used to ease migraines and as a medicine for cold.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Also used to clear the body of any mercury or lead contamination.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87" y="1424731"/>
            <a:ext cx="3060525" cy="230648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565" y="1424731"/>
            <a:ext cx="2707357" cy="1792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22" y="1626840"/>
            <a:ext cx="2086046" cy="138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77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324" y="501112"/>
            <a:ext cx="8962612" cy="5899688"/>
          </a:xfrm>
        </p:spPr>
        <p:txBody>
          <a:bodyPr/>
          <a:lstStyle/>
          <a:p>
            <a:pPr fontAlgn="t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1843"/>
              </p:ext>
            </p:extLst>
          </p:nvPr>
        </p:nvGraphicFramePr>
        <p:xfrm>
          <a:off x="526939" y="185980"/>
          <a:ext cx="8803040" cy="6371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1520"/>
                <a:gridCol w="4401520"/>
              </a:tblGrid>
              <a:tr h="5587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anose="02040503050406030204" pitchFamily="18" charset="0"/>
                        </a:rPr>
                        <a:t>Rayi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anose="02040503050406030204" pitchFamily="18" charset="0"/>
                        </a:rPr>
                        <a:t>Methi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587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Mustard</a:t>
                      </a:r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 Seeds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Fenugreek</a:t>
                      </a:r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 Seeds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7098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163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Peppery taste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(yellow mustard is not 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normally used in Indian cooking)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r>
                        <a:rPr lang="en-US" sz="2200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harp, pungent and bitter taste</a:t>
                      </a:r>
                    </a:p>
                  </a:txBody>
                  <a:tcPr/>
                </a:tc>
              </a:tr>
              <a:tr h="147107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/>
                        <a:t>Increases appetite;</a:t>
                      </a:r>
                      <a:r>
                        <a:rPr lang="en-US" sz="2000" baseline="0" dirty="0" smtClean="0"/>
                        <a:t> mustard oil is used to cure common cold, joint pains, and arthritis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>
                          <a:latin typeface="Cambria" panose="02040503050406030204" pitchFamily="18" charset="0"/>
                        </a:rPr>
                        <a:t>Aids digestion; used</a:t>
                      </a:r>
                      <a:r>
                        <a:rPr lang="en-US" sz="2200" baseline="0" dirty="0" smtClean="0">
                          <a:latin typeface="Cambria" panose="02040503050406030204" pitchFamily="18" charset="0"/>
                        </a:rPr>
                        <a:t> to relieve pains/cramps and reduce fever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200" baseline="0" dirty="0" smtClean="0">
                          <a:latin typeface="Cambria" panose="02040503050406030204" pitchFamily="18" charset="0"/>
                        </a:rPr>
                        <a:t>Also, used to treat diabetes</a:t>
                      </a:r>
                      <a:endParaRPr lang="en-US" sz="22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888" y="1414847"/>
            <a:ext cx="2789696" cy="2116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857" y="1474368"/>
            <a:ext cx="3084237" cy="20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1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324" y="501112"/>
            <a:ext cx="8962612" cy="5899688"/>
          </a:xfrm>
        </p:spPr>
        <p:txBody>
          <a:bodyPr/>
          <a:lstStyle/>
          <a:p>
            <a:pPr fontAlgn="t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052875"/>
              </p:ext>
            </p:extLst>
          </p:nvPr>
        </p:nvGraphicFramePr>
        <p:xfrm>
          <a:off x="526939" y="185980"/>
          <a:ext cx="8803040" cy="6214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1520"/>
                <a:gridCol w="4401520"/>
              </a:tblGrid>
              <a:tr h="569243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err="1" smtClean="0">
                          <a:latin typeface="Cambria" panose="02040503050406030204" pitchFamily="18" charset="0"/>
                        </a:rPr>
                        <a:t>Saunf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err="1" smtClean="0">
                          <a:latin typeface="Cambria" panose="02040503050406030204" pitchFamily="18" charset="0"/>
                        </a:rPr>
                        <a:t>Khus</a:t>
                      </a:r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anose="02040503050406030204" pitchFamily="18" charset="0"/>
                        </a:rPr>
                        <a:t>Khus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69243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Fennel Seeds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Poppy</a:t>
                      </a:r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 Seeds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5362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0414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Licorice taste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-</a:t>
                      </a:r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 can be chewed raw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Used as a mouth freshener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and an after dinner digestive stimulant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Nutty and pleasant in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taste</a:t>
                      </a:r>
                    </a:p>
                    <a:p>
                      <a:pPr algn="ctr"/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149870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Reduces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indigestion and bloating; used to treat upset stomach</a:t>
                      </a:r>
                    </a:p>
                    <a:p>
                      <a:pPr marL="285750" indent="-285750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Also, said to improve eyesight; used to treat glaucoma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Used as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a sedative and to treat blood pressure and cholesterol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Also used to treat itches and skin conditions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148" y="1265242"/>
            <a:ext cx="3050893" cy="2314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805" y="1400012"/>
            <a:ext cx="2599344" cy="21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72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324" y="501112"/>
            <a:ext cx="8962612" cy="5899688"/>
          </a:xfrm>
        </p:spPr>
        <p:txBody>
          <a:bodyPr/>
          <a:lstStyle/>
          <a:p>
            <a:pPr fontAlgn="t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310897"/>
              </p:ext>
            </p:extLst>
          </p:nvPr>
        </p:nvGraphicFramePr>
        <p:xfrm>
          <a:off x="580941" y="114699"/>
          <a:ext cx="8911528" cy="6657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090"/>
                <a:gridCol w="2951219"/>
                <a:gridCol w="2951219"/>
              </a:tblGrid>
              <a:tr h="51954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anose="02040503050406030204" pitchFamily="18" charset="0"/>
                        </a:rPr>
                        <a:t>Dalchini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ambria" panose="02040503050406030204" pitchFamily="18" charset="0"/>
                        </a:rPr>
                        <a:t>Lavang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Kali</a:t>
                      </a:r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Cambria" panose="02040503050406030204" pitchFamily="18" charset="0"/>
                        </a:rPr>
                        <a:t>Mirch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478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Cinnamon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(Bark)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Cloves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(Flower Bud)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Pepper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(Berry)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2468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53207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Sweet, woody fragrance and a spicy/warm taste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Cloves have a strong, spicy flavor with a warm taste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Mildly spicy flavor; native to India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314920"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Used to help relieve muscle spasms, vomiting, diarrhea, infections, the common cold, and loss of appetite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Cambria" panose="02040503050406030204" pitchFamily="18" charset="0"/>
                        </a:rPr>
                        <a:t>Used to relieve stomach</a:t>
                      </a:r>
                      <a:r>
                        <a:rPr lang="en-US" baseline="0" dirty="0" smtClean="0">
                          <a:latin typeface="Cambria" panose="02040503050406030204" pitchFamily="18" charset="0"/>
                        </a:rPr>
                        <a:t> upsets, vomiting &amp; diarrhea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Cambria" panose="02040503050406030204" pitchFamily="18" charset="0"/>
                        </a:rPr>
                        <a:t>Cloves or clove oil is a commonly used remedy for tooth pain; also used to sooth skin burns and irritations.</a:t>
                      </a:r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latin typeface="Cambria" panose="02040503050406030204" pitchFamily="18" charset="0"/>
                        </a:rPr>
                        <a:t>Used to reduce headaches, joint pain and </a:t>
                      </a:r>
                      <a:r>
                        <a:rPr lang="en-US" sz="1800" dirty="0" smtClean="0">
                          <a:latin typeface="Cambria" panose="02040503050406030204" pitchFamily="18" charset="0"/>
                        </a:rPr>
                        <a:t>toothaches;</a:t>
                      </a:r>
                      <a:r>
                        <a:rPr lang="en-US" sz="18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Cambria" panose="02040503050406030204" pitchFamily="18" charset="0"/>
                        </a:rPr>
                        <a:t>reduces</a:t>
                      </a:r>
                      <a:r>
                        <a:rPr lang="en-US" sz="1800" baseline="0" dirty="0" smtClean="0">
                          <a:latin typeface="Cambria" panose="02040503050406030204" pitchFamily="18" charset="0"/>
                        </a:rPr>
                        <a:t> indigestion, insomnia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smtClean="0">
                          <a:latin typeface="Cambria" panose="02040503050406030204" pitchFamily="18" charset="0"/>
                        </a:rPr>
                        <a:t>Also </a:t>
                      </a:r>
                      <a:r>
                        <a:rPr lang="en-US" sz="1800" dirty="0" smtClean="0">
                          <a:latin typeface="Cambria" panose="02040503050406030204" pitchFamily="18" charset="0"/>
                        </a:rPr>
                        <a:t>used to treat insect </a:t>
                      </a:r>
                      <a:r>
                        <a:rPr lang="en-US" sz="1800" dirty="0" smtClean="0">
                          <a:latin typeface="Cambria" panose="02040503050406030204" pitchFamily="18" charset="0"/>
                        </a:rPr>
                        <a:t>bites</a:t>
                      </a:r>
                      <a:r>
                        <a:rPr lang="en-US" sz="1800" baseline="0" dirty="0" smtClean="0">
                          <a:latin typeface="Cambria" panose="02040503050406030204" pitchFamily="18" charset="0"/>
                        </a:rPr>
                        <a:t> and </a:t>
                      </a:r>
                      <a:r>
                        <a:rPr lang="en-US" sz="1800" baseline="0" dirty="0" smtClean="0">
                          <a:latin typeface="Cambria" panose="02040503050406030204" pitchFamily="18" charset="0"/>
                        </a:rPr>
                        <a:t>sunburn</a:t>
                      </a:r>
                      <a:endParaRPr lang="en-US" sz="1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06" y="1498168"/>
            <a:ext cx="2913683" cy="2185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005" y="1409024"/>
            <a:ext cx="2371240" cy="2274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61" y="1498168"/>
            <a:ext cx="2848859" cy="167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85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324" y="501112"/>
            <a:ext cx="8962612" cy="5899688"/>
          </a:xfrm>
        </p:spPr>
        <p:txBody>
          <a:bodyPr/>
          <a:lstStyle/>
          <a:p>
            <a:pPr fontAlgn="t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265857"/>
              </p:ext>
            </p:extLst>
          </p:nvPr>
        </p:nvGraphicFramePr>
        <p:xfrm>
          <a:off x="526939" y="185980"/>
          <a:ext cx="8803040" cy="6450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1520"/>
                <a:gridCol w="4401520"/>
              </a:tblGrid>
              <a:tr h="5129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Cambria" panose="02040503050406030204" pitchFamily="18" charset="0"/>
                        </a:rPr>
                        <a:t>Elaichi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latin typeface="Cambria" panose="02040503050406030204" pitchFamily="18" charset="0"/>
                        </a:rPr>
                        <a:t>Kesar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819889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Cardamom</a:t>
                      </a:r>
                    </a:p>
                    <a:p>
                      <a:pPr algn="ctr"/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Saffron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(Stamen)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4878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49730">
                <a:tc>
                  <a:txBody>
                    <a:bodyPr/>
                    <a:lstStyle/>
                    <a:p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Cardamom has a strong taste and has an intense aroma. When chewed, it has a coolness similar to mint.</a:t>
                      </a:r>
                      <a:endParaRPr lang="en-US" sz="2000" kern="1200" baseline="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Adds color and aroma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to food. (used in many Indian sweets; also used in Mediterranean cooking)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135053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Cambria" panose="02040503050406030204" pitchFamily="18" charset="0"/>
                        </a:rPr>
                        <a:t>Used to treat tooth and gum</a:t>
                      </a:r>
                      <a:r>
                        <a:rPr lang="en-US" baseline="0" dirty="0" smtClean="0">
                          <a:latin typeface="Cambria" panose="02040503050406030204" pitchFamily="18" charset="0"/>
                        </a:rPr>
                        <a:t> disease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Cambria" panose="02040503050406030204" pitchFamily="18" charset="0"/>
                        </a:rPr>
                        <a:t>Helps relive nausea and indigestion</a:t>
                      </a:r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Helps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with complexion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Acts on the nervous system; used as a sedative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Lowers blood pressure and stimulates respiration</a:t>
                      </a:r>
                      <a:endParaRPr lang="en-US" sz="20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961" y="1890793"/>
            <a:ext cx="2793570" cy="1862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061" y="1580827"/>
            <a:ext cx="2639502" cy="226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38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324" y="501112"/>
            <a:ext cx="8962612" cy="5899688"/>
          </a:xfrm>
        </p:spPr>
        <p:txBody>
          <a:bodyPr/>
          <a:lstStyle/>
          <a:p>
            <a:pPr fontAlgn="t"/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128020"/>
              </p:ext>
            </p:extLst>
          </p:nvPr>
        </p:nvGraphicFramePr>
        <p:xfrm>
          <a:off x="526939" y="185980"/>
          <a:ext cx="8803040" cy="6516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1520"/>
                <a:gridCol w="4401520"/>
              </a:tblGrid>
              <a:tr h="512965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latin typeface="Cambria" panose="02040503050406030204" pitchFamily="18" charset="0"/>
                        </a:rPr>
                        <a:t>Haldi</a:t>
                      </a:r>
                      <a:r>
                        <a:rPr lang="en-US" sz="28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latin typeface="Cambria" panose="02040503050406030204" pitchFamily="18" charset="0"/>
                        </a:rPr>
                        <a:t>Hing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512965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Turmeric</a:t>
                      </a:r>
                    </a:p>
                    <a:p>
                      <a:pPr algn="ctr"/>
                      <a:r>
                        <a:rPr lang="en-US" sz="2400" baseline="0" dirty="0" smtClean="0">
                          <a:latin typeface="Cambria" panose="02040503050406030204" pitchFamily="18" charset="0"/>
                        </a:rPr>
                        <a:t>(Root)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Asafetida</a:t>
                      </a:r>
                    </a:p>
                    <a:p>
                      <a:pPr algn="ctr"/>
                      <a:r>
                        <a:rPr lang="en-US" sz="2400" dirty="0" smtClean="0">
                          <a:latin typeface="Cambria" panose="02040503050406030204" pitchFamily="18" charset="0"/>
                        </a:rPr>
                        <a:t>(Resin)</a:t>
                      </a: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</a:tr>
              <a:tr h="24878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497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mbria" panose="02040503050406030204" pitchFamily="18" charset="0"/>
                        </a:rPr>
                        <a:t>Strong</a:t>
                      </a:r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 and unique (fetid) smell</a:t>
                      </a:r>
                    </a:p>
                    <a:p>
                      <a:pPr algn="ctr"/>
                      <a:r>
                        <a:rPr lang="en-US" sz="2000" baseline="0" dirty="0" smtClean="0">
                          <a:latin typeface="Cambria" panose="02040503050406030204" pitchFamily="18" charset="0"/>
                        </a:rPr>
                        <a:t>(used to flavor vegetarian food)</a:t>
                      </a:r>
                    </a:p>
                  </a:txBody>
                  <a:tcPr/>
                </a:tc>
              </a:tr>
              <a:tr h="135053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 smtClean="0">
                          <a:latin typeface="Cambria" panose="02040503050406030204" pitchFamily="18" charset="0"/>
                        </a:rPr>
                        <a:t>Used as an anti-inflammatory</a:t>
                      </a:r>
                      <a:r>
                        <a:rPr lang="en-US" baseline="0" dirty="0" smtClean="0">
                          <a:latin typeface="Cambria" panose="02040503050406030204" pitchFamily="18" charset="0"/>
                        </a:rPr>
                        <a:t> and antiseptic; used to treat infections and arthritis pains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aseline="0" dirty="0" smtClean="0">
                          <a:latin typeface="Cambria" panose="02040503050406030204" pitchFamily="18" charset="0"/>
                        </a:rPr>
                        <a:t>Recently found to slow the growth of cancer cells; also, used to treat Alzheimer’s and multiple </a:t>
                      </a:r>
                      <a:r>
                        <a:rPr lang="en-US" baseline="0" dirty="0" smtClean="0">
                          <a:latin typeface="Cambria" panose="02040503050406030204" pitchFamily="18" charset="0"/>
                        </a:rPr>
                        <a:t>sclerosis.</a:t>
                      </a:r>
                      <a:endParaRPr lang="en-US" dirty="0">
                        <a:latin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Used a digestive aid</a:t>
                      </a: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Has antimicrobial properties</a:t>
                      </a:r>
                    </a:p>
                    <a:p>
                      <a:pPr marL="28575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Used to treat asthma and chronic bronchitis</a:t>
                      </a:r>
                      <a:endParaRPr lang="en-US" sz="2000" kern="1200" baseline="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094" y="1447396"/>
            <a:ext cx="2642894" cy="1412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754" y="2740468"/>
            <a:ext cx="2570234" cy="2131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917" y="1642268"/>
            <a:ext cx="4082468" cy="216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949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3522</TotalTime>
  <Words>1049</Words>
  <Application>Microsoft Office PowerPoint</Application>
  <PresentationFormat>Widescreen</PresentationFormat>
  <Paragraphs>155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Arabic Typesetting</vt:lpstr>
      <vt:lpstr>Arial</vt:lpstr>
      <vt:lpstr>Cambria</vt:lpstr>
      <vt:lpstr>Castellar</vt:lpstr>
      <vt:lpstr>Trebuchet MS</vt:lpstr>
      <vt:lpstr>Wingdings</vt:lpstr>
      <vt:lpstr>Wingdings 3</vt:lpstr>
      <vt:lpstr>Facet</vt:lpstr>
      <vt:lpstr>Spices, Pulses &amp; Grains</vt:lpstr>
      <vt:lpstr>SPICES</vt:lpstr>
      <vt:lpstr>SPICES - Commonly used in Indian Cooking </vt:lpstr>
      <vt:lpstr>   </vt:lpstr>
      <vt:lpstr> </vt:lpstr>
      <vt:lpstr> </vt:lpstr>
      <vt:lpstr> </vt:lpstr>
      <vt:lpstr> </vt:lpstr>
      <vt:lpstr> </vt:lpstr>
      <vt:lpstr> </vt:lpstr>
      <vt:lpstr>Pulses/Legumes/Daals</vt:lpstr>
      <vt:lpstr> </vt:lpstr>
      <vt:lpstr> </vt:lpstr>
      <vt:lpstr>Grains –Source of Carbohydrates &amp; Vitamins</vt:lpstr>
      <vt:lpstr>Rice or Chawal</vt:lpstr>
      <vt:lpstr>Wheat</vt:lpstr>
      <vt:lpstr>Maize or Jowar</vt:lpstr>
      <vt:lpstr>Millet or Bajra</vt:lpstr>
      <vt:lpstr>Barley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Spices, Pulses &amp; Grains</dc:title>
  <dc:creator>Surekha Prasad</dc:creator>
  <cp:lastModifiedBy>Surekha Prasad</cp:lastModifiedBy>
  <cp:revision>48</cp:revision>
  <dcterms:created xsi:type="dcterms:W3CDTF">2015-07-14T01:06:00Z</dcterms:created>
  <dcterms:modified xsi:type="dcterms:W3CDTF">2015-07-18T03:27:54Z</dcterms:modified>
</cp:coreProperties>
</file>