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sldIdLst>
    <p:sldId id="256" r:id="rId2"/>
    <p:sldId id="257" r:id="rId3"/>
    <p:sldId id="258" r:id="rId4"/>
    <p:sldId id="259" r:id="rId5"/>
    <p:sldId id="309" r:id="rId6"/>
    <p:sldId id="310" r:id="rId7"/>
    <p:sldId id="266" r:id="rId8"/>
    <p:sldId id="268" r:id="rId9"/>
    <p:sldId id="260" r:id="rId10"/>
    <p:sldId id="261" r:id="rId11"/>
    <p:sldId id="262" r:id="rId12"/>
    <p:sldId id="263" r:id="rId13"/>
    <p:sldId id="264" r:id="rId14"/>
    <p:sldId id="311" r:id="rId15"/>
    <p:sldId id="265" r:id="rId16"/>
    <p:sldId id="315" r:id="rId17"/>
    <p:sldId id="273" r:id="rId18"/>
    <p:sldId id="267" r:id="rId19"/>
    <p:sldId id="269" r:id="rId20"/>
    <p:sldId id="270" r:id="rId21"/>
    <p:sldId id="271" r:id="rId22"/>
    <p:sldId id="272" r:id="rId23"/>
    <p:sldId id="275" r:id="rId24"/>
    <p:sldId id="274" r:id="rId25"/>
    <p:sldId id="276" r:id="rId26"/>
    <p:sldId id="277" r:id="rId27"/>
    <p:sldId id="284" r:id="rId28"/>
    <p:sldId id="278" r:id="rId29"/>
    <p:sldId id="279" r:id="rId30"/>
    <p:sldId id="280" r:id="rId31"/>
    <p:sldId id="283" r:id="rId32"/>
    <p:sldId id="281" r:id="rId33"/>
    <p:sldId id="282"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312" r:id="rId49"/>
    <p:sldId id="299" r:id="rId50"/>
    <p:sldId id="300" r:id="rId51"/>
    <p:sldId id="301" r:id="rId52"/>
    <p:sldId id="302" r:id="rId53"/>
    <p:sldId id="305" r:id="rId54"/>
    <p:sldId id="303" r:id="rId55"/>
    <p:sldId id="304" r:id="rId56"/>
    <p:sldId id="306" r:id="rId57"/>
    <p:sldId id="307" r:id="rId58"/>
    <p:sldId id="319" r:id="rId59"/>
    <p:sldId id="316" r:id="rId60"/>
    <p:sldId id="317" r:id="rId61"/>
    <p:sldId id="318" r:id="rId62"/>
    <p:sldId id="313" r:id="rId63"/>
    <p:sldId id="31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Grzyb" initials="KG" lastIdx="1" clrIdx="0">
    <p:extLst>
      <p:ext uri="{19B8F6BF-5375-455C-9EA6-DF929625EA0E}">
        <p15:presenceInfo xmlns:p15="http://schemas.microsoft.com/office/powerpoint/2012/main" userId="02b5f76432f58a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76" autoAdjust="0"/>
    <p:restoredTop sz="94660"/>
  </p:normalViewPr>
  <p:slideViewPr>
    <p:cSldViewPr snapToGrid="0">
      <p:cViewPr varScale="1">
        <p:scale>
          <a:sx n="112" d="100"/>
          <a:sy n="112" d="100"/>
        </p:scale>
        <p:origin x="8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2-11T16:12:31.454"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2/22/20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23588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2/22/20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80102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2/22/20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4294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2/22/20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5072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2/22/20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06703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2/22/20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67704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2/22/20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89488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2/22/20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7151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2/22/20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6441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2/22/20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7484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2/22/20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945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2/22/20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0238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1" r:id="rId5"/>
    <p:sldLayoutId id="2147483677" r:id="rId6"/>
    <p:sldLayoutId id="2147483678" r:id="rId7"/>
    <p:sldLayoutId id="2147483668" r:id="rId8"/>
    <p:sldLayoutId id="2147483669" r:id="rId9"/>
    <p:sldLayoutId id="2147483670" r:id="rId10"/>
    <p:sldLayoutId id="2147483672"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g"/></Relationships>
</file>

<file path=ppt/slides/_rels/slide4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4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gif"/><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4.xml"/><Relationship Id="rId4" Type="http://schemas.openxmlformats.org/officeDocument/2006/relationships/image" Target="../media/image109.jpg"/></Relationships>
</file>

<file path=ppt/slides/_rels/slide5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7.xml"/><Relationship Id="rId5" Type="http://schemas.openxmlformats.org/officeDocument/2006/relationships/image" Target="../media/image115.jp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hyperlink" Target="https://www.vets-now.com/dog-chocolate-toxicity-calculator/" TargetMode="External"/><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hyperlink" Target="http://veterinaryclinic.com/chocolate/calc.html" TargetMode="External"/><Relationship Id="rId5" Type="http://schemas.openxmlformats.org/officeDocument/2006/relationships/image" Target="../media/image15.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6E1EEC-79E0-4621-8C41-33386E4DE3BE}"/>
              </a:ext>
            </a:extLst>
          </p:cNvPr>
          <p:cNvPicPr>
            <a:picLocks noChangeAspect="1"/>
          </p:cNvPicPr>
          <p:nvPr/>
        </p:nvPicPr>
        <p:blipFill rotWithShape="1">
          <a:blip r:embed="rId2">
            <a:alphaModFix amt="90000"/>
          </a:blip>
          <a:srcRect t="12345" b="3386"/>
          <a:stretch/>
        </p:blipFill>
        <p:spPr>
          <a:xfrm>
            <a:off x="1" y="10"/>
            <a:ext cx="12191999" cy="6857989"/>
          </a:xfrm>
          <a:prstGeom prst="rect">
            <a:avLst/>
          </a:prstGeom>
        </p:spPr>
      </p:pic>
      <p:sp>
        <p:nvSpPr>
          <p:cNvPr id="9" name="Rectangle 8">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16" name="Rectangle 10">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itle 1">
            <a:extLst>
              <a:ext uri="{FF2B5EF4-FFF2-40B4-BE49-F238E27FC236}">
                <a16:creationId xmlns:a16="http://schemas.microsoft.com/office/drawing/2014/main" id="{D1B2D6A4-671D-4D4E-A2CB-0B8A5F98AD0D}"/>
              </a:ext>
            </a:extLst>
          </p:cNvPr>
          <p:cNvSpPr>
            <a:spLocks noGrp="1"/>
          </p:cNvSpPr>
          <p:nvPr>
            <p:ph type="ctrTitle"/>
          </p:nvPr>
        </p:nvSpPr>
        <p:spPr>
          <a:xfrm>
            <a:off x="1629103" y="2244830"/>
            <a:ext cx="8933796" cy="2437232"/>
          </a:xfrm>
        </p:spPr>
        <p:txBody>
          <a:bodyPr>
            <a:normAutofit/>
          </a:bodyPr>
          <a:lstStyle/>
          <a:p>
            <a:r>
              <a:rPr lang="en-US" dirty="0"/>
              <a:t>COMMON TOXINS IN DOGS</a:t>
            </a:r>
          </a:p>
        </p:txBody>
      </p:sp>
      <p:sp>
        <p:nvSpPr>
          <p:cNvPr id="3" name="Subtitle 2">
            <a:extLst>
              <a:ext uri="{FF2B5EF4-FFF2-40B4-BE49-F238E27FC236}">
                <a16:creationId xmlns:a16="http://schemas.microsoft.com/office/drawing/2014/main" id="{DD517071-EBCD-4DF3-BFB9-267A6CA3456A}"/>
              </a:ext>
            </a:extLst>
          </p:cNvPr>
          <p:cNvSpPr>
            <a:spLocks noGrp="1"/>
          </p:cNvSpPr>
          <p:nvPr>
            <p:ph type="subTitle" idx="1"/>
          </p:nvPr>
        </p:nvSpPr>
        <p:spPr>
          <a:xfrm>
            <a:off x="1629101" y="4289508"/>
            <a:ext cx="8936846" cy="972957"/>
          </a:xfrm>
        </p:spPr>
        <p:txBody>
          <a:bodyPr>
            <a:normAutofit lnSpcReduction="10000"/>
          </a:bodyPr>
          <a:lstStyle/>
          <a:p>
            <a:r>
              <a:rPr lang="en-US" dirty="0"/>
              <a:t>Katie Grzyb, DVM</a:t>
            </a:r>
          </a:p>
          <a:p>
            <a:r>
              <a:rPr lang="en-US" dirty="0"/>
              <a:t>Skyline Veterinary Specialists</a:t>
            </a:r>
          </a:p>
          <a:p>
            <a:r>
              <a:rPr lang="en-US" dirty="0" err="1"/>
              <a:t>Tortie</a:t>
            </a:r>
            <a:r>
              <a:rPr lang="en-US" dirty="0"/>
              <a:t> </a:t>
            </a:r>
            <a:r>
              <a:rPr lang="en-US" dirty="0" err="1"/>
              <a:t>Extrordinaire</a:t>
            </a:r>
            <a:endParaRPr lang="en-US" dirty="0"/>
          </a:p>
          <a:p>
            <a:endParaRPr lang="en-US" dirty="0"/>
          </a:p>
        </p:txBody>
      </p:sp>
      <p:sp>
        <p:nvSpPr>
          <p:cNvPr id="18" name="Rectangle 12">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D6FB0EB1-0E89-412C-B246-B41E4D3B6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085" y="4308383"/>
            <a:ext cx="1157374" cy="887963"/>
          </a:xfrm>
          <a:prstGeom prst="rect">
            <a:avLst/>
          </a:prstGeom>
        </p:spPr>
      </p:pic>
    </p:spTree>
    <p:extLst>
      <p:ext uri="{BB962C8B-B14F-4D97-AF65-F5344CB8AC3E}">
        <p14:creationId xmlns:p14="http://schemas.microsoft.com/office/powerpoint/2010/main" val="30159807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D591F4-CEEF-4C22-9B7B-2EC41DFB97B9}"/>
              </a:ext>
            </a:extLst>
          </p:cNvPr>
          <p:cNvSpPr txBox="1"/>
          <p:nvPr/>
        </p:nvSpPr>
        <p:spPr>
          <a:xfrm>
            <a:off x="889233" y="738231"/>
            <a:ext cx="10544961" cy="6247864"/>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CLINICAL SIGNS</a:t>
            </a:r>
          </a:p>
          <a:p>
            <a:pPr algn="ct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Usually noted within 1-4 hours post-ingestion</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Varies dependent on exposure: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20mg/kg ingestion- GI effects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40-50mg/kg ingestion- Cardiac effects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60mg/kg ingestion- Neurologic effects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100mg/kg ingestion- Death</a:t>
            </a:r>
          </a:p>
          <a:p>
            <a:r>
              <a:rPr lang="en-US" sz="2400" b="1" dirty="0">
                <a:latin typeface="Arial" panose="020B0604020202020204" pitchFamily="34" charset="0"/>
                <a:cs typeface="Arial" panose="020B0604020202020204" pitchFamily="34" charset="0"/>
              </a:rPr>
              <a:t>	</a:t>
            </a:r>
          </a:p>
          <a:p>
            <a:pPr algn="ct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pic>
        <p:nvPicPr>
          <p:cNvPr id="5" name="Picture 4" descr="A picture containing fruit, tree&#10;&#10;Description automatically generated">
            <a:extLst>
              <a:ext uri="{FF2B5EF4-FFF2-40B4-BE49-F238E27FC236}">
                <a16:creationId xmlns:a16="http://schemas.microsoft.com/office/drawing/2014/main" id="{D8F74120-BE7F-47EE-9E8A-EC90338DB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2620" y="4648899"/>
            <a:ext cx="780875" cy="675313"/>
          </a:xfrm>
          <a:prstGeom prst="rect">
            <a:avLst/>
          </a:prstGeom>
        </p:spPr>
      </p:pic>
      <p:pic>
        <p:nvPicPr>
          <p:cNvPr id="7" name="Picture 6" descr="A picture containing drawing, clock&#10;&#10;Description automatically generated">
            <a:extLst>
              <a:ext uri="{FF2B5EF4-FFF2-40B4-BE49-F238E27FC236}">
                <a16:creationId xmlns:a16="http://schemas.microsoft.com/office/drawing/2014/main" id="{C460DC1F-0888-48F5-9CED-E9185DADF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946" y="5324212"/>
            <a:ext cx="649534" cy="59981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E122642-023E-4064-8465-521C9466E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2620" y="3852646"/>
            <a:ext cx="649534" cy="599811"/>
          </a:xfrm>
          <a:prstGeom prst="rect">
            <a:avLst/>
          </a:prstGeom>
        </p:spPr>
      </p:pic>
      <p:pic>
        <p:nvPicPr>
          <p:cNvPr id="11" name="Picture 10" descr="A picture containing sitting, indoor, white, dark&#10;&#10;Description automatically generated">
            <a:extLst>
              <a:ext uri="{FF2B5EF4-FFF2-40B4-BE49-F238E27FC236}">
                <a16:creationId xmlns:a16="http://schemas.microsoft.com/office/drawing/2014/main" id="{8F094D4B-2EE3-417A-85F9-4FA85CDA6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100" y="2970936"/>
            <a:ext cx="780874" cy="675313"/>
          </a:xfrm>
          <a:prstGeom prst="rect">
            <a:avLst/>
          </a:prstGeom>
        </p:spPr>
      </p:pic>
    </p:spTree>
    <p:extLst>
      <p:ext uri="{BB962C8B-B14F-4D97-AF65-F5344CB8AC3E}">
        <p14:creationId xmlns:p14="http://schemas.microsoft.com/office/powerpoint/2010/main" val="24921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32500F-2332-4D25-BD7C-31785C716916}"/>
              </a:ext>
            </a:extLst>
          </p:cNvPr>
          <p:cNvSpPr txBox="1"/>
          <p:nvPr/>
        </p:nvSpPr>
        <p:spPr>
          <a:xfrm>
            <a:off x="998290" y="1090569"/>
            <a:ext cx="10360404" cy="464742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GASTROINTESTINAL EFFECTS</a:t>
            </a:r>
          </a:p>
          <a:p>
            <a:pPr algn="ctr"/>
            <a:endParaRPr lang="en-US" sz="4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457200" indent="-457200">
              <a:buAutoNum type="arabicPeriod"/>
            </a:pPr>
            <a:r>
              <a:rPr lang="en-US" sz="2400" dirty="0">
                <a:latin typeface="Arial" panose="020B0604020202020204" pitchFamily="34" charset="0"/>
                <a:cs typeface="Arial" panose="020B0604020202020204" pitchFamily="34" charset="0"/>
              </a:rPr>
              <a:t>Vomiting</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r>
              <a:rPr lang="en-US" sz="2400" dirty="0">
                <a:latin typeface="Arial" panose="020B0604020202020204" pitchFamily="34" charset="0"/>
                <a:cs typeface="Arial" panose="020B0604020202020204" pitchFamily="34" charset="0"/>
              </a:rPr>
              <a:t>Diarrhea</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r>
              <a:rPr lang="en-US" sz="2400" dirty="0" err="1">
                <a:latin typeface="Arial" panose="020B0604020202020204" pitchFamily="34" charset="0"/>
                <a:cs typeface="Arial" panose="020B0604020202020204" pitchFamily="34" charset="0"/>
              </a:rPr>
              <a:t>Hyporexia</a:t>
            </a:r>
            <a:r>
              <a:rPr lang="en-US" sz="2400" dirty="0">
                <a:latin typeface="Arial" panose="020B0604020202020204" pitchFamily="34" charset="0"/>
                <a:cs typeface="Arial" panose="020B0604020202020204" pitchFamily="34" charset="0"/>
              </a:rPr>
              <a:t> (Decreased appetite)</a:t>
            </a:r>
          </a:p>
          <a:p>
            <a:endParaRPr lang="en-US" sz="2400" dirty="0">
              <a:latin typeface="Arial" panose="020B0604020202020204" pitchFamily="34" charset="0"/>
              <a:cs typeface="Arial" panose="020B0604020202020204" pitchFamily="34" charset="0"/>
            </a:endParaRPr>
          </a:p>
          <a:p>
            <a:r>
              <a:rPr lang="en-US" sz="2400" dirty="0">
                <a:solidFill>
                  <a:srgbClr val="333333"/>
                </a:solidFill>
                <a:latin typeface="Arial" panose="020B0604020202020204" pitchFamily="34" charset="0"/>
                <a:cs typeface="Arial" panose="020B0604020202020204" pitchFamily="34" charset="0"/>
              </a:rPr>
              <a:t>(</a:t>
            </a:r>
            <a:r>
              <a:rPr lang="en-US" sz="2400" dirty="0">
                <a:solidFill>
                  <a:srgbClr val="333333"/>
                </a:solidFill>
                <a:latin typeface="ProximaNovaRgRegular"/>
              </a:rPr>
              <a:t>Pancreatitis- occurs due to the high fat content and can occur up to 3-5 days after ingestion- usually the same clinical signs as above)</a:t>
            </a:r>
            <a:endParaRPr lang="en-US" sz="2400" dirty="0">
              <a:latin typeface="Arial" panose="020B0604020202020204" pitchFamily="34" charset="0"/>
              <a:cs typeface="Arial" panose="020B0604020202020204" pitchFamily="34" charset="0"/>
            </a:endParaRPr>
          </a:p>
        </p:txBody>
      </p:sp>
      <p:pic>
        <p:nvPicPr>
          <p:cNvPr id="4" name="Picture 3" descr="A dog sitting in front of a white fence&#10;&#10;Description automatically generated">
            <a:extLst>
              <a:ext uri="{FF2B5EF4-FFF2-40B4-BE49-F238E27FC236}">
                <a16:creationId xmlns:a16="http://schemas.microsoft.com/office/drawing/2014/main" id="{58AD80F1-2610-4959-8384-E33DE3CD0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16997"/>
            <a:ext cx="4424581" cy="2757007"/>
          </a:xfrm>
          <a:prstGeom prst="rect">
            <a:avLst/>
          </a:prstGeom>
        </p:spPr>
      </p:pic>
    </p:spTree>
    <p:extLst>
      <p:ext uri="{BB962C8B-B14F-4D97-AF65-F5344CB8AC3E}">
        <p14:creationId xmlns:p14="http://schemas.microsoft.com/office/powerpoint/2010/main" val="48144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7829E-FEF3-4AD4-9A08-3D1EE0164749}"/>
              </a:ext>
            </a:extLst>
          </p:cNvPr>
          <p:cNvSpPr txBox="1"/>
          <p:nvPr/>
        </p:nvSpPr>
        <p:spPr>
          <a:xfrm>
            <a:off x="1199626" y="805343"/>
            <a:ext cx="10167457" cy="3539430"/>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CARDIAC EFFECTS</a:t>
            </a:r>
          </a:p>
          <a:p>
            <a:pPr algn="ctr"/>
            <a:endParaRPr lang="en-US" sz="4000" b="1" dirty="0">
              <a:latin typeface="Arial" panose="020B0604020202020204" pitchFamily="34" charset="0"/>
              <a:cs typeface="Arial" panose="020B0604020202020204" pitchFamily="34" charset="0"/>
            </a:endParaRPr>
          </a:p>
          <a:p>
            <a:pPr marL="457200" indent="-457200">
              <a:buAutoNum type="arabicPeriod"/>
            </a:pPr>
            <a:r>
              <a:rPr lang="en-US" sz="2400" dirty="0">
                <a:latin typeface="Arial" panose="020B0604020202020204" pitchFamily="34" charset="0"/>
                <a:cs typeface="Arial" panose="020B0604020202020204" pitchFamily="34" charset="0"/>
              </a:rPr>
              <a:t>Tachycardia (elevated heart rate)</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r>
              <a:rPr lang="en-US" sz="2400" dirty="0">
                <a:latin typeface="Arial" panose="020B0604020202020204" pitchFamily="34" charset="0"/>
                <a:cs typeface="Arial" panose="020B0604020202020204" pitchFamily="34" charset="0"/>
              </a:rPr>
              <a:t>Hypertension (elevated BP)</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r>
              <a:rPr lang="en-US" sz="2400" dirty="0">
                <a:latin typeface="Arial" panose="020B0604020202020204" pitchFamily="34" charset="0"/>
                <a:cs typeface="Arial" panose="020B0604020202020204" pitchFamily="34" charset="0"/>
              </a:rPr>
              <a:t>Arrhythmias (Abnormal heart rhythms)</a:t>
            </a:r>
          </a:p>
          <a:p>
            <a:pPr lvl="1"/>
            <a:r>
              <a:rPr lang="en-US" sz="2400" dirty="0">
                <a:latin typeface="Arial" panose="020B0604020202020204" pitchFamily="34" charset="0"/>
                <a:cs typeface="Arial" panose="020B0604020202020204" pitchFamily="34" charset="0"/>
              </a:rPr>
              <a:t>Most common= Premature Ventricular Complexes (PVCs)</a:t>
            </a:r>
          </a:p>
        </p:txBody>
      </p:sp>
      <p:pic>
        <p:nvPicPr>
          <p:cNvPr id="4" name="Picture 3" descr="A picture containing sitting, large, side, old&#10;&#10;Description automatically generated">
            <a:extLst>
              <a:ext uri="{FF2B5EF4-FFF2-40B4-BE49-F238E27FC236}">
                <a16:creationId xmlns:a16="http://schemas.microsoft.com/office/drawing/2014/main" id="{F1345903-BA53-4EE9-B84F-F744839F0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127" y="4518918"/>
            <a:ext cx="5519956" cy="1524787"/>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1F9270F9-E60F-4C84-A635-B1EAFD8DE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217" y="1607890"/>
            <a:ext cx="3842157" cy="2259435"/>
          </a:xfrm>
          <a:prstGeom prst="rect">
            <a:avLst/>
          </a:prstGeom>
        </p:spPr>
      </p:pic>
      <p:pic>
        <p:nvPicPr>
          <p:cNvPr id="5" name="Picture 4" descr="A close up of a screen&#10;&#10;Description automatically generated">
            <a:extLst>
              <a:ext uri="{FF2B5EF4-FFF2-40B4-BE49-F238E27FC236}">
                <a16:creationId xmlns:a16="http://schemas.microsoft.com/office/drawing/2014/main" id="{F1CBA168-DA90-4DC1-9D78-0B0DF9EAA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49" y="4518918"/>
            <a:ext cx="4938753" cy="1533739"/>
          </a:xfrm>
          <a:prstGeom prst="rect">
            <a:avLst/>
          </a:prstGeom>
        </p:spPr>
      </p:pic>
    </p:spTree>
    <p:extLst>
      <p:ext uri="{BB962C8B-B14F-4D97-AF65-F5344CB8AC3E}">
        <p14:creationId xmlns:p14="http://schemas.microsoft.com/office/powerpoint/2010/main" val="117732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F8C570-EAFF-42BB-B76A-636A356AD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mall brown and white dog&#10;&#10;Description automatically generated">
            <a:extLst>
              <a:ext uri="{FF2B5EF4-FFF2-40B4-BE49-F238E27FC236}">
                <a16:creationId xmlns:a16="http://schemas.microsoft.com/office/drawing/2014/main" id="{A8790ABF-7E01-453E-BC57-A92E8CD7C18B}"/>
              </a:ext>
            </a:extLst>
          </p:cNvPr>
          <p:cNvPicPr>
            <a:picLocks noChangeAspect="1"/>
          </p:cNvPicPr>
          <p:nvPr/>
        </p:nvPicPr>
        <p:blipFill rotWithShape="1">
          <a:blip r:embed="rId2">
            <a:extLst>
              <a:ext uri="{28A0092B-C50C-407E-A947-70E740481C1C}">
                <a14:useLocalDpi xmlns:a14="http://schemas.microsoft.com/office/drawing/2010/main" val="0"/>
              </a:ext>
            </a:extLst>
          </a:blip>
          <a:srcRect r="5169" b="-2"/>
          <a:stretch/>
        </p:blipFill>
        <p:spPr>
          <a:xfrm>
            <a:off x="190846" y="237744"/>
            <a:ext cx="4040033" cy="6382512"/>
          </a:xfrm>
          <a:prstGeom prst="rect">
            <a:avLst/>
          </a:prstGeom>
        </p:spPr>
      </p:pic>
      <p:sp>
        <p:nvSpPr>
          <p:cNvPr id="12" name="Rectangle 11">
            <a:extLst>
              <a:ext uri="{FF2B5EF4-FFF2-40B4-BE49-F238E27FC236}">
                <a16:creationId xmlns:a16="http://schemas.microsoft.com/office/drawing/2014/main" id="{BDFE30F4-8284-432A-B7D0-0FAA2FDA8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0879" y="237744"/>
            <a:ext cx="7711563"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6E3E1DC-9A3A-4A28-9ED5-83F32B54C6E8}"/>
              </a:ext>
            </a:extLst>
          </p:cNvPr>
          <p:cNvSpPr>
            <a:spLocks noGrp="1"/>
          </p:cNvSpPr>
          <p:nvPr>
            <p:ph type="title"/>
          </p:nvPr>
        </p:nvSpPr>
        <p:spPr>
          <a:xfrm>
            <a:off x="4965192" y="642593"/>
            <a:ext cx="6280826" cy="1746504"/>
          </a:xfrm>
        </p:spPr>
        <p:txBody>
          <a:bodyPr>
            <a:normAutofit/>
          </a:bodyPr>
          <a:lstStyle/>
          <a:p>
            <a:r>
              <a:rPr lang="en-US" dirty="0">
                <a:latin typeface="Arial" panose="020B0604020202020204" pitchFamily="34" charset="0"/>
                <a:cs typeface="Arial" panose="020B0604020202020204" pitchFamily="34" charset="0"/>
              </a:rPr>
              <a:t>NEUROLOGIC EFFECTS</a:t>
            </a:r>
          </a:p>
        </p:txBody>
      </p:sp>
      <p:sp>
        <p:nvSpPr>
          <p:cNvPr id="3" name="Content Placeholder 2">
            <a:extLst>
              <a:ext uri="{FF2B5EF4-FFF2-40B4-BE49-F238E27FC236}">
                <a16:creationId xmlns:a16="http://schemas.microsoft.com/office/drawing/2014/main" id="{9F0AD2BD-608C-44EA-BE56-EE801BC1D367}"/>
              </a:ext>
            </a:extLst>
          </p:cNvPr>
          <p:cNvSpPr>
            <a:spLocks noGrp="1"/>
          </p:cNvSpPr>
          <p:nvPr>
            <p:ph idx="1"/>
          </p:nvPr>
        </p:nvSpPr>
        <p:spPr>
          <a:xfrm>
            <a:off x="4965192" y="2386584"/>
            <a:ext cx="6280826" cy="3648456"/>
          </a:xfrm>
        </p:spPr>
        <p:txBody>
          <a:bodyPr>
            <a:normAutofit/>
          </a:bodyPr>
          <a:lstStyle/>
          <a:p>
            <a:pPr marL="457200" indent="-457200">
              <a:buAutoNum type="arabicPeriod"/>
            </a:pPr>
            <a:r>
              <a:rPr lang="en-US" sz="2400" dirty="0">
                <a:latin typeface="Arial" panose="020B0604020202020204" pitchFamily="34" charset="0"/>
                <a:cs typeface="Arial" panose="020B0604020202020204" pitchFamily="34" charset="0"/>
              </a:rPr>
              <a:t>Hyperactivity</a:t>
            </a:r>
          </a:p>
          <a:p>
            <a:pPr marL="457200" indent="-457200">
              <a:buAutoNum type="arabicPeriod"/>
            </a:pPr>
            <a:r>
              <a:rPr lang="en-US" sz="2400" dirty="0">
                <a:latin typeface="Arial" panose="020B0604020202020204" pitchFamily="34" charset="0"/>
                <a:cs typeface="Arial" panose="020B0604020202020204" pitchFamily="34" charset="0"/>
              </a:rPr>
              <a:t>Tremors</a:t>
            </a:r>
          </a:p>
          <a:p>
            <a:pPr marL="457200" indent="-457200">
              <a:buAutoNum type="arabicPeriod"/>
            </a:pPr>
            <a:r>
              <a:rPr lang="en-US" sz="2400" dirty="0">
                <a:latin typeface="Arial" panose="020B0604020202020204" pitchFamily="34" charset="0"/>
                <a:cs typeface="Arial" panose="020B0604020202020204" pitchFamily="34" charset="0"/>
              </a:rPr>
              <a:t>Seizures</a:t>
            </a:r>
          </a:p>
          <a:p>
            <a:pPr marL="457200" indent="-457200">
              <a:buAutoNum type="arabicPeriod"/>
            </a:pPr>
            <a:r>
              <a:rPr lang="en-US" sz="2400" dirty="0">
                <a:latin typeface="Arial" panose="020B0604020202020204" pitchFamily="34" charset="0"/>
                <a:cs typeface="Arial" panose="020B0604020202020204" pitchFamily="34" charset="0"/>
              </a:rPr>
              <a:t>Coma</a:t>
            </a:r>
          </a:p>
          <a:p>
            <a:pPr marL="0" indent="0">
              <a:buNone/>
            </a:pPr>
            <a:r>
              <a:rPr lang="en-US" sz="2400" dirty="0">
                <a:latin typeface="Arial" panose="020B0604020202020204" pitchFamily="34" charset="0"/>
                <a:cs typeface="Arial" panose="020B0604020202020204" pitchFamily="34" charset="0"/>
              </a:rPr>
              <a:t>5.   Death</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321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2"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3"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4"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5" name="Rectangle 21">
            <a:extLst>
              <a:ext uri="{FF2B5EF4-FFF2-40B4-BE49-F238E27FC236}">
                <a16:creationId xmlns:a16="http://schemas.microsoft.com/office/drawing/2014/main" id="{C8AC92D2-D6DE-4772-A874-5D65F883F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46" name="Rectangle 23">
            <a:extLst>
              <a:ext uri="{FF2B5EF4-FFF2-40B4-BE49-F238E27FC236}">
                <a16:creationId xmlns:a16="http://schemas.microsoft.com/office/drawing/2014/main" id="{0F2E3678-25D0-49F9-9BD6-8D4D60565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extBox 1">
            <a:extLst>
              <a:ext uri="{FF2B5EF4-FFF2-40B4-BE49-F238E27FC236}">
                <a16:creationId xmlns:a16="http://schemas.microsoft.com/office/drawing/2014/main" id="{9DD947EB-9AC4-4219-946D-7C7B98FF4651}"/>
              </a:ext>
            </a:extLst>
          </p:cNvPr>
          <p:cNvSpPr txBox="1"/>
          <p:nvPr/>
        </p:nvSpPr>
        <p:spPr>
          <a:xfrm>
            <a:off x="1136849" y="1348843"/>
            <a:ext cx="5716338" cy="4226829"/>
          </a:xfrm>
          <a:prstGeom prst="rect">
            <a:avLst/>
          </a:prstGeom>
        </p:spPr>
        <p:txBody>
          <a:bodyPr vert="horz" lIns="91440" tIns="45720" rIns="91440" bIns="45720" rtlCol="0" anchor="ctr">
            <a:normAutofit/>
          </a:bodyPr>
          <a:lstStyle/>
          <a:p>
            <a:pPr algn="ctr">
              <a:lnSpc>
                <a:spcPct val="83000"/>
              </a:lnSpc>
              <a:spcBef>
                <a:spcPct val="0"/>
              </a:spcBef>
              <a:spcAft>
                <a:spcPts val="600"/>
              </a:spcAft>
            </a:pPr>
            <a:r>
              <a:rPr lang="en-US" sz="4200" cap="all" spc="-100" dirty="0">
                <a:solidFill>
                  <a:schemeClr val="tx1">
                    <a:lumMod val="85000"/>
                    <a:lumOff val="15000"/>
                  </a:schemeClr>
                </a:solidFill>
                <a:latin typeface="Arial" panose="020B0604020202020204" pitchFamily="34" charset="0"/>
                <a:cs typeface="Arial" panose="020B0604020202020204" pitchFamily="34" charset="0"/>
              </a:rPr>
              <a:t>If you are sensitive to vomit,</a:t>
            </a:r>
          </a:p>
          <a:p>
            <a:pPr algn="ctr">
              <a:lnSpc>
                <a:spcPct val="83000"/>
              </a:lnSpc>
              <a:spcBef>
                <a:spcPct val="0"/>
              </a:spcBef>
              <a:spcAft>
                <a:spcPts val="600"/>
              </a:spcAft>
            </a:pPr>
            <a:r>
              <a:rPr lang="en-US" sz="4200" cap="all" spc="-100" dirty="0">
                <a:solidFill>
                  <a:schemeClr val="tx1">
                    <a:lumMod val="85000"/>
                    <a:lumOff val="15000"/>
                  </a:schemeClr>
                </a:solidFill>
                <a:latin typeface="Arial" panose="020B0604020202020204" pitchFamily="34" charset="0"/>
                <a:cs typeface="Arial" panose="020B0604020202020204" pitchFamily="34" charset="0"/>
              </a:rPr>
              <a:t>please close your eyes for the next slide…</a:t>
            </a:r>
          </a:p>
        </p:txBody>
      </p:sp>
      <p:sp>
        <p:nvSpPr>
          <p:cNvPr id="47" name="Rectangle 25">
            <a:extLst>
              <a:ext uri="{FF2B5EF4-FFF2-40B4-BE49-F238E27FC236}">
                <a16:creationId xmlns:a16="http://schemas.microsoft.com/office/drawing/2014/main" id="{63A45CD5-61B0-48E1-8090-7584418C2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8" name="Straight Connector 27">
            <a:extLst>
              <a:ext uri="{FF2B5EF4-FFF2-40B4-BE49-F238E27FC236}">
                <a16:creationId xmlns:a16="http://schemas.microsoft.com/office/drawing/2014/main" id="{C6D4C1FD-C274-4FA8-939A-09E6498EFC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id="{C13D4426-8AD5-43D7-8033-05DBB3BFE6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31">
            <a:extLst>
              <a:ext uri="{FF2B5EF4-FFF2-40B4-BE49-F238E27FC236}">
                <a16:creationId xmlns:a16="http://schemas.microsoft.com/office/drawing/2014/main" id="{1EC8029B-C6E2-4459-859A-7539865E00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548F2A20-61B4-46AD-966C-C3188ABEC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549" y="1681469"/>
            <a:ext cx="3513108" cy="3513108"/>
          </a:xfrm>
          <a:prstGeom prst="rect">
            <a:avLst/>
          </a:prstGeom>
        </p:spPr>
      </p:pic>
    </p:spTree>
    <p:extLst>
      <p:ext uri="{BB962C8B-B14F-4D97-AF65-F5344CB8AC3E}">
        <p14:creationId xmlns:p14="http://schemas.microsoft.com/office/powerpoint/2010/main" val="364814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062FBB-5AF3-4B70-8E40-363E25E2496B}"/>
              </a:ext>
            </a:extLst>
          </p:cNvPr>
          <p:cNvSpPr>
            <a:spLocks noGrp="1"/>
          </p:cNvSpPr>
          <p:nvPr>
            <p:ph type="title"/>
          </p:nvPr>
        </p:nvSpPr>
        <p:spPr>
          <a:xfrm>
            <a:off x="869917" y="402703"/>
            <a:ext cx="6281928" cy="607709"/>
          </a:xfrm>
        </p:spPr>
        <p:txBody>
          <a:bodyPr>
            <a:normAutofit fontScale="90000"/>
          </a:bodyPr>
          <a:lstStyle/>
          <a:p>
            <a:pPr algn="ctr"/>
            <a:r>
              <a:rPr lang="en-US" dirty="0">
                <a:latin typeface="Arial" panose="020B0604020202020204" pitchFamily="34" charset="0"/>
                <a:cs typeface="Arial" panose="020B0604020202020204" pitchFamily="34" charset="0"/>
              </a:rPr>
              <a:t>TREATMENT</a:t>
            </a:r>
          </a:p>
        </p:txBody>
      </p:sp>
      <p:sp>
        <p:nvSpPr>
          <p:cNvPr id="3" name="Content Placeholder 2">
            <a:extLst>
              <a:ext uri="{FF2B5EF4-FFF2-40B4-BE49-F238E27FC236}">
                <a16:creationId xmlns:a16="http://schemas.microsoft.com/office/drawing/2014/main" id="{C8F23265-EE64-4FE3-947E-C600C7451F04}"/>
              </a:ext>
            </a:extLst>
          </p:cNvPr>
          <p:cNvSpPr>
            <a:spLocks noGrp="1"/>
          </p:cNvSpPr>
          <p:nvPr>
            <p:ph idx="1"/>
          </p:nvPr>
        </p:nvSpPr>
        <p:spPr>
          <a:xfrm>
            <a:off x="411061" y="1010411"/>
            <a:ext cx="6875268" cy="5164809"/>
          </a:xfrm>
        </p:spPr>
        <p:txBody>
          <a:bodyPr>
            <a:normAutofit/>
          </a:bodyPr>
          <a:lstStyle/>
          <a:p>
            <a:pPr marL="0" indent="0">
              <a:lnSpc>
                <a:spcPct val="90000"/>
              </a:lnSpc>
              <a:buNone/>
            </a:pPr>
            <a:r>
              <a:rPr lang="en-US" sz="14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Emesis is recommended unless:</a:t>
            </a:r>
          </a:p>
          <a:p>
            <a:pPr marL="0" indent="0">
              <a:lnSpc>
                <a:spcPct val="90000"/>
              </a:lnSpc>
              <a:buNone/>
            </a:pPr>
            <a:r>
              <a:rPr lang="en-US" sz="1600" dirty="0">
                <a:latin typeface="Arial" panose="020B0604020202020204" pitchFamily="34" charset="0"/>
                <a:cs typeface="Arial" panose="020B0604020202020204" pitchFamily="34" charset="0"/>
              </a:rPr>
              <a:t>	- &gt;2 hours since ingestion</a:t>
            </a:r>
          </a:p>
          <a:p>
            <a:pPr marL="0" indent="0">
              <a:lnSpc>
                <a:spcPct val="90000"/>
              </a:lnSpc>
              <a:buNone/>
            </a:pPr>
            <a:r>
              <a:rPr lang="en-US" sz="1600" dirty="0">
                <a:latin typeface="Arial" panose="020B0604020202020204" pitchFamily="34" charset="0"/>
                <a:cs typeface="Arial" panose="020B0604020202020204" pitchFamily="34" charset="0"/>
              </a:rPr>
              <a:t>	- Patient is neurologically inappropriate (cannot protect airway)</a:t>
            </a:r>
          </a:p>
          <a:p>
            <a:pPr marL="342900" indent="-342900">
              <a:lnSpc>
                <a:spcPct val="90000"/>
              </a:lnSpc>
              <a:buAutoNum type="arabicPeriod" startAt="2"/>
            </a:pPr>
            <a:r>
              <a:rPr lang="en-US" sz="1600" dirty="0">
                <a:latin typeface="Arial" panose="020B0604020202020204" pitchFamily="34" charset="0"/>
                <a:cs typeface="Arial" panose="020B0604020202020204" pitchFamily="34" charset="0"/>
              </a:rPr>
              <a:t>Activated Charcoal given if able to swallow</a:t>
            </a:r>
            <a:br>
              <a:rPr lang="en-US" sz="1600" dirty="0"/>
            </a:br>
            <a:r>
              <a:rPr lang="en-US" sz="1600" dirty="0"/>
              <a:t>Activated carbon is a form of carbon processed to have small, low-volume pores that increase the surface area available for adsorption or chemical reactions. </a:t>
            </a:r>
            <a:endParaRPr lang="en-US" sz="1600" dirty="0">
              <a:latin typeface="Arial" panose="020B0604020202020204" pitchFamily="34" charset="0"/>
              <a:cs typeface="Arial" panose="020B0604020202020204" pitchFamily="34" charset="0"/>
            </a:endParaRPr>
          </a:p>
          <a:p>
            <a:pPr marL="548640" lvl="2" indent="0">
              <a:lnSpc>
                <a:spcPct val="90000"/>
              </a:lnSpc>
              <a:buNone/>
            </a:pPr>
            <a:r>
              <a:rPr lang="en-US" sz="1600" dirty="0">
                <a:latin typeface="Arial" panose="020B0604020202020204" pitchFamily="34" charset="0"/>
                <a:cs typeface="Arial" panose="020B0604020202020204" pitchFamily="34" charset="0"/>
              </a:rPr>
              <a:t>	- Repeated doses indicated because theobromine undergoes 	 enterohepatic recirculation</a:t>
            </a:r>
          </a:p>
          <a:p>
            <a:pPr marL="548640" lvl="2" indent="0">
              <a:lnSpc>
                <a:spcPct val="90000"/>
              </a:lnSpc>
              <a:buNone/>
            </a:pPr>
            <a:r>
              <a:rPr lang="en-US" sz="1600" b="1" dirty="0"/>
              <a:t>(Enterohepatic</a:t>
            </a:r>
            <a:r>
              <a:rPr lang="en-US" sz="1600" dirty="0"/>
              <a:t> </a:t>
            </a:r>
            <a:r>
              <a:rPr lang="en-US" sz="1600" b="1" dirty="0"/>
              <a:t>circulation</a:t>
            </a:r>
            <a:r>
              <a:rPr lang="en-US" sz="1600" dirty="0"/>
              <a:t> refers to the </a:t>
            </a:r>
            <a:r>
              <a:rPr lang="en-US" sz="1600" b="1" dirty="0"/>
              <a:t>circulation</a:t>
            </a:r>
            <a:r>
              <a:rPr lang="en-US" sz="1600" dirty="0"/>
              <a:t> of biliary acids, bilirubin, drugs, or other substances from the liver to the bile, followed by entry into the small intestine, absorption by the small intestine and transport back to the liver)</a:t>
            </a:r>
            <a:endParaRPr lang="en-US" sz="1600" dirty="0">
              <a:latin typeface="Arial" panose="020B0604020202020204" pitchFamily="34" charset="0"/>
              <a:cs typeface="Arial" panose="020B0604020202020204" pitchFamily="34" charset="0"/>
            </a:endParaRPr>
          </a:p>
        </p:txBody>
      </p:sp>
      <p:pic>
        <p:nvPicPr>
          <p:cNvPr id="9" name="Picture 8" descr="A picture containing person, indoor, table, laptop&#10;&#10;Description automatically generated">
            <a:extLst>
              <a:ext uri="{FF2B5EF4-FFF2-40B4-BE49-F238E27FC236}">
                <a16:creationId xmlns:a16="http://schemas.microsoft.com/office/drawing/2014/main" id="{5EA4EE5D-2289-400D-9BDF-D0602CA010BB}"/>
              </a:ext>
            </a:extLst>
          </p:cNvPr>
          <p:cNvPicPr>
            <a:picLocks noChangeAspect="1"/>
          </p:cNvPicPr>
          <p:nvPr/>
        </p:nvPicPr>
        <p:blipFill rotWithShape="1">
          <a:blip r:embed="rId2">
            <a:extLst>
              <a:ext uri="{28A0092B-C50C-407E-A947-70E740481C1C}">
                <a14:useLocalDpi xmlns:a14="http://schemas.microsoft.com/office/drawing/2010/main" val="0"/>
              </a:ext>
            </a:extLst>
          </a:blip>
          <a:srcRect r="34059" b="-2"/>
          <a:stretch/>
        </p:blipFill>
        <p:spPr>
          <a:xfrm>
            <a:off x="7837371" y="237744"/>
            <a:ext cx="4124416" cy="6382512"/>
          </a:xfrm>
          <a:prstGeom prst="rect">
            <a:avLst/>
          </a:prstGeom>
        </p:spPr>
      </p:pic>
      <p:pic>
        <p:nvPicPr>
          <p:cNvPr id="11" name="Picture 10" descr="A close up of a bottle&#10;&#10;Description automatically generated">
            <a:extLst>
              <a:ext uri="{FF2B5EF4-FFF2-40B4-BE49-F238E27FC236}">
                <a16:creationId xmlns:a16="http://schemas.microsoft.com/office/drawing/2014/main" id="{2CE35BEF-A833-4048-902A-AA69F5DAF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875" y="4243541"/>
            <a:ext cx="2605385" cy="2202753"/>
          </a:xfrm>
          <a:prstGeom prst="rect">
            <a:avLst/>
          </a:prstGeom>
        </p:spPr>
      </p:pic>
    </p:spTree>
    <p:extLst>
      <p:ext uri="{BB962C8B-B14F-4D97-AF65-F5344CB8AC3E}">
        <p14:creationId xmlns:p14="http://schemas.microsoft.com/office/powerpoint/2010/main" val="280770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A536-3A1B-0647-BBB4-076760828062}"/>
              </a:ext>
            </a:extLst>
          </p:cNvPr>
          <p:cNvSpPr>
            <a:spLocks noGrp="1"/>
          </p:cNvSpPr>
          <p:nvPr>
            <p:ph type="title"/>
          </p:nvPr>
        </p:nvSpPr>
        <p:spPr>
          <a:xfrm>
            <a:off x="1066800" y="492519"/>
            <a:ext cx="10058400" cy="825474"/>
          </a:xfrm>
        </p:spPr>
        <p:txBody>
          <a:bodyPr/>
          <a:lstStyle/>
          <a:p>
            <a:pPr algn="ctr"/>
            <a:r>
              <a:rPr lang="en-US" dirty="0"/>
              <a:t>TREATMENTS (CONT.)</a:t>
            </a:r>
          </a:p>
        </p:txBody>
      </p:sp>
      <p:sp>
        <p:nvSpPr>
          <p:cNvPr id="3" name="Content Placeholder 2">
            <a:extLst>
              <a:ext uri="{FF2B5EF4-FFF2-40B4-BE49-F238E27FC236}">
                <a16:creationId xmlns:a16="http://schemas.microsoft.com/office/drawing/2014/main" id="{58D12C31-A751-AE4E-8D09-EF17C465C365}"/>
              </a:ext>
            </a:extLst>
          </p:cNvPr>
          <p:cNvSpPr>
            <a:spLocks noGrp="1"/>
          </p:cNvSpPr>
          <p:nvPr>
            <p:ph idx="1"/>
          </p:nvPr>
        </p:nvSpPr>
        <p:spPr>
          <a:xfrm>
            <a:off x="986790" y="1317993"/>
            <a:ext cx="10058400" cy="3849624"/>
          </a:xfrm>
        </p:spPr>
        <p:txBody>
          <a:bodyPr/>
          <a:lstStyle/>
          <a:p>
            <a:pPr marL="0" indent="0">
              <a:lnSpc>
                <a:spcPct val="90000"/>
              </a:lnSpc>
              <a:buNone/>
            </a:pPr>
            <a:r>
              <a:rPr lang="en-US" sz="14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Fluid therapy	</a:t>
            </a:r>
          </a:p>
          <a:p>
            <a:pPr marL="0" indent="0">
              <a:lnSpc>
                <a:spcPct val="90000"/>
              </a:lnSpc>
              <a:buNone/>
            </a:pPr>
            <a:r>
              <a:rPr lang="en-US" sz="1600" dirty="0">
                <a:latin typeface="Arial" panose="020B0604020202020204" pitchFamily="34" charset="0"/>
                <a:cs typeface="Arial" panose="020B0604020202020204" pitchFamily="34" charset="0"/>
              </a:rPr>
              <a:t>	- Free access to water</a:t>
            </a:r>
          </a:p>
          <a:p>
            <a:pPr marL="0" indent="0">
              <a:lnSpc>
                <a:spcPct val="90000"/>
              </a:lnSpc>
              <a:buNone/>
            </a:pPr>
            <a:r>
              <a:rPr lang="en-US" sz="1600" dirty="0">
                <a:latin typeface="Arial" panose="020B0604020202020204" pitchFamily="34" charset="0"/>
                <a:cs typeface="Arial" panose="020B0604020202020204" pitchFamily="34" charset="0"/>
              </a:rPr>
              <a:t>	- IV fluid therapy</a:t>
            </a:r>
          </a:p>
          <a:p>
            <a:pPr marL="342900" indent="-342900">
              <a:lnSpc>
                <a:spcPct val="90000"/>
              </a:lnSpc>
              <a:buAutoNum type="arabicPeriod" startAt="4"/>
            </a:pPr>
            <a:r>
              <a:rPr lang="en-US" sz="1600" dirty="0" err="1">
                <a:latin typeface="Arial" panose="020B0604020202020204" pitchFamily="34" charset="0"/>
                <a:cs typeface="Arial" panose="020B0604020202020204" pitchFamily="34" charset="0"/>
              </a:rPr>
              <a:t>Gastroprotectants</a:t>
            </a:r>
            <a:endParaRPr lang="en-US" sz="1600" dirty="0">
              <a:latin typeface="Arial" panose="020B0604020202020204" pitchFamily="34" charset="0"/>
              <a:cs typeface="Arial" panose="020B0604020202020204" pitchFamily="34" charset="0"/>
            </a:endParaRPr>
          </a:p>
          <a:p>
            <a:pPr marL="342900" indent="-342900">
              <a:lnSpc>
                <a:spcPct val="90000"/>
              </a:lnSpc>
              <a:buAutoNum type="arabicPeriod" startAt="4"/>
            </a:pPr>
            <a:r>
              <a:rPr lang="en-US" sz="1600" dirty="0">
                <a:latin typeface="Arial" panose="020B0604020202020204" pitchFamily="34" charset="0"/>
                <a:cs typeface="Arial" panose="020B0604020202020204" pitchFamily="34" charset="0"/>
              </a:rPr>
              <a:t>Frequent walks or urinary catheter placement- Theobromine is reabsorbed through the bladder wall (can last up to 96 hours)</a:t>
            </a:r>
          </a:p>
          <a:p>
            <a:pPr marL="342900" indent="-342900">
              <a:lnSpc>
                <a:spcPct val="90000"/>
              </a:lnSpc>
              <a:buAutoNum type="arabicPeriod" startAt="4"/>
            </a:pPr>
            <a:r>
              <a:rPr lang="en-US" sz="1600" dirty="0">
                <a:latin typeface="Arial" panose="020B0604020202020204" pitchFamily="34" charset="0"/>
                <a:cs typeface="Arial" panose="020B0604020202020204" pitchFamily="34" charset="0"/>
              </a:rPr>
              <a:t>ECG monitoring with moderate to severe ingestion</a:t>
            </a:r>
          </a:p>
          <a:p>
            <a:pPr marL="342900" indent="-342900">
              <a:lnSpc>
                <a:spcPct val="90000"/>
              </a:lnSpc>
              <a:buAutoNum type="arabicPeriod" startAt="4"/>
            </a:pPr>
            <a:r>
              <a:rPr lang="en-US" sz="1600" dirty="0">
                <a:latin typeface="Arial" panose="020B0604020202020204" pitchFamily="34" charset="0"/>
                <a:cs typeface="Arial" panose="020B0604020202020204" pitchFamily="34" charset="0"/>
              </a:rPr>
              <a:t>Manage tachycardia and arrhythmias PRN- beta blockers most commonly</a:t>
            </a:r>
          </a:p>
          <a:p>
            <a:pPr marL="342900" indent="-342900">
              <a:lnSpc>
                <a:spcPct val="90000"/>
              </a:lnSpc>
              <a:buAutoNum type="arabicPeriod" startAt="4"/>
            </a:pPr>
            <a:r>
              <a:rPr lang="en-US" sz="1600" dirty="0">
                <a:latin typeface="Arial" panose="020B0604020202020204" pitchFamily="34" charset="0"/>
                <a:cs typeface="Arial" panose="020B0604020202020204" pitchFamily="34" charset="0"/>
              </a:rPr>
              <a:t>Anticonvulsant therapy for neurotoxic effects PRN</a:t>
            </a:r>
          </a:p>
          <a:p>
            <a:endParaRPr lang="en-US" dirty="0"/>
          </a:p>
        </p:txBody>
      </p:sp>
      <p:pic>
        <p:nvPicPr>
          <p:cNvPr id="5" name="Picture 4" descr="A close up of a bottle&#10;&#10;Description automatically generated">
            <a:extLst>
              <a:ext uri="{FF2B5EF4-FFF2-40B4-BE49-F238E27FC236}">
                <a16:creationId xmlns:a16="http://schemas.microsoft.com/office/drawing/2014/main" id="{E33BEE78-9C1E-B349-BA83-55C950D62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2331" y="4120914"/>
            <a:ext cx="2012859" cy="1872177"/>
          </a:xfrm>
          <a:prstGeom prst="rect">
            <a:avLst/>
          </a:prstGeom>
        </p:spPr>
      </p:pic>
      <p:pic>
        <p:nvPicPr>
          <p:cNvPr id="6" name="Picture 5" descr="A close up of a bottle&#10;&#10;Description automatically generated">
            <a:extLst>
              <a:ext uri="{FF2B5EF4-FFF2-40B4-BE49-F238E27FC236}">
                <a16:creationId xmlns:a16="http://schemas.microsoft.com/office/drawing/2014/main" id="{681F2C73-69EF-4842-AF97-AFB2BD1B2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472" y="4120914"/>
            <a:ext cx="2012859" cy="1872177"/>
          </a:xfrm>
          <a:prstGeom prst="rect">
            <a:avLst/>
          </a:prstGeom>
        </p:spPr>
      </p:pic>
    </p:spTree>
    <p:extLst>
      <p:ext uri="{BB962C8B-B14F-4D97-AF65-F5344CB8AC3E}">
        <p14:creationId xmlns:p14="http://schemas.microsoft.com/office/powerpoint/2010/main" val="2234400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7C95-383C-466D-87C1-A50F30A56339}"/>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PROGNOSIS</a:t>
            </a:r>
          </a:p>
        </p:txBody>
      </p:sp>
      <p:sp>
        <p:nvSpPr>
          <p:cNvPr id="3" name="Content Placeholder 2">
            <a:extLst>
              <a:ext uri="{FF2B5EF4-FFF2-40B4-BE49-F238E27FC236}">
                <a16:creationId xmlns:a16="http://schemas.microsoft.com/office/drawing/2014/main" id="{6886B9FD-6C97-4CCE-96ED-24423F836855}"/>
              </a:ext>
            </a:extLst>
          </p:cNvPr>
          <p:cNvSpPr>
            <a:spLocks noGrp="1"/>
          </p:cNvSpPr>
          <p:nvPr>
            <p:ph idx="1"/>
          </p:nvPr>
        </p:nvSpPr>
        <p:spPr>
          <a:xfrm>
            <a:off x="1066800" y="2103120"/>
            <a:ext cx="7517908" cy="3849624"/>
          </a:xfrm>
        </p:spPr>
        <p:txBody>
          <a:bodyPr>
            <a:normAutofit lnSpcReduction="10000"/>
          </a:bodyPr>
          <a:lstStyle/>
          <a:p>
            <a:r>
              <a:rPr lang="en-US" sz="2800" dirty="0">
                <a:solidFill>
                  <a:srgbClr val="00B050"/>
                </a:solidFill>
                <a:latin typeface="Arial" panose="020B0604020202020204" pitchFamily="34" charset="0"/>
                <a:cs typeface="Arial" panose="020B0604020202020204" pitchFamily="34" charset="0"/>
              </a:rPr>
              <a:t>Good</a:t>
            </a:r>
            <a:r>
              <a:rPr lang="en-US" sz="2800" dirty="0">
                <a:latin typeface="Arial" panose="020B0604020202020204" pitchFamily="34" charset="0"/>
                <a:cs typeface="Arial" panose="020B0604020202020204" pitchFamily="34" charset="0"/>
              </a:rPr>
              <a:t> prognosis if low dose and if treated quickly</a:t>
            </a:r>
          </a:p>
          <a:p>
            <a:r>
              <a:rPr lang="en-US" sz="2800" dirty="0">
                <a:solidFill>
                  <a:srgbClr val="00B050"/>
                </a:solidFill>
                <a:latin typeface="Arial" panose="020B0604020202020204" pitchFamily="34" charset="0"/>
                <a:cs typeface="Arial" panose="020B0604020202020204" pitchFamily="34" charset="0"/>
              </a:rPr>
              <a:t>Better</a:t>
            </a:r>
            <a:r>
              <a:rPr lang="en-US" sz="2800" dirty="0">
                <a:latin typeface="Arial" panose="020B0604020202020204" pitchFamily="34" charset="0"/>
                <a:cs typeface="Arial" panose="020B0604020202020204" pitchFamily="34" charset="0"/>
              </a:rPr>
              <a:t> prognosis if productive emesis and induced emesis quickly after ingestion</a:t>
            </a:r>
          </a:p>
          <a:p>
            <a:r>
              <a:rPr lang="en-US" sz="2800" dirty="0">
                <a:solidFill>
                  <a:srgbClr val="FFC000"/>
                </a:solidFill>
                <a:latin typeface="Arial" panose="020B0604020202020204" pitchFamily="34" charset="0"/>
                <a:cs typeface="Arial" panose="020B0604020202020204" pitchFamily="34" charset="0"/>
              </a:rPr>
              <a:t>Guarded</a:t>
            </a:r>
            <a:r>
              <a:rPr lang="en-US" sz="2800" dirty="0">
                <a:latin typeface="Arial" panose="020B0604020202020204" pitchFamily="34" charset="0"/>
                <a:cs typeface="Arial" panose="020B0604020202020204" pitchFamily="34" charset="0"/>
              </a:rPr>
              <a:t> prognosis with cardiac and low-grade neurologic signs</a:t>
            </a:r>
          </a:p>
          <a:p>
            <a:r>
              <a:rPr lang="en-US" sz="2800" dirty="0">
                <a:solidFill>
                  <a:srgbClr val="FF0000"/>
                </a:solidFill>
                <a:latin typeface="Arial" panose="020B0604020202020204" pitchFamily="34" charset="0"/>
                <a:cs typeface="Arial" panose="020B0604020202020204" pitchFamily="34" charset="0"/>
              </a:rPr>
              <a:t>Poor</a:t>
            </a:r>
            <a:r>
              <a:rPr lang="en-US" sz="2800" dirty="0">
                <a:latin typeface="Arial" panose="020B0604020202020204" pitchFamily="34" charset="0"/>
                <a:cs typeface="Arial" panose="020B0604020202020204" pitchFamily="34" charset="0"/>
              </a:rPr>
              <a:t> prognosis with seizures and obtundation</a:t>
            </a:r>
          </a:p>
        </p:txBody>
      </p:sp>
      <p:pic>
        <p:nvPicPr>
          <p:cNvPr id="5" name="Picture 4" descr="A close up of a chocolate cake&#10;&#10;Description automatically generated">
            <a:extLst>
              <a:ext uri="{FF2B5EF4-FFF2-40B4-BE49-F238E27FC236}">
                <a16:creationId xmlns:a16="http://schemas.microsoft.com/office/drawing/2014/main" id="{DEC55360-DBFB-4D2F-8D4E-293F39E71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708" y="2014194"/>
            <a:ext cx="2917689" cy="4084765"/>
          </a:xfrm>
          <a:prstGeom prst="rect">
            <a:avLst/>
          </a:prstGeom>
        </p:spPr>
      </p:pic>
    </p:spTree>
    <p:extLst>
      <p:ext uri="{BB962C8B-B14F-4D97-AF65-F5344CB8AC3E}">
        <p14:creationId xmlns:p14="http://schemas.microsoft.com/office/powerpoint/2010/main" val="523210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4">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0BFD17-3879-42B3-AD53-D9840B17EE11}"/>
              </a:ext>
            </a:extLst>
          </p:cNvPr>
          <p:cNvSpPr>
            <a:spLocks noGrp="1"/>
          </p:cNvSpPr>
          <p:nvPr>
            <p:ph type="title"/>
          </p:nvPr>
        </p:nvSpPr>
        <p:spPr>
          <a:xfrm>
            <a:off x="391887" y="642593"/>
            <a:ext cx="7269822" cy="1295935"/>
          </a:xfrm>
        </p:spPr>
        <p:txBody>
          <a:bodyPr vert="horz" lIns="91440" tIns="45720" rIns="91440" bIns="45720" rtlCol="0" anchor="ctr">
            <a:normAutofit/>
          </a:bodyPr>
          <a:lstStyle/>
          <a:p>
            <a:r>
              <a:rPr lang="en-US" sz="4400" dirty="0">
                <a:solidFill>
                  <a:schemeClr val="accent4">
                    <a:lumMod val="50000"/>
                  </a:schemeClr>
                </a:solidFill>
                <a:latin typeface="Arial" panose="020B0604020202020204" pitchFamily="34" charset="0"/>
                <a:cs typeface="Arial" panose="020B0604020202020204" pitchFamily="34" charset="0"/>
              </a:rPr>
              <a:t>RAISIN</a:t>
            </a:r>
            <a:r>
              <a:rPr lang="en-US" sz="4400" dirty="0">
                <a:latin typeface="Arial" panose="020B0604020202020204" pitchFamily="34" charset="0"/>
                <a:cs typeface="Arial" panose="020B0604020202020204" pitchFamily="34" charset="0"/>
              </a:rPr>
              <a:t>/</a:t>
            </a:r>
            <a:r>
              <a:rPr lang="en-US" sz="4400" dirty="0">
                <a:solidFill>
                  <a:srgbClr val="00B050"/>
                </a:solidFill>
                <a:latin typeface="Arial" panose="020B0604020202020204" pitchFamily="34" charset="0"/>
                <a:cs typeface="Arial" panose="020B0604020202020204" pitchFamily="34" charset="0"/>
              </a:rPr>
              <a:t>GRAPE</a:t>
            </a:r>
            <a:r>
              <a:rPr lang="en-US" sz="4400" dirty="0">
                <a:latin typeface="Arial" panose="020B0604020202020204" pitchFamily="34" charset="0"/>
                <a:cs typeface="Arial" panose="020B0604020202020204" pitchFamily="34" charset="0"/>
              </a:rPr>
              <a:t> TOXICITY</a:t>
            </a:r>
          </a:p>
        </p:txBody>
      </p:sp>
      <p:sp>
        <p:nvSpPr>
          <p:cNvPr id="6" name="TextBox 5">
            <a:extLst>
              <a:ext uri="{FF2B5EF4-FFF2-40B4-BE49-F238E27FC236}">
                <a16:creationId xmlns:a16="http://schemas.microsoft.com/office/drawing/2014/main" id="{E4BC6282-1538-4759-97AC-3A78386FC14B}"/>
              </a:ext>
            </a:extLst>
          </p:cNvPr>
          <p:cNvSpPr txBox="1"/>
          <p:nvPr/>
        </p:nvSpPr>
        <p:spPr>
          <a:xfrm>
            <a:off x="623392" y="1737191"/>
            <a:ext cx="6494897" cy="4276879"/>
          </a:xfrm>
          <a:prstGeom prst="rect">
            <a:avLst/>
          </a:prstGeom>
        </p:spPr>
        <p:txBody>
          <a:bodyPr vert="horz" lIns="91440" tIns="45720" rIns="91440" bIns="45720" rtlCol="0">
            <a:normAutofit fontScale="85000" lnSpcReduction="10000"/>
          </a:bodyPr>
          <a:lstStyle/>
          <a:p>
            <a:pPr marL="342900" indent="-182880">
              <a:spcAft>
                <a:spcPts val="600"/>
              </a:spcAft>
              <a:buClr>
                <a:schemeClr val="tx1">
                  <a:lumMod val="85000"/>
                  <a:lumOff val="15000"/>
                </a:schemeClr>
              </a:buClr>
              <a:buFont typeface="Garamond" pitchFamily="18" charset="0"/>
              <a:buChar char="◦"/>
            </a:pPr>
            <a:r>
              <a:rPr lang="en-US" sz="2000" dirty="0">
                <a:latin typeface="Arial" panose="020B0604020202020204" pitchFamily="34" charset="0"/>
                <a:cs typeface="Arial" panose="020B0604020202020204" pitchFamily="34" charset="0"/>
              </a:rPr>
              <a:t>It is not known if cumulative vs. a large single dose triggers reaction</a:t>
            </a:r>
          </a:p>
          <a:p>
            <a:pPr marL="342900" indent="-182880">
              <a:spcAft>
                <a:spcPts val="600"/>
              </a:spcAft>
              <a:buClr>
                <a:schemeClr val="tx1">
                  <a:lumMod val="85000"/>
                  <a:lumOff val="15000"/>
                </a:schemeClr>
              </a:buClr>
              <a:buFont typeface="Garamond" pitchFamily="18" charset="0"/>
              <a:buChar char="◦"/>
            </a:pPr>
            <a:r>
              <a:rPr lang="en-US" sz="2000" dirty="0">
                <a:latin typeface="Arial" panose="020B0604020202020204" pitchFamily="34" charset="0"/>
                <a:cs typeface="Arial" panose="020B0604020202020204" pitchFamily="34" charset="0"/>
              </a:rPr>
              <a:t>Some dogs may be more sensitive to susceptibility than others. </a:t>
            </a:r>
          </a:p>
          <a:p>
            <a:pPr marL="342900" indent="-182880">
              <a:spcAft>
                <a:spcPts val="600"/>
              </a:spcAft>
              <a:buClr>
                <a:schemeClr val="tx1">
                  <a:lumMod val="85000"/>
                  <a:lumOff val="15000"/>
                </a:schemeClr>
              </a:buClr>
              <a:buFont typeface="Garamond" pitchFamily="18" charset="0"/>
              <a:buChar char="◦"/>
            </a:pPr>
            <a:r>
              <a:rPr lang="en-US" sz="2000" dirty="0">
                <a:latin typeface="Arial" panose="020B0604020202020204" pitchFamily="34" charset="0"/>
                <a:cs typeface="Arial" panose="020B0604020202020204" pitchFamily="34" charset="0"/>
              </a:rPr>
              <a:t>May cause acute kidney injury (AKI)</a:t>
            </a:r>
          </a:p>
          <a:p>
            <a:pPr marL="342900" indent="-182880">
              <a:spcAft>
                <a:spcPts val="600"/>
              </a:spcAft>
              <a:buClr>
                <a:schemeClr val="tx1">
                  <a:lumMod val="85000"/>
                  <a:lumOff val="15000"/>
                </a:schemeClr>
              </a:buClr>
              <a:buFont typeface="Garamond" pitchFamily="18" charset="0"/>
              <a:buChar char="◦"/>
            </a:pPr>
            <a:r>
              <a:rPr lang="en-US" sz="2000" dirty="0">
                <a:latin typeface="Arial" panose="020B0604020202020204" pitchFamily="34" charset="0"/>
                <a:cs typeface="Arial" panose="020B0604020202020204" pitchFamily="34" charset="0"/>
              </a:rPr>
              <a:t>The toxic mechanism leading to AKI is </a:t>
            </a:r>
            <a:r>
              <a:rPr lang="en-US" sz="2000" dirty="0">
                <a:solidFill>
                  <a:srgbClr val="FF0000"/>
                </a:solidFill>
                <a:latin typeface="Arial" panose="020B0604020202020204" pitchFamily="34" charset="0"/>
                <a:cs typeface="Arial" panose="020B0604020202020204" pitchFamily="34" charset="0"/>
              </a:rPr>
              <a:t>UNKNOWN</a:t>
            </a:r>
            <a:r>
              <a:rPr lang="en-US" sz="2000" dirty="0">
                <a:latin typeface="Arial" panose="020B0604020202020204" pitchFamily="34" charset="0"/>
                <a:cs typeface="Arial" panose="020B0604020202020204" pitchFamily="34" charset="0"/>
              </a:rPr>
              <a:t>. </a:t>
            </a:r>
          </a:p>
          <a:p>
            <a:pPr marL="342900" indent="-182880">
              <a:spcAft>
                <a:spcPts val="600"/>
              </a:spcAft>
              <a:buClr>
                <a:schemeClr val="tx1">
                  <a:lumMod val="85000"/>
                  <a:lumOff val="15000"/>
                </a:schemeClr>
              </a:buClr>
              <a:buFont typeface="Garamond" pitchFamily="18" charset="0"/>
              <a:buChar char="◦"/>
            </a:pPr>
            <a:r>
              <a:rPr lang="en-US" sz="2000" dirty="0">
                <a:latin typeface="Arial" panose="020B0604020202020204" pitchFamily="34" charset="0"/>
                <a:cs typeface="Arial" panose="020B0604020202020204" pitchFamily="34" charset="0"/>
              </a:rPr>
              <a:t>Theories include </a:t>
            </a:r>
          </a:p>
          <a:p>
            <a:pPr marL="800100" lvl="1" indent="-182880">
              <a:spcAft>
                <a:spcPts val="600"/>
              </a:spcAft>
              <a:buClr>
                <a:schemeClr val="tx1">
                  <a:lumMod val="85000"/>
                  <a:lumOff val="15000"/>
                </a:schemeClr>
              </a:buClr>
              <a:buFont typeface="Garamond" pitchFamily="18" charset="0"/>
              <a:buChar char="◦"/>
            </a:pPr>
            <a:r>
              <a:rPr lang="en-US" sz="2000" b="1" dirty="0">
                <a:latin typeface="Arial" panose="020B0604020202020204" pitchFamily="34" charset="0"/>
                <a:cs typeface="Arial" panose="020B0604020202020204" pitchFamily="34" charset="0"/>
              </a:rPr>
              <a:t>idiosyncratic reaction- </a:t>
            </a:r>
            <a:r>
              <a:rPr lang="en-US" dirty="0">
                <a:latin typeface="Arial" panose="020B0604020202020204" pitchFamily="34" charset="0"/>
                <a:cs typeface="Arial" panose="020B0604020202020204" pitchFamily="34" charset="0"/>
              </a:rPr>
              <a:t>A reaction to a medication that is unusual and unpredictable, specific to a particular pet.</a:t>
            </a:r>
            <a:endParaRPr lang="en-US" sz="2000" dirty="0">
              <a:latin typeface="Arial" panose="020B0604020202020204" pitchFamily="34" charset="0"/>
              <a:cs typeface="Arial" panose="020B0604020202020204" pitchFamily="34" charset="0"/>
            </a:endParaRPr>
          </a:p>
          <a:p>
            <a:pPr marL="800100" lvl="1" indent="-182880">
              <a:spcAft>
                <a:spcPts val="600"/>
              </a:spcAft>
              <a:buClr>
                <a:schemeClr val="tx1">
                  <a:lumMod val="85000"/>
                  <a:lumOff val="15000"/>
                </a:schemeClr>
              </a:buClr>
              <a:buFont typeface="Garamond" pitchFamily="18" charset="0"/>
              <a:buChar char="◦"/>
            </a:pPr>
            <a:r>
              <a:rPr lang="en-US" sz="2000" b="1" dirty="0">
                <a:latin typeface="Arial" panose="020B0604020202020204" pitchFamily="34" charset="0"/>
                <a:cs typeface="Arial" panose="020B0604020202020204" pitchFamily="34" charset="0"/>
              </a:rPr>
              <a:t>metabolic disruption- </a:t>
            </a:r>
            <a:r>
              <a:rPr lang="en-US" dirty="0">
                <a:latin typeface="Arial" panose="020B0604020202020204" pitchFamily="34" charset="0"/>
                <a:cs typeface="Arial" panose="020B0604020202020204" pitchFamily="34" charset="0"/>
              </a:rPr>
              <a:t>occurs when abnormal chemical reactions in your body disrupt metabolism. When this happens, you might have too much of some substances or too little of other ones that you need to stay healthy.</a:t>
            </a:r>
            <a:endParaRPr lang="en-US" sz="2000" dirty="0">
              <a:latin typeface="Arial" panose="020B0604020202020204" pitchFamily="34" charset="0"/>
              <a:cs typeface="Arial" panose="020B0604020202020204" pitchFamily="34" charset="0"/>
            </a:endParaRPr>
          </a:p>
          <a:p>
            <a:pPr marL="800100" lvl="1" indent="-182880">
              <a:spcAft>
                <a:spcPts val="600"/>
              </a:spcAft>
              <a:buClr>
                <a:schemeClr val="tx1">
                  <a:lumMod val="85000"/>
                  <a:lumOff val="15000"/>
                </a:schemeClr>
              </a:buClr>
              <a:buFont typeface="Garamond" pitchFamily="18" charset="0"/>
              <a:buChar char="◦"/>
            </a:pPr>
            <a:r>
              <a:rPr lang="en-US" sz="2000" b="1" dirty="0">
                <a:latin typeface="Arial" panose="020B0604020202020204" pitchFamily="34" charset="0"/>
                <a:cs typeface="Arial" panose="020B0604020202020204" pitchFamily="34" charset="0"/>
              </a:rPr>
              <a:t>nephrotoxic mycotoxin- </a:t>
            </a:r>
            <a:r>
              <a:rPr lang="en-US" sz="1900" dirty="0">
                <a:latin typeface="Arial" panose="020B0604020202020204" pitchFamily="34" charset="0"/>
                <a:cs typeface="Arial" panose="020B0604020202020204" pitchFamily="34" charset="0"/>
              </a:rPr>
              <a:t>toxic substance produced by a fungus which affects the kidneys</a:t>
            </a:r>
          </a:p>
        </p:txBody>
      </p:sp>
      <p:pic>
        <p:nvPicPr>
          <p:cNvPr id="10" name="Content Placeholder 9" descr="A picture containing fruit, grape, food&#10;&#10;Description automatically generated">
            <a:extLst>
              <a:ext uri="{FF2B5EF4-FFF2-40B4-BE49-F238E27FC236}">
                <a16:creationId xmlns:a16="http://schemas.microsoft.com/office/drawing/2014/main" id="{A083D4D1-F1A5-4A7E-B3B8-424B2C7F2F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74529" y="1399592"/>
            <a:ext cx="4033077" cy="3900196"/>
          </a:xfrm>
        </p:spPr>
      </p:pic>
    </p:spTree>
    <p:extLst>
      <p:ext uri="{BB962C8B-B14F-4D97-AF65-F5344CB8AC3E}">
        <p14:creationId xmlns:p14="http://schemas.microsoft.com/office/powerpoint/2010/main" val="1390097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EDEAC3-4E6E-44A2-BFDF-C57B2181AD0E}"/>
              </a:ext>
            </a:extLst>
          </p:cNvPr>
          <p:cNvSpPr>
            <a:spLocks noGrp="1"/>
          </p:cNvSpPr>
          <p:nvPr>
            <p:ph type="title"/>
          </p:nvPr>
        </p:nvSpPr>
        <p:spPr>
          <a:xfrm>
            <a:off x="748934" y="642593"/>
            <a:ext cx="6736084" cy="1744183"/>
          </a:xfrm>
        </p:spPr>
        <p:txBody>
          <a:bodyPr>
            <a:normAutofit/>
          </a:bodyPr>
          <a:lstStyle/>
          <a:p>
            <a:pPr algn="ctr"/>
            <a:r>
              <a:rPr lang="en-US" dirty="0">
                <a:latin typeface="Arial" panose="020B0604020202020204" pitchFamily="34" charset="0"/>
                <a:cs typeface="Arial" panose="020B0604020202020204" pitchFamily="34" charset="0"/>
              </a:rPr>
              <a:t>CLINICAL SIGNS</a:t>
            </a:r>
          </a:p>
        </p:txBody>
      </p:sp>
      <p:sp>
        <p:nvSpPr>
          <p:cNvPr id="3" name="Content Placeholder 2">
            <a:extLst>
              <a:ext uri="{FF2B5EF4-FFF2-40B4-BE49-F238E27FC236}">
                <a16:creationId xmlns:a16="http://schemas.microsoft.com/office/drawing/2014/main" id="{17112BBB-DDB7-4584-91D7-00AFA2AA96A6}"/>
              </a:ext>
            </a:extLst>
          </p:cNvPr>
          <p:cNvSpPr>
            <a:spLocks noGrp="1"/>
          </p:cNvSpPr>
          <p:nvPr>
            <p:ph idx="1"/>
          </p:nvPr>
        </p:nvSpPr>
        <p:spPr>
          <a:xfrm>
            <a:off x="748934" y="2101359"/>
            <a:ext cx="6608101" cy="3648456"/>
          </a:xfrm>
        </p:spPr>
        <p:txBody>
          <a:bodyPr>
            <a:normAutofit/>
          </a:bodyPr>
          <a:lstStyle/>
          <a:p>
            <a:r>
              <a:rPr lang="en-US" sz="1800" dirty="0">
                <a:latin typeface="Arial" panose="020B0604020202020204" pitchFamily="34" charset="0"/>
                <a:cs typeface="Arial" panose="020B0604020202020204" pitchFamily="34" charset="0"/>
              </a:rPr>
              <a:t>History and clinical presentation include exposure to raisins or grapes and/or vomiting, which may occur within 2 hours of ingestion. </a:t>
            </a:r>
          </a:p>
          <a:p>
            <a:r>
              <a:rPr lang="en-US" sz="1800" dirty="0">
                <a:latin typeface="Arial" panose="020B0604020202020204" pitchFamily="34" charset="0"/>
                <a:cs typeface="Arial" panose="020B0604020202020204" pitchFamily="34" charset="0"/>
              </a:rPr>
              <a:t>Anorexia, lethargy, polydipsia, polyuria and diarrhea all can occur within 24 hours after the onset of vomiting. </a:t>
            </a:r>
          </a:p>
          <a:p>
            <a:r>
              <a:rPr lang="en-US" sz="1800" dirty="0">
                <a:latin typeface="Arial" panose="020B0604020202020204" pitchFamily="34" charset="0"/>
                <a:cs typeface="Arial" panose="020B0604020202020204" pitchFamily="34" charset="0"/>
              </a:rPr>
              <a:t>Possible abdominal pain and signs consistent with dehydration and/or hypovolemia. </a:t>
            </a:r>
          </a:p>
          <a:p>
            <a:r>
              <a:rPr lang="en-US" sz="1800" dirty="0">
                <a:latin typeface="Arial" panose="020B0604020202020204" pitchFamily="34" charset="0"/>
                <a:cs typeface="Arial" panose="020B0604020202020204" pitchFamily="34" charset="0"/>
              </a:rPr>
              <a:t>(In one review, ataxia, decreased urine production and weakness were associated with negative outcomes in grape toxicity.)</a:t>
            </a:r>
          </a:p>
        </p:txBody>
      </p:sp>
      <p:pic>
        <p:nvPicPr>
          <p:cNvPr id="5" name="Picture 4" descr="A close up of a toy&#10;&#10;Description automatically generated">
            <a:extLst>
              <a:ext uri="{FF2B5EF4-FFF2-40B4-BE49-F238E27FC236}">
                <a16:creationId xmlns:a16="http://schemas.microsoft.com/office/drawing/2014/main" id="{087A1D38-4D13-48E2-828A-82B75AA36EF9}"/>
              </a:ext>
            </a:extLst>
          </p:cNvPr>
          <p:cNvPicPr>
            <a:picLocks noChangeAspect="1"/>
          </p:cNvPicPr>
          <p:nvPr/>
        </p:nvPicPr>
        <p:blipFill rotWithShape="1">
          <a:blip r:embed="rId2">
            <a:extLst>
              <a:ext uri="{28A0092B-C50C-407E-A947-70E740481C1C}">
                <a14:useLocalDpi xmlns:a14="http://schemas.microsoft.com/office/drawing/2010/main" val="0"/>
              </a:ext>
            </a:extLst>
          </a:blip>
          <a:srcRect l="12221" r="16403" b="-1"/>
          <a:stretch/>
        </p:blipFill>
        <p:spPr>
          <a:xfrm>
            <a:off x="8386173" y="484635"/>
            <a:ext cx="3318953" cy="2790023"/>
          </a:xfrm>
          <a:prstGeom prst="rect">
            <a:avLst/>
          </a:prstGeom>
        </p:spPr>
      </p:pic>
      <p:sp>
        <p:nvSpPr>
          <p:cNvPr id="16" name="Rectangle 15">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378773" cy="6108192"/>
          </a:xfrm>
          <a:prstGeom prst="rect">
            <a:avLst/>
          </a:prstGeom>
          <a:noFill/>
          <a:ln w="6350" cap="sq" cmpd="sng" algn="ctr">
            <a:solidFill>
              <a:schemeClr val="tx1">
                <a:lumMod val="75000"/>
                <a:lumOff val="25000"/>
              </a:schemeClr>
            </a:solidFill>
            <a:prstDash val="solid"/>
            <a:miter lim="800000"/>
          </a:ln>
          <a:effectLst/>
        </p:spPr>
      </p:sp>
      <p:pic>
        <p:nvPicPr>
          <p:cNvPr id="7" name="Picture 6" descr="A picture containing drawing&#10;&#10;Description automatically generated">
            <a:extLst>
              <a:ext uri="{FF2B5EF4-FFF2-40B4-BE49-F238E27FC236}">
                <a16:creationId xmlns:a16="http://schemas.microsoft.com/office/drawing/2014/main" id="{60095500-E0F2-4C64-BBE0-5D84BA7C79AD}"/>
              </a:ext>
            </a:extLst>
          </p:cNvPr>
          <p:cNvPicPr>
            <a:picLocks noChangeAspect="1"/>
          </p:cNvPicPr>
          <p:nvPr/>
        </p:nvPicPr>
        <p:blipFill rotWithShape="1">
          <a:blip r:embed="rId3">
            <a:extLst>
              <a:ext uri="{28A0092B-C50C-407E-A947-70E740481C1C}">
                <a14:useLocalDpi xmlns:a14="http://schemas.microsoft.com/office/drawing/2010/main" val="0"/>
              </a:ext>
            </a:extLst>
          </a:blip>
          <a:srcRect l="5668" r="15963" b="-2"/>
          <a:stretch/>
        </p:blipFill>
        <p:spPr>
          <a:xfrm>
            <a:off x="8386167" y="3435519"/>
            <a:ext cx="3321198" cy="2790024"/>
          </a:xfrm>
          <a:prstGeom prst="rect">
            <a:avLst/>
          </a:prstGeom>
        </p:spPr>
      </p:pic>
    </p:spTree>
    <p:extLst>
      <p:ext uri="{BB962C8B-B14F-4D97-AF65-F5344CB8AC3E}">
        <p14:creationId xmlns:p14="http://schemas.microsoft.com/office/powerpoint/2010/main" val="95975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arge brown dog lying on the ground&#10;&#10;Description automatically generated">
            <a:extLst>
              <a:ext uri="{FF2B5EF4-FFF2-40B4-BE49-F238E27FC236}">
                <a16:creationId xmlns:a16="http://schemas.microsoft.com/office/drawing/2014/main" id="{666D5432-CD4A-405F-BCD3-EE3EA1EF7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31" y="970383"/>
            <a:ext cx="4988405" cy="4404049"/>
          </a:xfrm>
          <a:prstGeom prst="rect">
            <a:avLst/>
          </a:prstGeom>
        </p:spPr>
      </p:pic>
      <p:sp>
        <p:nvSpPr>
          <p:cNvPr id="26" name="Rectangle 25">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8EFFB-CC2E-40FF-80A9-F0523C7D1F90}"/>
              </a:ext>
            </a:extLst>
          </p:cNvPr>
          <p:cNvSpPr>
            <a:spLocks noGrp="1"/>
          </p:cNvSpPr>
          <p:nvPr>
            <p:ph type="title"/>
          </p:nvPr>
        </p:nvSpPr>
        <p:spPr>
          <a:xfrm>
            <a:off x="7064082" y="642594"/>
            <a:ext cx="4472921" cy="1371600"/>
          </a:xfrm>
        </p:spPr>
        <p:txBody>
          <a:bodyPr>
            <a:normAutofit/>
          </a:bodyPr>
          <a:lstStyle/>
          <a:p>
            <a:pPr algn="ctr"/>
            <a:r>
              <a:rPr lang="en-US" dirty="0">
                <a:latin typeface="Arial" panose="020B0604020202020204" pitchFamily="34" charset="0"/>
                <a:cs typeface="Arial" panose="020B0604020202020204" pitchFamily="34" charset="0"/>
              </a:rPr>
              <a:t>COMMON TOXINS</a:t>
            </a:r>
          </a:p>
        </p:txBody>
      </p:sp>
      <p:sp>
        <p:nvSpPr>
          <p:cNvPr id="3" name="Content Placeholder 2">
            <a:extLst>
              <a:ext uri="{FF2B5EF4-FFF2-40B4-BE49-F238E27FC236}">
                <a16:creationId xmlns:a16="http://schemas.microsoft.com/office/drawing/2014/main" id="{DB9BAF23-89D2-4BCB-B810-FCDE3516A50C}"/>
              </a:ext>
            </a:extLst>
          </p:cNvPr>
          <p:cNvSpPr>
            <a:spLocks noGrp="1"/>
          </p:cNvSpPr>
          <p:nvPr>
            <p:ph idx="1"/>
          </p:nvPr>
        </p:nvSpPr>
        <p:spPr>
          <a:xfrm>
            <a:off x="6857981" y="2496992"/>
            <a:ext cx="4840447" cy="3931920"/>
          </a:xfrm>
        </p:spPr>
        <p:txBody>
          <a:bodyPr>
            <a:normAutofit/>
          </a:bodyPr>
          <a:lstStyle/>
          <a:p>
            <a:pPr marL="342900" indent="-342900">
              <a:buFont typeface="+mj-lt"/>
              <a:buAutoNum type="arabicPeriod"/>
            </a:pPr>
            <a:r>
              <a:rPr lang="en-US" sz="1800" dirty="0">
                <a:latin typeface="Arial" panose="020B0604020202020204" pitchFamily="34" charset="0"/>
                <a:cs typeface="Arial" panose="020B0604020202020204" pitchFamily="34" charset="0"/>
              </a:rPr>
              <a:t>CHOCOLATE</a:t>
            </a:r>
          </a:p>
          <a:p>
            <a:pPr marL="342900" indent="-342900">
              <a:buFont typeface="+mj-lt"/>
              <a:buAutoNum type="arabicPeriod"/>
            </a:pPr>
            <a:r>
              <a:rPr lang="en-US" sz="1800" dirty="0">
                <a:latin typeface="Arial" panose="020B0604020202020204" pitchFamily="34" charset="0"/>
                <a:cs typeface="Arial" panose="020B0604020202020204" pitchFamily="34" charset="0"/>
              </a:rPr>
              <a:t>RAISIN/GRAPE</a:t>
            </a:r>
          </a:p>
          <a:p>
            <a:pPr marL="342900" indent="-342900">
              <a:buFont typeface="+mj-lt"/>
              <a:buAutoNum type="arabicPeriod"/>
            </a:pPr>
            <a:r>
              <a:rPr lang="en-US" sz="1800" dirty="0">
                <a:latin typeface="Arial" panose="020B0604020202020204" pitchFamily="34" charset="0"/>
                <a:cs typeface="Arial" panose="020B0604020202020204" pitchFamily="34" charset="0"/>
              </a:rPr>
              <a:t>XYLITOL</a:t>
            </a:r>
          </a:p>
          <a:p>
            <a:pPr marL="342900" indent="-342900">
              <a:buFont typeface="+mj-lt"/>
              <a:buAutoNum type="arabicPeriod"/>
            </a:pPr>
            <a:r>
              <a:rPr lang="en-US" sz="1800" dirty="0">
                <a:latin typeface="Arial" panose="020B0604020202020204" pitchFamily="34" charset="0"/>
                <a:cs typeface="Arial" panose="020B0604020202020204" pitchFamily="34" charset="0"/>
              </a:rPr>
              <a:t>MARIJUANA</a:t>
            </a:r>
          </a:p>
          <a:p>
            <a:pPr marL="342900" indent="-342900">
              <a:buFont typeface="+mj-lt"/>
              <a:buAutoNum type="arabicPeriod"/>
            </a:pPr>
            <a:r>
              <a:rPr lang="en-US" sz="1800" dirty="0">
                <a:latin typeface="Arial" panose="020B0604020202020204" pitchFamily="34" charset="0"/>
                <a:cs typeface="Arial" panose="020B0604020202020204" pitchFamily="34" charset="0"/>
              </a:rPr>
              <a:t>RODENTICIDE</a:t>
            </a:r>
          </a:p>
          <a:p>
            <a:pPr marL="342900" indent="-342900">
              <a:buFont typeface="+mj-lt"/>
              <a:buAutoNum type="arabicPeriod"/>
            </a:pPr>
            <a:r>
              <a:rPr lang="en-US" sz="1800" dirty="0">
                <a:latin typeface="Arial" panose="020B0604020202020204" pitchFamily="34" charset="0"/>
                <a:cs typeface="Arial" panose="020B0604020202020204" pitchFamily="34" charset="0"/>
              </a:rPr>
              <a:t>NON-STEROIDAL ANTI-INFLAMMATORIES (N-SAIDS)</a:t>
            </a:r>
          </a:p>
        </p:txBody>
      </p:sp>
    </p:spTree>
    <p:extLst>
      <p:ext uri="{BB962C8B-B14F-4D97-AF65-F5344CB8AC3E}">
        <p14:creationId xmlns:p14="http://schemas.microsoft.com/office/powerpoint/2010/main" val="7038098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003C-55C6-4DFE-8C51-848E2F32E7BE}"/>
              </a:ext>
            </a:extLst>
          </p:cNvPr>
          <p:cNvSpPr>
            <a:spLocks noGrp="1"/>
          </p:cNvSpPr>
          <p:nvPr>
            <p:ph type="title"/>
          </p:nvPr>
        </p:nvSpPr>
        <p:spPr>
          <a:xfrm>
            <a:off x="1066800" y="642594"/>
            <a:ext cx="10058400" cy="557032"/>
          </a:xfrm>
        </p:spPr>
        <p:txBody>
          <a:bodyPr>
            <a:normAutofit fontScale="90000"/>
          </a:bodyPr>
          <a:lstStyle/>
          <a:p>
            <a:pPr algn="ctr"/>
            <a:r>
              <a:rPr lang="en-US" dirty="0">
                <a:latin typeface="Arial" panose="020B0604020202020204" pitchFamily="34" charset="0"/>
                <a:cs typeface="Arial" panose="020B0604020202020204" pitchFamily="34" charset="0"/>
              </a:rPr>
              <a:t>DIAGNOSTIC TESTING</a:t>
            </a:r>
          </a:p>
        </p:txBody>
      </p:sp>
      <p:sp>
        <p:nvSpPr>
          <p:cNvPr id="3" name="Content Placeholder 2">
            <a:extLst>
              <a:ext uri="{FF2B5EF4-FFF2-40B4-BE49-F238E27FC236}">
                <a16:creationId xmlns:a16="http://schemas.microsoft.com/office/drawing/2014/main" id="{15EC0ECE-F06C-4492-966C-1077002F0B8B}"/>
              </a:ext>
            </a:extLst>
          </p:cNvPr>
          <p:cNvSpPr>
            <a:spLocks noGrp="1"/>
          </p:cNvSpPr>
          <p:nvPr>
            <p:ph idx="1"/>
          </p:nvPr>
        </p:nvSpPr>
        <p:spPr>
          <a:xfrm>
            <a:off x="740228" y="1199626"/>
            <a:ext cx="10058400" cy="4565292"/>
          </a:xfrm>
        </p:spPr>
        <p:txBody>
          <a:bodyPr>
            <a:normAutofit fontScale="25000" lnSpcReduction="20000"/>
          </a:bodyPr>
          <a:lstStyle/>
          <a:p>
            <a:r>
              <a:rPr lang="en-US" sz="4300" dirty="0">
                <a:latin typeface="Arial" panose="020B0604020202020204" pitchFamily="34" charset="0"/>
                <a:cs typeface="Arial" panose="020B0604020202020204" pitchFamily="34" charset="0"/>
              </a:rPr>
              <a:t>Blood chemistry</a:t>
            </a:r>
          </a:p>
          <a:p>
            <a:pPr lvl="1"/>
            <a:r>
              <a:rPr lang="en-US" sz="4300" dirty="0">
                <a:latin typeface="Arial" panose="020B0604020202020204" pitchFamily="34" charset="0"/>
                <a:cs typeface="Arial" panose="020B0604020202020204" pitchFamily="34" charset="0"/>
              </a:rPr>
              <a:t>Azotemia</a:t>
            </a:r>
          </a:p>
          <a:p>
            <a:pPr lvl="1"/>
            <a:r>
              <a:rPr lang="en-US" sz="4300" dirty="0">
                <a:latin typeface="Arial" panose="020B0604020202020204" pitchFamily="34" charset="0"/>
                <a:cs typeface="Arial" panose="020B0604020202020204" pitchFamily="34" charset="0"/>
              </a:rPr>
              <a:t>Hypercalcemia</a:t>
            </a:r>
          </a:p>
          <a:p>
            <a:pPr lvl="1"/>
            <a:r>
              <a:rPr lang="en-US" sz="4300" dirty="0">
                <a:latin typeface="Arial" panose="020B0604020202020204" pitchFamily="34" charset="0"/>
                <a:cs typeface="Arial" panose="020B0604020202020204" pitchFamily="34" charset="0"/>
              </a:rPr>
              <a:t>Hyperkalemia</a:t>
            </a:r>
          </a:p>
          <a:p>
            <a:pPr lvl="1"/>
            <a:r>
              <a:rPr lang="en-US" sz="4300" dirty="0" err="1">
                <a:latin typeface="Arial" panose="020B0604020202020204" pitchFamily="34" charset="0"/>
                <a:cs typeface="Arial" panose="020B0604020202020204" pitchFamily="34" charset="0"/>
              </a:rPr>
              <a:t>Hypophosphotemia</a:t>
            </a:r>
            <a:endParaRPr lang="en-US" sz="4300" dirty="0">
              <a:latin typeface="Arial" panose="020B0604020202020204" pitchFamily="34" charset="0"/>
              <a:cs typeface="Arial" panose="020B0604020202020204" pitchFamily="34" charset="0"/>
            </a:endParaRPr>
          </a:p>
          <a:p>
            <a:pPr marL="274320" lvl="1" indent="0">
              <a:buNone/>
            </a:pPr>
            <a:endParaRPr lang="en-US" sz="4300" dirty="0">
              <a:latin typeface="Arial" panose="020B0604020202020204" pitchFamily="34" charset="0"/>
              <a:cs typeface="Arial" panose="020B0604020202020204" pitchFamily="34" charset="0"/>
            </a:endParaRPr>
          </a:p>
          <a:p>
            <a:r>
              <a:rPr lang="en-US" sz="4300" dirty="0">
                <a:latin typeface="Arial" panose="020B0604020202020204" pitchFamily="34" charset="0"/>
                <a:cs typeface="Arial" panose="020B0604020202020204" pitchFamily="34" charset="0"/>
              </a:rPr>
              <a:t>Complete blood count</a:t>
            </a:r>
          </a:p>
          <a:p>
            <a:pPr lvl="1"/>
            <a:r>
              <a:rPr lang="en-US" sz="4300" dirty="0">
                <a:latin typeface="Arial" panose="020B0604020202020204" pitchFamily="34" charset="0"/>
                <a:cs typeface="Arial" panose="020B0604020202020204" pitchFamily="34" charset="0"/>
              </a:rPr>
              <a:t>Thrombocytopenia</a:t>
            </a:r>
          </a:p>
          <a:p>
            <a:pPr lvl="1"/>
            <a:r>
              <a:rPr lang="en-US" sz="4300" dirty="0">
                <a:latin typeface="Arial" panose="020B0604020202020204" pitchFamily="34" charset="0"/>
                <a:cs typeface="Arial" panose="020B0604020202020204" pitchFamily="34" charset="0"/>
              </a:rPr>
              <a:t>Anemia	</a:t>
            </a:r>
          </a:p>
          <a:p>
            <a:pPr marL="274320" lvl="1" indent="0">
              <a:buNone/>
            </a:pPr>
            <a:endParaRPr lang="en-US" sz="4300" dirty="0">
              <a:latin typeface="Arial" panose="020B0604020202020204" pitchFamily="34" charset="0"/>
              <a:cs typeface="Arial" panose="020B0604020202020204" pitchFamily="34" charset="0"/>
            </a:endParaRPr>
          </a:p>
          <a:p>
            <a:r>
              <a:rPr lang="en-US" sz="4300" dirty="0">
                <a:latin typeface="Arial" panose="020B0604020202020204" pitchFamily="34" charset="0"/>
                <a:cs typeface="Arial" panose="020B0604020202020204" pitchFamily="34" charset="0"/>
              </a:rPr>
              <a:t>Urinalysis</a:t>
            </a:r>
          </a:p>
          <a:p>
            <a:pPr lvl="1"/>
            <a:r>
              <a:rPr lang="en-US" sz="4300" dirty="0">
                <a:latin typeface="Arial" panose="020B0604020202020204" pitchFamily="34" charset="0"/>
                <a:cs typeface="Arial" panose="020B0604020202020204" pitchFamily="34" charset="0"/>
              </a:rPr>
              <a:t>WBCs</a:t>
            </a:r>
          </a:p>
          <a:p>
            <a:pPr lvl="1"/>
            <a:r>
              <a:rPr lang="en-US" sz="4300" dirty="0">
                <a:latin typeface="Arial" panose="020B0604020202020204" pitchFamily="34" charset="0"/>
                <a:cs typeface="Arial" panose="020B0604020202020204" pitchFamily="34" charset="0"/>
              </a:rPr>
              <a:t>Hematuria</a:t>
            </a:r>
          </a:p>
          <a:p>
            <a:pPr lvl="1"/>
            <a:r>
              <a:rPr lang="en-US" sz="4300" dirty="0">
                <a:latin typeface="Arial" panose="020B0604020202020204" pitchFamily="34" charset="0"/>
                <a:cs typeface="Arial" panose="020B0604020202020204" pitchFamily="34" charset="0"/>
              </a:rPr>
              <a:t>Proteinuria</a:t>
            </a:r>
          </a:p>
          <a:p>
            <a:pPr lvl="1"/>
            <a:r>
              <a:rPr lang="en-US" sz="4300" dirty="0">
                <a:latin typeface="Arial" panose="020B0604020202020204" pitchFamily="34" charset="0"/>
                <a:cs typeface="Arial" panose="020B0604020202020204" pitchFamily="34" charset="0"/>
              </a:rPr>
              <a:t>Glucosuria</a:t>
            </a:r>
          </a:p>
          <a:p>
            <a:pPr lvl="1"/>
            <a:endParaRPr lang="en-US" sz="4300" dirty="0">
              <a:latin typeface="Arial" panose="020B0604020202020204" pitchFamily="34" charset="0"/>
              <a:cs typeface="Arial" panose="020B0604020202020204" pitchFamily="34" charset="0"/>
            </a:endParaRPr>
          </a:p>
          <a:p>
            <a:r>
              <a:rPr lang="en-US" sz="4300" dirty="0">
                <a:latin typeface="Arial" panose="020B0604020202020204" pitchFamily="34" charset="0"/>
                <a:cs typeface="Arial" panose="020B0604020202020204" pitchFamily="34" charset="0"/>
              </a:rPr>
              <a:t>Radiographs</a:t>
            </a:r>
          </a:p>
          <a:p>
            <a:pPr lvl="1"/>
            <a:r>
              <a:rPr lang="en-US" sz="4300" dirty="0">
                <a:latin typeface="Arial" panose="020B0604020202020204" pitchFamily="34" charset="0"/>
                <a:cs typeface="Arial" panose="020B0604020202020204" pitchFamily="34" charset="0"/>
              </a:rPr>
              <a:t>One study showed renal size and </a:t>
            </a:r>
          </a:p>
          <a:p>
            <a:pPr marL="274320" lvl="1" indent="0">
              <a:buNone/>
            </a:pPr>
            <a:r>
              <a:rPr lang="en-US" sz="4300" dirty="0">
                <a:latin typeface="Arial" panose="020B0604020202020204" pitchFamily="34" charset="0"/>
                <a:cs typeface="Arial" panose="020B0604020202020204" pitchFamily="34" charset="0"/>
              </a:rPr>
              <a:t>     shape were normal</a:t>
            </a:r>
          </a:p>
          <a:p>
            <a:pPr lvl="1"/>
            <a:endParaRPr lang="en-US" sz="4300" dirty="0">
              <a:latin typeface="Arial" panose="020B0604020202020204" pitchFamily="34" charset="0"/>
              <a:cs typeface="Arial" panose="020B0604020202020204" pitchFamily="34" charset="0"/>
            </a:endParaRPr>
          </a:p>
          <a:p>
            <a:r>
              <a:rPr lang="en-US" sz="4300" dirty="0">
                <a:latin typeface="Arial" panose="020B0604020202020204" pitchFamily="34" charset="0"/>
                <a:cs typeface="Arial" panose="020B0604020202020204" pitchFamily="34" charset="0"/>
              </a:rPr>
              <a:t>Abdominal ultrasound- can be normal or abnormal</a:t>
            </a:r>
          </a:p>
          <a:p>
            <a:pPr lvl="1"/>
            <a:r>
              <a:rPr lang="en-US" sz="4300" dirty="0" err="1">
                <a:latin typeface="Arial" panose="020B0604020202020204" pitchFamily="34" charset="0"/>
                <a:cs typeface="Arial" panose="020B0604020202020204" pitchFamily="34" charset="0"/>
              </a:rPr>
              <a:t>Renomegaly</a:t>
            </a:r>
            <a:endParaRPr lang="en-US" sz="4300" dirty="0">
              <a:latin typeface="Arial" panose="020B0604020202020204" pitchFamily="34" charset="0"/>
              <a:cs typeface="Arial" panose="020B0604020202020204" pitchFamily="34" charset="0"/>
            </a:endParaRPr>
          </a:p>
          <a:p>
            <a:pPr lvl="1"/>
            <a:r>
              <a:rPr lang="en-US" sz="4300" dirty="0">
                <a:latin typeface="Arial" panose="020B0604020202020204" pitchFamily="34" charset="0"/>
                <a:cs typeface="Arial" panose="020B0604020202020204" pitchFamily="34" charset="0"/>
              </a:rPr>
              <a:t>Hyperechoic renal cortices</a:t>
            </a:r>
          </a:p>
          <a:p>
            <a:pPr lvl="1"/>
            <a:r>
              <a:rPr lang="en-US" sz="4300" dirty="0">
                <a:latin typeface="Arial" panose="020B0604020202020204" pitchFamily="34" charset="0"/>
                <a:cs typeface="Arial" panose="020B0604020202020204" pitchFamily="34" charset="0"/>
              </a:rPr>
              <a:t>Renal pelvic dilation</a:t>
            </a:r>
          </a:p>
          <a:p>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marL="274320" lvl="1" indent="0">
              <a:buNone/>
            </a:pPr>
            <a:endParaRPr lang="en-US" dirty="0">
              <a:latin typeface="Arial" panose="020B0604020202020204" pitchFamily="34" charset="0"/>
              <a:cs typeface="Arial" panose="020B0604020202020204" pitchFamily="34" charset="0"/>
            </a:endParaRPr>
          </a:p>
        </p:txBody>
      </p:sp>
      <p:pic>
        <p:nvPicPr>
          <p:cNvPr id="5" name="Picture 4" descr="A close up of text on a white background&#10;&#10;Description automatically generated">
            <a:extLst>
              <a:ext uri="{FF2B5EF4-FFF2-40B4-BE49-F238E27FC236}">
                <a16:creationId xmlns:a16="http://schemas.microsoft.com/office/drawing/2014/main" id="{0FD45FA1-BF93-4A7C-801D-EA31EFC2C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549" y="1310432"/>
            <a:ext cx="3593666" cy="489326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02A6379-C8D9-4EF0-B06F-C99B5F82D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2946" y="1310431"/>
            <a:ext cx="3268826" cy="4893263"/>
          </a:xfrm>
          <a:prstGeom prst="rect">
            <a:avLst/>
          </a:prstGeom>
        </p:spPr>
      </p:pic>
    </p:spTree>
    <p:extLst>
      <p:ext uri="{BB962C8B-B14F-4D97-AF65-F5344CB8AC3E}">
        <p14:creationId xmlns:p14="http://schemas.microsoft.com/office/powerpoint/2010/main" val="483660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CE5AAB5-21B0-4E23-8693-4040A6085BCA}"/>
              </a:ext>
            </a:extLst>
          </p:cNvPr>
          <p:cNvPicPr>
            <a:picLocks noChangeAspect="1"/>
          </p:cNvPicPr>
          <p:nvPr/>
        </p:nvPicPr>
        <p:blipFill rotWithShape="1">
          <a:blip r:embed="rId2">
            <a:extLst>
              <a:ext uri="{28A0092B-C50C-407E-A947-70E740481C1C}">
                <a14:useLocalDpi xmlns:a14="http://schemas.microsoft.com/office/drawing/2010/main" val="0"/>
              </a:ext>
            </a:extLst>
          </a:blip>
          <a:srcRect t="6639"/>
          <a:stretch/>
        </p:blipFill>
        <p:spPr>
          <a:xfrm>
            <a:off x="-369096" y="10"/>
            <a:ext cx="12191980" cy="6857990"/>
          </a:xfrm>
          <a:prstGeom prst="rect">
            <a:avLst/>
          </a:prstGeom>
        </p:spPr>
      </p:pic>
      <p:sp>
        <p:nvSpPr>
          <p:cNvPr id="6" name="Oval 5">
            <a:extLst>
              <a:ext uri="{FF2B5EF4-FFF2-40B4-BE49-F238E27FC236}">
                <a16:creationId xmlns:a16="http://schemas.microsoft.com/office/drawing/2014/main" id="{3C5B1C2E-79F1-45E0-8139-512B195B031A}"/>
              </a:ext>
            </a:extLst>
          </p:cNvPr>
          <p:cNvSpPr/>
          <p:nvPr/>
        </p:nvSpPr>
        <p:spPr>
          <a:xfrm>
            <a:off x="4572000" y="3993160"/>
            <a:ext cx="1434517" cy="570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0069456-FC4C-472C-BC9B-257C3E7C0A5B}"/>
              </a:ext>
            </a:extLst>
          </p:cNvPr>
          <p:cNvSpPr/>
          <p:nvPr/>
        </p:nvSpPr>
        <p:spPr>
          <a:xfrm>
            <a:off x="4572000" y="1971413"/>
            <a:ext cx="1166070" cy="511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18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38F31-51A5-419A-BF1A-B4637FB1D4AC}"/>
              </a:ext>
            </a:extLst>
          </p:cNvPr>
          <p:cNvSpPr>
            <a:spLocks noGrp="1"/>
          </p:cNvSpPr>
          <p:nvPr>
            <p:ph type="title"/>
          </p:nvPr>
        </p:nvSpPr>
        <p:spPr>
          <a:xfrm>
            <a:off x="868680" y="642594"/>
            <a:ext cx="6281928" cy="926148"/>
          </a:xfrm>
        </p:spPr>
        <p:txBody>
          <a:bodyPr>
            <a:normAutofit/>
          </a:bodyPr>
          <a:lstStyle/>
          <a:p>
            <a:pPr algn="ctr"/>
            <a:r>
              <a:rPr lang="en-US" dirty="0">
                <a:latin typeface="Arial" panose="020B0604020202020204" pitchFamily="34" charset="0"/>
                <a:cs typeface="Arial" panose="020B0604020202020204" pitchFamily="34" charset="0"/>
              </a:rPr>
              <a:t>TREATMENT</a:t>
            </a:r>
          </a:p>
        </p:txBody>
      </p:sp>
      <p:sp>
        <p:nvSpPr>
          <p:cNvPr id="3" name="Content Placeholder 2">
            <a:extLst>
              <a:ext uri="{FF2B5EF4-FFF2-40B4-BE49-F238E27FC236}">
                <a16:creationId xmlns:a16="http://schemas.microsoft.com/office/drawing/2014/main" id="{BB52558B-79A8-4BD2-8EEE-FF9EA11B2E8F}"/>
              </a:ext>
            </a:extLst>
          </p:cNvPr>
          <p:cNvSpPr>
            <a:spLocks noGrp="1"/>
          </p:cNvSpPr>
          <p:nvPr>
            <p:ph idx="1"/>
          </p:nvPr>
        </p:nvSpPr>
        <p:spPr>
          <a:xfrm>
            <a:off x="868680" y="1442199"/>
            <a:ext cx="6530410" cy="4413318"/>
          </a:xfrm>
        </p:spPr>
        <p:txBody>
          <a:bodyPr>
            <a:noAutofit/>
          </a:bodyPr>
          <a:lstStyle/>
          <a:p>
            <a:pPr marL="0" indent="0">
              <a:lnSpc>
                <a:spcPct val="90000"/>
              </a:lnSpc>
              <a:buNone/>
            </a:pPr>
            <a:r>
              <a:rPr lang="en-US" sz="2000" dirty="0">
                <a:latin typeface="Arial" panose="020B0604020202020204" pitchFamily="34" charset="0"/>
                <a:cs typeface="Arial" panose="020B0604020202020204" pitchFamily="34" charset="0"/>
              </a:rPr>
              <a:t>Treated by elimination of the toxin and supportive care</a:t>
            </a:r>
          </a:p>
          <a:p>
            <a:pPr marL="342900" indent="-342900">
              <a:lnSpc>
                <a:spcPct val="90000"/>
              </a:lnSpc>
              <a:buAutoNum type="arabicPeriod"/>
            </a:pPr>
            <a:r>
              <a:rPr lang="en-US" sz="1600" dirty="0">
                <a:latin typeface="Arial" panose="020B0604020202020204" pitchFamily="34" charset="0"/>
                <a:cs typeface="Arial" panose="020B0604020202020204" pitchFamily="34" charset="0"/>
              </a:rPr>
              <a:t>Emesis should be induced if ingested within the past 2 hours or if unknown time of ingestion</a:t>
            </a:r>
          </a:p>
          <a:p>
            <a:pPr marL="342900" indent="-342900">
              <a:lnSpc>
                <a:spcPct val="90000"/>
              </a:lnSpc>
              <a:buAutoNum type="arabicPeriod"/>
            </a:pPr>
            <a:r>
              <a:rPr lang="en-US" sz="1600" dirty="0">
                <a:latin typeface="Arial" panose="020B0604020202020204" pitchFamily="34" charset="0"/>
                <a:cs typeface="Arial" panose="020B0604020202020204" pitchFamily="34" charset="0"/>
              </a:rPr>
              <a:t>Activated Charcoal</a:t>
            </a:r>
          </a:p>
          <a:p>
            <a:pPr marL="342900" indent="-342900">
              <a:lnSpc>
                <a:spcPct val="90000"/>
              </a:lnSpc>
              <a:buAutoNum type="arabicPeriod"/>
            </a:pPr>
            <a:r>
              <a:rPr lang="en-US" sz="1600" dirty="0">
                <a:latin typeface="Arial" panose="020B0604020202020204" pitchFamily="34" charset="0"/>
                <a:cs typeface="Arial" panose="020B0604020202020204" pitchFamily="34" charset="0"/>
              </a:rPr>
              <a:t>Treatment of AKI</a:t>
            </a:r>
          </a:p>
          <a:p>
            <a:pPr marL="617220" lvl="1" indent="-342900">
              <a:lnSpc>
                <a:spcPct val="90000"/>
              </a:lnSpc>
              <a:buAutoNum type="arabicPeriod"/>
            </a:pPr>
            <a:r>
              <a:rPr lang="en-US" sz="1600" dirty="0">
                <a:latin typeface="Arial" panose="020B0604020202020204" pitchFamily="34" charset="0"/>
                <a:cs typeface="Arial" panose="020B0604020202020204" pitchFamily="34" charset="0"/>
              </a:rPr>
              <a:t>Correction of fluid deficits and ensuring normal kidney perfusion</a:t>
            </a:r>
          </a:p>
          <a:p>
            <a:pPr marL="617220" lvl="1" indent="-342900">
              <a:lnSpc>
                <a:spcPct val="90000"/>
              </a:lnSpc>
              <a:buAutoNum type="arabicPeriod"/>
            </a:pPr>
            <a:r>
              <a:rPr lang="en-US" sz="1600" dirty="0">
                <a:latin typeface="Arial" panose="020B0604020202020204" pitchFamily="34" charset="0"/>
                <a:cs typeface="Arial" panose="020B0604020202020204" pitchFamily="34" charset="0"/>
              </a:rPr>
              <a:t>IVF Diuresis</a:t>
            </a:r>
          </a:p>
          <a:p>
            <a:pPr marL="617220" lvl="1" indent="-342900">
              <a:lnSpc>
                <a:spcPct val="90000"/>
              </a:lnSpc>
              <a:buAutoNum type="arabicPeriod"/>
            </a:pPr>
            <a:r>
              <a:rPr lang="en-US" sz="1600" dirty="0">
                <a:latin typeface="Arial" panose="020B0604020202020204" pitchFamily="34" charset="0"/>
                <a:cs typeface="Arial" panose="020B0604020202020204" pitchFamily="34" charset="0"/>
              </a:rPr>
              <a:t>Diuretics- anuria or oliguria (questionable if helpful)- requires urinary </a:t>
            </a:r>
            <a:r>
              <a:rPr lang="en-US" sz="1600" dirty="0" err="1">
                <a:latin typeface="Arial" panose="020B0604020202020204" pitchFamily="34" charset="0"/>
                <a:cs typeface="Arial" panose="020B0604020202020204" pitchFamily="34" charset="0"/>
              </a:rPr>
              <a:t>cathterization</a:t>
            </a:r>
            <a:r>
              <a:rPr lang="en-US" sz="1600" dirty="0">
                <a:latin typeface="Arial" panose="020B0604020202020204" pitchFamily="34" charset="0"/>
                <a:cs typeface="Arial" panose="020B0604020202020204" pitchFamily="34" charset="0"/>
              </a:rPr>
              <a:t> to measure urine output</a:t>
            </a:r>
          </a:p>
          <a:p>
            <a:pPr marL="617220" lvl="1" indent="-342900">
              <a:lnSpc>
                <a:spcPct val="90000"/>
              </a:lnSpc>
              <a:buAutoNum type="arabicPeriod"/>
            </a:pPr>
            <a:r>
              <a:rPr lang="en-US" sz="1600" dirty="0">
                <a:latin typeface="Arial" panose="020B0604020202020204" pitchFamily="34" charset="0"/>
                <a:cs typeface="Arial" panose="020B0604020202020204" pitchFamily="34" charset="0"/>
              </a:rPr>
              <a:t>Manage acid-base and electrolyte abnormalities- risk of metabolic acidosis, hyperkalemia and hypercalcemia</a:t>
            </a:r>
          </a:p>
          <a:p>
            <a:pPr marL="617220" lvl="1" indent="-342900">
              <a:lnSpc>
                <a:spcPct val="90000"/>
              </a:lnSpc>
              <a:buAutoNum type="arabicPeriod"/>
            </a:pPr>
            <a:r>
              <a:rPr lang="en-US" sz="1600" dirty="0">
                <a:latin typeface="Arial" panose="020B0604020202020204" pitchFamily="34" charset="0"/>
                <a:cs typeface="Arial" panose="020B0604020202020204" pitchFamily="34" charset="0"/>
              </a:rPr>
              <a:t>Manage GI signs- treat nausea and vomiting</a:t>
            </a:r>
          </a:p>
          <a:p>
            <a:pPr marL="617220" lvl="1" indent="-342900">
              <a:lnSpc>
                <a:spcPct val="90000"/>
              </a:lnSpc>
              <a:buAutoNum type="arabicPeriod"/>
            </a:pPr>
            <a:r>
              <a:rPr lang="en-US" sz="1600" dirty="0">
                <a:latin typeface="Arial" panose="020B0604020202020204" pitchFamily="34" charset="0"/>
                <a:cs typeface="Arial" panose="020B0604020202020204" pitchFamily="34" charset="0"/>
              </a:rPr>
              <a:t>Consider peritoneal dialysis or hemodialysis if owners are on board $$$ and no guarantees </a:t>
            </a:r>
          </a:p>
          <a:p>
            <a:pPr marL="0" indent="0">
              <a:lnSpc>
                <a:spcPct val="90000"/>
              </a:lnSpc>
              <a:buNone/>
            </a:pPr>
            <a:endParaRPr lang="en-US" sz="1800" dirty="0">
              <a:latin typeface="Arial" panose="020B0604020202020204" pitchFamily="34" charset="0"/>
              <a:cs typeface="Arial" panose="020B0604020202020204" pitchFamily="34" charset="0"/>
            </a:endParaRPr>
          </a:p>
          <a:p>
            <a:pPr>
              <a:lnSpc>
                <a:spcPct val="90000"/>
              </a:lnSpc>
            </a:pPr>
            <a:endParaRPr lang="en-US" sz="18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map&#10;&#10;Description automatically generated">
            <a:extLst>
              <a:ext uri="{FF2B5EF4-FFF2-40B4-BE49-F238E27FC236}">
                <a16:creationId xmlns:a16="http://schemas.microsoft.com/office/drawing/2014/main" id="{6001AC7E-C833-4B9A-AB9B-7CFE63AA5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7649" y="164609"/>
            <a:ext cx="3588896" cy="2191069"/>
          </a:xfrm>
          <a:prstGeom prst="rect">
            <a:avLst/>
          </a:prstGeom>
        </p:spPr>
      </p:pic>
      <p:pic>
        <p:nvPicPr>
          <p:cNvPr id="17" name="Picture 16" descr="A dog sitting on a desk&#10;&#10;Description automatically generated">
            <a:extLst>
              <a:ext uri="{FF2B5EF4-FFF2-40B4-BE49-F238E27FC236}">
                <a16:creationId xmlns:a16="http://schemas.microsoft.com/office/drawing/2014/main" id="{D761EE59-6B01-44CF-9B54-800048DAF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649" y="2310025"/>
            <a:ext cx="3650541" cy="4310231"/>
          </a:xfrm>
          <a:prstGeom prst="rect">
            <a:avLst/>
          </a:prstGeom>
        </p:spPr>
      </p:pic>
    </p:spTree>
    <p:extLst>
      <p:ext uri="{BB962C8B-B14F-4D97-AF65-F5344CB8AC3E}">
        <p14:creationId xmlns:p14="http://schemas.microsoft.com/office/powerpoint/2010/main" val="3438607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056E3-38FA-4301-9214-B16BEAB602D2}"/>
              </a:ext>
            </a:extLst>
          </p:cNvPr>
          <p:cNvSpPr txBox="1"/>
          <p:nvPr/>
        </p:nvSpPr>
        <p:spPr>
          <a:xfrm>
            <a:off x="346223" y="467046"/>
            <a:ext cx="7220904" cy="5786199"/>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SERIAL BLOODWORK MONITORING DURING HOSPITALIZATION</a:t>
            </a:r>
          </a:p>
          <a:p>
            <a:r>
              <a:rPr lang="en-US" sz="2000" dirty="0">
                <a:latin typeface="Arial" panose="020B0604020202020204" pitchFamily="34" charset="0"/>
                <a:cs typeface="Arial" panose="020B0604020202020204" pitchFamily="34" charset="0"/>
              </a:rPr>
              <a:t>Chemistry- run baseline, 24 </a:t>
            </a:r>
            <a:r>
              <a:rPr lang="en-US" sz="2000" dirty="0" err="1">
                <a:latin typeface="Arial" panose="020B0604020202020204" pitchFamily="34" charset="0"/>
                <a:cs typeface="Arial" panose="020B0604020202020204" pitchFamily="34" charset="0"/>
              </a:rPr>
              <a:t>hr</a:t>
            </a:r>
            <a:r>
              <a:rPr lang="en-US" sz="2000" dirty="0">
                <a:latin typeface="Arial" panose="020B0604020202020204" pitchFamily="34" charset="0"/>
                <a:cs typeface="Arial" panose="020B0604020202020204" pitchFamily="34" charset="0"/>
              </a:rPr>
              <a:t>, 48 </a:t>
            </a:r>
            <a:r>
              <a:rPr lang="en-US" sz="2000" dirty="0" err="1">
                <a:latin typeface="Arial" panose="020B0604020202020204" pitchFamily="34" charset="0"/>
                <a:cs typeface="Arial" panose="020B0604020202020204" pitchFamily="34" charset="0"/>
              </a:rPr>
              <a:t>hr</a:t>
            </a:r>
            <a:r>
              <a:rPr lang="en-US" sz="2000" dirty="0">
                <a:latin typeface="Arial" panose="020B0604020202020204" pitchFamily="34" charset="0"/>
                <a:cs typeface="Arial" panose="020B0604020202020204" pitchFamily="34" charset="0"/>
              </a:rPr>
              <a:t>, 72 </a:t>
            </a:r>
            <a:r>
              <a:rPr lang="en-US" sz="2000" dirty="0" err="1">
                <a:latin typeface="Arial" panose="020B0604020202020204" pitchFamily="34" charset="0"/>
                <a:cs typeface="Arial" panose="020B0604020202020204" pitchFamily="34" charset="0"/>
              </a:rPr>
              <a:t>hr</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Check electrolytes more frequently – every 4-6 hours if abnormalities noted</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CBC- run baseline</a:t>
            </a:r>
          </a:p>
          <a:p>
            <a:r>
              <a:rPr lang="en-US" sz="2000" dirty="0">
                <a:latin typeface="Arial" panose="020B0604020202020204" pitchFamily="34" charset="0"/>
                <a:cs typeface="Arial" panose="020B0604020202020204" pitchFamily="34" charset="0"/>
              </a:rPr>
              <a:t>	- if anemic, recheck BID-QID PRN</a:t>
            </a:r>
          </a:p>
          <a:p>
            <a:r>
              <a:rPr lang="en-US" sz="2000" dirty="0">
                <a:latin typeface="Arial" panose="020B0604020202020204" pitchFamily="34" charset="0"/>
                <a:cs typeface="Arial" panose="020B0604020202020204" pitchFamily="34" charset="0"/>
              </a:rPr>
              <a:t>	- if non-anemic and remains stable- recheck every 	24-48 hours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Urine- run baseline and check in-house for casts</a:t>
            </a:r>
          </a:p>
          <a:p>
            <a:r>
              <a:rPr lang="en-US" dirty="0"/>
              <a:t>Urinary </a:t>
            </a:r>
            <a:r>
              <a:rPr lang="en-US" b="1" dirty="0"/>
              <a:t>casts</a:t>
            </a:r>
            <a:r>
              <a:rPr lang="en-US" dirty="0"/>
              <a:t> are microscopic cylindrical structures produced by the kidney and present in the </a:t>
            </a:r>
            <a:r>
              <a:rPr lang="en-US" b="1" dirty="0"/>
              <a:t>urine</a:t>
            </a:r>
            <a:r>
              <a:rPr lang="en-US" dirty="0"/>
              <a:t> in certain disease states. They dislodge and pass into the </a:t>
            </a:r>
            <a:r>
              <a:rPr lang="en-US" b="1" dirty="0"/>
              <a:t>urine</a:t>
            </a:r>
            <a:r>
              <a:rPr lang="en-US" dirty="0"/>
              <a:t>, where they can be detected by microscopy.</a:t>
            </a:r>
            <a:endParaRPr lang="en-US" sz="2000" dirty="0">
              <a:latin typeface="Arial" panose="020B0604020202020204" pitchFamily="34" charset="0"/>
              <a:cs typeface="Arial" panose="020B0604020202020204" pitchFamily="34" charset="0"/>
            </a:endParaRPr>
          </a:p>
        </p:txBody>
      </p:sp>
      <p:pic>
        <p:nvPicPr>
          <p:cNvPr id="4" name="Picture 3" descr="A close up of a fruit&#10;&#10;Description automatically generated">
            <a:extLst>
              <a:ext uri="{FF2B5EF4-FFF2-40B4-BE49-F238E27FC236}">
                <a16:creationId xmlns:a16="http://schemas.microsoft.com/office/drawing/2014/main" id="{0A4E4F00-32CE-4B26-BBFC-9BA0511D0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7127" y="615822"/>
            <a:ext cx="4077477" cy="3219060"/>
          </a:xfrm>
          <a:prstGeom prst="rect">
            <a:avLst/>
          </a:prstGeom>
        </p:spPr>
      </p:pic>
      <p:pic>
        <p:nvPicPr>
          <p:cNvPr id="6" name="Picture 5" descr="A picture containing drawing, game, bicycle&#10;&#10;Description automatically generated">
            <a:extLst>
              <a:ext uri="{FF2B5EF4-FFF2-40B4-BE49-F238E27FC236}">
                <a16:creationId xmlns:a16="http://schemas.microsoft.com/office/drawing/2014/main" id="{86B63A0F-A669-4DE9-91BC-070E38ADE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036" y="3983658"/>
            <a:ext cx="3610947" cy="2258520"/>
          </a:xfrm>
          <a:prstGeom prst="rect">
            <a:avLst/>
          </a:prstGeom>
        </p:spPr>
      </p:pic>
    </p:spTree>
    <p:extLst>
      <p:ext uri="{BB962C8B-B14F-4D97-AF65-F5344CB8AC3E}">
        <p14:creationId xmlns:p14="http://schemas.microsoft.com/office/powerpoint/2010/main" val="4273160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E457-1235-4F60-83D9-A5BA9097E3E9}"/>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Prognosis</a:t>
            </a:r>
          </a:p>
        </p:txBody>
      </p:sp>
      <p:sp>
        <p:nvSpPr>
          <p:cNvPr id="3" name="Content Placeholder 2">
            <a:extLst>
              <a:ext uri="{FF2B5EF4-FFF2-40B4-BE49-F238E27FC236}">
                <a16:creationId xmlns:a16="http://schemas.microsoft.com/office/drawing/2014/main" id="{3597D236-9427-4B5F-B515-A8D98305B4A0}"/>
              </a:ext>
            </a:extLst>
          </p:cNvPr>
          <p:cNvSpPr>
            <a:spLocks noGrp="1"/>
          </p:cNvSpPr>
          <p:nvPr>
            <p:ph idx="1"/>
          </p:nvPr>
        </p:nvSpPr>
        <p:spPr/>
        <p:txBody>
          <a:bodyPr>
            <a:normAutofit fontScale="92500"/>
          </a:bodyPr>
          <a:lstStyle/>
          <a:p>
            <a:r>
              <a:rPr lang="en-US" sz="2400" dirty="0">
                <a:solidFill>
                  <a:srgbClr val="00B050"/>
                </a:solidFill>
                <a:latin typeface="Arial" panose="020B0604020202020204" pitchFamily="34" charset="0"/>
                <a:cs typeface="Arial" panose="020B0604020202020204" pitchFamily="34" charset="0"/>
              </a:rPr>
              <a:t>Good</a:t>
            </a:r>
            <a:r>
              <a:rPr lang="en-US" sz="2400" dirty="0">
                <a:latin typeface="Arial" panose="020B0604020202020204" pitchFamily="34" charset="0"/>
                <a:cs typeface="Arial" panose="020B0604020202020204" pitchFamily="34" charset="0"/>
              </a:rPr>
              <a:t> if emesis is productive and know that all grapes/raisins were removed from GI tract</a:t>
            </a:r>
          </a:p>
          <a:p>
            <a:r>
              <a:rPr lang="en-US" sz="2400" dirty="0">
                <a:solidFill>
                  <a:srgbClr val="FF0000"/>
                </a:solidFill>
                <a:latin typeface="Arial" panose="020B0604020202020204" pitchFamily="34" charset="0"/>
                <a:cs typeface="Arial" panose="020B0604020202020204" pitchFamily="34" charset="0"/>
              </a:rPr>
              <a:t>Poor</a:t>
            </a:r>
            <a:r>
              <a:rPr lang="en-US" sz="2400" dirty="0">
                <a:latin typeface="Arial" panose="020B0604020202020204" pitchFamily="34" charset="0"/>
                <a:cs typeface="Arial" panose="020B0604020202020204" pitchFamily="34" charset="0"/>
              </a:rPr>
              <a:t> if kidney failure and electrolyte changes are noted without dialysis</a:t>
            </a:r>
          </a:p>
          <a:p>
            <a:r>
              <a:rPr lang="en-US" sz="2400" dirty="0">
                <a:solidFill>
                  <a:srgbClr val="FFC000"/>
                </a:solidFill>
                <a:latin typeface="Arial" panose="020B0604020202020204" pitchFamily="34" charset="0"/>
                <a:cs typeface="Arial" panose="020B0604020202020204" pitchFamily="34" charset="0"/>
              </a:rPr>
              <a:t>Guarded</a:t>
            </a:r>
            <a:r>
              <a:rPr lang="en-US" sz="2400" dirty="0">
                <a:latin typeface="Arial" panose="020B0604020202020204" pitchFamily="34" charset="0"/>
                <a:cs typeface="Arial" panose="020B0604020202020204" pitchFamily="34" charset="0"/>
              </a:rPr>
              <a:t> with dialysis early in treatment </a:t>
            </a:r>
          </a:p>
          <a:p>
            <a:endParaRPr lang="en-US" sz="2400" dirty="0">
              <a:latin typeface="Arial" panose="020B0604020202020204" pitchFamily="34" charset="0"/>
              <a:cs typeface="Arial" panose="020B0604020202020204" pitchFamily="34" charset="0"/>
            </a:endParaRPr>
          </a:p>
          <a:p>
            <a:pPr marL="0" indent="0">
              <a:buNone/>
            </a:pPr>
            <a:r>
              <a:rPr lang="en-US" sz="2400" dirty="0">
                <a:solidFill>
                  <a:schemeClr val="tx2">
                    <a:lumMod val="75000"/>
                    <a:lumOff val="25000"/>
                  </a:schemeClr>
                </a:solidFill>
                <a:latin typeface="Arial" panose="020B0604020202020204" pitchFamily="34" charset="0"/>
                <a:cs typeface="Arial" panose="020B0604020202020204" pitchFamily="34" charset="0"/>
              </a:rPr>
              <a:t>UNKNOWN TOXIC DOSE MEANS UNKNOWN PROGNOSIS UNTIL TREATMENT IS INSTITUTED!  </a:t>
            </a:r>
          </a:p>
          <a:p>
            <a:pPr marL="0" indent="0">
              <a:buNone/>
            </a:pPr>
            <a:r>
              <a:rPr lang="en-US" sz="2400" dirty="0">
                <a:solidFill>
                  <a:schemeClr val="tx2">
                    <a:lumMod val="75000"/>
                    <a:lumOff val="25000"/>
                  </a:schemeClr>
                </a:solidFill>
                <a:latin typeface="Arial" panose="020B0604020202020204" pitchFamily="34" charset="0"/>
                <a:cs typeface="Arial" panose="020B0604020202020204" pitchFamily="34" charset="0"/>
              </a:rPr>
              <a:t>Serial monitoring of clinical signs and blood work will help determine prognosis.</a:t>
            </a:r>
          </a:p>
        </p:txBody>
      </p:sp>
    </p:spTree>
    <p:extLst>
      <p:ext uri="{BB962C8B-B14F-4D97-AF65-F5344CB8AC3E}">
        <p14:creationId xmlns:p14="http://schemas.microsoft.com/office/powerpoint/2010/main" val="3957725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5620E0-08CF-4627-BBF0-B1259DE97460}"/>
              </a:ext>
            </a:extLst>
          </p:cNvPr>
          <p:cNvSpPr>
            <a:spLocks noGrp="1"/>
          </p:cNvSpPr>
          <p:nvPr>
            <p:ph type="title"/>
          </p:nvPr>
        </p:nvSpPr>
        <p:spPr>
          <a:xfrm>
            <a:off x="748934" y="642593"/>
            <a:ext cx="6736084" cy="1744183"/>
          </a:xfrm>
        </p:spPr>
        <p:txBody>
          <a:bodyPr>
            <a:normAutofit/>
          </a:bodyPr>
          <a:lstStyle/>
          <a:p>
            <a:r>
              <a:rPr lang="en-US" dirty="0">
                <a:latin typeface="Arial" panose="020B0604020202020204" pitchFamily="34" charset="0"/>
                <a:cs typeface="Arial" panose="020B0604020202020204" pitchFamily="34" charset="0"/>
              </a:rPr>
              <a:t>XYLITOL TOXICITY</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A11918-F978-478E-B500-8C20776E8F23}"/>
              </a:ext>
            </a:extLst>
          </p:cNvPr>
          <p:cNvSpPr>
            <a:spLocks noGrp="1"/>
          </p:cNvSpPr>
          <p:nvPr>
            <p:ph idx="1"/>
          </p:nvPr>
        </p:nvSpPr>
        <p:spPr>
          <a:xfrm>
            <a:off x="748934" y="2386584"/>
            <a:ext cx="6608101" cy="3648456"/>
          </a:xfrm>
        </p:spPr>
        <p:txBody>
          <a:bodyPr>
            <a:normAutofit lnSpcReduction="10000"/>
          </a:bodyPr>
          <a:lstStyle/>
          <a:p>
            <a:r>
              <a:rPr lang="en-US" sz="1800" dirty="0">
                <a:latin typeface="Arial" panose="020B0604020202020204" pitchFamily="34" charset="0"/>
                <a:cs typeface="Arial" panose="020B0604020202020204" pitchFamily="34" charset="0"/>
              </a:rPr>
              <a:t>A 5-carbon sugar alcohol  </a:t>
            </a:r>
          </a:p>
          <a:p>
            <a:r>
              <a:rPr lang="en-US" sz="1800" dirty="0">
                <a:latin typeface="Arial" panose="020B0604020202020204" pitchFamily="34" charset="0"/>
                <a:cs typeface="Arial" panose="020B0604020202020204" pitchFamily="34" charset="0"/>
              </a:rPr>
              <a:t>Popular alternative to sweetener- 40% fewer calories than table sugar, antimicrobial properties against oral bacteria, a low glycemic index, anticarcinogenic effects</a:t>
            </a:r>
          </a:p>
          <a:p>
            <a:r>
              <a:rPr lang="en-US" sz="1800" dirty="0">
                <a:latin typeface="Arial" panose="020B0604020202020204" pitchFamily="34" charset="0"/>
                <a:cs typeface="Arial" panose="020B0604020202020204" pitchFamily="34" charset="0"/>
              </a:rPr>
              <a:t>Found in: candy, gum, baked goods, jelly, peanut butter, condiments, syrup, flavored drinks, protein bars, toothpaste, some human medications, vitamins, cosmetics, deodorants, sunscreen, etc.  </a:t>
            </a:r>
          </a:p>
          <a:p>
            <a:r>
              <a:rPr lang="en-US" sz="1800" dirty="0">
                <a:latin typeface="Arial" panose="020B0604020202020204" pitchFamily="34" charset="0"/>
                <a:cs typeface="Arial" panose="020B0604020202020204" pitchFamily="34" charset="0"/>
              </a:rPr>
              <a:t>It can also be found in some sports clothing due to its cooling and antimicrobial properties.  </a:t>
            </a:r>
          </a:p>
          <a:p>
            <a:pPr lvl="1"/>
            <a:r>
              <a:rPr lang="en-US" sz="1600" dirty="0">
                <a:latin typeface="Arial" panose="020B0604020202020204" pitchFamily="34" charset="0"/>
                <a:cs typeface="Arial" panose="020B0604020202020204" pitchFamily="34" charset="0"/>
              </a:rPr>
              <a:t>(Bioavailability not known in clothing)</a:t>
            </a:r>
          </a:p>
        </p:txBody>
      </p:sp>
      <p:sp>
        <p:nvSpPr>
          <p:cNvPr id="18" name="Rectangle 17">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378773" cy="6108192"/>
          </a:xfrm>
          <a:prstGeom prst="rect">
            <a:avLst/>
          </a:prstGeom>
          <a:noFill/>
          <a:ln w="6350" cap="sq" cmpd="sng" algn="ctr">
            <a:solidFill>
              <a:schemeClr val="tx1">
                <a:lumMod val="75000"/>
                <a:lumOff val="25000"/>
              </a:schemeClr>
            </a:solidFill>
            <a:prstDash val="solid"/>
            <a:miter lim="800000"/>
          </a:ln>
          <a:effectLst/>
        </p:spPr>
      </p:sp>
      <p:pic>
        <p:nvPicPr>
          <p:cNvPr id="11" name="Picture 10" descr="A close up of a bottle&#10;&#10;Description automatically generated">
            <a:extLst>
              <a:ext uri="{FF2B5EF4-FFF2-40B4-BE49-F238E27FC236}">
                <a16:creationId xmlns:a16="http://schemas.microsoft.com/office/drawing/2014/main" id="{B6FE3E3F-88C9-48CF-B8DF-68787E6A9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0844" y="237743"/>
            <a:ext cx="2189278" cy="3578477"/>
          </a:xfrm>
          <a:prstGeom prst="rect">
            <a:avLst/>
          </a:prstGeom>
        </p:spPr>
      </p:pic>
      <p:pic>
        <p:nvPicPr>
          <p:cNvPr id="13" name="Picture 12" descr="A picture containing table, sitting, items, bag&#10;&#10;Description automatically generated">
            <a:extLst>
              <a:ext uri="{FF2B5EF4-FFF2-40B4-BE49-F238E27FC236}">
                <a16:creationId xmlns:a16="http://schemas.microsoft.com/office/drawing/2014/main" id="{D856FA9D-FD83-4216-B7B3-5AFB077A1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604" y="3822752"/>
            <a:ext cx="3780652" cy="2797504"/>
          </a:xfrm>
          <a:prstGeom prst="rect">
            <a:avLst/>
          </a:prstGeom>
        </p:spPr>
      </p:pic>
    </p:spTree>
    <p:extLst>
      <p:ext uri="{BB962C8B-B14F-4D97-AF65-F5344CB8AC3E}">
        <p14:creationId xmlns:p14="http://schemas.microsoft.com/office/powerpoint/2010/main" val="4042484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3DDB09-7667-48D3-A91E-1AAE9D8959E1}"/>
              </a:ext>
            </a:extLst>
          </p:cNvPr>
          <p:cNvSpPr/>
          <p:nvPr/>
        </p:nvSpPr>
        <p:spPr>
          <a:xfrm>
            <a:off x="378903" y="807769"/>
            <a:ext cx="11434193" cy="5488682"/>
          </a:xfrm>
          <a:prstGeom prst="rect">
            <a:avLst/>
          </a:prstGeom>
        </p:spPr>
        <p:txBody>
          <a:bodyPr wrap="square">
            <a:spAutoFit/>
          </a:bodyPr>
          <a:lstStyle/>
          <a:p>
            <a:r>
              <a:rPr lang="en-US" sz="3600" b="0" i="0" dirty="0">
                <a:solidFill>
                  <a:srgbClr val="333333"/>
                </a:solidFill>
                <a:effectLst/>
                <a:latin typeface="Arial" panose="020B0604020202020204" pitchFamily="34" charset="0"/>
                <a:cs typeface="Arial" panose="020B0604020202020204" pitchFamily="34" charset="0"/>
              </a:rPr>
              <a:t>	</a:t>
            </a:r>
            <a:r>
              <a:rPr lang="en-US" sz="3600" b="1" i="0" dirty="0">
                <a:solidFill>
                  <a:srgbClr val="333333"/>
                </a:solidFill>
                <a:effectLst/>
                <a:latin typeface="Arial" panose="020B0604020202020204" pitchFamily="34" charset="0"/>
                <a:cs typeface="Arial" panose="020B0604020202020204" pitchFamily="34" charset="0"/>
              </a:rPr>
              <a:t>AMOUNT OF XYLITOL IN PRODUCTS</a:t>
            </a:r>
          </a:p>
          <a:p>
            <a:endParaRPr lang="en-US" sz="1600" dirty="0">
              <a:solidFill>
                <a:srgbClr val="333333"/>
              </a:solidFill>
              <a:latin typeface="ProximaNovaRgRegular"/>
            </a:endParaRPr>
          </a:p>
          <a:p>
            <a:r>
              <a:rPr lang="en-US" sz="1600" b="0" i="0" dirty="0">
                <a:solidFill>
                  <a:srgbClr val="333333"/>
                </a:solidFill>
                <a:effectLst/>
                <a:latin typeface="ProximaNovaRgRegular"/>
              </a:rPr>
              <a:t>Powdered xylitol used for baking contains 190 g of xylitol per cup.</a:t>
            </a:r>
          </a:p>
          <a:p>
            <a:endParaRPr lang="en-US" sz="1600" baseline="30000" dirty="0">
              <a:solidFill>
                <a:srgbClr val="333333"/>
              </a:solidFill>
              <a:latin typeface="ProximaNovaRgRegular"/>
            </a:endParaRPr>
          </a:p>
          <a:p>
            <a:r>
              <a:rPr lang="en-US" sz="1600" b="0" i="0" dirty="0">
                <a:solidFill>
                  <a:srgbClr val="333333"/>
                </a:solidFill>
                <a:effectLst/>
                <a:latin typeface="ProximaNovaRgRegular"/>
              </a:rPr>
              <a:t>Xylitol content of manufactured food products varies considerably between different brands. </a:t>
            </a:r>
          </a:p>
          <a:p>
            <a:endParaRPr lang="en-US" sz="1600" dirty="0">
              <a:solidFill>
                <a:srgbClr val="333333"/>
              </a:solidFill>
              <a:latin typeface="ProximaNovaRgRegular"/>
            </a:endParaRPr>
          </a:p>
          <a:p>
            <a:r>
              <a:rPr lang="en-US" sz="1600" b="0" i="0" dirty="0">
                <a:solidFill>
                  <a:srgbClr val="333333"/>
                </a:solidFill>
                <a:effectLst/>
                <a:latin typeface="ProximaNovaRgRegular"/>
              </a:rPr>
              <a:t>Determining the amount of xylitol in a manufactured product can be challenging because many manufacturers are unwilling to provide this proprietary information. </a:t>
            </a:r>
          </a:p>
          <a:p>
            <a:endParaRPr lang="en-US" sz="1600" b="0" i="0" dirty="0">
              <a:solidFill>
                <a:srgbClr val="333333"/>
              </a:solidFill>
              <a:effectLst/>
              <a:latin typeface="ProximaNovaRgRegular"/>
            </a:endParaRPr>
          </a:p>
          <a:p>
            <a:r>
              <a:rPr lang="en-US" sz="1600" b="0" i="0" dirty="0">
                <a:solidFill>
                  <a:srgbClr val="333333"/>
                </a:solidFill>
                <a:effectLst/>
                <a:latin typeface="ProximaNovaRgRegular"/>
              </a:rPr>
              <a:t>Manufacturers are not required to place the amount of each ingredient on a product label; the ingredient list and nutritional label can be of some assistance in determining the xylitol content of a food product. For example:</a:t>
            </a:r>
          </a:p>
          <a:p>
            <a:r>
              <a:rPr lang="en-US" sz="1600" b="0" i="0" dirty="0">
                <a:solidFill>
                  <a:srgbClr val="333333"/>
                </a:solidFill>
                <a:effectLst/>
                <a:latin typeface="ProximaNovaRgRegular"/>
              </a:rPr>
              <a:t>	1) Check the ingredient list to determine if xylitol is present and look for any other sugar alcohols (word ending in “-</a:t>
            </a:r>
            <a:r>
              <a:rPr lang="en-US" sz="1600" b="0" i="0" dirty="0" err="1">
                <a:solidFill>
                  <a:srgbClr val="333333"/>
                </a:solidFill>
                <a:effectLst/>
                <a:latin typeface="ProximaNovaRgRegular"/>
              </a:rPr>
              <a:t>tol</a:t>
            </a:r>
            <a:r>
              <a:rPr lang="en-US" sz="1600" b="0" i="0" dirty="0">
                <a:solidFill>
                  <a:srgbClr val="333333"/>
                </a:solidFill>
                <a:effectLst/>
                <a:latin typeface="ProximaNovaRgRegular"/>
              </a:rPr>
              <a:t>”).</a:t>
            </a:r>
          </a:p>
          <a:p>
            <a:r>
              <a:rPr lang="en-US" sz="1600" b="0" i="0" dirty="0">
                <a:solidFill>
                  <a:srgbClr val="333333"/>
                </a:solidFill>
                <a:effectLst/>
                <a:latin typeface="ProximaNovaRgRegular"/>
              </a:rPr>
              <a:t>	2) Look at the nutrition information under </a:t>
            </a:r>
            <a:r>
              <a:rPr lang="en-US" sz="1600" b="1" i="0" dirty="0">
                <a:solidFill>
                  <a:srgbClr val="333333"/>
                </a:solidFill>
                <a:effectLst/>
                <a:latin typeface="ProximaNovaRgRegular"/>
              </a:rPr>
              <a:t>Carbohydrates</a:t>
            </a:r>
            <a:r>
              <a:rPr lang="en-US" sz="1600" b="0" i="0" dirty="0">
                <a:solidFill>
                  <a:srgbClr val="333333"/>
                </a:solidFill>
                <a:effectLst/>
                <a:latin typeface="ProximaNovaRgRegular"/>
              </a:rPr>
              <a:t> to determine the amount of total amount of </a:t>
            </a:r>
            <a:r>
              <a:rPr lang="en-US" sz="1600" b="1" i="0" dirty="0">
                <a:solidFill>
                  <a:srgbClr val="333333"/>
                </a:solidFill>
                <a:effectLst/>
                <a:latin typeface="ProximaNovaRgRegular"/>
              </a:rPr>
              <a:t>Sugar 	Alcohol</a:t>
            </a:r>
            <a:r>
              <a:rPr lang="en-US" sz="1600" b="0" i="0" dirty="0">
                <a:solidFill>
                  <a:srgbClr val="333333"/>
                </a:solidFill>
                <a:effectLst/>
                <a:latin typeface="ProximaNovaRgRegular"/>
              </a:rPr>
              <a:t> present. If sugar alcohol isn’t specifically listed on the nutrition label, and if fiber and sugar content is zero, use the 	total carbohydrate amount as the sugar alcohol content.</a:t>
            </a:r>
          </a:p>
          <a:p>
            <a:r>
              <a:rPr lang="en-US" sz="1600" b="0" i="0" dirty="0">
                <a:solidFill>
                  <a:srgbClr val="333333"/>
                </a:solidFill>
                <a:effectLst/>
                <a:latin typeface="ProximaNovaRgRegular"/>
              </a:rPr>
              <a:t>	3) If xylitol is the only sugar alcohol listed in the ingredient list, use that number for the xylitol per serving</a:t>
            </a:r>
          </a:p>
          <a:p>
            <a:r>
              <a:rPr lang="en-US" sz="1600" b="0" i="0" dirty="0">
                <a:solidFill>
                  <a:srgbClr val="333333"/>
                </a:solidFill>
                <a:effectLst/>
                <a:latin typeface="ProximaNovaRgRegular"/>
              </a:rPr>
              <a:t>	4) If other sugar alcohols are listed in the ingredient list but xylitol is listed first, assume that the entire sugar alcohol 	amount is xylitol. </a:t>
            </a:r>
          </a:p>
          <a:p>
            <a:r>
              <a:rPr lang="en-US" sz="1600" b="0" i="0" dirty="0">
                <a:solidFill>
                  <a:srgbClr val="333333"/>
                </a:solidFill>
                <a:effectLst/>
                <a:latin typeface="ProximaNovaRgRegular"/>
              </a:rPr>
              <a:t>	5) If other sugar alcohols are listed in the ingredient list and xylitol is not the first on the list, divide the sugar alcohol content 	by the place in the list that xylitol falls. (For example, if xylitol is the third sugar alcohol listed, then divide the total sugar 	alcohol amount by 3 to calculate the xylitol content.)</a:t>
            </a:r>
          </a:p>
        </p:txBody>
      </p:sp>
      <p:pic>
        <p:nvPicPr>
          <p:cNvPr id="4" name="Picture 3" descr="A picture containing table, food, bowl, indoor&#10;&#10;Description automatically generated">
            <a:extLst>
              <a:ext uri="{FF2B5EF4-FFF2-40B4-BE49-F238E27FC236}">
                <a16:creationId xmlns:a16="http://schemas.microsoft.com/office/drawing/2014/main" id="{CD10FFB0-AA4C-4040-B071-935CCCE41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230" y="444616"/>
            <a:ext cx="1982598" cy="1535185"/>
          </a:xfrm>
          <a:prstGeom prst="rect">
            <a:avLst/>
          </a:prstGeom>
        </p:spPr>
      </p:pic>
    </p:spTree>
    <p:extLst>
      <p:ext uri="{BB962C8B-B14F-4D97-AF65-F5344CB8AC3E}">
        <p14:creationId xmlns:p14="http://schemas.microsoft.com/office/powerpoint/2010/main" val="3177569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A3D6871-24B2-4406-8979-33042A395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402" y="662473"/>
            <a:ext cx="9974510" cy="5533053"/>
          </a:xfrm>
          <a:prstGeom prst="rect">
            <a:avLst/>
          </a:prstGeom>
        </p:spPr>
      </p:pic>
    </p:spTree>
    <p:extLst>
      <p:ext uri="{BB962C8B-B14F-4D97-AF65-F5344CB8AC3E}">
        <p14:creationId xmlns:p14="http://schemas.microsoft.com/office/powerpoint/2010/main" val="8780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94EC75-108E-42B7-8572-8D1F3D058545}"/>
              </a:ext>
            </a:extLst>
          </p:cNvPr>
          <p:cNvSpPr>
            <a:spLocks noGrp="1"/>
          </p:cNvSpPr>
          <p:nvPr>
            <p:ph type="title"/>
          </p:nvPr>
        </p:nvSpPr>
        <p:spPr>
          <a:xfrm>
            <a:off x="868680" y="642593"/>
            <a:ext cx="6281928" cy="984871"/>
          </a:xfrm>
        </p:spPr>
        <p:txBody>
          <a:bodyPr>
            <a:normAutofit/>
          </a:bodyPr>
          <a:lstStyle/>
          <a:p>
            <a:pPr algn="ctr"/>
            <a:r>
              <a:rPr lang="en-US" dirty="0">
                <a:latin typeface="Arial" panose="020B0604020202020204" pitchFamily="34" charset="0"/>
                <a:cs typeface="Arial" panose="020B0604020202020204" pitchFamily="34" charset="0"/>
              </a:rPr>
              <a:t>METHOD OF ACTION</a:t>
            </a:r>
          </a:p>
        </p:txBody>
      </p:sp>
      <p:sp>
        <p:nvSpPr>
          <p:cNvPr id="3" name="Content Placeholder 2">
            <a:extLst>
              <a:ext uri="{FF2B5EF4-FFF2-40B4-BE49-F238E27FC236}">
                <a16:creationId xmlns:a16="http://schemas.microsoft.com/office/drawing/2014/main" id="{2E4AF6E0-79C0-4BF3-A6CA-DEB3F146810B}"/>
              </a:ext>
            </a:extLst>
          </p:cNvPr>
          <p:cNvSpPr>
            <a:spLocks noGrp="1"/>
          </p:cNvSpPr>
          <p:nvPr>
            <p:ph idx="1"/>
          </p:nvPr>
        </p:nvSpPr>
        <p:spPr>
          <a:xfrm>
            <a:off x="867329" y="1598773"/>
            <a:ext cx="6281928" cy="3648456"/>
          </a:xfrm>
        </p:spPr>
        <p:txBody>
          <a:bodyPr>
            <a:noAutofit/>
          </a:bodyPr>
          <a:lstStyle/>
          <a:p>
            <a:r>
              <a:rPr lang="en-US" sz="2000" dirty="0">
                <a:latin typeface="Arial" panose="020B0604020202020204" pitchFamily="34" charset="0"/>
                <a:cs typeface="Arial" panose="020B0604020202020204" pitchFamily="34" charset="0"/>
              </a:rPr>
              <a:t>Xylitol is rapidly absorbed following ingestion. </a:t>
            </a:r>
          </a:p>
          <a:p>
            <a:r>
              <a:rPr lang="en-US" sz="2000" dirty="0">
                <a:latin typeface="Arial" panose="020B0604020202020204" pitchFamily="34" charset="0"/>
                <a:cs typeface="Arial" panose="020B0604020202020204" pitchFamily="34" charset="0"/>
              </a:rPr>
              <a:t>Xylitol stimulates an exaggerated insulin release</a:t>
            </a:r>
            <a:r>
              <a:rPr lang="en-US" sz="2000" dirty="0">
                <a:latin typeface="Arial" panose="020B0604020202020204" pitchFamily="34" charset="0"/>
                <a:cs typeface="Arial" panose="020B0604020202020204" pitchFamily="34" charset="0"/>
                <a:sym typeface="Wingdings" panose="05000000000000000000" pitchFamily="2" charset="2"/>
              </a:rPr>
              <a:t> hypoglycemia</a:t>
            </a:r>
          </a:p>
          <a:p>
            <a:r>
              <a:rPr lang="en-US" sz="2000" dirty="0">
                <a:latin typeface="Arial" panose="020B0604020202020204" pitchFamily="34" charset="0"/>
                <a:cs typeface="Arial" panose="020B0604020202020204" pitchFamily="34" charset="0"/>
              </a:rPr>
              <a:t>Hepatic injury- occurs with the ingestion of large amounts of xylitol  </a:t>
            </a:r>
          </a:p>
          <a:p>
            <a:pPr lvl="1"/>
            <a:r>
              <a:rPr lang="en-US" sz="2000" dirty="0">
                <a:latin typeface="Arial" panose="020B0604020202020204" pitchFamily="34" charset="0"/>
                <a:cs typeface="Arial" panose="020B0604020202020204" pitchFamily="34" charset="0"/>
              </a:rPr>
              <a:t>Mechanism of action is not well understood</a:t>
            </a:r>
          </a:p>
          <a:p>
            <a:pPr marL="274320" lvl="1" indent="0">
              <a:buNone/>
            </a:pPr>
            <a:r>
              <a:rPr lang="en-US" sz="2000" dirty="0">
                <a:latin typeface="Arial" panose="020B0604020202020204" pitchFamily="34" charset="0"/>
                <a:cs typeface="Arial" panose="020B0604020202020204" pitchFamily="34" charset="0"/>
              </a:rPr>
              <a:t>(May involve depletion of hepatocellular ATP storage and/or oxidative injury to cells of the liver)</a:t>
            </a:r>
          </a:p>
          <a:p>
            <a:r>
              <a:rPr lang="en-US" sz="2000" dirty="0">
                <a:latin typeface="Arial" panose="020B0604020202020204" pitchFamily="34" charset="0"/>
                <a:cs typeface="Arial" panose="020B0604020202020204" pitchFamily="34" charset="0"/>
              </a:rPr>
              <a:t>Other sugar alcohols (e.g. mannitol, sorbitol, maltitol, erythritol) do not cause similar clinical effects in dogs</a:t>
            </a:r>
          </a:p>
        </p:txBody>
      </p:sp>
      <p:sp>
        <p:nvSpPr>
          <p:cNvPr id="16" name="Rectangle 15">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rawing of a face&#10;&#10;Description automatically generated">
            <a:extLst>
              <a:ext uri="{FF2B5EF4-FFF2-40B4-BE49-F238E27FC236}">
                <a16:creationId xmlns:a16="http://schemas.microsoft.com/office/drawing/2014/main" id="{ACC2C84F-6B64-422D-A3E0-B63756ED0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392" y="882398"/>
            <a:ext cx="2661820" cy="5094394"/>
          </a:xfrm>
          <a:prstGeom prst="rect">
            <a:avLst/>
          </a:prstGeom>
        </p:spPr>
      </p:pic>
    </p:spTree>
    <p:extLst>
      <p:ext uri="{BB962C8B-B14F-4D97-AF65-F5344CB8AC3E}">
        <p14:creationId xmlns:p14="http://schemas.microsoft.com/office/powerpoint/2010/main" val="261110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E951B-C66B-458F-B720-F66FEE09F2FE}"/>
              </a:ext>
            </a:extLst>
          </p:cNvPr>
          <p:cNvSpPr>
            <a:spLocks noGrp="1"/>
          </p:cNvSpPr>
          <p:nvPr>
            <p:ph type="title"/>
          </p:nvPr>
        </p:nvSpPr>
        <p:spPr>
          <a:xfrm>
            <a:off x="868680" y="642593"/>
            <a:ext cx="6281928" cy="1326393"/>
          </a:xfrm>
        </p:spPr>
        <p:txBody>
          <a:bodyPr>
            <a:normAutofit/>
          </a:bodyPr>
          <a:lstStyle/>
          <a:p>
            <a:pPr algn="ctr"/>
            <a:r>
              <a:rPr lang="en-US" dirty="0">
                <a:latin typeface="Arial" panose="020B0604020202020204" pitchFamily="34" charset="0"/>
                <a:cs typeface="Arial" panose="020B0604020202020204" pitchFamily="34" charset="0"/>
              </a:rPr>
              <a:t>TOXIC DOSE</a:t>
            </a:r>
          </a:p>
        </p:txBody>
      </p:sp>
      <p:sp>
        <p:nvSpPr>
          <p:cNvPr id="3" name="Content Placeholder 2">
            <a:extLst>
              <a:ext uri="{FF2B5EF4-FFF2-40B4-BE49-F238E27FC236}">
                <a16:creationId xmlns:a16="http://schemas.microsoft.com/office/drawing/2014/main" id="{D753076B-AAB2-451C-931A-7B0CE914E3C2}"/>
              </a:ext>
            </a:extLst>
          </p:cNvPr>
          <p:cNvSpPr>
            <a:spLocks noGrp="1"/>
          </p:cNvSpPr>
          <p:nvPr>
            <p:ph idx="1"/>
          </p:nvPr>
        </p:nvSpPr>
        <p:spPr>
          <a:xfrm>
            <a:off x="948388" y="1968985"/>
            <a:ext cx="6281928" cy="4037531"/>
          </a:xfrm>
        </p:spPr>
        <p:txBody>
          <a:bodyPr>
            <a:normAutofit/>
          </a:bodyPr>
          <a:lstStyle/>
          <a:p>
            <a:r>
              <a:rPr lang="en-US" sz="1800" dirty="0">
                <a:latin typeface="Arial" panose="020B0604020202020204" pitchFamily="34" charset="0"/>
                <a:cs typeface="Arial" panose="020B0604020202020204" pitchFamily="34" charset="0"/>
              </a:rPr>
              <a:t>Ingestion of &gt;0.075-0.1 g/kg (75-100 mg/kg) of xylitol by dogs has resulted in clinical signs of hypoglycemia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Some dogs ingesting &gt;0.5 g/kg (500 mg/kg) have developed life-threatening acute liver failure</a:t>
            </a:r>
            <a:endParaRPr lang="en-US" sz="1800" baseline="30000" dirty="0">
              <a:latin typeface="Arial" panose="020B0604020202020204" pitchFamily="34" charset="0"/>
              <a:cs typeface="Arial" panose="020B0604020202020204" pitchFamily="34" charset="0"/>
            </a:endParaRPr>
          </a:p>
          <a:p>
            <a:endParaRPr lang="en-US" sz="1800" baseline="300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Individual variation in clinical response to a given dose of xylitol has been reported.  </a:t>
            </a:r>
          </a:p>
          <a:p>
            <a:pPr marL="0"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This means, there is no good dose correlation with the degree of resultant liver injury in dogs ingesting &gt;0.5 g/kg</a:t>
            </a:r>
          </a:p>
        </p:txBody>
      </p:sp>
      <p:sp>
        <p:nvSpPr>
          <p:cNvPr id="16" name="Rectangle 15">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rown and white dog&#10;&#10;Description automatically generated">
            <a:extLst>
              <a:ext uri="{FF2B5EF4-FFF2-40B4-BE49-F238E27FC236}">
                <a16:creationId xmlns:a16="http://schemas.microsoft.com/office/drawing/2014/main" id="{4AB9A2F1-1D23-4BB3-8671-F0DBA03F9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2194" y="642593"/>
            <a:ext cx="4175413" cy="5468958"/>
          </a:xfrm>
          <a:prstGeom prst="rect">
            <a:avLst/>
          </a:prstGeom>
        </p:spPr>
      </p:pic>
    </p:spTree>
    <p:extLst>
      <p:ext uri="{BB962C8B-B14F-4D97-AF65-F5344CB8AC3E}">
        <p14:creationId xmlns:p14="http://schemas.microsoft.com/office/powerpoint/2010/main" val="130888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F83A283-E546-44AF-9CEE-7C5EA258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19999D7-48EA-4DE8-99D3-564691927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507245"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B584A4C-83B4-4B95-9DCF-E8A1F64F6B83}"/>
              </a:ext>
            </a:extLst>
          </p:cNvPr>
          <p:cNvSpPr>
            <a:spLocks noGrp="1"/>
          </p:cNvSpPr>
          <p:nvPr>
            <p:ph type="title"/>
          </p:nvPr>
        </p:nvSpPr>
        <p:spPr>
          <a:xfrm>
            <a:off x="868680" y="642593"/>
            <a:ext cx="6281928" cy="1744183"/>
          </a:xfrm>
        </p:spPr>
        <p:txBody>
          <a:bodyPr>
            <a:normAutofit/>
          </a:bodyPr>
          <a:lstStyle/>
          <a:p>
            <a:r>
              <a:rPr lang="en-US" dirty="0">
                <a:solidFill>
                  <a:schemeClr val="accent1">
                    <a:lumMod val="50000"/>
                  </a:schemeClr>
                </a:solidFill>
                <a:latin typeface="Arial" panose="020B0604020202020204" pitchFamily="34" charset="0"/>
                <a:cs typeface="Arial" panose="020B0604020202020204" pitchFamily="34" charset="0"/>
              </a:rPr>
              <a:t>CHOCOLATE</a:t>
            </a:r>
            <a:r>
              <a:rPr lang="en-US" dirty="0">
                <a:latin typeface="Arial" panose="020B0604020202020204" pitchFamily="34" charset="0"/>
                <a:cs typeface="Arial" panose="020B0604020202020204" pitchFamily="34" charset="0"/>
              </a:rPr>
              <a:t> TOXICITY</a:t>
            </a:r>
          </a:p>
        </p:txBody>
      </p:sp>
      <p:sp>
        <p:nvSpPr>
          <p:cNvPr id="3" name="Content Placeholder 2">
            <a:extLst>
              <a:ext uri="{FF2B5EF4-FFF2-40B4-BE49-F238E27FC236}">
                <a16:creationId xmlns:a16="http://schemas.microsoft.com/office/drawing/2014/main" id="{629D1751-E876-43E6-BC0B-FE0877B76A80}"/>
              </a:ext>
            </a:extLst>
          </p:cNvPr>
          <p:cNvSpPr>
            <a:spLocks noGrp="1"/>
          </p:cNvSpPr>
          <p:nvPr>
            <p:ph idx="1"/>
          </p:nvPr>
        </p:nvSpPr>
        <p:spPr>
          <a:xfrm>
            <a:off x="868680" y="2386584"/>
            <a:ext cx="6281928" cy="3648456"/>
          </a:xfrm>
        </p:spPr>
        <p:txBody>
          <a:bodyPr>
            <a:normAutofit/>
          </a:bodyPr>
          <a:lstStyle/>
          <a:p>
            <a:r>
              <a:rPr lang="en-US" sz="2400" dirty="0">
                <a:latin typeface="Arial" panose="020B0604020202020204" pitchFamily="34" charset="0"/>
                <a:cs typeface="Arial" panose="020B0604020202020204" pitchFamily="34" charset="0"/>
              </a:rPr>
              <a:t>Not all ingestions are toxic</a:t>
            </a:r>
          </a:p>
          <a:p>
            <a:r>
              <a:rPr lang="en-US" sz="2400" dirty="0">
                <a:latin typeface="Arial" panose="020B0604020202020204" pitchFamily="34" charset="0"/>
                <a:cs typeface="Arial" panose="020B0604020202020204" pitchFamily="34" charset="0"/>
              </a:rPr>
              <a:t>Depends on:</a:t>
            </a:r>
          </a:p>
          <a:p>
            <a:pPr lvl="1"/>
            <a:r>
              <a:rPr lang="en-US" sz="2400" dirty="0">
                <a:latin typeface="Arial" panose="020B0604020202020204" pitchFamily="34" charset="0"/>
                <a:cs typeface="Arial" panose="020B0604020202020204" pitchFamily="34" charset="0"/>
              </a:rPr>
              <a:t>Type of chocolate ingested</a:t>
            </a:r>
          </a:p>
          <a:p>
            <a:pPr lvl="1"/>
            <a:r>
              <a:rPr lang="en-US" sz="2400" dirty="0">
                <a:latin typeface="Arial" panose="020B0604020202020204" pitchFamily="34" charset="0"/>
                <a:cs typeface="Arial" panose="020B0604020202020204" pitchFamily="34" charset="0"/>
              </a:rPr>
              <a:t>Amount ingested</a:t>
            </a:r>
          </a:p>
          <a:p>
            <a:pPr lvl="1"/>
            <a:r>
              <a:rPr lang="en-US" sz="2400" dirty="0">
                <a:latin typeface="Arial" panose="020B0604020202020204" pitchFamily="34" charset="0"/>
                <a:cs typeface="Arial" panose="020B0604020202020204" pitchFamily="34" charset="0"/>
              </a:rPr>
              <a:t>Size of the patient</a:t>
            </a:r>
          </a:p>
          <a:p>
            <a:pPr lvl="1"/>
            <a:r>
              <a:rPr lang="en-US" sz="2400" dirty="0">
                <a:latin typeface="Arial" panose="020B0604020202020204" pitchFamily="34" charset="0"/>
                <a:cs typeface="Arial" panose="020B0604020202020204" pitchFamily="34" charset="0"/>
              </a:rPr>
              <a:t>How quickly ingestion is discovered</a:t>
            </a:r>
          </a:p>
          <a:p>
            <a:pPr lvl="1"/>
            <a:endParaRPr lang="en-US" dirty="0">
              <a:latin typeface="Arial" panose="020B0604020202020204" pitchFamily="34" charset="0"/>
              <a:cs typeface="Arial" panose="020B0604020202020204" pitchFamily="34" charset="0"/>
            </a:endParaRPr>
          </a:p>
          <a:p>
            <a:pPr marL="274320" lvl="1" indent="0">
              <a:buNone/>
            </a:pPr>
            <a:endParaRPr lang="en-US" dirty="0">
              <a:latin typeface="Arial" panose="020B0604020202020204" pitchFamily="34" charset="0"/>
              <a:cs typeface="Arial" panose="020B0604020202020204" pitchFamily="34" charset="0"/>
            </a:endParaRPr>
          </a:p>
          <a:p>
            <a:endParaRPr lang="en-US" dirty="0"/>
          </a:p>
        </p:txBody>
      </p:sp>
      <p:sp>
        <p:nvSpPr>
          <p:cNvPr id="41" name="Rectangle 40">
            <a:extLst>
              <a:ext uri="{FF2B5EF4-FFF2-40B4-BE49-F238E27FC236}">
                <a16:creationId xmlns:a16="http://schemas.microsoft.com/office/drawing/2014/main" id="{2EA0FEA3-230A-48E7-B24C-D648EA34C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46" y="374904"/>
            <a:ext cx="7178040" cy="6108192"/>
          </a:xfrm>
          <a:prstGeom prst="rect">
            <a:avLst/>
          </a:prstGeom>
          <a:noFill/>
          <a:ln w="6350" cap="sq" cmpd="sng" algn="ctr">
            <a:solidFill>
              <a:schemeClr val="tx1">
                <a:lumMod val="75000"/>
                <a:lumOff val="25000"/>
              </a:schemeClr>
            </a:solidFill>
            <a:prstDash val="solid"/>
            <a:miter lim="800000"/>
          </a:ln>
          <a:effectLst/>
        </p:spPr>
      </p:sp>
      <p:pic>
        <p:nvPicPr>
          <p:cNvPr id="7" name="Picture 6" descr="A close up of a piece of chocolate cake&#10;&#10;Description automatically generated">
            <a:extLst>
              <a:ext uri="{FF2B5EF4-FFF2-40B4-BE49-F238E27FC236}">
                <a16:creationId xmlns:a16="http://schemas.microsoft.com/office/drawing/2014/main" id="{ECC636B7-5A2C-4D30-9840-33A28A0270B5}"/>
              </a:ext>
            </a:extLst>
          </p:cNvPr>
          <p:cNvPicPr>
            <a:picLocks noChangeAspect="1"/>
          </p:cNvPicPr>
          <p:nvPr/>
        </p:nvPicPr>
        <p:blipFill rotWithShape="1">
          <a:blip r:embed="rId2">
            <a:extLst>
              <a:ext uri="{28A0092B-C50C-407E-A947-70E740481C1C}">
                <a14:useLocalDpi xmlns:a14="http://schemas.microsoft.com/office/drawing/2010/main" val="0"/>
              </a:ext>
            </a:extLst>
          </a:blip>
          <a:srcRect l="10388" r="1600" b="-5"/>
          <a:stretch/>
        </p:blipFill>
        <p:spPr>
          <a:xfrm>
            <a:off x="7833571" y="237744"/>
            <a:ext cx="2024804" cy="3217773"/>
          </a:xfrm>
          <a:prstGeom prst="rect">
            <a:avLst/>
          </a:prstGeom>
        </p:spPr>
      </p:pic>
      <p:pic>
        <p:nvPicPr>
          <p:cNvPr id="9" name="Picture 8" descr="A picture containing food, cake, cup, table&#10;&#10;Description automatically generated">
            <a:extLst>
              <a:ext uri="{FF2B5EF4-FFF2-40B4-BE49-F238E27FC236}">
                <a16:creationId xmlns:a16="http://schemas.microsoft.com/office/drawing/2014/main" id="{013892D4-4D1D-4B22-BA16-15A2021BFC45}"/>
              </a:ext>
            </a:extLst>
          </p:cNvPr>
          <p:cNvPicPr>
            <a:picLocks noChangeAspect="1"/>
          </p:cNvPicPr>
          <p:nvPr/>
        </p:nvPicPr>
        <p:blipFill rotWithShape="1">
          <a:blip r:embed="rId3">
            <a:extLst>
              <a:ext uri="{28A0092B-C50C-407E-A947-70E740481C1C}">
                <a14:useLocalDpi xmlns:a14="http://schemas.microsoft.com/office/drawing/2010/main" val="0"/>
              </a:ext>
            </a:extLst>
          </a:blip>
          <a:srcRect l="5986" r="-5" b="-5"/>
          <a:stretch/>
        </p:blipFill>
        <p:spPr>
          <a:xfrm>
            <a:off x="9944100" y="237744"/>
            <a:ext cx="2019300" cy="3217773"/>
          </a:xfrm>
          <a:prstGeom prst="rect">
            <a:avLst/>
          </a:prstGeom>
        </p:spPr>
      </p:pic>
      <p:pic>
        <p:nvPicPr>
          <p:cNvPr id="13" name="Picture 12" descr="A close up of a sign&#10;&#10;Description automatically generated">
            <a:extLst>
              <a:ext uri="{FF2B5EF4-FFF2-40B4-BE49-F238E27FC236}">
                <a16:creationId xmlns:a16="http://schemas.microsoft.com/office/drawing/2014/main" id="{B895F972-E94E-4048-B7DF-A4D709D759A9}"/>
              </a:ext>
            </a:extLst>
          </p:cNvPr>
          <p:cNvPicPr>
            <a:picLocks noChangeAspect="1"/>
          </p:cNvPicPr>
          <p:nvPr/>
        </p:nvPicPr>
        <p:blipFill rotWithShape="1">
          <a:blip r:embed="rId4">
            <a:extLst>
              <a:ext uri="{28A0092B-C50C-407E-A947-70E740481C1C}">
                <a14:useLocalDpi xmlns:a14="http://schemas.microsoft.com/office/drawing/2010/main" val="0"/>
              </a:ext>
            </a:extLst>
          </a:blip>
          <a:srcRect l="8965" r="7745" b="4"/>
          <a:stretch/>
        </p:blipFill>
        <p:spPr>
          <a:xfrm>
            <a:off x="7833572" y="3533774"/>
            <a:ext cx="4129828" cy="3086481"/>
          </a:xfrm>
          <a:prstGeom prst="rect">
            <a:avLst/>
          </a:prstGeom>
        </p:spPr>
      </p:pic>
    </p:spTree>
    <p:extLst>
      <p:ext uri="{BB962C8B-B14F-4D97-AF65-F5344CB8AC3E}">
        <p14:creationId xmlns:p14="http://schemas.microsoft.com/office/powerpoint/2010/main" val="465868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8E49C1E-DB5F-4A16-9D17-0E0505F6B457}"/>
              </a:ext>
            </a:extLst>
          </p:cNvPr>
          <p:cNvSpPr>
            <a:spLocks noGrp="1"/>
          </p:cNvSpPr>
          <p:nvPr>
            <p:ph type="title"/>
          </p:nvPr>
        </p:nvSpPr>
        <p:spPr>
          <a:xfrm>
            <a:off x="757191" y="374904"/>
            <a:ext cx="6736084" cy="1008925"/>
          </a:xfrm>
        </p:spPr>
        <p:txBody>
          <a:bodyPr>
            <a:normAutofit/>
          </a:bodyPr>
          <a:lstStyle/>
          <a:p>
            <a:pPr algn="ctr"/>
            <a:r>
              <a:rPr lang="en-US" dirty="0">
                <a:latin typeface="Arial" panose="020B0604020202020204" pitchFamily="34" charset="0"/>
                <a:cs typeface="Arial" panose="020B0604020202020204" pitchFamily="34" charset="0"/>
              </a:rPr>
              <a:t>CLINICAL SIGNS</a:t>
            </a:r>
          </a:p>
        </p:txBody>
      </p:sp>
      <p:sp>
        <p:nvSpPr>
          <p:cNvPr id="3" name="Content Placeholder 2">
            <a:extLst>
              <a:ext uri="{FF2B5EF4-FFF2-40B4-BE49-F238E27FC236}">
                <a16:creationId xmlns:a16="http://schemas.microsoft.com/office/drawing/2014/main" id="{5D8890D9-7C17-4FBD-ABF2-FCD862D279DA}"/>
              </a:ext>
            </a:extLst>
          </p:cNvPr>
          <p:cNvSpPr>
            <a:spLocks noGrp="1"/>
          </p:cNvSpPr>
          <p:nvPr>
            <p:ph idx="1"/>
          </p:nvPr>
        </p:nvSpPr>
        <p:spPr>
          <a:xfrm>
            <a:off x="757191" y="1125133"/>
            <a:ext cx="6608101" cy="5100410"/>
          </a:xfrm>
        </p:spPr>
        <p:txBody>
          <a:bodyPr>
            <a:noAutofit/>
          </a:bodyPr>
          <a:lstStyle/>
          <a:p>
            <a:pPr>
              <a:lnSpc>
                <a:spcPct val="90000"/>
              </a:lnSpc>
            </a:pPr>
            <a:r>
              <a:rPr lang="en-US" sz="1600" dirty="0">
                <a:latin typeface="Arial" panose="020B0604020202020204" pitchFamily="34" charset="0"/>
                <a:cs typeface="Arial" panose="020B0604020202020204" pitchFamily="34" charset="0"/>
              </a:rPr>
              <a:t>Clinical signs generally occur within 30-60 minutes of ingestion</a:t>
            </a:r>
          </a:p>
          <a:p>
            <a:pPr>
              <a:lnSpc>
                <a:spcPct val="90000"/>
              </a:lnSpc>
            </a:pPr>
            <a:r>
              <a:rPr lang="en-US" sz="1600" dirty="0">
                <a:latin typeface="Arial" panose="020B0604020202020204" pitchFamily="34" charset="0"/>
                <a:cs typeface="Arial" panose="020B0604020202020204" pitchFamily="34" charset="0"/>
              </a:rPr>
              <a:t>Anorexia</a:t>
            </a:r>
          </a:p>
          <a:p>
            <a:pPr>
              <a:lnSpc>
                <a:spcPct val="90000"/>
              </a:lnSpc>
            </a:pPr>
            <a:r>
              <a:rPr lang="en-US" sz="1600" dirty="0">
                <a:latin typeface="Arial" panose="020B0604020202020204" pitchFamily="34" charset="0"/>
                <a:cs typeface="Arial" panose="020B0604020202020204" pitchFamily="34" charset="0"/>
              </a:rPr>
              <a:t>Vomiting/diarrhea</a:t>
            </a:r>
          </a:p>
          <a:p>
            <a:pPr>
              <a:lnSpc>
                <a:spcPct val="90000"/>
              </a:lnSpc>
            </a:pPr>
            <a:r>
              <a:rPr lang="en-US" sz="1600" dirty="0">
                <a:latin typeface="Arial" panose="020B0604020202020204" pitchFamily="34" charset="0"/>
                <a:cs typeface="Arial" panose="020B0604020202020204" pitchFamily="34" charset="0"/>
              </a:rPr>
              <a:t>Lethargy</a:t>
            </a:r>
          </a:p>
          <a:p>
            <a:pPr>
              <a:lnSpc>
                <a:spcPct val="90000"/>
              </a:lnSpc>
            </a:pPr>
            <a:r>
              <a:rPr lang="en-US" sz="1600" dirty="0">
                <a:latin typeface="Arial" panose="020B0604020202020204" pitchFamily="34" charset="0"/>
                <a:cs typeface="Arial" panose="020B0604020202020204" pitchFamily="34" charset="0"/>
              </a:rPr>
              <a:t>Ataxia</a:t>
            </a:r>
          </a:p>
          <a:p>
            <a:pPr>
              <a:lnSpc>
                <a:spcPct val="90000"/>
              </a:lnSpc>
            </a:pPr>
            <a:r>
              <a:rPr lang="en-US" sz="1600" dirty="0">
                <a:latin typeface="Arial" panose="020B0604020202020204" pitchFamily="34" charset="0"/>
                <a:cs typeface="Arial" panose="020B0604020202020204" pitchFamily="34" charset="0"/>
              </a:rPr>
              <a:t>Restlessness</a:t>
            </a:r>
          </a:p>
          <a:p>
            <a:pPr>
              <a:lnSpc>
                <a:spcPct val="90000"/>
              </a:lnSpc>
            </a:pPr>
            <a:r>
              <a:rPr lang="en-US" sz="1600" dirty="0">
                <a:latin typeface="Arial" panose="020B0604020202020204" pitchFamily="34" charset="0"/>
                <a:cs typeface="Arial" panose="020B0604020202020204" pitchFamily="34" charset="0"/>
              </a:rPr>
              <a:t>Collapse</a:t>
            </a:r>
          </a:p>
          <a:p>
            <a:pPr>
              <a:lnSpc>
                <a:spcPct val="90000"/>
              </a:lnSpc>
            </a:pPr>
            <a:r>
              <a:rPr lang="en-US" sz="1600" dirty="0">
                <a:latin typeface="Arial" panose="020B0604020202020204" pitchFamily="34" charset="0"/>
                <a:cs typeface="Arial" panose="020B0604020202020204" pitchFamily="34" charset="0"/>
              </a:rPr>
              <a:t>Seizure</a:t>
            </a:r>
          </a:p>
          <a:p>
            <a:pPr>
              <a:lnSpc>
                <a:spcPct val="90000"/>
              </a:lnSpc>
            </a:pPr>
            <a:r>
              <a:rPr lang="en-US" sz="1600" dirty="0">
                <a:latin typeface="Arial" panose="020B0604020202020204" pitchFamily="34" charset="0"/>
                <a:cs typeface="Arial" panose="020B0604020202020204" pitchFamily="34" charset="0"/>
              </a:rPr>
              <a:t>Coma</a:t>
            </a:r>
          </a:p>
          <a:p>
            <a:pPr>
              <a:lnSpc>
                <a:spcPct val="90000"/>
              </a:lnSpc>
            </a:pPr>
            <a:r>
              <a:rPr lang="en-US" sz="1600" dirty="0">
                <a:latin typeface="Arial" panose="020B0604020202020204" pitchFamily="34" charset="0"/>
                <a:cs typeface="Arial" panose="020B0604020202020204" pitchFamily="34" charset="0"/>
              </a:rPr>
              <a:t>Dogs that develop liver injury MAY or MAY NOT show evidence of low blood sugar prior to liver insufficiency/failure</a:t>
            </a:r>
          </a:p>
          <a:p>
            <a:pPr>
              <a:lnSpc>
                <a:spcPct val="90000"/>
              </a:lnSpc>
            </a:pPr>
            <a:r>
              <a:rPr lang="en-US" sz="1600" dirty="0">
                <a:latin typeface="Arial" panose="020B0604020202020204" pitchFamily="34" charset="0"/>
                <a:cs typeface="Arial" panose="020B0604020202020204" pitchFamily="34" charset="0"/>
              </a:rPr>
              <a:t>Signs of liver injury may occur 12-72 hours after ingestion</a:t>
            </a:r>
          </a:p>
          <a:p>
            <a:pPr lvl="1">
              <a:lnSpc>
                <a:spcPct val="90000"/>
              </a:lnSpc>
            </a:pPr>
            <a:r>
              <a:rPr lang="en-US" sz="1600" dirty="0">
                <a:latin typeface="Arial" panose="020B0604020202020204" pitchFamily="34" charset="0"/>
                <a:cs typeface="Arial" panose="020B0604020202020204" pitchFamily="34" charset="0"/>
              </a:rPr>
              <a:t>Jaundice</a:t>
            </a:r>
          </a:p>
          <a:p>
            <a:pPr lvl="1">
              <a:lnSpc>
                <a:spcPct val="90000"/>
              </a:lnSpc>
            </a:pPr>
            <a:r>
              <a:rPr lang="en-US" sz="1600" dirty="0">
                <a:latin typeface="Arial" panose="020B0604020202020204" pitchFamily="34" charset="0"/>
                <a:cs typeface="Arial" panose="020B0604020202020204" pitchFamily="34" charset="0"/>
              </a:rPr>
              <a:t>Vomiting/diarrhea- sometimes discoloration to the feces (orange)</a:t>
            </a:r>
          </a:p>
          <a:p>
            <a:pPr lvl="1">
              <a:lnSpc>
                <a:spcPct val="90000"/>
              </a:lnSpc>
            </a:pPr>
            <a:r>
              <a:rPr lang="en-US" sz="1600" dirty="0">
                <a:latin typeface="Arial" panose="020B0604020202020204" pitchFamily="34" charset="0"/>
                <a:cs typeface="Arial" panose="020B0604020202020204" pitchFamily="34" charset="0"/>
              </a:rPr>
              <a:t>Abdominal pain</a:t>
            </a:r>
          </a:p>
          <a:p>
            <a:pPr lvl="1">
              <a:lnSpc>
                <a:spcPct val="90000"/>
              </a:lnSpc>
            </a:pPr>
            <a:r>
              <a:rPr lang="en-US" sz="1600" dirty="0">
                <a:latin typeface="Arial" panose="020B0604020202020204" pitchFamily="34" charset="0"/>
                <a:cs typeface="Arial" panose="020B0604020202020204" pitchFamily="34" charset="0"/>
              </a:rPr>
              <a:t>Disseminated intravascular coagulopathy (DIC)- petechiae</a:t>
            </a:r>
          </a:p>
          <a:p>
            <a:pPr lvl="1">
              <a:lnSpc>
                <a:spcPct val="90000"/>
              </a:lnSpc>
            </a:pPr>
            <a:r>
              <a:rPr lang="en-US" sz="1600" dirty="0">
                <a:latin typeface="Arial" panose="020B0604020202020204" pitchFamily="34" charset="0"/>
                <a:cs typeface="Arial" panose="020B0604020202020204" pitchFamily="34" charset="0"/>
              </a:rPr>
              <a:t>Hepatic encephalopathy</a:t>
            </a:r>
          </a:p>
          <a:p>
            <a:pPr>
              <a:lnSpc>
                <a:spcPct val="90000"/>
              </a:lnSpc>
            </a:pPr>
            <a:endParaRPr lang="en-US" sz="1600" dirty="0">
              <a:latin typeface="Arial" panose="020B0604020202020204" pitchFamily="34" charset="0"/>
              <a:cs typeface="Arial" panose="020B0604020202020204" pitchFamily="34" charset="0"/>
            </a:endParaRPr>
          </a:p>
        </p:txBody>
      </p:sp>
      <p:pic>
        <p:nvPicPr>
          <p:cNvPr id="5" name="Picture 4" descr="A close up of a dog&#10;&#10;Description automatically generated">
            <a:extLst>
              <a:ext uri="{FF2B5EF4-FFF2-40B4-BE49-F238E27FC236}">
                <a16:creationId xmlns:a16="http://schemas.microsoft.com/office/drawing/2014/main" id="{C0070E59-6BC7-45D8-90FA-A966F62CC0D8}"/>
              </a:ext>
            </a:extLst>
          </p:cNvPr>
          <p:cNvPicPr>
            <a:picLocks noChangeAspect="1"/>
          </p:cNvPicPr>
          <p:nvPr/>
        </p:nvPicPr>
        <p:blipFill rotWithShape="1">
          <a:blip r:embed="rId2">
            <a:extLst>
              <a:ext uri="{28A0092B-C50C-407E-A947-70E740481C1C}">
                <a14:useLocalDpi xmlns:a14="http://schemas.microsoft.com/office/drawing/2010/main" val="0"/>
              </a:ext>
            </a:extLst>
          </a:blip>
          <a:srcRect r="20599" b="5"/>
          <a:stretch/>
        </p:blipFill>
        <p:spPr>
          <a:xfrm>
            <a:off x="8386173" y="484635"/>
            <a:ext cx="3318953" cy="2790023"/>
          </a:xfrm>
          <a:prstGeom prst="rect">
            <a:avLst/>
          </a:prstGeom>
        </p:spPr>
      </p:pic>
      <p:sp>
        <p:nvSpPr>
          <p:cNvPr id="16" name="Rectangle 15">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378773" cy="6108192"/>
          </a:xfrm>
          <a:prstGeom prst="rect">
            <a:avLst/>
          </a:prstGeom>
          <a:noFill/>
          <a:ln w="6350" cap="sq" cmpd="sng" algn="ctr">
            <a:solidFill>
              <a:schemeClr val="tx1">
                <a:lumMod val="75000"/>
                <a:lumOff val="25000"/>
              </a:schemeClr>
            </a:solidFill>
            <a:prstDash val="solid"/>
            <a:miter lim="800000"/>
          </a:ln>
          <a:effectLst/>
        </p:spPr>
      </p:sp>
      <p:pic>
        <p:nvPicPr>
          <p:cNvPr id="7" name="Picture 6" descr="A dog that is lying down and looking at the camera&#10;&#10;Description automatically generated">
            <a:extLst>
              <a:ext uri="{FF2B5EF4-FFF2-40B4-BE49-F238E27FC236}">
                <a16:creationId xmlns:a16="http://schemas.microsoft.com/office/drawing/2014/main" id="{4DB8E9FB-C11A-4167-99D4-0102E909EEC2}"/>
              </a:ext>
            </a:extLst>
          </p:cNvPr>
          <p:cNvPicPr>
            <a:picLocks noChangeAspect="1"/>
          </p:cNvPicPr>
          <p:nvPr/>
        </p:nvPicPr>
        <p:blipFill rotWithShape="1">
          <a:blip r:embed="rId3">
            <a:extLst>
              <a:ext uri="{28A0092B-C50C-407E-A947-70E740481C1C}">
                <a14:useLocalDpi xmlns:a14="http://schemas.microsoft.com/office/drawing/2010/main" val="0"/>
              </a:ext>
            </a:extLst>
          </a:blip>
          <a:srcRect l="19385" r="13357" b="-2"/>
          <a:stretch/>
        </p:blipFill>
        <p:spPr>
          <a:xfrm>
            <a:off x="8980977" y="3499114"/>
            <a:ext cx="1982626" cy="1413318"/>
          </a:xfrm>
          <a:prstGeom prst="rect">
            <a:avLst/>
          </a:prstGeom>
        </p:spPr>
      </p:pic>
      <p:pic>
        <p:nvPicPr>
          <p:cNvPr id="6" name="Picture 5" descr="A small brown and white dog&#10;&#10;Description automatically generated">
            <a:extLst>
              <a:ext uri="{FF2B5EF4-FFF2-40B4-BE49-F238E27FC236}">
                <a16:creationId xmlns:a16="http://schemas.microsoft.com/office/drawing/2014/main" id="{22415E0E-24EF-4DAF-9746-1DFCFFECD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3702" y="5002143"/>
            <a:ext cx="2354860" cy="1766145"/>
          </a:xfrm>
          <a:prstGeom prst="rect">
            <a:avLst/>
          </a:prstGeom>
        </p:spPr>
      </p:pic>
    </p:spTree>
    <p:extLst>
      <p:ext uri="{BB962C8B-B14F-4D97-AF65-F5344CB8AC3E}">
        <p14:creationId xmlns:p14="http://schemas.microsoft.com/office/powerpoint/2010/main" val="4218306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541256-CFE7-4E90-AAA5-5F2CCC3585EB}"/>
              </a:ext>
            </a:extLst>
          </p:cNvPr>
          <p:cNvSpPr>
            <a:spLocks noGrp="1"/>
          </p:cNvSpPr>
          <p:nvPr>
            <p:ph type="title"/>
          </p:nvPr>
        </p:nvSpPr>
        <p:spPr>
          <a:xfrm>
            <a:off x="867329" y="514040"/>
            <a:ext cx="6281928" cy="999595"/>
          </a:xfrm>
        </p:spPr>
        <p:txBody>
          <a:bodyPr>
            <a:normAutofit/>
          </a:bodyPr>
          <a:lstStyle/>
          <a:p>
            <a:pPr algn="ctr"/>
            <a:r>
              <a:rPr lang="en-US" dirty="0">
                <a:latin typeface="Arial" panose="020B0604020202020204" pitchFamily="34" charset="0"/>
                <a:cs typeface="Arial" panose="020B0604020202020204" pitchFamily="34" charset="0"/>
              </a:rPr>
              <a:t>DIAGNOSIC TESTING</a:t>
            </a:r>
          </a:p>
        </p:txBody>
      </p:sp>
      <p:sp>
        <p:nvSpPr>
          <p:cNvPr id="3" name="Content Placeholder 2">
            <a:extLst>
              <a:ext uri="{FF2B5EF4-FFF2-40B4-BE49-F238E27FC236}">
                <a16:creationId xmlns:a16="http://schemas.microsoft.com/office/drawing/2014/main" id="{F03D9695-51C9-4447-9CB9-15844F28EDAB}"/>
              </a:ext>
            </a:extLst>
          </p:cNvPr>
          <p:cNvSpPr>
            <a:spLocks noGrp="1"/>
          </p:cNvSpPr>
          <p:nvPr>
            <p:ph idx="1"/>
          </p:nvPr>
        </p:nvSpPr>
        <p:spPr>
          <a:xfrm>
            <a:off x="949625" y="1396189"/>
            <a:ext cx="6281928" cy="3648456"/>
          </a:xfrm>
        </p:spPr>
        <p:txBody>
          <a:bodyPr>
            <a:noAutofit/>
          </a:bodyPr>
          <a:lstStyle/>
          <a:p>
            <a:pPr>
              <a:lnSpc>
                <a:spcPct val="90000"/>
              </a:lnSpc>
            </a:pPr>
            <a:r>
              <a:rPr lang="en-US" sz="1600" dirty="0">
                <a:latin typeface="Arial" panose="020B0604020202020204" pitchFamily="34" charset="0"/>
                <a:cs typeface="Arial" panose="020B0604020202020204" pitchFamily="34" charset="0"/>
              </a:rPr>
              <a:t>Blood glucose- serial monitoring every 3-4 hours for 24-36 hours</a:t>
            </a:r>
          </a:p>
          <a:p>
            <a:pPr>
              <a:lnSpc>
                <a:spcPct val="90000"/>
              </a:lnSpc>
            </a:pPr>
            <a:r>
              <a:rPr lang="en-US" sz="1600" dirty="0">
                <a:latin typeface="Arial" panose="020B0604020202020204" pitchFamily="34" charset="0"/>
                <a:cs typeface="Arial" panose="020B0604020202020204" pitchFamily="34" charset="0"/>
              </a:rPr>
              <a:t>Blood chemistry- </a:t>
            </a:r>
          </a:p>
          <a:p>
            <a:pPr lvl="1">
              <a:lnSpc>
                <a:spcPct val="90000"/>
              </a:lnSpc>
            </a:pPr>
            <a:r>
              <a:rPr lang="en-US" sz="1600" dirty="0">
                <a:latin typeface="Arial" panose="020B0604020202020204" pitchFamily="34" charset="0"/>
                <a:cs typeface="Arial" panose="020B0604020202020204" pitchFamily="34" charset="0"/>
              </a:rPr>
              <a:t>Elevations in liver enzymes can occur within the first 4-6 hours post ingestion</a:t>
            </a:r>
          </a:p>
          <a:p>
            <a:pPr lvl="1">
              <a:lnSpc>
                <a:spcPct val="90000"/>
              </a:lnSpc>
            </a:pPr>
            <a:r>
              <a:rPr lang="en-US" sz="1600" dirty="0">
                <a:latin typeface="Arial" panose="020B0604020202020204" pitchFamily="34" charset="0"/>
                <a:cs typeface="Arial" panose="020B0604020202020204" pitchFamily="34" charset="0"/>
              </a:rPr>
              <a:t>Clinically, ALT and AST tend to peak 20-40 hours following ingestion</a:t>
            </a:r>
          </a:p>
          <a:p>
            <a:pPr lvl="1">
              <a:lnSpc>
                <a:spcPct val="90000"/>
              </a:lnSpc>
            </a:pPr>
            <a:r>
              <a:rPr lang="en-US" sz="1600" dirty="0">
                <a:latin typeface="Arial" panose="020B0604020202020204" pitchFamily="34" charset="0"/>
                <a:cs typeface="Arial" panose="020B0604020202020204" pitchFamily="34" charset="0"/>
              </a:rPr>
              <a:t>Hyperbilirubinemia with acute liver failure</a:t>
            </a:r>
          </a:p>
          <a:p>
            <a:pPr lvl="1">
              <a:lnSpc>
                <a:spcPct val="90000"/>
              </a:lnSpc>
            </a:pPr>
            <a:r>
              <a:rPr lang="en-US" sz="1600" dirty="0">
                <a:latin typeface="Arial" panose="020B0604020202020204" pitchFamily="34" charset="0"/>
                <a:cs typeface="Arial" panose="020B0604020202020204" pitchFamily="34" charset="0"/>
              </a:rPr>
              <a:t>Hypokalemia </a:t>
            </a:r>
          </a:p>
          <a:p>
            <a:pPr lvl="1">
              <a:lnSpc>
                <a:spcPct val="90000"/>
              </a:lnSpc>
            </a:pPr>
            <a:r>
              <a:rPr lang="en-US" sz="1600" dirty="0" err="1">
                <a:latin typeface="Arial" panose="020B0604020202020204" pitchFamily="34" charset="0"/>
                <a:cs typeface="Arial" panose="020B0604020202020204" pitchFamily="34" charset="0"/>
              </a:rPr>
              <a:t>Hypophosphotemia</a:t>
            </a:r>
            <a:endParaRPr lang="en-US" sz="1600" dirty="0">
              <a:latin typeface="Arial" panose="020B0604020202020204" pitchFamily="34" charset="0"/>
              <a:cs typeface="Arial" panose="020B0604020202020204" pitchFamily="34" charset="0"/>
            </a:endParaRPr>
          </a:p>
          <a:p>
            <a:pPr lvl="1">
              <a:lnSpc>
                <a:spcPct val="90000"/>
              </a:lnSpc>
            </a:pPr>
            <a:r>
              <a:rPr lang="en-US" sz="1600" dirty="0">
                <a:latin typeface="Arial" panose="020B0604020202020204" pitchFamily="34" charset="0"/>
                <a:cs typeface="Arial" panose="020B0604020202020204" pitchFamily="34" charset="0"/>
              </a:rPr>
              <a:t>Hypoalbuminemia with acute liver failure</a:t>
            </a:r>
          </a:p>
          <a:p>
            <a:pPr lvl="1">
              <a:lnSpc>
                <a:spcPct val="90000"/>
              </a:lnSpc>
            </a:pPr>
            <a:r>
              <a:rPr lang="en-US" sz="1600" dirty="0">
                <a:latin typeface="Arial" panose="020B0604020202020204" pitchFamily="34" charset="0"/>
                <a:cs typeface="Arial" panose="020B0604020202020204" pitchFamily="34" charset="0"/>
              </a:rPr>
              <a:t>Check baseline, 48 hour and 72 hours</a:t>
            </a:r>
          </a:p>
          <a:p>
            <a:pPr lvl="1">
              <a:lnSpc>
                <a:spcPct val="90000"/>
              </a:lnSpc>
            </a:pPr>
            <a:endParaRPr lang="en-US" sz="1600" dirty="0">
              <a:latin typeface="Arial" panose="020B0604020202020204" pitchFamily="34" charset="0"/>
              <a:cs typeface="Arial" panose="020B0604020202020204" pitchFamily="34" charset="0"/>
            </a:endParaRPr>
          </a:p>
          <a:p>
            <a:pPr lvl="1">
              <a:lnSpc>
                <a:spcPct val="90000"/>
              </a:lnSpc>
            </a:pPr>
            <a:r>
              <a:rPr lang="en-US" sz="1600" dirty="0">
                <a:latin typeface="Arial" panose="020B0604020202020204" pitchFamily="34" charset="0"/>
                <a:cs typeface="Arial" panose="020B0604020202020204" pitchFamily="34" charset="0"/>
              </a:rPr>
              <a:t>If acute liver failure- prolonged clotting times may be noted (ACT, PT, PTT)</a:t>
            </a:r>
          </a:p>
          <a:p>
            <a:pPr lvl="1">
              <a:lnSpc>
                <a:spcPct val="90000"/>
              </a:lnSpc>
            </a:pPr>
            <a:r>
              <a:rPr lang="en-US" sz="1600" dirty="0">
                <a:latin typeface="Arial" panose="020B0604020202020204" pitchFamily="34" charset="0"/>
                <a:cs typeface="Arial" panose="020B0604020202020204" pitchFamily="34" charset="0"/>
              </a:rPr>
              <a:t>If DIC develops, elevated D-dimers and fibrinogen possible</a:t>
            </a:r>
          </a:p>
        </p:txBody>
      </p:sp>
      <p:sp>
        <p:nvSpPr>
          <p:cNvPr id="16" name="Rectangle 15">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surface&#10;&#10;Description automatically generated">
            <a:extLst>
              <a:ext uri="{FF2B5EF4-FFF2-40B4-BE49-F238E27FC236}">
                <a16:creationId xmlns:a16="http://schemas.microsoft.com/office/drawing/2014/main" id="{719992E4-AD24-4C38-8662-F61E2B976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763" y="790571"/>
            <a:ext cx="3893429" cy="5450838"/>
          </a:xfrm>
          <a:prstGeom prst="rect">
            <a:avLst/>
          </a:prstGeom>
        </p:spPr>
      </p:pic>
    </p:spTree>
    <p:extLst>
      <p:ext uri="{BB962C8B-B14F-4D97-AF65-F5344CB8AC3E}">
        <p14:creationId xmlns:p14="http://schemas.microsoft.com/office/powerpoint/2010/main" val="1558747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1279"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0A4B69-4934-4CFE-B500-0B32A35916D4}"/>
              </a:ext>
            </a:extLst>
          </p:cNvPr>
          <p:cNvSpPr>
            <a:spLocks noGrp="1"/>
          </p:cNvSpPr>
          <p:nvPr>
            <p:ph type="title"/>
          </p:nvPr>
        </p:nvSpPr>
        <p:spPr>
          <a:xfrm>
            <a:off x="4706982" y="443449"/>
            <a:ext cx="6736084" cy="1035205"/>
          </a:xfrm>
        </p:spPr>
        <p:txBody>
          <a:bodyPr>
            <a:normAutofit/>
          </a:bodyPr>
          <a:lstStyle/>
          <a:p>
            <a:pPr algn="ctr"/>
            <a:r>
              <a:rPr lang="en-US" dirty="0">
                <a:latin typeface="Arial" panose="020B0604020202020204" pitchFamily="34" charset="0"/>
                <a:cs typeface="Arial" panose="020B0604020202020204" pitchFamily="34" charset="0"/>
              </a:rPr>
              <a:t>TREATMENT</a:t>
            </a:r>
          </a:p>
        </p:txBody>
      </p:sp>
      <p:pic>
        <p:nvPicPr>
          <p:cNvPr id="5" name="Picture 4" descr="A picture containing sitting, food, table, lotion&#10;&#10;Description automatically generated">
            <a:extLst>
              <a:ext uri="{FF2B5EF4-FFF2-40B4-BE49-F238E27FC236}">
                <a16:creationId xmlns:a16="http://schemas.microsoft.com/office/drawing/2014/main" id="{82149128-62C9-418D-A875-A5888BA86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825" y="1706666"/>
            <a:ext cx="1552307" cy="2937844"/>
          </a:xfrm>
          <a:prstGeom prst="rect">
            <a:avLst/>
          </a:prstGeom>
        </p:spPr>
      </p:pic>
      <p:pic>
        <p:nvPicPr>
          <p:cNvPr id="7" name="Picture 6" descr="A brown and white dog looking at the camera&#10;&#10;Description automatically generated">
            <a:extLst>
              <a:ext uri="{FF2B5EF4-FFF2-40B4-BE49-F238E27FC236}">
                <a16:creationId xmlns:a16="http://schemas.microsoft.com/office/drawing/2014/main" id="{B961395B-0F30-4DAF-BD28-73B7BA769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20" y="961052"/>
            <a:ext cx="2416006" cy="2545545"/>
          </a:xfrm>
          <a:prstGeom prst="rect">
            <a:avLst/>
          </a:prstGeom>
        </p:spPr>
      </p:pic>
      <p:sp>
        <p:nvSpPr>
          <p:cNvPr id="3" name="Content Placeholder 2">
            <a:extLst>
              <a:ext uri="{FF2B5EF4-FFF2-40B4-BE49-F238E27FC236}">
                <a16:creationId xmlns:a16="http://schemas.microsoft.com/office/drawing/2014/main" id="{0AC1EB66-6A3F-42E6-9536-771D5BFC8CE7}"/>
              </a:ext>
            </a:extLst>
          </p:cNvPr>
          <p:cNvSpPr>
            <a:spLocks noGrp="1"/>
          </p:cNvSpPr>
          <p:nvPr>
            <p:ph idx="1"/>
          </p:nvPr>
        </p:nvSpPr>
        <p:spPr>
          <a:xfrm>
            <a:off x="4834965" y="1266444"/>
            <a:ext cx="6608101" cy="3648456"/>
          </a:xfrm>
        </p:spPr>
        <p:txBody>
          <a:bodyPr>
            <a:noAutofit/>
          </a:bodyPr>
          <a:lstStyle/>
          <a:p>
            <a:pPr>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Emesis if occurred within the past 30-60 minutes and patient has normal mentation</a:t>
            </a:r>
          </a:p>
          <a:p>
            <a:pPr>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IV Dextrose administration- bolus then continuous rate infusion</a:t>
            </a:r>
          </a:p>
          <a:p>
            <a:pPr>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IV fluid therapy- maintain cardiovascular function/hydration and manage electrolyte abnormalities</a:t>
            </a:r>
          </a:p>
          <a:p>
            <a:pPr>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No activated charcoal- does NOT bind xylitol</a:t>
            </a:r>
          </a:p>
          <a:p>
            <a:pPr>
              <a:lnSpc>
                <a:spcPct val="90000"/>
              </a:lnSpc>
              <a:buFont typeface="Courier New" panose="02070309020205020404" pitchFamily="49" charset="0"/>
              <a:buChar char="o"/>
            </a:pPr>
            <a:r>
              <a:rPr lang="en-US" sz="1800" dirty="0" err="1">
                <a:latin typeface="Arial" panose="020B0604020202020204" pitchFamily="34" charset="0"/>
                <a:cs typeface="Arial" panose="020B0604020202020204" pitchFamily="34" charset="0"/>
              </a:rPr>
              <a:t>Hepatoprotectants</a:t>
            </a:r>
            <a:r>
              <a:rPr lang="en-US" sz="1800" dirty="0">
                <a:latin typeface="Arial" panose="020B0604020202020204" pitchFamily="34" charset="0"/>
                <a:cs typeface="Arial" panose="020B0604020202020204" pitchFamily="34" charset="0"/>
              </a:rPr>
              <a:t>- no data on benefits</a:t>
            </a:r>
          </a:p>
          <a:p>
            <a:pPr lvl="1">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SAMe- </a:t>
            </a:r>
            <a:r>
              <a:rPr lang="en-US" sz="1200" dirty="0">
                <a:latin typeface="Arial" panose="020B0604020202020204" pitchFamily="34" charset="0"/>
                <a:cs typeface="Arial" panose="020B0604020202020204" pitchFamily="34" charset="0"/>
              </a:rPr>
              <a:t>Made by the body or synthetically and is involved in the formation, activation, or breakdown of other chemicals in the body, including hormones, proteins, phospholipids, and certain drugs.</a:t>
            </a:r>
          </a:p>
          <a:p>
            <a:pPr lvl="1">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Milk Thistle</a:t>
            </a:r>
          </a:p>
          <a:p>
            <a:pPr lvl="1">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Vitamin E</a:t>
            </a:r>
          </a:p>
          <a:p>
            <a:pPr lvl="1">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N-acetylcysteine</a:t>
            </a:r>
          </a:p>
          <a:p>
            <a:pPr>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Antiemetics and </a:t>
            </a:r>
            <a:r>
              <a:rPr lang="en-US" sz="1800" dirty="0" err="1">
                <a:latin typeface="Arial" panose="020B0604020202020204" pitchFamily="34" charset="0"/>
                <a:cs typeface="Arial" panose="020B0604020202020204" pitchFamily="34" charset="0"/>
              </a:rPr>
              <a:t>Gastroprotectants</a:t>
            </a:r>
            <a:r>
              <a:rPr lang="en-US" sz="1800" dirty="0">
                <a:latin typeface="Arial" panose="020B0604020202020204" pitchFamily="34" charset="0"/>
                <a:cs typeface="Arial" panose="020B0604020202020204" pitchFamily="34" charset="0"/>
              </a:rPr>
              <a:t> PRN</a:t>
            </a:r>
          </a:p>
          <a:p>
            <a:pPr>
              <a:lnSpc>
                <a:spcPct val="9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Discharge ok when normal blood glucose for 6 hours with no IV dextrose supplementation!!</a:t>
            </a:r>
          </a:p>
          <a:p>
            <a:pPr>
              <a:lnSpc>
                <a:spcPct val="90000"/>
              </a:lnSpc>
              <a:buFont typeface="Courier New" panose="02070309020205020404" pitchFamily="49" charset="0"/>
              <a:buChar char="o"/>
            </a:pPr>
            <a:endParaRPr lang="en-US" sz="1800" dirty="0">
              <a:latin typeface="Arial" panose="020B0604020202020204" pitchFamily="34" charset="0"/>
              <a:cs typeface="Arial" panose="020B0604020202020204" pitchFamily="34" charset="0"/>
            </a:endParaRPr>
          </a:p>
          <a:p>
            <a:pPr lvl="1">
              <a:lnSpc>
                <a:spcPct val="90000"/>
              </a:lnSpc>
              <a:buFont typeface="Courier New" panose="02070309020205020404" pitchFamily="49" charset="0"/>
              <a:buChar char="o"/>
            </a:pPr>
            <a:endParaRPr lang="en-US" sz="1800" dirty="0">
              <a:latin typeface="Arial" panose="020B0604020202020204" pitchFamily="34" charset="0"/>
              <a:cs typeface="Arial" panose="020B0604020202020204" pitchFamily="34" charset="0"/>
            </a:endParaRPr>
          </a:p>
          <a:p>
            <a:pPr>
              <a:lnSpc>
                <a:spcPct val="90000"/>
              </a:lnSpc>
              <a:buFont typeface="Courier New" panose="02070309020205020404" pitchFamily="49" charset="0"/>
              <a:buChar char="o"/>
            </a:pPr>
            <a:endParaRPr lang="en-US" sz="1800" dirty="0">
              <a:latin typeface="Arial" panose="020B0604020202020204" pitchFamily="34" charset="0"/>
              <a:cs typeface="Arial" panose="020B0604020202020204" pitchFamily="34" charset="0"/>
            </a:endParaRPr>
          </a:p>
          <a:p>
            <a:pPr>
              <a:lnSpc>
                <a:spcPct val="90000"/>
              </a:lnSpc>
            </a:pPr>
            <a:endParaRPr lang="en-US" sz="18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1371" y="374904"/>
            <a:ext cx="7378773" cy="6108192"/>
          </a:xfrm>
          <a:prstGeom prst="rect">
            <a:avLst/>
          </a:prstGeom>
          <a:noFill/>
          <a:ln w="6350" cap="sq" cmpd="sng" algn="ctr">
            <a:solidFill>
              <a:schemeClr val="tx1">
                <a:lumMod val="75000"/>
                <a:lumOff val="25000"/>
              </a:schemeClr>
            </a:solidFill>
            <a:prstDash val="solid"/>
            <a:miter lim="800000"/>
          </a:ln>
          <a:effectLst/>
        </p:spPr>
      </p:sp>
      <p:pic>
        <p:nvPicPr>
          <p:cNvPr id="9" name="Picture 8" descr="A picture containing food&#10;&#10;Description automatically generated">
            <a:extLst>
              <a:ext uri="{FF2B5EF4-FFF2-40B4-BE49-F238E27FC236}">
                <a16:creationId xmlns:a16="http://schemas.microsoft.com/office/drawing/2014/main" id="{3DEB5359-F49D-4897-88A8-F3EA43631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07" y="3584687"/>
            <a:ext cx="2308421" cy="2308421"/>
          </a:xfrm>
          <a:prstGeom prst="rect">
            <a:avLst/>
          </a:prstGeom>
        </p:spPr>
      </p:pic>
    </p:spTree>
    <p:extLst>
      <p:ext uri="{BB962C8B-B14F-4D97-AF65-F5344CB8AC3E}">
        <p14:creationId xmlns:p14="http://schemas.microsoft.com/office/powerpoint/2010/main" val="1019979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4023-64CA-4EF5-AAA3-2EFCA5725F40}"/>
              </a:ext>
            </a:extLst>
          </p:cNvPr>
          <p:cNvSpPr>
            <a:spLocks noGrp="1"/>
          </p:cNvSpPr>
          <p:nvPr>
            <p:ph type="title"/>
          </p:nvPr>
        </p:nvSpPr>
        <p:spPr>
          <a:xfrm>
            <a:off x="1066800" y="642594"/>
            <a:ext cx="10058400" cy="1068760"/>
          </a:xfrm>
        </p:spPr>
        <p:txBody>
          <a:bodyPr/>
          <a:lstStyle/>
          <a:p>
            <a:pPr algn="ctr"/>
            <a:r>
              <a:rPr lang="en-US" dirty="0">
                <a:latin typeface="Arial" panose="020B0604020202020204" pitchFamily="34" charset="0"/>
                <a:cs typeface="Arial" panose="020B0604020202020204" pitchFamily="34" charset="0"/>
              </a:rPr>
              <a:t>PROGNOSIS</a:t>
            </a:r>
          </a:p>
        </p:txBody>
      </p:sp>
      <p:sp>
        <p:nvSpPr>
          <p:cNvPr id="3" name="Content Placeholder 2">
            <a:extLst>
              <a:ext uri="{FF2B5EF4-FFF2-40B4-BE49-F238E27FC236}">
                <a16:creationId xmlns:a16="http://schemas.microsoft.com/office/drawing/2014/main" id="{124E2B9A-4A7C-4D67-BBDB-5C547433684D}"/>
              </a:ext>
            </a:extLst>
          </p:cNvPr>
          <p:cNvSpPr>
            <a:spLocks noGrp="1"/>
          </p:cNvSpPr>
          <p:nvPr>
            <p:ph idx="1"/>
          </p:nvPr>
        </p:nvSpPr>
        <p:spPr>
          <a:xfrm>
            <a:off x="1066800" y="1711354"/>
            <a:ext cx="10058400" cy="3849624"/>
          </a:xfrm>
        </p:spPr>
        <p:txBody>
          <a:bodyPr/>
          <a:lstStyle/>
          <a:p>
            <a:r>
              <a:rPr lang="en-US" sz="2000" dirty="0">
                <a:solidFill>
                  <a:srgbClr val="00B050"/>
                </a:solidFill>
                <a:latin typeface="Arial" panose="020B0604020202020204" pitchFamily="34" charset="0"/>
                <a:cs typeface="Arial" panose="020B0604020202020204" pitchFamily="34" charset="0"/>
              </a:rPr>
              <a:t>Excellent</a:t>
            </a:r>
            <a:r>
              <a:rPr lang="en-US" sz="2000" dirty="0">
                <a:latin typeface="Arial" panose="020B0604020202020204" pitchFamily="34" charset="0"/>
                <a:cs typeface="Arial" panose="020B0604020202020204" pitchFamily="34" charset="0"/>
              </a:rPr>
              <a:t> with hypoglycemia only, provided medical therapy is administered</a:t>
            </a:r>
          </a:p>
          <a:p>
            <a:r>
              <a:rPr lang="en-US" sz="2000" dirty="0">
                <a:solidFill>
                  <a:srgbClr val="FFC000"/>
                </a:solidFill>
                <a:latin typeface="Arial" panose="020B0604020202020204" pitchFamily="34" charset="0"/>
                <a:cs typeface="Arial" panose="020B0604020202020204" pitchFamily="34" charset="0"/>
              </a:rPr>
              <a:t>Guarded</a:t>
            </a:r>
            <a:r>
              <a:rPr lang="en-US" sz="2000" dirty="0">
                <a:latin typeface="Arial" panose="020B0604020202020204" pitchFamily="34" charset="0"/>
                <a:cs typeface="Arial" panose="020B0604020202020204" pitchFamily="34" charset="0"/>
              </a:rPr>
              <a:t> with liver toxicity</a:t>
            </a:r>
          </a:p>
          <a:p>
            <a:r>
              <a:rPr lang="en-US" sz="2000" dirty="0">
                <a:solidFill>
                  <a:srgbClr val="FF0000"/>
                </a:solidFill>
                <a:latin typeface="Arial" panose="020B0604020202020204" pitchFamily="34" charset="0"/>
                <a:cs typeface="Arial" panose="020B0604020202020204" pitchFamily="34" charset="0"/>
              </a:rPr>
              <a:t>Poor</a:t>
            </a:r>
            <a:r>
              <a:rPr lang="en-US" sz="2000" dirty="0">
                <a:latin typeface="Arial" panose="020B0604020202020204" pitchFamily="34" charset="0"/>
                <a:cs typeface="Arial" panose="020B0604020202020204" pitchFamily="34" charset="0"/>
              </a:rPr>
              <a:t> in dogs that develop hyperphosphatemia, coagulopathy, or hepatic encephalopathy</a:t>
            </a:r>
          </a:p>
          <a:p>
            <a:pPr marL="0" indent="0">
              <a:buNone/>
            </a:pPr>
            <a:br>
              <a:rPr lang="en-US" dirty="0"/>
            </a:br>
            <a:endParaRPr lang="en-US" dirty="0"/>
          </a:p>
        </p:txBody>
      </p:sp>
      <p:pic>
        <p:nvPicPr>
          <p:cNvPr id="3074" name="Picture 2" descr="See the source image">
            <a:extLst>
              <a:ext uri="{FF2B5EF4-FFF2-40B4-BE49-F238E27FC236}">
                <a16:creationId xmlns:a16="http://schemas.microsoft.com/office/drawing/2014/main" id="{9C2E885C-B7A5-486E-A07F-E7D342C01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646" y="3429000"/>
            <a:ext cx="6587231" cy="29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398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5B8AF8E-4E9E-4563-8A5F-A2F467504DD1}"/>
              </a:ext>
            </a:extLst>
          </p:cNvPr>
          <p:cNvSpPr>
            <a:spLocks noGrp="1"/>
          </p:cNvSpPr>
          <p:nvPr>
            <p:ph type="title"/>
          </p:nvPr>
        </p:nvSpPr>
        <p:spPr>
          <a:xfrm>
            <a:off x="868680" y="642593"/>
            <a:ext cx="6281928" cy="1001649"/>
          </a:xfrm>
        </p:spPr>
        <p:txBody>
          <a:bodyPr>
            <a:normAutofit/>
          </a:bodyPr>
          <a:lstStyle/>
          <a:p>
            <a:pPr algn="ctr"/>
            <a:r>
              <a:rPr lang="en-US" dirty="0">
                <a:latin typeface="Arial" panose="020B0604020202020204" pitchFamily="34" charset="0"/>
                <a:cs typeface="Arial" panose="020B0604020202020204" pitchFamily="34" charset="0"/>
              </a:rPr>
              <a:t>MARIJUANA TOXICITY</a:t>
            </a:r>
          </a:p>
        </p:txBody>
      </p:sp>
      <p:sp>
        <p:nvSpPr>
          <p:cNvPr id="3" name="Content Placeholder 2">
            <a:extLst>
              <a:ext uri="{FF2B5EF4-FFF2-40B4-BE49-F238E27FC236}">
                <a16:creationId xmlns:a16="http://schemas.microsoft.com/office/drawing/2014/main" id="{4AA9F888-F0F6-404D-9CBA-F7FE90F4BE2C}"/>
              </a:ext>
            </a:extLst>
          </p:cNvPr>
          <p:cNvSpPr>
            <a:spLocks noGrp="1"/>
          </p:cNvSpPr>
          <p:nvPr>
            <p:ph idx="1"/>
          </p:nvPr>
        </p:nvSpPr>
        <p:spPr>
          <a:xfrm>
            <a:off x="868680" y="1604772"/>
            <a:ext cx="6281928" cy="3648456"/>
          </a:xfrm>
        </p:spPr>
        <p:txBody>
          <a:bodyPr>
            <a:normAutofit lnSpcReduction="10000"/>
          </a:bodyPr>
          <a:lstStyle/>
          <a:p>
            <a:r>
              <a:rPr lang="en-US" sz="1800" dirty="0">
                <a:latin typeface="Arial" panose="020B0604020202020204" pitchFamily="34" charset="0"/>
                <a:cs typeface="Arial" panose="020B0604020202020204" pitchFamily="34" charset="0"/>
              </a:rPr>
              <a:t>Consists of dried leaves and flowers of the hemp plant</a:t>
            </a:r>
          </a:p>
          <a:p>
            <a:r>
              <a:rPr lang="en-US" sz="1800" dirty="0">
                <a:latin typeface="Arial" panose="020B0604020202020204" pitchFamily="34" charset="0"/>
                <a:cs typeface="Arial" panose="020B0604020202020204" pitchFamily="34" charset="0"/>
              </a:rPr>
              <a:t>Schedule 1 controlled substance</a:t>
            </a:r>
          </a:p>
          <a:p>
            <a:r>
              <a:rPr lang="en-US" sz="1800" dirty="0">
                <a:latin typeface="Arial" panose="020B0604020202020204" pitchFamily="34" charset="0"/>
                <a:cs typeface="Arial" panose="020B0604020202020204" pitchFamily="34" charset="0"/>
              </a:rPr>
              <a:t>Contains 480 compounds, including 70 different cannabinoids</a:t>
            </a:r>
          </a:p>
          <a:p>
            <a:r>
              <a:rPr lang="en-US" sz="1800" dirty="0">
                <a:latin typeface="Arial" panose="020B0604020202020204" pitchFamily="34" charset="0"/>
                <a:cs typeface="Arial" panose="020B0604020202020204" pitchFamily="34" charset="0"/>
              </a:rPr>
              <a:t>Primary psychoactive </a:t>
            </a:r>
            <a:r>
              <a:rPr lang="en-US" sz="1800" dirty="0" err="1">
                <a:latin typeface="Arial" panose="020B0604020202020204" pitchFamily="34" charset="0"/>
                <a:cs typeface="Arial" panose="020B0604020202020204" pitchFamily="34" charset="0"/>
              </a:rPr>
              <a:t>canniboid</a:t>
            </a:r>
            <a:r>
              <a:rPr lang="en-US" sz="1800" dirty="0">
                <a:latin typeface="Arial" panose="020B0604020202020204" pitchFamily="34" charset="0"/>
                <a:cs typeface="Arial" panose="020B0604020202020204" pitchFamily="34" charset="0"/>
              </a:rPr>
              <a:t> is THC (synthetic form= nabilone)</a:t>
            </a:r>
          </a:p>
          <a:p>
            <a:r>
              <a:rPr lang="en-US" sz="1800" dirty="0">
                <a:latin typeface="Arial" panose="020B0604020202020204" pitchFamily="34" charset="0"/>
                <a:cs typeface="Arial" panose="020B0604020202020204" pitchFamily="34" charset="0"/>
              </a:rPr>
              <a:t>Concentration of THC varies from 1-10%</a:t>
            </a:r>
          </a:p>
          <a:p>
            <a:pPr lvl="1"/>
            <a:r>
              <a:rPr lang="en-US" sz="1800" dirty="0">
                <a:latin typeface="Arial" panose="020B0604020202020204" pitchFamily="34" charset="0"/>
                <a:cs typeface="Arial" panose="020B0604020202020204" pitchFamily="34" charset="0"/>
              </a:rPr>
              <a:t>Hashish (Derived from resin) 3-6%</a:t>
            </a:r>
          </a:p>
          <a:p>
            <a:pPr lvl="1"/>
            <a:r>
              <a:rPr lang="en-US" sz="1800" dirty="0">
                <a:latin typeface="Arial" panose="020B0604020202020204" pitchFamily="34" charset="0"/>
                <a:cs typeface="Arial" panose="020B0604020202020204" pitchFamily="34" charset="0"/>
              </a:rPr>
              <a:t>Hashish oil 30-50%</a:t>
            </a:r>
          </a:p>
          <a:p>
            <a:r>
              <a:rPr lang="en-US" sz="1800" dirty="0">
                <a:latin typeface="Arial" panose="020B0604020202020204" pitchFamily="34" charset="0"/>
                <a:cs typeface="Arial" panose="020B0604020202020204" pitchFamily="34" charset="0"/>
              </a:rPr>
              <a:t>THC content of marijuana edibles can vary tremendously.</a:t>
            </a:r>
          </a:p>
          <a:p>
            <a:endParaRPr lang="en-US" dirty="0"/>
          </a:p>
        </p:txBody>
      </p:sp>
      <p:pic>
        <p:nvPicPr>
          <p:cNvPr id="9" name="Picture 8" descr="A dog with a green plant&#10;&#10;Description automatically generated">
            <a:extLst>
              <a:ext uri="{FF2B5EF4-FFF2-40B4-BE49-F238E27FC236}">
                <a16:creationId xmlns:a16="http://schemas.microsoft.com/office/drawing/2014/main" id="{F9DA6981-8FF1-4B9A-B35D-4D647204CF76}"/>
              </a:ext>
            </a:extLst>
          </p:cNvPr>
          <p:cNvPicPr>
            <a:picLocks noChangeAspect="1"/>
          </p:cNvPicPr>
          <p:nvPr/>
        </p:nvPicPr>
        <p:blipFill rotWithShape="1">
          <a:blip r:embed="rId2">
            <a:extLst>
              <a:ext uri="{28A0092B-C50C-407E-A947-70E740481C1C}">
                <a14:useLocalDpi xmlns:a14="http://schemas.microsoft.com/office/drawing/2010/main" val="0"/>
              </a:ext>
            </a:extLst>
          </a:blip>
          <a:srcRect l="3788" r="9941" b="-2"/>
          <a:stretch/>
        </p:blipFill>
        <p:spPr>
          <a:xfrm>
            <a:off x="7837371" y="237744"/>
            <a:ext cx="4124416" cy="319125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7B63BF0-783C-42B5-A2E3-BB4CD5DEE8B0}"/>
              </a:ext>
            </a:extLst>
          </p:cNvPr>
          <p:cNvPicPr>
            <a:picLocks noChangeAspect="1"/>
          </p:cNvPicPr>
          <p:nvPr/>
        </p:nvPicPr>
        <p:blipFill rotWithShape="1">
          <a:blip r:embed="rId3">
            <a:extLst>
              <a:ext uri="{28A0092B-C50C-407E-A947-70E740481C1C}">
                <a14:useLocalDpi xmlns:a14="http://schemas.microsoft.com/office/drawing/2010/main" val="0"/>
              </a:ext>
            </a:extLst>
          </a:blip>
          <a:srcRect b="3281"/>
          <a:stretch/>
        </p:blipFill>
        <p:spPr>
          <a:xfrm>
            <a:off x="7837370" y="3429000"/>
            <a:ext cx="4124416" cy="3191256"/>
          </a:xfrm>
          <a:prstGeom prst="rect">
            <a:avLst/>
          </a:prstGeom>
        </p:spPr>
      </p:pic>
      <p:pic>
        <p:nvPicPr>
          <p:cNvPr id="11" name="Picture 10" descr="A close up of a plant&#10;&#10;Description automatically generated">
            <a:extLst>
              <a:ext uri="{FF2B5EF4-FFF2-40B4-BE49-F238E27FC236}">
                <a16:creationId xmlns:a16="http://schemas.microsoft.com/office/drawing/2014/main" id="{AD425206-0364-4056-9717-090CBA2E8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923" y="5213873"/>
            <a:ext cx="1642062" cy="1141805"/>
          </a:xfrm>
          <a:prstGeom prst="rect">
            <a:avLst/>
          </a:prstGeom>
        </p:spPr>
      </p:pic>
    </p:spTree>
    <p:extLst>
      <p:ext uri="{BB962C8B-B14F-4D97-AF65-F5344CB8AC3E}">
        <p14:creationId xmlns:p14="http://schemas.microsoft.com/office/powerpoint/2010/main" val="1626555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3E4-90D5-45C1-B8AA-77F4FF662CB9}"/>
              </a:ext>
            </a:extLst>
          </p:cNvPr>
          <p:cNvSpPr>
            <a:spLocks noGrp="1"/>
          </p:cNvSpPr>
          <p:nvPr>
            <p:ph type="title"/>
          </p:nvPr>
        </p:nvSpPr>
        <p:spPr>
          <a:xfrm>
            <a:off x="1066800" y="642594"/>
            <a:ext cx="10058400" cy="833868"/>
          </a:xfrm>
        </p:spPr>
        <p:txBody>
          <a:bodyPr/>
          <a:lstStyle/>
          <a:p>
            <a:pPr algn="ctr"/>
            <a:r>
              <a:rPr lang="en-US" dirty="0">
                <a:latin typeface="Arial" panose="020B0604020202020204" pitchFamily="34" charset="0"/>
                <a:cs typeface="Arial" panose="020B0604020202020204" pitchFamily="34" charset="0"/>
              </a:rPr>
              <a:t>METHOD OF ACTION</a:t>
            </a:r>
          </a:p>
        </p:txBody>
      </p:sp>
      <p:sp>
        <p:nvSpPr>
          <p:cNvPr id="3" name="Content Placeholder 2">
            <a:extLst>
              <a:ext uri="{FF2B5EF4-FFF2-40B4-BE49-F238E27FC236}">
                <a16:creationId xmlns:a16="http://schemas.microsoft.com/office/drawing/2014/main" id="{94094108-A8CC-4B77-9EE0-49613979250D}"/>
              </a:ext>
            </a:extLst>
          </p:cNvPr>
          <p:cNvSpPr>
            <a:spLocks noGrp="1"/>
          </p:cNvSpPr>
          <p:nvPr>
            <p:ph idx="1"/>
          </p:nvPr>
        </p:nvSpPr>
        <p:spPr>
          <a:xfrm>
            <a:off x="1066800" y="1591391"/>
            <a:ext cx="10058400" cy="3849624"/>
          </a:xfrm>
        </p:spPr>
        <p:txBody>
          <a:bodyPr>
            <a:normAutofit/>
          </a:bodyPr>
          <a:lstStyle/>
          <a:p>
            <a:r>
              <a:rPr lang="en-US" sz="2000" dirty="0" err="1">
                <a:latin typeface="Arial" panose="020B0604020202020204" pitchFamily="34" charset="0"/>
                <a:cs typeface="Arial" panose="020B0604020202020204" pitchFamily="34" charset="0"/>
              </a:rPr>
              <a:t>Canniboids</a:t>
            </a:r>
            <a:r>
              <a:rPr lang="en-US" sz="2000" dirty="0">
                <a:latin typeface="Arial" panose="020B0604020202020204" pitchFamily="34" charset="0"/>
                <a:cs typeface="Arial" panose="020B0604020202020204" pitchFamily="34" charset="0"/>
              </a:rPr>
              <a:t> within plants interact with cannabinoid receptors in the nervous (central and peripheral) and immune system (spleen)</a:t>
            </a:r>
          </a:p>
          <a:p>
            <a:r>
              <a:rPr lang="en-US" sz="2000" dirty="0">
                <a:latin typeface="Arial" panose="020B0604020202020204" pitchFamily="34" charset="0"/>
                <a:cs typeface="Arial" panose="020B0604020202020204" pitchFamily="34" charset="0"/>
              </a:rPr>
              <a:t>Interaction of </a:t>
            </a:r>
            <a:r>
              <a:rPr lang="en-US" sz="2000" dirty="0" err="1">
                <a:latin typeface="Arial" panose="020B0604020202020204" pitchFamily="34" charset="0"/>
                <a:cs typeface="Arial" panose="020B0604020202020204" pitchFamily="34" charset="0"/>
              </a:rPr>
              <a:t>cannaboids</a:t>
            </a:r>
            <a:r>
              <a:rPr lang="en-US" sz="2000" dirty="0">
                <a:latin typeface="Arial" panose="020B0604020202020204" pitchFamily="34" charset="0"/>
                <a:cs typeface="Arial" panose="020B0604020202020204" pitchFamily="34" charset="0"/>
              </a:rPr>
              <a:t> with their Central Nervous System receptors results in impaired cognition, disruption of short-term memory, incoordination, sleepiness, decreased attention and time perception</a:t>
            </a:r>
          </a:p>
        </p:txBody>
      </p:sp>
      <p:pic>
        <p:nvPicPr>
          <p:cNvPr id="4" name="Picture 3" descr="A picture containing tree, drawing&#10;&#10;Description automatically generated">
            <a:extLst>
              <a:ext uri="{FF2B5EF4-FFF2-40B4-BE49-F238E27FC236}">
                <a16:creationId xmlns:a16="http://schemas.microsoft.com/office/drawing/2014/main" id="{465661D9-9B3B-443E-B242-4EECA3EDE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359" y="3706192"/>
            <a:ext cx="5701003" cy="2336621"/>
          </a:xfrm>
          <a:prstGeom prst="rect">
            <a:avLst/>
          </a:prstGeom>
        </p:spPr>
      </p:pic>
    </p:spTree>
    <p:extLst>
      <p:ext uri="{BB962C8B-B14F-4D97-AF65-F5344CB8AC3E}">
        <p14:creationId xmlns:p14="http://schemas.microsoft.com/office/powerpoint/2010/main" val="2607551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20794-D249-427C-9144-D7FC600335BF}"/>
              </a:ext>
            </a:extLst>
          </p:cNvPr>
          <p:cNvSpPr>
            <a:spLocks noGrp="1"/>
          </p:cNvSpPr>
          <p:nvPr>
            <p:ph type="title"/>
          </p:nvPr>
        </p:nvSpPr>
        <p:spPr>
          <a:xfrm>
            <a:off x="1066800" y="642594"/>
            <a:ext cx="10058400" cy="729929"/>
          </a:xfrm>
        </p:spPr>
        <p:txBody>
          <a:bodyPr/>
          <a:lstStyle/>
          <a:p>
            <a:pPr algn="ctr"/>
            <a:r>
              <a:rPr lang="en-US" dirty="0">
                <a:latin typeface="Arial" panose="020B0604020202020204" pitchFamily="34" charset="0"/>
                <a:cs typeface="Arial" panose="020B0604020202020204" pitchFamily="34" charset="0"/>
              </a:rPr>
              <a:t>TOXIC DOSE</a:t>
            </a:r>
          </a:p>
        </p:txBody>
      </p:sp>
      <p:sp>
        <p:nvSpPr>
          <p:cNvPr id="3" name="Content Placeholder 2">
            <a:extLst>
              <a:ext uri="{FF2B5EF4-FFF2-40B4-BE49-F238E27FC236}">
                <a16:creationId xmlns:a16="http://schemas.microsoft.com/office/drawing/2014/main" id="{F12C065E-B3C2-40A6-BCCB-4ADD60B0C19D}"/>
              </a:ext>
            </a:extLst>
          </p:cNvPr>
          <p:cNvSpPr>
            <a:spLocks noGrp="1"/>
          </p:cNvSpPr>
          <p:nvPr>
            <p:ph idx="1"/>
          </p:nvPr>
        </p:nvSpPr>
        <p:spPr>
          <a:xfrm>
            <a:off x="1066800" y="1234637"/>
            <a:ext cx="10058400" cy="3849624"/>
          </a:xfrm>
        </p:spPr>
        <p:txBody>
          <a:bodyPr/>
          <a:lstStyle/>
          <a:p>
            <a:r>
              <a:rPr lang="en-US" sz="2400" dirty="0">
                <a:latin typeface="Arial" panose="020B0604020202020204" pitchFamily="34" charset="0"/>
                <a:cs typeface="Arial" panose="020B0604020202020204" pitchFamily="34" charset="0"/>
              </a:rPr>
              <a:t>UNKNOWN</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Effects different dogs differently</a:t>
            </a:r>
          </a:p>
          <a:p>
            <a:r>
              <a:rPr lang="en-US" dirty="0">
                <a:latin typeface="Arial" panose="020B0604020202020204" pitchFamily="34" charset="0"/>
                <a:cs typeface="Arial" panose="020B0604020202020204" pitchFamily="34" charset="0"/>
              </a:rPr>
              <a:t>Also, effects differ based on what the marijuana is mixed with- such as edibles, syrups, </a:t>
            </a:r>
            <a:r>
              <a:rPr lang="en-US" dirty="0" err="1">
                <a:latin typeface="Arial" panose="020B0604020202020204" pitchFamily="34" charset="0"/>
                <a:cs typeface="Arial" panose="020B0604020202020204" pitchFamily="34" charset="0"/>
              </a:rPr>
              <a:t>etc</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Clinical signs typically begin 30 to 90 minutes after the marijuana has been ingested</a:t>
            </a:r>
          </a:p>
          <a:p>
            <a:r>
              <a:rPr lang="en-US" dirty="0">
                <a:latin typeface="Arial" panose="020B0604020202020204" pitchFamily="34" charset="0"/>
                <a:cs typeface="Arial" panose="020B0604020202020204" pitchFamily="34" charset="0"/>
              </a:rPr>
              <a:t>THC is stored in the body’s fat deposits thus, the effects of marijuana ingestion can last for several days</a:t>
            </a:r>
          </a:p>
        </p:txBody>
      </p:sp>
      <p:pic>
        <p:nvPicPr>
          <p:cNvPr id="7" name="Picture 6" descr="A brown and white dog looking at the camera&#10;&#10;Description automatically generated">
            <a:extLst>
              <a:ext uri="{FF2B5EF4-FFF2-40B4-BE49-F238E27FC236}">
                <a16:creationId xmlns:a16="http://schemas.microsoft.com/office/drawing/2014/main" id="{43E560D8-B468-4B50-B1BA-43618F7C4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150" y="3125755"/>
            <a:ext cx="3943350" cy="3256046"/>
          </a:xfrm>
          <a:prstGeom prst="rect">
            <a:avLst/>
          </a:prstGeom>
        </p:spPr>
      </p:pic>
    </p:spTree>
    <p:extLst>
      <p:ext uri="{BB962C8B-B14F-4D97-AF65-F5344CB8AC3E}">
        <p14:creationId xmlns:p14="http://schemas.microsoft.com/office/powerpoint/2010/main" val="258394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8B85-82AE-4BFE-89C9-37AB2CF38E08}"/>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CLINICAL SIGNS</a:t>
            </a:r>
          </a:p>
        </p:txBody>
      </p:sp>
      <p:sp>
        <p:nvSpPr>
          <p:cNvPr id="3" name="Content Placeholder 2">
            <a:extLst>
              <a:ext uri="{FF2B5EF4-FFF2-40B4-BE49-F238E27FC236}">
                <a16:creationId xmlns:a16="http://schemas.microsoft.com/office/drawing/2014/main" id="{567244E3-57BE-4FF8-B8DC-737D18C69E57}"/>
              </a:ext>
            </a:extLst>
          </p:cNvPr>
          <p:cNvSpPr>
            <a:spLocks noGrp="1"/>
          </p:cNvSpPr>
          <p:nvPr>
            <p:ph idx="1"/>
          </p:nvPr>
        </p:nvSpPr>
        <p:spPr>
          <a:xfrm>
            <a:off x="613795" y="2154534"/>
            <a:ext cx="10058400" cy="3849624"/>
          </a:xfrm>
        </p:spPr>
        <p:txBody>
          <a:bodyPr>
            <a:normAutofit/>
          </a:bodyPr>
          <a:lstStyle/>
          <a:p>
            <a:r>
              <a:rPr lang="en-US" dirty="0">
                <a:latin typeface="Arial" panose="020B0604020202020204" pitchFamily="34" charset="0"/>
                <a:cs typeface="Arial" panose="020B0604020202020204" pitchFamily="34" charset="0"/>
              </a:rPr>
              <a:t>Incoordination/ataxia</a:t>
            </a:r>
          </a:p>
          <a:p>
            <a:r>
              <a:rPr lang="en-US" dirty="0">
                <a:latin typeface="Arial" panose="020B0604020202020204" pitchFamily="34" charset="0"/>
                <a:cs typeface="Arial" panose="020B0604020202020204" pitchFamily="34" charset="0"/>
              </a:rPr>
              <a:t>Listlessness</a:t>
            </a:r>
          </a:p>
          <a:p>
            <a:r>
              <a:rPr lang="en-US" dirty="0">
                <a:latin typeface="Arial" panose="020B0604020202020204" pitchFamily="34" charset="0"/>
                <a:cs typeface="Arial" panose="020B0604020202020204" pitchFamily="34" charset="0"/>
              </a:rPr>
              <a:t>Dilated Pupils</a:t>
            </a:r>
          </a:p>
          <a:p>
            <a:r>
              <a:rPr lang="en-US" dirty="0">
                <a:latin typeface="Arial" panose="020B0604020202020204" pitchFamily="34" charset="0"/>
                <a:cs typeface="Arial" panose="020B0604020202020204" pitchFamily="34" charset="0"/>
              </a:rPr>
              <a:t>Bradycardia- Slow heart rate</a:t>
            </a:r>
          </a:p>
          <a:p>
            <a:r>
              <a:rPr lang="en-US" dirty="0">
                <a:latin typeface="Arial" panose="020B0604020202020204" pitchFamily="34" charset="0"/>
                <a:cs typeface="Arial" panose="020B0604020202020204" pitchFamily="34" charset="0"/>
              </a:rPr>
              <a:t>Urinary incontinence</a:t>
            </a:r>
          </a:p>
          <a:p>
            <a:r>
              <a:rPr lang="en-US" dirty="0">
                <a:latin typeface="Arial" panose="020B0604020202020204" pitchFamily="34" charset="0"/>
                <a:cs typeface="Arial" panose="020B0604020202020204" pitchFamily="34" charset="0"/>
              </a:rPr>
              <a:t>Hypersensitivity to light and sound</a:t>
            </a:r>
          </a:p>
          <a:p>
            <a:r>
              <a:rPr lang="en-US" dirty="0">
                <a:latin typeface="Arial" panose="020B0604020202020204" pitchFamily="34" charset="0"/>
                <a:cs typeface="Arial" panose="020B0604020202020204" pitchFamily="34" charset="0"/>
              </a:rPr>
              <a:t>Hypothermia- Low body temperature</a:t>
            </a:r>
          </a:p>
          <a:p>
            <a:r>
              <a:rPr lang="en-US" dirty="0">
                <a:latin typeface="Arial" panose="020B0604020202020204" pitchFamily="34" charset="0"/>
                <a:cs typeface="Arial" panose="020B0604020202020204" pitchFamily="34" charset="0"/>
              </a:rPr>
              <a:t>Signs look similar to ethylene glycol poisoning </a:t>
            </a:r>
          </a:p>
          <a:p>
            <a:pPr marL="274320" lvl="1" indent="0">
              <a:buNone/>
            </a:pPr>
            <a:r>
              <a:rPr lang="en-US" dirty="0">
                <a:latin typeface="Arial" panose="020B0604020202020204" pitchFamily="34" charset="0"/>
                <a:cs typeface="Arial" panose="020B0604020202020204" pitchFamily="34" charset="0"/>
              </a:rPr>
              <a:t>(more serious toxicity involving antifreeze)</a:t>
            </a:r>
          </a:p>
          <a:p>
            <a:r>
              <a:rPr lang="en-US" dirty="0">
                <a:latin typeface="Arial" panose="020B0604020202020204" pitchFamily="34" charset="0"/>
                <a:cs typeface="Arial" panose="020B0604020202020204" pitchFamily="34" charset="0"/>
              </a:rPr>
              <a:t>DVMs not obligated to report to local police!!!</a:t>
            </a:r>
          </a:p>
          <a:p>
            <a:endParaRPr lang="en-US" dirty="0"/>
          </a:p>
        </p:txBody>
      </p:sp>
      <p:pic>
        <p:nvPicPr>
          <p:cNvPr id="6" name="Picture 5">
            <a:extLst>
              <a:ext uri="{FF2B5EF4-FFF2-40B4-BE49-F238E27FC236}">
                <a16:creationId xmlns:a16="http://schemas.microsoft.com/office/drawing/2014/main" id="{3A9DB672-3ED7-41B6-B6F1-7A3552360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126" y="553668"/>
            <a:ext cx="2645072" cy="3204600"/>
          </a:xfrm>
          <a:prstGeom prst="rect">
            <a:avLst/>
          </a:prstGeom>
        </p:spPr>
      </p:pic>
      <p:pic>
        <p:nvPicPr>
          <p:cNvPr id="8" name="Picture 7" descr="A close up of an animal&#10;&#10;Description automatically generated">
            <a:extLst>
              <a:ext uri="{FF2B5EF4-FFF2-40B4-BE49-F238E27FC236}">
                <a16:creationId xmlns:a16="http://schemas.microsoft.com/office/drawing/2014/main" id="{B4F266D0-4A09-4EB2-B2F5-EFB523497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246" y="1975929"/>
            <a:ext cx="3815656" cy="4206834"/>
          </a:xfrm>
          <a:prstGeom prst="rect">
            <a:avLst/>
          </a:prstGeom>
        </p:spPr>
      </p:pic>
      <p:pic>
        <p:nvPicPr>
          <p:cNvPr id="10" name="Picture 9" descr="A close up of a dog&#10;&#10;Description automatically generated">
            <a:extLst>
              <a:ext uri="{FF2B5EF4-FFF2-40B4-BE49-F238E27FC236}">
                <a16:creationId xmlns:a16="http://schemas.microsoft.com/office/drawing/2014/main" id="{7E6234FB-96CE-436F-94C1-393F0D74F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79" y="485726"/>
            <a:ext cx="3028404" cy="1617394"/>
          </a:xfrm>
          <a:prstGeom prst="rect">
            <a:avLst/>
          </a:prstGeom>
        </p:spPr>
      </p:pic>
    </p:spTree>
    <p:extLst>
      <p:ext uri="{BB962C8B-B14F-4D97-AF65-F5344CB8AC3E}">
        <p14:creationId xmlns:p14="http://schemas.microsoft.com/office/powerpoint/2010/main" val="121832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dog sitting on a table&#10;&#10;Description automatically generated">
            <a:extLst>
              <a:ext uri="{FF2B5EF4-FFF2-40B4-BE49-F238E27FC236}">
                <a16:creationId xmlns:a16="http://schemas.microsoft.com/office/drawing/2014/main" id="{74B59ADE-BFEB-4C36-9CC8-BC8046385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71" y="478172"/>
            <a:ext cx="3514987" cy="4244830"/>
          </a:xfrm>
          <a:prstGeom prst="rect">
            <a:avLst/>
          </a:prstGeom>
        </p:spPr>
      </p:pic>
      <p:pic>
        <p:nvPicPr>
          <p:cNvPr id="5" name="Picture 4" descr="A picture containing battery&#10;&#10;Description automatically generated">
            <a:extLst>
              <a:ext uri="{FF2B5EF4-FFF2-40B4-BE49-F238E27FC236}">
                <a16:creationId xmlns:a16="http://schemas.microsoft.com/office/drawing/2014/main" id="{15C370CB-795A-4AF2-833C-503138142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887" y="1331066"/>
            <a:ext cx="2450063" cy="2450063"/>
          </a:xfrm>
          <a:prstGeom prst="rect">
            <a:avLst/>
          </a:prstGeom>
        </p:spPr>
      </p:pic>
      <p:pic>
        <p:nvPicPr>
          <p:cNvPr id="7" name="Picture 6" descr="A picture containing old, large, water, standing&#10;&#10;Description automatically generated">
            <a:extLst>
              <a:ext uri="{FF2B5EF4-FFF2-40B4-BE49-F238E27FC236}">
                <a16:creationId xmlns:a16="http://schemas.microsoft.com/office/drawing/2014/main" id="{327C4BCA-B725-47F3-B670-0E850AABC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49" y="5098200"/>
            <a:ext cx="5060992" cy="1164028"/>
          </a:xfrm>
          <a:prstGeom prst="rect">
            <a:avLst/>
          </a:prstGeom>
        </p:spPr>
      </p:pic>
      <p:sp>
        <p:nvSpPr>
          <p:cNvPr id="16" name="Rectangle 15">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0EBC71-7CE7-416B-BF7D-11CCC0051FE2}"/>
              </a:ext>
            </a:extLst>
          </p:cNvPr>
          <p:cNvSpPr>
            <a:spLocks noGrp="1"/>
          </p:cNvSpPr>
          <p:nvPr>
            <p:ph type="title"/>
          </p:nvPr>
        </p:nvSpPr>
        <p:spPr>
          <a:xfrm>
            <a:off x="6836350" y="417209"/>
            <a:ext cx="4602152" cy="1345449"/>
          </a:xfrm>
        </p:spPr>
        <p:txBody>
          <a:bodyPr>
            <a:normAutofit/>
          </a:bodyPr>
          <a:lstStyle/>
          <a:p>
            <a:pPr algn="ctr"/>
            <a:r>
              <a:rPr lang="en-US" dirty="0">
                <a:latin typeface="Arial" panose="020B0604020202020204" pitchFamily="34" charset="0"/>
                <a:cs typeface="Arial" panose="020B0604020202020204" pitchFamily="34" charset="0"/>
              </a:rPr>
              <a:t>DIAGNOSTIC TESTING</a:t>
            </a:r>
          </a:p>
        </p:txBody>
      </p:sp>
      <p:sp>
        <p:nvSpPr>
          <p:cNvPr id="3" name="Content Placeholder 2">
            <a:extLst>
              <a:ext uri="{FF2B5EF4-FFF2-40B4-BE49-F238E27FC236}">
                <a16:creationId xmlns:a16="http://schemas.microsoft.com/office/drawing/2014/main" id="{E60A624C-FDB2-430A-A30D-9E24AC3B502A}"/>
              </a:ext>
            </a:extLst>
          </p:cNvPr>
          <p:cNvSpPr>
            <a:spLocks noGrp="1"/>
          </p:cNvSpPr>
          <p:nvPr>
            <p:ph idx="1"/>
          </p:nvPr>
        </p:nvSpPr>
        <p:spPr>
          <a:xfrm>
            <a:off x="6956399" y="1599900"/>
            <a:ext cx="4602152" cy="4316267"/>
          </a:xfrm>
        </p:spPr>
        <p:txBody>
          <a:bodyPr>
            <a:noAutofit/>
          </a:bodyPr>
          <a:lstStyle/>
          <a:p>
            <a:pPr>
              <a:lnSpc>
                <a:spcPct val="90000"/>
              </a:lnSpc>
            </a:pPr>
            <a:r>
              <a:rPr lang="en-US" sz="1600" dirty="0">
                <a:latin typeface="Arial" panose="020B0604020202020204" pitchFamily="34" charset="0"/>
                <a:cs typeface="Arial" panose="020B0604020202020204" pitchFamily="34" charset="0"/>
              </a:rPr>
              <a:t>Blood work- rule out anemia as a cause of weakness, check liver enzymes, kidney enzymes and any electrolyte disturbances</a:t>
            </a:r>
          </a:p>
          <a:p>
            <a:pPr>
              <a:lnSpc>
                <a:spcPct val="90000"/>
              </a:lnSpc>
            </a:pPr>
            <a:r>
              <a:rPr lang="en-US" sz="1600" dirty="0">
                <a:latin typeface="Arial" panose="020B0604020202020204" pitchFamily="34" charset="0"/>
                <a:cs typeface="Arial" panose="020B0604020202020204" pitchFamily="34" charset="0"/>
              </a:rPr>
              <a:t>Blood pressure- moderate to severe ingestions can cause low BP</a:t>
            </a:r>
          </a:p>
          <a:p>
            <a:pPr>
              <a:lnSpc>
                <a:spcPct val="90000"/>
              </a:lnSpc>
            </a:pPr>
            <a:r>
              <a:rPr lang="en-US" sz="1600" dirty="0">
                <a:latin typeface="Arial" panose="020B0604020202020204" pitchFamily="34" charset="0"/>
                <a:cs typeface="Arial" panose="020B0604020202020204" pitchFamily="34" charset="0"/>
              </a:rPr>
              <a:t>ECG- if large amount ingested, can cause arrhythmias</a:t>
            </a:r>
          </a:p>
          <a:p>
            <a:pPr lvl="1">
              <a:lnSpc>
                <a:spcPct val="90000"/>
              </a:lnSpc>
            </a:pPr>
            <a:r>
              <a:rPr lang="en-US" sz="1600" dirty="0">
                <a:latin typeface="Arial" panose="020B0604020202020204" pitchFamily="34" charset="0"/>
                <a:cs typeface="Arial" panose="020B0604020202020204" pitchFamily="34" charset="0"/>
              </a:rPr>
              <a:t>Also, if used in edibles with chocolate can cause dysrhythmias</a:t>
            </a:r>
          </a:p>
          <a:p>
            <a:pPr>
              <a:lnSpc>
                <a:spcPct val="90000"/>
              </a:lnSpc>
            </a:pPr>
            <a:r>
              <a:rPr lang="en-US" sz="1600" dirty="0">
                <a:latin typeface="Arial" panose="020B0604020202020204" pitchFamily="34" charset="0"/>
                <a:cs typeface="Arial" panose="020B0604020202020204" pitchFamily="34" charset="0"/>
              </a:rPr>
              <a:t>Urine testing (similar to human drug testing) is available</a:t>
            </a:r>
          </a:p>
          <a:p>
            <a:pPr lvl="1">
              <a:lnSpc>
                <a:spcPct val="90000"/>
              </a:lnSpc>
            </a:pPr>
            <a:r>
              <a:rPr lang="en-US" sz="1600" dirty="0">
                <a:latin typeface="Arial" panose="020B0604020202020204" pitchFamily="34" charset="0"/>
                <a:cs typeface="Arial" panose="020B0604020202020204" pitchFamily="34" charset="0"/>
              </a:rPr>
              <a:t>Need a large amount of urine to run test appropriately</a:t>
            </a:r>
          </a:p>
          <a:p>
            <a:pPr lvl="1">
              <a:lnSpc>
                <a:spcPct val="90000"/>
              </a:lnSpc>
            </a:pPr>
            <a:r>
              <a:rPr lang="en-US" sz="1600" dirty="0">
                <a:latin typeface="Arial" panose="020B0604020202020204" pitchFamily="34" charset="0"/>
                <a:cs typeface="Arial" panose="020B0604020202020204" pitchFamily="34" charset="0"/>
              </a:rPr>
              <a:t>False negatives are common- metabolites relevant to the test are different between dogs and humans</a:t>
            </a:r>
          </a:p>
          <a:p>
            <a:pPr>
              <a:lnSpc>
                <a:spcPct val="90000"/>
              </a:lnSpc>
            </a:pPr>
            <a:r>
              <a:rPr lang="en-US" sz="1600" dirty="0">
                <a:latin typeface="Arial" panose="020B0604020202020204" pitchFamily="34" charset="0"/>
                <a:cs typeface="Arial" panose="020B0604020202020204" pitchFamily="34" charset="0"/>
              </a:rPr>
              <a:t>Diagnosis is usually made based on history and clinical signs</a:t>
            </a:r>
          </a:p>
        </p:txBody>
      </p:sp>
    </p:spTree>
    <p:extLst>
      <p:ext uri="{BB962C8B-B14F-4D97-AF65-F5344CB8AC3E}">
        <p14:creationId xmlns:p14="http://schemas.microsoft.com/office/powerpoint/2010/main" val="1261915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781AF-1BE0-4998-8852-A6C2F5B8DD55}"/>
              </a:ext>
            </a:extLst>
          </p:cNvPr>
          <p:cNvSpPr>
            <a:spLocks noGrp="1"/>
          </p:cNvSpPr>
          <p:nvPr>
            <p:ph type="title"/>
          </p:nvPr>
        </p:nvSpPr>
        <p:spPr>
          <a:xfrm>
            <a:off x="6836350" y="3022071"/>
            <a:ext cx="4602152" cy="539806"/>
          </a:xfrm>
        </p:spPr>
        <p:txBody>
          <a:bodyPr>
            <a:normAutofit/>
          </a:bodyPr>
          <a:lstStyle/>
          <a:p>
            <a:pPr algn="ctr"/>
            <a:r>
              <a:rPr lang="en-US" sz="3200" dirty="0">
                <a:latin typeface="Arial" panose="020B0604020202020204" pitchFamily="34" charset="0"/>
                <a:cs typeface="Arial" panose="020B0604020202020204" pitchFamily="34" charset="0"/>
              </a:rPr>
              <a:t>TREATMENTS </a:t>
            </a:r>
          </a:p>
        </p:txBody>
      </p:sp>
      <p:pic>
        <p:nvPicPr>
          <p:cNvPr id="7" name="Picture 6" descr="A dog looking at the camera&#10;&#10;Description automatically generated">
            <a:extLst>
              <a:ext uri="{FF2B5EF4-FFF2-40B4-BE49-F238E27FC236}">
                <a16:creationId xmlns:a16="http://schemas.microsoft.com/office/drawing/2014/main" id="{27786633-EEC5-4378-BB6C-9E28BC50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10" y="111170"/>
            <a:ext cx="5908423" cy="6587412"/>
          </a:xfrm>
          <a:prstGeom prst="rect">
            <a:avLst/>
          </a:prstGeom>
        </p:spPr>
      </p:pic>
      <p:pic>
        <p:nvPicPr>
          <p:cNvPr id="5" name="Picture 4" descr="A large brown dog standing on top of a grass covered field&#10;&#10;Description automatically generated">
            <a:extLst>
              <a:ext uri="{FF2B5EF4-FFF2-40B4-BE49-F238E27FC236}">
                <a16:creationId xmlns:a16="http://schemas.microsoft.com/office/drawing/2014/main" id="{4B84F6F0-8D9C-4917-99EC-CD803ACB1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464" y="509888"/>
            <a:ext cx="4757923" cy="2512183"/>
          </a:xfrm>
          <a:prstGeom prst="rect">
            <a:avLst/>
          </a:prstGeom>
        </p:spPr>
      </p:pic>
      <p:sp>
        <p:nvSpPr>
          <p:cNvPr id="3" name="Content Placeholder 2">
            <a:extLst>
              <a:ext uri="{FF2B5EF4-FFF2-40B4-BE49-F238E27FC236}">
                <a16:creationId xmlns:a16="http://schemas.microsoft.com/office/drawing/2014/main" id="{31CF7EE6-3DBB-4A6E-9D78-BE7A2C8284F9}"/>
              </a:ext>
            </a:extLst>
          </p:cNvPr>
          <p:cNvSpPr>
            <a:spLocks noGrp="1"/>
          </p:cNvSpPr>
          <p:nvPr>
            <p:ph idx="1"/>
          </p:nvPr>
        </p:nvSpPr>
        <p:spPr>
          <a:xfrm>
            <a:off x="6680579" y="3429000"/>
            <a:ext cx="4602152" cy="2340996"/>
          </a:xfrm>
        </p:spPr>
        <p:txBody>
          <a:bodyPr>
            <a:noAutofit/>
          </a:bodyPr>
          <a:lstStyle/>
          <a:p>
            <a:pPr>
              <a:lnSpc>
                <a:spcPct val="100000"/>
              </a:lnSpc>
            </a:pPr>
            <a:r>
              <a:rPr lang="en-US" sz="1200" dirty="0">
                <a:latin typeface="Arial" panose="020B0604020202020204" pitchFamily="34" charset="0"/>
                <a:cs typeface="Arial" panose="020B0604020202020204" pitchFamily="34" charset="0"/>
              </a:rPr>
              <a:t>If &lt;30 minutes since ingestion and no clinical signs, possible to induce vomiting</a:t>
            </a:r>
          </a:p>
          <a:p>
            <a:pPr>
              <a:lnSpc>
                <a:spcPct val="100000"/>
              </a:lnSpc>
            </a:pPr>
            <a:r>
              <a:rPr lang="en-US" sz="1200" dirty="0">
                <a:latin typeface="Arial" panose="020B0604020202020204" pitchFamily="34" charset="0"/>
                <a:cs typeface="Arial" panose="020B0604020202020204" pitchFamily="34" charset="0"/>
              </a:rPr>
              <a:t>After 30 minutes:  Difficult to induce due to nausea control properties and risk of aspiration pneumonia</a:t>
            </a:r>
          </a:p>
          <a:p>
            <a:pPr>
              <a:lnSpc>
                <a:spcPct val="100000"/>
              </a:lnSpc>
            </a:pPr>
            <a:r>
              <a:rPr lang="en-US" sz="1200" dirty="0">
                <a:latin typeface="Arial" panose="020B0604020202020204" pitchFamily="34" charset="0"/>
                <a:cs typeface="Arial" panose="020B0604020202020204" pitchFamily="34" charset="0"/>
              </a:rPr>
              <a:t>Activated charcoal can be used as detoxification if recent ingestion</a:t>
            </a:r>
          </a:p>
          <a:p>
            <a:pPr>
              <a:lnSpc>
                <a:spcPct val="100000"/>
              </a:lnSpc>
            </a:pPr>
            <a:r>
              <a:rPr lang="en-US" sz="1200" dirty="0">
                <a:latin typeface="Arial" panose="020B0604020202020204" pitchFamily="34" charset="0"/>
                <a:cs typeface="Arial" panose="020B0604020202020204" pitchFamily="34" charset="0"/>
              </a:rPr>
              <a:t>IV fluid support and heat support PRN</a:t>
            </a:r>
          </a:p>
          <a:p>
            <a:pPr>
              <a:lnSpc>
                <a:spcPct val="100000"/>
              </a:lnSpc>
            </a:pPr>
            <a:r>
              <a:rPr lang="en-US" sz="1200" dirty="0">
                <a:latin typeface="Arial" panose="020B0604020202020204" pitchFamily="34" charset="0"/>
                <a:cs typeface="Arial" panose="020B0604020202020204" pitchFamily="34" charset="0"/>
              </a:rPr>
              <a:t>Confinement to avoid injury due to incoordination</a:t>
            </a:r>
          </a:p>
          <a:p>
            <a:pPr>
              <a:lnSpc>
                <a:spcPct val="100000"/>
              </a:lnSpc>
            </a:pPr>
            <a:r>
              <a:rPr lang="en-US" sz="1200" dirty="0">
                <a:latin typeface="Arial" panose="020B0604020202020204" pitchFamily="34" charset="0"/>
                <a:cs typeface="Arial" panose="020B0604020202020204" pitchFamily="34" charset="0"/>
              </a:rPr>
              <a:t>Most patients are discharged after 24 hours of IVF and monitoring</a:t>
            </a:r>
          </a:p>
          <a:p>
            <a:pPr>
              <a:lnSpc>
                <a:spcPct val="100000"/>
              </a:lnSpc>
            </a:pPr>
            <a:r>
              <a:rPr lang="en-US" sz="1200" dirty="0">
                <a:latin typeface="Arial" panose="020B0604020202020204" pitchFamily="34" charset="0"/>
                <a:cs typeface="Arial" panose="020B0604020202020204" pitchFamily="34" charset="0"/>
              </a:rPr>
              <a:t>Obese patients tend to feel effects longer</a:t>
            </a:r>
          </a:p>
        </p:txBody>
      </p:sp>
    </p:spTree>
    <p:extLst>
      <p:ext uri="{BB962C8B-B14F-4D97-AF65-F5344CB8AC3E}">
        <p14:creationId xmlns:p14="http://schemas.microsoft.com/office/powerpoint/2010/main" val="235232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A99719-0C0A-449F-9F4F-AE11FB74B688}"/>
              </a:ext>
            </a:extLst>
          </p:cNvPr>
          <p:cNvSpPr txBox="1"/>
          <p:nvPr/>
        </p:nvSpPr>
        <p:spPr>
          <a:xfrm>
            <a:off x="1870745" y="906011"/>
            <a:ext cx="8539993" cy="526297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METHOD OF ACTION</a:t>
            </a:r>
          </a:p>
          <a:p>
            <a:pPr algn="ctr"/>
            <a:endParaRPr lang="en-US" sz="36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toxic components found in chocolate are known as methylxanthines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Methylxanthines include:</a:t>
            </a:r>
          </a:p>
          <a:p>
            <a:r>
              <a:rPr lang="en-US" sz="2400" dirty="0">
                <a:latin typeface="Arial" panose="020B0604020202020204" pitchFamily="34" charset="0"/>
                <a:cs typeface="Arial" panose="020B0604020202020204" pitchFamily="34" charset="0"/>
              </a:rPr>
              <a:t>	Theobromine</a:t>
            </a:r>
          </a:p>
          <a:p>
            <a:r>
              <a:rPr lang="en-US" sz="2400" dirty="0">
                <a:latin typeface="Arial" panose="020B0604020202020204" pitchFamily="34" charset="0"/>
                <a:cs typeface="Arial" panose="020B0604020202020204" pitchFamily="34" charset="0"/>
              </a:rPr>
              <a:t>	Theophylline</a:t>
            </a:r>
          </a:p>
          <a:p>
            <a:r>
              <a:rPr lang="en-US" sz="2400" dirty="0">
                <a:latin typeface="Arial" panose="020B0604020202020204" pitchFamily="34" charset="0"/>
                <a:cs typeface="Arial" panose="020B0604020202020204" pitchFamily="34" charset="0"/>
              </a:rPr>
              <a:t>	Caffeine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Methylxanthines block adenosine receptors and increase cAMP</a:t>
            </a:r>
            <a:r>
              <a:rPr lang="en-US" sz="2400" dirty="0">
                <a:latin typeface="Arial" panose="020B0604020202020204" pitchFamily="34" charset="0"/>
                <a:cs typeface="Arial" panose="020B0604020202020204" pitchFamily="34" charset="0"/>
                <a:sym typeface="Wingdings" panose="05000000000000000000" pitchFamily="2" charset="2"/>
              </a:rPr>
              <a:t> increased IC concentrations of calcium increased muscular contractility </a:t>
            </a:r>
          </a:p>
        </p:txBody>
      </p:sp>
      <p:pic>
        <p:nvPicPr>
          <p:cNvPr id="5" name="Picture 4" descr="A picture containing clock&#10;&#10;Description automatically generated">
            <a:extLst>
              <a:ext uri="{FF2B5EF4-FFF2-40B4-BE49-F238E27FC236}">
                <a16:creationId xmlns:a16="http://schemas.microsoft.com/office/drawing/2014/main" id="{B3995725-79F8-4B59-9FF6-2CD4B06CF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229" y="2801923"/>
            <a:ext cx="2993996" cy="1971414"/>
          </a:xfrm>
          <a:prstGeom prst="rect">
            <a:avLst/>
          </a:prstGeom>
        </p:spPr>
      </p:pic>
    </p:spTree>
    <p:extLst>
      <p:ext uri="{BB962C8B-B14F-4D97-AF65-F5344CB8AC3E}">
        <p14:creationId xmlns:p14="http://schemas.microsoft.com/office/powerpoint/2010/main" val="3478658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5" name="Picture 4" descr="A close up of a person&#10;&#10;Description automatically generated">
            <a:extLst>
              <a:ext uri="{FF2B5EF4-FFF2-40B4-BE49-F238E27FC236}">
                <a16:creationId xmlns:a16="http://schemas.microsoft.com/office/drawing/2014/main" id="{7C8A73D7-5F9A-4E69-AA7E-82ACC47C3BE9}"/>
              </a:ext>
            </a:extLst>
          </p:cNvPr>
          <p:cNvPicPr>
            <a:picLocks noChangeAspect="1"/>
          </p:cNvPicPr>
          <p:nvPr/>
        </p:nvPicPr>
        <p:blipFill rotWithShape="1">
          <a:blip r:embed="rId2">
            <a:extLst>
              <a:ext uri="{28A0092B-C50C-407E-A947-70E740481C1C}">
                <a14:useLocalDpi xmlns:a14="http://schemas.microsoft.com/office/drawing/2010/main" val="0"/>
              </a:ext>
            </a:extLst>
          </a:blip>
          <a:srcRect l="2938" r="-2" b="-2"/>
          <a:stretch/>
        </p:blipFill>
        <p:spPr>
          <a:xfrm>
            <a:off x="424928" y="419292"/>
            <a:ext cx="5522976" cy="6053328"/>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44B5C4-93F4-44C0-B287-0D26B70874B6}"/>
              </a:ext>
            </a:extLst>
          </p:cNvPr>
          <p:cNvSpPr>
            <a:spLocks noGrp="1"/>
          </p:cNvSpPr>
          <p:nvPr>
            <p:ph type="title"/>
          </p:nvPr>
        </p:nvSpPr>
        <p:spPr>
          <a:xfrm>
            <a:off x="6846137" y="727626"/>
            <a:ext cx="4602152" cy="1718225"/>
          </a:xfrm>
        </p:spPr>
        <p:txBody>
          <a:bodyPr>
            <a:normAutofit/>
          </a:bodyPr>
          <a:lstStyle/>
          <a:p>
            <a:pPr algn="ctr"/>
            <a:r>
              <a:rPr lang="en-US" dirty="0">
                <a:latin typeface="Arial" panose="020B0604020202020204" pitchFamily="34" charset="0"/>
                <a:cs typeface="Arial" panose="020B0604020202020204" pitchFamily="34" charset="0"/>
              </a:rPr>
              <a:t>PROGNOSIS</a:t>
            </a:r>
          </a:p>
        </p:txBody>
      </p:sp>
      <p:sp>
        <p:nvSpPr>
          <p:cNvPr id="3" name="Content Placeholder 2">
            <a:extLst>
              <a:ext uri="{FF2B5EF4-FFF2-40B4-BE49-F238E27FC236}">
                <a16:creationId xmlns:a16="http://schemas.microsoft.com/office/drawing/2014/main" id="{9B35863E-3A66-4A71-92E3-643F6D93C3E7}"/>
              </a:ext>
            </a:extLst>
          </p:cNvPr>
          <p:cNvSpPr>
            <a:spLocks noGrp="1"/>
          </p:cNvSpPr>
          <p:nvPr>
            <p:ph idx="1"/>
          </p:nvPr>
        </p:nvSpPr>
        <p:spPr>
          <a:xfrm>
            <a:off x="6928433" y="2002024"/>
            <a:ext cx="4602152" cy="3557805"/>
          </a:xfrm>
        </p:spPr>
        <p:txBody>
          <a:bodyPr>
            <a:normAutofit/>
          </a:bodyPr>
          <a:lstStyle/>
          <a:p>
            <a:r>
              <a:rPr lang="en-US" dirty="0"/>
              <a:t> </a:t>
            </a:r>
            <a:r>
              <a:rPr lang="en-US" sz="1800" dirty="0">
                <a:solidFill>
                  <a:srgbClr val="00B050"/>
                </a:solidFill>
                <a:latin typeface="Arial" panose="020B0604020202020204" pitchFamily="34" charset="0"/>
                <a:cs typeface="Arial" panose="020B0604020202020204" pitchFamily="34" charset="0"/>
              </a:rPr>
              <a:t>Excellent</a:t>
            </a:r>
            <a:r>
              <a:rPr lang="en-US" sz="1800" dirty="0">
                <a:latin typeface="Arial" panose="020B0604020202020204" pitchFamily="34" charset="0"/>
                <a:cs typeface="Arial" panose="020B0604020202020204" pitchFamily="34" charset="0"/>
              </a:rPr>
              <a:t> if monitored closely and IVF support instituted</a:t>
            </a:r>
          </a:p>
          <a:p>
            <a:endParaRPr lang="en-US" sz="1800" dirty="0">
              <a:latin typeface="Arial" panose="020B0604020202020204" pitchFamily="34" charset="0"/>
              <a:cs typeface="Arial" panose="020B0604020202020204" pitchFamily="34" charset="0"/>
            </a:endParaRPr>
          </a:p>
          <a:p>
            <a:r>
              <a:rPr lang="en-US" sz="1800" dirty="0">
                <a:solidFill>
                  <a:srgbClr val="FFC000"/>
                </a:solidFill>
                <a:latin typeface="Arial" panose="020B0604020202020204" pitchFamily="34" charset="0"/>
                <a:cs typeface="Arial" panose="020B0604020202020204" pitchFamily="34" charset="0"/>
              </a:rPr>
              <a:t>Guarded</a:t>
            </a:r>
            <a:r>
              <a:rPr lang="en-US" sz="1800" dirty="0">
                <a:latin typeface="Arial" panose="020B0604020202020204" pitchFamily="34" charset="0"/>
                <a:cs typeface="Arial" panose="020B0604020202020204" pitchFamily="34" charset="0"/>
              </a:rPr>
              <a:t> if obtunded (altered level of consciousness), </a:t>
            </a:r>
            <a:r>
              <a:rPr lang="en-US" sz="1800" dirty="0" err="1">
                <a:latin typeface="Arial" panose="020B0604020202020204" pitchFamily="34" charset="0"/>
                <a:cs typeface="Arial" panose="020B0604020202020204" pitchFamily="34" charset="0"/>
              </a:rPr>
              <a:t>comatoses</a:t>
            </a:r>
            <a:r>
              <a:rPr lang="en-US" sz="1800" dirty="0">
                <a:latin typeface="Arial" panose="020B0604020202020204" pitchFamily="34" charset="0"/>
                <a:cs typeface="Arial" panose="020B0604020202020204" pitchFamily="34" charset="0"/>
              </a:rPr>
              <a:t> or arrhythmias noted</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Chance of </a:t>
            </a:r>
            <a:r>
              <a:rPr lang="en-US" sz="1800" dirty="0">
                <a:solidFill>
                  <a:srgbClr val="FF0000"/>
                </a:solidFill>
                <a:latin typeface="Arial" panose="020B0604020202020204" pitchFamily="34" charset="0"/>
                <a:cs typeface="Arial" panose="020B0604020202020204" pitchFamily="34" charset="0"/>
              </a:rPr>
              <a:t>fatality</a:t>
            </a:r>
            <a:r>
              <a:rPr lang="en-US" sz="1800" dirty="0">
                <a:latin typeface="Arial" panose="020B0604020202020204" pitchFamily="34" charset="0"/>
                <a:cs typeface="Arial" panose="020B0604020202020204" pitchFamily="34" charset="0"/>
              </a:rPr>
              <a:t> is statistically very small but possible</a:t>
            </a:r>
            <a:endParaRPr lang="en-US" sz="1800" dirty="0"/>
          </a:p>
        </p:txBody>
      </p:sp>
    </p:spTree>
    <p:extLst>
      <p:ext uri="{BB962C8B-B14F-4D97-AF65-F5344CB8AC3E}">
        <p14:creationId xmlns:p14="http://schemas.microsoft.com/office/powerpoint/2010/main" val="17709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4039-EB62-469E-9B1B-99390809A99F}"/>
              </a:ext>
            </a:extLst>
          </p:cNvPr>
          <p:cNvSpPr>
            <a:spLocks noGrp="1"/>
          </p:cNvSpPr>
          <p:nvPr>
            <p:ph type="title"/>
          </p:nvPr>
        </p:nvSpPr>
        <p:spPr>
          <a:xfrm>
            <a:off x="868680" y="642593"/>
            <a:ext cx="6603538" cy="850647"/>
          </a:xfrm>
        </p:spPr>
        <p:txBody>
          <a:bodyPr>
            <a:normAutofit/>
          </a:bodyPr>
          <a:lstStyle/>
          <a:p>
            <a:pPr algn="ctr"/>
            <a:r>
              <a:rPr lang="en-US" dirty="0">
                <a:latin typeface="Arial" panose="020B0604020202020204" pitchFamily="34" charset="0"/>
                <a:cs typeface="Arial" panose="020B0604020202020204" pitchFamily="34" charset="0"/>
              </a:rPr>
              <a:t>CBD INFORMATION</a:t>
            </a:r>
          </a:p>
        </p:txBody>
      </p:sp>
      <p:sp>
        <p:nvSpPr>
          <p:cNvPr id="3" name="Content Placeholder 2">
            <a:extLst>
              <a:ext uri="{FF2B5EF4-FFF2-40B4-BE49-F238E27FC236}">
                <a16:creationId xmlns:a16="http://schemas.microsoft.com/office/drawing/2014/main" id="{76A6F1BD-A088-4353-B015-F2349F07EACF}"/>
              </a:ext>
            </a:extLst>
          </p:cNvPr>
          <p:cNvSpPr>
            <a:spLocks noGrp="1"/>
          </p:cNvSpPr>
          <p:nvPr>
            <p:ph idx="1"/>
          </p:nvPr>
        </p:nvSpPr>
        <p:spPr>
          <a:xfrm>
            <a:off x="672338" y="1355678"/>
            <a:ext cx="6603538" cy="4428552"/>
          </a:xfrm>
        </p:spPr>
        <p:txBody>
          <a:bodyPr>
            <a:normAutofit fontScale="40000" lnSpcReduction="20000"/>
          </a:bodyPr>
          <a:lstStyle/>
          <a:p>
            <a:pPr>
              <a:lnSpc>
                <a:spcPct val="90000"/>
              </a:lnSpc>
            </a:pPr>
            <a:r>
              <a:rPr lang="en-US" sz="4500" dirty="0">
                <a:latin typeface="Arial" panose="020B0604020202020204" pitchFamily="34" charset="0"/>
                <a:cs typeface="Arial" panose="020B0604020202020204" pitchFamily="34" charset="0"/>
              </a:rPr>
              <a:t>FDA does not recognize these products as legal</a:t>
            </a:r>
          </a:p>
          <a:p>
            <a:pPr lvl="1">
              <a:lnSpc>
                <a:spcPct val="90000"/>
              </a:lnSpc>
            </a:pPr>
            <a:r>
              <a:rPr lang="en-US" sz="4500" dirty="0">
                <a:latin typeface="Arial" panose="020B0604020202020204" pitchFamily="34" charset="0"/>
                <a:cs typeface="Arial" panose="020B0604020202020204" pitchFamily="34" charset="0"/>
              </a:rPr>
              <a:t>Manufacturers aren’t required to show them to be effective</a:t>
            </a:r>
          </a:p>
          <a:p>
            <a:pPr lvl="1">
              <a:lnSpc>
                <a:spcPct val="90000"/>
              </a:lnSpc>
            </a:pPr>
            <a:r>
              <a:rPr lang="en-US" sz="4500" dirty="0">
                <a:latin typeface="Arial" panose="020B0604020202020204" pitchFamily="34" charset="0"/>
                <a:cs typeface="Arial" panose="020B0604020202020204" pitchFamily="34" charset="0"/>
              </a:rPr>
              <a:t>Products are not required to contain the amount of active ingredient they claim on packaging</a:t>
            </a:r>
          </a:p>
          <a:p>
            <a:pPr>
              <a:lnSpc>
                <a:spcPct val="90000"/>
              </a:lnSpc>
            </a:pPr>
            <a:r>
              <a:rPr lang="en-US" sz="4500" dirty="0">
                <a:latin typeface="Arial" panose="020B0604020202020204" pitchFamily="34" charset="0"/>
                <a:cs typeface="Arial" panose="020B0604020202020204" pitchFamily="34" charset="0"/>
              </a:rPr>
              <a:t>Cannabinoids are famous for intolerance effects- body becomes tolerant to the medication and more is needed to generate the desired effect</a:t>
            </a:r>
          </a:p>
          <a:p>
            <a:pPr lvl="1">
              <a:lnSpc>
                <a:spcPct val="90000"/>
              </a:lnSpc>
            </a:pPr>
            <a:r>
              <a:rPr lang="en-US" sz="4500" dirty="0">
                <a:latin typeface="Arial" panose="020B0604020202020204" pitchFamily="34" charset="0"/>
                <a:cs typeface="Arial" panose="020B0604020202020204" pitchFamily="34" charset="0"/>
              </a:rPr>
              <a:t>Studies show that with regular use, a toxic dose is no longer a toxic dose after only 1 week</a:t>
            </a:r>
          </a:p>
          <a:p>
            <a:pPr>
              <a:lnSpc>
                <a:spcPct val="90000"/>
              </a:lnSpc>
            </a:pPr>
            <a:r>
              <a:rPr lang="en-US" sz="4500" dirty="0">
                <a:latin typeface="Arial" panose="020B0604020202020204" pitchFamily="34" charset="0"/>
                <a:cs typeface="Arial" panose="020B0604020202020204" pitchFamily="34" charset="0"/>
              </a:rPr>
              <a:t>Not legal for North Carolina DVMs to prescribe or recommend</a:t>
            </a:r>
          </a:p>
          <a:p>
            <a:pPr>
              <a:lnSpc>
                <a:spcPct val="90000"/>
              </a:lnSpc>
            </a:pPr>
            <a:r>
              <a:rPr lang="en-US" sz="4500" dirty="0">
                <a:latin typeface="Arial" panose="020B0604020202020204" pitchFamily="34" charset="0"/>
                <a:cs typeface="Arial" panose="020B0604020202020204" pitchFamily="34" charset="0"/>
              </a:rPr>
              <a:t>Research on usage and dosing is sparse</a:t>
            </a:r>
          </a:p>
          <a:p>
            <a:pPr>
              <a:lnSpc>
                <a:spcPct val="90000"/>
              </a:lnSpc>
            </a:pPr>
            <a:r>
              <a:rPr lang="en-US" sz="4500" dirty="0" err="1">
                <a:latin typeface="Arial" panose="020B0604020202020204" pitchFamily="34" charset="0"/>
                <a:cs typeface="Arial" panose="020B0604020202020204" pitchFamily="34" charset="0"/>
              </a:rPr>
              <a:t>Cannaboids</a:t>
            </a:r>
            <a:r>
              <a:rPr lang="en-US" sz="4500" dirty="0">
                <a:latin typeface="Arial" panose="020B0604020202020204" pitchFamily="34" charset="0"/>
                <a:cs typeface="Arial" panose="020B0604020202020204" pitchFamily="34" charset="0"/>
              </a:rPr>
              <a:t> can interact with other medications </a:t>
            </a:r>
            <a:br>
              <a:rPr lang="en-US" sz="4500" dirty="0">
                <a:latin typeface="Arial" panose="020B0604020202020204" pitchFamily="34" charset="0"/>
                <a:cs typeface="Arial" panose="020B0604020202020204" pitchFamily="34" charset="0"/>
              </a:rPr>
            </a:br>
            <a:br>
              <a:rPr lang="en-US" sz="1900" dirty="0"/>
            </a:br>
            <a:br>
              <a:rPr lang="en-US" sz="1900" dirty="0"/>
            </a:br>
            <a:br>
              <a:rPr lang="en-US" sz="1900" dirty="0"/>
            </a:br>
            <a:br>
              <a:rPr lang="en-US" sz="1900" dirty="0"/>
            </a:br>
            <a:endParaRPr lang="en-US" sz="1900" dirty="0"/>
          </a:p>
          <a:p>
            <a:pPr marL="0" indent="0">
              <a:lnSpc>
                <a:spcPct val="90000"/>
              </a:lnSpc>
              <a:buNone/>
            </a:pPr>
            <a:br>
              <a:rPr lang="en-US" sz="1900" dirty="0"/>
            </a:br>
            <a:br>
              <a:rPr lang="en-US" sz="1300" dirty="0"/>
            </a:br>
            <a:endParaRPr lang="en-US" sz="1300" dirty="0"/>
          </a:p>
          <a:p>
            <a:pPr>
              <a:lnSpc>
                <a:spcPct val="90000"/>
              </a:lnSpc>
            </a:pPr>
            <a:endParaRPr lang="en-US" sz="1300" dirty="0"/>
          </a:p>
        </p:txBody>
      </p:sp>
      <p:pic>
        <p:nvPicPr>
          <p:cNvPr id="7" name="Picture 6" descr="A screenshot of a cell phone&#10;&#10;Description automatically generated">
            <a:extLst>
              <a:ext uri="{FF2B5EF4-FFF2-40B4-BE49-F238E27FC236}">
                <a16:creationId xmlns:a16="http://schemas.microsoft.com/office/drawing/2014/main" id="{8AFF7D6F-F9DA-4705-9AF6-28811CD95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250" y="561141"/>
            <a:ext cx="2564139" cy="1765614"/>
          </a:xfrm>
          <a:prstGeom prst="rect">
            <a:avLst/>
          </a:prstGeom>
        </p:spPr>
      </p:pic>
      <p:pic>
        <p:nvPicPr>
          <p:cNvPr id="5" name="Picture 4" descr="A picture containing bottle, food&#10;&#10;Description automatically generated">
            <a:extLst>
              <a:ext uri="{FF2B5EF4-FFF2-40B4-BE49-F238E27FC236}">
                <a16:creationId xmlns:a16="http://schemas.microsoft.com/office/drawing/2014/main" id="{6E6483BD-DD3E-4431-B535-573070FC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9388" y="561141"/>
            <a:ext cx="1714900" cy="1765614"/>
          </a:xfrm>
          <a:prstGeom prst="rect">
            <a:avLst/>
          </a:prstGeom>
        </p:spPr>
      </p:pic>
      <p:sp>
        <p:nvSpPr>
          <p:cNvPr id="12" name="Rectangle 11">
            <a:extLst>
              <a:ext uri="{FF2B5EF4-FFF2-40B4-BE49-F238E27FC236}">
                <a16:creationId xmlns:a16="http://schemas.microsoft.com/office/drawing/2014/main" id="{1EE8F117-D5DC-4AF4-AD72-FB7A93BAA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pic>
        <p:nvPicPr>
          <p:cNvPr id="6" name="Picture 5" descr="A picture containing toiletry, green, lotion&#10;&#10;Description automatically generated">
            <a:extLst>
              <a:ext uri="{FF2B5EF4-FFF2-40B4-BE49-F238E27FC236}">
                <a16:creationId xmlns:a16="http://schemas.microsoft.com/office/drawing/2014/main" id="{53D71D14-00E9-476D-8484-D89281612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250" y="2555790"/>
            <a:ext cx="4279038" cy="174641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91A4A67-4C3E-43EF-AD18-A05EE05F6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1732" y="4496327"/>
            <a:ext cx="4329524" cy="1650096"/>
          </a:xfrm>
          <a:prstGeom prst="rect">
            <a:avLst/>
          </a:prstGeom>
        </p:spPr>
      </p:pic>
      <p:pic>
        <p:nvPicPr>
          <p:cNvPr id="11" name="Picture 10" descr="A close up of a dog&#10;&#10;Description automatically generated">
            <a:extLst>
              <a:ext uri="{FF2B5EF4-FFF2-40B4-BE49-F238E27FC236}">
                <a16:creationId xmlns:a16="http://schemas.microsoft.com/office/drawing/2014/main" id="{463D99A8-8F32-482D-99F4-EDA05BADF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0728" y="4640953"/>
            <a:ext cx="4588331" cy="1722738"/>
          </a:xfrm>
          <a:prstGeom prst="rect">
            <a:avLst/>
          </a:prstGeom>
        </p:spPr>
      </p:pic>
    </p:spTree>
    <p:extLst>
      <p:ext uri="{BB962C8B-B14F-4D97-AF65-F5344CB8AC3E}">
        <p14:creationId xmlns:p14="http://schemas.microsoft.com/office/powerpoint/2010/main" val="1755192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B98F-4913-41F8-8AA8-1C271E70B974}"/>
              </a:ext>
            </a:extLst>
          </p:cNvPr>
          <p:cNvSpPr>
            <a:spLocks noGrp="1"/>
          </p:cNvSpPr>
          <p:nvPr>
            <p:ph type="title"/>
          </p:nvPr>
        </p:nvSpPr>
        <p:spPr>
          <a:xfrm>
            <a:off x="1066800" y="372007"/>
            <a:ext cx="10058400" cy="808701"/>
          </a:xfrm>
        </p:spPr>
        <p:txBody>
          <a:bodyPr/>
          <a:lstStyle/>
          <a:p>
            <a:pPr algn="ctr"/>
            <a:r>
              <a:rPr lang="en-US">
                <a:latin typeface="Arial" panose="020B0604020202020204" pitchFamily="34" charset="0"/>
                <a:cs typeface="Arial" panose="020B0604020202020204" pitchFamily="34" charset="0"/>
              </a:rPr>
              <a:t>ANTICOAGULANT RODENTICIDE</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8EC3A8F-AE05-4415-B482-37DC64D1BBBF}"/>
              </a:ext>
            </a:extLst>
          </p:cNvPr>
          <p:cNvSpPr>
            <a:spLocks noGrp="1"/>
          </p:cNvSpPr>
          <p:nvPr>
            <p:ph idx="1"/>
          </p:nvPr>
        </p:nvSpPr>
        <p:spPr>
          <a:xfrm>
            <a:off x="510074" y="1144682"/>
            <a:ext cx="5903167" cy="5341311"/>
          </a:xfrm>
        </p:spPr>
        <p:txBody>
          <a:bodyPr>
            <a:normAutofit fontScale="92500" lnSpcReduction="10000"/>
          </a:bodyPr>
          <a:lstStyle/>
          <a:p>
            <a:r>
              <a:rPr lang="en-US" sz="1800" dirty="0">
                <a:latin typeface="Arial" panose="020B0604020202020204" pitchFamily="34" charset="0"/>
                <a:cs typeface="Arial" panose="020B0604020202020204" pitchFamily="34" charset="0"/>
              </a:rPr>
              <a:t>3 TYPES OF RODENTICIDE:	</a:t>
            </a:r>
          </a:p>
          <a:p>
            <a:pPr marL="617220" lvl="1" indent="-342900">
              <a:buAutoNum type="arabicPeriod"/>
            </a:pPr>
            <a:r>
              <a:rPr lang="en-US" sz="1600" dirty="0">
                <a:latin typeface="Arial" panose="020B0604020202020204" pitchFamily="34" charset="0"/>
                <a:cs typeface="Arial" panose="020B0604020202020204" pitchFamily="34" charset="0"/>
              </a:rPr>
              <a:t>Anticoagulant – Most common</a:t>
            </a:r>
          </a:p>
          <a:p>
            <a:pPr marL="617220" lvl="1" indent="-342900">
              <a:buAutoNum type="arabicPeriod"/>
            </a:pPr>
            <a:r>
              <a:rPr lang="en-US" sz="1600" dirty="0">
                <a:latin typeface="Arial" panose="020B0604020202020204" pitchFamily="34" charset="0"/>
                <a:cs typeface="Arial" panose="020B0604020202020204" pitchFamily="34" charset="0"/>
              </a:rPr>
              <a:t>Cholecalciferol – Acute kidney failure</a:t>
            </a:r>
          </a:p>
          <a:p>
            <a:pPr marL="617220" lvl="1" indent="-342900">
              <a:buAutoNum type="arabicPeriod"/>
            </a:pPr>
            <a:r>
              <a:rPr lang="en-US" sz="1600" dirty="0" err="1">
                <a:latin typeface="Arial" panose="020B0604020202020204" pitchFamily="34" charset="0"/>
                <a:cs typeface="Arial" panose="020B0604020202020204" pitchFamily="34" charset="0"/>
              </a:rPr>
              <a:t>Bromethalin</a:t>
            </a:r>
            <a:r>
              <a:rPr lang="en-US" sz="1600" dirty="0">
                <a:latin typeface="Arial" panose="020B0604020202020204" pitchFamily="34" charset="0"/>
                <a:cs typeface="Arial" panose="020B0604020202020204" pitchFamily="34" charset="0"/>
              </a:rPr>
              <a:t> – Neurotoxic</a:t>
            </a:r>
          </a:p>
          <a:p>
            <a:pPr marL="274320" lvl="1" indent="0">
              <a:buNone/>
            </a:pPr>
            <a:r>
              <a:rPr lang="en-US" sz="1600" dirty="0">
                <a:latin typeface="Arial" panose="020B0604020202020204" pitchFamily="34" charset="0"/>
                <a:cs typeface="Arial" panose="020B0604020202020204" pitchFamily="34" charset="0"/>
              </a:rPr>
              <a:t>These rodenticides are synthetic or semi-synthetic derivatives of a mycotoxin called dicoumarol (found in moldy sweet clover)</a:t>
            </a:r>
          </a:p>
          <a:p>
            <a:pPr marL="274320" lvl="1" indent="0">
              <a:buNone/>
            </a:pPr>
            <a:endParaRPr lang="en-US" sz="1600" dirty="0">
              <a:latin typeface="Arial" panose="020B0604020202020204" pitchFamily="34" charset="0"/>
              <a:cs typeface="Arial" panose="020B0604020202020204" pitchFamily="34" charset="0"/>
            </a:endParaRPr>
          </a:p>
          <a:p>
            <a:pPr marL="274320" lvl="1" indent="0">
              <a:buNone/>
            </a:pPr>
            <a:r>
              <a:rPr lang="en-US" sz="1600" dirty="0">
                <a:solidFill>
                  <a:srgbClr val="FF0000"/>
                </a:solidFill>
                <a:latin typeface="Arial" panose="020B0604020202020204" pitchFamily="34" charset="0"/>
                <a:cs typeface="Arial" panose="020B0604020202020204" pitchFamily="34" charset="0"/>
              </a:rPr>
              <a:t>First generation- </a:t>
            </a:r>
            <a:r>
              <a:rPr lang="en-US" sz="1600" dirty="0">
                <a:latin typeface="Arial" panose="020B0604020202020204" pitchFamily="34" charset="0"/>
                <a:cs typeface="Arial" panose="020B0604020202020204" pitchFamily="34" charset="0"/>
              </a:rPr>
              <a:t>require multiple feedings or massive ingestion</a:t>
            </a:r>
          </a:p>
          <a:p>
            <a:pPr marL="274320" lvl="1" indent="0">
              <a:buNone/>
            </a:pPr>
            <a:r>
              <a:rPr lang="en-US" sz="1600" dirty="0">
                <a:latin typeface="Arial" panose="020B0604020202020204" pitchFamily="34" charset="0"/>
                <a:cs typeface="Arial" panose="020B0604020202020204" pitchFamily="34" charset="0"/>
              </a:rPr>
              <a:t>Warfarin, </a:t>
            </a:r>
            <a:r>
              <a:rPr lang="en-US" sz="1600" dirty="0" err="1">
                <a:latin typeface="Arial" panose="020B0604020202020204" pitchFamily="34" charset="0"/>
                <a:cs typeface="Arial" panose="020B0604020202020204" pitchFamily="34" charset="0"/>
              </a:rPr>
              <a:t>Chlorphacinone</a:t>
            </a:r>
            <a:r>
              <a:rPr lang="en-US" sz="1600" dirty="0">
                <a:latin typeface="Arial" panose="020B0604020202020204" pitchFamily="34" charset="0"/>
                <a:cs typeface="Arial" panose="020B0604020202020204" pitchFamily="34" charset="0"/>
              </a:rPr>
              <a:t>, Coumatetralyl, </a:t>
            </a:r>
            <a:r>
              <a:rPr lang="en-US" sz="1600" dirty="0" err="1">
                <a:latin typeface="Arial" panose="020B0604020202020204" pitchFamily="34" charset="0"/>
                <a:cs typeface="Arial" panose="020B0604020202020204" pitchFamily="34" charset="0"/>
              </a:rPr>
              <a:t>Coumafuryl</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etc</a:t>
            </a:r>
            <a:endParaRPr lang="en-US" sz="1600" dirty="0">
              <a:latin typeface="Arial" panose="020B0604020202020204" pitchFamily="34" charset="0"/>
              <a:cs typeface="Arial" panose="020B0604020202020204" pitchFamily="34" charset="0"/>
            </a:endParaRPr>
          </a:p>
          <a:p>
            <a:pPr marL="274320" lvl="1" indent="0">
              <a:buNone/>
            </a:pPr>
            <a:endParaRPr lang="en-US" sz="1600" dirty="0">
              <a:latin typeface="Arial" panose="020B0604020202020204" pitchFamily="34" charset="0"/>
              <a:cs typeface="Arial" panose="020B0604020202020204" pitchFamily="34" charset="0"/>
            </a:endParaRPr>
          </a:p>
          <a:p>
            <a:pPr marL="274320" lvl="1" indent="0">
              <a:buNone/>
            </a:pPr>
            <a:r>
              <a:rPr lang="en-US" sz="1600" dirty="0">
                <a:solidFill>
                  <a:srgbClr val="FF0000"/>
                </a:solidFill>
                <a:latin typeface="Arial" panose="020B0604020202020204" pitchFamily="34" charset="0"/>
                <a:cs typeface="Arial" panose="020B0604020202020204" pitchFamily="34" charset="0"/>
              </a:rPr>
              <a:t>Second generation- </a:t>
            </a:r>
            <a:r>
              <a:rPr lang="en-US" sz="1600" dirty="0">
                <a:latin typeface="Arial" panose="020B0604020202020204" pitchFamily="34" charset="0"/>
                <a:cs typeface="Arial" panose="020B0604020202020204" pitchFamily="34" charset="0"/>
              </a:rPr>
              <a:t>“super </a:t>
            </a:r>
            <a:r>
              <a:rPr lang="en-US" sz="1600" dirty="0" err="1">
                <a:latin typeface="Arial" panose="020B0604020202020204" pitchFamily="34" charset="0"/>
                <a:cs typeface="Arial" panose="020B0604020202020204" pitchFamily="34" charset="0"/>
              </a:rPr>
              <a:t>warfarins</a:t>
            </a:r>
            <a:r>
              <a:rPr lang="en-US" sz="1600" dirty="0">
                <a:latin typeface="Arial" panose="020B0604020202020204" pitchFamily="34" charset="0"/>
                <a:cs typeface="Arial" panose="020B0604020202020204" pitchFamily="34" charset="0"/>
              </a:rPr>
              <a:t>”- single feeding needed</a:t>
            </a:r>
          </a:p>
          <a:p>
            <a:pPr marL="274320" lvl="1" indent="0">
              <a:buNone/>
            </a:pPr>
            <a:r>
              <a:rPr lang="en-US" sz="1600" dirty="0">
                <a:latin typeface="Arial" panose="020B0604020202020204" pitchFamily="34" charset="0"/>
                <a:cs typeface="Arial" panose="020B0604020202020204" pitchFamily="34" charset="0"/>
              </a:rPr>
              <a:t>Brodifacoum (D-Con), Bromadiolone, </a:t>
            </a:r>
            <a:r>
              <a:rPr lang="en-US" sz="1600" dirty="0" err="1">
                <a:latin typeface="Arial" panose="020B0604020202020204" pitchFamily="34" charset="0"/>
                <a:cs typeface="Arial" panose="020B0604020202020204" pitchFamily="34" charset="0"/>
              </a:rPr>
              <a:t>Diphacinone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Difenacoum</a:t>
            </a:r>
            <a:endParaRPr lang="en-US" sz="1600" dirty="0">
              <a:latin typeface="Arial" panose="020B0604020202020204" pitchFamily="34" charset="0"/>
              <a:cs typeface="Arial" panose="020B0604020202020204" pitchFamily="34" charset="0"/>
            </a:endParaRPr>
          </a:p>
          <a:p>
            <a:pPr marL="274320" lvl="1" indent="0">
              <a:buNone/>
            </a:pPr>
            <a:endParaRPr lang="en-US" sz="1600" dirty="0">
              <a:latin typeface="Arial" panose="020B0604020202020204" pitchFamily="34" charset="0"/>
              <a:cs typeface="Arial" panose="020B0604020202020204" pitchFamily="34" charset="0"/>
            </a:endParaRPr>
          </a:p>
          <a:p>
            <a:pPr marL="274320" lvl="1" indent="0">
              <a:buNone/>
            </a:pPr>
            <a:r>
              <a:rPr lang="en-US" sz="1600" dirty="0">
                <a:latin typeface="Arial" panose="020B0604020202020204" pitchFamily="34" charset="0"/>
                <a:cs typeface="Arial" panose="020B0604020202020204" pitchFamily="34" charset="0"/>
              </a:rPr>
              <a:t>The color, size and shape does NOT indicate the active ingredient.  Essential to verify the active ingredient to treat appropriately</a:t>
            </a:r>
          </a:p>
          <a:p>
            <a:pPr marL="274320" lvl="1" indent="0">
              <a:buNone/>
            </a:pPr>
            <a:endParaRPr lang="en-US" sz="1600" dirty="0">
              <a:latin typeface="Arial" panose="020B0604020202020204" pitchFamily="34" charset="0"/>
              <a:cs typeface="Arial" panose="020B0604020202020204" pitchFamily="34" charset="0"/>
            </a:endParaRPr>
          </a:p>
          <a:p>
            <a:pPr marL="274320" lvl="1" indent="0">
              <a:buNone/>
            </a:pPr>
            <a:r>
              <a:rPr lang="en-US" sz="1600" dirty="0">
                <a:latin typeface="Arial" panose="020B0604020202020204" pitchFamily="34" charset="0"/>
                <a:cs typeface="Arial" panose="020B0604020202020204" pitchFamily="34" charset="0"/>
              </a:rPr>
              <a:t>Generally have concentration of active ingredients between 0.0025% and 0.0025% (0.005% is most common formulation which is equal to 1.42 mg per ounce of bait)</a:t>
            </a:r>
          </a:p>
          <a:p>
            <a:pPr marL="274320" lvl="1" indent="0">
              <a:buNone/>
            </a:pPr>
            <a:endParaRPr lang="en-US" sz="1600" dirty="0">
              <a:latin typeface="Arial" panose="020B0604020202020204" pitchFamily="34" charset="0"/>
              <a:cs typeface="Arial" panose="020B060402020202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661A56D5-EED4-4138-9876-BE4495217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801" y="1273628"/>
            <a:ext cx="5161125" cy="4539343"/>
          </a:xfrm>
          <a:prstGeom prst="rect">
            <a:avLst/>
          </a:prstGeom>
        </p:spPr>
      </p:pic>
      <p:pic>
        <p:nvPicPr>
          <p:cNvPr id="7" name="Picture 6">
            <a:extLst>
              <a:ext uri="{FF2B5EF4-FFF2-40B4-BE49-F238E27FC236}">
                <a16:creationId xmlns:a16="http://schemas.microsoft.com/office/drawing/2014/main" id="{53EFD9EE-40DE-49F6-8B3A-482470EC0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625" y="1011996"/>
            <a:ext cx="1219209" cy="1219209"/>
          </a:xfrm>
          <a:prstGeom prst="rect">
            <a:avLst/>
          </a:prstGeom>
        </p:spPr>
      </p:pic>
    </p:spTree>
    <p:extLst>
      <p:ext uri="{BB962C8B-B14F-4D97-AF65-F5344CB8AC3E}">
        <p14:creationId xmlns:p14="http://schemas.microsoft.com/office/powerpoint/2010/main" val="687223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861AB-BF8F-4963-A464-9F54E03FD68F}"/>
              </a:ext>
            </a:extLst>
          </p:cNvPr>
          <p:cNvSpPr>
            <a:spLocks noGrp="1"/>
          </p:cNvSpPr>
          <p:nvPr>
            <p:ph type="title"/>
          </p:nvPr>
        </p:nvSpPr>
        <p:spPr>
          <a:xfrm>
            <a:off x="838458" y="833485"/>
            <a:ext cx="3329150" cy="1718984"/>
          </a:xfrm>
        </p:spPr>
        <p:txBody>
          <a:bodyPr>
            <a:normAutofit/>
          </a:bodyPr>
          <a:lstStyle/>
          <a:p>
            <a:pPr algn="ctr"/>
            <a:r>
              <a:rPr lang="en-US" dirty="0">
                <a:latin typeface="Arial" panose="020B0604020202020204" pitchFamily="34" charset="0"/>
                <a:cs typeface="Arial" panose="020B0604020202020204" pitchFamily="34" charset="0"/>
              </a:rPr>
              <a:t>METHOD OF ACTION</a:t>
            </a:r>
          </a:p>
        </p:txBody>
      </p:sp>
      <p:sp>
        <p:nvSpPr>
          <p:cNvPr id="3" name="Content Placeholder 2">
            <a:extLst>
              <a:ext uri="{FF2B5EF4-FFF2-40B4-BE49-F238E27FC236}">
                <a16:creationId xmlns:a16="http://schemas.microsoft.com/office/drawing/2014/main" id="{06DC3504-CF80-4CDE-BFA0-2144BA3EA350}"/>
              </a:ext>
            </a:extLst>
          </p:cNvPr>
          <p:cNvSpPr>
            <a:spLocks noGrp="1"/>
          </p:cNvSpPr>
          <p:nvPr>
            <p:ph idx="1"/>
          </p:nvPr>
        </p:nvSpPr>
        <p:spPr>
          <a:xfrm>
            <a:off x="4560473" y="605498"/>
            <a:ext cx="6927842" cy="5862413"/>
          </a:xfrm>
        </p:spPr>
        <p:txBody>
          <a:bodyPr>
            <a:normAutofit/>
          </a:bodyPr>
          <a:lstStyle/>
          <a:p>
            <a:pPr>
              <a:lnSpc>
                <a:spcPct val="90000"/>
              </a:lnSpc>
            </a:pPr>
            <a:r>
              <a:rPr lang="en-US" sz="1600" dirty="0">
                <a:latin typeface="Arial" panose="020B0604020202020204" pitchFamily="34" charset="0"/>
                <a:cs typeface="Arial" panose="020B0604020202020204" pitchFamily="34" charset="0"/>
              </a:rPr>
              <a:t>Anticoagulant rodenticides act by inhibiting vitamin K epoxide reductase</a:t>
            </a:r>
            <a:r>
              <a:rPr lang="en-US" sz="1600" dirty="0">
                <a:latin typeface="Arial" panose="020B0604020202020204" pitchFamily="34" charset="0"/>
                <a:cs typeface="Arial" panose="020B0604020202020204" pitchFamily="34" charset="0"/>
                <a:sym typeface="Wingdings" panose="05000000000000000000" pitchFamily="2" charset="2"/>
              </a:rPr>
              <a:t> Interrupts recycling of vitamin K in the body Vitamin K-dependent clotting factors are no longer formed (Factors II, VII, IX, X) Coagulopathy (bleeding disorder)</a:t>
            </a:r>
          </a:p>
          <a:p>
            <a:pPr>
              <a:lnSpc>
                <a:spcPct val="90000"/>
              </a:lnSpc>
            </a:pPr>
            <a:r>
              <a:rPr lang="en-US" sz="1600" dirty="0">
                <a:latin typeface="Arial" panose="020B0604020202020204" pitchFamily="34" charset="0"/>
                <a:cs typeface="Arial" panose="020B0604020202020204" pitchFamily="34" charset="0"/>
              </a:rPr>
              <a:t>Clinical signs usually appears 3-7 days after exposure to toxin- if pet has normal liver and coagulation function then he/she will have sufficient circulating coagulation factors to last several days</a:t>
            </a:r>
          </a:p>
          <a:p>
            <a:pPr>
              <a:lnSpc>
                <a:spcPct val="90000"/>
              </a:lnSpc>
            </a:pPr>
            <a:r>
              <a:rPr lang="en-US" sz="1600" dirty="0">
                <a:latin typeface="Arial" panose="020B0604020202020204" pitchFamily="34" charset="0"/>
                <a:cs typeface="Arial" panose="020B0604020202020204" pitchFamily="34" charset="0"/>
              </a:rPr>
              <a:t>PT (measures factor VII) has the shortest half-life so this becomes prolonged first, then Factor II depletes which elevates PTT</a:t>
            </a:r>
          </a:p>
          <a:p>
            <a:pPr>
              <a:lnSpc>
                <a:spcPct val="90000"/>
              </a:lnSpc>
            </a:pPr>
            <a:r>
              <a:rPr lang="en-US" sz="1600" dirty="0">
                <a:latin typeface="Arial" panose="020B0604020202020204" pitchFamily="34" charset="0"/>
                <a:cs typeface="Arial" panose="020B0604020202020204" pitchFamily="34" charset="0"/>
              </a:rPr>
              <a:t>These rodenticides are well absorbed orally and are stored in the liver and are slowly released following biotransformation (Biotransformation is the chemical modification (or modifications) made by an organism on a chemical compound.):</a:t>
            </a:r>
          </a:p>
          <a:p>
            <a:pPr marL="617220" lvl="1" indent="-342900">
              <a:lnSpc>
                <a:spcPct val="90000"/>
              </a:lnSpc>
              <a:buAutoNum type="arabicPeriod"/>
            </a:pPr>
            <a:r>
              <a:rPr lang="en-US" sz="1600" dirty="0">
                <a:latin typeface="Arial" panose="020B0604020202020204" pitchFamily="34" charset="0"/>
                <a:cs typeface="Arial" panose="020B0604020202020204" pitchFamily="34" charset="0"/>
              </a:rPr>
              <a:t>Warfarin and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generation: approximately 7 days</a:t>
            </a:r>
          </a:p>
          <a:p>
            <a:pPr marL="617220" lvl="1" indent="-342900">
              <a:lnSpc>
                <a:spcPct val="90000"/>
              </a:lnSpc>
              <a:buAutoNum type="arabicPeriod"/>
            </a:pPr>
            <a:r>
              <a:rPr lang="en-US" sz="1600" dirty="0">
                <a:latin typeface="Arial" panose="020B0604020202020204" pitchFamily="34" charset="0"/>
                <a:cs typeface="Arial" panose="020B0604020202020204" pitchFamily="34" charset="0"/>
              </a:rPr>
              <a:t>Bromadiolone:  approximately 14 days</a:t>
            </a:r>
          </a:p>
          <a:p>
            <a:pPr marL="617220" lvl="1" indent="-342900">
              <a:lnSpc>
                <a:spcPct val="90000"/>
              </a:lnSpc>
              <a:buAutoNum type="arabicPeriod"/>
            </a:pPr>
            <a:r>
              <a:rPr lang="en-US" sz="1600" dirty="0">
                <a:latin typeface="Arial" panose="020B0604020202020204" pitchFamily="34" charset="0"/>
                <a:cs typeface="Arial" panose="020B0604020202020204" pitchFamily="34" charset="0"/>
              </a:rPr>
              <a:t>Brodifacoum and 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generation “super </a:t>
            </a:r>
            <a:r>
              <a:rPr lang="en-US" sz="1600" dirty="0" err="1">
                <a:latin typeface="Arial" panose="020B0604020202020204" pitchFamily="34" charset="0"/>
                <a:cs typeface="Arial" panose="020B0604020202020204" pitchFamily="34" charset="0"/>
              </a:rPr>
              <a:t>warfarins</a:t>
            </a:r>
            <a:r>
              <a:rPr lang="en-US" sz="1600" dirty="0">
                <a:latin typeface="Arial" panose="020B0604020202020204" pitchFamily="34" charset="0"/>
                <a:cs typeface="Arial" panose="020B0604020202020204" pitchFamily="34" charset="0"/>
              </a:rPr>
              <a:t>”:  3-4 weeks</a:t>
            </a:r>
          </a:p>
          <a:p>
            <a:pPr marL="274320" lvl="1" indent="0">
              <a:lnSpc>
                <a:spcPct val="90000"/>
              </a:lnSpc>
              <a:buNone/>
            </a:pPr>
            <a:endParaRPr lang="en-US" sz="1600" dirty="0">
              <a:latin typeface="Arial" panose="020B0604020202020204" pitchFamily="34" charset="0"/>
              <a:cs typeface="Arial" panose="020B0604020202020204" pitchFamily="34" charset="0"/>
            </a:endParaRPr>
          </a:p>
          <a:p>
            <a:pPr marL="274320" lvl="1" indent="0">
              <a:lnSpc>
                <a:spcPct val="90000"/>
              </a:lnSpc>
              <a:buNone/>
            </a:pPr>
            <a:r>
              <a:rPr lang="en-US" sz="1600" dirty="0">
                <a:latin typeface="Arial" panose="020B0604020202020204" pitchFamily="34" charset="0"/>
                <a:cs typeface="Arial" panose="020B0604020202020204" pitchFamily="34" charset="0"/>
              </a:rPr>
              <a:t>Usually occurs from ingesting rodenticide</a:t>
            </a:r>
          </a:p>
          <a:p>
            <a:pPr marL="274320" lvl="1" indent="0">
              <a:lnSpc>
                <a:spcPct val="90000"/>
              </a:lnSpc>
              <a:buNone/>
            </a:pPr>
            <a:r>
              <a:rPr lang="en-US" sz="1600" dirty="0">
                <a:latin typeface="Arial" panose="020B0604020202020204" pitchFamily="34" charset="0"/>
                <a:cs typeface="Arial" panose="020B0604020202020204" pitchFamily="34" charset="0"/>
              </a:rPr>
              <a:t>Transdermal exposure has been reported in humans, not in animals</a:t>
            </a:r>
          </a:p>
          <a:p>
            <a:pPr marL="274320" lvl="1" indent="0">
              <a:lnSpc>
                <a:spcPct val="90000"/>
              </a:lnSpc>
              <a:buNone/>
            </a:pPr>
            <a:r>
              <a:rPr lang="en-US" sz="1600" dirty="0">
                <a:latin typeface="Arial" panose="020B0604020202020204" pitchFamily="34" charset="0"/>
                <a:cs typeface="Arial" panose="020B0604020202020204" pitchFamily="34" charset="0"/>
              </a:rPr>
              <a:t>Secondary or relay toxicosis is possible in animals that regularly consume poisoned rodents but ingestion of a single poisoned rodent is a low risk for toxicosis</a:t>
            </a:r>
          </a:p>
        </p:txBody>
      </p:sp>
      <p:pic>
        <p:nvPicPr>
          <p:cNvPr id="7" name="Picture 6" descr="A picture containing drawing&#10;&#10;Description automatically generated">
            <a:extLst>
              <a:ext uri="{FF2B5EF4-FFF2-40B4-BE49-F238E27FC236}">
                <a16:creationId xmlns:a16="http://schemas.microsoft.com/office/drawing/2014/main" id="{40A19455-C1EF-417F-91B5-E2C3CB55A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713" y="2455684"/>
            <a:ext cx="2172639" cy="1434352"/>
          </a:xfrm>
          <a:prstGeom prst="rect">
            <a:avLst/>
          </a:prstGeom>
        </p:spPr>
      </p:pic>
      <p:pic>
        <p:nvPicPr>
          <p:cNvPr id="6" name="Picture 5" descr="A rodent looking at the camera&#10;&#10;Description automatically generated">
            <a:extLst>
              <a:ext uri="{FF2B5EF4-FFF2-40B4-BE49-F238E27FC236}">
                <a16:creationId xmlns:a16="http://schemas.microsoft.com/office/drawing/2014/main" id="{E1AAE48D-5F86-454D-BCCD-E10F2C7A2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39" y="3981299"/>
            <a:ext cx="3219173" cy="2043216"/>
          </a:xfrm>
          <a:prstGeom prst="rect">
            <a:avLst/>
          </a:prstGeom>
        </p:spPr>
      </p:pic>
    </p:spTree>
    <p:extLst>
      <p:ext uri="{BB962C8B-B14F-4D97-AF65-F5344CB8AC3E}">
        <p14:creationId xmlns:p14="http://schemas.microsoft.com/office/powerpoint/2010/main" val="3716013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3A0FD3C3-0521-4A51-84A8-AAA0CBFED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30221"/>
            <a:ext cx="6164067" cy="4222509"/>
          </a:xfrm>
          <a:prstGeom prst="rect">
            <a:avLst/>
          </a:prstGeom>
        </p:spPr>
      </p:pic>
      <p:sp>
        <p:nvSpPr>
          <p:cNvPr id="12" name="Rectangle 1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2135D-929F-4D5B-A3BF-29B6AE181D20}"/>
              </a:ext>
            </a:extLst>
          </p:cNvPr>
          <p:cNvSpPr>
            <a:spLocks noGrp="1"/>
          </p:cNvSpPr>
          <p:nvPr>
            <p:ph type="title"/>
          </p:nvPr>
        </p:nvSpPr>
        <p:spPr>
          <a:xfrm>
            <a:off x="7064082" y="429088"/>
            <a:ext cx="4472921" cy="1643928"/>
          </a:xfrm>
        </p:spPr>
        <p:txBody>
          <a:bodyPr>
            <a:normAutofit/>
          </a:bodyPr>
          <a:lstStyle/>
          <a:p>
            <a:r>
              <a:rPr lang="en-US" sz="4400" dirty="0">
                <a:latin typeface="Arial" panose="020B0604020202020204" pitchFamily="34" charset="0"/>
                <a:cs typeface="Arial" panose="020B0604020202020204" pitchFamily="34" charset="0"/>
              </a:rPr>
              <a:t>TOXIC DOSE</a:t>
            </a:r>
          </a:p>
        </p:txBody>
      </p:sp>
      <p:sp>
        <p:nvSpPr>
          <p:cNvPr id="3" name="Content Placeholder 2">
            <a:extLst>
              <a:ext uri="{FF2B5EF4-FFF2-40B4-BE49-F238E27FC236}">
                <a16:creationId xmlns:a16="http://schemas.microsoft.com/office/drawing/2014/main" id="{0D0B9BA4-6503-4F4D-8562-5539971313D5}"/>
              </a:ext>
            </a:extLst>
          </p:cNvPr>
          <p:cNvSpPr>
            <a:spLocks noGrp="1"/>
          </p:cNvSpPr>
          <p:nvPr>
            <p:ph idx="1"/>
          </p:nvPr>
        </p:nvSpPr>
        <p:spPr>
          <a:xfrm>
            <a:off x="7064082" y="1811046"/>
            <a:ext cx="4472922" cy="4223994"/>
          </a:xfrm>
        </p:spPr>
        <p:txBody>
          <a:bodyPr>
            <a:normAutofit/>
          </a:bodyPr>
          <a:lstStyle/>
          <a:p>
            <a:r>
              <a:rPr lang="en-US" sz="1800" dirty="0">
                <a:latin typeface="Arial" panose="020B0604020202020204" pitchFamily="34" charset="0"/>
                <a:cs typeface="Arial" panose="020B0604020202020204" pitchFamily="34" charset="0"/>
              </a:rPr>
              <a:t>First generation anticoagulants- doses exceeding 0.5mg/kg</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All other anticoagulants- doses exceeding 0.02 mg/kg</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Animals with pre-existing liver disease or bleeding disorders may be at increased risk and shorter onset of clinical signs</a:t>
            </a:r>
          </a:p>
          <a:p>
            <a:pPr marL="0" indent="0">
              <a:buNone/>
            </a:pPr>
            <a:endParaRPr lang="en-US" dirty="0">
              <a:latin typeface="Arial" panose="020B0604020202020204" pitchFamily="34" charset="0"/>
              <a:cs typeface="Arial" panose="020B0604020202020204" pitchFamily="34" charset="0"/>
            </a:endParaRPr>
          </a:p>
          <a:p>
            <a:endParaRPr lang="en-US" dirty="0"/>
          </a:p>
        </p:txBody>
      </p:sp>
      <p:pic>
        <p:nvPicPr>
          <p:cNvPr id="7" name="Picture 6" descr="A picture containing room, drawing&#10;&#10;Description automatically generated">
            <a:extLst>
              <a:ext uri="{FF2B5EF4-FFF2-40B4-BE49-F238E27FC236}">
                <a16:creationId xmlns:a16="http://schemas.microsoft.com/office/drawing/2014/main" id="{ADB9195F-AD9E-4BA2-B5B0-85DB5060C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5120"/>
            <a:ext cx="1114947" cy="1114947"/>
          </a:xfrm>
          <a:prstGeom prst="rect">
            <a:avLst/>
          </a:prstGeom>
        </p:spPr>
      </p:pic>
    </p:spTree>
    <p:extLst>
      <p:ext uri="{BB962C8B-B14F-4D97-AF65-F5344CB8AC3E}">
        <p14:creationId xmlns:p14="http://schemas.microsoft.com/office/powerpoint/2010/main" val="2947839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359C4A9-5E60-471C-830B-8875C59BA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23BFAB-D9E7-42FB-88CA-21BF19F39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6796" y="237744"/>
            <a:ext cx="53805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85D7AE96-093D-45DC-8519-AD795CD80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2560" y="374904"/>
            <a:ext cx="5117584"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DEFC414-BED2-4309-991B-5FAC929B5F34}"/>
              </a:ext>
            </a:extLst>
          </p:cNvPr>
          <p:cNvSpPr>
            <a:spLocks noGrp="1"/>
          </p:cNvSpPr>
          <p:nvPr>
            <p:ph type="title"/>
          </p:nvPr>
        </p:nvSpPr>
        <p:spPr>
          <a:xfrm>
            <a:off x="6925426" y="531845"/>
            <a:ext cx="4756062" cy="466531"/>
          </a:xfrm>
        </p:spPr>
        <p:txBody>
          <a:bodyPr>
            <a:normAutofit fontScale="90000"/>
          </a:bodyPr>
          <a:lstStyle/>
          <a:p>
            <a:r>
              <a:rPr lang="en-US" sz="4400" dirty="0">
                <a:latin typeface="Arial" panose="020B0604020202020204" pitchFamily="34" charset="0"/>
                <a:cs typeface="Arial" panose="020B0604020202020204" pitchFamily="34" charset="0"/>
              </a:rPr>
              <a:t>CLINICAL SIGNS</a:t>
            </a:r>
          </a:p>
        </p:txBody>
      </p:sp>
      <p:pic>
        <p:nvPicPr>
          <p:cNvPr id="7" name="Picture 6" descr="A close up of some grass&#10;&#10;Description automatically generated">
            <a:extLst>
              <a:ext uri="{FF2B5EF4-FFF2-40B4-BE49-F238E27FC236}">
                <a16:creationId xmlns:a16="http://schemas.microsoft.com/office/drawing/2014/main" id="{E8511EA6-10B6-45D2-BEC6-2C4B6C31F837}"/>
              </a:ext>
            </a:extLst>
          </p:cNvPr>
          <p:cNvPicPr>
            <a:picLocks noChangeAspect="1"/>
          </p:cNvPicPr>
          <p:nvPr/>
        </p:nvPicPr>
        <p:blipFill rotWithShape="1">
          <a:blip r:embed="rId2">
            <a:extLst>
              <a:ext uri="{28A0092B-C50C-407E-A947-70E740481C1C}">
                <a14:useLocalDpi xmlns:a14="http://schemas.microsoft.com/office/drawing/2010/main" val="0"/>
              </a:ext>
            </a:extLst>
          </a:blip>
          <a:srcRect l="25651" r="8723" b="-4"/>
          <a:stretch/>
        </p:blipFill>
        <p:spPr>
          <a:xfrm>
            <a:off x="3719534" y="229025"/>
            <a:ext cx="2695380" cy="2484964"/>
          </a:xfrm>
          <a:prstGeom prst="rect">
            <a:avLst/>
          </a:prstGeom>
        </p:spPr>
      </p:pic>
      <p:pic>
        <p:nvPicPr>
          <p:cNvPr id="11" name="Picture 10" descr="A close up of a bowl&#10;&#10;Description automatically generated">
            <a:extLst>
              <a:ext uri="{FF2B5EF4-FFF2-40B4-BE49-F238E27FC236}">
                <a16:creationId xmlns:a16="http://schemas.microsoft.com/office/drawing/2014/main" id="{5A321E37-5D7C-4366-9EA6-ECD8217D1BE9}"/>
              </a:ext>
            </a:extLst>
          </p:cNvPr>
          <p:cNvPicPr>
            <a:picLocks noChangeAspect="1"/>
          </p:cNvPicPr>
          <p:nvPr/>
        </p:nvPicPr>
        <p:blipFill rotWithShape="1">
          <a:blip r:embed="rId3">
            <a:extLst>
              <a:ext uri="{28A0092B-C50C-407E-A947-70E740481C1C}">
                <a14:useLocalDpi xmlns:a14="http://schemas.microsoft.com/office/drawing/2010/main" val="0"/>
              </a:ext>
            </a:extLst>
          </a:blip>
          <a:srcRect r="536" b="1"/>
          <a:stretch/>
        </p:blipFill>
        <p:spPr>
          <a:xfrm>
            <a:off x="103229" y="4154697"/>
            <a:ext cx="3454423" cy="2470041"/>
          </a:xfrm>
          <a:prstGeom prst="rect">
            <a:avLst/>
          </a:prstGeom>
        </p:spPr>
      </p:pic>
      <p:pic>
        <p:nvPicPr>
          <p:cNvPr id="5" name="Picture 4" descr="A close up of a dog face&#10;&#10;Description automatically generated">
            <a:extLst>
              <a:ext uri="{FF2B5EF4-FFF2-40B4-BE49-F238E27FC236}">
                <a16:creationId xmlns:a16="http://schemas.microsoft.com/office/drawing/2014/main" id="{686FE49E-A842-4FB2-8C85-1FF36BCE3E36}"/>
              </a:ext>
            </a:extLst>
          </p:cNvPr>
          <p:cNvPicPr>
            <a:picLocks noChangeAspect="1"/>
          </p:cNvPicPr>
          <p:nvPr/>
        </p:nvPicPr>
        <p:blipFill rotWithShape="1">
          <a:blip r:embed="rId4">
            <a:extLst>
              <a:ext uri="{28A0092B-C50C-407E-A947-70E740481C1C}">
                <a14:useLocalDpi xmlns:a14="http://schemas.microsoft.com/office/drawing/2010/main" val="0"/>
              </a:ext>
            </a:extLst>
          </a:blip>
          <a:srcRect t="290" r="1" b="1790"/>
          <a:stretch/>
        </p:blipFill>
        <p:spPr>
          <a:xfrm>
            <a:off x="3719534" y="2874856"/>
            <a:ext cx="2695380" cy="3749878"/>
          </a:xfrm>
          <a:prstGeom prst="rect">
            <a:avLst/>
          </a:prstGeom>
        </p:spPr>
      </p:pic>
      <p:sp>
        <p:nvSpPr>
          <p:cNvPr id="3" name="Content Placeholder 2">
            <a:extLst>
              <a:ext uri="{FF2B5EF4-FFF2-40B4-BE49-F238E27FC236}">
                <a16:creationId xmlns:a16="http://schemas.microsoft.com/office/drawing/2014/main" id="{F93A1293-CF5D-450C-B669-2B8DBE9426D5}"/>
              </a:ext>
            </a:extLst>
          </p:cNvPr>
          <p:cNvSpPr>
            <a:spLocks noGrp="1"/>
          </p:cNvSpPr>
          <p:nvPr>
            <p:ph idx="1"/>
          </p:nvPr>
        </p:nvSpPr>
        <p:spPr>
          <a:xfrm>
            <a:off x="7066996" y="1135536"/>
            <a:ext cx="4472922" cy="5347560"/>
          </a:xfrm>
        </p:spPr>
        <p:txBody>
          <a:bodyPr>
            <a:normAutofit fontScale="70000" lnSpcReduction="20000"/>
          </a:bodyPr>
          <a:lstStyle/>
          <a:p>
            <a:pPr>
              <a:lnSpc>
                <a:spcPct val="90000"/>
              </a:lnSpc>
            </a:pPr>
            <a:r>
              <a:rPr lang="en-US" sz="2200" dirty="0">
                <a:latin typeface="Arial" panose="020B0604020202020204" pitchFamily="34" charset="0"/>
                <a:cs typeface="Arial" panose="020B0604020202020204" pitchFamily="34" charset="0"/>
              </a:rPr>
              <a:t>Vary depending on location and severity of hemorrhage</a:t>
            </a:r>
          </a:p>
          <a:p>
            <a:pPr>
              <a:lnSpc>
                <a:spcPct val="90000"/>
              </a:lnSpc>
            </a:pPr>
            <a:r>
              <a:rPr lang="en-US" sz="2200" dirty="0">
                <a:latin typeface="Arial" panose="020B0604020202020204" pitchFamily="34" charset="0"/>
                <a:cs typeface="Arial" panose="020B0604020202020204" pitchFamily="34" charset="0"/>
              </a:rPr>
              <a:t>Common signs:</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Epistaxis- bloody nose</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Coughing</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Dyspnea- respiratory distress</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Weakness</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Pallor- pale gums</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Exercise intolerance</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Melena- black stool</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Hematochezia- bloody stool</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Lameness</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Hematuria- bloody urine</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Paresis/paralysis</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Seizures</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Ecchymoses/</a:t>
            </a:r>
            <a:r>
              <a:rPr lang="en-US" sz="2200" dirty="0" err="1">
                <a:latin typeface="Arial" panose="020B0604020202020204" pitchFamily="34" charset="0"/>
                <a:cs typeface="Arial" panose="020B0604020202020204" pitchFamily="34" charset="0"/>
              </a:rPr>
              <a:t>petechiation</a:t>
            </a:r>
            <a:endParaRPr lang="en-US" sz="2200" dirty="0">
              <a:latin typeface="Arial" panose="020B0604020202020204" pitchFamily="34" charset="0"/>
              <a:cs typeface="Arial" panose="020B0604020202020204" pitchFamily="34" charset="0"/>
            </a:endParaRP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Upper airway obstruction</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Subcutaneous swelling- swelling under the skin</a:t>
            </a:r>
          </a:p>
          <a:p>
            <a:pPr marL="617220" lvl="1" indent="-342900">
              <a:lnSpc>
                <a:spcPct val="90000"/>
              </a:lnSpc>
              <a:buAutoNum type="arabicPeriod"/>
            </a:pPr>
            <a:r>
              <a:rPr lang="en-US" sz="2200" dirty="0" err="1">
                <a:latin typeface="Arial" panose="020B0604020202020204" pitchFamily="34" charset="0"/>
                <a:cs typeface="Arial" panose="020B0604020202020204" pitchFamily="34" charset="0"/>
              </a:rPr>
              <a:t>Hyphema</a:t>
            </a:r>
            <a:r>
              <a:rPr lang="en-US" sz="2200" dirty="0">
                <a:latin typeface="Arial" panose="020B0604020202020204" pitchFamily="34" charset="0"/>
                <a:cs typeface="Arial" panose="020B0604020202020204" pitchFamily="34" charset="0"/>
              </a:rPr>
              <a:t>- blood inside of the eye</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Exophthalmos- bulging of the eye</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Abortion</a:t>
            </a:r>
          </a:p>
          <a:p>
            <a:pPr marL="617220" lvl="1" indent="-342900">
              <a:lnSpc>
                <a:spcPct val="90000"/>
              </a:lnSpc>
              <a:buAutoNum type="arabicPeriod"/>
            </a:pPr>
            <a:r>
              <a:rPr lang="en-US" sz="2200" dirty="0">
                <a:latin typeface="Arial" panose="020B0604020202020204" pitchFamily="34" charset="0"/>
                <a:cs typeface="Arial" panose="020B0604020202020204" pitchFamily="34" charset="0"/>
              </a:rPr>
              <a:t>Bowel Movements can be discolored due to presence of dyes in rodenticide</a:t>
            </a:r>
          </a:p>
          <a:p>
            <a:pPr>
              <a:lnSpc>
                <a:spcPct val="90000"/>
              </a:lnSpc>
            </a:pPr>
            <a:endParaRPr lang="en-US" sz="1100" dirty="0"/>
          </a:p>
        </p:txBody>
      </p:sp>
      <p:pic>
        <p:nvPicPr>
          <p:cNvPr id="13" name="Picture 12" descr="A close up of an animal&#10;&#10;Description automatically generated">
            <a:extLst>
              <a:ext uri="{FF2B5EF4-FFF2-40B4-BE49-F238E27FC236}">
                <a16:creationId xmlns:a16="http://schemas.microsoft.com/office/drawing/2014/main" id="{EC37B657-AE21-4D0C-A7EB-9FEC64CEC4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29" y="205091"/>
            <a:ext cx="3583788" cy="3716344"/>
          </a:xfrm>
          <a:prstGeom prst="rect">
            <a:avLst/>
          </a:prstGeom>
        </p:spPr>
      </p:pic>
    </p:spTree>
    <p:extLst>
      <p:ext uri="{BB962C8B-B14F-4D97-AF65-F5344CB8AC3E}">
        <p14:creationId xmlns:p14="http://schemas.microsoft.com/office/powerpoint/2010/main" val="292211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7F620DA7-5B2A-4296-8AB4-622BD1362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42595"/>
            <a:ext cx="6142359" cy="5412972"/>
          </a:xfrm>
          <a:prstGeom prst="rect">
            <a:avLst/>
          </a:prstGeom>
        </p:spPr>
      </p:pic>
      <p:sp>
        <p:nvSpPr>
          <p:cNvPr id="12" name="Rectangle 1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1122D-609A-4777-A425-1E5E38F20C07}"/>
              </a:ext>
            </a:extLst>
          </p:cNvPr>
          <p:cNvSpPr>
            <a:spLocks noGrp="1"/>
          </p:cNvSpPr>
          <p:nvPr>
            <p:ph type="title"/>
          </p:nvPr>
        </p:nvSpPr>
        <p:spPr>
          <a:xfrm>
            <a:off x="7064082" y="642594"/>
            <a:ext cx="4472921" cy="1286874"/>
          </a:xfrm>
        </p:spPr>
        <p:txBody>
          <a:bodyPr>
            <a:normAutofit fontScale="90000"/>
          </a:bodyPr>
          <a:lstStyle/>
          <a:p>
            <a:pPr algn="ctr"/>
            <a:r>
              <a:rPr lang="en-US" sz="4400" dirty="0">
                <a:latin typeface="Arial" panose="020B0604020202020204" pitchFamily="34" charset="0"/>
                <a:cs typeface="Arial" panose="020B0604020202020204" pitchFamily="34" charset="0"/>
              </a:rPr>
              <a:t>DIAGNOSTIC TESTING</a:t>
            </a:r>
          </a:p>
        </p:txBody>
      </p:sp>
      <p:sp>
        <p:nvSpPr>
          <p:cNvPr id="3" name="Content Placeholder 2">
            <a:extLst>
              <a:ext uri="{FF2B5EF4-FFF2-40B4-BE49-F238E27FC236}">
                <a16:creationId xmlns:a16="http://schemas.microsoft.com/office/drawing/2014/main" id="{8AB439E7-D65A-4DA1-8A7A-8E888C4D7FDE}"/>
              </a:ext>
            </a:extLst>
          </p:cNvPr>
          <p:cNvSpPr>
            <a:spLocks noGrp="1"/>
          </p:cNvSpPr>
          <p:nvPr>
            <p:ph idx="1"/>
          </p:nvPr>
        </p:nvSpPr>
        <p:spPr>
          <a:xfrm>
            <a:off x="7041744" y="1798441"/>
            <a:ext cx="4472922" cy="4416965"/>
          </a:xfrm>
        </p:spPr>
        <p:txBody>
          <a:bodyPr>
            <a:normAutofit lnSpcReduction="10000"/>
          </a:bodyPr>
          <a:lstStyle/>
          <a:p>
            <a:pPr>
              <a:lnSpc>
                <a:spcPct val="90000"/>
              </a:lnSpc>
            </a:pPr>
            <a:r>
              <a:rPr lang="en-US" b="1" dirty="0"/>
              <a:t>Packed cell volume/total solids</a:t>
            </a:r>
          </a:p>
          <a:p>
            <a:pPr>
              <a:lnSpc>
                <a:spcPct val="90000"/>
              </a:lnSpc>
            </a:pPr>
            <a:r>
              <a:rPr lang="en-US" b="1" dirty="0"/>
              <a:t>Complete blood count with reticulocyte count +/- pathologist review- assess anemia as well as platelet count</a:t>
            </a:r>
          </a:p>
          <a:p>
            <a:pPr>
              <a:lnSpc>
                <a:spcPct val="90000"/>
              </a:lnSpc>
            </a:pPr>
            <a:r>
              <a:rPr lang="en-US" b="1" dirty="0"/>
              <a:t>Blood chemistry- monitor damage to liver or kidneys</a:t>
            </a:r>
          </a:p>
          <a:p>
            <a:pPr>
              <a:lnSpc>
                <a:spcPct val="90000"/>
              </a:lnSpc>
            </a:pPr>
            <a:r>
              <a:rPr lang="en-US" b="1" dirty="0"/>
              <a:t>PT/PTT- clotting times</a:t>
            </a:r>
          </a:p>
          <a:p>
            <a:pPr>
              <a:lnSpc>
                <a:spcPct val="90000"/>
              </a:lnSpc>
            </a:pPr>
            <a:r>
              <a:rPr lang="en-US" b="1" dirty="0"/>
              <a:t>Blood type- in preparation for any blood product transfusions</a:t>
            </a:r>
          </a:p>
          <a:p>
            <a:pPr>
              <a:lnSpc>
                <a:spcPct val="90000"/>
              </a:lnSpc>
            </a:pPr>
            <a:r>
              <a:rPr lang="en-US" b="1" dirty="0"/>
              <a:t>Cross matching as needed- determines blood compatibility prior to transfusions</a:t>
            </a:r>
          </a:p>
          <a:p>
            <a:pPr>
              <a:lnSpc>
                <a:spcPct val="90000"/>
              </a:lnSpc>
            </a:pPr>
            <a:r>
              <a:rPr lang="en-US" b="1" dirty="0"/>
              <a:t>Continuously monitor:</a:t>
            </a:r>
          </a:p>
          <a:p>
            <a:pPr lvl="1">
              <a:lnSpc>
                <a:spcPct val="90000"/>
              </a:lnSpc>
            </a:pPr>
            <a:r>
              <a:rPr lang="en-US" sz="1500" b="1" dirty="0"/>
              <a:t>Hematocrit</a:t>
            </a:r>
          </a:p>
          <a:p>
            <a:pPr lvl="1">
              <a:lnSpc>
                <a:spcPct val="90000"/>
              </a:lnSpc>
            </a:pPr>
            <a:r>
              <a:rPr lang="en-US" sz="1500" b="1" dirty="0"/>
              <a:t>Reticulocyte count</a:t>
            </a:r>
          </a:p>
          <a:p>
            <a:pPr lvl="1">
              <a:lnSpc>
                <a:spcPct val="90000"/>
              </a:lnSpc>
            </a:pPr>
            <a:r>
              <a:rPr lang="en-US" sz="1500" b="1" dirty="0"/>
              <a:t>Respiratory rate and effort</a:t>
            </a:r>
          </a:p>
          <a:p>
            <a:pPr lvl="1">
              <a:lnSpc>
                <a:spcPct val="90000"/>
              </a:lnSpc>
            </a:pPr>
            <a:r>
              <a:rPr lang="en-US" sz="1500" b="1" dirty="0"/>
              <a:t>Neurologic and orthopedic exams- R/O cerebral and joint hemorrhage</a:t>
            </a:r>
          </a:p>
          <a:p>
            <a:pPr lvl="1">
              <a:lnSpc>
                <a:spcPct val="90000"/>
              </a:lnSpc>
            </a:pPr>
            <a:endParaRPr lang="en-US" sz="1500" b="1" dirty="0"/>
          </a:p>
          <a:p>
            <a:pPr lvl="1">
              <a:lnSpc>
                <a:spcPct val="90000"/>
              </a:lnSpc>
            </a:pPr>
            <a:endParaRPr lang="en-US" sz="1500" b="1" dirty="0"/>
          </a:p>
          <a:p>
            <a:pPr>
              <a:lnSpc>
                <a:spcPct val="90000"/>
              </a:lnSpc>
            </a:pPr>
            <a:endParaRPr lang="en-US" dirty="0"/>
          </a:p>
        </p:txBody>
      </p:sp>
    </p:spTree>
    <p:extLst>
      <p:ext uri="{BB962C8B-B14F-4D97-AF65-F5344CB8AC3E}">
        <p14:creationId xmlns:p14="http://schemas.microsoft.com/office/powerpoint/2010/main" val="161947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89E2-23D8-4B0D-B475-D735D915F796}"/>
              </a:ext>
            </a:extLst>
          </p:cNvPr>
          <p:cNvSpPr>
            <a:spLocks noGrp="1"/>
          </p:cNvSpPr>
          <p:nvPr>
            <p:ph type="title"/>
          </p:nvPr>
        </p:nvSpPr>
        <p:spPr>
          <a:xfrm>
            <a:off x="1066800" y="507534"/>
            <a:ext cx="10058400" cy="456364"/>
          </a:xfrm>
        </p:spPr>
        <p:txBody>
          <a:bodyPr>
            <a:normAutofit fontScale="90000"/>
          </a:bodyPr>
          <a:lstStyle/>
          <a:p>
            <a:pPr algn="ctr"/>
            <a:r>
              <a:rPr lang="en-US" dirty="0">
                <a:latin typeface="Arial" panose="020B0604020202020204" pitchFamily="34" charset="0"/>
                <a:cs typeface="Arial" panose="020B0604020202020204" pitchFamily="34" charset="0"/>
              </a:rPr>
              <a:t>TREATMENTS</a:t>
            </a:r>
          </a:p>
        </p:txBody>
      </p:sp>
      <p:sp>
        <p:nvSpPr>
          <p:cNvPr id="3" name="Content Placeholder 2">
            <a:extLst>
              <a:ext uri="{FF2B5EF4-FFF2-40B4-BE49-F238E27FC236}">
                <a16:creationId xmlns:a16="http://schemas.microsoft.com/office/drawing/2014/main" id="{A299388A-4506-4AB1-B1D7-D198E5E4EFD2}"/>
              </a:ext>
            </a:extLst>
          </p:cNvPr>
          <p:cNvSpPr>
            <a:spLocks noGrp="1"/>
          </p:cNvSpPr>
          <p:nvPr>
            <p:ph idx="1"/>
          </p:nvPr>
        </p:nvSpPr>
        <p:spPr>
          <a:xfrm>
            <a:off x="479571" y="883356"/>
            <a:ext cx="4886591" cy="5618111"/>
          </a:xfrm>
        </p:spPr>
        <p:txBody>
          <a:bodyPr>
            <a:normAutofit/>
          </a:bodyPr>
          <a:lstStyle/>
          <a:p>
            <a:r>
              <a:rPr lang="en-US" b="1" dirty="0">
                <a:latin typeface="Arial" panose="020B0604020202020204" pitchFamily="34" charset="0"/>
                <a:cs typeface="Arial" panose="020B0604020202020204" pitchFamily="34" charset="0"/>
              </a:rPr>
              <a:t>IMMEDIATE TREATMENT</a:t>
            </a:r>
          </a:p>
          <a:p>
            <a:pPr marL="617220" lvl="1" indent="-342900">
              <a:buAutoNum type="arabicPeriod"/>
            </a:pPr>
            <a:r>
              <a:rPr lang="en-US" sz="1800" dirty="0">
                <a:latin typeface="Arial" panose="020B0604020202020204" pitchFamily="34" charset="0"/>
                <a:cs typeface="Arial" panose="020B0604020202020204" pitchFamily="34" charset="0"/>
              </a:rPr>
              <a:t>Stabilize life threatening signs</a:t>
            </a:r>
          </a:p>
          <a:p>
            <a:pPr marL="548640" lvl="2" indent="0">
              <a:buNone/>
            </a:pPr>
            <a:r>
              <a:rPr lang="en-US" sz="1600" dirty="0">
                <a:latin typeface="Arial" panose="020B0604020202020204" pitchFamily="34" charset="0"/>
                <a:cs typeface="Arial" panose="020B0604020202020204" pitchFamily="34" charset="0"/>
              </a:rPr>
              <a:t>A.  </a:t>
            </a:r>
            <a:r>
              <a:rPr lang="en-US" sz="1600" dirty="0" err="1">
                <a:latin typeface="Arial" panose="020B0604020202020204" pitchFamily="34" charset="0"/>
                <a:cs typeface="Arial" panose="020B0604020202020204" pitchFamily="34" charset="0"/>
              </a:rPr>
              <a:t>Thoracocentesis</a:t>
            </a:r>
            <a:r>
              <a:rPr lang="en-US" sz="1600" dirty="0">
                <a:latin typeface="Arial" panose="020B0604020202020204" pitchFamily="34" charset="0"/>
                <a:cs typeface="Arial" panose="020B0604020202020204" pitchFamily="34" charset="0"/>
              </a:rPr>
              <a:t> if pleural effusion</a:t>
            </a:r>
          </a:p>
          <a:p>
            <a:pPr marL="548640" lvl="2" indent="0">
              <a:buNone/>
            </a:pPr>
            <a:r>
              <a:rPr lang="en-US" sz="1600" dirty="0">
                <a:latin typeface="Arial" panose="020B0604020202020204" pitchFamily="34" charset="0"/>
                <a:cs typeface="Arial" panose="020B0604020202020204" pitchFamily="34" charset="0"/>
              </a:rPr>
              <a:t>B.  Oxygen therapy PRN</a:t>
            </a:r>
          </a:p>
          <a:p>
            <a:pPr marL="548640" lvl="2" indent="0">
              <a:buNone/>
            </a:pPr>
            <a:r>
              <a:rPr lang="en-US" sz="1600" dirty="0">
                <a:latin typeface="Arial" panose="020B0604020202020204" pitchFamily="34" charset="0"/>
                <a:cs typeface="Arial" panose="020B0604020202020204" pitchFamily="34" charset="0"/>
              </a:rPr>
              <a:t>C.  Anti-</a:t>
            </a:r>
            <a:r>
              <a:rPr lang="en-US" sz="1600" dirty="0" err="1">
                <a:latin typeface="Arial" panose="020B0604020202020204" pitchFamily="34" charset="0"/>
                <a:cs typeface="Arial" panose="020B0604020202020204" pitchFamily="34" charset="0"/>
              </a:rPr>
              <a:t>convulsants</a:t>
            </a:r>
            <a:r>
              <a:rPr lang="en-US" sz="1600" dirty="0">
                <a:latin typeface="Arial" panose="020B0604020202020204" pitchFamily="34" charset="0"/>
                <a:cs typeface="Arial" panose="020B0604020202020204" pitchFamily="34" charset="0"/>
              </a:rPr>
              <a:t> PRN</a:t>
            </a:r>
          </a:p>
          <a:p>
            <a:pPr marL="617220" lvl="1" indent="-342900">
              <a:buAutoNum type="arabicPeriod"/>
            </a:pPr>
            <a:r>
              <a:rPr lang="en-US" sz="1800" dirty="0">
                <a:latin typeface="Arial" panose="020B0604020202020204" pitchFamily="34" charset="0"/>
                <a:cs typeface="Arial" panose="020B0604020202020204" pitchFamily="34" charset="0"/>
              </a:rPr>
              <a:t>If recent ingestion (within 4 hours), decontaminate with emesis</a:t>
            </a:r>
          </a:p>
          <a:p>
            <a:pPr marL="617220" lvl="1" indent="-342900">
              <a:buAutoNum type="arabicPeriod"/>
            </a:pPr>
            <a:r>
              <a:rPr lang="en-US" sz="1800" dirty="0">
                <a:latin typeface="Arial" panose="020B0604020202020204" pitchFamily="34" charset="0"/>
                <a:cs typeface="Arial" panose="020B0604020202020204" pitchFamily="34" charset="0"/>
              </a:rPr>
              <a:t>Activated Charcoal after emesis</a:t>
            </a:r>
          </a:p>
          <a:p>
            <a:pPr marL="617220" lvl="1" indent="-342900">
              <a:buAutoNum type="arabicPeriod"/>
            </a:pPr>
            <a:r>
              <a:rPr lang="en-US" sz="1800" dirty="0">
                <a:latin typeface="Arial" panose="020B0604020202020204" pitchFamily="34" charset="0"/>
                <a:cs typeface="Arial" panose="020B0604020202020204" pitchFamily="34" charset="0"/>
              </a:rPr>
              <a:t>If acute hemorrhage on presentation- TOO LATE for decontamination</a:t>
            </a:r>
          </a:p>
          <a:p>
            <a:pPr marL="617220" lvl="1" indent="-342900">
              <a:buAutoNum type="arabicPeriod"/>
            </a:pPr>
            <a:r>
              <a:rPr lang="en-US" sz="1800" dirty="0">
                <a:latin typeface="Arial" panose="020B0604020202020204" pitchFamily="34" charset="0"/>
                <a:cs typeface="Arial" panose="020B0604020202020204" pitchFamily="34" charset="0"/>
              </a:rPr>
              <a:t>Provide blood replacement products as needed</a:t>
            </a:r>
          </a:p>
          <a:p>
            <a:pPr marL="891540" lvl="2" indent="-342900">
              <a:buAutoNum type="alphaUcPeriod"/>
            </a:pPr>
            <a:r>
              <a:rPr lang="en-US" sz="1600" dirty="0">
                <a:latin typeface="Arial" panose="020B0604020202020204" pitchFamily="34" charset="0"/>
                <a:cs typeface="Arial" panose="020B0604020202020204" pitchFamily="34" charset="0"/>
              </a:rPr>
              <a:t>Whole blood 10-20 mL/kg IV</a:t>
            </a:r>
          </a:p>
          <a:p>
            <a:pPr marL="891540" lvl="2" indent="-342900">
              <a:buAutoNum type="alphaUcPeriod"/>
            </a:pPr>
            <a:r>
              <a:rPr lang="en-US" sz="1600" dirty="0">
                <a:latin typeface="Arial" panose="020B0604020202020204" pitchFamily="34" charset="0"/>
                <a:cs typeface="Arial" panose="020B0604020202020204" pitchFamily="34" charset="0"/>
              </a:rPr>
              <a:t>Coagulation factors by using Fresh Frozen Plasma or Frozen Plasma</a:t>
            </a:r>
            <a:endParaRPr lang="en-US" sz="1600" dirty="0"/>
          </a:p>
          <a:p>
            <a:endParaRPr lang="en-US" dirty="0"/>
          </a:p>
        </p:txBody>
      </p:sp>
      <p:pic>
        <p:nvPicPr>
          <p:cNvPr id="5" name="Picture 4" descr="A dog sitting on a table&#10;&#10;Description automatically generated">
            <a:extLst>
              <a:ext uri="{FF2B5EF4-FFF2-40B4-BE49-F238E27FC236}">
                <a16:creationId xmlns:a16="http://schemas.microsoft.com/office/drawing/2014/main" id="{F5480D3C-541D-47C3-AC22-8C50BE0AB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3803" y="1039864"/>
            <a:ext cx="3787067" cy="526223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72E1C34E-8194-4528-98B6-6A12925EB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771" y="1039864"/>
            <a:ext cx="1905000" cy="2647049"/>
          </a:xfrm>
          <a:prstGeom prst="rect">
            <a:avLst/>
          </a:prstGeom>
        </p:spPr>
      </p:pic>
      <p:pic>
        <p:nvPicPr>
          <p:cNvPr id="9" name="Picture 8" descr="A picture containing container, glass, filled, plastic&#10;&#10;Description automatically generated">
            <a:extLst>
              <a:ext uri="{FF2B5EF4-FFF2-40B4-BE49-F238E27FC236}">
                <a16:creationId xmlns:a16="http://schemas.microsoft.com/office/drawing/2014/main" id="{12042BB2-5ED2-4C19-88F2-1450F8D78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771" y="3762879"/>
            <a:ext cx="1905000" cy="2647050"/>
          </a:xfrm>
          <a:prstGeom prst="rect">
            <a:avLst/>
          </a:prstGeom>
        </p:spPr>
      </p:pic>
    </p:spTree>
    <p:extLst>
      <p:ext uri="{BB962C8B-B14F-4D97-AF65-F5344CB8AC3E}">
        <p14:creationId xmlns:p14="http://schemas.microsoft.com/office/powerpoint/2010/main" val="3581612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0D175-5C52-4FC2-917B-C43C8D350448}"/>
              </a:ext>
            </a:extLst>
          </p:cNvPr>
          <p:cNvSpPr txBox="1"/>
          <p:nvPr/>
        </p:nvSpPr>
        <p:spPr>
          <a:xfrm>
            <a:off x="2818702" y="452751"/>
            <a:ext cx="5461233"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TREATMENTS (CONT)</a:t>
            </a:r>
          </a:p>
        </p:txBody>
      </p:sp>
      <p:sp>
        <p:nvSpPr>
          <p:cNvPr id="3" name="Rectangle 2">
            <a:extLst>
              <a:ext uri="{FF2B5EF4-FFF2-40B4-BE49-F238E27FC236}">
                <a16:creationId xmlns:a16="http://schemas.microsoft.com/office/drawing/2014/main" id="{2BE13C5A-7546-4CB7-93C9-7A9D657779AB}"/>
              </a:ext>
            </a:extLst>
          </p:cNvPr>
          <p:cNvSpPr/>
          <p:nvPr/>
        </p:nvSpPr>
        <p:spPr>
          <a:xfrm>
            <a:off x="480968" y="939691"/>
            <a:ext cx="7949967" cy="5632311"/>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SPECIFIC TREATMENT</a:t>
            </a:r>
          </a:p>
          <a:p>
            <a:pPr marL="617220" lvl="1" indent="-342900">
              <a:buAutoNum type="arabicPeriod"/>
            </a:pPr>
            <a:r>
              <a:rPr lang="en-US" dirty="0">
                <a:latin typeface="Arial" panose="020B0604020202020204" pitchFamily="34" charset="0"/>
                <a:cs typeface="Arial" panose="020B0604020202020204" pitchFamily="34" charset="0"/>
              </a:rPr>
              <a:t>Initiate Vitamin K1 therapy</a:t>
            </a:r>
          </a:p>
          <a:p>
            <a:pPr marL="891540" lvl="2" indent="-342900">
              <a:buAutoNum type="arabicPeriod"/>
            </a:pPr>
            <a:r>
              <a:rPr lang="en-US" dirty="0">
                <a:latin typeface="Arial" panose="020B0604020202020204" pitchFamily="34" charset="0"/>
                <a:cs typeface="Arial" panose="020B0604020202020204" pitchFamily="34" charset="0"/>
              </a:rPr>
              <a:t>Dose 3-5 mg/kg PO, SC SID or divided BID</a:t>
            </a:r>
          </a:p>
          <a:p>
            <a:pPr marL="891540" lvl="2" indent="-342900">
              <a:buAutoNum type="arabicPeriod"/>
            </a:pPr>
            <a:r>
              <a:rPr lang="en-US" dirty="0">
                <a:latin typeface="Arial" panose="020B0604020202020204" pitchFamily="34" charset="0"/>
                <a:cs typeface="Arial" panose="020B0604020202020204" pitchFamily="34" charset="0"/>
              </a:rPr>
              <a:t>Oral administration &gt; injectable – fat soluble vitamin, injection can cause allergic reaction/hematoma, and Vitamin K1 is directly delivered to the liver via the portal vein </a:t>
            </a:r>
          </a:p>
          <a:p>
            <a:pPr marL="891540" lvl="2" indent="-342900">
              <a:buAutoNum type="arabicPeriod"/>
            </a:pPr>
            <a:r>
              <a:rPr lang="en-US" dirty="0">
                <a:latin typeface="Arial" panose="020B0604020202020204" pitchFamily="34" charset="0"/>
                <a:cs typeface="Arial" panose="020B0604020202020204" pitchFamily="34" charset="0"/>
              </a:rPr>
              <a:t>Food enhances absorption</a:t>
            </a:r>
          </a:p>
          <a:p>
            <a:pPr marL="891540" lvl="2" indent="-342900">
              <a:buAutoNum type="arabicPeriod"/>
            </a:pPr>
            <a:r>
              <a:rPr lang="en-US" dirty="0">
                <a:latin typeface="Arial" panose="020B0604020202020204" pitchFamily="34" charset="0"/>
                <a:cs typeface="Arial" panose="020B0604020202020204" pitchFamily="34" charset="0"/>
              </a:rPr>
              <a:t>Can use injectable formulation orally in small animals (nursing pups, rodents, birds)</a:t>
            </a:r>
          </a:p>
          <a:p>
            <a:pPr marL="891540" lvl="2" indent="-342900">
              <a:buAutoNum type="arabicPeriod"/>
            </a:pPr>
            <a:r>
              <a:rPr lang="en-US" dirty="0">
                <a:latin typeface="Arial" panose="020B0604020202020204" pitchFamily="34" charset="0"/>
                <a:cs typeface="Arial" panose="020B0604020202020204" pitchFamily="34" charset="0"/>
              </a:rPr>
              <a:t>Duration of treatment is dependent on the type of rodenticide ingested:</a:t>
            </a:r>
          </a:p>
          <a:p>
            <a:pPr marL="1165860" lvl="3" indent="-342900">
              <a:buAutoNum type="arabicPeriod"/>
            </a:pPr>
            <a:r>
              <a:rPr lang="en-US" dirty="0">
                <a:latin typeface="Arial" panose="020B0604020202020204" pitchFamily="34" charset="0"/>
                <a:cs typeface="Arial" panose="020B0604020202020204" pitchFamily="34" charset="0"/>
              </a:rPr>
              <a:t>Warfarin: 14 days</a:t>
            </a:r>
          </a:p>
          <a:p>
            <a:pPr marL="1165860" lvl="3" indent="-342900">
              <a:buAutoNum type="arabicPeriod"/>
            </a:pPr>
            <a:r>
              <a:rPr lang="en-US" dirty="0" err="1">
                <a:latin typeface="Arial" panose="020B0604020202020204" pitchFamily="34" charset="0"/>
                <a:cs typeface="Arial" panose="020B0604020202020204" pitchFamily="34" charset="0"/>
              </a:rPr>
              <a:t>Bromodiolone</a:t>
            </a:r>
            <a:r>
              <a:rPr lang="en-US" dirty="0">
                <a:latin typeface="Arial" panose="020B0604020202020204" pitchFamily="34" charset="0"/>
                <a:cs typeface="Arial" panose="020B0604020202020204" pitchFamily="34" charset="0"/>
              </a:rPr>
              <a:t>: 21 days</a:t>
            </a:r>
          </a:p>
          <a:p>
            <a:pPr marL="1165860" lvl="3" indent="-342900">
              <a:buAutoNum type="arabicPeriod"/>
            </a:pPr>
            <a:r>
              <a:rPr lang="en-US" dirty="0">
                <a:latin typeface="Arial" panose="020B0604020202020204" pitchFamily="34" charset="0"/>
                <a:cs typeface="Arial" panose="020B0604020202020204" pitchFamily="34" charset="0"/>
              </a:rPr>
              <a:t>Other anticoagulants: 28-30 days</a:t>
            </a:r>
            <a:endParaRPr lang="en-US" dirty="0"/>
          </a:p>
          <a:p>
            <a:r>
              <a:rPr lang="en-US" b="1" dirty="0">
                <a:latin typeface="Arial" panose="020B0604020202020204" pitchFamily="34" charset="0"/>
                <a:cs typeface="Arial" panose="020B0604020202020204" pitchFamily="34" charset="0"/>
              </a:rPr>
              <a:t>SUPPORTIVE CARE</a:t>
            </a:r>
          </a:p>
          <a:p>
            <a:pPr marL="617220" lvl="1" indent="-342900">
              <a:buAutoNum type="arabicPeriod"/>
            </a:pPr>
            <a:r>
              <a:rPr lang="en-US" dirty="0">
                <a:latin typeface="Arial" panose="020B0604020202020204" pitchFamily="34" charset="0"/>
                <a:cs typeface="Arial" panose="020B0604020202020204" pitchFamily="34" charset="0"/>
              </a:rPr>
              <a:t>Restrict exercise for at least 1 week after vitamin K1 therapy is done</a:t>
            </a:r>
          </a:p>
          <a:p>
            <a:pPr marL="617220" lvl="1" indent="-342900">
              <a:buAutoNum type="arabicPeriod"/>
            </a:pPr>
            <a:r>
              <a:rPr lang="en-US" dirty="0">
                <a:latin typeface="Arial" panose="020B0604020202020204" pitchFamily="34" charset="0"/>
                <a:cs typeface="Arial" panose="020B0604020202020204" pitchFamily="34" charset="0"/>
              </a:rPr>
              <a:t>Avoid intramuscular injections</a:t>
            </a:r>
          </a:p>
          <a:p>
            <a:pPr marL="617220" lvl="1" indent="-342900">
              <a:buAutoNum type="arabicPeriod"/>
            </a:pPr>
            <a:r>
              <a:rPr lang="en-US" dirty="0">
                <a:latin typeface="Arial" panose="020B0604020202020204" pitchFamily="34" charset="0"/>
                <a:cs typeface="Arial" panose="020B0604020202020204" pitchFamily="34" charset="0"/>
              </a:rPr>
              <a:t>Avoid highly protein bound medications (NSAIDs, Sulfonamides,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a:t>
            </a:r>
          </a:p>
          <a:p>
            <a:pPr marL="617220" lvl="1" indent="-342900">
              <a:buAutoNum type="arabicPeriod"/>
            </a:pPr>
            <a:r>
              <a:rPr lang="en-US" dirty="0">
                <a:latin typeface="Arial" panose="020B0604020202020204" pitchFamily="34" charset="0"/>
                <a:cs typeface="Arial" panose="020B0604020202020204" pitchFamily="34" charset="0"/>
              </a:rPr>
              <a:t>Avoid drug interaction with certain medications (</a:t>
            </a:r>
            <a:r>
              <a:rPr lang="en-US" dirty="0" err="1">
                <a:latin typeface="Arial" panose="020B0604020202020204" pitchFamily="34" charset="0"/>
                <a:cs typeface="Arial" panose="020B0604020202020204" pitchFamily="34" charset="0"/>
              </a:rPr>
              <a:t>chlorampenical</a:t>
            </a:r>
            <a:r>
              <a:rPr lang="en-US" dirty="0">
                <a:latin typeface="Arial" panose="020B0604020202020204" pitchFamily="34" charset="0"/>
                <a:cs typeface="Arial" panose="020B0604020202020204" pitchFamily="34" charset="0"/>
              </a:rPr>
              <a:t>, metronidazole, TMS, ibuprofen, cimetidine,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a:t>
            </a:r>
          </a:p>
        </p:txBody>
      </p:sp>
      <p:pic>
        <p:nvPicPr>
          <p:cNvPr id="4" name="Picture 3" descr="A close up of a bottle&#10;&#10;Description automatically generated">
            <a:extLst>
              <a:ext uri="{FF2B5EF4-FFF2-40B4-BE49-F238E27FC236}">
                <a16:creationId xmlns:a16="http://schemas.microsoft.com/office/drawing/2014/main" id="{CE64AF16-0696-4E81-8341-B5BB492E4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5016" y="621055"/>
            <a:ext cx="3131667" cy="2807945"/>
          </a:xfrm>
          <a:prstGeom prst="rect">
            <a:avLst/>
          </a:prstGeom>
        </p:spPr>
      </p:pic>
      <p:pic>
        <p:nvPicPr>
          <p:cNvPr id="5" name="Picture 4" descr="A close up of a bottle&#10;&#10;Description automatically generated">
            <a:extLst>
              <a:ext uri="{FF2B5EF4-FFF2-40B4-BE49-F238E27FC236}">
                <a16:creationId xmlns:a16="http://schemas.microsoft.com/office/drawing/2014/main" id="{8F296B1A-D34E-4BDD-8ADA-D0962C8FA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935" y="3597304"/>
            <a:ext cx="3131667" cy="2741352"/>
          </a:xfrm>
          <a:prstGeom prst="rect">
            <a:avLst/>
          </a:prstGeom>
        </p:spPr>
      </p:pic>
    </p:spTree>
    <p:extLst>
      <p:ext uri="{BB962C8B-B14F-4D97-AF65-F5344CB8AC3E}">
        <p14:creationId xmlns:p14="http://schemas.microsoft.com/office/powerpoint/2010/main" val="1904570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FA17-060B-4CBA-93EC-69C0FDAD464D}"/>
              </a:ext>
            </a:extLst>
          </p:cNvPr>
          <p:cNvSpPr>
            <a:spLocks noGrp="1"/>
          </p:cNvSpPr>
          <p:nvPr>
            <p:ph type="title"/>
          </p:nvPr>
        </p:nvSpPr>
        <p:spPr>
          <a:xfrm>
            <a:off x="1066800" y="642594"/>
            <a:ext cx="10058400" cy="489920"/>
          </a:xfrm>
        </p:spPr>
        <p:txBody>
          <a:bodyPr>
            <a:normAutofit fontScale="90000"/>
          </a:bodyPr>
          <a:lstStyle/>
          <a:p>
            <a:pPr algn="ctr"/>
            <a:r>
              <a:rPr lang="en-US" dirty="0">
                <a:latin typeface="Arial" panose="020B0604020202020204" pitchFamily="34" charset="0"/>
                <a:cs typeface="Arial" panose="020B0604020202020204" pitchFamily="34" charset="0"/>
              </a:rPr>
              <a:t>PROGNOSIS</a:t>
            </a:r>
          </a:p>
        </p:txBody>
      </p:sp>
      <p:sp>
        <p:nvSpPr>
          <p:cNvPr id="3" name="Content Placeholder 2">
            <a:extLst>
              <a:ext uri="{FF2B5EF4-FFF2-40B4-BE49-F238E27FC236}">
                <a16:creationId xmlns:a16="http://schemas.microsoft.com/office/drawing/2014/main" id="{80FFAB8D-A13A-4490-B703-23AFF2A8046A}"/>
              </a:ext>
            </a:extLst>
          </p:cNvPr>
          <p:cNvSpPr>
            <a:spLocks noGrp="1"/>
          </p:cNvSpPr>
          <p:nvPr>
            <p:ph idx="1"/>
          </p:nvPr>
        </p:nvSpPr>
        <p:spPr>
          <a:xfrm>
            <a:off x="1066800" y="1275127"/>
            <a:ext cx="10058400" cy="3849624"/>
          </a:xfrm>
        </p:spPr>
        <p:txBody>
          <a:bodyPr>
            <a:normAutofit/>
          </a:bodyPr>
          <a:lstStyle/>
          <a:p>
            <a:r>
              <a:rPr lang="en-US" sz="1800" dirty="0">
                <a:solidFill>
                  <a:srgbClr val="00B050"/>
                </a:solidFill>
                <a:latin typeface="Arial" panose="020B0604020202020204" pitchFamily="34" charset="0"/>
                <a:cs typeface="Arial" panose="020B0604020202020204" pitchFamily="34" charset="0"/>
              </a:rPr>
              <a:t>Excellent</a:t>
            </a:r>
            <a:r>
              <a:rPr lang="en-US" sz="1800" dirty="0">
                <a:latin typeface="Arial" panose="020B0604020202020204" pitchFamily="34" charset="0"/>
                <a:cs typeface="Arial" panose="020B0604020202020204" pitchFamily="34" charset="0"/>
              </a:rPr>
              <a:t> for patients with known ingestion who are decontaminated and Vitamin K1 therapy instituted</a:t>
            </a:r>
          </a:p>
          <a:p>
            <a:r>
              <a:rPr lang="en-US" sz="1800" dirty="0">
                <a:solidFill>
                  <a:srgbClr val="FFC000"/>
                </a:solidFill>
                <a:latin typeface="Arial" panose="020B0604020202020204" pitchFamily="34" charset="0"/>
                <a:cs typeface="Arial" panose="020B0604020202020204" pitchFamily="34" charset="0"/>
              </a:rPr>
              <a:t>Guarded</a:t>
            </a:r>
            <a:r>
              <a:rPr lang="en-US" sz="1800" dirty="0">
                <a:latin typeface="Arial" panose="020B0604020202020204" pitchFamily="34" charset="0"/>
                <a:cs typeface="Arial" panose="020B0604020202020204" pitchFamily="34" charset="0"/>
              </a:rPr>
              <a:t> for patients with previous liver disease or coagulopathy </a:t>
            </a:r>
          </a:p>
          <a:p>
            <a:r>
              <a:rPr lang="en-US" sz="1800" dirty="0">
                <a:solidFill>
                  <a:srgbClr val="FFC000"/>
                </a:solidFill>
                <a:latin typeface="Arial" panose="020B0604020202020204" pitchFamily="34" charset="0"/>
                <a:cs typeface="Arial" panose="020B0604020202020204" pitchFamily="34" charset="0"/>
              </a:rPr>
              <a:t>Guarded</a:t>
            </a:r>
            <a:r>
              <a:rPr lang="en-US" sz="1800" dirty="0">
                <a:latin typeface="Arial" panose="020B0604020202020204" pitchFamily="34" charset="0"/>
                <a:cs typeface="Arial" panose="020B0604020202020204" pitchFamily="34" charset="0"/>
              </a:rPr>
              <a:t> for patients with pleural effusion (fluid around lungs) or pericardial effusion (fluid around the heart) in distress</a:t>
            </a:r>
          </a:p>
          <a:p>
            <a:r>
              <a:rPr lang="en-US" sz="1800" dirty="0">
                <a:solidFill>
                  <a:srgbClr val="FF0000"/>
                </a:solidFill>
                <a:latin typeface="Arial" panose="020B0604020202020204" pitchFamily="34" charset="0"/>
                <a:cs typeface="Arial" panose="020B0604020202020204" pitchFamily="34" charset="0"/>
              </a:rPr>
              <a:t>Poor</a:t>
            </a:r>
            <a:r>
              <a:rPr lang="en-US" sz="1800" dirty="0">
                <a:latin typeface="Arial" panose="020B0604020202020204" pitchFamily="34" charset="0"/>
                <a:cs typeface="Arial" panose="020B0604020202020204" pitchFamily="34" charset="0"/>
              </a:rPr>
              <a:t> for paralyzed or obtunded patients</a:t>
            </a:r>
          </a:p>
        </p:txBody>
      </p:sp>
      <p:pic>
        <p:nvPicPr>
          <p:cNvPr id="5" name="Picture 4" descr="A picture containing indoor, sitting, dog, table&#10;&#10;Description automatically generated">
            <a:extLst>
              <a:ext uri="{FF2B5EF4-FFF2-40B4-BE49-F238E27FC236}">
                <a16:creationId xmlns:a16="http://schemas.microsoft.com/office/drawing/2014/main" id="{F85041C5-72B5-49EE-9498-FC1A3FA77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43" y="3468386"/>
            <a:ext cx="3993891" cy="2911442"/>
          </a:xfrm>
          <a:prstGeom prst="rect">
            <a:avLst/>
          </a:prstGeom>
        </p:spPr>
      </p:pic>
      <p:pic>
        <p:nvPicPr>
          <p:cNvPr id="7" name="Picture 6" descr="A picture containing black, helmet, table, cat&#10;&#10;Description automatically generated">
            <a:extLst>
              <a:ext uri="{FF2B5EF4-FFF2-40B4-BE49-F238E27FC236}">
                <a16:creationId xmlns:a16="http://schemas.microsoft.com/office/drawing/2014/main" id="{5E774477-6699-4DE6-8A4B-FB64AA042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001" y="3468386"/>
            <a:ext cx="3661036" cy="2911443"/>
          </a:xfrm>
          <a:prstGeom prst="rect">
            <a:avLst/>
          </a:prstGeom>
        </p:spPr>
      </p:pic>
      <p:pic>
        <p:nvPicPr>
          <p:cNvPr id="9" name="Picture 8" descr="A person petting a dog&#10;&#10;Description automatically generated">
            <a:extLst>
              <a:ext uri="{FF2B5EF4-FFF2-40B4-BE49-F238E27FC236}">
                <a16:creationId xmlns:a16="http://schemas.microsoft.com/office/drawing/2014/main" id="{5E3E5013-3E09-43EE-8A95-73DC7A9D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005" y="3429000"/>
            <a:ext cx="3453074" cy="2950828"/>
          </a:xfrm>
          <a:prstGeom prst="rect">
            <a:avLst/>
          </a:prstGeom>
        </p:spPr>
      </p:pic>
    </p:spTree>
    <p:extLst>
      <p:ext uri="{BB962C8B-B14F-4D97-AF65-F5344CB8AC3E}">
        <p14:creationId xmlns:p14="http://schemas.microsoft.com/office/powerpoint/2010/main" val="3714045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284E29-A1FC-4485-A17F-642D723446E3}"/>
              </a:ext>
            </a:extLst>
          </p:cNvPr>
          <p:cNvSpPr txBox="1"/>
          <p:nvPr/>
        </p:nvSpPr>
        <p:spPr>
          <a:xfrm>
            <a:off x="1438998" y="605718"/>
            <a:ext cx="9127222" cy="461665"/>
          </a:xfrm>
          <a:prstGeom prst="rect">
            <a:avLst/>
          </a:prstGeom>
          <a:noFill/>
        </p:spPr>
        <p:txBody>
          <a:bodyPr wrap="square" rtlCol="0">
            <a:spAutoFit/>
          </a:bodyPr>
          <a:lstStyle/>
          <a:p>
            <a:pPr algn="ctr"/>
            <a:r>
              <a:rPr lang="en-US" sz="2400" b="1" dirty="0"/>
              <a:t>TOXIC INGREDIENTS </a:t>
            </a:r>
          </a:p>
        </p:txBody>
      </p:sp>
      <p:sp>
        <p:nvSpPr>
          <p:cNvPr id="3" name="Rectangle 2">
            <a:extLst>
              <a:ext uri="{FF2B5EF4-FFF2-40B4-BE49-F238E27FC236}">
                <a16:creationId xmlns:a16="http://schemas.microsoft.com/office/drawing/2014/main" id="{130FBE98-45BA-4737-B61F-2AD5A1321C63}"/>
              </a:ext>
            </a:extLst>
          </p:cNvPr>
          <p:cNvSpPr/>
          <p:nvPr/>
        </p:nvSpPr>
        <p:spPr>
          <a:xfrm>
            <a:off x="620696" y="1315957"/>
            <a:ext cx="4683712" cy="4801314"/>
          </a:xfrm>
          <a:prstGeom prst="rect">
            <a:avLst/>
          </a:prstGeom>
        </p:spPr>
        <p:txBody>
          <a:bodyPr wrap="square">
            <a:spAutoFit/>
          </a:bodyPr>
          <a:lstStyle/>
          <a:p>
            <a:r>
              <a:rPr lang="en-US" dirty="0">
                <a:solidFill>
                  <a:srgbClr val="111111"/>
                </a:solidFill>
                <a:latin typeface="Roboto" panose="02000000000000000000" pitchFamily="2" charset="0"/>
              </a:rPr>
              <a:t>Xanthine is produced naturally by both plants and animals. The methylxanthines are used in the treatment of airways obstruction caused by conditions such as asthma,  chronic bronchitis , or emphysema. </a:t>
            </a:r>
          </a:p>
          <a:p>
            <a:endParaRPr lang="en-US" dirty="0">
              <a:solidFill>
                <a:srgbClr val="111111"/>
              </a:solidFill>
              <a:latin typeface="Roboto" panose="02000000000000000000" pitchFamily="2" charset="0"/>
            </a:endParaRPr>
          </a:p>
          <a:p>
            <a:r>
              <a:rPr lang="en-US" dirty="0">
                <a:solidFill>
                  <a:srgbClr val="111111"/>
                </a:solidFill>
                <a:latin typeface="Roboto" panose="02000000000000000000" pitchFamily="2" charset="0"/>
              </a:rPr>
              <a:t>Caffeine (present in chocolate and coffee) and theobromine (present in chocolate) are also methylxanthines. </a:t>
            </a:r>
          </a:p>
          <a:p>
            <a:endParaRPr lang="en-US" dirty="0">
              <a:solidFill>
                <a:srgbClr val="111111"/>
              </a:solidFill>
              <a:latin typeface="Roboto" panose="02000000000000000000" pitchFamily="2" charset="0"/>
            </a:endParaRPr>
          </a:p>
          <a:p>
            <a:r>
              <a:rPr lang="en-US" dirty="0">
                <a:solidFill>
                  <a:srgbClr val="111111"/>
                </a:solidFill>
                <a:latin typeface="Roboto" panose="02000000000000000000" pitchFamily="2" charset="0"/>
              </a:rPr>
              <a:t>At low dosages, it has an immunomodulatory, anti-inflammatory and bronchoprotective effect. </a:t>
            </a:r>
          </a:p>
          <a:p>
            <a:endParaRPr lang="en-US" dirty="0">
              <a:solidFill>
                <a:srgbClr val="111111"/>
              </a:solidFill>
              <a:latin typeface="Roboto" panose="02000000000000000000" pitchFamily="2" charset="0"/>
            </a:endParaRPr>
          </a:p>
          <a:p>
            <a:r>
              <a:rPr lang="en-US" dirty="0">
                <a:solidFill>
                  <a:srgbClr val="111111"/>
                </a:solidFill>
                <a:latin typeface="Roboto" panose="02000000000000000000" pitchFamily="2" charset="0"/>
              </a:rPr>
              <a:t>Higher dosages are needed for its bronchodilator effect; however, higher dosages are often associated with toxicity.</a:t>
            </a:r>
            <a:endParaRPr lang="en-US" dirty="0"/>
          </a:p>
        </p:txBody>
      </p:sp>
      <p:pic>
        <p:nvPicPr>
          <p:cNvPr id="7" name="Picture 6" descr="A picture containing food&#10;&#10;Description automatically generated">
            <a:extLst>
              <a:ext uri="{FF2B5EF4-FFF2-40B4-BE49-F238E27FC236}">
                <a16:creationId xmlns:a16="http://schemas.microsoft.com/office/drawing/2014/main" id="{8041AA65-10CB-41D7-B3D4-217F34F1F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704" y="1087714"/>
            <a:ext cx="5943600" cy="5257800"/>
          </a:xfrm>
          <a:prstGeom prst="rect">
            <a:avLst/>
          </a:prstGeom>
        </p:spPr>
      </p:pic>
    </p:spTree>
    <p:extLst>
      <p:ext uri="{BB962C8B-B14F-4D97-AF65-F5344CB8AC3E}">
        <p14:creationId xmlns:p14="http://schemas.microsoft.com/office/powerpoint/2010/main" val="150431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9EDC-E51A-4D67-9A2A-F5145DC2F018}"/>
              </a:ext>
            </a:extLst>
          </p:cNvPr>
          <p:cNvSpPr>
            <a:spLocks noGrp="1"/>
          </p:cNvSpPr>
          <p:nvPr>
            <p:ph type="title"/>
          </p:nvPr>
        </p:nvSpPr>
        <p:spPr>
          <a:xfrm>
            <a:off x="1066800" y="642594"/>
            <a:ext cx="10058400" cy="1068760"/>
          </a:xfrm>
        </p:spPr>
        <p:txBody>
          <a:bodyPr>
            <a:normAutofit fontScale="90000"/>
          </a:bodyPr>
          <a:lstStyle/>
          <a:p>
            <a:pPr algn="ctr"/>
            <a:r>
              <a:rPr lang="en-US" dirty="0">
                <a:latin typeface="Arial" panose="020B0604020202020204" pitchFamily="34" charset="0"/>
                <a:cs typeface="Arial" panose="020B0604020202020204" pitchFamily="34" charset="0"/>
              </a:rPr>
              <a:t>NON-STEROIDAL ANTI-INFLAMMATORY (NSAIDS)TOXICITY </a:t>
            </a:r>
          </a:p>
        </p:txBody>
      </p:sp>
      <p:sp>
        <p:nvSpPr>
          <p:cNvPr id="3" name="Content Placeholder 2">
            <a:extLst>
              <a:ext uri="{FF2B5EF4-FFF2-40B4-BE49-F238E27FC236}">
                <a16:creationId xmlns:a16="http://schemas.microsoft.com/office/drawing/2014/main" id="{0CBDBD8F-6FCE-4F47-A091-D4C1A837F3E3}"/>
              </a:ext>
            </a:extLst>
          </p:cNvPr>
          <p:cNvSpPr>
            <a:spLocks noGrp="1"/>
          </p:cNvSpPr>
          <p:nvPr>
            <p:ph idx="1"/>
          </p:nvPr>
        </p:nvSpPr>
        <p:spPr>
          <a:xfrm>
            <a:off x="1066800" y="1954511"/>
            <a:ext cx="3598506" cy="4389123"/>
          </a:xfrm>
        </p:spPr>
        <p:txBody>
          <a:bodyPr>
            <a:normAutofit/>
          </a:bodyPr>
          <a:lstStyle/>
          <a:p>
            <a:r>
              <a:rPr lang="en-US" sz="1800" dirty="0">
                <a:latin typeface="Arial" panose="020B0604020202020204" pitchFamily="34" charset="0"/>
                <a:cs typeface="Arial" panose="020B0604020202020204" pitchFamily="34" charset="0"/>
              </a:rPr>
              <a:t>NSAIDs are among the most common medications routinely used in medicine</a:t>
            </a:r>
          </a:p>
          <a:p>
            <a:pPr lvl="1"/>
            <a:r>
              <a:rPr lang="en-US" sz="1800" dirty="0">
                <a:latin typeface="Arial" panose="020B0604020202020204" pitchFamily="34" charset="0"/>
                <a:cs typeface="Arial" panose="020B0604020202020204" pitchFamily="34" charset="0"/>
              </a:rPr>
              <a:t>Anti-inflammatory</a:t>
            </a:r>
          </a:p>
          <a:p>
            <a:pPr lvl="1"/>
            <a:r>
              <a:rPr lang="en-US" sz="1800" dirty="0">
                <a:latin typeface="Arial" panose="020B0604020202020204" pitchFamily="34" charset="0"/>
                <a:cs typeface="Arial" panose="020B0604020202020204" pitchFamily="34" charset="0"/>
              </a:rPr>
              <a:t>Analgesic</a:t>
            </a:r>
          </a:p>
          <a:p>
            <a:pPr lvl="1"/>
            <a:r>
              <a:rPr lang="en-US" sz="1800" dirty="0">
                <a:latin typeface="Arial" panose="020B0604020202020204" pitchFamily="34" charset="0"/>
                <a:cs typeface="Arial" panose="020B0604020202020204" pitchFamily="34" charset="0"/>
              </a:rPr>
              <a:t>Antipyretic </a:t>
            </a:r>
          </a:p>
          <a:p>
            <a:r>
              <a:rPr lang="en-US" sz="1800" dirty="0">
                <a:latin typeface="Arial" panose="020B0604020202020204" pitchFamily="34" charset="0"/>
                <a:cs typeface="Arial" panose="020B0604020202020204" pitchFamily="34" charset="0"/>
              </a:rPr>
              <a:t>One of the most common intoxications seen in small animals</a:t>
            </a:r>
          </a:p>
          <a:p>
            <a:r>
              <a:rPr lang="en-US" sz="1800" dirty="0">
                <a:latin typeface="Arial" panose="020B0604020202020204" pitchFamily="34" charset="0"/>
                <a:cs typeface="Arial" panose="020B0604020202020204" pitchFamily="34" charset="0"/>
              </a:rPr>
              <a:t>High likelihood that pet owners have OTC NSAIDs easily accessible in their homes</a:t>
            </a:r>
          </a:p>
        </p:txBody>
      </p:sp>
      <p:pic>
        <p:nvPicPr>
          <p:cNvPr id="5" name="Picture 4" descr="A screenshot of a social media post&#10;&#10;Description automatically generated">
            <a:extLst>
              <a:ext uri="{FF2B5EF4-FFF2-40B4-BE49-F238E27FC236}">
                <a16:creationId xmlns:a16="http://schemas.microsoft.com/office/drawing/2014/main" id="{765608CC-DBD8-46B0-9895-74B28091F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718" y="1974784"/>
            <a:ext cx="6849619" cy="4355549"/>
          </a:xfrm>
          <a:prstGeom prst="rect">
            <a:avLst/>
          </a:prstGeom>
        </p:spPr>
      </p:pic>
      <p:pic>
        <p:nvPicPr>
          <p:cNvPr id="7" name="Picture 6" descr="A picture containing food, bottle&#10;&#10;Description automatically generated">
            <a:extLst>
              <a:ext uri="{FF2B5EF4-FFF2-40B4-BE49-F238E27FC236}">
                <a16:creationId xmlns:a16="http://schemas.microsoft.com/office/drawing/2014/main" id="{293E1009-FB26-42C0-B443-E6FF8B2E6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72" y="527666"/>
            <a:ext cx="1128851" cy="1183688"/>
          </a:xfrm>
          <a:prstGeom prst="rect">
            <a:avLst/>
          </a:prstGeom>
        </p:spPr>
      </p:pic>
      <p:pic>
        <p:nvPicPr>
          <p:cNvPr id="9" name="Picture 8" descr="A close up of a bottle&#10;&#10;Description automatically generated">
            <a:extLst>
              <a:ext uri="{FF2B5EF4-FFF2-40B4-BE49-F238E27FC236}">
                <a16:creationId xmlns:a16="http://schemas.microsoft.com/office/drawing/2014/main" id="{6AB83CA4-68DB-49CC-B78D-C56BF52D9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917" y="527666"/>
            <a:ext cx="1207362" cy="1298616"/>
          </a:xfrm>
          <a:prstGeom prst="rect">
            <a:avLst/>
          </a:prstGeom>
        </p:spPr>
      </p:pic>
    </p:spTree>
    <p:extLst>
      <p:ext uri="{BB962C8B-B14F-4D97-AF65-F5344CB8AC3E}">
        <p14:creationId xmlns:p14="http://schemas.microsoft.com/office/powerpoint/2010/main" val="752143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47ADD7DE-6B34-4DC9-9497-0B1AA12B1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89" y="1063513"/>
            <a:ext cx="5959091" cy="4448053"/>
          </a:xfrm>
          <a:prstGeom prst="rect">
            <a:avLst/>
          </a:prstGeom>
        </p:spPr>
      </p:pic>
      <p:sp>
        <p:nvSpPr>
          <p:cNvPr id="12" name="Rectangle 1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647570-8B20-4AF9-99E6-21773A47288B}"/>
              </a:ext>
            </a:extLst>
          </p:cNvPr>
          <p:cNvSpPr>
            <a:spLocks noGrp="1"/>
          </p:cNvSpPr>
          <p:nvPr>
            <p:ph type="title"/>
          </p:nvPr>
        </p:nvSpPr>
        <p:spPr>
          <a:xfrm>
            <a:off x="7064082" y="642594"/>
            <a:ext cx="4472921" cy="716423"/>
          </a:xfrm>
        </p:spPr>
        <p:txBody>
          <a:bodyPr>
            <a:normAutofit fontScale="90000"/>
          </a:bodyPr>
          <a:lstStyle/>
          <a:p>
            <a:pPr algn="ctr"/>
            <a:r>
              <a:rPr lang="en-US" sz="4400" dirty="0">
                <a:latin typeface="Arial" panose="020B0604020202020204" pitchFamily="34" charset="0"/>
                <a:cs typeface="Arial" panose="020B0604020202020204" pitchFamily="34" charset="0"/>
              </a:rPr>
              <a:t>METHOD OF ACTION</a:t>
            </a:r>
          </a:p>
        </p:txBody>
      </p:sp>
      <p:sp>
        <p:nvSpPr>
          <p:cNvPr id="3" name="Content Placeholder 2">
            <a:extLst>
              <a:ext uri="{FF2B5EF4-FFF2-40B4-BE49-F238E27FC236}">
                <a16:creationId xmlns:a16="http://schemas.microsoft.com/office/drawing/2014/main" id="{3538EE21-415A-4839-8544-73A4E50C11E9}"/>
              </a:ext>
            </a:extLst>
          </p:cNvPr>
          <p:cNvSpPr>
            <a:spLocks noGrp="1"/>
          </p:cNvSpPr>
          <p:nvPr>
            <p:ph idx="1"/>
          </p:nvPr>
        </p:nvSpPr>
        <p:spPr>
          <a:xfrm>
            <a:off x="7064082" y="1608246"/>
            <a:ext cx="4472922" cy="4607160"/>
          </a:xfrm>
        </p:spPr>
        <p:txBody>
          <a:bodyPr>
            <a:normAutofit/>
          </a:bodyPr>
          <a:lstStyle/>
          <a:p>
            <a:pPr>
              <a:lnSpc>
                <a:spcPct val="90000"/>
              </a:lnSpc>
            </a:pPr>
            <a:r>
              <a:rPr lang="en-US" sz="1300" dirty="0">
                <a:latin typeface="Arial" panose="020B0604020202020204" pitchFamily="34" charset="0"/>
                <a:cs typeface="Arial" panose="020B0604020202020204" pitchFamily="34" charset="0"/>
              </a:rPr>
              <a:t>NSAIDs are direct COX inhibitors (cyclo-oxygenase)</a:t>
            </a:r>
          </a:p>
          <a:p>
            <a:pPr>
              <a:lnSpc>
                <a:spcPct val="90000"/>
              </a:lnSpc>
            </a:pPr>
            <a:r>
              <a:rPr lang="en-US" sz="1300" dirty="0">
                <a:latin typeface="Arial" panose="020B0604020202020204" pitchFamily="34" charset="0"/>
                <a:cs typeface="Arial" panose="020B0604020202020204" pitchFamily="34" charset="0"/>
              </a:rPr>
              <a:t>Arachidonic acid separates from plasma membrane following trauma/</a:t>
            </a:r>
            <a:r>
              <a:rPr lang="en-US" sz="1300" dirty="0" err="1">
                <a:latin typeface="Arial" panose="020B0604020202020204" pitchFamily="34" charset="0"/>
                <a:cs typeface="Arial" panose="020B0604020202020204" pitchFamily="34" charset="0"/>
              </a:rPr>
              <a:t>inflammation</a:t>
            </a:r>
            <a:r>
              <a:rPr lang="en-US" sz="1300" dirty="0" err="1">
                <a:latin typeface="Arial" panose="020B0604020202020204" pitchFamily="34" charset="0"/>
                <a:cs typeface="Arial" panose="020B0604020202020204" pitchFamily="34" charset="0"/>
                <a:sym typeface="Wingdings" panose="05000000000000000000" pitchFamily="2" charset="2"/>
              </a:rPr>
              <a:t>converted</a:t>
            </a:r>
            <a:r>
              <a:rPr lang="en-US" sz="1300" dirty="0">
                <a:latin typeface="Arial" panose="020B0604020202020204" pitchFamily="34" charset="0"/>
                <a:cs typeface="Arial" panose="020B0604020202020204" pitchFamily="34" charset="0"/>
                <a:sym typeface="Wingdings" panose="05000000000000000000" pitchFamily="2" charset="2"/>
              </a:rPr>
              <a:t> to eicosanoids under the action of COX</a:t>
            </a:r>
          </a:p>
          <a:p>
            <a:pPr lvl="1">
              <a:lnSpc>
                <a:spcPct val="90000"/>
              </a:lnSpc>
            </a:pPr>
            <a:r>
              <a:rPr lang="en-US" dirty="0">
                <a:latin typeface="Arial" panose="020B0604020202020204" pitchFamily="34" charset="0"/>
                <a:cs typeface="Arial" panose="020B0604020202020204" pitchFamily="34" charset="0"/>
              </a:rPr>
              <a:t>COX 1 enzymes- “housekeeping”, necessary for homeostasis</a:t>
            </a:r>
          </a:p>
          <a:p>
            <a:pPr lvl="1">
              <a:lnSpc>
                <a:spcPct val="90000"/>
              </a:lnSpc>
            </a:pPr>
            <a:r>
              <a:rPr lang="en-US" dirty="0">
                <a:latin typeface="Arial" panose="020B0604020202020204" pitchFamily="34" charset="0"/>
                <a:cs typeface="Arial" panose="020B0604020202020204" pitchFamily="34" charset="0"/>
              </a:rPr>
              <a:t>COX 2 enzymes- inducible enzymes upregulated during inflammation</a:t>
            </a:r>
            <a:endParaRPr lang="en-US" dirty="0">
              <a:latin typeface="Arial" panose="020B0604020202020204" pitchFamily="34" charset="0"/>
              <a:cs typeface="Arial" panose="020B0604020202020204" pitchFamily="34" charset="0"/>
              <a:sym typeface="Wingdings" panose="05000000000000000000" pitchFamily="2" charset="2"/>
            </a:endParaRPr>
          </a:p>
          <a:p>
            <a:pPr>
              <a:lnSpc>
                <a:spcPct val="90000"/>
              </a:lnSpc>
            </a:pPr>
            <a:r>
              <a:rPr lang="en-US" sz="1300" dirty="0">
                <a:latin typeface="Arial" panose="020B0604020202020204" pitchFamily="34" charset="0"/>
                <a:cs typeface="Arial" panose="020B0604020202020204" pitchFamily="34" charset="0"/>
                <a:sym typeface="Wingdings" panose="05000000000000000000" pitchFamily="2" charset="2"/>
              </a:rPr>
              <a:t>Most modern NSAIDs are reversible and have COX-2 selectivity</a:t>
            </a:r>
          </a:p>
          <a:p>
            <a:pPr>
              <a:lnSpc>
                <a:spcPct val="90000"/>
              </a:lnSpc>
            </a:pPr>
            <a:r>
              <a:rPr lang="en-US" sz="1300" dirty="0">
                <a:latin typeface="Arial" panose="020B0604020202020204" pitchFamily="34" charset="0"/>
                <a:cs typeface="Arial" panose="020B0604020202020204" pitchFamily="34" charset="0"/>
                <a:sym typeface="Wingdings" panose="05000000000000000000" pitchFamily="2" charset="2"/>
              </a:rPr>
              <a:t>NSAIDs are absorbed rapidly through the GI tract with peak plasma concentrations occurring around 2-4 hours after ingestion</a:t>
            </a:r>
          </a:p>
          <a:p>
            <a:pPr>
              <a:lnSpc>
                <a:spcPct val="90000"/>
              </a:lnSpc>
            </a:pPr>
            <a:r>
              <a:rPr lang="en-US" sz="1300" dirty="0">
                <a:latin typeface="Arial" panose="020B0604020202020204" pitchFamily="34" charset="0"/>
                <a:cs typeface="Arial" panose="020B0604020202020204" pitchFamily="34" charset="0"/>
                <a:sym typeface="Wingdings" panose="05000000000000000000" pitchFamily="2" charset="2"/>
              </a:rPr>
              <a:t>NSAIDs are protein bound so they have a small volume of distribution</a:t>
            </a:r>
          </a:p>
          <a:p>
            <a:pPr>
              <a:lnSpc>
                <a:spcPct val="90000"/>
              </a:lnSpc>
            </a:pPr>
            <a:r>
              <a:rPr lang="en-US" sz="1300" dirty="0">
                <a:latin typeface="Arial" panose="020B0604020202020204" pitchFamily="34" charset="0"/>
                <a:cs typeface="Arial" panose="020B0604020202020204" pitchFamily="34" charset="0"/>
                <a:sym typeface="Wingdings" panose="05000000000000000000" pitchFamily="2" charset="2"/>
              </a:rPr>
              <a:t>Undergo enterohepatic recirculation and glucuronidation in the liver before elimination via urine </a:t>
            </a:r>
          </a:p>
          <a:p>
            <a:pPr>
              <a:lnSpc>
                <a:spcPct val="90000"/>
              </a:lnSpc>
            </a:pPr>
            <a:r>
              <a:rPr lang="en-US" sz="1300" dirty="0">
                <a:latin typeface="Arial" panose="020B0604020202020204" pitchFamily="34" charset="0"/>
                <a:cs typeface="Arial" panose="020B0604020202020204" pitchFamily="34" charset="0"/>
                <a:sym typeface="Wingdings" panose="05000000000000000000" pitchFamily="2" charset="2"/>
              </a:rPr>
              <a:t>Elimination half-lives vary- Naproxen has the longest in dogs at 74 hours</a:t>
            </a:r>
          </a:p>
          <a:p>
            <a:pPr>
              <a:lnSpc>
                <a:spcPct val="90000"/>
              </a:lnSpc>
            </a:pPr>
            <a:endParaRPr lang="en-US" sz="1300" dirty="0">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15462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5EA7-EC9C-4343-895F-FAF2B7D15790}"/>
              </a:ext>
            </a:extLst>
          </p:cNvPr>
          <p:cNvSpPr>
            <a:spLocks noGrp="1"/>
          </p:cNvSpPr>
          <p:nvPr>
            <p:ph type="title"/>
          </p:nvPr>
        </p:nvSpPr>
        <p:spPr>
          <a:xfrm>
            <a:off x="6536400" y="457200"/>
            <a:ext cx="4555243" cy="243281"/>
          </a:xfrm>
        </p:spPr>
        <p:txBody>
          <a:bodyPr>
            <a:normAutofit fontScale="90000"/>
          </a:bodyPr>
          <a:lstStyle/>
          <a:p>
            <a:pPr algn="ctr"/>
            <a:r>
              <a:rPr lang="en-US" sz="2400" dirty="0">
                <a:latin typeface="Arial" panose="020B0604020202020204" pitchFamily="34" charset="0"/>
                <a:cs typeface="Arial" panose="020B0604020202020204" pitchFamily="34" charset="0"/>
              </a:rPr>
              <a:t>TOXIC DOSE AND EFFECTS</a:t>
            </a:r>
          </a:p>
        </p:txBody>
      </p:sp>
      <p:sp>
        <p:nvSpPr>
          <p:cNvPr id="34" name="Round Single Corner Rectangle 8">
            <a:extLst>
              <a:ext uri="{FF2B5EF4-FFF2-40B4-BE49-F238E27FC236}">
                <a16:creationId xmlns:a16="http://schemas.microsoft.com/office/drawing/2014/main" id="{356EC245-41FA-4C67-8ACC-2CAD05F4B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4973" y="808058"/>
            <a:ext cx="2559744" cy="2536764"/>
          </a:xfrm>
          <a:prstGeom prst="round1Rect">
            <a:avLst>
              <a:gd name="adj"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6" name="Picture 5" descr="A picture containing text, map&#10;&#10;Description automatically generated">
            <a:extLst>
              <a:ext uri="{FF2B5EF4-FFF2-40B4-BE49-F238E27FC236}">
                <a16:creationId xmlns:a16="http://schemas.microsoft.com/office/drawing/2014/main" id="{CA73A135-9EAC-4DC6-B56F-2EA7F7007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860" y="1118771"/>
            <a:ext cx="1799379" cy="1915339"/>
          </a:xfrm>
          <a:prstGeom prst="rect">
            <a:avLst/>
          </a:prstGeom>
        </p:spPr>
      </p:pic>
      <p:sp>
        <p:nvSpPr>
          <p:cNvPr id="36" name="Round Single Corner Rectangle 21">
            <a:extLst>
              <a:ext uri="{FF2B5EF4-FFF2-40B4-BE49-F238E27FC236}">
                <a16:creationId xmlns:a16="http://schemas.microsoft.com/office/drawing/2014/main" id="{3E13EC1E-2248-45B3-92BF-1A528FAC6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25582" y="808058"/>
            <a:ext cx="2559744" cy="2536764"/>
          </a:xfrm>
          <a:prstGeom prst="round1Rect">
            <a:avLst>
              <a:gd name="adj"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8" name="Picture 7" descr="A close up of a map&#10;&#10;Description automatically generated">
            <a:extLst>
              <a:ext uri="{FF2B5EF4-FFF2-40B4-BE49-F238E27FC236}">
                <a16:creationId xmlns:a16="http://schemas.microsoft.com/office/drawing/2014/main" id="{B00E9433-CBB1-4A93-A176-B177C73F5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182" y="1357013"/>
            <a:ext cx="1923954" cy="1438854"/>
          </a:xfrm>
          <a:prstGeom prst="rect">
            <a:avLst/>
          </a:prstGeom>
        </p:spPr>
      </p:pic>
      <p:sp>
        <p:nvSpPr>
          <p:cNvPr id="38" name="Round Diagonal Corner Rectangle 7">
            <a:extLst>
              <a:ext uri="{FF2B5EF4-FFF2-40B4-BE49-F238E27FC236}">
                <a16:creationId xmlns:a16="http://schemas.microsoft.com/office/drawing/2014/main" id="{7A9CC00B-F0B7-4B9C-9484-E0321D5AF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3" y="3505687"/>
            <a:ext cx="2565764" cy="2536763"/>
          </a:xfrm>
          <a:prstGeom prst="round2DiagRect">
            <a:avLst>
              <a:gd name="adj1" fmla="val 0"/>
              <a:gd name="adj2"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10" name="Picture 9" descr="A picture containing drawing&#10;&#10;Description automatically generated">
            <a:extLst>
              <a:ext uri="{FF2B5EF4-FFF2-40B4-BE49-F238E27FC236}">
                <a16:creationId xmlns:a16="http://schemas.microsoft.com/office/drawing/2014/main" id="{4320CC12-068E-474A-BEF6-07B22F7A8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143" y="4171135"/>
            <a:ext cx="1929384" cy="1205865"/>
          </a:xfrm>
          <a:prstGeom prst="rect">
            <a:avLst/>
          </a:prstGeom>
        </p:spPr>
      </p:pic>
      <p:sp>
        <p:nvSpPr>
          <p:cNvPr id="40" name="Round Single Corner Rectangle 9">
            <a:extLst>
              <a:ext uri="{FF2B5EF4-FFF2-40B4-BE49-F238E27FC236}">
                <a16:creationId xmlns:a16="http://schemas.microsoft.com/office/drawing/2014/main" id="{35CA158E-B35A-4D78-92A7-D95019E4C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525582" y="3505686"/>
            <a:ext cx="2559743" cy="2536763"/>
          </a:xfrm>
          <a:prstGeom prst="round1Rect">
            <a:avLst>
              <a:gd name="adj"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12" name="Picture 11" descr="A picture containing drawing&#10;&#10;Description automatically generated">
            <a:extLst>
              <a:ext uri="{FF2B5EF4-FFF2-40B4-BE49-F238E27FC236}">
                <a16:creationId xmlns:a16="http://schemas.microsoft.com/office/drawing/2014/main" id="{92ADE840-3D9D-4947-8B7F-C849FCC1E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0761" y="4296544"/>
            <a:ext cx="1929384" cy="955045"/>
          </a:xfrm>
          <a:prstGeom prst="rect">
            <a:avLst/>
          </a:prstGeom>
        </p:spPr>
      </p:pic>
      <p:sp>
        <p:nvSpPr>
          <p:cNvPr id="3" name="Content Placeholder 2">
            <a:extLst>
              <a:ext uri="{FF2B5EF4-FFF2-40B4-BE49-F238E27FC236}">
                <a16:creationId xmlns:a16="http://schemas.microsoft.com/office/drawing/2014/main" id="{4038FED3-B8DC-4F2C-81F1-0A7357AF6513}"/>
              </a:ext>
            </a:extLst>
          </p:cNvPr>
          <p:cNvSpPr>
            <a:spLocks noGrp="1"/>
          </p:cNvSpPr>
          <p:nvPr>
            <p:ph idx="1"/>
          </p:nvPr>
        </p:nvSpPr>
        <p:spPr>
          <a:xfrm>
            <a:off x="6246190" y="700481"/>
            <a:ext cx="5523564" cy="5624818"/>
          </a:xfrm>
        </p:spPr>
        <p:txBody>
          <a:bodyPr>
            <a:normAutofit fontScale="25000" lnSpcReduction="20000"/>
          </a:bodyPr>
          <a:lstStyle/>
          <a:p>
            <a:pPr>
              <a:lnSpc>
                <a:spcPct val="90000"/>
              </a:lnSpc>
            </a:pPr>
            <a:r>
              <a:rPr lang="en-US" sz="4000" dirty="0">
                <a:latin typeface="Arial" panose="020B0604020202020204" pitchFamily="34" charset="0"/>
                <a:cs typeface="Arial" panose="020B0604020202020204" pitchFamily="34" charset="0"/>
              </a:rPr>
              <a:t>Varies dependent of which NSAID is ingested (see next slide)</a:t>
            </a:r>
          </a:p>
          <a:p>
            <a:pPr>
              <a:lnSpc>
                <a:spcPct val="90000"/>
              </a:lnSpc>
            </a:pPr>
            <a:r>
              <a:rPr lang="en-US" sz="4000" dirty="0">
                <a:latin typeface="Arial" panose="020B0604020202020204" pitchFamily="34" charset="0"/>
                <a:cs typeface="Arial" panose="020B0604020202020204" pitchFamily="34" charset="0"/>
              </a:rPr>
              <a:t>The result of overdosage is an exaggeration of the adverse effects reported with therapeutic doses</a:t>
            </a:r>
          </a:p>
          <a:p>
            <a:pPr>
              <a:lnSpc>
                <a:spcPct val="90000"/>
              </a:lnSpc>
            </a:pPr>
            <a:r>
              <a:rPr lang="en-US" sz="4000" dirty="0">
                <a:latin typeface="Arial" panose="020B0604020202020204" pitchFamily="34" charset="0"/>
                <a:cs typeface="Arial" panose="020B0604020202020204" pitchFamily="34" charset="0"/>
              </a:rPr>
              <a:t>Inhibition of COX-1 associated with side effects</a:t>
            </a:r>
          </a:p>
          <a:p>
            <a:pPr>
              <a:lnSpc>
                <a:spcPct val="90000"/>
              </a:lnSpc>
            </a:pPr>
            <a:r>
              <a:rPr lang="en-US" sz="4000" dirty="0">
                <a:latin typeface="Arial" panose="020B0604020202020204" pitchFamily="34" charset="0"/>
                <a:cs typeface="Arial" panose="020B0604020202020204" pitchFamily="34" charset="0"/>
              </a:rPr>
              <a:t>Some NSAIDs preferentially inhibit COX-2 and thus, have a lower risk of renal and GI effects at therapeutic doses</a:t>
            </a:r>
          </a:p>
          <a:p>
            <a:pPr>
              <a:lnSpc>
                <a:spcPct val="90000"/>
              </a:lnSpc>
            </a:pPr>
            <a:r>
              <a:rPr lang="en-US" sz="4000" dirty="0">
                <a:latin typeface="Arial" panose="020B0604020202020204" pitchFamily="34" charset="0"/>
                <a:cs typeface="Arial" panose="020B0604020202020204" pitchFamily="34" charset="0"/>
              </a:rPr>
              <a:t>The major adverse effects are GI, kidney, blood, liver and CNS dysfunctions</a:t>
            </a:r>
          </a:p>
          <a:p>
            <a:pPr lvl="1">
              <a:lnSpc>
                <a:spcPct val="90000"/>
              </a:lnSpc>
            </a:pPr>
            <a:r>
              <a:rPr lang="en-US" sz="4000" b="1" dirty="0">
                <a:latin typeface="Arial" panose="020B0604020202020204" pitchFamily="34" charset="0"/>
                <a:cs typeface="Arial" panose="020B0604020202020204" pitchFamily="34" charset="0"/>
              </a:rPr>
              <a:t>GI</a:t>
            </a:r>
          </a:p>
          <a:p>
            <a:pPr lvl="2">
              <a:lnSpc>
                <a:spcPct val="90000"/>
              </a:lnSpc>
            </a:pPr>
            <a:r>
              <a:rPr lang="en-US" sz="4000" dirty="0">
                <a:latin typeface="Arial" panose="020B0604020202020204" pitchFamily="34" charset="0"/>
                <a:cs typeface="Arial" panose="020B0604020202020204" pitchFamily="34" charset="0"/>
              </a:rPr>
              <a:t>Prostaglandins are needed for gastric wall health by promoting mucus production in the stomach and maintaining normal perfusion in the intestines.  COX inhibition decreases </a:t>
            </a:r>
            <a:r>
              <a:rPr lang="en-US" sz="4000" dirty="0" err="1">
                <a:latin typeface="Arial" panose="020B0604020202020204" pitchFamily="34" charset="0"/>
                <a:cs typeface="Arial" panose="020B0604020202020204" pitchFamily="34" charset="0"/>
              </a:rPr>
              <a:t>PGs</a:t>
            </a:r>
            <a:r>
              <a:rPr lang="en-US" sz="4000" dirty="0" err="1">
                <a:latin typeface="Arial" panose="020B0604020202020204" pitchFamily="34" charset="0"/>
                <a:cs typeface="Arial" panose="020B0604020202020204" pitchFamily="34" charset="0"/>
                <a:sym typeface="Wingdings" panose="05000000000000000000" pitchFamily="2" charset="2"/>
              </a:rPr>
              <a:t>impaired</a:t>
            </a:r>
            <a:r>
              <a:rPr lang="en-US" sz="4000" dirty="0">
                <a:latin typeface="Arial" panose="020B0604020202020204" pitchFamily="34" charset="0"/>
                <a:cs typeface="Arial" panose="020B0604020202020204" pitchFamily="34" charset="0"/>
                <a:sym typeface="Wingdings" panose="05000000000000000000" pitchFamily="2" charset="2"/>
              </a:rPr>
              <a:t> mucosal protection risks GI ulceration (</a:t>
            </a:r>
            <a:r>
              <a:rPr lang="en-US" sz="4000" dirty="0" err="1">
                <a:latin typeface="Arial" panose="020B0604020202020204" pitchFamily="34" charset="0"/>
                <a:cs typeface="Arial" panose="020B0604020202020204" pitchFamily="34" charset="0"/>
                <a:sym typeface="Wingdings" panose="05000000000000000000" pitchFamily="2" charset="2"/>
              </a:rPr>
              <a:t>esp</a:t>
            </a:r>
            <a:r>
              <a:rPr lang="en-US" sz="4000" dirty="0">
                <a:latin typeface="Arial" panose="020B0604020202020204" pitchFamily="34" charset="0"/>
                <a:cs typeface="Arial" panose="020B0604020202020204" pitchFamily="34" charset="0"/>
                <a:sym typeface="Wingdings" panose="05000000000000000000" pitchFamily="2" charset="2"/>
              </a:rPr>
              <a:t> in stomach and duodenum)</a:t>
            </a:r>
          </a:p>
          <a:p>
            <a:pPr lvl="2">
              <a:lnSpc>
                <a:spcPct val="90000"/>
              </a:lnSpc>
            </a:pPr>
            <a:r>
              <a:rPr lang="en-US" sz="4000" dirty="0">
                <a:latin typeface="Arial" panose="020B0604020202020204" pitchFamily="34" charset="0"/>
                <a:cs typeface="Arial" panose="020B0604020202020204" pitchFamily="34" charset="0"/>
                <a:sym typeface="Wingdings" panose="05000000000000000000" pitchFamily="2" charset="2"/>
              </a:rPr>
              <a:t>Impairs healing of pre-existing ulcers by decreasing perfusion </a:t>
            </a:r>
            <a:endParaRPr lang="en-US" sz="4000" dirty="0">
              <a:latin typeface="Arial" panose="020B0604020202020204" pitchFamily="34" charset="0"/>
              <a:cs typeface="Arial" panose="020B0604020202020204" pitchFamily="34" charset="0"/>
            </a:endParaRPr>
          </a:p>
          <a:p>
            <a:pPr lvl="1">
              <a:lnSpc>
                <a:spcPct val="90000"/>
              </a:lnSpc>
            </a:pPr>
            <a:r>
              <a:rPr lang="en-US" sz="4000" b="1" dirty="0">
                <a:latin typeface="Arial" panose="020B0604020202020204" pitchFamily="34" charset="0"/>
                <a:cs typeface="Arial" panose="020B0604020202020204" pitchFamily="34" charset="0"/>
              </a:rPr>
              <a:t>Renal (kidney)</a:t>
            </a:r>
          </a:p>
          <a:p>
            <a:pPr lvl="2">
              <a:lnSpc>
                <a:spcPct val="90000"/>
              </a:lnSpc>
            </a:pPr>
            <a:r>
              <a:rPr lang="en-US" sz="4000" dirty="0">
                <a:latin typeface="Arial" panose="020B0604020202020204" pitchFamily="34" charset="0"/>
                <a:cs typeface="Arial" panose="020B0604020202020204" pitchFamily="34" charset="0"/>
              </a:rPr>
              <a:t>Renal tubules undergo degeneration due to hypoxia from decreased renal blood flow</a:t>
            </a:r>
          </a:p>
          <a:p>
            <a:pPr lvl="2">
              <a:lnSpc>
                <a:spcPct val="90000"/>
              </a:lnSpc>
            </a:pPr>
            <a:r>
              <a:rPr lang="en-US" sz="4000" dirty="0">
                <a:latin typeface="Arial" panose="020B0604020202020204" pitchFamily="34" charset="0"/>
                <a:cs typeface="Arial" panose="020B0604020202020204" pitchFamily="34" charset="0"/>
              </a:rPr>
              <a:t>Renal hypoperfusion</a:t>
            </a:r>
            <a:r>
              <a:rPr lang="en-US" sz="4000" dirty="0">
                <a:latin typeface="Arial" panose="020B0604020202020204" pitchFamily="34" charset="0"/>
                <a:cs typeface="Arial" panose="020B0604020202020204" pitchFamily="34" charset="0"/>
                <a:sym typeface="Wingdings" panose="05000000000000000000" pitchFamily="2" charset="2"/>
              </a:rPr>
              <a:t> decreased GFR (glomerular filtration rate) and PGs released PGs induce vasodilation to maintain renal blood flow and GFR function despite volume depletion</a:t>
            </a:r>
          </a:p>
          <a:p>
            <a:pPr lvl="2">
              <a:lnSpc>
                <a:spcPct val="90000"/>
              </a:lnSpc>
            </a:pPr>
            <a:r>
              <a:rPr lang="en-US" sz="4000" dirty="0">
                <a:latin typeface="Arial" panose="020B0604020202020204" pitchFamily="34" charset="0"/>
                <a:cs typeface="Arial" panose="020B0604020202020204" pitchFamily="34" charset="0"/>
                <a:sym typeface="Wingdings" panose="05000000000000000000" pitchFamily="2" charset="2"/>
              </a:rPr>
              <a:t>COX inhibition limits kidney protective mechanism and GFR may drop dangerously low</a:t>
            </a:r>
            <a:endParaRPr lang="en-US" sz="4000" dirty="0">
              <a:latin typeface="Arial" panose="020B0604020202020204" pitchFamily="34" charset="0"/>
              <a:cs typeface="Arial" panose="020B0604020202020204" pitchFamily="34" charset="0"/>
            </a:endParaRPr>
          </a:p>
          <a:p>
            <a:pPr lvl="2">
              <a:lnSpc>
                <a:spcPct val="90000"/>
              </a:lnSpc>
            </a:pPr>
            <a:r>
              <a:rPr lang="en-US" sz="4000" dirty="0">
                <a:latin typeface="Arial" panose="020B0604020202020204" pitchFamily="34" charset="0"/>
                <a:cs typeface="Arial" panose="020B0604020202020204" pitchFamily="34" charset="0"/>
              </a:rPr>
              <a:t>Most concerning when higher doses are ingested or in patients with pre-existing volume depletion</a:t>
            </a:r>
          </a:p>
          <a:p>
            <a:pPr lvl="2">
              <a:lnSpc>
                <a:spcPct val="90000"/>
              </a:lnSpc>
            </a:pPr>
            <a:r>
              <a:rPr lang="en-US" sz="4000" dirty="0">
                <a:latin typeface="Arial" panose="020B0604020202020204" pitchFamily="34" charset="0"/>
                <a:cs typeface="Arial" panose="020B0604020202020204" pitchFamily="34" charset="0"/>
              </a:rPr>
              <a:t>IM specialist may use terms- papillary necrosis and interstitial nephritis (pathological lesions)</a:t>
            </a:r>
          </a:p>
          <a:p>
            <a:pPr lvl="1">
              <a:lnSpc>
                <a:spcPct val="90000"/>
              </a:lnSpc>
            </a:pPr>
            <a:r>
              <a:rPr lang="en-US" sz="4000" b="1" dirty="0">
                <a:latin typeface="Arial" panose="020B0604020202020204" pitchFamily="34" charset="0"/>
                <a:cs typeface="Arial" panose="020B0604020202020204" pitchFamily="34" charset="0"/>
              </a:rPr>
              <a:t>Hematological (blood)</a:t>
            </a:r>
          </a:p>
          <a:p>
            <a:pPr lvl="2">
              <a:lnSpc>
                <a:spcPct val="90000"/>
              </a:lnSpc>
            </a:pPr>
            <a:r>
              <a:rPr lang="en-US" sz="4000" dirty="0">
                <a:latin typeface="Arial" panose="020B0604020202020204" pitchFamily="34" charset="0"/>
                <a:cs typeface="Arial" panose="020B0604020202020204" pitchFamily="34" charset="0"/>
              </a:rPr>
              <a:t>COX inhibition will impair thromboxane production</a:t>
            </a:r>
            <a:r>
              <a:rPr lang="en-US" sz="4000" dirty="0">
                <a:latin typeface="Arial" panose="020B0604020202020204" pitchFamily="34" charset="0"/>
                <a:cs typeface="Arial" panose="020B0604020202020204" pitchFamily="34" charset="0"/>
                <a:sym typeface="Wingdings" panose="05000000000000000000" pitchFamily="2" charset="2"/>
              </a:rPr>
              <a:t> causes platelet dysfunction</a:t>
            </a:r>
          </a:p>
          <a:p>
            <a:pPr lvl="2">
              <a:lnSpc>
                <a:spcPct val="90000"/>
              </a:lnSpc>
            </a:pPr>
            <a:r>
              <a:rPr lang="en-US" sz="4000" dirty="0">
                <a:latin typeface="Arial" panose="020B0604020202020204" pitchFamily="34" charset="0"/>
                <a:cs typeface="Arial" panose="020B0604020202020204" pitchFamily="34" charset="0"/>
                <a:sym typeface="Wingdings" panose="05000000000000000000" pitchFamily="2" charset="2"/>
              </a:rPr>
              <a:t>Aspirin is used for this purpose in patients at risk of thromboembolic disease (examples?)</a:t>
            </a:r>
            <a:endParaRPr lang="en-US" sz="4000" dirty="0">
              <a:latin typeface="Arial" panose="020B0604020202020204" pitchFamily="34" charset="0"/>
              <a:cs typeface="Arial" panose="020B0604020202020204" pitchFamily="34" charset="0"/>
            </a:endParaRPr>
          </a:p>
          <a:p>
            <a:pPr lvl="1">
              <a:lnSpc>
                <a:spcPct val="90000"/>
              </a:lnSpc>
            </a:pPr>
            <a:r>
              <a:rPr lang="en-US" sz="4000" b="1" dirty="0">
                <a:latin typeface="Arial" panose="020B0604020202020204" pitchFamily="34" charset="0"/>
                <a:cs typeface="Arial" panose="020B0604020202020204" pitchFamily="34" charset="0"/>
              </a:rPr>
              <a:t>Hepatic (liver)</a:t>
            </a:r>
          </a:p>
          <a:p>
            <a:pPr lvl="2">
              <a:lnSpc>
                <a:spcPct val="90000"/>
              </a:lnSpc>
            </a:pPr>
            <a:r>
              <a:rPr lang="en-US" sz="4000" dirty="0">
                <a:latin typeface="Arial" panose="020B0604020202020204" pitchFamily="34" charset="0"/>
                <a:cs typeface="Arial" panose="020B0604020202020204" pitchFamily="34" charset="0"/>
              </a:rPr>
              <a:t>Liver injury is uncommon.</a:t>
            </a:r>
          </a:p>
          <a:p>
            <a:pPr lvl="2">
              <a:lnSpc>
                <a:spcPct val="90000"/>
              </a:lnSpc>
            </a:pPr>
            <a:r>
              <a:rPr lang="en-US" sz="4000" dirty="0">
                <a:latin typeface="Arial" panose="020B0604020202020204" pitchFamily="34" charset="0"/>
                <a:cs typeface="Arial" panose="020B0604020202020204" pitchFamily="34" charset="0"/>
              </a:rPr>
              <a:t>Idiosyncratic reactions have been reported in some Labs at appropriate doses</a:t>
            </a:r>
          </a:p>
          <a:p>
            <a:pPr lvl="2">
              <a:lnSpc>
                <a:spcPct val="90000"/>
              </a:lnSpc>
            </a:pPr>
            <a:r>
              <a:rPr lang="en-US" sz="4000" dirty="0">
                <a:latin typeface="Arial" panose="020B0604020202020204" pitchFamily="34" charset="0"/>
                <a:cs typeface="Arial" panose="020B0604020202020204" pitchFamily="34" charset="0"/>
              </a:rPr>
              <a:t>Potential for hepatotoxicity increases if pre-existing liver disease exists</a:t>
            </a:r>
          </a:p>
          <a:p>
            <a:pPr lvl="1">
              <a:lnSpc>
                <a:spcPct val="90000"/>
              </a:lnSpc>
            </a:pPr>
            <a:r>
              <a:rPr lang="en-US" sz="4000" b="1" dirty="0">
                <a:latin typeface="Arial" panose="020B0604020202020204" pitchFamily="34" charset="0"/>
                <a:cs typeface="Arial" panose="020B0604020202020204" pitchFamily="34" charset="0"/>
              </a:rPr>
              <a:t>CNS (Brain and spinal cord)</a:t>
            </a:r>
          </a:p>
          <a:p>
            <a:pPr lvl="2">
              <a:lnSpc>
                <a:spcPct val="90000"/>
              </a:lnSpc>
            </a:pPr>
            <a:r>
              <a:rPr lang="en-US" sz="4000" dirty="0">
                <a:latin typeface="Arial" panose="020B0604020202020204" pitchFamily="34" charset="0"/>
                <a:cs typeface="Arial" panose="020B0604020202020204" pitchFamily="34" charset="0"/>
              </a:rPr>
              <a:t>Mechanism of action is unknown </a:t>
            </a:r>
          </a:p>
          <a:p>
            <a:pPr lvl="2">
              <a:lnSpc>
                <a:spcPct val="90000"/>
              </a:lnSpc>
            </a:pPr>
            <a:r>
              <a:rPr lang="en-US" sz="4000" dirty="0">
                <a:latin typeface="Arial" panose="020B0604020202020204" pitchFamily="34" charset="0"/>
                <a:cs typeface="Arial" panose="020B0604020202020204" pitchFamily="34" charset="0"/>
              </a:rPr>
              <a:t>Massive overdoses can induce ataxia, seizures, coma</a:t>
            </a:r>
          </a:p>
          <a:p>
            <a:pPr lvl="1">
              <a:lnSpc>
                <a:spcPct val="90000"/>
              </a:lnSpc>
            </a:pPr>
            <a:endParaRPr lang="en-US" sz="4000" dirty="0">
              <a:latin typeface="Arial" panose="020B0604020202020204" pitchFamily="34" charset="0"/>
              <a:cs typeface="Arial" panose="020B0604020202020204" pitchFamily="34" charset="0"/>
            </a:endParaRPr>
          </a:p>
          <a:p>
            <a:pPr lvl="2">
              <a:lnSpc>
                <a:spcPct val="90000"/>
              </a:lnSpc>
            </a:pPr>
            <a:endParaRPr lang="en-US" sz="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230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712A4D-CD49-441B-A624-302916BE44A2}"/>
              </a:ext>
            </a:extLst>
          </p:cNvPr>
          <p:cNvGraphicFramePr>
            <a:graphicFrameLocks noGrp="1"/>
          </p:cNvGraphicFramePr>
          <p:nvPr>
            <p:extLst>
              <p:ext uri="{D42A27DB-BD31-4B8C-83A1-F6EECF244321}">
                <p14:modId xmlns:p14="http://schemas.microsoft.com/office/powerpoint/2010/main" val="423977784"/>
              </p:ext>
            </p:extLst>
          </p:nvPr>
        </p:nvGraphicFramePr>
        <p:xfrm>
          <a:off x="625151" y="1623526"/>
          <a:ext cx="11056776" cy="4721290"/>
        </p:xfrm>
        <a:graphic>
          <a:graphicData uri="http://schemas.openxmlformats.org/drawingml/2006/table">
            <a:tbl>
              <a:tblPr/>
              <a:tblGrid>
                <a:gridCol w="2764194">
                  <a:extLst>
                    <a:ext uri="{9D8B030D-6E8A-4147-A177-3AD203B41FA5}">
                      <a16:colId xmlns:a16="http://schemas.microsoft.com/office/drawing/2014/main" val="2792567741"/>
                    </a:ext>
                  </a:extLst>
                </a:gridCol>
                <a:gridCol w="2764194">
                  <a:extLst>
                    <a:ext uri="{9D8B030D-6E8A-4147-A177-3AD203B41FA5}">
                      <a16:colId xmlns:a16="http://schemas.microsoft.com/office/drawing/2014/main" val="3098767324"/>
                    </a:ext>
                  </a:extLst>
                </a:gridCol>
                <a:gridCol w="2764194">
                  <a:extLst>
                    <a:ext uri="{9D8B030D-6E8A-4147-A177-3AD203B41FA5}">
                      <a16:colId xmlns:a16="http://schemas.microsoft.com/office/drawing/2014/main" val="2349644518"/>
                    </a:ext>
                  </a:extLst>
                </a:gridCol>
                <a:gridCol w="2764194">
                  <a:extLst>
                    <a:ext uri="{9D8B030D-6E8A-4147-A177-3AD203B41FA5}">
                      <a16:colId xmlns:a16="http://schemas.microsoft.com/office/drawing/2014/main" val="995492504"/>
                    </a:ext>
                  </a:extLst>
                </a:gridCol>
              </a:tblGrid>
              <a:tr h="462958">
                <a:tc>
                  <a:txBody>
                    <a:bodyPr/>
                    <a:lstStyle/>
                    <a:p>
                      <a:r>
                        <a:rPr lang="en-US" sz="1100" b="1" i="1" dirty="0">
                          <a:effectLst/>
                          <a:latin typeface="Verdana" panose="020B0604030504040204" pitchFamily="34" charset="0"/>
                        </a:rPr>
                        <a:t>NSAID</a:t>
                      </a:r>
                    </a:p>
                  </a:txBody>
                  <a:tcPr marL="23024" marR="23024" marT="23024" marB="23024" anchor="ctr">
                    <a:lnL>
                      <a:noFill/>
                    </a:lnL>
                    <a:lnR>
                      <a:noFill/>
                    </a:lnR>
                    <a:lnT>
                      <a:noFill/>
                    </a:lnT>
                    <a:lnB>
                      <a:noFill/>
                    </a:lnB>
                    <a:solidFill>
                      <a:srgbClr val="A9A9A9"/>
                    </a:solidFill>
                  </a:tcPr>
                </a:tc>
                <a:tc>
                  <a:txBody>
                    <a:bodyPr/>
                    <a:lstStyle/>
                    <a:p>
                      <a:pPr algn="ctr"/>
                      <a:r>
                        <a:rPr lang="en-US" sz="1100" b="1" i="1">
                          <a:effectLst/>
                          <a:latin typeface="Verdana" panose="020B0604030504040204" pitchFamily="34" charset="0"/>
                        </a:rPr>
                        <a:t>Gastrointestinal Effects</a:t>
                      </a:r>
                    </a:p>
                  </a:txBody>
                  <a:tcPr marL="23024" marR="23024" marT="23024" marB="23024" anchor="ctr">
                    <a:lnL>
                      <a:noFill/>
                    </a:lnL>
                    <a:lnR>
                      <a:noFill/>
                    </a:lnR>
                    <a:lnT>
                      <a:noFill/>
                    </a:lnT>
                    <a:lnB>
                      <a:noFill/>
                    </a:lnB>
                    <a:solidFill>
                      <a:srgbClr val="A9A9A9"/>
                    </a:solidFill>
                  </a:tcPr>
                </a:tc>
                <a:tc>
                  <a:txBody>
                    <a:bodyPr/>
                    <a:lstStyle/>
                    <a:p>
                      <a:pPr algn="ctr"/>
                      <a:r>
                        <a:rPr lang="en-US" sz="1100" b="1" i="1">
                          <a:effectLst/>
                          <a:latin typeface="Verdana" panose="020B0604030504040204" pitchFamily="34" charset="0"/>
                        </a:rPr>
                        <a:t>Renal Effects</a:t>
                      </a:r>
                    </a:p>
                  </a:txBody>
                  <a:tcPr marL="23024" marR="23024" marT="23024" marB="23024" anchor="ctr">
                    <a:lnL>
                      <a:noFill/>
                    </a:lnL>
                    <a:lnR>
                      <a:noFill/>
                    </a:lnR>
                    <a:lnT>
                      <a:noFill/>
                    </a:lnT>
                    <a:lnB>
                      <a:noFill/>
                    </a:lnB>
                    <a:solidFill>
                      <a:srgbClr val="A9A9A9"/>
                    </a:solidFill>
                  </a:tcPr>
                </a:tc>
                <a:tc>
                  <a:txBody>
                    <a:bodyPr/>
                    <a:lstStyle/>
                    <a:p>
                      <a:pPr algn="ctr"/>
                      <a:r>
                        <a:rPr lang="en-US" sz="1100" b="1" i="1">
                          <a:effectLst/>
                          <a:latin typeface="Verdana" panose="020B0604030504040204" pitchFamily="34" charset="0"/>
                        </a:rPr>
                        <a:t>CNS Effects</a:t>
                      </a:r>
                    </a:p>
                  </a:txBody>
                  <a:tcPr marL="23024" marR="23024" marT="23024" marB="23024" anchor="ctr">
                    <a:lnL>
                      <a:noFill/>
                    </a:lnL>
                    <a:lnR>
                      <a:noFill/>
                    </a:lnR>
                    <a:lnT>
                      <a:noFill/>
                    </a:lnT>
                    <a:lnB>
                      <a:noFill/>
                    </a:lnB>
                    <a:solidFill>
                      <a:srgbClr val="A9A9A9"/>
                    </a:solidFill>
                  </a:tcPr>
                </a:tc>
                <a:extLst>
                  <a:ext uri="{0D108BD9-81ED-4DB2-BD59-A6C34878D82A}">
                    <a16:rowId xmlns:a16="http://schemas.microsoft.com/office/drawing/2014/main" val="1396043033"/>
                  </a:ext>
                </a:extLst>
              </a:tr>
              <a:tr h="666483">
                <a:tc>
                  <a:txBody>
                    <a:bodyPr/>
                    <a:lstStyle/>
                    <a:p>
                      <a:r>
                        <a:rPr lang="en-US" sz="1100">
                          <a:effectLst/>
                          <a:latin typeface="Verdana" panose="020B0604030504040204" pitchFamily="34" charset="0"/>
                        </a:rPr>
                        <a:t>Carprofen</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&gt;4 mg/kg PO</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&gt;8 mg/kg PO</a:t>
                      </a:r>
                    </a:p>
                  </a:txBody>
                  <a:tcPr marL="23024" marR="23024" marT="23024" marB="23024" anchor="ctr">
                    <a:lnL>
                      <a:noFill/>
                    </a:lnL>
                    <a:lnR>
                      <a:noFill/>
                    </a:lnR>
                    <a:lnT>
                      <a:noFill/>
                    </a:lnT>
                    <a:lnB>
                      <a:noFill/>
                    </a:lnB>
                    <a:solidFill>
                      <a:srgbClr val="FFFFFF"/>
                    </a:solidFill>
                  </a:tcPr>
                </a:tc>
                <a:tc>
                  <a:txBody>
                    <a:bodyPr/>
                    <a:lstStyle/>
                    <a:p>
                      <a:r>
                        <a:rPr lang="it-IT" sz="1100">
                          <a:effectLst/>
                          <a:latin typeface="Verdana" panose="020B0604030504040204" pitchFamily="34" charset="0"/>
                        </a:rPr>
                        <a:t>Possible; doses &gt; 400 mg/kg PO in dogs</a:t>
                      </a:r>
                    </a:p>
                  </a:txBody>
                  <a:tcPr marL="23024" marR="23024" marT="23024" marB="23024" anchor="ctr">
                    <a:lnL>
                      <a:noFill/>
                    </a:lnL>
                    <a:lnR>
                      <a:noFill/>
                    </a:lnR>
                    <a:lnT>
                      <a:noFill/>
                    </a:lnT>
                    <a:lnB>
                      <a:noFill/>
                    </a:lnB>
                    <a:solidFill>
                      <a:srgbClr val="FFFFFF"/>
                    </a:solidFill>
                  </a:tcPr>
                </a:tc>
                <a:extLst>
                  <a:ext uri="{0D108BD9-81ED-4DB2-BD59-A6C34878D82A}">
                    <a16:rowId xmlns:a16="http://schemas.microsoft.com/office/drawing/2014/main" val="387160079"/>
                  </a:ext>
                </a:extLst>
              </a:tr>
              <a:tr h="259431">
                <a:tc>
                  <a:txBody>
                    <a:bodyPr/>
                    <a:lstStyle/>
                    <a:p>
                      <a:r>
                        <a:rPr lang="en-US" sz="1100">
                          <a:effectLst/>
                          <a:latin typeface="Verdana" panose="020B0604030504040204" pitchFamily="34" charset="0"/>
                        </a:rPr>
                        <a:t>Deracoxib</a:t>
                      </a:r>
                    </a:p>
                  </a:txBody>
                  <a:tcPr marL="23024" marR="23024" marT="23024" marB="23024" anchor="ctr">
                    <a:lnL>
                      <a:noFill/>
                    </a:lnL>
                    <a:lnR>
                      <a:noFill/>
                    </a:lnR>
                    <a:lnT>
                      <a:noFill/>
                    </a:lnT>
                    <a:lnB>
                      <a:noFill/>
                    </a:lnB>
                    <a:solidFill>
                      <a:srgbClr val="FFFFFF"/>
                    </a:solidFill>
                  </a:tcPr>
                </a:tc>
                <a:tc>
                  <a:txBody>
                    <a:bodyPr/>
                    <a:lstStyle/>
                    <a:p>
                      <a:r>
                        <a:rPr lang="en-US" sz="1100" dirty="0">
                          <a:effectLst/>
                          <a:latin typeface="Verdana" panose="020B0604030504040204" pitchFamily="34" charset="0"/>
                        </a:rPr>
                        <a:t>&gt;4 mg/kg PO</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&gt;8 mg/kg PO</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Undocumented</a:t>
                      </a:r>
                    </a:p>
                  </a:txBody>
                  <a:tcPr marL="23024" marR="23024" marT="23024" marB="23024" anchor="ctr">
                    <a:lnL>
                      <a:noFill/>
                    </a:lnL>
                    <a:lnR>
                      <a:noFill/>
                    </a:lnR>
                    <a:lnT>
                      <a:noFill/>
                    </a:lnT>
                    <a:lnB>
                      <a:noFill/>
                    </a:lnB>
                    <a:solidFill>
                      <a:srgbClr val="FFFFFF"/>
                    </a:solidFill>
                  </a:tcPr>
                </a:tc>
                <a:extLst>
                  <a:ext uri="{0D108BD9-81ED-4DB2-BD59-A6C34878D82A}">
                    <a16:rowId xmlns:a16="http://schemas.microsoft.com/office/drawing/2014/main" val="2936318757"/>
                  </a:ext>
                </a:extLst>
              </a:tr>
              <a:tr h="666483">
                <a:tc>
                  <a:txBody>
                    <a:bodyPr/>
                    <a:lstStyle/>
                    <a:p>
                      <a:r>
                        <a:rPr lang="en-US" sz="1100">
                          <a:effectLst/>
                          <a:latin typeface="Verdana" panose="020B0604030504040204" pitchFamily="34" charset="0"/>
                        </a:rPr>
                        <a:t>Ibuprofen</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&gt;10 mg/kg PO</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&gt;75-85 mg/kg PO</a:t>
                      </a:r>
                    </a:p>
                  </a:txBody>
                  <a:tcPr marL="23024" marR="23024" marT="23024" marB="23024" anchor="ctr">
                    <a:lnL>
                      <a:noFill/>
                    </a:lnL>
                    <a:lnR>
                      <a:noFill/>
                    </a:lnR>
                    <a:lnT>
                      <a:noFill/>
                    </a:lnT>
                    <a:lnB>
                      <a:noFill/>
                    </a:lnB>
                    <a:solidFill>
                      <a:srgbClr val="FFFFFF"/>
                    </a:solidFill>
                  </a:tcPr>
                </a:tc>
                <a:tc>
                  <a:txBody>
                    <a:bodyPr/>
                    <a:lstStyle/>
                    <a:p>
                      <a:r>
                        <a:rPr lang="it-IT" sz="1100">
                          <a:effectLst/>
                          <a:latin typeface="Verdana" panose="020B0604030504040204" pitchFamily="34" charset="0"/>
                        </a:rPr>
                        <a:t>Possible; doses &gt; 400 mg/kg PO in dogs</a:t>
                      </a:r>
                    </a:p>
                  </a:txBody>
                  <a:tcPr marL="23024" marR="23024" marT="23024" marB="23024" anchor="ctr">
                    <a:lnL>
                      <a:noFill/>
                    </a:lnL>
                    <a:lnR>
                      <a:noFill/>
                    </a:lnR>
                    <a:lnT>
                      <a:noFill/>
                    </a:lnT>
                    <a:lnB>
                      <a:noFill/>
                    </a:lnB>
                    <a:solidFill>
                      <a:srgbClr val="FFFFFF"/>
                    </a:solidFill>
                  </a:tcPr>
                </a:tc>
                <a:extLst>
                  <a:ext uri="{0D108BD9-81ED-4DB2-BD59-A6C34878D82A}">
                    <a16:rowId xmlns:a16="http://schemas.microsoft.com/office/drawing/2014/main" val="3936003397"/>
                  </a:ext>
                </a:extLst>
              </a:tr>
              <a:tr h="462958">
                <a:tc>
                  <a:txBody>
                    <a:bodyPr/>
                    <a:lstStyle/>
                    <a:p>
                      <a:r>
                        <a:rPr lang="en-US" sz="1100">
                          <a:effectLst/>
                          <a:latin typeface="Verdana" panose="020B0604030504040204" pitchFamily="34" charset="0"/>
                        </a:rPr>
                        <a:t>Meloxicam</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Any dose above therapeutic dose</a:t>
                      </a:r>
                    </a:p>
                  </a:txBody>
                  <a:tcPr marL="23024" marR="23024" marT="23024" marB="23024" anchor="ctr">
                    <a:lnL>
                      <a:noFill/>
                    </a:lnL>
                    <a:lnR>
                      <a:noFill/>
                    </a:lnR>
                    <a:lnT>
                      <a:noFill/>
                    </a:lnT>
                    <a:lnB>
                      <a:noFill/>
                    </a:lnB>
                    <a:solidFill>
                      <a:srgbClr val="FFFFFF"/>
                    </a:solidFill>
                  </a:tcPr>
                </a:tc>
                <a:tc>
                  <a:txBody>
                    <a:bodyPr/>
                    <a:lstStyle/>
                    <a:p>
                      <a:r>
                        <a:rPr lang="en-US" sz="1100" dirty="0">
                          <a:effectLst/>
                          <a:latin typeface="Verdana" panose="020B0604030504040204" pitchFamily="34" charset="0"/>
                        </a:rPr>
                        <a:t>&gt;1.5 times therapeutic dose</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Undocumented</a:t>
                      </a:r>
                    </a:p>
                  </a:txBody>
                  <a:tcPr marL="23024" marR="23024" marT="23024" marB="23024" anchor="ctr">
                    <a:lnL>
                      <a:noFill/>
                    </a:lnL>
                    <a:lnR>
                      <a:noFill/>
                    </a:lnR>
                    <a:lnT>
                      <a:noFill/>
                    </a:lnT>
                    <a:lnB>
                      <a:noFill/>
                    </a:lnB>
                    <a:solidFill>
                      <a:srgbClr val="FFFFFF"/>
                    </a:solidFill>
                  </a:tcPr>
                </a:tc>
                <a:extLst>
                  <a:ext uri="{0D108BD9-81ED-4DB2-BD59-A6C34878D82A}">
                    <a16:rowId xmlns:a16="http://schemas.microsoft.com/office/drawing/2014/main" val="1382958651"/>
                  </a:ext>
                </a:extLst>
              </a:tr>
              <a:tr h="259431">
                <a:tc>
                  <a:txBody>
                    <a:bodyPr/>
                    <a:lstStyle/>
                    <a:p>
                      <a:r>
                        <a:rPr lang="en-US" sz="1100">
                          <a:effectLst/>
                          <a:latin typeface="Verdana" panose="020B0604030504040204" pitchFamily="34" charset="0"/>
                        </a:rPr>
                        <a:t>Naproxen</a:t>
                      </a:r>
                    </a:p>
                  </a:txBody>
                  <a:tcPr marL="23024" marR="23024" marT="23024" marB="23024" anchor="ctr">
                    <a:lnL>
                      <a:noFill/>
                    </a:lnL>
                    <a:lnR>
                      <a:noFill/>
                    </a:lnR>
                    <a:lnT>
                      <a:noFill/>
                    </a:lnT>
                    <a:lnB>
                      <a:noFill/>
                    </a:lnB>
                    <a:solidFill>
                      <a:srgbClr val="FFFFFF"/>
                    </a:solidFill>
                  </a:tcPr>
                </a:tc>
                <a:tc>
                  <a:txBody>
                    <a:bodyPr/>
                    <a:lstStyle/>
                    <a:p>
                      <a:r>
                        <a:rPr lang="en-US" sz="1100" dirty="0">
                          <a:effectLst/>
                          <a:latin typeface="Verdana" panose="020B0604030504040204" pitchFamily="34" charset="0"/>
                        </a:rPr>
                        <a:t>Any dose</a:t>
                      </a:r>
                    </a:p>
                  </a:txBody>
                  <a:tcPr marL="23024" marR="23024" marT="23024" marB="23024" anchor="ctr">
                    <a:lnL>
                      <a:noFill/>
                    </a:lnL>
                    <a:lnR>
                      <a:noFill/>
                    </a:lnR>
                    <a:lnT>
                      <a:noFill/>
                    </a:lnT>
                    <a:lnB>
                      <a:noFill/>
                    </a:lnB>
                    <a:solidFill>
                      <a:srgbClr val="FFFFFF"/>
                    </a:solidFill>
                  </a:tcPr>
                </a:tc>
                <a:tc>
                  <a:txBody>
                    <a:bodyPr/>
                    <a:lstStyle/>
                    <a:p>
                      <a:r>
                        <a:rPr lang="en-US" sz="1100" dirty="0">
                          <a:effectLst/>
                          <a:latin typeface="Verdana" panose="020B0604030504040204" pitchFamily="34" charset="0"/>
                        </a:rPr>
                        <a:t>Any dose</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Undocumented</a:t>
                      </a:r>
                    </a:p>
                  </a:txBody>
                  <a:tcPr marL="23024" marR="23024" marT="23024" marB="23024" anchor="ctr">
                    <a:lnL>
                      <a:noFill/>
                    </a:lnL>
                    <a:lnR>
                      <a:noFill/>
                    </a:lnR>
                    <a:lnT>
                      <a:noFill/>
                    </a:lnT>
                    <a:lnB>
                      <a:noFill/>
                    </a:lnB>
                    <a:solidFill>
                      <a:srgbClr val="FFFFFF"/>
                    </a:solidFill>
                  </a:tcPr>
                </a:tc>
                <a:extLst>
                  <a:ext uri="{0D108BD9-81ED-4DB2-BD59-A6C34878D82A}">
                    <a16:rowId xmlns:a16="http://schemas.microsoft.com/office/drawing/2014/main" val="1064561028"/>
                  </a:ext>
                </a:extLst>
              </a:tr>
              <a:tr h="462958">
                <a:tc>
                  <a:txBody>
                    <a:bodyPr/>
                    <a:lstStyle/>
                    <a:p>
                      <a:r>
                        <a:rPr lang="en-US" sz="1100">
                          <a:effectLst/>
                          <a:latin typeface="Verdana" panose="020B0604030504040204" pitchFamily="34" charset="0"/>
                        </a:rPr>
                        <a:t>Other NSAIDs: very rough rule of thumb</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Any dose above therapeutic dose</a:t>
                      </a:r>
                    </a:p>
                  </a:txBody>
                  <a:tcPr marL="23024" marR="23024" marT="23024" marB="23024" anchor="ctr">
                    <a:lnL>
                      <a:noFill/>
                    </a:lnL>
                    <a:lnR>
                      <a:noFill/>
                    </a:lnR>
                    <a:lnT>
                      <a:noFill/>
                    </a:lnT>
                    <a:lnB>
                      <a:noFill/>
                    </a:lnB>
                    <a:solidFill>
                      <a:srgbClr val="FFFFFF"/>
                    </a:solidFill>
                  </a:tcPr>
                </a:tc>
                <a:tc>
                  <a:txBody>
                    <a:bodyPr/>
                    <a:lstStyle/>
                    <a:p>
                      <a:r>
                        <a:rPr lang="en-US" sz="1100">
                          <a:effectLst/>
                          <a:latin typeface="Verdana" panose="020B0604030504040204" pitchFamily="34" charset="0"/>
                        </a:rPr>
                        <a:t>&gt;2 times therapeutic dose</a:t>
                      </a:r>
                    </a:p>
                  </a:txBody>
                  <a:tcPr marL="23024" marR="23024" marT="23024" marB="23024" anchor="ctr">
                    <a:lnL>
                      <a:noFill/>
                    </a:lnL>
                    <a:lnR>
                      <a:noFill/>
                    </a:lnR>
                    <a:lnT>
                      <a:noFill/>
                    </a:lnT>
                    <a:lnB>
                      <a:noFill/>
                    </a:lnB>
                    <a:solidFill>
                      <a:srgbClr val="FFFFFF"/>
                    </a:solidFill>
                  </a:tcPr>
                </a:tc>
                <a:tc>
                  <a:txBody>
                    <a:bodyPr/>
                    <a:lstStyle/>
                    <a:p>
                      <a:endParaRPr lang="en-US" sz="1100">
                        <a:effectLst/>
                        <a:latin typeface="ProximaNovaRgRegular"/>
                      </a:endParaRPr>
                    </a:p>
                  </a:txBody>
                  <a:tcPr marL="23024" marR="23024" marT="23024" marB="23024" anchor="ctr">
                    <a:lnL>
                      <a:noFill/>
                    </a:lnL>
                    <a:lnR>
                      <a:noFill/>
                    </a:lnR>
                    <a:lnT>
                      <a:noFill/>
                    </a:lnT>
                    <a:lnB>
                      <a:noFill/>
                    </a:lnB>
                    <a:solidFill>
                      <a:srgbClr val="FFFFFF"/>
                    </a:solidFill>
                  </a:tcPr>
                </a:tc>
                <a:extLst>
                  <a:ext uri="{0D108BD9-81ED-4DB2-BD59-A6C34878D82A}">
                    <a16:rowId xmlns:a16="http://schemas.microsoft.com/office/drawing/2014/main" val="2067885212"/>
                  </a:ext>
                </a:extLst>
              </a:tr>
              <a:tr h="1480588">
                <a:tc>
                  <a:txBody>
                    <a:bodyPr/>
                    <a:lstStyle/>
                    <a:p>
                      <a:r>
                        <a:rPr lang="en-US" sz="1100">
                          <a:effectLst/>
                          <a:latin typeface="Verdana" panose="020B0604030504040204" pitchFamily="34" charset="0"/>
                        </a:rPr>
                        <a:t>Robenacoxib</a:t>
                      </a:r>
                    </a:p>
                  </a:txBody>
                  <a:tcPr marL="23024" marR="23024" marT="23024" marB="23024" anchor="ctr">
                    <a:lnL>
                      <a:noFill/>
                    </a:lnL>
                    <a:lnR>
                      <a:noFill/>
                    </a:lnR>
                    <a:lnT>
                      <a:noFill/>
                    </a:lnT>
                    <a:lnB>
                      <a:noFill/>
                    </a:lnB>
                    <a:solidFill>
                      <a:srgbClr val="FFFFFF"/>
                    </a:solidFill>
                  </a:tcPr>
                </a:tc>
                <a:tc gridSpan="3">
                  <a:txBody>
                    <a:bodyPr/>
                    <a:lstStyle/>
                    <a:p>
                      <a:r>
                        <a:rPr lang="en-US" sz="1100" dirty="0">
                          <a:effectLst/>
                          <a:latin typeface="Verdana" panose="020B0604030504040204" pitchFamily="34" charset="0"/>
                        </a:rPr>
                        <a:t>Doses of 5 mg/kg/day and 10 mg/kg/day for 28 days did not cause any adverse clinical, hematological or clinical chemistry effects nor macro/microscopic lesions at necropsy.</a:t>
                      </a:r>
                    </a:p>
                    <a:p>
                      <a:endParaRPr lang="en-US" sz="1100" dirty="0">
                        <a:effectLst/>
                        <a:latin typeface="Verdana" panose="020B0604030504040204" pitchFamily="34" charset="0"/>
                      </a:endParaRPr>
                    </a:p>
                    <a:p>
                      <a:r>
                        <a:rPr lang="en-US" sz="1100" dirty="0">
                          <a:effectLst/>
                          <a:latin typeface="Verdana" panose="020B0604030504040204" pitchFamily="34" charset="0"/>
                        </a:rPr>
                        <a:t>Doses of 24 mg/kg/day x 21 days resulted in vomiting, decreased activity and neurologic dysfunction (rear limb ataxia, head tilt, nystagmus); chronic interstitial nephritis and renal tubular degeneration occurred in 4 of 6 cats.</a:t>
                      </a:r>
                    </a:p>
                  </a:txBody>
                  <a:tcPr marL="23024" marR="23024" marT="23024" marB="23024" anchor="ctr">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153331"/>
                  </a:ext>
                </a:extLst>
              </a:tr>
            </a:tbl>
          </a:graphicData>
        </a:graphic>
      </p:graphicFrame>
      <p:sp>
        <p:nvSpPr>
          <p:cNvPr id="3" name="Rectangle 1">
            <a:extLst>
              <a:ext uri="{FF2B5EF4-FFF2-40B4-BE49-F238E27FC236}">
                <a16:creationId xmlns:a16="http://schemas.microsoft.com/office/drawing/2014/main" id="{3EA083A2-9158-4659-9B44-D48227EC1587}"/>
              </a:ext>
            </a:extLst>
          </p:cNvPr>
          <p:cNvSpPr>
            <a:spLocks noChangeArrowheads="1"/>
          </p:cNvSpPr>
          <p:nvPr/>
        </p:nvSpPr>
        <p:spPr bwMode="auto">
          <a:xfrm>
            <a:off x="1091682" y="513184"/>
            <a:ext cx="9843796"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rgbClr val="333333"/>
                </a:solidFill>
                <a:effectLst/>
                <a:latin typeface="Verdana" panose="020B0604030504040204" pitchFamily="34" charset="0"/>
              </a:rPr>
              <a:t>Table: Toxic Doses of NSAIDs and Their Expected Results</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B0F0"/>
                </a:solidFill>
                <a:effectLst/>
                <a:latin typeface="Verdana" panose="020B0604030504040204" pitchFamily="34" charset="0"/>
              </a:rPr>
              <a:t>All dosages above are based on acute ingestion by young, healthy animals, with no prior history of </a:t>
            </a:r>
            <a:r>
              <a:rPr lang="en-US" altLang="en-US" sz="1200" dirty="0">
                <a:solidFill>
                  <a:srgbClr val="00B0F0"/>
                </a:solidFill>
                <a:latin typeface="Verdana" panose="020B0604030504040204" pitchFamily="34" charset="0"/>
              </a:rPr>
              <a:t>kidney</a:t>
            </a:r>
            <a:r>
              <a:rPr kumimoji="0" lang="en-US" altLang="en-US" sz="1200" b="0" i="0" u="none" strike="noStrike" cap="none" normalizeH="0" baseline="0" dirty="0">
                <a:ln>
                  <a:noFill/>
                </a:ln>
                <a:solidFill>
                  <a:srgbClr val="00B0F0"/>
                </a:solidFill>
                <a:effectLst/>
                <a:latin typeface="Verdana" panose="020B0604030504040204" pitchFamily="34" charset="0"/>
              </a:rPr>
              <a:t> disease.</a:t>
            </a:r>
            <a:endParaRPr kumimoji="0" lang="en-US" altLang="en-US" sz="1200" b="0" i="0" u="none" strike="noStrike" cap="none" normalizeH="0" baseline="30000" dirty="0">
              <a:ln>
                <a:noFill/>
              </a:ln>
              <a:solidFill>
                <a:srgbClr val="00B0F0"/>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B0F0"/>
                </a:solidFill>
                <a:effectLst/>
                <a:latin typeface="Verdana" panose="020B0604030504040204" pitchFamily="34" charset="0"/>
              </a:rPr>
              <a:t>Pediatric, geriatric, and patients with pre-existing </a:t>
            </a:r>
            <a:r>
              <a:rPr kumimoji="0" lang="en-US" altLang="en-US" sz="1200" b="0" i="0" u="none" strike="noStrike" cap="none" normalizeH="0" baseline="0" dirty="0" err="1">
                <a:ln>
                  <a:noFill/>
                </a:ln>
                <a:solidFill>
                  <a:srgbClr val="00B0F0"/>
                </a:solidFill>
                <a:effectLst/>
                <a:latin typeface="Verdana" panose="020B0604030504040204" pitchFamily="34" charset="0"/>
              </a:rPr>
              <a:t>gastrointetinal</a:t>
            </a:r>
            <a:r>
              <a:rPr kumimoji="0" lang="en-US" altLang="en-US" sz="1200" b="0" i="0" u="none" strike="noStrike" cap="none" normalizeH="0" baseline="0" dirty="0">
                <a:ln>
                  <a:noFill/>
                </a:ln>
                <a:solidFill>
                  <a:srgbClr val="00B0F0"/>
                </a:solidFill>
                <a:effectLst/>
                <a:latin typeface="Verdana" panose="020B0604030504040204" pitchFamily="34" charset="0"/>
              </a:rPr>
              <a:t>, kidney, liver, coagulation or central nervous system disease may be at risk at dosages lower than those listed. </a:t>
            </a:r>
            <a:endParaRPr kumimoji="0" lang="en-US" altLang="en-US" sz="1200" b="0" i="0" u="none" strike="noStrike" cap="none" normalizeH="0" baseline="0" dirty="0">
              <a:ln>
                <a:noFill/>
              </a:ln>
              <a:solidFill>
                <a:srgbClr val="00B0F0"/>
              </a:solidFill>
              <a:effectLst/>
            </a:endParaRPr>
          </a:p>
        </p:txBody>
      </p:sp>
    </p:spTree>
    <p:extLst>
      <p:ext uri="{BB962C8B-B14F-4D97-AF65-F5344CB8AC3E}">
        <p14:creationId xmlns:p14="http://schemas.microsoft.com/office/powerpoint/2010/main" val="1103708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67EC-5FE2-479F-9480-DAFE9E7E8ECE}"/>
              </a:ext>
            </a:extLst>
          </p:cNvPr>
          <p:cNvSpPr>
            <a:spLocks noGrp="1"/>
          </p:cNvSpPr>
          <p:nvPr>
            <p:ph type="title"/>
          </p:nvPr>
        </p:nvSpPr>
        <p:spPr>
          <a:xfrm>
            <a:off x="1066800" y="545284"/>
            <a:ext cx="10058400" cy="520118"/>
          </a:xfrm>
        </p:spPr>
        <p:txBody>
          <a:bodyPr>
            <a:normAutofit fontScale="90000"/>
          </a:bodyPr>
          <a:lstStyle/>
          <a:p>
            <a:pPr algn="ctr"/>
            <a:r>
              <a:rPr lang="en-US" dirty="0">
                <a:latin typeface="Arial" panose="020B0604020202020204" pitchFamily="34" charset="0"/>
                <a:cs typeface="Arial" panose="020B0604020202020204" pitchFamily="34" charset="0"/>
              </a:rPr>
              <a:t>CLINICAL SIGNS</a:t>
            </a:r>
          </a:p>
        </p:txBody>
      </p:sp>
      <p:sp>
        <p:nvSpPr>
          <p:cNvPr id="3" name="Content Placeholder 2">
            <a:extLst>
              <a:ext uri="{FF2B5EF4-FFF2-40B4-BE49-F238E27FC236}">
                <a16:creationId xmlns:a16="http://schemas.microsoft.com/office/drawing/2014/main" id="{16ECC64C-8EEE-4134-BF9F-65B8B689D646}"/>
              </a:ext>
            </a:extLst>
          </p:cNvPr>
          <p:cNvSpPr>
            <a:spLocks noGrp="1"/>
          </p:cNvSpPr>
          <p:nvPr>
            <p:ph idx="1"/>
          </p:nvPr>
        </p:nvSpPr>
        <p:spPr>
          <a:xfrm>
            <a:off x="553673" y="1163552"/>
            <a:ext cx="11157358" cy="5052690"/>
          </a:xfrm>
        </p:spPr>
        <p:txBody>
          <a:bodyPr>
            <a:noAutofit/>
          </a:bodyPr>
          <a:lstStyle/>
          <a:p>
            <a:r>
              <a:rPr lang="en-US" sz="1600" dirty="0">
                <a:latin typeface="Arial" panose="020B0604020202020204" pitchFamily="34" charset="0"/>
                <a:cs typeface="Arial" panose="020B0604020202020204" pitchFamily="34" charset="0"/>
              </a:rPr>
              <a:t> Although mild GI upset may occur within the first 2-6 hours following ingestion, significant GI hemorrhage and ulceration are commonly delayed for 12 hours to 4 days following ingestion.</a:t>
            </a:r>
            <a:endParaRPr lang="en-US" sz="1600" baseline="30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Vomiting (</a:t>
            </a:r>
            <a:r>
              <a:rPr lang="en-US" sz="1600" u="sng"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hematemesis/”coffee grounds”), anorexia, abdominal pain, melena, hematochezia, and diarrhea may develop. </a:t>
            </a:r>
          </a:p>
          <a:p>
            <a:r>
              <a:rPr lang="en-US" sz="1600" dirty="0">
                <a:latin typeface="Arial" panose="020B0604020202020204" pitchFamily="34" charset="0"/>
                <a:cs typeface="Arial" panose="020B0604020202020204" pitchFamily="34" charset="0"/>
              </a:rPr>
              <a:t>GI perforation may occur subsequent to ulceration and may result in collapse and shock from hypovolemia (dehydration) and/or peritonitis (inflammatory fluid in the abdomen).</a:t>
            </a:r>
          </a:p>
          <a:p>
            <a:r>
              <a:rPr lang="en-US" sz="1600" dirty="0">
                <a:latin typeface="Arial" panose="020B0604020202020204" pitchFamily="34" charset="0"/>
                <a:cs typeface="Arial" panose="020B0604020202020204" pitchFamily="34" charset="0"/>
              </a:rPr>
              <a:t>Onset of kidney injury is usually detectable within the first 12-24 hours following ingestion, with polyuria, polydipsia, isosthenuria (low normal concentrating ability of the kidneys) as initial signs. </a:t>
            </a:r>
          </a:p>
          <a:p>
            <a:r>
              <a:rPr lang="en-US" sz="1600" dirty="0">
                <a:latin typeface="Arial" panose="020B0604020202020204" pitchFamily="34" charset="0"/>
                <a:cs typeface="Arial" panose="020B0604020202020204" pitchFamily="34" charset="0"/>
              </a:rPr>
              <a:t>Glucosuria, hematuria, dehydration, oliguria, and lethargy may develop as kidney injury progresses. In most cases, kidney injury is apparent within 48 hours following an NSAID overdose, in rare instances the onset may be delayed for 3-5 days.</a:t>
            </a:r>
          </a:p>
          <a:p>
            <a:r>
              <a:rPr lang="en-US" sz="1600" dirty="0">
                <a:latin typeface="Arial" panose="020B0604020202020204" pitchFamily="34" charset="0"/>
                <a:cs typeface="Arial" panose="020B0604020202020204" pitchFamily="34" charset="0"/>
              </a:rPr>
              <a:t>Neurologic signs develop following massive ingestion of some NSAIDs, so affected animals may be presented comatose and hypothermic.</a:t>
            </a:r>
            <a:r>
              <a:rPr lang="en-US" sz="1600" baseline="30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Other CNS effects may include ataxia, seizures, disorientation, and lethargy. </a:t>
            </a:r>
          </a:p>
          <a:p>
            <a:r>
              <a:rPr lang="en-US" sz="1600" dirty="0">
                <a:latin typeface="Arial" panose="020B0604020202020204" pitchFamily="34" charset="0"/>
                <a:cs typeface="Arial" panose="020B0604020202020204" pitchFamily="34" charset="0"/>
              </a:rPr>
              <a:t>Although some effects on blood clotting can occur, clinically significant coagulation disorders are uncommon with acute NSAID overdoses.</a:t>
            </a:r>
          </a:p>
        </p:txBody>
      </p:sp>
      <p:pic>
        <p:nvPicPr>
          <p:cNvPr id="5" name="Picture 4" descr="A picture containing indoor, plate, cake, sitting&#10;&#10;Description automatically generated">
            <a:extLst>
              <a:ext uri="{FF2B5EF4-FFF2-40B4-BE49-F238E27FC236}">
                <a16:creationId xmlns:a16="http://schemas.microsoft.com/office/drawing/2014/main" id="{7A9CCC96-A130-4E0F-B921-9F8C33B46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735" y="524360"/>
            <a:ext cx="1020933" cy="1260052"/>
          </a:xfrm>
          <a:prstGeom prst="rect">
            <a:avLst/>
          </a:prstGeom>
        </p:spPr>
      </p:pic>
    </p:spTree>
    <p:extLst>
      <p:ext uri="{BB962C8B-B14F-4D97-AF65-F5344CB8AC3E}">
        <p14:creationId xmlns:p14="http://schemas.microsoft.com/office/powerpoint/2010/main" val="120629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1279"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27B4F09-D58A-49C2-B1CA-584C1BAFB671}"/>
              </a:ext>
            </a:extLst>
          </p:cNvPr>
          <p:cNvSpPr>
            <a:spLocks noGrp="1"/>
          </p:cNvSpPr>
          <p:nvPr>
            <p:ph type="title"/>
          </p:nvPr>
        </p:nvSpPr>
        <p:spPr>
          <a:xfrm>
            <a:off x="4706982" y="505241"/>
            <a:ext cx="6736084" cy="1744183"/>
          </a:xfrm>
        </p:spPr>
        <p:txBody>
          <a:bodyPr>
            <a:normAutofit/>
          </a:bodyPr>
          <a:lstStyle/>
          <a:p>
            <a:pPr algn="ctr"/>
            <a:r>
              <a:rPr lang="en-US" dirty="0">
                <a:latin typeface="Arial" panose="020B0604020202020204" pitchFamily="34" charset="0"/>
                <a:cs typeface="Arial" panose="020B0604020202020204" pitchFamily="34" charset="0"/>
              </a:rPr>
              <a:t>DIAGNOSTIC TESTING</a:t>
            </a:r>
          </a:p>
        </p:txBody>
      </p:sp>
      <p:pic>
        <p:nvPicPr>
          <p:cNvPr id="9" name="Picture 8" descr="A close up of food&#10;&#10;Description automatically generated">
            <a:extLst>
              <a:ext uri="{FF2B5EF4-FFF2-40B4-BE49-F238E27FC236}">
                <a16:creationId xmlns:a16="http://schemas.microsoft.com/office/drawing/2014/main" id="{075C6453-67D1-48E6-96F7-42776ED80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55" y="116092"/>
            <a:ext cx="3552345" cy="3149235"/>
          </a:xfrm>
          <a:prstGeom prst="rect">
            <a:avLst/>
          </a:prstGeom>
        </p:spPr>
      </p:pic>
      <p:pic>
        <p:nvPicPr>
          <p:cNvPr id="11" name="Picture 10" descr="A picture containing pink, doughnut, indoor, food&#10;&#10;Description automatically generated">
            <a:extLst>
              <a:ext uri="{FF2B5EF4-FFF2-40B4-BE49-F238E27FC236}">
                <a16:creationId xmlns:a16="http://schemas.microsoft.com/office/drawing/2014/main" id="{880B6EE6-17BC-427E-9CAE-4C46DB5E2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 y="3313868"/>
            <a:ext cx="3800448" cy="3306388"/>
          </a:xfrm>
          <a:prstGeom prst="rect">
            <a:avLst/>
          </a:prstGeom>
        </p:spPr>
      </p:pic>
      <p:sp>
        <p:nvSpPr>
          <p:cNvPr id="3" name="Content Placeholder 2">
            <a:extLst>
              <a:ext uri="{FF2B5EF4-FFF2-40B4-BE49-F238E27FC236}">
                <a16:creationId xmlns:a16="http://schemas.microsoft.com/office/drawing/2014/main" id="{FBA0C350-30A0-4F56-8A47-B4FFC67D903B}"/>
              </a:ext>
            </a:extLst>
          </p:cNvPr>
          <p:cNvSpPr>
            <a:spLocks noGrp="1"/>
          </p:cNvSpPr>
          <p:nvPr>
            <p:ph idx="1"/>
          </p:nvPr>
        </p:nvSpPr>
        <p:spPr>
          <a:xfrm>
            <a:off x="4834965" y="2059414"/>
            <a:ext cx="6608101" cy="3648456"/>
          </a:xfrm>
        </p:spPr>
        <p:txBody>
          <a:bodyPr>
            <a:normAutofit/>
          </a:bodyPr>
          <a:lstStyle/>
          <a:p>
            <a:r>
              <a:rPr lang="en-US" sz="1800" dirty="0">
                <a:latin typeface="Arial" panose="020B0604020202020204" pitchFamily="34" charset="0"/>
                <a:cs typeface="Arial" panose="020B0604020202020204" pitchFamily="34" charset="0"/>
              </a:rPr>
              <a:t>CBC- regenerative anemia (acute changes), non-regenerative microcytic hypochromic anemia (chronic)</a:t>
            </a:r>
          </a:p>
          <a:p>
            <a:r>
              <a:rPr lang="en-US" sz="1800" dirty="0">
                <a:latin typeface="Arial" panose="020B0604020202020204" pitchFamily="34" charset="0"/>
                <a:cs typeface="Arial" panose="020B0604020202020204" pitchFamily="34" charset="0"/>
              </a:rPr>
              <a:t>Blood chemistry- hypoproteinemia, elevated BUN relative to creatinine, azotemia, AST can increase, GGT can increase</a:t>
            </a:r>
          </a:p>
          <a:p>
            <a:r>
              <a:rPr lang="en-US" sz="1800" dirty="0">
                <a:latin typeface="Arial" panose="020B0604020202020204" pitchFamily="34" charset="0"/>
                <a:cs typeface="Arial" panose="020B0604020202020204" pitchFamily="34" charset="0"/>
              </a:rPr>
              <a:t>Urinalysis- Casts, glucosuria, hemoglobinuria, isosthenuria, proteinuria </a:t>
            </a:r>
          </a:p>
          <a:p>
            <a:r>
              <a:rPr lang="en-US" sz="1800" dirty="0">
                <a:latin typeface="Arial" panose="020B0604020202020204" pitchFamily="34" charset="0"/>
                <a:cs typeface="Arial" panose="020B0604020202020204" pitchFamily="34" charset="0"/>
              </a:rPr>
              <a:t>Activated clotting time (blood clotting test)- can be prolonged</a:t>
            </a:r>
          </a:p>
          <a:p>
            <a:r>
              <a:rPr lang="en-US" sz="1800" dirty="0">
                <a:latin typeface="Arial" panose="020B0604020202020204" pitchFamily="34" charset="0"/>
                <a:cs typeface="Arial" panose="020B0604020202020204" pitchFamily="34" charset="0"/>
              </a:rPr>
              <a:t>Blood pH- metabolic acidosis possible</a:t>
            </a:r>
          </a:p>
          <a:p>
            <a:r>
              <a:rPr lang="en-US" sz="1800" dirty="0">
                <a:latin typeface="Arial" panose="020B0604020202020204" pitchFamily="34" charset="0"/>
                <a:cs typeface="Arial" panose="020B0604020202020204" pitchFamily="34" charset="0"/>
              </a:rPr>
              <a:t>Endoscopy- gastric and proximal duodenal ulceration</a:t>
            </a:r>
          </a:p>
          <a:p>
            <a:endParaRPr lang="en-US" sz="1800" dirty="0"/>
          </a:p>
          <a:p>
            <a:endParaRPr lang="en-US" dirty="0"/>
          </a:p>
          <a:p>
            <a:endParaRPr lang="en-US" dirty="0"/>
          </a:p>
        </p:txBody>
      </p:sp>
      <p:sp>
        <p:nvSpPr>
          <p:cNvPr id="20" name="Rectangle 19">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1371" y="374904"/>
            <a:ext cx="7378773"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874336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660E-E494-488E-A001-7AA7D2D12148}"/>
              </a:ext>
            </a:extLst>
          </p:cNvPr>
          <p:cNvSpPr>
            <a:spLocks noGrp="1"/>
          </p:cNvSpPr>
          <p:nvPr>
            <p:ph type="title"/>
          </p:nvPr>
        </p:nvSpPr>
        <p:spPr>
          <a:xfrm>
            <a:off x="1066800" y="457197"/>
            <a:ext cx="10058400" cy="548643"/>
          </a:xfrm>
        </p:spPr>
        <p:txBody>
          <a:bodyPr>
            <a:normAutofit fontScale="90000"/>
          </a:bodyPr>
          <a:lstStyle/>
          <a:p>
            <a:pPr algn="ctr"/>
            <a:r>
              <a:rPr lang="en-US" dirty="0">
                <a:latin typeface="Arial" panose="020B0604020202020204" pitchFamily="34" charset="0"/>
                <a:cs typeface="Arial" panose="020B0604020202020204" pitchFamily="34" charset="0"/>
              </a:rPr>
              <a:t>TREATMENTS</a:t>
            </a:r>
          </a:p>
        </p:txBody>
      </p:sp>
      <p:sp>
        <p:nvSpPr>
          <p:cNvPr id="3" name="Content Placeholder 2">
            <a:extLst>
              <a:ext uri="{FF2B5EF4-FFF2-40B4-BE49-F238E27FC236}">
                <a16:creationId xmlns:a16="http://schemas.microsoft.com/office/drawing/2014/main" id="{B8C232DE-6077-4AD9-86BC-725C20685D71}"/>
              </a:ext>
            </a:extLst>
          </p:cNvPr>
          <p:cNvSpPr>
            <a:spLocks noGrp="1"/>
          </p:cNvSpPr>
          <p:nvPr>
            <p:ph sz="half" idx="1"/>
          </p:nvPr>
        </p:nvSpPr>
        <p:spPr>
          <a:xfrm>
            <a:off x="304239" y="1882990"/>
            <a:ext cx="4931330" cy="4748632"/>
          </a:xfrm>
        </p:spPr>
        <p:txBody>
          <a:bodyPr>
            <a:normAutofit fontScale="40000" lnSpcReduction="20000"/>
          </a:bodyPr>
          <a:lstStyle/>
          <a:p>
            <a:pPr algn="ctr"/>
            <a:r>
              <a:rPr lang="en-US" sz="3500" b="1" dirty="0">
                <a:latin typeface="Arial" panose="020B0604020202020204" pitchFamily="34" charset="0"/>
                <a:cs typeface="Arial" panose="020B0604020202020204" pitchFamily="34" charset="0"/>
              </a:rPr>
              <a:t>IMMEDIATE THERAPY</a:t>
            </a:r>
          </a:p>
          <a:p>
            <a:pPr algn="ctr"/>
            <a:endParaRPr lang="en-US" sz="3500" b="1" dirty="0">
              <a:latin typeface="Arial" panose="020B0604020202020204" pitchFamily="34" charset="0"/>
              <a:cs typeface="Arial" panose="020B0604020202020204" pitchFamily="34" charset="0"/>
            </a:endParaRPr>
          </a:p>
          <a:p>
            <a:r>
              <a:rPr lang="en-US" sz="2900" dirty="0">
                <a:latin typeface="Arial" panose="020B0604020202020204" pitchFamily="34" charset="0"/>
                <a:cs typeface="Arial" panose="020B0604020202020204" pitchFamily="34" charset="0"/>
              </a:rPr>
              <a:t>Induce emesis (up to 2 hours post ingestion)</a:t>
            </a:r>
          </a:p>
          <a:p>
            <a:r>
              <a:rPr lang="en-US" sz="2900" dirty="0">
                <a:latin typeface="Arial" panose="020B0604020202020204" pitchFamily="34" charset="0"/>
                <a:cs typeface="Arial" panose="020B0604020202020204" pitchFamily="34" charset="0"/>
              </a:rPr>
              <a:t>+/- Gastric lavage- under general anesthesia </a:t>
            </a:r>
          </a:p>
          <a:p>
            <a:r>
              <a:rPr lang="en-US" sz="2900" dirty="0">
                <a:latin typeface="Arial" panose="020B0604020202020204" pitchFamily="34" charset="0"/>
                <a:cs typeface="Arial" panose="020B0604020202020204" pitchFamily="34" charset="0"/>
              </a:rPr>
              <a:t>Activated Charcoal- Do not use if melena or hematemesis noted</a:t>
            </a:r>
          </a:p>
          <a:p>
            <a:r>
              <a:rPr lang="en-US" sz="2900" dirty="0">
                <a:latin typeface="Arial" panose="020B0604020202020204" pitchFamily="34" charset="0"/>
                <a:cs typeface="Arial" panose="020B0604020202020204" pitchFamily="34" charset="0"/>
              </a:rPr>
              <a:t>IVF diuresis- manage hydration and dilute urine</a:t>
            </a:r>
          </a:p>
          <a:p>
            <a:r>
              <a:rPr lang="en-US" sz="2900" dirty="0">
                <a:latin typeface="Arial" panose="020B0604020202020204" pitchFamily="34" charset="0"/>
                <a:cs typeface="Arial" panose="020B0604020202020204" pitchFamily="34" charset="0"/>
              </a:rPr>
              <a:t>Treat seizures as needed</a:t>
            </a:r>
          </a:p>
          <a:p>
            <a:r>
              <a:rPr lang="en-US" sz="2900" dirty="0">
                <a:latin typeface="Arial" panose="020B0604020202020204" pitchFamily="34" charset="0"/>
                <a:cs typeface="Arial" panose="020B0604020202020204" pitchFamily="34" charset="0"/>
              </a:rPr>
              <a:t>Comatose animals usually respond favorably to IVF and thermoregulation</a:t>
            </a:r>
          </a:p>
          <a:p>
            <a:r>
              <a:rPr lang="en-US" sz="2900" dirty="0">
                <a:latin typeface="Arial" panose="020B0604020202020204" pitchFamily="34" charset="0"/>
                <a:cs typeface="Arial" panose="020B0604020202020204" pitchFamily="34" charset="0"/>
              </a:rPr>
              <a:t>Manage blood loss- transfusions as needed</a:t>
            </a:r>
          </a:p>
          <a:p>
            <a:r>
              <a:rPr lang="en-US" sz="2900" dirty="0">
                <a:latin typeface="Arial" panose="020B0604020202020204" pitchFamily="34" charset="0"/>
                <a:cs typeface="Arial" panose="020B0604020202020204" pitchFamily="34" charset="0"/>
              </a:rPr>
              <a:t>Manage shock</a:t>
            </a:r>
          </a:p>
          <a:p>
            <a:r>
              <a:rPr lang="en-US" sz="2900" dirty="0">
                <a:latin typeface="Arial" panose="020B0604020202020204" pitchFamily="34" charset="0"/>
                <a:cs typeface="Arial" panose="020B0604020202020204" pitchFamily="34" charset="0"/>
              </a:rPr>
              <a:t>Manage peritonitis/sepsis</a:t>
            </a:r>
          </a:p>
          <a:p>
            <a:r>
              <a:rPr lang="en-US" sz="2900" dirty="0">
                <a:latin typeface="Arial" panose="020B0604020202020204" pitchFamily="34" charset="0"/>
                <a:cs typeface="Arial" panose="020B0604020202020204" pitchFamily="34" charset="0"/>
              </a:rPr>
              <a:t>(Note: </a:t>
            </a:r>
            <a:r>
              <a:rPr lang="en-US" sz="2900" dirty="0" err="1">
                <a:latin typeface="Arial" panose="020B0604020202020204" pitchFamily="34" charset="0"/>
                <a:cs typeface="Arial" panose="020B0604020202020204" pitchFamily="34" charset="0"/>
              </a:rPr>
              <a:t>Alkalinization</a:t>
            </a:r>
            <a:r>
              <a:rPr lang="en-US" sz="2900" dirty="0">
                <a:latin typeface="Arial" panose="020B0604020202020204" pitchFamily="34" charset="0"/>
                <a:cs typeface="Arial" panose="020B0604020202020204" pitchFamily="34" charset="0"/>
              </a:rPr>
              <a:t> of urine is no longer recommended for NSAID toxicosis)</a:t>
            </a:r>
          </a:p>
          <a:p>
            <a:endParaRPr lang="en-US" sz="16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BA15F59-36BE-4265-B505-AB052DA0CA19}"/>
              </a:ext>
            </a:extLst>
          </p:cNvPr>
          <p:cNvSpPr>
            <a:spLocks noGrp="1"/>
          </p:cNvSpPr>
          <p:nvPr>
            <p:ph sz="half" idx="2"/>
          </p:nvPr>
        </p:nvSpPr>
        <p:spPr>
          <a:xfrm>
            <a:off x="6881771" y="1912981"/>
            <a:ext cx="5005990" cy="3749040"/>
          </a:xfrm>
        </p:spPr>
        <p:txBody>
          <a:bodyPr>
            <a:normAutofit fontScale="40000" lnSpcReduction="20000"/>
          </a:bodyPr>
          <a:lstStyle/>
          <a:p>
            <a:pPr algn="ctr"/>
            <a:r>
              <a:rPr lang="en-US" sz="3500" b="1" dirty="0">
                <a:latin typeface="Arial" panose="020B0604020202020204" pitchFamily="34" charset="0"/>
                <a:cs typeface="Arial" panose="020B0604020202020204" pitchFamily="34" charset="0"/>
              </a:rPr>
              <a:t>SUPPORTIVE THERAPY</a:t>
            </a:r>
          </a:p>
          <a:p>
            <a:pPr algn="ctr"/>
            <a:endParaRPr lang="en-US" sz="3500" b="1" dirty="0">
              <a:latin typeface="Arial" panose="020B0604020202020204" pitchFamily="34" charset="0"/>
              <a:cs typeface="Arial" panose="020B0604020202020204" pitchFamily="34" charset="0"/>
            </a:endParaRPr>
          </a:p>
          <a:p>
            <a:r>
              <a:rPr lang="en-US" sz="2900" dirty="0">
                <a:latin typeface="Arial" panose="020B0604020202020204" pitchFamily="34" charset="0"/>
                <a:cs typeface="Arial" panose="020B0604020202020204" pitchFamily="34" charset="0"/>
              </a:rPr>
              <a:t>Use GI protectants 7-14 days after ingestion</a:t>
            </a:r>
          </a:p>
          <a:p>
            <a:pPr marL="0" indent="0">
              <a:buNone/>
            </a:pPr>
            <a:endParaRPr lang="en-US" sz="2900" dirty="0">
              <a:latin typeface="Arial" panose="020B0604020202020204" pitchFamily="34" charset="0"/>
              <a:cs typeface="Arial" panose="020B0604020202020204" pitchFamily="34" charset="0"/>
            </a:endParaRPr>
          </a:p>
          <a:p>
            <a:pPr lvl="1"/>
            <a:r>
              <a:rPr lang="en-US" sz="2900" dirty="0">
                <a:latin typeface="Arial" panose="020B0604020202020204" pitchFamily="34" charset="0"/>
                <a:cs typeface="Arial" panose="020B0604020202020204" pitchFamily="34" charset="0"/>
              </a:rPr>
              <a:t>Misoprostol- provides prostaglandins to re-establish gastric wall health (DO NOT HANDLE IF PREGNANT)</a:t>
            </a:r>
          </a:p>
          <a:p>
            <a:pPr lvl="1"/>
            <a:endParaRPr lang="en-US" sz="2900" dirty="0">
              <a:latin typeface="Arial" panose="020B0604020202020204" pitchFamily="34" charset="0"/>
              <a:cs typeface="Arial" panose="020B0604020202020204" pitchFamily="34" charset="0"/>
            </a:endParaRPr>
          </a:p>
          <a:p>
            <a:pPr lvl="1"/>
            <a:r>
              <a:rPr lang="en-US" sz="2900" dirty="0">
                <a:latin typeface="Arial" panose="020B0604020202020204" pitchFamily="34" charset="0"/>
                <a:cs typeface="Arial" panose="020B0604020202020204" pitchFamily="34" charset="0"/>
              </a:rPr>
              <a:t>Sucralfate- coats eroded gastrointestinal mucosa</a:t>
            </a:r>
          </a:p>
          <a:p>
            <a:pPr lvl="1"/>
            <a:endParaRPr lang="en-US" sz="2900" dirty="0">
              <a:latin typeface="Arial" panose="020B0604020202020204" pitchFamily="34" charset="0"/>
              <a:cs typeface="Arial" panose="020B0604020202020204" pitchFamily="34" charset="0"/>
            </a:endParaRPr>
          </a:p>
          <a:p>
            <a:pPr lvl="1"/>
            <a:r>
              <a:rPr lang="en-US" sz="2900" dirty="0">
                <a:latin typeface="Arial" panose="020B0604020202020204" pitchFamily="34" charset="0"/>
                <a:cs typeface="Arial" panose="020B0604020202020204" pitchFamily="34" charset="0"/>
              </a:rPr>
              <a:t>Antacids </a:t>
            </a:r>
          </a:p>
          <a:p>
            <a:pPr lvl="2"/>
            <a:r>
              <a:rPr lang="en-US" sz="2900" dirty="0">
                <a:latin typeface="Arial" panose="020B0604020202020204" pitchFamily="34" charset="0"/>
                <a:cs typeface="Arial" panose="020B0604020202020204" pitchFamily="34" charset="0"/>
              </a:rPr>
              <a:t>Proton pump inhibitors (most effective, longest lasting)- Omeprazole, Pantoprazole</a:t>
            </a:r>
          </a:p>
          <a:p>
            <a:pPr lvl="2"/>
            <a:endParaRPr lang="en-US" sz="2900" dirty="0">
              <a:latin typeface="Arial" panose="020B0604020202020204" pitchFamily="34" charset="0"/>
              <a:cs typeface="Arial" panose="020B0604020202020204" pitchFamily="34" charset="0"/>
            </a:endParaRPr>
          </a:p>
          <a:p>
            <a:pPr lvl="2"/>
            <a:r>
              <a:rPr lang="en-US" sz="2900" dirty="0">
                <a:latin typeface="Arial" panose="020B0604020202020204" pitchFamily="34" charset="0"/>
                <a:cs typeface="Arial" panose="020B0604020202020204" pitchFamily="34" charset="0"/>
              </a:rPr>
              <a:t>H2 receptor antagonists- Cimetidine, Famotidine, Ranitidine</a:t>
            </a:r>
          </a:p>
          <a:p>
            <a:pPr lvl="2"/>
            <a:endParaRPr lang="en-US" sz="2900" dirty="0">
              <a:latin typeface="Arial" panose="020B0604020202020204" pitchFamily="34" charset="0"/>
              <a:cs typeface="Arial" panose="020B0604020202020204" pitchFamily="34" charset="0"/>
            </a:endParaRPr>
          </a:p>
          <a:p>
            <a:pPr lvl="2"/>
            <a:r>
              <a:rPr lang="en-US" sz="2900" dirty="0">
                <a:latin typeface="Arial" panose="020B0604020202020204" pitchFamily="34" charset="0"/>
                <a:cs typeface="Arial" panose="020B0604020202020204" pitchFamily="34" charset="0"/>
              </a:rPr>
              <a:t>Other antacids (least effective, short-acting)- Aluminum Hydroxide, Magnesium hydroxide</a:t>
            </a:r>
          </a:p>
          <a:p>
            <a:pPr lvl="1"/>
            <a:endParaRPr lang="en-US" sz="2900" dirty="0">
              <a:latin typeface="Arial" panose="020B0604020202020204" pitchFamily="34" charset="0"/>
              <a:cs typeface="Arial" panose="020B0604020202020204" pitchFamily="34" charset="0"/>
            </a:endParaRPr>
          </a:p>
          <a:p>
            <a:pPr marL="0" indent="0">
              <a:buNone/>
            </a:pPr>
            <a:endParaRPr lang="en-US" sz="29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07B6F2-22FE-4496-8F5D-6A636070AA23}"/>
              </a:ext>
            </a:extLst>
          </p:cNvPr>
          <p:cNvSpPr txBox="1"/>
          <p:nvPr/>
        </p:nvSpPr>
        <p:spPr>
          <a:xfrm>
            <a:off x="1066799" y="1005840"/>
            <a:ext cx="996612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The objectives of treatment are to manage gastrointestinal ulceration, hemorrhage, and/or perforation, as well as to treat/prevent kidney injury and any CNS signs</a:t>
            </a:r>
          </a:p>
        </p:txBody>
      </p:sp>
      <p:pic>
        <p:nvPicPr>
          <p:cNvPr id="9" name="Picture 8" descr="A screenshot of a cell phone&#10;&#10;Description automatically generated">
            <a:extLst>
              <a:ext uri="{FF2B5EF4-FFF2-40B4-BE49-F238E27FC236}">
                <a16:creationId xmlns:a16="http://schemas.microsoft.com/office/drawing/2014/main" id="{17DB4099-CE94-4B23-AA41-701D075C6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321" y="1743381"/>
            <a:ext cx="1790438" cy="1228189"/>
          </a:xfrm>
          <a:prstGeom prst="rect">
            <a:avLst/>
          </a:prstGeom>
        </p:spPr>
      </p:pic>
      <p:pic>
        <p:nvPicPr>
          <p:cNvPr id="11" name="Picture 10" descr="A picture containing sitting, bottle, table&#10;&#10;Description automatically generated">
            <a:extLst>
              <a:ext uri="{FF2B5EF4-FFF2-40B4-BE49-F238E27FC236}">
                <a16:creationId xmlns:a16="http://schemas.microsoft.com/office/drawing/2014/main" id="{71D97EC7-C0E6-46D5-AAB8-A40841C97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321" y="3031744"/>
            <a:ext cx="1790438" cy="1541858"/>
          </a:xfrm>
          <a:prstGeom prst="rect">
            <a:avLst/>
          </a:prstGeom>
        </p:spPr>
      </p:pic>
      <p:pic>
        <p:nvPicPr>
          <p:cNvPr id="13" name="Picture 12" descr="A close up of a bottle&#10;&#10;Description automatically generated">
            <a:extLst>
              <a:ext uri="{FF2B5EF4-FFF2-40B4-BE49-F238E27FC236}">
                <a16:creationId xmlns:a16="http://schemas.microsoft.com/office/drawing/2014/main" id="{9735F631-1761-47CF-A68A-8FC494AE6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321" y="4618847"/>
            <a:ext cx="1790438" cy="1706854"/>
          </a:xfrm>
          <a:prstGeom prst="rect">
            <a:avLst/>
          </a:prstGeom>
        </p:spPr>
      </p:pic>
    </p:spTree>
    <p:extLst>
      <p:ext uri="{BB962C8B-B14F-4D97-AF65-F5344CB8AC3E}">
        <p14:creationId xmlns:p14="http://schemas.microsoft.com/office/powerpoint/2010/main" val="524309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F50D-A2AB-4AD2-B32C-07B7B544A17D}"/>
              </a:ext>
            </a:extLst>
          </p:cNvPr>
          <p:cNvSpPr>
            <a:spLocks noGrp="1"/>
          </p:cNvSpPr>
          <p:nvPr>
            <p:ph type="title"/>
          </p:nvPr>
        </p:nvSpPr>
        <p:spPr>
          <a:xfrm>
            <a:off x="1066800" y="575481"/>
            <a:ext cx="10058400" cy="540254"/>
          </a:xfrm>
        </p:spPr>
        <p:txBody>
          <a:bodyPr>
            <a:normAutofit fontScale="90000"/>
          </a:bodyPr>
          <a:lstStyle/>
          <a:p>
            <a:pPr algn="ctr"/>
            <a:r>
              <a:rPr lang="en-US" dirty="0">
                <a:latin typeface="Arial" panose="020B0604020202020204" pitchFamily="34" charset="0"/>
                <a:cs typeface="Arial" panose="020B0604020202020204" pitchFamily="34" charset="0"/>
              </a:rPr>
              <a:t>PROGNOSIS AND MONITORING</a:t>
            </a:r>
          </a:p>
        </p:txBody>
      </p:sp>
      <p:sp>
        <p:nvSpPr>
          <p:cNvPr id="3" name="Content Placeholder 2">
            <a:extLst>
              <a:ext uri="{FF2B5EF4-FFF2-40B4-BE49-F238E27FC236}">
                <a16:creationId xmlns:a16="http://schemas.microsoft.com/office/drawing/2014/main" id="{59F76DAF-1FEA-42E3-B1A0-6BC3CD4317D9}"/>
              </a:ext>
            </a:extLst>
          </p:cNvPr>
          <p:cNvSpPr>
            <a:spLocks noGrp="1"/>
          </p:cNvSpPr>
          <p:nvPr>
            <p:ph idx="1"/>
          </p:nvPr>
        </p:nvSpPr>
        <p:spPr>
          <a:xfrm>
            <a:off x="982910" y="1297777"/>
            <a:ext cx="10058400" cy="4826186"/>
          </a:xfrm>
        </p:spPr>
        <p:txBody>
          <a:bodyPr>
            <a:normAutofit/>
          </a:bodyPr>
          <a:lstStyle/>
          <a:p>
            <a:r>
              <a:rPr lang="en-US" sz="1800" dirty="0">
                <a:latin typeface="Arial" panose="020B0604020202020204" pitchFamily="34" charset="0"/>
                <a:cs typeface="Arial" panose="020B0604020202020204" pitchFamily="34" charset="0"/>
              </a:rPr>
              <a:t>Monitor kidney values:  Baseline, 24 hours, 48 hours, 72 hours (may need more frequent if </a:t>
            </a:r>
            <a:r>
              <a:rPr lang="en-US" sz="1800" dirty="0" err="1">
                <a:latin typeface="Arial" panose="020B0604020202020204" pitchFamily="34" charset="0"/>
                <a:cs typeface="Arial" panose="020B0604020202020204" pitchFamily="34" charset="0"/>
              </a:rPr>
              <a:t>anuric</a:t>
            </a:r>
            <a:r>
              <a:rPr lang="en-US" sz="1800" dirty="0">
                <a:latin typeface="Arial" panose="020B0604020202020204" pitchFamily="34" charset="0"/>
                <a:cs typeface="Arial" panose="020B0604020202020204" pitchFamily="34" charset="0"/>
              </a:rPr>
              <a:t>/oliguric)</a:t>
            </a:r>
          </a:p>
          <a:p>
            <a:r>
              <a:rPr lang="en-US" sz="1800" dirty="0">
                <a:latin typeface="Arial" panose="020B0604020202020204" pitchFamily="34" charset="0"/>
                <a:cs typeface="Arial" panose="020B0604020202020204" pitchFamily="34" charset="0"/>
              </a:rPr>
              <a:t>If no elevations in kidney values- wean off of fluids, recheck kidney enzymes 12-24 hours off of fluids and send home</a:t>
            </a:r>
          </a:p>
          <a:p>
            <a:r>
              <a:rPr lang="en-US" sz="1800" dirty="0">
                <a:latin typeface="Arial" panose="020B0604020202020204" pitchFamily="34" charset="0"/>
                <a:cs typeface="Arial" panose="020B0604020202020204" pitchFamily="34" charset="0"/>
              </a:rPr>
              <a:t>If elevation of kidney values- maintain IVF until values plateau/decline and the patient is eating and can maintain hydration</a:t>
            </a:r>
          </a:p>
          <a:p>
            <a:r>
              <a:rPr lang="en-US" sz="1800" dirty="0">
                <a:latin typeface="Arial" panose="020B0604020202020204" pitchFamily="34" charset="0"/>
                <a:cs typeface="Arial" panose="020B0604020202020204" pitchFamily="34" charset="0"/>
              </a:rPr>
              <a:t>Kidney insufficiency after discharge- monitor body weights, +/- SQF therapy, kidney diets, monitor renal values as full recovery of renal tubules can take weeks to months</a:t>
            </a:r>
          </a:p>
          <a:p>
            <a:r>
              <a:rPr lang="en-US" sz="1800" dirty="0">
                <a:latin typeface="Arial" panose="020B0604020202020204" pitchFamily="34" charset="0"/>
                <a:cs typeface="Arial" panose="020B0604020202020204" pitchFamily="34" charset="0"/>
              </a:rPr>
              <a:t>Gastrointestinal ulceration can take days to weeks to full resolve</a:t>
            </a:r>
          </a:p>
          <a:p>
            <a:r>
              <a:rPr lang="en-US" sz="1800" dirty="0">
                <a:solidFill>
                  <a:srgbClr val="00B050"/>
                </a:solidFill>
                <a:latin typeface="Arial" panose="020B0604020202020204" pitchFamily="34" charset="0"/>
                <a:cs typeface="Arial" panose="020B0604020202020204" pitchFamily="34" charset="0"/>
              </a:rPr>
              <a:t>Good</a:t>
            </a:r>
            <a:r>
              <a:rPr lang="en-US" sz="1800" dirty="0">
                <a:latin typeface="Arial" panose="020B0604020202020204" pitchFamily="34" charset="0"/>
                <a:cs typeface="Arial" panose="020B0604020202020204" pitchFamily="34" charset="0"/>
              </a:rPr>
              <a:t> prognosis if treatment is instituted early</a:t>
            </a:r>
          </a:p>
          <a:p>
            <a:r>
              <a:rPr lang="en-US" sz="1800" dirty="0">
                <a:solidFill>
                  <a:srgbClr val="FFC000"/>
                </a:solidFill>
                <a:latin typeface="Arial" panose="020B0604020202020204" pitchFamily="34" charset="0"/>
                <a:cs typeface="Arial" panose="020B0604020202020204" pitchFamily="34" charset="0"/>
              </a:rPr>
              <a:t>Guarded</a:t>
            </a:r>
            <a:r>
              <a:rPr lang="en-US" sz="1800" dirty="0">
                <a:latin typeface="Arial" panose="020B0604020202020204" pitchFamily="34" charset="0"/>
                <a:cs typeface="Arial" panose="020B0604020202020204" pitchFamily="34" charset="0"/>
              </a:rPr>
              <a:t> long term prognosis if chronically elevated kidney values</a:t>
            </a:r>
          </a:p>
          <a:p>
            <a:r>
              <a:rPr lang="en-US" sz="1800" dirty="0">
                <a:solidFill>
                  <a:srgbClr val="FF0000"/>
                </a:solidFill>
                <a:latin typeface="Arial" panose="020B0604020202020204" pitchFamily="34" charset="0"/>
                <a:cs typeface="Arial" panose="020B0604020202020204" pitchFamily="34" charset="0"/>
              </a:rPr>
              <a:t>Poor</a:t>
            </a:r>
            <a:r>
              <a:rPr lang="en-US" sz="1800" dirty="0">
                <a:latin typeface="Arial" panose="020B0604020202020204" pitchFamily="34" charset="0"/>
                <a:cs typeface="Arial" panose="020B0604020202020204" pitchFamily="34" charset="0"/>
              </a:rPr>
              <a:t> prognosis if oliguria/anuria or neurologic signs noted</a:t>
            </a:r>
          </a:p>
          <a:p>
            <a:endParaRPr lang="en-US" dirty="0"/>
          </a:p>
        </p:txBody>
      </p:sp>
      <p:pic>
        <p:nvPicPr>
          <p:cNvPr id="5" name="Picture 4" descr="A black brown and white dog&#10;&#10;Description automatically generated">
            <a:extLst>
              <a:ext uri="{FF2B5EF4-FFF2-40B4-BE49-F238E27FC236}">
                <a16:creationId xmlns:a16="http://schemas.microsoft.com/office/drawing/2014/main" id="{E5DE4749-34B4-48B6-AFB6-EAE691DED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4081442"/>
            <a:ext cx="3453414" cy="2391711"/>
          </a:xfrm>
          <a:prstGeom prst="rect">
            <a:avLst/>
          </a:prstGeom>
        </p:spPr>
      </p:pic>
    </p:spTree>
    <p:extLst>
      <p:ext uri="{BB962C8B-B14F-4D97-AF65-F5344CB8AC3E}">
        <p14:creationId xmlns:p14="http://schemas.microsoft.com/office/powerpoint/2010/main" val="371483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13F814D-8702-3644-A0D5-D665270F8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398" y="794269"/>
            <a:ext cx="8603203" cy="5269462"/>
          </a:xfrm>
          <a:prstGeom prst="rect">
            <a:avLst/>
          </a:prstGeom>
        </p:spPr>
      </p:pic>
    </p:spTree>
    <p:extLst>
      <p:ext uri="{BB962C8B-B14F-4D97-AF65-F5344CB8AC3E}">
        <p14:creationId xmlns:p14="http://schemas.microsoft.com/office/powerpoint/2010/main" val="3722547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C050CC-09B1-684E-98D8-5802A40CE2AA}"/>
              </a:ext>
            </a:extLst>
          </p:cNvPr>
          <p:cNvSpPr txBox="1"/>
          <p:nvPr/>
        </p:nvSpPr>
        <p:spPr>
          <a:xfrm>
            <a:off x="2583180" y="1223010"/>
            <a:ext cx="6949440" cy="440120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Put these in order of least toxic to most toxic:</a:t>
            </a:r>
          </a:p>
          <a:p>
            <a:endParaRPr lang="en-US" sz="2800" dirty="0">
              <a:latin typeface="Arial" panose="020B0604020202020204" pitchFamily="34" charset="0"/>
              <a:cs typeface="Arial" panose="020B0604020202020204" pitchFamily="34" charset="0"/>
            </a:endParaRPr>
          </a:p>
          <a:p>
            <a:pPr marL="342900" indent="-342900">
              <a:buAutoNum type="arabicPeriod"/>
            </a:pPr>
            <a:r>
              <a:rPr lang="en-US" sz="2800" dirty="0">
                <a:latin typeface="Arial" panose="020B0604020202020204" pitchFamily="34" charset="0"/>
                <a:cs typeface="Arial" panose="020B0604020202020204" pitchFamily="34" charset="0"/>
              </a:rPr>
              <a:t>Baker’s chocolate</a:t>
            </a:r>
          </a:p>
          <a:p>
            <a:pPr marL="342900" indent="-342900">
              <a:buAutoNum type="arabicPeriod"/>
            </a:pPr>
            <a:endParaRPr lang="en-US" sz="2800" dirty="0">
              <a:latin typeface="Arial" panose="020B0604020202020204" pitchFamily="34" charset="0"/>
              <a:cs typeface="Arial" panose="020B0604020202020204" pitchFamily="34" charset="0"/>
            </a:endParaRPr>
          </a:p>
          <a:p>
            <a:pPr marL="342900" indent="-342900">
              <a:buAutoNum type="arabicPeriod"/>
            </a:pPr>
            <a:r>
              <a:rPr lang="en-US" sz="2800" dirty="0">
                <a:latin typeface="Arial" panose="020B0604020202020204" pitchFamily="34" charset="0"/>
                <a:cs typeface="Arial" panose="020B0604020202020204" pitchFamily="34" charset="0"/>
              </a:rPr>
              <a:t>White chocolate</a:t>
            </a:r>
          </a:p>
          <a:p>
            <a:pPr marL="342900" indent="-342900">
              <a:buAutoNum type="arabicPeriod"/>
            </a:pPr>
            <a:endParaRPr lang="en-US" sz="2800" dirty="0">
              <a:latin typeface="Arial" panose="020B0604020202020204" pitchFamily="34" charset="0"/>
              <a:cs typeface="Arial" panose="020B0604020202020204" pitchFamily="34" charset="0"/>
            </a:endParaRPr>
          </a:p>
          <a:p>
            <a:pPr marL="342900" indent="-342900">
              <a:buAutoNum type="arabicPeriod"/>
            </a:pPr>
            <a:r>
              <a:rPr lang="en-US" sz="2800" dirty="0">
                <a:latin typeface="Arial" panose="020B0604020202020204" pitchFamily="34" charset="0"/>
                <a:cs typeface="Arial" panose="020B0604020202020204" pitchFamily="34" charset="0"/>
              </a:rPr>
              <a:t>Dark chocolate</a:t>
            </a:r>
          </a:p>
          <a:p>
            <a:pPr marL="342900" indent="-342900">
              <a:buAutoNum type="arabicPeriod"/>
            </a:pPr>
            <a:endParaRPr lang="en-US" sz="2800" dirty="0">
              <a:latin typeface="Arial" panose="020B0604020202020204" pitchFamily="34" charset="0"/>
              <a:cs typeface="Arial" panose="020B0604020202020204" pitchFamily="34" charset="0"/>
            </a:endParaRPr>
          </a:p>
          <a:p>
            <a:pPr marL="342900" indent="-342900">
              <a:buAutoNum type="arabicPeriod"/>
            </a:pPr>
            <a:r>
              <a:rPr lang="en-US" sz="2800" dirty="0">
                <a:latin typeface="Arial" panose="020B0604020202020204" pitchFamily="34" charset="0"/>
                <a:cs typeface="Arial" panose="020B0604020202020204" pitchFamily="34" charset="0"/>
              </a:rPr>
              <a:t>Milk chocolate</a:t>
            </a:r>
          </a:p>
        </p:txBody>
      </p:sp>
    </p:spTree>
    <p:extLst>
      <p:ext uri="{BB962C8B-B14F-4D97-AF65-F5344CB8AC3E}">
        <p14:creationId xmlns:p14="http://schemas.microsoft.com/office/powerpoint/2010/main" val="10308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2CA6B8FB-2DFD-4099-A16C-2F5C6FB31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51" y="408373"/>
            <a:ext cx="5598850" cy="599242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70FAF3C-8B10-4645-8547-543DFF6C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465" y="2002199"/>
            <a:ext cx="5151437" cy="4012708"/>
          </a:xfrm>
          <a:prstGeom prst="rect">
            <a:avLst/>
          </a:prstGeom>
        </p:spPr>
      </p:pic>
      <p:sp>
        <p:nvSpPr>
          <p:cNvPr id="6" name="TextBox 5">
            <a:extLst>
              <a:ext uri="{FF2B5EF4-FFF2-40B4-BE49-F238E27FC236}">
                <a16:creationId xmlns:a16="http://schemas.microsoft.com/office/drawing/2014/main" id="{B3A54FA4-6FE6-4862-A521-B9D09C2E6858}"/>
              </a:ext>
            </a:extLst>
          </p:cNvPr>
          <p:cNvSpPr txBox="1"/>
          <p:nvPr/>
        </p:nvSpPr>
        <p:spPr>
          <a:xfrm>
            <a:off x="6736197" y="921179"/>
            <a:ext cx="4101483" cy="954107"/>
          </a:xfrm>
          <a:prstGeom prst="rect">
            <a:avLst/>
          </a:prstGeom>
          <a:noFill/>
        </p:spPr>
        <p:txBody>
          <a:bodyPr wrap="square" rtlCol="0">
            <a:spAutoFit/>
          </a:bodyPr>
          <a:lstStyle/>
          <a:p>
            <a:pPr algn="ctr"/>
            <a:r>
              <a:rPr lang="en-US" sz="2800" b="1" dirty="0"/>
              <a:t>COMMON HOUSEHOLD ITEMS</a:t>
            </a:r>
          </a:p>
        </p:txBody>
      </p:sp>
    </p:spTree>
    <p:extLst>
      <p:ext uri="{BB962C8B-B14F-4D97-AF65-F5344CB8AC3E}">
        <p14:creationId xmlns:p14="http://schemas.microsoft.com/office/powerpoint/2010/main" val="25181157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DCFB45-3D30-B444-AAA2-238E5946236D}"/>
              </a:ext>
            </a:extLst>
          </p:cNvPr>
          <p:cNvSpPr txBox="1"/>
          <p:nvPr/>
        </p:nvSpPr>
        <p:spPr>
          <a:xfrm>
            <a:off x="1988820" y="2171700"/>
            <a:ext cx="8035290"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True or False:  If your dog ingests marijuana and you bring her/him to a veterinarian, the veterinarian will have to report you to the authorities</a:t>
            </a:r>
          </a:p>
        </p:txBody>
      </p:sp>
    </p:spTree>
    <p:extLst>
      <p:ext uri="{BB962C8B-B14F-4D97-AF65-F5344CB8AC3E}">
        <p14:creationId xmlns:p14="http://schemas.microsoft.com/office/powerpoint/2010/main" val="3921638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FD7FC7-6E3E-3941-A734-84A5C1320E4A}"/>
              </a:ext>
            </a:extLst>
          </p:cNvPr>
          <p:cNvSpPr txBox="1"/>
          <p:nvPr/>
        </p:nvSpPr>
        <p:spPr>
          <a:xfrm>
            <a:off x="2743200" y="1051560"/>
            <a:ext cx="6709410" cy="483209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Xylitol toxicity can lead to:</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Low blood sugar</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b. Liver failure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c. Kidney Failure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 A &amp; B only</a:t>
            </a:r>
          </a:p>
          <a:p>
            <a:pPr marL="514350" indent="-514350">
              <a:buAutoNum type="alphaLcPeriod" startAt="4"/>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 All of the above</a:t>
            </a:r>
          </a:p>
        </p:txBody>
      </p:sp>
    </p:spTree>
    <p:extLst>
      <p:ext uri="{BB962C8B-B14F-4D97-AF65-F5344CB8AC3E}">
        <p14:creationId xmlns:p14="http://schemas.microsoft.com/office/powerpoint/2010/main" val="2235953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43D03-5A1D-474F-AE31-AFC9F5A4F1C2}"/>
              </a:ext>
            </a:extLst>
          </p:cNvPr>
          <p:cNvSpPr txBox="1"/>
          <p:nvPr/>
        </p:nvSpPr>
        <p:spPr>
          <a:xfrm>
            <a:off x="5545030" y="775925"/>
            <a:ext cx="6320901" cy="923330"/>
          </a:xfrm>
          <a:prstGeom prst="rect">
            <a:avLst/>
          </a:prstGeom>
          <a:noFill/>
        </p:spPr>
        <p:txBody>
          <a:bodyPr wrap="square" rtlCol="0">
            <a:spAutoFit/>
          </a:bodyPr>
          <a:lstStyle/>
          <a:p>
            <a:pPr algn="ctr"/>
            <a:r>
              <a:rPr lang="en-US" sz="5400" b="1" dirty="0"/>
              <a:t>THE END </a:t>
            </a:r>
          </a:p>
        </p:txBody>
      </p:sp>
      <p:sp>
        <p:nvSpPr>
          <p:cNvPr id="3" name="TextBox 2">
            <a:extLst>
              <a:ext uri="{FF2B5EF4-FFF2-40B4-BE49-F238E27FC236}">
                <a16:creationId xmlns:a16="http://schemas.microsoft.com/office/drawing/2014/main" id="{A9D915EE-F5AA-40A8-A43C-D5F6FB483DA8}"/>
              </a:ext>
            </a:extLst>
          </p:cNvPr>
          <p:cNvSpPr txBox="1"/>
          <p:nvPr/>
        </p:nvSpPr>
        <p:spPr>
          <a:xfrm>
            <a:off x="6214777" y="1699255"/>
            <a:ext cx="5805180" cy="369332"/>
          </a:xfrm>
          <a:prstGeom prst="rect">
            <a:avLst/>
          </a:prstGeom>
          <a:noFill/>
        </p:spPr>
        <p:txBody>
          <a:bodyPr wrap="square" rtlCol="0">
            <a:spAutoFit/>
          </a:bodyPr>
          <a:lstStyle/>
          <a:p>
            <a:r>
              <a:rPr lang="en-US" b="1" dirty="0"/>
              <a:t>Thank you to the Carolina Working Dog Association</a:t>
            </a:r>
          </a:p>
        </p:txBody>
      </p:sp>
      <p:pic>
        <p:nvPicPr>
          <p:cNvPr id="5" name="Picture 4" descr="A picture containing drawing&#10;&#10;Description automatically generated">
            <a:extLst>
              <a:ext uri="{FF2B5EF4-FFF2-40B4-BE49-F238E27FC236}">
                <a16:creationId xmlns:a16="http://schemas.microsoft.com/office/drawing/2014/main" id="{8240FAC2-07F4-4FC9-81B1-C949156A5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7367" y="2191903"/>
            <a:ext cx="2208618" cy="1939497"/>
          </a:xfrm>
          <a:prstGeom prst="rect">
            <a:avLst/>
          </a:prstGeom>
        </p:spPr>
      </p:pic>
      <p:pic>
        <p:nvPicPr>
          <p:cNvPr id="7" name="Picture 6" descr="A black dog standing on grass&#10;&#10;Description automatically generated">
            <a:extLst>
              <a:ext uri="{FF2B5EF4-FFF2-40B4-BE49-F238E27FC236}">
                <a16:creationId xmlns:a16="http://schemas.microsoft.com/office/drawing/2014/main" id="{430533C7-6E1E-4BF5-B534-76104DA43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631721"/>
            <a:ext cx="5086834" cy="5644791"/>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F6BF80E2-AAFD-485B-A2EB-A15DABACE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944" y="4254716"/>
            <a:ext cx="3657924" cy="1827359"/>
          </a:xfrm>
          <a:prstGeom prst="rect">
            <a:avLst/>
          </a:prstGeom>
        </p:spPr>
      </p:pic>
      <p:pic>
        <p:nvPicPr>
          <p:cNvPr id="11" name="Picture 10" descr="A close up of a sign&#10;&#10;Description automatically generated">
            <a:extLst>
              <a:ext uri="{FF2B5EF4-FFF2-40B4-BE49-F238E27FC236}">
                <a16:creationId xmlns:a16="http://schemas.microsoft.com/office/drawing/2014/main" id="{6FAE0E3C-A6A7-498C-A88D-406B99AA7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4777" y="2180413"/>
            <a:ext cx="2208618" cy="1939497"/>
          </a:xfrm>
          <a:prstGeom prst="rect">
            <a:avLst/>
          </a:prstGeom>
        </p:spPr>
      </p:pic>
    </p:spTree>
    <p:extLst>
      <p:ext uri="{BB962C8B-B14F-4D97-AF65-F5344CB8AC3E}">
        <p14:creationId xmlns:p14="http://schemas.microsoft.com/office/powerpoint/2010/main" val="2854345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g looking at the camera&#10;&#10;Description automatically generated">
            <a:extLst>
              <a:ext uri="{FF2B5EF4-FFF2-40B4-BE49-F238E27FC236}">
                <a16:creationId xmlns:a16="http://schemas.microsoft.com/office/drawing/2014/main" id="{762CBF65-E5DF-4907-99CA-C81688571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45" y="415003"/>
            <a:ext cx="3161051" cy="2708215"/>
          </a:xfrm>
          <a:prstGeom prst="rect">
            <a:avLst/>
          </a:prstGeom>
        </p:spPr>
      </p:pic>
      <p:pic>
        <p:nvPicPr>
          <p:cNvPr id="5" name="Picture 4" descr="A dog sitting on a bed&#10;&#10;Description automatically generated">
            <a:extLst>
              <a:ext uri="{FF2B5EF4-FFF2-40B4-BE49-F238E27FC236}">
                <a16:creationId xmlns:a16="http://schemas.microsoft.com/office/drawing/2014/main" id="{C26C8708-F802-4C79-BFD1-07C517CBC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532" y="459641"/>
            <a:ext cx="4609682" cy="2239172"/>
          </a:xfrm>
          <a:prstGeom prst="rect">
            <a:avLst/>
          </a:prstGeom>
        </p:spPr>
      </p:pic>
      <p:pic>
        <p:nvPicPr>
          <p:cNvPr id="7" name="Picture 6" descr="A dog that is reading a book&#10;&#10;Description automatically generated">
            <a:extLst>
              <a:ext uri="{FF2B5EF4-FFF2-40B4-BE49-F238E27FC236}">
                <a16:creationId xmlns:a16="http://schemas.microsoft.com/office/drawing/2014/main" id="{727F9DE7-30EE-4E85-B93F-0D9243543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814" y="2823100"/>
            <a:ext cx="4222400" cy="3575260"/>
          </a:xfrm>
          <a:prstGeom prst="rect">
            <a:avLst/>
          </a:prstGeom>
        </p:spPr>
      </p:pic>
      <p:pic>
        <p:nvPicPr>
          <p:cNvPr id="9" name="Picture 8" descr="A picture containing dog, indoor, sitting, small&#10;&#10;Description automatically generated">
            <a:extLst>
              <a:ext uri="{FF2B5EF4-FFF2-40B4-BE49-F238E27FC236}">
                <a16:creationId xmlns:a16="http://schemas.microsoft.com/office/drawing/2014/main" id="{A743F3FE-C6CC-463B-8A9E-638D4F1458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4481" y="459641"/>
            <a:ext cx="3239765" cy="2663577"/>
          </a:xfrm>
          <a:prstGeom prst="rect">
            <a:avLst/>
          </a:prstGeom>
        </p:spPr>
      </p:pic>
      <p:pic>
        <p:nvPicPr>
          <p:cNvPr id="11" name="Picture 10" descr="A dog sitting in the grass&#10;&#10;Description automatically generated">
            <a:extLst>
              <a:ext uri="{FF2B5EF4-FFF2-40B4-BE49-F238E27FC236}">
                <a16:creationId xmlns:a16="http://schemas.microsoft.com/office/drawing/2014/main" id="{33DB7769-AD0E-4344-A008-CC176BD631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85" y="3167856"/>
            <a:ext cx="6720903" cy="3230503"/>
          </a:xfrm>
          <a:prstGeom prst="rect">
            <a:avLst/>
          </a:prstGeom>
        </p:spPr>
      </p:pic>
    </p:spTree>
    <p:extLst>
      <p:ext uri="{BB962C8B-B14F-4D97-AF65-F5344CB8AC3E}">
        <p14:creationId xmlns:p14="http://schemas.microsoft.com/office/powerpoint/2010/main" val="3555086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2DCD99D-3274-4371-AF4E-94A3C8B9E26A}"/>
              </a:ext>
            </a:extLst>
          </p:cNvPr>
          <p:cNvGraphicFramePr>
            <a:graphicFrameLocks noGrp="1"/>
          </p:cNvGraphicFramePr>
          <p:nvPr>
            <p:extLst>
              <p:ext uri="{D42A27DB-BD31-4B8C-83A1-F6EECF244321}">
                <p14:modId xmlns:p14="http://schemas.microsoft.com/office/powerpoint/2010/main" val="934380"/>
              </p:ext>
            </p:extLst>
          </p:nvPr>
        </p:nvGraphicFramePr>
        <p:xfrm>
          <a:off x="6517238" y="862553"/>
          <a:ext cx="5073888" cy="5411886"/>
        </p:xfrm>
        <a:graphic>
          <a:graphicData uri="http://schemas.openxmlformats.org/drawingml/2006/table">
            <a:tbl>
              <a:tblPr firstRow="1" bandRow="1"/>
              <a:tblGrid>
                <a:gridCol w="2165131">
                  <a:extLst>
                    <a:ext uri="{9D8B030D-6E8A-4147-A177-3AD203B41FA5}">
                      <a16:colId xmlns:a16="http://schemas.microsoft.com/office/drawing/2014/main" val="4180034387"/>
                    </a:ext>
                  </a:extLst>
                </a:gridCol>
                <a:gridCol w="1710250">
                  <a:extLst>
                    <a:ext uri="{9D8B030D-6E8A-4147-A177-3AD203B41FA5}">
                      <a16:colId xmlns:a16="http://schemas.microsoft.com/office/drawing/2014/main" val="524160233"/>
                    </a:ext>
                  </a:extLst>
                </a:gridCol>
                <a:gridCol w="1198507">
                  <a:extLst>
                    <a:ext uri="{9D8B030D-6E8A-4147-A177-3AD203B41FA5}">
                      <a16:colId xmlns:a16="http://schemas.microsoft.com/office/drawing/2014/main" val="3604654465"/>
                    </a:ext>
                  </a:extLst>
                </a:gridCol>
              </a:tblGrid>
              <a:tr h="392740">
                <a:tc>
                  <a:txBody>
                    <a:bodyPr/>
                    <a:lstStyle/>
                    <a:p>
                      <a:r>
                        <a:rPr lang="en-US" sz="1900" b="1" dirty="0">
                          <a:effectLst/>
                        </a:rPr>
                        <a:t>Chocolate type</a:t>
                      </a:r>
                      <a:endParaRPr lang="en-US" sz="1900" dirty="0">
                        <a:effectLst/>
                      </a:endParaRPr>
                    </a:p>
                  </a:txBody>
                  <a:tcPr marL="40543" marR="40543" marT="40543" marB="40543">
                    <a:lnL>
                      <a:noFill/>
                    </a:lnL>
                    <a:lnR>
                      <a:noFill/>
                    </a:lnR>
                    <a:lnT>
                      <a:noFill/>
                    </a:lnT>
                    <a:lnB>
                      <a:noFill/>
                    </a:lnB>
                    <a:solidFill>
                      <a:srgbClr val="C0C0C0"/>
                    </a:solidFill>
                  </a:tcPr>
                </a:tc>
                <a:tc>
                  <a:txBody>
                    <a:bodyPr/>
                    <a:lstStyle/>
                    <a:p>
                      <a:pPr algn="ctr"/>
                      <a:r>
                        <a:rPr lang="en-US" sz="1900" b="1" dirty="0">
                          <a:effectLst/>
                        </a:rPr>
                        <a:t>Theobromine</a:t>
                      </a:r>
                      <a:endParaRPr lang="en-US" sz="1900" dirty="0">
                        <a:effectLst/>
                      </a:endParaRPr>
                    </a:p>
                  </a:txBody>
                  <a:tcPr marL="40543" marR="40543" marT="40543" marB="40543">
                    <a:lnL>
                      <a:noFill/>
                    </a:lnL>
                    <a:lnR>
                      <a:noFill/>
                    </a:lnR>
                    <a:lnT>
                      <a:noFill/>
                    </a:lnT>
                    <a:lnB>
                      <a:noFill/>
                    </a:lnB>
                    <a:solidFill>
                      <a:srgbClr val="C0C0C0"/>
                    </a:solidFill>
                  </a:tcPr>
                </a:tc>
                <a:tc>
                  <a:txBody>
                    <a:bodyPr/>
                    <a:lstStyle/>
                    <a:p>
                      <a:pPr algn="ctr"/>
                      <a:r>
                        <a:rPr lang="en-US" sz="1900" b="1">
                          <a:effectLst/>
                        </a:rPr>
                        <a:t>Caffeine</a:t>
                      </a:r>
                      <a:endParaRPr lang="en-US" sz="1900">
                        <a:effectLst/>
                      </a:endParaRPr>
                    </a:p>
                  </a:txBody>
                  <a:tcPr marL="40543" marR="40543" marT="40543" marB="40543">
                    <a:lnL>
                      <a:noFill/>
                    </a:lnL>
                    <a:lnR>
                      <a:noFill/>
                    </a:lnR>
                    <a:lnT>
                      <a:noFill/>
                    </a:lnT>
                    <a:lnB>
                      <a:noFill/>
                    </a:lnB>
                    <a:solidFill>
                      <a:srgbClr val="C0C0C0"/>
                    </a:solidFill>
                  </a:tcPr>
                </a:tc>
                <a:extLst>
                  <a:ext uri="{0D108BD9-81ED-4DB2-BD59-A6C34878D82A}">
                    <a16:rowId xmlns:a16="http://schemas.microsoft.com/office/drawing/2014/main" val="2428422152"/>
                  </a:ext>
                </a:extLst>
              </a:tr>
              <a:tr h="639495">
                <a:tc>
                  <a:txBody>
                    <a:bodyPr/>
                    <a:lstStyle/>
                    <a:p>
                      <a:r>
                        <a:rPr lang="en-US" sz="1900">
                          <a:effectLst/>
                        </a:rPr>
                        <a:t>White chocolate</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0.25 mg/oz</a:t>
                      </a:r>
                    </a:p>
                  </a:txBody>
                  <a:tcPr marL="40543" marR="40543" marT="40543" marB="40543">
                    <a:lnL>
                      <a:noFill/>
                    </a:lnL>
                    <a:lnR>
                      <a:noFill/>
                    </a:lnR>
                    <a:lnT>
                      <a:noFill/>
                    </a:lnT>
                    <a:lnB>
                      <a:noFill/>
                    </a:lnB>
                    <a:solidFill>
                      <a:srgbClr val="FFFFFF"/>
                    </a:solidFill>
                  </a:tcPr>
                </a:tc>
                <a:tc>
                  <a:txBody>
                    <a:bodyPr/>
                    <a:lstStyle/>
                    <a:p>
                      <a:pPr algn="ctr"/>
                      <a:r>
                        <a:rPr lang="en-US" sz="1900">
                          <a:effectLst/>
                        </a:rPr>
                        <a:t>0.85 mg/oz</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3486462097"/>
                  </a:ext>
                </a:extLst>
              </a:tr>
              <a:tr h="392740">
                <a:tc>
                  <a:txBody>
                    <a:bodyPr/>
                    <a:lstStyle/>
                    <a:p>
                      <a:r>
                        <a:rPr lang="en-US" sz="1900">
                          <a:effectLst/>
                        </a:rPr>
                        <a:t>Milk chocolate</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60 mg/oz</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6 mg/oz</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1982185757"/>
                  </a:ext>
                </a:extLst>
              </a:tr>
              <a:tr h="392740">
                <a:tc>
                  <a:txBody>
                    <a:bodyPr/>
                    <a:lstStyle/>
                    <a:p>
                      <a:r>
                        <a:rPr lang="en-US" sz="1900">
                          <a:effectLst/>
                        </a:rPr>
                        <a:t>Semisweet</a:t>
                      </a:r>
                    </a:p>
                  </a:txBody>
                  <a:tcPr marL="40543" marR="40543" marT="40543" marB="40543">
                    <a:lnL>
                      <a:noFill/>
                    </a:lnL>
                    <a:lnR>
                      <a:noFill/>
                    </a:lnR>
                    <a:lnT>
                      <a:noFill/>
                    </a:lnT>
                    <a:lnB>
                      <a:noFill/>
                    </a:lnB>
                    <a:solidFill>
                      <a:srgbClr val="FFFFFF"/>
                    </a:solidFill>
                  </a:tcPr>
                </a:tc>
                <a:tc>
                  <a:txBody>
                    <a:bodyPr/>
                    <a:lstStyle/>
                    <a:p>
                      <a:pPr algn="ctr"/>
                      <a:r>
                        <a:rPr lang="en-US" sz="1900">
                          <a:effectLst/>
                        </a:rPr>
                        <a:t>138 mg/oz</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22 mg/oz</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4183968016"/>
                  </a:ext>
                </a:extLst>
              </a:tr>
              <a:tr h="392740">
                <a:tc>
                  <a:txBody>
                    <a:bodyPr/>
                    <a:lstStyle/>
                    <a:p>
                      <a:r>
                        <a:rPr lang="en-US" sz="1900">
                          <a:effectLst/>
                        </a:rPr>
                        <a:t>Dark chocolate</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13 mg/oz</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20 mg/oz</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813122499"/>
                  </a:ext>
                </a:extLst>
              </a:tr>
              <a:tr h="671147">
                <a:tc>
                  <a:txBody>
                    <a:bodyPr/>
                    <a:lstStyle/>
                    <a:p>
                      <a:r>
                        <a:rPr lang="en-US" sz="1900">
                          <a:effectLst/>
                        </a:rPr>
                        <a:t>Baker's chocolate (unsweetened)</a:t>
                      </a:r>
                    </a:p>
                  </a:txBody>
                  <a:tcPr marL="40543" marR="40543" marT="40543" marB="40543">
                    <a:lnL>
                      <a:noFill/>
                    </a:lnL>
                    <a:lnR>
                      <a:noFill/>
                    </a:lnR>
                    <a:lnT>
                      <a:noFill/>
                    </a:lnT>
                    <a:lnB>
                      <a:noFill/>
                    </a:lnB>
                    <a:solidFill>
                      <a:srgbClr val="FFFFFF"/>
                    </a:solidFill>
                  </a:tcPr>
                </a:tc>
                <a:tc>
                  <a:txBody>
                    <a:bodyPr/>
                    <a:lstStyle/>
                    <a:p>
                      <a:pPr algn="ctr"/>
                      <a:r>
                        <a:rPr lang="en-US" sz="1900">
                          <a:effectLst/>
                        </a:rPr>
                        <a:t>390–450 mg/oz</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47 mg/oz</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1958026960"/>
                  </a:ext>
                </a:extLst>
              </a:tr>
              <a:tr h="392740">
                <a:tc>
                  <a:txBody>
                    <a:bodyPr/>
                    <a:lstStyle/>
                    <a:p>
                      <a:r>
                        <a:rPr lang="en-US" sz="1900">
                          <a:effectLst/>
                        </a:rPr>
                        <a:t>Dry cocoa powder</a:t>
                      </a:r>
                    </a:p>
                  </a:txBody>
                  <a:tcPr marL="40543" marR="40543" marT="40543" marB="40543">
                    <a:lnL>
                      <a:noFill/>
                    </a:lnL>
                    <a:lnR>
                      <a:noFill/>
                    </a:lnR>
                    <a:lnT>
                      <a:noFill/>
                    </a:lnT>
                    <a:lnB>
                      <a:noFill/>
                    </a:lnB>
                    <a:solidFill>
                      <a:srgbClr val="FFFFFF"/>
                    </a:solidFill>
                  </a:tcPr>
                </a:tc>
                <a:tc>
                  <a:txBody>
                    <a:bodyPr/>
                    <a:lstStyle/>
                    <a:p>
                      <a:pPr algn="ctr"/>
                      <a:r>
                        <a:rPr lang="en-US" sz="1900">
                          <a:effectLst/>
                        </a:rPr>
                        <a:t>737 mg/oz</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70 mg/oz</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536602850"/>
                  </a:ext>
                </a:extLst>
              </a:tr>
              <a:tr h="671147">
                <a:tc>
                  <a:txBody>
                    <a:bodyPr/>
                    <a:lstStyle/>
                    <a:p>
                      <a:r>
                        <a:rPr lang="en-US" sz="1900">
                          <a:effectLst/>
                        </a:rPr>
                        <a:t>Hot chocolate powder (instant)</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136 mg/oz</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15 mg/oz</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328791086"/>
                  </a:ext>
                </a:extLst>
              </a:tr>
              <a:tr h="639495">
                <a:tc>
                  <a:txBody>
                    <a:bodyPr/>
                    <a:lstStyle/>
                    <a:p>
                      <a:r>
                        <a:rPr lang="en-US" sz="1900">
                          <a:effectLst/>
                        </a:rPr>
                        <a:t>Cocoa beans</a:t>
                      </a:r>
                    </a:p>
                  </a:txBody>
                  <a:tcPr marL="40543" marR="40543" marT="40543" marB="40543">
                    <a:lnL>
                      <a:noFill/>
                    </a:lnL>
                    <a:lnR>
                      <a:noFill/>
                    </a:lnR>
                    <a:lnT>
                      <a:noFill/>
                    </a:lnT>
                    <a:lnB>
                      <a:noFill/>
                    </a:lnB>
                    <a:solidFill>
                      <a:srgbClr val="FFFFFF"/>
                    </a:solidFill>
                  </a:tcPr>
                </a:tc>
                <a:tc>
                  <a:txBody>
                    <a:bodyPr/>
                    <a:lstStyle/>
                    <a:p>
                      <a:pPr algn="ctr"/>
                      <a:r>
                        <a:rPr lang="en-US" sz="1900">
                          <a:effectLst/>
                        </a:rPr>
                        <a:t>300–1500 mg/oz</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  </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1670007324"/>
                  </a:ext>
                </a:extLst>
              </a:tr>
              <a:tr h="392740">
                <a:tc>
                  <a:txBody>
                    <a:bodyPr/>
                    <a:lstStyle/>
                    <a:p>
                      <a:r>
                        <a:rPr lang="en-US" sz="1900">
                          <a:effectLst/>
                        </a:rPr>
                        <a:t>Coffee beans</a:t>
                      </a:r>
                    </a:p>
                  </a:txBody>
                  <a:tcPr marL="40543" marR="40543" marT="40543" marB="40543">
                    <a:lnL>
                      <a:noFill/>
                    </a:lnL>
                    <a:lnR>
                      <a:noFill/>
                    </a:lnR>
                    <a:lnT>
                      <a:noFill/>
                    </a:lnT>
                    <a:lnB>
                      <a:noFill/>
                    </a:lnB>
                    <a:solidFill>
                      <a:srgbClr val="FFFFFF"/>
                    </a:solidFill>
                  </a:tcPr>
                </a:tc>
                <a:tc>
                  <a:txBody>
                    <a:bodyPr/>
                    <a:lstStyle/>
                    <a:p>
                      <a:pPr algn="ctr"/>
                      <a:r>
                        <a:rPr lang="en-US" sz="1900">
                          <a:effectLst/>
                        </a:rPr>
                        <a:t>0 mg/oz</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600 mg/oz</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3974697747"/>
                  </a:ext>
                </a:extLst>
              </a:tr>
              <a:tr h="392740">
                <a:tc>
                  <a:txBody>
                    <a:bodyPr/>
                    <a:lstStyle/>
                    <a:p>
                      <a:r>
                        <a:rPr lang="en-US" sz="1900" dirty="0">
                          <a:effectLst/>
                        </a:rPr>
                        <a:t>Cocoa bean mulch</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56–900 mg/oz</a:t>
                      </a:r>
                    </a:p>
                  </a:txBody>
                  <a:tcPr marL="40543" marR="40543" marT="40543" marB="40543">
                    <a:lnL>
                      <a:noFill/>
                    </a:lnL>
                    <a:lnR>
                      <a:noFill/>
                    </a:lnR>
                    <a:lnT>
                      <a:noFill/>
                    </a:lnT>
                    <a:lnB>
                      <a:noFill/>
                    </a:lnB>
                    <a:solidFill>
                      <a:srgbClr val="FFFFFF"/>
                    </a:solidFill>
                  </a:tcPr>
                </a:tc>
                <a:tc>
                  <a:txBody>
                    <a:bodyPr/>
                    <a:lstStyle/>
                    <a:p>
                      <a:pPr algn="ctr"/>
                      <a:r>
                        <a:rPr lang="en-US" sz="1900" dirty="0">
                          <a:effectLst/>
                        </a:rPr>
                        <a:t>  </a:t>
                      </a:r>
                    </a:p>
                  </a:txBody>
                  <a:tcPr marL="40543" marR="40543" marT="40543" marB="40543">
                    <a:lnL>
                      <a:noFill/>
                    </a:lnL>
                    <a:lnR>
                      <a:noFill/>
                    </a:lnR>
                    <a:lnT>
                      <a:noFill/>
                    </a:lnT>
                    <a:lnB>
                      <a:noFill/>
                    </a:lnB>
                    <a:solidFill>
                      <a:srgbClr val="FFFFFF"/>
                    </a:solidFill>
                  </a:tcPr>
                </a:tc>
                <a:extLst>
                  <a:ext uri="{0D108BD9-81ED-4DB2-BD59-A6C34878D82A}">
                    <a16:rowId xmlns:a16="http://schemas.microsoft.com/office/drawing/2014/main" val="1008766191"/>
                  </a:ext>
                </a:extLst>
              </a:tr>
            </a:tbl>
          </a:graphicData>
        </a:graphic>
      </p:graphicFrame>
      <p:sp>
        <p:nvSpPr>
          <p:cNvPr id="5" name="TextBox 4">
            <a:extLst>
              <a:ext uri="{FF2B5EF4-FFF2-40B4-BE49-F238E27FC236}">
                <a16:creationId xmlns:a16="http://schemas.microsoft.com/office/drawing/2014/main" id="{9CFF296C-90FE-4B52-BDB1-05E3847EA6DC}"/>
              </a:ext>
            </a:extLst>
          </p:cNvPr>
          <p:cNvSpPr txBox="1"/>
          <p:nvPr/>
        </p:nvSpPr>
        <p:spPr>
          <a:xfrm>
            <a:off x="5005505" y="482162"/>
            <a:ext cx="6932644" cy="307777"/>
          </a:xfrm>
          <a:prstGeom prst="rect">
            <a:avLst/>
          </a:prstGeom>
          <a:noFill/>
        </p:spPr>
        <p:txBody>
          <a:bodyPr wrap="square" rtlCol="0">
            <a:spAutoFit/>
          </a:bodyPr>
          <a:lstStyle/>
          <a:p>
            <a:pPr lvl="0" eaLnBrk="0" fontAlgn="base" hangingPunct="0">
              <a:spcBef>
                <a:spcPct val="0"/>
              </a:spcBef>
              <a:spcAft>
                <a:spcPts val="600"/>
              </a:spcAft>
            </a:pPr>
            <a:r>
              <a:rPr lang="en-US" altLang="en-US" sz="1400" b="1" i="1" dirty="0">
                <a:solidFill>
                  <a:srgbClr val="333333"/>
                </a:solidFill>
                <a:latin typeface="ProximaNovaRgRegular"/>
              </a:rPr>
              <a:t>Table 1. Toxic components in various types of chocolate (adapted from Pet Poison Helpline)</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11" name="Picture 10" descr="A picture containing drawing&#10;&#10;Description automatically generated">
            <a:extLst>
              <a:ext uri="{FF2B5EF4-FFF2-40B4-BE49-F238E27FC236}">
                <a16:creationId xmlns:a16="http://schemas.microsoft.com/office/drawing/2014/main" id="{22B53170-311B-40DD-BE96-C696EB76B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58" y="2042866"/>
            <a:ext cx="1688841" cy="109665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4D54128-2C7F-4A2B-AB4E-4A49A3637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861" y="1995302"/>
            <a:ext cx="1688841" cy="109665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1AD88F32-7743-4E2A-914A-EFE3BD98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521" y="2042866"/>
            <a:ext cx="1688841" cy="1096650"/>
          </a:xfrm>
          <a:prstGeom prst="rect">
            <a:avLst/>
          </a:prstGeom>
        </p:spPr>
      </p:pic>
      <p:pic>
        <p:nvPicPr>
          <p:cNvPr id="17" name="Picture 16" descr="A close up of a logo&#10;&#10;Description automatically generated">
            <a:extLst>
              <a:ext uri="{FF2B5EF4-FFF2-40B4-BE49-F238E27FC236}">
                <a16:creationId xmlns:a16="http://schemas.microsoft.com/office/drawing/2014/main" id="{C69A4082-61FD-4178-BF82-1F64A33B66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1362" y="2142956"/>
            <a:ext cx="1333833" cy="890074"/>
          </a:xfrm>
          <a:prstGeom prst="rect">
            <a:avLst/>
          </a:prstGeom>
        </p:spPr>
      </p:pic>
      <p:sp>
        <p:nvSpPr>
          <p:cNvPr id="20" name="Rectangle 19">
            <a:extLst>
              <a:ext uri="{FF2B5EF4-FFF2-40B4-BE49-F238E27FC236}">
                <a16:creationId xmlns:a16="http://schemas.microsoft.com/office/drawing/2014/main" id="{4FF478DC-40F5-4A8D-A437-58BC82E91383}"/>
              </a:ext>
            </a:extLst>
          </p:cNvPr>
          <p:cNvSpPr/>
          <p:nvPr/>
        </p:nvSpPr>
        <p:spPr>
          <a:xfrm>
            <a:off x="1223225" y="1036799"/>
            <a:ext cx="3412024" cy="369332"/>
          </a:xfrm>
          <a:prstGeom prst="rect">
            <a:avLst/>
          </a:prstGeom>
        </p:spPr>
        <p:txBody>
          <a:bodyPr wrap="none">
            <a:spAutoFit/>
          </a:bodyPr>
          <a:lstStyle/>
          <a:p>
            <a:r>
              <a:rPr lang="en-US" b="1" i="0" dirty="0">
                <a:solidFill>
                  <a:srgbClr val="333333"/>
                </a:solidFill>
                <a:effectLst/>
                <a:latin typeface="Arial" panose="020B0604020202020204" pitchFamily="34" charset="0"/>
                <a:cs typeface="Arial" panose="020B0604020202020204" pitchFamily="34" charset="0"/>
              </a:rPr>
              <a:t>Chocolate Toxicity Calculator</a:t>
            </a: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830E936-5E21-42A2-8F0E-EC32F5A371A7}"/>
              </a:ext>
            </a:extLst>
          </p:cNvPr>
          <p:cNvSpPr/>
          <p:nvPr/>
        </p:nvSpPr>
        <p:spPr>
          <a:xfrm>
            <a:off x="358079" y="3876341"/>
            <a:ext cx="4647426" cy="369332"/>
          </a:xfrm>
          <a:prstGeom prst="rect">
            <a:avLst/>
          </a:prstGeom>
        </p:spPr>
        <p:txBody>
          <a:bodyPr wrap="none">
            <a:spAutoFit/>
          </a:bodyPr>
          <a:lstStyle/>
          <a:p>
            <a:r>
              <a:rPr lang="en-US" dirty="0">
                <a:hlinkClick r:id="rId6"/>
              </a:rPr>
              <a:t>http://veterinaryclinic.com/chocolate/calc.html</a:t>
            </a:r>
            <a:endParaRPr lang="en-US" dirty="0"/>
          </a:p>
        </p:txBody>
      </p:sp>
      <p:sp>
        <p:nvSpPr>
          <p:cNvPr id="4" name="Rectangle 3">
            <a:extLst>
              <a:ext uri="{FF2B5EF4-FFF2-40B4-BE49-F238E27FC236}">
                <a16:creationId xmlns:a16="http://schemas.microsoft.com/office/drawing/2014/main" id="{656B55FA-10B8-46D0-983F-CE1B30A35F5D}"/>
              </a:ext>
            </a:extLst>
          </p:cNvPr>
          <p:cNvSpPr/>
          <p:nvPr/>
        </p:nvSpPr>
        <p:spPr>
          <a:xfrm>
            <a:off x="365045" y="4386047"/>
            <a:ext cx="6123792" cy="369332"/>
          </a:xfrm>
          <a:prstGeom prst="rect">
            <a:avLst/>
          </a:prstGeom>
        </p:spPr>
        <p:txBody>
          <a:bodyPr wrap="none">
            <a:spAutoFit/>
          </a:bodyPr>
          <a:lstStyle/>
          <a:p>
            <a:r>
              <a:rPr lang="en-US" dirty="0">
                <a:hlinkClick r:id="rId7"/>
              </a:rPr>
              <a:t>https://www.vets-now.com/dog-chocolate-toxicity-calculator/</a:t>
            </a:r>
            <a:endParaRPr lang="en-US" dirty="0"/>
          </a:p>
        </p:txBody>
      </p:sp>
    </p:spTree>
    <p:extLst>
      <p:ext uri="{BB962C8B-B14F-4D97-AF65-F5344CB8AC3E}">
        <p14:creationId xmlns:p14="http://schemas.microsoft.com/office/powerpoint/2010/main" val="1958579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2914B03-B18A-4685-AEB9-80E17DD94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404" y="536894"/>
            <a:ext cx="3657600" cy="3414319"/>
          </a:xfrm>
          <a:prstGeom prst="rect">
            <a:avLst/>
          </a:prstGeom>
        </p:spPr>
      </p:pic>
      <p:pic>
        <p:nvPicPr>
          <p:cNvPr id="5" name="Picture 4" descr="A picture containing table, cup, plate, sitting&#10;&#10;Description automatically generated">
            <a:extLst>
              <a:ext uri="{FF2B5EF4-FFF2-40B4-BE49-F238E27FC236}">
                <a16:creationId xmlns:a16="http://schemas.microsoft.com/office/drawing/2014/main" id="{E844B0DE-3519-4E9D-97EA-A5F3DD2C1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545" y="536894"/>
            <a:ext cx="3657600" cy="3414319"/>
          </a:xfrm>
          <a:prstGeom prst="rect">
            <a:avLst/>
          </a:prstGeom>
        </p:spPr>
      </p:pic>
      <p:sp>
        <p:nvSpPr>
          <p:cNvPr id="6" name="TextBox 5">
            <a:extLst>
              <a:ext uri="{FF2B5EF4-FFF2-40B4-BE49-F238E27FC236}">
                <a16:creationId xmlns:a16="http://schemas.microsoft.com/office/drawing/2014/main" id="{0888BB65-9CD9-43C2-B5E6-CC0A7B7B85B8}"/>
              </a:ext>
            </a:extLst>
          </p:cNvPr>
          <p:cNvSpPr txBox="1"/>
          <p:nvPr/>
        </p:nvSpPr>
        <p:spPr>
          <a:xfrm>
            <a:off x="1367404" y="4320329"/>
            <a:ext cx="3498210"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Dosing for: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Hydrogen Peroxide</a:t>
            </a:r>
          </a:p>
          <a:p>
            <a:r>
              <a:rPr lang="en-US" dirty="0">
                <a:latin typeface="Arial" panose="020B0604020202020204" pitchFamily="34" charset="0"/>
                <a:cs typeface="Arial" panose="020B0604020202020204" pitchFamily="34" charset="0"/>
              </a:rPr>
              <a:t>Apomorphine</a:t>
            </a:r>
          </a:p>
          <a:p>
            <a:r>
              <a:rPr lang="en-US" dirty="0">
                <a:latin typeface="Arial" panose="020B0604020202020204" pitchFamily="34" charset="0"/>
                <a:cs typeface="Arial" panose="020B0604020202020204" pitchFamily="34" charset="0"/>
              </a:rPr>
              <a:t>Activated Charcoal</a:t>
            </a:r>
          </a:p>
        </p:txBody>
      </p:sp>
      <p:sp>
        <p:nvSpPr>
          <p:cNvPr id="7" name="TextBox 6">
            <a:extLst>
              <a:ext uri="{FF2B5EF4-FFF2-40B4-BE49-F238E27FC236}">
                <a16:creationId xmlns:a16="http://schemas.microsoft.com/office/drawing/2014/main" id="{CE15751E-59E0-4066-B8F9-DDB58456A865}"/>
              </a:ext>
            </a:extLst>
          </p:cNvPr>
          <p:cNvSpPr txBox="1"/>
          <p:nvPr/>
        </p:nvSpPr>
        <p:spPr>
          <a:xfrm>
            <a:off x="6596545" y="4320329"/>
            <a:ext cx="3747081"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Calculates methylxanthine level in: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Unsweetened chocolate</a:t>
            </a:r>
          </a:p>
          <a:p>
            <a:r>
              <a:rPr lang="en-US" dirty="0">
                <a:latin typeface="Arial" panose="020B0604020202020204" pitchFamily="34" charset="0"/>
                <a:cs typeface="Arial" panose="020B0604020202020204" pitchFamily="34" charset="0"/>
              </a:rPr>
              <a:t>Unsweetened cocoa powder</a:t>
            </a:r>
          </a:p>
          <a:p>
            <a:r>
              <a:rPr lang="en-US" dirty="0">
                <a:latin typeface="Arial" panose="020B0604020202020204" pitchFamily="34" charset="0"/>
                <a:cs typeface="Arial" panose="020B0604020202020204" pitchFamily="34" charset="0"/>
              </a:rPr>
              <a:t>Dark Chocolate</a:t>
            </a:r>
          </a:p>
          <a:p>
            <a:r>
              <a:rPr lang="en-US" dirty="0">
                <a:latin typeface="Arial" panose="020B0604020202020204" pitchFamily="34" charset="0"/>
                <a:cs typeface="Arial" panose="020B0604020202020204" pitchFamily="34" charset="0"/>
              </a:rPr>
              <a:t>Milk Chocolate</a:t>
            </a:r>
          </a:p>
        </p:txBody>
      </p:sp>
    </p:spTree>
    <p:extLst>
      <p:ext uri="{BB962C8B-B14F-4D97-AF65-F5344CB8AC3E}">
        <p14:creationId xmlns:p14="http://schemas.microsoft.com/office/powerpoint/2010/main" val="4008045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5" name="Picture 4" descr="A dog sitting on a table&#10;&#10;Description automatically generated">
            <a:extLst>
              <a:ext uri="{FF2B5EF4-FFF2-40B4-BE49-F238E27FC236}">
                <a16:creationId xmlns:a16="http://schemas.microsoft.com/office/drawing/2014/main" id="{1E709F9F-2450-46BF-B1E1-D6DCBE7497BC}"/>
              </a:ext>
            </a:extLst>
          </p:cNvPr>
          <p:cNvPicPr>
            <a:picLocks noChangeAspect="1"/>
          </p:cNvPicPr>
          <p:nvPr/>
        </p:nvPicPr>
        <p:blipFill rotWithShape="1">
          <a:blip r:embed="rId2">
            <a:extLst>
              <a:ext uri="{28A0092B-C50C-407E-A947-70E740481C1C}">
                <a14:useLocalDpi xmlns:a14="http://schemas.microsoft.com/office/drawing/2010/main" val="0"/>
              </a:ext>
            </a:extLst>
          </a:blip>
          <a:srcRect l="39098" r="2" b="2"/>
          <a:stretch/>
        </p:blipFill>
        <p:spPr>
          <a:xfrm>
            <a:off x="424928" y="419292"/>
            <a:ext cx="5522976" cy="6053328"/>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04686-1A68-4C8A-B45B-8463A669FD6E}"/>
              </a:ext>
            </a:extLst>
          </p:cNvPr>
          <p:cNvSpPr>
            <a:spLocks noGrp="1"/>
          </p:cNvSpPr>
          <p:nvPr>
            <p:ph type="title"/>
          </p:nvPr>
        </p:nvSpPr>
        <p:spPr>
          <a:xfrm>
            <a:off x="6846137" y="727626"/>
            <a:ext cx="4602152" cy="1718225"/>
          </a:xfrm>
        </p:spPr>
        <p:txBody>
          <a:bodyPr>
            <a:normAutofit/>
          </a:bodyPr>
          <a:lstStyle/>
          <a:p>
            <a:pPr algn="ctr"/>
            <a:r>
              <a:rPr lang="en-US" dirty="0">
                <a:latin typeface="Arial" panose="020B0604020202020204" pitchFamily="34" charset="0"/>
                <a:cs typeface="Arial" panose="020B0604020202020204" pitchFamily="34" charset="0"/>
              </a:rPr>
              <a:t>TOXIC DOSE</a:t>
            </a:r>
          </a:p>
        </p:txBody>
      </p:sp>
      <p:sp>
        <p:nvSpPr>
          <p:cNvPr id="3" name="Content Placeholder 2">
            <a:extLst>
              <a:ext uri="{FF2B5EF4-FFF2-40B4-BE49-F238E27FC236}">
                <a16:creationId xmlns:a16="http://schemas.microsoft.com/office/drawing/2014/main" id="{56EDAE36-D01C-4C10-B456-35FDF423470F}"/>
              </a:ext>
            </a:extLst>
          </p:cNvPr>
          <p:cNvSpPr>
            <a:spLocks noGrp="1"/>
          </p:cNvSpPr>
          <p:nvPr>
            <p:ph idx="1"/>
          </p:nvPr>
        </p:nvSpPr>
        <p:spPr>
          <a:xfrm>
            <a:off x="6846137" y="1976857"/>
            <a:ext cx="4602152" cy="3557805"/>
          </a:xfrm>
        </p:spPr>
        <p:txBody>
          <a:bodyPr>
            <a:normAutofit/>
          </a:bodyPr>
          <a:lstStyle/>
          <a:p>
            <a:r>
              <a:rPr lang="en-US" sz="1800" dirty="0">
                <a:latin typeface="Arial" panose="020B0604020202020204" pitchFamily="34" charset="0"/>
                <a:cs typeface="Arial" panose="020B0604020202020204" pitchFamily="34" charset="0"/>
              </a:rPr>
              <a:t>Methylxanthines are toxic to both dogs and cats starting at 20 mg/kg, and lethal effects may be seen at 100 mg/kg. </a:t>
            </a:r>
          </a:p>
          <a:p>
            <a:r>
              <a:rPr lang="en-US" sz="1800" dirty="0">
                <a:latin typeface="Arial" panose="020B0604020202020204" pitchFamily="34" charset="0"/>
                <a:cs typeface="Arial" panose="020B0604020202020204" pitchFamily="34" charset="0"/>
              </a:rPr>
              <a:t>To calculate toxicity risk:</a:t>
            </a:r>
          </a:p>
          <a:p>
            <a:pPr marL="274320" lvl="1" indent="0">
              <a:buNone/>
            </a:pPr>
            <a:r>
              <a:rPr lang="en-US" sz="1800" b="1" dirty="0">
                <a:solidFill>
                  <a:schemeClr val="tx2">
                    <a:lumMod val="75000"/>
                    <a:lumOff val="25000"/>
                  </a:schemeClr>
                </a:solidFill>
                <a:latin typeface="Arial" panose="020B0604020202020204" pitchFamily="34" charset="0"/>
                <a:cs typeface="Arial" panose="020B0604020202020204" pitchFamily="34" charset="0"/>
              </a:rPr>
              <a:t>Content of theobromine and caffeine in chocolate ingested</a:t>
            </a:r>
          </a:p>
          <a:p>
            <a:pPr marL="274320" lvl="1" indent="0">
              <a:buNone/>
            </a:pPr>
            <a:r>
              <a:rPr lang="en-US" sz="1800" b="1" dirty="0">
                <a:solidFill>
                  <a:schemeClr val="tx2">
                    <a:lumMod val="75000"/>
                    <a:lumOff val="25000"/>
                  </a:schemeClr>
                </a:solidFill>
                <a:latin typeface="Arial" panose="020B0604020202020204" pitchFamily="34" charset="0"/>
                <a:cs typeface="Arial" panose="020B0604020202020204" pitchFamily="34" charset="0"/>
              </a:rPr>
              <a:t>		 x</a:t>
            </a:r>
          </a:p>
          <a:p>
            <a:pPr marL="274320" lvl="1" indent="0">
              <a:buNone/>
            </a:pPr>
            <a:r>
              <a:rPr lang="en-US" sz="1800" b="1" dirty="0">
                <a:solidFill>
                  <a:schemeClr val="tx2">
                    <a:lumMod val="75000"/>
                    <a:lumOff val="25000"/>
                  </a:schemeClr>
                </a:solidFill>
                <a:latin typeface="Arial" panose="020B0604020202020204" pitchFamily="34" charset="0"/>
                <a:cs typeface="Arial" panose="020B0604020202020204" pitchFamily="34" charset="0"/>
              </a:rPr>
              <a:t> The amount that the patient ingested</a:t>
            </a:r>
          </a:p>
        </p:txBody>
      </p:sp>
    </p:spTree>
    <p:extLst>
      <p:ext uri="{BB962C8B-B14F-4D97-AF65-F5344CB8AC3E}">
        <p14:creationId xmlns:p14="http://schemas.microsoft.com/office/powerpoint/2010/main" val="11695720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LeftStep">
      <a:dk1>
        <a:srgbClr val="000000"/>
      </a:dk1>
      <a:lt1>
        <a:srgbClr val="FFFFFF"/>
      </a:lt1>
      <a:dk2>
        <a:srgbClr val="41243E"/>
      </a:dk2>
      <a:lt2>
        <a:srgbClr val="E2E6E8"/>
      </a:lt2>
      <a:accent1>
        <a:srgbClr val="C39983"/>
      </a:accent1>
      <a:accent2>
        <a:srgbClr val="BF7A7F"/>
      </a:accent2>
      <a:accent3>
        <a:srgbClr val="CB92AE"/>
      </a:accent3>
      <a:accent4>
        <a:srgbClr val="BF7AB9"/>
      </a:accent4>
      <a:accent5>
        <a:srgbClr val="B892CB"/>
      </a:accent5>
      <a:accent6>
        <a:srgbClr val="8B7ABF"/>
      </a:accent6>
      <a:hlink>
        <a:srgbClr val="5B879D"/>
      </a:hlink>
      <a:folHlink>
        <a:srgbClr val="7F7F7F"/>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0</TotalTime>
  <Words>4779</Words>
  <Application>Microsoft Macintosh PowerPoint</Application>
  <PresentationFormat>Widescreen</PresentationFormat>
  <Paragraphs>624</Paragraphs>
  <Slides>63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Courier New</vt:lpstr>
      <vt:lpstr>Garamond</vt:lpstr>
      <vt:lpstr>ProximaNovaRgRegular</vt:lpstr>
      <vt:lpstr>Roboto</vt:lpstr>
      <vt:lpstr>Selawik Light</vt:lpstr>
      <vt:lpstr>Speak Pro</vt:lpstr>
      <vt:lpstr>Verdana</vt:lpstr>
      <vt:lpstr>SavonVTI</vt:lpstr>
      <vt:lpstr>COMMON TOXINS IN DOGS</vt:lpstr>
      <vt:lpstr>COMMON TOXINS</vt:lpstr>
      <vt:lpstr>CHOCOLATE TOXICITY</vt:lpstr>
      <vt:lpstr>PowerPoint Presentation</vt:lpstr>
      <vt:lpstr>PowerPoint Presentation</vt:lpstr>
      <vt:lpstr>PowerPoint Presentation</vt:lpstr>
      <vt:lpstr>PowerPoint Presentation</vt:lpstr>
      <vt:lpstr>PowerPoint Presentation</vt:lpstr>
      <vt:lpstr>TOXIC DOSE</vt:lpstr>
      <vt:lpstr>PowerPoint Presentation</vt:lpstr>
      <vt:lpstr>PowerPoint Presentation</vt:lpstr>
      <vt:lpstr>PowerPoint Presentation</vt:lpstr>
      <vt:lpstr>NEUROLOGIC EFFECTS</vt:lpstr>
      <vt:lpstr>PowerPoint Presentation</vt:lpstr>
      <vt:lpstr>TREATMENT</vt:lpstr>
      <vt:lpstr>TREATMENTS (CONT.)</vt:lpstr>
      <vt:lpstr>PROGNOSIS</vt:lpstr>
      <vt:lpstr>RAISIN/GRAPE TOXICITY</vt:lpstr>
      <vt:lpstr>CLINICAL SIGNS</vt:lpstr>
      <vt:lpstr>DIAGNOSTIC TESTING</vt:lpstr>
      <vt:lpstr>PowerPoint Presentation</vt:lpstr>
      <vt:lpstr>TREATMENT</vt:lpstr>
      <vt:lpstr>PowerPoint Presentation</vt:lpstr>
      <vt:lpstr>Prognosis</vt:lpstr>
      <vt:lpstr>XYLITOL TOXICITY</vt:lpstr>
      <vt:lpstr>PowerPoint Presentation</vt:lpstr>
      <vt:lpstr>PowerPoint Presentation</vt:lpstr>
      <vt:lpstr>METHOD OF ACTION</vt:lpstr>
      <vt:lpstr>TOXIC DOSE</vt:lpstr>
      <vt:lpstr>CLINICAL SIGNS</vt:lpstr>
      <vt:lpstr>DIAGNOSIC TESTING</vt:lpstr>
      <vt:lpstr>TREATMENT</vt:lpstr>
      <vt:lpstr>PROGNOSIS</vt:lpstr>
      <vt:lpstr>MARIJUANA TOXICITY</vt:lpstr>
      <vt:lpstr>METHOD OF ACTION</vt:lpstr>
      <vt:lpstr>TOXIC DOSE</vt:lpstr>
      <vt:lpstr>CLINICAL SIGNS</vt:lpstr>
      <vt:lpstr>DIAGNOSTIC TESTING</vt:lpstr>
      <vt:lpstr>TREATMENTS </vt:lpstr>
      <vt:lpstr>PROGNOSIS</vt:lpstr>
      <vt:lpstr>CBD INFORMATION</vt:lpstr>
      <vt:lpstr>ANTICOAGULANT RODENTICIDE</vt:lpstr>
      <vt:lpstr>METHOD OF ACTION</vt:lpstr>
      <vt:lpstr>TOXIC DOSE</vt:lpstr>
      <vt:lpstr>CLINICAL SIGNS</vt:lpstr>
      <vt:lpstr>DIAGNOSTIC TESTING</vt:lpstr>
      <vt:lpstr>TREATMENTS</vt:lpstr>
      <vt:lpstr>PowerPoint Presentation</vt:lpstr>
      <vt:lpstr>PROGNOSIS</vt:lpstr>
      <vt:lpstr>NON-STEROIDAL ANTI-INFLAMMATORY (NSAIDS)TOXICITY </vt:lpstr>
      <vt:lpstr>METHOD OF ACTION</vt:lpstr>
      <vt:lpstr>TOXIC DOSE AND EFFECTS</vt:lpstr>
      <vt:lpstr>PowerPoint Presentation</vt:lpstr>
      <vt:lpstr>CLINICAL SIGNS</vt:lpstr>
      <vt:lpstr>DIAGNOSTIC TESTING</vt:lpstr>
      <vt:lpstr>TREATMENTS</vt:lpstr>
      <vt:lpstr>PROGNOSIS AND MONITORING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TOXINS IN DOGS</dc:title>
  <dc:creator>Katie Grzyb</dc:creator>
  <cp:lastModifiedBy>Katie Grzyb</cp:lastModifiedBy>
  <cp:revision>1</cp:revision>
  <dcterms:created xsi:type="dcterms:W3CDTF">2020-02-22T16:43:06Z</dcterms:created>
  <dcterms:modified xsi:type="dcterms:W3CDTF">2020-02-22T16:43:20Z</dcterms:modified>
</cp:coreProperties>
</file>