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Inter" panose="020B0604020202020204" charset="0"/>
      <p:regular r:id="rId26"/>
    </p:embeddedFont>
    <p:embeddedFont>
      <p:font typeface="Inter Bold" panose="020B0604020202020204" charset="0"/>
      <p:regular r:id="rId27"/>
    </p:embeddedFont>
    <p:embeddedFont>
      <p:font typeface="Inter Italics" panose="020B0604020202020204" charset="0"/>
      <p:regular r:id="rId28"/>
    </p:embeddedFont>
    <p:embeddedFont>
      <p:font typeface="Montserrat" panose="00000500000000000000" pitchFamily="2" charset="0"/>
      <p:regular r:id="rId29"/>
    </p:embeddedFont>
    <p:embeddedFont>
      <p:font typeface="Montserrat Italics" panose="020B0604020202020204" charset="0"/>
      <p:regular r:id="rId30"/>
    </p:embeddedFont>
    <p:embeddedFont>
      <p:font typeface="Montserrat Semi-Bold" panose="020B0604020202020204" charset="0"/>
      <p:regular r:id="rId31"/>
    </p:embeddedFont>
    <p:embeddedFont>
      <p:font typeface="Montserrat Semi-Bold Bold" panose="020B0604020202020204" charset="0"/>
      <p:regular r:id="rId32"/>
    </p:embeddedFont>
    <p:embeddedFont>
      <p:font typeface="Open Sans" panose="020B0606030504020204" pitchFamily="34" charset="0"/>
      <p:regular r:id="rId33"/>
    </p:embeddedFont>
    <p:embeddedFont>
      <p:font typeface="Open Sans Bold" panose="020B0806030504020204" charset="0"/>
      <p:regular r:id="rId34"/>
    </p:embeddedFont>
    <p:embeddedFont>
      <p:font typeface="Open Sans Extra Bold" panose="020B0604020202020204" charset="0"/>
      <p:regular r:id="rId35"/>
    </p:embeddedFont>
    <p:embeddedFont>
      <p:font typeface="Open Sans Light" panose="020B0306030504020204" pitchFamily="34" charset="0"/>
      <p:regular r:id="rId36"/>
    </p:embeddedFont>
    <p:embeddedFont>
      <p:font typeface="Open Sans Light Bold" panose="020B0604020202020204" charset="0"/>
      <p:regular r:id="rId37"/>
    </p:embeddedFont>
    <p:embeddedFont>
      <p:font typeface="Open Sans Light Italics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08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Introduce myself</a:t>
            </a:r>
          </a:p>
          <a:p>
            <a:pPr lvl="0"/>
            <a:endParaRPr lang="en-US"/>
          </a:p>
          <a:p>
            <a:pPr lvl="0"/>
            <a:r>
              <a:rPr lang="en-US"/>
              <a:t>Let's talk about Homebound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1.  I review to make sure all documentation is included</a:t>
            </a:r>
          </a:p>
          <a:p>
            <a:pPr lvl="0"/>
            <a:endParaRPr lang="en-US"/>
          </a:p>
          <a:p>
            <a:pPr lvl="0"/>
            <a:r>
              <a:rPr lang="en-US"/>
              <a:t>2.  All members review the file and ask questions. </a:t>
            </a:r>
          </a:p>
          <a:p>
            <a:pPr lvl="0"/>
            <a:endParaRPr lang="en-US"/>
          </a:p>
          <a:p>
            <a:pPr lvl="0"/>
            <a:r>
              <a:rPr lang="en-US"/>
              <a:t>3.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team will gather information and share the findings via email to make a decision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/>
          </a:p>
          <a:p>
            <a:pPr lvl="0"/>
            <a:r>
              <a:rPr lang="en-US"/>
              <a:t>Once approved...</a:t>
            </a:r>
          </a:p>
          <a:p>
            <a:pPr lvl="0"/>
            <a:endParaRPr lang="en-US"/>
          </a:p>
          <a:p>
            <a:pPr lvl="0"/>
            <a:r>
              <a:rPr lang="en-US"/>
              <a:t>District level - I am the one that shares the information</a:t>
            </a:r>
          </a:p>
          <a:p>
            <a:pPr lvl="0"/>
            <a:endParaRPr lang="en-US"/>
          </a:p>
          <a:p>
            <a:pPr lvl="0"/>
            <a:r>
              <a:rPr lang="en-US"/>
              <a:t>HB teachers - must have great communication skills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/>
          </a:p>
          <a:p>
            <a:pPr lvl="0"/>
            <a:r>
              <a:rPr lang="en-US"/>
              <a:t>Once approved...</a:t>
            </a:r>
          </a:p>
          <a:p>
            <a:pPr lvl="0"/>
            <a:endParaRPr lang="en-US"/>
          </a:p>
          <a:p>
            <a:pPr lvl="0"/>
            <a:r>
              <a:rPr lang="en-US"/>
              <a:t>District level - I am the one that shares the information</a:t>
            </a:r>
          </a:p>
          <a:p>
            <a:pPr lvl="0"/>
            <a:endParaRPr lang="en-US"/>
          </a:p>
          <a:p>
            <a:pPr lvl="0"/>
            <a:r>
              <a:rPr lang="en-US"/>
              <a:t>HB teachers - must have great communication skills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A transition meeting must be held...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When you think of Homebound what do you consider a best practice?</a:t>
            </a:r>
          </a:p>
          <a:p>
            <a:pPr lvl="0"/>
            <a:endParaRPr lang="en-US"/>
          </a:p>
          <a:p>
            <a:pPr lvl="0"/>
            <a:r>
              <a:rPr lang="en-US"/>
              <a:t>I am going to give you a minute of Independent think time.  </a:t>
            </a:r>
          </a:p>
          <a:p>
            <a:pPr lvl="0"/>
            <a:endParaRPr lang="en-US"/>
          </a:p>
          <a:p>
            <a:pPr lvl="0"/>
            <a:r>
              <a:rPr lang="en-US"/>
              <a:t>Who would like to share their thought?  </a:t>
            </a:r>
          </a:p>
          <a:p>
            <a:pPr lvl="0"/>
            <a:r>
              <a:rPr lang="en-US"/>
              <a:t>Science - what is required</a:t>
            </a:r>
          </a:p>
          <a:p>
            <a:pPr lvl="0"/>
            <a:r>
              <a:rPr lang="en-US"/>
              <a:t>Art - what does it look like</a:t>
            </a:r>
          </a:p>
          <a:p>
            <a:pPr lvl="0"/>
            <a:endParaRPr lang="en-US"/>
          </a:p>
          <a:p>
            <a:pPr lvl="0"/>
            <a:r>
              <a:rPr lang="en-US"/>
              <a:t>Examples of Science:</a:t>
            </a:r>
          </a:p>
          <a:p>
            <a:pPr lvl="0"/>
            <a:r>
              <a:rPr lang="en-US"/>
              <a:t>District Level Process</a:t>
            </a:r>
          </a:p>
          <a:p>
            <a:pPr lvl="0"/>
            <a:r>
              <a:rPr lang="en-US"/>
              <a:t>School Process</a:t>
            </a:r>
          </a:p>
          <a:p>
            <a:pPr lvl="0"/>
            <a:r>
              <a:rPr lang="en-US"/>
              <a:t>Policies</a:t>
            </a:r>
          </a:p>
          <a:p>
            <a:pPr lvl="0"/>
            <a:r>
              <a:rPr lang="en-US"/>
              <a:t>Procedures </a:t>
            </a:r>
          </a:p>
          <a:p>
            <a:pPr lvl="0"/>
            <a:endParaRPr lang="en-US"/>
          </a:p>
          <a:p>
            <a:pPr lvl="0"/>
            <a:r>
              <a:rPr lang="en-US"/>
              <a:t>Examples of Art:</a:t>
            </a:r>
          </a:p>
          <a:p>
            <a:pPr lvl="0"/>
            <a:r>
              <a:rPr lang="en-US"/>
              <a:t>relationships</a:t>
            </a:r>
          </a:p>
          <a:p>
            <a:pPr lvl="0"/>
            <a:r>
              <a:rPr lang="en-US"/>
              <a:t>coordinator relationships w/ schools</a:t>
            </a:r>
          </a:p>
          <a:p>
            <a:pPr lvl="0"/>
            <a:r>
              <a:rPr lang="en-US"/>
              <a:t>team approach </a:t>
            </a:r>
          </a:p>
          <a:p>
            <a:pPr lvl="0"/>
            <a:r>
              <a:rPr lang="en-US"/>
              <a:t>great communication</a:t>
            </a:r>
          </a:p>
          <a:p>
            <a:pPr lvl="0"/>
            <a:endParaRPr lang="en-US"/>
          </a:p>
          <a:p>
            <a:pPr lvl="0"/>
            <a:r>
              <a:rPr lang="en-US"/>
              <a:t>Time to move on 10:40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Remember the Procedures which is the Science help move to the Art of Homebound  - Relationships between all parties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My favorite quote from Maya Angelou... </a:t>
            </a:r>
          </a:p>
          <a:p>
            <a:pPr lvl="0"/>
            <a:endParaRPr lang="en-US"/>
          </a:p>
          <a:p>
            <a:pPr lvl="0"/>
            <a:r>
              <a:rPr lang="en-US"/>
              <a:t>The ART of a successful HB program is based upon...</a:t>
            </a:r>
          </a:p>
          <a:p>
            <a:pPr lvl="0"/>
            <a:r>
              <a:rPr lang="en-US"/>
              <a:t>Relationships and Communication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Please know our HB program is not perfect...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Let's start with the application</a:t>
            </a:r>
          </a:p>
          <a:p>
            <a:pPr lvl="0"/>
            <a:endParaRPr lang="en-US"/>
          </a:p>
          <a:p>
            <a:pPr lvl="0"/>
            <a:r>
              <a:rPr lang="en-US"/>
              <a:t>I have created a checklist to reference prior to sending me the application.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Once I receive the application I will add the following</a:t>
            </a:r>
          </a:p>
          <a:p>
            <a:pPr lvl="0"/>
            <a:endParaRPr lang="en-US"/>
          </a:p>
          <a:p>
            <a:pPr lvl="0"/>
            <a:r>
              <a:rPr lang="en-US"/>
              <a:t>Why is this a best practice?  </a:t>
            </a:r>
          </a:p>
          <a:p>
            <a:pPr lvl="0"/>
            <a:endParaRPr lang="en-US"/>
          </a:p>
          <a:p>
            <a:pPr lvl="0"/>
            <a:r>
              <a:rPr lang="en-US"/>
              <a:t>The committee will be able to see the whole child.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Google folder with cases to review to inform the team.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Members:</a:t>
            </a:r>
          </a:p>
          <a:p>
            <a:pPr lvl="0"/>
            <a:r>
              <a:rPr lang="en-US"/>
              <a:t>school nurses coordinator</a:t>
            </a:r>
          </a:p>
          <a:p>
            <a:pPr lvl="0"/>
            <a:r>
              <a:rPr lang="en-US"/>
              <a:t>psychologist</a:t>
            </a:r>
          </a:p>
          <a:p>
            <a:pPr lvl="0"/>
            <a:r>
              <a:rPr lang="en-US"/>
              <a:t>school counselors coordinator</a:t>
            </a:r>
          </a:p>
          <a:p>
            <a:pPr lvl="0"/>
            <a:r>
              <a:rPr lang="en-US"/>
              <a:t>ExEd coordinator (IEP)</a:t>
            </a:r>
          </a:p>
          <a:p>
            <a:pPr lvl="0"/>
            <a:r>
              <a:rPr lang="en-US"/>
              <a:t>504 and HB coordinator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86619" y="0"/>
            <a:ext cx="13901381" cy="10287000"/>
          </a:xfrm>
          <a:prstGeom prst="rect">
            <a:avLst/>
          </a:prstGeom>
          <a:solidFill>
            <a:srgbClr val="FDCF60"/>
          </a:solidFill>
        </p:spPr>
      </p:sp>
      <p:sp>
        <p:nvSpPr>
          <p:cNvPr id="3" name="AutoShape 3"/>
          <p:cNvSpPr/>
          <p:nvPr/>
        </p:nvSpPr>
        <p:spPr>
          <a:xfrm>
            <a:off x="399689" y="6563019"/>
            <a:ext cx="1134798" cy="156817"/>
          </a:xfrm>
          <a:prstGeom prst="rect">
            <a:avLst/>
          </a:prstGeom>
          <a:solidFill>
            <a:srgbClr val="0C45A6"/>
          </a:solidFill>
        </p:spPr>
      </p:sp>
      <p:sp>
        <p:nvSpPr>
          <p:cNvPr id="4" name="TextBox 4"/>
          <p:cNvSpPr txBox="1"/>
          <p:nvPr/>
        </p:nvSpPr>
        <p:spPr>
          <a:xfrm>
            <a:off x="1028700" y="1526114"/>
            <a:ext cx="11751886" cy="3308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7"/>
              </a:lnSpc>
            </a:pPr>
            <a:r>
              <a:rPr lang="en-US" sz="7988">
                <a:solidFill>
                  <a:srgbClr val="0C45A6"/>
                </a:solidFill>
                <a:latin typeface="Montserrat Semi-Bold Bold"/>
              </a:rPr>
              <a:t>Homebound Services and </a:t>
            </a:r>
          </a:p>
          <a:p>
            <a:pPr algn="ctr">
              <a:lnSpc>
                <a:spcPts val="8627"/>
              </a:lnSpc>
            </a:pPr>
            <a:r>
              <a:rPr lang="en-US" sz="7988">
                <a:solidFill>
                  <a:srgbClr val="0C45A6"/>
                </a:solidFill>
                <a:latin typeface="Montserrat Semi-Bold Bold"/>
              </a:rPr>
              <a:t>Best Practices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69855" y="3293673"/>
            <a:ext cx="6635717" cy="274552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99689" y="6862550"/>
            <a:ext cx="5018868" cy="2696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16214B"/>
                </a:solidFill>
                <a:latin typeface="Inter Bold"/>
              </a:rPr>
              <a:t>Tammy Crane, Ed.S</a:t>
            </a:r>
          </a:p>
          <a:p>
            <a:pPr>
              <a:lnSpc>
                <a:spcPts val="3779"/>
              </a:lnSpc>
            </a:pPr>
            <a:endParaRPr lang="en-US" sz="2699">
              <a:solidFill>
                <a:srgbClr val="16214B"/>
              </a:solidFill>
              <a:latin typeface="Inter Bold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16214B"/>
                </a:solidFill>
                <a:latin typeface="Inter Bold"/>
              </a:rPr>
              <a:t>District Homebound and Section 504 Coordinator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16214B"/>
              </a:solidFill>
              <a:latin typeface="Inter Bold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16214B"/>
                </a:solidFill>
                <a:latin typeface="Inter Bold"/>
              </a:rPr>
              <a:t>Wilson County Schools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01608" y="2391463"/>
            <a:ext cx="11661368" cy="77548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35801" y="6515100"/>
            <a:ext cx="7723499" cy="2484639"/>
            <a:chOff x="0" y="0"/>
            <a:chExt cx="10297998" cy="331285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044803" cy="144381"/>
            </a:xfrm>
            <a:prstGeom prst="rect">
              <a:avLst/>
            </a:prstGeom>
            <a:solidFill>
              <a:srgbClr val="0C45A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681412"/>
              <a:ext cx="10297998" cy="2631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49"/>
                </a:lnSpc>
              </a:pPr>
              <a:r>
                <a:rPr lang="en-US" sz="2699">
                  <a:solidFill>
                    <a:srgbClr val="16214B"/>
                  </a:solidFill>
                  <a:latin typeface="Montserrat"/>
                </a:rPr>
                <a:t>The committee meets on Wednesdays at 2:00 in person.  If an application is received after 2:00, the committee will review it the following week.  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8580" b="38655"/>
          <a:stretch>
            <a:fillRect/>
          </a:stretch>
        </p:blipFill>
        <p:spPr>
          <a:xfrm>
            <a:off x="361999" y="157481"/>
            <a:ext cx="17212163" cy="605828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6515100"/>
            <a:ext cx="7506819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>
                <a:solidFill>
                  <a:srgbClr val="0C45A6"/>
                </a:solidFill>
                <a:latin typeface="Montserrat Semi-Bold"/>
              </a:rPr>
              <a:t>HOMEBOUND </a:t>
            </a:r>
          </a:p>
          <a:p>
            <a:pPr>
              <a:lnSpc>
                <a:spcPts val="7200"/>
              </a:lnSpc>
            </a:pPr>
            <a:r>
              <a:rPr lang="en-US" sz="6000">
                <a:solidFill>
                  <a:srgbClr val="0C45A6"/>
                </a:solidFill>
                <a:latin typeface="Montserrat Semi-Bold"/>
              </a:rPr>
              <a:t>COMMITTEE</a:t>
            </a:r>
          </a:p>
          <a:p>
            <a:pPr>
              <a:lnSpc>
                <a:spcPts val="7200"/>
              </a:lnSpc>
            </a:pPr>
            <a:r>
              <a:rPr lang="en-US" sz="6000">
                <a:solidFill>
                  <a:srgbClr val="0C45A6"/>
                </a:solidFill>
                <a:latin typeface="Montserrat Semi-Bold"/>
              </a:rPr>
              <a:t>MEETINGS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45137" y="0"/>
            <a:ext cx="8095945" cy="10287000"/>
          </a:xfrm>
          <a:prstGeom prst="rect">
            <a:avLst/>
          </a:prstGeom>
          <a:solidFill>
            <a:srgbClr val="FDCF60"/>
          </a:solidFill>
        </p:spPr>
      </p:sp>
      <p:grpSp>
        <p:nvGrpSpPr>
          <p:cNvPr id="3" name="Group 3"/>
          <p:cNvGrpSpPr/>
          <p:nvPr/>
        </p:nvGrpSpPr>
        <p:grpSpPr>
          <a:xfrm>
            <a:off x="9010895" y="1028700"/>
            <a:ext cx="8248405" cy="2590656"/>
            <a:chOff x="0" y="0"/>
            <a:chExt cx="10997874" cy="345420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044803" cy="144381"/>
            </a:xfrm>
            <a:prstGeom prst="rect">
              <a:avLst/>
            </a:prstGeom>
            <a:solidFill>
              <a:srgbClr val="0C45A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535718"/>
              <a:ext cx="10997874" cy="2918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2400">
                  <a:solidFill>
                    <a:srgbClr val="16214B"/>
                  </a:solidFill>
                  <a:latin typeface="Montserrat"/>
                </a:rPr>
                <a:t>The committee will discuss the whole child. Decisions are based upon what is best for the student. For example, if the student has attendance issues. The committee can recommend a trial period to determine if HB is the best placement. 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567586"/>
            <a:ext cx="6207433" cy="8115970"/>
            <a:chOff x="0" y="0"/>
            <a:chExt cx="8276578" cy="10821294"/>
          </a:xfrm>
        </p:grpSpPr>
        <p:sp>
          <p:nvSpPr>
            <p:cNvPr id="7" name="TextBox 7"/>
            <p:cNvSpPr txBox="1"/>
            <p:nvPr/>
          </p:nvSpPr>
          <p:spPr>
            <a:xfrm>
              <a:off x="0" y="5696851"/>
              <a:ext cx="8276578" cy="5124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65"/>
                </a:lnSpc>
              </a:pPr>
              <a:r>
                <a:rPr lang="en-US" sz="6304">
                  <a:solidFill>
                    <a:srgbClr val="0C45A6"/>
                  </a:solidFill>
                  <a:latin typeface="Montserrat Semi-Bold"/>
                </a:rPr>
                <a:t>During the Homebound Committee Meeting </a:t>
              </a:r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298865" y="0"/>
              <a:ext cx="3678847" cy="445920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9010895" y="3990048"/>
            <a:ext cx="8248405" cy="2144595"/>
            <a:chOff x="0" y="0"/>
            <a:chExt cx="10997874" cy="2859461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1044803" cy="144381"/>
            </a:xfrm>
            <a:prstGeom prst="rect">
              <a:avLst/>
            </a:prstGeom>
            <a:solidFill>
              <a:srgbClr val="0C45A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535718"/>
              <a:ext cx="10997874" cy="2323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2400">
                  <a:solidFill>
                    <a:srgbClr val="16214B"/>
                  </a:solidFill>
                  <a:latin typeface="Montserrat"/>
                </a:rPr>
                <a:t>If the student has a 504 or an IEP, the committee will review the services that must be provided while approved for Homebound.  The prior written notice is reviewed to confirm the team discussed services.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010895" y="6951397"/>
            <a:ext cx="8248405" cy="1698535"/>
            <a:chOff x="0" y="0"/>
            <a:chExt cx="10997874" cy="2264714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1044803" cy="144381"/>
            </a:xfrm>
            <a:prstGeom prst="rect">
              <a:avLst/>
            </a:prstGeom>
            <a:solidFill>
              <a:srgbClr val="0C45A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535718"/>
              <a:ext cx="10997874" cy="1728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2400">
                  <a:solidFill>
                    <a:srgbClr val="16214B"/>
                  </a:solidFill>
                  <a:latin typeface="Montserrat"/>
                </a:rPr>
                <a:t>If the committee is not in agreement on approving a student.  The team will gather more information and reconvene.  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95034" y="0"/>
            <a:ext cx="9892966" cy="10287000"/>
          </a:xfrm>
          <a:prstGeom prst="rect">
            <a:avLst/>
          </a:prstGeom>
          <a:solidFill>
            <a:srgbClr val="0C45A6"/>
          </a:solidFill>
        </p:spPr>
      </p:sp>
      <p:grpSp>
        <p:nvGrpSpPr>
          <p:cNvPr id="3" name="Group 3"/>
          <p:cNvGrpSpPr/>
          <p:nvPr/>
        </p:nvGrpSpPr>
        <p:grpSpPr>
          <a:xfrm>
            <a:off x="773057" y="5104870"/>
            <a:ext cx="6898637" cy="3104844"/>
            <a:chOff x="0" y="0"/>
            <a:chExt cx="9198183" cy="4139792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140664" cy="157628"/>
            </a:xfrm>
            <a:prstGeom prst="rect">
              <a:avLst/>
            </a:prstGeom>
            <a:solidFill>
              <a:srgbClr val="0C45A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537944"/>
              <a:ext cx="9198183" cy="3601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4"/>
                </a:lnSpc>
              </a:pPr>
              <a:r>
                <a:rPr lang="en-US" sz="7409">
                  <a:solidFill>
                    <a:srgbClr val="16214B"/>
                  </a:solidFill>
                  <a:latin typeface="Montserrat Semi-Bold Bold"/>
                </a:rPr>
                <a:t>Best Practices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9122" y="161338"/>
            <a:ext cx="3866506" cy="468667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562576" y="1018775"/>
            <a:ext cx="9557882" cy="195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Open Sans Bold"/>
              </a:rPr>
              <a:t> The Homebound Committee Meeting</a:t>
            </a:r>
          </a:p>
        </p:txBody>
      </p:sp>
      <p:sp>
        <p:nvSpPr>
          <p:cNvPr id="8" name="AutoShape 8"/>
          <p:cNvSpPr/>
          <p:nvPr/>
        </p:nvSpPr>
        <p:spPr>
          <a:xfrm>
            <a:off x="9015972" y="3587997"/>
            <a:ext cx="8651090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9" name="TextBox 9"/>
          <p:cNvSpPr txBox="1"/>
          <p:nvPr/>
        </p:nvSpPr>
        <p:spPr>
          <a:xfrm>
            <a:off x="9358307" y="4397676"/>
            <a:ext cx="7966420" cy="6225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5"/>
              </a:lnSpc>
            </a:pPr>
            <a:r>
              <a:rPr lang="en-US" sz="3975">
                <a:solidFill>
                  <a:srgbClr val="FFFFFF"/>
                </a:solidFill>
                <a:latin typeface="Open Sans Light"/>
              </a:rPr>
              <a:t>Establish Meeting Norms</a:t>
            </a:r>
          </a:p>
          <a:p>
            <a:pPr algn="ctr">
              <a:lnSpc>
                <a:spcPts val="5565"/>
              </a:lnSpc>
            </a:pPr>
            <a:endParaRPr lang="en-US" sz="3975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5565"/>
              </a:lnSpc>
            </a:pPr>
            <a:r>
              <a:rPr lang="en-US" sz="3975">
                <a:solidFill>
                  <a:srgbClr val="FFFFFF"/>
                </a:solidFill>
                <a:latin typeface="Open Sans Light"/>
              </a:rPr>
              <a:t>Team Member Responsibilities</a:t>
            </a:r>
          </a:p>
          <a:p>
            <a:pPr algn="ctr">
              <a:lnSpc>
                <a:spcPts val="5565"/>
              </a:lnSpc>
            </a:pPr>
            <a:endParaRPr lang="en-US" sz="3975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5565"/>
              </a:lnSpc>
            </a:pPr>
            <a:r>
              <a:rPr lang="en-US" sz="3975">
                <a:solidFill>
                  <a:srgbClr val="FFFFFF"/>
                </a:solidFill>
                <a:latin typeface="Open Sans Light"/>
              </a:rPr>
              <a:t>Take Meeting Minutes</a:t>
            </a:r>
          </a:p>
          <a:p>
            <a:pPr algn="ctr">
              <a:lnSpc>
                <a:spcPts val="4305"/>
              </a:lnSpc>
            </a:pPr>
            <a:endParaRPr lang="en-US" sz="3975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4305"/>
              </a:lnSpc>
            </a:pPr>
            <a:endParaRPr lang="en-US" sz="3975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4305"/>
              </a:lnSpc>
            </a:pPr>
            <a:endParaRPr lang="en-US" sz="3975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4305"/>
              </a:lnSpc>
            </a:pPr>
            <a:endParaRPr lang="en-US" sz="3975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4305"/>
              </a:lnSpc>
            </a:pPr>
            <a:endParaRPr lang="en-US" sz="3975">
              <a:solidFill>
                <a:srgbClr val="FFFFFF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4502488"/>
            <a:ext cx="1016005" cy="140401"/>
          </a:xfrm>
          <a:prstGeom prst="rect">
            <a:avLst/>
          </a:prstGeom>
          <a:solidFill>
            <a:srgbClr val="0C45A6"/>
          </a:solidFill>
        </p:spPr>
      </p:sp>
      <p:sp>
        <p:nvSpPr>
          <p:cNvPr id="3" name="AutoShape 3"/>
          <p:cNvSpPr/>
          <p:nvPr/>
        </p:nvSpPr>
        <p:spPr>
          <a:xfrm>
            <a:off x="0" y="0"/>
            <a:ext cx="18288000" cy="4322252"/>
          </a:xfrm>
          <a:prstGeom prst="rect">
            <a:avLst/>
          </a:prstGeom>
          <a:solidFill>
            <a:srgbClr val="0C45A6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127"/>
          <a:stretch>
            <a:fillRect/>
          </a:stretch>
        </p:blipFill>
        <p:spPr>
          <a:xfrm>
            <a:off x="12200334" y="774091"/>
            <a:ext cx="5943100" cy="354816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703801"/>
            <a:ext cx="10815434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80"/>
              </a:lnSpc>
            </a:pPr>
            <a:r>
              <a:rPr lang="en-US" sz="6400">
                <a:solidFill>
                  <a:srgbClr val="FFFFFF"/>
                </a:solidFill>
                <a:latin typeface="Montserrat Semi-Bold"/>
              </a:rPr>
              <a:t>Next Steps for the Homebound Coordinator...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9225" y="5076825"/>
            <a:ext cx="15806040" cy="4173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6" lvl="1" indent="-237493">
              <a:lnSpc>
                <a:spcPts val="330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 Light"/>
              </a:rPr>
              <a:t>The committee signs the Homebound Authorization Form which approves the student. </a:t>
            </a:r>
          </a:p>
          <a:p>
            <a:pPr>
              <a:lnSpc>
                <a:spcPts val="3300"/>
              </a:lnSpc>
            </a:pPr>
            <a:endParaRPr lang="en-US" sz="2200">
              <a:solidFill>
                <a:srgbClr val="000000"/>
              </a:solidFill>
              <a:latin typeface="Open Sans Light"/>
            </a:endParaRPr>
          </a:p>
          <a:p>
            <a:pPr marL="474986" lvl="1" indent="-237493">
              <a:lnSpc>
                <a:spcPts val="330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 Light"/>
              </a:rPr>
              <a:t>The signed form is shared with the school attendance secretary, counselor, nurse, case manager, and the homebound teacher. </a:t>
            </a:r>
          </a:p>
          <a:p>
            <a:pPr>
              <a:lnSpc>
                <a:spcPts val="3300"/>
              </a:lnSpc>
            </a:pPr>
            <a:r>
              <a:rPr lang="en-US" sz="220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 marL="474986" lvl="1" indent="-237493">
              <a:lnSpc>
                <a:spcPts val="330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 Light"/>
              </a:rPr>
              <a:t>Information shared with the school team includes; the reason, homebound teacher's name, start date, end date, and the review date if requesting an extension.  </a:t>
            </a:r>
          </a:p>
          <a:p>
            <a:pPr>
              <a:lnSpc>
                <a:spcPts val="3300"/>
              </a:lnSpc>
            </a:pPr>
            <a:endParaRPr lang="en-US" sz="2200">
              <a:solidFill>
                <a:srgbClr val="000000"/>
              </a:solidFill>
              <a:latin typeface="Open Sans Light"/>
            </a:endParaRPr>
          </a:p>
          <a:p>
            <a:pPr marL="474986" lvl="1" indent="-237493">
              <a:lnSpc>
                <a:spcPts val="330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 Light"/>
              </a:rPr>
              <a:t>The coordinator shares specific information with the homebound teacher; for example parent/guardian's name, best phone number, and email.    </a:t>
            </a:r>
          </a:p>
        </p:txBody>
      </p:sp>
      <p:sp>
        <p:nvSpPr>
          <p:cNvPr id="7" name="AutoShape 7"/>
          <p:cNvSpPr/>
          <p:nvPr/>
        </p:nvSpPr>
        <p:spPr>
          <a:xfrm>
            <a:off x="1028700" y="4502488"/>
            <a:ext cx="1208175" cy="166957"/>
          </a:xfrm>
          <a:prstGeom prst="rect">
            <a:avLst/>
          </a:prstGeom>
          <a:solidFill>
            <a:srgbClr val="0C45A6"/>
          </a:solid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4502488"/>
            <a:ext cx="1016005" cy="140401"/>
          </a:xfrm>
          <a:prstGeom prst="rect">
            <a:avLst/>
          </a:prstGeom>
          <a:solidFill>
            <a:srgbClr val="0C45A6"/>
          </a:solidFill>
        </p:spPr>
      </p:sp>
      <p:sp>
        <p:nvSpPr>
          <p:cNvPr id="3" name="AutoShape 3"/>
          <p:cNvSpPr/>
          <p:nvPr/>
        </p:nvSpPr>
        <p:spPr>
          <a:xfrm>
            <a:off x="0" y="0"/>
            <a:ext cx="18288000" cy="4322252"/>
          </a:xfrm>
          <a:prstGeom prst="rect">
            <a:avLst/>
          </a:prstGeom>
          <a:solidFill>
            <a:srgbClr val="0C45A6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127"/>
          <a:stretch>
            <a:fillRect/>
          </a:stretch>
        </p:blipFill>
        <p:spPr>
          <a:xfrm>
            <a:off x="12200334" y="774091"/>
            <a:ext cx="5943100" cy="354816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132426"/>
            <a:ext cx="10815434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39"/>
              </a:lnSpc>
            </a:pPr>
            <a:r>
              <a:rPr lang="en-US" sz="6699">
                <a:solidFill>
                  <a:srgbClr val="FFFFFF"/>
                </a:solidFill>
                <a:latin typeface="Montserrat Semi-Bold"/>
              </a:rPr>
              <a:t>Next Steps for the Homebound Teacher...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40980" y="5311384"/>
            <a:ext cx="15806040" cy="375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6" lvl="1" indent="-237493">
              <a:lnSpc>
                <a:spcPts val="330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 Light"/>
              </a:rPr>
              <a:t>The teacher makes contact with the family and explains the expectations for the student.  </a:t>
            </a:r>
          </a:p>
          <a:p>
            <a:pPr>
              <a:lnSpc>
                <a:spcPts val="3300"/>
              </a:lnSpc>
            </a:pPr>
            <a:endParaRPr lang="en-US" sz="2200">
              <a:solidFill>
                <a:srgbClr val="000000"/>
              </a:solidFill>
              <a:latin typeface="Open Sans Light"/>
            </a:endParaRPr>
          </a:p>
          <a:p>
            <a:pPr marL="474986" lvl="1" indent="-237493">
              <a:lnSpc>
                <a:spcPts val="330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 Light"/>
              </a:rPr>
              <a:t>They schedule the meeting dates and times for the student.  </a:t>
            </a:r>
          </a:p>
          <a:p>
            <a:pPr>
              <a:lnSpc>
                <a:spcPts val="3300"/>
              </a:lnSpc>
            </a:pPr>
            <a:r>
              <a:rPr lang="en-US" sz="220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 marL="474986" lvl="1" indent="-237493">
              <a:lnSpc>
                <a:spcPts val="330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 Light"/>
              </a:rPr>
              <a:t>Communicates with the classroom teacher and share the process for assigning work.  </a:t>
            </a:r>
          </a:p>
          <a:p>
            <a:pPr>
              <a:lnSpc>
                <a:spcPts val="3300"/>
              </a:lnSpc>
            </a:pPr>
            <a:endParaRPr lang="en-US" sz="2200">
              <a:solidFill>
                <a:srgbClr val="000000"/>
              </a:solidFill>
              <a:latin typeface="Open Sans Light"/>
            </a:endParaRPr>
          </a:p>
          <a:p>
            <a:pPr marL="474986" lvl="1" indent="-237493">
              <a:lnSpc>
                <a:spcPts val="330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 Light"/>
              </a:rPr>
              <a:t>The classroom and homebound teacher use the same educational platform, Schoology.     </a:t>
            </a:r>
          </a:p>
          <a:p>
            <a:pPr>
              <a:lnSpc>
                <a:spcPts val="3300"/>
              </a:lnSpc>
            </a:pPr>
            <a:endParaRPr lang="en-US" sz="2200">
              <a:solidFill>
                <a:srgbClr val="000000"/>
              </a:solidFill>
              <a:latin typeface="Open Sans Light"/>
            </a:endParaRPr>
          </a:p>
          <a:p>
            <a:pPr marL="474986" lvl="1" indent="-237493">
              <a:lnSpc>
                <a:spcPts val="330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 Light"/>
              </a:rPr>
              <a:t>Creates a clear process for communicating with the team.     </a:t>
            </a:r>
          </a:p>
        </p:txBody>
      </p:sp>
      <p:sp>
        <p:nvSpPr>
          <p:cNvPr id="7" name="AutoShape 7"/>
          <p:cNvSpPr/>
          <p:nvPr/>
        </p:nvSpPr>
        <p:spPr>
          <a:xfrm>
            <a:off x="1028700" y="4502488"/>
            <a:ext cx="1208175" cy="166957"/>
          </a:xfrm>
          <a:prstGeom prst="rect">
            <a:avLst/>
          </a:prstGeom>
          <a:solidFill>
            <a:srgbClr val="0C45A6"/>
          </a:solid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15081" y="1179552"/>
            <a:ext cx="13857838" cy="4376004"/>
            <a:chOff x="0" y="0"/>
            <a:chExt cx="18477118" cy="5834672"/>
          </a:xfrm>
        </p:grpSpPr>
        <p:sp>
          <p:nvSpPr>
            <p:cNvPr id="3" name="TextBox 3"/>
            <p:cNvSpPr txBox="1"/>
            <p:nvPr/>
          </p:nvSpPr>
          <p:spPr>
            <a:xfrm>
              <a:off x="0" y="9525"/>
              <a:ext cx="18477118" cy="3419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199"/>
                </a:lnSpc>
              </a:pPr>
              <a:r>
                <a:rPr lang="en-US" sz="8499">
                  <a:solidFill>
                    <a:srgbClr val="0C45A6"/>
                  </a:solidFill>
                  <a:latin typeface="Montserrat Semi-Bold"/>
                </a:rPr>
                <a:t>PROCESS FOR RECERTIFICATION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8716157" y="4349661"/>
              <a:ext cx="1044803" cy="144381"/>
            </a:xfrm>
            <a:prstGeom prst="rect">
              <a:avLst/>
            </a:prstGeom>
            <a:solidFill>
              <a:srgbClr val="0C45A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5295170"/>
              <a:ext cx="18477118" cy="539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9378186"/>
            <a:ext cx="18288000" cy="908814"/>
          </a:xfrm>
          <a:prstGeom prst="rect">
            <a:avLst/>
          </a:prstGeom>
          <a:solidFill>
            <a:srgbClr val="FDCF60"/>
          </a:solidFill>
        </p:spPr>
      </p:sp>
      <p:sp>
        <p:nvSpPr>
          <p:cNvPr id="7" name="TextBox 7"/>
          <p:cNvSpPr txBox="1"/>
          <p:nvPr/>
        </p:nvSpPr>
        <p:spPr>
          <a:xfrm>
            <a:off x="1787670" y="5279944"/>
            <a:ext cx="14712661" cy="445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The Homebound teacher will inform parents when updated medical information is required to extend services.  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Updated information is shared with the District Homebound Coordinator. 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The Homebound Committee will review the information at the next meeting.  </a:t>
            </a:r>
          </a:p>
          <a:p>
            <a:pPr algn="ctr">
              <a:lnSpc>
                <a:spcPts val="5040"/>
              </a:lnSpc>
            </a:pPr>
            <a:endParaRPr lang="en-US" sz="3000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1217" y="442939"/>
            <a:ext cx="9465367" cy="894477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4902" y="2246520"/>
            <a:ext cx="6974398" cy="5242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000">
                <a:solidFill>
                  <a:srgbClr val="FFFFFF"/>
                </a:solidFill>
                <a:latin typeface="Montserrat Semi-Bold"/>
              </a:rPr>
              <a:t>Prior to the student returning to school...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378186"/>
            <a:ext cx="18288000" cy="908814"/>
          </a:xfrm>
          <a:prstGeom prst="rect">
            <a:avLst/>
          </a:prstGeom>
          <a:solidFill>
            <a:srgbClr val="16214B">
              <a:alpha val="67843"/>
            </a:srgbClr>
          </a:solid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425540"/>
            <a:ext cx="8761811" cy="4009585"/>
            <a:chOff x="0" y="0"/>
            <a:chExt cx="11682415" cy="534611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044803" cy="144381"/>
            </a:xfrm>
            <a:prstGeom prst="rect">
              <a:avLst/>
            </a:prstGeom>
            <a:solidFill>
              <a:srgbClr val="0C45A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652908"/>
              <a:ext cx="11682415" cy="4693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r>
                <a:rPr lang="en-US" sz="2399">
                  <a:solidFill>
                    <a:srgbClr val="16214B"/>
                  </a:solidFill>
                  <a:latin typeface="Montserrat"/>
                </a:rPr>
                <a:t> Before a student can return to school, a transition meeting must be held with the school team. Team members needed for the meeting include a teacher, counselor, parent, student (if appropriate), homebound teacher, nurse, and administrator.   </a:t>
              </a:r>
            </a:p>
            <a:p>
              <a:pPr>
                <a:lnSpc>
                  <a:spcPts val="3599"/>
                </a:lnSpc>
              </a:pPr>
              <a:endParaRPr lang="en-US" sz="2399">
                <a:solidFill>
                  <a:srgbClr val="16214B"/>
                </a:solidFill>
                <a:latin typeface="Montserrat"/>
              </a:endParaRPr>
            </a:p>
            <a:p>
              <a:pPr>
                <a:lnSpc>
                  <a:spcPts val="3600"/>
                </a:lnSpc>
              </a:pPr>
              <a:r>
                <a:rPr lang="en-US" sz="2400">
                  <a:solidFill>
                    <a:srgbClr val="16214B"/>
                  </a:solidFill>
                  <a:latin typeface="Montserrat"/>
                </a:rPr>
                <a:t>The counselor is responsible for running the meeting.  We use this process to help with Child Find. 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26218" t="10373" r="26332"/>
          <a:stretch>
            <a:fillRect/>
          </a:stretch>
        </p:blipFill>
        <p:spPr>
          <a:xfrm>
            <a:off x="11008649" y="329965"/>
            <a:ext cx="6508657" cy="819115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748820"/>
            <a:ext cx="8761811" cy="328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40"/>
              </a:lnSpc>
            </a:pPr>
            <a:r>
              <a:rPr lang="en-US" sz="7200">
                <a:solidFill>
                  <a:srgbClr val="0C45A6"/>
                </a:solidFill>
                <a:latin typeface="Montserrat Semi-Bold Bold"/>
              </a:rPr>
              <a:t>THE</a:t>
            </a:r>
          </a:p>
          <a:p>
            <a:pPr algn="just">
              <a:lnSpc>
                <a:spcPts val="8640"/>
              </a:lnSpc>
            </a:pPr>
            <a:r>
              <a:rPr lang="en-US" sz="7200">
                <a:solidFill>
                  <a:srgbClr val="0C45A6"/>
                </a:solidFill>
                <a:latin typeface="Montserrat Semi-Bold Bold"/>
              </a:rPr>
              <a:t>TRANSITION MEETING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19986" y="8572909"/>
            <a:ext cx="280317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 Semi-Bold Bold"/>
              </a:rPr>
              <a:t>TEAMWORK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95034" y="0"/>
            <a:ext cx="9892966" cy="10287000"/>
          </a:xfrm>
          <a:prstGeom prst="rect">
            <a:avLst/>
          </a:prstGeom>
          <a:solidFill>
            <a:srgbClr val="0C45A6"/>
          </a:solidFill>
        </p:spPr>
      </p:sp>
      <p:grpSp>
        <p:nvGrpSpPr>
          <p:cNvPr id="3" name="Group 3"/>
          <p:cNvGrpSpPr/>
          <p:nvPr/>
        </p:nvGrpSpPr>
        <p:grpSpPr>
          <a:xfrm>
            <a:off x="773057" y="5104870"/>
            <a:ext cx="6898637" cy="3104844"/>
            <a:chOff x="0" y="0"/>
            <a:chExt cx="9198183" cy="4139792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140664" cy="157628"/>
            </a:xfrm>
            <a:prstGeom prst="rect">
              <a:avLst/>
            </a:prstGeom>
            <a:solidFill>
              <a:srgbClr val="0C45A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537944"/>
              <a:ext cx="9198183" cy="3601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4"/>
                </a:lnSpc>
              </a:pPr>
              <a:r>
                <a:rPr lang="en-US" sz="7409">
                  <a:solidFill>
                    <a:srgbClr val="16214B"/>
                  </a:solidFill>
                  <a:latin typeface="Montserrat Semi-Bold Bold"/>
                </a:rPr>
                <a:t>Best Practices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9122" y="161338"/>
            <a:ext cx="3866506" cy="468667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562576" y="1009250"/>
            <a:ext cx="9557882" cy="2299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6599">
                <a:solidFill>
                  <a:srgbClr val="FFFFFF"/>
                </a:solidFill>
                <a:latin typeface="Open Sans Bold"/>
              </a:rPr>
              <a:t>The Transition Meeting </a:t>
            </a:r>
          </a:p>
        </p:txBody>
      </p:sp>
      <p:sp>
        <p:nvSpPr>
          <p:cNvPr id="8" name="AutoShape 8"/>
          <p:cNvSpPr/>
          <p:nvPr/>
        </p:nvSpPr>
        <p:spPr>
          <a:xfrm>
            <a:off x="9015972" y="3587997"/>
            <a:ext cx="8651090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9" name="TextBox 9"/>
          <p:cNvSpPr txBox="1"/>
          <p:nvPr/>
        </p:nvSpPr>
        <p:spPr>
          <a:xfrm>
            <a:off x="9605844" y="4115150"/>
            <a:ext cx="7653456" cy="8618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1"/>
              </a:lnSpc>
            </a:pPr>
            <a:r>
              <a:rPr lang="en-US" sz="3279">
                <a:solidFill>
                  <a:srgbClr val="FFFFFF"/>
                </a:solidFill>
                <a:latin typeface="Open Sans Light"/>
              </a:rPr>
              <a:t>All team members present</a:t>
            </a:r>
          </a:p>
          <a:p>
            <a:pPr algn="ctr">
              <a:lnSpc>
                <a:spcPts val="4591"/>
              </a:lnSpc>
            </a:pPr>
            <a:endParaRPr lang="en-US" sz="3279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4591"/>
              </a:lnSpc>
            </a:pPr>
            <a:r>
              <a:rPr lang="en-US" sz="3279">
                <a:solidFill>
                  <a:srgbClr val="FFFFFF"/>
                </a:solidFill>
                <a:latin typeface="Open Sans Light"/>
              </a:rPr>
              <a:t>Review recommendations from medical provider, therapist, psychologist, or psychiatrist</a:t>
            </a:r>
          </a:p>
          <a:p>
            <a:pPr algn="ctr">
              <a:lnSpc>
                <a:spcPts val="4591"/>
              </a:lnSpc>
            </a:pPr>
            <a:endParaRPr lang="en-US" sz="3279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4591"/>
              </a:lnSpc>
            </a:pPr>
            <a:r>
              <a:rPr lang="en-US" sz="3279">
                <a:solidFill>
                  <a:srgbClr val="FFFFFF"/>
                </a:solidFill>
                <a:latin typeface="Open Sans Light"/>
              </a:rPr>
              <a:t>Take Meeting Minutes</a:t>
            </a:r>
          </a:p>
          <a:p>
            <a:pPr algn="ctr">
              <a:lnSpc>
                <a:spcPts val="4591"/>
              </a:lnSpc>
            </a:pPr>
            <a:endParaRPr lang="en-US" sz="3279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4591"/>
              </a:lnSpc>
            </a:pPr>
            <a:r>
              <a:rPr lang="en-US" sz="3279">
                <a:solidFill>
                  <a:srgbClr val="FFFFFF"/>
                </a:solidFill>
                <a:latin typeface="Open Sans Light"/>
              </a:rPr>
              <a:t>All decisions are Student First</a:t>
            </a:r>
          </a:p>
          <a:p>
            <a:pPr algn="ctr">
              <a:lnSpc>
                <a:spcPts val="4591"/>
              </a:lnSpc>
            </a:pPr>
            <a:endParaRPr lang="en-US" sz="3279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4591"/>
              </a:lnSpc>
            </a:pPr>
            <a:endParaRPr lang="en-US" sz="3279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3551"/>
              </a:lnSpc>
            </a:pPr>
            <a:endParaRPr lang="en-US" sz="3279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3551"/>
              </a:lnSpc>
            </a:pPr>
            <a:endParaRPr lang="en-US" sz="3279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3551"/>
              </a:lnSpc>
            </a:pPr>
            <a:endParaRPr lang="en-US" sz="3279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3551"/>
              </a:lnSpc>
            </a:pPr>
            <a:endParaRPr lang="en-US" sz="3279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3551"/>
              </a:lnSpc>
            </a:pPr>
            <a:endParaRPr lang="en-US" sz="3279">
              <a:solidFill>
                <a:srgbClr val="FFFFFF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378186"/>
            <a:ext cx="18288000" cy="908814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0588" r="6802"/>
          <a:stretch>
            <a:fillRect/>
          </a:stretch>
        </p:blipFill>
        <p:spPr>
          <a:xfrm>
            <a:off x="8077046" y="0"/>
            <a:ext cx="10210954" cy="937818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10370" y="3402322"/>
            <a:ext cx="6792218" cy="174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79"/>
              </a:lnSpc>
            </a:pPr>
            <a:r>
              <a:rPr lang="en-US" sz="10199">
                <a:solidFill>
                  <a:srgbClr val="000000"/>
                </a:solidFill>
                <a:latin typeface="Open Sans Extra Bold"/>
              </a:rPr>
              <a:t>Questions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56881" y="1929228"/>
            <a:ext cx="5657850" cy="5657850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64854" y="1592707"/>
            <a:ext cx="6438466" cy="613263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56881" y="3866998"/>
            <a:ext cx="5657850" cy="1276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FFFFFF"/>
                </a:solidFill>
                <a:latin typeface="Open Sans Light Bold"/>
              </a:rPr>
              <a:t>Science</a:t>
            </a:r>
            <a:r>
              <a:rPr lang="en-US" sz="7499">
                <a:solidFill>
                  <a:srgbClr val="000000"/>
                </a:solidFill>
                <a:latin typeface="Open Sans Light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63368" y="4001618"/>
            <a:ext cx="6047719" cy="1035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FFFFFF"/>
                </a:solidFill>
                <a:latin typeface="Open Sans Light Bold"/>
              </a:rPr>
              <a:t>Art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6356" y="1460111"/>
            <a:ext cx="5657850" cy="5657850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C7D0D8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456356" y="3579422"/>
            <a:ext cx="5657850" cy="1276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FFFFFF"/>
                </a:solidFill>
                <a:latin typeface="Open Sans Light Bold"/>
              </a:rPr>
              <a:t>Science</a:t>
            </a:r>
            <a:r>
              <a:rPr lang="en-US" sz="7499">
                <a:solidFill>
                  <a:srgbClr val="000000"/>
                </a:solidFill>
                <a:latin typeface="Open Sans Light Bold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63368" y="1028700"/>
            <a:ext cx="6243093" cy="59465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763368" y="3951437"/>
            <a:ext cx="6047719" cy="1035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FFFFFF"/>
                </a:solidFill>
                <a:latin typeface="Open Sans Light Bold"/>
              </a:rPr>
              <a:t>Art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86305" y="7852479"/>
            <a:ext cx="3597951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Open Sans Light"/>
              </a:rPr>
              <a:t>What is required?</a:t>
            </a:r>
          </a:p>
          <a:p>
            <a:pPr algn="ctr">
              <a:lnSpc>
                <a:spcPts val="5039"/>
              </a:lnSpc>
            </a:pPr>
            <a:endParaRPr lang="en-US" sz="3599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522340" y="7852479"/>
            <a:ext cx="4725148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Open Sans Light"/>
              </a:rPr>
              <a:t>What does it look like?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7562" y="1534382"/>
            <a:ext cx="6780429" cy="65770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968823" y="1589862"/>
            <a:ext cx="10127114" cy="7012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0"/>
              </a:lnSpc>
            </a:pPr>
            <a:r>
              <a:rPr lang="en-US" sz="4435">
                <a:solidFill>
                  <a:srgbClr val="000000"/>
                </a:solidFill>
                <a:latin typeface="Inter"/>
              </a:rPr>
              <a:t>I</a:t>
            </a:r>
            <a:r>
              <a:rPr lang="en-US" sz="4435">
                <a:solidFill>
                  <a:srgbClr val="000000"/>
                </a:solidFill>
                <a:latin typeface="Inter Italics"/>
              </a:rPr>
              <a:t>'VE LEARNED THAT </a:t>
            </a:r>
          </a:p>
          <a:p>
            <a:pPr algn="ctr">
              <a:lnSpc>
                <a:spcPts val="6210"/>
              </a:lnSpc>
            </a:pPr>
            <a:r>
              <a:rPr lang="en-US" sz="4435">
                <a:solidFill>
                  <a:srgbClr val="000000"/>
                </a:solidFill>
                <a:latin typeface="Inter Italics"/>
              </a:rPr>
              <a:t>PEOPLE WILL FORGET </a:t>
            </a:r>
          </a:p>
          <a:p>
            <a:pPr algn="ctr">
              <a:lnSpc>
                <a:spcPts val="6210"/>
              </a:lnSpc>
            </a:pPr>
            <a:r>
              <a:rPr lang="en-US" sz="4435">
                <a:solidFill>
                  <a:srgbClr val="000000"/>
                </a:solidFill>
                <a:latin typeface="Inter Italics"/>
              </a:rPr>
              <a:t>WHAT YOU SAID, PEOPLE </a:t>
            </a:r>
          </a:p>
          <a:p>
            <a:pPr algn="ctr">
              <a:lnSpc>
                <a:spcPts val="6210"/>
              </a:lnSpc>
            </a:pPr>
            <a:r>
              <a:rPr lang="en-US" sz="4435">
                <a:solidFill>
                  <a:srgbClr val="000000"/>
                </a:solidFill>
                <a:latin typeface="Inter Italics"/>
              </a:rPr>
              <a:t>WILL FORGET WHAT YOU </a:t>
            </a:r>
          </a:p>
          <a:p>
            <a:pPr algn="ctr">
              <a:lnSpc>
                <a:spcPts val="6210"/>
              </a:lnSpc>
            </a:pPr>
            <a:r>
              <a:rPr lang="en-US" sz="4435">
                <a:solidFill>
                  <a:srgbClr val="000000"/>
                </a:solidFill>
                <a:latin typeface="Inter Italics"/>
              </a:rPr>
              <a:t>DID, BUT PEOPLE WILL </a:t>
            </a:r>
          </a:p>
          <a:p>
            <a:pPr algn="ctr">
              <a:lnSpc>
                <a:spcPts val="6210"/>
              </a:lnSpc>
            </a:pPr>
            <a:r>
              <a:rPr lang="en-US" sz="4435">
                <a:solidFill>
                  <a:srgbClr val="000000"/>
                </a:solidFill>
                <a:latin typeface="Inter Italics"/>
              </a:rPr>
              <a:t>NEVER FORGET HOW </a:t>
            </a:r>
          </a:p>
          <a:p>
            <a:pPr algn="ctr">
              <a:lnSpc>
                <a:spcPts val="6210"/>
              </a:lnSpc>
            </a:pPr>
            <a:r>
              <a:rPr lang="en-US" sz="4435">
                <a:solidFill>
                  <a:srgbClr val="000000"/>
                </a:solidFill>
                <a:latin typeface="Inter Italics"/>
              </a:rPr>
              <a:t>YOU MADE THEM FEEL. </a:t>
            </a:r>
          </a:p>
          <a:p>
            <a:pPr>
              <a:lnSpc>
                <a:spcPts val="6210"/>
              </a:lnSpc>
            </a:pPr>
            <a:endParaRPr lang="en-US" sz="4435">
              <a:solidFill>
                <a:srgbClr val="000000"/>
              </a:solidFill>
              <a:latin typeface="Inter Italics"/>
            </a:endParaRPr>
          </a:p>
          <a:p>
            <a:pPr algn="r">
              <a:lnSpc>
                <a:spcPts val="6210"/>
              </a:lnSpc>
            </a:pPr>
            <a:r>
              <a:rPr lang="en-US" sz="4435">
                <a:solidFill>
                  <a:srgbClr val="000000"/>
                </a:solidFill>
                <a:latin typeface="Inter"/>
              </a:rPr>
              <a:t>~ MAYA ANGELOU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1164" r="11164"/>
          <a:stretch>
            <a:fillRect/>
          </a:stretch>
        </p:blipFill>
        <p:spPr>
          <a:xfrm>
            <a:off x="7773501" y="611414"/>
            <a:ext cx="10219099" cy="823943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68971" y="2376603"/>
            <a:ext cx="7203480" cy="4651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708">
                <a:solidFill>
                  <a:srgbClr val="0C45A6"/>
                </a:solidFill>
                <a:latin typeface="Montserrat Semi-Bold Bold"/>
              </a:rPr>
              <a:t>Wilson County Homebound Procedures</a:t>
            </a:r>
          </a:p>
          <a:p>
            <a:pPr algn="ctr">
              <a:lnSpc>
                <a:spcPts val="7420"/>
              </a:lnSpc>
            </a:pPr>
            <a:r>
              <a:rPr lang="en-US" sz="5708">
                <a:solidFill>
                  <a:srgbClr val="0C45A6"/>
                </a:solidFill>
                <a:latin typeface="Montserrat Semi-Bold Bold"/>
              </a:rPr>
              <a:t>and </a:t>
            </a:r>
          </a:p>
          <a:p>
            <a:pPr algn="ctr">
              <a:lnSpc>
                <a:spcPts val="7420"/>
              </a:lnSpc>
            </a:pPr>
            <a:r>
              <a:rPr lang="en-US" sz="5708">
                <a:solidFill>
                  <a:srgbClr val="0C45A6"/>
                </a:solidFill>
                <a:latin typeface="Montserrat Semi-Bold Bold"/>
              </a:rPr>
              <a:t>Best Practices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8507" y="1241345"/>
            <a:ext cx="9277137" cy="8291010"/>
            <a:chOff x="0" y="0"/>
            <a:chExt cx="12369515" cy="11054679"/>
          </a:xfrm>
        </p:grpSpPr>
        <p:sp>
          <p:nvSpPr>
            <p:cNvPr id="3" name="AutoShape 3"/>
            <p:cNvSpPr/>
            <p:nvPr/>
          </p:nvSpPr>
          <p:spPr>
            <a:xfrm>
              <a:off x="0" y="4268517"/>
              <a:ext cx="1111076" cy="153539"/>
            </a:xfrm>
            <a:prstGeom prst="rect">
              <a:avLst/>
            </a:prstGeom>
            <a:solidFill>
              <a:srgbClr val="0C45A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823395"/>
              <a:ext cx="12369515" cy="6231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1"/>
                </a:lnSpc>
              </a:pPr>
              <a:r>
                <a:rPr lang="en-US" sz="2774">
                  <a:solidFill>
                    <a:srgbClr val="000000"/>
                  </a:solidFill>
                  <a:latin typeface="Montserrat"/>
                </a:rPr>
                <a:t>The application can be found on WCS website and within the schools via the school nurse or counselor.</a:t>
              </a:r>
            </a:p>
            <a:p>
              <a:pPr>
                <a:lnSpc>
                  <a:spcPts val="4161"/>
                </a:lnSpc>
              </a:pPr>
              <a:endParaRPr lang="en-US" sz="2774">
                <a:solidFill>
                  <a:srgbClr val="000000"/>
                </a:solidFill>
                <a:latin typeface="Montserrat"/>
              </a:endParaRPr>
            </a:p>
            <a:p>
              <a:pPr>
                <a:lnSpc>
                  <a:spcPts val="4161"/>
                </a:lnSpc>
              </a:pPr>
              <a:r>
                <a:rPr lang="en-US" sz="2774">
                  <a:solidFill>
                    <a:srgbClr val="000000"/>
                  </a:solidFill>
                  <a:latin typeface="Montserrat"/>
                </a:rPr>
                <a:t>The completed application is sent to the District Homebound Coordinator.</a:t>
              </a:r>
            </a:p>
            <a:p>
              <a:pPr>
                <a:lnSpc>
                  <a:spcPts val="4161"/>
                </a:lnSpc>
              </a:pPr>
              <a:r>
                <a:rPr lang="en-US" sz="2774">
                  <a:solidFill>
                    <a:srgbClr val="000000"/>
                  </a:solidFill>
                  <a:latin typeface="Montserrat"/>
                </a:rPr>
                <a:t>  </a:t>
              </a:r>
            </a:p>
            <a:p>
              <a:pPr>
                <a:lnSpc>
                  <a:spcPts val="4161"/>
                </a:lnSpc>
              </a:pPr>
              <a:r>
                <a:rPr lang="en-US" sz="2774">
                  <a:solidFill>
                    <a:srgbClr val="000000"/>
                  </a:solidFill>
                  <a:latin typeface="Montserrat Italics"/>
                </a:rPr>
                <a:t>If more information is required the coordinator will reach out to the family.  </a:t>
              </a:r>
            </a:p>
            <a:p>
              <a:pPr>
                <a:lnSpc>
                  <a:spcPts val="4161"/>
                </a:lnSpc>
              </a:pPr>
              <a:endParaRPr lang="en-US" sz="2774">
                <a:solidFill>
                  <a:srgbClr val="000000"/>
                </a:solidFill>
                <a:latin typeface="Montserrat Itali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2369515" cy="2935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742"/>
                </a:lnSpc>
              </a:pPr>
              <a:r>
                <a:rPr lang="en-US" sz="7285">
                  <a:solidFill>
                    <a:srgbClr val="0C45A6"/>
                  </a:solidFill>
                  <a:latin typeface="Montserrat Semi-Bold"/>
                </a:rPr>
                <a:t>HOMEBOUND APPLICATION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59530" y="2088111"/>
            <a:ext cx="6299770" cy="61107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231632" y="201565"/>
            <a:ext cx="9834424" cy="9928468"/>
          </a:xfrm>
          <a:prstGeom prst="rect">
            <a:avLst/>
          </a:prstGeom>
          <a:solidFill>
            <a:srgbClr val="0C45A6"/>
          </a:solidFill>
        </p:spPr>
      </p:sp>
      <p:grpSp>
        <p:nvGrpSpPr>
          <p:cNvPr id="3" name="Group 3"/>
          <p:cNvGrpSpPr/>
          <p:nvPr/>
        </p:nvGrpSpPr>
        <p:grpSpPr>
          <a:xfrm>
            <a:off x="786504" y="6442427"/>
            <a:ext cx="7307403" cy="1705620"/>
            <a:chOff x="0" y="0"/>
            <a:chExt cx="9743204" cy="227416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208252" cy="166968"/>
            </a:xfrm>
            <a:prstGeom prst="rect">
              <a:avLst/>
            </a:prstGeom>
            <a:solidFill>
              <a:srgbClr val="0C45A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592325"/>
              <a:ext cx="9743204" cy="1681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02"/>
                </a:lnSpc>
              </a:pPr>
              <a:r>
                <a:rPr lang="en-US" sz="7268">
                  <a:solidFill>
                    <a:srgbClr val="16214B"/>
                  </a:solidFill>
                  <a:latin typeface="Montserrat Semi-Bold Bold"/>
                </a:rPr>
                <a:t>Best Practice 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6504" y="580193"/>
            <a:ext cx="3866506" cy="468667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091194" y="746711"/>
            <a:ext cx="8115300" cy="1419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u="sng">
                <a:solidFill>
                  <a:srgbClr val="FFFFFF"/>
                </a:solidFill>
                <a:latin typeface="Montserrat Semi-Bold"/>
              </a:rPr>
              <a:t>Additional Information Included with the Application</a:t>
            </a:r>
            <a:r>
              <a:rPr lang="en-US" sz="4100">
                <a:solidFill>
                  <a:srgbClr val="FFFFFF"/>
                </a:solidFill>
                <a:latin typeface="Montserrat Semi-Bold"/>
              </a:rPr>
              <a:t>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91194" y="2725692"/>
            <a:ext cx="3708189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Attendance 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Discipline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IEP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498304" y="2725692"/>
            <a:ext cx="3708189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Schedule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Grades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504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6890260"/>
            <a:ext cx="806249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 Light Italics"/>
              </a:rPr>
              <a:t>If the student has an IEP or 504, the coordinator will ensure all services will be provided. 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0526286" cy="10287000"/>
          </a:xfrm>
          <a:prstGeom prst="rect">
            <a:avLst/>
          </a:prstGeom>
          <a:solidFill>
            <a:srgbClr val="FDCF6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6029" y="474522"/>
            <a:ext cx="9514228" cy="634281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686008" y="2602864"/>
            <a:ext cx="7384187" cy="614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C45A6"/>
                </a:solidFill>
                <a:latin typeface="Montserrat Semi-Bold Bold"/>
              </a:rPr>
              <a:t>The Homebound Committee Meeting</a:t>
            </a:r>
          </a:p>
          <a:p>
            <a:pPr algn="ctr">
              <a:lnSpc>
                <a:spcPts val="9799"/>
              </a:lnSpc>
            </a:pPr>
            <a:endParaRPr lang="en-US" sz="6999">
              <a:solidFill>
                <a:srgbClr val="0C45A6"/>
              </a:solidFill>
              <a:latin typeface="Montserrat Semi-Bold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378186"/>
            <a:ext cx="18288000" cy="908814"/>
          </a:xfrm>
          <a:prstGeom prst="rect">
            <a:avLst/>
          </a:prstGeom>
          <a:solidFill>
            <a:srgbClr val="16214B">
              <a:alpha val="67843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3584"/>
          <a:stretch>
            <a:fillRect/>
          </a:stretch>
        </p:blipFill>
        <p:spPr>
          <a:xfrm>
            <a:off x="309810" y="1325402"/>
            <a:ext cx="9915354" cy="685810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387607" y="707860"/>
            <a:ext cx="7799868" cy="16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FFFFFF"/>
                </a:solidFill>
                <a:latin typeface="Open Sans"/>
              </a:rPr>
              <a:t>Members of the Homebound Committee</a:t>
            </a:r>
          </a:p>
        </p:txBody>
      </p:sp>
      <p:sp>
        <p:nvSpPr>
          <p:cNvPr id="5" name="AutoShape 5"/>
          <p:cNvSpPr/>
          <p:nvPr/>
        </p:nvSpPr>
        <p:spPr>
          <a:xfrm>
            <a:off x="11041421" y="2589803"/>
            <a:ext cx="6492240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6" name="TextBox 6"/>
          <p:cNvSpPr txBox="1"/>
          <p:nvPr/>
        </p:nvSpPr>
        <p:spPr>
          <a:xfrm>
            <a:off x="10521641" y="3094284"/>
            <a:ext cx="7548555" cy="598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District Nurse Coordinator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District Counselor Coordinator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Psychologist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District ExEd Coordinator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District Homebound and 504 Coordinator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972</Words>
  <Application>Microsoft Office PowerPoint</Application>
  <PresentationFormat>Custom</PresentationFormat>
  <Paragraphs>213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Inter Italics</vt:lpstr>
      <vt:lpstr>Open Sans Light</vt:lpstr>
      <vt:lpstr>Open Sans Light Bold</vt:lpstr>
      <vt:lpstr>Montserrat Semi-Bold</vt:lpstr>
      <vt:lpstr>Open Sans</vt:lpstr>
      <vt:lpstr>Montserrat</vt:lpstr>
      <vt:lpstr>Open Sans Bold</vt:lpstr>
      <vt:lpstr>Inter Bold</vt:lpstr>
      <vt:lpstr>Calibri</vt:lpstr>
      <vt:lpstr>Arial</vt:lpstr>
      <vt:lpstr>Open Sans Light Italics</vt:lpstr>
      <vt:lpstr>Montserrat Semi-Bold Bold</vt:lpstr>
      <vt:lpstr>Open Sans Extra Bold</vt:lpstr>
      <vt:lpstr>Montserrat Italics</vt:lpstr>
      <vt:lpstr>Inter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Homebound 2022</dc:title>
  <dc:creator>Crane, Tammy</dc:creator>
  <cp:lastModifiedBy>Cheryl Routzahn</cp:lastModifiedBy>
  <cp:revision>2</cp:revision>
  <dcterms:created xsi:type="dcterms:W3CDTF">2006-08-16T00:00:00Z</dcterms:created>
  <dcterms:modified xsi:type="dcterms:W3CDTF">2022-04-07T12:50:04Z</dcterms:modified>
  <dc:identifier>DAE7oeE_MUc</dc:identifier>
</cp:coreProperties>
</file>