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4f905762a_1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d4f905762a_1_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d4f905762a_1_10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14f3eeb1a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1214f3eeb1a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214f3eeb1a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26ce30817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1226ce30817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1226ce30817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26ce30817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1226ce30817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226ce30817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26ce30817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1226ce30817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226ce30817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226ce30817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1226ce30817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226ce30817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7a518c5d7_2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e7a518c5d7_2_1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e7a518c5d7_2_17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2860166" y="3680205"/>
            <a:ext cx="64716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9839325" y="6615709"/>
            <a:ext cx="2210400" cy="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BEBEB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5125592" y="6569532"/>
            <a:ext cx="19233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2860166" y="3680205"/>
            <a:ext cx="6471666" cy="821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521309" y="1250696"/>
            <a:ext cx="6118225" cy="423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9839325" y="6615709"/>
            <a:ext cx="2210434" cy="127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EBE"/>
              </a:buClr>
              <a:buSzPts val="1400"/>
              <a:buFont typeface="Arial"/>
              <a:buNone/>
              <a:defRPr b="0" i="0" sz="800">
                <a:solidFill>
                  <a:srgbClr val="BEBEB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5125592" y="6569532"/>
            <a:ext cx="1923415" cy="203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  <a:defRPr b="1" sz="275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  <a:defRPr b="1" sz="275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1_Title &amp; Bulle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  <a:defRPr b="1" sz="275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44500" y="338710"/>
            <a:ext cx="11303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 b="0" i="0" sz="3000">
                <a:solidFill>
                  <a:srgbClr val="005FE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2012194" y="1172244"/>
            <a:ext cx="8167611" cy="151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8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D909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D909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OBJECT_1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44500" y="338710"/>
            <a:ext cx="11303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 b="0" i="0" sz="3000">
                <a:solidFill>
                  <a:srgbClr val="005FE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D909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D909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D909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28" name="Google Shape;128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2860166" y="3680205"/>
            <a:ext cx="6471666" cy="821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521309" y="1250696"/>
            <a:ext cx="6118225" cy="423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1" type="ftr"/>
          </p:nvPr>
        </p:nvSpPr>
        <p:spPr>
          <a:xfrm>
            <a:off x="9839325" y="6615709"/>
            <a:ext cx="2210434" cy="127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EBE"/>
              </a:buClr>
              <a:buSzPts val="1500"/>
              <a:buFont typeface="Arial"/>
              <a:buNone/>
              <a:defRPr b="0" i="0" sz="800">
                <a:solidFill>
                  <a:srgbClr val="BEBEB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0" type="dt"/>
          </p:nvPr>
        </p:nvSpPr>
        <p:spPr>
          <a:xfrm>
            <a:off x="5125592" y="6569532"/>
            <a:ext cx="1923415" cy="203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68" name="Google Shape;16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84" name="Google Shape;184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x">
  <p:cSld name="TITLE_AND_BOD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" name="Google Shape;20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p34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9" name="Google Shape;20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1_Title &amp; Bullet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3" name="Google Shape;213;p35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4" name="Google Shape;2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444500" y="338710"/>
            <a:ext cx="11303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0" sz="3100">
                <a:solidFill>
                  <a:srgbClr val="005FE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2012194" y="1172244"/>
            <a:ext cx="8167611" cy="151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18" name="Google Shape;218;p3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8D909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8D909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0" name="Google Shape;220;p3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90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OBJECT_1"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444500" y="338710"/>
            <a:ext cx="11303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0" sz="3100">
                <a:solidFill>
                  <a:srgbClr val="005FE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3" name="Google Shape;223;p3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8D909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4" name="Google Shape;224;p3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8D909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5" name="Google Shape;225;p3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90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9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8.png"/><Relationship Id="rId13" Type="http://schemas.openxmlformats.org/officeDocument/2006/relationships/image" Target="../media/image14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hyperlink" Target="mailto:Sales@ConsumerAcquisition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hyperlink" Target="mailto:Sales@ConsumerAcquisition.com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16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hyperlink" Target="mailto:Sales@ConsumerAcquisition.com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5" Type="http://schemas.openxmlformats.org/officeDocument/2006/relationships/hyperlink" Target="mailto:Sales@ConsumerAcquisition.com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1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hyperlink" Target="mailto:Sales@ConsumerAcquisition.com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30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hyperlink" Target="mailto:Sales@ConsumerAcquisition.com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8.png"/><Relationship Id="rId13" Type="http://schemas.openxmlformats.org/officeDocument/2006/relationships/image" Target="../media/image14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hyperlink" Target="mailto:Sales@ConsumerAcquisitio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686" y="0"/>
            <a:ext cx="6695189" cy="68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1" y="2942764"/>
            <a:ext cx="3732254" cy="1403079"/>
          </a:xfrm>
          <a:prstGeom prst="rect">
            <a:avLst/>
          </a:prstGeom>
          <a:noFill/>
          <a:ln>
            <a:noFill/>
          </a:ln>
          <a:effectLst>
            <a:outerShdw blurRad="88900" sx="98000" rotWithShape="0" algn="tl" dir="2700000" dist="88900" sy="98000">
              <a:srgbClr val="000000">
                <a:alpha val="15294"/>
              </a:srgbClr>
            </a:outerShdw>
          </a:effectLst>
        </p:spPr>
      </p:pic>
      <p:pic>
        <p:nvPicPr>
          <p:cNvPr id="233" name="Google Shape;23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772" y="2000956"/>
            <a:ext cx="3193673" cy="64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8"/>
          <p:cNvSpPr/>
          <p:nvPr/>
        </p:nvSpPr>
        <p:spPr>
          <a:xfrm>
            <a:off x="5813258" y="-11204"/>
            <a:ext cx="565484" cy="24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4565" y="-74620"/>
            <a:ext cx="4576534" cy="4505207"/>
          </a:xfrm>
          <a:prstGeom prst="rect">
            <a:avLst/>
          </a:prstGeom>
          <a:noFill/>
          <a:ln>
            <a:noFill/>
          </a:ln>
          <a:effectLst>
            <a:outerShdw blurRad="88900" rotWithShape="0" algn="t" dir="5400000" dist="63500">
              <a:srgbClr val="000000">
                <a:alpha val="67450"/>
              </a:srgbClr>
            </a:outerShdw>
          </a:effectLst>
        </p:spPr>
      </p:pic>
      <p:pic>
        <p:nvPicPr>
          <p:cNvPr id="236" name="Google Shape;236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34399" y="5451276"/>
            <a:ext cx="3657601" cy="1403079"/>
          </a:xfrm>
          <a:prstGeom prst="rect">
            <a:avLst/>
          </a:prstGeom>
          <a:noFill/>
          <a:ln>
            <a:noFill/>
          </a:ln>
          <a:effectLst>
            <a:outerShdw blurRad="88900" rotWithShape="0" algn="r" dir="10800000" dist="38100">
              <a:srgbClr val="000000">
                <a:alpha val="80392"/>
              </a:srgbClr>
            </a:outerShdw>
          </a:effectLst>
        </p:spPr>
      </p:pic>
      <p:sp>
        <p:nvSpPr>
          <p:cNvPr id="237" name="Google Shape;237;p38"/>
          <p:cNvSpPr txBox="1"/>
          <p:nvPr/>
        </p:nvSpPr>
        <p:spPr>
          <a:xfrm>
            <a:off x="261338" y="2763324"/>
            <a:ext cx="373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1D1C1D"/>
                </a:solidFill>
                <a:latin typeface="Calibri"/>
                <a:ea typeface="Calibri"/>
                <a:cs typeface="Calibri"/>
                <a:sym typeface="Calibri"/>
              </a:rPr>
              <a:t>Where Creativity Meets Performance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38"/>
          <p:cNvGrpSpPr/>
          <p:nvPr/>
        </p:nvGrpSpPr>
        <p:grpSpPr>
          <a:xfrm>
            <a:off x="0" y="6450900"/>
            <a:ext cx="12191878" cy="407100"/>
            <a:chOff x="513128" y="7779382"/>
            <a:chExt cx="12191878" cy="407100"/>
          </a:xfrm>
        </p:grpSpPr>
        <p:grpSp>
          <p:nvGrpSpPr>
            <p:cNvPr id="239" name="Google Shape;239;p38"/>
            <p:cNvGrpSpPr/>
            <p:nvPr/>
          </p:nvGrpSpPr>
          <p:grpSpPr>
            <a:xfrm>
              <a:off x="513128" y="7779382"/>
              <a:ext cx="12191878" cy="407100"/>
              <a:chOff x="0" y="6455720"/>
              <a:chExt cx="12191878" cy="407100"/>
            </a:xfrm>
          </p:grpSpPr>
          <p:sp>
            <p:nvSpPr>
              <p:cNvPr id="240" name="Google Shape;240;p38"/>
              <p:cNvSpPr/>
              <p:nvPr/>
            </p:nvSpPr>
            <p:spPr>
              <a:xfrm>
                <a:off x="0" y="6455720"/>
                <a:ext cx="4010100" cy="407100"/>
              </a:xfrm>
              <a:prstGeom prst="rect">
                <a:avLst/>
              </a:prstGeom>
              <a:solidFill>
                <a:srgbClr val="D6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>
                <a:off x="4010117" y="6455720"/>
                <a:ext cx="4197000" cy="407100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>
                <a:off x="8206978" y="6455720"/>
                <a:ext cx="3984900" cy="407100"/>
              </a:xfrm>
              <a:prstGeom prst="rect">
                <a:avLst/>
              </a:prstGeom>
              <a:solidFill>
                <a:srgbClr val="525A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8342047" y="6517519"/>
                <a:ext cx="3789900" cy="29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rgbClr val="BFBFB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© Consumer Acquisition LLC – Company Confidential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38">
                <a:hlinkClick r:id="rId8"/>
              </p:cNvPr>
              <p:cNvSpPr txBox="1"/>
              <p:nvPr/>
            </p:nvSpPr>
            <p:spPr>
              <a:xfrm>
                <a:off x="4299559" y="6516000"/>
                <a:ext cx="3729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ConsumerAcquisition.com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45" name="Google Shape;245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419" y="7853782"/>
              <a:ext cx="1351182" cy="272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38"/>
          <p:cNvSpPr txBox="1"/>
          <p:nvPr/>
        </p:nvSpPr>
        <p:spPr>
          <a:xfrm>
            <a:off x="489950" y="4430575"/>
            <a:ext cx="4120200" cy="13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Bumble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Concepts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April 27, 2022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9742" y="5785722"/>
            <a:ext cx="314063" cy="31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22799" y="5814101"/>
            <a:ext cx="747888" cy="3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0526" y="5808875"/>
            <a:ext cx="697139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11275" y="5909726"/>
            <a:ext cx="1367849" cy="3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00595" y="2284170"/>
            <a:ext cx="5887349" cy="11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9"/>
          <p:cNvPicPr preferRelativeResize="0"/>
          <p:nvPr/>
        </p:nvPicPr>
        <p:blipFill rotWithShape="1">
          <a:blip r:embed="rId3">
            <a:alphaModFix/>
          </a:blip>
          <a:srcRect b="0" l="13103" r="0" t="0"/>
          <a:stretch/>
        </p:blipFill>
        <p:spPr>
          <a:xfrm>
            <a:off x="0" y="-26450"/>
            <a:ext cx="7344275" cy="76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800"/>
              </a:srgbClr>
            </a:outerShdw>
          </a:effectLst>
        </p:spPr>
      </p:pic>
      <p:pic>
        <p:nvPicPr>
          <p:cNvPr id="258" name="Google Shape;25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376" y="-947899"/>
            <a:ext cx="4571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/>
          <p:nvPr/>
        </p:nvSpPr>
        <p:spPr>
          <a:xfrm>
            <a:off x="349200" y="113350"/>
            <a:ext cx="473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700">
                <a:solidFill>
                  <a:srgbClr val="3F3E40"/>
                </a:solidFill>
                <a:latin typeface="Calibri"/>
                <a:ea typeface="Calibri"/>
                <a:cs typeface="Calibri"/>
                <a:sym typeface="Calibri"/>
              </a:rPr>
              <a:t>Sincere Concepts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39"/>
          <p:cNvGrpSpPr/>
          <p:nvPr/>
        </p:nvGrpSpPr>
        <p:grpSpPr>
          <a:xfrm>
            <a:off x="0" y="6450900"/>
            <a:ext cx="12191878" cy="407100"/>
            <a:chOff x="513128" y="7779382"/>
            <a:chExt cx="12191878" cy="407100"/>
          </a:xfrm>
        </p:grpSpPr>
        <p:grpSp>
          <p:nvGrpSpPr>
            <p:cNvPr id="261" name="Google Shape;261;p39"/>
            <p:cNvGrpSpPr/>
            <p:nvPr/>
          </p:nvGrpSpPr>
          <p:grpSpPr>
            <a:xfrm>
              <a:off x="513128" y="7779382"/>
              <a:ext cx="12191878" cy="407100"/>
              <a:chOff x="0" y="6455720"/>
              <a:chExt cx="12191878" cy="407100"/>
            </a:xfrm>
          </p:grpSpPr>
          <p:sp>
            <p:nvSpPr>
              <p:cNvPr id="262" name="Google Shape;262;p39"/>
              <p:cNvSpPr/>
              <p:nvPr/>
            </p:nvSpPr>
            <p:spPr>
              <a:xfrm>
                <a:off x="0" y="6455720"/>
                <a:ext cx="4010100" cy="407100"/>
              </a:xfrm>
              <a:prstGeom prst="rect">
                <a:avLst/>
              </a:prstGeom>
              <a:solidFill>
                <a:srgbClr val="D6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39"/>
              <p:cNvSpPr/>
              <p:nvPr/>
            </p:nvSpPr>
            <p:spPr>
              <a:xfrm>
                <a:off x="4010117" y="6455720"/>
                <a:ext cx="4197000" cy="407100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39"/>
              <p:cNvSpPr/>
              <p:nvPr/>
            </p:nvSpPr>
            <p:spPr>
              <a:xfrm>
                <a:off x="8206978" y="6455720"/>
                <a:ext cx="3984900" cy="407100"/>
              </a:xfrm>
              <a:prstGeom prst="rect">
                <a:avLst/>
              </a:prstGeom>
              <a:solidFill>
                <a:srgbClr val="525A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39"/>
              <p:cNvSpPr/>
              <p:nvPr/>
            </p:nvSpPr>
            <p:spPr>
              <a:xfrm>
                <a:off x="8342047" y="6517519"/>
                <a:ext cx="3789900" cy="29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rgbClr val="BFBFB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© Consumer Acquisition LLC – Company Confidential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39">
                <a:hlinkClick r:id="rId5"/>
              </p:cNvPr>
              <p:cNvSpPr txBox="1"/>
              <p:nvPr/>
            </p:nvSpPr>
            <p:spPr>
              <a:xfrm>
                <a:off x="4299559" y="6516000"/>
                <a:ext cx="3729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ConsumerAcquisition.com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67" name="Google Shape;267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2419" y="7853782"/>
              <a:ext cx="1351182" cy="272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Google Shape;268;p39"/>
          <p:cNvSpPr txBox="1"/>
          <p:nvPr/>
        </p:nvSpPr>
        <p:spPr>
          <a:xfrm>
            <a:off x="524375" y="832800"/>
            <a:ext cx="5906400" cy="5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Ideas: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Checklists, affirmations, quizzes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Idea: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Recipe for a good profile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Pinch of fun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cute smile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Adventure pic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of hobbies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get a pet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fun!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9797225" y="5309150"/>
            <a:ext cx="17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image to view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9797225" y="2789175"/>
            <a:ext cx="17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image to view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6512" y="113350"/>
            <a:ext cx="2927406" cy="633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44050" y="113325"/>
            <a:ext cx="2927425" cy="6337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0"/>
          <p:cNvPicPr preferRelativeResize="0"/>
          <p:nvPr/>
        </p:nvPicPr>
        <p:blipFill rotWithShape="1">
          <a:blip r:embed="rId3">
            <a:alphaModFix/>
          </a:blip>
          <a:srcRect b="0" l="13103" r="0" t="0"/>
          <a:stretch/>
        </p:blipFill>
        <p:spPr>
          <a:xfrm>
            <a:off x="0" y="-26450"/>
            <a:ext cx="7344275" cy="76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800"/>
              </a:srgbClr>
            </a:outerShdw>
          </a:effectLst>
        </p:spPr>
      </p:pic>
      <p:pic>
        <p:nvPicPr>
          <p:cNvPr id="279" name="Google Shape;27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376" y="-947899"/>
            <a:ext cx="4571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0"/>
          <p:cNvSpPr txBox="1"/>
          <p:nvPr/>
        </p:nvSpPr>
        <p:spPr>
          <a:xfrm>
            <a:off x="349200" y="113350"/>
            <a:ext cx="473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700">
                <a:solidFill>
                  <a:srgbClr val="3F3E40"/>
                </a:solidFill>
                <a:latin typeface="Calibri"/>
                <a:ea typeface="Calibri"/>
                <a:cs typeface="Calibri"/>
                <a:sym typeface="Calibri"/>
              </a:rPr>
              <a:t>Supportive Concepts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40"/>
          <p:cNvGrpSpPr/>
          <p:nvPr/>
        </p:nvGrpSpPr>
        <p:grpSpPr>
          <a:xfrm>
            <a:off x="0" y="6450900"/>
            <a:ext cx="12191878" cy="407100"/>
            <a:chOff x="513128" y="7779382"/>
            <a:chExt cx="12191878" cy="407100"/>
          </a:xfrm>
        </p:grpSpPr>
        <p:grpSp>
          <p:nvGrpSpPr>
            <p:cNvPr id="282" name="Google Shape;282;p40"/>
            <p:cNvGrpSpPr/>
            <p:nvPr/>
          </p:nvGrpSpPr>
          <p:grpSpPr>
            <a:xfrm>
              <a:off x="513128" y="7779382"/>
              <a:ext cx="12191878" cy="407100"/>
              <a:chOff x="0" y="6455720"/>
              <a:chExt cx="12191878" cy="407100"/>
            </a:xfrm>
          </p:grpSpPr>
          <p:sp>
            <p:nvSpPr>
              <p:cNvPr id="283" name="Google Shape;283;p40"/>
              <p:cNvSpPr/>
              <p:nvPr/>
            </p:nvSpPr>
            <p:spPr>
              <a:xfrm>
                <a:off x="0" y="6455720"/>
                <a:ext cx="4010100" cy="407100"/>
              </a:xfrm>
              <a:prstGeom prst="rect">
                <a:avLst/>
              </a:prstGeom>
              <a:solidFill>
                <a:srgbClr val="D6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40"/>
              <p:cNvSpPr/>
              <p:nvPr/>
            </p:nvSpPr>
            <p:spPr>
              <a:xfrm>
                <a:off x="4010117" y="6455720"/>
                <a:ext cx="4197000" cy="407100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40"/>
              <p:cNvSpPr/>
              <p:nvPr/>
            </p:nvSpPr>
            <p:spPr>
              <a:xfrm>
                <a:off x="8206978" y="6455720"/>
                <a:ext cx="3984900" cy="407100"/>
              </a:xfrm>
              <a:prstGeom prst="rect">
                <a:avLst/>
              </a:prstGeom>
              <a:solidFill>
                <a:srgbClr val="525A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8342047" y="6517519"/>
                <a:ext cx="3789900" cy="29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rgbClr val="BFBFB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© Consumer Acquisition LLC – Company Confidential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40">
                <a:hlinkClick r:id="rId5"/>
              </p:cNvPr>
              <p:cNvSpPr txBox="1"/>
              <p:nvPr/>
            </p:nvSpPr>
            <p:spPr>
              <a:xfrm>
                <a:off x="4299559" y="6516000"/>
                <a:ext cx="3729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ConsumerAcquisition.com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88" name="Google Shape;288;p4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2419" y="7853782"/>
              <a:ext cx="1351182" cy="272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40"/>
          <p:cNvSpPr txBox="1"/>
          <p:nvPr/>
        </p:nvSpPr>
        <p:spPr>
          <a:xfrm>
            <a:off x="87525" y="933575"/>
            <a:ext cx="5565900" cy="5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Ideas: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Bumble has your back, reassurance,  encouragement to get back out there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Idea: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Tips on how to be your Authentic Self on Bumble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your actual favorite movie, not just the typical choice!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honest with yourself, what date ideas </a:t>
            </a:r>
            <a:r>
              <a:rPr i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actually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sound fun?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fear rejection, get excited about new possibilities!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9797225" y="5309150"/>
            <a:ext cx="17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image to view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0"/>
          <p:cNvSpPr txBox="1"/>
          <p:nvPr/>
        </p:nvSpPr>
        <p:spPr>
          <a:xfrm>
            <a:off x="9797225" y="2789175"/>
            <a:ext cx="17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image to view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29625" y="113350"/>
            <a:ext cx="2871000" cy="62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0784" y="113350"/>
            <a:ext cx="2837492" cy="62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1"/>
          <p:cNvPicPr preferRelativeResize="0"/>
          <p:nvPr/>
        </p:nvPicPr>
        <p:blipFill rotWithShape="1">
          <a:blip r:embed="rId3">
            <a:alphaModFix/>
          </a:blip>
          <a:srcRect b="0" l="13103" r="0" t="0"/>
          <a:stretch/>
        </p:blipFill>
        <p:spPr>
          <a:xfrm>
            <a:off x="0" y="-26450"/>
            <a:ext cx="7344275" cy="76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800"/>
              </a:srgbClr>
            </a:outerShdw>
          </a:effectLst>
        </p:spPr>
      </p:pic>
      <p:pic>
        <p:nvPicPr>
          <p:cNvPr id="300" name="Google Shape;30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376" y="-947899"/>
            <a:ext cx="4571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1"/>
          <p:cNvSpPr txBox="1"/>
          <p:nvPr/>
        </p:nvSpPr>
        <p:spPr>
          <a:xfrm>
            <a:off x="349200" y="113350"/>
            <a:ext cx="473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700">
                <a:solidFill>
                  <a:srgbClr val="3F3E40"/>
                </a:solidFill>
                <a:latin typeface="Calibri"/>
                <a:ea typeface="Calibri"/>
                <a:cs typeface="Calibri"/>
                <a:sym typeface="Calibri"/>
              </a:rPr>
              <a:t>Optimistic </a:t>
            </a:r>
            <a:r>
              <a:rPr b="1" lang="en-US" sz="2700">
                <a:solidFill>
                  <a:srgbClr val="3F3E40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41"/>
          <p:cNvGrpSpPr/>
          <p:nvPr/>
        </p:nvGrpSpPr>
        <p:grpSpPr>
          <a:xfrm>
            <a:off x="0" y="6450900"/>
            <a:ext cx="12191878" cy="407100"/>
            <a:chOff x="513128" y="7779382"/>
            <a:chExt cx="12191878" cy="407100"/>
          </a:xfrm>
        </p:grpSpPr>
        <p:grpSp>
          <p:nvGrpSpPr>
            <p:cNvPr id="303" name="Google Shape;303;p41"/>
            <p:cNvGrpSpPr/>
            <p:nvPr/>
          </p:nvGrpSpPr>
          <p:grpSpPr>
            <a:xfrm>
              <a:off x="513128" y="7779382"/>
              <a:ext cx="12191878" cy="407100"/>
              <a:chOff x="0" y="6455720"/>
              <a:chExt cx="12191878" cy="407100"/>
            </a:xfrm>
          </p:grpSpPr>
          <p:sp>
            <p:nvSpPr>
              <p:cNvPr id="304" name="Google Shape;304;p41"/>
              <p:cNvSpPr/>
              <p:nvPr/>
            </p:nvSpPr>
            <p:spPr>
              <a:xfrm>
                <a:off x="0" y="6455720"/>
                <a:ext cx="4010100" cy="407100"/>
              </a:xfrm>
              <a:prstGeom prst="rect">
                <a:avLst/>
              </a:prstGeom>
              <a:solidFill>
                <a:srgbClr val="D6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41"/>
              <p:cNvSpPr/>
              <p:nvPr/>
            </p:nvSpPr>
            <p:spPr>
              <a:xfrm>
                <a:off x="4010117" y="6455720"/>
                <a:ext cx="4197000" cy="407100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41"/>
              <p:cNvSpPr/>
              <p:nvPr/>
            </p:nvSpPr>
            <p:spPr>
              <a:xfrm>
                <a:off x="8206978" y="6455720"/>
                <a:ext cx="3984900" cy="407100"/>
              </a:xfrm>
              <a:prstGeom prst="rect">
                <a:avLst/>
              </a:prstGeom>
              <a:solidFill>
                <a:srgbClr val="525A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41"/>
              <p:cNvSpPr/>
              <p:nvPr/>
            </p:nvSpPr>
            <p:spPr>
              <a:xfrm>
                <a:off x="8342047" y="6517519"/>
                <a:ext cx="3789900" cy="29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rgbClr val="BFBFB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© Consumer Acquisition LLC – Company Confidential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41">
                <a:hlinkClick r:id="rId5"/>
              </p:cNvPr>
              <p:cNvSpPr txBox="1"/>
              <p:nvPr/>
            </p:nvSpPr>
            <p:spPr>
              <a:xfrm>
                <a:off x="4299559" y="6516000"/>
                <a:ext cx="3729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ConsumerAcquisition.com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09" name="Google Shape;309;p4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2419" y="7853782"/>
              <a:ext cx="1351182" cy="272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41"/>
          <p:cNvSpPr txBox="1"/>
          <p:nvPr/>
        </p:nvSpPr>
        <p:spPr>
          <a:xfrm>
            <a:off x="157100" y="698550"/>
            <a:ext cx="5937900" cy="54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Ideas: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the waters, Mad Libs, positive reinforcement that people share specific interests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Idea: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Zodiac Conversation Starters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Messages hitting a dead end?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Here’s a list of great conversation starters for Zodiac signs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“Virgo: My love language is acts of service, how about you?”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“What’s the most ‘fire-sign’ thing about you?”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9797225" y="5309150"/>
            <a:ext cx="17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image to view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9797225" y="2789175"/>
            <a:ext cx="17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image to view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3250" y="107075"/>
            <a:ext cx="2876550" cy="62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69800" y="107075"/>
            <a:ext cx="3132000" cy="62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/>
          <p:cNvPicPr preferRelativeResize="0"/>
          <p:nvPr/>
        </p:nvPicPr>
        <p:blipFill rotWithShape="1">
          <a:blip r:embed="rId9">
            <a:alphaModFix/>
          </a:blip>
          <a:srcRect b="0" l="0" r="0" t="6270"/>
          <a:stretch/>
        </p:blipFill>
        <p:spPr>
          <a:xfrm>
            <a:off x="9167950" y="450225"/>
            <a:ext cx="2994350" cy="50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2"/>
          <p:cNvPicPr preferRelativeResize="0"/>
          <p:nvPr/>
        </p:nvPicPr>
        <p:blipFill rotWithShape="1">
          <a:blip r:embed="rId3">
            <a:alphaModFix/>
          </a:blip>
          <a:srcRect b="0" l="13103" r="0" t="0"/>
          <a:stretch/>
        </p:blipFill>
        <p:spPr>
          <a:xfrm>
            <a:off x="0" y="-26450"/>
            <a:ext cx="7344275" cy="76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800"/>
              </a:srgbClr>
            </a:outerShdw>
          </a:effectLst>
        </p:spPr>
      </p:pic>
      <p:pic>
        <p:nvPicPr>
          <p:cNvPr id="322" name="Google Shape;32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376" y="-947899"/>
            <a:ext cx="4571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2"/>
          <p:cNvSpPr txBox="1"/>
          <p:nvPr/>
        </p:nvSpPr>
        <p:spPr>
          <a:xfrm>
            <a:off x="349200" y="113350"/>
            <a:ext cx="473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700">
                <a:solidFill>
                  <a:srgbClr val="3F3E40"/>
                </a:solidFill>
                <a:latin typeface="Calibri"/>
                <a:ea typeface="Calibri"/>
                <a:cs typeface="Calibri"/>
                <a:sym typeface="Calibri"/>
              </a:rPr>
              <a:t>Bold </a:t>
            </a:r>
            <a:r>
              <a:rPr b="1" lang="en-US" sz="2700">
                <a:solidFill>
                  <a:srgbClr val="3F3E40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42"/>
          <p:cNvGrpSpPr/>
          <p:nvPr/>
        </p:nvGrpSpPr>
        <p:grpSpPr>
          <a:xfrm>
            <a:off x="0" y="6450900"/>
            <a:ext cx="12191878" cy="407100"/>
            <a:chOff x="513128" y="7779382"/>
            <a:chExt cx="12191878" cy="407100"/>
          </a:xfrm>
        </p:grpSpPr>
        <p:grpSp>
          <p:nvGrpSpPr>
            <p:cNvPr id="325" name="Google Shape;325;p42"/>
            <p:cNvGrpSpPr/>
            <p:nvPr/>
          </p:nvGrpSpPr>
          <p:grpSpPr>
            <a:xfrm>
              <a:off x="513128" y="7779382"/>
              <a:ext cx="12191878" cy="407100"/>
              <a:chOff x="0" y="6455720"/>
              <a:chExt cx="12191878" cy="407100"/>
            </a:xfrm>
          </p:grpSpPr>
          <p:sp>
            <p:nvSpPr>
              <p:cNvPr id="326" name="Google Shape;326;p42"/>
              <p:cNvSpPr/>
              <p:nvPr/>
            </p:nvSpPr>
            <p:spPr>
              <a:xfrm>
                <a:off x="0" y="6455720"/>
                <a:ext cx="4010100" cy="407100"/>
              </a:xfrm>
              <a:prstGeom prst="rect">
                <a:avLst/>
              </a:prstGeom>
              <a:solidFill>
                <a:srgbClr val="D6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42"/>
              <p:cNvSpPr/>
              <p:nvPr/>
            </p:nvSpPr>
            <p:spPr>
              <a:xfrm>
                <a:off x="4010117" y="6455720"/>
                <a:ext cx="4197000" cy="407100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42"/>
              <p:cNvSpPr/>
              <p:nvPr/>
            </p:nvSpPr>
            <p:spPr>
              <a:xfrm>
                <a:off x="8206978" y="6455720"/>
                <a:ext cx="3984900" cy="407100"/>
              </a:xfrm>
              <a:prstGeom prst="rect">
                <a:avLst/>
              </a:prstGeom>
              <a:solidFill>
                <a:srgbClr val="525A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2"/>
              <p:cNvSpPr/>
              <p:nvPr/>
            </p:nvSpPr>
            <p:spPr>
              <a:xfrm>
                <a:off x="8342047" y="6517519"/>
                <a:ext cx="3789900" cy="29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rgbClr val="BFBFB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© Consumer Acquisition LLC – Company Confidential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2">
                <a:hlinkClick r:id="rId5"/>
              </p:cNvPr>
              <p:cNvSpPr txBox="1"/>
              <p:nvPr/>
            </p:nvSpPr>
            <p:spPr>
              <a:xfrm>
                <a:off x="4299559" y="6516000"/>
                <a:ext cx="3729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ConsumerAcquisition.com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31" name="Google Shape;331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2419" y="7853782"/>
              <a:ext cx="1351182" cy="272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42"/>
          <p:cNvSpPr txBox="1"/>
          <p:nvPr/>
        </p:nvSpPr>
        <p:spPr>
          <a:xfrm>
            <a:off x="143375" y="877175"/>
            <a:ext cx="6440700" cy="5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Ideas: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Prompts, How Tos, Animated Text &amp; Images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Idea: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Bold COPY: You miss 100% of the swipes you don’t take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to images of users inside phone screens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swipe through several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COPY across the top: Get started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2"/>
          <p:cNvSpPr txBox="1"/>
          <p:nvPr/>
        </p:nvSpPr>
        <p:spPr>
          <a:xfrm>
            <a:off x="9797225" y="5309150"/>
            <a:ext cx="17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image to view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2"/>
          <p:cNvSpPr txBox="1"/>
          <p:nvPr/>
        </p:nvSpPr>
        <p:spPr>
          <a:xfrm>
            <a:off x="9797225" y="2789175"/>
            <a:ext cx="17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image to view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0400" y="785675"/>
            <a:ext cx="2500649" cy="53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01038" y="781050"/>
            <a:ext cx="2638425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3"/>
          <p:cNvPicPr preferRelativeResize="0"/>
          <p:nvPr/>
        </p:nvPicPr>
        <p:blipFill rotWithShape="1">
          <a:blip r:embed="rId3">
            <a:alphaModFix/>
          </a:blip>
          <a:srcRect b="0" l="13103" r="0" t="0"/>
          <a:stretch/>
        </p:blipFill>
        <p:spPr>
          <a:xfrm>
            <a:off x="0" y="-26450"/>
            <a:ext cx="7344275" cy="76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800"/>
              </a:srgbClr>
            </a:outerShdw>
          </a:effectLst>
        </p:spPr>
      </p:pic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376" y="-947899"/>
            <a:ext cx="4571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3"/>
          <p:cNvSpPr txBox="1"/>
          <p:nvPr/>
        </p:nvSpPr>
        <p:spPr>
          <a:xfrm>
            <a:off x="349200" y="113350"/>
            <a:ext cx="473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700">
                <a:solidFill>
                  <a:srgbClr val="3F3E40"/>
                </a:solidFill>
                <a:latin typeface="Calibri"/>
                <a:ea typeface="Calibri"/>
                <a:cs typeface="Calibri"/>
                <a:sym typeface="Calibri"/>
              </a:rPr>
              <a:t>Witty </a:t>
            </a:r>
            <a:r>
              <a:rPr b="1" lang="en-US" sz="2700">
                <a:solidFill>
                  <a:srgbClr val="3F3E40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p43"/>
          <p:cNvGrpSpPr/>
          <p:nvPr/>
        </p:nvGrpSpPr>
        <p:grpSpPr>
          <a:xfrm>
            <a:off x="0" y="6450900"/>
            <a:ext cx="12191878" cy="407100"/>
            <a:chOff x="513128" y="7779382"/>
            <a:chExt cx="12191878" cy="407100"/>
          </a:xfrm>
        </p:grpSpPr>
        <p:grpSp>
          <p:nvGrpSpPr>
            <p:cNvPr id="346" name="Google Shape;346;p43"/>
            <p:cNvGrpSpPr/>
            <p:nvPr/>
          </p:nvGrpSpPr>
          <p:grpSpPr>
            <a:xfrm>
              <a:off x="513128" y="7779382"/>
              <a:ext cx="12191878" cy="407100"/>
              <a:chOff x="0" y="6455720"/>
              <a:chExt cx="12191878" cy="407100"/>
            </a:xfrm>
          </p:grpSpPr>
          <p:sp>
            <p:nvSpPr>
              <p:cNvPr id="347" name="Google Shape;347;p43"/>
              <p:cNvSpPr/>
              <p:nvPr/>
            </p:nvSpPr>
            <p:spPr>
              <a:xfrm>
                <a:off x="0" y="6455720"/>
                <a:ext cx="4010100" cy="407100"/>
              </a:xfrm>
              <a:prstGeom prst="rect">
                <a:avLst/>
              </a:prstGeom>
              <a:solidFill>
                <a:srgbClr val="D6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43"/>
              <p:cNvSpPr/>
              <p:nvPr/>
            </p:nvSpPr>
            <p:spPr>
              <a:xfrm>
                <a:off x="4010117" y="6455720"/>
                <a:ext cx="4197000" cy="407100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43"/>
              <p:cNvSpPr/>
              <p:nvPr/>
            </p:nvSpPr>
            <p:spPr>
              <a:xfrm>
                <a:off x="8206978" y="6455720"/>
                <a:ext cx="3984900" cy="407100"/>
              </a:xfrm>
              <a:prstGeom prst="rect">
                <a:avLst/>
              </a:prstGeom>
              <a:solidFill>
                <a:srgbClr val="525A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43"/>
              <p:cNvSpPr/>
              <p:nvPr/>
            </p:nvSpPr>
            <p:spPr>
              <a:xfrm>
                <a:off x="8342047" y="6517519"/>
                <a:ext cx="3789900" cy="29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rgbClr val="BFBFB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© Consumer Acquisition LLC – Company Confidential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43">
                <a:hlinkClick r:id="rId5"/>
              </p:cNvPr>
              <p:cNvSpPr txBox="1"/>
              <p:nvPr/>
            </p:nvSpPr>
            <p:spPr>
              <a:xfrm>
                <a:off x="4299559" y="6516000"/>
                <a:ext cx="3729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ConsumerAcquisition.com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52" name="Google Shape;352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2419" y="7853782"/>
              <a:ext cx="1351182" cy="272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3" name="Google Shape;353;p43"/>
          <p:cNvSpPr txBox="1"/>
          <p:nvPr/>
        </p:nvSpPr>
        <p:spPr>
          <a:xfrm>
            <a:off x="107150" y="734050"/>
            <a:ext cx="7179600" cy="5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Ideas: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Messaging exchanges, date suggestions, nudges to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Idea: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Chats Are Here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on a message exchange going poorly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■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How are you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■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good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■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cool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FAIL sound goes off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pops up: Better in person? Us, too.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COPY: Video Chats are here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to video of 2 users chatting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3"/>
          <p:cNvSpPr txBox="1"/>
          <p:nvPr/>
        </p:nvSpPr>
        <p:spPr>
          <a:xfrm>
            <a:off x="9797225" y="5309150"/>
            <a:ext cx="17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image to view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3"/>
          <p:cNvSpPr txBox="1"/>
          <p:nvPr/>
        </p:nvSpPr>
        <p:spPr>
          <a:xfrm>
            <a:off x="9797225" y="2789175"/>
            <a:ext cx="17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image to view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7097" y="827625"/>
            <a:ext cx="3007928" cy="50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54550" y="908603"/>
            <a:ext cx="2743700" cy="4863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3150" y="-11200"/>
            <a:ext cx="6158850" cy="65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1" y="2942764"/>
            <a:ext cx="3732254" cy="1403079"/>
          </a:xfrm>
          <a:prstGeom prst="rect">
            <a:avLst/>
          </a:prstGeom>
          <a:noFill/>
          <a:ln>
            <a:noFill/>
          </a:ln>
          <a:effectLst>
            <a:outerShdw blurRad="88900" sx="98000" rotWithShape="0" algn="tl" dir="2700000" dist="88900" sy="98000">
              <a:srgbClr val="000000">
                <a:alpha val="15294"/>
              </a:srgbClr>
            </a:outerShdw>
          </a:effectLst>
        </p:spPr>
      </p:pic>
      <p:pic>
        <p:nvPicPr>
          <p:cNvPr id="365" name="Google Shape;36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562" y="1411236"/>
            <a:ext cx="3193673" cy="64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4"/>
          <p:cNvSpPr/>
          <p:nvPr/>
        </p:nvSpPr>
        <p:spPr>
          <a:xfrm>
            <a:off x="5813258" y="-11204"/>
            <a:ext cx="565484" cy="24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1040" y="-23695"/>
            <a:ext cx="4576534" cy="4505207"/>
          </a:xfrm>
          <a:prstGeom prst="rect">
            <a:avLst/>
          </a:prstGeom>
          <a:noFill/>
          <a:ln>
            <a:noFill/>
          </a:ln>
          <a:effectLst>
            <a:outerShdw blurRad="88900" rotWithShape="0" algn="t" dir="5400000" dist="63500">
              <a:srgbClr val="000000">
                <a:alpha val="67450"/>
              </a:srgbClr>
            </a:outerShdw>
          </a:effectLst>
        </p:spPr>
      </p:pic>
      <p:pic>
        <p:nvPicPr>
          <p:cNvPr id="368" name="Google Shape;368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34399" y="5451276"/>
            <a:ext cx="3657601" cy="1403079"/>
          </a:xfrm>
          <a:prstGeom prst="rect">
            <a:avLst/>
          </a:prstGeom>
          <a:noFill/>
          <a:ln>
            <a:noFill/>
          </a:ln>
          <a:effectLst>
            <a:outerShdw blurRad="88900" rotWithShape="0" algn="r" dir="10800000" dist="38100">
              <a:srgbClr val="000000">
                <a:alpha val="80392"/>
              </a:srgbClr>
            </a:outerShdw>
          </a:effectLst>
        </p:spPr>
      </p:pic>
      <p:sp>
        <p:nvSpPr>
          <p:cNvPr id="369" name="Google Shape;369;p44"/>
          <p:cNvSpPr txBox="1"/>
          <p:nvPr/>
        </p:nvSpPr>
        <p:spPr>
          <a:xfrm>
            <a:off x="373419" y="3132884"/>
            <a:ext cx="33865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F3E40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513128" y="2173604"/>
            <a:ext cx="37322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1D1C1D"/>
                </a:solidFill>
                <a:latin typeface="Calibri"/>
                <a:ea typeface="Calibri"/>
                <a:cs typeface="Calibri"/>
                <a:sym typeface="Calibri"/>
              </a:rPr>
              <a:t>Where Creativity Meets Performance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1" name="Google Shape;371;p44"/>
          <p:cNvGrpSpPr/>
          <p:nvPr/>
        </p:nvGrpSpPr>
        <p:grpSpPr>
          <a:xfrm>
            <a:off x="0" y="6450900"/>
            <a:ext cx="12192000" cy="407100"/>
            <a:chOff x="513128" y="7779382"/>
            <a:chExt cx="12192000" cy="407100"/>
          </a:xfrm>
        </p:grpSpPr>
        <p:grpSp>
          <p:nvGrpSpPr>
            <p:cNvPr id="372" name="Google Shape;372;p44"/>
            <p:cNvGrpSpPr/>
            <p:nvPr/>
          </p:nvGrpSpPr>
          <p:grpSpPr>
            <a:xfrm>
              <a:off x="513128" y="7779382"/>
              <a:ext cx="12192000" cy="407100"/>
              <a:chOff x="0" y="6455720"/>
              <a:chExt cx="12192000" cy="407100"/>
            </a:xfrm>
          </p:grpSpPr>
          <p:sp>
            <p:nvSpPr>
              <p:cNvPr id="373" name="Google Shape;373;p44"/>
              <p:cNvSpPr/>
              <p:nvPr/>
            </p:nvSpPr>
            <p:spPr>
              <a:xfrm>
                <a:off x="0" y="6455720"/>
                <a:ext cx="4010117" cy="407100"/>
              </a:xfrm>
              <a:prstGeom prst="rect">
                <a:avLst/>
              </a:prstGeom>
              <a:solidFill>
                <a:srgbClr val="D6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44"/>
              <p:cNvSpPr/>
              <p:nvPr/>
            </p:nvSpPr>
            <p:spPr>
              <a:xfrm>
                <a:off x="4010117" y="6455720"/>
                <a:ext cx="4196861" cy="407100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44"/>
              <p:cNvSpPr/>
              <p:nvPr/>
            </p:nvSpPr>
            <p:spPr>
              <a:xfrm>
                <a:off x="8206978" y="6455720"/>
                <a:ext cx="3985022" cy="407100"/>
              </a:xfrm>
              <a:prstGeom prst="rect">
                <a:avLst/>
              </a:prstGeom>
              <a:solidFill>
                <a:srgbClr val="525A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44"/>
              <p:cNvSpPr/>
              <p:nvPr/>
            </p:nvSpPr>
            <p:spPr>
              <a:xfrm>
                <a:off x="8342047" y="6517519"/>
                <a:ext cx="3790013" cy="295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FBFBF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rgbClr val="BFBFB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© Consumer Acquisition LLC – Company Confidential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44">
                <a:hlinkClick r:id="rId8"/>
              </p:cNvPr>
              <p:cNvSpPr txBox="1"/>
              <p:nvPr/>
            </p:nvSpPr>
            <p:spPr>
              <a:xfrm>
                <a:off x="4299559" y="6516000"/>
                <a:ext cx="3729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ConsumerAcquisition.com</a:t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78" name="Google Shape;378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419" y="7853782"/>
              <a:ext cx="1351182" cy="2725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9" name="Google Shape;379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9742" y="5785722"/>
            <a:ext cx="314063" cy="31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22799" y="5814101"/>
            <a:ext cx="747888" cy="3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0526" y="5808875"/>
            <a:ext cx="697139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11275" y="5909726"/>
            <a:ext cx="1367849" cy="3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56215" y="2512144"/>
            <a:ext cx="5112704" cy="9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