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6.xml" ContentType="application/vnd.openxmlformats-officedocument.themeOverride+xml"/>
  <Override PartName="/ppt/notesSlides/notesSlide22.xml" ContentType="application/vnd.openxmlformats-officedocument.presentationml.notesSlide+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7"/>
  </p:notesMasterIdLst>
  <p:sldIdLst>
    <p:sldId id="425" r:id="rId3"/>
    <p:sldId id="426" r:id="rId4"/>
    <p:sldId id="282" r:id="rId5"/>
    <p:sldId id="258" r:id="rId6"/>
    <p:sldId id="257" r:id="rId7"/>
    <p:sldId id="274" r:id="rId8"/>
    <p:sldId id="275" r:id="rId9"/>
    <p:sldId id="260" r:id="rId10"/>
    <p:sldId id="262" r:id="rId11"/>
    <p:sldId id="263" r:id="rId12"/>
    <p:sldId id="367" r:id="rId13"/>
    <p:sldId id="265" r:id="rId14"/>
    <p:sldId id="266" r:id="rId15"/>
    <p:sldId id="268" r:id="rId16"/>
    <p:sldId id="269" r:id="rId17"/>
    <p:sldId id="270" r:id="rId18"/>
    <p:sldId id="369" r:id="rId19"/>
    <p:sldId id="318" r:id="rId20"/>
    <p:sldId id="427" r:id="rId21"/>
    <p:sldId id="364" r:id="rId22"/>
    <p:sldId id="398" r:id="rId23"/>
    <p:sldId id="422" r:id="rId24"/>
    <p:sldId id="424" r:id="rId25"/>
    <p:sldId id="278"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86" d="100"/>
          <a:sy n="86" d="100"/>
        </p:scale>
        <p:origin x="562" y="58"/>
      </p:cViewPr>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4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idx="1"/>
          </p:nvPr>
        </p:nvSpPr>
        <p:spPr>
          <a:xfrm>
            <a:off x="4023092" y="0"/>
            <a:ext cx="3077739" cy="470464"/>
          </a:xfrm>
          <a:prstGeom prst="rect">
            <a:avLst/>
          </a:prstGeom>
        </p:spPr>
        <p:txBody>
          <a:bodyPr vert="horz" lIns="93241" tIns="46621" rIns="93241" bIns="46621" rtlCol="0"/>
          <a:lstStyle>
            <a:lvl1pPr algn="r">
              <a:defRPr sz="1200"/>
            </a:lvl1pPr>
          </a:lstStyle>
          <a:p>
            <a:fld id="{2787310C-10D6-4E54-8DC4-A3891D64B999}" type="datetimeFigureOut">
              <a:rPr lang="en-US" smtClean="0"/>
              <a:t>11/11/2021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241" tIns="46621" rIns="93241" bIns="46621" rtlCol="0" anchor="ctr"/>
          <a:lstStyle/>
          <a:p>
            <a:endParaRPr lang="en-US"/>
          </a:p>
        </p:txBody>
      </p:sp>
      <p:sp>
        <p:nvSpPr>
          <p:cNvPr id="5" name="Notes Placeholder 4"/>
          <p:cNvSpPr>
            <a:spLocks noGrp="1"/>
          </p:cNvSpPr>
          <p:nvPr>
            <p:ph type="body" sz="quarter" idx="3"/>
          </p:nvPr>
        </p:nvSpPr>
        <p:spPr>
          <a:xfrm>
            <a:off x="710248" y="4517414"/>
            <a:ext cx="5681980" cy="3698102"/>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012"/>
            <a:ext cx="3077739" cy="470464"/>
          </a:xfrm>
          <a:prstGeom prst="rect">
            <a:avLst/>
          </a:prstGeom>
        </p:spPr>
        <p:txBody>
          <a:bodyPr vert="horz" lIns="93241" tIns="46621" rIns="93241" bIns="4662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8012"/>
            <a:ext cx="3077739" cy="470464"/>
          </a:xfrm>
          <a:prstGeom prst="rect">
            <a:avLst/>
          </a:prstGeom>
        </p:spPr>
        <p:txBody>
          <a:bodyPr vert="horz" lIns="93241" tIns="46621" rIns="93241" bIns="46621" rtlCol="0" anchor="b"/>
          <a:lstStyle>
            <a:lvl1pPr algn="r">
              <a:defRPr sz="1200"/>
            </a:lvl1pPr>
          </a:lstStyle>
          <a:p>
            <a:fld id="{5CB419FD-4E8D-4773-BBA5-F54D67DC743A}" type="slidenum">
              <a:rPr lang="en-US" smtClean="0"/>
              <a:t>‹#›</a:t>
            </a:fld>
            <a:endParaRPr lang="en-US"/>
          </a:p>
        </p:txBody>
      </p:sp>
    </p:spTree>
    <p:extLst>
      <p:ext uri="{BB962C8B-B14F-4D97-AF65-F5344CB8AC3E}">
        <p14:creationId xmlns:p14="http://schemas.microsoft.com/office/powerpoint/2010/main" val="297415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Weisert Investments opened in 1993</a:t>
            </a:r>
          </a:p>
          <a:p>
            <a:r>
              <a:rPr lang="en-US" dirty="0"/>
              <a:t>Maegan is family, my daughter</a:t>
            </a:r>
          </a:p>
          <a:p>
            <a:r>
              <a:rPr lang="en-US" dirty="0"/>
              <a:t>Niche Investment Advisor to friends and family, i.e. individual clients</a:t>
            </a:r>
          </a:p>
          <a:p>
            <a:endParaRPr lang="en-US" dirty="0"/>
          </a:p>
          <a:p>
            <a:r>
              <a:rPr lang="en-US" dirty="0"/>
              <a:t>TIPS is a subscription service</a:t>
            </a:r>
          </a:p>
          <a:p>
            <a:r>
              <a:rPr lang="en-US" dirty="0"/>
              <a:t>TSP TIPS started in September 2013.</a:t>
            </a:r>
          </a:p>
          <a:p>
            <a:r>
              <a:rPr lang="en-US" dirty="0"/>
              <a:t>TSP is Government 401K plan</a:t>
            </a:r>
          </a:p>
          <a:p>
            <a:r>
              <a:rPr lang="en-US" dirty="0"/>
              <a:t>Subscription service for government employees</a:t>
            </a:r>
          </a:p>
          <a:p>
            <a:r>
              <a:rPr lang="en-US" dirty="0"/>
              <a:t>http://www.weisertinvestments.com/tsp-tips.html</a:t>
            </a:r>
          </a:p>
          <a:p>
            <a:endParaRPr lang="en-US" dirty="0"/>
          </a:p>
          <a:p>
            <a:r>
              <a:rPr lang="en-US" dirty="0"/>
              <a:t>ProFunds TIPS started in August 2019</a:t>
            </a:r>
          </a:p>
          <a:p>
            <a:r>
              <a:rPr lang="en-US" dirty="0"/>
              <a:t>Subscription Service for anyone.</a:t>
            </a:r>
          </a:p>
          <a:p>
            <a:r>
              <a:rPr lang="en-US" dirty="0"/>
              <a:t>Utilizes ProFunds family of funds</a:t>
            </a:r>
          </a:p>
        </p:txBody>
      </p:sp>
      <p:sp>
        <p:nvSpPr>
          <p:cNvPr id="4" name="Slide Number Placeholder 3"/>
          <p:cNvSpPr>
            <a:spLocks noGrp="1"/>
          </p:cNvSpPr>
          <p:nvPr>
            <p:ph type="sldNum" sz="quarter" idx="5"/>
          </p:nvPr>
        </p:nvSpPr>
        <p:spPr/>
        <p:txBody>
          <a:bodyPr/>
          <a:lstStyle/>
          <a:p>
            <a:fld id="{5CB419FD-4E8D-4773-BBA5-F54D67DC743A}" type="slidenum">
              <a:rPr lang="en-US" smtClean="0"/>
              <a:t>1</a:t>
            </a:fld>
            <a:endParaRPr lang="en-US"/>
          </a:p>
        </p:txBody>
      </p:sp>
    </p:spTree>
    <p:extLst>
      <p:ext uri="{BB962C8B-B14F-4D97-AF65-F5344CB8AC3E}">
        <p14:creationId xmlns:p14="http://schemas.microsoft.com/office/powerpoint/2010/main" val="268568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$10,000 and double it you have $20,000.</a:t>
            </a:r>
          </a:p>
          <a:p>
            <a:r>
              <a:rPr lang="en-US" dirty="0"/>
              <a:t>If you have $20,000 and lose $10,000 (or 50%), you’re at breakeven</a:t>
            </a:r>
          </a:p>
          <a:p>
            <a:r>
              <a:rPr lang="en-US" dirty="0"/>
              <a:t>People can take a 5 to 10 percent loss, but start to become emotional with further losses.</a:t>
            </a:r>
          </a:p>
          <a:p>
            <a:r>
              <a:rPr lang="en-US" dirty="0"/>
              <a:t>At around 25% they start saying when it gets back to breakeven I’m selling it.</a:t>
            </a:r>
          </a:p>
          <a:p>
            <a:r>
              <a:rPr lang="en-US" dirty="0"/>
              <a:t>At around 33% they say I can’t take it anymore and sell at the worst time</a:t>
            </a:r>
          </a:p>
          <a:p>
            <a:r>
              <a:rPr lang="en-US" dirty="0"/>
              <a:t> </a:t>
            </a:r>
          </a:p>
        </p:txBody>
      </p:sp>
      <p:sp>
        <p:nvSpPr>
          <p:cNvPr id="4" name="Slide Number Placeholder 3"/>
          <p:cNvSpPr>
            <a:spLocks noGrp="1"/>
          </p:cNvSpPr>
          <p:nvPr>
            <p:ph type="sldNum" sz="quarter" idx="5"/>
          </p:nvPr>
        </p:nvSpPr>
        <p:spPr/>
        <p:txBody>
          <a:bodyPr/>
          <a:lstStyle/>
          <a:p>
            <a:fld id="{5CB419FD-4E8D-4773-BBA5-F54D67DC743A}" type="slidenum">
              <a:rPr lang="en-US" smtClean="0"/>
              <a:t>10</a:t>
            </a:fld>
            <a:endParaRPr lang="en-US"/>
          </a:p>
        </p:txBody>
      </p:sp>
    </p:spTree>
    <p:extLst>
      <p:ext uri="{BB962C8B-B14F-4D97-AF65-F5344CB8AC3E}">
        <p14:creationId xmlns:p14="http://schemas.microsoft.com/office/powerpoint/2010/main" val="410578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Portfolio A gains 7% annually and after four years has a value of $131,000</a:t>
            </a:r>
          </a:p>
          <a:p>
            <a:r>
              <a:rPr lang="en-US" dirty="0"/>
              <a:t>Portfolio B has a </a:t>
            </a:r>
          </a:p>
          <a:p>
            <a:r>
              <a:rPr lang="en-US" dirty="0"/>
              <a:t>20% gain in year 1, </a:t>
            </a:r>
          </a:p>
          <a:p>
            <a:r>
              <a:rPr lang="en-US" dirty="0"/>
              <a:t>30% loss in year 2, </a:t>
            </a:r>
          </a:p>
          <a:p>
            <a:r>
              <a:rPr lang="en-US" dirty="0"/>
              <a:t>20% gain in year 3, and </a:t>
            </a:r>
          </a:p>
          <a:p>
            <a:r>
              <a:rPr lang="en-US" dirty="0"/>
              <a:t>30% gain in year 4.</a:t>
            </a:r>
          </a:p>
          <a:p>
            <a:r>
              <a:rPr lang="en-US" dirty="0"/>
              <a:t>After four years B has a value of $131,000, same as portfolio A</a:t>
            </a:r>
          </a:p>
          <a:p>
            <a:r>
              <a:rPr lang="en-US" dirty="0"/>
              <a:t>Another “Avoid Large Losses” scenario.</a:t>
            </a:r>
          </a:p>
          <a:p>
            <a:endParaRPr lang="en-US" dirty="0"/>
          </a:p>
        </p:txBody>
      </p:sp>
      <p:sp>
        <p:nvSpPr>
          <p:cNvPr id="4" name="Slide Number Placeholder 3"/>
          <p:cNvSpPr>
            <a:spLocks noGrp="1"/>
          </p:cNvSpPr>
          <p:nvPr>
            <p:ph type="sldNum" sz="quarter" idx="5"/>
          </p:nvPr>
        </p:nvSpPr>
        <p:spPr/>
        <p:txBody>
          <a:bodyPr/>
          <a:lstStyle/>
          <a:p>
            <a:fld id="{5CB419FD-4E8D-4773-BBA5-F54D67DC743A}" type="slidenum">
              <a:rPr lang="en-US" smtClean="0"/>
              <a:t>11</a:t>
            </a:fld>
            <a:endParaRPr lang="en-US"/>
          </a:p>
        </p:txBody>
      </p:sp>
    </p:spTree>
    <p:extLst>
      <p:ext uri="{BB962C8B-B14F-4D97-AF65-F5344CB8AC3E}">
        <p14:creationId xmlns:p14="http://schemas.microsoft.com/office/powerpoint/2010/main" val="167413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real life example with “Avoid Large Losses”</a:t>
            </a:r>
          </a:p>
          <a:p>
            <a:r>
              <a:rPr lang="en-US" dirty="0"/>
              <a:t>13 years of treading water</a:t>
            </a:r>
          </a:p>
        </p:txBody>
      </p:sp>
      <p:sp>
        <p:nvSpPr>
          <p:cNvPr id="4" name="Slide Number Placeholder 3"/>
          <p:cNvSpPr>
            <a:spLocks noGrp="1"/>
          </p:cNvSpPr>
          <p:nvPr>
            <p:ph type="sldNum" sz="quarter" idx="5"/>
          </p:nvPr>
        </p:nvSpPr>
        <p:spPr/>
        <p:txBody>
          <a:bodyPr/>
          <a:lstStyle/>
          <a:p>
            <a:fld id="{5CB419FD-4E8D-4773-BBA5-F54D67DC743A}" type="slidenum">
              <a:rPr lang="en-US" smtClean="0"/>
              <a:t>12</a:t>
            </a:fld>
            <a:endParaRPr lang="en-US"/>
          </a:p>
        </p:txBody>
      </p:sp>
    </p:spTree>
    <p:extLst>
      <p:ext uri="{BB962C8B-B14F-4D97-AF65-F5344CB8AC3E}">
        <p14:creationId xmlns:p14="http://schemas.microsoft.com/office/powerpoint/2010/main" val="3089995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that period looked like on a chart </a:t>
            </a:r>
          </a:p>
          <a:p>
            <a:r>
              <a:rPr lang="en-US" dirty="0"/>
              <a:t>Bear markets and large losses hurt </a:t>
            </a:r>
          </a:p>
        </p:txBody>
      </p:sp>
      <p:sp>
        <p:nvSpPr>
          <p:cNvPr id="4" name="Slide Number Placeholder 3"/>
          <p:cNvSpPr>
            <a:spLocks noGrp="1"/>
          </p:cNvSpPr>
          <p:nvPr>
            <p:ph type="sldNum" sz="quarter" idx="5"/>
          </p:nvPr>
        </p:nvSpPr>
        <p:spPr/>
        <p:txBody>
          <a:bodyPr/>
          <a:lstStyle/>
          <a:p>
            <a:fld id="{5CB419FD-4E8D-4773-BBA5-F54D67DC743A}" type="slidenum">
              <a:rPr lang="en-US" smtClean="0"/>
              <a:t>13</a:t>
            </a:fld>
            <a:endParaRPr lang="en-US"/>
          </a:p>
        </p:txBody>
      </p:sp>
    </p:spTree>
    <p:extLst>
      <p:ext uri="{BB962C8B-B14F-4D97-AF65-F5344CB8AC3E}">
        <p14:creationId xmlns:p14="http://schemas.microsoft.com/office/powerpoint/2010/main" val="1048915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technical analysis to preclude large losses.</a:t>
            </a:r>
          </a:p>
          <a:p>
            <a:r>
              <a:rPr lang="en-US" dirty="0"/>
              <a:t>One strategy using one indicator.</a:t>
            </a:r>
          </a:p>
          <a:p>
            <a:r>
              <a:rPr lang="en-US" dirty="0"/>
              <a:t>Tells you “WHEN” to invest</a:t>
            </a:r>
          </a:p>
          <a:p>
            <a:r>
              <a:rPr lang="en-US" dirty="0"/>
              <a:t>Go to yahoo finance and set up the 50 and 200 day moving average indicators to see how your current portfolio is doing</a:t>
            </a:r>
          </a:p>
          <a:p>
            <a:r>
              <a:rPr lang="en-US" dirty="0"/>
              <a:t>Goes back to the “Price” slide</a:t>
            </a:r>
          </a:p>
        </p:txBody>
      </p:sp>
      <p:sp>
        <p:nvSpPr>
          <p:cNvPr id="4" name="Slide Number Placeholder 3"/>
          <p:cNvSpPr>
            <a:spLocks noGrp="1"/>
          </p:cNvSpPr>
          <p:nvPr>
            <p:ph type="sldNum" sz="quarter" idx="5"/>
          </p:nvPr>
        </p:nvSpPr>
        <p:spPr/>
        <p:txBody>
          <a:bodyPr/>
          <a:lstStyle/>
          <a:p>
            <a:fld id="{5CB419FD-4E8D-4773-BBA5-F54D67DC743A}" type="slidenum">
              <a:rPr lang="en-US" smtClean="0"/>
              <a:t>14</a:t>
            </a:fld>
            <a:endParaRPr lang="en-US"/>
          </a:p>
        </p:txBody>
      </p:sp>
    </p:spTree>
    <p:extLst>
      <p:ext uri="{BB962C8B-B14F-4D97-AF65-F5344CB8AC3E}">
        <p14:creationId xmlns:p14="http://schemas.microsoft.com/office/powerpoint/2010/main" val="58864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instances of Cross Strategy during Buy and Hold Calamity period </a:t>
            </a:r>
          </a:p>
        </p:txBody>
      </p:sp>
      <p:sp>
        <p:nvSpPr>
          <p:cNvPr id="4" name="Slide Number Placeholder 3"/>
          <p:cNvSpPr>
            <a:spLocks noGrp="1"/>
          </p:cNvSpPr>
          <p:nvPr>
            <p:ph type="sldNum" sz="quarter" idx="5"/>
          </p:nvPr>
        </p:nvSpPr>
        <p:spPr/>
        <p:txBody>
          <a:bodyPr/>
          <a:lstStyle/>
          <a:p>
            <a:fld id="{5CB419FD-4E8D-4773-BBA5-F54D67DC743A}" type="slidenum">
              <a:rPr lang="en-US" smtClean="0"/>
              <a:t>15</a:t>
            </a:fld>
            <a:endParaRPr lang="en-US"/>
          </a:p>
        </p:txBody>
      </p:sp>
    </p:spTree>
    <p:extLst>
      <p:ext uri="{BB962C8B-B14F-4D97-AF65-F5344CB8AC3E}">
        <p14:creationId xmlns:p14="http://schemas.microsoft.com/office/powerpoint/2010/main" val="3264615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Incorporate Cross strategy into the Buy and Hold Calamity.</a:t>
            </a:r>
          </a:p>
          <a:p>
            <a:r>
              <a:rPr lang="en-US" dirty="0"/>
              <a:t>When in sell area after the Death cross, just put money into cash to avoid large losses.</a:t>
            </a:r>
          </a:p>
          <a:p>
            <a:r>
              <a:rPr lang="en-US" dirty="0"/>
              <a:t>Stair step your way up</a:t>
            </a:r>
          </a:p>
          <a:p>
            <a:r>
              <a:rPr lang="en-US" dirty="0"/>
              <a:t>Very simple.</a:t>
            </a:r>
          </a:p>
          <a:p>
            <a:r>
              <a:rPr lang="en-US" dirty="0"/>
              <a:t>Takes patience</a:t>
            </a:r>
          </a:p>
          <a:p>
            <a:endParaRPr lang="en-US" dirty="0"/>
          </a:p>
        </p:txBody>
      </p:sp>
      <p:sp>
        <p:nvSpPr>
          <p:cNvPr id="4" name="Slide Number Placeholder 3"/>
          <p:cNvSpPr>
            <a:spLocks noGrp="1"/>
          </p:cNvSpPr>
          <p:nvPr>
            <p:ph type="sldNum" sz="quarter" idx="5"/>
          </p:nvPr>
        </p:nvSpPr>
        <p:spPr/>
        <p:txBody>
          <a:bodyPr/>
          <a:lstStyle/>
          <a:p>
            <a:fld id="{5CB419FD-4E8D-4773-BBA5-F54D67DC743A}" type="slidenum">
              <a:rPr lang="en-US" smtClean="0"/>
              <a:t>16</a:t>
            </a:fld>
            <a:endParaRPr lang="en-US"/>
          </a:p>
        </p:txBody>
      </p:sp>
    </p:spTree>
    <p:extLst>
      <p:ext uri="{BB962C8B-B14F-4D97-AF65-F5344CB8AC3E}">
        <p14:creationId xmlns:p14="http://schemas.microsoft.com/office/powerpoint/2010/main" val="1532202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results of Cross strategy since 1970.</a:t>
            </a:r>
          </a:p>
          <a:p>
            <a:r>
              <a:rPr lang="en-US" dirty="0"/>
              <a:t>Yellow buy is still in effect</a:t>
            </a:r>
          </a:p>
          <a:p>
            <a:r>
              <a:rPr lang="en-US" dirty="0"/>
              <a:t>Blue box numbers includes yellow buy</a:t>
            </a:r>
          </a:p>
          <a:p>
            <a:r>
              <a:rPr lang="en-US" dirty="0"/>
              <a:t>1994 was greatest gain in run up to the dot.com bear market in 2000</a:t>
            </a:r>
          </a:p>
          <a:p>
            <a:r>
              <a:rPr lang="en-US" dirty="0"/>
              <a:t>Notice Death Cross on 10/30/2000</a:t>
            </a:r>
          </a:p>
          <a:p>
            <a:r>
              <a:rPr lang="en-US" dirty="0"/>
              <a:t>Out of market until 5/14/2003 (2 ½ years) when the next Golden Cross occurred</a:t>
            </a:r>
          </a:p>
          <a:p>
            <a:r>
              <a:rPr lang="en-US" dirty="0"/>
              <a:t>1990 was largest loss, even more than COVID bear of -9.86%</a:t>
            </a:r>
          </a:p>
          <a:p>
            <a:r>
              <a:rPr lang="en-US" dirty="0"/>
              <a:t>Takes emotions out of investing and avoids large losses</a:t>
            </a:r>
          </a:p>
        </p:txBody>
      </p:sp>
      <p:sp>
        <p:nvSpPr>
          <p:cNvPr id="4" name="Slide Number Placeholder 3"/>
          <p:cNvSpPr>
            <a:spLocks noGrp="1"/>
          </p:cNvSpPr>
          <p:nvPr>
            <p:ph type="sldNum" sz="quarter" idx="5"/>
          </p:nvPr>
        </p:nvSpPr>
        <p:spPr/>
        <p:txBody>
          <a:bodyPr/>
          <a:lstStyle/>
          <a:p>
            <a:fld id="{5CB419FD-4E8D-4773-BBA5-F54D67DC743A}" type="slidenum">
              <a:rPr lang="en-US" smtClean="0"/>
              <a:t>17</a:t>
            </a:fld>
            <a:endParaRPr lang="en-US"/>
          </a:p>
        </p:txBody>
      </p:sp>
    </p:spTree>
    <p:extLst>
      <p:ext uri="{BB962C8B-B14F-4D97-AF65-F5344CB8AC3E}">
        <p14:creationId xmlns:p14="http://schemas.microsoft.com/office/powerpoint/2010/main" val="3606998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Ranking (PR) tells you “WHERE” to invest.</a:t>
            </a:r>
          </a:p>
          <a:p>
            <a:r>
              <a:rPr lang="en-US" dirty="0"/>
              <a:t>If you have a family of 50 individual mutual funds, invest in the Top funds</a:t>
            </a:r>
          </a:p>
          <a:p>
            <a:r>
              <a:rPr lang="en-US" dirty="0"/>
              <a:t>Run the ranking formula to determine a PR for each of the 50 funds</a:t>
            </a:r>
          </a:p>
          <a:p>
            <a:r>
              <a:rPr lang="en-US" dirty="0"/>
              <a:t>Sort high to low and invest in those.</a:t>
            </a:r>
          </a:p>
          <a:p>
            <a:r>
              <a:rPr lang="en-US" dirty="0"/>
              <a:t>Goes back to “Elements of Diversification” slide</a:t>
            </a:r>
          </a:p>
          <a:p>
            <a:r>
              <a:rPr lang="en-US" dirty="0"/>
              <a:t> </a:t>
            </a:r>
          </a:p>
        </p:txBody>
      </p:sp>
      <p:sp>
        <p:nvSpPr>
          <p:cNvPr id="4" name="Slide Number Placeholder 3"/>
          <p:cNvSpPr>
            <a:spLocks noGrp="1"/>
          </p:cNvSpPr>
          <p:nvPr>
            <p:ph type="sldNum" sz="quarter" idx="5"/>
          </p:nvPr>
        </p:nvSpPr>
        <p:spPr/>
        <p:txBody>
          <a:bodyPr/>
          <a:lstStyle/>
          <a:p>
            <a:fld id="{5CB419FD-4E8D-4773-BBA5-F54D67DC743A}" type="slidenum">
              <a:rPr lang="en-US" smtClean="0"/>
              <a:t>18</a:t>
            </a:fld>
            <a:endParaRPr lang="en-US"/>
          </a:p>
        </p:txBody>
      </p:sp>
    </p:spTree>
    <p:extLst>
      <p:ext uri="{BB962C8B-B14F-4D97-AF65-F5344CB8AC3E}">
        <p14:creationId xmlns:p14="http://schemas.microsoft.com/office/powerpoint/2010/main" val="151261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Strategy plus Performance Ranking gives you the When and Where</a:t>
            </a:r>
          </a:p>
          <a:p>
            <a:r>
              <a:rPr lang="en-US" dirty="0"/>
              <a:t>Refer to Weisert Investment Tripod (WIT), Strategy #3 to see the different market phases at </a:t>
            </a:r>
          </a:p>
          <a:p>
            <a:r>
              <a:rPr lang="en-US" dirty="0"/>
              <a:t>http://www.weisertinvestments.com/strategy.html</a:t>
            </a:r>
          </a:p>
          <a:p>
            <a:r>
              <a:rPr lang="en-US" dirty="0"/>
              <a:t> </a:t>
            </a:r>
          </a:p>
        </p:txBody>
      </p:sp>
      <p:sp>
        <p:nvSpPr>
          <p:cNvPr id="4" name="Slide Number Placeholder 3"/>
          <p:cNvSpPr>
            <a:spLocks noGrp="1"/>
          </p:cNvSpPr>
          <p:nvPr>
            <p:ph type="sldNum" sz="quarter" idx="5"/>
          </p:nvPr>
        </p:nvSpPr>
        <p:spPr/>
        <p:txBody>
          <a:bodyPr/>
          <a:lstStyle/>
          <a:p>
            <a:fld id="{5CB419FD-4E8D-4773-BBA5-F54D67DC743A}" type="slidenum">
              <a:rPr lang="en-US" smtClean="0"/>
              <a:t>19</a:t>
            </a:fld>
            <a:endParaRPr lang="en-US"/>
          </a:p>
        </p:txBody>
      </p:sp>
    </p:spTree>
    <p:extLst>
      <p:ext uri="{BB962C8B-B14F-4D97-AF65-F5344CB8AC3E}">
        <p14:creationId xmlns:p14="http://schemas.microsoft.com/office/powerpoint/2010/main" val="124891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these resonate with you?</a:t>
            </a:r>
          </a:p>
          <a:p>
            <a:r>
              <a:rPr lang="en-US" dirty="0"/>
              <a:t>Answers two key questions</a:t>
            </a:r>
          </a:p>
        </p:txBody>
      </p:sp>
      <p:sp>
        <p:nvSpPr>
          <p:cNvPr id="4" name="Slide Number Placeholder 3"/>
          <p:cNvSpPr>
            <a:spLocks noGrp="1"/>
          </p:cNvSpPr>
          <p:nvPr>
            <p:ph type="sldNum" sz="quarter" idx="5"/>
          </p:nvPr>
        </p:nvSpPr>
        <p:spPr/>
        <p:txBody>
          <a:bodyPr/>
          <a:lstStyle/>
          <a:p>
            <a:fld id="{5CB419FD-4E8D-4773-BBA5-F54D67DC743A}" type="slidenum">
              <a:rPr lang="en-US" smtClean="0"/>
              <a:t>2</a:t>
            </a:fld>
            <a:endParaRPr lang="en-US"/>
          </a:p>
        </p:txBody>
      </p:sp>
    </p:spTree>
    <p:extLst>
      <p:ext uri="{BB962C8B-B14F-4D97-AF65-F5344CB8AC3E}">
        <p14:creationId xmlns:p14="http://schemas.microsoft.com/office/powerpoint/2010/main" val="23899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results</a:t>
            </a:r>
          </a:p>
          <a:p>
            <a:r>
              <a:rPr lang="en-US" dirty="0"/>
              <a:t>My TSP plan from 2008 bear market</a:t>
            </a:r>
          </a:p>
          <a:p>
            <a:r>
              <a:rPr lang="en-US" dirty="0"/>
              <a:t>Went to cash and bonds for the majority of year.  Cross Strategy</a:t>
            </a:r>
          </a:p>
          <a:p>
            <a:r>
              <a:rPr lang="en-US" dirty="0"/>
              <a:t>Bond fund did well as interest rates were decreasing.  </a:t>
            </a:r>
          </a:p>
          <a:p>
            <a:r>
              <a:rPr lang="en-US" dirty="0"/>
              <a:t>Bond Performance Ranking (PR) was at top of ladder</a:t>
            </a:r>
          </a:p>
          <a:p>
            <a:r>
              <a:rPr lang="en-US" dirty="0"/>
              <a:t>Equity funds had poor PR’s.</a:t>
            </a:r>
          </a:p>
          <a:p>
            <a:r>
              <a:rPr lang="en-US" dirty="0"/>
              <a:t>Basis for TSP TIPS</a:t>
            </a:r>
          </a:p>
        </p:txBody>
      </p:sp>
      <p:sp>
        <p:nvSpPr>
          <p:cNvPr id="4" name="Slide Number Placeholder 3"/>
          <p:cNvSpPr>
            <a:spLocks noGrp="1"/>
          </p:cNvSpPr>
          <p:nvPr>
            <p:ph type="sldNum" sz="quarter" idx="5"/>
          </p:nvPr>
        </p:nvSpPr>
        <p:spPr/>
        <p:txBody>
          <a:bodyPr/>
          <a:lstStyle/>
          <a:p>
            <a:fld id="{5CB419FD-4E8D-4773-BBA5-F54D67DC743A}" type="slidenum">
              <a:rPr lang="en-US" smtClean="0"/>
              <a:t>20</a:t>
            </a:fld>
            <a:endParaRPr lang="en-US"/>
          </a:p>
        </p:txBody>
      </p:sp>
    </p:spTree>
    <p:extLst>
      <p:ext uri="{BB962C8B-B14F-4D97-AF65-F5344CB8AC3E}">
        <p14:creationId xmlns:p14="http://schemas.microsoft.com/office/powerpoint/2010/main" val="2131576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thing for my ProFunds family of funds accounts </a:t>
            </a:r>
          </a:p>
          <a:p>
            <a:r>
              <a:rPr lang="en-US" dirty="0" err="1"/>
              <a:t>www,profunds.com</a:t>
            </a:r>
            <a:endParaRPr lang="en-US" dirty="0"/>
          </a:p>
          <a:p>
            <a:r>
              <a:rPr lang="en-US" dirty="0"/>
              <a:t>Instead of using cash and bonds, used inverse index funds which go up in bear markets</a:t>
            </a:r>
          </a:p>
          <a:p>
            <a:r>
              <a:rPr lang="en-US" dirty="0"/>
              <a:t>Allows daily reallocations</a:t>
            </a:r>
          </a:p>
          <a:p>
            <a:r>
              <a:rPr lang="en-US" dirty="0"/>
              <a:t>My money is invested the same as my Weisert Investments clients.</a:t>
            </a:r>
          </a:p>
          <a:p>
            <a:r>
              <a:rPr lang="en-US" dirty="0"/>
              <a:t>Basis for ProFunds TIPS which is a subscription service</a:t>
            </a:r>
          </a:p>
          <a:p>
            <a:r>
              <a:rPr lang="en-US" dirty="0"/>
              <a:t>With ProFunds TIPS subscribers make their own reallocations</a:t>
            </a:r>
          </a:p>
          <a:p>
            <a:r>
              <a:rPr lang="en-US" dirty="0"/>
              <a:t>With Weisert Investments we handle the reallocations for our clients</a:t>
            </a:r>
          </a:p>
        </p:txBody>
      </p:sp>
      <p:sp>
        <p:nvSpPr>
          <p:cNvPr id="4" name="Slide Number Placeholder 3"/>
          <p:cNvSpPr>
            <a:spLocks noGrp="1"/>
          </p:cNvSpPr>
          <p:nvPr>
            <p:ph type="sldNum" sz="quarter" idx="5"/>
          </p:nvPr>
        </p:nvSpPr>
        <p:spPr/>
        <p:txBody>
          <a:bodyPr/>
          <a:lstStyle/>
          <a:p>
            <a:fld id="{5CB419FD-4E8D-4773-BBA5-F54D67DC743A}" type="slidenum">
              <a:rPr lang="en-US" smtClean="0"/>
              <a:t>21</a:t>
            </a:fld>
            <a:endParaRPr lang="en-US"/>
          </a:p>
        </p:txBody>
      </p:sp>
    </p:spTree>
    <p:extLst>
      <p:ext uri="{BB962C8B-B14F-4D97-AF65-F5344CB8AC3E}">
        <p14:creationId xmlns:p14="http://schemas.microsoft.com/office/powerpoint/2010/main" val="3647915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did ProFunds in the last COVID Bear market of 2020.</a:t>
            </a:r>
          </a:p>
          <a:p>
            <a:r>
              <a:rPr lang="en-US" dirty="0"/>
              <a:t>Avoided Large Losses.</a:t>
            </a:r>
          </a:p>
          <a:p>
            <a:r>
              <a:rPr lang="en-US" dirty="0"/>
              <a:t>Took emotions out of the equation</a:t>
            </a:r>
          </a:p>
          <a:p>
            <a:endParaRPr lang="en-US" dirty="0"/>
          </a:p>
          <a:p>
            <a:r>
              <a:rPr lang="en-US" dirty="0"/>
              <a:t>CLASSIC TIPS utilizes the ProFunds Classic and INVERSE funds </a:t>
            </a:r>
          </a:p>
          <a:p>
            <a:r>
              <a:rPr lang="en-US" dirty="0"/>
              <a:t>which have a 1:1 correlation with their underlying indices. They are </a:t>
            </a:r>
          </a:p>
          <a:p>
            <a:r>
              <a:rPr lang="en-US" dirty="0"/>
              <a:t>primarily structured around the Morningstar 3 X 3 matrix</a:t>
            </a:r>
          </a:p>
          <a:p>
            <a:endParaRPr lang="en-US" dirty="0"/>
          </a:p>
          <a:p>
            <a:r>
              <a:rPr lang="en-US" dirty="0"/>
              <a:t>ULTRA TIPS utilizes the ULTRA and INVERSE funds which have a </a:t>
            </a:r>
          </a:p>
          <a:p>
            <a:r>
              <a:rPr lang="en-US" dirty="0"/>
              <a:t>2:1 correlation with their underlying indices.</a:t>
            </a:r>
          </a:p>
          <a:p>
            <a:endParaRPr lang="en-US" dirty="0"/>
          </a:p>
          <a:p>
            <a:r>
              <a:rPr lang="en-US" dirty="0"/>
              <a:t>SECTOR TIPS includes all the funds in ULTRA TIPS but also </a:t>
            </a:r>
          </a:p>
          <a:p>
            <a:r>
              <a:rPr lang="en-US" dirty="0"/>
              <a:t>includes the ULTRA SECTOR, INVERSE SECTOR and NON-EQUITY funds</a:t>
            </a:r>
          </a:p>
          <a:p>
            <a:endParaRPr lang="en-US" dirty="0"/>
          </a:p>
        </p:txBody>
      </p:sp>
      <p:sp>
        <p:nvSpPr>
          <p:cNvPr id="4" name="Slide Number Placeholder 3"/>
          <p:cNvSpPr>
            <a:spLocks noGrp="1"/>
          </p:cNvSpPr>
          <p:nvPr>
            <p:ph type="sldNum" sz="quarter" idx="5"/>
          </p:nvPr>
        </p:nvSpPr>
        <p:spPr/>
        <p:txBody>
          <a:bodyPr/>
          <a:lstStyle/>
          <a:p>
            <a:fld id="{5CB419FD-4E8D-4773-BBA5-F54D67DC743A}" type="slidenum">
              <a:rPr lang="en-US" smtClean="0"/>
              <a:t>22</a:t>
            </a:fld>
            <a:endParaRPr lang="en-US"/>
          </a:p>
        </p:txBody>
      </p:sp>
    </p:spTree>
    <p:extLst>
      <p:ext uri="{BB962C8B-B14F-4D97-AF65-F5344CB8AC3E}">
        <p14:creationId xmlns:p14="http://schemas.microsoft.com/office/powerpoint/2010/main" val="3706720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forget about that Buy and Hold Calamity period.</a:t>
            </a:r>
          </a:p>
          <a:p>
            <a:r>
              <a:rPr lang="en-US" dirty="0"/>
              <a:t>Has the Raging Bull market made us complacent?</a:t>
            </a:r>
          </a:p>
          <a:p>
            <a:r>
              <a:rPr lang="en-US" dirty="0"/>
              <a:t>No one can predict the future.</a:t>
            </a:r>
          </a:p>
          <a:p>
            <a:r>
              <a:rPr lang="en-US" dirty="0"/>
              <a:t>Think about your investment strategy</a:t>
            </a:r>
          </a:p>
        </p:txBody>
      </p:sp>
      <p:sp>
        <p:nvSpPr>
          <p:cNvPr id="4" name="Slide Number Placeholder 3"/>
          <p:cNvSpPr>
            <a:spLocks noGrp="1"/>
          </p:cNvSpPr>
          <p:nvPr>
            <p:ph type="sldNum" sz="quarter" idx="5"/>
          </p:nvPr>
        </p:nvSpPr>
        <p:spPr/>
        <p:txBody>
          <a:bodyPr/>
          <a:lstStyle/>
          <a:p>
            <a:fld id="{5CB419FD-4E8D-4773-BBA5-F54D67DC743A}" type="slidenum">
              <a:rPr lang="en-US" smtClean="0"/>
              <a:t>23</a:t>
            </a:fld>
            <a:endParaRPr lang="en-US"/>
          </a:p>
        </p:txBody>
      </p:sp>
    </p:spTree>
    <p:extLst>
      <p:ext uri="{BB962C8B-B14F-4D97-AF65-F5344CB8AC3E}">
        <p14:creationId xmlns:p14="http://schemas.microsoft.com/office/powerpoint/2010/main" val="4265333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some things to remember</a:t>
            </a:r>
          </a:p>
        </p:txBody>
      </p:sp>
      <p:sp>
        <p:nvSpPr>
          <p:cNvPr id="4" name="Slide Number Placeholder 3"/>
          <p:cNvSpPr>
            <a:spLocks noGrp="1"/>
          </p:cNvSpPr>
          <p:nvPr>
            <p:ph type="sldNum" sz="quarter" idx="5"/>
          </p:nvPr>
        </p:nvSpPr>
        <p:spPr/>
        <p:txBody>
          <a:bodyPr/>
          <a:lstStyle/>
          <a:p>
            <a:fld id="{5CB419FD-4E8D-4773-BBA5-F54D67DC743A}" type="slidenum">
              <a:rPr lang="en-US" smtClean="0"/>
              <a:t>24</a:t>
            </a:fld>
            <a:endParaRPr lang="en-US"/>
          </a:p>
        </p:txBody>
      </p:sp>
    </p:spTree>
    <p:extLst>
      <p:ext uri="{BB962C8B-B14F-4D97-AF65-F5344CB8AC3E}">
        <p14:creationId xmlns:p14="http://schemas.microsoft.com/office/powerpoint/2010/main" val="248592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Investing continuum</a:t>
            </a:r>
          </a:p>
        </p:txBody>
      </p:sp>
      <p:sp>
        <p:nvSpPr>
          <p:cNvPr id="4" name="Slide Number Placeholder 3"/>
          <p:cNvSpPr>
            <a:spLocks noGrp="1"/>
          </p:cNvSpPr>
          <p:nvPr>
            <p:ph type="sldNum" sz="quarter" idx="5"/>
          </p:nvPr>
        </p:nvSpPr>
        <p:spPr/>
        <p:txBody>
          <a:bodyPr/>
          <a:lstStyle/>
          <a:p>
            <a:fld id="{5CB419FD-4E8D-4773-BBA5-F54D67DC743A}" type="slidenum">
              <a:rPr lang="en-US" smtClean="0"/>
              <a:t>3</a:t>
            </a:fld>
            <a:endParaRPr lang="en-US"/>
          </a:p>
        </p:txBody>
      </p:sp>
    </p:spTree>
    <p:extLst>
      <p:ext uri="{BB962C8B-B14F-4D97-AF65-F5344CB8AC3E}">
        <p14:creationId xmlns:p14="http://schemas.microsoft.com/office/powerpoint/2010/main" val="366386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major categories with two subcategories</a:t>
            </a:r>
          </a:p>
        </p:txBody>
      </p:sp>
      <p:sp>
        <p:nvSpPr>
          <p:cNvPr id="4" name="Slide Number Placeholder 3"/>
          <p:cNvSpPr>
            <a:spLocks noGrp="1"/>
          </p:cNvSpPr>
          <p:nvPr>
            <p:ph type="sldNum" sz="quarter" idx="5"/>
          </p:nvPr>
        </p:nvSpPr>
        <p:spPr/>
        <p:txBody>
          <a:bodyPr/>
          <a:lstStyle/>
          <a:p>
            <a:fld id="{5CB419FD-4E8D-4773-BBA5-F54D67DC743A}" type="slidenum">
              <a:rPr lang="en-US" smtClean="0"/>
              <a:t>4</a:t>
            </a:fld>
            <a:endParaRPr lang="en-US"/>
          </a:p>
        </p:txBody>
      </p:sp>
    </p:spTree>
    <p:extLst>
      <p:ext uri="{BB962C8B-B14F-4D97-AF65-F5344CB8AC3E}">
        <p14:creationId xmlns:p14="http://schemas.microsoft.com/office/powerpoint/2010/main" val="188115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Explains what the strategy is.</a:t>
            </a:r>
          </a:p>
          <a:p>
            <a:r>
              <a:rPr lang="en-US" dirty="0"/>
              <a:t>Usually rebalanced quarterly (maintain percentage), annually for new target numbers. </a:t>
            </a:r>
          </a:p>
        </p:txBody>
      </p:sp>
      <p:sp>
        <p:nvSpPr>
          <p:cNvPr id="4" name="Slide Number Placeholder 3"/>
          <p:cNvSpPr>
            <a:spLocks noGrp="1"/>
          </p:cNvSpPr>
          <p:nvPr>
            <p:ph type="sldNum" sz="quarter" idx="5"/>
          </p:nvPr>
        </p:nvSpPr>
        <p:spPr/>
        <p:txBody>
          <a:bodyPr/>
          <a:lstStyle/>
          <a:p>
            <a:fld id="{5CB419FD-4E8D-4773-BBA5-F54D67DC743A}" type="slidenum">
              <a:rPr lang="en-US" smtClean="0"/>
              <a:t>5</a:t>
            </a:fld>
            <a:endParaRPr lang="en-US"/>
          </a:p>
        </p:txBody>
      </p:sp>
    </p:spTree>
    <p:extLst>
      <p:ext uri="{BB962C8B-B14F-4D97-AF65-F5344CB8AC3E}">
        <p14:creationId xmlns:p14="http://schemas.microsoft.com/office/powerpoint/2010/main" val="56243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Takeoff on age-based strategy but done within mutual fund automatically.</a:t>
            </a:r>
          </a:p>
          <a:p>
            <a:r>
              <a:rPr lang="en-US" dirty="0"/>
              <a:t>The Lifecycle 2020 fund for people who will retire in 2018 thru 2024.</a:t>
            </a:r>
          </a:p>
          <a:p>
            <a:r>
              <a:rPr lang="en-US" dirty="0"/>
              <a:t>Bottom right: Notice that it did lose money in 2008.</a:t>
            </a:r>
          </a:p>
          <a:p>
            <a:r>
              <a:rPr lang="en-US" dirty="0"/>
              <a:t>That loss displayed on next slide.</a:t>
            </a:r>
          </a:p>
        </p:txBody>
      </p:sp>
      <p:sp>
        <p:nvSpPr>
          <p:cNvPr id="4" name="Slide Number Placeholder 3"/>
          <p:cNvSpPr>
            <a:spLocks noGrp="1"/>
          </p:cNvSpPr>
          <p:nvPr>
            <p:ph type="sldNum" sz="quarter" idx="5"/>
          </p:nvPr>
        </p:nvSpPr>
        <p:spPr/>
        <p:txBody>
          <a:bodyPr/>
          <a:lstStyle/>
          <a:p>
            <a:fld id="{5CB419FD-4E8D-4773-BBA5-F54D67DC743A}" type="slidenum">
              <a:rPr lang="en-US" smtClean="0"/>
              <a:t>6</a:t>
            </a:fld>
            <a:endParaRPr lang="en-US"/>
          </a:p>
        </p:txBody>
      </p:sp>
    </p:spTree>
    <p:extLst>
      <p:ext uri="{BB962C8B-B14F-4D97-AF65-F5344CB8AC3E}">
        <p14:creationId xmlns:p14="http://schemas.microsoft.com/office/powerpoint/2010/main" val="226429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diversification is supposed to mitigate market risk.</a:t>
            </a:r>
          </a:p>
          <a:p>
            <a:r>
              <a:rPr lang="en-US" dirty="0"/>
              <a:t>Table shows best performing sectors (color coded) on an annual basis</a:t>
            </a:r>
          </a:p>
          <a:p>
            <a:r>
              <a:rPr lang="en-US" dirty="0"/>
              <a:t>Having a diverse family of funds and utilizing a ranking structure will keep you in the top performing funds</a:t>
            </a:r>
          </a:p>
          <a:p>
            <a:r>
              <a:rPr lang="en-US" dirty="0"/>
              <a:t>A Diversified portfolio will by name Middle of the road.</a:t>
            </a:r>
          </a:p>
          <a:p>
            <a:r>
              <a:rPr lang="en-US" dirty="0"/>
              <a:t>Google “Elements of Diversification” for more detail</a:t>
            </a:r>
          </a:p>
        </p:txBody>
      </p:sp>
      <p:sp>
        <p:nvSpPr>
          <p:cNvPr id="4" name="Slide Number Placeholder 3"/>
          <p:cNvSpPr>
            <a:spLocks noGrp="1"/>
          </p:cNvSpPr>
          <p:nvPr>
            <p:ph type="sldNum" sz="quarter" idx="5"/>
          </p:nvPr>
        </p:nvSpPr>
        <p:spPr/>
        <p:txBody>
          <a:bodyPr/>
          <a:lstStyle/>
          <a:p>
            <a:fld id="{5CB419FD-4E8D-4773-BBA5-F54D67DC743A}" type="slidenum">
              <a:rPr lang="en-US" smtClean="0"/>
              <a:t>7</a:t>
            </a:fld>
            <a:endParaRPr lang="en-US"/>
          </a:p>
        </p:txBody>
      </p:sp>
    </p:spTree>
    <p:extLst>
      <p:ext uri="{BB962C8B-B14F-4D97-AF65-F5344CB8AC3E}">
        <p14:creationId xmlns:p14="http://schemas.microsoft.com/office/powerpoint/2010/main" val="129491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Analysis Strategy</a:t>
            </a:r>
          </a:p>
          <a:p>
            <a:r>
              <a:rPr lang="en-US" dirty="0"/>
              <a:t>Price is the result of supply and demand.</a:t>
            </a:r>
          </a:p>
          <a:p>
            <a:r>
              <a:rPr lang="en-US" dirty="0"/>
              <a:t>Measurable</a:t>
            </a:r>
          </a:p>
        </p:txBody>
      </p:sp>
      <p:sp>
        <p:nvSpPr>
          <p:cNvPr id="4" name="Slide Number Placeholder 3"/>
          <p:cNvSpPr>
            <a:spLocks noGrp="1"/>
          </p:cNvSpPr>
          <p:nvPr>
            <p:ph type="sldNum" sz="quarter" idx="5"/>
          </p:nvPr>
        </p:nvSpPr>
        <p:spPr/>
        <p:txBody>
          <a:bodyPr/>
          <a:lstStyle/>
          <a:p>
            <a:fld id="{5CB419FD-4E8D-4773-BBA5-F54D67DC743A}" type="slidenum">
              <a:rPr lang="en-US" smtClean="0"/>
              <a:t>8</a:t>
            </a:fld>
            <a:endParaRPr lang="en-US"/>
          </a:p>
        </p:txBody>
      </p:sp>
    </p:spTree>
    <p:extLst>
      <p:ext uri="{BB962C8B-B14F-4D97-AF65-F5344CB8AC3E}">
        <p14:creationId xmlns:p14="http://schemas.microsoft.com/office/powerpoint/2010/main" val="112560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Bear Markets usually occur once a decade.</a:t>
            </a:r>
          </a:p>
          <a:p>
            <a:r>
              <a:rPr lang="en-US" dirty="0"/>
              <a:t>Usually painful not just because of loss, but emotionally due to duration and time to breakeven</a:t>
            </a:r>
          </a:p>
          <a:p>
            <a:r>
              <a:rPr lang="en-US" dirty="0"/>
              <a:t>COVID Bear market was much different than previous bear markets as it was only seven months</a:t>
            </a:r>
          </a:p>
        </p:txBody>
      </p:sp>
      <p:sp>
        <p:nvSpPr>
          <p:cNvPr id="4" name="Slide Number Placeholder 3"/>
          <p:cNvSpPr>
            <a:spLocks noGrp="1"/>
          </p:cNvSpPr>
          <p:nvPr>
            <p:ph type="sldNum" sz="quarter" idx="5"/>
          </p:nvPr>
        </p:nvSpPr>
        <p:spPr/>
        <p:txBody>
          <a:bodyPr/>
          <a:lstStyle/>
          <a:p>
            <a:fld id="{5CB419FD-4E8D-4773-BBA5-F54D67DC743A}" type="slidenum">
              <a:rPr lang="en-US" smtClean="0"/>
              <a:t>9</a:t>
            </a:fld>
            <a:endParaRPr lang="en-US"/>
          </a:p>
        </p:txBody>
      </p:sp>
    </p:spTree>
    <p:extLst>
      <p:ext uri="{BB962C8B-B14F-4D97-AF65-F5344CB8AC3E}">
        <p14:creationId xmlns:p14="http://schemas.microsoft.com/office/powerpoint/2010/main" val="259473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20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40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83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D90328-321D-4982-9AE2-60CFC70D8FE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AC33-956F-4411-ACC0-C31950315843}" type="slidenum">
              <a:rPr lang="en-US" smtClean="0"/>
              <a:t>‹#›</a:t>
            </a:fld>
            <a:endParaRPr lang="en-US"/>
          </a:p>
        </p:txBody>
      </p:sp>
    </p:spTree>
    <p:extLst>
      <p:ext uri="{BB962C8B-B14F-4D97-AF65-F5344CB8AC3E}">
        <p14:creationId xmlns:p14="http://schemas.microsoft.com/office/powerpoint/2010/main" val="185024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90328-321D-4982-9AE2-60CFC70D8FE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AC33-956F-4411-ACC0-C31950315843}" type="slidenum">
              <a:rPr lang="en-US" smtClean="0"/>
              <a:t>‹#›</a:t>
            </a:fld>
            <a:endParaRPr lang="en-US"/>
          </a:p>
        </p:txBody>
      </p:sp>
    </p:spTree>
    <p:extLst>
      <p:ext uri="{BB962C8B-B14F-4D97-AF65-F5344CB8AC3E}">
        <p14:creationId xmlns:p14="http://schemas.microsoft.com/office/powerpoint/2010/main" val="2900587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D90328-321D-4982-9AE2-60CFC70D8FE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AC33-956F-4411-ACC0-C31950315843}" type="slidenum">
              <a:rPr lang="en-US" smtClean="0"/>
              <a:t>‹#›</a:t>
            </a:fld>
            <a:endParaRPr lang="en-US"/>
          </a:p>
        </p:txBody>
      </p:sp>
    </p:spTree>
    <p:extLst>
      <p:ext uri="{BB962C8B-B14F-4D97-AF65-F5344CB8AC3E}">
        <p14:creationId xmlns:p14="http://schemas.microsoft.com/office/powerpoint/2010/main" val="231677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D90328-321D-4982-9AE2-60CFC70D8FE7}"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AC33-956F-4411-ACC0-C31950315843}" type="slidenum">
              <a:rPr lang="en-US" smtClean="0"/>
              <a:t>‹#›</a:t>
            </a:fld>
            <a:endParaRPr lang="en-US"/>
          </a:p>
        </p:txBody>
      </p:sp>
    </p:spTree>
    <p:extLst>
      <p:ext uri="{BB962C8B-B14F-4D97-AF65-F5344CB8AC3E}">
        <p14:creationId xmlns:p14="http://schemas.microsoft.com/office/powerpoint/2010/main" val="201930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D90328-321D-4982-9AE2-60CFC70D8FE7}" type="datetimeFigureOut">
              <a:rPr lang="en-US" smtClean="0"/>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EAC33-956F-4411-ACC0-C31950315843}" type="slidenum">
              <a:rPr lang="en-US" smtClean="0"/>
              <a:t>‹#›</a:t>
            </a:fld>
            <a:endParaRPr lang="en-US"/>
          </a:p>
        </p:txBody>
      </p:sp>
    </p:spTree>
    <p:extLst>
      <p:ext uri="{BB962C8B-B14F-4D97-AF65-F5344CB8AC3E}">
        <p14:creationId xmlns:p14="http://schemas.microsoft.com/office/powerpoint/2010/main" val="1250319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D90328-321D-4982-9AE2-60CFC70D8FE7}" type="datetimeFigureOut">
              <a:rPr lang="en-US" smtClean="0"/>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EAC33-956F-4411-ACC0-C31950315843}" type="slidenum">
              <a:rPr lang="en-US" smtClean="0"/>
              <a:t>‹#›</a:t>
            </a:fld>
            <a:endParaRPr lang="en-US"/>
          </a:p>
        </p:txBody>
      </p:sp>
    </p:spTree>
    <p:extLst>
      <p:ext uri="{BB962C8B-B14F-4D97-AF65-F5344CB8AC3E}">
        <p14:creationId xmlns:p14="http://schemas.microsoft.com/office/powerpoint/2010/main" val="3537177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90328-321D-4982-9AE2-60CFC70D8FE7}" type="datetimeFigureOut">
              <a:rPr lang="en-US" smtClean="0"/>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EAC33-956F-4411-ACC0-C31950315843}" type="slidenum">
              <a:rPr lang="en-US" smtClean="0"/>
              <a:t>‹#›</a:t>
            </a:fld>
            <a:endParaRPr lang="en-US"/>
          </a:p>
        </p:txBody>
      </p:sp>
    </p:spTree>
    <p:extLst>
      <p:ext uri="{BB962C8B-B14F-4D97-AF65-F5344CB8AC3E}">
        <p14:creationId xmlns:p14="http://schemas.microsoft.com/office/powerpoint/2010/main" val="878360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D90328-321D-4982-9AE2-60CFC70D8FE7}"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AC33-956F-4411-ACC0-C31950315843}" type="slidenum">
              <a:rPr lang="en-US" smtClean="0"/>
              <a:t>‹#›</a:t>
            </a:fld>
            <a:endParaRPr lang="en-US"/>
          </a:p>
        </p:txBody>
      </p:sp>
    </p:spTree>
    <p:extLst>
      <p:ext uri="{BB962C8B-B14F-4D97-AF65-F5344CB8AC3E}">
        <p14:creationId xmlns:p14="http://schemas.microsoft.com/office/powerpoint/2010/main" val="214050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896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D90328-321D-4982-9AE2-60CFC70D8FE7}"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AC33-956F-4411-ACC0-C31950315843}" type="slidenum">
              <a:rPr lang="en-US" smtClean="0"/>
              <a:t>‹#›</a:t>
            </a:fld>
            <a:endParaRPr lang="en-US"/>
          </a:p>
        </p:txBody>
      </p:sp>
    </p:spTree>
    <p:extLst>
      <p:ext uri="{BB962C8B-B14F-4D97-AF65-F5344CB8AC3E}">
        <p14:creationId xmlns:p14="http://schemas.microsoft.com/office/powerpoint/2010/main" val="3894363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90328-321D-4982-9AE2-60CFC70D8FE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AC33-956F-4411-ACC0-C31950315843}" type="slidenum">
              <a:rPr lang="en-US" smtClean="0"/>
              <a:t>‹#›</a:t>
            </a:fld>
            <a:endParaRPr lang="en-US"/>
          </a:p>
        </p:txBody>
      </p:sp>
    </p:spTree>
    <p:extLst>
      <p:ext uri="{BB962C8B-B14F-4D97-AF65-F5344CB8AC3E}">
        <p14:creationId xmlns:p14="http://schemas.microsoft.com/office/powerpoint/2010/main" val="260444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D90328-321D-4982-9AE2-60CFC70D8FE7}"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AC33-956F-4411-ACC0-C31950315843}" type="slidenum">
              <a:rPr lang="en-US" smtClean="0"/>
              <a:t>‹#›</a:t>
            </a:fld>
            <a:endParaRPr lang="en-US"/>
          </a:p>
        </p:txBody>
      </p:sp>
    </p:spTree>
    <p:extLst>
      <p:ext uri="{BB962C8B-B14F-4D97-AF65-F5344CB8AC3E}">
        <p14:creationId xmlns:p14="http://schemas.microsoft.com/office/powerpoint/2010/main" val="183648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73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04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49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14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22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253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0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0000">
              <a:schemeClr val="accent6">
                <a:lumMod val="60000"/>
                <a:lumOff val="40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90328-321D-4982-9AE2-60CFC70D8FE7}" type="datetimeFigureOut">
              <a:rPr lang="en-US" smtClean="0">
                <a:solidFill>
                  <a:prstClr val="black">
                    <a:tint val="75000"/>
                  </a:prstClr>
                </a:solidFill>
              </a:rPr>
              <a:pPr/>
              <a:t>11/11/2021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EAC33-956F-4411-ACC0-C31950315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8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0000">
              <a:schemeClr val="accent6">
                <a:lumMod val="60000"/>
                <a:lumOff val="40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90328-321D-4982-9AE2-60CFC70D8FE7}" type="datetimeFigureOut">
              <a:rPr lang="en-US" smtClean="0"/>
              <a:t>11/11/2021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EAC33-956F-4411-ACC0-C31950315843}" type="slidenum">
              <a:rPr lang="en-US" smtClean="0"/>
              <a:t>‹#›</a:t>
            </a:fld>
            <a:endParaRPr lang="en-US"/>
          </a:p>
        </p:txBody>
      </p:sp>
    </p:spTree>
    <p:extLst>
      <p:ext uri="{BB962C8B-B14F-4D97-AF65-F5344CB8AC3E}">
        <p14:creationId xmlns:p14="http://schemas.microsoft.com/office/powerpoint/2010/main" val="9500186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1.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jpg"/><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hemeOverride" Target="../theme/themeOverride4.xml"/><Relationship Id="rId5" Type="http://schemas.openxmlformats.org/officeDocument/2006/relationships/image" Target="../media/image1.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hemeOverride" Target="../theme/themeOverride5.xml"/><Relationship Id="rId5" Type="http://schemas.openxmlformats.org/officeDocument/2006/relationships/image" Target="../media/image19.png"/><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1.emf"/><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hemeOverride" Target="../theme/themeOverride6.xml"/><Relationship Id="rId5" Type="http://schemas.openxmlformats.org/officeDocument/2006/relationships/image" Target="../media/image27.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hemeOverride" Target="../theme/themeOverride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663" y="382819"/>
            <a:ext cx="4433981" cy="3134852"/>
          </a:xfrm>
        </p:spPr>
        <p:txBody>
          <a:bodyPr>
            <a:normAutofit fontScale="90000"/>
          </a:bodyPr>
          <a:lstStyle/>
          <a:p>
            <a:pPr algn="l"/>
            <a:r>
              <a:rPr lang="en-US" b="1" dirty="0"/>
              <a:t>Trending Investment Portfolio Strategies</a:t>
            </a:r>
          </a:p>
        </p:txBody>
      </p:sp>
      <p:sp>
        <p:nvSpPr>
          <p:cNvPr id="3" name="Subtitle 2"/>
          <p:cNvSpPr>
            <a:spLocks noGrp="1"/>
          </p:cNvSpPr>
          <p:nvPr>
            <p:ph type="subTitle" idx="1"/>
          </p:nvPr>
        </p:nvSpPr>
        <p:spPr>
          <a:xfrm>
            <a:off x="546108" y="3913500"/>
            <a:ext cx="4655784" cy="1525209"/>
          </a:xfrm>
        </p:spPr>
        <p:txBody>
          <a:bodyPr>
            <a:noAutofit/>
          </a:bodyPr>
          <a:lstStyle/>
          <a:p>
            <a:r>
              <a:rPr lang="en-US" b="1" dirty="0"/>
              <a:t>Roy E. Weisert, PhD, CFP</a:t>
            </a:r>
          </a:p>
          <a:p>
            <a:r>
              <a:rPr lang="en-US" b="1" dirty="0"/>
              <a:t>Maegan Cahoon</a:t>
            </a:r>
          </a:p>
          <a:p>
            <a:r>
              <a:rPr lang="en-US" b="1" dirty="0"/>
              <a:t>Weisert Investment Services, Inc.</a:t>
            </a:r>
          </a:p>
          <a:p>
            <a:r>
              <a:rPr lang="en-US" b="1" dirty="0"/>
              <a:t>weisertinvestments.com</a:t>
            </a:r>
          </a:p>
          <a:p>
            <a:r>
              <a:rPr lang="en-US" b="1" dirty="0"/>
              <a:t>757-636-0632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644" y="294483"/>
            <a:ext cx="6603165" cy="3919708"/>
          </a:xfrm>
          <a:prstGeom prst="rect">
            <a:avLst/>
          </a:prstGeom>
        </p:spPr>
      </p:pic>
      <p:pic>
        <p:nvPicPr>
          <p:cNvPr id="6" name="Picture 5">
            <a:extLst>
              <a:ext uri="{FF2B5EF4-FFF2-40B4-BE49-F238E27FC236}">
                <a16:creationId xmlns:a16="http://schemas.microsoft.com/office/drawing/2014/main" id="{7F9FCCB6-92F1-442C-B906-F63856EC698E}"/>
              </a:ext>
            </a:extLst>
          </p:cNvPr>
          <p:cNvPicPr>
            <a:picLocks noChangeAspect="1"/>
          </p:cNvPicPr>
          <p:nvPr/>
        </p:nvPicPr>
        <p:blipFill>
          <a:blip r:embed="rId4"/>
          <a:stretch>
            <a:fillRect/>
          </a:stretch>
        </p:blipFill>
        <p:spPr>
          <a:xfrm>
            <a:off x="5446643" y="4214191"/>
            <a:ext cx="3349343" cy="1762539"/>
          </a:xfrm>
          <a:prstGeom prst="rect">
            <a:avLst/>
          </a:prstGeom>
        </p:spPr>
      </p:pic>
      <p:pic>
        <p:nvPicPr>
          <p:cNvPr id="5" name="Picture 4">
            <a:extLst>
              <a:ext uri="{FF2B5EF4-FFF2-40B4-BE49-F238E27FC236}">
                <a16:creationId xmlns:a16="http://schemas.microsoft.com/office/drawing/2014/main" id="{2B2A0BF9-253E-499E-9183-1DD08BF5EBE4}"/>
              </a:ext>
            </a:extLst>
          </p:cNvPr>
          <p:cNvPicPr>
            <a:picLocks noChangeAspect="1"/>
          </p:cNvPicPr>
          <p:nvPr/>
        </p:nvPicPr>
        <p:blipFill>
          <a:blip r:embed="rId5"/>
          <a:stretch>
            <a:fillRect/>
          </a:stretch>
        </p:blipFill>
        <p:spPr>
          <a:xfrm>
            <a:off x="8795986" y="4214191"/>
            <a:ext cx="3253823" cy="1762539"/>
          </a:xfrm>
          <a:prstGeom prst="rect">
            <a:avLst/>
          </a:prstGeom>
        </p:spPr>
      </p:pic>
      <p:sp>
        <p:nvSpPr>
          <p:cNvPr id="7" name="TextBox 6">
            <a:extLst>
              <a:ext uri="{FF2B5EF4-FFF2-40B4-BE49-F238E27FC236}">
                <a16:creationId xmlns:a16="http://schemas.microsoft.com/office/drawing/2014/main" id="{8998D803-1723-4D99-A468-77FD0346E9F0}"/>
              </a:ext>
            </a:extLst>
          </p:cNvPr>
          <p:cNvSpPr txBox="1"/>
          <p:nvPr/>
        </p:nvSpPr>
        <p:spPr>
          <a:xfrm>
            <a:off x="5300870" y="6321287"/>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A8BCF30B-A62C-4C9B-834C-7122CC4C8B34}"/>
              </a:ext>
            </a:extLst>
          </p:cNvPr>
          <p:cNvSpPr txBox="1"/>
          <p:nvPr/>
        </p:nvSpPr>
        <p:spPr>
          <a:xfrm>
            <a:off x="5446643" y="6022339"/>
            <a:ext cx="3349343" cy="461665"/>
          </a:xfrm>
          <a:prstGeom prst="rect">
            <a:avLst/>
          </a:prstGeom>
          <a:noFill/>
        </p:spPr>
        <p:txBody>
          <a:bodyPr wrap="square" rtlCol="0">
            <a:spAutoFit/>
          </a:bodyPr>
          <a:lstStyle/>
          <a:p>
            <a:pPr algn="ctr"/>
            <a:r>
              <a:rPr lang="en-US" sz="2400" b="1" dirty="0"/>
              <a:t>tsptips.com</a:t>
            </a:r>
          </a:p>
        </p:txBody>
      </p:sp>
      <p:sp>
        <p:nvSpPr>
          <p:cNvPr id="9" name="TextBox 8">
            <a:extLst>
              <a:ext uri="{FF2B5EF4-FFF2-40B4-BE49-F238E27FC236}">
                <a16:creationId xmlns:a16="http://schemas.microsoft.com/office/drawing/2014/main" id="{5D8059BF-5A65-41C1-A43D-0823245CFE09}"/>
              </a:ext>
            </a:extLst>
          </p:cNvPr>
          <p:cNvSpPr txBox="1"/>
          <p:nvPr/>
        </p:nvSpPr>
        <p:spPr>
          <a:xfrm>
            <a:off x="8795986" y="6015712"/>
            <a:ext cx="3349343" cy="461665"/>
          </a:xfrm>
          <a:prstGeom prst="rect">
            <a:avLst/>
          </a:prstGeom>
          <a:noFill/>
        </p:spPr>
        <p:txBody>
          <a:bodyPr wrap="square" rtlCol="0">
            <a:spAutoFit/>
          </a:bodyPr>
          <a:lstStyle/>
          <a:p>
            <a:pPr algn="ctr"/>
            <a:r>
              <a:rPr lang="en-US" sz="2400" b="1" dirty="0" err="1"/>
              <a:t>profunds.tips</a:t>
            </a:r>
            <a:endParaRPr lang="en-US" sz="2400" b="1" dirty="0"/>
          </a:p>
        </p:txBody>
      </p:sp>
    </p:spTree>
    <p:extLst>
      <p:ext uri="{BB962C8B-B14F-4D97-AF65-F5344CB8AC3E}">
        <p14:creationId xmlns:p14="http://schemas.microsoft.com/office/powerpoint/2010/main" val="1862572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8385"/>
            <a:ext cx="10515600" cy="1325563"/>
          </a:xfrm>
        </p:spPr>
        <p:txBody>
          <a:bodyPr/>
          <a:lstStyle/>
          <a:p>
            <a:r>
              <a:rPr lang="en-US" b="1" dirty="0"/>
              <a:t>Avoid Large Losses</a:t>
            </a:r>
          </a:p>
        </p:txBody>
      </p:sp>
      <p:sp>
        <p:nvSpPr>
          <p:cNvPr id="3" name="Content Placeholder 2"/>
          <p:cNvSpPr>
            <a:spLocks noGrp="1"/>
          </p:cNvSpPr>
          <p:nvPr>
            <p:ph idx="1"/>
          </p:nvPr>
        </p:nvSpPr>
        <p:spPr>
          <a:xfrm>
            <a:off x="1295400" y="1204610"/>
            <a:ext cx="10515600" cy="4351338"/>
          </a:xfrm>
        </p:spPr>
        <p:txBody>
          <a:bodyPr>
            <a:normAutofit/>
          </a:bodyPr>
          <a:lstStyle/>
          <a:p>
            <a:r>
              <a:rPr lang="en-US" dirty="0"/>
              <a:t>Percentage Loss to Breakeven</a:t>
            </a:r>
          </a:p>
          <a:p>
            <a:pPr marL="0" indent="0">
              <a:buNone/>
            </a:pPr>
            <a:r>
              <a:rPr lang="en-US" dirty="0"/>
              <a:t>		</a:t>
            </a:r>
            <a:r>
              <a:rPr lang="en-US" u="sng" dirty="0"/>
              <a:t>Loss</a:t>
            </a:r>
            <a:r>
              <a:rPr lang="en-US" dirty="0"/>
              <a:t>			</a:t>
            </a:r>
            <a:r>
              <a:rPr lang="en-US" u="sng" dirty="0"/>
              <a:t>Breakeven</a:t>
            </a:r>
            <a:endParaRPr lang="en-US" dirty="0"/>
          </a:p>
          <a:p>
            <a:pPr marL="0" indent="0">
              <a:buNone/>
            </a:pPr>
            <a:r>
              <a:rPr lang="en-US" dirty="0"/>
              <a:t>		-5%			5.26%</a:t>
            </a:r>
          </a:p>
          <a:p>
            <a:pPr marL="0" indent="0">
              <a:buNone/>
            </a:pPr>
            <a:r>
              <a:rPr lang="en-US" dirty="0"/>
              <a:t>		-10%			11.1%</a:t>
            </a:r>
          </a:p>
          <a:p>
            <a:pPr marL="0" indent="0">
              <a:buNone/>
            </a:pPr>
            <a:r>
              <a:rPr lang="en-US" dirty="0"/>
              <a:t>		-25%			33.3%</a:t>
            </a:r>
          </a:p>
          <a:p>
            <a:pPr marL="0" indent="0">
              <a:buNone/>
            </a:pPr>
            <a:r>
              <a:rPr lang="en-US" dirty="0"/>
              <a:t>		-33%			50.0%</a:t>
            </a:r>
          </a:p>
          <a:p>
            <a:pPr marL="0" indent="0">
              <a:buNone/>
            </a:pPr>
            <a:r>
              <a:rPr lang="en-US" dirty="0"/>
              <a:t>		-40%			60.0%</a:t>
            </a:r>
          </a:p>
          <a:p>
            <a:pPr marL="0" indent="0">
              <a:buNone/>
            </a:pPr>
            <a:r>
              <a:rPr lang="en-US" dirty="0"/>
              <a:t>		-50%			100.0%	</a:t>
            </a:r>
          </a:p>
          <a:p>
            <a:pPr marL="0" indent="0">
              <a:buNone/>
            </a:pPr>
            <a:endParaRPr lang="en-US" dirty="0"/>
          </a:p>
        </p:txBody>
      </p:sp>
      <p:sp>
        <p:nvSpPr>
          <p:cNvPr id="4" name="TextBox 3"/>
          <p:cNvSpPr txBox="1"/>
          <p:nvPr/>
        </p:nvSpPr>
        <p:spPr>
          <a:xfrm>
            <a:off x="381000" y="5336609"/>
            <a:ext cx="10972800" cy="1200329"/>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“True or False”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I’ve made 100 % on my investments and lost 50% this past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s</a:t>
            </a:r>
            <a:r>
              <a:rPr kumimoji="0" lang="en-US" sz="2400" b="1" i="0" u="none" strike="noStrike" kern="1200" cap="none" spc="0" normalizeH="0" baseline="0" noProof="0" dirty="0">
                <a:ln>
                  <a:noFill/>
                </a:ln>
                <a:solidFill>
                  <a:prstClr val="white"/>
                </a:solidFill>
                <a:effectLst/>
                <a:uLnTx/>
                <a:uFillTx/>
                <a:latin typeface="Calibri"/>
                <a:ea typeface="+mn-ea"/>
                <a:cs typeface="+mn-cs"/>
              </a:rPr>
              <a:t>o I’m still ahead by 50%?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7087" y="147268"/>
            <a:ext cx="1927538" cy="1445654"/>
          </a:xfrm>
          <a:prstGeom prst="rect">
            <a:avLst/>
          </a:prstGeom>
        </p:spPr>
      </p:pic>
      <p:sp>
        <p:nvSpPr>
          <p:cNvPr id="6" name="TextBox 5">
            <a:extLst>
              <a:ext uri="{FF2B5EF4-FFF2-40B4-BE49-F238E27FC236}">
                <a16:creationId xmlns:a16="http://schemas.microsoft.com/office/drawing/2014/main" id="{415A211D-EC8C-4892-BD2C-072B908AB14A}"/>
              </a:ext>
            </a:extLst>
          </p:cNvPr>
          <p:cNvSpPr txBox="1"/>
          <p:nvPr/>
        </p:nvSpPr>
        <p:spPr>
          <a:xfrm>
            <a:off x="3809999" y="6582474"/>
            <a:ext cx="4226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Past Performance is No Guarantee of Future Performance </a:t>
            </a:r>
          </a:p>
        </p:txBody>
      </p:sp>
    </p:spTree>
    <p:extLst>
      <p:ext uri="{BB962C8B-B14F-4D97-AF65-F5344CB8AC3E}">
        <p14:creationId xmlns:p14="http://schemas.microsoft.com/office/powerpoint/2010/main" val="10136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137531" y="114300"/>
            <a:ext cx="1926503" cy="1444877"/>
          </a:xfrm>
          <a:prstGeom prst="rect">
            <a:avLst/>
          </a:prstGeom>
        </p:spPr>
      </p:pic>
      <p:sp>
        <p:nvSpPr>
          <p:cNvPr id="2" name="Title 1"/>
          <p:cNvSpPr>
            <a:spLocks noGrp="1"/>
          </p:cNvSpPr>
          <p:nvPr>
            <p:ph type="title"/>
          </p:nvPr>
        </p:nvSpPr>
        <p:spPr/>
        <p:txBody>
          <a:bodyPr/>
          <a:lstStyle/>
          <a:p>
            <a:r>
              <a:rPr lang="en-US" b="1" dirty="0"/>
              <a:t>Portfolio Volatility</a:t>
            </a:r>
          </a:p>
        </p:txBody>
      </p:sp>
      <p:sp>
        <p:nvSpPr>
          <p:cNvPr id="5" name="TextBox 4">
            <a:extLst>
              <a:ext uri="{FF2B5EF4-FFF2-40B4-BE49-F238E27FC236}">
                <a16:creationId xmlns:a16="http://schemas.microsoft.com/office/drawing/2014/main" id="{655E178A-302D-4777-8DFB-F087B1622617}"/>
              </a:ext>
            </a:extLst>
          </p:cNvPr>
          <p:cNvSpPr txBox="1"/>
          <p:nvPr/>
        </p:nvSpPr>
        <p:spPr>
          <a:xfrm>
            <a:off x="3809999" y="6582474"/>
            <a:ext cx="4226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Past Performance is No Guarantee of Future Performance </a:t>
            </a:r>
          </a:p>
        </p:txBody>
      </p:sp>
      <p:sp>
        <p:nvSpPr>
          <p:cNvPr id="7" name="Content Placeholder 2"/>
          <p:cNvSpPr txBox="1">
            <a:spLocks/>
          </p:cNvSpPr>
          <p:nvPr/>
        </p:nvSpPr>
        <p:spPr>
          <a:xfrm>
            <a:off x="225537" y="1941513"/>
            <a:ext cx="2331427" cy="2935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67B4"/>
                </a:solidFill>
                <a:effectLst/>
                <a:uLnTx/>
                <a:uFillTx/>
                <a:latin typeface="Calibri"/>
                <a:ea typeface="+mn-ea"/>
                <a:cs typeface="+mn-cs"/>
              </a:rPr>
              <a:t>Portfolio 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67B4"/>
                </a:solidFill>
                <a:effectLst/>
                <a:uLnTx/>
                <a:uFillTx/>
                <a:latin typeface="Calibri"/>
                <a:ea typeface="+mn-ea"/>
                <a:cs typeface="+mn-cs"/>
              </a:rPr>
              <a:t>Year 1: </a:t>
            </a:r>
            <a:r>
              <a:rPr lang="en-US" dirty="0">
                <a:solidFill>
                  <a:srgbClr val="0067B4"/>
                </a:solidFill>
                <a:latin typeface="Calibri"/>
              </a:rPr>
              <a:t>7</a:t>
            </a:r>
            <a:r>
              <a:rPr kumimoji="0" lang="en-US" sz="2400" b="0" i="0" u="none" strike="noStrike" kern="1200" cap="none" spc="0" normalizeH="0" baseline="0" noProof="0" dirty="0">
                <a:ln>
                  <a:noFill/>
                </a:ln>
                <a:solidFill>
                  <a:srgbClr val="0067B4"/>
                </a:solidFill>
                <a:effectLst/>
                <a:uLnTx/>
                <a:uFillTx/>
                <a:latin typeface="Calibri"/>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67B4"/>
                </a:solidFill>
                <a:effectLst/>
                <a:uLnTx/>
                <a:uFillTx/>
                <a:latin typeface="Calibri"/>
                <a:ea typeface="+mn-ea"/>
                <a:cs typeface="+mn-cs"/>
              </a:rPr>
              <a:t>Year 2: </a:t>
            </a:r>
            <a:r>
              <a:rPr lang="en-US" dirty="0">
                <a:solidFill>
                  <a:srgbClr val="0067B4"/>
                </a:solidFill>
                <a:latin typeface="Calibri"/>
              </a:rPr>
              <a:t>7</a:t>
            </a:r>
            <a:r>
              <a:rPr kumimoji="0" lang="en-US" sz="2400" b="0" i="0" u="none" strike="noStrike" kern="1200" cap="none" spc="0" normalizeH="0" baseline="0" noProof="0" dirty="0">
                <a:ln>
                  <a:noFill/>
                </a:ln>
                <a:solidFill>
                  <a:srgbClr val="0067B4"/>
                </a:solidFill>
                <a:effectLst/>
                <a:uLnTx/>
                <a:uFillTx/>
                <a:latin typeface="Calibri"/>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67B4"/>
                </a:solidFill>
                <a:effectLst/>
                <a:uLnTx/>
                <a:uFillTx/>
                <a:latin typeface="Calibri"/>
                <a:ea typeface="+mn-ea"/>
                <a:cs typeface="+mn-cs"/>
              </a:rPr>
              <a:t>Year 3: </a:t>
            </a:r>
            <a:r>
              <a:rPr lang="en-US" dirty="0">
                <a:solidFill>
                  <a:srgbClr val="0067B4"/>
                </a:solidFill>
                <a:latin typeface="Calibri"/>
              </a:rPr>
              <a:t>7</a:t>
            </a:r>
            <a:r>
              <a:rPr kumimoji="0" lang="en-US" sz="2400" b="0" i="0" u="none" strike="noStrike" kern="1200" cap="none" spc="0" normalizeH="0" baseline="0" noProof="0" dirty="0">
                <a:ln>
                  <a:noFill/>
                </a:ln>
                <a:solidFill>
                  <a:srgbClr val="0067B4"/>
                </a:solidFill>
                <a:effectLst/>
                <a:uLnTx/>
                <a:uFillTx/>
                <a:latin typeface="Calibri"/>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67B4"/>
                </a:solidFill>
                <a:effectLst/>
                <a:uLnTx/>
                <a:uFillTx/>
                <a:latin typeface="Calibri"/>
                <a:ea typeface="+mn-ea"/>
                <a:cs typeface="+mn-cs"/>
              </a:rPr>
              <a:t>Year 4: </a:t>
            </a:r>
            <a:r>
              <a:rPr lang="en-US" dirty="0">
                <a:solidFill>
                  <a:srgbClr val="0067B4"/>
                </a:solidFill>
                <a:latin typeface="Calibri"/>
              </a:rPr>
              <a:t>7</a:t>
            </a:r>
            <a:r>
              <a:rPr kumimoji="0" lang="en-US" sz="2400" b="0" i="0" u="none" strike="noStrike" kern="1200" cap="none" spc="0" normalizeH="0" baseline="0" noProof="0" dirty="0">
                <a:ln>
                  <a:noFill/>
                </a:ln>
                <a:solidFill>
                  <a:srgbClr val="0067B4"/>
                </a:solidFill>
                <a:effectLst/>
                <a:uLnTx/>
                <a:uFillTx/>
                <a:latin typeface="Calibri"/>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Content Placeholder 2"/>
          <p:cNvSpPr txBox="1">
            <a:spLocks/>
          </p:cNvSpPr>
          <p:nvPr/>
        </p:nvSpPr>
        <p:spPr>
          <a:xfrm>
            <a:off x="9476509" y="1941513"/>
            <a:ext cx="2505940" cy="2935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993300"/>
                </a:solidFill>
                <a:effectLst/>
                <a:uLnTx/>
                <a:uFillTx/>
                <a:latin typeface="Calibri"/>
                <a:ea typeface="+mn-ea"/>
                <a:cs typeface="+mn-cs"/>
              </a:rPr>
              <a:t>Portfolio B</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93300"/>
                </a:solidFill>
                <a:effectLst/>
                <a:uLnTx/>
                <a:uFillTx/>
                <a:latin typeface="Calibri"/>
                <a:ea typeface="+mn-ea"/>
                <a:cs typeface="+mn-cs"/>
              </a:rPr>
              <a:t>Year 1: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93300"/>
                </a:solidFill>
                <a:effectLst/>
                <a:uLnTx/>
                <a:uFillTx/>
                <a:latin typeface="Calibri"/>
                <a:ea typeface="+mn-ea"/>
                <a:cs typeface="+mn-cs"/>
              </a:rPr>
              <a:t>Year 2: -30%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93300"/>
                </a:solidFill>
                <a:effectLst/>
                <a:uLnTx/>
                <a:uFillTx/>
                <a:latin typeface="Calibri"/>
                <a:ea typeface="+mn-ea"/>
                <a:cs typeface="+mn-cs"/>
              </a:rPr>
              <a:t>Year 3: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993300"/>
                </a:solidFill>
                <a:effectLst/>
                <a:uLnTx/>
                <a:uFillTx/>
                <a:latin typeface="Calibri"/>
                <a:ea typeface="+mn-ea"/>
                <a:cs typeface="+mn-cs"/>
              </a:rPr>
              <a:t>Year 4: 30%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3867646" y="5794268"/>
            <a:ext cx="4111136" cy="461665"/>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Turtle Versus The Hare </a:t>
            </a:r>
          </a:p>
        </p:txBody>
      </p:sp>
      <p:pic>
        <p:nvPicPr>
          <p:cNvPr id="8" name="Picture 7">
            <a:extLst>
              <a:ext uri="{FF2B5EF4-FFF2-40B4-BE49-F238E27FC236}">
                <a16:creationId xmlns:a16="http://schemas.microsoft.com/office/drawing/2014/main" id="{6E729FBC-E261-4761-A1C7-F5CE7C0402D9}"/>
              </a:ext>
            </a:extLst>
          </p:cNvPr>
          <p:cNvPicPr>
            <a:picLocks noChangeAspect="1"/>
          </p:cNvPicPr>
          <p:nvPr/>
        </p:nvPicPr>
        <p:blipFill>
          <a:blip r:embed="rId4"/>
          <a:stretch>
            <a:fillRect/>
          </a:stretch>
        </p:blipFill>
        <p:spPr>
          <a:xfrm>
            <a:off x="2731477" y="1690688"/>
            <a:ext cx="6745032" cy="3777039"/>
          </a:xfrm>
          <a:prstGeom prst="rect">
            <a:avLst/>
          </a:prstGeom>
        </p:spPr>
      </p:pic>
    </p:spTree>
    <p:extLst>
      <p:ext uri="{BB962C8B-B14F-4D97-AF65-F5344CB8AC3E}">
        <p14:creationId xmlns:p14="http://schemas.microsoft.com/office/powerpoint/2010/main" val="86698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6" y="86028"/>
            <a:ext cx="10515600" cy="1325563"/>
          </a:xfrm>
        </p:spPr>
        <p:txBody>
          <a:bodyPr/>
          <a:lstStyle/>
          <a:p>
            <a:r>
              <a:rPr lang="en-US" b="1" dirty="0"/>
              <a:t>“Buy and Hold Calamity”</a:t>
            </a:r>
          </a:p>
        </p:txBody>
      </p:sp>
      <p:sp>
        <p:nvSpPr>
          <p:cNvPr id="3" name="Content Placeholder 2"/>
          <p:cNvSpPr>
            <a:spLocks noGrp="1"/>
          </p:cNvSpPr>
          <p:nvPr>
            <p:ph sz="half" idx="1"/>
          </p:nvPr>
        </p:nvSpPr>
        <p:spPr>
          <a:xfrm>
            <a:off x="504496" y="1464678"/>
            <a:ext cx="5181600" cy="4351338"/>
          </a:xfrm>
        </p:spPr>
        <p:txBody>
          <a:bodyPr>
            <a:normAutofit/>
          </a:bodyPr>
          <a:lstStyle/>
          <a:p>
            <a:r>
              <a:rPr lang="en-US" dirty="0"/>
              <a:t>On 31 December 1999, the S&amp;P 500 closed at </a:t>
            </a:r>
            <a:r>
              <a:rPr lang="en-US" dirty="0">
                <a:solidFill>
                  <a:srgbClr val="FF0000"/>
                </a:solidFill>
              </a:rPr>
              <a:t>1469.25</a:t>
            </a:r>
          </a:p>
          <a:p>
            <a:r>
              <a:rPr lang="en-US" dirty="0"/>
              <a:t>Fast forward 8 years</a:t>
            </a:r>
          </a:p>
          <a:p>
            <a:r>
              <a:rPr lang="en-US" dirty="0"/>
              <a:t>On 31 December 2007, the S&amp;P 500 closed at </a:t>
            </a:r>
            <a:r>
              <a:rPr lang="en-US" dirty="0">
                <a:solidFill>
                  <a:srgbClr val="FF0000"/>
                </a:solidFill>
              </a:rPr>
              <a:t>1468.36</a:t>
            </a:r>
          </a:p>
          <a:p>
            <a:r>
              <a:rPr lang="en-US" dirty="0"/>
              <a:t>Fast forward another 6+ years</a:t>
            </a:r>
          </a:p>
          <a:p>
            <a:r>
              <a:rPr lang="en-US" dirty="0"/>
              <a:t>On 10 January 2013, the S&amp;P 500 closed at </a:t>
            </a:r>
            <a:r>
              <a:rPr lang="en-US" dirty="0">
                <a:solidFill>
                  <a:srgbClr val="FF0000"/>
                </a:solidFill>
              </a:rPr>
              <a:t>1472.12</a:t>
            </a:r>
          </a:p>
          <a:p>
            <a:endParaRPr lang="en-US" sz="3200" dirty="0"/>
          </a:p>
        </p:txBody>
      </p:sp>
      <p:sp>
        <p:nvSpPr>
          <p:cNvPr id="4" name="Content Placeholder 3"/>
          <p:cNvSpPr>
            <a:spLocks noGrp="1"/>
          </p:cNvSpPr>
          <p:nvPr>
            <p:ph sz="half" idx="2"/>
          </p:nvPr>
        </p:nvSpPr>
        <p:spPr>
          <a:xfrm>
            <a:off x="5990896" y="1560930"/>
            <a:ext cx="5608983" cy="3444207"/>
          </a:xfrm>
        </p:spPr>
        <p:txBody>
          <a:bodyPr>
            <a:normAutofit/>
          </a:bodyPr>
          <a:lstStyle/>
          <a:p>
            <a:r>
              <a:rPr lang="en-US" dirty="0"/>
              <a:t>Between 31 December 1999 and 10 January 2013, the S&amp;P 500 went essentially nowhere.  This was due to the fact the market lost approximately 50% during the bear market of 2000, and another 50% during the bear market of 2008.</a:t>
            </a:r>
          </a:p>
        </p:txBody>
      </p:sp>
      <p:sp>
        <p:nvSpPr>
          <p:cNvPr id="5" name="TextBox 4"/>
          <p:cNvSpPr txBox="1"/>
          <p:nvPr/>
        </p:nvSpPr>
        <p:spPr>
          <a:xfrm>
            <a:off x="504496" y="5248141"/>
            <a:ext cx="10972800" cy="1200329"/>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These 13 years of mediocrity can be called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“Buy and Hold Calamity”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There has to be a better way!!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0524" y="110256"/>
            <a:ext cx="1610226" cy="1207670"/>
          </a:xfrm>
          <a:prstGeom prst="rect">
            <a:avLst/>
          </a:prstGeom>
        </p:spPr>
      </p:pic>
      <p:sp>
        <p:nvSpPr>
          <p:cNvPr id="7" name="TextBox 6">
            <a:extLst>
              <a:ext uri="{FF2B5EF4-FFF2-40B4-BE49-F238E27FC236}">
                <a16:creationId xmlns:a16="http://schemas.microsoft.com/office/drawing/2014/main" id="{818707AF-4F44-4AC4-8441-8C8A4B09B054}"/>
              </a:ext>
            </a:extLst>
          </p:cNvPr>
          <p:cNvSpPr txBox="1"/>
          <p:nvPr/>
        </p:nvSpPr>
        <p:spPr>
          <a:xfrm>
            <a:off x="3809999" y="6582474"/>
            <a:ext cx="4226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Past Performance is No Guarantee of Future Performance </a:t>
            </a:r>
          </a:p>
        </p:txBody>
      </p:sp>
    </p:spTree>
    <p:extLst>
      <p:ext uri="{BB962C8B-B14F-4D97-AF65-F5344CB8AC3E}">
        <p14:creationId xmlns:p14="http://schemas.microsoft.com/office/powerpoint/2010/main" val="412403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0000">
              <a:schemeClr val="accent6">
                <a:lumMod val="60000"/>
                <a:lumOff val="40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0403" y="212945"/>
            <a:ext cx="10515600" cy="1477743"/>
          </a:xfrm>
        </p:spPr>
        <p:txBody>
          <a:bodyPr/>
          <a:lstStyle/>
          <a:p>
            <a:r>
              <a:rPr lang="en-US" b="1" dirty="0"/>
              <a:t>“Buy and Hold Calamity”</a:t>
            </a:r>
          </a:p>
        </p:txBody>
      </p:sp>
      <p:pic>
        <p:nvPicPr>
          <p:cNvPr id="3" name="Picture 2"/>
          <p:cNvPicPr>
            <a:picLocks noChangeAspect="1"/>
          </p:cNvPicPr>
          <p:nvPr/>
        </p:nvPicPr>
        <p:blipFill rotWithShape="1">
          <a:blip r:embed="rId4"/>
          <a:srcRect t="20499" r="3769" b="13624"/>
          <a:stretch/>
        </p:blipFill>
        <p:spPr>
          <a:xfrm>
            <a:off x="103163" y="1811216"/>
            <a:ext cx="11985674" cy="4972929"/>
          </a:xfrm>
          <a:prstGeom prst="rect">
            <a:avLst/>
          </a:prstGeom>
        </p:spPr>
      </p:pic>
      <p:cxnSp>
        <p:nvCxnSpPr>
          <p:cNvPr id="5" name="Straight Connector 4"/>
          <p:cNvCxnSpPr>
            <a:cxnSpLocks/>
          </p:cNvCxnSpPr>
          <p:nvPr/>
        </p:nvCxnSpPr>
        <p:spPr>
          <a:xfrm>
            <a:off x="2133600" y="2981739"/>
            <a:ext cx="91307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274190"/>
            <a:ext cx="10925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Dec 1994</a:t>
            </a:r>
          </a:p>
        </p:txBody>
      </p:sp>
      <p:sp>
        <p:nvSpPr>
          <p:cNvPr id="11" name="TextBox 10"/>
          <p:cNvSpPr txBox="1"/>
          <p:nvPr/>
        </p:nvSpPr>
        <p:spPr>
          <a:xfrm>
            <a:off x="10637520" y="6288258"/>
            <a:ext cx="10386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Jan 2013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1746" y="180549"/>
            <a:ext cx="1850265" cy="1387699"/>
          </a:xfrm>
          <a:prstGeom prst="rect">
            <a:avLst/>
          </a:prstGeom>
        </p:spPr>
      </p:pic>
      <p:sp>
        <p:nvSpPr>
          <p:cNvPr id="6" name="TextBox 5"/>
          <p:cNvSpPr txBox="1"/>
          <p:nvPr/>
        </p:nvSpPr>
        <p:spPr>
          <a:xfrm>
            <a:off x="3585882" y="5964230"/>
            <a:ext cx="1550894" cy="369332"/>
          </a:xfrm>
          <a:prstGeom prst="rect">
            <a:avLst/>
          </a:prstGeom>
          <a:solidFill>
            <a:srgbClr val="FF0000"/>
          </a:solidFill>
        </p:spPr>
        <p:txBody>
          <a:bodyPr wrap="square" rtlCol="0">
            <a:spAutoFit/>
          </a:bodyPr>
          <a:lstStyle/>
          <a:p>
            <a:pPr algn="ctr"/>
            <a:r>
              <a:rPr lang="en-US" b="1" dirty="0"/>
              <a:t>BEAR</a:t>
            </a:r>
            <a:r>
              <a:rPr lang="en-US" dirty="0"/>
              <a:t> </a:t>
            </a:r>
          </a:p>
        </p:txBody>
      </p:sp>
      <p:sp>
        <p:nvSpPr>
          <p:cNvPr id="12" name="TextBox 11"/>
          <p:cNvSpPr txBox="1"/>
          <p:nvPr/>
        </p:nvSpPr>
        <p:spPr>
          <a:xfrm>
            <a:off x="7885355" y="5948902"/>
            <a:ext cx="1093694" cy="369332"/>
          </a:xfrm>
          <a:prstGeom prst="rect">
            <a:avLst/>
          </a:prstGeom>
          <a:solidFill>
            <a:srgbClr val="FF0000"/>
          </a:solidFill>
        </p:spPr>
        <p:txBody>
          <a:bodyPr wrap="square" rtlCol="0">
            <a:spAutoFit/>
          </a:bodyPr>
          <a:lstStyle/>
          <a:p>
            <a:pPr algn="ctr"/>
            <a:r>
              <a:rPr lang="en-US" b="1" dirty="0"/>
              <a:t>BEAR</a:t>
            </a:r>
            <a:r>
              <a:rPr lang="en-US" dirty="0"/>
              <a:t> </a:t>
            </a:r>
          </a:p>
        </p:txBody>
      </p:sp>
      <p:sp>
        <p:nvSpPr>
          <p:cNvPr id="14" name="TextBox 13"/>
          <p:cNvSpPr txBox="1"/>
          <p:nvPr/>
        </p:nvSpPr>
        <p:spPr>
          <a:xfrm>
            <a:off x="580431" y="5588634"/>
            <a:ext cx="3003176" cy="369332"/>
          </a:xfrm>
          <a:prstGeom prst="rect">
            <a:avLst/>
          </a:prstGeom>
          <a:solidFill>
            <a:srgbClr val="00B050"/>
          </a:solidFill>
        </p:spPr>
        <p:txBody>
          <a:bodyPr wrap="square" rtlCol="0">
            <a:spAutoFit/>
          </a:bodyPr>
          <a:lstStyle/>
          <a:p>
            <a:pPr algn="ctr"/>
            <a:r>
              <a:rPr lang="en-US" b="1" dirty="0"/>
              <a:t>BULL</a:t>
            </a:r>
            <a:r>
              <a:rPr lang="en-US" dirty="0"/>
              <a:t> </a:t>
            </a:r>
          </a:p>
        </p:txBody>
      </p:sp>
      <p:sp>
        <p:nvSpPr>
          <p:cNvPr id="15" name="TextBox 14"/>
          <p:cNvSpPr txBox="1"/>
          <p:nvPr/>
        </p:nvSpPr>
        <p:spPr>
          <a:xfrm>
            <a:off x="5136776" y="5579569"/>
            <a:ext cx="2752165" cy="369332"/>
          </a:xfrm>
          <a:prstGeom prst="rect">
            <a:avLst/>
          </a:prstGeom>
          <a:solidFill>
            <a:srgbClr val="00B050"/>
          </a:solidFill>
        </p:spPr>
        <p:txBody>
          <a:bodyPr wrap="square" rtlCol="0">
            <a:spAutoFit/>
          </a:bodyPr>
          <a:lstStyle/>
          <a:p>
            <a:pPr algn="ctr"/>
            <a:r>
              <a:rPr lang="en-US" b="1" dirty="0"/>
              <a:t>BULL</a:t>
            </a:r>
            <a:r>
              <a:rPr lang="en-US" dirty="0"/>
              <a:t> </a:t>
            </a:r>
          </a:p>
        </p:txBody>
      </p:sp>
      <p:sp>
        <p:nvSpPr>
          <p:cNvPr id="16" name="TextBox 15"/>
          <p:cNvSpPr txBox="1"/>
          <p:nvPr/>
        </p:nvSpPr>
        <p:spPr>
          <a:xfrm>
            <a:off x="8979049" y="5579569"/>
            <a:ext cx="2285299" cy="369332"/>
          </a:xfrm>
          <a:prstGeom prst="rect">
            <a:avLst/>
          </a:prstGeom>
          <a:solidFill>
            <a:srgbClr val="00B050"/>
          </a:solidFill>
        </p:spPr>
        <p:txBody>
          <a:bodyPr wrap="square" rtlCol="0">
            <a:spAutoFit/>
          </a:bodyPr>
          <a:lstStyle/>
          <a:p>
            <a:pPr algn="ctr"/>
            <a:r>
              <a:rPr lang="en-US" b="1" dirty="0"/>
              <a:t>BULL</a:t>
            </a:r>
            <a:r>
              <a:rPr lang="en-US" dirty="0"/>
              <a:t> </a:t>
            </a:r>
          </a:p>
        </p:txBody>
      </p:sp>
    </p:spTree>
    <p:extLst>
      <p:ext uri="{BB962C8B-B14F-4D97-AF65-F5344CB8AC3E}">
        <p14:creationId xmlns:p14="http://schemas.microsoft.com/office/powerpoint/2010/main" val="67037562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0000">
              <a:schemeClr val="accent6">
                <a:lumMod val="60000"/>
                <a:lumOff val="40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40535" y="176214"/>
            <a:ext cx="7772400" cy="1143000"/>
          </a:xfrm>
        </p:spPr>
        <p:txBody>
          <a:bodyPr/>
          <a:lstStyle/>
          <a:p>
            <a:pPr eaLnBrk="1" hangingPunct="1"/>
            <a:r>
              <a:rPr lang="en-US" altLang="en-US" b="1" dirty="0"/>
              <a:t>Crossover Strategy</a:t>
            </a:r>
          </a:p>
        </p:txBody>
      </p:sp>
      <p:sp>
        <p:nvSpPr>
          <p:cNvPr id="12291" name="Rectangle 3"/>
          <p:cNvSpPr>
            <a:spLocks noGrp="1" noChangeArrowheads="1"/>
          </p:cNvSpPr>
          <p:nvPr>
            <p:ph idx="1"/>
          </p:nvPr>
        </p:nvSpPr>
        <p:spPr>
          <a:xfrm>
            <a:off x="1905000" y="1352550"/>
            <a:ext cx="8458200" cy="1600200"/>
          </a:xfrm>
        </p:spPr>
        <p:txBody>
          <a:bodyPr>
            <a:normAutofit/>
          </a:bodyPr>
          <a:lstStyle/>
          <a:p>
            <a:pPr eaLnBrk="1" hangingPunct="1">
              <a:lnSpc>
                <a:spcPct val="90000"/>
              </a:lnSpc>
            </a:pPr>
            <a:r>
              <a:rPr lang="en-US" altLang="en-US" dirty="0"/>
              <a:t>Short and Long Term MA Crossover</a:t>
            </a:r>
          </a:p>
          <a:p>
            <a:pPr lvl="1" eaLnBrk="1" hangingPunct="1">
              <a:lnSpc>
                <a:spcPct val="90000"/>
              </a:lnSpc>
            </a:pPr>
            <a:r>
              <a:rPr lang="en-US" altLang="en-US" dirty="0"/>
              <a:t>Golden Cross:  Buy when 50 MA crosses above 200 MA</a:t>
            </a:r>
          </a:p>
          <a:p>
            <a:pPr lvl="1" eaLnBrk="1" hangingPunct="1">
              <a:lnSpc>
                <a:spcPct val="90000"/>
              </a:lnSpc>
            </a:pPr>
            <a:r>
              <a:rPr lang="en-US" altLang="en-US" dirty="0"/>
              <a:t>Death Cross:  Sell when 50 MA crosses below 200 MA	 </a:t>
            </a: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767014"/>
            <a:ext cx="7543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2590800" y="4419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Buy</a:t>
            </a:r>
          </a:p>
        </p:txBody>
      </p:sp>
      <p:sp>
        <p:nvSpPr>
          <p:cNvPr id="12294" name="Text Box 6"/>
          <p:cNvSpPr txBox="1">
            <a:spLocks noChangeArrowheads="1"/>
          </p:cNvSpPr>
          <p:nvPr/>
        </p:nvSpPr>
        <p:spPr bwMode="auto">
          <a:xfrm>
            <a:off x="3657600" y="43434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Buy</a:t>
            </a:r>
          </a:p>
        </p:txBody>
      </p:sp>
      <p:sp>
        <p:nvSpPr>
          <p:cNvPr id="12295" name="Text Box 7"/>
          <p:cNvSpPr txBox="1">
            <a:spLocks noChangeArrowheads="1"/>
          </p:cNvSpPr>
          <p:nvPr/>
        </p:nvSpPr>
        <p:spPr bwMode="auto">
          <a:xfrm>
            <a:off x="7239000" y="57912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Buy</a:t>
            </a:r>
          </a:p>
        </p:txBody>
      </p:sp>
      <p:sp>
        <p:nvSpPr>
          <p:cNvPr id="12296" name="Text Box 8"/>
          <p:cNvSpPr txBox="1">
            <a:spLocks noChangeArrowheads="1"/>
          </p:cNvSpPr>
          <p:nvPr/>
        </p:nvSpPr>
        <p:spPr bwMode="auto">
          <a:xfrm>
            <a:off x="8839200" y="48768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Buy</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1746" y="180549"/>
            <a:ext cx="1850265" cy="1387699"/>
          </a:xfrm>
          <a:prstGeom prst="rect">
            <a:avLst/>
          </a:prstGeom>
        </p:spPr>
      </p:pic>
    </p:spTree>
    <p:extLst>
      <p:ext uri="{BB962C8B-B14F-4D97-AF65-F5344CB8AC3E}">
        <p14:creationId xmlns:p14="http://schemas.microsoft.com/office/powerpoint/2010/main" val="245886473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0000">
              <a:schemeClr val="accent6">
                <a:lumMod val="60000"/>
                <a:lumOff val="40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600" cy="1325563"/>
          </a:xfrm>
        </p:spPr>
        <p:txBody>
          <a:bodyPr/>
          <a:lstStyle/>
          <a:p>
            <a:r>
              <a:rPr lang="en-US" b="1" dirty="0"/>
              <a:t>“Golden Cross” vs “Death Cross”</a:t>
            </a:r>
          </a:p>
        </p:txBody>
      </p:sp>
      <p:pic>
        <p:nvPicPr>
          <p:cNvPr id="4" name="Picture 3"/>
          <p:cNvPicPr>
            <a:picLocks noChangeAspect="1"/>
          </p:cNvPicPr>
          <p:nvPr/>
        </p:nvPicPr>
        <p:blipFill rotWithShape="1">
          <a:blip r:embed="rId4"/>
          <a:srcRect t="20499" r="3769" b="13624"/>
          <a:stretch/>
        </p:blipFill>
        <p:spPr>
          <a:xfrm>
            <a:off x="229772" y="1941341"/>
            <a:ext cx="11732455" cy="4916659"/>
          </a:xfrm>
          <a:prstGeom prst="rect">
            <a:avLst/>
          </a:prstGeom>
        </p:spPr>
      </p:pic>
      <p:sp>
        <p:nvSpPr>
          <p:cNvPr id="5" name="TextBox 4"/>
          <p:cNvSpPr txBox="1"/>
          <p:nvPr/>
        </p:nvSpPr>
        <p:spPr>
          <a:xfrm>
            <a:off x="0" y="6288258"/>
            <a:ext cx="11629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Dec 1994</a:t>
            </a:r>
          </a:p>
        </p:txBody>
      </p:sp>
      <p:sp>
        <p:nvSpPr>
          <p:cNvPr id="6" name="TextBox 5"/>
          <p:cNvSpPr txBox="1"/>
          <p:nvPr/>
        </p:nvSpPr>
        <p:spPr>
          <a:xfrm>
            <a:off x="10637520" y="6288258"/>
            <a:ext cx="10386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Jan 2013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1746" y="180549"/>
            <a:ext cx="1850265" cy="1387699"/>
          </a:xfrm>
          <a:prstGeom prst="rect">
            <a:avLst/>
          </a:prstGeom>
        </p:spPr>
      </p:pic>
      <p:sp>
        <p:nvSpPr>
          <p:cNvPr id="3" name="Oval 2"/>
          <p:cNvSpPr/>
          <p:nvPr/>
        </p:nvSpPr>
        <p:spPr>
          <a:xfrm>
            <a:off x="2492188" y="3944471"/>
            <a:ext cx="475130" cy="87205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36776" y="4399670"/>
            <a:ext cx="475130" cy="87205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57600" y="2770094"/>
            <a:ext cx="475130" cy="8720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499EBE7-4E91-493D-938A-154E28718A68}"/>
              </a:ext>
            </a:extLst>
          </p:cNvPr>
          <p:cNvSpPr txBox="1"/>
          <p:nvPr/>
        </p:nvSpPr>
        <p:spPr>
          <a:xfrm>
            <a:off x="1945170" y="5857015"/>
            <a:ext cx="8845062" cy="461665"/>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The Real Mark of a Genius is How Well You Perform in Bear Markets </a:t>
            </a:r>
          </a:p>
        </p:txBody>
      </p:sp>
    </p:spTree>
    <p:extLst>
      <p:ext uri="{BB962C8B-B14F-4D97-AF65-F5344CB8AC3E}">
        <p14:creationId xmlns:p14="http://schemas.microsoft.com/office/powerpoint/2010/main" val="353783235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226" y="180459"/>
            <a:ext cx="10515600" cy="1325563"/>
          </a:xfrm>
        </p:spPr>
        <p:txBody>
          <a:bodyPr/>
          <a:lstStyle/>
          <a:p>
            <a:r>
              <a:rPr lang="en-US" b="1" dirty="0"/>
              <a:t>“Buy and Hold Opportunity”</a:t>
            </a:r>
          </a:p>
        </p:txBody>
      </p:sp>
      <p:sp>
        <p:nvSpPr>
          <p:cNvPr id="17" name="TextBox 16">
            <a:extLst>
              <a:ext uri="{FF2B5EF4-FFF2-40B4-BE49-F238E27FC236}">
                <a16:creationId xmlns:a16="http://schemas.microsoft.com/office/drawing/2014/main" id="{69C54307-DBA6-4BAD-9789-CAD98CF1E4AA}"/>
              </a:ext>
            </a:extLst>
          </p:cNvPr>
          <p:cNvSpPr txBox="1"/>
          <p:nvPr/>
        </p:nvSpPr>
        <p:spPr>
          <a:xfrm>
            <a:off x="3809999" y="6582474"/>
            <a:ext cx="4226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Past Performance is No Guarantee of Future Performance </a:t>
            </a:r>
          </a:p>
        </p:txBody>
      </p:sp>
      <p:pic>
        <p:nvPicPr>
          <p:cNvPr id="9" name="Picture 8">
            <a:extLst>
              <a:ext uri="{FF2B5EF4-FFF2-40B4-BE49-F238E27FC236}">
                <a16:creationId xmlns:a16="http://schemas.microsoft.com/office/drawing/2014/main" id="{E70CCBCA-8BA6-413A-BBDB-438D1C891950}"/>
              </a:ext>
            </a:extLst>
          </p:cNvPr>
          <p:cNvPicPr>
            <a:picLocks noChangeAspect="1"/>
          </p:cNvPicPr>
          <p:nvPr/>
        </p:nvPicPr>
        <p:blipFill>
          <a:blip r:embed="rId3"/>
          <a:stretch>
            <a:fillRect/>
          </a:stretch>
        </p:blipFill>
        <p:spPr>
          <a:xfrm>
            <a:off x="10142710" y="-281380"/>
            <a:ext cx="1926503" cy="1444877"/>
          </a:xfrm>
          <a:prstGeom prst="rect">
            <a:avLst/>
          </a:prstGeom>
        </p:spPr>
      </p:pic>
      <p:grpSp>
        <p:nvGrpSpPr>
          <p:cNvPr id="8" name="Group 7">
            <a:extLst>
              <a:ext uri="{FF2B5EF4-FFF2-40B4-BE49-F238E27FC236}">
                <a16:creationId xmlns:a16="http://schemas.microsoft.com/office/drawing/2014/main" id="{4560961E-C645-4B77-BF30-BCB9D0177453}"/>
              </a:ext>
            </a:extLst>
          </p:cNvPr>
          <p:cNvGrpSpPr/>
          <p:nvPr/>
        </p:nvGrpSpPr>
        <p:grpSpPr>
          <a:xfrm>
            <a:off x="137787" y="1470945"/>
            <a:ext cx="11931427" cy="5111531"/>
            <a:chOff x="137787" y="1470945"/>
            <a:chExt cx="11931427" cy="5111531"/>
          </a:xfrm>
        </p:grpSpPr>
        <p:sp>
          <p:nvSpPr>
            <p:cNvPr id="5" name="TextBox 4"/>
            <p:cNvSpPr txBox="1"/>
            <p:nvPr/>
          </p:nvSpPr>
          <p:spPr>
            <a:xfrm>
              <a:off x="137787" y="6142852"/>
              <a:ext cx="8902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Dec 1994</a:t>
              </a:r>
            </a:p>
          </p:txBody>
        </p:sp>
        <p:sp>
          <p:nvSpPr>
            <p:cNvPr id="3078" name="Rectangle 3077">
              <a:extLst>
                <a:ext uri="{FF2B5EF4-FFF2-40B4-BE49-F238E27FC236}">
                  <a16:creationId xmlns:a16="http://schemas.microsoft.com/office/drawing/2014/main" id="{8A022EB1-7E9B-4711-9695-3B9258646A18}"/>
                </a:ext>
              </a:extLst>
            </p:cNvPr>
            <p:cNvSpPr/>
            <p:nvPr/>
          </p:nvSpPr>
          <p:spPr>
            <a:xfrm>
              <a:off x="8313821" y="2677398"/>
              <a:ext cx="1021565" cy="86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rotWithShape="1">
            <a:blip r:embed="rId4"/>
            <a:srcRect t="20499" r="3769" b="13624"/>
            <a:stretch/>
          </p:blipFill>
          <p:spPr>
            <a:xfrm>
              <a:off x="336759" y="3322137"/>
              <a:ext cx="11732455" cy="3260339"/>
            </a:xfrm>
            <a:prstGeom prst="rect">
              <a:avLst/>
            </a:prstGeom>
          </p:spPr>
        </p:pic>
        <p:sp>
          <p:nvSpPr>
            <p:cNvPr id="11" name="TextBox 10"/>
            <p:cNvSpPr txBox="1"/>
            <p:nvPr/>
          </p:nvSpPr>
          <p:spPr>
            <a:xfrm>
              <a:off x="3022981" y="5746574"/>
              <a:ext cx="6736904" cy="830997"/>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Let the Trend be you Friend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Trending Investment Portfolio Strategies (TIPS)</a:t>
              </a:r>
            </a:p>
          </p:txBody>
        </p:sp>
        <p:sp>
          <p:nvSpPr>
            <p:cNvPr id="7" name="&quot;No&quot; Symbol 6"/>
            <p:cNvSpPr/>
            <p:nvPr/>
          </p:nvSpPr>
          <p:spPr>
            <a:xfrm>
              <a:off x="4303986" y="4553325"/>
              <a:ext cx="945931" cy="825764"/>
            </a:xfrm>
            <a:prstGeom prst="noSmoking">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4B0B047F-7646-472B-96FA-C5D62564379F}"/>
                </a:ext>
              </a:extLst>
            </p:cNvPr>
            <p:cNvSpPr/>
            <p:nvPr/>
          </p:nvSpPr>
          <p:spPr>
            <a:xfrm>
              <a:off x="367434" y="1470945"/>
              <a:ext cx="4964571" cy="14730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On 31 December 1999, Balance was $10,000</a:t>
              </a: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Fast forward 8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On 31 December 2007, Balance was $13,406 </a:t>
              </a: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Fast forward another 6+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On 10 January 2013, Balance was $17,609</a:t>
              </a: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TextBox 2"/>
            <p:cNvSpPr txBox="1"/>
            <p:nvPr/>
          </p:nvSpPr>
          <p:spPr>
            <a:xfrm>
              <a:off x="5332006" y="2062767"/>
              <a:ext cx="3468415" cy="416913"/>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Stair Step Your Way Up</a:t>
              </a:r>
            </a:p>
          </p:txBody>
        </p:sp>
        <p:sp>
          <p:nvSpPr>
            <p:cNvPr id="6" name="TextBox 5"/>
            <p:cNvSpPr txBox="1"/>
            <p:nvPr/>
          </p:nvSpPr>
          <p:spPr>
            <a:xfrm>
              <a:off x="10882104" y="1806581"/>
              <a:ext cx="843483" cy="2501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Jan 2013</a:t>
              </a:r>
            </a:p>
          </p:txBody>
        </p:sp>
        <p:cxnSp>
          <p:nvCxnSpPr>
            <p:cNvPr id="31" name="Straight Connector 30">
              <a:extLst>
                <a:ext uri="{FF2B5EF4-FFF2-40B4-BE49-F238E27FC236}">
                  <a16:creationId xmlns:a16="http://schemas.microsoft.com/office/drawing/2014/main" id="{45DD7DED-A710-46C9-B36F-064308A0EC20}"/>
                </a:ext>
              </a:extLst>
            </p:cNvPr>
            <p:cNvCxnSpPr>
              <a:cxnSpLocks/>
            </p:cNvCxnSpPr>
            <p:nvPr/>
          </p:nvCxnSpPr>
          <p:spPr>
            <a:xfrm>
              <a:off x="4051005" y="4164586"/>
              <a:ext cx="1428081"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45B3CEEE-7570-48CA-92E3-6E44EF04AA7F}"/>
                </a:ext>
              </a:extLst>
            </p:cNvPr>
            <p:cNvPicPr>
              <a:picLocks noChangeAspect="1"/>
            </p:cNvPicPr>
            <p:nvPr/>
          </p:nvPicPr>
          <p:blipFill rotWithShape="1">
            <a:blip r:embed="rId4"/>
            <a:srcRect l="42785" t="40894" r="45340" b="38693"/>
            <a:stretch/>
          </p:blipFill>
          <p:spPr>
            <a:xfrm>
              <a:off x="5479086" y="3320841"/>
              <a:ext cx="1447800" cy="1010270"/>
            </a:xfrm>
            <a:prstGeom prst="rect">
              <a:avLst/>
            </a:prstGeom>
          </p:spPr>
        </p:pic>
        <p:pic>
          <p:nvPicPr>
            <p:cNvPr id="38" name="Picture 37">
              <a:extLst>
                <a:ext uri="{FF2B5EF4-FFF2-40B4-BE49-F238E27FC236}">
                  <a16:creationId xmlns:a16="http://schemas.microsoft.com/office/drawing/2014/main" id="{C39D7D4C-6EFB-4B79-A767-1996A8BEEBB1}"/>
                </a:ext>
              </a:extLst>
            </p:cNvPr>
            <p:cNvPicPr>
              <a:picLocks noChangeAspect="1"/>
            </p:cNvPicPr>
            <p:nvPr/>
          </p:nvPicPr>
          <p:blipFill rotWithShape="1">
            <a:blip r:embed="rId4"/>
            <a:srcRect l="54053" t="28167" r="34571" b="50568"/>
            <a:stretch/>
          </p:blipFill>
          <p:spPr>
            <a:xfrm>
              <a:off x="6926886" y="2677398"/>
              <a:ext cx="1386935" cy="1052404"/>
            </a:xfrm>
            <a:prstGeom prst="rect">
              <a:avLst/>
            </a:prstGeom>
          </p:spPr>
        </p:pic>
        <p:pic>
          <p:nvPicPr>
            <p:cNvPr id="39" name="Picture 38">
              <a:extLst>
                <a:ext uri="{FF2B5EF4-FFF2-40B4-BE49-F238E27FC236}">
                  <a16:creationId xmlns:a16="http://schemas.microsoft.com/office/drawing/2014/main" id="{F018CFA9-6322-4694-A916-5A0DDAF7ACB5}"/>
                </a:ext>
              </a:extLst>
            </p:cNvPr>
            <p:cNvPicPr>
              <a:picLocks noChangeAspect="1"/>
            </p:cNvPicPr>
            <p:nvPr/>
          </p:nvPicPr>
          <p:blipFill rotWithShape="1">
            <a:blip r:embed="rId4"/>
            <a:srcRect l="72838" t="29265" r="3769" b="38142"/>
            <a:stretch/>
          </p:blipFill>
          <p:spPr>
            <a:xfrm>
              <a:off x="9217143" y="1787858"/>
              <a:ext cx="2852070" cy="1613117"/>
            </a:xfrm>
            <a:prstGeom prst="rect">
              <a:avLst/>
            </a:prstGeom>
          </p:spPr>
        </p:pic>
        <p:cxnSp>
          <p:nvCxnSpPr>
            <p:cNvPr id="41" name="Straight Connector 40">
              <a:extLst>
                <a:ext uri="{FF2B5EF4-FFF2-40B4-BE49-F238E27FC236}">
                  <a16:creationId xmlns:a16="http://schemas.microsoft.com/office/drawing/2014/main" id="{3D2E062D-32C9-4F3E-8C11-99EBC4A744D5}"/>
                </a:ext>
              </a:extLst>
            </p:cNvPr>
            <p:cNvCxnSpPr>
              <a:cxnSpLocks/>
            </p:cNvCxnSpPr>
            <p:nvPr/>
          </p:nvCxnSpPr>
          <p:spPr>
            <a:xfrm>
              <a:off x="8313821" y="3203600"/>
              <a:ext cx="90332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C9F4575-9E44-4CFB-998F-EE935F4A702B}"/>
                </a:ext>
              </a:extLst>
            </p:cNvPr>
            <p:cNvSpPr txBox="1"/>
            <p:nvPr/>
          </p:nvSpPr>
          <p:spPr>
            <a:xfrm>
              <a:off x="3333726" y="3729255"/>
              <a:ext cx="890226" cy="2501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Dec 1999</a:t>
              </a:r>
            </a:p>
          </p:txBody>
        </p:sp>
        <p:sp>
          <p:nvSpPr>
            <p:cNvPr id="19" name="TextBox 18">
              <a:extLst>
                <a:ext uri="{FF2B5EF4-FFF2-40B4-BE49-F238E27FC236}">
                  <a16:creationId xmlns:a16="http://schemas.microsoft.com/office/drawing/2014/main" id="{18A46BE4-148E-45A6-96C5-15838D6BE1C3}"/>
                </a:ext>
              </a:extLst>
            </p:cNvPr>
            <p:cNvSpPr txBox="1"/>
            <p:nvPr/>
          </p:nvSpPr>
          <p:spPr>
            <a:xfrm>
              <a:off x="7633450" y="3288993"/>
              <a:ext cx="890226" cy="2501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Dec 2007</a:t>
              </a:r>
            </a:p>
          </p:txBody>
        </p:sp>
        <p:sp>
          <p:nvSpPr>
            <p:cNvPr id="44" name="TextBox 43">
              <a:extLst>
                <a:ext uri="{FF2B5EF4-FFF2-40B4-BE49-F238E27FC236}">
                  <a16:creationId xmlns:a16="http://schemas.microsoft.com/office/drawing/2014/main" id="{C252BB5A-B906-4C6C-BFC9-70F8CEBE7347}"/>
                </a:ext>
              </a:extLst>
            </p:cNvPr>
            <p:cNvSpPr txBox="1"/>
            <p:nvPr/>
          </p:nvSpPr>
          <p:spPr>
            <a:xfrm>
              <a:off x="10835361" y="2518639"/>
              <a:ext cx="8902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Jan 2013</a:t>
              </a:r>
            </a:p>
          </p:txBody>
        </p:sp>
        <p:sp>
          <p:nvSpPr>
            <p:cNvPr id="46" name="&quot;No&quot; Symbol 6">
              <a:extLst>
                <a:ext uri="{FF2B5EF4-FFF2-40B4-BE49-F238E27FC236}">
                  <a16:creationId xmlns:a16="http://schemas.microsoft.com/office/drawing/2014/main" id="{03984287-09E6-408D-9E75-4742572DC99C}"/>
                </a:ext>
              </a:extLst>
            </p:cNvPr>
            <p:cNvSpPr/>
            <p:nvPr/>
          </p:nvSpPr>
          <p:spPr>
            <a:xfrm>
              <a:off x="8519399" y="4482406"/>
              <a:ext cx="355478" cy="320903"/>
            </a:xfrm>
            <a:prstGeom prst="noSmoking">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85717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0000">
              <a:schemeClr val="accent6">
                <a:lumMod val="60000"/>
                <a:lumOff val="40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272" y="1514043"/>
            <a:ext cx="3919330" cy="2235219"/>
          </a:xfrm>
        </p:spPr>
        <p:txBody>
          <a:bodyPr>
            <a:normAutofit fontScale="90000"/>
          </a:bodyPr>
          <a:lstStyle/>
          <a:p>
            <a:pPr algn="ctr"/>
            <a:r>
              <a:rPr lang="en-US" b="1" dirty="0"/>
              <a:t>“Golden Cross”</a:t>
            </a:r>
            <a:br>
              <a:rPr lang="en-US" b="1" dirty="0"/>
            </a:br>
            <a:r>
              <a:rPr lang="en-US" b="1" dirty="0"/>
              <a:t> vs </a:t>
            </a:r>
            <a:br>
              <a:rPr lang="en-US" b="1" dirty="0"/>
            </a:br>
            <a:r>
              <a:rPr lang="en-US" b="1" dirty="0"/>
              <a:t>“Death Cross” Summary</a:t>
            </a:r>
          </a:p>
        </p:txBody>
      </p:sp>
      <p:sp>
        <p:nvSpPr>
          <p:cNvPr id="4" name="TextBox 3"/>
          <p:cNvSpPr txBox="1"/>
          <p:nvPr/>
        </p:nvSpPr>
        <p:spPr>
          <a:xfrm>
            <a:off x="476261" y="4171862"/>
            <a:ext cx="3363351" cy="1569660"/>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21 Wins/5 Losses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Average Trade: 17.14%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Greatest Gain:  115.84%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Greatest Loss:  -10.82%</a:t>
            </a:r>
          </a:p>
        </p:txBody>
      </p:sp>
      <p:pic>
        <p:nvPicPr>
          <p:cNvPr id="3" name="Picture 2">
            <a:extLst>
              <a:ext uri="{FF2B5EF4-FFF2-40B4-BE49-F238E27FC236}">
                <a16:creationId xmlns:a16="http://schemas.microsoft.com/office/drawing/2014/main" id="{5202F145-737B-4841-A83A-105CC2054557}"/>
              </a:ext>
            </a:extLst>
          </p:cNvPr>
          <p:cNvPicPr>
            <a:picLocks noChangeAspect="1"/>
          </p:cNvPicPr>
          <p:nvPr/>
        </p:nvPicPr>
        <p:blipFill>
          <a:blip r:embed="rId4"/>
          <a:stretch>
            <a:fillRect/>
          </a:stretch>
        </p:blipFill>
        <p:spPr>
          <a:xfrm>
            <a:off x="4372615" y="0"/>
            <a:ext cx="7527021" cy="6858000"/>
          </a:xfrm>
          <a:prstGeom prst="rect">
            <a:avLst/>
          </a:prstGeom>
        </p:spPr>
      </p:pic>
      <p:pic>
        <p:nvPicPr>
          <p:cNvPr id="7" name="Picture 6">
            <a:extLst>
              <a:ext uri="{FF2B5EF4-FFF2-40B4-BE49-F238E27FC236}">
                <a16:creationId xmlns:a16="http://schemas.microsoft.com/office/drawing/2014/main" id="{C93D24E6-7C2C-4BE4-B2B3-73273091BD28}"/>
              </a:ext>
            </a:extLst>
          </p:cNvPr>
          <p:cNvPicPr>
            <a:picLocks noChangeAspect="1"/>
          </p:cNvPicPr>
          <p:nvPr/>
        </p:nvPicPr>
        <p:blipFill>
          <a:blip r:embed="rId5"/>
          <a:stretch>
            <a:fillRect/>
          </a:stretch>
        </p:blipFill>
        <p:spPr>
          <a:xfrm>
            <a:off x="198273" y="110551"/>
            <a:ext cx="1714934" cy="1280380"/>
          </a:xfrm>
          <a:prstGeom prst="rect">
            <a:avLst/>
          </a:prstGeom>
        </p:spPr>
      </p:pic>
    </p:spTree>
    <p:extLst>
      <p:ext uri="{BB962C8B-B14F-4D97-AF65-F5344CB8AC3E}">
        <p14:creationId xmlns:p14="http://schemas.microsoft.com/office/powerpoint/2010/main" val="71822103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51278" y="21879"/>
            <a:ext cx="10515600" cy="1325563"/>
          </a:xfrm>
        </p:spPr>
        <p:txBody>
          <a:bodyPr/>
          <a:lstStyle/>
          <a:p>
            <a:pPr eaLnBrk="1" hangingPunct="1"/>
            <a:r>
              <a:rPr lang="en-US" altLang="en-US" b="1" dirty="0"/>
              <a:t>Portfolio Performance Ranking</a:t>
            </a:r>
          </a:p>
        </p:txBody>
      </p:sp>
      <p:sp>
        <p:nvSpPr>
          <p:cNvPr id="23555" name="Rectangle 3"/>
          <p:cNvSpPr>
            <a:spLocks noGrp="1" noChangeArrowheads="1"/>
          </p:cNvSpPr>
          <p:nvPr>
            <p:ph type="body" idx="1"/>
          </p:nvPr>
        </p:nvSpPr>
        <p:spPr>
          <a:xfrm>
            <a:off x="651277" y="1172817"/>
            <a:ext cx="11328688" cy="3491948"/>
          </a:xfrm>
        </p:spPr>
        <p:txBody>
          <a:bodyPr/>
          <a:lstStyle/>
          <a:p>
            <a:pPr eaLnBrk="1" hangingPunct="1">
              <a:lnSpc>
                <a:spcPct val="90000"/>
              </a:lnSpc>
            </a:pPr>
            <a:r>
              <a:rPr lang="en-US" altLang="en-US" dirty="0"/>
              <a:t>Use Ranking formula for each fund in family</a:t>
            </a:r>
          </a:p>
          <a:p>
            <a:pPr lvl="1" eaLnBrk="1" hangingPunct="1">
              <a:lnSpc>
                <a:spcPct val="90000"/>
              </a:lnSpc>
              <a:buFontTx/>
              <a:buNone/>
            </a:pPr>
            <a:r>
              <a:rPr lang="en-US" altLang="en-US" dirty="0"/>
              <a:t>			40% of 1 month return</a:t>
            </a:r>
          </a:p>
          <a:p>
            <a:pPr lvl="1" eaLnBrk="1" hangingPunct="1">
              <a:lnSpc>
                <a:spcPct val="90000"/>
              </a:lnSpc>
              <a:buFontTx/>
              <a:buNone/>
            </a:pPr>
            <a:r>
              <a:rPr lang="en-US" altLang="en-US" dirty="0"/>
              <a:t>			30% of 3 month return</a:t>
            </a:r>
          </a:p>
          <a:p>
            <a:pPr lvl="1" eaLnBrk="1" hangingPunct="1">
              <a:lnSpc>
                <a:spcPct val="90000"/>
              </a:lnSpc>
              <a:buFontTx/>
              <a:buNone/>
            </a:pPr>
            <a:r>
              <a:rPr lang="en-US" altLang="en-US" dirty="0"/>
              <a:t>			20% of 6 month return</a:t>
            </a:r>
          </a:p>
          <a:p>
            <a:pPr lvl="1" eaLnBrk="1" hangingPunct="1">
              <a:lnSpc>
                <a:spcPct val="90000"/>
              </a:lnSpc>
              <a:buFontTx/>
              <a:buNone/>
            </a:pPr>
            <a:r>
              <a:rPr lang="en-US" altLang="en-US" u="sng" dirty="0"/>
              <a:t>		+	10% of 12 month return</a:t>
            </a:r>
          </a:p>
          <a:p>
            <a:pPr lvl="1" eaLnBrk="1" hangingPunct="1">
              <a:lnSpc>
                <a:spcPct val="90000"/>
              </a:lnSpc>
              <a:buFontTx/>
              <a:buNone/>
            </a:pPr>
            <a:r>
              <a:rPr lang="en-US" altLang="en-US" dirty="0"/>
              <a:t>		Composite Return for each fund</a:t>
            </a:r>
          </a:p>
          <a:p>
            <a:pPr lvl="1" eaLnBrk="1" hangingPunct="1">
              <a:lnSpc>
                <a:spcPct val="90000"/>
              </a:lnSpc>
              <a:buFontTx/>
              <a:buNone/>
            </a:pPr>
            <a:endParaRPr lang="en-US" altLang="en-US" dirty="0"/>
          </a:p>
          <a:p>
            <a:pPr marL="0" indent="0" algn="ctr" eaLnBrk="1" hangingPunct="1">
              <a:lnSpc>
                <a:spcPct val="90000"/>
              </a:lnSpc>
              <a:buNone/>
            </a:pPr>
            <a:r>
              <a:rPr lang="en-US" altLang="en-US" dirty="0"/>
              <a:t>Sort all fund’s “Composite” Returns from Best to Worst (Grades A thru F) </a:t>
            </a:r>
          </a:p>
          <a:p>
            <a:pPr lvl="1" eaLnBrk="1" hangingPunct="1">
              <a:lnSpc>
                <a:spcPct val="90000"/>
              </a:lnSpc>
              <a:buFontTx/>
              <a:buNone/>
            </a:pPr>
            <a:endParaRPr lang="en-US" altLang="en-US" dirty="0"/>
          </a:p>
        </p:txBody>
      </p:sp>
      <p:sp>
        <p:nvSpPr>
          <p:cNvPr id="23556" name="Rectangle 4"/>
          <p:cNvSpPr>
            <a:spLocks noChangeArrowheads="1"/>
          </p:cNvSpPr>
          <p:nvPr/>
        </p:nvSpPr>
        <p:spPr bwMode="auto">
          <a:xfrm>
            <a:off x="6518678" y="1630017"/>
            <a:ext cx="2895600" cy="2209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557" name="Text Box 5"/>
          <p:cNvSpPr txBox="1">
            <a:spLocks noChangeArrowheads="1"/>
          </p:cNvSpPr>
          <p:nvPr/>
        </p:nvSpPr>
        <p:spPr bwMode="auto">
          <a:xfrm>
            <a:off x="4063713" y="1710021"/>
            <a:ext cx="5562600" cy="204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457200" marR="0" lvl="1" indent="0" algn="l" defTabSz="914400" rtl="0" eaLnBrk="1" fontAlgn="auto" latinLnBrk="0" hangingPunct="1">
              <a:lnSpc>
                <a:spcPct val="9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40% x 5%  = 2%</a:t>
            </a:r>
          </a:p>
          <a:p>
            <a:pPr marL="457200" marR="0" lvl="1" indent="0" algn="l" defTabSz="914400" rtl="0" eaLnBrk="1" fontAlgn="auto" latinLnBrk="0" hangingPunct="1">
              <a:lnSpc>
                <a:spcPct val="90000"/>
              </a:lnSpc>
              <a:spcBef>
                <a:spcPct val="20000"/>
              </a:spcBef>
              <a:spcAft>
                <a:spcPts val="0"/>
              </a:spcAft>
              <a:buClrTx/>
              <a:buSzTx/>
              <a:buFontTx/>
              <a:buNone/>
              <a:tabLst/>
              <a:defRPr/>
            </a:pPr>
            <a:r>
              <a:rPr kumimoji="0" lang="en-US" altLang="en-US" sz="2400" b="1"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			30% x 10%= 3%</a:t>
            </a:r>
          </a:p>
          <a:p>
            <a:pPr marL="457200" marR="0" lvl="1" indent="0" algn="l" defTabSz="914400" rtl="0" eaLnBrk="1" fontAlgn="auto" latinLnBrk="0" hangingPunct="1">
              <a:lnSpc>
                <a:spcPct val="90000"/>
              </a:lnSpc>
              <a:spcBef>
                <a:spcPct val="20000"/>
              </a:spcBef>
              <a:spcAft>
                <a:spcPts val="0"/>
              </a:spcAft>
              <a:buClrTx/>
              <a:buSzTx/>
              <a:buFontTx/>
              <a:buNone/>
              <a:tabLst/>
              <a:defRPr/>
            </a:pPr>
            <a:r>
              <a:rPr kumimoji="0" lang="en-US" altLang="en-US" sz="2400" b="1"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			20% x 15%= 3%</a:t>
            </a:r>
          </a:p>
          <a:p>
            <a:pPr marL="457200" marR="0" lvl="1" indent="0" algn="l" defTabSz="914400" rtl="0" eaLnBrk="1" fontAlgn="auto" latinLnBrk="0" hangingPunct="1">
              <a:lnSpc>
                <a:spcPct val="90000"/>
              </a:lnSpc>
              <a:spcBef>
                <a:spcPct val="20000"/>
              </a:spcBef>
              <a:spcAft>
                <a:spcPts val="0"/>
              </a:spcAft>
              <a:buClrTx/>
              <a:buSzTx/>
              <a:buFontTx/>
              <a:buNone/>
              <a:tabLst/>
              <a:defRPr/>
            </a:pPr>
            <a:r>
              <a:rPr kumimoji="0" lang="en-US" altLang="en-US" sz="2400" b="1"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			10% x 20%= </a:t>
            </a:r>
            <a:r>
              <a:rPr kumimoji="0" lang="en-US" altLang="en-US" sz="2400" b="1" i="0" u="sng"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2%</a:t>
            </a:r>
          </a:p>
          <a:p>
            <a:pPr marL="457200" marR="0" lvl="1" indent="0" algn="l" defTabSz="914400" rtl="0" eaLnBrk="1" fontAlgn="auto" latinLnBrk="0" hangingPunct="1">
              <a:lnSpc>
                <a:spcPct val="90000"/>
              </a:lnSpc>
              <a:spcBef>
                <a:spcPct val="20000"/>
              </a:spcBef>
              <a:spcAft>
                <a:spcPts val="0"/>
              </a:spcAft>
              <a:buClrTx/>
              <a:buSzTx/>
              <a:buFontTx/>
              <a:buNone/>
              <a:tabLst/>
              <a:defRPr/>
            </a:pPr>
            <a:r>
              <a:rPr kumimoji="0" lang="en-US" altLang="en-US" sz="2400" b="1"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			                     10%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746" y="180549"/>
            <a:ext cx="1850265" cy="1387699"/>
          </a:xfrm>
          <a:prstGeom prst="rect">
            <a:avLst/>
          </a:prstGeom>
        </p:spPr>
      </p:pic>
      <p:pic>
        <p:nvPicPr>
          <p:cNvPr id="4" name="Picture 3">
            <a:extLst>
              <a:ext uri="{FF2B5EF4-FFF2-40B4-BE49-F238E27FC236}">
                <a16:creationId xmlns:a16="http://schemas.microsoft.com/office/drawing/2014/main" id="{BECF780B-9F60-4193-BC34-C21EF168C9F4}"/>
              </a:ext>
            </a:extLst>
          </p:cNvPr>
          <p:cNvPicPr>
            <a:picLocks noChangeAspect="1"/>
          </p:cNvPicPr>
          <p:nvPr/>
        </p:nvPicPr>
        <p:blipFill>
          <a:blip r:embed="rId4"/>
          <a:stretch>
            <a:fillRect/>
          </a:stretch>
        </p:blipFill>
        <p:spPr>
          <a:xfrm>
            <a:off x="251790" y="4811022"/>
            <a:ext cx="5526157" cy="1616282"/>
          </a:xfrm>
          <a:prstGeom prst="rect">
            <a:avLst/>
          </a:prstGeom>
        </p:spPr>
      </p:pic>
      <p:pic>
        <p:nvPicPr>
          <p:cNvPr id="5" name="Picture 4">
            <a:extLst>
              <a:ext uri="{FF2B5EF4-FFF2-40B4-BE49-F238E27FC236}">
                <a16:creationId xmlns:a16="http://schemas.microsoft.com/office/drawing/2014/main" id="{0E53ED27-3098-4DA0-AD37-68059BA1BC51}"/>
              </a:ext>
            </a:extLst>
          </p:cNvPr>
          <p:cNvPicPr>
            <a:picLocks noChangeAspect="1"/>
          </p:cNvPicPr>
          <p:nvPr/>
        </p:nvPicPr>
        <p:blipFill>
          <a:blip r:embed="rId5"/>
          <a:stretch>
            <a:fillRect/>
          </a:stretch>
        </p:blipFill>
        <p:spPr>
          <a:xfrm>
            <a:off x="6281530" y="4811022"/>
            <a:ext cx="5658679" cy="1616282"/>
          </a:xfrm>
          <a:prstGeom prst="rect">
            <a:avLst/>
          </a:prstGeom>
        </p:spPr>
      </p:pic>
    </p:spTree>
    <p:extLst>
      <p:ext uri="{BB962C8B-B14F-4D97-AF65-F5344CB8AC3E}">
        <p14:creationId xmlns:p14="http://schemas.microsoft.com/office/powerpoint/2010/main" val="356388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675"/>
            <a:ext cx="10515600" cy="1325563"/>
          </a:xfrm>
        </p:spPr>
        <p:txBody>
          <a:bodyPr/>
          <a:lstStyle/>
          <a:p>
            <a:r>
              <a:rPr lang="en-US" b="1" dirty="0"/>
              <a:t>Crossover/Performance Ranking Model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9776" y="180550"/>
            <a:ext cx="1342235" cy="1006676"/>
          </a:xfrm>
          <a:prstGeom prst="rect">
            <a:avLst/>
          </a:prstGeom>
        </p:spPr>
      </p:pic>
      <p:pic>
        <p:nvPicPr>
          <p:cNvPr id="4" name="Picture 3">
            <a:extLst>
              <a:ext uri="{FF2B5EF4-FFF2-40B4-BE49-F238E27FC236}">
                <a16:creationId xmlns:a16="http://schemas.microsoft.com/office/drawing/2014/main" id="{A104BAAF-E2A8-4A87-B9CB-9B590776EFDD}"/>
              </a:ext>
            </a:extLst>
          </p:cNvPr>
          <p:cNvPicPr>
            <a:picLocks noChangeAspect="1"/>
          </p:cNvPicPr>
          <p:nvPr/>
        </p:nvPicPr>
        <p:blipFill>
          <a:blip r:embed="rId4"/>
          <a:stretch>
            <a:fillRect/>
          </a:stretch>
        </p:blipFill>
        <p:spPr>
          <a:xfrm>
            <a:off x="200025" y="1323974"/>
            <a:ext cx="11758613" cy="5353475"/>
          </a:xfrm>
          <a:prstGeom prst="rect">
            <a:avLst/>
          </a:prstGeom>
        </p:spPr>
      </p:pic>
      <p:sp>
        <p:nvSpPr>
          <p:cNvPr id="9" name="TextBox 8">
            <a:extLst>
              <a:ext uri="{FF2B5EF4-FFF2-40B4-BE49-F238E27FC236}">
                <a16:creationId xmlns:a16="http://schemas.microsoft.com/office/drawing/2014/main" id="{268F0DAE-8F53-4FCE-84FF-6478060098A4}"/>
              </a:ext>
            </a:extLst>
          </p:cNvPr>
          <p:cNvSpPr txBox="1"/>
          <p:nvPr/>
        </p:nvSpPr>
        <p:spPr>
          <a:xfrm>
            <a:off x="200025" y="1726207"/>
            <a:ext cx="3852864" cy="677108"/>
          </a:xfrm>
          <a:prstGeom prst="rect">
            <a:avLst/>
          </a:prstGeom>
          <a:solidFill>
            <a:schemeClr val="accent2">
              <a:lumMod val="20000"/>
              <a:lumOff val="80000"/>
            </a:schemeClr>
          </a:solidFill>
        </p:spPr>
        <p:txBody>
          <a:bodyPr wrap="square" rtlCol="0">
            <a:spAutoFit/>
          </a:bodyPr>
          <a:lstStyle/>
          <a:p>
            <a:r>
              <a:rPr lang="en-US" sz="2000" b="1" dirty="0">
                <a:solidFill>
                  <a:schemeClr val="accent6">
                    <a:lumMod val="50000"/>
                  </a:schemeClr>
                </a:solidFill>
              </a:rPr>
              <a:t>Golden Cross/Death Cross</a:t>
            </a:r>
          </a:p>
          <a:p>
            <a:pPr marL="285750" indent="-285750">
              <a:buFont typeface="Arial" panose="020B0604020202020204" pitchFamily="34" charset="0"/>
              <a:buChar char="•"/>
            </a:pPr>
            <a:r>
              <a:rPr lang="en-US" dirty="0"/>
              <a:t>“Know </a:t>
            </a:r>
            <a:r>
              <a:rPr lang="en-US" b="1" dirty="0">
                <a:solidFill>
                  <a:srgbClr val="FF0000"/>
                </a:solidFill>
              </a:rPr>
              <a:t>When </a:t>
            </a:r>
            <a:r>
              <a:rPr lang="en-US" dirty="0"/>
              <a:t>to be in the Market”</a:t>
            </a:r>
          </a:p>
        </p:txBody>
      </p:sp>
      <p:sp>
        <p:nvSpPr>
          <p:cNvPr id="10" name="TextBox 9">
            <a:extLst>
              <a:ext uri="{FF2B5EF4-FFF2-40B4-BE49-F238E27FC236}">
                <a16:creationId xmlns:a16="http://schemas.microsoft.com/office/drawing/2014/main" id="{5CB2C7E2-82D1-4927-96A2-F34B989D10FF}"/>
              </a:ext>
            </a:extLst>
          </p:cNvPr>
          <p:cNvSpPr txBox="1"/>
          <p:nvPr/>
        </p:nvSpPr>
        <p:spPr>
          <a:xfrm>
            <a:off x="8105774" y="1726207"/>
            <a:ext cx="3852864" cy="677108"/>
          </a:xfrm>
          <a:prstGeom prst="rect">
            <a:avLst/>
          </a:prstGeom>
          <a:solidFill>
            <a:schemeClr val="accent2">
              <a:lumMod val="20000"/>
              <a:lumOff val="80000"/>
            </a:schemeClr>
          </a:solidFill>
        </p:spPr>
        <p:txBody>
          <a:bodyPr wrap="square" rtlCol="0">
            <a:spAutoFit/>
          </a:bodyPr>
          <a:lstStyle/>
          <a:p>
            <a:r>
              <a:rPr lang="en-US" sz="2000" b="1" dirty="0">
                <a:solidFill>
                  <a:schemeClr val="accent6">
                    <a:lumMod val="50000"/>
                  </a:schemeClr>
                </a:solidFill>
              </a:rPr>
              <a:t>Performance Ranking</a:t>
            </a:r>
          </a:p>
          <a:p>
            <a:pPr marL="285750" indent="-285750">
              <a:buFont typeface="Arial" panose="020B0604020202020204" pitchFamily="34" charset="0"/>
              <a:buChar char="•"/>
            </a:pPr>
            <a:r>
              <a:rPr lang="en-US" dirty="0"/>
              <a:t>“Know </a:t>
            </a:r>
            <a:r>
              <a:rPr lang="en-US" b="1" dirty="0">
                <a:solidFill>
                  <a:srgbClr val="FF0000"/>
                </a:solidFill>
              </a:rPr>
              <a:t>Where </a:t>
            </a:r>
            <a:r>
              <a:rPr lang="en-US" dirty="0"/>
              <a:t>to be in the Market”</a:t>
            </a:r>
          </a:p>
        </p:txBody>
      </p:sp>
    </p:spTree>
    <p:extLst>
      <p:ext uri="{BB962C8B-B14F-4D97-AF65-F5344CB8AC3E}">
        <p14:creationId xmlns:p14="http://schemas.microsoft.com/office/powerpoint/2010/main" val="185141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8908" y="375735"/>
            <a:ext cx="10952017" cy="1325563"/>
          </a:xfrm>
        </p:spPr>
        <p:txBody>
          <a:bodyPr/>
          <a:lstStyle/>
          <a:p>
            <a:r>
              <a:rPr lang="en-US" b="1" dirty="0"/>
              <a:t>Benefits of having an Investment Strategy?</a:t>
            </a:r>
            <a:endParaRPr lang="en-US" altLang="en-US" b="1" dirty="0">
              <a:solidFill>
                <a:srgbClr val="FF0000"/>
              </a:solidFill>
            </a:endParaRPr>
          </a:p>
        </p:txBody>
      </p:sp>
      <p:sp>
        <p:nvSpPr>
          <p:cNvPr id="5123" name="Rectangle 3"/>
          <p:cNvSpPr>
            <a:spLocks noGrp="1" noChangeArrowheads="1"/>
          </p:cNvSpPr>
          <p:nvPr>
            <p:ph type="body" idx="1"/>
          </p:nvPr>
        </p:nvSpPr>
        <p:spPr>
          <a:xfrm>
            <a:off x="401783" y="1825625"/>
            <a:ext cx="11402290" cy="4351338"/>
          </a:xfrm>
        </p:spPr>
        <p:txBody>
          <a:bodyPr>
            <a:normAutofit/>
          </a:bodyPr>
          <a:lstStyle/>
          <a:p>
            <a:pPr eaLnBrk="1" hangingPunct="1"/>
            <a:r>
              <a:rPr lang="en-US" altLang="en-US" dirty="0"/>
              <a:t>Scenario 1)  I’ve been working for a few years but am concerned about whether I’m putting the right amount of money away in my 401K and whether I’m putting them in the right funds.  Is there a way that I can get a clearer picture and take more control of my investments?</a:t>
            </a:r>
          </a:p>
          <a:p>
            <a:pPr eaLnBrk="1" hangingPunct="1"/>
            <a:r>
              <a:rPr lang="en-US" altLang="en-US" dirty="0"/>
              <a:t>Scenario 2)  I’m thinking of retiring and I’ve accumulated a pretty nice retirement nest egg.  But I remember back to the last bear market when some of my co-workers had to postpone their retirement date.   Is there a way I can mitigate some of this market risk since I can’t afford the time waiting for the market to bounce back? </a:t>
            </a:r>
          </a:p>
        </p:txBody>
      </p:sp>
      <p:sp>
        <p:nvSpPr>
          <p:cNvPr id="4" name="TextBox 3"/>
          <p:cNvSpPr txBox="1"/>
          <p:nvPr/>
        </p:nvSpPr>
        <p:spPr>
          <a:xfrm>
            <a:off x="1817793" y="6031210"/>
            <a:ext cx="8556413" cy="461665"/>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It's not what age at which you retire, it's what income level.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329" y="129131"/>
            <a:ext cx="1966175" cy="1474631"/>
          </a:xfrm>
          <a:prstGeom prst="rect">
            <a:avLst/>
          </a:prstGeom>
        </p:spPr>
      </p:pic>
      <p:sp>
        <p:nvSpPr>
          <p:cNvPr id="6" name="TextBox 5">
            <a:extLst>
              <a:ext uri="{FF2B5EF4-FFF2-40B4-BE49-F238E27FC236}">
                <a16:creationId xmlns:a16="http://schemas.microsoft.com/office/drawing/2014/main" id="{EBB1AAB8-69C1-4016-8EA3-D62105EE96C1}"/>
              </a:ext>
            </a:extLst>
          </p:cNvPr>
          <p:cNvSpPr txBox="1"/>
          <p:nvPr/>
        </p:nvSpPr>
        <p:spPr>
          <a:xfrm>
            <a:off x="3809999" y="6582474"/>
            <a:ext cx="4226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Past Performance is No Guarantee of Future Performance </a:t>
            </a:r>
          </a:p>
        </p:txBody>
      </p:sp>
    </p:spTree>
    <p:extLst>
      <p:ext uri="{BB962C8B-B14F-4D97-AF65-F5344CB8AC3E}">
        <p14:creationId xmlns:p14="http://schemas.microsoft.com/office/powerpoint/2010/main" val="291338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550"/>
            <a:ext cx="10515600" cy="1325563"/>
          </a:xfrm>
        </p:spPr>
        <p:txBody>
          <a:bodyPr/>
          <a:lstStyle/>
          <a:p>
            <a:r>
              <a:rPr lang="en-US" b="1" dirty="0"/>
              <a:t>Thrift Saving Plan Performance in 2008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9776" y="180550"/>
            <a:ext cx="1342235" cy="1006676"/>
          </a:xfrm>
          <a:prstGeom prst="rect">
            <a:avLst/>
          </a:prstGeom>
        </p:spPr>
      </p:pic>
      <p:pic>
        <p:nvPicPr>
          <p:cNvPr id="7" name="Picture 6">
            <a:extLst>
              <a:ext uri="{FF2B5EF4-FFF2-40B4-BE49-F238E27FC236}">
                <a16:creationId xmlns:a16="http://schemas.microsoft.com/office/drawing/2014/main" id="{119276DD-0C0D-4731-84F8-A4C28CE47556}"/>
              </a:ext>
            </a:extLst>
          </p:cNvPr>
          <p:cNvPicPr>
            <a:picLocks noChangeAspect="1"/>
          </p:cNvPicPr>
          <p:nvPr/>
        </p:nvPicPr>
        <p:blipFill rotWithShape="1">
          <a:blip r:embed="rId4"/>
          <a:srcRect l="19286" t="24641" r="20476" b="8763"/>
          <a:stretch/>
        </p:blipFill>
        <p:spPr>
          <a:xfrm>
            <a:off x="1494972" y="1422400"/>
            <a:ext cx="9254804" cy="5268686"/>
          </a:xfrm>
          <a:prstGeom prst="rect">
            <a:avLst/>
          </a:prstGeom>
        </p:spPr>
      </p:pic>
      <p:sp>
        <p:nvSpPr>
          <p:cNvPr id="6" name="TextBox 5">
            <a:extLst>
              <a:ext uri="{FF2B5EF4-FFF2-40B4-BE49-F238E27FC236}">
                <a16:creationId xmlns:a16="http://schemas.microsoft.com/office/drawing/2014/main" id="{A3DCFB96-E4B9-48DB-AF83-61894EF8338B}"/>
              </a:ext>
            </a:extLst>
          </p:cNvPr>
          <p:cNvSpPr txBox="1"/>
          <p:nvPr/>
        </p:nvSpPr>
        <p:spPr>
          <a:xfrm>
            <a:off x="1895061" y="4056742"/>
            <a:ext cx="4227313" cy="461665"/>
          </a:xfrm>
          <a:prstGeom prst="rect">
            <a:avLst/>
          </a:prstGeom>
          <a:solidFill>
            <a:srgbClr val="FF0000"/>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S&amp;P 500	-38.59% </a:t>
            </a:r>
          </a:p>
        </p:txBody>
      </p:sp>
      <p:sp>
        <p:nvSpPr>
          <p:cNvPr id="3" name="Rectangle: Rounded Corners 2">
            <a:extLst>
              <a:ext uri="{FF2B5EF4-FFF2-40B4-BE49-F238E27FC236}">
                <a16:creationId xmlns:a16="http://schemas.microsoft.com/office/drawing/2014/main" id="{BD456F41-F41D-49D8-9A4C-7B45CB6655C2}"/>
              </a:ext>
            </a:extLst>
          </p:cNvPr>
          <p:cNvSpPr/>
          <p:nvPr/>
        </p:nvSpPr>
        <p:spPr>
          <a:xfrm>
            <a:off x="5115339" y="4757530"/>
            <a:ext cx="980661" cy="437322"/>
          </a:xfrm>
          <a:prstGeom prst="round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79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C79E-F3D8-437B-8AB9-ECD717794659}"/>
              </a:ext>
            </a:extLst>
          </p:cNvPr>
          <p:cNvSpPr>
            <a:spLocks noGrp="1"/>
          </p:cNvSpPr>
          <p:nvPr>
            <p:ph type="title"/>
          </p:nvPr>
        </p:nvSpPr>
        <p:spPr>
          <a:xfrm>
            <a:off x="852055" y="235075"/>
            <a:ext cx="10515600" cy="1325563"/>
          </a:xfrm>
        </p:spPr>
        <p:txBody>
          <a:bodyPr/>
          <a:lstStyle/>
          <a:p>
            <a:r>
              <a:rPr lang="en-US" b="1" dirty="0"/>
              <a:t>ProFunds Performance in 2008</a:t>
            </a:r>
          </a:p>
        </p:txBody>
      </p:sp>
      <p:pic>
        <p:nvPicPr>
          <p:cNvPr id="3" name="Picture 2">
            <a:extLst>
              <a:ext uri="{FF2B5EF4-FFF2-40B4-BE49-F238E27FC236}">
                <a16:creationId xmlns:a16="http://schemas.microsoft.com/office/drawing/2014/main" id="{4C32134F-1686-472C-BB44-E2FCE80D5A20}"/>
              </a:ext>
            </a:extLst>
          </p:cNvPr>
          <p:cNvPicPr>
            <a:picLocks noChangeAspect="1"/>
          </p:cNvPicPr>
          <p:nvPr/>
        </p:nvPicPr>
        <p:blipFill>
          <a:blip r:embed="rId3"/>
          <a:stretch>
            <a:fillRect/>
          </a:stretch>
        </p:blipFill>
        <p:spPr>
          <a:xfrm>
            <a:off x="577805" y="1435947"/>
            <a:ext cx="6640413" cy="4216707"/>
          </a:xfrm>
          <a:prstGeom prst="rect">
            <a:avLst/>
          </a:prstGeom>
        </p:spPr>
      </p:pic>
      <p:pic>
        <p:nvPicPr>
          <p:cNvPr id="4" name="Picture 3">
            <a:extLst>
              <a:ext uri="{FF2B5EF4-FFF2-40B4-BE49-F238E27FC236}">
                <a16:creationId xmlns:a16="http://schemas.microsoft.com/office/drawing/2014/main" id="{5E313376-1019-4908-B274-2574532B78E4}"/>
              </a:ext>
            </a:extLst>
          </p:cNvPr>
          <p:cNvPicPr>
            <a:picLocks noChangeAspect="1"/>
          </p:cNvPicPr>
          <p:nvPr/>
        </p:nvPicPr>
        <p:blipFill>
          <a:blip r:embed="rId4"/>
          <a:stretch>
            <a:fillRect/>
          </a:stretch>
        </p:blipFill>
        <p:spPr>
          <a:xfrm>
            <a:off x="10106530" y="115761"/>
            <a:ext cx="1926503" cy="1444877"/>
          </a:xfrm>
          <a:prstGeom prst="rect">
            <a:avLst/>
          </a:prstGeom>
        </p:spPr>
      </p:pic>
      <p:sp>
        <p:nvSpPr>
          <p:cNvPr id="5" name="TextBox 4">
            <a:extLst>
              <a:ext uri="{FF2B5EF4-FFF2-40B4-BE49-F238E27FC236}">
                <a16:creationId xmlns:a16="http://schemas.microsoft.com/office/drawing/2014/main" id="{5D613832-E9C4-446A-B75D-93E6EBA5B0AC}"/>
              </a:ext>
            </a:extLst>
          </p:cNvPr>
          <p:cNvSpPr txBox="1"/>
          <p:nvPr/>
        </p:nvSpPr>
        <p:spPr>
          <a:xfrm>
            <a:off x="1034491" y="5781094"/>
            <a:ext cx="5727040" cy="830997"/>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a:ea typeface="+mn-ea"/>
                <a:cs typeface="+mn-cs"/>
              </a:rPr>
              <a:t>ProFunds</a:t>
            </a:r>
            <a:r>
              <a:rPr kumimoji="0" lang="en-US" sz="2400" b="1" i="0" u="none" strike="noStrike" kern="1200" cap="none" spc="0" normalizeH="0" baseline="0" noProof="0" dirty="0">
                <a:ln>
                  <a:noFill/>
                </a:ln>
                <a:solidFill>
                  <a:prstClr val="white"/>
                </a:solidFill>
                <a:effectLst/>
                <a:uLnTx/>
                <a:uFillTx/>
                <a:latin typeface="Calibri"/>
                <a:ea typeface="+mn-ea"/>
                <a:cs typeface="+mn-cs"/>
              </a:rPr>
              <a:t>	+27.42%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S&amp;P 500	-38.59% </a:t>
            </a:r>
          </a:p>
        </p:txBody>
      </p:sp>
      <p:sp>
        <p:nvSpPr>
          <p:cNvPr id="6" name="TextBox 5">
            <a:extLst>
              <a:ext uri="{FF2B5EF4-FFF2-40B4-BE49-F238E27FC236}">
                <a16:creationId xmlns:a16="http://schemas.microsoft.com/office/drawing/2014/main" id="{9179D3EC-6371-466C-9E26-1046899CF039}"/>
              </a:ext>
            </a:extLst>
          </p:cNvPr>
          <p:cNvSpPr txBox="1"/>
          <p:nvPr/>
        </p:nvSpPr>
        <p:spPr>
          <a:xfrm>
            <a:off x="7523018" y="1884218"/>
            <a:ext cx="4267200"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a:ea typeface="+mn-ea"/>
                <a:cs typeface="+mn-cs"/>
              </a:rPr>
              <a:t>Why </a:t>
            </a:r>
            <a:r>
              <a:rPr kumimoji="0" lang="en-US" sz="3200" b="0" i="0" u="sng" strike="noStrike" kern="1200" cap="none" spc="0" normalizeH="0" baseline="0" noProof="0" dirty="0" err="1">
                <a:ln>
                  <a:noFill/>
                </a:ln>
                <a:solidFill>
                  <a:prstClr val="black"/>
                </a:solidFill>
                <a:effectLst/>
                <a:uLnTx/>
                <a:uFillTx/>
                <a:latin typeface="Calibri"/>
                <a:ea typeface="+mn-ea"/>
                <a:cs typeface="+mn-cs"/>
              </a:rPr>
              <a:t>ProFunds</a:t>
            </a:r>
            <a:endParaRPr kumimoji="0" lang="en-US" sz="3200" b="0" i="0" u="sng"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Index Funds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Passive Management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Diversity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Inverse/Short Funds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Leveraged Funds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No Trade Restrictions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No Transaction Fees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Tax Reporting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3E3A856D-B8EB-45D8-8EC5-849DA6FE0160}"/>
              </a:ext>
            </a:extLst>
          </p:cNvPr>
          <p:cNvSpPr txBox="1"/>
          <p:nvPr/>
        </p:nvSpPr>
        <p:spPr>
          <a:xfrm>
            <a:off x="3809999" y="6582474"/>
            <a:ext cx="4226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Past Performance is No Guarantee of Future Performance </a:t>
            </a:r>
          </a:p>
        </p:txBody>
      </p:sp>
      <p:pic>
        <p:nvPicPr>
          <p:cNvPr id="9" name="Picture 8"/>
          <p:cNvPicPr>
            <a:picLocks noChangeAspect="1"/>
          </p:cNvPicPr>
          <p:nvPr/>
        </p:nvPicPr>
        <p:blipFill>
          <a:blip r:embed="rId5"/>
          <a:stretch>
            <a:fillRect/>
          </a:stretch>
        </p:blipFill>
        <p:spPr>
          <a:xfrm>
            <a:off x="8327570" y="115761"/>
            <a:ext cx="1440273" cy="1769913"/>
          </a:xfrm>
          <a:prstGeom prst="rect">
            <a:avLst/>
          </a:prstGeom>
        </p:spPr>
      </p:pic>
    </p:spTree>
    <p:extLst>
      <p:ext uri="{BB962C8B-B14F-4D97-AF65-F5344CB8AC3E}">
        <p14:creationId xmlns:p14="http://schemas.microsoft.com/office/powerpoint/2010/main" val="381785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0000">
              <a:schemeClr val="accent6">
                <a:lumMod val="60000"/>
                <a:lumOff val="40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2136"/>
            <a:ext cx="10515600" cy="1325563"/>
          </a:xfrm>
        </p:spPr>
        <p:txBody>
          <a:bodyPr/>
          <a:lstStyle/>
          <a:p>
            <a:r>
              <a:rPr lang="en-US" b="1" dirty="0"/>
              <a:t>ProFunds TIPS in Last Bear Market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2710" y="0"/>
            <a:ext cx="1850265" cy="1387699"/>
          </a:xfrm>
          <a:prstGeom prst="rect">
            <a:avLst/>
          </a:prstGeom>
        </p:spPr>
      </p:pic>
      <p:pic>
        <p:nvPicPr>
          <p:cNvPr id="8" name="Picture 7">
            <a:extLst>
              <a:ext uri="{FF2B5EF4-FFF2-40B4-BE49-F238E27FC236}">
                <a16:creationId xmlns:a16="http://schemas.microsoft.com/office/drawing/2014/main" id="{B3E375F9-670F-425C-B25F-A625E7643448}"/>
              </a:ext>
            </a:extLst>
          </p:cNvPr>
          <p:cNvPicPr>
            <a:picLocks noChangeAspect="1"/>
          </p:cNvPicPr>
          <p:nvPr/>
        </p:nvPicPr>
        <p:blipFill>
          <a:blip r:embed="rId5"/>
          <a:stretch>
            <a:fillRect/>
          </a:stretch>
        </p:blipFill>
        <p:spPr>
          <a:xfrm>
            <a:off x="548639" y="1468129"/>
            <a:ext cx="10805160" cy="5156109"/>
          </a:xfrm>
          <a:prstGeom prst="rect">
            <a:avLst/>
          </a:prstGeom>
        </p:spPr>
      </p:pic>
      <p:sp>
        <p:nvSpPr>
          <p:cNvPr id="11" name="Arrow: Down 10">
            <a:extLst>
              <a:ext uri="{FF2B5EF4-FFF2-40B4-BE49-F238E27FC236}">
                <a16:creationId xmlns:a16="http://schemas.microsoft.com/office/drawing/2014/main" id="{EB25D306-C787-4574-9FB9-2055DCB27351}"/>
              </a:ext>
            </a:extLst>
          </p:cNvPr>
          <p:cNvSpPr/>
          <p:nvPr/>
        </p:nvSpPr>
        <p:spPr>
          <a:xfrm rot="16200000">
            <a:off x="2660866" y="5180914"/>
            <a:ext cx="484632" cy="6171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C62CF12-21DF-43A5-9DD7-49BC2A8554CB}"/>
              </a:ext>
            </a:extLst>
          </p:cNvPr>
          <p:cNvSpPr txBox="1"/>
          <p:nvPr/>
        </p:nvSpPr>
        <p:spPr>
          <a:xfrm>
            <a:off x="1574173" y="5304839"/>
            <a:ext cx="1020417" cy="369332"/>
          </a:xfrm>
          <a:prstGeom prst="rect">
            <a:avLst/>
          </a:prstGeom>
          <a:noFill/>
        </p:spPr>
        <p:txBody>
          <a:bodyPr wrap="square" rtlCol="0">
            <a:spAutoFit/>
          </a:bodyPr>
          <a:lstStyle/>
          <a:p>
            <a:pPr algn="ctr"/>
            <a:r>
              <a:rPr lang="en-US" b="1" dirty="0">
                <a:solidFill>
                  <a:srgbClr val="FF0000"/>
                </a:solidFill>
              </a:rPr>
              <a:t>COVID</a:t>
            </a:r>
          </a:p>
        </p:txBody>
      </p:sp>
      <p:sp>
        <p:nvSpPr>
          <p:cNvPr id="13" name="Title 1">
            <a:extLst>
              <a:ext uri="{FF2B5EF4-FFF2-40B4-BE49-F238E27FC236}">
                <a16:creationId xmlns:a16="http://schemas.microsoft.com/office/drawing/2014/main" id="{F3755EA1-0864-431A-9F92-21F35ED810BE}"/>
              </a:ext>
            </a:extLst>
          </p:cNvPr>
          <p:cNvSpPr txBox="1">
            <a:spLocks/>
          </p:cNvSpPr>
          <p:nvPr/>
        </p:nvSpPr>
        <p:spPr>
          <a:xfrm>
            <a:off x="2980322" y="3737591"/>
            <a:ext cx="2507973" cy="617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b="1" dirty="0">
                <a:solidFill>
                  <a:srgbClr val="FF0000"/>
                </a:solidFill>
              </a:rPr>
              <a:t>Avoid Large Losses</a:t>
            </a:r>
          </a:p>
        </p:txBody>
      </p:sp>
      <p:sp>
        <p:nvSpPr>
          <p:cNvPr id="14" name="TextBox 13">
            <a:extLst>
              <a:ext uri="{FF2B5EF4-FFF2-40B4-BE49-F238E27FC236}">
                <a16:creationId xmlns:a16="http://schemas.microsoft.com/office/drawing/2014/main" id="{67CD334B-B36C-43F6-B2CA-481913AD4517}"/>
              </a:ext>
            </a:extLst>
          </p:cNvPr>
          <p:cNvSpPr txBox="1"/>
          <p:nvPr/>
        </p:nvSpPr>
        <p:spPr>
          <a:xfrm>
            <a:off x="6552933" y="4704675"/>
            <a:ext cx="3363351" cy="1569660"/>
          </a:xfrm>
          <a:prstGeom prst="rect">
            <a:avLst/>
          </a:prstGeom>
          <a:solidFill>
            <a:srgbClr val="0070C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Ultra TIPS	45.4%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Calibri"/>
              </a:rPr>
              <a:t>Classic TIPS	27.8%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Sector TIPS	23.</a:t>
            </a:r>
            <a:r>
              <a:rPr lang="en-US" sz="2400" b="1" dirty="0">
                <a:solidFill>
                  <a:schemeClr val="bg1"/>
                </a:solidFill>
                <a:latin typeface="Calibri"/>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S&amp;P 500	16.3%</a:t>
            </a:r>
          </a:p>
        </p:txBody>
      </p:sp>
    </p:spTree>
    <p:extLst>
      <p:ext uri="{BB962C8B-B14F-4D97-AF65-F5344CB8AC3E}">
        <p14:creationId xmlns:p14="http://schemas.microsoft.com/office/powerpoint/2010/main" val="104241663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0000">
              <a:schemeClr val="accent6">
                <a:lumMod val="60000"/>
                <a:lumOff val="40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465" y="180550"/>
            <a:ext cx="10515600" cy="959138"/>
          </a:xfrm>
        </p:spPr>
        <p:txBody>
          <a:bodyPr/>
          <a:lstStyle/>
          <a:p>
            <a:r>
              <a:rPr lang="en-US" b="1" dirty="0"/>
              <a:t>What will the next 13 years look like?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1735" y="0"/>
            <a:ext cx="1850265" cy="1325563"/>
          </a:xfrm>
          <a:prstGeom prst="rect">
            <a:avLst/>
          </a:prstGeom>
        </p:spPr>
      </p:pic>
      <p:pic>
        <p:nvPicPr>
          <p:cNvPr id="11" name="Picture 10">
            <a:extLst>
              <a:ext uri="{FF2B5EF4-FFF2-40B4-BE49-F238E27FC236}">
                <a16:creationId xmlns:a16="http://schemas.microsoft.com/office/drawing/2014/main" id="{F9DFD14D-83C6-4605-A372-0F5BC14012B6}"/>
              </a:ext>
            </a:extLst>
          </p:cNvPr>
          <p:cNvPicPr>
            <a:picLocks noChangeAspect="1"/>
          </p:cNvPicPr>
          <p:nvPr/>
        </p:nvPicPr>
        <p:blipFill rotWithShape="1">
          <a:blip r:embed="rId5"/>
          <a:srcRect t="26655" b="13418"/>
          <a:stretch/>
        </p:blipFill>
        <p:spPr>
          <a:xfrm>
            <a:off x="99989" y="2186609"/>
            <a:ext cx="5711686" cy="3909391"/>
          </a:xfrm>
          <a:prstGeom prst="rect">
            <a:avLst/>
          </a:prstGeom>
        </p:spPr>
      </p:pic>
      <p:pic>
        <p:nvPicPr>
          <p:cNvPr id="13" name="Picture 12">
            <a:extLst>
              <a:ext uri="{FF2B5EF4-FFF2-40B4-BE49-F238E27FC236}">
                <a16:creationId xmlns:a16="http://schemas.microsoft.com/office/drawing/2014/main" id="{B039AE8F-95B7-40D3-B8A5-104A907B7260}"/>
              </a:ext>
            </a:extLst>
          </p:cNvPr>
          <p:cNvPicPr>
            <a:picLocks noChangeAspect="1"/>
          </p:cNvPicPr>
          <p:nvPr/>
        </p:nvPicPr>
        <p:blipFill rotWithShape="1">
          <a:blip r:embed="rId6"/>
          <a:srcRect t="26075" b="14959"/>
          <a:stretch/>
        </p:blipFill>
        <p:spPr>
          <a:xfrm>
            <a:off x="6380325" y="2186609"/>
            <a:ext cx="5711686" cy="3909391"/>
          </a:xfrm>
          <a:prstGeom prst="rect">
            <a:avLst/>
          </a:prstGeom>
        </p:spPr>
      </p:pic>
      <p:sp>
        <p:nvSpPr>
          <p:cNvPr id="14" name="TextBox 13">
            <a:extLst>
              <a:ext uri="{FF2B5EF4-FFF2-40B4-BE49-F238E27FC236}">
                <a16:creationId xmlns:a16="http://schemas.microsoft.com/office/drawing/2014/main" id="{D8C1F4D6-7FD2-4BCA-9E77-99BD178FF9C9}"/>
              </a:ext>
            </a:extLst>
          </p:cNvPr>
          <p:cNvSpPr txBox="1"/>
          <p:nvPr/>
        </p:nvSpPr>
        <p:spPr>
          <a:xfrm>
            <a:off x="1094935" y="1397801"/>
            <a:ext cx="3511826" cy="769441"/>
          </a:xfrm>
          <a:prstGeom prst="rect">
            <a:avLst/>
          </a:prstGeom>
          <a:solidFill>
            <a:schemeClr val="accent4">
              <a:lumMod val="40000"/>
              <a:lumOff val="60000"/>
            </a:schemeClr>
          </a:solidFill>
        </p:spPr>
        <p:txBody>
          <a:bodyPr wrap="square" rtlCol="0">
            <a:spAutoFit/>
          </a:bodyPr>
          <a:lstStyle/>
          <a:p>
            <a:pPr algn="ctr"/>
            <a:r>
              <a:rPr lang="en-US" sz="2400" dirty="0"/>
              <a:t>Buy and Hold Calamity</a:t>
            </a:r>
          </a:p>
          <a:p>
            <a:pPr algn="ctr"/>
            <a:r>
              <a:rPr lang="en-US" sz="2000" dirty="0"/>
              <a:t>1999 through 2013</a:t>
            </a:r>
          </a:p>
        </p:txBody>
      </p:sp>
      <p:sp>
        <p:nvSpPr>
          <p:cNvPr id="15" name="TextBox 14">
            <a:extLst>
              <a:ext uri="{FF2B5EF4-FFF2-40B4-BE49-F238E27FC236}">
                <a16:creationId xmlns:a16="http://schemas.microsoft.com/office/drawing/2014/main" id="{27519D07-2E1F-4DD3-98C6-AB84F05C6A77}"/>
              </a:ext>
            </a:extLst>
          </p:cNvPr>
          <p:cNvSpPr txBox="1"/>
          <p:nvPr/>
        </p:nvSpPr>
        <p:spPr>
          <a:xfrm>
            <a:off x="7585239" y="1423491"/>
            <a:ext cx="3511826" cy="769441"/>
          </a:xfrm>
          <a:prstGeom prst="rect">
            <a:avLst/>
          </a:prstGeom>
          <a:solidFill>
            <a:schemeClr val="accent4">
              <a:lumMod val="40000"/>
              <a:lumOff val="60000"/>
            </a:schemeClr>
          </a:solidFill>
        </p:spPr>
        <p:txBody>
          <a:bodyPr wrap="square" rtlCol="0">
            <a:spAutoFit/>
          </a:bodyPr>
          <a:lstStyle/>
          <a:p>
            <a:pPr algn="ctr"/>
            <a:r>
              <a:rPr lang="en-US" sz="2400" dirty="0"/>
              <a:t>Raging Bull</a:t>
            </a:r>
          </a:p>
          <a:p>
            <a:pPr algn="ctr"/>
            <a:r>
              <a:rPr lang="en-US" sz="2000" dirty="0"/>
              <a:t>2009 through 2021</a:t>
            </a:r>
          </a:p>
        </p:txBody>
      </p:sp>
      <p:sp>
        <p:nvSpPr>
          <p:cNvPr id="16" name="TextBox 15">
            <a:extLst>
              <a:ext uri="{FF2B5EF4-FFF2-40B4-BE49-F238E27FC236}">
                <a16:creationId xmlns:a16="http://schemas.microsoft.com/office/drawing/2014/main" id="{4A869ABA-E3D3-4F03-84EB-A3FC63B7D6F9}"/>
              </a:ext>
            </a:extLst>
          </p:cNvPr>
          <p:cNvSpPr txBox="1"/>
          <p:nvPr/>
        </p:nvSpPr>
        <p:spPr>
          <a:xfrm>
            <a:off x="5670949" y="1577378"/>
            <a:ext cx="919344" cy="461665"/>
          </a:xfrm>
          <a:prstGeom prst="rect">
            <a:avLst/>
          </a:prstGeom>
          <a:noFill/>
        </p:spPr>
        <p:txBody>
          <a:bodyPr wrap="square" rtlCol="0">
            <a:spAutoFit/>
          </a:bodyPr>
          <a:lstStyle/>
          <a:p>
            <a:pPr algn="ctr"/>
            <a:r>
              <a:rPr lang="en-US" sz="2400" dirty="0"/>
              <a:t>OR</a:t>
            </a:r>
          </a:p>
        </p:txBody>
      </p:sp>
      <p:sp>
        <p:nvSpPr>
          <p:cNvPr id="17" name="TextBox 16">
            <a:extLst>
              <a:ext uri="{FF2B5EF4-FFF2-40B4-BE49-F238E27FC236}">
                <a16:creationId xmlns:a16="http://schemas.microsoft.com/office/drawing/2014/main" id="{834943C9-8D10-4502-B40A-964B3A83BA4A}"/>
              </a:ext>
            </a:extLst>
          </p:cNvPr>
          <p:cNvSpPr txBox="1"/>
          <p:nvPr/>
        </p:nvSpPr>
        <p:spPr>
          <a:xfrm>
            <a:off x="3048063" y="5828067"/>
            <a:ext cx="6188105" cy="830997"/>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No One Can Predict the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Does this strategy answer your question(s)?</a:t>
            </a:r>
          </a:p>
        </p:txBody>
      </p:sp>
    </p:spTree>
    <p:extLst>
      <p:ext uri="{BB962C8B-B14F-4D97-AF65-F5344CB8AC3E}">
        <p14:creationId xmlns:p14="http://schemas.microsoft.com/office/powerpoint/2010/main" val="89145635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6586"/>
            <a:ext cx="10515600" cy="1325563"/>
          </a:xfrm>
        </p:spPr>
        <p:txBody>
          <a:bodyPr/>
          <a:lstStyle/>
          <a:p>
            <a:r>
              <a:rPr lang="en-US" b="1" dirty="0"/>
              <a:t>Notable Quotes</a:t>
            </a:r>
          </a:p>
        </p:txBody>
      </p:sp>
      <p:sp>
        <p:nvSpPr>
          <p:cNvPr id="3" name="Content Placeholder 2"/>
          <p:cNvSpPr>
            <a:spLocks noGrp="1"/>
          </p:cNvSpPr>
          <p:nvPr>
            <p:ph sz="half" idx="1"/>
          </p:nvPr>
        </p:nvSpPr>
        <p:spPr>
          <a:xfrm>
            <a:off x="198783" y="1452149"/>
            <a:ext cx="5936974" cy="4351338"/>
          </a:xfrm>
        </p:spPr>
        <p:txBody>
          <a:bodyPr>
            <a:noAutofit/>
          </a:bodyPr>
          <a:lstStyle/>
          <a:p>
            <a:pPr>
              <a:spcBef>
                <a:spcPts val="0"/>
              </a:spcBef>
            </a:pPr>
            <a:r>
              <a:rPr lang="en-US" sz="2000" dirty="0"/>
              <a:t>It's not what age at which you retire, it's what income level</a:t>
            </a:r>
            <a:br>
              <a:rPr lang="en-US" sz="2000" dirty="0"/>
            </a:br>
            <a:endParaRPr lang="en-US" sz="2000" dirty="0"/>
          </a:p>
          <a:p>
            <a:pPr>
              <a:spcBef>
                <a:spcPts val="0"/>
              </a:spcBef>
            </a:pPr>
            <a:r>
              <a:rPr lang="en-US" sz="2000" dirty="0"/>
              <a:t>Investment opportunities always come around again, lost capital does not</a:t>
            </a:r>
            <a:br>
              <a:rPr lang="en-US" sz="2000" dirty="0"/>
            </a:br>
            <a:endParaRPr lang="en-US" sz="2000" dirty="0"/>
          </a:p>
          <a:p>
            <a:pPr>
              <a:spcBef>
                <a:spcPts val="0"/>
              </a:spcBef>
            </a:pPr>
            <a:r>
              <a:rPr lang="en-US" sz="2000" dirty="0"/>
              <a:t>Procrastination is the biggest enemy of solid financial planning</a:t>
            </a:r>
            <a:br>
              <a:rPr lang="en-US" sz="2000" dirty="0"/>
            </a:br>
            <a:endParaRPr lang="en-US" sz="2000" dirty="0"/>
          </a:p>
          <a:p>
            <a:pPr>
              <a:spcBef>
                <a:spcPts val="0"/>
              </a:spcBef>
            </a:pPr>
            <a:r>
              <a:rPr lang="en-US" sz="2000" dirty="0"/>
              <a:t>The eighth wonder of the world is compound interest</a:t>
            </a:r>
            <a:br>
              <a:rPr lang="en-US" sz="2000" dirty="0"/>
            </a:br>
            <a:endParaRPr lang="en-US" sz="2000" dirty="0"/>
          </a:p>
          <a:p>
            <a:pPr>
              <a:spcBef>
                <a:spcPts val="0"/>
              </a:spcBef>
            </a:pPr>
            <a:r>
              <a:rPr lang="en-US" sz="2000" dirty="0"/>
              <a:t>The trend is your friend</a:t>
            </a:r>
            <a:br>
              <a:rPr lang="en-US" sz="2000" dirty="0"/>
            </a:br>
            <a:endParaRPr lang="en-US" sz="2000" dirty="0"/>
          </a:p>
          <a:p>
            <a:pPr>
              <a:spcBef>
                <a:spcPts val="0"/>
              </a:spcBef>
            </a:pPr>
            <a:r>
              <a:rPr lang="en-US" sz="2000" dirty="0"/>
              <a:t>Don't try to push a rope</a:t>
            </a:r>
            <a:br>
              <a:rPr lang="en-US" sz="2000" dirty="0"/>
            </a:br>
            <a:endParaRPr lang="en-US" sz="2000" dirty="0"/>
          </a:p>
          <a:p>
            <a:pPr>
              <a:spcBef>
                <a:spcPts val="0"/>
              </a:spcBef>
            </a:pPr>
            <a:r>
              <a:rPr lang="en-US" sz="2000" dirty="0"/>
              <a:t>Take some money off the table</a:t>
            </a:r>
            <a:br>
              <a:rPr lang="en-US" sz="2000" dirty="0"/>
            </a:br>
            <a:endParaRPr lang="en-US" sz="2000" dirty="0"/>
          </a:p>
          <a:p>
            <a:pPr>
              <a:spcBef>
                <a:spcPts val="0"/>
              </a:spcBef>
            </a:pPr>
            <a:r>
              <a:rPr lang="en-US" sz="2000" dirty="0"/>
              <a:t>Diversity, not diversification</a:t>
            </a:r>
          </a:p>
        </p:txBody>
      </p:sp>
      <p:sp>
        <p:nvSpPr>
          <p:cNvPr id="4" name="Content Placeholder 3"/>
          <p:cNvSpPr>
            <a:spLocks noGrp="1"/>
          </p:cNvSpPr>
          <p:nvPr>
            <p:ph sz="half" idx="2"/>
          </p:nvPr>
        </p:nvSpPr>
        <p:spPr>
          <a:xfrm>
            <a:off x="6135757" y="1452150"/>
            <a:ext cx="5791199" cy="5134180"/>
          </a:xfrm>
        </p:spPr>
        <p:txBody>
          <a:bodyPr>
            <a:normAutofit fontScale="92500"/>
          </a:bodyPr>
          <a:lstStyle/>
          <a:p>
            <a:pPr>
              <a:spcBef>
                <a:spcPts val="0"/>
              </a:spcBef>
            </a:pPr>
            <a:r>
              <a:rPr lang="en-US" sz="2200" dirty="0"/>
              <a:t>Don't let emotions drive investment decisions</a:t>
            </a:r>
            <a:br>
              <a:rPr lang="en-US" sz="2200" dirty="0"/>
            </a:br>
            <a:endParaRPr lang="en-US" sz="2200" dirty="0"/>
          </a:p>
          <a:p>
            <a:pPr>
              <a:spcBef>
                <a:spcPts val="0"/>
              </a:spcBef>
            </a:pPr>
            <a:r>
              <a:rPr lang="en-US" sz="2200" dirty="0"/>
              <a:t>No one can predict the future</a:t>
            </a:r>
            <a:br>
              <a:rPr lang="en-US" sz="2200" dirty="0"/>
            </a:br>
            <a:endParaRPr lang="en-US" sz="2200" dirty="0"/>
          </a:p>
          <a:p>
            <a:pPr>
              <a:spcBef>
                <a:spcPts val="0"/>
              </a:spcBef>
            </a:pPr>
            <a:r>
              <a:rPr lang="en-US" sz="2200" dirty="0"/>
              <a:t>A 100% gain equals a 50% loss</a:t>
            </a:r>
            <a:br>
              <a:rPr lang="en-US" sz="2200" dirty="0"/>
            </a:br>
            <a:endParaRPr lang="en-US" sz="2200" dirty="0"/>
          </a:p>
          <a:p>
            <a:pPr>
              <a:spcBef>
                <a:spcPts val="0"/>
              </a:spcBef>
            </a:pPr>
            <a:r>
              <a:rPr lang="en-US" sz="2200" dirty="0"/>
              <a:t>Making money takes time, patience and persistence</a:t>
            </a:r>
            <a:br>
              <a:rPr lang="en-US" sz="2200" dirty="0"/>
            </a:br>
            <a:endParaRPr lang="en-US" sz="2200" dirty="0"/>
          </a:p>
          <a:p>
            <a:pPr>
              <a:spcBef>
                <a:spcPts val="0"/>
              </a:spcBef>
            </a:pPr>
            <a:r>
              <a:rPr lang="en-US" sz="2200" dirty="0"/>
              <a:t>He who fails to plan, plans to fail</a:t>
            </a:r>
            <a:br>
              <a:rPr lang="en-US" sz="2200" dirty="0"/>
            </a:br>
            <a:endParaRPr lang="en-US" sz="2200" dirty="0"/>
          </a:p>
          <a:p>
            <a:pPr>
              <a:spcBef>
                <a:spcPts val="0"/>
              </a:spcBef>
            </a:pPr>
            <a:r>
              <a:rPr lang="en-US" sz="2200" dirty="0"/>
              <a:t>It's easy to be good in a bull market, but a genius performs well in bear markets</a:t>
            </a:r>
            <a:br>
              <a:rPr lang="en-US" sz="2200" dirty="0"/>
            </a:br>
            <a:endParaRPr lang="en-US" sz="2200" dirty="0"/>
          </a:p>
          <a:p>
            <a:pPr>
              <a:spcBef>
                <a:spcPts val="0"/>
              </a:spcBef>
            </a:pPr>
            <a:r>
              <a:rPr lang="en-US" sz="2200" dirty="0"/>
              <a:t>In bad economic times, it is the return of your money, not the return on your money</a:t>
            </a:r>
            <a:br>
              <a:rPr lang="en-US" sz="2200" dirty="0"/>
            </a:br>
            <a:endParaRPr lang="en-US" sz="2200" dirty="0"/>
          </a:p>
          <a:p>
            <a:pPr>
              <a:spcBef>
                <a:spcPts val="0"/>
              </a:spcBef>
            </a:pPr>
            <a:r>
              <a:rPr lang="en-US" sz="2200" dirty="0"/>
              <a:t>If you lose 50% of your money, it takes 6 years of 12% returns to recover (Rule of 72)</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210" y="126585"/>
            <a:ext cx="1438780" cy="1079085"/>
          </a:xfrm>
          <a:prstGeom prst="rect">
            <a:avLst/>
          </a:prstGeom>
        </p:spPr>
      </p:pic>
      <p:sp>
        <p:nvSpPr>
          <p:cNvPr id="6" name="TextBox 5">
            <a:extLst>
              <a:ext uri="{FF2B5EF4-FFF2-40B4-BE49-F238E27FC236}">
                <a16:creationId xmlns:a16="http://schemas.microsoft.com/office/drawing/2014/main" id="{E3B6D657-EA32-421D-9ACC-AF1A61E801BE}"/>
              </a:ext>
            </a:extLst>
          </p:cNvPr>
          <p:cNvSpPr txBox="1"/>
          <p:nvPr/>
        </p:nvSpPr>
        <p:spPr>
          <a:xfrm>
            <a:off x="3809999" y="6582474"/>
            <a:ext cx="4226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Past Performance is No Guarantee of Future Performance </a:t>
            </a:r>
          </a:p>
        </p:txBody>
      </p:sp>
    </p:spTree>
    <p:extLst>
      <p:ext uri="{BB962C8B-B14F-4D97-AF65-F5344CB8AC3E}">
        <p14:creationId xmlns:p14="http://schemas.microsoft.com/office/powerpoint/2010/main" val="191280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94" y="523168"/>
            <a:ext cx="8722945" cy="962604"/>
          </a:xfrm>
        </p:spPr>
        <p:txBody>
          <a:bodyPr>
            <a:noAutofit/>
          </a:bodyPr>
          <a:lstStyle/>
          <a:p>
            <a:r>
              <a:rPr lang="en-US" b="1" dirty="0"/>
              <a:t>Investing vs Saving vs Trading</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2545" y="115075"/>
            <a:ext cx="1794456" cy="1345842"/>
          </a:xfrm>
          <a:prstGeom prst="rect">
            <a:avLst/>
          </a:prstGeom>
        </p:spPr>
      </p:pic>
      <p:grpSp>
        <p:nvGrpSpPr>
          <p:cNvPr id="12" name="Group 11">
            <a:extLst>
              <a:ext uri="{FF2B5EF4-FFF2-40B4-BE49-F238E27FC236}">
                <a16:creationId xmlns:a16="http://schemas.microsoft.com/office/drawing/2014/main" id="{75D3A538-7C36-4045-87F5-C3094E0909C9}"/>
              </a:ext>
            </a:extLst>
          </p:cNvPr>
          <p:cNvGrpSpPr/>
          <p:nvPr/>
        </p:nvGrpSpPr>
        <p:grpSpPr>
          <a:xfrm>
            <a:off x="1318981" y="1485772"/>
            <a:ext cx="8365862" cy="3779933"/>
            <a:chOff x="1398494" y="2459917"/>
            <a:chExt cx="8365862" cy="3779933"/>
          </a:xfrm>
        </p:grpSpPr>
        <p:sp>
          <p:nvSpPr>
            <p:cNvPr id="14" name="TextBox 13"/>
            <p:cNvSpPr txBox="1"/>
            <p:nvPr/>
          </p:nvSpPr>
          <p:spPr>
            <a:xfrm>
              <a:off x="1398494" y="4001294"/>
              <a:ext cx="1667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Rate of Return</a:t>
              </a:r>
            </a:p>
          </p:txBody>
        </p:sp>
        <p:sp>
          <p:nvSpPr>
            <p:cNvPr id="17" name="Right Arrow 16"/>
            <p:cNvSpPr/>
            <p:nvPr/>
          </p:nvSpPr>
          <p:spPr>
            <a:xfrm rot="16200000">
              <a:off x="1589441" y="4232308"/>
              <a:ext cx="3022899" cy="17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ight Arrow 17"/>
            <p:cNvSpPr/>
            <p:nvPr/>
          </p:nvSpPr>
          <p:spPr>
            <a:xfrm>
              <a:off x="3065929" y="5769826"/>
              <a:ext cx="6110344" cy="125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5338791" y="5870518"/>
              <a:ext cx="6974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Time</a:t>
              </a:r>
            </a:p>
          </p:txBody>
        </p:sp>
        <p:sp>
          <p:nvSpPr>
            <p:cNvPr id="20" name="Oval 19"/>
            <p:cNvSpPr/>
            <p:nvPr/>
          </p:nvSpPr>
          <p:spPr>
            <a:xfrm>
              <a:off x="3326355" y="2990626"/>
              <a:ext cx="687592" cy="2841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4267199" y="5084408"/>
              <a:ext cx="5497157" cy="61795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p:nvSpPr>
          <p:spPr>
            <a:xfrm>
              <a:off x="4267199" y="2906162"/>
              <a:ext cx="4303059" cy="203072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7690625-76E1-418B-B188-52ED5044C60F}"/>
                </a:ext>
              </a:extLst>
            </p:cNvPr>
            <p:cNvSpPr txBox="1"/>
            <p:nvPr/>
          </p:nvSpPr>
          <p:spPr>
            <a:xfrm>
              <a:off x="3520217" y="3092170"/>
              <a:ext cx="299868" cy="2677656"/>
            </a:xfrm>
            <a:prstGeom prst="rect">
              <a:avLst/>
            </a:prstGeom>
            <a:noFill/>
          </p:spPr>
          <p:txBody>
            <a:bodyPr wrap="square" rtlCol="0">
              <a:spAutoFit/>
            </a:bodyPr>
            <a:lstStyle/>
            <a:p>
              <a:r>
                <a:rPr lang="en-US" sz="2400" dirty="0"/>
                <a:t>Trading</a:t>
              </a:r>
            </a:p>
          </p:txBody>
        </p:sp>
        <p:sp>
          <p:nvSpPr>
            <p:cNvPr id="15" name="TextBox 14">
              <a:extLst>
                <a:ext uri="{FF2B5EF4-FFF2-40B4-BE49-F238E27FC236}">
                  <a16:creationId xmlns:a16="http://schemas.microsoft.com/office/drawing/2014/main" id="{2B7C63B0-16F4-4FD2-9672-D8ACE24B3C16}"/>
                </a:ext>
              </a:extLst>
            </p:cNvPr>
            <p:cNvSpPr txBox="1"/>
            <p:nvPr/>
          </p:nvSpPr>
          <p:spPr>
            <a:xfrm>
              <a:off x="5687518" y="2459917"/>
              <a:ext cx="1328259" cy="461665"/>
            </a:xfrm>
            <a:prstGeom prst="rect">
              <a:avLst/>
            </a:prstGeom>
            <a:noFill/>
          </p:spPr>
          <p:txBody>
            <a:bodyPr wrap="square" rtlCol="0">
              <a:spAutoFit/>
            </a:bodyPr>
            <a:lstStyle/>
            <a:p>
              <a:pPr algn="ctr"/>
              <a:r>
                <a:rPr lang="en-US" sz="2400" dirty="0"/>
                <a:t>Investing</a:t>
              </a:r>
            </a:p>
          </p:txBody>
        </p:sp>
        <p:sp>
          <p:nvSpPr>
            <p:cNvPr id="16" name="TextBox 15">
              <a:extLst>
                <a:ext uri="{FF2B5EF4-FFF2-40B4-BE49-F238E27FC236}">
                  <a16:creationId xmlns:a16="http://schemas.microsoft.com/office/drawing/2014/main" id="{86790823-2629-4057-B6FF-25E001CB5629}"/>
                </a:ext>
              </a:extLst>
            </p:cNvPr>
            <p:cNvSpPr txBox="1"/>
            <p:nvPr/>
          </p:nvSpPr>
          <p:spPr>
            <a:xfrm>
              <a:off x="6195438" y="5150747"/>
              <a:ext cx="1328259" cy="461665"/>
            </a:xfrm>
            <a:prstGeom prst="rect">
              <a:avLst/>
            </a:prstGeom>
            <a:noFill/>
          </p:spPr>
          <p:txBody>
            <a:bodyPr wrap="square" rtlCol="0">
              <a:spAutoFit/>
            </a:bodyPr>
            <a:lstStyle/>
            <a:p>
              <a:pPr algn="ctr"/>
              <a:r>
                <a:rPr lang="en-US" sz="2400" dirty="0"/>
                <a:t>Saving</a:t>
              </a:r>
            </a:p>
          </p:txBody>
        </p:sp>
        <p:sp>
          <p:nvSpPr>
            <p:cNvPr id="23" name="TextBox 22">
              <a:extLst>
                <a:ext uri="{FF2B5EF4-FFF2-40B4-BE49-F238E27FC236}">
                  <a16:creationId xmlns:a16="http://schemas.microsoft.com/office/drawing/2014/main" id="{FEF2F643-EA5D-4EA8-94E8-164EC19AFB7D}"/>
                </a:ext>
              </a:extLst>
            </p:cNvPr>
            <p:cNvSpPr txBox="1"/>
            <p:nvPr/>
          </p:nvSpPr>
          <p:spPr>
            <a:xfrm rot="19266474">
              <a:off x="4213702" y="3340040"/>
              <a:ext cx="1824576" cy="461665"/>
            </a:xfrm>
            <a:prstGeom prst="rect">
              <a:avLst/>
            </a:prstGeom>
            <a:noFill/>
          </p:spPr>
          <p:txBody>
            <a:bodyPr wrap="square" rtlCol="0">
              <a:spAutoFit/>
            </a:bodyPr>
            <a:lstStyle/>
            <a:p>
              <a:pPr algn="ctr"/>
              <a:r>
                <a:rPr lang="en-US" sz="2400" dirty="0"/>
                <a:t>Aggressive</a:t>
              </a:r>
            </a:p>
          </p:txBody>
        </p:sp>
        <p:sp>
          <p:nvSpPr>
            <p:cNvPr id="24" name="TextBox 23">
              <a:extLst>
                <a:ext uri="{FF2B5EF4-FFF2-40B4-BE49-F238E27FC236}">
                  <a16:creationId xmlns:a16="http://schemas.microsoft.com/office/drawing/2014/main" id="{2C59045D-8E2F-48F4-B5F7-7133A6EBE451}"/>
                </a:ext>
              </a:extLst>
            </p:cNvPr>
            <p:cNvSpPr txBox="1"/>
            <p:nvPr/>
          </p:nvSpPr>
          <p:spPr>
            <a:xfrm rot="19151340">
              <a:off x="5496638" y="3690692"/>
              <a:ext cx="1602166" cy="461665"/>
            </a:xfrm>
            <a:prstGeom prst="rect">
              <a:avLst/>
            </a:prstGeom>
            <a:noFill/>
          </p:spPr>
          <p:txBody>
            <a:bodyPr wrap="square" rtlCol="0">
              <a:spAutoFit/>
            </a:bodyPr>
            <a:lstStyle/>
            <a:p>
              <a:pPr algn="ctr"/>
              <a:r>
                <a:rPr lang="en-US" sz="2400" dirty="0"/>
                <a:t>Moderate</a:t>
              </a:r>
            </a:p>
          </p:txBody>
        </p:sp>
        <p:sp>
          <p:nvSpPr>
            <p:cNvPr id="25" name="TextBox 24">
              <a:extLst>
                <a:ext uri="{FF2B5EF4-FFF2-40B4-BE49-F238E27FC236}">
                  <a16:creationId xmlns:a16="http://schemas.microsoft.com/office/drawing/2014/main" id="{04D3C78C-54BD-4999-97AD-D82EA0874A83}"/>
                </a:ext>
              </a:extLst>
            </p:cNvPr>
            <p:cNvSpPr txBox="1"/>
            <p:nvPr/>
          </p:nvSpPr>
          <p:spPr>
            <a:xfrm rot="19257889">
              <a:off x="6735761" y="3900437"/>
              <a:ext cx="1970146" cy="461665"/>
            </a:xfrm>
            <a:prstGeom prst="rect">
              <a:avLst/>
            </a:prstGeom>
            <a:noFill/>
          </p:spPr>
          <p:txBody>
            <a:bodyPr wrap="square" rtlCol="0">
              <a:spAutoFit/>
            </a:bodyPr>
            <a:lstStyle/>
            <a:p>
              <a:pPr algn="ctr"/>
              <a:r>
                <a:rPr lang="en-US" sz="2400" dirty="0"/>
                <a:t>Conservative</a:t>
              </a:r>
            </a:p>
          </p:txBody>
        </p:sp>
        <p:cxnSp>
          <p:nvCxnSpPr>
            <p:cNvPr id="6" name="Straight Connector 5">
              <a:extLst>
                <a:ext uri="{FF2B5EF4-FFF2-40B4-BE49-F238E27FC236}">
                  <a16:creationId xmlns:a16="http://schemas.microsoft.com/office/drawing/2014/main" id="{38B69FF7-FC65-4794-A413-5FB44BA2BCF4}"/>
                </a:ext>
              </a:extLst>
            </p:cNvPr>
            <p:cNvCxnSpPr>
              <a:cxnSpLocks/>
            </p:cNvCxnSpPr>
            <p:nvPr/>
          </p:nvCxnSpPr>
          <p:spPr>
            <a:xfrm flipV="1">
              <a:off x="4409640" y="2875372"/>
              <a:ext cx="2321534" cy="19415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5763F23-5BE1-4B1C-B183-1E17ECE8C442}"/>
                </a:ext>
              </a:extLst>
            </p:cNvPr>
            <p:cNvCxnSpPr>
              <a:cxnSpLocks/>
            </p:cNvCxnSpPr>
            <p:nvPr/>
          </p:nvCxnSpPr>
          <p:spPr>
            <a:xfrm flipV="1">
              <a:off x="6156617" y="2974607"/>
              <a:ext cx="2321534" cy="194157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0B09DD67-4C57-403C-BB08-E5C1D94A0D53}"/>
              </a:ext>
            </a:extLst>
          </p:cNvPr>
          <p:cNvSpPr txBox="1"/>
          <p:nvPr/>
        </p:nvSpPr>
        <p:spPr>
          <a:xfrm>
            <a:off x="1736132" y="5858581"/>
            <a:ext cx="8556413" cy="461665"/>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What type of investor are you?</a:t>
            </a:r>
          </a:p>
        </p:txBody>
      </p:sp>
    </p:spTree>
    <p:extLst>
      <p:ext uri="{BB962C8B-B14F-4D97-AF65-F5344CB8AC3E}">
        <p14:creationId xmlns:p14="http://schemas.microsoft.com/office/powerpoint/2010/main" val="232967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Investment Strategy Types</a:t>
            </a:r>
          </a:p>
        </p:txBody>
      </p:sp>
      <p:sp>
        <p:nvSpPr>
          <p:cNvPr id="3" name="Content Placeholder 2"/>
          <p:cNvSpPr>
            <a:spLocks noGrp="1"/>
          </p:cNvSpPr>
          <p:nvPr>
            <p:ph idx="1"/>
          </p:nvPr>
        </p:nvSpPr>
        <p:spPr>
          <a:xfrm>
            <a:off x="3992217" y="1875264"/>
            <a:ext cx="3959087" cy="4351338"/>
          </a:xfrm>
        </p:spPr>
        <p:txBody>
          <a:bodyPr>
            <a:normAutofit/>
          </a:bodyPr>
          <a:lstStyle/>
          <a:p>
            <a:r>
              <a:rPr lang="en-US" dirty="0"/>
              <a:t>Passive</a:t>
            </a:r>
          </a:p>
          <a:p>
            <a:pPr lvl="1"/>
            <a:r>
              <a:rPr lang="en-US" dirty="0"/>
              <a:t>Buy and Hold</a:t>
            </a:r>
          </a:p>
          <a:p>
            <a:pPr lvl="1"/>
            <a:r>
              <a:rPr lang="en-US" dirty="0"/>
              <a:t>Index Management</a:t>
            </a:r>
          </a:p>
          <a:p>
            <a:r>
              <a:rPr lang="en-US" dirty="0"/>
              <a:t>Blend</a:t>
            </a:r>
          </a:p>
          <a:p>
            <a:pPr lvl="1"/>
            <a:r>
              <a:rPr lang="en-US" dirty="0"/>
              <a:t>Age Based</a:t>
            </a:r>
          </a:p>
          <a:p>
            <a:pPr lvl="1"/>
            <a:r>
              <a:rPr lang="en-US" dirty="0"/>
              <a:t>Life Cycle</a:t>
            </a:r>
          </a:p>
          <a:p>
            <a:r>
              <a:rPr lang="en-US" dirty="0"/>
              <a:t>Active</a:t>
            </a:r>
          </a:p>
          <a:p>
            <a:pPr lvl="1"/>
            <a:r>
              <a:rPr lang="en-US" dirty="0"/>
              <a:t>Fundamental</a:t>
            </a:r>
          </a:p>
          <a:p>
            <a:pPr lvl="1"/>
            <a:r>
              <a:rPr lang="en-US" dirty="0"/>
              <a:t>Technical</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746" y="180549"/>
            <a:ext cx="1850265" cy="1387699"/>
          </a:xfrm>
          <a:prstGeom prst="rect">
            <a:avLst/>
          </a:prstGeom>
        </p:spPr>
      </p:pic>
    </p:spTree>
    <p:extLst>
      <p:ext uri="{BB962C8B-B14F-4D97-AF65-F5344CB8AC3E}">
        <p14:creationId xmlns:p14="http://schemas.microsoft.com/office/powerpoint/2010/main" val="428321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0000">
              <a:schemeClr val="accent6">
                <a:lumMod val="60000"/>
                <a:lumOff val="40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50435"/>
            <a:ext cx="10515600" cy="1325563"/>
          </a:xfrm>
        </p:spPr>
        <p:txBody>
          <a:bodyPr/>
          <a:lstStyle/>
          <a:p>
            <a:r>
              <a:rPr lang="en-US" b="1" dirty="0"/>
              <a:t>Age Based “100 minus” Strategy</a:t>
            </a:r>
          </a:p>
        </p:txBody>
      </p:sp>
      <p:sp>
        <p:nvSpPr>
          <p:cNvPr id="3" name="Content Placeholder 2"/>
          <p:cNvSpPr>
            <a:spLocks noGrp="1"/>
          </p:cNvSpPr>
          <p:nvPr>
            <p:ph idx="1"/>
          </p:nvPr>
        </p:nvSpPr>
        <p:spPr>
          <a:xfrm>
            <a:off x="838200" y="1975998"/>
            <a:ext cx="10515600" cy="4351338"/>
          </a:xfrm>
        </p:spPr>
        <p:txBody>
          <a:bodyPr/>
          <a:lstStyle/>
          <a:p>
            <a:r>
              <a:rPr lang="en-US" dirty="0"/>
              <a:t>Take your age and subtract it from 100</a:t>
            </a:r>
          </a:p>
          <a:p>
            <a:r>
              <a:rPr lang="en-US" dirty="0"/>
              <a:t>That’s the percentage that should be in equity stock/mutual fund</a:t>
            </a:r>
          </a:p>
          <a:p>
            <a:r>
              <a:rPr lang="en-US" dirty="0"/>
              <a:t>The remainder (your age) should be allocated to bonds and/or cash</a:t>
            </a:r>
          </a:p>
          <a:p>
            <a:r>
              <a:rPr lang="en-US" dirty="0"/>
              <a:t>Example:</a:t>
            </a:r>
          </a:p>
          <a:p>
            <a:pPr lvl="1"/>
            <a:r>
              <a:rPr lang="en-US" dirty="0"/>
              <a:t>22 year old:  78% equities/22% cash and or bonds</a:t>
            </a:r>
          </a:p>
          <a:p>
            <a:pPr lvl="1"/>
            <a:r>
              <a:rPr lang="en-US" dirty="0"/>
              <a:t>62 year old:  38% equities/62% cash and or bonds</a:t>
            </a:r>
          </a:p>
          <a:p>
            <a:pPr marL="0" indent="0">
              <a:buNone/>
            </a:pPr>
            <a:r>
              <a:rPr lang="en-US" dirty="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8985" y="180550"/>
            <a:ext cx="1253026" cy="939770"/>
          </a:xfrm>
          <a:prstGeom prst="rect">
            <a:avLst/>
          </a:prstGeom>
        </p:spPr>
      </p:pic>
    </p:spTree>
    <p:extLst>
      <p:ext uri="{BB962C8B-B14F-4D97-AF65-F5344CB8AC3E}">
        <p14:creationId xmlns:p14="http://schemas.microsoft.com/office/powerpoint/2010/main" val="401330175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7692" t="10031" r="9538" b="6235"/>
          <a:stretch/>
        </p:blipFill>
        <p:spPr>
          <a:xfrm>
            <a:off x="0" y="1377304"/>
            <a:ext cx="12192000" cy="5665304"/>
          </a:xfrm>
          <a:prstGeom prst="rect">
            <a:avLst/>
          </a:prstGeom>
        </p:spPr>
      </p:pic>
      <p:pic>
        <p:nvPicPr>
          <p:cNvPr id="3" name="Picture 2">
            <a:extLst>
              <a:ext uri="{FF2B5EF4-FFF2-40B4-BE49-F238E27FC236}">
                <a16:creationId xmlns:a16="http://schemas.microsoft.com/office/drawing/2014/main" id="{8FDF99FA-3D20-4F27-9C6F-E7DC9FF92866}"/>
              </a:ext>
            </a:extLst>
          </p:cNvPr>
          <p:cNvPicPr>
            <a:picLocks noChangeAspect="1"/>
          </p:cNvPicPr>
          <p:nvPr/>
        </p:nvPicPr>
        <p:blipFill>
          <a:blip r:embed="rId4"/>
          <a:stretch>
            <a:fillRect/>
          </a:stretch>
        </p:blipFill>
        <p:spPr>
          <a:xfrm>
            <a:off x="10449845" y="136722"/>
            <a:ext cx="1577009" cy="1182757"/>
          </a:xfrm>
          <a:prstGeom prst="rect">
            <a:avLst/>
          </a:prstGeom>
        </p:spPr>
      </p:pic>
      <p:sp>
        <p:nvSpPr>
          <p:cNvPr id="5" name="Title 1">
            <a:extLst>
              <a:ext uri="{FF2B5EF4-FFF2-40B4-BE49-F238E27FC236}">
                <a16:creationId xmlns:a16="http://schemas.microsoft.com/office/drawing/2014/main" id="{C9856D66-9CB7-4C9C-A0A2-FD8D1742C9EF}"/>
              </a:ext>
            </a:extLst>
          </p:cNvPr>
          <p:cNvSpPr>
            <a:spLocks noGrp="1"/>
          </p:cNvSpPr>
          <p:nvPr>
            <p:ph type="title"/>
          </p:nvPr>
        </p:nvSpPr>
        <p:spPr>
          <a:xfrm>
            <a:off x="2870752" y="136722"/>
            <a:ext cx="6450496" cy="1325563"/>
          </a:xfrm>
        </p:spPr>
        <p:txBody>
          <a:bodyPr/>
          <a:lstStyle/>
          <a:p>
            <a:pPr algn="ctr"/>
            <a:r>
              <a:rPr lang="en-US" b="1" dirty="0"/>
              <a:t>Life Cycle Strategy</a:t>
            </a:r>
          </a:p>
        </p:txBody>
      </p:sp>
      <p:sp>
        <p:nvSpPr>
          <p:cNvPr id="6" name="TextBox 5">
            <a:extLst>
              <a:ext uri="{FF2B5EF4-FFF2-40B4-BE49-F238E27FC236}">
                <a16:creationId xmlns:a16="http://schemas.microsoft.com/office/drawing/2014/main" id="{74F44AC1-802A-4580-BC19-79665DDCCD38}"/>
              </a:ext>
            </a:extLst>
          </p:cNvPr>
          <p:cNvSpPr txBox="1"/>
          <p:nvPr/>
        </p:nvSpPr>
        <p:spPr>
          <a:xfrm>
            <a:off x="8068411" y="6202018"/>
            <a:ext cx="2505673" cy="369332"/>
          </a:xfrm>
          <a:prstGeom prst="rect">
            <a:avLst/>
          </a:prstGeom>
          <a:noFill/>
        </p:spPr>
        <p:txBody>
          <a:bodyPr wrap="square" rtlCol="0">
            <a:spAutoFit/>
          </a:bodyPr>
          <a:lstStyle/>
          <a:p>
            <a:pPr algn="ctr"/>
            <a:r>
              <a:rPr lang="en-US" b="1" dirty="0">
                <a:solidFill>
                  <a:srgbClr val="FF0000"/>
                </a:solidFill>
              </a:rPr>
              <a:t>AVOID LARGE LOSSES</a:t>
            </a:r>
          </a:p>
        </p:txBody>
      </p:sp>
    </p:spTree>
    <p:extLst>
      <p:ext uri="{BB962C8B-B14F-4D97-AF65-F5344CB8AC3E}">
        <p14:creationId xmlns:p14="http://schemas.microsoft.com/office/powerpoint/2010/main" val="335076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4" y="44392"/>
            <a:ext cx="10184296" cy="1325563"/>
          </a:xfrm>
        </p:spPr>
        <p:txBody>
          <a:bodyPr/>
          <a:lstStyle/>
          <a:p>
            <a:r>
              <a:rPr lang="en-US" b="1" dirty="0"/>
              <a:t>Elements of Diversification (2000-2016)</a:t>
            </a:r>
          </a:p>
        </p:txBody>
      </p:sp>
      <p:pic>
        <p:nvPicPr>
          <p:cNvPr id="4" name="Picture 3"/>
          <p:cNvPicPr>
            <a:picLocks noChangeAspect="1"/>
          </p:cNvPicPr>
          <p:nvPr/>
        </p:nvPicPr>
        <p:blipFill rotWithShape="1">
          <a:blip r:embed="rId3"/>
          <a:srcRect l="13499" t="23167" r="13231" b="18959"/>
          <a:stretch/>
        </p:blipFill>
        <p:spPr>
          <a:xfrm>
            <a:off x="265044" y="1103587"/>
            <a:ext cx="11595652" cy="562851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95" y="1592756"/>
            <a:ext cx="11741150" cy="526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626933" y="3505615"/>
            <a:ext cx="1648918" cy="8244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614855" y="5981925"/>
            <a:ext cx="10972800" cy="461665"/>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Diversification By Itself Does Not Mitigate Systemic Market Risk</a:t>
            </a:r>
          </a:p>
        </p:txBody>
      </p:sp>
      <p:pic>
        <p:nvPicPr>
          <p:cNvPr id="3" name="Picture 2">
            <a:extLst>
              <a:ext uri="{FF2B5EF4-FFF2-40B4-BE49-F238E27FC236}">
                <a16:creationId xmlns:a16="http://schemas.microsoft.com/office/drawing/2014/main" id="{A7822588-05A1-4F52-9B0E-D44DB84825B5}"/>
              </a:ext>
            </a:extLst>
          </p:cNvPr>
          <p:cNvPicPr>
            <a:picLocks noChangeAspect="1"/>
          </p:cNvPicPr>
          <p:nvPr/>
        </p:nvPicPr>
        <p:blipFill>
          <a:blip r:embed="rId5"/>
          <a:stretch>
            <a:fillRect/>
          </a:stretch>
        </p:blipFill>
        <p:spPr>
          <a:xfrm>
            <a:off x="10132461" y="44392"/>
            <a:ext cx="1926503" cy="1444877"/>
          </a:xfrm>
          <a:prstGeom prst="rect">
            <a:avLst/>
          </a:prstGeom>
        </p:spPr>
      </p:pic>
      <p:sp>
        <p:nvSpPr>
          <p:cNvPr id="8" name="TextBox 7">
            <a:extLst>
              <a:ext uri="{FF2B5EF4-FFF2-40B4-BE49-F238E27FC236}">
                <a16:creationId xmlns:a16="http://schemas.microsoft.com/office/drawing/2014/main" id="{4E0F3306-6C1B-42E1-B7EB-C08EF0087ED6}"/>
              </a:ext>
            </a:extLst>
          </p:cNvPr>
          <p:cNvSpPr txBox="1"/>
          <p:nvPr/>
        </p:nvSpPr>
        <p:spPr>
          <a:xfrm>
            <a:off x="3809999" y="6582474"/>
            <a:ext cx="4226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Past Performance is No Guarantee of Future Performance </a:t>
            </a:r>
          </a:p>
        </p:txBody>
      </p:sp>
    </p:spTree>
    <p:extLst>
      <p:ext uri="{BB962C8B-B14F-4D97-AF65-F5344CB8AC3E}">
        <p14:creationId xmlns:p14="http://schemas.microsoft.com/office/powerpoint/2010/main" val="339104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Technical Analysis</a:t>
            </a:r>
          </a:p>
        </p:txBody>
      </p:sp>
      <p:sp>
        <p:nvSpPr>
          <p:cNvPr id="3" name="Content Placeholder 2"/>
          <p:cNvSpPr>
            <a:spLocks noGrp="1"/>
          </p:cNvSpPr>
          <p:nvPr>
            <p:ph idx="1"/>
          </p:nvPr>
        </p:nvSpPr>
        <p:spPr>
          <a:xfrm>
            <a:off x="1937657" y="1502003"/>
            <a:ext cx="7569200" cy="4351338"/>
          </a:xfrm>
        </p:spPr>
        <p:txBody>
          <a:bodyPr>
            <a:normAutofit lnSpcReduction="10000"/>
          </a:bodyPr>
          <a:lstStyle/>
          <a:p>
            <a:pPr marL="0" marR="0">
              <a:spcBef>
                <a:spcPts val="0"/>
              </a:spcBef>
              <a:spcAft>
                <a:spcPts val="0"/>
              </a:spcAft>
            </a:pPr>
            <a:r>
              <a:rPr lang="en-US" dirty="0">
                <a:ea typeface="Calibri"/>
                <a:cs typeface="Times New Roman"/>
              </a:rPr>
              <a:t>Price – the Resolution of All Forces</a:t>
            </a:r>
          </a:p>
          <a:p>
            <a:pPr marL="914400" marR="0" indent="0">
              <a:spcBef>
                <a:spcPts val="0"/>
              </a:spcBef>
              <a:spcAft>
                <a:spcPts val="0"/>
              </a:spcAft>
              <a:buNone/>
            </a:pPr>
            <a:r>
              <a:rPr lang="en-US" dirty="0">
                <a:ea typeface="Calibri"/>
                <a:cs typeface="Times New Roman"/>
              </a:rPr>
              <a:t>“A successful system for buying and selling stocks can be based on price and nothing else because in the end price is the ultimate resolution of all the forces that have an effect on any particular stock at any particular time.  Everything anybody knows, thinks, believes, or feels about a stock is translated into the price at which a stock trades.”</a:t>
            </a:r>
          </a:p>
          <a:p>
            <a:pPr marL="914400" marR="0" indent="0">
              <a:spcBef>
                <a:spcPts val="0"/>
              </a:spcBef>
              <a:spcAft>
                <a:spcPts val="0"/>
              </a:spcAft>
              <a:buNone/>
            </a:pPr>
            <a:r>
              <a:rPr lang="en-US" dirty="0">
                <a:ea typeface="Calibri"/>
                <a:cs typeface="Times New Roman"/>
              </a:rPr>
              <a:t>		“The Art of Low Risk Investing” 			by Michael G. </a:t>
            </a:r>
            <a:r>
              <a:rPr lang="en-US" dirty="0" err="1">
                <a:ea typeface="Calibri"/>
                <a:cs typeface="Times New Roman"/>
              </a:rPr>
              <a:t>Zahorchak</a:t>
            </a:r>
            <a:endParaRPr lang="en-US" dirty="0">
              <a:ea typeface="Calibri"/>
              <a:cs typeface="Times New Roman"/>
            </a:endParaRPr>
          </a:p>
          <a:p>
            <a:endParaRPr lang="en-US" dirty="0"/>
          </a:p>
        </p:txBody>
      </p:sp>
      <p:pic>
        <p:nvPicPr>
          <p:cNvPr id="4" name="Picture 3">
            <a:extLst>
              <a:ext uri="{FF2B5EF4-FFF2-40B4-BE49-F238E27FC236}">
                <a16:creationId xmlns:a16="http://schemas.microsoft.com/office/drawing/2014/main" id="{C22F4F30-B4C5-40CB-99AB-7242551DA95F}"/>
              </a:ext>
            </a:extLst>
          </p:cNvPr>
          <p:cNvPicPr>
            <a:picLocks noChangeAspect="1"/>
          </p:cNvPicPr>
          <p:nvPr/>
        </p:nvPicPr>
        <p:blipFill>
          <a:blip r:embed="rId3"/>
          <a:stretch>
            <a:fillRect/>
          </a:stretch>
        </p:blipFill>
        <p:spPr>
          <a:xfrm>
            <a:off x="145499" y="3296853"/>
            <a:ext cx="2334970" cy="3359187"/>
          </a:xfrm>
          <a:prstGeom prst="rect">
            <a:avLst/>
          </a:prstGeom>
        </p:spPr>
      </p:pic>
      <p:pic>
        <p:nvPicPr>
          <p:cNvPr id="5" name="Picture 4">
            <a:extLst>
              <a:ext uri="{FF2B5EF4-FFF2-40B4-BE49-F238E27FC236}">
                <a16:creationId xmlns:a16="http://schemas.microsoft.com/office/drawing/2014/main" id="{933ABA68-9031-48FC-B5EF-47D91CB1BDE3}"/>
              </a:ext>
            </a:extLst>
          </p:cNvPr>
          <p:cNvPicPr>
            <a:picLocks noChangeAspect="1"/>
          </p:cNvPicPr>
          <p:nvPr/>
        </p:nvPicPr>
        <p:blipFill>
          <a:blip r:embed="rId4"/>
          <a:stretch>
            <a:fillRect/>
          </a:stretch>
        </p:blipFill>
        <p:spPr>
          <a:xfrm>
            <a:off x="9613986" y="2973737"/>
            <a:ext cx="2432515" cy="368230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1746" y="180549"/>
            <a:ext cx="1850265" cy="1387699"/>
          </a:xfrm>
          <a:prstGeom prst="rect">
            <a:avLst/>
          </a:prstGeom>
        </p:spPr>
      </p:pic>
      <p:sp>
        <p:nvSpPr>
          <p:cNvPr id="7" name="TextBox 6">
            <a:extLst>
              <a:ext uri="{FF2B5EF4-FFF2-40B4-BE49-F238E27FC236}">
                <a16:creationId xmlns:a16="http://schemas.microsoft.com/office/drawing/2014/main" id="{FF79181F-A7E5-490E-AB7F-B81BCE596D5D}"/>
              </a:ext>
            </a:extLst>
          </p:cNvPr>
          <p:cNvSpPr txBox="1"/>
          <p:nvPr/>
        </p:nvSpPr>
        <p:spPr>
          <a:xfrm>
            <a:off x="2747198" y="5853341"/>
            <a:ext cx="6697603" cy="461665"/>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Don’t Let Emotions Drive Investment Decisions</a:t>
            </a:r>
          </a:p>
        </p:txBody>
      </p:sp>
    </p:spTree>
    <p:extLst>
      <p:ext uri="{BB962C8B-B14F-4D97-AF65-F5344CB8AC3E}">
        <p14:creationId xmlns:p14="http://schemas.microsoft.com/office/powerpoint/2010/main" val="345008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Stock Market Volatility</a:t>
            </a:r>
          </a:p>
        </p:txBody>
      </p:sp>
      <p:sp>
        <p:nvSpPr>
          <p:cNvPr id="3" name="Content Placeholder 2"/>
          <p:cNvSpPr>
            <a:spLocks noGrp="1"/>
          </p:cNvSpPr>
          <p:nvPr>
            <p:ph idx="1"/>
          </p:nvPr>
        </p:nvSpPr>
        <p:spPr>
          <a:xfrm>
            <a:off x="603031" y="1621471"/>
            <a:ext cx="10985938" cy="3936153"/>
          </a:xfrm>
        </p:spPr>
        <p:txBody>
          <a:bodyPr>
            <a:normAutofit fontScale="92500" lnSpcReduction="10000"/>
          </a:bodyPr>
          <a:lstStyle/>
          <a:p>
            <a:r>
              <a:rPr lang="en-US" dirty="0"/>
              <a:t>S&amp;P 500 Index Bear Markets By Decade Since the Great Depression</a:t>
            </a:r>
          </a:p>
          <a:p>
            <a:pPr marL="0" indent="0">
              <a:buNone/>
            </a:pPr>
            <a:endParaRPr lang="en-US" dirty="0">
              <a:solidFill>
                <a:srgbClr val="FF0000"/>
              </a:solidFill>
            </a:endParaRPr>
          </a:p>
          <a:p>
            <a:pPr marL="457200" lvl="1" indent="0">
              <a:buNone/>
            </a:pPr>
            <a:r>
              <a:rPr lang="en-US" u="sng" dirty="0"/>
              <a:t>Bear Market</a:t>
            </a:r>
            <a:r>
              <a:rPr lang="en-US" dirty="0"/>
              <a:t>			</a:t>
            </a:r>
            <a:r>
              <a:rPr lang="en-US" u="sng" dirty="0"/>
              <a:t>Duration</a:t>
            </a:r>
            <a:r>
              <a:rPr lang="en-US" dirty="0"/>
              <a:t>	</a:t>
            </a:r>
            <a:r>
              <a:rPr lang="en-US" u="sng" dirty="0"/>
              <a:t>% Decline</a:t>
            </a:r>
            <a:r>
              <a:rPr lang="en-US" dirty="0"/>
              <a:t>	</a:t>
            </a:r>
            <a:r>
              <a:rPr lang="en-US" u="sng" dirty="0"/>
              <a:t>Time to Breakeven</a:t>
            </a:r>
          </a:p>
          <a:p>
            <a:pPr marL="457200" lvl="1" indent="0">
              <a:buNone/>
            </a:pPr>
            <a:r>
              <a:rPr lang="en-US" dirty="0"/>
              <a:t>Mar 1937 to Mar 1938		12 Months	54.5%		8.8 Years</a:t>
            </a:r>
          </a:p>
          <a:p>
            <a:pPr marL="457200" lvl="1" indent="0">
              <a:buNone/>
            </a:pPr>
            <a:r>
              <a:rPr lang="en-US" dirty="0"/>
              <a:t>May 1946 to Mar 1948		22 Months	28.1%		4.1 Years</a:t>
            </a:r>
          </a:p>
          <a:p>
            <a:pPr marL="457200" lvl="1" indent="0">
              <a:buNone/>
            </a:pPr>
            <a:r>
              <a:rPr lang="en-US" dirty="0"/>
              <a:t>Aug 1957 to Oct 1957		14 Months	21.6%		2.1 Years</a:t>
            </a:r>
          </a:p>
          <a:p>
            <a:pPr marL="457200" lvl="1" indent="0">
              <a:buNone/>
            </a:pPr>
            <a:r>
              <a:rPr lang="en-US" dirty="0"/>
              <a:t>Nov 1968 to May 1970		18 Months	36.1%		3.3 Years</a:t>
            </a:r>
          </a:p>
          <a:p>
            <a:pPr marL="457200" lvl="1" indent="0">
              <a:buNone/>
            </a:pPr>
            <a:r>
              <a:rPr lang="en-US" dirty="0"/>
              <a:t>Jan 1973 to Oct 1974		21 Months	48.2%		7.6 Years</a:t>
            </a:r>
          </a:p>
          <a:p>
            <a:pPr marL="457200" lvl="1" indent="0">
              <a:buNone/>
            </a:pPr>
            <a:r>
              <a:rPr lang="en-US" dirty="0"/>
              <a:t>Aug 1987 to Dec 1987		04 Months	33.5%		1.9 Years</a:t>
            </a:r>
          </a:p>
          <a:p>
            <a:pPr marL="457200" lvl="1" indent="0">
              <a:buNone/>
            </a:pPr>
            <a:r>
              <a:rPr lang="en-US" dirty="0"/>
              <a:t>Mar 2000 to Sep 2002		30 Months	48.9%		4.9 Years</a:t>
            </a:r>
          </a:p>
          <a:p>
            <a:pPr marL="457200" lvl="1" indent="0">
              <a:buNone/>
            </a:pPr>
            <a:r>
              <a:rPr lang="en-US" dirty="0"/>
              <a:t>Oct 2007 to Mar 2009		17 Months	57.7%		4.1 Years </a:t>
            </a:r>
          </a:p>
        </p:txBody>
      </p:sp>
      <p:sp>
        <p:nvSpPr>
          <p:cNvPr id="4" name="TextBox 3"/>
          <p:cNvSpPr txBox="1"/>
          <p:nvPr/>
        </p:nvSpPr>
        <p:spPr>
          <a:xfrm>
            <a:off x="2226098" y="5604652"/>
            <a:ext cx="7883817" cy="830997"/>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2020 COVID Bear Market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 had the quickest decline and recovery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915" y="103031"/>
            <a:ext cx="1961882" cy="1471412"/>
          </a:xfrm>
          <a:prstGeom prst="rect">
            <a:avLst/>
          </a:prstGeom>
        </p:spPr>
      </p:pic>
      <p:sp>
        <p:nvSpPr>
          <p:cNvPr id="6" name="TextBox 5">
            <a:extLst>
              <a:ext uri="{FF2B5EF4-FFF2-40B4-BE49-F238E27FC236}">
                <a16:creationId xmlns:a16="http://schemas.microsoft.com/office/drawing/2014/main" id="{655E178A-302D-4777-8DFB-F087B1622617}"/>
              </a:ext>
            </a:extLst>
          </p:cNvPr>
          <p:cNvSpPr txBox="1"/>
          <p:nvPr/>
        </p:nvSpPr>
        <p:spPr>
          <a:xfrm>
            <a:off x="3809999" y="6582474"/>
            <a:ext cx="42264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Past Performance is No Guarantee of Future Performance </a:t>
            </a:r>
          </a:p>
        </p:txBody>
      </p:sp>
    </p:spTree>
    <p:extLst>
      <p:ext uri="{BB962C8B-B14F-4D97-AF65-F5344CB8AC3E}">
        <p14:creationId xmlns:p14="http://schemas.microsoft.com/office/powerpoint/2010/main" val="36100126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2753</TotalTime>
  <Words>2574</Words>
  <Application>Microsoft Office PowerPoint</Application>
  <PresentationFormat>Widescreen</PresentationFormat>
  <Paragraphs>348</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Times New Roman</vt:lpstr>
      <vt:lpstr>1_Office Theme</vt:lpstr>
      <vt:lpstr>Office Theme</vt:lpstr>
      <vt:lpstr>Trending Investment Portfolio Strategies</vt:lpstr>
      <vt:lpstr>Benefits of having an Investment Strategy?</vt:lpstr>
      <vt:lpstr>Investing vs Saving vs Trading</vt:lpstr>
      <vt:lpstr>Investment Strategy Types</vt:lpstr>
      <vt:lpstr>Age Based “100 minus” Strategy</vt:lpstr>
      <vt:lpstr>Life Cycle Strategy</vt:lpstr>
      <vt:lpstr>Elements of Diversification (2000-2016)</vt:lpstr>
      <vt:lpstr>Technical Analysis</vt:lpstr>
      <vt:lpstr>Stock Market Volatility</vt:lpstr>
      <vt:lpstr>Avoid Large Losses</vt:lpstr>
      <vt:lpstr>Portfolio Volatility</vt:lpstr>
      <vt:lpstr>“Buy and Hold Calamity”</vt:lpstr>
      <vt:lpstr>“Buy and Hold Calamity”</vt:lpstr>
      <vt:lpstr>Crossover Strategy</vt:lpstr>
      <vt:lpstr>“Golden Cross” vs “Death Cross”</vt:lpstr>
      <vt:lpstr>“Buy and Hold Opportunity”</vt:lpstr>
      <vt:lpstr>“Golden Cross”  vs  “Death Cross” Summary</vt:lpstr>
      <vt:lpstr>Portfolio Performance Ranking</vt:lpstr>
      <vt:lpstr>Crossover/Performance Ranking Model</vt:lpstr>
      <vt:lpstr>Thrift Saving Plan Performance in 2008</vt:lpstr>
      <vt:lpstr>ProFunds Performance in 2008</vt:lpstr>
      <vt:lpstr>ProFunds TIPS in Last Bear Market</vt:lpstr>
      <vt:lpstr>What will the next 13 years look like?</vt:lpstr>
      <vt:lpstr>Notable Quotes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Weisert</dc:creator>
  <cp:lastModifiedBy>Maegan Cahoon</cp:lastModifiedBy>
  <cp:revision>128</cp:revision>
  <cp:lastPrinted>2021-11-03T16:37:29Z</cp:lastPrinted>
  <dcterms:created xsi:type="dcterms:W3CDTF">2018-03-21T04:18:56Z</dcterms:created>
  <dcterms:modified xsi:type="dcterms:W3CDTF">2021-11-11T12:38:51Z</dcterms:modified>
</cp:coreProperties>
</file>