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2"/>
  </p:sldMasterIdLst>
  <p:notesMasterIdLst>
    <p:notesMasterId r:id="rId22"/>
  </p:notesMasterIdLst>
  <p:handoutMasterIdLst>
    <p:handoutMasterId r:id="rId23"/>
  </p:handoutMasterIdLst>
  <p:sldIdLst>
    <p:sldId id="397" r:id="rId3"/>
    <p:sldId id="414" r:id="rId4"/>
    <p:sldId id="431" r:id="rId5"/>
    <p:sldId id="364" r:id="rId6"/>
    <p:sldId id="399" r:id="rId7"/>
    <p:sldId id="401" r:id="rId8"/>
    <p:sldId id="434" r:id="rId9"/>
    <p:sldId id="433" r:id="rId10"/>
    <p:sldId id="432" r:id="rId11"/>
    <p:sldId id="435" r:id="rId12"/>
    <p:sldId id="430" r:id="rId13"/>
    <p:sldId id="403" r:id="rId14"/>
    <p:sldId id="429" r:id="rId15"/>
    <p:sldId id="404" r:id="rId16"/>
    <p:sldId id="383" r:id="rId17"/>
    <p:sldId id="384" r:id="rId18"/>
    <p:sldId id="407" r:id="rId19"/>
    <p:sldId id="410" r:id="rId20"/>
    <p:sldId id="436" r:id="rId2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6316A7-17D4-4BAD-9DF0-20940EFBE3FF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CDBC56A5-43A8-412B-9FFD-FA1C87B440AE}">
      <dgm:prSet phldrT="[Text]" custT="1"/>
      <dgm:spPr/>
      <dgm:t>
        <a:bodyPr/>
        <a:lstStyle/>
        <a:p>
          <a:r>
            <a:rPr lang="en-US" sz="2400" dirty="0" smtClean="0"/>
            <a:t>Transparent Communication</a:t>
          </a:r>
          <a:endParaRPr lang="en-US" sz="2400" dirty="0"/>
        </a:p>
      </dgm:t>
    </dgm:pt>
    <dgm:pt modelId="{DED1649A-48F9-4443-85BF-EB90D598EB5B}" type="parTrans" cxnId="{A5A29850-D015-4990-86DD-F579C2859885}">
      <dgm:prSet/>
      <dgm:spPr/>
      <dgm:t>
        <a:bodyPr/>
        <a:lstStyle/>
        <a:p>
          <a:endParaRPr lang="en-US"/>
        </a:p>
      </dgm:t>
    </dgm:pt>
    <dgm:pt modelId="{B89E0A2B-A800-4126-B088-DED453B8050D}" type="sibTrans" cxnId="{A5A29850-D015-4990-86DD-F579C2859885}">
      <dgm:prSet/>
      <dgm:spPr/>
      <dgm:t>
        <a:bodyPr/>
        <a:lstStyle/>
        <a:p>
          <a:endParaRPr lang="en-US"/>
        </a:p>
      </dgm:t>
    </dgm:pt>
    <dgm:pt modelId="{11E3B472-BDFB-47A7-AD08-2981F33F00A7}">
      <dgm:prSet phldrT="[Text]" custT="1"/>
      <dgm:spPr/>
      <dgm:t>
        <a:bodyPr/>
        <a:lstStyle/>
        <a:p>
          <a:r>
            <a:rPr lang="en-US" sz="2000" dirty="0" smtClean="0"/>
            <a:t>Performance Based Management</a:t>
          </a:r>
          <a:endParaRPr lang="en-US" sz="2000" dirty="0"/>
        </a:p>
      </dgm:t>
    </dgm:pt>
    <dgm:pt modelId="{EA34293C-E443-48CD-88E9-1CD4DB904A18}" type="parTrans" cxnId="{F68DA287-63DE-402E-81D2-AAB0FD75DCDC}">
      <dgm:prSet/>
      <dgm:spPr/>
      <dgm:t>
        <a:bodyPr/>
        <a:lstStyle/>
        <a:p>
          <a:endParaRPr lang="en-US"/>
        </a:p>
      </dgm:t>
    </dgm:pt>
    <dgm:pt modelId="{4FEFC6E8-F216-460A-AD5B-1FC4BF9E09D5}" type="sibTrans" cxnId="{F68DA287-63DE-402E-81D2-AAB0FD75DCDC}">
      <dgm:prSet/>
      <dgm:spPr/>
      <dgm:t>
        <a:bodyPr/>
        <a:lstStyle/>
        <a:p>
          <a:endParaRPr lang="en-US"/>
        </a:p>
      </dgm:t>
    </dgm:pt>
    <dgm:pt modelId="{8E46D496-0A40-4810-882E-80F9750F9D8D}">
      <dgm:prSet phldrT="[Text]" custT="1"/>
      <dgm:spPr/>
      <dgm:t>
        <a:bodyPr/>
        <a:lstStyle/>
        <a:p>
          <a:r>
            <a:rPr lang="en-US" sz="2000" dirty="0" smtClean="0"/>
            <a:t>Transparent Outcomes</a:t>
          </a:r>
          <a:endParaRPr lang="en-US" sz="2000" dirty="0"/>
        </a:p>
      </dgm:t>
    </dgm:pt>
    <dgm:pt modelId="{02C4223E-FB2D-471D-AF55-1C7A07FEFD22}" type="parTrans" cxnId="{50271177-E887-4DEE-8A9A-3CAA3C5CB998}">
      <dgm:prSet/>
      <dgm:spPr/>
      <dgm:t>
        <a:bodyPr/>
        <a:lstStyle/>
        <a:p>
          <a:endParaRPr lang="en-US"/>
        </a:p>
      </dgm:t>
    </dgm:pt>
    <dgm:pt modelId="{7377380F-899F-450E-BAC2-A7C56B69ED5F}" type="sibTrans" cxnId="{50271177-E887-4DEE-8A9A-3CAA3C5CB998}">
      <dgm:prSet/>
      <dgm:spPr/>
      <dgm:t>
        <a:bodyPr/>
        <a:lstStyle/>
        <a:p>
          <a:endParaRPr lang="en-US"/>
        </a:p>
      </dgm:t>
    </dgm:pt>
    <dgm:pt modelId="{82E6ABC3-3F1C-402A-B324-CDB8C2A10C09}" type="pres">
      <dgm:prSet presAssocID="{FB6316A7-17D4-4BAD-9DF0-20940EFBE3F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FD5CEC4-4CE0-4A9F-B539-E4E747AE380C}" type="pres">
      <dgm:prSet presAssocID="{CDBC56A5-43A8-412B-9FFD-FA1C87B440AE}" presName="gear1" presStyleLbl="node1" presStyleIdx="0" presStyleCnt="3" custLinFactNeighborX="5451" custLinFactNeighborY="88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5093E-F11A-4FF6-AD86-B2FF10757DDC}" type="pres">
      <dgm:prSet presAssocID="{CDBC56A5-43A8-412B-9FFD-FA1C87B440AE}" presName="gear1srcNode" presStyleLbl="node1" presStyleIdx="0" presStyleCnt="3"/>
      <dgm:spPr/>
      <dgm:t>
        <a:bodyPr/>
        <a:lstStyle/>
        <a:p>
          <a:endParaRPr lang="en-US"/>
        </a:p>
      </dgm:t>
    </dgm:pt>
    <dgm:pt modelId="{0D68014B-F83B-485A-9F64-FCC9073DCF41}" type="pres">
      <dgm:prSet presAssocID="{CDBC56A5-43A8-412B-9FFD-FA1C87B440AE}" presName="gear1dstNode" presStyleLbl="node1" presStyleIdx="0" presStyleCnt="3"/>
      <dgm:spPr/>
      <dgm:t>
        <a:bodyPr/>
        <a:lstStyle/>
        <a:p>
          <a:endParaRPr lang="en-US"/>
        </a:p>
      </dgm:t>
    </dgm:pt>
    <dgm:pt modelId="{975DFB1C-9BE5-45FB-8D67-8B935CE6BC91}" type="pres">
      <dgm:prSet presAssocID="{11E3B472-BDFB-47A7-AD08-2981F33F00A7}" presName="gear2" presStyleLbl="node1" presStyleIdx="1" presStyleCnt="3" custScaleX="116212" custScaleY="117888" custLinFactNeighborX="-3687" custLinFactNeighborY="347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1CCA2-A3FE-4352-8177-92EB0D4E202A}" type="pres">
      <dgm:prSet presAssocID="{11E3B472-BDFB-47A7-AD08-2981F33F00A7}" presName="gear2srcNode" presStyleLbl="node1" presStyleIdx="1" presStyleCnt="3"/>
      <dgm:spPr/>
      <dgm:t>
        <a:bodyPr/>
        <a:lstStyle/>
        <a:p>
          <a:endParaRPr lang="en-US"/>
        </a:p>
      </dgm:t>
    </dgm:pt>
    <dgm:pt modelId="{8BA53744-E7B3-4EF0-981B-5F9829C38076}" type="pres">
      <dgm:prSet presAssocID="{11E3B472-BDFB-47A7-AD08-2981F33F00A7}" presName="gear2dstNode" presStyleLbl="node1" presStyleIdx="1" presStyleCnt="3"/>
      <dgm:spPr/>
      <dgm:t>
        <a:bodyPr/>
        <a:lstStyle/>
        <a:p>
          <a:endParaRPr lang="en-US"/>
        </a:p>
      </dgm:t>
    </dgm:pt>
    <dgm:pt modelId="{1EC8F655-42A0-45B8-A5FF-8468E0EEF844}" type="pres">
      <dgm:prSet presAssocID="{8E46D496-0A40-4810-882E-80F9750F9D8D}" presName="gear3" presStyleLbl="node1" presStyleIdx="2" presStyleCnt="3" custLinFactNeighborX="-37534" custLinFactNeighborY="9793"/>
      <dgm:spPr/>
      <dgm:t>
        <a:bodyPr/>
        <a:lstStyle/>
        <a:p>
          <a:endParaRPr lang="en-US"/>
        </a:p>
      </dgm:t>
    </dgm:pt>
    <dgm:pt modelId="{88F51331-8E29-408D-81B4-4CE5A6446844}" type="pres">
      <dgm:prSet presAssocID="{8E46D496-0A40-4810-882E-80F9750F9D8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F81F0-2993-409F-BAE5-DA2665C3B776}" type="pres">
      <dgm:prSet presAssocID="{8E46D496-0A40-4810-882E-80F9750F9D8D}" presName="gear3srcNode" presStyleLbl="node1" presStyleIdx="2" presStyleCnt="3"/>
      <dgm:spPr/>
      <dgm:t>
        <a:bodyPr/>
        <a:lstStyle/>
        <a:p>
          <a:endParaRPr lang="en-US"/>
        </a:p>
      </dgm:t>
    </dgm:pt>
    <dgm:pt modelId="{B3DE3E29-FA71-43E2-87AB-B4E2CB23D01F}" type="pres">
      <dgm:prSet presAssocID="{8E46D496-0A40-4810-882E-80F9750F9D8D}" presName="gear3dstNode" presStyleLbl="node1" presStyleIdx="2" presStyleCnt="3"/>
      <dgm:spPr/>
      <dgm:t>
        <a:bodyPr/>
        <a:lstStyle/>
        <a:p>
          <a:endParaRPr lang="en-US"/>
        </a:p>
      </dgm:t>
    </dgm:pt>
    <dgm:pt modelId="{1E27BF00-311E-4EC4-B2F5-DE1AEEAC1147}" type="pres">
      <dgm:prSet presAssocID="{B89E0A2B-A800-4126-B088-DED453B8050D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F357B606-32FD-4D8D-84CA-BA3E2F419364}" type="pres">
      <dgm:prSet presAssocID="{4FEFC6E8-F216-460A-AD5B-1FC4BF9E09D5}" presName="connector2" presStyleLbl="sibTrans2D1" presStyleIdx="1" presStyleCnt="3" custAng="19723636" custLinFactNeighborX="-16049" custLinFactNeighborY="35448"/>
      <dgm:spPr/>
      <dgm:t>
        <a:bodyPr/>
        <a:lstStyle/>
        <a:p>
          <a:endParaRPr lang="en-US"/>
        </a:p>
      </dgm:t>
    </dgm:pt>
    <dgm:pt modelId="{AAB213AB-43E2-47D4-92AF-E832D98F48C8}" type="pres">
      <dgm:prSet presAssocID="{7377380F-899F-450E-BAC2-A7C56B69ED5F}" presName="connector3" presStyleLbl="sibTrans2D1" presStyleIdx="2" presStyleCnt="3" custAng="826094" custLinFactNeighborX="-35061" custLinFactNeighborY="14056"/>
      <dgm:spPr/>
      <dgm:t>
        <a:bodyPr/>
        <a:lstStyle/>
        <a:p>
          <a:endParaRPr lang="en-US"/>
        </a:p>
      </dgm:t>
    </dgm:pt>
  </dgm:ptLst>
  <dgm:cxnLst>
    <dgm:cxn modelId="{1D646A2D-B1CC-46FD-AD67-22091CD0223F}" type="presOf" srcId="{B89E0A2B-A800-4126-B088-DED453B8050D}" destId="{1E27BF00-311E-4EC4-B2F5-DE1AEEAC1147}" srcOrd="0" destOrd="0" presId="urn:microsoft.com/office/officeart/2005/8/layout/gear1"/>
    <dgm:cxn modelId="{BFAFE427-F99D-4689-9771-B0EB9AD717E6}" type="presOf" srcId="{8E46D496-0A40-4810-882E-80F9750F9D8D}" destId="{B3DE3E29-FA71-43E2-87AB-B4E2CB23D01F}" srcOrd="3" destOrd="0" presId="urn:microsoft.com/office/officeart/2005/8/layout/gear1"/>
    <dgm:cxn modelId="{A5A29850-D015-4990-86DD-F579C2859885}" srcId="{FB6316A7-17D4-4BAD-9DF0-20940EFBE3FF}" destId="{CDBC56A5-43A8-412B-9FFD-FA1C87B440AE}" srcOrd="0" destOrd="0" parTransId="{DED1649A-48F9-4443-85BF-EB90D598EB5B}" sibTransId="{B89E0A2B-A800-4126-B088-DED453B8050D}"/>
    <dgm:cxn modelId="{28F1E376-337E-4D5C-8F51-9B1AB85AED69}" type="presOf" srcId="{8E46D496-0A40-4810-882E-80F9750F9D8D}" destId="{1EC8F655-42A0-45B8-A5FF-8468E0EEF844}" srcOrd="0" destOrd="0" presId="urn:microsoft.com/office/officeart/2005/8/layout/gear1"/>
    <dgm:cxn modelId="{6658A51D-D7AF-48AD-A9B8-66426C5C1C70}" type="presOf" srcId="{4FEFC6E8-F216-460A-AD5B-1FC4BF9E09D5}" destId="{F357B606-32FD-4D8D-84CA-BA3E2F419364}" srcOrd="0" destOrd="0" presId="urn:microsoft.com/office/officeart/2005/8/layout/gear1"/>
    <dgm:cxn modelId="{193CE47D-069E-45AE-A1B4-FF92B3629BD0}" type="presOf" srcId="{8E46D496-0A40-4810-882E-80F9750F9D8D}" destId="{AADF81F0-2993-409F-BAE5-DA2665C3B776}" srcOrd="2" destOrd="0" presId="urn:microsoft.com/office/officeart/2005/8/layout/gear1"/>
    <dgm:cxn modelId="{9E7E46E3-7053-48F3-B8E0-65258E3AF514}" type="presOf" srcId="{11E3B472-BDFB-47A7-AD08-2981F33F00A7}" destId="{975DFB1C-9BE5-45FB-8D67-8B935CE6BC91}" srcOrd="0" destOrd="0" presId="urn:microsoft.com/office/officeart/2005/8/layout/gear1"/>
    <dgm:cxn modelId="{AC579437-3C17-4FEF-9066-167BC70A6289}" type="presOf" srcId="{8E46D496-0A40-4810-882E-80F9750F9D8D}" destId="{88F51331-8E29-408D-81B4-4CE5A6446844}" srcOrd="1" destOrd="0" presId="urn:microsoft.com/office/officeart/2005/8/layout/gear1"/>
    <dgm:cxn modelId="{11777A36-2585-4171-88F9-573924898600}" type="presOf" srcId="{11E3B472-BDFB-47A7-AD08-2981F33F00A7}" destId="{26A1CCA2-A3FE-4352-8177-92EB0D4E202A}" srcOrd="1" destOrd="0" presId="urn:microsoft.com/office/officeart/2005/8/layout/gear1"/>
    <dgm:cxn modelId="{93FB9978-55AF-48F8-8340-0D2BCEC5805D}" type="presOf" srcId="{CDBC56A5-43A8-412B-9FFD-FA1C87B440AE}" destId="{4CD5093E-F11A-4FF6-AD86-B2FF10757DDC}" srcOrd="1" destOrd="0" presId="urn:microsoft.com/office/officeart/2005/8/layout/gear1"/>
    <dgm:cxn modelId="{F88F7C38-96DB-481F-A5CF-1AC6CB7A6389}" type="presOf" srcId="{11E3B472-BDFB-47A7-AD08-2981F33F00A7}" destId="{8BA53744-E7B3-4EF0-981B-5F9829C38076}" srcOrd="2" destOrd="0" presId="urn:microsoft.com/office/officeart/2005/8/layout/gear1"/>
    <dgm:cxn modelId="{78CD880D-015D-4BE2-91D3-BB3543E4D622}" type="presOf" srcId="{CDBC56A5-43A8-412B-9FFD-FA1C87B440AE}" destId="{0D68014B-F83B-485A-9F64-FCC9073DCF41}" srcOrd="2" destOrd="0" presId="urn:microsoft.com/office/officeart/2005/8/layout/gear1"/>
    <dgm:cxn modelId="{50271177-E887-4DEE-8A9A-3CAA3C5CB998}" srcId="{FB6316A7-17D4-4BAD-9DF0-20940EFBE3FF}" destId="{8E46D496-0A40-4810-882E-80F9750F9D8D}" srcOrd="2" destOrd="0" parTransId="{02C4223E-FB2D-471D-AF55-1C7A07FEFD22}" sibTransId="{7377380F-899F-450E-BAC2-A7C56B69ED5F}"/>
    <dgm:cxn modelId="{9AADA5DA-7DD8-4556-905D-DA7BDA50901E}" type="presOf" srcId="{CDBC56A5-43A8-412B-9FFD-FA1C87B440AE}" destId="{2FD5CEC4-4CE0-4A9F-B539-E4E747AE380C}" srcOrd="0" destOrd="0" presId="urn:microsoft.com/office/officeart/2005/8/layout/gear1"/>
    <dgm:cxn modelId="{23991633-D0E9-4119-8312-47CF51B97BC5}" type="presOf" srcId="{7377380F-899F-450E-BAC2-A7C56B69ED5F}" destId="{AAB213AB-43E2-47D4-92AF-E832D98F48C8}" srcOrd="0" destOrd="0" presId="urn:microsoft.com/office/officeart/2005/8/layout/gear1"/>
    <dgm:cxn modelId="{C24CB0DC-DC8C-44B3-9475-C0BCDB2347A1}" type="presOf" srcId="{FB6316A7-17D4-4BAD-9DF0-20940EFBE3FF}" destId="{82E6ABC3-3F1C-402A-B324-CDB8C2A10C09}" srcOrd="0" destOrd="0" presId="urn:microsoft.com/office/officeart/2005/8/layout/gear1"/>
    <dgm:cxn modelId="{F68DA287-63DE-402E-81D2-AAB0FD75DCDC}" srcId="{FB6316A7-17D4-4BAD-9DF0-20940EFBE3FF}" destId="{11E3B472-BDFB-47A7-AD08-2981F33F00A7}" srcOrd="1" destOrd="0" parTransId="{EA34293C-E443-48CD-88E9-1CD4DB904A18}" sibTransId="{4FEFC6E8-F216-460A-AD5B-1FC4BF9E09D5}"/>
    <dgm:cxn modelId="{54C88B2A-B2FB-45A1-BB0D-66943A99B501}" type="presParOf" srcId="{82E6ABC3-3F1C-402A-B324-CDB8C2A10C09}" destId="{2FD5CEC4-4CE0-4A9F-B539-E4E747AE380C}" srcOrd="0" destOrd="0" presId="urn:microsoft.com/office/officeart/2005/8/layout/gear1"/>
    <dgm:cxn modelId="{16B415A8-5B99-462E-B9B1-9050971B50AE}" type="presParOf" srcId="{82E6ABC3-3F1C-402A-B324-CDB8C2A10C09}" destId="{4CD5093E-F11A-4FF6-AD86-B2FF10757DDC}" srcOrd="1" destOrd="0" presId="urn:microsoft.com/office/officeart/2005/8/layout/gear1"/>
    <dgm:cxn modelId="{C68E5547-FCF6-4F57-A9CF-A370AB78F91B}" type="presParOf" srcId="{82E6ABC3-3F1C-402A-B324-CDB8C2A10C09}" destId="{0D68014B-F83B-485A-9F64-FCC9073DCF41}" srcOrd="2" destOrd="0" presId="urn:microsoft.com/office/officeart/2005/8/layout/gear1"/>
    <dgm:cxn modelId="{94A8D09B-8D24-4D15-BE5E-6EE6E756B951}" type="presParOf" srcId="{82E6ABC3-3F1C-402A-B324-CDB8C2A10C09}" destId="{975DFB1C-9BE5-45FB-8D67-8B935CE6BC91}" srcOrd="3" destOrd="0" presId="urn:microsoft.com/office/officeart/2005/8/layout/gear1"/>
    <dgm:cxn modelId="{39FDEF88-8154-4DA6-B356-7B9EF7070425}" type="presParOf" srcId="{82E6ABC3-3F1C-402A-B324-CDB8C2A10C09}" destId="{26A1CCA2-A3FE-4352-8177-92EB0D4E202A}" srcOrd="4" destOrd="0" presId="urn:microsoft.com/office/officeart/2005/8/layout/gear1"/>
    <dgm:cxn modelId="{3620B021-7CC7-41CA-8045-963851F0AB4B}" type="presParOf" srcId="{82E6ABC3-3F1C-402A-B324-CDB8C2A10C09}" destId="{8BA53744-E7B3-4EF0-981B-5F9829C38076}" srcOrd="5" destOrd="0" presId="urn:microsoft.com/office/officeart/2005/8/layout/gear1"/>
    <dgm:cxn modelId="{2AD420AC-BD73-49A4-9226-AA533671B730}" type="presParOf" srcId="{82E6ABC3-3F1C-402A-B324-CDB8C2A10C09}" destId="{1EC8F655-42A0-45B8-A5FF-8468E0EEF844}" srcOrd="6" destOrd="0" presId="urn:microsoft.com/office/officeart/2005/8/layout/gear1"/>
    <dgm:cxn modelId="{73B9510D-FA9E-49C1-A95B-4B7A93C9A02C}" type="presParOf" srcId="{82E6ABC3-3F1C-402A-B324-CDB8C2A10C09}" destId="{88F51331-8E29-408D-81B4-4CE5A6446844}" srcOrd="7" destOrd="0" presId="urn:microsoft.com/office/officeart/2005/8/layout/gear1"/>
    <dgm:cxn modelId="{31D0FBBF-5C4E-4F03-A304-0ACD62952CDD}" type="presParOf" srcId="{82E6ABC3-3F1C-402A-B324-CDB8C2A10C09}" destId="{AADF81F0-2993-409F-BAE5-DA2665C3B776}" srcOrd="8" destOrd="0" presId="urn:microsoft.com/office/officeart/2005/8/layout/gear1"/>
    <dgm:cxn modelId="{69ED4AD0-1A17-4314-AD0E-FF57E9178647}" type="presParOf" srcId="{82E6ABC3-3F1C-402A-B324-CDB8C2A10C09}" destId="{B3DE3E29-FA71-43E2-87AB-B4E2CB23D01F}" srcOrd="9" destOrd="0" presId="urn:microsoft.com/office/officeart/2005/8/layout/gear1"/>
    <dgm:cxn modelId="{D8C7CC3F-C516-4E52-94B0-5C3DB1069C04}" type="presParOf" srcId="{82E6ABC3-3F1C-402A-B324-CDB8C2A10C09}" destId="{1E27BF00-311E-4EC4-B2F5-DE1AEEAC1147}" srcOrd="10" destOrd="0" presId="urn:microsoft.com/office/officeart/2005/8/layout/gear1"/>
    <dgm:cxn modelId="{42AFCA57-4812-41E9-84A6-F62C8CB1D190}" type="presParOf" srcId="{82E6ABC3-3F1C-402A-B324-CDB8C2A10C09}" destId="{F357B606-32FD-4D8D-84CA-BA3E2F419364}" srcOrd="11" destOrd="0" presId="urn:microsoft.com/office/officeart/2005/8/layout/gear1"/>
    <dgm:cxn modelId="{FD37DB6B-1694-4AC8-A298-F9F2AD411B4A}" type="presParOf" srcId="{82E6ABC3-3F1C-402A-B324-CDB8C2A10C09}" destId="{AAB213AB-43E2-47D4-92AF-E832D98F48C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8" y="2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EC89B-FCED-4ACA-A8FC-ECF8725302C3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824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8" y="8829824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33FD8-79BE-4C87-B08D-8B5351ABD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45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1927028-5CD7-4B3C-9119-A3BC0B5056AA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56713B1-6B12-4661-9A7E-D4030200C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437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 and running. Added</a:t>
            </a:r>
            <a:r>
              <a:rPr lang="en-US" baseline="0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518FD-67DF-4211-B389-81B1EC61C68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06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of you feel that you don’t collect enough information in your organization?</a:t>
            </a:r>
          </a:p>
          <a:p>
            <a:endParaRPr lang="en-US" dirty="0" smtClean="0"/>
          </a:p>
          <a:p>
            <a:r>
              <a:rPr lang="en-US" dirty="0" smtClean="0"/>
              <a:t>How many of you feel like you are using that data effectively to advance your organization?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1E3252-CDBD-457A-BBBE-ACF92F70879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85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518FD-67DF-4211-B389-81B1EC61C68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06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of you feel that you don’t collect enough information in your organization?</a:t>
            </a:r>
          </a:p>
          <a:p>
            <a:endParaRPr lang="en-US" dirty="0" smtClean="0"/>
          </a:p>
          <a:p>
            <a:r>
              <a:rPr lang="en-US" dirty="0" smtClean="0"/>
              <a:t>How many of you feel like you are using that data effectively to advance your organization?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1E3252-CDBD-457A-BBBE-ACF92F70879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8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A50B6A-A1AB-4364-8759-FA1CCC843850}" type="datetimeFigureOut">
              <a:rPr lang="en-US" smtClean="0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D9770A-D096-481F-81EE-1FE08429E2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7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63B74E-EEB1-4DF1-800E-2AE73E41C3D5}" type="datetimeFigureOut">
              <a:rPr lang="en-US" smtClean="0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324F3-EE67-41DA-A69C-81D75AFC10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41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8AF49-332E-4255-BF5F-49E3FE15DFF8}" type="datetimeFigureOut">
              <a:rPr lang="en-US" smtClean="0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69D0E-675D-4BC0-A5DC-0E48B2E035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4A3FB2-4BDD-493F-8578-83B97642F671}" type="datetimeFigureOut">
              <a:rPr lang="en-US" smtClean="0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1438A4-8C3E-4709-B61B-CB6BDBBAF3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D61EA-367E-4569-A8A3-EF04C8EED835}" type="datetimeFigureOut">
              <a:rPr lang="en-US" smtClean="0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7C1EAC-35BA-4C72-BFFD-F470264FE0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8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33F84-D738-4219-A24E-8BCB47ECB7FA}" type="datetimeFigureOut">
              <a:rPr lang="en-US" smtClean="0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51DA8B-A92E-4B4C-9021-A9EB6CFC5F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4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3D262-1883-4939-B583-78DDF0270A57}" type="datetimeFigureOut">
              <a:rPr lang="en-US" smtClean="0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AAA88-DDC0-4C54-BBDF-B844903B1E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5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84900C-54CE-43C9-8018-604DDC9FCF70}" type="datetimeFigureOut">
              <a:rPr lang="en-US" smtClean="0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8D751-E945-40EE-B75D-D69DDEB2F8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8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E93A7C-B379-483A-A52A-B36D6230C258}" type="datetimeFigureOut">
              <a:rPr lang="en-US" smtClean="0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3A65B-26AE-477E-8806-C9BF437C7A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3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FA8776-EF23-44FB-9F17-8DFC0AE31597}" type="datetimeFigureOut">
              <a:rPr lang="en-US" smtClean="0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4481A-0FE5-43C3-8EDF-0313057F2D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2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BD7161-4D66-4DDB-8876-31C3964335A8}" type="datetimeFigureOut">
              <a:rPr lang="en-US" smtClean="0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C0F17-CDDF-4C23-9D77-CF57D74548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59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AD5A84-E27D-418E-AB2E-1698E7B0FE6B}" type="datetimeFigureOut">
              <a:rPr lang="en-US" smtClean="0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D36186-34E8-46E1-9C1A-89B766ABEE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9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882" y="6368148"/>
            <a:ext cx="5638800" cy="457200"/>
          </a:xfrm>
        </p:spPr>
        <p:txBody>
          <a:bodyPr/>
          <a:lstStyle/>
          <a:p>
            <a:pPr algn="l"/>
            <a:r>
              <a:rPr lang="en-US" sz="1200" dirty="0" smtClean="0"/>
              <a:t>© 2014 Centerstone Research Institute: All Rights Reserved.</a:t>
            </a:r>
            <a:endParaRPr lang="en-US" sz="1200" dirty="0"/>
          </a:p>
        </p:txBody>
      </p:sp>
      <p:sp>
        <p:nvSpPr>
          <p:cNvPr id="10" name="Subtitle 3"/>
          <p:cNvSpPr>
            <a:spLocks noGrp="1"/>
          </p:cNvSpPr>
          <p:nvPr>
            <p:ph type="subTitle" idx="4294967295"/>
          </p:nvPr>
        </p:nvSpPr>
        <p:spPr>
          <a:xfrm>
            <a:off x="0" y="3429000"/>
            <a:ext cx="9144000" cy="50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The Key to Value Based Care Success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Subtitle 3"/>
          <p:cNvSpPr txBox="1">
            <a:spLocks/>
          </p:cNvSpPr>
          <p:nvPr/>
        </p:nvSpPr>
        <p:spPr>
          <a:xfrm>
            <a:off x="0" y="2285966"/>
            <a:ext cx="9144000" cy="5080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 2"/>
              <a:buNone/>
            </a:pPr>
            <a:r>
              <a:rPr lang="en-US" sz="5400" dirty="0" err="1" smtClean="0"/>
              <a:t>Superutilizer</a:t>
            </a:r>
            <a:r>
              <a:rPr lang="en-US" sz="5400" dirty="0" smtClean="0"/>
              <a:t> Analytics &amp; Action</a:t>
            </a:r>
            <a:endParaRPr lang="en-US" sz="5400" dirty="0"/>
          </a:p>
        </p:txBody>
      </p:sp>
      <p:pic>
        <p:nvPicPr>
          <p:cNvPr id="12" name="Picture 11" descr="CRI_2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6279661"/>
            <a:ext cx="2105739" cy="50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5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7% CMHCs with interoperable EHRs</a:t>
            </a:r>
          </a:p>
          <a:p>
            <a:r>
              <a:rPr lang="en-US" dirty="0" smtClean="0"/>
              <a:t>1/3 with EHRs at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8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64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CMHCs could use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800600" cy="4906963"/>
          </a:xfrm>
        </p:spPr>
        <p:txBody>
          <a:bodyPr>
            <a:normAutofit/>
          </a:bodyPr>
          <a:lstStyle/>
          <a:p>
            <a:r>
              <a:rPr lang="en-US" b="1" dirty="0" smtClean="0"/>
              <a:t>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 technologies?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Experience engaging persons with</a:t>
            </a:r>
            <a:r>
              <a:rPr lang="en-US" b="1" dirty="0" smtClean="0"/>
              <a:t> SMI &amp; SUD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/>
              <a:t>N</a:t>
            </a:r>
            <a:r>
              <a:rPr lang="en-US" dirty="0" smtClean="0"/>
              <a:t>ext day data from partner MCOs?</a:t>
            </a:r>
            <a:endParaRPr lang="en-US" dirty="0"/>
          </a:p>
        </p:txBody>
      </p:sp>
      <p:pic>
        <p:nvPicPr>
          <p:cNvPr id="33794" name="Picture 2" descr="C:\Users\christina.vanregenmo\AppData\Local\Microsoft\Windows\Temporary Internet Files\Content.IE5\XL4D4XAJ\MC900441498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628" y="1676400"/>
            <a:ext cx="3657143" cy="3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882" y="6368148"/>
            <a:ext cx="5638800" cy="457200"/>
          </a:xfrm>
        </p:spPr>
        <p:txBody>
          <a:bodyPr/>
          <a:lstStyle/>
          <a:p>
            <a:pPr algn="l"/>
            <a:r>
              <a:rPr lang="en-US" sz="1200" dirty="0" smtClean="0"/>
              <a:t>© 2014 Centerstone Research Institute: All Rights Reserved.</a:t>
            </a:r>
            <a:endParaRPr lang="en-US" sz="1200" dirty="0"/>
          </a:p>
        </p:txBody>
      </p:sp>
      <p:pic>
        <p:nvPicPr>
          <p:cNvPr id="11" name="Picture 10" descr="CRI_2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6279661"/>
            <a:ext cx="2105739" cy="50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3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244851"/>
              </p:ext>
            </p:extLst>
          </p:nvPr>
        </p:nvGraphicFramePr>
        <p:xfrm>
          <a:off x="457198" y="1415143"/>
          <a:ext cx="8458203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7802"/>
                <a:gridCol w="452270"/>
                <a:gridCol w="864314"/>
                <a:gridCol w="722549"/>
                <a:gridCol w="1712502"/>
                <a:gridCol w="897025"/>
                <a:gridCol w="815477"/>
                <a:gridCol w="570834"/>
                <a:gridCol w="978573"/>
                <a:gridCol w="826857"/>
              </a:tblGrid>
              <a:tr h="1142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Member First Name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84" marR="364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Facility ID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84" marR="364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Facility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84" marR="364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Dx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Code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84" marR="364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Diagnosis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84" marR="364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Eff Start Dt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84" marR="364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Patient Dob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84" marR="364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Age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84" marR="364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IPRO Risk Score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84" marR="364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 Days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84" marR="36484" marT="0" marB="0" anchor="b"/>
                </a:tc>
              </a:tr>
              <a:tr h="3567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John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84" marR="3648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20350083501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84" marR="3648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Gateway Medical Center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84" marR="3648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599.0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84" marR="3648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URINARY TRACT INFECTION SITE 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84" marR="3648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11-May-14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84" marR="3648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12-Jul-63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84" marR="3648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84" marR="3648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33.3038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84" marR="3648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84" marR="36484" marT="0" marB="0" anchor="b"/>
                </a:tc>
              </a:tr>
              <a:tr h="3567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Paul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84" marR="3648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626001445I8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84" marR="3648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Middle Tennessee Mental Health Institute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84" marR="3648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296.54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84" marR="3648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BIPLR AFFCT D/O DPRSD SEV SPEC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84" marR="3648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14-May-14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84" marR="3648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13-Jun-88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84" marR="3648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84" marR="3648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21.8298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84" marR="3648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84" marR="36484" marT="0" marB="0" anchor="b"/>
                </a:tc>
              </a:tr>
              <a:tr h="2675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Mary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84" marR="3648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62162086600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84" marR="3648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Horizon Medical Center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84" marR="3648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724.5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84" marR="3648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UNSPECIFIED BACKACHE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84" marR="3648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17-May-14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84" marR="3648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10-Dec-70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84" marR="3648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84" marR="3648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29.9784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84" marR="3648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84" marR="36484" marT="0" marB="0" anchor="b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8" y="208999"/>
            <a:ext cx="6652206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From: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Date: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May 20, 2014 at 8:51:10 AM CDT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Subject: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&lt; SECURE &gt;&lt;internal&gt; Daily Hospitalization Alerts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Here are today’s hospitalization alerts: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11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447800"/>
            <a:ext cx="3200400" cy="457200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GB" b="1" dirty="0"/>
              <a:t>Engage</a:t>
            </a:r>
            <a:r>
              <a:rPr lang="en-GB" dirty="0"/>
              <a:t> all clients with </a:t>
            </a:r>
            <a:r>
              <a:rPr lang="en-GB" dirty="0" smtClean="0"/>
              <a:t>their health </a:t>
            </a:r>
            <a:r>
              <a:rPr lang="en-GB" dirty="0"/>
              <a:t>home</a:t>
            </a:r>
            <a:r>
              <a:rPr lang="en-GB" dirty="0" smtClean="0"/>
              <a:t>.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GB" dirty="0"/>
              <a:t>Reduce </a:t>
            </a:r>
            <a:r>
              <a:rPr lang="en-GB" dirty="0" smtClean="0"/>
              <a:t>unnecessary </a:t>
            </a:r>
            <a:r>
              <a:rPr lang="en-GB" dirty="0"/>
              <a:t>hospitalizations</a:t>
            </a:r>
            <a:r>
              <a:rPr lang="en-GB" dirty="0" smtClean="0"/>
              <a:t>.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GB" dirty="0"/>
              <a:t>Reduce </a:t>
            </a:r>
            <a:r>
              <a:rPr lang="en-GB" dirty="0" smtClean="0"/>
              <a:t>unnecessary </a:t>
            </a:r>
            <a:r>
              <a:rPr lang="en-GB" dirty="0"/>
              <a:t>emergency </a:t>
            </a:r>
            <a:r>
              <a:rPr lang="en-GB" dirty="0" smtClean="0"/>
              <a:t>department </a:t>
            </a:r>
            <a:r>
              <a:rPr lang="en-GB" dirty="0"/>
              <a:t>visits</a:t>
            </a:r>
            <a:r>
              <a:rPr lang="en-GB" dirty="0" smtClean="0"/>
              <a:t>.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GB" dirty="0"/>
              <a:t>Improve clients’ physical </a:t>
            </a:r>
            <a:r>
              <a:rPr lang="en-GB" dirty="0" smtClean="0"/>
              <a:t>health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486400" y="1447800"/>
            <a:ext cx="3196590" cy="457200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GB" dirty="0"/>
              <a:t>Decrease clients’ social </a:t>
            </a:r>
            <a:r>
              <a:rPr lang="en-GB" dirty="0" smtClean="0"/>
              <a:t>needs</a:t>
            </a:r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dirty="0"/>
              <a:t>Improve clients’ experience of </a:t>
            </a:r>
            <a:r>
              <a:rPr lang="en-GB" dirty="0" smtClean="0"/>
              <a:t>care</a:t>
            </a:r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dirty="0"/>
              <a:t>Determine value </a:t>
            </a:r>
            <a:r>
              <a:rPr lang="en-US" dirty="0"/>
              <a:t>equation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GB" dirty="0"/>
              <a:t>Obtain value based care contracts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281666" y="5250414"/>
            <a:ext cx="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81666" y="3842657"/>
            <a:ext cx="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70780" y="2579914"/>
            <a:ext cx="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55094" y="1796143"/>
            <a:ext cx="6096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334000" y="1567543"/>
            <a:ext cx="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299720" y="2667000"/>
            <a:ext cx="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us 17"/>
          <p:cNvSpPr/>
          <p:nvPr/>
        </p:nvSpPr>
        <p:spPr>
          <a:xfrm>
            <a:off x="5040640" y="3810000"/>
            <a:ext cx="449584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074928" y="4771128"/>
            <a:ext cx="38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$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86863"/>
            <a:ext cx="2641709" cy="414558"/>
          </a:xfrm>
          <a:prstGeom prst="rect">
            <a:avLst/>
          </a:prstGeom>
        </p:spPr>
      </p:pic>
      <p:sp>
        <p:nvSpPr>
          <p:cNvPr id="23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882" y="6368148"/>
            <a:ext cx="5638800" cy="457200"/>
          </a:xfrm>
        </p:spPr>
        <p:txBody>
          <a:bodyPr/>
          <a:lstStyle/>
          <a:p>
            <a:pPr algn="l"/>
            <a:r>
              <a:rPr lang="en-US" sz="1200" dirty="0" smtClean="0"/>
              <a:t>© 2014 Centerstone Research Institute: All Rights Reserved.</a:t>
            </a:r>
            <a:endParaRPr lang="en-US" sz="1200" dirty="0"/>
          </a:p>
        </p:txBody>
      </p:sp>
      <p:pic>
        <p:nvPicPr>
          <p:cNvPr id="24" name="Picture 23" descr="CRI_2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6279661"/>
            <a:ext cx="2105739" cy="50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372" y="3441218"/>
            <a:ext cx="1285875" cy="5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184" y="3040380"/>
            <a:ext cx="1695450" cy="6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316" y="1434466"/>
            <a:ext cx="933450" cy="69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697" y="4268120"/>
            <a:ext cx="1743075" cy="107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29" y="4024148"/>
            <a:ext cx="776216" cy="189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47" y="2931422"/>
            <a:ext cx="703616" cy="160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225" y="931546"/>
            <a:ext cx="1876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2" y="4998296"/>
            <a:ext cx="3819525" cy="1190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34" y="1521766"/>
            <a:ext cx="1902626" cy="10690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86863"/>
            <a:ext cx="2641709" cy="414558"/>
          </a:xfrm>
          <a:prstGeom prst="rect">
            <a:avLst/>
          </a:prstGeom>
        </p:spPr>
      </p:pic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882" y="6368148"/>
            <a:ext cx="5638800" cy="457200"/>
          </a:xfrm>
        </p:spPr>
        <p:txBody>
          <a:bodyPr/>
          <a:lstStyle/>
          <a:p>
            <a:pPr algn="l"/>
            <a:r>
              <a:rPr lang="en-US" sz="1200" dirty="0" smtClean="0"/>
              <a:t>© 2014 Centerstone Research Institute: All Rights Reserved.</a:t>
            </a:r>
            <a:endParaRPr lang="en-US" sz="1200" dirty="0"/>
          </a:p>
        </p:txBody>
      </p:sp>
      <p:pic>
        <p:nvPicPr>
          <p:cNvPr id="15" name="Picture 14" descr="CRI_2C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934200" y="6279661"/>
            <a:ext cx="2105739" cy="50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“Rebecca”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Lost </a:t>
            </a:r>
            <a:r>
              <a:rPr lang="en-US" b="1" dirty="0" smtClean="0"/>
              <a:t>17 pounds</a:t>
            </a:r>
          </a:p>
          <a:p>
            <a:pPr lvl="0"/>
            <a:r>
              <a:rPr lang="en-US" dirty="0" smtClean="0"/>
              <a:t>HgbA1c now in normal range (was in diabetic range).</a:t>
            </a:r>
          </a:p>
          <a:p>
            <a:pPr lvl="0"/>
            <a:r>
              <a:rPr lang="en-US" dirty="0"/>
              <a:t>1 ED visit 1</a:t>
            </a:r>
            <a:r>
              <a:rPr lang="en-US" baseline="30000" dirty="0"/>
              <a:t>st</a:t>
            </a:r>
            <a:r>
              <a:rPr lang="en-US" dirty="0"/>
              <a:t> week</a:t>
            </a:r>
            <a:r>
              <a:rPr lang="en-US" dirty="0" smtClean="0"/>
              <a:t>. 1 ED visit 2</a:t>
            </a:r>
            <a:r>
              <a:rPr lang="en-US" baseline="30000" dirty="0" smtClean="0"/>
              <a:t>nd</a:t>
            </a:r>
            <a:r>
              <a:rPr lang="en-US" dirty="0" smtClean="0"/>
              <a:t> month.</a:t>
            </a:r>
            <a:endParaRPr lang="en-US" dirty="0"/>
          </a:p>
          <a:p>
            <a:r>
              <a:rPr lang="en-US" dirty="0"/>
              <a:t>Diabetes blood sugar is more </a:t>
            </a:r>
            <a:r>
              <a:rPr lang="en-US" dirty="0" smtClean="0"/>
              <a:t>stable.</a:t>
            </a:r>
          </a:p>
          <a:p>
            <a:r>
              <a:rPr lang="en-US" dirty="0" smtClean="0"/>
              <a:t>Switched </a:t>
            </a:r>
            <a:r>
              <a:rPr lang="en-US" dirty="0"/>
              <a:t>from regular to diet coke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What worked for Rebecca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FitBit</a:t>
            </a:r>
            <a:r>
              <a:rPr lang="en-US" dirty="0" smtClean="0"/>
              <a:t>–Loves tracking her steps.</a:t>
            </a:r>
          </a:p>
          <a:p>
            <a:r>
              <a:rPr lang="en-US" dirty="0" smtClean="0"/>
              <a:t>I-Phone–  Faithfully tracks food intake in </a:t>
            </a:r>
            <a:r>
              <a:rPr lang="en-US" dirty="0" err="1" smtClean="0"/>
              <a:t>FitBit</a:t>
            </a:r>
            <a:r>
              <a:rPr lang="en-US" dirty="0" smtClean="0"/>
              <a:t> </a:t>
            </a:r>
            <a:r>
              <a:rPr lang="en-US" dirty="0" err="1" smtClean="0"/>
              <a:t>ap</a:t>
            </a:r>
            <a:r>
              <a:rPr lang="en-US" dirty="0" smtClean="0"/>
              <a:t> &amp; uses HIPAA chat to engage with wellness coach.</a:t>
            </a:r>
          </a:p>
          <a:p>
            <a:r>
              <a:rPr lang="en-US" b="1" dirty="0" smtClean="0"/>
              <a:t>Accompanied exercise was key for getting moving</a:t>
            </a:r>
          </a:p>
          <a:p>
            <a:r>
              <a:rPr lang="en-US" dirty="0" smtClean="0"/>
              <a:t>Wellness Coaching – has seen doctor, gotten labs, improved nutrition, gotten follow-ups,  &amp; is working her wellness plan.</a:t>
            </a:r>
          </a:p>
          <a:p>
            <a:r>
              <a:rPr lang="en-US" dirty="0" smtClean="0"/>
              <a:t>Health Bucks</a:t>
            </a:r>
          </a:p>
          <a:p>
            <a:pPr lvl="1"/>
            <a:r>
              <a:rPr lang="en-US" dirty="0" smtClean="0"/>
              <a:t>Swimsuit &amp; Temporary Y pass</a:t>
            </a:r>
          </a:p>
          <a:p>
            <a:pPr lvl="1"/>
            <a:r>
              <a:rPr lang="en-US" dirty="0" smtClean="0"/>
              <a:t>Yoga ball for watching TV</a:t>
            </a:r>
          </a:p>
          <a:p>
            <a:pPr lvl="1"/>
            <a:r>
              <a:rPr lang="en-US" dirty="0" smtClean="0"/>
              <a:t>Hygiene items (toothbrush, soap)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86863"/>
            <a:ext cx="2641709" cy="414558"/>
          </a:xfrm>
          <a:prstGeom prst="rect">
            <a:avLst/>
          </a:prstGeom>
        </p:spPr>
      </p:pic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882" y="6368148"/>
            <a:ext cx="5638800" cy="457200"/>
          </a:xfrm>
        </p:spPr>
        <p:txBody>
          <a:bodyPr/>
          <a:lstStyle/>
          <a:p>
            <a:pPr algn="l"/>
            <a:r>
              <a:rPr lang="en-US" sz="1200" dirty="0" smtClean="0"/>
              <a:t>© 2014 Centerstone Research Institute: All Rights Reserved.</a:t>
            </a:r>
            <a:endParaRPr lang="en-US" sz="1200" dirty="0"/>
          </a:p>
        </p:txBody>
      </p:sp>
      <p:pic>
        <p:nvPicPr>
          <p:cNvPr id="13" name="Picture 12" descr="CRI_2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6279661"/>
            <a:ext cx="2105739" cy="50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3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“Samantha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0 Hospitalizations</a:t>
            </a:r>
          </a:p>
          <a:p>
            <a:pPr lvl="0"/>
            <a:r>
              <a:rPr lang="en-US" dirty="0" smtClean="0"/>
              <a:t>0 ER visits</a:t>
            </a:r>
          </a:p>
          <a:p>
            <a:pPr lvl="0"/>
            <a:r>
              <a:rPr lang="en-US" dirty="0" smtClean="0"/>
              <a:t>Diabetes is stabilizing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What worked for “Samantha”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HIPAA video-chat de-escalation while in crisis mode. Note, in past crisis mode </a:t>
            </a:r>
            <a:r>
              <a:rPr lang="en-US" dirty="0" smtClean="0">
                <a:sym typeface="Wingdings" panose="05000000000000000000" pitchFamily="2" charset="2"/>
              </a:rPr>
              <a:t> not monitoring diabetes  shaky  falls</a:t>
            </a:r>
            <a:endParaRPr lang="en-US" dirty="0" smtClean="0"/>
          </a:p>
          <a:p>
            <a:r>
              <a:rPr lang="en-US" dirty="0" smtClean="0"/>
              <a:t>Wellness coaching for monitoring diabetes</a:t>
            </a:r>
          </a:p>
          <a:p>
            <a:r>
              <a:rPr lang="en-US" dirty="0" smtClean="0"/>
              <a:t>Centerstone Assistance: Electric Bill (had to pay for a funeral &amp; would have been without electricity for the month).</a:t>
            </a:r>
          </a:p>
          <a:p>
            <a:r>
              <a:rPr lang="en-US" dirty="0" smtClean="0"/>
              <a:t>Health Bucks</a:t>
            </a:r>
          </a:p>
          <a:p>
            <a:pPr lvl="1"/>
            <a:r>
              <a:rPr lang="en-US" dirty="0" smtClean="0"/>
              <a:t>Swimsuit, yoga ball, cockroach traps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86863"/>
            <a:ext cx="2641709" cy="414558"/>
          </a:xfrm>
          <a:prstGeom prst="rect">
            <a:avLst/>
          </a:prstGeom>
        </p:spPr>
      </p:pic>
      <p:sp>
        <p:nvSpPr>
          <p:cNvPr id="11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882" y="6368148"/>
            <a:ext cx="5638800" cy="457200"/>
          </a:xfrm>
        </p:spPr>
        <p:txBody>
          <a:bodyPr/>
          <a:lstStyle/>
          <a:p>
            <a:pPr algn="l"/>
            <a:r>
              <a:rPr lang="en-US" sz="1200" dirty="0" smtClean="0"/>
              <a:t>© 2014 Centerstone Research Institute: All Rights Reserved.</a:t>
            </a:r>
            <a:endParaRPr lang="en-US" sz="1200" dirty="0"/>
          </a:p>
        </p:txBody>
      </p:sp>
      <p:pic>
        <p:nvPicPr>
          <p:cNvPr id="12" name="Picture 11" descr="CRI_2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6279661"/>
            <a:ext cx="2105739" cy="50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1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our clients’ voices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“Mike”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41529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“Two </a:t>
            </a:r>
            <a:r>
              <a:rPr lang="en-US" dirty="0"/>
              <a:t>years ago I was dying.  A lung transplant was all that would save me, now I’ve miraculously gained 16% of my lungs back.  I have an exercise program where I work out with a </a:t>
            </a:r>
            <a:r>
              <a:rPr lang="en-US" dirty="0" smtClean="0"/>
              <a:t>CPAP </a:t>
            </a:r>
            <a:r>
              <a:rPr lang="en-US" dirty="0"/>
              <a:t>machine, and it has expanded my lungs back.  The surgeons at Vanderbilt have no answer for what I’ve done, they're saying it's a miracle.  No one’s gone from the 30's to gain their lungs back.  </a:t>
            </a:r>
            <a:r>
              <a:rPr lang="en-US" dirty="0" smtClean="0"/>
              <a:t>[My wellness coach is] helping </a:t>
            </a:r>
            <a:r>
              <a:rPr lang="en-US" dirty="0"/>
              <a:t>me push forward and not step back and think "well I'm dying I should give </a:t>
            </a:r>
            <a:r>
              <a:rPr lang="en-US" dirty="0" smtClean="0"/>
              <a:t>up….</a:t>
            </a:r>
            <a:r>
              <a:rPr lang="en-US" dirty="0"/>
              <a:t> The iPhone it is tremendous, and I recommend it. At night when I’m alone and not interested in TV and bored and depressed, I can pick up the phone, play a game, listen to some music, read about current events</a:t>
            </a:r>
            <a:r>
              <a:rPr lang="en-US" dirty="0" smtClean="0"/>
              <a:t>.”   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“Sarah”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247900"/>
            <a:ext cx="3733800" cy="11811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“I </a:t>
            </a:r>
            <a:r>
              <a:rPr lang="en-US" dirty="0"/>
              <a:t>have lost 25 pounds since I started going.  I have now gone from 260 (when I had my son) to 197, and had to buy new britches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998720" y="3810000"/>
            <a:ext cx="3916680" cy="28194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dirty="0" smtClean="0"/>
              <a:t>“I love [the technology]. I use it to help, not just as a phone.  Using </a:t>
            </a:r>
            <a:r>
              <a:rPr lang="en-US" dirty="0" err="1" smtClean="0"/>
              <a:t>Hipaachat</a:t>
            </a:r>
            <a:r>
              <a:rPr lang="en-US" dirty="0" smtClean="0"/>
              <a:t> to talk to [my wellness coach] is amazing.  It keeps me on track, it also helps me remember to exercise, and I enter all my food.  It also helps if I don’t have a computer because I can look stuff up about food, and helping in the house (like how would a chemical react if I’m using it).  I looked up how to get rid of cockroaches in my apartment.”</a:t>
            </a:r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876800" y="3048000"/>
            <a:ext cx="3733800" cy="762000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dirty="0" err="1" smtClean="0">
                <a:solidFill>
                  <a:schemeClr val="tx1"/>
                </a:solidFill>
              </a:rPr>
              <a:t>Laquita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86863"/>
            <a:ext cx="2641709" cy="414558"/>
          </a:xfrm>
          <a:prstGeom prst="rect">
            <a:avLst/>
          </a:prstGeom>
        </p:spPr>
      </p:pic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882" y="6368148"/>
            <a:ext cx="5638800" cy="457200"/>
          </a:xfrm>
        </p:spPr>
        <p:txBody>
          <a:bodyPr/>
          <a:lstStyle/>
          <a:p>
            <a:pPr algn="l"/>
            <a:r>
              <a:rPr lang="en-US" sz="1200" dirty="0" smtClean="0"/>
              <a:t>© 2014 Centerstone Research Institute: All Rights Reserved.</a:t>
            </a:r>
            <a:endParaRPr lang="en-US" sz="1200" dirty="0"/>
          </a:p>
        </p:txBody>
      </p:sp>
      <p:pic>
        <p:nvPicPr>
          <p:cNvPr id="13" name="Picture 12" descr="CRI_2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6279661"/>
            <a:ext cx="2105739" cy="50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0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9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14869"/>
            <a:ext cx="8801100" cy="602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882" y="6368148"/>
            <a:ext cx="5638800" cy="457200"/>
          </a:xfrm>
        </p:spPr>
        <p:txBody>
          <a:bodyPr/>
          <a:lstStyle/>
          <a:p>
            <a:pPr algn="l"/>
            <a:r>
              <a:rPr lang="en-US" sz="1200" dirty="0" smtClean="0"/>
              <a:t>© 2014 Centerstone Research Institute: All Rights Reserved.</a:t>
            </a:r>
            <a:endParaRPr lang="en-US" sz="1200" dirty="0"/>
          </a:p>
        </p:txBody>
      </p:sp>
      <p:pic>
        <p:nvPicPr>
          <p:cNvPr id="10" name="Picture 9" descr="CRI_2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6279661"/>
            <a:ext cx="2105739" cy="50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8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"/>
            <a:ext cx="7189789" cy="6274725"/>
          </a:xfrm>
        </p:spPr>
      </p:pic>
    </p:spTree>
    <p:extLst>
      <p:ext uri="{BB962C8B-B14F-4D97-AF65-F5344CB8AC3E}">
        <p14:creationId xmlns:p14="http://schemas.microsoft.com/office/powerpoint/2010/main" val="92463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455816"/>
              </p:ext>
            </p:extLst>
          </p:nvPr>
        </p:nvGraphicFramePr>
        <p:xfrm>
          <a:off x="-1676400" y="152400"/>
          <a:ext cx="10439400" cy="6484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533400"/>
            <a:ext cx="3810000" cy="1981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Requirements for Value Based Care</a:t>
            </a:r>
            <a:endParaRPr lang="en-US" sz="3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882" y="6368148"/>
            <a:ext cx="5638800" cy="457200"/>
          </a:xfrm>
        </p:spPr>
        <p:txBody>
          <a:bodyPr/>
          <a:lstStyle/>
          <a:p>
            <a:pPr algn="l"/>
            <a:r>
              <a:rPr lang="en-US" sz="1200" dirty="0" smtClean="0"/>
              <a:t>© 2014 Centerstone Research Institute: All Rights Reserved.</a:t>
            </a:r>
            <a:endParaRPr lang="en-US" sz="1200" dirty="0"/>
          </a:p>
        </p:txBody>
      </p:sp>
      <p:pic>
        <p:nvPicPr>
          <p:cNvPr id="8" name="Picture 7" descr="CRI_2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6279661"/>
            <a:ext cx="2105739" cy="5095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5" y="-16620"/>
            <a:ext cx="9165771" cy="689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RI_2C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500"/>
                    </a14:imgEffect>
                    <a14:imgEffect>
                      <a14:saturation sat="1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4200" y="6279661"/>
            <a:ext cx="2105739" cy="509544"/>
          </a:xfrm>
          <a:prstGeom prst="rect">
            <a:avLst/>
          </a:prstGeom>
        </p:spPr>
      </p:pic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882" y="6368148"/>
            <a:ext cx="5638800" cy="457200"/>
          </a:xfrm>
        </p:spPr>
        <p:txBody>
          <a:bodyPr/>
          <a:lstStyle/>
          <a:p>
            <a:pPr algn="l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© 2014 Centerstone Research Institute: All Rights Reserved.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5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" y="0"/>
            <a:ext cx="9144000" cy="682752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/>
              <a:t>			</a:t>
            </a:r>
            <a:r>
              <a:rPr lang="en-US" sz="8000" b="1" dirty="0" smtClean="0"/>
              <a:t>= 5%</a:t>
            </a:r>
          </a:p>
        </p:txBody>
      </p:sp>
      <p:pic>
        <p:nvPicPr>
          <p:cNvPr id="2050" name="Picture 2" descr="C:\Users\christina.vanregenmo\AppData\Local\Microsoft\Windows\Temporary Internet Files\Content.IE5\XL4D4XAJ\MP90044241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90" y="533400"/>
            <a:ext cx="3676511" cy="554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882" y="6368148"/>
            <a:ext cx="5638800" cy="457200"/>
          </a:xfrm>
        </p:spPr>
        <p:txBody>
          <a:bodyPr/>
          <a:lstStyle/>
          <a:p>
            <a:pPr algn="l"/>
            <a:r>
              <a:rPr lang="en-US" sz="1200" dirty="0" smtClean="0"/>
              <a:t>© 2014 Centerstone Research Institute: All Rights Reserved.</a:t>
            </a:r>
            <a:endParaRPr lang="en-US" sz="1200" dirty="0"/>
          </a:p>
        </p:txBody>
      </p:sp>
      <p:pic>
        <p:nvPicPr>
          <p:cNvPr id="10" name="Picture 9" descr="CRI_2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6279661"/>
            <a:ext cx="2105739" cy="50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8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81200" y="1045028"/>
            <a:ext cx="4876800" cy="4463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5% High Utilizers</a:t>
            </a:r>
            <a:endParaRPr lang="en-US" sz="4800" dirty="0"/>
          </a:p>
        </p:txBody>
      </p:sp>
      <p:sp>
        <p:nvSpPr>
          <p:cNvPr id="5" name="Oval 4"/>
          <p:cNvSpPr/>
          <p:nvPr/>
        </p:nvSpPr>
        <p:spPr>
          <a:xfrm>
            <a:off x="2438400" y="1349828"/>
            <a:ext cx="3962400" cy="381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60-85% Behavioral Health Needs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397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About the 5%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3400" dirty="0" smtClean="0"/>
              <a:t>For SSDI Medicaid adults, 5% = 60% of costs.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 smtClean="0"/>
              <a:t>40% have MI and cardiovascular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 smtClean="0"/>
              <a:t>40</a:t>
            </a:r>
            <a:r>
              <a:rPr lang="en-US" sz="3400" dirty="0"/>
              <a:t>% have </a:t>
            </a:r>
            <a:r>
              <a:rPr lang="en-US" sz="3400" dirty="0" smtClean="0"/>
              <a:t>MI and </a:t>
            </a:r>
            <a:r>
              <a:rPr lang="en-US" sz="3400" dirty="0"/>
              <a:t>CNS;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/>
              <a:t>29% have </a:t>
            </a:r>
            <a:r>
              <a:rPr lang="en-US" sz="3400" dirty="0" smtClean="0"/>
              <a:t>MI and </a:t>
            </a:r>
            <a:r>
              <a:rPr lang="en-US" sz="3400" dirty="0"/>
              <a:t>pulmonary disorders. (</a:t>
            </a:r>
            <a:r>
              <a:rPr lang="en-US" sz="3400" dirty="0" err="1"/>
              <a:t>Kronick</a:t>
            </a:r>
            <a:r>
              <a:rPr lang="en-US" sz="3400" dirty="0"/>
              <a:t>, Bella, Gilmer, 2009).</a:t>
            </a:r>
          </a:p>
          <a:p>
            <a:r>
              <a:rPr lang="en-US" sz="3400" dirty="0" smtClean="0"/>
              <a:t>Missouri </a:t>
            </a:r>
            <a:r>
              <a:rPr lang="en-US" sz="3400" b="1" dirty="0"/>
              <a:t>5% </a:t>
            </a:r>
            <a:r>
              <a:rPr lang="en-US" sz="3400" dirty="0"/>
              <a:t>high utilizers = </a:t>
            </a:r>
            <a:r>
              <a:rPr lang="en-US" sz="3400" b="1" dirty="0"/>
              <a:t>85% </a:t>
            </a:r>
            <a:r>
              <a:rPr lang="en-US" sz="3400" dirty="0"/>
              <a:t>had a mental health diagnosis. (</a:t>
            </a:r>
            <a:r>
              <a:rPr lang="en-US" sz="3400" dirty="0" err="1"/>
              <a:t>Lewin</a:t>
            </a:r>
            <a:r>
              <a:rPr lang="en-US" sz="3400" dirty="0"/>
              <a:t> Group)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882" y="6368148"/>
            <a:ext cx="5638800" cy="457200"/>
          </a:xfrm>
        </p:spPr>
        <p:txBody>
          <a:bodyPr/>
          <a:lstStyle/>
          <a:p>
            <a:pPr algn="l"/>
            <a:r>
              <a:rPr lang="en-US" sz="1200" dirty="0" smtClean="0"/>
              <a:t>© 2014 Centerstone Research Institute: All Rights Reserved.</a:t>
            </a:r>
            <a:endParaRPr lang="en-US" sz="1200" dirty="0"/>
          </a:p>
        </p:txBody>
      </p:sp>
      <p:pic>
        <p:nvPicPr>
          <p:cNvPr id="13" name="Picture 12" descr="CRI_2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6279661"/>
            <a:ext cx="2105739" cy="50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3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83" y="304800"/>
            <a:ext cx="8152617" cy="62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882" y="6368148"/>
            <a:ext cx="5638800" cy="457200"/>
          </a:xfrm>
        </p:spPr>
        <p:txBody>
          <a:bodyPr/>
          <a:lstStyle/>
          <a:p>
            <a:pPr algn="l"/>
            <a:r>
              <a:rPr lang="en-US" sz="1200" dirty="0" smtClean="0"/>
              <a:t>© 2014 Centerstone Research Institute: All Rights Reserved.</a:t>
            </a:r>
            <a:endParaRPr lang="en-US" sz="1200" dirty="0"/>
          </a:p>
        </p:txBody>
      </p:sp>
      <p:pic>
        <p:nvPicPr>
          <p:cNvPr id="9" name="Picture 8" descr="CRI_2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6279661"/>
            <a:ext cx="2105739" cy="50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0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AF98676-D604-4973-9F6A-A183AE5E5D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27019</TotalTime>
  <Words>967</Words>
  <Application>Microsoft Office PowerPoint</Application>
  <PresentationFormat>On-screen Show (4:3)</PresentationFormat>
  <Paragraphs>142</Paragraphs>
  <Slides>19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Requirements for Value Based Care</vt:lpstr>
      <vt:lpstr>PowerPoint Presentation</vt:lpstr>
      <vt:lpstr>PowerPoint Presentation</vt:lpstr>
      <vt:lpstr>PowerPoint Presentation</vt:lpstr>
      <vt:lpstr>About the 5%</vt:lpstr>
      <vt:lpstr>PowerPoint Presentation</vt:lpstr>
      <vt:lpstr>2009</vt:lpstr>
      <vt:lpstr>PowerPoint Presentation</vt:lpstr>
      <vt:lpstr>What If CMHCs could use</vt:lpstr>
      <vt:lpstr>PowerPoint Presentation</vt:lpstr>
      <vt:lpstr>Goals</vt:lpstr>
      <vt:lpstr>PowerPoint Presentation</vt:lpstr>
      <vt:lpstr>Case Study: “Rebecca”</vt:lpstr>
      <vt:lpstr>Case Study: “Samantha</vt:lpstr>
      <vt:lpstr>From our clients’ voices</vt:lpstr>
      <vt:lpstr>PowerPoint Presentation</vt:lpstr>
    </vt:vector>
  </TitlesOfParts>
  <Company>Centerstone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christina.vanregenmo</dc:creator>
  <cp:lastModifiedBy>Katrina Mason</cp:lastModifiedBy>
  <cp:revision>1137</cp:revision>
  <cp:lastPrinted>2014-07-24T13:46:54Z</cp:lastPrinted>
  <dcterms:created xsi:type="dcterms:W3CDTF">2012-03-20T20:19:26Z</dcterms:created>
  <dcterms:modified xsi:type="dcterms:W3CDTF">2014-12-03T15:06:51Z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TC019682489991</vt:lpwstr>
  </property>
</Properties>
</file>