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42"/>
  </p:notesMasterIdLst>
  <p:sldIdLst>
    <p:sldId id="304" r:id="rId2"/>
    <p:sldId id="305" r:id="rId3"/>
    <p:sldId id="328" r:id="rId4"/>
    <p:sldId id="260" r:id="rId5"/>
    <p:sldId id="307" r:id="rId6"/>
    <p:sldId id="308" r:id="rId7"/>
    <p:sldId id="306" r:id="rId8"/>
    <p:sldId id="313" r:id="rId9"/>
    <p:sldId id="299" r:id="rId10"/>
    <p:sldId id="314" r:id="rId11"/>
    <p:sldId id="329" r:id="rId12"/>
    <p:sldId id="319" r:id="rId13"/>
    <p:sldId id="320" r:id="rId14"/>
    <p:sldId id="334" r:id="rId15"/>
    <p:sldId id="333" r:id="rId16"/>
    <p:sldId id="346" r:id="rId17"/>
    <p:sldId id="321" r:id="rId18"/>
    <p:sldId id="335" r:id="rId19"/>
    <p:sldId id="337" r:id="rId20"/>
    <p:sldId id="343" r:id="rId21"/>
    <p:sldId id="340" r:id="rId22"/>
    <p:sldId id="341" r:id="rId23"/>
    <p:sldId id="342" r:id="rId24"/>
    <p:sldId id="330" r:id="rId25"/>
    <p:sldId id="312" r:id="rId26"/>
    <p:sldId id="300" r:id="rId27"/>
    <p:sldId id="309" r:id="rId28"/>
    <p:sldId id="311" r:id="rId29"/>
    <p:sldId id="345" r:id="rId30"/>
    <p:sldId id="326" r:id="rId31"/>
    <p:sldId id="303" r:id="rId32"/>
    <p:sldId id="322" r:id="rId33"/>
    <p:sldId id="324" r:id="rId34"/>
    <p:sldId id="325" r:id="rId35"/>
    <p:sldId id="323" r:id="rId36"/>
    <p:sldId id="327" r:id="rId37"/>
    <p:sldId id="331" r:id="rId38"/>
    <p:sldId id="318" r:id="rId39"/>
    <p:sldId id="332" r:id="rId40"/>
    <p:sldId id="290" r:id="rId41"/>
  </p:sldIdLst>
  <p:sldSz cx="9144000" cy="6858000" type="screen4x3"/>
  <p:notesSz cx="6950075"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driana Harrington" initials="AH" lastIdx="1" clrIdx="0">
    <p:extLst>
      <p:ext uri="{19B8F6BF-5375-455C-9EA6-DF929625EA0E}">
        <p15:presenceInfo xmlns:p15="http://schemas.microsoft.com/office/powerpoint/2012/main" userId="S-1-5-21-2149558826-3324038498-27948981-31288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0000"/>
    <a:srgbClr val="3333FF"/>
    <a:srgbClr val="1B365D"/>
    <a:srgbClr val="6E7073"/>
    <a:srgbClr val="CDCDCD"/>
    <a:srgbClr val="EEEEEE"/>
    <a:srgbClr val="174A7C"/>
    <a:srgbClr val="002D7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272" autoAdjust="0"/>
    <p:restoredTop sz="94660"/>
  </p:normalViewPr>
  <p:slideViewPr>
    <p:cSldViewPr>
      <p:cViewPr varScale="1">
        <p:scale>
          <a:sx n="92" d="100"/>
          <a:sy n="92" d="100"/>
        </p:scale>
        <p:origin x="954" y="90"/>
      </p:cViewPr>
      <p:guideLst>
        <p:guide orient="horz" pos="2160"/>
        <p:guide pos="2880"/>
      </p:guideLst>
    </p:cSldViewPr>
  </p:slideViewPr>
  <p:notesTextViewPr>
    <p:cViewPr>
      <p:scale>
        <a:sx n="1" d="1"/>
        <a:sy n="1" d="1"/>
      </p:scale>
      <p:origin x="0" y="0"/>
    </p:cViewPr>
  </p:notesTextViewPr>
  <p:sorterViewPr>
    <p:cViewPr>
      <p:scale>
        <a:sx n="100" d="100"/>
        <a:sy n="100" d="100"/>
      </p:scale>
      <p:origin x="0" y="-1008"/>
    </p:cViewPr>
  </p:sorterViewPr>
  <p:notesViewPr>
    <p:cSldViewPr>
      <p:cViewPr>
        <p:scale>
          <a:sx n="156" d="100"/>
          <a:sy n="156" d="100"/>
        </p:scale>
        <p:origin x="336" y="11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47"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1699" cy="461804"/>
          </a:xfrm>
          <a:prstGeom prst="rect">
            <a:avLst/>
          </a:prstGeom>
        </p:spPr>
        <p:txBody>
          <a:bodyPr vert="horz" lIns="92492" tIns="46246" rIns="92492" bIns="46246" rtlCol="0"/>
          <a:lstStyle>
            <a:lvl1pPr algn="l">
              <a:defRPr sz="1200"/>
            </a:lvl1pPr>
          </a:lstStyle>
          <a:p>
            <a:endParaRPr lang="en-US" dirty="0"/>
          </a:p>
        </p:txBody>
      </p:sp>
      <p:sp>
        <p:nvSpPr>
          <p:cNvPr id="3" name="Date Placeholder 2"/>
          <p:cNvSpPr>
            <a:spLocks noGrp="1"/>
          </p:cNvSpPr>
          <p:nvPr>
            <p:ph type="dt" idx="1"/>
          </p:nvPr>
        </p:nvSpPr>
        <p:spPr>
          <a:xfrm>
            <a:off x="3936768" y="0"/>
            <a:ext cx="3011699" cy="461804"/>
          </a:xfrm>
          <a:prstGeom prst="rect">
            <a:avLst/>
          </a:prstGeom>
        </p:spPr>
        <p:txBody>
          <a:bodyPr vert="horz" lIns="92492" tIns="46246" rIns="92492" bIns="46246" rtlCol="0"/>
          <a:lstStyle>
            <a:lvl1pPr algn="r">
              <a:defRPr sz="1200"/>
            </a:lvl1pPr>
          </a:lstStyle>
          <a:p>
            <a:fld id="{8D70764A-B111-44B3-AE37-A9C6790043FE}" type="datetimeFigureOut">
              <a:rPr lang="en-US" smtClean="0"/>
              <a:t>9/25/2019</a:t>
            </a:fld>
            <a:endParaRPr lang="en-US" dirty="0"/>
          </a:p>
        </p:txBody>
      </p:sp>
      <p:sp>
        <p:nvSpPr>
          <p:cNvPr id="4" name="Slide Image Placeholder 3"/>
          <p:cNvSpPr>
            <a:spLocks noGrp="1" noRot="1" noChangeAspect="1"/>
          </p:cNvSpPr>
          <p:nvPr>
            <p:ph type="sldImg" idx="2"/>
          </p:nvPr>
        </p:nvSpPr>
        <p:spPr>
          <a:xfrm>
            <a:off x="1165225" y="692150"/>
            <a:ext cx="4619625" cy="3463925"/>
          </a:xfrm>
          <a:prstGeom prst="rect">
            <a:avLst/>
          </a:prstGeom>
          <a:noFill/>
          <a:ln w="12700">
            <a:solidFill>
              <a:prstClr val="black"/>
            </a:solidFill>
          </a:ln>
        </p:spPr>
        <p:txBody>
          <a:bodyPr vert="horz" lIns="92492" tIns="46246" rIns="92492" bIns="46246" rtlCol="0" anchor="ctr"/>
          <a:lstStyle/>
          <a:p>
            <a:endParaRPr lang="en-US" dirty="0"/>
          </a:p>
        </p:txBody>
      </p:sp>
      <p:sp>
        <p:nvSpPr>
          <p:cNvPr id="5" name="Notes Placeholder 4"/>
          <p:cNvSpPr>
            <a:spLocks noGrp="1"/>
          </p:cNvSpPr>
          <p:nvPr>
            <p:ph type="body" sz="quarter" idx="3"/>
          </p:nvPr>
        </p:nvSpPr>
        <p:spPr>
          <a:xfrm>
            <a:off x="695008" y="4387136"/>
            <a:ext cx="5560060" cy="4156234"/>
          </a:xfrm>
          <a:prstGeom prst="rect">
            <a:avLst/>
          </a:prstGeom>
        </p:spPr>
        <p:txBody>
          <a:bodyPr vert="horz" lIns="92492" tIns="46246" rIns="92492" bIns="46246"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772668"/>
            <a:ext cx="3011699" cy="461804"/>
          </a:xfrm>
          <a:prstGeom prst="rect">
            <a:avLst/>
          </a:prstGeom>
        </p:spPr>
        <p:txBody>
          <a:bodyPr vert="horz" lIns="92492" tIns="46246" rIns="92492" bIns="46246"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36768" y="8772668"/>
            <a:ext cx="3011699" cy="461804"/>
          </a:xfrm>
          <a:prstGeom prst="rect">
            <a:avLst/>
          </a:prstGeom>
        </p:spPr>
        <p:txBody>
          <a:bodyPr vert="horz" lIns="92492" tIns="46246" rIns="92492" bIns="46246" rtlCol="0" anchor="b"/>
          <a:lstStyle>
            <a:lvl1pPr algn="r">
              <a:defRPr sz="1200"/>
            </a:lvl1pPr>
          </a:lstStyle>
          <a:p>
            <a:fld id="{EF3C1CD0-D833-4B0D-BF33-74A8E63C0BDA}" type="slidenum">
              <a:rPr lang="en-US" smtClean="0"/>
              <a:t>‹#›</a:t>
            </a:fld>
            <a:endParaRPr lang="en-US" dirty="0"/>
          </a:p>
        </p:txBody>
      </p:sp>
    </p:spTree>
    <p:extLst>
      <p:ext uri="{BB962C8B-B14F-4D97-AF65-F5344CB8AC3E}">
        <p14:creationId xmlns:p14="http://schemas.microsoft.com/office/powerpoint/2010/main" val="20977620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3" Type="http://schemas.openxmlformats.org/officeDocument/2006/relationships/hyperlink" Target="mailto:DT.Support@tn.gov" TargetMode="External"/><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Federal Programs and Oversight (FPO), Homeless Data Mini-Webinar</a:t>
            </a:r>
            <a:r>
              <a:rPr lang="en-US" baseline="0" dirty="0" smtClean="0"/>
              <a:t>, June</a:t>
            </a:r>
            <a:r>
              <a:rPr lang="en-US" dirty="0" smtClean="0"/>
              <a:t> 28</a:t>
            </a:r>
            <a:r>
              <a:rPr lang="en-US" baseline="0" dirty="0" smtClean="0"/>
              <a:t>, 2018 (slide title)</a:t>
            </a:r>
          </a:p>
          <a:p>
            <a:endParaRPr lang="en-US" baseline="0" dirty="0" smtClean="0"/>
          </a:p>
          <a:p>
            <a:pPr marL="171450" indent="-171450">
              <a:buFont typeface="Arial" panose="020B0604020202020204" pitchFamily="34" charset="0"/>
              <a:buChar char="•"/>
            </a:pPr>
            <a:r>
              <a:rPr lang="en-US" dirty="0" smtClean="0"/>
              <a:t>Welcome</a:t>
            </a:r>
            <a:r>
              <a:rPr lang="en-US" baseline="0" dirty="0" smtClean="0"/>
              <a:t> to the Federal Programs and Oversight (FPO)</a:t>
            </a:r>
            <a:r>
              <a:rPr lang="en-US" dirty="0" smtClean="0"/>
              <a:t>, Homeless Data Mini-Webinar.</a:t>
            </a:r>
            <a:endParaRPr lang="en-US" dirty="0"/>
          </a:p>
        </p:txBody>
      </p:sp>
      <p:sp>
        <p:nvSpPr>
          <p:cNvPr id="4" name="Slide Number Placeholder 3"/>
          <p:cNvSpPr>
            <a:spLocks noGrp="1"/>
          </p:cNvSpPr>
          <p:nvPr>
            <p:ph type="sldNum" sz="quarter" idx="10"/>
          </p:nvPr>
        </p:nvSpPr>
        <p:spPr/>
        <p:txBody>
          <a:bodyPr/>
          <a:lstStyle/>
          <a:p>
            <a:fld id="{EF3C1CD0-D833-4B0D-BF33-74A8E63C0BDA}" type="slidenum">
              <a:rPr lang="en-US" smtClean="0"/>
              <a:t>1</a:t>
            </a:fld>
            <a:endParaRPr lang="en-US" dirty="0"/>
          </a:p>
        </p:txBody>
      </p:sp>
    </p:spTree>
    <p:extLst>
      <p:ext uri="{BB962C8B-B14F-4D97-AF65-F5344CB8AC3E}">
        <p14:creationId xmlns:p14="http://schemas.microsoft.com/office/powerpoint/2010/main" val="104615275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Homeless Status Applies for the School Year (slide title)</a:t>
            </a:r>
          </a:p>
          <a:p>
            <a:pPr marL="171450" indent="-171450">
              <a:buFont typeface="Arial" panose="020B0604020202020204" pitchFamily="34" charset="0"/>
              <a:buChar char="•"/>
            </a:pPr>
            <a:r>
              <a:rPr lang="en-US" dirty="0"/>
              <a:t>Once a student is identified as homeless:</a:t>
            </a:r>
          </a:p>
          <a:p>
            <a:pPr marL="628650" lvl="1" indent="-171450">
              <a:buFont typeface="Arial" panose="020B0604020202020204" pitchFamily="34" charset="0"/>
              <a:buChar char="•"/>
            </a:pPr>
            <a:r>
              <a:rPr lang="en-US" dirty="0"/>
              <a:t>the student is eligible for services for the remainder of the school year, and</a:t>
            </a:r>
          </a:p>
          <a:p>
            <a:pPr marL="628650" lvl="1" indent="-171450">
              <a:buFont typeface="Arial" panose="020B0604020202020204" pitchFamily="34" charset="0"/>
              <a:buChar char="•"/>
            </a:pPr>
            <a:r>
              <a:rPr lang="en-US" dirty="0"/>
              <a:t>the Homeless (H) student classification is “Y” in the current and all future enrollments during the school year. </a:t>
            </a:r>
          </a:p>
          <a:p>
            <a:pPr marL="171450" indent="-171450">
              <a:buFont typeface="Arial" panose="020B0604020202020204" pitchFamily="34" charset="0"/>
              <a:buChar char="•"/>
            </a:pPr>
            <a:r>
              <a:rPr lang="en-US" dirty="0"/>
              <a:t>Use the appropriate primary nighttime residence code (01-04) for each enrollment. </a:t>
            </a:r>
          </a:p>
          <a:p>
            <a:pPr marL="628650" lvl="1" indent="-171450">
              <a:buFont typeface="Arial" panose="020B0604020202020204" pitchFamily="34" charset="0"/>
              <a:buChar char="•"/>
            </a:pPr>
            <a:r>
              <a:rPr lang="en-US" dirty="0"/>
              <a:t>Use the code from the initial homeless identification if the student obtains permanent housing. </a:t>
            </a:r>
          </a:p>
          <a:p>
            <a:endParaRPr lang="en-US" dirty="0"/>
          </a:p>
        </p:txBody>
      </p:sp>
      <p:sp>
        <p:nvSpPr>
          <p:cNvPr id="4" name="Slide Number Placeholder 3"/>
          <p:cNvSpPr>
            <a:spLocks noGrp="1"/>
          </p:cNvSpPr>
          <p:nvPr>
            <p:ph type="sldNum" sz="quarter" idx="10"/>
          </p:nvPr>
        </p:nvSpPr>
        <p:spPr/>
        <p:txBody>
          <a:bodyPr/>
          <a:lstStyle/>
          <a:p>
            <a:fld id="{EF3C1CD0-D833-4B0D-BF33-74A8E63C0BDA}" type="slidenum">
              <a:rPr lang="en-US" smtClean="0"/>
              <a:t>12</a:t>
            </a:fld>
            <a:endParaRPr lang="en-US" dirty="0"/>
          </a:p>
        </p:txBody>
      </p:sp>
    </p:spTree>
    <p:extLst>
      <p:ext uri="{BB962C8B-B14F-4D97-AF65-F5344CB8AC3E}">
        <p14:creationId xmlns:p14="http://schemas.microsoft.com/office/powerpoint/2010/main" val="304021900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Within School Year Transfers (slide title)</a:t>
            </a:r>
          </a:p>
          <a:p>
            <a:pPr marL="171450" indent="-171450">
              <a:buFont typeface="Arial" panose="020B0604020202020204" pitchFamily="34" charset="0"/>
              <a:buChar char="•"/>
            </a:pPr>
            <a:r>
              <a:rPr lang="en-US" dirty="0"/>
              <a:t>When homeless students transfer during the school year: </a:t>
            </a:r>
          </a:p>
          <a:p>
            <a:pPr marL="628650" lvl="1" indent="-171450">
              <a:buFont typeface="Arial" panose="020B0604020202020204" pitchFamily="34" charset="0"/>
              <a:buChar char="•"/>
            </a:pPr>
            <a:r>
              <a:rPr lang="en-US" dirty="0"/>
              <a:t>Receiving schools/districts use the enrollment begin date as the begin date for the homeless fields.</a:t>
            </a:r>
          </a:p>
          <a:p>
            <a:pPr marL="628650" lvl="1" indent="-171450">
              <a:buFont typeface="Arial" panose="020B0604020202020204" pitchFamily="34" charset="0"/>
              <a:buChar char="•"/>
            </a:pPr>
            <a:r>
              <a:rPr lang="en-US" dirty="0"/>
              <a:t>Sending schools/districts use the enrollment withdrawal date as the end date for the homeless fields.</a:t>
            </a:r>
          </a:p>
          <a:p>
            <a:pPr marL="628650" lvl="1" indent="-171450">
              <a:buFont typeface="Arial" panose="020B0604020202020204" pitchFamily="34" charset="0"/>
              <a:buChar char="•"/>
            </a:pPr>
            <a:r>
              <a:rPr lang="en-US" dirty="0"/>
              <a:t>Homeless liaisons and records staff in the receiving district </a:t>
            </a:r>
            <a:r>
              <a:rPr lang="en-US" dirty="0" smtClean="0"/>
              <a:t>review the records </a:t>
            </a:r>
            <a:r>
              <a:rPr lang="en-US" dirty="0"/>
              <a:t>provided by the sending district to ensure that homeless students are identified.</a:t>
            </a:r>
          </a:p>
          <a:p>
            <a:endParaRPr lang="en-US" dirty="0"/>
          </a:p>
          <a:p>
            <a:endParaRPr lang="en-US" dirty="0"/>
          </a:p>
        </p:txBody>
      </p:sp>
      <p:sp>
        <p:nvSpPr>
          <p:cNvPr id="4" name="Slide Number Placeholder 3"/>
          <p:cNvSpPr>
            <a:spLocks noGrp="1"/>
          </p:cNvSpPr>
          <p:nvPr>
            <p:ph type="sldNum" sz="quarter" idx="10"/>
          </p:nvPr>
        </p:nvSpPr>
        <p:spPr/>
        <p:txBody>
          <a:bodyPr/>
          <a:lstStyle/>
          <a:p>
            <a:fld id="{EF3C1CD0-D833-4B0D-BF33-74A8E63C0BDA}" type="slidenum">
              <a:rPr lang="en-US" smtClean="0"/>
              <a:t>13</a:t>
            </a:fld>
            <a:endParaRPr lang="en-US" dirty="0"/>
          </a:p>
        </p:txBody>
      </p:sp>
    </p:spTree>
    <p:extLst>
      <p:ext uri="{BB962C8B-B14F-4D97-AF65-F5344CB8AC3E}">
        <p14:creationId xmlns:p14="http://schemas.microsoft.com/office/powerpoint/2010/main" val="335707026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Within School Year Transfers (slide title)</a:t>
            </a:r>
          </a:p>
          <a:p>
            <a:pPr marL="171450" indent="-171450">
              <a:buFont typeface="Arial" panose="020B0604020202020204" pitchFamily="34" charset="0"/>
              <a:buChar char="•"/>
            </a:pPr>
            <a:r>
              <a:rPr lang="en-US" dirty="0"/>
              <a:t>When homeless students transfer during the school year: </a:t>
            </a:r>
          </a:p>
          <a:p>
            <a:pPr marL="628650" lvl="1" indent="-171450">
              <a:buFont typeface="Arial" panose="020B0604020202020204" pitchFamily="34" charset="0"/>
              <a:buChar char="•"/>
            </a:pPr>
            <a:r>
              <a:rPr lang="en-US" dirty="0"/>
              <a:t>Receiving schools/districts use the enrollment begin date as the begin date for the homeless fields.</a:t>
            </a:r>
          </a:p>
          <a:p>
            <a:pPr marL="628650" lvl="1" indent="-171450">
              <a:buFont typeface="Arial" panose="020B0604020202020204" pitchFamily="34" charset="0"/>
              <a:buChar char="•"/>
            </a:pPr>
            <a:r>
              <a:rPr lang="en-US" dirty="0"/>
              <a:t>Sending schools/districts use the enrollment withdrawal date as the end date for the homeless fields.</a:t>
            </a:r>
          </a:p>
          <a:p>
            <a:pPr marL="628650" lvl="1" indent="-171450">
              <a:buFont typeface="Arial" panose="020B0604020202020204" pitchFamily="34" charset="0"/>
              <a:buChar char="•"/>
            </a:pPr>
            <a:r>
              <a:rPr lang="en-US" dirty="0"/>
              <a:t>Homeless liaisons and records staff in the receiving district </a:t>
            </a:r>
            <a:r>
              <a:rPr lang="en-US" dirty="0" smtClean="0"/>
              <a:t>review the records </a:t>
            </a:r>
            <a:r>
              <a:rPr lang="en-US" dirty="0"/>
              <a:t>provided by the sending district to ensure that homeless students are identified.</a:t>
            </a:r>
          </a:p>
          <a:p>
            <a:endParaRPr lang="en-US" dirty="0"/>
          </a:p>
          <a:p>
            <a:endParaRPr lang="en-US" dirty="0"/>
          </a:p>
        </p:txBody>
      </p:sp>
      <p:sp>
        <p:nvSpPr>
          <p:cNvPr id="4" name="Slide Number Placeholder 3"/>
          <p:cNvSpPr>
            <a:spLocks noGrp="1"/>
          </p:cNvSpPr>
          <p:nvPr>
            <p:ph type="sldNum" sz="quarter" idx="10"/>
          </p:nvPr>
        </p:nvSpPr>
        <p:spPr/>
        <p:txBody>
          <a:bodyPr/>
          <a:lstStyle/>
          <a:p>
            <a:fld id="{EF3C1CD0-D833-4B0D-BF33-74A8E63C0BDA}" type="slidenum">
              <a:rPr lang="en-US" smtClean="0"/>
              <a:t>14</a:t>
            </a:fld>
            <a:endParaRPr lang="en-US" dirty="0"/>
          </a:p>
        </p:txBody>
      </p:sp>
    </p:spTree>
    <p:extLst>
      <p:ext uri="{BB962C8B-B14F-4D97-AF65-F5344CB8AC3E}">
        <p14:creationId xmlns:p14="http://schemas.microsoft.com/office/powerpoint/2010/main" val="183172218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F3C1CD0-D833-4B0D-BF33-74A8E63C0BDA}" type="slidenum">
              <a:rPr lang="en-US" smtClean="0"/>
              <a:t>21</a:t>
            </a:fld>
            <a:endParaRPr lang="en-US" dirty="0"/>
          </a:p>
        </p:txBody>
      </p:sp>
    </p:spTree>
    <p:extLst>
      <p:ext uri="{BB962C8B-B14F-4D97-AF65-F5344CB8AC3E}">
        <p14:creationId xmlns:p14="http://schemas.microsoft.com/office/powerpoint/2010/main" val="5841251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F3C1CD0-D833-4B0D-BF33-74A8E63C0BDA}" type="slidenum">
              <a:rPr lang="en-US" smtClean="0"/>
              <a:t>22</a:t>
            </a:fld>
            <a:endParaRPr lang="en-US" dirty="0"/>
          </a:p>
        </p:txBody>
      </p:sp>
    </p:spTree>
    <p:extLst>
      <p:ext uri="{BB962C8B-B14F-4D97-AF65-F5344CB8AC3E}">
        <p14:creationId xmlns:p14="http://schemas.microsoft.com/office/powerpoint/2010/main" val="199306162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F3C1CD0-D833-4B0D-BF33-74A8E63C0BDA}" type="slidenum">
              <a:rPr lang="en-US" smtClean="0"/>
              <a:t>23</a:t>
            </a:fld>
            <a:endParaRPr lang="en-US" dirty="0"/>
          </a:p>
        </p:txBody>
      </p:sp>
    </p:spTree>
    <p:extLst>
      <p:ext uri="{BB962C8B-B14F-4D97-AF65-F5344CB8AC3E}">
        <p14:creationId xmlns:p14="http://schemas.microsoft.com/office/powerpoint/2010/main" val="420097279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EIS Homeless Student List Research Query (slide title)</a:t>
            </a:r>
          </a:p>
          <a:p>
            <a:pPr marL="171450" indent="-171450">
              <a:buFont typeface="Arial" panose="020B0604020202020204" pitchFamily="34" charset="0"/>
              <a:buChar char="•"/>
            </a:pPr>
            <a:r>
              <a:rPr lang="en-US" dirty="0"/>
              <a:t>To check your homeless data, log in to EIS</a:t>
            </a:r>
            <a:r>
              <a:rPr lang="en-US" dirty="0" smtClean="0"/>
              <a:t>.</a:t>
            </a:r>
          </a:p>
          <a:p>
            <a:pPr marL="628650" lvl="1" indent="-171450">
              <a:buFont typeface="Arial" panose="020B0604020202020204" pitchFamily="34" charset="0"/>
              <a:buChar char="•"/>
            </a:pPr>
            <a:r>
              <a:rPr lang="en-US" dirty="0" smtClean="0"/>
              <a:t>Select “Data Reports” / “Research Queries” / “Homeless Student List.”</a:t>
            </a:r>
          </a:p>
          <a:p>
            <a:pPr marL="628650" lvl="1" indent="-171450">
              <a:buFont typeface="Arial" panose="020B0604020202020204" pitchFamily="34" charset="0"/>
              <a:buChar char="•"/>
            </a:pPr>
            <a:r>
              <a:rPr lang="en-US" dirty="0" smtClean="0"/>
              <a:t>Select </a:t>
            </a:r>
            <a:r>
              <a:rPr lang="en-US" dirty="0"/>
              <a:t>a “School” or “All Schools.”</a:t>
            </a:r>
          </a:p>
          <a:p>
            <a:pPr marL="628650" lvl="1" indent="-171450">
              <a:buFont typeface="Arial" panose="020B0604020202020204" pitchFamily="34" charset="0"/>
              <a:buChar char="•"/>
            </a:pPr>
            <a:r>
              <a:rPr lang="en-US" dirty="0"/>
              <a:t>Select “View Report.” </a:t>
            </a:r>
          </a:p>
          <a:p>
            <a:endParaRPr lang="en-US" dirty="0"/>
          </a:p>
          <a:p>
            <a:r>
              <a:rPr lang="en-US" dirty="0" smtClean="0"/>
              <a:t>(Homeless </a:t>
            </a:r>
            <a:r>
              <a:rPr lang="en-US" dirty="0"/>
              <a:t>student list research query screen shot</a:t>
            </a:r>
            <a:r>
              <a:rPr lang="en-US" dirty="0" smtClean="0"/>
              <a:t>.)</a:t>
            </a:r>
            <a:endParaRPr lang="en-US" dirty="0"/>
          </a:p>
          <a:p>
            <a:pPr marL="628650" lvl="1" indent="-171450">
              <a:buFont typeface="Arial" panose="020B0604020202020204" pitchFamily="34" charset="0"/>
              <a:buChar char="•"/>
            </a:pPr>
            <a:endParaRPr lang="en-US" dirty="0" smtClean="0"/>
          </a:p>
          <a:p>
            <a:pPr marL="628650" lvl="1"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EF3C1CD0-D833-4B0D-BF33-74A8E63C0BDA}" type="slidenum">
              <a:rPr lang="en-US" smtClean="0"/>
              <a:t>25</a:t>
            </a:fld>
            <a:endParaRPr lang="en-US" dirty="0"/>
          </a:p>
        </p:txBody>
      </p:sp>
    </p:spTree>
    <p:extLst>
      <p:ext uri="{BB962C8B-B14F-4D97-AF65-F5344CB8AC3E}">
        <p14:creationId xmlns:p14="http://schemas.microsoft.com/office/powerpoint/2010/main" val="133562978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Checking for Homeless Data Discrepancy 1 (slide title)</a:t>
            </a:r>
          </a:p>
          <a:p>
            <a:pPr marL="171450" indent="-171450">
              <a:buFont typeface="Arial" panose="020B0604020202020204" pitchFamily="34" charset="0"/>
              <a:buChar char="•"/>
            </a:pPr>
            <a:r>
              <a:rPr lang="en-US" dirty="0"/>
              <a:t>Download the query results to in csv or Excel format by selecting the file icon to the right of “Find | “Next.”</a:t>
            </a:r>
          </a:p>
          <a:p>
            <a:pPr marL="171450" indent="-171450">
              <a:buFont typeface="Arial" panose="020B0604020202020204" pitchFamily="34" charset="0"/>
              <a:buChar char="•"/>
            </a:pPr>
            <a:r>
              <a:rPr lang="en-US" dirty="0"/>
              <a:t>Use the filter function and compare:</a:t>
            </a:r>
          </a:p>
          <a:p>
            <a:pPr marL="628650" lvl="1" indent="-171450">
              <a:buFont typeface="Arial" panose="020B0604020202020204" pitchFamily="34" charset="0"/>
              <a:buChar char="•"/>
            </a:pPr>
            <a:r>
              <a:rPr lang="en-US" dirty="0"/>
              <a:t>the homeless primary nighttime residence column (third column from the right) to the </a:t>
            </a:r>
          </a:p>
          <a:p>
            <a:pPr marL="628650" lvl="1" indent="-171450">
              <a:buFont typeface="Arial" panose="020B0604020202020204" pitchFamily="34" charset="0"/>
              <a:buChar char="•"/>
            </a:pPr>
            <a:r>
              <a:rPr lang="en-US" dirty="0"/>
              <a:t>homeless (H) student classification column (far right).</a:t>
            </a:r>
          </a:p>
          <a:p>
            <a:pPr marL="171450" indent="-171450">
              <a:buFont typeface="Arial" panose="020B0604020202020204" pitchFamily="34" charset="0"/>
              <a:buChar char="•"/>
            </a:pPr>
            <a:r>
              <a:rPr lang="en-US" dirty="0"/>
              <a:t>The “No Discrepancies” and “Discrepancies” slides illustrate how to use the homeless student list research query to determine whether there are discrepancies between your homeless (H) student classification and homeless residence data.</a:t>
            </a:r>
          </a:p>
          <a:p>
            <a:endParaRPr lang="en-US" dirty="0"/>
          </a:p>
        </p:txBody>
      </p:sp>
      <p:sp>
        <p:nvSpPr>
          <p:cNvPr id="4" name="Slide Number Placeholder 3"/>
          <p:cNvSpPr>
            <a:spLocks noGrp="1"/>
          </p:cNvSpPr>
          <p:nvPr>
            <p:ph type="sldNum" sz="quarter" idx="10"/>
          </p:nvPr>
        </p:nvSpPr>
        <p:spPr/>
        <p:txBody>
          <a:bodyPr/>
          <a:lstStyle/>
          <a:p>
            <a:fld id="{EF3C1CD0-D833-4B0D-BF33-74A8E63C0BDA}" type="slidenum">
              <a:rPr lang="en-US" smtClean="0"/>
              <a:t>26</a:t>
            </a:fld>
            <a:endParaRPr lang="en-US" dirty="0"/>
          </a:p>
        </p:txBody>
      </p:sp>
    </p:spTree>
    <p:extLst>
      <p:ext uri="{BB962C8B-B14F-4D97-AF65-F5344CB8AC3E}">
        <p14:creationId xmlns:p14="http://schemas.microsoft.com/office/powerpoint/2010/main" val="174477676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Homeless Data Discrepancy 1: No Discrepancies (slide title)</a:t>
            </a:r>
          </a:p>
          <a:p>
            <a:pPr marL="171450" indent="-171450">
              <a:buFont typeface="Arial" panose="020B0604020202020204" pitchFamily="34" charset="0"/>
              <a:buChar char="•"/>
            </a:pPr>
            <a:r>
              <a:rPr lang="en-US" dirty="0"/>
              <a:t>As shown in the table below, there are no discrepancies if:</a:t>
            </a:r>
          </a:p>
          <a:p>
            <a:pPr marL="628650" lvl="1" indent="-171450">
              <a:buFont typeface="Arial" panose="020B0604020202020204" pitchFamily="34" charset="0"/>
              <a:buChar char="•"/>
            </a:pPr>
            <a:r>
              <a:rPr lang="en-US" dirty="0"/>
              <a:t>all homeless students have one of the four homeless primary nighttime residence codes (01-04); and</a:t>
            </a:r>
          </a:p>
          <a:p>
            <a:pPr marL="628650" lvl="1" indent="-171450">
              <a:buFont typeface="Arial" panose="020B0604020202020204" pitchFamily="34" charset="0"/>
              <a:buChar char="•"/>
            </a:pPr>
            <a:r>
              <a:rPr lang="en-US" dirty="0"/>
              <a:t>the homeless (H) student classification is “Y” for all homeless students</a:t>
            </a:r>
            <a:r>
              <a:rPr lang="en-US" dirty="0" smtClean="0"/>
              <a:t>.</a:t>
            </a:r>
          </a:p>
          <a:p>
            <a:pPr marL="628650" lvl="1" indent="-171450">
              <a:buFont typeface="Arial" panose="020B0604020202020204" pitchFamily="34" charset="0"/>
              <a:buChar char="•"/>
            </a:pPr>
            <a:endParaRPr lang="en-US" dirty="0"/>
          </a:p>
          <a:p>
            <a:r>
              <a:rPr lang="en-US" dirty="0" smtClean="0"/>
              <a:t>(Table that illustrates no discrepancies for homeless data </a:t>
            </a:r>
            <a:r>
              <a:rPr lang="en-US" dirty="0"/>
              <a:t>d</a:t>
            </a:r>
            <a:r>
              <a:rPr lang="en-US" dirty="0" smtClean="0"/>
              <a:t>iscrepancy 1.)</a:t>
            </a:r>
            <a:endParaRPr lang="en-US" dirty="0"/>
          </a:p>
        </p:txBody>
      </p:sp>
      <p:sp>
        <p:nvSpPr>
          <p:cNvPr id="4" name="Slide Number Placeholder 3"/>
          <p:cNvSpPr>
            <a:spLocks noGrp="1"/>
          </p:cNvSpPr>
          <p:nvPr>
            <p:ph type="sldNum" sz="quarter" idx="10"/>
          </p:nvPr>
        </p:nvSpPr>
        <p:spPr/>
        <p:txBody>
          <a:bodyPr/>
          <a:lstStyle/>
          <a:p>
            <a:fld id="{EF3C1CD0-D833-4B0D-BF33-74A8E63C0BDA}" type="slidenum">
              <a:rPr lang="en-US" smtClean="0"/>
              <a:t>27</a:t>
            </a:fld>
            <a:endParaRPr lang="en-US" dirty="0"/>
          </a:p>
        </p:txBody>
      </p:sp>
    </p:spTree>
    <p:extLst>
      <p:ext uri="{BB962C8B-B14F-4D97-AF65-F5344CB8AC3E}">
        <p14:creationId xmlns:p14="http://schemas.microsoft.com/office/powerpoint/2010/main" val="113164584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Homeless Data Discrepancy 1: Discrepancies (slide title)</a:t>
            </a:r>
          </a:p>
          <a:p>
            <a:pPr marL="171450" indent="-171450">
              <a:buFont typeface="Arial" panose="020B0604020202020204" pitchFamily="34" charset="0"/>
              <a:buChar char="•"/>
            </a:pPr>
            <a:r>
              <a:rPr lang="en-US" dirty="0"/>
              <a:t>As shown in the table below, there are discrepancies If</a:t>
            </a:r>
            <a:r>
              <a:rPr lang="en-US" dirty="0" smtClean="0"/>
              <a:t>:</a:t>
            </a:r>
          </a:p>
          <a:p>
            <a:pPr marL="628650" lvl="1" indent="-171450">
              <a:buFont typeface="Arial" panose="020B0604020202020204" pitchFamily="34" charset="0"/>
              <a:buChar char="•"/>
            </a:pPr>
            <a:r>
              <a:rPr lang="en-US" dirty="0"/>
              <a:t>homeless residence is “01-04,” but the homeless (H) student classification is “N;” or </a:t>
            </a:r>
          </a:p>
          <a:p>
            <a:pPr marL="628650" lvl="1" indent="-171450">
              <a:buFont typeface="Arial" panose="020B0604020202020204" pitchFamily="34" charset="0"/>
              <a:buChar char="•"/>
            </a:pPr>
            <a:r>
              <a:rPr lang="en-US" dirty="0"/>
              <a:t>the homeless student classification is “Y,” but the homeless nighttime residence  is blank, 0, or 00.</a:t>
            </a:r>
          </a:p>
          <a:p>
            <a:endParaRPr lang="en-US" dirty="0"/>
          </a:p>
          <a:p>
            <a:r>
              <a:rPr lang="en-US" dirty="0" smtClean="0"/>
              <a:t>(Table that illustrates discrepancies for homeless data discrepancy 1.)</a:t>
            </a:r>
          </a:p>
          <a:p>
            <a:pPr marL="171450" indent="-171450">
              <a:buFont typeface="Arial" panose="020B0604020202020204" pitchFamily="34" charset="0"/>
              <a:buChar char="•"/>
            </a:pPr>
            <a:endParaRPr lang="en-US" dirty="0"/>
          </a:p>
          <a:p>
            <a:pPr marL="628650" lvl="1" indent="-171450">
              <a:buFont typeface="Arial" panose="020B0604020202020204" pitchFamily="34" charset="0"/>
              <a:buChar char="•"/>
            </a:pPr>
            <a:endParaRPr lang="en-US" dirty="0"/>
          </a:p>
          <a:p>
            <a:pPr marL="628650" lvl="1" indent="-171450">
              <a:buFont typeface="Arial" panose="020B0604020202020204" pitchFamily="34" charset="0"/>
              <a:buChar char="•"/>
            </a:pPr>
            <a:endParaRPr lang="en-US" dirty="0" smtClean="0"/>
          </a:p>
          <a:p>
            <a:pPr lvl="1"/>
            <a:endParaRPr lang="en-US" dirty="0"/>
          </a:p>
        </p:txBody>
      </p:sp>
      <p:sp>
        <p:nvSpPr>
          <p:cNvPr id="4" name="Slide Number Placeholder 3"/>
          <p:cNvSpPr>
            <a:spLocks noGrp="1"/>
          </p:cNvSpPr>
          <p:nvPr>
            <p:ph type="sldNum" sz="quarter" idx="10"/>
          </p:nvPr>
        </p:nvSpPr>
        <p:spPr/>
        <p:txBody>
          <a:bodyPr/>
          <a:lstStyle/>
          <a:p>
            <a:fld id="{EF3C1CD0-D833-4B0D-BF33-74A8E63C0BDA}" type="slidenum">
              <a:rPr lang="en-US" smtClean="0"/>
              <a:t>28</a:t>
            </a:fld>
            <a:endParaRPr lang="en-US" dirty="0"/>
          </a:p>
        </p:txBody>
      </p:sp>
    </p:spTree>
    <p:extLst>
      <p:ext uri="{BB962C8B-B14F-4D97-AF65-F5344CB8AC3E}">
        <p14:creationId xmlns:p14="http://schemas.microsoft.com/office/powerpoint/2010/main" val="400449014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Agenda (slide title)</a:t>
            </a:r>
          </a:p>
          <a:p>
            <a:pPr marL="171450" lvl="0" indent="-171450">
              <a:buFont typeface="Arial" panose="020B0604020202020204" pitchFamily="34" charset="0"/>
              <a:buChar char="•"/>
              <a:defRPr/>
            </a:pPr>
            <a:r>
              <a:rPr lang="en-US" dirty="0" smtClean="0"/>
              <a:t>We will begin by discussing the key homeless data fields including:</a:t>
            </a:r>
            <a:endParaRPr lang="en-US" dirty="0"/>
          </a:p>
          <a:p>
            <a:pPr marL="628650" lvl="1" indent="-171450">
              <a:buFont typeface="Arial" panose="020B0604020202020204" pitchFamily="34" charset="0"/>
              <a:buChar char="•"/>
              <a:defRPr/>
            </a:pPr>
            <a:r>
              <a:rPr lang="en-US" dirty="0" smtClean="0"/>
              <a:t> the H-homeless student </a:t>
            </a:r>
            <a:r>
              <a:rPr lang="en-US" dirty="0"/>
              <a:t>c</a:t>
            </a:r>
            <a:r>
              <a:rPr lang="en-US" dirty="0" smtClean="0"/>
              <a:t>lassification,</a:t>
            </a:r>
            <a:endParaRPr lang="en-US" dirty="0"/>
          </a:p>
          <a:p>
            <a:pPr marL="628650" lvl="1" indent="-171450">
              <a:buFont typeface="Arial" panose="020B0604020202020204" pitchFamily="34" charset="0"/>
              <a:buChar char="•"/>
              <a:defRPr/>
            </a:pPr>
            <a:r>
              <a:rPr lang="en-US" dirty="0" smtClean="0"/>
              <a:t> the J-direct certification of economic disadvantage student </a:t>
            </a:r>
            <a:r>
              <a:rPr lang="en-US" dirty="0"/>
              <a:t>c</a:t>
            </a:r>
            <a:r>
              <a:rPr lang="en-US" dirty="0" smtClean="0"/>
              <a:t>lassification,</a:t>
            </a:r>
            <a:endParaRPr lang="en-US" dirty="0"/>
          </a:p>
          <a:p>
            <a:pPr marL="628650" lvl="1" indent="-171450">
              <a:buFont typeface="Arial" panose="020B0604020202020204" pitchFamily="34" charset="0"/>
              <a:buChar char="•"/>
              <a:defRPr/>
            </a:pPr>
            <a:r>
              <a:rPr lang="en-US" dirty="0" smtClean="0"/>
              <a:t> the homeless nighttime residence code (01-04),</a:t>
            </a:r>
            <a:endParaRPr lang="en-US" dirty="0"/>
          </a:p>
          <a:p>
            <a:pPr marL="628650" lvl="1" indent="-171450">
              <a:buFont typeface="Arial" panose="020B0604020202020204" pitchFamily="34" charset="0"/>
              <a:buChar char="•"/>
              <a:defRPr/>
            </a:pPr>
            <a:r>
              <a:rPr lang="en-US" dirty="0" smtClean="0"/>
              <a:t> the homeless McKinney-Vento served flag, and</a:t>
            </a:r>
            <a:endParaRPr lang="en-US" dirty="0"/>
          </a:p>
          <a:p>
            <a:pPr marL="628650" lvl="1" indent="-171450">
              <a:buFont typeface="Arial" panose="020B0604020202020204" pitchFamily="34" charset="0"/>
              <a:buChar char="•"/>
              <a:defRPr/>
            </a:pPr>
            <a:r>
              <a:rPr lang="en-US" dirty="0" smtClean="0"/>
              <a:t> the homeless unaccompanied youth flag.  </a:t>
            </a:r>
            <a:endParaRPr lang="en-US" dirty="0"/>
          </a:p>
          <a:p>
            <a:pPr marL="171450" lvl="0" indent="-171450">
              <a:buFont typeface="Arial" panose="020B0604020202020204" pitchFamily="34" charset="0"/>
              <a:buChar char="•"/>
              <a:defRPr/>
            </a:pPr>
            <a:r>
              <a:rPr lang="en-US" dirty="0" smtClean="0"/>
              <a:t>Next, we will address how to take into account that homeless status applies </a:t>
            </a:r>
            <a:r>
              <a:rPr lang="en-US" dirty="0"/>
              <a:t>for the </a:t>
            </a:r>
            <a:r>
              <a:rPr lang="en-US" dirty="0" smtClean="0"/>
              <a:t>school year when homeless students transfer during the school year.</a:t>
            </a:r>
            <a:endParaRPr lang="en-US" dirty="0"/>
          </a:p>
          <a:p>
            <a:pPr marL="171450" lvl="0" indent="-171450">
              <a:buFont typeface="Arial" panose="020B0604020202020204" pitchFamily="34" charset="0"/>
              <a:buChar char="•"/>
              <a:defRPr/>
            </a:pPr>
            <a:r>
              <a:rPr lang="en-US" dirty="0" smtClean="0"/>
              <a:t>We will also review two homeless data discrepancies as well as how to use the EIS Homeless Student List research query to check your data and steps that you can take to avoid the discrepancies. </a:t>
            </a:r>
            <a:endParaRPr lang="en-US" dirty="0"/>
          </a:p>
          <a:p>
            <a:pPr marL="171450" lvl="0" indent="-171450">
              <a:buFont typeface="Arial" panose="020B0604020202020204" pitchFamily="34" charset="0"/>
              <a:buChar char="•"/>
              <a:defRPr/>
            </a:pPr>
            <a:r>
              <a:rPr lang="en-US" dirty="0" smtClean="0"/>
              <a:t>We will conclude with suggestions for post-session follow up and contact information.</a:t>
            </a: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EF3C1CD0-D833-4B0D-BF33-74A8E63C0BDA}" type="slidenum">
              <a:rPr lang="en-US" smtClean="0"/>
              <a:t>2</a:t>
            </a:fld>
            <a:endParaRPr lang="en-US" dirty="0"/>
          </a:p>
        </p:txBody>
      </p:sp>
    </p:spTree>
    <p:extLst>
      <p:ext uri="{BB962C8B-B14F-4D97-AF65-F5344CB8AC3E}">
        <p14:creationId xmlns:p14="http://schemas.microsoft.com/office/powerpoint/2010/main" val="18815917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F3C1CD0-D833-4B0D-BF33-74A8E63C0BDA}" type="slidenum">
              <a:rPr lang="en-US" smtClean="0"/>
              <a:t>29</a:t>
            </a:fld>
            <a:endParaRPr lang="en-US" dirty="0"/>
          </a:p>
        </p:txBody>
      </p:sp>
    </p:spTree>
    <p:extLst>
      <p:ext uri="{BB962C8B-B14F-4D97-AF65-F5344CB8AC3E}">
        <p14:creationId xmlns:p14="http://schemas.microsoft.com/office/powerpoint/2010/main" val="411142421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Avoiding Homeless Data Discrepancies (slide title)</a:t>
            </a:r>
          </a:p>
          <a:p>
            <a:pPr marL="171450" indent="-171450">
              <a:buFont typeface="Arial" panose="020B0604020202020204" pitchFamily="34" charset="0"/>
              <a:buChar char="•"/>
            </a:pPr>
            <a:r>
              <a:rPr lang="en-US" dirty="0"/>
              <a:t>Ensure that all homeless data are entered in your SIS and uploaded to EIS.</a:t>
            </a:r>
          </a:p>
          <a:p>
            <a:pPr marL="171450" indent="-171450">
              <a:buFont typeface="Arial" panose="020B0604020202020204" pitchFamily="34" charset="0"/>
              <a:buChar char="•"/>
            </a:pPr>
            <a:r>
              <a:rPr lang="en-US" dirty="0"/>
              <a:t>Train staff on the location of the homeless fields in your SIS – often they appear on more than one screen.</a:t>
            </a:r>
          </a:p>
          <a:p>
            <a:pPr marL="171450" indent="-171450">
              <a:buFont typeface="Arial" panose="020B0604020202020204" pitchFamily="34" charset="0"/>
              <a:buChar char="•"/>
            </a:pPr>
            <a:r>
              <a:rPr lang="en-US" dirty="0"/>
              <a:t>When uploading extracts to EIS, determine which extract is needed:</a:t>
            </a:r>
          </a:p>
          <a:p>
            <a:pPr marL="628650" lvl="1" indent="-171450">
              <a:buFont typeface="Arial" panose="020B0604020202020204" pitchFamily="34" charset="0"/>
              <a:buChar char="•"/>
            </a:pPr>
            <a:r>
              <a:rPr lang="en-US" dirty="0"/>
              <a:t>Extract 44 for the homeless student classification</a:t>
            </a:r>
          </a:p>
          <a:p>
            <a:pPr marL="628650" lvl="1" indent="-171450">
              <a:buFont typeface="Arial" panose="020B0604020202020204" pitchFamily="34" charset="0"/>
              <a:buChar char="•"/>
            </a:pPr>
            <a:r>
              <a:rPr lang="en-US" dirty="0"/>
              <a:t>Extract 41 for the three other homeless fields</a:t>
            </a:r>
          </a:p>
          <a:p>
            <a:pPr marL="171450" indent="-171450">
              <a:buFont typeface="Arial" panose="020B0604020202020204" pitchFamily="34" charset="0"/>
              <a:buChar char="•"/>
            </a:pPr>
            <a:r>
              <a:rPr lang="en-US" dirty="0"/>
              <a:t>Enter end dates at the end of the school year to avoid rolling over homeless fields to the next school year.</a:t>
            </a:r>
          </a:p>
          <a:p>
            <a:pPr marL="171450" indent="-171450">
              <a:buFont typeface="Arial" panose="020B0604020202020204" pitchFamily="34" charset="0"/>
              <a:buChar char="•"/>
            </a:pPr>
            <a:r>
              <a:rPr lang="en-US" dirty="0"/>
              <a:t>Contact your SIS vendor to determine whether other “anti-rollover” measures are needed.</a:t>
            </a:r>
          </a:p>
          <a:p>
            <a:endParaRPr lang="en-US" dirty="0"/>
          </a:p>
        </p:txBody>
      </p:sp>
      <p:sp>
        <p:nvSpPr>
          <p:cNvPr id="4" name="Slide Number Placeholder 3"/>
          <p:cNvSpPr>
            <a:spLocks noGrp="1"/>
          </p:cNvSpPr>
          <p:nvPr>
            <p:ph type="sldNum" sz="quarter" idx="10"/>
          </p:nvPr>
        </p:nvSpPr>
        <p:spPr/>
        <p:txBody>
          <a:bodyPr/>
          <a:lstStyle/>
          <a:p>
            <a:fld id="{EF3C1CD0-D833-4B0D-BF33-74A8E63C0BDA}" type="slidenum">
              <a:rPr lang="en-US" smtClean="0"/>
              <a:t>31</a:t>
            </a:fld>
            <a:endParaRPr lang="en-US" dirty="0"/>
          </a:p>
        </p:txBody>
      </p:sp>
    </p:spTree>
    <p:extLst>
      <p:ext uri="{BB962C8B-B14F-4D97-AF65-F5344CB8AC3E}">
        <p14:creationId xmlns:p14="http://schemas.microsoft.com/office/powerpoint/2010/main" val="331935200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baseline="0" dirty="0" smtClean="0">
                <a:solidFill>
                  <a:schemeClr val="tx1"/>
                </a:solidFill>
                <a:effectLst/>
                <a:latin typeface="+mn-lt"/>
                <a:ea typeface="+mn-ea"/>
                <a:cs typeface="+mn-cs"/>
              </a:rPr>
              <a:t>After the Session </a:t>
            </a:r>
            <a:r>
              <a:rPr lang="en-US" sz="1200" kern="1200" dirty="0" smtClean="0">
                <a:solidFill>
                  <a:schemeClr val="tx1"/>
                </a:solidFill>
                <a:effectLst/>
                <a:latin typeface="+mn-lt"/>
                <a:ea typeface="+mn-ea"/>
                <a:cs typeface="+mn-cs"/>
              </a:rPr>
              <a:t>(slide title)</a:t>
            </a:r>
          </a:p>
          <a:p>
            <a:r>
              <a:rPr lang="en-US" sz="1200" kern="1200" dirty="0" smtClean="0">
                <a:solidFill>
                  <a:schemeClr val="tx1"/>
                </a:solidFill>
                <a:effectLst/>
                <a:latin typeface="+mn-lt"/>
                <a:ea typeface="+mn-ea"/>
                <a:cs typeface="+mn-cs"/>
              </a:rPr>
              <a:t> </a:t>
            </a:r>
            <a:endParaRPr lang="en-US" dirty="0" smtClean="0">
              <a:effectLst/>
            </a:endParaRPr>
          </a:p>
          <a:p>
            <a:r>
              <a:rPr lang="en-US" sz="1200" kern="1200" dirty="0" smtClean="0">
                <a:solidFill>
                  <a:schemeClr val="tx1"/>
                </a:solidFill>
                <a:effectLst/>
                <a:latin typeface="+mn-lt"/>
                <a:ea typeface="+mn-ea"/>
                <a:cs typeface="+mn-cs"/>
              </a:rPr>
              <a:t>After the session, please</a:t>
            </a:r>
          </a:p>
          <a:p>
            <a:pPr marL="171450" lvl="0" indent="-171450">
              <a:buFont typeface="Arial" panose="020B0604020202020204" pitchFamily="34" charset="0"/>
              <a:buChar char="•"/>
            </a:pPr>
            <a:r>
              <a:rPr lang="en-US" dirty="0"/>
              <a:t>Collaborate with attendance, federal programs, technology, and EIS contacts to ensure that your data are coded properly.</a:t>
            </a:r>
          </a:p>
          <a:p>
            <a:pPr marL="171450" lvl="0" indent="-171450">
              <a:buFont typeface="Arial" panose="020B0604020202020204" pitchFamily="34" charset="0"/>
              <a:buChar char="•"/>
            </a:pPr>
            <a:r>
              <a:rPr lang="en-US" dirty="0"/>
              <a:t>Regularly check your data in your student information system (SIS) and EIS, and upload revisions as needed.</a:t>
            </a:r>
          </a:p>
          <a:p>
            <a:pPr marL="171450" lvl="0" indent="-171450">
              <a:buFont typeface="Arial" panose="020B0604020202020204" pitchFamily="34" charset="0"/>
              <a:buChar char="•"/>
            </a:pPr>
            <a:r>
              <a:rPr lang="en-US" dirty="0"/>
              <a:t>For additional information about EIS and </a:t>
            </a:r>
            <a:r>
              <a:rPr lang="en-US" dirty="0" smtClean="0"/>
              <a:t>FPO </a:t>
            </a:r>
            <a:r>
              <a:rPr lang="en-US" dirty="0"/>
              <a:t>data, please refer to the </a:t>
            </a:r>
            <a:r>
              <a:rPr lang="en-US" dirty="0" smtClean="0"/>
              <a:t>FPO </a:t>
            </a:r>
            <a:r>
              <a:rPr lang="en-US" dirty="0"/>
              <a:t>Data Manual, which is located in</a:t>
            </a:r>
          </a:p>
          <a:p>
            <a:pPr marL="628650" lvl="1" indent="-171450">
              <a:buFont typeface="Arial" panose="020B0604020202020204" pitchFamily="34" charset="0"/>
              <a:buChar char="•"/>
            </a:pPr>
            <a:r>
              <a:rPr lang="en-US" dirty="0" err="1"/>
              <a:t>ePlan</a:t>
            </a:r>
            <a:r>
              <a:rPr lang="en-US" dirty="0"/>
              <a:t> / TDOE Resources / </a:t>
            </a:r>
            <a:r>
              <a:rPr lang="en-US" dirty="0" smtClean="0"/>
              <a:t>FPO </a:t>
            </a:r>
            <a:r>
              <a:rPr lang="en-US" dirty="0"/>
              <a:t>/ </a:t>
            </a:r>
            <a:r>
              <a:rPr lang="en-US" dirty="0" smtClean="0"/>
              <a:t>FPO </a:t>
            </a:r>
            <a:r>
              <a:rPr lang="en-US" dirty="0"/>
              <a:t>Data </a:t>
            </a:r>
            <a:r>
              <a:rPr lang="en-US" dirty="0" smtClean="0"/>
              <a:t>as well as the</a:t>
            </a:r>
            <a:endParaRPr lang="en-US" dirty="0"/>
          </a:p>
          <a:p>
            <a:pPr marL="628650" lvl="1" indent="-171450">
              <a:buFont typeface="Arial" panose="020B0604020202020204" pitchFamily="34" charset="0"/>
              <a:buChar char="•"/>
            </a:pPr>
            <a:r>
              <a:rPr lang="en-US" dirty="0"/>
              <a:t>department’s Planning and Monitoring, Guidance &amp; Reference Materials web page.</a:t>
            </a:r>
          </a:p>
          <a:p>
            <a:pPr marL="171450" lvl="0" indent="-171450">
              <a:buFont typeface="Arial" panose="020B0604020202020204" pitchFamily="34" charset="0"/>
              <a:buChar char="•"/>
            </a:pPr>
            <a:r>
              <a:rPr lang="en-US" dirty="0"/>
              <a:t>Contact the department if you have questions.</a:t>
            </a:r>
          </a:p>
          <a:p>
            <a:endParaRPr lang="en-US" sz="120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EF3C1CD0-D833-4B0D-BF33-74A8E63C0BDA}" type="slidenum">
              <a:rPr lang="en-US" smtClean="0"/>
              <a:t>38</a:t>
            </a:fld>
            <a:endParaRPr lang="en-US" dirty="0"/>
          </a:p>
        </p:txBody>
      </p:sp>
    </p:spTree>
    <p:extLst>
      <p:ext uri="{BB962C8B-B14F-4D97-AF65-F5344CB8AC3E}">
        <p14:creationId xmlns:p14="http://schemas.microsoft.com/office/powerpoint/2010/main" val="69563060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Contact Information (slide title)</a:t>
            </a:r>
          </a:p>
          <a:p>
            <a:pPr marL="171450" indent="-171450">
              <a:buFont typeface="Arial" panose="020B0604020202020204" pitchFamily="34" charset="0"/>
              <a:buChar char="•"/>
            </a:pPr>
            <a:r>
              <a:rPr lang="en-US" dirty="0"/>
              <a:t>If you have questions about coding and migrant data, please contact Trish Kelly (</a:t>
            </a:r>
            <a:r>
              <a:rPr lang="en-US" u="sng" dirty="0">
                <a:solidFill>
                  <a:srgbClr val="3333FF"/>
                </a:solidFill>
              </a:rPr>
              <a:t>Trish.Kelly@tn.gov</a:t>
            </a:r>
            <a:r>
              <a:rPr lang="en-US" dirty="0"/>
              <a:t>), </a:t>
            </a:r>
            <a:r>
              <a:rPr lang="en-US" dirty="0" smtClean="0"/>
              <a:t>FPO </a:t>
            </a:r>
            <a:r>
              <a:rPr lang="en-US" dirty="0"/>
              <a:t>Data Manager.</a:t>
            </a:r>
          </a:p>
          <a:p>
            <a:pPr marL="171450" indent="-171450">
              <a:buFont typeface="Arial" panose="020B0604020202020204" pitchFamily="34" charset="0"/>
              <a:buChar char="•"/>
            </a:pPr>
            <a:r>
              <a:rPr lang="en-US" dirty="0"/>
              <a:t>For questions about the migrant program, please contact Jan Lanier (</a:t>
            </a:r>
            <a:r>
              <a:rPr lang="en-US" u="sng" dirty="0">
                <a:solidFill>
                  <a:srgbClr val="3333FF"/>
                </a:solidFill>
              </a:rPr>
              <a:t>Jan.Lanier@tn.gov</a:t>
            </a:r>
            <a:r>
              <a:rPr lang="en-US" dirty="0"/>
              <a:t>), Director, English Learner, Immigrant &amp; Migrant Programs. </a:t>
            </a:r>
          </a:p>
          <a:p>
            <a:pPr marL="171450" indent="-171450">
              <a:buFont typeface="Arial" panose="020B0604020202020204" pitchFamily="34" charset="0"/>
              <a:buChar char="•"/>
            </a:pPr>
            <a:r>
              <a:rPr lang="en-US" dirty="0"/>
              <a:t>For information about the </a:t>
            </a:r>
            <a:r>
              <a:rPr lang="en-US" dirty="0" err="1"/>
              <a:t>TNMigrant</a:t>
            </a:r>
            <a:r>
              <a:rPr lang="en-US" dirty="0"/>
              <a:t> website, please contact Elena Cruz at </a:t>
            </a:r>
            <a:r>
              <a:rPr lang="en-US" dirty="0" err="1"/>
              <a:t>Conexión</a:t>
            </a:r>
            <a:r>
              <a:rPr lang="en-US" dirty="0"/>
              <a:t> </a:t>
            </a:r>
            <a:r>
              <a:rPr lang="en-US" dirty="0" err="1"/>
              <a:t>Américas</a:t>
            </a:r>
            <a:r>
              <a:rPr lang="en-US" dirty="0"/>
              <a:t> (</a:t>
            </a:r>
            <a:r>
              <a:rPr lang="en-US" u="sng" dirty="0">
                <a:solidFill>
                  <a:srgbClr val="3333FF"/>
                </a:solidFill>
              </a:rPr>
              <a:t>elena@conexionamericas.org</a:t>
            </a:r>
            <a:r>
              <a:rPr lang="en-US" dirty="0"/>
              <a:t>).</a:t>
            </a:r>
          </a:p>
          <a:p>
            <a:pPr marL="171450" indent="-171450">
              <a:buFont typeface="Arial" panose="020B0604020202020204" pitchFamily="34" charset="0"/>
              <a:buChar char="•"/>
            </a:pPr>
            <a:r>
              <a:rPr lang="en-US" dirty="0"/>
              <a:t>For EIS errors and restaging problems, please contact the District Technology Support Team (</a:t>
            </a:r>
            <a:r>
              <a:rPr lang="en-US" u="sng" dirty="0">
                <a:solidFill>
                  <a:srgbClr val="3333FF"/>
                </a:solidFill>
                <a:hlinkClick r:id="rId3"/>
              </a:rPr>
              <a:t>DT.Support@tn.gov</a:t>
            </a:r>
            <a:r>
              <a:rPr lang="en-US" dirty="0" smtClean="0"/>
              <a:t>).</a:t>
            </a:r>
          </a:p>
          <a:p>
            <a:pPr marL="171450" indent="-171450">
              <a:buFont typeface="Arial" panose="020B0604020202020204" pitchFamily="34" charset="0"/>
              <a:buChar char="•"/>
            </a:pPr>
            <a:endParaRPr lang="en-US" dirty="0"/>
          </a:p>
          <a:p>
            <a:pPr marL="171450" indent="-171450">
              <a:buFont typeface="Arial" panose="020B0604020202020204" pitchFamily="34" charset="0"/>
              <a:buChar char="•"/>
            </a:pPr>
            <a:r>
              <a:rPr lang="en-US" dirty="0" smtClean="0"/>
              <a:t>Thank you for joining me/us in this session. I hope it was helpful to you.</a:t>
            </a:r>
            <a:endParaRPr lang="en-US" dirty="0"/>
          </a:p>
          <a:p>
            <a:endParaRPr lang="en-US" dirty="0"/>
          </a:p>
        </p:txBody>
      </p:sp>
      <p:sp>
        <p:nvSpPr>
          <p:cNvPr id="4" name="Slide Number Placeholder 3"/>
          <p:cNvSpPr>
            <a:spLocks noGrp="1"/>
          </p:cNvSpPr>
          <p:nvPr>
            <p:ph type="sldNum" sz="quarter" idx="10"/>
          </p:nvPr>
        </p:nvSpPr>
        <p:spPr/>
        <p:txBody>
          <a:bodyPr/>
          <a:lstStyle/>
          <a:p>
            <a:fld id="{EF3C1CD0-D833-4B0D-BF33-74A8E63C0BDA}" type="slidenum">
              <a:rPr lang="en-US" smtClean="0"/>
              <a:t>39</a:t>
            </a:fld>
            <a:endParaRPr lang="en-US" dirty="0"/>
          </a:p>
        </p:txBody>
      </p:sp>
    </p:spTree>
    <p:extLst>
      <p:ext uri="{BB962C8B-B14F-4D97-AF65-F5344CB8AC3E}">
        <p14:creationId xmlns:p14="http://schemas.microsoft.com/office/powerpoint/2010/main" val="362529862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Homeless Data (slide title)</a:t>
            </a:r>
          </a:p>
          <a:p>
            <a:pPr marL="171450" indent="-171450">
              <a:buFont typeface="Arial" panose="020B0604020202020204" pitchFamily="34" charset="0"/>
              <a:buChar char="•"/>
            </a:pPr>
            <a:r>
              <a:rPr lang="en-US" dirty="0"/>
              <a:t>Three homeless fields apply to all homeless students and are required for all homeless students:</a:t>
            </a:r>
          </a:p>
          <a:p>
            <a:pPr marL="628650" lvl="1" indent="-171450">
              <a:buFont typeface="Arial" panose="020B0604020202020204" pitchFamily="34" charset="0"/>
              <a:buChar char="•"/>
            </a:pPr>
            <a:r>
              <a:rPr lang="en-US" dirty="0"/>
              <a:t>the H-homeless student classification, AND</a:t>
            </a:r>
          </a:p>
          <a:p>
            <a:pPr marL="628650" lvl="1" indent="-171450">
              <a:buFont typeface="Arial" panose="020B0604020202020204" pitchFamily="34" charset="0"/>
              <a:buChar char="•"/>
            </a:pPr>
            <a:r>
              <a:rPr lang="en-US" dirty="0"/>
              <a:t>the J-direct certification of economic disadvantage student classification, AND</a:t>
            </a:r>
          </a:p>
          <a:p>
            <a:pPr marL="628650" lvl="1" indent="-171450">
              <a:buFont typeface="Arial" panose="020B0604020202020204" pitchFamily="34" charset="0"/>
              <a:buChar char="•"/>
            </a:pPr>
            <a:r>
              <a:rPr lang="en-US" dirty="0"/>
              <a:t>the homeless nighttime residence code (01-04).</a:t>
            </a:r>
          </a:p>
          <a:p>
            <a:pPr marL="171450" indent="-171450">
              <a:buFont typeface="Arial" panose="020B0604020202020204" pitchFamily="34" charset="0"/>
              <a:buChar char="•"/>
            </a:pPr>
            <a:r>
              <a:rPr lang="en-US" dirty="0"/>
              <a:t>Two other fields apply to only certain homeless students:</a:t>
            </a:r>
          </a:p>
          <a:p>
            <a:pPr marL="628650" lvl="1" indent="-171450">
              <a:buFont typeface="Arial" panose="020B0604020202020204" pitchFamily="34" charset="0"/>
              <a:buChar char="•"/>
            </a:pPr>
            <a:r>
              <a:rPr lang="en-US" dirty="0"/>
              <a:t>homeless served with McKinney-Vento funds and</a:t>
            </a:r>
          </a:p>
          <a:p>
            <a:pPr marL="628650" lvl="1" indent="-171450">
              <a:buFont typeface="Arial" panose="020B0604020202020204" pitchFamily="34" charset="0"/>
              <a:buChar char="•"/>
            </a:pPr>
            <a:r>
              <a:rPr lang="en-US" dirty="0"/>
              <a:t>homeless unaccompanied youth.</a:t>
            </a:r>
          </a:p>
          <a:p>
            <a:endParaRPr lang="en-US" dirty="0"/>
          </a:p>
        </p:txBody>
      </p:sp>
      <p:sp>
        <p:nvSpPr>
          <p:cNvPr id="4" name="Slide Number Placeholder 3"/>
          <p:cNvSpPr>
            <a:spLocks noGrp="1"/>
          </p:cNvSpPr>
          <p:nvPr>
            <p:ph type="sldNum" sz="quarter" idx="10"/>
          </p:nvPr>
        </p:nvSpPr>
        <p:spPr/>
        <p:txBody>
          <a:bodyPr/>
          <a:lstStyle/>
          <a:p>
            <a:fld id="{EF3C1CD0-D833-4B0D-BF33-74A8E63C0BDA}" type="slidenum">
              <a:rPr lang="en-US" smtClean="0"/>
              <a:t>4</a:t>
            </a:fld>
            <a:endParaRPr lang="en-US" dirty="0"/>
          </a:p>
        </p:txBody>
      </p:sp>
    </p:spTree>
    <p:extLst>
      <p:ext uri="{BB962C8B-B14F-4D97-AF65-F5344CB8AC3E}">
        <p14:creationId xmlns:p14="http://schemas.microsoft.com/office/powerpoint/2010/main" val="362768894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H-Homeless Student Classification (slide title)</a:t>
            </a:r>
          </a:p>
          <a:p>
            <a:pPr marL="171450" indent="-171450">
              <a:buFont typeface="Arial" panose="020B0604020202020204" pitchFamily="34" charset="0"/>
              <a:buChar char="•"/>
            </a:pPr>
            <a:r>
              <a:rPr lang="en-US" dirty="0"/>
              <a:t>The H-homeless student classification is the core homeless identifier for:</a:t>
            </a:r>
          </a:p>
          <a:p>
            <a:pPr marL="628650" lvl="1" indent="-171450">
              <a:buFont typeface="Arial" panose="020B0604020202020204" pitchFamily="34" charset="0"/>
              <a:buChar char="•"/>
            </a:pPr>
            <a:r>
              <a:rPr lang="en-US" dirty="0"/>
              <a:t>funding,</a:t>
            </a:r>
          </a:p>
          <a:p>
            <a:pPr marL="628650" lvl="1" indent="-171450">
              <a:buFont typeface="Arial" panose="020B0604020202020204" pitchFamily="34" charset="0"/>
              <a:buChar char="•"/>
            </a:pPr>
            <a:r>
              <a:rPr lang="en-US" dirty="0"/>
              <a:t>assessment,</a:t>
            </a:r>
          </a:p>
          <a:p>
            <a:pPr marL="628650" lvl="1" indent="-171450">
              <a:buFont typeface="Arial" panose="020B0604020202020204" pitchFamily="34" charset="0"/>
              <a:buChar char="•"/>
            </a:pPr>
            <a:r>
              <a:rPr lang="en-US" dirty="0"/>
              <a:t>accountability, and</a:t>
            </a:r>
          </a:p>
          <a:p>
            <a:pPr marL="628650" lvl="1" indent="-171450">
              <a:buFont typeface="Arial" panose="020B0604020202020204" pitchFamily="34" charset="0"/>
              <a:buChar char="•"/>
            </a:pPr>
            <a:r>
              <a:rPr lang="en-US" dirty="0"/>
              <a:t>other reporting.</a:t>
            </a:r>
          </a:p>
          <a:p>
            <a:endParaRPr lang="en-US" dirty="0"/>
          </a:p>
        </p:txBody>
      </p:sp>
      <p:sp>
        <p:nvSpPr>
          <p:cNvPr id="4" name="Slide Number Placeholder 3"/>
          <p:cNvSpPr>
            <a:spLocks noGrp="1"/>
          </p:cNvSpPr>
          <p:nvPr>
            <p:ph type="sldNum" sz="quarter" idx="10"/>
          </p:nvPr>
        </p:nvSpPr>
        <p:spPr/>
        <p:txBody>
          <a:bodyPr/>
          <a:lstStyle/>
          <a:p>
            <a:fld id="{EF3C1CD0-D833-4B0D-BF33-74A8E63C0BDA}" type="slidenum">
              <a:rPr lang="en-US" smtClean="0"/>
              <a:t>5</a:t>
            </a:fld>
            <a:endParaRPr lang="en-US" dirty="0"/>
          </a:p>
        </p:txBody>
      </p:sp>
    </p:spTree>
    <p:extLst>
      <p:ext uri="{BB962C8B-B14F-4D97-AF65-F5344CB8AC3E}">
        <p14:creationId xmlns:p14="http://schemas.microsoft.com/office/powerpoint/2010/main" val="196205579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J-Direct Certification of Economic Disadvantage Student Classification</a:t>
            </a:r>
          </a:p>
          <a:p>
            <a:pPr marL="171450" indent="-171450">
              <a:buFont typeface="Arial" panose="020B0604020202020204" pitchFamily="34" charset="0"/>
              <a:buChar char="•"/>
            </a:pPr>
            <a:r>
              <a:rPr lang="en-US" dirty="0"/>
              <a:t>Homeless students:</a:t>
            </a:r>
          </a:p>
          <a:p>
            <a:pPr marL="628650" lvl="1" indent="-171450">
              <a:buFont typeface="Arial" panose="020B0604020202020204" pitchFamily="34" charset="0"/>
              <a:buChar char="•"/>
            </a:pPr>
            <a:r>
              <a:rPr lang="en-US" dirty="0"/>
              <a:t>are part of the Economically Disadvantaged (ED) subgroup and</a:t>
            </a:r>
          </a:p>
          <a:p>
            <a:pPr marL="628650" lvl="1" indent="-171450">
              <a:buFont typeface="Arial" panose="020B0604020202020204" pitchFamily="34" charset="0"/>
              <a:buChar char="•"/>
            </a:pPr>
            <a:r>
              <a:rPr lang="en-US" dirty="0"/>
              <a:t>are coded with J-direct certification of economic disadvantage student classification in addition to the H-homeless student classification because they are categorically eligible for free school meals due to their homeless status.</a:t>
            </a:r>
          </a:p>
          <a:p>
            <a:endParaRPr lang="en-US" dirty="0"/>
          </a:p>
        </p:txBody>
      </p:sp>
      <p:sp>
        <p:nvSpPr>
          <p:cNvPr id="4" name="Slide Number Placeholder 3"/>
          <p:cNvSpPr>
            <a:spLocks noGrp="1"/>
          </p:cNvSpPr>
          <p:nvPr>
            <p:ph type="sldNum" sz="quarter" idx="10"/>
          </p:nvPr>
        </p:nvSpPr>
        <p:spPr/>
        <p:txBody>
          <a:bodyPr/>
          <a:lstStyle/>
          <a:p>
            <a:fld id="{EF3C1CD0-D833-4B0D-BF33-74A8E63C0BDA}" type="slidenum">
              <a:rPr lang="en-US" smtClean="0"/>
              <a:t>6</a:t>
            </a:fld>
            <a:endParaRPr lang="en-US" dirty="0"/>
          </a:p>
        </p:txBody>
      </p:sp>
    </p:spTree>
    <p:extLst>
      <p:ext uri="{BB962C8B-B14F-4D97-AF65-F5344CB8AC3E}">
        <p14:creationId xmlns:p14="http://schemas.microsoft.com/office/powerpoint/2010/main" val="238082075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Homeless Nighttime Residence (01-04) (slide title)</a:t>
            </a:r>
          </a:p>
          <a:p>
            <a:pPr marL="171450" indent="-171450">
              <a:buFont typeface="Arial" panose="020B0604020202020204" pitchFamily="34" charset="0"/>
              <a:buChar char="•"/>
            </a:pPr>
            <a:r>
              <a:rPr lang="en-US" dirty="0"/>
              <a:t>Homeless nighttime residence is required for federal reporting.</a:t>
            </a:r>
          </a:p>
          <a:p>
            <a:pPr marL="171450" indent="-171450">
              <a:buFont typeface="Arial" panose="020B0604020202020204" pitchFamily="34" charset="0"/>
              <a:buChar char="•"/>
            </a:pPr>
            <a:r>
              <a:rPr lang="en-US" dirty="0"/>
              <a:t>Code all homeless students with one of the four homeless nighttime residence codes:</a:t>
            </a:r>
          </a:p>
          <a:p>
            <a:pPr marL="628650" lvl="1" indent="-171450">
              <a:buFont typeface="Arial" panose="020B0604020202020204" pitchFamily="34" charset="0"/>
              <a:buChar char="•"/>
            </a:pPr>
            <a:r>
              <a:rPr lang="en-US" dirty="0"/>
              <a:t>01 - shelters or transitional housing,</a:t>
            </a:r>
          </a:p>
          <a:p>
            <a:pPr marL="628650" lvl="1" indent="-171450">
              <a:buFont typeface="Arial" panose="020B0604020202020204" pitchFamily="34" charset="0"/>
              <a:buChar char="•"/>
            </a:pPr>
            <a:r>
              <a:rPr lang="en-US" dirty="0"/>
              <a:t>02 - doubled up (living with other persons due to economic reasons),</a:t>
            </a:r>
          </a:p>
          <a:p>
            <a:pPr marL="628650" lvl="1" indent="-171450">
              <a:buFont typeface="Arial" panose="020B0604020202020204" pitchFamily="34" charset="0"/>
              <a:buChar char="•"/>
            </a:pPr>
            <a:r>
              <a:rPr lang="en-US" dirty="0"/>
              <a:t>03 - unsheltered (cars, parks, campgrounds, abandoned building, substandard housing), or</a:t>
            </a:r>
          </a:p>
          <a:p>
            <a:pPr marL="628650" lvl="1" indent="-171450">
              <a:buFont typeface="Arial" panose="020B0604020202020204" pitchFamily="34" charset="0"/>
              <a:buChar char="•"/>
            </a:pPr>
            <a:r>
              <a:rPr lang="en-US" dirty="0"/>
              <a:t>04 - hotels/motels due to lack of alternative adequate accommodations.</a:t>
            </a:r>
          </a:p>
          <a:p>
            <a:endParaRPr lang="en-US" dirty="0"/>
          </a:p>
        </p:txBody>
      </p:sp>
      <p:sp>
        <p:nvSpPr>
          <p:cNvPr id="4" name="Slide Number Placeholder 3"/>
          <p:cNvSpPr>
            <a:spLocks noGrp="1"/>
          </p:cNvSpPr>
          <p:nvPr>
            <p:ph type="sldNum" sz="quarter" idx="10"/>
          </p:nvPr>
        </p:nvSpPr>
        <p:spPr/>
        <p:txBody>
          <a:bodyPr/>
          <a:lstStyle/>
          <a:p>
            <a:fld id="{EF3C1CD0-D833-4B0D-BF33-74A8E63C0BDA}" type="slidenum">
              <a:rPr lang="en-US" smtClean="0"/>
              <a:t>7</a:t>
            </a:fld>
            <a:endParaRPr lang="en-US" dirty="0"/>
          </a:p>
        </p:txBody>
      </p:sp>
    </p:spTree>
    <p:extLst>
      <p:ext uri="{BB962C8B-B14F-4D97-AF65-F5344CB8AC3E}">
        <p14:creationId xmlns:p14="http://schemas.microsoft.com/office/powerpoint/2010/main" val="8408462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Homeless McKinney-Vento Served (MCKV) (slide title)</a:t>
            </a:r>
          </a:p>
          <a:p>
            <a:pPr marL="171450" indent="-171450">
              <a:buFont typeface="Arial" panose="020B0604020202020204" pitchFamily="34" charset="0"/>
              <a:buChar char="•"/>
            </a:pPr>
            <a:r>
              <a:rPr lang="en-US" dirty="0"/>
              <a:t>“Yes” for homeless students served by McKinney-Vento </a:t>
            </a:r>
            <a:r>
              <a:rPr lang="en-US" dirty="0" err="1"/>
              <a:t>subgrants</a:t>
            </a:r>
            <a:endParaRPr lang="en-US" dirty="0"/>
          </a:p>
          <a:p>
            <a:pPr marL="171450" indent="-171450">
              <a:buFont typeface="Arial" panose="020B0604020202020204" pitchFamily="34" charset="0"/>
              <a:buChar char="•"/>
            </a:pPr>
            <a:r>
              <a:rPr lang="en-US" dirty="0"/>
              <a:t>Otherwise, “No” or “Null”</a:t>
            </a:r>
          </a:p>
          <a:p>
            <a:pPr marL="171450" indent="-171450">
              <a:buFont typeface="Arial" panose="020B0604020202020204" pitchFamily="34" charset="0"/>
              <a:buChar char="•"/>
            </a:pPr>
            <a:r>
              <a:rPr lang="en-US" dirty="0"/>
              <a:t>The same 22 LEAs that served homeless students with McKinney-Vento </a:t>
            </a:r>
            <a:r>
              <a:rPr lang="en-US" dirty="0" err="1"/>
              <a:t>subgrants</a:t>
            </a:r>
            <a:r>
              <a:rPr lang="en-US" dirty="0"/>
              <a:t> in 2017-18 will do so again in 2018-19.</a:t>
            </a:r>
          </a:p>
          <a:p>
            <a:pPr marL="171450" indent="-171450">
              <a:buFont typeface="Arial" panose="020B0604020202020204" pitchFamily="34" charset="0"/>
              <a:buChar char="•"/>
            </a:pPr>
            <a:r>
              <a:rPr lang="en-US" dirty="0"/>
              <a:t>Under ESSA, identifying homeless preschool children and serving them with McKinney-Vento </a:t>
            </a:r>
            <a:r>
              <a:rPr lang="en-US" dirty="0" err="1"/>
              <a:t>subgrants</a:t>
            </a:r>
            <a:r>
              <a:rPr lang="en-US" dirty="0"/>
              <a:t> have increased in importance.</a:t>
            </a:r>
          </a:p>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EF3C1CD0-D833-4B0D-BF33-74A8E63C0BDA}" type="slidenum">
              <a:rPr lang="en-US" smtClean="0"/>
              <a:t>8</a:t>
            </a:fld>
            <a:endParaRPr lang="en-US" dirty="0"/>
          </a:p>
        </p:txBody>
      </p:sp>
    </p:spTree>
    <p:extLst>
      <p:ext uri="{BB962C8B-B14F-4D97-AF65-F5344CB8AC3E}">
        <p14:creationId xmlns:p14="http://schemas.microsoft.com/office/powerpoint/2010/main" val="153857338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2018-19 McKinney-Vento </a:t>
            </a:r>
            <a:r>
              <a:rPr lang="en-US" dirty="0" err="1" smtClean="0"/>
              <a:t>Subgrantees</a:t>
            </a:r>
            <a:r>
              <a:rPr lang="en-US" dirty="0" smtClean="0"/>
              <a:t> (slide title)</a:t>
            </a:r>
          </a:p>
          <a:p>
            <a:pPr marL="171450" indent="-171450">
              <a:buFont typeface="Arial" panose="020B0604020202020204" pitchFamily="34" charset="0"/>
              <a:buChar char="•"/>
            </a:pPr>
            <a:r>
              <a:rPr lang="en-US" dirty="0" smtClean="0"/>
              <a:t>This slide lists the 22 McKinney-Vento </a:t>
            </a:r>
            <a:r>
              <a:rPr lang="en-US" dirty="0" err="1" smtClean="0"/>
              <a:t>subgrantees</a:t>
            </a:r>
            <a:r>
              <a:rPr lang="en-US" dirty="0" smtClean="0"/>
              <a:t> for the 2018-19 school year.</a:t>
            </a:r>
            <a:endParaRPr lang="en-US" dirty="0"/>
          </a:p>
        </p:txBody>
      </p:sp>
      <p:sp>
        <p:nvSpPr>
          <p:cNvPr id="4" name="Slide Number Placeholder 3"/>
          <p:cNvSpPr>
            <a:spLocks noGrp="1"/>
          </p:cNvSpPr>
          <p:nvPr>
            <p:ph type="sldNum" sz="quarter" idx="10"/>
          </p:nvPr>
        </p:nvSpPr>
        <p:spPr/>
        <p:txBody>
          <a:bodyPr/>
          <a:lstStyle/>
          <a:p>
            <a:fld id="{EF3C1CD0-D833-4B0D-BF33-74A8E63C0BDA}" type="slidenum">
              <a:rPr lang="en-US" smtClean="0"/>
              <a:t>9</a:t>
            </a:fld>
            <a:endParaRPr lang="en-US" dirty="0"/>
          </a:p>
        </p:txBody>
      </p:sp>
    </p:spTree>
    <p:extLst>
      <p:ext uri="{BB962C8B-B14F-4D97-AF65-F5344CB8AC3E}">
        <p14:creationId xmlns:p14="http://schemas.microsoft.com/office/powerpoint/2010/main" val="68741631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smtClean="0"/>
              <a:t>Homeless Unaccompanied Youth (slide title)</a:t>
            </a:r>
          </a:p>
          <a:p>
            <a:pPr marL="171450" indent="-171450">
              <a:buFont typeface="Arial" panose="020B0604020202020204" pitchFamily="34" charset="0"/>
              <a:buChar char="•"/>
            </a:pPr>
            <a:r>
              <a:rPr lang="en-US" dirty="0"/>
              <a:t>“Yes” for students who are:</a:t>
            </a:r>
          </a:p>
          <a:p>
            <a:pPr marL="628650" lvl="1" indent="-171450">
              <a:buFont typeface="Arial" panose="020B0604020202020204" pitchFamily="34" charset="0"/>
              <a:buChar char="•"/>
            </a:pPr>
            <a:r>
              <a:rPr lang="en-US" dirty="0"/>
              <a:t>homeless AND </a:t>
            </a:r>
          </a:p>
          <a:p>
            <a:pPr marL="628650" lvl="1" indent="-171450">
              <a:buFont typeface="Arial" panose="020B0604020202020204" pitchFamily="34" charset="0"/>
              <a:buChar char="•"/>
            </a:pPr>
            <a:r>
              <a:rPr lang="en-US" dirty="0"/>
              <a:t>who are not living with a parent or legal guardian</a:t>
            </a:r>
          </a:p>
          <a:p>
            <a:pPr marL="171450" indent="-171450">
              <a:buFont typeface="Arial" panose="020B0604020202020204" pitchFamily="34" charset="0"/>
              <a:buChar char="•"/>
            </a:pPr>
            <a:r>
              <a:rPr lang="en-US" dirty="0"/>
              <a:t>Otherwise, “No” or “Null” </a:t>
            </a:r>
          </a:p>
          <a:p>
            <a:endParaRPr lang="en-US" dirty="0"/>
          </a:p>
        </p:txBody>
      </p:sp>
      <p:sp>
        <p:nvSpPr>
          <p:cNvPr id="4" name="Slide Number Placeholder 3"/>
          <p:cNvSpPr>
            <a:spLocks noGrp="1"/>
          </p:cNvSpPr>
          <p:nvPr>
            <p:ph type="sldNum" sz="quarter" idx="10"/>
          </p:nvPr>
        </p:nvSpPr>
        <p:spPr/>
        <p:txBody>
          <a:bodyPr/>
          <a:lstStyle/>
          <a:p>
            <a:fld id="{EF3C1CD0-D833-4B0D-BF33-74A8E63C0BDA}" type="slidenum">
              <a:rPr lang="en-US" smtClean="0"/>
              <a:t>10</a:t>
            </a:fld>
            <a:endParaRPr lang="en-US" dirty="0"/>
          </a:p>
        </p:txBody>
      </p:sp>
    </p:spTree>
    <p:extLst>
      <p:ext uri="{BB962C8B-B14F-4D97-AF65-F5344CB8AC3E}">
        <p14:creationId xmlns:p14="http://schemas.microsoft.com/office/powerpoint/2010/main" val="259256463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Opening Slide">
    <p:spTree>
      <p:nvGrpSpPr>
        <p:cNvPr id="1" name=""/>
        <p:cNvGrpSpPr/>
        <p:nvPr/>
      </p:nvGrpSpPr>
      <p:grpSpPr>
        <a:xfrm>
          <a:off x="0" y="0"/>
          <a:ext cx="0" cy="0"/>
          <a:chOff x="0" y="0"/>
          <a:chExt cx="0" cy="0"/>
        </a:xfrm>
      </p:grpSpPr>
      <p:sp>
        <p:nvSpPr>
          <p:cNvPr id="7" name="Rectangle 6"/>
          <p:cNvSpPr/>
          <p:nvPr userDrawn="1"/>
        </p:nvSpPr>
        <p:spPr>
          <a:xfrm>
            <a:off x="-2406" y="3505200"/>
            <a:ext cx="9146406" cy="2743200"/>
          </a:xfrm>
          <a:prstGeom prst="rect">
            <a:avLst/>
          </a:prstGeom>
          <a:solidFill>
            <a:srgbClr val="1B365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ctrTitle" hasCustomPrompt="1"/>
          </p:nvPr>
        </p:nvSpPr>
        <p:spPr>
          <a:xfrm>
            <a:off x="685800" y="4522787"/>
            <a:ext cx="7772400" cy="708025"/>
          </a:xfrm>
        </p:spPr>
        <p:txBody>
          <a:bodyPr>
            <a:noAutofit/>
          </a:bodyPr>
          <a:lstStyle>
            <a:lvl1pPr algn="ctr">
              <a:defRPr sz="4200" b="1" baseline="0">
                <a:latin typeface="Georgia" panose="02040502050405020303" pitchFamily="18" charset="0"/>
              </a:defRPr>
            </a:lvl1pPr>
          </a:lstStyle>
          <a:p>
            <a:r>
              <a:rPr lang="en-US" dirty="0" smtClean="0"/>
              <a:t>Insert Presentation Title</a:t>
            </a:r>
            <a:endParaRPr lang="en-US" dirty="0"/>
          </a:p>
        </p:txBody>
      </p:sp>
      <p:sp>
        <p:nvSpPr>
          <p:cNvPr id="3" name="Subtitle 2"/>
          <p:cNvSpPr>
            <a:spLocks noGrp="1"/>
          </p:cNvSpPr>
          <p:nvPr>
            <p:ph type="subTitle" idx="1" hasCustomPrompt="1"/>
          </p:nvPr>
        </p:nvSpPr>
        <p:spPr>
          <a:xfrm>
            <a:off x="685801" y="6390274"/>
            <a:ext cx="7772399" cy="325851"/>
          </a:xfrm>
        </p:spPr>
        <p:txBody>
          <a:bodyPr>
            <a:noAutofit/>
          </a:bodyPr>
          <a:lstStyle>
            <a:lvl1pPr marL="0" indent="0" algn="ctr">
              <a:buNone/>
              <a:defRPr sz="1600" baseline="0">
                <a:solidFill>
                  <a:schemeClr val="tx2"/>
                </a:solidFill>
                <a:latin typeface="+mn-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Presenter Name | Job Title | Team/Office/Division Name | Date</a:t>
            </a:r>
            <a:endParaRPr lang="en-US" dirty="0"/>
          </a:p>
        </p:txBody>
      </p:sp>
      <p:pic>
        <p:nvPicPr>
          <p:cNvPr id="2050" name="Picture 2" descr="C:\Users\CA19029\Documents\Brand and Style Rollout\Updated dept logo\TN Dept of Education ColorPMS -«.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981200" y="998059"/>
            <a:ext cx="5181600" cy="204994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73013026"/>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ontent Slide ">
    <p:spTree>
      <p:nvGrpSpPr>
        <p:cNvPr id="1" name=""/>
        <p:cNvGrpSpPr/>
        <p:nvPr/>
      </p:nvGrpSpPr>
      <p:grpSpPr>
        <a:xfrm>
          <a:off x="0" y="0"/>
          <a:ext cx="0" cy="0"/>
          <a:chOff x="0" y="0"/>
          <a:chExt cx="0" cy="0"/>
        </a:xfrm>
      </p:grpSpPr>
      <p:sp>
        <p:nvSpPr>
          <p:cNvPr id="3" name="Content Placeholder 2"/>
          <p:cNvSpPr>
            <a:spLocks noGrp="1"/>
          </p:cNvSpPr>
          <p:nvPr>
            <p:ph idx="1" hasCustomPrompt="1"/>
          </p:nvPr>
        </p:nvSpPr>
        <p:spPr>
          <a:xfrm>
            <a:off x="304800" y="1295400"/>
            <a:ext cx="8382000" cy="4525963"/>
          </a:xfrm>
        </p:spPr>
        <p:txBody>
          <a:bodyPr/>
          <a:lstStyle>
            <a:lvl1pPr>
              <a:defRPr baseline="0">
                <a:solidFill>
                  <a:schemeClr val="accent1"/>
                </a:solidFill>
                <a:latin typeface="Arial" panose="020B0604020202020204" pitchFamily="34" charset="0"/>
                <a:cs typeface="Arial" panose="020B0604020202020204" pitchFamily="34" charset="0"/>
              </a:defRPr>
            </a:lvl1pPr>
            <a:lvl2pPr>
              <a:defRPr baseline="0">
                <a:solidFill>
                  <a:schemeClr val="accent1"/>
                </a:solidFill>
                <a:latin typeface="Arial" panose="020B0604020202020204" pitchFamily="34" charset="0"/>
                <a:cs typeface="Arial" panose="020B0604020202020204" pitchFamily="34" charset="0"/>
              </a:defRPr>
            </a:lvl2pPr>
            <a:lvl3pPr>
              <a:defRPr baseline="0">
                <a:solidFill>
                  <a:schemeClr val="accent1"/>
                </a:solidFill>
                <a:latin typeface="Arial" panose="020B0604020202020204" pitchFamily="34" charset="0"/>
                <a:cs typeface="Arial" panose="020B0604020202020204" pitchFamily="34" charset="0"/>
              </a:defRPr>
            </a:lvl3pPr>
            <a:lvl4pPr>
              <a:defRPr baseline="0">
                <a:solidFill>
                  <a:schemeClr val="accent1"/>
                </a:solidFill>
                <a:latin typeface="Arial" panose="020B0604020202020204" pitchFamily="34" charset="0"/>
                <a:cs typeface="Arial" panose="020B0604020202020204" pitchFamily="34" charset="0"/>
              </a:defRPr>
            </a:lvl4pPr>
            <a:lvl5pPr>
              <a:defRPr baseline="0">
                <a:solidFill>
                  <a:schemeClr val="accent1"/>
                </a:solidFill>
                <a:latin typeface="Arial" panose="020B0604020202020204" pitchFamily="34" charset="0"/>
                <a:cs typeface="Arial" panose="020B0604020202020204" pitchFamily="34" charset="0"/>
              </a:defRPr>
            </a:lvl5pPr>
          </a:lstStyle>
          <a:p>
            <a:pPr lvl="0"/>
            <a:r>
              <a:rPr lang="en-US" dirty="0" smtClean="0"/>
              <a:t>Level 1 bullet points (default is 24-point font)</a:t>
            </a:r>
          </a:p>
          <a:p>
            <a:pPr lvl="1"/>
            <a:r>
              <a:rPr lang="en-US" dirty="0" smtClean="0"/>
              <a:t>Level 2 bullet points (default is 22-point font)</a:t>
            </a:r>
          </a:p>
          <a:p>
            <a:pPr lvl="2"/>
            <a:r>
              <a:rPr lang="en-US" dirty="0" smtClean="0"/>
              <a:t>Level 3 bullet points (default is 20-point font)</a:t>
            </a:r>
          </a:p>
          <a:p>
            <a:pPr lvl="3"/>
            <a:r>
              <a:rPr lang="en-US" dirty="0" smtClean="0"/>
              <a:t>Level 4 bullet points (default is 18-point font)</a:t>
            </a:r>
          </a:p>
          <a:p>
            <a:pPr lvl="4"/>
            <a:r>
              <a:rPr lang="en-US" dirty="0" smtClean="0"/>
              <a:t>Level 5 bullet points (default is 16-point font)</a:t>
            </a:r>
            <a:endParaRPr lang="en-US" dirty="0"/>
          </a:p>
        </p:txBody>
      </p:sp>
      <p:sp>
        <p:nvSpPr>
          <p:cNvPr id="7" name="Rectangle 6"/>
          <p:cNvSpPr/>
          <p:nvPr userDrawn="1"/>
        </p:nvSpPr>
        <p:spPr>
          <a:xfrm>
            <a:off x="0" y="228600"/>
            <a:ext cx="9144000" cy="914400"/>
          </a:xfrm>
          <a:prstGeom prst="rect">
            <a:avLst/>
          </a:prstGeom>
          <a:solidFill>
            <a:srgbClr val="1B365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hasCustomPrompt="1"/>
          </p:nvPr>
        </p:nvSpPr>
        <p:spPr>
          <a:xfrm>
            <a:off x="304800" y="228600"/>
            <a:ext cx="8305800" cy="914400"/>
          </a:xfrm>
        </p:spPr>
        <p:txBody>
          <a:bodyPr/>
          <a:lstStyle>
            <a:lvl1pPr>
              <a:defRPr baseline="0">
                <a:latin typeface="Georgia" panose="02040502050405020303" pitchFamily="18" charset="0"/>
              </a:defRPr>
            </a:lvl1pPr>
          </a:lstStyle>
          <a:p>
            <a:r>
              <a:rPr lang="en-US" dirty="0" smtClean="0"/>
              <a:t>Insert Slide Heading </a:t>
            </a:r>
            <a:endParaRPr lang="en-US" dirty="0"/>
          </a:p>
        </p:txBody>
      </p:sp>
      <p:sp>
        <p:nvSpPr>
          <p:cNvPr id="8" name="Rectangle 7"/>
          <p:cNvSpPr/>
          <p:nvPr userDrawn="1"/>
        </p:nvSpPr>
        <p:spPr>
          <a:xfrm>
            <a:off x="0" y="5999375"/>
            <a:ext cx="9144000" cy="858625"/>
          </a:xfrm>
          <a:prstGeom prst="rect">
            <a:avLst/>
          </a:prstGeom>
          <a:solidFill>
            <a:srgbClr val="CDCD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28600" y="6108904"/>
            <a:ext cx="1616967" cy="639563"/>
          </a:xfrm>
          <a:prstGeom prst="rect">
            <a:avLst/>
          </a:prstGeom>
        </p:spPr>
      </p:pic>
      <p:sp>
        <p:nvSpPr>
          <p:cNvPr id="6" name="Slide Number Placeholder 5"/>
          <p:cNvSpPr>
            <a:spLocks noGrp="1"/>
          </p:cNvSpPr>
          <p:nvPr>
            <p:ph type="sldNum" sz="quarter" idx="12"/>
          </p:nvPr>
        </p:nvSpPr>
        <p:spPr>
          <a:xfrm>
            <a:off x="8229600" y="6356350"/>
            <a:ext cx="457200" cy="365125"/>
          </a:xfrm>
          <a:prstGeom prst="rect">
            <a:avLst/>
          </a:prstGeom>
        </p:spPr>
        <p:txBody>
          <a:bodyPr/>
          <a:lstStyle>
            <a:lvl1pPr algn="r">
              <a:defRPr sz="1400">
                <a:solidFill>
                  <a:srgbClr val="6E7073"/>
                </a:solidFill>
                <a:latin typeface="+mn-lt"/>
                <a:ea typeface="Open Sans" panose="020B0606030504020204" pitchFamily="34" charset="0"/>
                <a:cs typeface="Open Sans" panose="020B0606030504020204" pitchFamily="34" charset="0"/>
              </a:defRPr>
            </a:lvl1pPr>
          </a:lstStyle>
          <a:p>
            <a:fld id="{86D2451E-3285-438B-B188-C22B2A012BF6}" type="slidenum">
              <a:rPr lang="en-US" smtClean="0"/>
              <a:pPr/>
              <a:t>‹#›</a:t>
            </a:fld>
            <a:endParaRPr lang="en-US" dirty="0"/>
          </a:p>
        </p:txBody>
      </p:sp>
    </p:spTree>
    <p:extLst>
      <p:ext uri="{BB962C8B-B14F-4D97-AF65-F5344CB8AC3E}">
        <p14:creationId xmlns:p14="http://schemas.microsoft.com/office/powerpoint/2010/main" val="1202702496"/>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wo Column Content Slide">
    <p:spTree>
      <p:nvGrpSpPr>
        <p:cNvPr id="1" name=""/>
        <p:cNvGrpSpPr/>
        <p:nvPr/>
      </p:nvGrpSpPr>
      <p:grpSpPr>
        <a:xfrm>
          <a:off x="0" y="0"/>
          <a:ext cx="0" cy="0"/>
          <a:chOff x="0" y="0"/>
          <a:chExt cx="0" cy="0"/>
        </a:xfrm>
      </p:grpSpPr>
      <p:sp>
        <p:nvSpPr>
          <p:cNvPr id="3" name="Content Placeholder 2"/>
          <p:cNvSpPr>
            <a:spLocks noGrp="1"/>
          </p:cNvSpPr>
          <p:nvPr>
            <p:ph sz="half" idx="1" hasCustomPrompt="1"/>
          </p:nvPr>
        </p:nvSpPr>
        <p:spPr>
          <a:xfrm>
            <a:off x="304800" y="1295400"/>
            <a:ext cx="4114800" cy="4525963"/>
          </a:xfrm>
        </p:spPr>
        <p:txBody>
          <a:bodyPr/>
          <a:lstStyle>
            <a:lvl1pPr>
              <a:defRPr sz="2200" baseline="0">
                <a:solidFill>
                  <a:schemeClr val="accent1"/>
                </a:solidFill>
                <a:latin typeface="Arial" panose="020B0604020202020204" pitchFamily="34" charset="0"/>
                <a:cs typeface="Arial" panose="020B0604020202020204" pitchFamily="34" charset="0"/>
              </a:defRPr>
            </a:lvl1pPr>
            <a:lvl2pPr>
              <a:defRPr sz="2000">
                <a:solidFill>
                  <a:schemeClr val="accent1"/>
                </a:solidFill>
                <a:latin typeface="Arial" panose="020B0604020202020204" pitchFamily="34" charset="0"/>
                <a:cs typeface="Arial" panose="020B0604020202020204" pitchFamily="34" charset="0"/>
              </a:defRPr>
            </a:lvl2pPr>
            <a:lvl3pPr>
              <a:defRPr sz="1800">
                <a:solidFill>
                  <a:schemeClr val="accent1"/>
                </a:solidFill>
                <a:latin typeface="Arial" panose="020B0604020202020204" pitchFamily="34" charset="0"/>
                <a:cs typeface="Arial" panose="020B0604020202020204" pitchFamily="34" charset="0"/>
              </a:defRPr>
            </a:lvl3pPr>
            <a:lvl4pPr>
              <a:defRPr sz="1600">
                <a:solidFill>
                  <a:schemeClr val="accent1"/>
                </a:solidFill>
                <a:latin typeface="Arial" panose="020B0604020202020204" pitchFamily="34" charset="0"/>
                <a:cs typeface="Arial" panose="020B0604020202020204" pitchFamily="34" charset="0"/>
              </a:defRPr>
            </a:lvl4pPr>
            <a:lvl5pPr>
              <a:defRPr sz="1600"/>
            </a:lvl5pPr>
            <a:lvl6pPr>
              <a:defRPr sz="1800"/>
            </a:lvl6pPr>
            <a:lvl7pPr>
              <a:defRPr sz="1800"/>
            </a:lvl7pPr>
            <a:lvl8pPr>
              <a:defRPr sz="1800"/>
            </a:lvl8pPr>
            <a:lvl9pPr>
              <a:defRPr sz="1800"/>
            </a:lvl9pPr>
          </a:lstStyle>
          <a:p>
            <a:pPr lvl="0"/>
            <a:r>
              <a:rPr lang="en-US" dirty="0" smtClean="0"/>
              <a:t>Level 1 bullet points (default is 22-point font for two-column layout)</a:t>
            </a:r>
          </a:p>
          <a:p>
            <a:pPr lvl="1"/>
            <a:r>
              <a:rPr lang="en-US" dirty="0" smtClean="0"/>
              <a:t>Level 2 bullet points (default is 20-point font)</a:t>
            </a:r>
          </a:p>
          <a:p>
            <a:pPr lvl="2"/>
            <a:r>
              <a:rPr lang="en-US" dirty="0" smtClean="0"/>
              <a:t>Level 3 bullet points (default is 18-point font)</a:t>
            </a:r>
          </a:p>
          <a:p>
            <a:pPr lvl="3"/>
            <a:r>
              <a:rPr lang="en-US" dirty="0" smtClean="0"/>
              <a:t>Level 4 bullet points (default is 16-point font)</a:t>
            </a:r>
          </a:p>
        </p:txBody>
      </p:sp>
      <p:sp>
        <p:nvSpPr>
          <p:cNvPr id="9" name="Rectangle 8"/>
          <p:cNvSpPr/>
          <p:nvPr userDrawn="1"/>
        </p:nvSpPr>
        <p:spPr>
          <a:xfrm>
            <a:off x="0" y="228600"/>
            <a:ext cx="9144000" cy="914400"/>
          </a:xfrm>
          <a:prstGeom prst="rect">
            <a:avLst/>
          </a:prstGeom>
          <a:solidFill>
            <a:srgbClr val="1B365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hasCustomPrompt="1"/>
          </p:nvPr>
        </p:nvSpPr>
        <p:spPr>
          <a:xfrm>
            <a:off x="304800" y="228600"/>
            <a:ext cx="8305800" cy="914400"/>
          </a:xfrm>
        </p:spPr>
        <p:txBody>
          <a:bodyPr/>
          <a:lstStyle>
            <a:lvl1pPr>
              <a:defRPr>
                <a:latin typeface="Georgia" panose="02040502050405020303" pitchFamily="18" charset="0"/>
              </a:defRPr>
            </a:lvl1pPr>
          </a:lstStyle>
          <a:p>
            <a:r>
              <a:rPr lang="en-US" dirty="0" smtClean="0"/>
              <a:t>Insert Slide Heading</a:t>
            </a:r>
            <a:endParaRPr lang="en-US" dirty="0"/>
          </a:p>
        </p:txBody>
      </p:sp>
      <p:sp>
        <p:nvSpPr>
          <p:cNvPr id="10" name="Content Placeholder 2"/>
          <p:cNvSpPr>
            <a:spLocks noGrp="1"/>
          </p:cNvSpPr>
          <p:nvPr>
            <p:ph sz="half" idx="13" hasCustomPrompt="1"/>
          </p:nvPr>
        </p:nvSpPr>
        <p:spPr>
          <a:xfrm>
            <a:off x="4495800" y="1295400"/>
            <a:ext cx="4114800" cy="4525963"/>
          </a:xfrm>
        </p:spPr>
        <p:txBody>
          <a:bodyPr/>
          <a:lstStyle>
            <a:lvl1pPr>
              <a:defRPr sz="2200">
                <a:solidFill>
                  <a:schemeClr val="accent1"/>
                </a:solidFill>
                <a:latin typeface="Arial" panose="020B0604020202020204" pitchFamily="34" charset="0"/>
                <a:cs typeface="Arial" panose="020B0604020202020204" pitchFamily="34" charset="0"/>
              </a:defRPr>
            </a:lvl1pPr>
            <a:lvl2pPr>
              <a:defRPr sz="2000">
                <a:solidFill>
                  <a:schemeClr val="accent1"/>
                </a:solidFill>
                <a:latin typeface="Arial" panose="020B0604020202020204" pitchFamily="34" charset="0"/>
                <a:cs typeface="Arial" panose="020B0604020202020204" pitchFamily="34" charset="0"/>
              </a:defRPr>
            </a:lvl2pPr>
            <a:lvl3pPr>
              <a:defRPr sz="1800">
                <a:solidFill>
                  <a:schemeClr val="accent1"/>
                </a:solidFill>
                <a:latin typeface="Arial" panose="020B0604020202020204" pitchFamily="34" charset="0"/>
                <a:cs typeface="Arial" panose="020B0604020202020204" pitchFamily="34" charset="0"/>
              </a:defRPr>
            </a:lvl3pPr>
            <a:lvl4pPr>
              <a:defRPr sz="1600">
                <a:solidFill>
                  <a:schemeClr val="accent1"/>
                </a:solidFill>
                <a:latin typeface="Arial" panose="020B0604020202020204" pitchFamily="34" charset="0"/>
                <a:cs typeface="Arial" panose="020B0604020202020204" pitchFamily="34" charset="0"/>
              </a:defRPr>
            </a:lvl4pPr>
            <a:lvl5pPr>
              <a:defRPr sz="1600"/>
            </a:lvl5pPr>
            <a:lvl6pPr>
              <a:defRPr sz="1800"/>
            </a:lvl6pPr>
            <a:lvl7pPr>
              <a:defRPr sz="1800"/>
            </a:lvl7pPr>
            <a:lvl8pPr>
              <a:defRPr sz="1800"/>
            </a:lvl8pPr>
            <a:lvl9pPr>
              <a:defRPr sz="1800"/>
            </a:lvl9pPr>
          </a:lstStyle>
          <a:p>
            <a:pPr lvl="0"/>
            <a:r>
              <a:rPr lang="en-US" dirty="0" smtClean="0"/>
              <a:t>Level 1 bullet points (default is 22-point font for two-column layout)</a:t>
            </a:r>
          </a:p>
          <a:p>
            <a:pPr lvl="1"/>
            <a:r>
              <a:rPr lang="en-US" dirty="0" smtClean="0"/>
              <a:t>Level 2 bullet points (default is 20-point font)</a:t>
            </a:r>
          </a:p>
          <a:p>
            <a:pPr lvl="2"/>
            <a:r>
              <a:rPr lang="en-US" dirty="0" smtClean="0"/>
              <a:t>Level 3 bullet points (default is 18-point font)</a:t>
            </a:r>
          </a:p>
          <a:p>
            <a:pPr lvl="3"/>
            <a:r>
              <a:rPr lang="en-US" dirty="0" smtClean="0"/>
              <a:t>Level 4 bullet points (default is 16-point font)</a:t>
            </a:r>
          </a:p>
        </p:txBody>
      </p:sp>
      <p:sp>
        <p:nvSpPr>
          <p:cNvPr id="11" name="Rectangle 10"/>
          <p:cNvSpPr/>
          <p:nvPr userDrawn="1"/>
        </p:nvSpPr>
        <p:spPr>
          <a:xfrm>
            <a:off x="0" y="5999375"/>
            <a:ext cx="9144000" cy="858625"/>
          </a:xfrm>
          <a:prstGeom prst="rect">
            <a:avLst/>
          </a:prstGeom>
          <a:solidFill>
            <a:srgbClr val="CDCD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2" name="Picture 1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28600" y="6108904"/>
            <a:ext cx="1616967" cy="639563"/>
          </a:xfrm>
          <a:prstGeom prst="rect">
            <a:avLst/>
          </a:prstGeom>
        </p:spPr>
      </p:pic>
      <p:sp>
        <p:nvSpPr>
          <p:cNvPr id="13" name="Slide Number Placeholder 5"/>
          <p:cNvSpPr>
            <a:spLocks noGrp="1"/>
          </p:cNvSpPr>
          <p:nvPr>
            <p:ph type="sldNum" sz="quarter" idx="12"/>
          </p:nvPr>
        </p:nvSpPr>
        <p:spPr>
          <a:xfrm>
            <a:off x="8229600" y="6356350"/>
            <a:ext cx="457200" cy="365125"/>
          </a:xfrm>
          <a:prstGeom prst="rect">
            <a:avLst/>
          </a:prstGeom>
        </p:spPr>
        <p:txBody>
          <a:bodyPr/>
          <a:lstStyle>
            <a:lvl1pPr algn="r">
              <a:defRPr sz="1400">
                <a:solidFill>
                  <a:srgbClr val="6E7073"/>
                </a:solidFill>
                <a:latin typeface="+mn-lt"/>
                <a:ea typeface="Open Sans" panose="020B0606030504020204" pitchFamily="34" charset="0"/>
                <a:cs typeface="Open Sans" panose="020B0606030504020204" pitchFamily="34" charset="0"/>
              </a:defRPr>
            </a:lvl1pPr>
          </a:lstStyle>
          <a:p>
            <a:fld id="{86D2451E-3285-438B-B188-C22B2A012BF6}" type="slidenum">
              <a:rPr lang="en-US" smtClean="0"/>
              <a:pPr/>
              <a:t>‹#›</a:t>
            </a:fld>
            <a:endParaRPr lang="en-US" dirty="0"/>
          </a:p>
        </p:txBody>
      </p:sp>
    </p:spTree>
    <p:extLst>
      <p:ext uri="{BB962C8B-B14F-4D97-AF65-F5344CB8AC3E}">
        <p14:creationId xmlns:p14="http://schemas.microsoft.com/office/powerpoint/2010/main" val="929592761"/>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Section Transition Slide">
    <p:spTree>
      <p:nvGrpSpPr>
        <p:cNvPr id="1" name=""/>
        <p:cNvGrpSpPr/>
        <p:nvPr/>
      </p:nvGrpSpPr>
      <p:grpSpPr>
        <a:xfrm>
          <a:off x="0" y="0"/>
          <a:ext cx="0" cy="0"/>
          <a:chOff x="0" y="0"/>
          <a:chExt cx="0" cy="0"/>
        </a:xfrm>
      </p:grpSpPr>
      <p:sp>
        <p:nvSpPr>
          <p:cNvPr id="8" name="Rectangle 7"/>
          <p:cNvSpPr/>
          <p:nvPr userDrawn="1"/>
        </p:nvSpPr>
        <p:spPr>
          <a:xfrm>
            <a:off x="3191435" y="3810000"/>
            <a:ext cx="5952565" cy="2438400"/>
          </a:xfrm>
          <a:prstGeom prst="rect">
            <a:avLst/>
          </a:prstGeom>
          <a:solidFill>
            <a:srgbClr val="1B365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itle 1"/>
          <p:cNvSpPr>
            <a:spLocks noGrp="1"/>
          </p:cNvSpPr>
          <p:nvPr>
            <p:ph type="title" hasCustomPrompt="1"/>
          </p:nvPr>
        </p:nvSpPr>
        <p:spPr>
          <a:xfrm>
            <a:off x="3429000" y="4038600"/>
            <a:ext cx="5562600" cy="2019300"/>
          </a:xfrm>
        </p:spPr>
        <p:txBody>
          <a:bodyPr>
            <a:normAutofit/>
          </a:bodyPr>
          <a:lstStyle>
            <a:lvl1pPr algn="r">
              <a:defRPr sz="3800" baseline="0">
                <a:latin typeface="Georgia" panose="02040502050405020303" pitchFamily="18" charset="0"/>
              </a:defRPr>
            </a:lvl1pPr>
          </a:lstStyle>
          <a:p>
            <a:r>
              <a:rPr lang="en-US" dirty="0" smtClean="0"/>
              <a:t>Insert Section Heading</a:t>
            </a:r>
            <a:endParaRPr lang="en-US" dirty="0"/>
          </a:p>
        </p:txBody>
      </p:sp>
      <p:pic>
        <p:nvPicPr>
          <p:cNvPr id="1026" name="Picture 2" descr="C:\Users\CA19029\Documents\Brand and Style Rollout\Updated dept logo\TN Dept of Education ColorPMS -«.png"/>
          <p:cNvPicPr>
            <a:picLocks noChangeAspect="1" noChangeArrowheads="1"/>
          </p:cNvPicPr>
          <p:nvPr userDrawn="1"/>
        </p:nvPicPr>
        <p:blipFill rotWithShape="1">
          <a:blip r:embed="rId2">
            <a:extLst>
              <a:ext uri="{28A0092B-C50C-407E-A947-70E740481C1C}">
                <a14:useLocalDpi xmlns:a14="http://schemas.microsoft.com/office/drawing/2010/main" val="0"/>
              </a:ext>
            </a:extLst>
          </a:blip>
          <a:srcRect r="61350"/>
          <a:stretch/>
        </p:blipFill>
        <p:spPr bwMode="auto">
          <a:xfrm>
            <a:off x="818180" y="3810000"/>
            <a:ext cx="2382220" cy="2438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47877004"/>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Blank Slide with Gray Bar">
    <p:spTree>
      <p:nvGrpSpPr>
        <p:cNvPr id="1" name=""/>
        <p:cNvGrpSpPr/>
        <p:nvPr/>
      </p:nvGrpSpPr>
      <p:grpSpPr>
        <a:xfrm>
          <a:off x="0" y="0"/>
          <a:ext cx="0" cy="0"/>
          <a:chOff x="0" y="0"/>
          <a:chExt cx="0" cy="0"/>
        </a:xfrm>
      </p:grpSpPr>
      <p:sp>
        <p:nvSpPr>
          <p:cNvPr id="5" name="Rectangle 4"/>
          <p:cNvSpPr/>
          <p:nvPr userDrawn="1"/>
        </p:nvSpPr>
        <p:spPr>
          <a:xfrm>
            <a:off x="0" y="5999375"/>
            <a:ext cx="9144000" cy="858625"/>
          </a:xfrm>
          <a:prstGeom prst="rect">
            <a:avLst/>
          </a:prstGeom>
          <a:solidFill>
            <a:srgbClr val="CDCD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6" name="Picture 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28600" y="6108904"/>
            <a:ext cx="1616967" cy="639563"/>
          </a:xfrm>
          <a:prstGeom prst="rect">
            <a:avLst/>
          </a:prstGeom>
        </p:spPr>
      </p:pic>
      <p:sp>
        <p:nvSpPr>
          <p:cNvPr id="7" name="Slide Number Placeholder 5"/>
          <p:cNvSpPr>
            <a:spLocks noGrp="1"/>
          </p:cNvSpPr>
          <p:nvPr>
            <p:ph type="sldNum" sz="quarter" idx="12"/>
          </p:nvPr>
        </p:nvSpPr>
        <p:spPr>
          <a:xfrm>
            <a:off x="8229600" y="6356350"/>
            <a:ext cx="457200" cy="365125"/>
          </a:xfrm>
          <a:prstGeom prst="rect">
            <a:avLst/>
          </a:prstGeom>
        </p:spPr>
        <p:txBody>
          <a:bodyPr/>
          <a:lstStyle>
            <a:lvl1pPr algn="r">
              <a:defRPr sz="1400">
                <a:solidFill>
                  <a:srgbClr val="6E7073"/>
                </a:solidFill>
                <a:latin typeface="+mn-lt"/>
                <a:ea typeface="Open Sans" panose="020B0606030504020204" pitchFamily="34" charset="0"/>
                <a:cs typeface="Open Sans" panose="020B0606030504020204" pitchFamily="34" charset="0"/>
              </a:defRPr>
            </a:lvl1pPr>
          </a:lstStyle>
          <a:p>
            <a:fld id="{86D2451E-3285-438B-B188-C22B2A012BF6}" type="slidenum">
              <a:rPr lang="en-US" smtClean="0"/>
              <a:pPr/>
              <a:t>‹#›</a:t>
            </a:fld>
            <a:endParaRPr lang="en-US" dirty="0"/>
          </a:p>
        </p:txBody>
      </p:sp>
    </p:spTree>
    <p:extLst>
      <p:ext uri="{BB962C8B-B14F-4D97-AF65-F5344CB8AC3E}">
        <p14:creationId xmlns:p14="http://schemas.microsoft.com/office/powerpoint/2010/main" val="1432668125"/>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Blank Slide with Heading Bar">
    <p:spTree>
      <p:nvGrpSpPr>
        <p:cNvPr id="1" name=""/>
        <p:cNvGrpSpPr/>
        <p:nvPr/>
      </p:nvGrpSpPr>
      <p:grpSpPr>
        <a:xfrm>
          <a:off x="0" y="0"/>
          <a:ext cx="0" cy="0"/>
          <a:chOff x="0" y="0"/>
          <a:chExt cx="0" cy="0"/>
        </a:xfrm>
      </p:grpSpPr>
      <p:sp>
        <p:nvSpPr>
          <p:cNvPr id="7" name="Slide Number Placeholder 5"/>
          <p:cNvSpPr>
            <a:spLocks noGrp="1"/>
          </p:cNvSpPr>
          <p:nvPr>
            <p:ph type="sldNum" sz="quarter" idx="12"/>
          </p:nvPr>
        </p:nvSpPr>
        <p:spPr>
          <a:xfrm>
            <a:off x="8229600" y="6356350"/>
            <a:ext cx="457200" cy="365125"/>
          </a:xfrm>
          <a:prstGeom prst="rect">
            <a:avLst/>
          </a:prstGeom>
        </p:spPr>
        <p:txBody>
          <a:bodyPr/>
          <a:lstStyle>
            <a:lvl1pPr algn="r">
              <a:defRPr sz="1400">
                <a:solidFill>
                  <a:srgbClr val="6E7073"/>
                </a:solidFill>
                <a:latin typeface="+mn-lt"/>
                <a:ea typeface="Open Sans" panose="020B0606030504020204" pitchFamily="34" charset="0"/>
                <a:cs typeface="Open Sans" panose="020B0606030504020204" pitchFamily="34" charset="0"/>
              </a:defRPr>
            </a:lvl1pPr>
          </a:lstStyle>
          <a:p>
            <a:fld id="{86D2451E-3285-438B-B188-C22B2A012BF6}" type="slidenum">
              <a:rPr lang="en-US" smtClean="0"/>
              <a:pPr/>
              <a:t>‹#›</a:t>
            </a:fld>
            <a:endParaRPr lang="en-US" dirty="0"/>
          </a:p>
        </p:txBody>
      </p:sp>
      <p:sp>
        <p:nvSpPr>
          <p:cNvPr id="8" name="Rectangle 7"/>
          <p:cNvSpPr/>
          <p:nvPr userDrawn="1"/>
        </p:nvSpPr>
        <p:spPr>
          <a:xfrm>
            <a:off x="0" y="228600"/>
            <a:ext cx="9144000" cy="914400"/>
          </a:xfrm>
          <a:prstGeom prst="rect">
            <a:avLst/>
          </a:prstGeom>
          <a:solidFill>
            <a:srgbClr val="1B365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itle 1"/>
          <p:cNvSpPr>
            <a:spLocks noGrp="1"/>
          </p:cNvSpPr>
          <p:nvPr>
            <p:ph type="title" hasCustomPrompt="1"/>
          </p:nvPr>
        </p:nvSpPr>
        <p:spPr>
          <a:xfrm>
            <a:off x="304800" y="228600"/>
            <a:ext cx="8305800" cy="914400"/>
          </a:xfrm>
        </p:spPr>
        <p:txBody>
          <a:bodyPr/>
          <a:lstStyle>
            <a:lvl1pPr>
              <a:defRPr/>
            </a:lvl1pPr>
          </a:lstStyle>
          <a:p>
            <a:r>
              <a:rPr lang="en-US" dirty="0" smtClean="0"/>
              <a:t>Insert Slide Heading</a:t>
            </a:r>
            <a:endParaRPr lang="en-US" dirty="0"/>
          </a:p>
        </p:txBody>
      </p:sp>
    </p:spTree>
    <p:extLst>
      <p:ext uri="{BB962C8B-B14F-4D97-AF65-F5344CB8AC3E}">
        <p14:creationId xmlns:p14="http://schemas.microsoft.com/office/powerpoint/2010/main" val="2009764016"/>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
        <p:nvSpPr>
          <p:cNvPr id="2" name="Slide Number Placeholder 5"/>
          <p:cNvSpPr>
            <a:spLocks noGrp="1"/>
          </p:cNvSpPr>
          <p:nvPr>
            <p:ph type="sldNum" sz="quarter" idx="12"/>
          </p:nvPr>
        </p:nvSpPr>
        <p:spPr>
          <a:xfrm>
            <a:off x="8229600" y="6356350"/>
            <a:ext cx="457200" cy="365125"/>
          </a:xfrm>
          <a:prstGeom prst="rect">
            <a:avLst/>
          </a:prstGeom>
        </p:spPr>
        <p:txBody>
          <a:bodyPr/>
          <a:lstStyle>
            <a:lvl1pPr algn="r">
              <a:defRPr sz="1400">
                <a:solidFill>
                  <a:srgbClr val="6E7073"/>
                </a:solidFill>
                <a:latin typeface="+mn-lt"/>
                <a:ea typeface="Open Sans" panose="020B0606030504020204" pitchFamily="34" charset="0"/>
                <a:cs typeface="Open Sans" panose="020B0606030504020204" pitchFamily="34" charset="0"/>
              </a:defRPr>
            </a:lvl1pPr>
          </a:lstStyle>
          <a:p>
            <a:fld id="{86D2451E-3285-438B-B188-C22B2A012BF6}" type="slidenum">
              <a:rPr lang="en-US" smtClean="0"/>
              <a:pPr/>
              <a:t>‹#›</a:t>
            </a:fld>
            <a:endParaRPr lang="en-US" dirty="0"/>
          </a:p>
        </p:txBody>
      </p:sp>
    </p:spTree>
    <p:extLst>
      <p:ext uri="{BB962C8B-B14F-4D97-AF65-F5344CB8AC3E}">
        <p14:creationId xmlns:p14="http://schemas.microsoft.com/office/powerpoint/2010/main" val="759899376"/>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act Information">
    <p:spTree>
      <p:nvGrpSpPr>
        <p:cNvPr id="1" name=""/>
        <p:cNvGrpSpPr/>
        <p:nvPr/>
      </p:nvGrpSpPr>
      <p:grpSpPr>
        <a:xfrm>
          <a:off x="0" y="0"/>
          <a:ext cx="0" cy="0"/>
          <a:chOff x="0" y="0"/>
          <a:chExt cx="0" cy="0"/>
        </a:xfrm>
      </p:grpSpPr>
      <p:sp>
        <p:nvSpPr>
          <p:cNvPr id="3" name="Content Placeholder 2"/>
          <p:cNvSpPr>
            <a:spLocks noGrp="1"/>
          </p:cNvSpPr>
          <p:nvPr>
            <p:ph idx="1" hasCustomPrompt="1"/>
          </p:nvPr>
        </p:nvSpPr>
        <p:spPr>
          <a:xfrm>
            <a:off x="304800" y="1295400"/>
            <a:ext cx="8382000" cy="4525963"/>
          </a:xfrm>
        </p:spPr>
        <p:txBody>
          <a:bodyPr/>
          <a:lstStyle>
            <a:lvl1pPr>
              <a:defRPr baseline="0">
                <a:solidFill>
                  <a:schemeClr val="accent1"/>
                </a:solidFill>
                <a:latin typeface="Arial" panose="020B0604020202020204" pitchFamily="34" charset="0"/>
                <a:cs typeface="Arial" panose="020B0604020202020204" pitchFamily="34" charset="0"/>
              </a:defRPr>
            </a:lvl1pPr>
            <a:lvl2pPr>
              <a:defRPr baseline="0">
                <a:solidFill>
                  <a:schemeClr val="accent1"/>
                </a:solidFill>
                <a:latin typeface="Arial" panose="020B0604020202020204" pitchFamily="34" charset="0"/>
                <a:cs typeface="Arial" panose="020B0604020202020204" pitchFamily="34" charset="0"/>
              </a:defRPr>
            </a:lvl2pPr>
            <a:lvl3pPr>
              <a:defRPr baseline="0">
                <a:solidFill>
                  <a:schemeClr val="accent1"/>
                </a:solidFill>
                <a:latin typeface="Arial" panose="020B0604020202020204" pitchFamily="34" charset="0"/>
                <a:cs typeface="Arial" panose="020B0604020202020204" pitchFamily="34" charset="0"/>
              </a:defRPr>
            </a:lvl3pPr>
            <a:lvl4pPr>
              <a:defRPr baseline="0">
                <a:solidFill>
                  <a:schemeClr val="accent1"/>
                </a:solidFill>
                <a:latin typeface="Arial" panose="020B0604020202020204" pitchFamily="34" charset="0"/>
                <a:cs typeface="Arial" panose="020B0604020202020204" pitchFamily="34" charset="0"/>
              </a:defRPr>
            </a:lvl4pPr>
            <a:lvl5pPr>
              <a:defRPr baseline="0">
                <a:solidFill>
                  <a:schemeClr val="accent1"/>
                </a:solidFill>
                <a:latin typeface="Arial" panose="020B0604020202020204" pitchFamily="34" charset="0"/>
                <a:cs typeface="Arial" panose="020B0604020202020204" pitchFamily="34" charset="0"/>
              </a:defRPr>
            </a:lvl5pPr>
          </a:lstStyle>
          <a:p>
            <a:pPr lvl="0"/>
            <a:r>
              <a:rPr lang="en-US" dirty="0" smtClean="0"/>
              <a:t>Presenter Name, Job Title, Team/Office/Division Name</a:t>
            </a:r>
          </a:p>
          <a:p>
            <a:pPr lvl="1"/>
            <a:r>
              <a:rPr lang="en-US" dirty="0" smtClean="0"/>
              <a:t>Email Address</a:t>
            </a:r>
          </a:p>
          <a:p>
            <a:pPr lvl="1"/>
            <a:r>
              <a:rPr lang="en-US" dirty="0" smtClean="0"/>
              <a:t>Phone Number</a:t>
            </a:r>
          </a:p>
          <a:p>
            <a:pPr lvl="0"/>
            <a:endParaRPr lang="en-US" dirty="0"/>
          </a:p>
        </p:txBody>
      </p:sp>
      <p:sp>
        <p:nvSpPr>
          <p:cNvPr id="7" name="Rectangle 6"/>
          <p:cNvSpPr/>
          <p:nvPr userDrawn="1"/>
        </p:nvSpPr>
        <p:spPr>
          <a:xfrm>
            <a:off x="0" y="228600"/>
            <a:ext cx="9144000" cy="914400"/>
          </a:xfrm>
          <a:prstGeom prst="rect">
            <a:avLst/>
          </a:prstGeom>
          <a:solidFill>
            <a:srgbClr val="1B365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userDrawn="1"/>
        </p:nvSpPr>
        <p:spPr>
          <a:xfrm>
            <a:off x="0" y="5999375"/>
            <a:ext cx="9144000" cy="858625"/>
          </a:xfrm>
          <a:prstGeom prst="rect">
            <a:avLst/>
          </a:prstGeom>
          <a:solidFill>
            <a:srgbClr val="CDCD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28600" y="6108904"/>
            <a:ext cx="1616967" cy="639563"/>
          </a:xfrm>
          <a:prstGeom prst="rect">
            <a:avLst/>
          </a:prstGeom>
        </p:spPr>
      </p:pic>
      <p:sp>
        <p:nvSpPr>
          <p:cNvPr id="6" name="Slide Number Placeholder 5"/>
          <p:cNvSpPr>
            <a:spLocks noGrp="1"/>
          </p:cNvSpPr>
          <p:nvPr>
            <p:ph type="sldNum" sz="quarter" idx="12"/>
          </p:nvPr>
        </p:nvSpPr>
        <p:spPr>
          <a:xfrm>
            <a:off x="8229600" y="6356350"/>
            <a:ext cx="457200" cy="365125"/>
          </a:xfrm>
          <a:prstGeom prst="rect">
            <a:avLst/>
          </a:prstGeom>
        </p:spPr>
        <p:txBody>
          <a:bodyPr/>
          <a:lstStyle>
            <a:lvl1pPr algn="r">
              <a:defRPr sz="1400">
                <a:solidFill>
                  <a:srgbClr val="6E7073"/>
                </a:solidFill>
                <a:latin typeface="+mn-lt"/>
                <a:ea typeface="Open Sans" panose="020B0606030504020204" pitchFamily="34" charset="0"/>
                <a:cs typeface="Open Sans" panose="020B0606030504020204" pitchFamily="34" charset="0"/>
              </a:defRPr>
            </a:lvl1pPr>
          </a:lstStyle>
          <a:p>
            <a:fld id="{86D2451E-3285-438B-B188-C22B2A012BF6}" type="slidenum">
              <a:rPr lang="en-US" smtClean="0"/>
              <a:pPr/>
              <a:t>‹#›</a:t>
            </a:fld>
            <a:endParaRPr lang="en-US" dirty="0"/>
          </a:p>
        </p:txBody>
      </p:sp>
      <p:sp>
        <p:nvSpPr>
          <p:cNvPr id="4" name="TextBox 3"/>
          <p:cNvSpPr txBox="1"/>
          <p:nvPr userDrawn="1"/>
        </p:nvSpPr>
        <p:spPr>
          <a:xfrm>
            <a:off x="304800" y="405825"/>
            <a:ext cx="8382000" cy="584775"/>
          </a:xfrm>
          <a:prstGeom prst="rect">
            <a:avLst/>
          </a:prstGeom>
          <a:noFill/>
        </p:spPr>
        <p:txBody>
          <a:bodyPr wrap="square" rtlCol="0">
            <a:spAutoFit/>
          </a:bodyPr>
          <a:lstStyle/>
          <a:p>
            <a:r>
              <a:rPr lang="en-US" sz="3200" b="1" dirty="0" smtClean="0">
                <a:solidFill>
                  <a:schemeClr val="bg1"/>
                </a:solidFill>
                <a:latin typeface="+mj-lt"/>
              </a:rPr>
              <a:t>Contact Information</a:t>
            </a:r>
            <a:endParaRPr lang="en-US" sz="3200" b="1" dirty="0">
              <a:solidFill>
                <a:schemeClr val="bg1"/>
              </a:solidFill>
              <a:latin typeface="+mj-lt"/>
            </a:endParaRPr>
          </a:p>
        </p:txBody>
      </p:sp>
    </p:spTree>
    <p:extLst>
      <p:ext uri="{BB962C8B-B14F-4D97-AF65-F5344CB8AC3E}">
        <p14:creationId xmlns:p14="http://schemas.microsoft.com/office/powerpoint/2010/main" val="2455753292"/>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losing Slide">
    <p:spTree>
      <p:nvGrpSpPr>
        <p:cNvPr id="1" name=""/>
        <p:cNvGrpSpPr/>
        <p:nvPr/>
      </p:nvGrpSpPr>
      <p:grpSpPr>
        <a:xfrm>
          <a:off x="0" y="0"/>
          <a:ext cx="0" cy="0"/>
          <a:chOff x="0" y="0"/>
          <a:chExt cx="0" cy="0"/>
        </a:xfrm>
      </p:grpSpPr>
      <p:sp>
        <p:nvSpPr>
          <p:cNvPr id="6" name="Rectangle 5"/>
          <p:cNvSpPr/>
          <p:nvPr userDrawn="1"/>
        </p:nvSpPr>
        <p:spPr>
          <a:xfrm>
            <a:off x="-2406" y="3429000"/>
            <a:ext cx="9146406" cy="2743200"/>
          </a:xfrm>
          <a:prstGeom prst="rect">
            <a:avLst/>
          </a:prstGeom>
          <a:solidFill>
            <a:srgbClr val="1B365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Title 1"/>
          <p:cNvSpPr txBox="1">
            <a:spLocks/>
          </p:cNvSpPr>
          <p:nvPr userDrawn="1"/>
        </p:nvSpPr>
        <p:spPr>
          <a:xfrm>
            <a:off x="608397" y="3898900"/>
            <a:ext cx="7924800" cy="1803399"/>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2600" b="1" i="1" dirty="0" smtClean="0">
                <a:solidFill>
                  <a:schemeClr val="bg1"/>
                </a:solidFill>
                <a:effectLst>
                  <a:outerShdw blurRad="38100" dist="38100" dir="2700000" algn="tl">
                    <a:srgbClr val="000000">
                      <a:alpha val="43137"/>
                    </a:srgbClr>
                  </a:outerShdw>
                </a:effectLst>
                <a:latin typeface="Georgia" panose="02040502050405020303" pitchFamily="18" charset="0"/>
                <a:cs typeface="PermianSlabSerifTypeface"/>
              </a:rPr>
              <a:t>Districts and schools in Tennessee will exemplify excellence and equity such that all students are equipped with the knowledge and skills to successfully embark on their chosen path in life.</a:t>
            </a:r>
            <a:endParaRPr lang="en-US" sz="2600" b="1" i="1" dirty="0">
              <a:solidFill>
                <a:schemeClr val="bg1"/>
              </a:solidFill>
              <a:effectLst>
                <a:outerShdw blurRad="38100" dist="38100" dir="2700000" algn="tl">
                  <a:srgbClr val="000000">
                    <a:alpha val="43137"/>
                  </a:srgbClr>
                </a:outerShdw>
              </a:effectLst>
              <a:latin typeface="Georgia" panose="02040502050405020303" pitchFamily="18" charset="0"/>
              <a:cs typeface="PermianSlabSerifTypeface"/>
            </a:endParaRPr>
          </a:p>
        </p:txBody>
      </p:sp>
      <p:sp>
        <p:nvSpPr>
          <p:cNvPr id="13" name="Text Placeholder 2"/>
          <p:cNvSpPr txBox="1">
            <a:spLocks/>
          </p:cNvSpPr>
          <p:nvPr userDrawn="1"/>
        </p:nvSpPr>
        <p:spPr>
          <a:xfrm>
            <a:off x="0" y="6172200"/>
            <a:ext cx="9144000" cy="482601"/>
          </a:xfrm>
          <a:prstGeom prst="rect">
            <a:avLst/>
          </a:prstGeom>
        </p:spPr>
        <p:txBody>
          <a:bodyPr vert="horz" lIns="91440" tIns="45720" rIns="91440" bIns="45720" rtlCol="0" anchor="ctr">
            <a:noAutofit/>
          </a:bodyP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2400" b="1" dirty="0" smtClean="0">
                <a:solidFill>
                  <a:srgbClr val="1B365D"/>
                </a:solidFill>
                <a:latin typeface="Arial" panose="020B0604020202020204" pitchFamily="34" charset="0"/>
                <a:cs typeface="Arial" panose="020B0604020202020204" pitchFamily="34" charset="0"/>
              </a:rPr>
              <a:t>Excellence | Optimism | Judgment | Courage | Teamwork</a:t>
            </a:r>
            <a:endParaRPr lang="en-US" sz="2400" b="1" dirty="0">
              <a:solidFill>
                <a:srgbClr val="1B365D"/>
              </a:solidFill>
              <a:latin typeface="Arial" panose="020B0604020202020204" pitchFamily="34" charset="0"/>
              <a:cs typeface="Arial" panose="020B0604020202020204" pitchFamily="34" charset="0"/>
            </a:endParaRPr>
          </a:p>
        </p:txBody>
      </p:sp>
      <p:pic>
        <p:nvPicPr>
          <p:cNvPr id="14" name="Picture 2" descr="C:\Users\CA19029\Documents\Brand and Style Rollout\Updated dept logo\TN Dept of Education ColorPMS -«.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981200" y="998059"/>
            <a:ext cx="5181600" cy="204994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51889547"/>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381000" y="1341437"/>
            <a:ext cx="83058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 name="Title Placeholder 1"/>
          <p:cNvSpPr>
            <a:spLocks noGrp="1"/>
          </p:cNvSpPr>
          <p:nvPr>
            <p:ph type="title"/>
          </p:nvPr>
        </p:nvSpPr>
        <p:spPr>
          <a:xfrm>
            <a:off x="381000" y="228600"/>
            <a:ext cx="8305800" cy="9144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Tree>
    <p:extLst>
      <p:ext uri="{BB962C8B-B14F-4D97-AF65-F5344CB8AC3E}">
        <p14:creationId xmlns:p14="http://schemas.microsoft.com/office/powerpoint/2010/main" val="390542679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2" r:id="rId3"/>
    <p:sldLayoutId id="2147483659" r:id="rId4"/>
    <p:sldLayoutId id="2147483655" r:id="rId5"/>
    <p:sldLayoutId id="2147483658" r:id="rId6"/>
    <p:sldLayoutId id="2147483662" r:id="rId7"/>
    <p:sldLayoutId id="2147483663" r:id="rId8"/>
    <p:sldLayoutId id="2147483660" r:id="rId9"/>
  </p:sldLayoutIdLst>
  <p:timing>
    <p:tnLst>
      <p:par>
        <p:cTn id="1" dur="indefinite" restart="never" nodeType="tmRoot"/>
      </p:par>
    </p:tnLst>
  </p:timing>
  <p:hf hdr="0" ftr="0" dt="0"/>
  <p:txStyles>
    <p:titleStyle>
      <a:lvl1pPr algn="l" defTabSz="914400" rtl="0" eaLnBrk="1" latinLnBrk="0" hangingPunct="1">
        <a:spcBef>
          <a:spcPct val="0"/>
        </a:spcBef>
        <a:buNone/>
        <a:defRPr sz="3200" b="1" kern="1200">
          <a:solidFill>
            <a:schemeClr val="bg1"/>
          </a:solidFill>
          <a:latin typeface="Georgia" panose="02040502050405020303" pitchFamily="18" charset="0"/>
          <a:ea typeface="+mj-ea"/>
          <a:cs typeface="+mj-cs"/>
        </a:defRPr>
      </a:lvl1pPr>
    </p:titleStyle>
    <p:bodyStyle>
      <a:lvl1pPr marL="342900" indent="-342900" algn="l" defTabSz="914400" rtl="0" eaLnBrk="1" latinLnBrk="0" hangingPunct="1">
        <a:spcBef>
          <a:spcPct val="20000"/>
        </a:spcBef>
        <a:buClr>
          <a:srgbClr val="EE3524"/>
        </a:buClr>
        <a:buFont typeface="Wingdings" panose="05000000000000000000" pitchFamily="2" charset="2"/>
        <a:buChar char="§"/>
        <a:defRPr sz="2400" kern="1200">
          <a:solidFill>
            <a:schemeClr val="accent1"/>
          </a:solidFill>
          <a:latin typeface="Arial" panose="020B0604020202020204" pitchFamily="34" charset="0"/>
          <a:ea typeface="Open Sans" panose="020B0606030504020204" pitchFamily="34" charset="0"/>
          <a:cs typeface="Arial" panose="020B0604020202020204" pitchFamily="34" charset="0"/>
        </a:defRPr>
      </a:lvl1pPr>
      <a:lvl2pPr marL="742950" indent="-285750" algn="l" defTabSz="914400" rtl="0" eaLnBrk="1" latinLnBrk="0" hangingPunct="1">
        <a:spcBef>
          <a:spcPct val="20000"/>
        </a:spcBef>
        <a:buClr>
          <a:srgbClr val="EE3524"/>
        </a:buClr>
        <a:buFont typeface="Arial" panose="020B0604020202020204" pitchFamily="34" charset="0"/>
        <a:buChar char="–"/>
        <a:defRPr sz="2200" kern="1200">
          <a:solidFill>
            <a:schemeClr val="accent1"/>
          </a:solidFill>
          <a:latin typeface="Arial" panose="020B0604020202020204" pitchFamily="34" charset="0"/>
          <a:ea typeface="Open Sans" panose="020B0606030504020204" pitchFamily="34" charset="0"/>
          <a:cs typeface="Arial" panose="020B0604020202020204" pitchFamily="34" charset="0"/>
        </a:defRPr>
      </a:lvl2pPr>
      <a:lvl3pPr marL="1143000" indent="-228600" algn="l" defTabSz="914400" rtl="0" eaLnBrk="1" latinLnBrk="0" hangingPunct="1">
        <a:spcBef>
          <a:spcPct val="20000"/>
        </a:spcBef>
        <a:buClr>
          <a:srgbClr val="EE3524"/>
        </a:buClr>
        <a:buFont typeface="Arial" panose="020B0604020202020204" pitchFamily="34" charset="0"/>
        <a:buChar char="•"/>
        <a:defRPr sz="2000" kern="1200">
          <a:solidFill>
            <a:schemeClr val="accent1"/>
          </a:solidFill>
          <a:latin typeface="Arial" panose="020B0604020202020204" pitchFamily="34" charset="0"/>
          <a:ea typeface="Open Sans" panose="020B0606030504020204" pitchFamily="34" charset="0"/>
          <a:cs typeface="Arial" panose="020B0604020202020204" pitchFamily="34" charset="0"/>
        </a:defRPr>
      </a:lvl3pPr>
      <a:lvl4pPr marL="1600200" indent="-228600" algn="l" defTabSz="914400" rtl="0" eaLnBrk="1" latinLnBrk="0" hangingPunct="1">
        <a:spcBef>
          <a:spcPct val="20000"/>
        </a:spcBef>
        <a:buClr>
          <a:srgbClr val="EE3524"/>
        </a:buClr>
        <a:buFont typeface="Courier New" panose="02070309020205020404" pitchFamily="49" charset="0"/>
        <a:buChar char="o"/>
        <a:defRPr sz="1800" kern="1200">
          <a:solidFill>
            <a:schemeClr val="accent1"/>
          </a:solidFill>
          <a:latin typeface="Arial" panose="020B0604020202020204" pitchFamily="34" charset="0"/>
          <a:ea typeface="Open Sans" panose="020B0606030504020204" pitchFamily="34" charset="0"/>
          <a:cs typeface="Arial" panose="020B0604020202020204" pitchFamily="34" charset="0"/>
        </a:defRPr>
      </a:lvl4pPr>
      <a:lvl5pPr marL="2057400" indent="-228600" algn="l" defTabSz="914400" rtl="0" eaLnBrk="1" latinLnBrk="0" hangingPunct="1">
        <a:spcBef>
          <a:spcPct val="20000"/>
        </a:spcBef>
        <a:buClr>
          <a:srgbClr val="EE3524"/>
        </a:buClr>
        <a:buFont typeface="Arial" panose="020B0604020202020204" pitchFamily="34" charset="0"/>
        <a:buChar char="»"/>
        <a:defRPr sz="1600" kern="1200">
          <a:solidFill>
            <a:schemeClr val="accent1"/>
          </a:solidFill>
          <a:latin typeface="Arial" panose="020B0604020202020204" pitchFamily="34" charset="0"/>
          <a:ea typeface="Open Sans" panose="020B0606030504020204" pitchFamily="34" charset="0"/>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8.xml.rels><?xml version="1.0" encoding="UTF-8" standalone="yes"?>
<Relationships xmlns="http://schemas.openxmlformats.org/package/2006/relationships"><Relationship Id="rId3" Type="http://schemas.openxmlformats.org/officeDocument/2006/relationships/hyperlink" Target="https://www.tn.gov/education/finance-and-monitoring/finance-guidance-reference-materials.html" TargetMode="External"/><Relationship Id="rId2" Type="http://schemas.openxmlformats.org/officeDocument/2006/relationships/notesSlide" Target="../notesSlides/notesSlide22.xml"/><Relationship Id="rId1" Type="http://schemas.openxmlformats.org/officeDocument/2006/relationships/slideLayout" Target="../slideLayouts/slideLayout2.xml"/><Relationship Id="rId4" Type="http://schemas.openxmlformats.org/officeDocument/2006/relationships/hyperlink" Target="https://youtu.be/MDGJEVnfp-o" TargetMode="External"/></Relationships>
</file>

<file path=ppt/slides/_rels/slide39.xml.rels><?xml version="1.0" encoding="UTF-8" standalone="yes"?>
<Relationships xmlns="http://schemas.openxmlformats.org/package/2006/relationships"><Relationship Id="rId3" Type="http://schemas.openxmlformats.org/officeDocument/2006/relationships/hyperlink" Target="mailto:Trish.Kelly@tn.gov" TargetMode="External"/><Relationship Id="rId2" Type="http://schemas.openxmlformats.org/officeDocument/2006/relationships/notesSlide" Target="../notesSlides/notesSlide23.xml"/><Relationship Id="rId1" Type="http://schemas.openxmlformats.org/officeDocument/2006/relationships/slideLayout" Target="../slideLayouts/slideLayout2.xml"/><Relationship Id="rId4" Type="http://schemas.openxmlformats.org/officeDocument/2006/relationships/hyperlink" Target="mailto:DT.Support@tn.gov"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3810000"/>
            <a:ext cx="7848600" cy="1752600"/>
          </a:xfrm>
        </p:spPr>
        <p:txBody>
          <a:bodyPr/>
          <a:lstStyle/>
          <a:p>
            <a:r>
              <a:rPr lang="en-US" sz="3600" dirty="0" smtClean="0"/>
              <a:t>Homeless Data</a:t>
            </a:r>
            <a:r>
              <a:rPr lang="en-US" sz="2400" dirty="0" smtClean="0"/>
              <a:t/>
            </a:r>
            <a:br>
              <a:rPr lang="en-US" sz="2400" dirty="0" smtClean="0"/>
            </a:br>
            <a:r>
              <a:rPr lang="en-US" sz="2000" dirty="0" smtClean="0"/>
              <a:t>Tennessee Data and Attendance Supervisors Conference</a:t>
            </a:r>
            <a:endParaRPr lang="en-US" sz="2000" dirty="0"/>
          </a:p>
        </p:txBody>
      </p:sp>
      <p:sp>
        <p:nvSpPr>
          <p:cNvPr id="4" name="Subtitle 2"/>
          <p:cNvSpPr>
            <a:spLocks noGrp="1"/>
          </p:cNvSpPr>
          <p:nvPr>
            <p:ph type="subTitle" idx="1"/>
          </p:nvPr>
        </p:nvSpPr>
        <p:spPr>
          <a:xfrm>
            <a:off x="381001" y="6248400"/>
            <a:ext cx="8305800" cy="381000"/>
          </a:xfrm>
        </p:spPr>
        <p:txBody>
          <a:bodyPr>
            <a:noAutofit/>
          </a:bodyPr>
          <a:lstStyle/>
          <a:p>
            <a:r>
              <a:rPr lang="en-US" dirty="0" smtClean="0">
                <a:solidFill>
                  <a:schemeClr val="bg1">
                    <a:lumMod val="50000"/>
                  </a:schemeClr>
                </a:solidFill>
                <a:sym typeface="Symbol" panose="05050102010706020507" pitchFamily="18" charset="2"/>
              </a:rPr>
              <a:t>Trish Kelly | Data Coordinator | Federal Programs and Oversight (FPO) | Sept. 27, 2019</a:t>
            </a:r>
          </a:p>
        </p:txBody>
      </p:sp>
    </p:spTree>
    <p:extLst>
      <p:ext uri="{BB962C8B-B14F-4D97-AF65-F5344CB8AC3E}">
        <p14:creationId xmlns:p14="http://schemas.microsoft.com/office/powerpoint/2010/main" val="350874102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lvl="0"/>
            <a:r>
              <a:rPr lang="en-US" dirty="0"/>
              <a:t>“Yes” for students who </a:t>
            </a:r>
            <a:r>
              <a:rPr lang="en-US" dirty="0" smtClean="0"/>
              <a:t>are:</a:t>
            </a:r>
          </a:p>
          <a:p>
            <a:pPr lvl="1"/>
            <a:r>
              <a:rPr lang="en-US" dirty="0" smtClean="0"/>
              <a:t>homeless </a:t>
            </a:r>
            <a:r>
              <a:rPr lang="en-US" b="1" dirty="0"/>
              <a:t>AND</a:t>
            </a:r>
            <a:r>
              <a:rPr lang="en-US" dirty="0"/>
              <a:t> </a:t>
            </a:r>
            <a:endParaRPr lang="en-US" dirty="0" smtClean="0"/>
          </a:p>
          <a:p>
            <a:pPr lvl="1"/>
            <a:r>
              <a:rPr lang="en-US" dirty="0" smtClean="0"/>
              <a:t>not </a:t>
            </a:r>
            <a:r>
              <a:rPr lang="en-US" dirty="0"/>
              <a:t>living with a parent or </a:t>
            </a:r>
            <a:r>
              <a:rPr lang="en-US" dirty="0" smtClean="0"/>
              <a:t>guardian</a:t>
            </a:r>
          </a:p>
          <a:p>
            <a:r>
              <a:rPr lang="en-US" dirty="0" smtClean="0"/>
              <a:t>Otherwise</a:t>
            </a:r>
            <a:r>
              <a:rPr lang="en-US" dirty="0"/>
              <a:t>, “No” or “Null” </a:t>
            </a:r>
          </a:p>
        </p:txBody>
      </p:sp>
      <p:sp>
        <p:nvSpPr>
          <p:cNvPr id="3" name="Title 2"/>
          <p:cNvSpPr>
            <a:spLocks noGrp="1"/>
          </p:cNvSpPr>
          <p:nvPr>
            <p:ph type="title"/>
          </p:nvPr>
        </p:nvSpPr>
        <p:spPr/>
        <p:txBody>
          <a:bodyPr/>
          <a:lstStyle/>
          <a:p>
            <a:r>
              <a:rPr lang="en-US" dirty="0" smtClean="0"/>
              <a:t>Homeless Unaccompanied Youth</a:t>
            </a:r>
            <a:endParaRPr lang="en-US" dirty="0"/>
          </a:p>
        </p:txBody>
      </p:sp>
      <p:sp>
        <p:nvSpPr>
          <p:cNvPr id="4" name="Slide Number Placeholder 3"/>
          <p:cNvSpPr>
            <a:spLocks noGrp="1"/>
          </p:cNvSpPr>
          <p:nvPr>
            <p:ph type="sldNum" sz="quarter" idx="12"/>
          </p:nvPr>
        </p:nvSpPr>
        <p:spPr/>
        <p:txBody>
          <a:bodyPr/>
          <a:lstStyle/>
          <a:p>
            <a:fld id="{86D2451E-3285-438B-B188-C22B2A012BF6}" type="slidenum">
              <a:rPr lang="en-US" smtClean="0"/>
              <a:pPr/>
              <a:t>10</a:t>
            </a:fld>
            <a:endParaRPr lang="en-US" dirty="0"/>
          </a:p>
        </p:txBody>
      </p:sp>
    </p:spTree>
    <p:extLst>
      <p:ext uri="{BB962C8B-B14F-4D97-AF65-F5344CB8AC3E}">
        <p14:creationId xmlns:p14="http://schemas.microsoft.com/office/powerpoint/2010/main" val="358789170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Homeless Status Applies for the School Year</a:t>
            </a:r>
            <a:endParaRPr lang="en-US" dirty="0"/>
          </a:p>
        </p:txBody>
      </p:sp>
    </p:spTree>
    <p:extLst>
      <p:ext uri="{BB962C8B-B14F-4D97-AF65-F5344CB8AC3E}">
        <p14:creationId xmlns:p14="http://schemas.microsoft.com/office/powerpoint/2010/main" val="250008935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lvl="0"/>
            <a:r>
              <a:rPr lang="en-US" dirty="0"/>
              <a:t>Once a student is identified as homeless:</a:t>
            </a:r>
          </a:p>
          <a:p>
            <a:pPr lvl="1"/>
            <a:r>
              <a:rPr lang="en-US" sz="2400" dirty="0"/>
              <a:t>the student is eligible for services for the </a:t>
            </a:r>
            <a:r>
              <a:rPr lang="en-US" sz="2400" i="1" dirty="0"/>
              <a:t>remainder of the school year, </a:t>
            </a:r>
            <a:r>
              <a:rPr lang="en-US" sz="2400" dirty="0"/>
              <a:t>and</a:t>
            </a:r>
          </a:p>
          <a:p>
            <a:pPr lvl="1"/>
            <a:r>
              <a:rPr lang="en-US" sz="2400" dirty="0"/>
              <a:t>the </a:t>
            </a:r>
            <a:r>
              <a:rPr lang="en-US" sz="2400" dirty="0" smtClean="0"/>
              <a:t>homeless </a:t>
            </a:r>
            <a:r>
              <a:rPr lang="en-US" sz="2400" dirty="0"/>
              <a:t>(H) student </a:t>
            </a:r>
            <a:r>
              <a:rPr lang="en-US" sz="2400" dirty="0" smtClean="0"/>
              <a:t>classification </a:t>
            </a:r>
            <a:r>
              <a:rPr lang="en-US" sz="2400" dirty="0"/>
              <a:t>is </a:t>
            </a:r>
            <a:r>
              <a:rPr lang="en-US" sz="2400" dirty="0" smtClean="0"/>
              <a:t>“Y” </a:t>
            </a:r>
            <a:r>
              <a:rPr lang="en-US" sz="2400" dirty="0" smtClean="0"/>
              <a:t>in </a:t>
            </a:r>
            <a:r>
              <a:rPr lang="en-US" sz="2400" dirty="0"/>
              <a:t>current and </a:t>
            </a:r>
            <a:r>
              <a:rPr lang="en-US" sz="2400" dirty="0" smtClean="0"/>
              <a:t>future </a:t>
            </a:r>
            <a:r>
              <a:rPr lang="en-US" sz="2400" dirty="0"/>
              <a:t>enrollments </a:t>
            </a:r>
            <a:r>
              <a:rPr lang="en-US" sz="2400" i="1" dirty="0"/>
              <a:t>during the school year. </a:t>
            </a:r>
            <a:endParaRPr lang="en-US" sz="2400" dirty="0"/>
          </a:p>
          <a:p>
            <a:pPr lvl="0"/>
            <a:r>
              <a:rPr lang="en-US" dirty="0" smtClean="0"/>
              <a:t>Enter a primary </a:t>
            </a:r>
            <a:r>
              <a:rPr lang="en-US" dirty="0"/>
              <a:t>nighttime residence code (01-04) for each </a:t>
            </a:r>
            <a:r>
              <a:rPr lang="en-US" dirty="0" smtClean="0"/>
              <a:t>of these enrollments. </a:t>
            </a:r>
            <a:endParaRPr lang="en-US" dirty="0" smtClean="0"/>
          </a:p>
          <a:p>
            <a:pPr lvl="1"/>
            <a:r>
              <a:rPr lang="en-US" dirty="0" smtClean="0"/>
              <a:t>Use </a:t>
            </a:r>
            <a:r>
              <a:rPr lang="en-US" dirty="0"/>
              <a:t>the code from the initial homeless identification if the student obtains permanent housing. </a:t>
            </a:r>
          </a:p>
        </p:txBody>
      </p:sp>
      <p:sp>
        <p:nvSpPr>
          <p:cNvPr id="3" name="Title 2"/>
          <p:cNvSpPr>
            <a:spLocks noGrp="1"/>
          </p:cNvSpPr>
          <p:nvPr>
            <p:ph type="title"/>
          </p:nvPr>
        </p:nvSpPr>
        <p:spPr/>
        <p:txBody>
          <a:bodyPr>
            <a:normAutofit fontScale="90000"/>
          </a:bodyPr>
          <a:lstStyle/>
          <a:p>
            <a:r>
              <a:rPr lang="en-US" dirty="0"/>
              <a:t>Homeless Status Applies for </a:t>
            </a:r>
            <a:r>
              <a:rPr lang="en-US" dirty="0" smtClean="0"/>
              <a:t>the School </a:t>
            </a:r>
            <a:r>
              <a:rPr lang="en-US" dirty="0"/>
              <a:t>Year</a:t>
            </a:r>
          </a:p>
        </p:txBody>
      </p:sp>
      <p:sp>
        <p:nvSpPr>
          <p:cNvPr id="4" name="Slide Number Placeholder 3"/>
          <p:cNvSpPr>
            <a:spLocks noGrp="1"/>
          </p:cNvSpPr>
          <p:nvPr>
            <p:ph type="sldNum" sz="quarter" idx="12"/>
          </p:nvPr>
        </p:nvSpPr>
        <p:spPr/>
        <p:txBody>
          <a:bodyPr/>
          <a:lstStyle/>
          <a:p>
            <a:fld id="{86D2451E-3285-438B-B188-C22B2A012BF6}" type="slidenum">
              <a:rPr lang="en-US" smtClean="0"/>
              <a:pPr/>
              <a:t>12</a:t>
            </a:fld>
            <a:endParaRPr lang="en-US" dirty="0"/>
          </a:p>
        </p:txBody>
      </p:sp>
    </p:spTree>
    <p:extLst>
      <p:ext uri="{BB962C8B-B14F-4D97-AF65-F5344CB8AC3E}">
        <p14:creationId xmlns:p14="http://schemas.microsoft.com/office/powerpoint/2010/main" val="270801210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a:t>When homeless students transfer during the school </a:t>
            </a:r>
            <a:r>
              <a:rPr lang="en-US" dirty="0" smtClean="0"/>
              <a:t>year, receiving schools/districts:</a:t>
            </a:r>
          </a:p>
          <a:p>
            <a:pPr lvl="1"/>
            <a:r>
              <a:rPr lang="en-US" sz="2400" dirty="0"/>
              <a:t>U</a:t>
            </a:r>
            <a:r>
              <a:rPr lang="en-US" sz="2400" dirty="0" smtClean="0"/>
              <a:t>se </a:t>
            </a:r>
            <a:r>
              <a:rPr lang="en-US" sz="2400" dirty="0"/>
              <a:t>the homeless earlier this year flag (discussed below) and records provided by sending districts </a:t>
            </a:r>
            <a:r>
              <a:rPr lang="en-US" sz="2400" dirty="0" smtClean="0"/>
              <a:t>to identify </a:t>
            </a:r>
            <a:r>
              <a:rPr lang="en-US" sz="2400" dirty="0"/>
              <a:t>homeless </a:t>
            </a:r>
            <a:r>
              <a:rPr lang="en-US" sz="2400" dirty="0" smtClean="0"/>
              <a:t>students.</a:t>
            </a:r>
          </a:p>
          <a:p>
            <a:pPr lvl="1"/>
            <a:r>
              <a:rPr lang="en-US" sz="2400" dirty="0" smtClean="0"/>
              <a:t>Enter the </a:t>
            </a:r>
            <a:r>
              <a:rPr lang="en-US" sz="2400" dirty="0"/>
              <a:t>enrollment begin date as the begin date for the homeless fields</a:t>
            </a:r>
            <a:r>
              <a:rPr lang="en-US" sz="2400" dirty="0" smtClean="0"/>
              <a:t>.</a:t>
            </a:r>
          </a:p>
        </p:txBody>
      </p:sp>
      <p:sp>
        <p:nvSpPr>
          <p:cNvPr id="3" name="Title 2"/>
          <p:cNvSpPr>
            <a:spLocks noGrp="1"/>
          </p:cNvSpPr>
          <p:nvPr>
            <p:ph type="title"/>
          </p:nvPr>
        </p:nvSpPr>
        <p:spPr/>
        <p:txBody>
          <a:bodyPr>
            <a:normAutofit fontScale="90000"/>
          </a:bodyPr>
          <a:lstStyle/>
          <a:p>
            <a:r>
              <a:rPr lang="en-US" dirty="0"/>
              <a:t>Homeless Status Applies for the School Year</a:t>
            </a:r>
          </a:p>
        </p:txBody>
      </p:sp>
      <p:sp>
        <p:nvSpPr>
          <p:cNvPr id="4" name="Slide Number Placeholder 3"/>
          <p:cNvSpPr>
            <a:spLocks noGrp="1"/>
          </p:cNvSpPr>
          <p:nvPr>
            <p:ph type="sldNum" sz="quarter" idx="12"/>
          </p:nvPr>
        </p:nvSpPr>
        <p:spPr/>
        <p:txBody>
          <a:bodyPr/>
          <a:lstStyle/>
          <a:p>
            <a:fld id="{86D2451E-3285-438B-B188-C22B2A012BF6}" type="slidenum">
              <a:rPr lang="en-US" smtClean="0"/>
              <a:pPr/>
              <a:t>13</a:t>
            </a:fld>
            <a:endParaRPr lang="en-US" dirty="0"/>
          </a:p>
        </p:txBody>
      </p:sp>
    </p:spTree>
    <p:extLst>
      <p:ext uri="{BB962C8B-B14F-4D97-AF65-F5344CB8AC3E}">
        <p14:creationId xmlns:p14="http://schemas.microsoft.com/office/powerpoint/2010/main" val="356440234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lvl="0"/>
            <a:r>
              <a:rPr lang="en-US" dirty="0" smtClean="0"/>
              <a:t>The </a:t>
            </a:r>
            <a:r>
              <a:rPr lang="en-US" dirty="0"/>
              <a:t>homeless (H) student classification identifies students as homeless for accountability, funding, reporting, and other purposes; do </a:t>
            </a:r>
            <a:r>
              <a:rPr lang="en-US" b="1" dirty="0"/>
              <a:t>not</a:t>
            </a:r>
            <a:r>
              <a:rPr lang="en-US" dirty="0"/>
              <a:t> remove the homeless (H) student classification at the end of an enrollment or school year.</a:t>
            </a:r>
            <a:endParaRPr lang="en-US" sz="2800" dirty="0"/>
          </a:p>
          <a:p>
            <a:pPr lvl="0"/>
            <a:r>
              <a:rPr lang="en-US" dirty="0" smtClean="0"/>
              <a:t>Homeless status applies for the school year. Do </a:t>
            </a:r>
            <a:r>
              <a:rPr lang="en-US" b="1" dirty="0"/>
              <a:t>not </a:t>
            </a:r>
            <a:r>
              <a:rPr lang="en-US" dirty="0"/>
              <a:t>rollover the </a:t>
            </a:r>
            <a:r>
              <a:rPr lang="en-US" dirty="0" smtClean="0"/>
              <a:t>homeless (H) student </a:t>
            </a:r>
            <a:r>
              <a:rPr lang="en-US" dirty="0" smtClean="0"/>
              <a:t>classification, homeless residence code, and other homeless fields to </a:t>
            </a:r>
            <a:r>
              <a:rPr lang="en-US" dirty="0"/>
              <a:t>the next school year. </a:t>
            </a:r>
            <a:endParaRPr lang="en-US" sz="2800" dirty="0"/>
          </a:p>
          <a:p>
            <a:endParaRPr lang="en-US" dirty="0"/>
          </a:p>
        </p:txBody>
      </p:sp>
      <p:sp>
        <p:nvSpPr>
          <p:cNvPr id="3" name="Title 2"/>
          <p:cNvSpPr>
            <a:spLocks noGrp="1"/>
          </p:cNvSpPr>
          <p:nvPr>
            <p:ph type="title"/>
          </p:nvPr>
        </p:nvSpPr>
        <p:spPr/>
        <p:txBody>
          <a:bodyPr>
            <a:normAutofit fontScale="90000"/>
          </a:bodyPr>
          <a:lstStyle/>
          <a:p>
            <a:r>
              <a:rPr lang="en-US" dirty="0"/>
              <a:t>Homeless Status Applies for the School Year</a:t>
            </a:r>
          </a:p>
        </p:txBody>
      </p:sp>
      <p:sp>
        <p:nvSpPr>
          <p:cNvPr id="4" name="Slide Number Placeholder 3"/>
          <p:cNvSpPr>
            <a:spLocks noGrp="1"/>
          </p:cNvSpPr>
          <p:nvPr>
            <p:ph type="sldNum" sz="quarter" idx="12"/>
          </p:nvPr>
        </p:nvSpPr>
        <p:spPr/>
        <p:txBody>
          <a:bodyPr/>
          <a:lstStyle/>
          <a:p>
            <a:fld id="{86D2451E-3285-438B-B188-C22B2A012BF6}" type="slidenum">
              <a:rPr lang="en-US" smtClean="0"/>
              <a:pPr/>
              <a:t>14</a:t>
            </a:fld>
            <a:endParaRPr lang="en-US" dirty="0"/>
          </a:p>
        </p:txBody>
      </p:sp>
    </p:spTree>
    <p:extLst>
      <p:ext uri="{BB962C8B-B14F-4D97-AF65-F5344CB8AC3E}">
        <p14:creationId xmlns:p14="http://schemas.microsoft.com/office/powerpoint/2010/main" val="48100278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Mobility and the Homeless Earlier This Year Flag</a:t>
            </a:r>
            <a:endParaRPr lang="en-US" dirty="0"/>
          </a:p>
        </p:txBody>
      </p:sp>
    </p:spTree>
    <p:extLst>
      <p:ext uri="{BB962C8B-B14F-4D97-AF65-F5344CB8AC3E}">
        <p14:creationId xmlns:p14="http://schemas.microsoft.com/office/powerpoint/2010/main" val="341234960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Homeless students are mobile.</a:t>
            </a:r>
          </a:p>
          <a:p>
            <a:endParaRPr lang="en-US" dirty="0"/>
          </a:p>
        </p:txBody>
      </p:sp>
      <p:sp>
        <p:nvSpPr>
          <p:cNvPr id="3" name="Title 2"/>
          <p:cNvSpPr>
            <a:spLocks noGrp="1"/>
          </p:cNvSpPr>
          <p:nvPr>
            <p:ph type="title"/>
          </p:nvPr>
        </p:nvSpPr>
        <p:spPr/>
        <p:txBody>
          <a:bodyPr/>
          <a:lstStyle/>
          <a:p>
            <a:r>
              <a:rPr lang="en-US" dirty="0"/>
              <a:t>Homeless Mobility and Stability Rates</a:t>
            </a:r>
          </a:p>
        </p:txBody>
      </p:sp>
      <p:sp>
        <p:nvSpPr>
          <p:cNvPr id="4" name="Slide Number Placeholder 3"/>
          <p:cNvSpPr>
            <a:spLocks noGrp="1"/>
          </p:cNvSpPr>
          <p:nvPr>
            <p:ph type="sldNum" sz="quarter" idx="12"/>
          </p:nvPr>
        </p:nvSpPr>
        <p:spPr/>
        <p:txBody>
          <a:bodyPr/>
          <a:lstStyle/>
          <a:p>
            <a:fld id="{86D2451E-3285-438B-B188-C22B2A012BF6}" type="slidenum">
              <a:rPr lang="en-US" smtClean="0"/>
              <a:pPr/>
              <a:t>16</a:t>
            </a:fld>
            <a:endParaRPr lang="en-US" dirty="0"/>
          </a:p>
        </p:txBody>
      </p:sp>
      <p:pic>
        <p:nvPicPr>
          <p:cNvPr id="5" name="Content Placeholder 7"/>
          <p:cNvPicPr>
            <a:picLocks noChangeAspect="1"/>
          </p:cNvPicPr>
          <p:nvPr/>
        </p:nvPicPr>
        <p:blipFill>
          <a:blip r:embed="rId2"/>
          <a:stretch>
            <a:fillRect/>
          </a:stretch>
        </p:blipFill>
        <p:spPr>
          <a:xfrm>
            <a:off x="414799" y="1905000"/>
            <a:ext cx="8272001" cy="3864000"/>
          </a:xfrm>
          <a:prstGeom prst="rect">
            <a:avLst/>
          </a:prstGeom>
        </p:spPr>
      </p:pic>
    </p:spTree>
    <p:extLst>
      <p:ext uri="{BB962C8B-B14F-4D97-AF65-F5344CB8AC3E}">
        <p14:creationId xmlns:p14="http://schemas.microsoft.com/office/powerpoint/2010/main" val="405210485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85000" lnSpcReduction="10000"/>
          </a:bodyPr>
          <a:lstStyle/>
          <a:p>
            <a:r>
              <a:rPr lang="en-US" dirty="0" smtClean="0"/>
              <a:t>High mobility not only creates </a:t>
            </a:r>
            <a:r>
              <a:rPr lang="en-US" dirty="0"/>
              <a:t>barriers to </a:t>
            </a:r>
            <a:r>
              <a:rPr lang="en-US" dirty="0" smtClean="0"/>
              <a:t>academic success but also can make it difficult to identify </a:t>
            </a:r>
            <a:r>
              <a:rPr lang="en-US" dirty="0"/>
              <a:t>and </a:t>
            </a:r>
            <a:r>
              <a:rPr lang="en-US" dirty="0" smtClean="0"/>
              <a:t>serve homeless students.  </a:t>
            </a:r>
          </a:p>
          <a:p>
            <a:r>
              <a:rPr lang="en-US" dirty="0" smtClean="0"/>
              <a:t>Yet, if they are not identified, homeless students will not receive </a:t>
            </a:r>
            <a:r>
              <a:rPr lang="en-US" dirty="0" smtClean="0"/>
              <a:t>services </a:t>
            </a:r>
            <a:r>
              <a:rPr lang="en-US" dirty="0" smtClean="0"/>
              <a:t>that promote their well being and academic success.</a:t>
            </a:r>
          </a:p>
          <a:p>
            <a:pPr lvl="1"/>
            <a:r>
              <a:rPr lang="en-US" dirty="0"/>
              <a:t>Free </a:t>
            </a:r>
            <a:r>
              <a:rPr lang="en-US" dirty="0" smtClean="0"/>
              <a:t>school meals</a:t>
            </a:r>
            <a:endParaRPr lang="en-US" dirty="0"/>
          </a:p>
          <a:p>
            <a:pPr lvl="1"/>
            <a:r>
              <a:rPr lang="en-US" dirty="0" smtClean="0"/>
              <a:t>Transportation to school </a:t>
            </a:r>
            <a:r>
              <a:rPr lang="en-US" dirty="0" smtClean="0"/>
              <a:t>of origin</a:t>
            </a:r>
            <a:endParaRPr lang="en-US" dirty="0" smtClean="0"/>
          </a:p>
          <a:p>
            <a:r>
              <a:rPr lang="en-US" dirty="0" smtClean="0"/>
              <a:t>At end of the 2017-18 school year, FPO used homeless data from EIS to estimate the impact of mobility on homeless identification rates and found that there would have been </a:t>
            </a:r>
            <a:r>
              <a:rPr lang="en-US" b="1" dirty="0" smtClean="0"/>
              <a:t>19% more homeless students at the district-level </a:t>
            </a:r>
            <a:r>
              <a:rPr lang="en-US" dirty="0" smtClean="0"/>
              <a:t>had homeless students been identified in all districts in which they were enrolled.</a:t>
            </a:r>
          </a:p>
          <a:p>
            <a:r>
              <a:rPr lang="en-US" b="1" dirty="0" smtClean="0"/>
              <a:t>Why does this occur?  </a:t>
            </a:r>
            <a:r>
              <a:rPr lang="en-US" dirty="0" smtClean="0"/>
              <a:t>Receiving schools/districts do not </a:t>
            </a:r>
            <a:r>
              <a:rPr lang="en-US" dirty="0" smtClean="0"/>
              <a:t>always know </a:t>
            </a:r>
            <a:r>
              <a:rPr lang="en-US" dirty="0" smtClean="0"/>
              <a:t>that students who transfer into the district were homeless in previous enrollments during the school year due to record delivery </a:t>
            </a:r>
            <a:r>
              <a:rPr lang="en-US" dirty="0" smtClean="0"/>
              <a:t>lags and other factors.</a:t>
            </a:r>
            <a:endParaRPr lang="en-US" dirty="0" smtClean="0"/>
          </a:p>
          <a:p>
            <a:endParaRPr lang="en-US" dirty="0"/>
          </a:p>
        </p:txBody>
      </p:sp>
      <p:sp>
        <p:nvSpPr>
          <p:cNvPr id="3" name="Title 2"/>
          <p:cNvSpPr>
            <a:spLocks noGrp="1"/>
          </p:cNvSpPr>
          <p:nvPr>
            <p:ph type="title"/>
          </p:nvPr>
        </p:nvSpPr>
        <p:spPr/>
        <p:txBody>
          <a:bodyPr/>
          <a:lstStyle/>
          <a:p>
            <a:r>
              <a:rPr lang="en-US" dirty="0" smtClean="0"/>
              <a:t>Homeless Mobility and Identification</a:t>
            </a:r>
            <a:endParaRPr lang="en-US" dirty="0"/>
          </a:p>
        </p:txBody>
      </p:sp>
      <p:sp>
        <p:nvSpPr>
          <p:cNvPr id="4" name="Slide Number Placeholder 3"/>
          <p:cNvSpPr>
            <a:spLocks noGrp="1"/>
          </p:cNvSpPr>
          <p:nvPr>
            <p:ph type="sldNum" sz="quarter" idx="12"/>
          </p:nvPr>
        </p:nvSpPr>
        <p:spPr/>
        <p:txBody>
          <a:bodyPr/>
          <a:lstStyle/>
          <a:p>
            <a:fld id="{86D2451E-3285-438B-B188-C22B2A012BF6}" type="slidenum">
              <a:rPr lang="en-US" smtClean="0"/>
              <a:pPr/>
              <a:t>17</a:t>
            </a:fld>
            <a:endParaRPr lang="en-US" dirty="0"/>
          </a:p>
        </p:txBody>
      </p:sp>
    </p:spTree>
    <p:extLst>
      <p:ext uri="{BB962C8B-B14F-4D97-AF65-F5344CB8AC3E}">
        <p14:creationId xmlns:p14="http://schemas.microsoft.com/office/powerpoint/2010/main" val="20693951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85000" lnSpcReduction="20000"/>
          </a:bodyPr>
          <a:lstStyle/>
          <a:p>
            <a:pPr lvl="0"/>
            <a:r>
              <a:rPr lang="en-US" dirty="0" smtClean="0"/>
              <a:t>In 2018-19</a:t>
            </a:r>
            <a:r>
              <a:rPr lang="en-US" dirty="0"/>
              <a:t>, </a:t>
            </a:r>
            <a:r>
              <a:rPr lang="en-US" dirty="0" smtClean="0"/>
              <a:t>FPO and IT added the homeless earlier this year flag to the homeless student list research query to address this information gap.</a:t>
            </a:r>
          </a:p>
          <a:p>
            <a:pPr lvl="0"/>
            <a:r>
              <a:rPr lang="en-US" dirty="0" smtClean="0"/>
              <a:t>The homeless earlier this year flag is “Y” for students who were </a:t>
            </a:r>
            <a:r>
              <a:rPr lang="en-US" dirty="0"/>
              <a:t>identified as homeless in a previous enrollment during the school year.  </a:t>
            </a:r>
            <a:endParaRPr lang="en-US" dirty="0" smtClean="0"/>
          </a:p>
          <a:p>
            <a:pPr lvl="1"/>
            <a:r>
              <a:rPr lang="en-US" dirty="0" smtClean="0"/>
              <a:t>If the homeless earlier this year flag is “Y,” the </a:t>
            </a:r>
            <a:r>
              <a:rPr lang="en-US" dirty="0" smtClean="0"/>
              <a:t>homeless (H) student </a:t>
            </a:r>
            <a:r>
              <a:rPr lang="en-US" dirty="0" smtClean="0"/>
              <a:t>classification should be “Y.”</a:t>
            </a:r>
          </a:p>
          <a:p>
            <a:pPr lvl="1"/>
            <a:r>
              <a:rPr lang="en-US" dirty="0" smtClean="0"/>
              <a:t>If </a:t>
            </a:r>
            <a:r>
              <a:rPr lang="en-US" dirty="0"/>
              <a:t>the homeless earlier this year flag is “Y”, and the </a:t>
            </a:r>
            <a:r>
              <a:rPr lang="en-US" dirty="0" smtClean="0"/>
              <a:t>homeless (H) student </a:t>
            </a:r>
            <a:r>
              <a:rPr lang="en-US" dirty="0"/>
              <a:t>classification is “N,” homeless liaisons and attendance supervisors </a:t>
            </a:r>
            <a:r>
              <a:rPr lang="en-US" dirty="0" smtClean="0"/>
              <a:t>verify </a:t>
            </a:r>
            <a:r>
              <a:rPr lang="en-US" dirty="0"/>
              <a:t>homeless status and update </a:t>
            </a:r>
            <a:r>
              <a:rPr lang="en-US" dirty="0" smtClean="0"/>
              <a:t>SIS/EIS.</a:t>
            </a:r>
            <a:endParaRPr lang="en-US" dirty="0"/>
          </a:p>
          <a:p>
            <a:r>
              <a:rPr lang="en-US" dirty="0" smtClean="0"/>
              <a:t>Due to your efforts, the homeless earlier this year flag was successful in 2018-19.</a:t>
            </a:r>
          </a:p>
          <a:p>
            <a:pPr lvl="1"/>
            <a:r>
              <a:rPr lang="en-US" dirty="0" smtClean="0"/>
              <a:t> </a:t>
            </a:r>
            <a:r>
              <a:rPr lang="en-US" dirty="0"/>
              <a:t>73% of homeless students flagged as homeless earlier this year were identified as homeless in subsequent enrollments</a:t>
            </a:r>
            <a:r>
              <a:rPr lang="en-US" dirty="0" smtClean="0"/>
              <a:t>.</a:t>
            </a:r>
          </a:p>
          <a:p>
            <a:r>
              <a:rPr lang="en-US" dirty="0" smtClean="0"/>
              <a:t>In 2019-20, </a:t>
            </a:r>
            <a:r>
              <a:rPr lang="en-US" dirty="0" smtClean="0"/>
              <a:t>FPO seeks to increase the identification rate from the homeless earlier this year flag to 85</a:t>
            </a:r>
            <a:r>
              <a:rPr lang="en-US" dirty="0" smtClean="0"/>
              <a:t>%.</a:t>
            </a:r>
            <a:endParaRPr lang="en-US" dirty="0"/>
          </a:p>
          <a:p>
            <a:endParaRPr lang="en-US" dirty="0"/>
          </a:p>
        </p:txBody>
      </p:sp>
      <p:sp>
        <p:nvSpPr>
          <p:cNvPr id="3" name="Title 2"/>
          <p:cNvSpPr>
            <a:spLocks noGrp="1"/>
          </p:cNvSpPr>
          <p:nvPr>
            <p:ph type="title"/>
          </p:nvPr>
        </p:nvSpPr>
        <p:spPr/>
        <p:txBody>
          <a:bodyPr/>
          <a:lstStyle/>
          <a:p>
            <a:r>
              <a:rPr lang="en-US" dirty="0" smtClean="0"/>
              <a:t>Homeless Earlier This Year Flag</a:t>
            </a:r>
            <a:endParaRPr lang="en-US" dirty="0"/>
          </a:p>
        </p:txBody>
      </p:sp>
      <p:sp>
        <p:nvSpPr>
          <p:cNvPr id="4" name="Slide Number Placeholder 3"/>
          <p:cNvSpPr>
            <a:spLocks noGrp="1"/>
          </p:cNvSpPr>
          <p:nvPr>
            <p:ph type="sldNum" sz="quarter" idx="12"/>
          </p:nvPr>
        </p:nvSpPr>
        <p:spPr/>
        <p:txBody>
          <a:bodyPr/>
          <a:lstStyle/>
          <a:p>
            <a:fld id="{86D2451E-3285-438B-B188-C22B2A012BF6}" type="slidenum">
              <a:rPr lang="en-US" smtClean="0"/>
              <a:pPr/>
              <a:t>18</a:t>
            </a:fld>
            <a:endParaRPr lang="en-US" dirty="0"/>
          </a:p>
        </p:txBody>
      </p:sp>
    </p:spTree>
    <p:extLst>
      <p:ext uri="{BB962C8B-B14F-4D97-AF65-F5344CB8AC3E}">
        <p14:creationId xmlns:p14="http://schemas.microsoft.com/office/powerpoint/2010/main" val="419038604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FPO September 2019</a:t>
            </a:r>
            <a:br>
              <a:rPr lang="en-US" sz="3600" dirty="0" smtClean="0"/>
            </a:br>
            <a:r>
              <a:rPr lang="en-US" sz="3600" dirty="0" smtClean="0"/>
              <a:t>Data</a:t>
            </a:r>
            <a:br>
              <a:rPr lang="en-US" sz="3600" dirty="0" smtClean="0"/>
            </a:br>
            <a:r>
              <a:rPr lang="en-US" sz="3600" dirty="0" smtClean="0"/>
              <a:t>Review</a:t>
            </a:r>
            <a:endParaRPr lang="en-US" sz="3600" dirty="0"/>
          </a:p>
        </p:txBody>
      </p:sp>
    </p:spTree>
    <p:extLst>
      <p:ext uri="{BB962C8B-B14F-4D97-AF65-F5344CB8AC3E}">
        <p14:creationId xmlns:p14="http://schemas.microsoft.com/office/powerpoint/2010/main" val="9737825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77500" lnSpcReduction="20000"/>
          </a:bodyPr>
          <a:lstStyle/>
          <a:p>
            <a:r>
              <a:rPr lang="en-US" dirty="0" smtClean="0"/>
              <a:t>Homeless </a:t>
            </a:r>
            <a:r>
              <a:rPr lang="en-US" dirty="0" smtClean="0"/>
              <a:t>Data Fields</a:t>
            </a:r>
            <a:endParaRPr lang="en-US" dirty="0" smtClean="0"/>
          </a:p>
          <a:p>
            <a:pPr lvl="1"/>
            <a:r>
              <a:rPr lang="en-US" dirty="0" smtClean="0"/>
              <a:t>Homeless (H) Student </a:t>
            </a:r>
            <a:r>
              <a:rPr lang="en-US" dirty="0" smtClean="0"/>
              <a:t>Classification</a:t>
            </a:r>
          </a:p>
          <a:p>
            <a:pPr lvl="1"/>
            <a:r>
              <a:rPr lang="en-US" dirty="0" smtClean="0"/>
              <a:t>Direct </a:t>
            </a:r>
            <a:r>
              <a:rPr lang="en-US" dirty="0" smtClean="0"/>
              <a:t>Certification </a:t>
            </a:r>
            <a:r>
              <a:rPr lang="en-US" dirty="0" smtClean="0"/>
              <a:t>of Economic Disadvantage (J) Student </a:t>
            </a:r>
            <a:r>
              <a:rPr lang="en-US" dirty="0" smtClean="0"/>
              <a:t>Classification</a:t>
            </a:r>
          </a:p>
          <a:p>
            <a:pPr lvl="1"/>
            <a:r>
              <a:rPr lang="en-US" dirty="0" smtClean="0"/>
              <a:t>Homeless Nighttime Residence (01-04)</a:t>
            </a:r>
          </a:p>
          <a:p>
            <a:pPr lvl="1"/>
            <a:r>
              <a:rPr lang="en-US" dirty="0" smtClean="0"/>
              <a:t>Homeless McKinney-Vento Served</a:t>
            </a:r>
          </a:p>
          <a:p>
            <a:pPr lvl="1"/>
            <a:r>
              <a:rPr lang="en-US" dirty="0" smtClean="0"/>
              <a:t>Homeless Unaccompanied Youth  </a:t>
            </a:r>
          </a:p>
          <a:p>
            <a:r>
              <a:rPr lang="en-US" dirty="0" smtClean="0"/>
              <a:t>Homeless Status Applies for the School Year</a:t>
            </a:r>
          </a:p>
          <a:p>
            <a:r>
              <a:rPr lang="en-US" dirty="0" smtClean="0"/>
              <a:t>Mobility and </a:t>
            </a:r>
            <a:r>
              <a:rPr lang="en-US" dirty="0" smtClean="0"/>
              <a:t>the Homeless </a:t>
            </a:r>
            <a:r>
              <a:rPr lang="en-US" dirty="0" smtClean="0"/>
              <a:t>Earlier This Year Flag</a:t>
            </a:r>
          </a:p>
          <a:p>
            <a:r>
              <a:rPr lang="en-US" dirty="0" smtClean="0"/>
              <a:t>FPO September 2019 Data Review</a:t>
            </a:r>
          </a:p>
          <a:p>
            <a:r>
              <a:rPr lang="en-US" dirty="0" smtClean="0"/>
              <a:t>Homeless Student List Research Query</a:t>
            </a:r>
          </a:p>
          <a:p>
            <a:pPr lvl="1"/>
            <a:r>
              <a:rPr lang="en-US" dirty="0" smtClean="0"/>
              <a:t>No Discrepancies</a:t>
            </a:r>
          </a:p>
          <a:p>
            <a:pPr lvl="1"/>
            <a:r>
              <a:rPr lang="en-US" dirty="0" smtClean="0"/>
              <a:t>Discrepancies</a:t>
            </a:r>
          </a:p>
          <a:p>
            <a:r>
              <a:rPr lang="en-US" dirty="0" smtClean="0"/>
              <a:t>Avoiding Homeless Data Discrepancies</a:t>
            </a:r>
          </a:p>
          <a:p>
            <a:r>
              <a:rPr lang="en-US" dirty="0" smtClean="0"/>
              <a:t>Next Steps and Resources</a:t>
            </a:r>
            <a:endParaRPr lang="en-US" dirty="0"/>
          </a:p>
          <a:p>
            <a:r>
              <a:rPr lang="en-US" dirty="0" smtClean="0"/>
              <a:t>Contact Information</a:t>
            </a:r>
            <a:endParaRPr lang="en-US" dirty="0"/>
          </a:p>
          <a:p>
            <a:pPr lvl="1"/>
            <a:endParaRPr lang="en-US" dirty="0" smtClean="0"/>
          </a:p>
          <a:p>
            <a:pPr lvl="1"/>
            <a:endParaRPr lang="en-US" dirty="0" smtClean="0"/>
          </a:p>
          <a:p>
            <a:pPr lvl="1"/>
            <a:endParaRPr lang="en-US" dirty="0" smtClean="0"/>
          </a:p>
          <a:p>
            <a:endParaRPr lang="en-US" dirty="0"/>
          </a:p>
        </p:txBody>
      </p:sp>
      <p:sp>
        <p:nvSpPr>
          <p:cNvPr id="3" name="Title 2"/>
          <p:cNvSpPr>
            <a:spLocks noGrp="1"/>
          </p:cNvSpPr>
          <p:nvPr>
            <p:ph type="title"/>
          </p:nvPr>
        </p:nvSpPr>
        <p:spPr/>
        <p:txBody>
          <a:bodyPr/>
          <a:lstStyle/>
          <a:p>
            <a:r>
              <a:rPr lang="en-US" dirty="0" smtClean="0"/>
              <a:t>Agenda</a:t>
            </a:r>
            <a:endParaRPr lang="en-US" dirty="0"/>
          </a:p>
        </p:txBody>
      </p:sp>
      <p:sp>
        <p:nvSpPr>
          <p:cNvPr id="4" name="Slide Number Placeholder 3"/>
          <p:cNvSpPr>
            <a:spLocks noGrp="1"/>
          </p:cNvSpPr>
          <p:nvPr>
            <p:ph type="sldNum" sz="quarter" idx="12"/>
          </p:nvPr>
        </p:nvSpPr>
        <p:spPr/>
        <p:txBody>
          <a:bodyPr/>
          <a:lstStyle/>
          <a:p>
            <a:fld id="{86D2451E-3285-438B-B188-C22B2A012BF6}" type="slidenum">
              <a:rPr lang="en-US" smtClean="0"/>
              <a:pPr/>
              <a:t>2</a:t>
            </a:fld>
            <a:endParaRPr lang="en-US" dirty="0"/>
          </a:p>
        </p:txBody>
      </p:sp>
    </p:spTree>
    <p:extLst>
      <p:ext uri="{BB962C8B-B14F-4D97-AF65-F5344CB8AC3E}">
        <p14:creationId xmlns:p14="http://schemas.microsoft.com/office/powerpoint/2010/main" val="421969535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sz="1800" dirty="0" smtClean="0"/>
              <a:t>As of Sept. 17: </a:t>
            </a:r>
          </a:p>
          <a:p>
            <a:pPr lvl="1"/>
            <a:r>
              <a:rPr lang="en-US" sz="1600" dirty="0" smtClean="0"/>
              <a:t>6,396 </a:t>
            </a:r>
            <a:r>
              <a:rPr lang="en-US" sz="1600" dirty="0"/>
              <a:t>homeless students were flagged with both the homeless (H) student classification </a:t>
            </a:r>
            <a:r>
              <a:rPr lang="en-US" sz="1600" b="1" dirty="0"/>
              <a:t>AND</a:t>
            </a:r>
            <a:r>
              <a:rPr lang="en-US" sz="1600" dirty="0"/>
              <a:t> one of the four residence codes (01-04).</a:t>
            </a:r>
          </a:p>
          <a:p>
            <a:pPr lvl="1"/>
            <a:r>
              <a:rPr lang="en-US" sz="1600" dirty="0"/>
              <a:t>No students had </a:t>
            </a:r>
            <a:r>
              <a:rPr lang="en-US" sz="1600" dirty="0" smtClean="0"/>
              <a:t>only the homeless (H) student </a:t>
            </a:r>
            <a:r>
              <a:rPr lang="en-US" sz="1600" dirty="0"/>
              <a:t>classification (not shown in the table.)</a:t>
            </a:r>
          </a:p>
          <a:p>
            <a:pPr lvl="1"/>
            <a:r>
              <a:rPr lang="en-US" sz="1600" dirty="0"/>
              <a:t>1,032 students had only a homeless residence code.</a:t>
            </a:r>
          </a:p>
          <a:p>
            <a:pPr lvl="1"/>
            <a:r>
              <a:rPr lang="en-US" sz="1600" dirty="0"/>
              <a:t>5,645 students were </a:t>
            </a:r>
            <a:r>
              <a:rPr lang="en-US" sz="1600" dirty="0" smtClean="0"/>
              <a:t>identified as served </a:t>
            </a:r>
            <a:r>
              <a:rPr lang="en-US" sz="1600" dirty="0"/>
              <a:t>with McKinney-Vento </a:t>
            </a:r>
            <a:r>
              <a:rPr lang="en-US" sz="1600" dirty="0" err="1"/>
              <a:t>subgrants</a:t>
            </a:r>
            <a:r>
              <a:rPr lang="en-US" sz="1600" dirty="0"/>
              <a:t>.</a:t>
            </a:r>
          </a:p>
          <a:p>
            <a:pPr lvl="1"/>
            <a:r>
              <a:rPr lang="en-US" sz="1600" dirty="0"/>
              <a:t>612 students were </a:t>
            </a:r>
            <a:r>
              <a:rPr lang="en-US" sz="1600" dirty="0" smtClean="0"/>
              <a:t>identified as homeless </a:t>
            </a:r>
            <a:r>
              <a:rPr lang="en-US" sz="1600" dirty="0"/>
              <a:t>unaccompanied youth.</a:t>
            </a:r>
          </a:p>
          <a:p>
            <a:endParaRPr lang="en-US" dirty="0"/>
          </a:p>
        </p:txBody>
      </p:sp>
      <p:sp>
        <p:nvSpPr>
          <p:cNvPr id="3" name="Title 2"/>
          <p:cNvSpPr>
            <a:spLocks noGrp="1"/>
          </p:cNvSpPr>
          <p:nvPr>
            <p:ph type="title"/>
          </p:nvPr>
        </p:nvSpPr>
        <p:spPr/>
        <p:txBody>
          <a:bodyPr/>
          <a:lstStyle/>
          <a:p>
            <a:r>
              <a:rPr lang="en-US" dirty="0" smtClean="0"/>
              <a:t>FPO Sept. 2019 Data Review</a:t>
            </a:r>
            <a:endParaRPr lang="en-US" dirty="0"/>
          </a:p>
        </p:txBody>
      </p:sp>
      <p:sp>
        <p:nvSpPr>
          <p:cNvPr id="4" name="Slide Number Placeholder 3"/>
          <p:cNvSpPr>
            <a:spLocks noGrp="1"/>
          </p:cNvSpPr>
          <p:nvPr>
            <p:ph type="sldNum" sz="quarter" idx="12"/>
          </p:nvPr>
        </p:nvSpPr>
        <p:spPr/>
        <p:txBody>
          <a:bodyPr/>
          <a:lstStyle/>
          <a:p>
            <a:fld id="{86D2451E-3285-438B-B188-C22B2A012BF6}" type="slidenum">
              <a:rPr lang="en-US" smtClean="0"/>
              <a:pPr/>
              <a:t>20</a:t>
            </a:fld>
            <a:endParaRPr lang="en-US" dirty="0"/>
          </a:p>
        </p:txBody>
      </p:sp>
      <p:pic>
        <p:nvPicPr>
          <p:cNvPr id="9" name="Picture 8"/>
          <p:cNvPicPr>
            <a:picLocks noChangeAspect="1"/>
          </p:cNvPicPr>
          <p:nvPr/>
        </p:nvPicPr>
        <p:blipFill>
          <a:blip r:embed="rId2"/>
          <a:stretch>
            <a:fillRect/>
          </a:stretch>
        </p:blipFill>
        <p:spPr>
          <a:xfrm>
            <a:off x="381000" y="3733800"/>
            <a:ext cx="8382000" cy="2091666"/>
          </a:xfrm>
          <a:prstGeom prst="rect">
            <a:avLst/>
          </a:prstGeom>
        </p:spPr>
      </p:pic>
    </p:spTree>
    <p:extLst>
      <p:ext uri="{BB962C8B-B14F-4D97-AF65-F5344CB8AC3E}">
        <p14:creationId xmlns:p14="http://schemas.microsoft.com/office/powerpoint/2010/main" val="296906873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lvl="0"/>
            <a:r>
              <a:rPr lang="en-US" dirty="0"/>
              <a:t>In 2018-19, the department implemented </a:t>
            </a:r>
            <a:r>
              <a:rPr lang="en-US" dirty="0" smtClean="0"/>
              <a:t>new </a:t>
            </a:r>
            <a:r>
              <a:rPr lang="en-US" dirty="0"/>
              <a:t>business rules to address </a:t>
            </a:r>
            <a:r>
              <a:rPr lang="en-US" dirty="0" smtClean="0"/>
              <a:t>two types of homeless data discrepancies</a:t>
            </a:r>
            <a:r>
              <a:rPr lang="en-US" dirty="0"/>
              <a:t>. </a:t>
            </a:r>
            <a:endParaRPr lang="en-US" dirty="0" smtClean="0"/>
          </a:p>
          <a:p>
            <a:pPr lvl="0"/>
            <a:r>
              <a:rPr lang="en-US" b="1" dirty="0" smtClean="0"/>
              <a:t>Homeless Student Classification: Students with the homeless (H) student classification but not a valid homeless residence code (01-04).</a:t>
            </a:r>
            <a:endParaRPr lang="en-US" b="1" dirty="0"/>
          </a:p>
          <a:p>
            <a:r>
              <a:rPr lang="en-US" b="1" dirty="0" smtClean="0"/>
              <a:t>This discrepancy was eliminated</a:t>
            </a:r>
            <a:r>
              <a:rPr lang="en-US" dirty="0" smtClean="0"/>
              <a:t> by introducing new EIS business rules that block </a:t>
            </a:r>
            <a:r>
              <a:rPr lang="en-US" dirty="0"/>
              <a:t>the </a:t>
            </a:r>
            <a:r>
              <a:rPr lang="en-US" dirty="0" smtClean="0"/>
              <a:t>homeless (H) student </a:t>
            </a:r>
            <a:r>
              <a:rPr lang="en-US" dirty="0"/>
              <a:t>classification from </a:t>
            </a:r>
            <a:r>
              <a:rPr lang="en-US" dirty="0" smtClean="0"/>
              <a:t>loading </a:t>
            </a:r>
            <a:r>
              <a:rPr lang="en-US" dirty="0"/>
              <a:t>to EIS for enrollments without a </a:t>
            </a:r>
            <a:r>
              <a:rPr lang="en-US" dirty="0" smtClean="0"/>
              <a:t>homeless </a:t>
            </a:r>
            <a:r>
              <a:rPr lang="en-US" dirty="0"/>
              <a:t>residence </a:t>
            </a:r>
            <a:r>
              <a:rPr lang="en-US" dirty="0" smtClean="0"/>
              <a:t>code with a value between “01” and “04).”   </a:t>
            </a:r>
            <a:endParaRPr lang="en-US" dirty="0">
              <a:solidFill>
                <a:prstClr val="black"/>
              </a:solidFill>
            </a:endParaRPr>
          </a:p>
          <a:p>
            <a:endParaRPr lang="en-US" dirty="0"/>
          </a:p>
        </p:txBody>
      </p:sp>
      <p:sp>
        <p:nvSpPr>
          <p:cNvPr id="3" name="Title 2"/>
          <p:cNvSpPr>
            <a:spLocks noGrp="1"/>
          </p:cNvSpPr>
          <p:nvPr>
            <p:ph type="title"/>
          </p:nvPr>
        </p:nvSpPr>
        <p:spPr/>
        <p:txBody>
          <a:bodyPr>
            <a:normAutofit fontScale="90000"/>
          </a:bodyPr>
          <a:lstStyle/>
          <a:p>
            <a:r>
              <a:rPr lang="en-US" dirty="0" smtClean="0"/>
              <a:t>Homeless Student Classification Discrepancy</a:t>
            </a:r>
            <a:endParaRPr lang="en-US" dirty="0"/>
          </a:p>
        </p:txBody>
      </p:sp>
      <p:sp>
        <p:nvSpPr>
          <p:cNvPr id="4" name="Slide Number Placeholder 3"/>
          <p:cNvSpPr>
            <a:spLocks noGrp="1"/>
          </p:cNvSpPr>
          <p:nvPr>
            <p:ph type="sldNum" sz="quarter" idx="12"/>
          </p:nvPr>
        </p:nvSpPr>
        <p:spPr/>
        <p:txBody>
          <a:bodyPr/>
          <a:lstStyle/>
          <a:p>
            <a:fld id="{86D2451E-3285-438B-B188-C22B2A012BF6}" type="slidenum">
              <a:rPr lang="en-US" smtClean="0"/>
              <a:pPr/>
              <a:t>21</a:t>
            </a:fld>
            <a:endParaRPr lang="en-US" dirty="0"/>
          </a:p>
        </p:txBody>
      </p:sp>
    </p:spTree>
    <p:extLst>
      <p:ext uri="{BB962C8B-B14F-4D97-AF65-F5344CB8AC3E}">
        <p14:creationId xmlns:p14="http://schemas.microsoft.com/office/powerpoint/2010/main" val="83748859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pPr lvl="0"/>
            <a:r>
              <a:rPr lang="en-US" b="1" dirty="0" smtClean="0"/>
              <a:t>Homeless Residence Discrepancy: Students with a homeless residence code (01-04) but not the homeless (H) student classification.  </a:t>
            </a:r>
          </a:p>
          <a:p>
            <a:pPr lvl="0"/>
            <a:r>
              <a:rPr lang="en-US" dirty="0" smtClean="0"/>
              <a:t>This discrepancy is due primarily to the </a:t>
            </a:r>
          </a:p>
          <a:p>
            <a:pPr lvl="1"/>
            <a:r>
              <a:rPr lang="en-US" dirty="0"/>
              <a:t>i</a:t>
            </a:r>
            <a:r>
              <a:rPr lang="en-US" dirty="0" smtClean="0"/>
              <a:t>nadvertent rollover of the homeless residence code to the next school year and</a:t>
            </a:r>
          </a:p>
          <a:p>
            <a:pPr lvl="1"/>
            <a:r>
              <a:rPr lang="en-US" dirty="0"/>
              <a:t>e</a:t>
            </a:r>
            <a:r>
              <a:rPr lang="en-US" dirty="0" smtClean="0"/>
              <a:t>ntry of the homeless residence code in SIS but not the homeless student classification, which does not appear on the same screen as the three other homeless fields in most SIS packages. </a:t>
            </a:r>
          </a:p>
          <a:p>
            <a:pPr lvl="0"/>
            <a:r>
              <a:rPr lang="en-US" dirty="0" smtClean="0"/>
              <a:t>The </a:t>
            </a:r>
            <a:r>
              <a:rPr lang="en-US" dirty="0"/>
              <a:t>department cannot </a:t>
            </a:r>
            <a:r>
              <a:rPr lang="en-US" dirty="0" smtClean="0"/>
              <a:t>resolve this discrepancy because </a:t>
            </a:r>
            <a:r>
              <a:rPr lang="en-US" dirty="0" smtClean="0"/>
              <a:t>the homeless </a:t>
            </a:r>
            <a:r>
              <a:rPr lang="en-US" dirty="0" smtClean="0"/>
              <a:t>residence code is uploaded to EIS on extract 41 before </a:t>
            </a:r>
            <a:r>
              <a:rPr lang="en-US" dirty="0"/>
              <a:t>the homeless student classification </a:t>
            </a:r>
            <a:r>
              <a:rPr lang="en-US" dirty="0" smtClean="0"/>
              <a:t>is uploaded on extract 44.</a:t>
            </a:r>
            <a:endParaRPr lang="en-US" dirty="0"/>
          </a:p>
          <a:p>
            <a:pPr lvl="0"/>
            <a:endParaRPr lang="en-US" dirty="0"/>
          </a:p>
        </p:txBody>
      </p:sp>
      <p:sp>
        <p:nvSpPr>
          <p:cNvPr id="3" name="Title 2"/>
          <p:cNvSpPr>
            <a:spLocks noGrp="1"/>
          </p:cNvSpPr>
          <p:nvPr>
            <p:ph type="title"/>
          </p:nvPr>
        </p:nvSpPr>
        <p:spPr/>
        <p:txBody>
          <a:bodyPr>
            <a:normAutofit/>
          </a:bodyPr>
          <a:lstStyle/>
          <a:p>
            <a:r>
              <a:rPr lang="en-US" dirty="0" smtClean="0"/>
              <a:t>Homeless Residence Discrepancy</a:t>
            </a:r>
            <a:endParaRPr lang="en-US" dirty="0"/>
          </a:p>
        </p:txBody>
      </p:sp>
      <p:sp>
        <p:nvSpPr>
          <p:cNvPr id="4" name="Slide Number Placeholder 3"/>
          <p:cNvSpPr>
            <a:spLocks noGrp="1"/>
          </p:cNvSpPr>
          <p:nvPr>
            <p:ph type="sldNum" sz="quarter" idx="12"/>
          </p:nvPr>
        </p:nvSpPr>
        <p:spPr/>
        <p:txBody>
          <a:bodyPr/>
          <a:lstStyle/>
          <a:p>
            <a:fld id="{86D2451E-3285-438B-B188-C22B2A012BF6}" type="slidenum">
              <a:rPr lang="en-US" smtClean="0"/>
              <a:pPr/>
              <a:t>22</a:t>
            </a:fld>
            <a:endParaRPr lang="en-US" dirty="0"/>
          </a:p>
        </p:txBody>
      </p:sp>
    </p:spTree>
    <p:extLst>
      <p:ext uri="{BB962C8B-B14F-4D97-AF65-F5344CB8AC3E}">
        <p14:creationId xmlns:p14="http://schemas.microsoft.com/office/powerpoint/2010/main" val="19199489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lvl="0"/>
            <a:r>
              <a:rPr lang="en-US" dirty="0"/>
              <a:t>A</a:t>
            </a:r>
            <a:r>
              <a:rPr lang="en-US" dirty="0" smtClean="0"/>
              <a:t>s of 2018-19, SIS </a:t>
            </a:r>
            <a:r>
              <a:rPr lang="en-US" dirty="0"/>
              <a:t>vendors </a:t>
            </a:r>
            <a:r>
              <a:rPr lang="en-US" dirty="0" smtClean="0"/>
              <a:t>are required to </a:t>
            </a:r>
            <a:r>
              <a:rPr lang="en-US" dirty="0"/>
              <a:t>block rollovers of homeless </a:t>
            </a:r>
            <a:r>
              <a:rPr lang="en-US" dirty="0" smtClean="0"/>
              <a:t>residence </a:t>
            </a:r>
            <a:r>
              <a:rPr lang="en-US" dirty="0"/>
              <a:t>codes and cross-validate the </a:t>
            </a:r>
            <a:r>
              <a:rPr lang="en-US" dirty="0" smtClean="0"/>
              <a:t>homeless </a:t>
            </a:r>
            <a:r>
              <a:rPr lang="en-US" dirty="0"/>
              <a:t>student classification against the homeless residence code.  </a:t>
            </a:r>
            <a:endParaRPr lang="en-US" dirty="0" smtClean="0"/>
          </a:p>
          <a:p>
            <a:r>
              <a:rPr lang="en-US" dirty="0"/>
              <a:t>The </a:t>
            </a:r>
            <a:r>
              <a:rPr lang="en-US" dirty="0" smtClean="0"/>
              <a:t>statewide total of 1,032 homeless </a:t>
            </a:r>
            <a:r>
              <a:rPr lang="en-US" dirty="0"/>
              <a:t>residence </a:t>
            </a:r>
            <a:r>
              <a:rPr lang="en-US" dirty="0" smtClean="0"/>
              <a:t>discrepancies indicates </a:t>
            </a:r>
            <a:r>
              <a:rPr lang="en-US" dirty="0"/>
              <a:t>that the anti-rollover and cross-validation business rules have not been implemented </a:t>
            </a:r>
            <a:r>
              <a:rPr lang="en-US" dirty="0" smtClean="0"/>
              <a:t>successfully by all districts and vendors.</a:t>
            </a:r>
          </a:p>
          <a:p>
            <a:r>
              <a:rPr lang="en-US" dirty="0" smtClean="0"/>
              <a:t>Please check your data and contact your vendor for assistance if your district has a substantial number of homeless residence discrepancies.</a:t>
            </a:r>
            <a:endParaRPr lang="en-US" dirty="0"/>
          </a:p>
          <a:p>
            <a:pPr lvl="0"/>
            <a:endParaRPr lang="en-US" dirty="0"/>
          </a:p>
        </p:txBody>
      </p:sp>
      <p:sp>
        <p:nvSpPr>
          <p:cNvPr id="3" name="Title 2"/>
          <p:cNvSpPr>
            <a:spLocks noGrp="1"/>
          </p:cNvSpPr>
          <p:nvPr>
            <p:ph type="title"/>
          </p:nvPr>
        </p:nvSpPr>
        <p:spPr/>
        <p:txBody>
          <a:bodyPr>
            <a:normAutofit fontScale="90000"/>
          </a:bodyPr>
          <a:lstStyle/>
          <a:p>
            <a:r>
              <a:rPr lang="en-US" dirty="0" smtClean="0"/>
              <a:t>Eliminating the Homeless Residence Discrepancy </a:t>
            </a:r>
            <a:endParaRPr lang="en-US" dirty="0"/>
          </a:p>
        </p:txBody>
      </p:sp>
      <p:sp>
        <p:nvSpPr>
          <p:cNvPr id="4" name="Slide Number Placeholder 3"/>
          <p:cNvSpPr>
            <a:spLocks noGrp="1"/>
          </p:cNvSpPr>
          <p:nvPr>
            <p:ph type="sldNum" sz="quarter" idx="12"/>
          </p:nvPr>
        </p:nvSpPr>
        <p:spPr/>
        <p:txBody>
          <a:bodyPr/>
          <a:lstStyle/>
          <a:p>
            <a:fld id="{86D2451E-3285-438B-B188-C22B2A012BF6}" type="slidenum">
              <a:rPr lang="en-US" smtClean="0"/>
              <a:pPr/>
              <a:t>23</a:t>
            </a:fld>
            <a:endParaRPr lang="en-US" dirty="0"/>
          </a:p>
        </p:txBody>
      </p:sp>
    </p:spTree>
    <p:extLst>
      <p:ext uri="{BB962C8B-B14F-4D97-AF65-F5344CB8AC3E}">
        <p14:creationId xmlns:p14="http://schemas.microsoft.com/office/powerpoint/2010/main" val="406046120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Homeless Student List Research Query</a:t>
            </a:r>
            <a:endParaRPr lang="en-US" dirty="0"/>
          </a:p>
        </p:txBody>
      </p:sp>
    </p:spTree>
    <p:extLst>
      <p:ext uri="{BB962C8B-B14F-4D97-AF65-F5344CB8AC3E}">
        <p14:creationId xmlns:p14="http://schemas.microsoft.com/office/powerpoint/2010/main" val="82309137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lvl="0"/>
            <a:r>
              <a:rPr lang="en-US" dirty="0" smtClean="0"/>
              <a:t>To check your homeless data, log in to EIS.</a:t>
            </a:r>
          </a:p>
          <a:p>
            <a:pPr lvl="0"/>
            <a:r>
              <a:rPr lang="en-US" dirty="0" smtClean="0"/>
              <a:t>Select </a:t>
            </a:r>
            <a:r>
              <a:rPr lang="en-US" dirty="0"/>
              <a:t>“Data Reports” / “Research Queries” / “Homeless Student List.”</a:t>
            </a:r>
          </a:p>
          <a:p>
            <a:pPr lvl="0"/>
            <a:r>
              <a:rPr lang="en-US" dirty="0"/>
              <a:t>Select </a:t>
            </a:r>
            <a:r>
              <a:rPr lang="en-US" dirty="0" smtClean="0"/>
              <a:t>a “School” or “All Schools.”</a:t>
            </a:r>
          </a:p>
          <a:p>
            <a:pPr lvl="0"/>
            <a:r>
              <a:rPr lang="en-US" dirty="0" smtClean="0"/>
              <a:t>Select “View Report.” </a:t>
            </a:r>
            <a:endParaRPr lang="en-US" dirty="0">
              <a:solidFill>
                <a:prstClr val="black"/>
              </a:solidFill>
              <a:latin typeface="Open Sans" panose="020B0606030504020204" pitchFamily="34" charset="0"/>
              <a:cs typeface="Open Sans" panose="020B0606030504020204" pitchFamily="34" charset="0"/>
            </a:endParaRPr>
          </a:p>
          <a:p>
            <a:endParaRPr lang="en-US" dirty="0"/>
          </a:p>
        </p:txBody>
      </p:sp>
      <p:sp>
        <p:nvSpPr>
          <p:cNvPr id="3" name="Title 2"/>
          <p:cNvSpPr>
            <a:spLocks noGrp="1"/>
          </p:cNvSpPr>
          <p:nvPr>
            <p:ph type="title"/>
          </p:nvPr>
        </p:nvSpPr>
        <p:spPr/>
        <p:txBody>
          <a:bodyPr>
            <a:normAutofit fontScale="90000"/>
          </a:bodyPr>
          <a:lstStyle/>
          <a:p>
            <a:r>
              <a:rPr lang="en-US" dirty="0" smtClean="0"/>
              <a:t>Homeless </a:t>
            </a:r>
            <a:r>
              <a:rPr lang="en-US" dirty="0"/>
              <a:t>Student List Research Query</a:t>
            </a:r>
          </a:p>
        </p:txBody>
      </p:sp>
      <p:sp>
        <p:nvSpPr>
          <p:cNvPr id="4" name="Slide Number Placeholder 3"/>
          <p:cNvSpPr>
            <a:spLocks noGrp="1"/>
          </p:cNvSpPr>
          <p:nvPr>
            <p:ph type="sldNum" sz="quarter" idx="12"/>
          </p:nvPr>
        </p:nvSpPr>
        <p:spPr/>
        <p:txBody>
          <a:bodyPr/>
          <a:lstStyle/>
          <a:p>
            <a:fld id="{86D2451E-3285-438B-B188-C22B2A012BF6}" type="slidenum">
              <a:rPr lang="en-US" smtClean="0"/>
              <a:pPr/>
              <a:t>25</a:t>
            </a:fld>
            <a:endParaRPr lang="en-US" dirty="0"/>
          </a:p>
        </p:txBody>
      </p:sp>
      <p:pic>
        <p:nvPicPr>
          <p:cNvPr id="5" name="Picture 4"/>
          <p:cNvPicPr/>
          <p:nvPr/>
        </p:nvPicPr>
        <p:blipFill>
          <a:blip r:embed="rId3"/>
          <a:stretch>
            <a:fillRect/>
          </a:stretch>
        </p:blipFill>
        <p:spPr>
          <a:xfrm>
            <a:off x="3810000" y="2971800"/>
            <a:ext cx="5029200" cy="2789237"/>
          </a:xfrm>
          <a:prstGeom prst="rect">
            <a:avLst/>
          </a:prstGeom>
        </p:spPr>
      </p:pic>
    </p:spTree>
    <p:extLst>
      <p:ext uri="{BB962C8B-B14F-4D97-AF65-F5344CB8AC3E}">
        <p14:creationId xmlns:p14="http://schemas.microsoft.com/office/powerpoint/2010/main" val="241275660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lvl="0"/>
            <a:r>
              <a:rPr lang="en-US" sz="2200" dirty="0">
                <a:latin typeface="+mn-lt"/>
              </a:rPr>
              <a:t>Download the query results </a:t>
            </a:r>
            <a:r>
              <a:rPr lang="en-US" sz="2200" dirty="0" smtClean="0">
                <a:latin typeface="+mn-lt"/>
              </a:rPr>
              <a:t>to in csv or </a:t>
            </a:r>
            <a:r>
              <a:rPr lang="en-US" sz="2200" dirty="0">
                <a:latin typeface="+mn-lt"/>
              </a:rPr>
              <a:t>Excel </a:t>
            </a:r>
            <a:r>
              <a:rPr lang="en-US" sz="2200" dirty="0" smtClean="0">
                <a:latin typeface="+mn-lt"/>
              </a:rPr>
              <a:t>format by </a:t>
            </a:r>
            <a:r>
              <a:rPr lang="en-US" sz="2200" dirty="0">
                <a:latin typeface="+mn-lt"/>
              </a:rPr>
              <a:t>selecting the file icon to the </a:t>
            </a:r>
            <a:r>
              <a:rPr lang="en-US" sz="2200" dirty="0" smtClean="0">
                <a:latin typeface="+mn-lt"/>
              </a:rPr>
              <a:t>right of “Find </a:t>
            </a:r>
            <a:r>
              <a:rPr lang="en-US" sz="2200" dirty="0">
                <a:latin typeface="+mn-lt"/>
              </a:rPr>
              <a:t>| </a:t>
            </a:r>
            <a:r>
              <a:rPr lang="en-US" sz="2200" dirty="0" smtClean="0">
                <a:latin typeface="+mn-lt"/>
              </a:rPr>
              <a:t>Next.”</a:t>
            </a:r>
            <a:endParaRPr lang="en-US" sz="2200" dirty="0">
              <a:latin typeface="+mn-lt"/>
            </a:endParaRPr>
          </a:p>
          <a:p>
            <a:pPr lvl="0"/>
            <a:r>
              <a:rPr lang="en-US" sz="2200" dirty="0" smtClean="0"/>
              <a:t>Use the </a:t>
            </a:r>
            <a:r>
              <a:rPr lang="en-US" sz="2200" dirty="0"/>
              <a:t>filter function </a:t>
            </a:r>
            <a:r>
              <a:rPr lang="en-US" sz="2200" dirty="0" smtClean="0"/>
              <a:t>to identify discrepancies between:</a:t>
            </a:r>
            <a:endParaRPr lang="en-US" sz="2200" dirty="0"/>
          </a:p>
          <a:p>
            <a:pPr lvl="1"/>
            <a:r>
              <a:rPr lang="en-US" dirty="0"/>
              <a:t>the </a:t>
            </a:r>
            <a:r>
              <a:rPr lang="en-US" b="1" dirty="0"/>
              <a:t>homeless primary nighttime residence </a:t>
            </a:r>
            <a:r>
              <a:rPr lang="en-US" dirty="0"/>
              <a:t>column (fourth column from the right) </a:t>
            </a:r>
            <a:r>
              <a:rPr lang="en-US" dirty="0" smtClean="0"/>
              <a:t>and </a:t>
            </a:r>
            <a:r>
              <a:rPr lang="en-US" dirty="0"/>
              <a:t>the </a:t>
            </a:r>
            <a:r>
              <a:rPr lang="en-US" b="1" dirty="0" smtClean="0"/>
              <a:t>homeless (H) student </a:t>
            </a:r>
            <a:r>
              <a:rPr lang="en-US" b="1" dirty="0"/>
              <a:t>classification </a:t>
            </a:r>
            <a:r>
              <a:rPr lang="en-US" dirty="0" smtClean="0"/>
              <a:t>column </a:t>
            </a:r>
            <a:r>
              <a:rPr lang="en-US" dirty="0"/>
              <a:t>(far right), and</a:t>
            </a:r>
          </a:p>
          <a:p>
            <a:pPr lvl="1"/>
            <a:r>
              <a:rPr lang="en-US" dirty="0" smtClean="0">
                <a:ea typeface="Calibri" panose="020F0502020204030204" pitchFamily="34" charset="0"/>
              </a:rPr>
              <a:t>the </a:t>
            </a:r>
            <a:r>
              <a:rPr lang="en-US" b="1" dirty="0" smtClean="0">
                <a:ea typeface="Calibri" panose="020F0502020204030204" pitchFamily="34" charset="0"/>
              </a:rPr>
              <a:t>homeless (H) student </a:t>
            </a:r>
            <a:r>
              <a:rPr lang="en-US" b="1" dirty="0">
                <a:ea typeface="Calibri" panose="020F0502020204030204" pitchFamily="34" charset="0"/>
              </a:rPr>
              <a:t>classification </a:t>
            </a:r>
            <a:r>
              <a:rPr lang="en-US" dirty="0">
                <a:ea typeface="Calibri" panose="020F0502020204030204" pitchFamily="34" charset="0"/>
              </a:rPr>
              <a:t>(second from right) </a:t>
            </a:r>
            <a:r>
              <a:rPr lang="en-US" dirty="0" smtClean="0">
                <a:ea typeface="Calibri" panose="020F0502020204030204" pitchFamily="34" charset="0"/>
              </a:rPr>
              <a:t>and the </a:t>
            </a:r>
            <a:r>
              <a:rPr lang="en-US" b="1" dirty="0">
                <a:ea typeface="Calibri" panose="020F0502020204030204" pitchFamily="34" charset="0"/>
              </a:rPr>
              <a:t>homeless </a:t>
            </a:r>
            <a:r>
              <a:rPr lang="en-US" b="1" dirty="0" smtClean="0">
                <a:ea typeface="Calibri" panose="020F0502020204030204" pitchFamily="34" charset="0"/>
              </a:rPr>
              <a:t>earlier this year flag </a:t>
            </a:r>
            <a:r>
              <a:rPr lang="en-US" dirty="0">
                <a:ea typeface="Calibri" panose="020F0502020204030204" pitchFamily="34" charset="0"/>
              </a:rPr>
              <a:t>(far right).</a:t>
            </a:r>
          </a:p>
          <a:p>
            <a:pPr lvl="0">
              <a:buFont typeface="Arial" panose="020B0604020202020204" pitchFamily="34" charset="0"/>
              <a:buChar char="•"/>
            </a:pPr>
            <a:r>
              <a:rPr lang="en-US" sz="2200" dirty="0" smtClean="0">
                <a:latin typeface="+mn-lt"/>
              </a:rPr>
              <a:t>The </a:t>
            </a:r>
            <a:r>
              <a:rPr lang="en-US" sz="2200" dirty="0">
                <a:latin typeface="+mn-lt"/>
              </a:rPr>
              <a:t>“</a:t>
            </a:r>
            <a:r>
              <a:rPr lang="en-US" sz="2200" b="1" dirty="0">
                <a:latin typeface="+mn-lt"/>
              </a:rPr>
              <a:t>No Discrepancies</a:t>
            </a:r>
            <a:r>
              <a:rPr lang="en-US" sz="2200" dirty="0">
                <a:latin typeface="+mn-lt"/>
              </a:rPr>
              <a:t>” and “</a:t>
            </a:r>
            <a:r>
              <a:rPr lang="en-US" sz="2200" b="1" dirty="0">
                <a:latin typeface="+mn-lt"/>
              </a:rPr>
              <a:t>Discrepancies</a:t>
            </a:r>
            <a:r>
              <a:rPr lang="en-US" sz="2200" dirty="0">
                <a:latin typeface="+mn-lt"/>
              </a:rPr>
              <a:t>” </a:t>
            </a:r>
            <a:r>
              <a:rPr lang="en-US" sz="2200" dirty="0" smtClean="0">
                <a:latin typeface="+mn-lt"/>
              </a:rPr>
              <a:t>slides illustrate </a:t>
            </a:r>
            <a:r>
              <a:rPr lang="en-US" sz="2200" dirty="0">
                <a:latin typeface="+mn-lt"/>
              </a:rPr>
              <a:t>how to use the homeless </a:t>
            </a:r>
            <a:r>
              <a:rPr lang="en-US" sz="2200" dirty="0" smtClean="0">
                <a:latin typeface="+mn-lt"/>
              </a:rPr>
              <a:t>student list research </a:t>
            </a:r>
            <a:r>
              <a:rPr lang="en-US" sz="2200" dirty="0">
                <a:latin typeface="+mn-lt"/>
              </a:rPr>
              <a:t>query to </a:t>
            </a:r>
            <a:r>
              <a:rPr lang="en-US" sz="2200" dirty="0" smtClean="0">
                <a:latin typeface="+mn-lt"/>
              </a:rPr>
              <a:t>identify these discrepancies.</a:t>
            </a:r>
          </a:p>
          <a:p>
            <a:pPr lvl="0">
              <a:buClr>
                <a:srgbClr val="FF0F00"/>
              </a:buClr>
              <a:buFont typeface="Arial" panose="020B0604020202020204" pitchFamily="34" charset="0"/>
              <a:buChar char="•"/>
            </a:pPr>
            <a:endParaRPr lang="en-US" dirty="0">
              <a:solidFill>
                <a:prstClr val="black"/>
              </a:solidFill>
              <a:latin typeface="Open Sans" panose="020B0606030504020204" pitchFamily="34" charset="0"/>
              <a:cs typeface="Open Sans" panose="020B0606030504020204" pitchFamily="34" charset="0"/>
            </a:endParaRPr>
          </a:p>
          <a:p>
            <a:endParaRPr lang="en-US" dirty="0"/>
          </a:p>
        </p:txBody>
      </p:sp>
      <p:sp>
        <p:nvSpPr>
          <p:cNvPr id="3" name="Title 2"/>
          <p:cNvSpPr>
            <a:spLocks noGrp="1"/>
          </p:cNvSpPr>
          <p:nvPr>
            <p:ph type="title"/>
          </p:nvPr>
        </p:nvSpPr>
        <p:spPr/>
        <p:txBody>
          <a:bodyPr>
            <a:normAutofit/>
          </a:bodyPr>
          <a:lstStyle/>
          <a:p>
            <a:r>
              <a:rPr lang="en-US" dirty="0" smtClean="0"/>
              <a:t>Checking for Homeless Discrepancies</a:t>
            </a:r>
            <a:endParaRPr lang="en-US" dirty="0"/>
          </a:p>
        </p:txBody>
      </p:sp>
      <p:sp>
        <p:nvSpPr>
          <p:cNvPr id="4" name="Slide Number Placeholder 3"/>
          <p:cNvSpPr>
            <a:spLocks noGrp="1"/>
          </p:cNvSpPr>
          <p:nvPr>
            <p:ph type="sldNum" sz="quarter" idx="12"/>
          </p:nvPr>
        </p:nvSpPr>
        <p:spPr/>
        <p:txBody>
          <a:bodyPr/>
          <a:lstStyle/>
          <a:p>
            <a:fld id="{86D2451E-3285-438B-B188-C22B2A012BF6}" type="slidenum">
              <a:rPr lang="en-US" smtClean="0"/>
              <a:pPr/>
              <a:t>26</a:t>
            </a:fld>
            <a:endParaRPr lang="en-US" dirty="0"/>
          </a:p>
        </p:txBody>
      </p:sp>
    </p:spTree>
    <p:extLst>
      <p:ext uri="{BB962C8B-B14F-4D97-AF65-F5344CB8AC3E}">
        <p14:creationId xmlns:p14="http://schemas.microsoft.com/office/powerpoint/2010/main" val="265626327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lvl="0"/>
            <a:r>
              <a:rPr lang="en-US" sz="1800" dirty="0" smtClean="0"/>
              <a:t>Your goal is to produce query results like those below that include no discrepancies.</a:t>
            </a:r>
          </a:p>
          <a:p>
            <a:pPr lvl="1"/>
            <a:r>
              <a:rPr lang="en-US" sz="1800" dirty="0" smtClean="0"/>
              <a:t>All </a:t>
            </a:r>
            <a:r>
              <a:rPr lang="en-US" sz="1800" dirty="0"/>
              <a:t>homeless students have one of the four homeless primary nighttime residence codes (</a:t>
            </a:r>
            <a:r>
              <a:rPr lang="en-US" sz="1800" dirty="0" smtClean="0"/>
              <a:t>01-04).</a:t>
            </a:r>
          </a:p>
          <a:p>
            <a:pPr lvl="1"/>
            <a:r>
              <a:rPr lang="en-US" sz="1800" dirty="0" smtClean="0"/>
              <a:t>The </a:t>
            </a:r>
            <a:r>
              <a:rPr lang="en-US" sz="1800" dirty="0"/>
              <a:t>homeless (H) </a:t>
            </a:r>
            <a:r>
              <a:rPr lang="en-US" sz="1800" dirty="0" smtClean="0"/>
              <a:t>student classification </a:t>
            </a:r>
            <a:r>
              <a:rPr lang="en-US" sz="1800" dirty="0"/>
              <a:t>is “</a:t>
            </a:r>
            <a:r>
              <a:rPr lang="en-US" sz="1800" dirty="0" smtClean="0"/>
              <a:t>Y” </a:t>
            </a:r>
            <a:r>
              <a:rPr lang="en-US" sz="1800" dirty="0"/>
              <a:t>for all homeless </a:t>
            </a:r>
            <a:r>
              <a:rPr lang="en-US" sz="1800" dirty="0" smtClean="0"/>
              <a:t>students.</a:t>
            </a:r>
          </a:p>
          <a:p>
            <a:pPr lvl="1"/>
            <a:r>
              <a:rPr lang="en-US" sz="1800" dirty="0" smtClean="0"/>
              <a:t>If the </a:t>
            </a:r>
            <a:r>
              <a:rPr lang="en-US" sz="1800" dirty="0"/>
              <a:t>homeless earlier this year flag is “Y,” </a:t>
            </a:r>
            <a:r>
              <a:rPr lang="en-US" sz="1800" dirty="0" smtClean="0"/>
              <a:t>the </a:t>
            </a:r>
            <a:r>
              <a:rPr lang="en-US" sz="1800" dirty="0"/>
              <a:t>homeless (H) student classification is “</a:t>
            </a:r>
            <a:r>
              <a:rPr lang="en-US" sz="1800" dirty="0" smtClean="0"/>
              <a:t>Y.”</a:t>
            </a:r>
            <a:r>
              <a:rPr lang="en-US" dirty="0" smtClean="0"/>
              <a:t>  </a:t>
            </a:r>
            <a:endParaRPr lang="en-US" dirty="0"/>
          </a:p>
        </p:txBody>
      </p:sp>
      <p:sp>
        <p:nvSpPr>
          <p:cNvPr id="3" name="Title 2"/>
          <p:cNvSpPr>
            <a:spLocks noGrp="1"/>
          </p:cNvSpPr>
          <p:nvPr>
            <p:ph type="title"/>
          </p:nvPr>
        </p:nvSpPr>
        <p:spPr/>
        <p:txBody>
          <a:bodyPr>
            <a:normAutofit/>
          </a:bodyPr>
          <a:lstStyle/>
          <a:p>
            <a:r>
              <a:rPr lang="en-US" dirty="0" smtClean="0"/>
              <a:t>No Discrepancies</a:t>
            </a:r>
            <a:endParaRPr lang="en-US" dirty="0"/>
          </a:p>
        </p:txBody>
      </p:sp>
      <p:sp>
        <p:nvSpPr>
          <p:cNvPr id="4" name="Slide Number Placeholder 3"/>
          <p:cNvSpPr>
            <a:spLocks noGrp="1"/>
          </p:cNvSpPr>
          <p:nvPr>
            <p:ph type="sldNum" sz="quarter" idx="12"/>
          </p:nvPr>
        </p:nvSpPr>
        <p:spPr/>
        <p:txBody>
          <a:bodyPr/>
          <a:lstStyle/>
          <a:p>
            <a:fld id="{86D2451E-3285-438B-B188-C22B2A012BF6}" type="slidenum">
              <a:rPr lang="en-US" smtClean="0"/>
              <a:pPr/>
              <a:t>27</a:t>
            </a:fld>
            <a:endParaRPr lang="en-US" dirty="0"/>
          </a:p>
        </p:txBody>
      </p:sp>
      <p:pic>
        <p:nvPicPr>
          <p:cNvPr id="8" name="Picture 7"/>
          <p:cNvPicPr>
            <a:picLocks noChangeAspect="1"/>
          </p:cNvPicPr>
          <p:nvPr/>
        </p:nvPicPr>
        <p:blipFill>
          <a:blip r:embed="rId3"/>
          <a:stretch>
            <a:fillRect/>
          </a:stretch>
        </p:blipFill>
        <p:spPr>
          <a:xfrm>
            <a:off x="1032199" y="3558381"/>
            <a:ext cx="7426001" cy="1944000"/>
          </a:xfrm>
          <a:prstGeom prst="rect">
            <a:avLst/>
          </a:prstGeom>
        </p:spPr>
      </p:pic>
    </p:spTree>
    <p:extLst>
      <p:ext uri="{BB962C8B-B14F-4D97-AF65-F5344CB8AC3E}">
        <p14:creationId xmlns:p14="http://schemas.microsoft.com/office/powerpoint/2010/main" val="232653194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lvl="0"/>
            <a:r>
              <a:rPr lang="en-US" sz="1800" dirty="0" smtClean="0"/>
              <a:t>If your query results include discrepancies like those below, please revise your data in SIS and EIS.</a:t>
            </a:r>
          </a:p>
          <a:p>
            <a:pPr lvl="1"/>
            <a:r>
              <a:rPr lang="en-US" sz="1800" dirty="0" smtClean="0"/>
              <a:t>The homeless </a:t>
            </a:r>
            <a:r>
              <a:rPr lang="en-US" sz="1800" dirty="0"/>
              <a:t>residence </a:t>
            </a:r>
            <a:r>
              <a:rPr lang="en-US" sz="1800" dirty="0" smtClean="0"/>
              <a:t>code is “02,” but the homeless (H) student </a:t>
            </a:r>
            <a:r>
              <a:rPr lang="en-US" sz="1800" dirty="0"/>
              <a:t>classification </a:t>
            </a:r>
            <a:r>
              <a:rPr lang="en-US" sz="1800" dirty="0" smtClean="0"/>
              <a:t>is</a:t>
            </a:r>
            <a:r>
              <a:rPr lang="en-US" sz="1800" b="1" dirty="0" smtClean="0"/>
              <a:t> </a:t>
            </a:r>
            <a:r>
              <a:rPr lang="en-US" sz="1800" b="1" dirty="0"/>
              <a:t>“</a:t>
            </a:r>
            <a:r>
              <a:rPr lang="en-US" sz="1800" dirty="0" smtClean="0"/>
              <a:t>N.” </a:t>
            </a:r>
            <a:r>
              <a:rPr lang="en-US" sz="1800" b="1" dirty="0" smtClean="0"/>
              <a:t> </a:t>
            </a:r>
            <a:endParaRPr lang="en-US" sz="1800" b="1" dirty="0"/>
          </a:p>
          <a:p>
            <a:pPr lvl="1"/>
            <a:r>
              <a:rPr lang="en-US" sz="1800" dirty="0" smtClean="0"/>
              <a:t>The homeless earlier this year flag is “Y,” but the homeless (H) student classification is “N” in a subsequent enrollment. </a:t>
            </a:r>
          </a:p>
          <a:p>
            <a:pPr lvl="1"/>
            <a:endParaRPr lang="en-US" dirty="0" smtClean="0"/>
          </a:p>
        </p:txBody>
      </p:sp>
      <p:sp>
        <p:nvSpPr>
          <p:cNvPr id="3" name="Title 2"/>
          <p:cNvSpPr>
            <a:spLocks noGrp="1"/>
          </p:cNvSpPr>
          <p:nvPr>
            <p:ph type="title"/>
          </p:nvPr>
        </p:nvSpPr>
        <p:spPr/>
        <p:txBody>
          <a:bodyPr>
            <a:normAutofit/>
          </a:bodyPr>
          <a:lstStyle/>
          <a:p>
            <a:r>
              <a:rPr lang="en-US" dirty="0" smtClean="0"/>
              <a:t>Discrepancies</a:t>
            </a:r>
            <a:endParaRPr lang="en-US" dirty="0"/>
          </a:p>
        </p:txBody>
      </p:sp>
      <p:sp>
        <p:nvSpPr>
          <p:cNvPr id="4" name="Slide Number Placeholder 3"/>
          <p:cNvSpPr>
            <a:spLocks noGrp="1"/>
          </p:cNvSpPr>
          <p:nvPr>
            <p:ph type="sldNum" sz="quarter" idx="12"/>
          </p:nvPr>
        </p:nvSpPr>
        <p:spPr/>
        <p:txBody>
          <a:bodyPr/>
          <a:lstStyle/>
          <a:p>
            <a:fld id="{86D2451E-3285-438B-B188-C22B2A012BF6}" type="slidenum">
              <a:rPr lang="en-US" smtClean="0"/>
              <a:pPr/>
              <a:t>28</a:t>
            </a:fld>
            <a:endParaRPr lang="en-US" dirty="0"/>
          </a:p>
        </p:txBody>
      </p:sp>
      <p:pic>
        <p:nvPicPr>
          <p:cNvPr id="6" name="Picture 5"/>
          <p:cNvPicPr>
            <a:picLocks noChangeAspect="1"/>
          </p:cNvPicPr>
          <p:nvPr/>
        </p:nvPicPr>
        <p:blipFill>
          <a:blip r:embed="rId3"/>
          <a:stretch>
            <a:fillRect/>
          </a:stretch>
        </p:blipFill>
        <p:spPr>
          <a:xfrm>
            <a:off x="744699" y="3352800"/>
            <a:ext cx="7426001" cy="1464000"/>
          </a:xfrm>
          <a:prstGeom prst="rect">
            <a:avLst/>
          </a:prstGeom>
        </p:spPr>
      </p:pic>
    </p:spTree>
    <p:extLst>
      <p:ext uri="{BB962C8B-B14F-4D97-AF65-F5344CB8AC3E}">
        <p14:creationId xmlns:p14="http://schemas.microsoft.com/office/powerpoint/2010/main" val="198162100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Autofit/>
          </a:bodyPr>
          <a:lstStyle/>
          <a:p>
            <a:pPr lvl="0"/>
            <a:r>
              <a:rPr lang="en-US" sz="1600" dirty="0"/>
              <a:t>EIS is a transactional database. </a:t>
            </a:r>
            <a:r>
              <a:rPr lang="en-US" sz="1600" dirty="0" smtClean="0"/>
              <a:t> Excel files </a:t>
            </a:r>
            <a:r>
              <a:rPr lang="en-US" sz="1600" dirty="0"/>
              <a:t>downloaded from EIS research queries </a:t>
            </a:r>
            <a:r>
              <a:rPr lang="en-US" sz="1600" dirty="0" smtClean="0"/>
              <a:t>contain:</a:t>
            </a:r>
          </a:p>
          <a:p>
            <a:pPr lvl="1"/>
            <a:r>
              <a:rPr lang="en-US" sz="1600" dirty="0" smtClean="0"/>
              <a:t>no </a:t>
            </a:r>
            <a:r>
              <a:rPr lang="en-US" sz="1600" dirty="0"/>
              <a:t>shows, </a:t>
            </a:r>
            <a:endParaRPr lang="en-US" sz="1600" dirty="0" smtClean="0"/>
          </a:p>
          <a:p>
            <a:pPr lvl="1"/>
            <a:r>
              <a:rPr lang="en-US" sz="1600" dirty="0" smtClean="0"/>
              <a:t>duplicate </a:t>
            </a:r>
            <a:r>
              <a:rPr lang="en-US" sz="1600" dirty="0"/>
              <a:t>records, </a:t>
            </a:r>
            <a:endParaRPr lang="en-US" sz="1600" dirty="0" smtClean="0"/>
          </a:p>
          <a:p>
            <a:pPr lvl="1"/>
            <a:r>
              <a:rPr lang="en-US" sz="1600" dirty="0" smtClean="0"/>
              <a:t>multiple </a:t>
            </a:r>
            <a:r>
              <a:rPr lang="en-US" sz="1600" dirty="0"/>
              <a:t>enrollments, and </a:t>
            </a:r>
            <a:endParaRPr lang="en-US" sz="1600" dirty="0" smtClean="0"/>
          </a:p>
          <a:p>
            <a:pPr lvl="1"/>
            <a:r>
              <a:rPr lang="en-US" sz="1600" dirty="0" smtClean="0"/>
              <a:t>varying </a:t>
            </a:r>
            <a:r>
              <a:rPr lang="en-US" sz="1600" dirty="0"/>
              <a:t>enrollment periods. </a:t>
            </a:r>
          </a:p>
          <a:p>
            <a:pPr lvl="0">
              <a:buClr>
                <a:srgbClr val="FF0F00"/>
              </a:buClr>
            </a:pPr>
            <a:r>
              <a:rPr lang="en-US" sz="1600" dirty="0">
                <a:solidFill>
                  <a:prstClr val="black"/>
                </a:solidFill>
                <a:cs typeface="Open Sans" panose="020B0606030504020204" pitchFamily="34" charset="0"/>
              </a:rPr>
              <a:t>To reconcile data downloaded from EIS with </a:t>
            </a:r>
            <a:r>
              <a:rPr lang="en-US" sz="1600" dirty="0" smtClean="0">
                <a:solidFill>
                  <a:prstClr val="black"/>
                </a:solidFill>
                <a:cs typeface="Open Sans" panose="020B0606030504020204" pitchFamily="34" charset="0"/>
              </a:rPr>
              <a:t>counts that FPO and other teams provide:</a:t>
            </a:r>
            <a:endParaRPr lang="en-US" sz="1600" dirty="0">
              <a:solidFill>
                <a:prstClr val="black"/>
              </a:solidFill>
              <a:cs typeface="Open Sans" panose="020B0606030504020204" pitchFamily="34" charset="0"/>
            </a:endParaRPr>
          </a:p>
          <a:p>
            <a:pPr lvl="1">
              <a:buClr>
                <a:srgbClr val="FF0F00"/>
              </a:buClr>
            </a:pPr>
            <a:r>
              <a:rPr lang="en-US" sz="1600" dirty="0">
                <a:solidFill>
                  <a:prstClr val="black"/>
                </a:solidFill>
                <a:cs typeface="Open Sans" panose="020B0606030504020204" pitchFamily="34" charset="0"/>
              </a:rPr>
              <a:t>Eliminate no shows and duplicate </a:t>
            </a:r>
            <a:r>
              <a:rPr lang="en-US" sz="1600" dirty="0" smtClean="0">
                <a:solidFill>
                  <a:prstClr val="black"/>
                </a:solidFill>
                <a:cs typeface="Open Sans" panose="020B0606030504020204" pitchFamily="34" charset="0"/>
              </a:rPr>
              <a:t>records.</a:t>
            </a:r>
          </a:p>
          <a:p>
            <a:pPr lvl="1">
              <a:buClr>
                <a:srgbClr val="FF0F00"/>
              </a:buClr>
            </a:pPr>
            <a:r>
              <a:rPr lang="en-US" sz="1600" dirty="0" smtClean="0">
                <a:solidFill>
                  <a:prstClr val="black"/>
                </a:solidFill>
                <a:cs typeface="Open Sans" panose="020B0606030504020204" pitchFamily="34" charset="0"/>
              </a:rPr>
              <a:t>Address multiple enrollments.</a:t>
            </a:r>
          </a:p>
          <a:p>
            <a:pPr lvl="2">
              <a:buClr>
                <a:srgbClr val="FF0F00"/>
              </a:buClr>
            </a:pPr>
            <a:r>
              <a:rPr lang="en-US" sz="1600" dirty="0" smtClean="0">
                <a:solidFill>
                  <a:prstClr val="black"/>
                </a:solidFill>
                <a:cs typeface="Open Sans" panose="020B0606030504020204" pitchFamily="34" charset="0"/>
              </a:rPr>
              <a:t>For unduplicated district-level counts, include one enrollment per student per district.</a:t>
            </a:r>
          </a:p>
          <a:p>
            <a:pPr lvl="2">
              <a:buClr>
                <a:srgbClr val="FF0F00"/>
              </a:buClr>
            </a:pPr>
            <a:r>
              <a:rPr lang="en-US" sz="1600" dirty="0" smtClean="0">
                <a:solidFill>
                  <a:prstClr val="black"/>
                </a:solidFill>
                <a:cs typeface="Open Sans" panose="020B0606030504020204" pitchFamily="34" charset="0"/>
              </a:rPr>
              <a:t>For unduplicated school-level counts, include one enrollment per student per school.</a:t>
            </a:r>
            <a:endParaRPr lang="en-US" sz="1600" dirty="0">
              <a:solidFill>
                <a:prstClr val="black"/>
              </a:solidFill>
              <a:cs typeface="Open Sans" panose="020B0606030504020204" pitchFamily="34" charset="0"/>
            </a:endParaRPr>
          </a:p>
          <a:p>
            <a:pPr lvl="1">
              <a:buClr>
                <a:srgbClr val="FF0F00"/>
              </a:buClr>
            </a:pPr>
            <a:r>
              <a:rPr lang="en-US" sz="1600" dirty="0" smtClean="0">
                <a:solidFill>
                  <a:prstClr val="black"/>
                </a:solidFill>
                <a:cs typeface="Open Sans" panose="020B0606030504020204" pitchFamily="34" charset="0"/>
              </a:rPr>
              <a:t>Include </a:t>
            </a:r>
            <a:r>
              <a:rPr lang="en-US" sz="1600" dirty="0">
                <a:solidFill>
                  <a:prstClr val="black"/>
                </a:solidFill>
                <a:cs typeface="Open Sans" panose="020B0606030504020204" pitchFamily="34" charset="0"/>
              </a:rPr>
              <a:t>only enrollments that are relevant for the count. </a:t>
            </a:r>
          </a:p>
          <a:p>
            <a:pPr lvl="0"/>
            <a:r>
              <a:rPr lang="en-US" sz="1600" dirty="0" smtClean="0"/>
              <a:t>Please refer to the FPO Data Manual for suggestions for making these adjustments.</a:t>
            </a:r>
            <a:endParaRPr lang="en-US" sz="2000" dirty="0"/>
          </a:p>
        </p:txBody>
      </p:sp>
      <p:sp>
        <p:nvSpPr>
          <p:cNvPr id="3" name="Title 2"/>
          <p:cNvSpPr>
            <a:spLocks noGrp="1"/>
          </p:cNvSpPr>
          <p:nvPr>
            <p:ph type="title"/>
          </p:nvPr>
        </p:nvSpPr>
        <p:spPr/>
        <p:txBody>
          <a:bodyPr>
            <a:normAutofit fontScale="90000"/>
          </a:bodyPr>
          <a:lstStyle/>
          <a:p>
            <a:r>
              <a:rPr lang="en-US" dirty="0" smtClean="0"/>
              <a:t>Reconciling FPO and Other Counts with EIS Data</a:t>
            </a:r>
            <a:endParaRPr lang="en-US" dirty="0"/>
          </a:p>
        </p:txBody>
      </p:sp>
      <p:sp>
        <p:nvSpPr>
          <p:cNvPr id="4" name="Slide Number Placeholder 3"/>
          <p:cNvSpPr>
            <a:spLocks noGrp="1"/>
          </p:cNvSpPr>
          <p:nvPr>
            <p:ph type="sldNum" sz="quarter" idx="12"/>
          </p:nvPr>
        </p:nvSpPr>
        <p:spPr/>
        <p:txBody>
          <a:bodyPr/>
          <a:lstStyle/>
          <a:p>
            <a:fld id="{86D2451E-3285-438B-B188-C22B2A012BF6}" type="slidenum">
              <a:rPr lang="en-US" smtClean="0"/>
              <a:pPr/>
              <a:t>29</a:t>
            </a:fld>
            <a:endParaRPr lang="en-US" dirty="0"/>
          </a:p>
        </p:txBody>
      </p:sp>
    </p:spTree>
    <p:extLst>
      <p:ext uri="{BB962C8B-B14F-4D97-AF65-F5344CB8AC3E}">
        <p14:creationId xmlns:p14="http://schemas.microsoft.com/office/powerpoint/2010/main" val="15480818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Homeless </a:t>
            </a:r>
            <a:r>
              <a:rPr lang="en-US" dirty="0" smtClean="0"/>
              <a:t>Data Fields</a:t>
            </a:r>
            <a:endParaRPr lang="en-US" dirty="0"/>
          </a:p>
        </p:txBody>
      </p:sp>
    </p:spTree>
    <p:extLst>
      <p:ext uri="{BB962C8B-B14F-4D97-AF65-F5344CB8AC3E}">
        <p14:creationId xmlns:p14="http://schemas.microsoft.com/office/powerpoint/2010/main" val="388139921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Avoiding Homeless Data Discrepancies</a:t>
            </a:r>
            <a:endParaRPr lang="en-US" dirty="0"/>
          </a:p>
        </p:txBody>
      </p:sp>
    </p:spTree>
    <p:extLst>
      <p:ext uri="{BB962C8B-B14F-4D97-AF65-F5344CB8AC3E}">
        <p14:creationId xmlns:p14="http://schemas.microsoft.com/office/powerpoint/2010/main" val="122752780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lvl="0">
              <a:buClr>
                <a:srgbClr val="FF0F00"/>
              </a:buClr>
              <a:buFont typeface="Arial" panose="020B0604020202020204" pitchFamily="34" charset="0"/>
              <a:buChar char="•"/>
            </a:pPr>
            <a:r>
              <a:rPr lang="en-US" dirty="0" smtClean="0">
                <a:solidFill>
                  <a:prstClr val="black"/>
                </a:solidFill>
              </a:rPr>
              <a:t>SIS Screens</a:t>
            </a:r>
          </a:p>
          <a:p>
            <a:pPr lvl="1"/>
            <a:r>
              <a:rPr lang="en-US" dirty="0"/>
              <a:t>Train staff on the location of the homeless fields in your SIS; often they appear on more than one screen.</a:t>
            </a:r>
          </a:p>
          <a:p>
            <a:pPr lvl="1"/>
            <a:r>
              <a:rPr lang="en-US" dirty="0"/>
              <a:t>If you are not familiar with these screens, contact your vendor</a:t>
            </a:r>
            <a:r>
              <a:rPr lang="en-US" dirty="0" smtClean="0"/>
              <a:t>.</a:t>
            </a:r>
            <a:endParaRPr lang="en-US" dirty="0" smtClean="0">
              <a:solidFill>
                <a:prstClr val="black"/>
              </a:solidFill>
            </a:endParaRPr>
          </a:p>
          <a:p>
            <a:pPr lvl="0">
              <a:buClr>
                <a:srgbClr val="FF0F00"/>
              </a:buClr>
              <a:buFont typeface="Arial" panose="020B0604020202020204" pitchFamily="34" charset="0"/>
              <a:buChar char="•"/>
            </a:pPr>
            <a:r>
              <a:rPr lang="en-US" dirty="0" smtClean="0">
                <a:solidFill>
                  <a:prstClr val="black"/>
                </a:solidFill>
              </a:rPr>
              <a:t>Cross Validation</a:t>
            </a:r>
          </a:p>
          <a:p>
            <a:pPr lvl="1"/>
            <a:r>
              <a:rPr lang="en-US" dirty="0"/>
              <a:t>As of 2018-19, SIS packages are required to cross validate the </a:t>
            </a:r>
            <a:r>
              <a:rPr lang="en-US" dirty="0" smtClean="0"/>
              <a:t>homeless (H) student </a:t>
            </a:r>
            <a:r>
              <a:rPr lang="en-US" dirty="0"/>
              <a:t>classification and the primary nighttime residence code. </a:t>
            </a:r>
          </a:p>
          <a:p>
            <a:pPr lvl="1"/>
            <a:r>
              <a:rPr lang="en-US" dirty="0"/>
              <a:t>Contact your SIS vendor to determine how to implement your package’s cross-validation procedures.</a:t>
            </a:r>
          </a:p>
          <a:p>
            <a:pPr lvl="0">
              <a:buClr>
                <a:srgbClr val="FF0F00"/>
              </a:buClr>
              <a:buFont typeface="Arial" panose="020B0604020202020204" pitchFamily="34" charset="0"/>
              <a:buChar char="•"/>
            </a:pPr>
            <a:endParaRPr lang="en-US" dirty="0">
              <a:solidFill>
                <a:prstClr val="black"/>
              </a:solidFill>
            </a:endParaRPr>
          </a:p>
          <a:p>
            <a:endParaRPr lang="en-US" dirty="0"/>
          </a:p>
        </p:txBody>
      </p:sp>
      <p:sp>
        <p:nvSpPr>
          <p:cNvPr id="3" name="Title 2"/>
          <p:cNvSpPr>
            <a:spLocks noGrp="1"/>
          </p:cNvSpPr>
          <p:nvPr>
            <p:ph type="title"/>
          </p:nvPr>
        </p:nvSpPr>
        <p:spPr/>
        <p:txBody>
          <a:bodyPr>
            <a:normAutofit/>
          </a:bodyPr>
          <a:lstStyle/>
          <a:p>
            <a:r>
              <a:rPr lang="en-US" dirty="0" smtClean="0"/>
              <a:t>SIS Screens and Cross Validation</a:t>
            </a:r>
            <a:endParaRPr lang="en-US" dirty="0"/>
          </a:p>
        </p:txBody>
      </p:sp>
      <p:sp>
        <p:nvSpPr>
          <p:cNvPr id="4" name="Slide Number Placeholder 3"/>
          <p:cNvSpPr>
            <a:spLocks noGrp="1"/>
          </p:cNvSpPr>
          <p:nvPr>
            <p:ph type="sldNum" sz="quarter" idx="12"/>
          </p:nvPr>
        </p:nvSpPr>
        <p:spPr/>
        <p:txBody>
          <a:bodyPr/>
          <a:lstStyle/>
          <a:p>
            <a:fld id="{86D2451E-3285-438B-B188-C22B2A012BF6}" type="slidenum">
              <a:rPr lang="en-US" smtClean="0"/>
              <a:pPr/>
              <a:t>31</a:t>
            </a:fld>
            <a:endParaRPr lang="en-US" dirty="0"/>
          </a:p>
        </p:txBody>
      </p:sp>
    </p:spTree>
    <p:extLst>
      <p:ext uri="{BB962C8B-B14F-4D97-AF65-F5344CB8AC3E}">
        <p14:creationId xmlns:p14="http://schemas.microsoft.com/office/powerpoint/2010/main" val="218390336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lvl="0"/>
            <a:r>
              <a:rPr lang="en-US" dirty="0"/>
              <a:t>When uploading extracts to EIS, determine which extract is needed:</a:t>
            </a:r>
          </a:p>
          <a:p>
            <a:pPr lvl="1"/>
            <a:r>
              <a:rPr lang="en-US" sz="2400" dirty="0"/>
              <a:t>Extract 41 for homeless primary nighttime residence, homeless served by McKinney-Vento, and homeless unaccompanied youth. </a:t>
            </a:r>
            <a:endParaRPr lang="en-US" dirty="0"/>
          </a:p>
          <a:p>
            <a:pPr lvl="1"/>
            <a:r>
              <a:rPr lang="en-US" sz="2400" dirty="0" smtClean="0"/>
              <a:t>Extract </a:t>
            </a:r>
            <a:r>
              <a:rPr lang="en-US" sz="2400" dirty="0"/>
              <a:t>44 for the homeless (H) student classification </a:t>
            </a:r>
            <a:r>
              <a:rPr lang="en-US" sz="2400" dirty="0" smtClean="0"/>
              <a:t>and</a:t>
            </a:r>
            <a:endParaRPr lang="en-US" sz="2400" dirty="0"/>
          </a:p>
        </p:txBody>
      </p:sp>
      <p:sp>
        <p:nvSpPr>
          <p:cNvPr id="3" name="Title 2"/>
          <p:cNvSpPr>
            <a:spLocks noGrp="1"/>
          </p:cNvSpPr>
          <p:nvPr>
            <p:ph type="title"/>
          </p:nvPr>
        </p:nvSpPr>
        <p:spPr/>
        <p:txBody>
          <a:bodyPr/>
          <a:lstStyle/>
          <a:p>
            <a:r>
              <a:rPr lang="en-US" dirty="0" smtClean="0"/>
              <a:t>EIS Extracts</a:t>
            </a:r>
            <a:endParaRPr lang="en-US" dirty="0"/>
          </a:p>
        </p:txBody>
      </p:sp>
      <p:sp>
        <p:nvSpPr>
          <p:cNvPr id="4" name="Slide Number Placeholder 3"/>
          <p:cNvSpPr>
            <a:spLocks noGrp="1"/>
          </p:cNvSpPr>
          <p:nvPr>
            <p:ph type="sldNum" sz="quarter" idx="12"/>
          </p:nvPr>
        </p:nvSpPr>
        <p:spPr/>
        <p:txBody>
          <a:bodyPr/>
          <a:lstStyle/>
          <a:p>
            <a:fld id="{86D2451E-3285-438B-B188-C22B2A012BF6}" type="slidenum">
              <a:rPr lang="en-US" smtClean="0"/>
              <a:pPr/>
              <a:t>32</a:t>
            </a:fld>
            <a:endParaRPr lang="en-US" dirty="0"/>
          </a:p>
        </p:txBody>
      </p:sp>
    </p:spTree>
    <p:extLst>
      <p:ext uri="{BB962C8B-B14F-4D97-AF65-F5344CB8AC3E}">
        <p14:creationId xmlns:p14="http://schemas.microsoft.com/office/powerpoint/2010/main" val="257988500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a:bodyPr>
          <a:lstStyle/>
          <a:p>
            <a:pPr lvl="0"/>
            <a:r>
              <a:rPr lang="en-US" dirty="0"/>
              <a:t>Standard sequencing applies when adding the homeless (H) student classification and homeless residence code.  </a:t>
            </a:r>
          </a:p>
          <a:p>
            <a:pPr lvl="1"/>
            <a:r>
              <a:rPr lang="en-US" sz="2400" dirty="0"/>
              <a:t>Extract 41 must be loaded first. </a:t>
            </a:r>
          </a:p>
          <a:p>
            <a:pPr lvl="1"/>
            <a:r>
              <a:rPr lang="en-US" sz="2400" dirty="0"/>
              <a:t>When extract 41 loads homeless residence code values of “01-04,” EIS will accept a homeless student classification value of “H” on extract 44.  </a:t>
            </a:r>
          </a:p>
          <a:p>
            <a:pPr lvl="1"/>
            <a:r>
              <a:rPr lang="en-US" sz="2400" dirty="0"/>
              <a:t>If the homeless residence code is “Null” or “00“ on extract 41, EIS will not </a:t>
            </a:r>
            <a:r>
              <a:rPr lang="en-US" sz="2400" dirty="0" smtClean="0"/>
              <a:t>accept a </a:t>
            </a:r>
            <a:r>
              <a:rPr lang="en-US" sz="2400" dirty="0"/>
              <a:t>homeless student classification value of “</a:t>
            </a:r>
            <a:r>
              <a:rPr lang="en-US" sz="2400" dirty="0" smtClean="0"/>
              <a:t>H” on extract 44.  </a:t>
            </a:r>
            <a:r>
              <a:rPr lang="en-US" sz="2400" dirty="0"/>
              <a:t>(A fatal error occurs.)  </a:t>
            </a:r>
          </a:p>
          <a:p>
            <a:pPr lvl="1"/>
            <a:r>
              <a:rPr lang="en-US" sz="2400" dirty="0"/>
              <a:t>If extracts 41 and 44 are loaded at the same time, extract 41 will process first and then extract 44 will process. </a:t>
            </a:r>
          </a:p>
          <a:p>
            <a:endParaRPr lang="en-US" dirty="0"/>
          </a:p>
        </p:txBody>
      </p:sp>
      <p:sp>
        <p:nvSpPr>
          <p:cNvPr id="3" name="Title 2"/>
          <p:cNvSpPr>
            <a:spLocks noGrp="1"/>
          </p:cNvSpPr>
          <p:nvPr>
            <p:ph type="title"/>
          </p:nvPr>
        </p:nvSpPr>
        <p:spPr/>
        <p:txBody>
          <a:bodyPr/>
          <a:lstStyle/>
          <a:p>
            <a:r>
              <a:rPr lang="en-US" dirty="0" smtClean="0"/>
              <a:t>EIS Extracts: Adding Homeless Fields</a:t>
            </a:r>
            <a:endParaRPr lang="en-US" dirty="0"/>
          </a:p>
        </p:txBody>
      </p:sp>
      <p:sp>
        <p:nvSpPr>
          <p:cNvPr id="4" name="Slide Number Placeholder 3"/>
          <p:cNvSpPr>
            <a:spLocks noGrp="1"/>
          </p:cNvSpPr>
          <p:nvPr>
            <p:ph type="sldNum" sz="quarter" idx="12"/>
          </p:nvPr>
        </p:nvSpPr>
        <p:spPr/>
        <p:txBody>
          <a:bodyPr/>
          <a:lstStyle/>
          <a:p>
            <a:fld id="{86D2451E-3285-438B-B188-C22B2A012BF6}" type="slidenum">
              <a:rPr lang="en-US" smtClean="0"/>
              <a:pPr/>
              <a:t>33</a:t>
            </a:fld>
            <a:endParaRPr lang="en-US" dirty="0"/>
          </a:p>
        </p:txBody>
      </p:sp>
    </p:spTree>
    <p:extLst>
      <p:ext uri="{BB962C8B-B14F-4D97-AF65-F5344CB8AC3E}">
        <p14:creationId xmlns:p14="http://schemas.microsoft.com/office/powerpoint/2010/main" val="31055025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lvl="0"/>
            <a:r>
              <a:rPr lang="en-US" dirty="0"/>
              <a:t>However, the extracts are loaded in the opposite order when removing the </a:t>
            </a:r>
            <a:r>
              <a:rPr lang="en-US" dirty="0" smtClean="0"/>
              <a:t>homeless (H) student </a:t>
            </a:r>
            <a:r>
              <a:rPr lang="en-US" dirty="0"/>
              <a:t>classification and homeless residence code.   </a:t>
            </a:r>
          </a:p>
          <a:p>
            <a:pPr lvl="1"/>
            <a:r>
              <a:rPr lang="en-US" sz="2400" dirty="0"/>
              <a:t>Load extract 44 first to remove the homeless (H) student classification.  </a:t>
            </a:r>
          </a:p>
          <a:p>
            <a:pPr lvl="1"/>
            <a:r>
              <a:rPr lang="en-US" sz="2400" dirty="0"/>
              <a:t>Then load extract 41 to remove homeless residence code values “01-04” or change them to “00.”  </a:t>
            </a:r>
          </a:p>
          <a:p>
            <a:pPr lvl="1"/>
            <a:r>
              <a:rPr lang="en-US" sz="2400" dirty="0"/>
              <a:t>If extracts 41 and 44 are loaded at the same time, extract 41 will process first and generate a fatal error. </a:t>
            </a:r>
          </a:p>
          <a:p>
            <a:endParaRPr lang="en-US" dirty="0"/>
          </a:p>
        </p:txBody>
      </p:sp>
      <p:sp>
        <p:nvSpPr>
          <p:cNvPr id="3" name="Title 2"/>
          <p:cNvSpPr>
            <a:spLocks noGrp="1"/>
          </p:cNvSpPr>
          <p:nvPr>
            <p:ph type="title"/>
          </p:nvPr>
        </p:nvSpPr>
        <p:spPr/>
        <p:txBody>
          <a:bodyPr>
            <a:normAutofit fontScale="90000"/>
          </a:bodyPr>
          <a:lstStyle/>
          <a:p>
            <a:r>
              <a:rPr lang="en-US" dirty="0" smtClean="0"/>
              <a:t>EIS Extracts: Removing Homeless Fields</a:t>
            </a:r>
            <a:endParaRPr lang="en-US" dirty="0"/>
          </a:p>
        </p:txBody>
      </p:sp>
      <p:sp>
        <p:nvSpPr>
          <p:cNvPr id="4" name="Slide Number Placeholder 3"/>
          <p:cNvSpPr>
            <a:spLocks noGrp="1"/>
          </p:cNvSpPr>
          <p:nvPr>
            <p:ph type="sldNum" sz="quarter" idx="12"/>
          </p:nvPr>
        </p:nvSpPr>
        <p:spPr/>
        <p:txBody>
          <a:bodyPr/>
          <a:lstStyle/>
          <a:p>
            <a:fld id="{86D2451E-3285-438B-B188-C22B2A012BF6}" type="slidenum">
              <a:rPr lang="en-US" smtClean="0"/>
              <a:pPr/>
              <a:t>34</a:t>
            </a:fld>
            <a:endParaRPr lang="en-US" dirty="0"/>
          </a:p>
        </p:txBody>
      </p:sp>
    </p:spTree>
    <p:extLst>
      <p:ext uri="{BB962C8B-B14F-4D97-AF65-F5344CB8AC3E}">
        <p14:creationId xmlns:p14="http://schemas.microsoft.com/office/powerpoint/2010/main" val="240580259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pPr lvl="0"/>
            <a:r>
              <a:rPr lang="en-US" dirty="0"/>
              <a:t>At least once per month, use the homeless student list research query to check your data.</a:t>
            </a:r>
          </a:p>
          <a:p>
            <a:pPr lvl="0"/>
            <a:r>
              <a:rPr lang="en-US" dirty="0"/>
              <a:t>Download the data to an Excel or csv file.</a:t>
            </a:r>
          </a:p>
          <a:p>
            <a:pPr lvl="0"/>
            <a:r>
              <a:rPr lang="en-US" dirty="0"/>
              <a:t>Use the filter function </a:t>
            </a:r>
            <a:r>
              <a:rPr lang="en-US" dirty="0" smtClean="0"/>
              <a:t>to:</a:t>
            </a:r>
            <a:endParaRPr lang="en-US" dirty="0"/>
          </a:p>
          <a:p>
            <a:pPr lvl="1"/>
            <a:r>
              <a:rPr lang="en-US" sz="2400" dirty="0" smtClean="0"/>
              <a:t>identify </a:t>
            </a:r>
            <a:r>
              <a:rPr lang="en-US" sz="2400" b="1" dirty="0" smtClean="0"/>
              <a:t>homeless residence discrepancies </a:t>
            </a:r>
            <a:r>
              <a:rPr lang="en-US" sz="2400" dirty="0" smtClean="0"/>
              <a:t>by comparing the </a:t>
            </a:r>
            <a:r>
              <a:rPr lang="en-US" sz="2400" b="1" dirty="0"/>
              <a:t>homeless primary nighttime residence </a:t>
            </a:r>
            <a:r>
              <a:rPr lang="en-US" sz="2400" dirty="0"/>
              <a:t>(fourth column from the right) to the </a:t>
            </a:r>
            <a:r>
              <a:rPr lang="en-US" sz="2400" b="1" dirty="0"/>
              <a:t>homeless (H) student classification </a:t>
            </a:r>
            <a:r>
              <a:rPr lang="en-US" sz="2400" dirty="0"/>
              <a:t>(second from the right); and</a:t>
            </a:r>
          </a:p>
          <a:p>
            <a:pPr lvl="1"/>
            <a:r>
              <a:rPr lang="en-US" sz="2400" dirty="0" smtClean="0"/>
              <a:t>Identify homeless students who transfer into the district or school by comparing the </a:t>
            </a:r>
            <a:r>
              <a:rPr lang="en-US" sz="2400" b="1" dirty="0"/>
              <a:t>homeless (H) student classification </a:t>
            </a:r>
            <a:r>
              <a:rPr lang="en-US" sz="2400" dirty="0"/>
              <a:t>(second from right) to </a:t>
            </a:r>
            <a:r>
              <a:rPr lang="en-US" sz="2400" dirty="0" smtClean="0"/>
              <a:t>the </a:t>
            </a:r>
            <a:r>
              <a:rPr lang="en-US" sz="2400" b="1" dirty="0" smtClean="0"/>
              <a:t>homeless </a:t>
            </a:r>
            <a:r>
              <a:rPr lang="en-US" sz="2400" b="1" dirty="0"/>
              <a:t>earlier </a:t>
            </a:r>
            <a:r>
              <a:rPr lang="en-US" sz="2400" b="1" dirty="0" smtClean="0"/>
              <a:t>this year flag</a:t>
            </a:r>
            <a:r>
              <a:rPr lang="en-US" sz="2400" dirty="0" smtClean="0"/>
              <a:t> </a:t>
            </a:r>
            <a:r>
              <a:rPr lang="en-US" sz="2400" dirty="0"/>
              <a:t>(far right).</a:t>
            </a:r>
          </a:p>
          <a:p>
            <a:pPr lvl="0"/>
            <a:r>
              <a:rPr lang="en-US" dirty="0"/>
              <a:t>Research </a:t>
            </a:r>
            <a:r>
              <a:rPr lang="en-US" dirty="0" smtClean="0"/>
              <a:t>discrepancies identified. </a:t>
            </a:r>
            <a:endParaRPr lang="en-US" dirty="0"/>
          </a:p>
          <a:p>
            <a:pPr lvl="0"/>
            <a:r>
              <a:rPr lang="en-US" dirty="0"/>
              <a:t>Enter corrections in SIS and restage your data to EIS</a:t>
            </a:r>
            <a:r>
              <a:rPr lang="en-US" dirty="0" smtClean="0"/>
              <a:t>. Corrections populate EIS the day after your data are restaged.</a:t>
            </a:r>
            <a:endParaRPr lang="en-US" dirty="0"/>
          </a:p>
          <a:p>
            <a:endParaRPr lang="en-US" dirty="0"/>
          </a:p>
        </p:txBody>
      </p:sp>
      <p:sp>
        <p:nvSpPr>
          <p:cNvPr id="3" name="Title 2"/>
          <p:cNvSpPr>
            <a:spLocks noGrp="1"/>
          </p:cNvSpPr>
          <p:nvPr>
            <p:ph type="title"/>
          </p:nvPr>
        </p:nvSpPr>
        <p:spPr/>
        <p:txBody>
          <a:bodyPr>
            <a:normAutofit fontScale="90000"/>
          </a:bodyPr>
          <a:lstStyle/>
          <a:p>
            <a:r>
              <a:rPr lang="en-US" dirty="0" smtClean="0"/>
              <a:t>Homeless Student List Research Query</a:t>
            </a:r>
            <a:endParaRPr lang="en-US" dirty="0"/>
          </a:p>
        </p:txBody>
      </p:sp>
      <p:sp>
        <p:nvSpPr>
          <p:cNvPr id="4" name="Slide Number Placeholder 3"/>
          <p:cNvSpPr>
            <a:spLocks noGrp="1"/>
          </p:cNvSpPr>
          <p:nvPr>
            <p:ph type="sldNum" sz="quarter" idx="12"/>
          </p:nvPr>
        </p:nvSpPr>
        <p:spPr/>
        <p:txBody>
          <a:bodyPr/>
          <a:lstStyle/>
          <a:p>
            <a:fld id="{86D2451E-3285-438B-B188-C22B2A012BF6}" type="slidenum">
              <a:rPr lang="en-US" smtClean="0"/>
              <a:pPr/>
              <a:t>35</a:t>
            </a:fld>
            <a:endParaRPr lang="en-US" dirty="0"/>
          </a:p>
        </p:txBody>
      </p:sp>
    </p:spTree>
    <p:extLst>
      <p:ext uri="{BB962C8B-B14F-4D97-AF65-F5344CB8AC3E}">
        <p14:creationId xmlns:p14="http://schemas.microsoft.com/office/powerpoint/2010/main" val="406676027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Do not rollover homeless primary nighttime residence and other homeless fields.</a:t>
            </a:r>
          </a:p>
          <a:p>
            <a:r>
              <a:rPr lang="en-US" dirty="0" smtClean="0"/>
              <a:t>As of 2018-19, SIS packages should have procedures in place to block the roll over of primary nighttime residence.  </a:t>
            </a:r>
          </a:p>
          <a:p>
            <a:pPr lvl="0"/>
            <a:r>
              <a:rPr lang="en-US" dirty="0" smtClean="0"/>
              <a:t>Contact </a:t>
            </a:r>
            <a:r>
              <a:rPr lang="en-US" dirty="0"/>
              <a:t>your SIS vendor </a:t>
            </a:r>
            <a:r>
              <a:rPr lang="en-US" dirty="0" smtClean="0"/>
              <a:t>if you need assistance with </a:t>
            </a:r>
            <a:r>
              <a:rPr lang="en-US" dirty="0"/>
              <a:t>“anti-rollover” </a:t>
            </a:r>
            <a:r>
              <a:rPr lang="en-US" dirty="0" smtClean="0"/>
              <a:t>measures. </a:t>
            </a:r>
            <a:endParaRPr lang="en-US" dirty="0"/>
          </a:p>
          <a:p>
            <a:pPr marL="0" indent="0">
              <a:buNone/>
            </a:pPr>
            <a:endParaRPr lang="en-US" dirty="0"/>
          </a:p>
        </p:txBody>
      </p:sp>
      <p:sp>
        <p:nvSpPr>
          <p:cNvPr id="3" name="Title 2"/>
          <p:cNvSpPr>
            <a:spLocks noGrp="1"/>
          </p:cNvSpPr>
          <p:nvPr>
            <p:ph type="title"/>
          </p:nvPr>
        </p:nvSpPr>
        <p:spPr/>
        <p:txBody>
          <a:bodyPr/>
          <a:lstStyle/>
          <a:p>
            <a:r>
              <a:rPr lang="en-US" dirty="0" smtClean="0"/>
              <a:t>Year-End Procedures</a:t>
            </a:r>
            <a:endParaRPr lang="en-US" dirty="0"/>
          </a:p>
        </p:txBody>
      </p:sp>
      <p:sp>
        <p:nvSpPr>
          <p:cNvPr id="4" name="Slide Number Placeholder 3"/>
          <p:cNvSpPr>
            <a:spLocks noGrp="1"/>
          </p:cNvSpPr>
          <p:nvPr>
            <p:ph type="sldNum" sz="quarter" idx="12"/>
          </p:nvPr>
        </p:nvSpPr>
        <p:spPr/>
        <p:txBody>
          <a:bodyPr/>
          <a:lstStyle/>
          <a:p>
            <a:fld id="{86D2451E-3285-438B-B188-C22B2A012BF6}" type="slidenum">
              <a:rPr lang="en-US" smtClean="0"/>
              <a:pPr/>
              <a:t>36</a:t>
            </a:fld>
            <a:endParaRPr lang="en-US" dirty="0"/>
          </a:p>
        </p:txBody>
      </p:sp>
    </p:spTree>
    <p:extLst>
      <p:ext uri="{BB962C8B-B14F-4D97-AF65-F5344CB8AC3E}">
        <p14:creationId xmlns:p14="http://schemas.microsoft.com/office/powerpoint/2010/main" val="302338735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Next Steps, Resources, and Contact Information</a:t>
            </a:r>
            <a:endParaRPr lang="en-US" dirty="0"/>
          </a:p>
        </p:txBody>
      </p:sp>
    </p:spTree>
    <p:extLst>
      <p:ext uri="{BB962C8B-B14F-4D97-AF65-F5344CB8AC3E}">
        <p14:creationId xmlns:p14="http://schemas.microsoft.com/office/powerpoint/2010/main" val="348777410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74938" y="1295400"/>
            <a:ext cx="8382000" cy="4525963"/>
          </a:xfrm>
        </p:spPr>
        <p:txBody>
          <a:bodyPr>
            <a:normAutofit/>
          </a:bodyPr>
          <a:lstStyle/>
          <a:p>
            <a:pPr lvl="1">
              <a:buFont typeface="Wingdings" panose="05000000000000000000" pitchFamily="2" charset="2"/>
              <a:buChar char="§"/>
            </a:pPr>
            <a:r>
              <a:rPr lang="en-US" sz="2400" dirty="0" smtClean="0"/>
              <a:t>Collaborate with attendance, early learning, federal programs, technology, and EIS contacts to ensure that your data are coded properly.</a:t>
            </a:r>
          </a:p>
          <a:p>
            <a:pPr lvl="1">
              <a:buFont typeface="Wingdings" panose="05000000000000000000" pitchFamily="2" charset="2"/>
              <a:buChar char="§"/>
            </a:pPr>
            <a:r>
              <a:rPr lang="en-US" sz="2400" dirty="0" smtClean="0"/>
              <a:t>Regularly check your data in your student information system (SIS) and EIS, and upload revisions as needed.</a:t>
            </a:r>
          </a:p>
          <a:p>
            <a:pPr lvl="1">
              <a:buFont typeface="Wingdings" panose="05000000000000000000" pitchFamily="2" charset="2"/>
              <a:buChar char="§"/>
            </a:pPr>
            <a:r>
              <a:rPr lang="en-US" dirty="0" smtClean="0"/>
              <a:t>For </a:t>
            </a:r>
            <a:r>
              <a:rPr lang="en-US" dirty="0"/>
              <a:t>additional details on FPO data, please refer to the </a:t>
            </a:r>
            <a:r>
              <a:rPr lang="en-US" u="sng" dirty="0">
                <a:hlinkClick r:id="rId3"/>
              </a:rPr>
              <a:t>FPO</a:t>
            </a:r>
            <a:r>
              <a:rPr lang="en-US" u="sng" dirty="0"/>
              <a:t> </a:t>
            </a:r>
            <a:r>
              <a:rPr lang="en-US" u="sng" dirty="0">
                <a:solidFill>
                  <a:srgbClr val="3333FF"/>
                </a:solidFill>
              </a:rPr>
              <a:t>Data Manual</a:t>
            </a:r>
            <a:r>
              <a:rPr lang="en-US" dirty="0">
                <a:solidFill>
                  <a:srgbClr val="3333FF"/>
                </a:solidFill>
              </a:rPr>
              <a:t> </a:t>
            </a:r>
            <a:r>
              <a:rPr lang="en-US" dirty="0"/>
              <a:t>or view </a:t>
            </a:r>
            <a:r>
              <a:rPr lang="en-US" dirty="0" smtClean="0"/>
              <a:t>the </a:t>
            </a:r>
            <a:r>
              <a:rPr lang="en-US" u="sng" dirty="0">
                <a:hlinkClick r:id="rId4"/>
              </a:rPr>
              <a:t>Homeless Data </a:t>
            </a:r>
            <a:r>
              <a:rPr lang="en-US" u="sng" dirty="0" smtClean="0">
                <a:hlinkClick r:id="rId4"/>
              </a:rPr>
              <a:t>Mini-Webinar</a:t>
            </a:r>
            <a:r>
              <a:rPr lang="en-US" dirty="0" smtClean="0">
                <a:solidFill>
                  <a:srgbClr val="3333FF"/>
                </a:solidFill>
              </a:rPr>
              <a:t> </a:t>
            </a:r>
            <a:r>
              <a:rPr lang="en-US" dirty="0"/>
              <a:t>(14 minutes</a:t>
            </a:r>
            <a:r>
              <a:rPr lang="en-US" dirty="0" smtClean="0"/>
              <a:t>).</a:t>
            </a:r>
            <a:endParaRPr lang="en-US" dirty="0"/>
          </a:p>
          <a:p>
            <a:pPr lvl="1">
              <a:buFont typeface="Wingdings" panose="05000000000000000000" pitchFamily="2" charset="2"/>
              <a:buChar char="§"/>
            </a:pPr>
            <a:r>
              <a:rPr lang="en-US" sz="2400" dirty="0" smtClean="0"/>
              <a:t>Contact the department if you have questions.</a:t>
            </a:r>
          </a:p>
          <a:p>
            <a:endParaRPr lang="en-US" dirty="0" smtClean="0"/>
          </a:p>
        </p:txBody>
      </p:sp>
      <p:sp>
        <p:nvSpPr>
          <p:cNvPr id="3" name="Title 2"/>
          <p:cNvSpPr>
            <a:spLocks noGrp="1"/>
          </p:cNvSpPr>
          <p:nvPr>
            <p:ph type="title"/>
          </p:nvPr>
        </p:nvSpPr>
        <p:spPr/>
        <p:txBody>
          <a:bodyPr>
            <a:normAutofit/>
          </a:bodyPr>
          <a:lstStyle/>
          <a:p>
            <a:r>
              <a:rPr lang="en-US" dirty="0" smtClean="0"/>
              <a:t>Next Steps and Resources</a:t>
            </a:r>
            <a:endParaRPr lang="en-US" dirty="0"/>
          </a:p>
        </p:txBody>
      </p:sp>
      <p:sp>
        <p:nvSpPr>
          <p:cNvPr id="4" name="Slide Number Placeholder 3"/>
          <p:cNvSpPr>
            <a:spLocks noGrp="1"/>
          </p:cNvSpPr>
          <p:nvPr>
            <p:ph type="sldNum" sz="quarter" idx="12"/>
          </p:nvPr>
        </p:nvSpPr>
        <p:spPr/>
        <p:txBody>
          <a:bodyPr/>
          <a:lstStyle/>
          <a:p>
            <a:fld id="{86D2451E-3285-438B-B188-C22B2A012BF6}" type="slidenum">
              <a:rPr lang="en-US" smtClean="0"/>
              <a:pPr/>
              <a:t>38</a:t>
            </a:fld>
            <a:endParaRPr lang="en-US" dirty="0"/>
          </a:p>
        </p:txBody>
      </p:sp>
    </p:spTree>
    <p:extLst>
      <p:ext uri="{BB962C8B-B14F-4D97-AF65-F5344CB8AC3E}">
        <p14:creationId xmlns:p14="http://schemas.microsoft.com/office/powerpoint/2010/main" val="69168229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smtClean="0"/>
              <a:t>For questions about </a:t>
            </a:r>
            <a:r>
              <a:rPr lang="en-US" sz="2400" dirty="0" smtClean="0"/>
              <a:t>coding and </a:t>
            </a:r>
            <a:r>
              <a:rPr lang="en-US" dirty="0" smtClean="0"/>
              <a:t>homeless </a:t>
            </a:r>
            <a:r>
              <a:rPr lang="en-US" sz="2400" dirty="0" smtClean="0"/>
              <a:t>data, contact </a:t>
            </a:r>
            <a:r>
              <a:rPr lang="en-US" sz="2400" dirty="0"/>
              <a:t>Trish Kelly (</a:t>
            </a:r>
            <a:r>
              <a:rPr lang="en-US" sz="2400" u="sng" dirty="0">
                <a:hlinkClick r:id="rId3"/>
              </a:rPr>
              <a:t>Trish.Kelly@tn.gov</a:t>
            </a:r>
            <a:r>
              <a:rPr lang="en-US" sz="2400" dirty="0"/>
              <a:t>), </a:t>
            </a:r>
            <a:r>
              <a:rPr lang="en-US" sz="2400" dirty="0" smtClean="0"/>
              <a:t>FPO </a:t>
            </a:r>
            <a:r>
              <a:rPr lang="en-US" sz="2400" dirty="0"/>
              <a:t>Data </a:t>
            </a:r>
            <a:r>
              <a:rPr lang="en-US" dirty="0" smtClean="0"/>
              <a:t>Coordinator</a:t>
            </a:r>
            <a:r>
              <a:rPr lang="en-US" sz="2400" dirty="0" smtClean="0"/>
              <a:t>.</a:t>
            </a:r>
            <a:endParaRPr lang="en-US" dirty="0"/>
          </a:p>
          <a:p>
            <a:r>
              <a:rPr lang="en-US" sz="2400" dirty="0" smtClean="0"/>
              <a:t>For EIS </a:t>
            </a:r>
            <a:r>
              <a:rPr lang="en-US" sz="2400" dirty="0"/>
              <a:t>errors and restaging problems, </a:t>
            </a:r>
            <a:r>
              <a:rPr lang="en-US" sz="2400" dirty="0" smtClean="0"/>
              <a:t>contact </a:t>
            </a:r>
            <a:r>
              <a:rPr lang="en-US" sz="2400" dirty="0"/>
              <a:t>the District Technology Support Team </a:t>
            </a:r>
            <a:r>
              <a:rPr lang="en-US" sz="2400" dirty="0" smtClean="0"/>
              <a:t>(</a:t>
            </a:r>
            <a:r>
              <a:rPr lang="en-US" sz="2400" u="sng" dirty="0" smtClean="0">
                <a:solidFill>
                  <a:srgbClr val="0000FF"/>
                </a:solidFill>
              </a:rPr>
              <a:t>dt</a:t>
            </a:r>
            <a:r>
              <a:rPr lang="en-US" sz="2400" u="sng" dirty="0" smtClean="0">
                <a:solidFill>
                  <a:srgbClr val="0000FF"/>
                </a:solidFill>
                <a:hlinkClick r:id="rId4"/>
              </a:rPr>
              <a:t>.</a:t>
            </a:r>
            <a:r>
              <a:rPr lang="en-US" sz="2400" dirty="0" smtClean="0">
                <a:hlinkClick r:id="rId4"/>
              </a:rPr>
              <a:t>support@tn.gov</a:t>
            </a:r>
            <a:r>
              <a:rPr lang="en-US" sz="2400" dirty="0" smtClean="0"/>
              <a:t>).</a:t>
            </a:r>
            <a:endParaRPr lang="en-US" sz="2400" dirty="0"/>
          </a:p>
          <a:p>
            <a:pPr marL="914400" lvl="2" indent="0">
              <a:buNone/>
            </a:pPr>
            <a:endParaRPr lang="en-US" sz="2400" dirty="0"/>
          </a:p>
          <a:p>
            <a:endParaRPr lang="en-US" dirty="0"/>
          </a:p>
        </p:txBody>
      </p:sp>
      <p:sp>
        <p:nvSpPr>
          <p:cNvPr id="3" name="Title 2"/>
          <p:cNvSpPr>
            <a:spLocks noGrp="1"/>
          </p:cNvSpPr>
          <p:nvPr>
            <p:ph type="title"/>
          </p:nvPr>
        </p:nvSpPr>
        <p:spPr/>
        <p:txBody>
          <a:bodyPr/>
          <a:lstStyle/>
          <a:p>
            <a:r>
              <a:rPr lang="en-US" dirty="0" smtClean="0"/>
              <a:t>Contact Information</a:t>
            </a:r>
            <a:endParaRPr lang="en-US" dirty="0"/>
          </a:p>
        </p:txBody>
      </p:sp>
      <p:sp>
        <p:nvSpPr>
          <p:cNvPr id="4" name="Slide Number Placeholder 3"/>
          <p:cNvSpPr>
            <a:spLocks noGrp="1"/>
          </p:cNvSpPr>
          <p:nvPr>
            <p:ph type="sldNum" sz="quarter" idx="12"/>
          </p:nvPr>
        </p:nvSpPr>
        <p:spPr/>
        <p:txBody>
          <a:bodyPr/>
          <a:lstStyle/>
          <a:p>
            <a:fld id="{86D2451E-3285-438B-B188-C22B2A012BF6}" type="slidenum">
              <a:rPr lang="en-US" smtClean="0"/>
              <a:pPr/>
              <a:t>39</a:t>
            </a:fld>
            <a:endParaRPr lang="en-US" dirty="0"/>
          </a:p>
        </p:txBody>
      </p:sp>
    </p:spTree>
    <p:extLst>
      <p:ext uri="{BB962C8B-B14F-4D97-AF65-F5344CB8AC3E}">
        <p14:creationId xmlns:p14="http://schemas.microsoft.com/office/powerpoint/2010/main" val="1403238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smtClean="0"/>
              <a:t>Three homeless fields apply to all homeless students and are required for all homeless students.</a:t>
            </a:r>
          </a:p>
          <a:p>
            <a:pPr lvl="1"/>
            <a:r>
              <a:rPr lang="en-US" dirty="0" smtClean="0"/>
              <a:t>Homeless (H) student classification</a:t>
            </a:r>
            <a:endParaRPr lang="en-US" dirty="0"/>
          </a:p>
          <a:p>
            <a:pPr lvl="1"/>
            <a:r>
              <a:rPr lang="en-US" dirty="0"/>
              <a:t>D</a:t>
            </a:r>
            <a:r>
              <a:rPr lang="en-US" dirty="0" smtClean="0"/>
              <a:t>irect </a:t>
            </a:r>
            <a:r>
              <a:rPr lang="en-US" dirty="0"/>
              <a:t>certification of economic disadvantage </a:t>
            </a:r>
            <a:r>
              <a:rPr lang="en-US" dirty="0" smtClean="0"/>
              <a:t>(J) student classification</a:t>
            </a:r>
            <a:endParaRPr lang="en-US" dirty="0"/>
          </a:p>
          <a:p>
            <a:pPr lvl="1"/>
            <a:r>
              <a:rPr lang="en-US" dirty="0" smtClean="0"/>
              <a:t>Primary nighttime </a:t>
            </a:r>
            <a:r>
              <a:rPr lang="en-US" dirty="0"/>
              <a:t>residence code (01-04</a:t>
            </a:r>
            <a:r>
              <a:rPr lang="en-US" dirty="0" smtClean="0"/>
              <a:t>)</a:t>
            </a:r>
            <a:endParaRPr lang="en-US" dirty="0"/>
          </a:p>
          <a:p>
            <a:r>
              <a:rPr lang="en-US" dirty="0" smtClean="0"/>
              <a:t>Two other fields apply only to certain homeless students.</a:t>
            </a:r>
          </a:p>
          <a:p>
            <a:pPr lvl="1"/>
            <a:r>
              <a:rPr lang="en-US" dirty="0"/>
              <a:t>H</a:t>
            </a:r>
            <a:r>
              <a:rPr lang="en-US" dirty="0" smtClean="0"/>
              <a:t>omeless served with McKinney-Vento funds</a:t>
            </a:r>
          </a:p>
          <a:p>
            <a:pPr lvl="1"/>
            <a:r>
              <a:rPr lang="en-US" dirty="0"/>
              <a:t>H</a:t>
            </a:r>
            <a:r>
              <a:rPr lang="en-US" dirty="0" smtClean="0"/>
              <a:t>omeless unaccompanied youth</a:t>
            </a:r>
          </a:p>
          <a:p>
            <a:pPr lvl="1"/>
            <a:endParaRPr lang="en-US" dirty="0" smtClean="0"/>
          </a:p>
          <a:p>
            <a:pPr lvl="0"/>
            <a:endParaRPr lang="en-US" dirty="0" smtClean="0"/>
          </a:p>
          <a:p>
            <a:pPr lvl="0"/>
            <a:endParaRPr lang="en-US" sz="1800" dirty="0" smtClean="0"/>
          </a:p>
          <a:p>
            <a:endParaRPr lang="en-US" dirty="0"/>
          </a:p>
        </p:txBody>
      </p:sp>
      <p:sp>
        <p:nvSpPr>
          <p:cNvPr id="3" name="Title 2"/>
          <p:cNvSpPr>
            <a:spLocks noGrp="1"/>
          </p:cNvSpPr>
          <p:nvPr>
            <p:ph type="title"/>
          </p:nvPr>
        </p:nvSpPr>
        <p:spPr/>
        <p:txBody>
          <a:bodyPr/>
          <a:lstStyle/>
          <a:p>
            <a:r>
              <a:rPr lang="en-US" dirty="0" smtClean="0"/>
              <a:t>Homeless Data </a:t>
            </a:r>
            <a:endParaRPr lang="en-US" dirty="0"/>
          </a:p>
        </p:txBody>
      </p:sp>
      <p:sp>
        <p:nvSpPr>
          <p:cNvPr id="4" name="Slide Number Placeholder 3"/>
          <p:cNvSpPr>
            <a:spLocks noGrp="1"/>
          </p:cNvSpPr>
          <p:nvPr>
            <p:ph type="sldNum" sz="quarter" idx="12"/>
          </p:nvPr>
        </p:nvSpPr>
        <p:spPr/>
        <p:txBody>
          <a:bodyPr/>
          <a:lstStyle/>
          <a:p>
            <a:fld id="{86D2451E-3285-438B-B188-C22B2A012BF6}" type="slidenum">
              <a:rPr lang="en-US" smtClean="0"/>
              <a:pPr/>
              <a:t>4</a:t>
            </a:fld>
            <a:endParaRPr lang="en-US" dirty="0"/>
          </a:p>
        </p:txBody>
      </p:sp>
    </p:spTree>
    <p:extLst>
      <p:ext uri="{BB962C8B-B14F-4D97-AF65-F5344CB8AC3E}">
        <p14:creationId xmlns:p14="http://schemas.microsoft.com/office/powerpoint/2010/main" val="83445840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9504136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smtClean="0"/>
              <a:t>The </a:t>
            </a:r>
            <a:r>
              <a:rPr lang="en-US" dirty="0" smtClean="0"/>
              <a:t>homeless (H) student </a:t>
            </a:r>
            <a:r>
              <a:rPr lang="en-US" dirty="0" smtClean="0"/>
              <a:t>classification </a:t>
            </a:r>
            <a:r>
              <a:rPr lang="en-US" dirty="0"/>
              <a:t>is the core homeless identifier </a:t>
            </a:r>
            <a:r>
              <a:rPr lang="en-US" dirty="0" smtClean="0"/>
              <a:t>for:</a:t>
            </a:r>
          </a:p>
          <a:p>
            <a:pPr lvl="1"/>
            <a:r>
              <a:rPr lang="en-US" dirty="0"/>
              <a:t>f</a:t>
            </a:r>
            <a:r>
              <a:rPr lang="en-US" dirty="0" smtClean="0"/>
              <a:t>unding,</a:t>
            </a:r>
          </a:p>
          <a:p>
            <a:pPr lvl="1"/>
            <a:r>
              <a:rPr lang="en-US" dirty="0"/>
              <a:t>a</a:t>
            </a:r>
            <a:r>
              <a:rPr lang="en-US" dirty="0" smtClean="0"/>
              <a:t>ssessment,</a:t>
            </a:r>
          </a:p>
          <a:p>
            <a:pPr lvl="1"/>
            <a:r>
              <a:rPr lang="en-US" dirty="0"/>
              <a:t>a</a:t>
            </a:r>
            <a:r>
              <a:rPr lang="en-US" dirty="0" smtClean="0"/>
              <a:t>ccountability, and</a:t>
            </a:r>
          </a:p>
          <a:p>
            <a:pPr lvl="1"/>
            <a:r>
              <a:rPr lang="en-US" dirty="0"/>
              <a:t>o</a:t>
            </a:r>
            <a:r>
              <a:rPr lang="en-US" dirty="0" smtClean="0"/>
              <a:t>ther reporting.</a:t>
            </a:r>
          </a:p>
          <a:p>
            <a:pPr marL="0" indent="0">
              <a:buNone/>
            </a:pPr>
            <a:endParaRPr lang="en-US" sz="1400" dirty="0"/>
          </a:p>
          <a:p>
            <a:pPr lvl="1"/>
            <a:endParaRPr lang="en-US" dirty="0" smtClean="0"/>
          </a:p>
          <a:p>
            <a:pPr lvl="0"/>
            <a:endParaRPr lang="en-US" dirty="0" smtClean="0"/>
          </a:p>
          <a:p>
            <a:pPr lvl="0"/>
            <a:endParaRPr lang="en-US" sz="1800" dirty="0" smtClean="0"/>
          </a:p>
          <a:p>
            <a:endParaRPr lang="en-US" dirty="0"/>
          </a:p>
        </p:txBody>
      </p:sp>
      <p:sp>
        <p:nvSpPr>
          <p:cNvPr id="3" name="Title 2"/>
          <p:cNvSpPr>
            <a:spLocks noGrp="1"/>
          </p:cNvSpPr>
          <p:nvPr>
            <p:ph type="title"/>
          </p:nvPr>
        </p:nvSpPr>
        <p:spPr/>
        <p:txBody>
          <a:bodyPr/>
          <a:lstStyle/>
          <a:p>
            <a:r>
              <a:rPr lang="en-US" dirty="0" smtClean="0"/>
              <a:t>Homeless (H) Student </a:t>
            </a:r>
            <a:r>
              <a:rPr lang="en-US" dirty="0" smtClean="0"/>
              <a:t>Classification</a:t>
            </a:r>
            <a:endParaRPr lang="en-US" dirty="0"/>
          </a:p>
        </p:txBody>
      </p:sp>
      <p:sp>
        <p:nvSpPr>
          <p:cNvPr id="4" name="Slide Number Placeholder 3"/>
          <p:cNvSpPr>
            <a:spLocks noGrp="1"/>
          </p:cNvSpPr>
          <p:nvPr>
            <p:ph type="sldNum" sz="quarter" idx="12"/>
          </p:nvPr>
        </p:nvSpPr>
        <p:spPr/>
        <p:txBody>
          <a:bodyPr/>
          <a:lstStyle/>
          <a:p>
            <a:fld id="{86D2451E-3285-438B-B188-C22B2A012BF6}" type="slidenum">
              <a:rPr lang="en-US" smtClean="0"/>
              <a:pPr/>
              <a:t>5</a:t>
            </a:fld>
            <a:endParaRPr lang="en-US" dirty="0"/>
          </a:p>
        </p:txBody>
      </p:sp>
    </p:spTree>
    <p:extLst>
      <p:ext uri="{BB962C8B-B14F-4D97-AF65-F5344CB8AC3E}">
        <p14:creationId xmlns:p14="http://schemas.microsoft.com/office/powerpoint/2010/main" val="17791414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smtClean="0"/>
              <a:t>Homeless students:</a:t>
            </a:r>
          </a:p>
          <a:p>
            <a:pPr lvl="1"/>
            <a:r>
              <a:rPr lang="en-US" dirty="0" smtClean="0"/>
              <a:t>are part </a:t>
            </a:r>
            <a:r>
              <a:rPr lang="en-US" dirty="0"/>
              <a:t>of the Economically Disadvantaged (ED) </a:t>
            </a:r>
            <a:r>
              <a:rPr lang="en-US" dirty="0" smtClean="0"/>
              <a:t>subgroup and</a:t>
            </a:r>
          </a:p>
          <a:p>
            <a:pPr lvl="1"/>
            <a:r>
              <a:rPr lang="en-US" dirty="0"/>
              <a:t>a</a:t>
            </a:r>
            <a:r>
              <a:rPr lang="en-US" dirty="0" smtClean="0"/>
              <a:t>re coded </a:t>
            </a:r>
            <a:r>
              <a:rPr lang="en-US" dirty="0"/>
              <a:t>with </a:t>
            </a:r>
            <a:r>
              <a:rPr lang="en-US" dirty="0" smtClean="0"/>
              <a:t>direct </a:t>
            </a:r>
            <a:r>
              <a:rPr lang="en-US" dirty="0" smtClean="0"/>
              <a:t>certification </a:t>
            </a:r>
            <a:r>
              <a:rPr lang="en-US" dirty="0" smtClean="0"/>
              <a:t>(J) student </a:t>
            </a:r>
            <a:r>
              <a:rPr lang="en-US" dirty="0"/>
              <a:t>classification </a:t>
            </a:r>
            <a:r>
              <a:rPr lang="en-US" b="1" dirty="0"/>
              <a:t>in addition to</a:t>
            </a:r>
            <a:r>
              <a:rPr lang="en-US" dirty="0"/>
              <a:t> the </a:t>
            </a:r>
            <a:r>
              <a:rPr lang="en-US" dirty="0" smtClean="0"/>
              <a:t>homeless (H) student </a:t>
            </a:r>
            <a:r>
              <a:rPr lang="en-US" dirty="0" smtClean="0"/>
              <a:t>classification</a:t>
            </a:r>
            <a:r>
              <a:rPr lang="en-US" dirty="0"/>
              <a:t> </a:t>
            </a:r>
            <a:r>
              <a:rPr lang="en-US" dirty="0" smtClean="0"/>
              <a:t>because they are categorically eligible for free school meals due to their homeless status.</a:t>
            </a:r>
            <a:endParaRPr lang="en-US" sz="1400" dirty="0"/>
          </a:p>
          <a:p>
            <a:pPr lvl="1"/>
            <a:endParaRPr lang="en-US" dirty="0" smtClean="0"/>
          </a:p>
          <a:p>
            <a:pPr lvl="0"/>
            <a:endParaRPr lang="en-US" dirty="0" smtClean="0"/>
          </a:p>
          <a:p>
            <a:pPr lvl="0"/>
            <a:endParaRPr lang="en-US" sz="1800" dirty="0" smtClean="0"/>
          </a:p>
          <a:p>
            <a:endParaRPr lang="en-US" dirty="0"/>
          </a:p>
        </p:txBody>
      </p:sp>
      <p:sp>
        <p:nvSpPr>
          <p:cNvPr id="3" name="Title 2"/>
          <p:cNvSpPr>
            <a:spLocks noGrp="1"/>
          </p:cNvSpPr>
          <p:nvPr>
            <p:ph type="title"/>
          </p:nvPr>
        </p:nvSpPr>
        <p:spPr/>
        <p:txBody>
          <a:bodyPr>
            <a:normAutofit fontScale="90000"/>
          </a:bodyPr>
          <a:lstStyle/>
          <a:p>
            <a:r>
              <a:rPr lang="en-US" dirty="0" smtClean="0"/>
              <a:t>Direct </a:t>
            </a:r>
            <a:r>
              <a:rPr lang="en-US" dirty="0" smtClean="0"/>
              <a:t>Certification of Economic Disadvantage </a:t>
            </a:r>
            <a:r>
              <a:rPr lang="en-US" dirty="0" smtClean="0"/>
              <a:t>(J) Student </a:t>
            </a:r>
            <a:r>
              <a:rPr lang="en-US" dirty="0" smtClean="0"/>
              <a:t>Classification</a:t>
            </a:r>
            <a:endParaRPr lang="en-US" dirty="0"/>
          </a:p>
        </p:txBody>
      </p:sp>
      <p:sp>
        <p:nvSpPr>
          <p:cNvPr id="4" name="Slide Number Placeholder 3"/>
          <p:cNvSpPr>
            <a:spLocks noGrp="1"/>
          </p:cNvSpPr>
          <p:nvPr>
            <p:ph type="sldNum" sz="quarter" idx="12"/>
          </p:nvPr>
        </p:nvSpPr>
        <p:spPr/>
        <p:txBody>
          <a:bodyPr/>
          <a:lstStyle/>
          <a:p>
            <a:fld id="{86D2451E-3285-438B-B188-C22B2A012BF6}" type="slidenum">
              <a:rPr lang="en-US" smtClean="0"/>
              <a:pPr/>
              <a:t>6</a:t>
            </a:fld>
            <a:endParaRPr lang="en-US" dirty="0"/>
          </a:p>
        </p:txBody>
      </p:sp>
    </p:spTree>
    <p:extLst>
      <p:ext uri="{BB962C8B-B14F-4D97-AF65-F5344CB8AC3E}">
        <p14:creationId xmlns:p14="http://schemas.microsoft.com/office/powerpoint/2010/main" val="21820964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a:t>Homeless nighttime residence is required for federal reporting</a:t>
            </a:r>
            <a:r>
              <a:rPr lang="en-US" dirty="0" smtClean="0"/>
              <a:t>.</a:t>
            </a:r>
          </a:p>
          <a:p>
            <a:r>
              <a:rPr lang="en-US" dirty="0" smtClean="0"/>
              <a:t>Code </a:t>
            </a:r>
            <a:r>
              <a:rPr lang="en-US" dirty="0" smtClean="0"/>
              <a:t>homeless </a:t>
            </a:r>
            <a:r>
              <a:rPr lang="en-US" dirty="0"/>
              <a:t>students with </a:t>
            </a:r>
            <a:r>
              <a:rPr lang="en-US" dirty="0" smtClean="0"/>
              <a:t>one </a:t>
            </a:r>
            <a:r>
              <a:rPr lang="en-US" dirty="0"/>
              <a:t>of the four homeless nighttime residence </a:t>
            </a:r>
            <a:r>
              <a:rPr lang="en-US" dirty="0" smtClean="0"/>
              <a:t>codes:</a:t>
            </a:r>
          </a:p>
          <a:p>
            <a:pPr lvl="1"/>
            <a:r>
              <a:rPr lang="en-US" sz="2400" dirty="0" smtClean="0"/>
              <a:t>01-shelters </a:t>
            </a:r>
            <a:r>
              <a:rPr lang="en-US" sz="2400" dirty="0"/>
              <a:t>or transitional </a:t>
            </a:r>
            <a:r>
              <a:rPr lang="en-US" sz="2400" dirty="0" smtClean="0"/>
              <a:t>housing,</a:t>
            </a:r>
          </a:p>
          <a:p>
            <a:pPr lvl="1"/>
            <a:r>
              <a:rPr lang="en-US" sz="2400" dirty="0" smtClean="0"/>
              <a:t>02-doubled </a:t>
            </a:r>
            <a:r>
              <a:rPr lang="en-US" sz="2400" dirty="0"/>
              <a:t>up (living with other persons due to economic reasons</a:t>
            </a:r>
            <a:r>
              <a:rPr lang="en-US" sz="2400" dirty="0" smtClean="0"/>
              <a:t>),</a:t>
            </a:r>
          </a:p>
          <a:p>
            <a:pPr lvl="1"/>
            <a:r>
              <a:rPr lang="en-US" sz="2400" dirty="0" smtClean="0"/>
              <a:t>03-unsheltered </a:t>
            </a:r>
            <a:r>
              <a:rPr lang="en-US" sz="2400" dirty="0"/>
              <a:t>(cars, parks, campgrounds, abandoned </a:t>
            </a:r>
            <a:r>
              <a:rPr lang="en-US" sz="2400" dirty="0" smtClean="0"/>
              <a:t>buildings, </a:t>
            </a:r>
            <a:r>
              <a:rPr lang="en-US" sz="2400" dirty="0"/>
              <a:t>substandard housing), </a:t>
            </a:r>
            <a:r>
              <a:rPr lang="en-US" sz="2400" dirty="0" smtClean="0"/>
              <a:t>or</a:t>
            </a:r>
          </a:p>
          <a:p>
            <a:pPr lvl="1"/>
            <a:r>
              <a:rPr lang="en-US" sz="2400" dirty="0" smtClean="0"/>
              <a:t>04-hotels/motels </a:t>
            </a:r>
            <a:r>
              <a:rPr lang="en-US" sz="2400" dirty="0"/>
              <a:t>due to lack of alternative adequate </a:t>
            </a:r>
            <a:r>
              <a:rPr lang="en-US" sz="2400" dirty="0" smtClean="0"/>
              <a:t>accommodations.</a:t>
            </a:r>
          </a:p>
          <a:p>
            <a:pPr lvl="2"/>
            <a:endParaRPr lang="en-US" dirty="0" smtClean="0"/>
          </a:p>
          <a:p>
            <a:endParaRPr lang="en-US" dirty="0" smtClean="0"/>
          </a:p>
          <a:p>
            <a:pPr marL="0" indent="0">
              <a:buNone/>
            </a:pPr>
            <a:endParaRPr lang="en-US" sz="1400" dirty="0"/>
          </a:p>
          <a:p>
            <a:pPr lvl="1"/>
            <a:endParaRPr lang="en-US" dirty="0" smtClean="0"/>
          </a:p>
          <a:p>
            <a:pPr lvl="0"/>
            <a:endParaRPr lang="en-US" dirty="0" smtClean="0"/>
          </a:p>
          <a:p>
            <a:pPr lvl="0"/>
            <a:endParaRPr lang="en-US" sz="1800" dirty="0" smtClean="0"/>
          </a:p>
          <a:p>
            <a:endParaRPr lang="en-US" dirty="0"/>
          </a:p>
        </p:txBody>
      </p:sp>
      <p:sp>
        <p:nvSpPr>
          <p:cNvPr id="3" name="Title 2"/>
          <p:cNvSpPr>
            <a:spLocks noGrp="1"/>
          </p:cNvSpPr>
          <p:nvPr>
            <p:ph type="title"/>
          </p:nvPr>
        </p:nvSpPr>
        <p:spPr/>
        <p:txBody>
          <a:bodyPr>
            <a:normAutofit fontScale="90000"/>
          </a:bodyPr>
          <a:lstStyle/>
          <a:p>
            <a:r>
              <a:rPr lang="en-US" dirty="0" smtClean="0"/>
              <a:t>Homeless Nighttime Residence (01-04)</a:t>
            </a:r>
            <a:endParaRPr lang="en-US" dirty="0"/>
          </a:p>
        </p:txBody>
      </p:sp>
      <p:sp>
        <p:nvSpPr>
          <p:cNvPr id="4" name="Slide Number Placeholder 3"/>
          <p:cNvSpPr>
            <a:spLocks noGrp="1"/>
          </p:cNvSpPr>
          <p:nvPr>
            <p:ph type="sldNum" sz="quarter" idx="12"/>
          </p:nvPr>
        </p:nvSpPr>
        <p:spPr/>
        <p:txBody>
          <a:bodyPr/>
          <a:lstStyle/>
          <a:p>
            <a:fld id="{86D2451E-3285-438B-B188-C22B2A012BF6}" type="slidenum">
              <a:rPr lang="en-US" smtClean="0"/>
              <a:pPr/>
              <a:t>7</a:t>
            </a:fld>
            <a:endParaRPr lang="en-US" dirty="0"/>
          </a:p>
        </p:txBody>
      </p:sp>
    </p:spTree>
    <p:extLst>
      <p:ext uri="{BB962C8B-B14F-4D97-AF65-F5344CB8AC3E}">
        <p14:creationId xmlns:p14="http://schemas.microsoft.com/office/powerpoint/2010/main" val="11316280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lvl="0"/>
            <a:r>
              <a:rPr lang="en-US" dirty="0"/>
              <a:t>“</a:t>
            </a:r>
            <a:r>
              <a:rPr lang="en-US" dirty="0" smtClean="0"/>
              <a:t>Yes” </a:t>
            </a:r>
            <a:r>
              <a:rPr lang="en-US" dirty="0"/>
              <a:t>for homeless students served by McKinney-Vento </a:t>
            </a:r>
            <a:r>
              <a:rPr lang="en-US" dirty="0" err="1" smtClean="0"/>
              <a:t>subgrants</a:t>
            </a:r>
            <a:r>
              <a:rPr lang="en-US" dirty="0" smtClean="0"/>
              <a:t> </a:t>
            </a:r>
            <a:endParaRPr lang="en-US" dirty="0"/>
          </a:p>
          <a:p>
            <a:pPr lvl="0"/>
            <a:r>
              <a:rPr lang="en-US" dirty="0"/>
              <a:t>Otherwise, “No” or “</a:t>
            </a:r>
            <a:r>
              <a:rPr lang="en-US" dirty="0" smtClean="0"/>
              <a:t>Null”</a:t>
            </a:r>
          </a:p>
          <a:p>
            <a:pPr lvl="0"/>
            <a:r>
              <a:rPr lang="en-US" dirty="0"/>
              <a:t>O</a:t>
            </a:r>
            <a:r>
              <a:rPr lang="en-US" dirty="0" smtClean="0"/>
              <a:t>nly </a:t>
            </a:r>
            <a:r>
              <a:rPr lang="en-US" dirty="0"/>
              <a:t>the 24 districts that received McKinney-Vento </a:t>
            </a:r>
            <a:r>
              <a:rPr lang="en-US" dirty="0" err="1"/>
              <a:t>subgrants</a:t>
            </a:r>
            <a:r>
              <a:rPr lang="en-US" dirty="0"/>
              <a:t> in 2019-20 serve homeless students with McKinney-Vento </a:t>
            </a:r>
            <a:r>
              <a:rPr lang="en-US" dirty="0" err="1"/>
              <a:t>subgrants</a:t>
            </a:r>
            <a:r>
              <a:rPr lang="en-US" dirty="0"/>
              <a:t>.  </a:t>
            </a:r>
            <a:endParaRPr lang="en-US" dirty="0" smtClean="0"/>
          </a:p>
          <a:p>
            <a:pPr lvl="0"/>
            <a:r>
              <a:rPr lang="en-US" dirty="0" smtClean="0"/>
              <a:t>The </a:t>
            </a:r>
            <a:r>
              <a:rPr lang="en-US" dirty="0"/>
              <a:t>24 districts are listed on the next slide.</a:t>
            </a:r>
          </a:p>
          <a:p>
            <a:endParaRPr lang="en-US" dirty="0"/>
          </a:p>
        </p:txBody>
      </p:sp>
      <p:sp>
        <p:nvSpPr>
          <p:cNvPr id="3" name="Title 2"/>
          <p:cNvSpPr>
            <a:spLocks noGrp="1"/>
          </p:cNvSpPr>
          <p:nvPr>
            <p:ph type="title"/>
          </p:nvPr>
        </p:nvSpPr>
        <p:spPr>
          <a:xfrm>
            <a:off x="304800" y="228600"/>
            <a:ext cx="8534400" cy="914400"/>
          </a:xfrm>
        </p:spPr>
        <p:txBody>
          <a:bodyPr>
            <a:normAutofit fontScale="90000"/>
          </a:bodyPr>
          <a:lstStyle/>
          <a:p>
            <a:r>
              <a:rPr lang="en-US" dirty="0" smtClean="0"/>
              <a:t>Homeless McKinney-Vento Served (MCKV)</a:t>
            </a:r>
            <a:endParaRPr lang="en-US" dirty="0"/>
          </a:p>
        </p:txBody>
      </p:sp>
      <p:sp>
        <p:nvSpPr>
          <p:cNvPr id="4" name="Slide Number Placeholder 3"/>
          <p:cNvSpPr>
            <a:spLocks noGrp="1"/>
          </p:cNvSpPr>
          <p:nvPr>
            <p:ph type="sldNum" sz="quarter" idx="12"/>
          </p:nvPr>
        </p:nvSpPr>
        <p:spPr/>
        <p:txBody>
          <a:bodyPr/>
          <a:lstStyle/>
          <a:p>
            <a:fld id="{86D2451E-3285-438B-B188-C22B2A012BF6}" type="slidenum">
              <a:rPr lang="en-US" smtClean="0"/>
              <a:pPr/>
              <a:t>8</a:t>
            </a:fld>
            <a:endParaRPr lang="en-US" dirty="0"/>
          </a:p>
        </p:txBody>
      </p:sp>
    </p:spTree>
    <p:extLst>
      <p:ext uri="{BB962C8B-B14F-4D97-AF65-F5344CB8AC3E}">
        <p14:creationId xmlns:p14="http://schemas.microsoft.com/office/powerpoint/2010/main" val="17067123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US" sz="2000" dirty="0" smtClean="0"/>
              <a:t>Bedford 		(020)	</a:t>
            </a:r>
            <a:r>
              <a:rPr lang="en-US" sz="2000" dirty="0"/>
              <a:t>	</a:t>
            </a:r>
            <a:r>
              <a:rPr lang="en-US" sz="2000" dirty="0" smtClean="0"/>
              <a:t>Knox	</a:t>
            </a:r>
            <a:r>
              <a:rPr lang="en-US" sz="2000" dirty="0"/>
              <a:t>		(470</a:t>
            </a:r>
            <a:r>
              <a:rPr lang="en-US" sz="2000" dirty="0" smtClean="0"/>
              <a:t>)</a:t>
            </a:r>
          </a:p>
          <a:p>
            <a:r>
              <a:rPr lang="en-US" sz="2000" dirty="0" smtClean="0"/>
              <a:t>Bristol 		(821)		Madison 		(570)</a:t>
            </a:r>
          </a:p>
          <a:p>
            <a:r>
              <a:rPr lang="en-US" sz="2000" dirty="0" smtClean="0"/>
              <a:t>Carter 		(100)		Montgomery		(630</a:t>
            </a:r>
          </a:p>
          <a:p>
            <a:r>
              <a:rPr lang="en-US" sz="2000" dirty="0" smtClean="0"/>
              <a:t>Cumberland		(180)		Putnam 		(710)</a:t>
            </a:r>
          </a:p>
          <a:p>
            <a:r>
              <a:rPr lang="en-US" sz="2000" dirty="0" smtClean="0"/>
              <a:t>Davidson 		(190)		Rhea 			(720)</a:t>
            </a:r>
          </a:p>
          <a:p>
            <a:r>
              <a:rPr lang="en-US" sz="2000" dirty="0" smtClean="0"/>
              <a:t>Fayette		(240)		Robertson		(740)</a:t>
            </a:r>
          </a:p>
          <a:p>
            <a:r>
              <a:rPr lang="en-US" sz="2000" dirty="0" smtClean="0"/>
              <a:t>Hamblen		(320)		Rutherford		(750)</a:t>
            </a:r>
          </a:p>
          <a:p>
            <a:r>
              <a:rPr lang="en-US" sz="2000" dirty="0" smtClean="0"/>
              <a:t>Hamilton		(330)		Shelby			(792)</a:t>
            </a:r>
          </a:p>
          <a:p>
            <a:r>
              <a:rPr lang="en-US" sz="2000" dirty="0" smtClean="0"/>
              <a:t>Hawkins		(370)		Sullivan			(820)</a:t>
            </a:r>
          </a:p>
          <a:p>
            <a:r>
              <a:rPr lang="en-US" sz="2000" dirty="0" smtClean="0"/>
              <a:t>Huntingdon		(093)		Sumner			(830)</a:t>
            </a:r>
          </a:p>
          <a:p>
            <a:r>
              <a:rPr lang="en-US" sz="2000" dirty="0" smtClean="0"/>
              <a:t>Johnson City		(901)	</a:t>
            </a:r>
            <a:r>
              <a:rPr lang="en-US" sz="2000" dirty="0"/>
              <a:t>	</a:t>
            </a:r>
            <a:r>
              <a:rPr lang="en-US" sz="2000" dirty="0" smtClean="0"/>
              <a:t>Warren </a:t>
            </a:r>
            <a:r>
              <a:rPr lang="en-US" sz="2000" dirty="0"/>
              <a:t>		</a:t>
            </a:r>
            <a:r>
              <a:rPr lang="en-US" sz="2000" dirty="0" smtClean="0"/>
              <a:t>	(</a:t>
            </a:r>
            <a:r>
              <a:rPr lang="en-US" sz="2000" dirty="0"/>
              <a:t>890</a:t>
            </a:r>
            <a:r>
              <a:rPr lang="en-US" sz="2000" dirty="0" smtClean="0"/>
              <a:t>)</a:t>
            </a:r>
          </a:p>
          <a:p>
            <a:r>
              <a:rPr lang="en-US" sz="2000" dirty="0" smtClean="0"/>
              <a:t>Kingsport		(822)		Wilson			(950)							</a:t>
            </a:r>
            <a:endParaRPr lang="en-US" dirty="0"/>
          </a:p>
        </p:txBody>
      </p:sp>
      <p:sp>
        <p:nvSpPr>
          <p:cNvPr id="3" name="Title 2"/>
          <p:cNvSpPr>
            <a:spLocks noGrp="1"/>
          </p:cNvSpPr>
          <p:nvPr>
            <p:ph type="title"/>
          </p:nvPr>
        </p:nvSpPr>
        <p:spPr/>
        <p:txBody>
          <a:bodyPr/>
          <a:lstStyle/>
          <a:p>
            <a:r>
              <a:rPr lang="en-US" dirty="0" smtClean="0"/>
              <a:t>2019-20 </a:t>
            </a:r>
            <a:r>
              <a:rPr lang="en-US" dirty="0"/>
              <a:t>McKinney-Vento </a:t>
            </a:r>
            <a:r>
              <a:rPr lang="en-US" dirty="0" err="1"/>
              <a:t>Subgrantees</a:t>
            </a:r>
            <a:endParaRPr lang="en-US" dirty="0"/>
          </a:p>
        </p:txBody>
      </p:sp>
      <p:sp>
        <p:nvSpPr>
          <p:cNvPr id="4" name="Slide Number Placeholder 3"/>
          <p:cNvSpPr>
            <a:spLocks noGrp="1"/>
          </p:cNvSpPr>
          <p:nvPr>
            <p:ph type="sldNum" sz="quarter" idx="12"/>
          </p:nvPr>
        </p:nvSpPr>
        <p:spPr/>
        <p:txBody>
          <a:bodyPr/>
          <a:lstStyle/>
          <a:p>
            <a:fld id="{86D2451E-3285-438B-B188-C22B2A012BF6}" type="slidenum">
              <a:rPr lang="en-US" smtClean="0"/>
              <a:pPr/>
              <a:t>9</a:t>
            </a:fld>
            <a:endParaRPr lang="en-US" dirty="0"/>
          </a:p>
        </p:txBody>
      </p:sp>
    </p:spTree>
    <p:extLst>
      <p:ext uri="{BB962C8B-B14F-4D97-AF65-F5344CB8AC3E}">
        <p14:creationId xmlns:p14="http://schemas.microsoft.com/office/powerpoint/2010/main" val="1043740764"/>
      </p:ext>
    </p:extLst>
  </p:cSld>
  <p:clrMapOvr>
    <a:masterClrMapping/>
  </p:clrMapOvr>
</p:sld>
</file>

<file path=ppt/theme/theme1.xml><?xml version="1.0" encoding="utf-8"?>
<a:theme xmlns:a="http://schemas.openxmlformats.org/drawingml/2006/main" name="TDOE Template - Editing">
  <a:themeElements>
    <a:clrScheme name="TDOE Colors">
      <a:dk1>
        <a:srgbClr val="1B365D"/>
      </a:dk1>
      <a:lt1>
        <a:srgbClr val="FFFFFF"/>
      </a:lt1>
      <a:dk2>
        <a:srgbClr val="6E7073"/>
      </a:dk2>
      <a:lt2>
        <a:srgbClr val="EEEEEE"/>
      </a:lt2>
      <a:accent1>
        <a:srgbClr val="000000"/>
      </a:accent1>
      <a:accent2>
        <a:srgbClr val="1B365D"/>
      </a:accent2>
      <a:accent3>
        <a:srgbClr val="2DCCD3"/>
      </a:accent3>
      <a:accent4>
        <a:srgbClr val="D2D755"/>
      </a:accent4>
      <a:accent5>
        <a:srgbClr val="E87722"/>
      </a:accent5>
      <a:accent6>
        <a:srgbClr val="5D7975"/>
      </a:accent6>
      <a:hlink>
        <a:srgbClr val="0000FF"/>
      </a:hlink>
      <a:folHlink>
        <a:srgbClr val="800080"/>
      </a:folHlink>
    </a:clrScheme>
    <a:fontScheme name="TDOE Fonts">
      <a:majorFont>
        <a:latin typeface="Georgia"/>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resentation1" id="{A061CFA7-5784-4816-8865-3D363482387D}" vid="{3FE5B953-5DEC-4335-BBB5-E60459355A33}"/>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Coding_and_Funding_TDASC_Fall_2017</Template>
  <TotalTime>1824</TotalTime>
  <Words>3556</Words>
  <Application>Microsoft Office PowerPoint</Application>
  <PresentationFormat>On-screen Show (4:3)</PresentationFormat>
  <Paragraphs>384</Paragraphs>
  <Slides>40</Slides>
  <Notes>23</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40</vt:i4>
      </vt:variant>
    </vt:vector>
  </HeadingPairs>
  <TitlesOfParts>
    <vt:vector size="49" baseType="lpstr">
      <vt:lpstr>Arial</vt:lpstr>
      <vt:lpstr>Calibri</vt:lpstr>
      <vt:lpstr>Courier New</vt:lpstr>
      <vt:lpstr>Georgia</vt:lpstr>
      <vt:lpstr>Open Sans</vt:lpstr>
      <vt:lpstr>PermianSlabSerifTypeface</vt:lpstr>
      <vt:lpstr>Symbol</vt:lpstr>
      <vt:lpstr>Wingdings</vt:lpstr>
      <vt:lpstr>TDOE Template - Editing</vt:lpstr>
      <vt:lpstr>Homeless Data Tennessee Data and Attendance Supervisors Conference</vt:lpstr>
      <vt:lpstr>Agenda</vt:lpstr>
      <vt:lpstr>Homeless Data Fields</vt:lpstr>
      <vt:lpstr>Homeless Data </vt:lpstr>
      <vt:lpstr>Homeless (H) Student Classification</vt:lpstr>
      <vt:lpstr>Direct Certification of Economic Disadvantage (J) Student Classification</vt:lpstr>
      <vt:lpstr>Homeless Nighttime Residence (01-04)</vt:lpstr>
      <vt:lpstr>Homeless McKinney-Vento Served (MCKV)</vt:lpstr>
      <vt:lpstr>2019-20 McKinney-Vento Subgrantees</vt:lpstr>
      <vt:lpstr>Homeless Unaccompanied Youth</vt:lpstr>
      <vt:lpstr>Homeless Status Applies for the School Year</vt:lpstr>
      <vt:lpstr>Homeless Status Applies for the School Year</vt:lpstr>
      <vt:lpstr>Homeless Status Applies for the School Year</vt:lpstr>
      <vt:lpstr>Homeless Status Applies for the School Year</vt:lpstr>
      <vt:lpstr>Mobility and the Homeless Earlier This Year Flag</vt:lpstr>
      <vt:lpstr>Homeless Mobility and Stability Rates</vt:lpstr>
      <vt:lpstr>Homeless Mobility and Identification</vt:lpstr>
      <vt:lpstr>Homeless Earlier This Year Flag</vt:lpstr>
      <vt:lpstr>FPO September 2019 Data Review</vt:lpstr>
      <vt:lpstr>FPO Sept. 2019 Data Review</vt:lpstr>
      <vt:lpstr>Homeless Student Classification Discrepancy</vt:lpstr>
      <vt:lpstr>Homeless Residence Discrepancy</vt:lpstr>
      <vt:lpstr>Eliminating the Homeless Residence Discrepancy </vt:lpstr>
      <vt:lpstr>Homeless Student List Research Query</vt:lpstr>
      <vt:lpstr>Homeless Student List Research Query</vt:lpstr>
      <vt:lpstr>Checking for Homeless Discrepancies</vt:lpstr>
      <vt:lpstr>No Discrepancies</vt:lpstr>
      <vt:lpstr>Discrepancies</vt:lpstr>
      <vt:lpstr>Reconciling FPO and Other Counts with EIS Data</vt:lpstr>
      <vt:lpstr>Avoiding Homeless Data Discrepancies</vt:lpstr>
      <vt:lpstr>SIS Screens and Cross Validation</vt:lpstr>
      <vt:lpstr>EIS Extracts</vt:lpstr>
      <vt:lpstr>EIS Extracts: Adding Homeless Fields</vt:lpstr>
      <vt:lpstr>EIS Extracts: Removing Homeless Fields</vt:lpstr>
      <vt:lpstr>Homeless Student List Research Query</vt:lpstr>
      <vt:lpstr>Year-End Procedures</vt:lpstr>
      <vt:lpstr>Next Steps, Resources, and Contact Information</vt:lpstr>
      <vt:lpstr>Next Steps and Resources</vt:lpstr>
      <vt:lpstr>Contact Information</vt:lpstr>
      <vt:lpstr>PowerPoint Presentation</vt:lpstr>
    </vt:vector>
  </TitlesOfParts>
  <Company>State of Tennessee Dept. of Education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Coding and Funding</dc:title>
  <dc:creator>Trish Kelly</dc:creator>
  <cp:lastModifiedBy>Trish Kelly</cp:lastModifiedBy>
  <cp:revision>245</cp:revision>
  <cp:lastPrinted>2019-09-25T19:33:44Z</cp:lastPrinted>
  <dcterms:created xsi:type="dcterms:W3CDTF">2017-09-05T15:11:51Z</dcterms:created>
  <dcterms:modified xsi:type="dcterms:W3CDTF">2019-09-25T19:34:07Z</dcterms:modified>
</cp:coreProperties>
</file>