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12192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7" roundtripDataSignature="AMtx7mjfNAz2xN8sn7eqMS2EYhjUHHZt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EAFECE5-4DCD-4818-ADDE-5999779FDA32}">
  <a:tblStyle styleId="{3EAFECE5-4DCD-4818-ADDE-5999779FDA3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2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customschemas.google.com/relationships/presentationmetadata" Target="meta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275" spcFirstLastPara="1" rIns="92275" wrap="square" tIns="461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275" spcFirstLastPara="1" rIns="92275" wrap="square" tIns="461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275" spcFirstLastPara="1" rIns="92275" wrap="square" tIns="461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275" spcFirstLastPara="1" rIns="92275" wrap="square" tIns="461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275" spcFirstLastPara="1" rIns="92275" wrap="square" tIns="461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275" spcFirstLastPara="1" rIns="9227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275" spcFirstLastPara="1" rIns="9227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anchorCtr="0" anchor="t" bIns="46150" lIns="92275" spcFirstLastPara="1" rIns="9227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9:notes"/>
          <p:cNvSpPr/>
          <p:nvPr>
            <p:ph idx="2" type="sldImg"/>
          </p:nvPr>
        </p:nvSpPr>
        <p:spPr>
          <a:xfrm>
            <a:off x="407988" y="698500"/>
            <a:ext cx="6194425" cy="34845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8" name="Google Shape;2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3"/>
          <p:cNvSpPr txBox="1"/>
          <p:nvPr/>
        </p:nvSpPr>
        <p:spPr>
          <a:xfrm>
            <a:off x="829236" y="632945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3" name="Google Shape;4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3" name="Google Shape;5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9" name="Google Shape;59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4" name="Google Shape;64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2" name="Google Shape;72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0" name="Google Shape;80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62520" y="5782629"/>
            <a:ext cx="1767841" cy="78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1"/>
          <p:cNvSpPr/>
          <p:nvPr/>
        </p:nvSpPr>
        <p:spPr>
          <a:xfrm>
            <a:off x="1" y="6220864"/>
            <a:ext cx="12191999" cy="666334"/>
          </a:xfrm>
          <a:custGeom>
            <a:rect b="b" l="l" r="r" t="t"/>
            <a:pathLst>
              <a:path extrusionOk="0" h="747840" w="7999641">
                <a:moveTo>
                  <a:pt x="0" y="0"/>
                </a:moveTo>
                <a:lnTo>
                  <a:pt x="7999641" y="0"/>
                </a:lnTo>
                <a:lnTo>
                  <a:pt x="7999641" y="747840"/>
                </a:lnTo>
                <a:lnTo>
                  <a:pt x="0" y="747840"/>
                </a:lnTo>
                <a:lnTo>
                  <a:pt x="0" y="0"/>
                </a:lnTo>
              </a:path>
            </a:pathLst>
          </a:custGeom>
          <a:solidFill>
            <a:srgbClr val="2E2F44"/>
          </a:solidFill>
          <a:ln cap="flat" cmpd="sng" w="9525">
            <a:solidFill>
              <a:srgbClr val="022044"/>
            </a:solidFill>
            <a:prstDash val="solid"/>
            <a:miter lim="127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>
            <p:ph type="ctrTitle"/>
          </p:nvPr>
        </p:nvSpPr>
        <p:spPr>
          <a:xfrm>
            <a:off x="1524000" y="189781"/>
            <a:ext cx="9144000" cy="36489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/>
              <a:t>TOWN OF BEVERLY SHORES REDEVELOPMENT AUTHORITY</a:t>
            </a:r>
            <a:br>
              <a:rPr lang="en-US" sz="4000"/>
            </a:br>
            <a:br>
              <a:rPr lang="en-US" sz="4000"/>
            </a:br>
            <a:br>
              <a:rPr lang="en-US" sz="4000"/>
            </a:br>
            <a:r>
              <a:rPr lang="en-US" sz="4000"/>
              <a:t>LEASE RENTAL REVENUE BONDS, SERIES 2020</a:t>
            </a:r>
            <a:endParaRPr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Circuit Breaker Impact</a:t>
            </a:r>
            <a:endParaRPr/>
          </a:p>
        </p:txBody>
      </p:sp>
      <p:sp>
        <p:nvSpPr>
          <p:cNvPr id="143" name="Google Shape;14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We have assumed 100% of levy paid from 1 and 2% NAV categories will be captured by circuit breakers.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The maximum estimated debt service levy increase is $205,000, and an estimated 87.38% (all 1 and 2% NAV), or $179,129, will be captured as circuit breaker credits.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Preliminary estimates, calculate the Town of Beverly’s Shore’s share of the $179,129 is 34.55% or $61,889.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Lease Rental Structure </a:t>
            </a:r>
            <a:endParaRPr/>
          </a:p>
        </p:txBody>
      </p:sp>
      <p:sp>
        <p:nvSpPr>
          <p:cNvPr id="93" name="Google Shape;93;p2"/>
          <p:cNvSpPr txBox="1"/>
          <p:nvPr>
            <p:ph idx="1" type="body"/>
          </p:nvPr>
        </p:nvSpPr>
        <p:spPr>
          <a:xfrm>
            <a:off x="838200" y="150434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Redevelopment Authority issues bonds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The Town signs over certain property to Redevelopment Authority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Redevelopment Authority leases property to the Redevelopment Commission, for agreed upon lease payment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Redevelopment Authority pays debt service on bonds from lease payments received from the Redevelopment Commission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At the end of the termination of the lease, property will return to the Town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Why Lease Rental Structure?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838200" y="1825625"/>
            <a:ext cx="10515600" cy="1123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Char char="•"/>
            </a:pPr>
            <a:r>
              <a:rPr lang="en-US" sz="2590"/>
              <a:t>Not subject to statutory debt limit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alibri"/>
              <a:buChar char="•"/>
            </a:pPr>
            <a:r>
              <a:rPr lang="en-US" sz="2220"/>
              <a:t>Statute limits the amount of debt the Town can issue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alibri"/>
              <a:buChar char="•"/>
            </a:pPr>
            <a:r>
              <a:rPr lang="en-US" sz="2220"/>
              <a:t>The Town’s current statutory debt capacity is as follows: </a:t>
            </a:r>
            <a:endParaRPr/>
          </a:p>
          <a:p>
            <a:pPr indent="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Calibri"/>
              <a:buNone/>
            </a:pPr>
            <a:r>
              <a:t/>
            </a:r>
            <a:endParaRPr sz="1850"/>
          </a:p>
          <a:p>
            <a:pPr indent="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Calibri"/>
              <a:buNone/>
            </a:pPr>
            <a:r>
              <a:t/>
            </a:r>
            <a:endParaRPr sz="1850"/>
          </a:p>
          <a:p>
            <a:pPr indent="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Calibri"/>
              <a:buNone/>
            </a:pPr>
            <a:r>
              <a:t/>
            </a:r>
            <a:endParaRPr sz="1850"/>
          </a:p>
          <a:p>
            <a:pPr indent="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Calibri"/>
              <a:buNone/>
            </a:pPr>
            <a:r>
              <a:t/>
            </a:r>
            <a:endParaRPr sz="1850"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62034" y="3084083"/>
            <a:ext cx="8122536" cy="2352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Why Lease Rental Structure?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1751485"/>
            <a:ext cx="10515600" cy="2911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2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Bonds can be sold on a negotiated basis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Allows greater flexibility on bond sale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Can move the bond sale if market conditions are not optimal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In times of a volatile market, can yield interest cost savings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Creates more flexibility on structuring debt around outstanding obligations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Tax Rate Impact </a:t>
            </a:r>
            <a:endParaRPr/>
          </a:p>
        </p:txBody>
      </p:sp>
      <p:sp>
        <p:nvSpPr>
          <p:cNvPr id="112" name="Google Shape;112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Tax rate is estimated to increase in budget years 2022 and 2023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Average increase for the three year period is $0.0677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After budget year 2023 tax rate will drop due to maturity of outstanding obligations in 2023 and 2026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/>
              <a:t>See following slide for estimated debt service and lease payments and tax rate impact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38184" y="0"/>
            <a:ext cx="7875373" cy="623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Tax Bill Impact </a:t>
            </a:r>
            <a:endParaRPr/>
          </a:p>
        </p:txBody>
      </p:sp>
      <p:pic>
        <p:nvPicPr>
          <p:cNvPr id="123" name="Google Shape;12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500714"/>
            <a:ext cx="10644832" cy="4191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Circuit Breaker Impact</a:t>
            </a:r>
            <a:endParaRPr/>
          </a:p>
        </p:txBody>
      </p:sp>
      <p:sp>
        <p:nvSpPr>
          <p:cNvPr id="129" name="Google Shape;12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Pay 2020 NAV by Circuit Breaker Circuit Breaker Category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130" name="Google Shape;130;p8"/>
          <p:cNvGraphicFramePr/>
          <p:nvPr/>
        </p:nvGraphicFramePr>
        <p:xfrm>
          <a:off x="2774139" y="100548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{3EAFECE5-4DCD-4818-ADDE-5999779FDA32}</a:tableStyleId>
              </a:tblPr>
              <a:tblGrid>
                <a:gridCol w="1066800"/>
                <a:gridCol w="190500"/>
                <a:gridCol w="2019300"/>
                <a:gridCol w="190500"/>
                <a:gridCol w="1879600"/>
              </a:tblGrid>
              <a:tr h="1874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Type 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Total NAV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Percentage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1%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  66,875,606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36.04%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2%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  95,283,654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51.34%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3%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  23,412,311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12.62%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8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Total 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185,571,570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100.00%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Circuit Breaker Impact</a:t>
            </a:r>
            <a:endParaRPr/>
          </a:p>
        </p:txBody>
      </p:sp>
      <p:sp>
        <p:nvSpPr>
          <p:cNvPr id="136" name="Google Shape;136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Circuit breaker credits are calculated based on taxing districts, and shared based on each units tax rate.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en-US"/>
              <a:t>The Town of Beverly Shores, share of the circuit breaker credit is as follows: </a:t>
            </a:r>
            <a:endParaRPr/>
          </a:p>
        </p:txBody>
      </p:sp>
      <p:graphicFrame>
        <p:nvGraphicFramePr>
          <p:cNvPr id="137" name="Google Shape;137;p9"/>
          <p:cNvGraphicFramePr/>
          <p:nvPr/>
        </p:nvGraphicFramePr>
        <p:xfrm>
          <a:off x="838200" y="395881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{3EAFECE5-4DCD-4818-ADDE-5999779FDA32}</a:tableStyleId>
              </a:tblPr>
              <a:tblGrid>
                <a:gridCol w="1029250"/>
                <a:gridCol w="1029250"/>
                <a:gridCol w="1029250"/>
                <a:gridCol w="278175"/>
                <a:gridCol w="817825"/>
                <a:gridCol w="125175"/>
                <a:gridCol w="993075"/>
                <a:gridCol w="361625"/>
                <a:gridCol w="817825"/>
                <a:gridCol w="125175"/>
                <a:gridCol w="1043150"/>
                <a:gridCol w="361625"/>
                <a:gridCol w="1029250"/>
                <a:gridCol w="153000"/>
                <a:gridCol w="1182250"/>
              </a:tblGrid>
              <a:tr h="2362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Pay 2020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Maximum Increase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Rate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Percentage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62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(Without 2020 Lease)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(Including 2020 Lease)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Increase/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Increase/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62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Rate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Percentage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Rate (1)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Percentage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(Decrease)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Decrease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6225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Town of Beverly Shores Total Rate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$0.6383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31.34%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$0.7060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34.55%</a:t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$0.0677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3.21%</a:t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6225"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Overlapping Taxing Units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1.3982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68.66%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1.3982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66.45%</a:t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0.0000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0.00%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38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Total Tax Rate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$2.0365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$2.1042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$0.0677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3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7650">
                <a:tc gridSpan="11"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(1) Holds the pay 2020 current tax rate constant. Only change in increase to Town of Beverly Shores due to issuance of 2020 Lease. </a:t>
                      </a:r>
                      <a:endParaRPr/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  <a:tc rowSpan="2" hMerge="1"/>
                <a:tc rowSpan="2" hMerge="1"/>
                <a:tc rowSpan="2" hMerge="1"/>
                <a:tc rowSpan="2" hMerge="1"/>
                <a:tc rowSpan="2" hMerge="1"/>
                <a:tc rowSpan="2" hMerge="1"/>
                <a:tc rowSpan="2" hMerge="1"/>
                <a:tc rowSpan="2" hMerge="1"/>
                <a:tc rowSpan="2"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50">
                <a:tc gridSpan="11" vMerge="1"/>
                <a:tc hMerge="1" vMerge="1"/>
                <a:tc hMerge="1" vMerge="1"/>
                <a:tc hMerge="1" vMerge="1"/>
                <a:tc hMerge="1" vMerge="1"/>
                <a:tc hMerge="1" vMerge="1"/>
                <a:tc hMerge="1" vMerge="1"/>
                <a:tc hMerge="1" vMerge="1"/>
                <a:tc hMerge="1" vMerge="1"/>
                <a:tc hMerge="1" vMerge="1"/>
                <a:tc hMerge="1"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625" marB="0" marR="7625" marL="76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2017-03-02T17:43:29Z</dcterms:created>
  <dc:creator>Julie Pitts</dc:creator>
</cp:coreProperties>
</file>