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30"/>
  </p:notesMasterIdLst>
  <p:sldIdLst>
    <p:sldId id="256" r:id="rId2"/>
    <p:sldId id="268" r:id="rId3"/>
    <p:sldId id="26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5" r:id="rId17"/>
    <p:sldId id="276" r:id="rId18"/>
    <p:sldId id="274" r:id="rId19"/>
    <p:sldId id="273" r:id="rId20"/>
    <p:sldId id="277" r:id="rId21"/>
    <p:sldId id="278" r:id="rId22"/>
    <p:sldId id="283" r:id="rId23"/>
    <p:sldId id="280" r:id="rId24"/>
    <p:sldId id="281" r:id="rId25"/>
    <p:sldId id="282" r:id="rId26"/>
    <p:sldId id="284" r:id="rId27"/>
    <p:sldId id="285" r:id="rId28"/>
    <p:sldId id="259" r:id="rId29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8A17B-5662-4B5C-9BEA-B3F123A3AA3B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10BE8-403A-47AC-A7A3-19C5E1BCC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2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IgG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0BE8-403A-47AC-A7A3-19C5E1BCC4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3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hemoglobin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0BE8-403A-47AC-A7A3-19C5E1BCC4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ferritin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0BE8-403A-47AC-A7A3-19C5E1BCC4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7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0BE8-403A-47AC-A7A3-19C5E1BCC4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0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0BE8-403A-47AC-A7A3-19C5E1BCC4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09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10BE8-403A-47AC-A7A3-19C5E1BCC4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0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7A0C081B-7565-4E7A-9F9F-F1076E2DDB85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3/23/2012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3/23/2012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mino_Acids.sv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am.com/index.html?pageconfig=resource&amp;rid=1257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workaholics of the world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0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800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Immune response</a:t>
            </a:r>
          </a:p>
          <a:p>
            <a:pPr lvl="1"/>
            <a:r>
              <a:rPr lang="en-US" sz="3600" dirty="0" smtClean="0"/>
              <a:t>Antibodies (</a:t>
            </a:r>
            <a:r>
              <a:rPr lang="en-US" sz="3600" dirty="0" err="1" smtClean="0"/>
              <a:t>immunoglobulins</a:t>
            </a:r>
            <a:r>
              <a:rPr lang="en-US" sz="3600" dirty="0" smtClean="0"/>
              <a:t>)</a:t>
            </a:r>
          </a:p>
          <a:p>
            <a:pPr lvl="2"/>
            <a:r>
              <a:rPr lang="en-US" sz="3600" dirty="0" smtClean="0"/>
              <a:t>Recognize targets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defense</a:t>
            </a:r>
            <a:endParaRPr lang="en-US" sz="4000" dirty="0"/>
          </a:p>
        </p:txBody>
      </p:sp>
      <p:pic>
        <p:nvPicPr>
          <p:cNvPr id="7170" name="Picture 2" descr="http://www.daviddarling.info/images/immunoglobuli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17">
            <a:off x="-754265" y="1845892"/>
            <a:ext cx="6048866" cy="483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800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Within &amp; between cells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transport</a:t>
            </a:r>
            <a:endParaRPr lang="en-US" sz="4000" dirty="0"/>
          </a:p>
        </p:txBody>
      </p:sp>
      <p:pic>
        <p:nvPicPr>
          <p:cNvPr id="8196" name="Picture 4" descr="http://upload.wikimedia.org/wikipedia/commons/b/ba/Hemoglobin_t-r_state_an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77270"/>
            <a:ext cx="5334000" cy="40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2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800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Hold on to small molecules or ions until needed for later use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storage</a:t>
            </a:r>
            <a:endParaRPr lang="en-US" sz="4000" dirty="0"/>
          </a:p>
        </p:txBody>
      </p:sp>
      <p:pic>
        <p:nvPicPr>
          <p:cNvPr id="9218" name="Picture 2" descr="http://www.chemistry.wustl.edu/~edudev/LabTutorials/Ferritin/images/ferritin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1599">
            <a:off x="155067" y="2202695"/>
            <a:ext cx="4148094" cy="40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800600" cy="457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hlinkClick r:id="rId3"/>
              </a:rPr>
              <a:t>20 </a:t>
            </a:r>
            <a:r>
              <a:rPr lang="en-US" sz="3600" dirty="0" smtClean="0">
                <a:sym typeface="Symbol"/>
                <a:hlinkClick r:id="rId3"/>
              </a:rPr>
              <a:t>-amino acids</a:t>
            </a:r>
            <a:endParaRPr lang="en-US" sz="3600" dirty="0" smtClean="0">
              <a:sym typeface="Symbol"/>
            </a:endParaRPr>
          </a:p>
          <a:p>
            <a:r>
              <a:rPr lang="en-US" sz="3600" dirty="0" smtClean="0">
                <a:sym typeface="Symbol"/>
              </a:rPr>
              <a:t>All but 1 are stereogenic  at the </a:t>
            </a:r>
            <a:r>
              <a:rPr lang="en-US" sz="3600" dirty="0">
                <a:sym typeface="Symbol"/>
              </a:rPr>
              <a:t> carbon</a:t>
            </a:r>
            <a:endParaRPr lang="en-US" sz="3600" dirty="0"/>
          </a:p>
          <a:p>
            <a:r>
              <a:rPr lang="en-US" sz="3600" dirty="0" smtClean="0">
                <a:sym typeface="Symbol"/>
              </a:rPr>
              <a:t>Carboxylic acids with amino group on  carbon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Amino acids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4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800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Sequence of amino acids</a:t>
            </a:r>
          </a:p>
          <a:p>
            <a:r>
              <a:rPr lang="en-US" sz="3600" dirty="0" smtClean="0"/>
              <a:t>Ultimately determines </a:t>
            </a:r>
          </a:p>
          <a:p>
            <a:pPr lvl="1"/>
            <a:r>
              <a:rPr lang="en-US" sz="3600" dirty="0" smtClean="0"/>
              <a:t>shape due to spatial limitations</a:t>
            </a:r>
          </a:p>
          <a:p>
            <a:pPr lvl="1"/>
            <a:r>
              <a:rPr lang="en-US" sz="3600" dirty="0" smtClean="0"/>
              <a:t>Chemical properties</a:t>
            </a:r>
          </a:p>
          <a:p>
            <a:pPr lvl="1"/>
            <a:r>
              <a:rPr lang="en-US" sz="3600" dirty="0" smtClean="0"/>
              <a:t>environment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1° structure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1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800600" cy="4572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Link amino acids to each other</a:t>
            </a:r>
          </a:p>
          <a:p>
            <a:r>
              <a:rPr lang="en-US" sz="3600" dirty="0" smtClean="0"/>
              <a:t>Condensation </a:t>
            </a:r>
            <a:r>
              <a:rPr lang="en-US" sz="3600" dirty="0" err="1" smtClean="0"/>
              <a:t>rxn</a:t>
            </a:r>
            <a:r>
              <a:rPr lang="en-US" sz="3600" dirty="0" smtClean="0"/>
              <a:t> btw carboxyl and amino of two amino acids</a:t>
            </a:r>
          </a:p>
          <a:p>
            <a:r>
              <a:rPr lang="en-US" sz="3600" dirty="0" smtClean="0"/>
              <a:t>Linus Pauling</a:t>
            </a:r>
          </a:p>
          <a:p>
            <a:pPr lvl="1"/>
            <a:r>
              <a:rPr lang="en-US" sz="3600" dirty="0" smtClean="0"/>
              <a:t>Rigid planar structure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Peptide bond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Pedptide</a:t>
            </a:r>
            <a:r>
              <a:rPr lang="en-US" sz="4000" dirty="0" smtClean="0"/>
              <a:t> bond</a:t>
            </a:r>
            <a:endParaRPr lang="en-US" sz="4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415174"/>
              </p:ext>
            </p:extLst>
          </p:nvPr>
        </p:nvGraphicFramePr>
        <p:xfrm>
          <a:off x="421880" y="2438400"/>
          <a:ext cx="826492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hemSketch" r:id="rId4" imgW="1944720" imgH="609480" progId="ACD.ChemSketch.20">
                  <p:embed/>
                </p:oleObj>
              </mc:Choice>
              <mc:Fallback>
                <p:oleObj name="ChemSketch" r:id="rId4" imgW="1944720" imgH="609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880" y="2438400"/>
                        <a:ext cx="826492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228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Pedptide</a:t>
            </a:r>
            <a:r>
              <a:rPr lang="en-US" sz="4000" dirty="0" smtClean="0"/>
              <a:t> bond</a:t>
            </a:r>
            <a:endParaRPr lang="en-US" sz="4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571541"/>
              </p:ext>
            </p:extLst>
          </p:nvPr>
        </p:nvGraphicFramePr>
        <p:xfrm>
          <a:off x="1981200" y="1371600"/>
          <a:ext cx="4724400" cy="508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hemSketch" r:id="rId4" imgW="899280" imgH="966240" progId="ACD.ChemSketch.20">
                  <p:embed/>
                </p:oleObj>
              </mc:Choice>
              <mc:Fallback>
                <p:oleObj name="ChemSketch" r:id="rId4" imgW="899280" imgH="966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371600"/>
                        <a:ext cx="4724400" cy="5083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394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Peptide bond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48252"/>
              </p:ext>
            </p:extLst>
          </p:nvPr>
        </p:nvGraphicFramePr>
        <p:xfrm>
          <a:off x="457200" y="1989456"/>
          <a:ext cx="2743200" cy="334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hemSketch" r:id="rId4" imgW="496800" imgH="603360" progId="ACD.ChemSketch.20">
                  <p:embed/>
                </p:oleObj>
              </mc:Choice>
              <mc:Fallback>
                <p:oleObj name="ChemSketch" r:id="rId4" imgW="496800" imgH="603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989456"/>
                        <a:ext cx="2743200" cy="3347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858653"/>
              </p:ext>
            </p:extLst>
          </p:nvPr>
        </p:nvGraphicFramePr>
        <p:xfrm>
          <a:off x="6019800" y="2036946"/>
          <a:ext cx="2667000" cy="322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hemSketch" r:id="rId6" imgW="496800" imgH="600480" progId="ACD.ChemSketch.20">
                  <p:embed/>
                </p:oleObj>
              </mc:Choice>
              <mc:Fallback>
                <p:oleObj name="ChemSketch" r:id="rId6" imgW="496800" imgH="600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9800" y="2036946"/>
                        <a:ext cx="2667000" cy="3220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114800" y="3581400"/>
            <a:ext cx="99060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4357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91000" y="1066800"/>
            <a:ext cx="4800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Two possible– relative to </a:t>
            </a:r>
            <a:r>
              <a:rPr lang="en-US" sz="3600" dirty="0">
                <a:sym typeface="Symbol"/>
              </a:rPr>
              <a:t>-C’s </a:t>
            </a:r>
            <a:endParaRPr lang="en-US" sz="3600" dirty="0" smtClean="0"/>
          </a:p>
          <a:p>
            <a:pPr lvl="1"/>
            <a:r>
              <a:rPr lang="en-US" sz="3600" dirty="0" smtClean="0"/>
              <a:t>trans*</a:t>
            </a:r>
          </a:p>
          <a:p>
            <a:pPr lvl="1"/>
            <a:r>
              <a:rPr lang="en-US" sz="3600" dirty="0" err="1" smtClean="0"/>
              <a:t>c</a:t>
            </a:r>
            <a:r>
              <a:rPr lang="en-US" sz="3600" dirty="0" err="1" smtClean="0"/>
              <a:t>is</a:t>
            </a:r>
            <a:endParaRPr lang="en-US" sz="3600" dirty="0" smtClean="0"/>
          </a:p>
          <a:p>
            <a:pPr lvl="1"/>
            <a:r>
              <a:rPr lang="en-US" sz="3600" dirty="0" err="1" smtClean="0"/>
              <a:t>Proline</a:t>
            </a:r>
            <a:r>
              <a:rPr lang="en-US" sz="3600" dirty="0" smtClean="0"/>
              <a:t> </a:t>
            </a:r>
            <a:r>
              <a:rPr lang="en-US" sz="3600" dirty="0" err="1" smtClean="0"/>
              <a:t>preceders</a:t>
            </a:r>
            <a:r>
              <a:rPr lang="en-US" sz="3600" dirty="0" smtClean="0"/>
              <a:t>—still only ~10%</a:t>
            </a:r>
            <a:endParaRPr lang="en-US" sz="3600" dirty="0" smtClean="0"/>
          </a:p>
          <a:p>
            <a:pPr marL="457200" lvl="1" indent="0">
              <a:buNone/>
            </a:pPr>
            <a:endParaRPr lang="en-US" sz="3600" dirty="0" smtClean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conformations</a:t>
            </a:r>
            <a:endParaRPr lang="en-US" sz="4000" dirty="0"/>
          </a:p>
        </p:txBody>
      </p:sp>
      <p:pic>
        <p:nvPicPr>
          <p:cNvPr id="5122" name="Picture 2" descr="http://www.nd.edu/~aseriann/ctpe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814"/>
            <a:ext cx="4114800" cy="550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4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224528" cy="4572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In all cells, and virtually all parts of cells</a:t>
            </a:r>
          </a:p>
          <a:p>
            <a:r>
              <a:rPr lang="en-US" sz="3600" dirty="0" smtClean="0"/>
              <a:t>~50% of dry weight of human</a:t>
            </a:r>
          </a:p>
          <a:p>
            <a:r>
              <a:rPr lang="en-US" sz="3600" dirty="0" smtClean="0"/>
              <a:t>Greek “</a:t>
            </a:r>
            <a:r>
              <a:rPr lang="en-US" sz="3600" dirty="0" err="1" smtClean="0"/>
              <a:t>proteios</a:t>
            </a:r>
            <a:r>
              <a:rPr lang="en-US" sz="3600" dirty="0" smtClean="0"/>
              <a:t>”…of the first rank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3886200" cy="197946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Living things rely on them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sequences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295400"/>
            <a:ext cx="7772400" cy="48768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“</a:t>
            </a:r>
            <a:r>
              <a:rPr lang="en-US" sz="4400" dirty="0" err="1" smtClean="0"/>
              <a:t>cys</a:t>
            </a:r>
            <a:r>
              <a:rPr lang="en-US" sz="4400" dirty="0" smtClean="0"/>
              <a:t>-</a:t>
            </a:r>
            <a:r>
              <a:rPr lang="en-US" sz="4400" dirty="0" err="1" smtClean="0"/>
              <a:t>tyr</a:t>
            </a:r>
            <a:r>
              <a:rPr lang="en-US" sz="4400" dirty="0" smtClean="0"/>
              <a:t>-</a:t>
            </a:r>
            <a:r>
              <a:rPr lang="en-US" sz="4400" u="sng" dirty="0" err="1" smtClean="0"/>
              <a:t>phe</a:t>
            </a:r>
            <a:r>
              <a:rPr lang="en-US" sz="4400" dirty="0" smtClean="0"/>
              <a:t>-</a:t>
            </a:r>
            <a:r>
              <a:rPr lang="en-US" sz="4400" dirty="0" err="1" smtClean="0"/>
              <a:t>gln</a:t>
            </a:r>
            <a:r>
              <a:rPr lang="en-US" sz="4400" dirty="0" smtClean="0"/>
              <a:t>-</a:t>
            </a:r>
            <a:r>
              <a:rPr lang="en-US" sz="4400" dirty="0" err="1" smtClean="0"/>
              <a:t>asn</a:t>
            </a:r>
            <a:r>
              <a:rPr lang="en-US" sz="4400" dirty="0" smtClean="0"/>
              <a:t>-</a:t>
            </a:r>
            <a:r>
              <a:rPr lang="en-US" sz="4400" dirty="0" err="1" smtClean="0"/>
              <a:t>cys</a:t>
            </a:r>
            <a:r>
              <a:rPr lang="en-US" sz="4400" dirty="0" smtClean="0"/>
              <a:t>-pro-</a:t>
            </a:r>
            <a:r>
              <a:rPr lang="en-US" sz="4400" u="sng" dirty="0" err="1" smtClean="0"/>
              <a:t>arg</a:t>
            </a:r>
            <a:r>
              <a:rPr lang="en-US" sz="4400" dirty="0" smtClean="0"/>
              <a:t>-</a:t>
            </a:r>
            <a:r>
              <a:rPr lang="en-US" sz="4400" dirty="0" err="1" smtClean="0"/>
              <a:t>gly</a:t>
            </a:r>
            <a:r>
              <a:rPr lang="en-US" sz="4400" dirty="0" smtClean="0"/>
              <a:t>” is the primary structure for vasopressin</a:t>
            </a:r>
          </a:p>
          <a:p>
            <a:r>
              <a:rPr lang="en-US" sz="4400" dirty="0" smtClean="0"/>
              <a:t>“</a:t>
            </a:r>
            <a:r>
              <a:rPr lang="en-US" sz="4400" dirty="0" err="1" smtClean="0"/>
              <a:t>cys</a:t>
            </a:r>
            <a:r>
              <a:rPr lang="en-US" sz="4400" dirty="0" smtClean="0"/>
              <a:t>-</a:t>
            </a:r>
            <a:r>
              <a:rPr lang="en-US" sz="4400" dirty="0" err="1" smtClean="0"/>
              <a:t>tyr</a:t>
            </a:r>
            <a:r>
              <a:rPr lang="en-US" sz="4400" dirty="0" smtClean="0"/>
              <a:t>-</a:t>
            </a:r>
            <a:r>
              <a:rPr lang="en-US" sz="4400" u="sng" dirty="0" err="1" smtClean="0"/>
              <a:t>ile</a:t>
            </a:r>
            <a:r>
              <a:rPr lang="en-US" sz="4400" dirty="0" smtClean="0"/>
              <a:t>-</a:t>
            </a:r>
            <a:r>
              <a:rPr lang="en-US" sz="4400" dirty="0" err="1" smtClean="0"/>
              <a:t>gln</a:t>
            </a:r>
            <a:r>
              <a:rPr lang="en-US" sz="4400" dirty="0" smtClean="0"/>
              <a:t>-</a:t>
            </a:r>
            <a:r>
              <a:rPr lang="en-US" sz="4400" dirty="0" err="1" smtClean="0"/>
              <a:t>asn</a:t>
            </a:r>
            <a:r>
              <a:rPr lang="en-US" sz="4400" dirty="0" smtClean="0"/>
              <a:t>-</a:t>
            </a:r>
            <a:r>
              <a:rPr lang="en-US" sz="4400" dirty="0" err="1" smtClean="0"/>
              <a:t>cys</a:t>
            </a:r>
            <a:r>
              <a:rPr lang="en-US" sz="4400" dirty="0" smtClean="0"/>
              <a:t>-pro-</a:t>
            </a:r>
            <a:r>
              <a:rPr lang="en-US" sz="4400" u="sng" dirty="0" err="1" smtClean="0"/>
              <a:t>leu</a:t>
            </a:r>
            <a:r>
              <a:rPr lang="en-US" sz="4400" dirty="0" smtClean="0"/>
              <a:t>-</a:t>
            </a:r>
            <a:r>
              <a:rPr lang="en-US" sz="4400" dirty="0" err="1" smtClean="0"/>
              <a:t>gly</a:t>
            </a:r>
            <a:r>
              <a:rPr lang="en-US" sz="4400" dirty="0" smtClean="0"/>
              <a:t>” is the primary structure for oxytocin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7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sequences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295400"/>
            <a:ext cx="7772400" cy="48768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/>
              <a:t>n! = # possible sequences where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 smtClean="0"/>
              <a:t>  n is number of amino acids</a:t>
            </a:r>
          </a:p>
          <a:p>
            <a:r>
              <a:rPr lang="en-US" sz="4400" dirty="0" err="1" smtClean="0"/>
              <a:t>Tripeptide</a:t>
            </a:r>
            <a:r>
              <a:rPr lang="en-US" sz="4400" dirty="0" smtClean="0"/>
              <a:t> made of tyrosine, </a:t>
            </a:r>
            <a:r>
              <a:rPr lang="en-US" sz="4400" dirty="0" err="1" smtClean="0"/>
              <a:t>histidine</a:t>
            </a:r>
            <a:r>
              <a:rPr lang="en-US" sz="4400" dirty="0" smtClean="0"/>
              <a:t>, and cysteine…how many possibilities?</a:t>
            </a:r>
          </a:p>
          <a:p>
            <a:r>
              <a:rPr lang="en-US" sz="4400" dirty="0" smtClean="0"/>
              <a:t>What are they?</a:t>
            </a: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n! = # possible sequences where</a:t>
            </a:r>
          </a:p>
          <a:p>
            <a:r>
              <a:rPr lang="en-US" dirty="0"/>
              <a:t>	  n is number of amino acids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6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sequences</a:t>
            </a:r>
            <a:endParaRPr lang="en-US" sz="4000" dirty="0"/>
          </a:p>
        </p:txBody>
      </p:sp>
      <p:pic>
        <p:nvPicPr>
          <p:cNvPr id="5" name="Picture 6" descr="Image of distorted sickle cells blocking the microcircu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3"/>
          <a:stretch>
            <a:fillRect/>
          </a:stretch>
        </p:blipFill>
        <p:spPr bwMode="auto">
          <a:xfrm>
            <a:off x="2320925" y="1836738"/>
            <a:ext cx="4502150" cy="47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3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800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Determined by H-bonding either</a:t>
            </a:r>
          </a:p>
          <a:p>
            <a:pPr lvl="1"/>
            <a:r>
              <a:rPr lang="en-US" sz="3600" dirty="0" smtClean="0"/>
              <a:t>Within</a:t>
            </a:r>
          </a:p>
          <a:p>
            <a:pPr lvl="2"/>
            <a:r>
              <a:rPr lang="en-US" sz="3600" dirty="0" smtClean="0">
                <a:sym typeface="Symbol"/>
              </a:rPr>
              <a:t>-helix</a:t>
            </a:r>
          </a:p>
          <a:p>
            <a:pPr lvl="3"/>
            <a:r>
              <a:rPr lang="en-US" sz="3600" dirty="0" smtClean="0">
                <a:sym typeface="Symbol"/>
              </a:rPr>
              <a:t>Wool, tendons</a:t>
            </a:r>
            <a:endParaRPr lang="en-US" sz="3600" dirty="0" smtClean="0"/>
          </a:p>
          <a:p>
            <a:pPr lvl="1"/>
            <a:r>
              <a:rPr lang="en-US" sz="3600" dirty="0" smtClean="0"/>
              <a:t>Between</a:t>
            </a:r>
          </a:p>
          <a:p>
            <a:pPr lvl="2"/>
            <a:r>
              <a:rPr lang="en-US" sz="3600" dirty="0" smtClean="0">
                <a:sym typeface="Symbol"/>
              </a:rPr>
              <a:t>-pleated sheet</a:t>
            </a:r>
          </a:p>
          <a:p>
            <a:pPr lvl="3"/>
            <a:r>
              <a:rPr lang="en-US" sz="3600" dirty="0" smtClean="0">
                <a:sym typeface="Symbol"/>
              </a:rPr>
              <a:t>Silk, muscle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2° Structure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32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ym typeface="Symbol"/>
              </a:rPr>
              <a:t>-Helix</a:t>
            </a:r>
            <a:endParaRPr lang="en-US" sz="4000" dirty="0"/>
          </a:p>
        </p:txBody>
      </p:sp>
      <p:pic>
        <p:nvPicPr>
          <p:cNvPr id="11266" name="Picture 2" descr="http://t2.gstatic.com/images?q=tbn:ANd9GcRct8NhsSc8Cd00uql5iXvnBdoPT3e9m241EmUNUsHSKEWLkT0mkK9z4J8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81800" cy="531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7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ym typeface="Symbol"/>
              </a:rPr>
              <a:t>-pleated sheet</a:t>
            </a:r>
            <a:endParaRPr lang="en-US" sz="4000" dirty="0"/>
          </a:p>
        </p:txBody>
      </p:sp>
      <p:pic>
        <p:nvPicPr>
          <p:cNvPr id="10242" name="Picture 2" descr="http://www.uic.edu/classes/bios/bios100/lecturesf04am/betash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086600" cy="497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76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800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Overall shape determined by van der Waals forces as well as ionic and covalent bonds</a:t>
            </a:r>
          </a:p>
          <a:p>
            <a:pPr lvl="1"/>
            <a:r>
              <a:rPr lang="en-US" sz="3600" dirty="0" smtClean="0"/>
              <a:t>Long &amp; narrow</a:t>
            </a:r>
          </a:p>
          <a:p>
            <a:pPr lvl="1"/>
            <a:r>
              <a:rPr lang="en-US" sz="3600" dirty="0" smtClean="0"/>
              <a:t>Globular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/>
              <a:t>3</a:t>
            </a:r>
            <a:r>
              <a:rPr lang="en-US" sz="4000" dirty="0" smtClean="0"/>
              <a:t>° Structure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31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/>
              <a:t>3</a:t>
            </a:r>
            <a:r>
              <a:rPr lang="en-US" sz="4000" dirty="0" smtClean="0"/>
              <a:t>° Structure</a:t>
            </a:r>
            <a:endParaRPr lang="en-US" sz="4000" dirty="0"/>
          </a:p>
        </p:txBody>
      </p:sp>
      <p:pic>
        <p:nvPicPr>
          <p:cNvPr id="17410" name="Picture 2" descr="http://www.nd.edu/~aseriann/fibglob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9780"/>
          <a:stretch/>
        </p:blipFill>
        <p:spPr bwMode="auto">
          <a:xfrm>
            <a:off x="457200" y="1550963"/>
            <a:ext cx="8200665" cy="47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60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s://encrypted-tbn1.google.com/images?q=tbn:ANd9GcTm0jSjQfu7uE8JFh3ZEEHqSgz3pLqVrSBCQWakaoOIglTR5kty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1619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8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224528" cy="4572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Large molar masses</a:t>
            </a:r>
          </a:p>
          <a:p>
            <a:r>
              <a:rPr lang="en-US" sz="3600" dirty="0" smtClean="0"/>
              <a:t>Polypeptides and metal ion or another organic molecule or ion</a:t>
            </a:r>
          </a:p>
          <a:p>
            <a:r>
              <a:rPr lang="en-US" sz="3600" dirty="0" smtClean="0">
                <a:sym typeface="Symbol"/>
              </a:rPr>
              <a:t>-amino acids</a:t>
            </a:r>
          </a:p>
          <a:p>
            <a:pPr lvl="1"/>
            <a:r>
              <a:rPr lang="en-US" sz="3600" dirty="0" smtClean="0">
                <a:sym typeface="Symbol"/>
              </a:rPr>
              <a:t>Amino acid residues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495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composition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922327"/>
              </p:ext>
            </p:extLst>
          </p:nvPr>
        </p:nvGraphicFramePr>
        <p:xfrm>
          <a:off x="457200" y="2362200"/>
          <a:ext cx="2693801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hemSketch" r:id="rId4" imgW="740520" imgH="460080" progId="ACD.ChemSketch.20">
                  <p:embed/>
                </p:oleObj>
              </mc:Choice>
              <mc:Fallback>
                <p:oleObj name="ChemSketch" r:id="rId4" imgW="740520" imgH="460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362200"/>
                        <a:ext cx="2693801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213748"/>
              </p:ext>
            </p:extLst>
          </p:nvPr>
        </p:nvGraphicFramePr>
        <p:xfrm>
          <a:off x="914400" y="2438400"/>
          <a:ext cx="2064475" cy="1858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hemSketch" r:id="rId6" imgW="618840" imgH="557640" progId="ACD.ChemSketch.20">
                  <p:embed/>
                </p:oleObj>
              </mc:Choice>
              <mc:Fallback>
                <p:oleObj name="ChemSketch" r:id="rId6" imgW="618840" imgH="5576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2438400"/>
                        <a:ext cx="2064475" cy="1858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18657" y="4191000"/>
            <a:ext cx="2200743" cy="1818620"/>
            <a:chOff x="618657" y="4191000"/>
            <a:chExt cx="2200743" cy="1818620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5486400"/>
              <a:ext cx="1600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glycine</a:t>
              </a:r>
              <a:endParaRPr lang="en-US" sz="28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3611195"/>
                </p:ext>
              </p:extLst>
            </p:nvPr>
          </p:nvGraphicFramePr>
          <p:xfrm>
            <a:off x="618657" y="4191000"/>
            <a:ext cx="2200743" cy="1437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ChemSketch" r:id="rId8" imgW="710280" imgH="463320" progId="ACD.ChemSketch.20">
                    <p:embed/>
                  </p:oleObj>
                </mc:Choice>
                <mc:Fallback>
                  <p:oleObj name="ChemSketch" r:id="rId8" imgW="710280" imgH="46332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8657" y="4191000"/>
                          <a:ext cx="2200743" cy="14376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590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22452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Chemical catalysis</a:t>
            </a:r>
          </a:p>
          <a:p>
            <a:r>
              <a:rPr lang="en-US" sz="3600" dirty="0" smtClean="0"/>
              <a:t>Mechanical support</a:t>
            </a:r>
          </a:p>
          <a:p>
            <a:r>
              <a:rPr lang="en-US" sz="3600" dirty="0" smtClean="0"/>
              <a:t>Communication</a:t>
            </a:r>
          </a:p>
          <a:p>
            <a:r>
              <a:rPr lang="en-US" sz="3600" dirty="0" smtClean="0"/>
              <a:t>Adhesion</a:t>
            </a:r>
          </a:p>
          <a:p>
            <a:r>
              <a:rPr lang="en-US" sz="3600" dirty="0" smtClean="0"/>
              <a:t>Movement</a:t>
            </a:r>
          </a:p>
          <a:p>
            <a:r>
              <a:rPr lang="en-US" sz="3600" dirty="0" smtClean="0"/>
              <a:t>Defense</a:t>
            </a:r>
          </a:p>
          <a:p>
            <a:r>
              <a:rPr lang="en-US" sz="3600" dirty="0" smtClean="0"/>
              <a:t>Transport</a:t>
            </a:r>
          </a:p>
          <a:p>
            <a:r>
              <a:rPr lang="en-US" sz="3600" dirty="0" smtClean="0"/>
              <a:t>Storage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38862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Processes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0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224528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Enzymes</a:t>
            </a:r>
          </a:p>
          <a:p>
            <a:r>
              <a:rPr lang="en-US" sz="3600" dirty="0" smtClean="0"/>
              <a:t>Lower </a:t>
            </a:r>
            <a:r>
              <a:rPr lang="en-US" sz="3600" dirty="0" err="1" smtClean="0"/>
              <a:t>E</a:t>
            </a:r>
            <a:r>
              <a:rPr lang="en-US" sz="3600" baseline="-25000" dirty="0" err="1" smtClean="0"/>
              <a:t>a</a:t>
            </a:r>
            <a:endParaRPr lang="en-US" sz="3600" dirty="0" smtClean="0"/>
          </a:p>
          <a:p>
            <a:r>
              <a:rPr lang="en-US" sz="3600" dirty="0" smtClean="0"/>
              <a:t>Largest group</a:t>
            </a:r>
          </a:p>
          <a:p>
            <a:r>
              <a:rPr lang="en-US" sz="3600" dirty="0" smtClean="0"/>
              <a:t>1000’s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38862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Chemical catalysis</a:t>
            </a:r>
            <a:endParaRPr lang="en-US" sz="4000" dirty="0"/>
          </a:p>
        </p:txBody>
      </p:sp>
      <p:pic>
        <p:nvPicPr>
          <p:cNvPr id="1026" name="Picture 2" descr="http://static.ddmcdn.com/gif/cell-enzym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4000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05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224528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Cytoskeleton</a:t>
            </a:r>
          </a:p>
          <a:p>
            <a:r>
              <a:rPr lang="en-US" sz="3600" dirty="0" smtClean="0"/>
              <a:t>Extracellular matrix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2672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Mechanical support</a:t>
            </a:r>
            <a:endParaRPr lang="en-US" sz="4000" dirty="0"/>
          </a:p>
        </p:txBody>
      </p:sp>
      <p:pic>
        <p:nvPicPr>
          <p:cNvPr id="2050" name="Picture 2" descr="http://kentsimmons.uwinnipeg.ca/cm1504/Image1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124200"/>
            <a:ext cx="47910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21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224528" cy="4572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Signals within and between cells</a:t>
            </a:r>
          </a:p>
          <a:p>
            <a:pPr lvl="1"/>
            <a:r>
              <a:rPr lang="en-US" sz="3600" dirty="0" smtClean="0">
                <a:hlinkClick r:id="rId3"/>
              </a:rPr>
              <a:t>Cytokines</a:t>
            </a:r>
            <a:endParaRPr lang="en-US" sz="3600" dirty="0" smtClean="0"/>
          </a:p>
          <a:p>
            <a:r>
              <a:rPr lang="en-US" sz="3600" dirty="0" smtClean="0"/>
              <a:t>recognizing and interpreting or reacting to signals</a:t>
            </a:r>
          </a:p>
          <a:p>
            <a:pPr lvl="1"/>
            <a:r>
              <a:rPr lang="en-US" sz="3600" dirty="0" smtClean="0"/>
              <a:t>Receptors &amp; transducers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communication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7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224528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Surface</a:t>
            </a:r>
          </a:p>
          <a:p>
            <a:pPr lvl="1"/>
            <a:r>
              <a:rPr lang="en-US" sz="3600" dirty="0" smtClean="0"/>
              <a:t>Btw cells</a:t>
            </a:r>
          </a:p>
          <a:p>
            <a:pPr lvl="1"/>
            <a:r>
              <a:rPr lang="en-US" sz="3600" dirty="0" smtClean="0"/>
              <a:t>Btw cell &amp; ECM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adhesion</a:t>
            </a:r>
            <a:endParaRPr lang="en-US" sz="4000" dirty="0"/>
          </a:p>
        </p:txBody>
      </p:sp>
      <p:pic>
        <p:nvPicPr>
          <p:cNvPr id="5122" name="Picture 2" descr="http://1.bp.blogspot.com/-cT1vGBJTks0/Ta5DWl4NmcI/AAAAAAAAABs/Gqf5-if0ouY/s1600/fluid_mosa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960"/>
            <a:ext cx="5010150" cy="42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06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800" y="1905000"/>
            <a:ext cx="4224528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Known as motor proteins</a:t>
            </a: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257800" cy="19794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movement</a:t>
            </a:r>
            <a:endParaRPr lang="en-US" sz="4000" dirty="0"/>
          </a:p>
        </p:txBody>
      </p:sp>
      <p:pic>
        <p:nvPicPr>
          <p:cNvPr id="6146" name="Picture 2" descr="http://www.uic.edu/classes/bios/bios100/summer2007/kine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733545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3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ASKPANEKEY" val="154ca2bd-e780-454a-be47-058ff6f386df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1320</TotalTime>
  <Words>327</Words>
  <Application>Microsoft Office PowerPoint</Application>
  <PresentationFormat>On-screen Show (4:3)</PresentationFormat>
  <Paragraphs>106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Tradeshow</vt:lpstr>
      <vt:lpstr>ChemSketch</vt:lpstr>
      <vt:lpstr>ACD/ChemSketch</vt:lpstr>
      <vt:lpstr>Proteins</vt:lpstr>
      <vt:lpstr>Living things rely on them</vt:lpstr>
      <vt:lpstr>composition</vt:lpstr>
      <vt:lpstr>Basic Processes</vt:lpstr>
      <vt:lpstr>Chemical catalysis</vt:lpstr>
      <vt:lpstr>Mechanical support</vt:lpstr>
      <vt:lpstr>communication</vt:lpstr>
      <vt:lpstr>adhesion</vt:lpstr>
      <vt:lpstr>movement</vt:lpstr>
      <vt:lpstr>defense</vt:lpstr>
      <vt:lpstr>transport</vt:lpstr>
      <vt:lpstr>storage</vt:lpstr>
      <vt:lpstr>Amino acids</vt:lpstr>
      <vt:lpstr>1° structure</vt:lpstr>
      <vt:lpstr>Peptide bond</vt:lpstr>
      <vt:lpstr>Pedptide bond</vt:lpstr>
      <vt:lpstr>Pedptide bond</vt:lpstr>
      <vt:lpstr>Peptide bond</vt:lpstr>
      <vt:lpstr>conformations</vt:lpstr>
      <vt:lpstr>sequences</vt:lpstr>
      <vt:lpstr>sequences</vt:lpstr>
      <vt:lpstr>sequences</vt:lpstr>
      <vt:lpstr>2° Structure</vt:lpstr>
      <vt:lpstr>-Helix</vt:lpstr>
      <vt:lpstr>-pleated sheet</vt:lpstr>
      <vt:lpstr>3° Structure</vt:lpstr>
      <vt:lpstr>3° Structure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</dc:title>
  <dc:creator>Kris Clements</dc:creator>
  <cp:lastModifiedBy>Kris Clements</cp:lastModifiedBy>
  <cp:revision>25</cp:revision>
  <dcterms:created xsi:type="dcterms:W3CDTF">2012-03-20T20:05:18Z</dcterms:created>
  <dcterms:modified xsi:type="dcterms:W3CDTF">2012-03-23T20:36:49Z</dcterms:modified>
</cp:coreProperties>
</file>