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78"/>
  </p:notesMasterIdLst>
  <p:sldIdLst>
    <p:sldId id="256" r:id="rId2"/>
    <p:sldId id="257" r:id="rId3"/>
    <p:sldId id="258" r:id="rId4"/>
    <p:sldId id="259" r:id="rId5"/>
    <p:sldId id="260" r:id="rId6"/>
    <p:sldId id="262" r:id="rId7"/>
    <p:sldId id="263" r:id="rId8"/>
    <p:sldId id="261" r:id="rId9"/>
    <p:sldId id="264" r:id="rId10"/>
    <p:sldId id="268" r:id="rId11"/>
    <p:sldId id="458" r:id="rId12"/>
    <p:sldId id="265" r:id="rId13"/>
    <p:sldId id="266" r:id="rId14"/>
    <p:sldId id="267" r:id="rId15"/>
    <p:sldId id="269" r:id="rId16"/>
    <p:sldId id="271" r:id="rId17"/>
    <p:sldId id="272" r:id="rId18"/>
    <p:sldId id="273" r:id="rId19"/>
    <p:sldId id="403" r:id="rId20"/>
    <p:sldId id="404" r:id="rId21"/>
    <p:sldId id="436" r:id="rId22"/>
    <p:sldId id="435" r:id="rId23"/>
    <p:sldId id="405" r:id="rId24"/>
    <p:sldId id="406" r:id="rId25"/>
    <p:sldId id="443" r:id="rId26"/>
    <p:sldId id="445" r:id="rId27"/>
    <p:sldId id="419" r:id="rId28"/>
    <p:sldId id="456" r:id="rId29"/>
    <p:sldId id="459" r:id="rId30"/>
    <p:sldId id="417" r:id="rId31"/>
    <p:sldId id="421" r:id="rId32"/>
    <p:sldId id="359" r:id="rId33"/>
    <p:sldId id="358" r:id="rId34"/>
    <p:sldId id="388" r:id="rId35"/>
    <p:sldId id="407" r:id="rId36"/>
    <p:sldId id="416" r:id="rId37"/>
    <p:sldId id="457" r:id="rId38"/>
    <p:sldId id="414" r:id="rId39"/>
    <p:sldId id="450" r:id="rId40"/>
    <p:sldId id="422" r:id="rId41"/>
    <p:sldId id="423" r:id="rId42"/>
    <p:sldId id="424" r:id="rId43"/>
    <p:sldId id="425" r:id="rId44"/>
    <p:sldId id="426" r:id="rId45"/>
    <p:sldId id="429" r:id="rId46"/>
    <p:sldId id="430" r:id="rId47"/>
    <p:sldId id="431" r:id="rId48"/>
    <p:sldId id="446" r:id="rId49"/>
    <p:sldId id="386" r:id="rId50"/>
    <p:sldId id="390" r:id="rId51"/>
    <p:sldId id="381" r:id="rId52"/>
    <p:sldId id="380" r:id="rId53"/>
    <p:sldId id="432" r:id="rId54"/>
    <p:sldId id="301" r:id="rId55"/>
    <p:sldId id="397" r:id="rId56"/>
    <p:sldId id="441" r:id="rId57"/>
    <p:sldId id="398" r:id="rId58"/>
    <p:sldId id="409" r:id="rId59"/>
    <p:sldId id="408" r:id="rId60"/>
    <p:sldId id="433" r:id="rId61"/>
    <p:sldId id="434" r:id="rId62"/>
    <p:sldId id="455" r:id="rId63"/>
    <p:sldId id="442" r:id="rId64"/>
    <p:sldId id="451" r:id="rId65"/>
    <p:sldId id="440" r:id="rId66"/>
    <p:sldId id="270" r:id="rId67"/>
    <p:sldId id="438" r:id="rId68"/>
    <p:sldId id="439" r:id="rId69"/>
    <p:sldId id="452" r:id="rId70"/>
    <p:sldId id="437" r:id="rId71"/>
    <p:sldId id="453" r:id="rId72"/>
    <p:sldId id="447" r:id="rId73"/>
    <p:sldId id="449" r:id="rId74"/>
    <p:sldId id="413" r:id="rId75"/>
    <p:sldId id="461" r:id="rId76"/>
    <p:sldId id="44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a Graves" initials="CG" lastIdx="2" clrIdx="0">
    <p:extLst>
      <p:ext uri="{19B8F6BF-5375-455C-9EA6-DF929625EA0E}">
        <p15:presenceInfo xmlns:p15="http://schemas.microsoft.com/office/powerpoint/2012/main" userId="f593be6c697888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114" d="100"/>
          <a:sy n="114" d="100"/>
        </p:scale>
        <p:origin x="510" y="114"/>
      </p:cViewPr>
      <p:guideLst/>
    </p:cSldViewPr>
  </p:slideViewPr>
  <p:notesTextViewPr>
    <p:cViewPr>
      <p:scale>
        <a:sx n="1" d="1"/>
        <a:sy n="1" d="1"/>
      </p:scale>
      <p:origin x="0" y="0"/>
    </p:cViewPr>
  </p:notesTextViewPr>
  <p:sorterViewPr>
    <p:cViewPr>
      <p:scale>
        <a:sx n="100" d="100"/>
        <a:sy n="100" d="100"/>
      </p:scale>
      <p:origin x="0" y="-278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71D4D-DAAA-4D1B-AE69-B920AAB8AE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AE1244-F7CA-469E-9177-777F2D99BC61}">
      <dgm:prSet phldrT="[Text]"/>
      <dgm:spPr/>
      <dgm:t>
        <a:bodyPr/>
        <a:lstStyle/>
        <a:p>
          <a:r>
            <a:rPr lang="en-US" dirty="0"/>
            <a:t>Patient can not maintain oxygen saturation of at least 95%</a:t>
          </a:r>
        </a:p>
      </dgm:t>
    </dgm:pt>
    <dgm:pt modelId="{E9DD051D-9252-4247-B6D4-F54BFEC8DF13}" type="parTrans" cxnId="{3488EF0D-E1FE-4DAB-A0E9-909B5320C657}">
      <dgm:prSet/>
      <dgm:spPr/>
      <dgm:t>
        <a:bodyPr/>
        <a:lstStyle/>
        <a:p>
          <a:endParaRPr lang="en-US"/>
        </a:p>
      </dgm:t>
    </dgm:pt>
    <dgm:pt modelId="{25750C6D-858B-4EB9-BE16-7FCDC1210001}" type="sibTrans" cxnId="{3488EF0D-E1FE-4DAB-A0E9-909B5320C657}">
      <dgm:prSet/>
      <dgm:spPr/>
      <dgm:t>
        <a:bodyPr/>
        <a:lstStyle/>
        <a:p>
          <a:endParaRPr lang="en-US"/>
        </a:p>
      </dgm:t>
    </dgm:pt>
    <dgm:pt modelId="{A4BD8886-FD55-4F21-89DE-122CA11FE265}">
      <dgm:prSet phldrT="[Text]"/>
      <dgm:spPr/>
      <dgm:t>
        <a:bodyPr/>
        <a:lstStyle/>
        <a:p>
          <a:r>
            <a:rPr lang="en-US" dirty="0"/>
            <a:t>Chronic illnesses-i.e. asthma, diabetes, hypertension</a:t>
          </a:r>
        </a:p>
      </dgm:t>
    </dgm:pt>
    <dgm:pt modelId="{5C8E0A1D-3FC1-414D-996B-EFE642506CDD}" type="parTrans" cxnId="{13ACBEC6-5592-4AAF-9090-297CDCA7EF30}">
      <dgm:prSet/>
      <dgm:spPr/>
      <dgm:t>
        <a:bodyPr/>
        <a:lstStyle/>
        <a:p>
          <a:endParaRPr lang="en-US"/>
        </a:p>
      </dgm:t>
    </dgm:pt>
    <dgm:pt modelId="{767AB4A6-BE8E-44C4-9920-87D7D462CFC3}" type="sibTrans" cxnId="{13ACBEC6-5592-4AAF-9090-297CDCA7EF30}">
      <dgm:prSet/>
      <dgm:spPr/>
      <dgm:t>
        <a:bodyPr/>
        <a:lstStyle/>
        <a:p>
          <a:endParaRPr lang="en-US"/>
        </a:p>
      </dgm:t>
    </dgm:pt>
    <dgm:pt modelId="{71CB258F-DA2A-47FA-83DD-3785B4A7D3F6}">
      <dgm:prSet phldrT="[Text]"/>
      <dgm:spPr/>
      <dgm:t>
        <a:bodyPr/>
        <a:lstStyle/>
        <a:p>
          <a:r>
            <a:rPr lang="en-US" dirty="0"/>
            <a:t>Respiratory rate greater than or equal to 30-35</a:t>
          </a:r>
        </a:p>
      </dgm:t>
    </dgm:pt>
    <dgm:pt modelId="{A24A3CB4-2BDC-4DE9-9B82-4857216EEAB3}" type="sibTrans" cxnId="{9E6086C6-0510-41AC-910C-FAA7357F8705}">
      <dgm:prSet/>
      <dgm:spPr/>
      <dgm:t>
        <a:bodyPr/>
        <a:lstStyle/>
        <a:p>
          <a:endParaRPr lang="en-US"/>
        </a:p>
      </dgm:t>
    </dgm:pt>
    <dgm:pt modelId="{3FEBAAD6-5CA1-4B69-BC50-98168F98384D}" type="parTrans" cxnId="{9E6086C6-0510-41AC-910C-FAA7357F8705}">
      <dgm:prSet/>
      <dgm:spPr/>
      <dgm:t>
        <a:bodyPr/>
        <a:lstStyle/>
        <a:p>
          <a:endParaRPr lang="en-US"/>
        </a:p>
      </dgm:t>
    </dgm:pt>
    <dgm:pt modelId="{94902EAD-9C8B-47A7-BEE3-81E5DCB01ACE}" type="pres">
      <dgm:prSet presAssocID="{F8571D4D-DAAA-4D1B-AE69-B920AAB8AE25}" presName="linear" presStyleCnt="0">
        <dgm:presLayoutVars>
          <dgm:animLvl val="lvl"/>
          <dgm:resizeHandles val="exact"/>
        </dgm:presLayoutVars>
      </dgm:prSet>
      <dgm:spPr/>
    </dgm:pt>
    <dgm:pt modelId="{7F5D0630-3249-459F-A285-4F9A1E548241}" type="pres">
      <dgm:prSet presAssocID="{D6AE1244-F7CA-469E-9177-777F2D99BC61}" presName="parentText" presStyleLbl="node1" presStyleIdx="0" presStyleCnt="3" custLinFactY="-68663" custLinFactNeighborX="0" custLinFactNeighborY="-100000">
        <dgm:presLayoutVars>
          <dgm:chMax val="0"/>
          <dgm:bulletEnabled val="1"/>
        </dgm:presLayoutVars>
      </dgm:prSet>
      <dgm:spPr/>
    </dgm:pt>
    <dgm:pt modelId="{E66CA0CA-E86C-44AF-AB0A-19C6DA681C31}" type="pres">
      <dgm:prSet presAssocID="{25750C6D-858B-4EB9-BE16-7FCDC1210001}" presName="spacer" presStyleCnt="0"/>
      <dgm:spPr/>
    </dgm:pt>
    <dgm:pt modelId="{2DCF01E4-F0EE-47A0-99E6-FA2BCC04E3DA}" type="pres">
      <dgm:prSet presAssocID="{71CB258F-DA2A-47FA-83DD-3785B4A7D3F6}" presName="parentText" presStyleLbl="node1" presStyleIdx="1" presStyleCnt="3" custLinFactY="-45341" custLinFactNeighborX="0" custLinFactNeighborY="-100000">
        <dgm:presLayoutVars>
          <dgm:chMax val="0"/>
          <dgm:bulletEnabled val="1"/>
        </dgm:presLayoutVars>
      </dgm:prSet>
      <dgm:spPr/>
    </dgm:pt>
    <dgm:pt modelId="{096602A2-5A92-42BE-9941-239173BD28C3}" type="pres">
      <dgm:prSet presAssocID="{A24A3CB4-2BDC-4DE9-9B82-4857216EEAB3}" presName="spacer" presStyleCnt="0"/>
      <dgm:spPr/>
    </dgm:pt>
    <dgm:pt modelId="{5B069A5D-FA20-46D0-BE89-49EC8A696DDE}" type="pres">
      <dgm:prSet presAssocID="{A4BD8886-FD55-4F21-89DE-122CA11FE265}" presName="parentText" presStyleLbl="node1" presStyleIdx="2" presStyleCnt="3" custLinFactY="-32747" custLinFactNeighborX="0" custLinFactNeighborY="-100000">
        <dgm:presLayoutVars>
          <dgm:chMax val="0"/>
          <dgm:bulletEnabled val="1"/>
        </dgm:presLayoutVars>
      </dgm:prSet>
      <dgm:spPr/>
    </dgm:pt>
  </dgm:ptLst>
  <dgm:cxnLst>
    <dgm:cxn modelId="{3488EF0D-E1FE-4DAB-A0E9-909B5320C657}" srcId="{F8571D4D-DAAA-4D1B-AE69-B920AAB8AE25}" destId="{D6AE1244-F7CA-469E-9177-777F2D99BC61}" srcOrd="0" destOrd="0" parTransId="{E9DD051D-9252-4247-B6D4-F54BFEC8DF13}" sibTransId="{25750C6D-858B-4EB9-BE16-7FCDC1210001}"/>
    <dgm:cxn modelId="{E3CE2547-A12C-444B-85C8-F891FC7F0E37}" type="presOf" srcId="{A4BD8886-FD55-4F21-89DE-122CA11FE265}" destId="{5B069A5D-FA20-46D0-BE89-49EC8A696DDE}" srcOrd="0" destOrd="0" presId="urn:microsoft.com/office/officeart/2005/8/layout/vList2"/>
    <dgm:cxn modelId="{DEF53C48-2FC2-4DE0-A609-AC067FDFA611}" type="presOf" srcId="{71CB258F-DA2A-47FA-83DD-3785B4A7D3F6}" destId="{2DCF01E4-F0EE-47A0-99E6-FA2BCC04E3DA}" srcOrd="0" destOrd="0" presId="urn:microsoft.com/office/officeart/2005/8/layout/vList2"/>
    <dgm:cxn modelId="{37B7E7BA-E10D-43B3-848F-3BE1CCEB9A2D}" type="presOf" srcId="{F8571D4D-DAAA-4D1B-AE69-B920AAB8AE25}" destId="{94902EAD-9C8B-47A7-BEE3-81E5DCB01ACE}" srcOrd="0" destOrd="0" presId="urn:microsoft.com/office/officeart/2005/8/layout/vList2"/>
    <dgm:cxn modelId="{9E6086C6-0510-41AC-910C-FAA7357F8705}" srcId="{F8571D4D-DAAA-4D1B-AE69-B920AAB8AE25}" destId="{71CB258F-DA2A-47FA-83DD-3785B4A7D3F6}" srcOrd="1" destOrd="0" parTransId="{3FEBAAD6-5CA1-4B69-BC50-98168F98384D}" sibTransId="{A24A3CB4-2BDC-4DE9-9B82-4857216EEAB3}"/>
    <dgm:cxn modelId="{13ACBEC6-5592-4AAF-9090-297CDCA7EF30}" srcId="{F8571D4D-DAAA-4D1B-AE69-B920AAB8AE25}" destId="{A4BD8886-FD55-4F21-89DE-122CA11FE265}" srcOrd="2" destOrd="0" parTransId="{5C8E0A1D-3FC1-414D-996B-EFE642506CDD}" sibTransId="{767AB4A6-BE8E-44C4-9920-87D7D462CFC3}"/>
    <dgm:cxn modelId="{08F8B8EF-6330-46FA-B522-F5E765319EDD}" type="presOf" srcId="{D6AE1244-F7CA-469E-9177-777F2D99BC61}" destId="{7F5D0630-3249-459F-A285-4F9A1E548241}" srcOrd="0" destOrd="0" presId="urn:microsoft.com/office/officeart/2005/8/layout/vList2"/>
    <dgm:cxn modelId="{4981B1FD-2DB2-4BB8-99D3-D793ED4CFD70}" type="presParOf" srcId="{94902EAD-9C8B-47A7-BEE3-81E5DCB01ACE}" destId="{7F5D0630-3249-459F-A285-4F9A1E548241}" srcOrd="0" destOrd="0" presId="urn:microsoft.com/office/officeart/2005/8/layout/vList2"/>
    <dgm:cxn modelId="{140E7207-EF50-4CA5-A466-DB861D711915}" type="presParOf" srcId="{94902EAD-9C8B-47A7-BEE3-81E5DCB01ACE}" destId="{E66CA0CA-E86C-44AF-AB0A-19C6DA681C31}" srcOrd="1" destOrd="0" presId="urn:microsoft.com/office/officeart/2005/8/layout/vList2"/>
    <dgm:cxn modelId="{C9CC0EBD-1CC2-4956-ADB1-88AC30E4ED37}" type="presParOf" srcId="{94902EAD-9C8B-47A7-BEE3-81E5DCB01ACE}" destId="{2DCF01E4-F0EE-47A0-99E6-FA2BCC04E3DA}" srcOrd="2" destOrd="0" presId="urn:microsoft.com/office/officeart/2005/8/layout/vList2"/>
    <dgm:cxn modelId="{D0A1CEE3-808F-40D0-BFB0-813CB971BBBC}" type="presParOf" srcId="{94902EAD-9C8B-47A7-BEE3-81E5DCB01ACE}" destId="{096602A2-5A92-42BE-9941-239173BD28C3}" srcOrd="3" destOrd="0" presId="urn:microsoft.com/office/officeart/2005/8/layout/vList2"/>
    <dgm:cxn modelId="{E46DDDC6-FC8F-4878-A107-64BE5BB4C6F3}" type="presParOf" srcId="{94902EAD-9C8B-47A7-BEE3-81E5DCB01ACE}" destId="{5B069A5D-FA20-46D0-BE89-49EC8A696D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D0630-3249-459F-A285-4F9A1E548241}">
      <dsp:nvSpPr>
        <dsp:cNvPr id="0" name=""/>
        <dsp:cNvSpPr/>
      </dsp:nvSpPr>
      <dsp:spPr>
        <a:xfrm>
          <a:off x="0" y="168262"/>
          <a:ext cx="1109027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can not maintain oxygen saturation of at least 95%</a:t>
          </a:r>
        </a:p>
      </dsp:txBody>
      <dsp:txXfrm>
        <a:off x="36553" y="204815"/>
        <a:ext cx="11017169" cy="675694"/>
      </dsp:txXfrm>
    </dsp:sp>
    <dsp:sp modelId="{2DCF01E4-F0EE-47A0-99E6-FA2BCC04E3DA}">
      <dsp:nvSpPr>
        <dsp:cNvPr id="0" name=""/>
        <dsp:cNvSpPr/>
      </dsp:nvSpPr>
      <dsp:spPr>
        <a:xfrm>
          <a:off x="0" y="1183857"/>
          <a:ext cx="1109027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Respiratory rate greater than or equal to 30-35</a:t>
          </a:r>
        </a:p>
      </dsp:txBody>
      <dsp:txXfrm>
        <a:off x="36553" y="1220410"/>
        <a:ext cx="11017169" cy="675694"/>
      </dsp:txXfrm>
    </dsp:sp>
    <dsp:sp modelId="{5B069A5D-FA20-46D0-BE89-49EC8A696DDE}">
      <dsp:nvSpPr>
        <dsp:cNvPr id="0" name=""/>
        <dsp:cNvSpPr/>
      </dsp:nvSpPr>
      <dsp:spPr>
        <a:xfrm>
          <a:off x="0" y="2119121"/>
          <a:ext cx="11090275"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Chronic illnesses-i.e. asthma, diabetes, hypertension</a:t>
          </a:r>
        </a:p>
      </dsp:txBody>
      <dsp:txXfrm>
        <a:off x="36553" y="2155674"/>
        <a:ext cx="11017169"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4333-1FBD-4929-B942-AE8A637A3E7D}" type="datetimeFigureOut">
              <a:rPr lang="en-US" smtClean="0"/>
              <a:t>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3B511-F4D2-4068-B22A-05FE435A3645}" type="slidenum">
              <a:rPr lang="en-US" smtClean="0"/>
              <a:t>‹#›</a:t>
            </a:fld>
            <a:endParaRPr lang="en-US" dirty="0"/>
          </a:p>
        </p:txBody>
      </p:sp>
    </p:spTree>
    <p:extLst>
      <p:ext uri="{BB962C8B-B14F-4D97-AF65-F5344CB8AC3E}">
        <p14:creationId xmlns:p14="http://schemas.microsoft.com/office/powerpoint/2010/main" val="359627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61B7515-2DB8-4AEA-8366-8CEC2C346DE5}"/>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A52D003E-4973-4C0E-BC9C-4BB76FAE68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
        <p:nvSpPr>
          <p:cNvPr id="15364" name="Slide Number Placeholder 3">
            <a:extLst>
              <a:ext uri="{FF2B5EF4-FFF2-40B4-BE49-F238E27FC236}">
                <a16:creationId xmlns:a16="http://schemas.microsoft.com/office/drawing/2014/main" id="{23AB7985-7F37-4D41-B941-D33B161A8C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70427E-9600-4871-9845-24CF92888707}"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1066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7C84C7F-4CE0-4530-90AF-ABC5CDC4265E}"/>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1F87B603-A881-45BC-A977-3751DC1F2E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19460" name="Slide Number Placeholder 3">
            <a:extLst>
              <a:ext uri="{FF2B5EF4-FFF2-40B4-BE49-F238E27FC236}">
                <a16:creationId xmlns:a16="http://schemas.microsoft.com/office/drawing/2014/main" id="{7E9CAFAA-8CE4-45C9-908B-1E44B86718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43EB1B-EA93-4039-A4A0-225B58BB02D8}" type="slidenum">
              <a:rPr lang="en-US" altLang="en-US" smtClean="0">
                <a:latin typeface="Times New Roman" panose="02020603050405020304" pitchFamily="18" charset="0"/>
              </a:rPr>
              <a:pPr/>
              <a:t>30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196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0ED628B-9061-4526-B319-23F5EC6E4051}"/>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DBFA651B-4CF0-4B67-8E1B-4B52177050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17412" name="Slide Number Placeholder 3">
            <a:extLst>
              <a:ext uri="{FF2B5EF4-FFF2-40B4-BE49-F238E27FC236}">
                <a16:creationId xmlns:a16="http://schemas.microsoft.com/office/drawing/2014/main" id="{147EE1A4-6004-429E-A153-6FF91574B5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61751F-F6D9-431E-9F33-9F567F5BC4D9}" type="slidenum">
              <a:rPr lang="en-US" altLang="en-US" smtClean="0">
                <a:latin typeface="Times New Roman" panose="02020603050405020304" pitchFamily="18" charset="0"/>
              </a:rPr>
              <a:pPr/>
              <a:t>31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8438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2AF2A1-C161-4DF0-A6C5-9BB26041E57E}"/>
              </a:ext>
            </a:extLst>
          </p:cNvPr>
          <p:cNvSpPr>
            <a:spLocks noGrp="1" noChangeArrowheads="1"/>
          </p:cNvSpPr>
          <p:nvPr>
            <p:ph type="sldNum"/>
          </p:nvPr>
        </p:nvSpPr>
        <p:spPr>
          <a:ln/>
        </p:spPr>
        <p:txBody>
          <a:bodyPr/>
          <a:lstStyle/>
          <a:p>
            <a:fld id="{40B2DFD2-9F82-433C-9F05-6DDA2146EF7E}" type="slidenum">
              <a:rPr lang="en-US" altLang="en-US"/>
              <a:pPr/>
              <a:t>45</a:t>
            </a:fld>
            <a:endParaRPr lang="en-US" altLang="en-US" dirty="0"/>
          </a:p>
        </p:txBody>
      </p:sp>
      <p:sp>
        <p:nvSpPr>
          <p:cNvPr id="4097" name="Rectangle 1">
            <a:extLst>
              <a:ext uri="{FF2B5EF4-FFF2-40B4-BE49-F238E27FC236}">
                <a16:creationId xmlns:a16="http://schemas.microsoft.com/office/drawing/2014/main" id="{9916EB2C-A8CA-4508-802F-3DFE3BDA73D7}"/>
              </a:ext>
            </a:extLst>
          </p:cNvPr>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3E4AC5B0-B907-433B-B53D-F5BCD56F59F1}"/>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itchFamily="32" charset="0"/>
                <a:cs typeface="Arial Unicode MS" pitchFamily="32" charset="0"/>
              </a:rPr>
              <a:t>Figure 2. Kaplan–Meier Estimates of Cumulative Recoveries. Cumulative recovery estimates are shown in the overall population (Panel A), in patients with a baseline score of 4 on the ordinal scale (not receiving oxygen; Panel B), in those with a baseline score of 5 (receiving oxygen; Panel C), in those with a baseline score of 6 (receiving high-flow oxygen or noninvasive mechanical ventilation; Panel D), and in those with a baseline score of 7 (receiving mechanical ventilation or extracorporeal membrane oxygenation [ECMO]; Panel 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C31D7E-1CFD-4EBC-B4E5-EC11DDFA3293}"/>
              </a:ext>
            </a:extLst>
          </p:cNvPr>
          <p:cNvSpPr>
            <a:spLocks noGrp="1" noChangeArrowheads="1"/>
          </p:cNvSpPr>
          <p:nvPr>
            <p:ph type="sldNum"/>
          </p:nvPr>
        </p:nvSpPr>
        <p:spPr>
          <a:ln/>
        </p:spPr>
        <p:txBody>
          <a:bodyPr/>
          <a:lstStyle/>
          <a:p>
            <a:fld id="{E1E0D188-B8D3-4AB3-813E-5246C2A8D523}" type="slidenum">
              <a:rPr lang="en-US" altLang="en-US"/>
              <a:pPr/>
              <a:t>46</a:t>
            </a:fld>
            <a:endParaRPr lang="en-US" altLang="en-US" dirty="0"/>
          </a:p>
        </p:txBody>
      </p:sp>
      <p:sp>
        <p:nvSpPr>
          <p:cNvPr id="4097" name="Rectangle 1">
            <a:extLst>
              <a:ext uri="{FF2B5EF4-FFF2-40B4-BE49-F238E27FC236}">
                <a16:creationId xmlns:a16="http://schemas.microsoft.com/office/drawing/2014/main" id="{3EA1B247-77BC-4C57-8AEF-B0B31F64D78B}"/>
              </a:ext>
            </a:extLst>
          </p:cNvPr>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179F137E-27EB-40C9-8077-D9B5866971B6}"/>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en-US" sz="1000" dirty="0">
                <a:latin typeface="Arial Unicode MS" pitchFamily="32" charset="0"/>
                <a:cs typeface="Arial Unicode MS" pitchFamily="32" charset="0"/>
              </a:rPr>
              <a:t>Figure 3. Time to Recovery According to Subgroup. The widths of the confidence intervals have not been adjusted for multiplicity and therefore cannot be used to infer treatment effects. Race and ethnic group were reported by the patients.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8269BFB-030A-4740-B5B2-A710C15DBA4C}"/>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34DFA703-E459-44B6-80AC-4C8B122CC8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58372" name="Slide Number Placeholder 3">
            <a:extLst>
              <a:ext uri="{FF2B5EF4-FFF2-40B4-BE49-F238E27FC236}">
                <a16:creationId xmlns:a16="http://schemas.microsoft.com/office/drawing/2014/main" id="{E1D6A72E-6B1D-477C-AB37-096AFA52A6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99AA81-273A-4AE4-A012-2D7097A904D8}" type="slidenum">
              <a:rPr lang="en-US" altLang="en-US" smtClean="0">
                <a:latin typeface="Times New Roman" panose="02020603050405020304" pitchFamily="18" charset="0"/>
              </a:rPr>
              <a:pPr/>
              <a:t>51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3009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5B08820-3B16-455B-8C8D-8ACC9FD32355}"/>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A3B17090-1F4C-414A-870B-9C068EF9C9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56324" name="Slide Number Placeholder 3">
            <a:extLst>
              <a:ext uri="{FF2B5EF4-FFF2-40B4-BE49-F238E27FC236}">
                <a16:creationId xmlns:a16="http://schemas.microsoft.com/office/drawing/2014/main" id="{EB9C9903-A682-48E5-BEA3-85EFEB062B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1CF6F7-3D6B-4DDE-887B-5239BD37C50D}" type="slidenum">
              <a:rPr lang="en-US" altLang="en-US" smtClean="0">
                <a:latin typeface="Times New Roman" panose="02020603050405020304" pitchFamily="18" charset="0"/>
              </a:rPr>
              <a:pPr/>
              <a:t>52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8122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6F34512-8C18-4CD3-A00C-69C9ADA6BCAE}"/>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149ED2A5-F169-42F5-AB11-023AC797F6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cs typeface="Arial" panose="020B0604020202020204" pitchFamily="34" charset="0"/>
            </a:endParaRPr>
          </a:p>
        </p:txBody>
      </p:sp>
      <p:sp>
        <p:nvSpPr>
          <p:cNvPr id="69636" name="Slide Number Placeholder 3">
            <a:extLst>
              <a:ext uri="{FF2B5EF4-FFF2-40B4-BE49-F238E27FC236}">
                <a16:creationId xmlns:a16="http://schemas.microsoft.com/office/drawing/2014/main" id="{4F310D6A-80EF-4615-91AA-48A0C184B4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8A6AA4-33F8-40E7-9EEC-8B19AE082ECC}" type="slidenum">
              <a:rPr lang="en-US" altLang="en-US">
                <a:latin typeface="Times New Roman" panose="02020603050405020304" pitchFamily="18" charset="0"/>
              </a:rPr>
              <a:pPr/>
              <a:t>54</a:t>
            </a:fld>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Monday, February 1,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28901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Monday, February 1, 2021</a:t>
            </a:fld>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67337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Monday, February 1, 2021</a:t>
            </a:fld>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124323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5302-C06C-4049-8CDF-DB2D601ABF43}"/>
              </a:ext>
            </a:extLst>
          </p:cNvPr>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4757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Monday, February 1, 2021</a:t>
            </a:fld>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429037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Monday, February 1, 2021</a:t>
            </a:fld>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dirty="0"/>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89604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Monday, February 1, 2021</a:t>
            </a:fld>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368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Monday, February 1, 2021</a:t>
            </a:fld>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dirty="0"/>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21681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Monday, February 1, 2021</a:t>
            </a:fld>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dirty="0"/>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66418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Monday, February 1, 2021</a:t>
            </a:fld>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dirty="0"/>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16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Monday, February 1, 2021</a:t>
            </a:fld>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436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Monday, February 1, 2021</a:t>
            </a:fld>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dirty="0"/>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99972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Monday, February 1,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dirty="0"/>
              <a:t>Sample Footer</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42860515"/>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 id="2147483726" r:id="rId12"/>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kboo.fm/media/80763-inside-impacts-cdc-downgrade-ppe-requirements-healthcare-workers-conversation-reporter"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redcap.link/COVID_in_Pregnancy"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95E5-46BE-4E3D-AD18-6C0EB9DD81EF}"/>
              </a:ext>
            </a:extLst>
          </p:cNvPr>
          <p:cNvSpPr>
            <a:spLocks noGrp="1"/>
          </p:cNvSpPr>
          <p:nvPr>
            <p:ph type="ctrTitle"/>
          </p:nvPr>
        </p:nvSpPr>
        <p:spPr>
          <a:xfrm>
            <a:off x="550863" y="549275"/>
            <a:ext cx="5437187" cy="2986234"/>
          </a:xfrm>
        </p:spPr>
        <p:txBody>
          <a:bodyPr anchor="b">
            <a:normAutofit/>
          </a:bodyPr>
          <a:lstStyle/>
          <a:p>
            <a:pPr algn="ctr"/>
            <a:r>
              <a:rPr lang="en-US" dirty="0"/>
              <a:t>COVID in Pregnancy</a:t>
            </a:r>
            <a:br>
              <a:rPr lang="en-US" dirty="0"/>
            </a:br>
            <a:endParaRPr lang="en-US" dirty="0"/>
          </a:p>
        </p:txBody>
      </p:sp>
      <p:sp>
        <p:nvSpPr>
          <p:cNvPr id="3" name="Subtitle 2">
            <a:extLst>
              <a:ext uri="{FF2B5EF4-FFF2-40B4-BE49-F238E27FC236}">
                <a16:creationId xmlns:a16="http://schemas.microsoft.com/office/drawing/2014/main" id="{C0C3B1C6-1640-4612-AEEA-D2AC7A54D39A}"/>
              </a:ext>
            </a:extLst>
          </p:cNvPr>
          <p:cNvSpPr>
            <a:spLocks noGrp="1"/>
          </p:cNvSpPr>
          <p:nvPr>
            <p:ph type="subTitle" idx="1"/>
          </p:nvPr>
        </p:nvSpPr>
        <p:spPr>
          <a:xfrm>
            <a:off x="329407" y="2837010"/>
            <a:ext cx="5437187" cy="591990"/>
          </a:xfrm>
        </p:spPr>
        <p:txBody>
          <a:bodyPr>
            <a:noAutofit/>
          </a:bodyPr>
          <a:lstStyle/>
          <a:p>
            <a:pPr algn="ctr"/>
            <a:r>
              <a:rPr lang="en-US" sz="4000" dirty="0">
                <a:solidFill>
                  <a:schemeClr val="tx1">
                    <a:alpha val="60000"/>
                  </a:schemeClr>
                </a:solidFill>
              </a:rPr>
              <a:t>Pearls and Perils of Management</a:t>
            </a:r>
          </a:p>
        </p:txBody>
      </p:sp>
      <p:pic>
        <p:nvPicPr>
          <p:cNvPr id="1026" name="Picture 2">
            <a:extLst>
              <a:ext uri="{FF2B5EF4-FFF2-40B4-BE49-F238E27FC236}">
                <a16:creationId xmlns:a16="http://schemas.microsoft.com/office/drawing/2014/main" id="{68AA5152-B2F1-4336-86AE-CEB56D91DC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0"/>
            <a:ext cx="6096000" cy="6858000"/>
          </a:xfrm>
          <a:custGeom>
            <a:avLst/>
            <a:gdLst/>
            <a:ahLst/>
            <a:cxnLst/>
            <a:rect l="l" t="t" r="r" b="b"/>
            <a:pathLst>
              <a:path w="5437187" h="5761037">
                <a:moveTo>
                  <a:pt x="0" y="0"/>
                </a:moveTo>
                <a:lnTo>
                  <a:pt x="5437187" y="0"/>
                </a:lnTo>
                <a:lnTo>
                  <a:pt x="5437187"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D975DF-8C6E-4ADA-9D70-DE7DD0DDE45B}"/>
              </a:ext>
            </a:extLst>
          </p:cNvPr>
          <p:cNvSpPr txBox="1"/>
          <p:nvPr/>
        </p:nvSpPr>
        <p:spPr>
          <a:xfrm>
            <a:off x="329407" y="4643494"/>
            <a:ext cx="5437187" cy="2031325"/>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Cornelia R. Graves, MD</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Medical Director, Tennessee Maternal Fetal Medicine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Director of Perinatal Services, St. Thomas Health</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Co-Director, Collaborative Perinatal Cardiac Center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Professor, University of Tennessee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Clinical Professor, Vanderbilt University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Adjunct Professor, Meharry Medical College</a:t>
            </a:r>
          </a:p>
        </p:txBody>
      </p:sp>
    </p:spTree>
    <p:extLst>
      <p:ext uri="{BB962C8B-B14F-4D97-AF65-F5344CB8AC3E}">
        <p14:creationId xmlns:p14="http://schemas.microsoft.com/office/powerpoint/2010/main" val="204185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58E7-D118-4B07-951D-C4D563D31198}"/>
              </a:ext>
            </a:extLst>
          </p:cNvPr>
          <p:cNvSpPr>
            <a:spLocks noGrp="1"/>
          </p:cNvSpPr>
          <p:nvPr>
            <p:ph type="title"/>
          </p:nvPr>
        </p:nvSpPr>
        <p:spPr/>
        <p:txBody>
          <a:bodyPr/>
          <a:lstStyle/>
          <a:p>
            <a:r>
              <a:rPr lang="en-US" dirty="0"/>
              <a:t>Pathophysiology of COVID-19</a:t>
            </a:r>
          </a:p>
        </p:txBody>
      </p:sp>
      <p:pic>
        <p:nvPicPr>
          <p:cNvPr id="5122" name="Picture 2">
            <a:extLst>
              <a:ext uri="{FF2B5EF4-FFF2-40B4-BE49-F238E27FC236}">
                <a16:creationId xmlns:a16="http://schemas.microsoft.com/office/drawing/2014/main" id="{F8FEC13B-7D96-4B7B-9A91-81623DD72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37" y="2113198"/>
            <a:ext cx="10880141" cy="445524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FE62DF3-B285-4540-AB06-9F38F58A195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4893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7AD8-9040-4FC9-97A7-8177D6425661}"/>
              </a:ext>
            </a:extLst>
          </p:cNvPr>
          <p:cNvSpPr>
            <a:spLocks noGrp="1"/>
          </p:cNvSpPr>
          <p:nvPr>
            <p:ph type="title"/>
          </p:nvPr>
        </p:nvSpPr>
        <p:spPr/>
        <p:txBody>
          <a:bodyPr/>
          <a:lstStyle/>
          <a:p>
            <a:r>
              <a:rPr lang="en-US" dirty="0"/>
              <a:t>Pathophysiology of Preeclampsia</a:t>
            </a:r>
          </a:p>
        </p:txBody>
      </p:sp>
      <p:sp>
        <p:nvSpPr>
          <p:cNvPr id="3" name="Content Placeholder 2">
            <a:extLst>
              <a:ext uri="{FF2B5EF4-FFF2-40B4-BE49-F238E27FC236}">
                <a16:creationId xmlns:a16="http://schemas.microsoft.com/office/drawing/2014/main" id="{8757A748-9AE6-420A-A827-E398846F81F6}"/>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71EBC53A-37DA-4674-89FF-E1C27DC43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040" y="2113199"/>
            <a:ext cx="8100060" cy="452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45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8176-254B-430D-945C-67CFB331992D}"/>
              </a:ext>
            </a:extLst>
          </p:cNvPr>
          <p:cNvSpPr>
            <a:spLocks noGrp="1"/>
          </p:cNvSpPr>
          <p:nvPr>
            <p:ph type="title"/>
          </p:nvPr>
        </p:nvSpPr>
        <p:spPr/>
        <p:txBody>
          <a:bodyPr>
            <a:normAutofit/>
          </a:bodyPr>
          <a:lstStyle/>
          <a:p>
            <a:pPr algn="ctr"/>
            <a:r>
              <a:rPr lang="en-US" dirty="0"/>
              <a:t>Symptoms of infection with COVID-19</a:t>
            </a:r>
            <a:br>
              <a:rPr lang="en-US" dirty="0"/>
            </a:br>
            <a:r>
              <a:rPr lang="en-US" sz="3600" dirty="0"/>
              <a:t>occur 2-14 days post exposure</a:t>
            </a:r>
          </a:p>
        </p:txBody>
      </p:sp>
      <p:sp>
        <p:nvSpPr>
          <p:cNvPr id="3" name="Content Placeholder 2">
            <a:extLst>
              <a:ext uri="{FF2B5EF4-FFF2-40B4-BE49-F238E27FC236}">
                <a16:creationId xmlns:a16="http://schemas.microsoft.com/office/drawing/2014/main" id="{611ED93A-6F6A-4BDD-87EA-3B7EEC737230}"/>
              </a:ext>
            </a:extLst>
          </p:cNvPr>
          <p:cNvSpPr>
            <a:spLocks noGrp="1"/>
          </p:cNvSpPr>
          <p:nvPr>
            <p:ph sz="half" idx="1"/>
          </p:nvPr>
        </p:nvSpPr>
        <p:spPr/>
        <p:txBody>
          <a:bodyPr>
            <a:normAutofit fontScale="32500" lnSpcReduction="20000"/>
          </a:bodyPr>
          <a:lstStyle/>
          <a:p>
            <a:pPr algn="l">
              <a:buFont typeface="Arial" panose="020B0604020202020204" pitchFamily="34" charset="0"/>
              <a:buChar char="•"/>
            </a:pPr>
            <a:r>
              <a:rPr lang="en-US" sz="7400" b="0" i="0" dirty="0">
                <a:solidFill>
                  <a:schemeClr val="tx1"/>
                </a:solidFill>
                <a:effectLst/>
                <a:latin typeface="Open Sans"/>
              </a:rPr>
              <a:t>Fever or chills</a:t>
            </a:r>
          </a:p>
          <a:p>
            <a:pPr algn="l">
              <a:buFont typeface="Arial" panose="020B0604020202020204" pitchFamily="34" charset="0"/>
              <a:buChar char="•"/>
            </a:pPr>
            <a:r>
              <a:rPr lang="en-US" sz="7400" b="0" i="0" dirty="0">
                <a:solidFill>
                  <a:schemeClr val="tx1"/>
                </a:solidFill>
                <a:effectLst/>
                <a:latin typeface="Open Sans"/>
              </a:rPr>
              <a:t>Cough</a:t>
            </a:r>
          </a:p>
          <a:p>
            <a:pPr algn="l">
              <a:buFont typeface="Arial" panose="020B0604020202020204" pitchFamily="34" charset="0"/>
              <a:buChar char="•"/>
            </a:pPr>
            <a:r>
              <a:rPr lang="en-US" sz="7400" b="0" i="0" dirty="0">
                <a:solidFill>
                  <a:schemeClr val="tx1"/>
                </a:solidFill>
                <a:effectLst/>
                <a:latin typeface="Open Sans"/>
              </a:rPr>
              <a:t>Shortness of breath or difficulty breathing</a:t>
            </a:r>
          </a:p>
          <a:p>
            <a:pPr algn="l">
              <a:buFont typeface="Arial" panose="020B0604020202020204" pitchFamily="34" charset="0"/>
              <a:buChar char="•"/>
            </a:pPr>
            <a:r>
              <a:rPr lang="en-US" sz="7400" b="0" i="0" dirty="0">
                <a:solidFill>
                  <a:schemeClr val="tx1"/>
                </a:solidFill>
                <a:effectLst/>
                <a:latin typeface="Open Sans"/>
              </a:rPr>
              <a:t>Fatigue</a:t>
            </a:r>
          </a:p>
          <a:p>
            <a:pPr algn="l">
              <a:buFont typeface="Arial" panose="020B0604020202020204" pitchFamily="34" charset="0"/>
              <a:buChar char="•"/>
            </a:pPr>
            <a:r>
              <a:rPr lang="en-US" sz="7400" b="0" i="0" dirty="0">
                <a:solidFill>
                  <a:schemeClr val="tx1"/>
                </a:solidFill>
                <a:effectLst/>
                <a:latin typeface="Open Sans"/>
              </a:rPr>
              <a:t>Muscle or body aches</a:t>
            </a:r>
          </a:p>
          <a:p>
            <a:pPr algn="l">
              <a:buFont typeface="Arial" panose="020B0604020202020204" pitchFamily="34" charset="0"/>
              <a:buChar char="•"/>
            </a:pPr>
            <a:r>
              <a:rPr lang="en-US" sz="7400" b="0" i="0" dirty="0">
                <a:solidFill>
                  <a:schemeClr val="tx1"/>
                </a:solidFill>
                <a:effectLst/>
                <a:latin typeface="Open Sans"/>
              </a:rPr>
              <a:t>Diarrhea</a:t>
            </a:r>
          </a:p>
          <a:p>
            <a:pPr lvl="1"/>
            <a:endParaRPr lang="en-US" sz="2200" dirty="0"/>
          </a:p>
        </p:txBody>
      </p:sp>
      <p:sp>
        <p:nvSpPr>
          <p:cNvPr id="4" name="Content Placeholder 3">
            <a:extLst>
              <a:ext uri="{FF2B5EF4-FFF2-40B4-BE49-F238E27FC236}">
                <a16:creationId xmlns:a16="http://schemas.microsoft.com/office/drawing/2014/main" id="{CDAF58E6-5B73-49A1-B007-862A312215CC}"/>
              </a:ext>
            </a:extLst>
          </p:cNvPr>
          <p:cNvSpPr>
            <a:spLocks noGrp="1"/>
          </p:cNvSpPr>
          <p:nvPr>
            <p:ph sz="half" idx="2"/>
          </p:nvPr>
        </p:nvSpPr>
        <p:spPr>
          <a:xfrm>
            <a:off x="6205540" y="2313075"/>
            <a:ext cx="5435600" cy="3995650"/>
          </a:xfrm>
        </p:spPr>
        <p:txBody>
          <a:bodyPr>
            <a:normAutofit fontScale="32500" lnSpcReduction="20000"/>
          </a:bodyPr>
          <a:lstStyle/>
          <a:p>
            <a:pPr algn="l">
              <a:buFont typeface="Arial" panose="020B0604020202020204" pitchFamily="34" charset="0"/>
              <a:buChar char="•"/>
            </a:pPr>
            <a:r>
              <a:rPr lang="en-US" sz="7400" b="0" i="0" dirty="0">
                <a:solidFill>
                  <a:schemeClr val="tx1"/>
                </a:solidFill>
                <a:effectLst/>
                <a:latin typeface="Open Sans"/>
              </a:rPr>
              <a:t>Headache</a:t>
            </a:r>
          </a:p>
          <a:p>
            <a:pPr algn="l">
              <a:buFont typeface="Arial" panose="020B0604020202020204" pitchFamily="34" charset="0"/>
              <a:buChar char="•"/>
            </a:pPr>
            <a:r>
              <a:rPr lang="en-US" sz="7400" b="0" i="0" dirty="0">
                <a:solidFill>
                  <a:schemeClr val="tx1"/>
                </a:solidFill>
                <a:effectLst/>
                <a:latin typeface="Open Sans"/>
              </a:rPr>
              <a:t>New loss of taste or smell</a:t>
            </a:r>
          </a:p>
          <a:p>
            <a:pPr algn="l">
              <a:buFont typeface="Arial" panose="020B0604020202020204" pitchFamily="34" charset="0"/>
              <a:buChar char="•"/>
            </a:pPr>
            <a:r>
              <a:rPr lang="en-US" sz="7400" b="0" i="0" dirty="0">
                <a:solidFill>
                  <a:schemeClr val="tx1"/>
                </a:solidFill>
                <a:effectLst/>
                <a:latin typeface="Open Sans"/>
              </a:rPr>
              <a:t>Sore throat</a:t>
            </a:r>
          </a:p>
          <a:p>
            <a:pPr algn="l">
              <a:buFont typeface="Arial" panose="020B0604020202020204" pitchFamily="34" charset="0"/>
              <a:buChar char="•"/>
            </a:pPr>
            <a:r>
              <a:rPr lang="en-US" sz="7400" b="0" i="0" dirty="0">
                <a:solidFill>
                  <a:schemeClr val="tx1"/>
                </a:solidFill>
                <a:effectLst/>
                <a:latin typeface="Open Sans"/>
              </a:rPr>
              <a:t>Congestion or runny nose</a:t>
            </a:r>
          </a:p>
          <a:p>
            <a:pPr algn="l">
              <a:buFont typeface="Arial" panose="020B0604020202020204" pitchFamily="34" charset="0"/>
              <a:buChar char="•"/>
            </a:pPr>
            <a:r>
              <a:rPr lang="en-US" sz="7400" b="0" i="0" dirty="0">
                <a:solidFill>
                  <a:schemeClr val="tx1"/>
                </a:solidFill>
                <a:effectLst/>
                <a:latin typeface="Open Sans"/>
              </a:rPr>
              <a:t>Nausea or vomiting</a:t>
            </a:r>
          </a:p>
          <a:p>
            <a:pPr algn="l">
              <a:buFont typeface="Arial" panose="020B0604020202020204" pitchFamily="34" charset="0"/>
              <a:buChar char="•"/>
            </a:pPr>
            <a:endParaRPr lang="en-US" sz="7400" dirty="0">
              <a:solidFill>
                <a:schemeClr val="tx1"/>
              </a:solidFill>
              <a:latin typeface="Open Sans"/>
            </a:endParaRPr>
          </a:p>
          <a:p>
            <a:pPr algn="l">
              <a:buFont typeface="Arial" panose="020B0604020202020204" pitchFamily="34" charset="0"/>
              <a:buChar char="•"/>
            </a:pPr>
            <a:endParaRPr lang="en-US" sz="7400" b="0" i="0" dirty="0">
              <a:solidFill>
                <a:schemeClr val="tx1"/>
              </a:solidFill>
              <a:effectLst/>
              <a:latin typeface="Open Sans"/>
            </a:endParaRPr>
          </a:p>
          <a:p>
            <a:pPr marL="2743200" lvl="6" indent="0">
              <a:buNone/>
            </a:pPr>
            <a:endParaRPr lang="en-US" sz="6600" b="0" i="0" dirty="0">
              <a:solidFill>
                <a:schemeClr val="tx1"/>
              </a:solidFill>
              <a:effectLst/>
              <a:latin typeface="Open Sans"/>
            </a:endParaRPr>
          </a:p>
          <a:p>
            <a:pPr marL="914400" lvl="2" indent="0">
              <a:buNone/>
            </a:pPr>
            <a:endParaRPr lang="en-US" sz="4900" dirty="0"/>
          </a:p>
          <a:p>
            <a:pPr lvl="1"/>
            <a:endParaRPr lang="en-US" dirty="0"/>
          </a:p>
        </p:txBody>
      </p:sp>
    </p:spTree>
    <p:extLst>
      <p:ext uri="{BB962C8B-B14F-4D97-AF65-F5344CB8AC3E}">
        <p14:creationId xmlns:p14="http://schemas.microsoft.com/office/powerpoint/2010/main" val="157991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5326-8582-4090-AB49-EF6A4D7E431D}"/>
              </a:ext>
            </a:extLst>
          </p:cNvPr>
          <p:cNvSpPr>
            <a:spLocks noGrp="1"/>
          </p:cNvSpPr>
          <p:nvPr>
            <p:ph type="title"/>
          </p:nvPr>
        </p:nvSpPr>
        <p:spPr/>
        <p:txBody>
          <a:bodyPr/>
          <a:lstStyle/>
          <a:p>
            <a:pPr algn="ctr"/>
            <a:r>
              <a:rPr lang="en-US" dirty="0"/>
              <a:t>Long term symptoms of COVID-19</a:t>
            </a:r>
          </a:p>
        </p:txBody>
      </p:sp>
      <p:sp>
        <p:nvSpPr>
          <p:cNvPr id="3" name="Content Placeholder 2">
            <a:extLst>
              <a:ext uri="{FF2B5EF4-FFF2-40B4-BE49-F238E27FC236}">
                <a16:creationId xmlns:a16="http://schemas.microsoft.com/office/drawing/2014/main" id="{4D7D7EB0-B39A-41A7-9591-63A9983951A1}"/>
              </a:ext>
            </a:extLst>
          </p:cNvPr>
          <p:cNvSpPr>
            <a:spLocks noGrp="1"/>
          </p:cNvSpPr>
          <p:nvPr>
            <p:ph sz="half" idx="1"/>
          </p:nvPr>
        </p:nvSpPr>
        <p:spPr/>
        <p:txBody>
          <a:bodyPr>
            <a:normAutofit fontScale="92500" lnSpcReduction="20000"/>
          </a:bodyPr>
          <a:lstStyle/>
          <a:p>
            <a:r>
              <a:rPr lang="en-US" sz="2800" dirty="0"/>
              <a:t>Common</a:t>
            </a:r>
          </a:p>
          <a:p>
            <a:pPr lvl="1"/>
            <a:r>
              <a:rPr lang="en-US" sz="2600" b="0" i="0" dirty="0">
                <a:solidFill>
                  <a:schemeClr val="tx1"/>
                </a:solidFill>
                <a:effectLst/>
                <a:latin typeface="Open Sans"/>
              </a:rPr>
              <a:t>Fatigue</a:t>
            </a:r>
          </a:p>
          <a:p>
            <a:pPr lvl="1"/>
            <a:r>
              <a:rPr lang="en-US" sz="2600" b="0" i="0" dirty="0">
                <a:solidFill>
                  <a:schemeClr val="tx1"/>
                </a:solidFill>
                <a:effectLst/>
                <a:latin typeface="Open Sans"/>
              </a:rPr>
              <a:t>Shortness of breath</a:t>
            </a:r>
          </a:p>
          <a:p>
            <a:pPr lvl="1"/>
            <a:r>
              <a:rPr lang="en-US" sz="2600" b="0" i="0" dirty="0">
                <a:solidFill>
                  <a:schemeClr val="tx1"/>
                </a:solidFill>
                <a:effectLst/>
                <a:latin typeface="Open Sans"/>
              </a:rPr>
              <a:t>Cough</a:t>
            </a:r>
          </a:p>
          <a:p>
            <a:pPr lvl="1"/>
            <a:r>
              <a:rPr lang="en-US" sz="2600" b="0" i="0" dirty="0">
                <a:solidFill>
                  <a:schemeClr val="tx1"/>
                </a:solidFill>
                <a:effectLst/>
                <a:latin typeface="Open Sans"/>
              </a:rPr>
              <a:t>Joint pain</a:t>
            </a:r>
          </a:p>
          <a:p>
            <a:pPr lvl="1"/>
            <a:r>
              <a:rPr lang="en-US" sz="2600" b="0" i="0" dirty="0">
                <a:solidFill>
                  <a:schemeClr val="tx1"/>
                </a:solidFill>
                <a:effectLst/>
                <a:latin typeface="Open Sans"/>
              </a:rPr>
              <a:t>Chest pain</a:t>
            </a:r>
          </a:p>
          <a:p>
            <a:pPr lvl="1"/>
            <a:endParaRPr lang="en-US" sz="2200" dirty="0"/>
          </a:p>
        </p:txBody>
      </p:sp>
      <p:sp>
        <p:nvSpPr>
          <p:cNvPr id="4" name="Content Placeholder 3">
            <a:extLst>
              <a:ext uri="{FF2B5EF4-FFF2-40B4-BE49-F238E27FC236}">
                <a16:creationId xmlns:a16="http://schemas.microsoft.com/office/drawing/2014/main" id="{7F20A11B-CF7B-4F7A-9CE9-E21C40C9F9F2}"/>
              </a:ext>
            </a:extLst>
          </p:cNvPr>
          <p:cNvSpPr>
            <a:spLocks noGrp="1"/>
          </p:cNvSpPr>
          <p:nvPr>
            <p:ph sz="half" idx="2"/>
          </p:nvPr>
        </p:nvSpPr>
        <p:spPr>
          <a:xfrm>
            <a:off x="5672138" y="2097175"/>
            <a:ext cx="6123622" cy="3995650"/>
          </a:xfrm>
        </p:spPr>
        <p:txBody>
          <a:bodyPr>
            <a:normAutofit fontScale="92500" lnSpcReduction="20000"/>
          </a:bodyPr>
          <a:lstStyle/>
          <a:p>
            <a:pPr marL="0" indent="0">
              <a:buNone/>
            </a:pPr>
            <a:r>
              <a:rPr lang="en-US" sz="2800" dirty="0">
                <a:solidFill>
                  <a:srgbClr val="FFFF00">
                    <a:alpha val="60000"/>
                  </a:srgbClr>
                </a:solidFill>
              </a:rPr>
              <a:t>Less Common</a:t>
            </a:r>
          </a:p>
          <a:p>
            <a:r>
              <a:rPr lang="en-US" sz="2400" b="0" i="0" dirty="0">
                <a:solidFill>
                  <a:schemeClr val="tx1"/>
                </a:solidFill>
                <a:effectLst/>
                <a:latin typeface="Open Sans"/>
              </a:rPr>
              <a:t>Difficulty with thinking and concentration</a:t>
            </a:r>
          </a:p>
          <a:p>
            <a:pPr algn="l">
              <a:buFont typeface="Arial" panose="020B0604020202020204" pitchFamily="34" charset="0"/>
              <a:buChar char="•"/>
            </a:pPr>
            <a:r>
              <a:rPr lang="en-US" sz="2400" b="0" i="0" dirty="0">
                <a:solidFill>
                  <a:schemeClr val="tx1"/>
                </a:solidFill>
                <a:effectLst/>
                <a:latin typeface="Open Sans"/>
              </a:rPr>
              <a:t>Depression</a:t>
            </a:r>
          </a:p>
          <a:p>
            <a:pPr algn="l">
              <a:buFont typeface="Arial" panose="020B0604020202020204" pitchFamily="34" charset="0"/>
              <a:buChar char="•"/>
            </a:pPr>
            <a:r>
              <a:rPr lang="en-US" sz="2400" b="0" i="0" dirty="0">
                <a:solidFill>
                  <a:schemeClr val="tx1"/>
                </a:solidFill>
                <a:effectLst/>
                <a:latin typeface="Open Sans"/>
              </a:rPr>
              <a:t>Muscle pain</a:t>
            </a:r>
          </a:p>
          <a:p>
            <a:pPr algn="l">
              <a:buFont typeface="Arial" panose="020B0604020202020204" pitchFamily="34" charset="0"/>
              <a:buChar char="•"/>
            </a:pPr>
            <a:r>
              <a:rPr lang="en-US" sz="2400" b="0" i="0" dirty="0">
                <a:solidFill>
                  <a:schemeClr val="tx1"/>
                </a:solidFill>
                <a:effectLst/>
                <a:latin typeface="Open Sans"/>
              </a:rPr>
              <a:t>Headache</a:t>
            </a:r>
          </a:p>
          <a:p>
            <a:pPr algn="l">
              <a:buFont typeface="Arial" panose="020B0604020202020204" pitchFamily="34" charset="0"/>
              <a:buChar char="•"/>
            </a:pPr>
            <a:r>
              <a:rPr lang="en-US" sz="2400" b="0" i="0" dirty="0">
                <a:solidFill>
                  <a:schemeClr val="tx1"/>
                </a:solidFill>
                <a:effectLst/>
                <a:latin typeface="Open Sans"/>
              </a:rPr>
              <a:t>Intermittent fever</a:t>
            </a:r>
          </a:p>
          <a:p>
            <a:pPr algn="l">
              <a:buFont typeface="Arial" panose="020B0604020202020204" pitchFamily="34" charset="0"/>
              <a:buChar char="•"/>
            </a:pPr>
            <a:r>
              <a:rPr lang="en-US" sz="2400" b="0" i="0" dirty="0">
                <a:solidFill>
                  <a:schemeClr val="tx1"/>
                </a:solidFill>
                <a:effectLst/>
                <a:latin typeface="Open Sans"/>
              </a:rPr>
              <a:t>Fast-beating or pounding heart</a:t>
            </a:r>
          </a:p>
          <a:p>
            <a:pPr marL="3200400" lvl="7" indent="0">
              <a:buNone/>
            </a:pPr>
            <a:r>
              <a:rPr lang="en-US" sz="2200" dirty="0">
                <a:latin typeface="Open Sans"/>
              </a:rPr>
              <a:t>CDC 2020</a:t>
            </a:r>
            <a:endParaRPr lang="en-US" sz="2200" b="0" i="0" dirty="0">
              <a:solidFill>
                <a:schemeClr val="tx1"/>
              </a:solidFill>
              <a:effectLst/>
              <a:latin typeface="Open Sans"/>
            </a:endParaRPr>
          </a:p>
          <a:p>
            <a:endParaRPr lang="en-US" sz="2800" dirty="0"/>
          </a:p>
        </p:txBody>
      </p:sp>
    </p:spTree>
    <p:extLst>
      <p:ext uri="{BB962C8B-B14F-4D97-AF65-F5344CB8AC3E}">
        <p14:creationId xmlns:p14="http://schemas.microsoft.com/office/powerpoint/2010/main" val="422052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CEB1E3-BFAE-41B0-BEF7-FB3148AC42FB}"/>
              </a:ext>
            </a:extLst>
          </p:cNvPr>
          <p:cNvSpPr>
            <a:spLocks noGrp="1"/>
          </p:cNvSpPr>
          <p:nvPr>
            <p:ph type="title"/>
          </p:nvPr>
        </p:nvSpPr>
        <p:spPr/>
        <p:txBody>
          <a:bodyPr/>
          <a:lstStyle/>
          <a:p>
            <a:pPr algn="ctr"/>
            <a:r>
              <a:rPr lang="en-US" dirty="0"/>
              <a:t>Severe long term complications</a:t>
            </a:r>
          </a:p>
        </p:txBody>
      </p:sp>
      <p:sp>
        <p:nvSpPr>
          <p:cNvPr id="6" name="Content Placeholder 5">
            <a:extLst>
              <a:ext uri="{FF2B5EF4-FFF2-40B4-BE49-F238E27FC236}">
                <a16:creationId xmlns:a16="http://schemas.microsoft.com/office/drawing/2014/main" id="{76434B11-4F82-4A00-9633-F6968A0DCDA0}"/>
              </a:ext>
            </a:extLst>
          </p:cNvPr>
          <p:cNvSpPr>
            <a:spLocks noGrp="1"/>
          </p:cNvSpPr>
          <p:nvPr>
            <p:ph sz="half" idx="1"/>
          </p:nvPr>
        </p:nvSpPr>
        <p:spPr/>
        <p:txBody>
          <a:bodyPr>
            <a:normAutofit/>
          </a:bodyPr>
          <a:lstStyle/>
          <a:p>
            <a:pPr algn="l">
              <a:buFont typeface="Arial" panose="020B0604020202020204" pitchFamily="34" charset="0"/>
              <a:buChar char="•"/>
            </a:pPr>
            <a:r>
              <a:rPr lang="en-US" sz="2800" b="0" i="0" dirty="0">
                <a:solidFill>
                  <a:schemeClr val="tx1"/>
                </a:solidFill>
                <a:effectLst/>
                <a:latin typeface="Open Sans"/>
              </a:rPr>
              <a:t>Cardiovascular</a:t>
            </a:r>
          </a:p>
          <a:p>
            <a:pPr lvl="1"/>
            <a:r>
              <a:rPr lang="en-US" sz="2200" b="0" i="0" dirty="0">
                <a:solidFill>
                  <a:schemeClr val="tx1"/>
                </a:solidFill>
                <a:effectLst/>
                <a:latin typeface="Open Sans"/>
              </a:rPr>
              <a:t>Cardiomyopathy</a:t>
            </a:r>
          </a:p>
          <a:p>
            <a:pPr algn="l">
              <a:buFont typeface="Arial" panose="020B0604020202020204" pitchFamily="34" charset="0"/>
              <a:buChar char="•"/>
            </a:pPr>
            <a:r>
              <a:rPr lang="en-US" sz="2800" b="0" i="0" dirty="0">
                <a:solidFill>
                  <a:schemeClr val="tx1"/>
                </a:solidFill>
                <a:effectLst/>
                <a:latin typeface="Open Sans"/>
              </a:rPr>
              <a:t>Respiratory</a:t>
            </a:r>
          </a:p>
          <a:p>
            <a:pPr lvl="1"/>
            <a:r>
              <a:rPr lang="en-US" sz="2200" b="0" i="0" dirty="0">
                <a:solidFill>
                  <a:schemeClr val="tx1"/>
                </a:solidFill>
                <a:effectLst/>
                <a:latin typeface="Open Sans"/>
              </a:rPr>
              <a:t>Chronic Lung Injury</a:t>
            </a:r>
          </a:p>
          <a:p>
            <a:pPr algn="l">
              <a:buFont typeface="Arial" panose="020B0604020202020204" pitchFamily="34" charset="0"/>
              <a:buChar char="•"/>
            </a:pPr>
            <a:r>
              <a:rPr lang="en-US" sz="2800" b="0" i="0" dirty="0">
                <a:solidFill>
                  <a:schemeClr val="tx1"/>
                </a:solidFill>
                <a:effectLst/>
                <a:latin typeface="Open Sans"/>
              </a:rPr>
              <a:t>Renal</a:t>
            </a:r>
          </a:p>
          <a:p>
            <a:pPr lvl="1"/>
            <a:r>
              <a:rPr lang="en-US" sz="2200" dirty="0">
                <a:solidFill>
                  <a:schemeClr val="tx1"/>
                </a:solidFill>
                <a:latin typeface="Open Sans"/>
              </a:rPr>
              <a:t>Chronic renal disease</a:t>
            </a:r>
            <a:endParaRPr lang="en-US" sz="2200" b="0" i="0" dirty="0">
              <a:solidFill>
                <a:schemeClr val="tx1"/>
              </a:solidFill>
              <a:effectLst/>
              <a:latin typeface="Open Sans"/>
            </a:endParaRPr>
          </a:p>
          <a:p>
            <a:endParaRPr lang="en-US" dirty="0"/>
          </a:p>
        </p:txBody>
      </p:sp>
      <p:sp>
        <p:nvSpPr>
          <p:cNvPr id="8" name="Content Placeholder 7">
            <a:extLst>
              <a:ext uri="{FF2B5EF4-FFF2-40B4-BE49-F238E27FC236}">
                <a16:creationId xmlns:a16="http://schemas.microsoft.com/office/drawing/2014/main" id="{EBE1E662-8FB0-4674-893E-36E57A2EECE5}"/>
              </a:ext>
            </a:extLst>
          </p:cNvPr>
          <p:cNvSpPr>
            <a:spLocks noGrp="1"/>
          </p:cNvSpPr>
          <p:nvPr>
            <p:ph sz="half" idx="2"/>
          </p:nvPr>
        </p:nvSpPr>
        <p:spPr/>
        <p:txBody>
          <a:bodyPr>
            <a:normAutofit/>
          </a:bodyPr>
          <a:lstStyle/>
          <a:p>
            <a:pPr algn="l">
              <a:buFont typeface="Arial" panose="020B0604020202020204" pitchFamily="34" charset="0"/>
              <a:buChar char="•"/>
            </a:pPr>
            <a:r>
              <a:rPr lang="en-US" sz="2800" b="0" i="0" dirty="0">
                <a:solidFill>
                  <a:schemeClr val="tx1"/>
                </a:solidFill>
                <a:effectLst/>
                <a:latin typeface="Open Sans"/>
              </a:rPr>
              <a:t>Dermatologic</a:t>
            </a:r>
          </a:p>
          <a:p>
            <a:pPr lvl="1"/>
            <a:r>
              <a:rPr lang="en-US" sz="2200" dirty="0">
                <a:solidFill>
                  <a:schemeClr val="tx1"/>
                </a:solidFill>
                <a:latin typeface="Open Sans"/>
              </a:rPr>
              <a:t>Skin Changes/rash</a:t>
            </a:r>
          </a:p>
          <a:p>
            <a:pPr lvl="1"/>
            <a:r>
              <a:rPr lang="en-US" sz="2400" b="0" i="0" dirty="0">
                <a:solidFill>
                  <a:schemeClr val="tx1"/>
                </a:solidFill>
                <a:effectLst/>
                <a:latin typeface="Open Sans"/>
              </a:rPr>
              <a:t>H</a:t>
            </a:r>
            <a:r>
              <a:rPr lang="en-US" sz="2400" dirty="0">
                <a:solidFill>
                  <a:schemeClr val="tx1"/>
                </a:solidFill>
                <a:latin typeface="Open Sans"/>
              </a:rPr>
              <a:t>air loss</a:t>
            </a:r>
            <a:endParaRPr lang="en-US" sz="2400" b="0" i="0" dirty="0">
              <a:solidFill>
                <a:schemeClr val="tx1"/>
              </a:solidFill>
              <a:effectLst/>
              <a:latin typeface="Open Sans"/>
            </a:endParaRPr>
          </a:p>
          <a:p>
            <a:pPr algn="l">
              <a:buFont typeface="Arial" panose="020B0604020202020204" pitchFamily="34" charset="0"/>
              <a:buChar char="•"/>
            </a:pPr>
            <a:r>
              <a:rPr lang="en-US" sz="2800" b="0" i="0" dirty="0">
                <a:solidFill>
                  <a:schemeClr val="tx1"/>
                </a:solidFill>
                <a:effectLst/>
                <a:latin typeface="Open Sans"/>
              </a:rPr>
              <a:t>Neurological</a:t>
            </a:r>
          </a:p>
          <a:p>
            <a:pPr lvl="1"/>
            <a:r>
              <a:rPr lang="en-US" sz="2200" dirty="0">
                <a:solidFill>
                  <a:schemeClr val="tx1"/>
                </a:solidFill>
                <a:latin typeface="Open Sans"/>
              </a:rPr>
              <a:t>Stroke</a:t>
            </a:r>
          </a:p>
          <a:p>
            <a:endParaRPr lang="en-US" dirty="0"/>
          </a:p>
          <a:p>
            <a:pPr marL="2743200" lvl="6" indent="0">
              <a:buNone/>
            </a:pPr>
            <a:r>
              <a:rPr lang="en-US" dirty="0"/>
              <a:t>CDC, 2020</a:t>
            </a:r>
          </a:p>
        </p:txBody>
      </p:sp>
    </p:spTree>
    <p:extLst>
      <p:ext uri="{BB962C8B-B14F-4D97-AF65-F5344CB8AC3E}">
        <p14:creationId xmlns:p14="http://schemas.microsoft.com/office/powerpoint/2010/main" val="177079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0EC545-9E1A-4EE4-BA03-4066D9341E08}"/>
              </a:ext>
            </a:extLst>
          </p:cNvPr>
          <p:cNvSpPr>
            <a:spLocks noGrp="1"/>
          </p:cNvSpPr>
          <p:nvPr>
            <p:ph type="title"/>
          </p:nvPr>
        </p:nvSpPr>
        <p:spPr/>
        <p:txBody>
          <a:bodyPr/>
          <a:lstStyle/>
          <a:p>
            <a:r>
              <a:rPr lang="en-US" dirty="0"/>
              <a:t>Racial Inequities in COVID-19</a:t>
            </a:r>
          </a:p>
        </p:txBody>
      </p:sp>
      <p:pic>
        <p:nvPicPr>
          <p:cNvPr id="2" name="Picture 2">
            <a:extLst>
              <a:ext uri="{FF2B5EF4-FFF2-40B4-BE49-F238E27FC236}">
                <a16:creationId xmlns:a16="http://schemas.microsoft.com/office/drawing/2014/main" id="{1E51AB3D-A8B4-48D1-B43B-2DE005913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770" y="4141470"/>
            <a:ext cx="2857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192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62100" y="533400"/>
            <a:ext cx="9067800" cy="1143000"/>
          </a:xfrm>
        </p:spPr>
        <p:txBody>
          <a:bodyPr>
            <a:normAutofit fontScale="90000"/>
          </a:bodyPr>
          <a:lstStyle/>
          <a:p>
            <a:r>
              <a:rPr lang="en-US" dirty="0"/>
              <a:t>Racial Disparities in COVID outcomes</a:t>
            </a:r>
          </a:p>
        </p:txBody>
      </p:sp>
      <p:sp>
        <p:nvSpPr>
          <p:cNvPr id="14" name="Content Placeholder 13"/>
          <p:cNvSpPr>
            <a:spLocks noGrp="1"/>
          </p:cNvSpPr>
          <p:nvPr>
            <p:ph idx="1"/>
          </p:nvPr>
        </p:nvSpPr>
        <p:spPr>
          <a:xfrm>
            <a:off x="550863" y="1439187"/>
            <a:ext cx="11090274" cy="3979625"/>
          </a:xfrm>
        </p:spPr>
        <p:txBody>
          <a:bodyPr/>
          <a:lstStyle/>
          <a:p>
            <a:pPr marL="667512" lvl="2" indent="0">
              <a:buNone/>
            </a:pPr>
            <a:endParaRPr lang="en-US" dirty="0"/>
          </a:p>
        </p:txBody>
      </p:sp>
      <p:pic>
        <p:nvPicPr>
          <p:cNvPr id="3" name="Picture 2">
            <a:extLst>
              <a:ext uri="{FF2B5EF4-FFF2-40B4-BE49-F238E27FC236}">
                <a16:creationId xmlns:a16="http://schemas.microsoft.com/office/drawing/2014/main" id="{83B3000C-6C87-4B4D-A473-DCAB9A589743}"/>
              </a:ext>
            </a:extLst>
          </p:cNvPr>
          <p:cNvPicPr>
            <a:picLocks noChangeAspect="1"/>
          </p:cNvPicPr>
          <p:nvPr/>
        </p:nvPicPr>
        <p:blipFill>
          <a:blip r:embed="rId2"/>
          <a:stretch>
            <a:fillRect/>
          </a:stretch>
        </p:blipFill>
        <p:spPr>
          <a:xfrm>
            <a:off x="605759" y="1676400"/>
            <a:ext cx="10498340" cy="3578086"/>
          </a:xfrm>
          <a:prstGeom prst="rect">
            <a:avLst/>
          </a:prstGeom>
        </p:spPr>
      </p:pic>
      <p:sp>
        <p:nvSpPr>
          <p:cNvPr id="6" name="TextBox 5">
            <a:extLst>
              <a:ext uri="{FF2B5EF4-FFF2-40B4-BE49-F238E27FC236}">
                <a16:creationId xmlns:a16="http://schemas.microsoft.com/office/drawing/2014/main" id="{6341E006-D750-4B58-8C7B-CD4EF5D53BF5}"/>
              </a:ext>
            </a:extLst>
          </p:cNvPr>
          <p:cNvSpPr txBox="1"/>
          <p:nvPr/>
        </p:nvSpPr>
        <p:spPr>
          <a:xfrm>
            <a:off x="9220200" y="5638800"/>
            <a:ext cx="1409700"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131606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7466-6133-4EF1-B05A-1B6F57238D91}"/>
              </a:ext>
            </a:extLst>
          </p:cNvPr>
          <p:cNvSpPr>
            <a:spLocks noGrp="1"/>
          </p:cNvSpPr>
          <p:nvPr>
            <p:ph type="title"/>
          </p:nvPr>
        </p:nvSpPr>
        <p:spPr/>
        <p:txBody>
          <a:bodyPr/>
          <a:lstStyle/>
          <a:p>
            <a:r>
              <a:rPr lang="en-US" dirty="0"/>
              <a:t>Hospitalizations and Death as related to age</a:t>
            </a:r>
          </a:p>
        </p:txBody>
      </p:sp>
      <p:sp>
        <p:nvSpPr>
          <p:cNvPr id="3" name="Content Placeholder 2">
            <a:extLst>
              <a:ext uri="{FF2B5EF4-FFF2-40B4-BE49-F238E27FC236}">
                <a16:creationId xmlns:a16="http://schemas.microsoft.com/office/drawing/2014/main" id="{FEDF273A-C363-4FE2-B93F-1C18AC5E3B1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B5A8772-2424-4872-86BB-59A31B9B4EF8}"/>
              </a:ext>
            </a:extLst>
          </p:cNvPr>
          <p:cNvPicPr>
            <a:picLocks noChangeAspect="1"/>
          </p:cNvPicPr>
          <p:nvPr/>
        </p:nvPicPr>
        <p:blipFill>
          <a:blip r:embed="rId2"/>
          <a:stretch>
            <a:fillRect/>
          </a:stretch>
        </p:blipFill>
        <p:spPr>
          <a:xfrm>
            <a:off x="1067249" y="2113199"/>
            <a:ext cx="10057502" cy="4216803"/>
          </a:xfrm>
          <a:prstGeom prst="rect">
            <a:avLst/>
          </a:prstGeom>
        </p:spPr>
      </p:pic>
      <p:sp>
        <p:nvSpPr>
          <p:cNvPr id="4" name="TextBox 3">
            <a:extLst>
              <a:ext uri="{FF2B5EF4-FFF2-40B4-BE49-F238E27FC236}">
                <a16:creationId xmlns:a16="http://schemas.microsoft.com/office/drawing/2014/main" id="{5CEF4C6E-5963-485D-AD84-099DD992EC83}"/>
              </a:ext>
            </a:extLst>
          </p:cNvPr>
          <p:cNvSpPr txBox="1"/>
          <p:nvPr/>
        </p:nvSpPr>
        <p:spPr>
          <a:xfrm>
            <a:off x="7040880" y="6308725"/>
            <a:ext cx="2910840" cy="369332"/>
          </a:xfrm>
          <a:prstGeom prst="rect">
            <a:avLst/>
          </a:prstGeom>
          <a:noFill/>
        </p:spPr>
        <p:txBody>
          <a:bodyPr wrap="square" rtlCol="0">
            <a:spAutoFit/>
          </a:bodyPr>
          <a:lstStyle/>
          <a:p>
            <a:r>
              <a:rPr lang="en-US" dirty="0"/>
              <a:t>CDC, 2020</a:t>
            </a:r>
          </a:p>
        </p:txBody>
      </p:sp>
    </p:spTree>
    <p:extLst>
      <p:ext uri="{BB962C8B-B14F-4D97-AF65-F5344CB8AC3E}">
        <p14:creationId xmlns:p14="http://schemas.microsoft.com/office/powerpoint/2010/main" val="161580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ACD9BD-C578-4663-BEA8-09DE7D82EC07}"/>
              </a:ext>
            </a:extLst>
          </p:cNvPr>
          <p:cNvSpPr>
            <a:spLocks noGrp="1"/>
          </p:cNvSpPr>
          <p:nvPr>
            <p:ph type="title"/>
          </p:nvPr>
        </p:nvSpPr>
        <p:spPr/>
        <p:txBody>
          <a:bodyPr>
            <a:normAutofit fontScale="90000"/>
          </a:bodyPr>
          <a:lstStyle/>
          <a:p>
            <a:pPr algn="ctr"/>
            <a:r>
              <a:rPr lang="en-US" dirty="0"/>
              <a:t>Why are people of color more likely to be affected?</a:t>
            </a:r>
          </a:p>
        </p:txBody>
      </p:sp>
      <p:sp>
        <p:nvSpPr>
          <p:cNvPr id="3" name="Content Placeholder 2">
            <a:extLst>
              <a:ext uri="{FF2B5EF4-FFF2-40B4-BE49-F238E27FC236}">
                <a16:creationId xmlns:a16="http://schemas.microsoft.com/office/drawing/2014/main" id="{D0DFEDF7-470E-442C-8DD6-2E9C77BAF25F}"/>
              </a:ext>
            </a:extLst>
          </p:cNvPr>
          <p:cNvSpPr>
            <a:spLocks noGrp="1"/>
          </p:cNvSpPr>
          <p:nvPr>
            <p:ph sz="half" idx="1"/>
          </p:nvPr>
        </p:nvSpPr>
        <p:spPr/>
        <p:txBody>
          <a:bodyPr>
            <a:noAutofit/>
          </a:bodyPr>
          <a:lstStyle/>
          <a:p>
            <a:r>
              <a:rPr lang="en-US" sz="2400" dirty="0"/>
              <a:t>Front line exposures</a:t>
            </a:r>
          </a:p>
          <a:p>
            <a:pPr lvl="1"/>
            <a:r>
              <a:rPr lang="en-US" sz="2400" dirty="0"/>
              <a:t>Clerks</a:t>
            </a:r>
          </a:p>
          <a:p>
            <a:pPr lvl="1"/>
            <a:r>
              <a:rPr lang="en-US" sz="2400" dirty="0"/>
              <a:t>Janitors</a:t>
            </a:r>
          </a:p>
          <a:p>
            <a:pPr lvl="1"/>
            <a:r>
              <a:rPr lang="en-US" sz="2400" dirty="0"/>
              <a:t>Public transportation</a:t>
            </a:r>
          </a:p>
          <a:p>
            <a:pPr lvl="1"/>
            <a:r>
              <a:rPr lang="en-US" sz="2400" dirty="0"/>
              <a:t>Healthcare</a:t>
            </a:r>
          </a:p>
          <a:p>
            <a:endParaRPr lang="en-US" sz="2400" dirty="0"/>
          </a:p>
        </p:txBody>
      </p:sp>
      <p:sp>
        <p:nvSpPr>
          <p:cNvPr id="5" name="Content Placeholder 4">
            <a:extLst>
              <a:ext uri="{FF2B5EF4-FFF2-40B4-BE49-F238E27FC236}">
                <a16:creationId xmlns:a16="http://schemas.microsoft.com/office/drawing/2014/main" id="{08852749-0603-4A6A-B7AA-7C7FA2D98469}"/>
              </a:ext>
            </a:extLst>
          </p:cNvPr>
          <p:cNvSpPr>
            <a:spLocks noGrp="1"/>
          </p:cNvSpPr>
          <p:nvPr>
            <p:ph sz="half" idx="2"/>
          </p:nvPr>
        </p:nvSpPr>
        <p:spPr/>
        <p:txBody>
          <a:bodyPr/>
          <a:lstStyle/>
          <a:p>
            <a:r>
              <a:rPr lang="en-US" sz="2400" dirty="0"/>
              <a:t>Chronic Illness</a:t>
            </a:r>
          </a:p>
          <a:p>
            <a:pPr lvl="1"/>
            <a:r>
              <a:rPr lang="en-US" sz="2400" dirty="0"/>
              <a:t>Diabetes</a:t>
            </a:r>
          </a:p>
          <a:p>
            <a:pPr lvl="1"/>
            <a:r>
              <a:rPr lang="en-US" sz="2400" dirty="0"/>
              <a:t>High blood pressure</a:t>
            </a:r>
          </a:p>
          <a:p>
            <a:pPr lvl="1"/>
            <a:r>
              <a:rPr lang="en-US" sz="2400" dirty="0"/>
              <a:t>Heart Disease</a:t>
            </a:r>
          </a:p>
          <a:p>
            <a:r>
              <a:rPr lang="en-US" sz="2400" dirty="0"/>
              <a:t>Obesity</a:t>
            </a:r>
          </a:p>
          <a:p>
            <a:r>
              <a:rPr lang="en-US" sz="2400" dirty="0"/>
              <a:t>Poor diet</a:t>
            </a:r>
          </a:p>
          <a:p>
            <a:r>
              <a:rPr lang="en-US" sz="2400" dirty="0"/>
              <a:t>Genetics</a:t>
            </a:r>
            <a:endParaRPr lang="en-US" dirty="0"/>
          </a:p>
        </p:txBody>
      </p:sp>
    </p:spTree>
    <p:extLst>
      <p:ext uri="{BB962C8B-B14F-4D97-AF65-F5344CB8AC3E}">
        <p14:creationId xmlns:p14="http://schemas.microsoft.com/office/powerpoint/2010/main" val="2605557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7C5E-6A63-4780-B858-C51E2885A16C}"/>
              </a:ext>
            </a:extLst>
          </p:cNvPr>
          <p:cNvSpPr>
            <a:spLocks noGrp="1"/>
          </p:cNvSpPr>
          <p:nvPr>
            <p:ph type="title"/>
          </p:nvPr>
        </p:nvSpPr>
        <p:spPr>
          <a:xfrm>
            <a:off x="167640" y="723901"/>
            <a:ext cx="6037897" cy="971550"/>
          </a:xfrm>
        </p:spPr>
        <p:txBody>
          <a:bodyPr>
            <a:normAutofit fontScale="90000"/>
          </a:bodyPr>
          <a:lstStyle/>
          <a:p>
            <a:pPr algn="ctr"/>
            <a:r>
              <a:rPr lang="en-US" sz="3200" dirty="0"/>
              <a:t>Social Determinants of Health</a:t>
            </a:r>
            <a:br>
              <a:rPr lang="en-US" sz="3200" dirty="0"/>
            </a:br>
            <a:br>
              <a:rPr lang="en-US" sz="3200" dirty="0"/>
            </a:br>
            <a:br>
              <a:rPr lang="en-US" sz="3200" dirty="0"/>
            </a:br>
            <a:r>
              <a:rPr lang="en-US" sz="3200" dirty="0"/>
              <a:t>Unequal Care</a:t>
            </a:r>
          </a:p>
        </p:txBody>
      </p:sp>
      <p:pic>
        <p:nvPicPr>
          <p:cNvPr id="5" name="Content Placeholder 4">
            <a:extLst>
              <a:ext uri="{FF2B5EF4-FFF2-40B4-BE49-F238E27FC236}">
                <a16:creationId xmlns:a16="http://schemas.microsoft.com/office/drawing/2014/main" id="{85360A57-DBC8-4C38-ABE4-C7D5314A40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11621" y="-1206"/>
            <a:ext cx="5435599" cy="3995650"/>
          </a:xfrm>
        </p:spPr>
      </p:pic>
      <p:sp>
        <p:nvSpPr>
          <p:cNvPr id="3" name="Content Placeholder 2">
            <a:extLst>
              <a:ext uri="{FF2B5EF4-FFF2-40B4-BE49-F238E27FC236}">
                <a16:creationId xmlns:a16="http://schemas.microsoft.com/office/drawing/2014/main" id="{772CBF5B-3CA1-4710-B0D0-640720469917}"/>
              </a:ext>
            </a:extLst>
          </p:cNvPr>
          <p:cNvSpPr>
            <a:spLocks noGrp="1"/>
          </p:cNvSpPr>
          <p:nvPr>
            <p:ph sz="half" idx="2"/>
          </p:nvPr>
        </p:nvSpPr>
        <p:spPr>
          <a:xfrm>
            <a:off x="6086474" y="-74378"/>
            <a:ext cx="5435600" cy="3995650"/>
          </a:xfrm>
        </p:spPr>
        <p:txBody>
          <a:bodyPr/>
          <a:lstStyle/>
          <a:p>
            <a:endParaRPr lang="en-US" dirty="0"/>
          </a:p>
        </p:txBody>
      </p:sp>
      <p:pic>
        <p:nvPicPr>
          <p:cNvPr id="6" name="Content Placeholder 5">
            <a:extLst>
              <a:ext uri="{FF2B5EF4-FFF2-40B4-BE49-F238E27FC236}">
                <a16:creationId xmlns:a16="http://schemas.microsoft.com/office/drawing/2014/main" id="{50CA8BA7-025F-4310-A802-8136115FFC34}"/>
              </a:ext>
            </a:extLst>
          </p:cNvPr>
          <p:cNvPicPr>
            <a:picLocks noChangeAspect="1"/>
          </p:cNvPicPr>
          <p:nvPr/>
        </p:nvPicPr>
        <p:blipFill>
          <a:blip r:embed="rId3"/>
          <a:stretch>
            <a:fillRect/>
          </a:stretch>
        </p:blipFill>
        <p:spPr>
          <a:xfrm>
            <a:off x="523054" y="3169920"/>
            <a:ext cx="4199109" cy="3688080"/>
          </a:xfrm>
          <a:prstGeom prst="rect">
            <a:avLst/>
          </a:prstGeom>
        </p:spPr>
      </p:pic>
      <p:pic>
        <p:nvPicPr>
          <p:cNvPr id="7" name="Content Placeholder 4">
            <a:extLst>
              <a:ext uri="{FF2B5EF4-FFF2-40B4-BE49-F238E27FC236}">
                <a16:creationId xmlns:a16="http://schemas.microsoft.com/office/drawing/2014/main" id="{2E5AEA52-CAED-4CBA-A13F-43C7EEDD0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163" y="3827305"/>
            <a:ext cx="4199109" cy="2971299"/>
          </a:xfrm>
          <a:prstGeom prst="rect">
            <a:avLst/>
          </a:prstGeom>
        </p:spPr>
      </p:pic>
    </p:spTree>
    <p:extLst>
      <p:ext uri="{BB962C8B-B14F-4D97-AF65-F5344CB8AC3E}">
        <p14:creationId xmlns:p14="http://schemas.microsoft.com/office/powerpoint/2010/main" val="26784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E97B-9FAA-4C9E-A287-96C2A8D56215}"/>
              </a:ext>
            </a:extLst>
          </p:cNvPr>
          <p:cNvSpPr>
            <a:spLocks noGrp="1"/>
          </p:cNvSpPr>
          <p:nvPr>
            <p:ph type="title"/>
          </p:nvPr>
        </p:nvSpPr>
        <p:spPr/>
        <p:txBody>
          <a:bodyPr/>
          <a:lstStyle/>
          <a:p>
            <a:pPr algn="ctr"/>
            <a:r>
              <a:rPr lang="en-US" dirty="0"/>
              <a:t>Disclosures</a:t>
            </a:r>
          </a:p>
        </p:txBody>
      </p:sp>
      <p:sp>
        <p:nvSpPr>
          <p:cNvPr id="3" name="Content Placeholder 2">
            <a:extLst>
              <a:ext uri="{FF2B5EF4-FFF2-40B4-BE49-F238E27FC236}">
                <a16:creationId xmlns:a16="http://schemas.microsoft.com/office/drawing/2014/main" id="{780C47B8-A366-48EC-B286-4FD1CF903654}"/>
              </a:ext>
            </a:extLst>
          </p:cNvPr>
          <p:cNvSpPr>
            <a:spLocks noGrp="1"/>
          </p:cNvSpPr>
          <p:nvPr>
            <p:ph idx="1"/>
          </p:nvPr>
        </p:nvSpPr>
        <p:spPr/>
        <p:txBody>
          <a:bodyPr>
            <a:normAutofit/>
          </a:bodyPr>
          <a:lstStyle/>
          <a:p>
            <a:r>
              <a:rPr lang="en-US" sz="3600" dirty="0"/>
              <a:t>I have no financial relationships to disclose</a:t>
            </a:r>
          </a:p>
        </p:txBody>
      </p:sp>
    </p:spTree>
    <p:extLst>
      <p:ext uri="{BB962C8B-B14F-4D97-AF65-F5344CB8AC3E}">
        <p14:creationId xmlns:p14="http://schemas.microsoft.com/office/powerpoint/2010/main" val="309376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A569670-C41D-4C53-BCE2-308B62C938AB}"/>
              </a:ext>
            </a:extLst>
          </p:cNvPr>
          <p:cNvPicPr>
            <a:picLocks noGrp="1" noChangeAspect="1"/>
          </p:cNvPicPr>
          <p:nvPr>
            <p:ph sz="half" idx="4294967295"/>
          </p:nvPr>
        </p:nvPicPr>
        <p:blipFill>
          <a:blip r:embed="rId2"/>
          <a:stretch>
            <a:fillRect/>
          </a:stretch>
        </p:blipFill>
        <p:spPr>
          <a:xfrm>
            <a:off x="7207885" y="1402122"/>
            <a:ext cx="3521075" cy="5116512"/>
          </a:xfrm>
        </p:spPr>
      </p:pic>
      <p:pic>
        <p:nvPicPr>
          <p:cNvPr id="8" name="Picture 7">
            <a:extLst>
              <a:ext uri="{FF2B5EF4-FFF2-40B4-BE49-F238E27FC236}">
                <a16:creationId xmlns:a16="http://schemas.microsoft.com/office/drawing/2014/main" id="{66267D8D-C434-41D7-BDF2-2074B4D27C99}"/>
              </a:ext>
            </a:extLst>
          </p:cNvPr>
          <p:cNvPicPr>
            <a:picLocks noChangeAspect="1"/>
          </p:cNvPicPr>
          <p:nvPr/>
        </p:nvPicPr>
        <p:blipFill>
          <a:blip r:embed="rId3"/>
          <a:stretch>
            <a:fillRect/>
          </a:stretch>
        </p:blipFill>
        <p:spPr>
          <a:xfrm>
            <a:off x="1463040" y="1521226"/>
            <a:ext cx="3088101" cy="4878304"/>
          </a:xfrm>
          <a:prstGeom prst="rect">
            <a:avLst/>
          </a:prstGeom>
        </p:spPr>
      </p:pic>
      <p:pic>
        <p:nvPicPr>
          <p:cNvPr id="10" name="Picture 9">
            <a:extLst>
              <a:ext uri="{FF2B5EF4-FFF2-40B4-BE49-F238E27FC236}">
                <a16:creationId xmlns:a16="http://schemas.microsoft.com/office/drawing/2014/main" id="{8704D925-D85C-4978-AA13-2FBA6F3F8403}"/>
              </a:ext>
            </a:extLst>
          </p:cNvPr>
          <p:cNvPicPr>
            <a:picLocks noChangeAspect="1"/>
          </p:cNvPicPr>
          <p:nvPr/>
        </p:nvPicPr>
        <p:blipFill>
          <a:blip r:embed="rId4"/>
          <a:stretch>
            <a:fillRect/>
          </a:stretch>
        </p:blipFill>
        <p:spPr>
          <a:xfrm>
            <a:off x="0" y="458470"/>
            <a:ext cx="12192000" cy="653977"/>
          </a:xfrm>
          <a:prstGeom prst="rect">
            <a:avLst/>
          </a:prstGeom>
        </p:spPr>
      </p:pic>
    </p:spTree>
    <p:extLst>
      <p:ext uri="{BB962C8B-B14F-4D97-AF65-F5344CB8AC3E}">
        <p14:creationId xmlns:p14="http://schemas.microsoft.com/office/powerpoint/2010/main" val="71028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6A7B-1384-4F08-A502-DB96DB1AB1F2}"/>
              </a:ext>
            </a:extLst>
          </p:cNvPr>
          <p:cNvSpPr>
            <a:spLocks noGrp="1"/>
          </p:cNvSpPr>
          <p:nvPr>
            <p:ph type="title"/>
          </p:nvPr>
        </p:nvSpPr>
        <p:spPr>
          <a:xfrm>
            <a:off x="383222" y="290195"/>
            <a:ext cx="11091600" cy="1332000"/>
          </a:xfrm>
        </p:spPr>
        <p:txBody>
          <a:bodyPr>
            <a:noAutofit/>
          </a:bodyPr>
          <a:lstStyle/>
          <a:p>
            <a:pPr algn="ctr"/>
            <a:r>
              <a:rPr lang="en-US" sz="4000" b="1" i="0" dirty="0">
                <a:effectLst/>
                <a:latin typeface="+mn-lt"/>
              </a:rPr>
              <a:t>Meharry leader says medical college 'somehow' didn't get first wave of COVID-19 vaccines</a:t>
            </a:r>
            <a:br>
              <a:rPr lang="en-US" sz="4000" b="1" i="0" dirty="0">
                <a:effectLst/>
                <a:latin typeface="+mn-lt"/>
              </a:rPr>
            </a:br>
            <a:endParaRPr lang="en-US" sz="4000" dirty="0">
              <a:latin typeface="+mn-lt"/>
            </a:endParaRPr>
          </a:p>
        </p:txBody>
      </p:sp>
      <p:sp>
        <p:nvSpPr>
          <p:cNvPr id="3" name="Content Placeholder 2">
            <a:extLst>
              <a:ext uri="{FF2B5EF4-FFF2-40B4-BE49-F238E27FC236}">
                <a16:creationId xmlns:a16="http://schemas.microsoft.com/office/drawing/2014/main" id="{DC051BEE-57CA-42B4-9A3C-6EBD877B2556}"/>
              </a:ext>
            </a:extLst>
          </p:cNvPr>
          <p:cNvSpPr>
            <a:spLocks noGrp="1"/>
          </p:cNvSpPr>
          <p:nvPr>
            <p:ph idx="1"/>
          </p:nvPr>
        </p:nvSpPr>
        <p:spPr/>
        <p:txBody>
          <a:bodyPr>
            <a:normAutofit/>
          </a:bodyPr>
          <a:lstStyle/>
          <a:p>
            <a:r>
              <a:rPr lang="en-US" sz="2800" dirty="0"/>
              <a:t>Despite the fact they staffed ALL of the testing sites in Nashville</a:t>
            </a:r>
          </a:p>
          <a:p>
            <a:r>
              <a:rPr lang="en-US" sz="2800" dirty="0"/>
              <a:t>Despite the fact, that their president, who is an international expert in infectious disease who sits of the FDA Board for emergency release and served as a member and resource for the Metro Task Force</a:t>
            </a:r>
          </a:p>
          <a:p>
            <a:r>
              <a:rPr lang="en-US" sz="2800" dirty="0"/>
              <a:t>Despite the fact, the hospital is Nashville’s only safety net hospital</a:t>
            </a:r>
          </a:p>
        </p:txBody>
      </p:sp>
    </p:spTree>
    <p:extLst>
      <p:ext uri="{BB962C8B-B14F-4D97-AF65-F5344CB8AC3E}">
        <p14:creationId xmlns:p14="http://schemas.microsoft.com/office/powerpoint/2010/main" val="171004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18A56-A889-49B8-8FB0-3AD04B2A84E9}"/>
              </a:ext>
            </a:extLst>
          </p:cNvPr>
          <p:cNvSpPr>
            <a:spLocks noGrp="1"/>
          </p:cNvSpPr>
          <p:nvPr>
            <p:ph type="title"/>
          </p:nvPr>
        </p:nvSpPr>
        <p:spPr/>
        <p:txBody>
          <a:bodyPr/>
          <a:lstStyle/>
          <a:p>
            <a:r>
              <a:rPr lang="en-US" dirty="0"/>
              <a:t>Dr Susan Moore: Dies of COVID-19</a:t>
            </a:r>
          </a:p>
        </p:txBody>
      </p:sp>
      <p:pic>
        <p:nvPicPr>
          <p:cNvPr id="2052" name="Picture 4" descr="Dr. Susan Moore">
            <a:extLst>
              <a:ext uri="{FF2B5EF4-FFF2-40B4-BE49-F238E27FC236}">
                <a16:creationId xmlns:a16="http://schemas.microsoft.com/office/drawing/2014/main" id="{4D54CCB8-3292-491F-92D6-EC184AE877F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090" r="20090"/>
          <a:stretch>
            <a:fillRect/>
          </a:stretch>
        </p:blipFill>
        <p:spPr bwMode="auto">
          <a:xfrm>
            <a:off x="5349240" y="347662"/>
            <a:ext cx="6550025" cy="6162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F664AC1B-7958-46F2-A4E7-165EB8686F92}"/>
              </a:ext>
            </a:extLst>
          </p:cNvPr>
          <p:cNvSpPr>
            <a:spLocks noGrp="1"/>
          </p:cNvSpPr>
          <p:nvPr>
            <p:ph type="body" sz="half" idx="2"/>
          </p:nvPr>
        </p:nvSpPr>
        <p:spPr>
          <a:xfrm>
            <a:off x="550863" y="1750061"/>
            <a:ext cx="4500562" cy="4532530"/>
          </a:xfrm>
        </p:spPr>
        <p:txBody>
          <a:bodyPr>
            <a:normAutofit fontScale="85000" lnSpcReduction="10000"/>
          </a:bodyPr>
          <a:lstStyle/>
          <a:p>
            <a:r>
              <a:rPr lang="en-US" sz="2400" dirty="0"/>
              <a:t>Had to ask for appropriate treatment</a:t>
            </a:r>
          </a:p>
          <a:p>
            <a:r>
              <a:rPr lang="en-US" sz="2400" dirty="0"/>
              <a:t>Was denied pain medications</a:t>
            </a:r>
          </a:p>
          <a:p>
            <a:r>
              <a:rPr lang="en-US" sz="2400" dirty="0"/>
              <a:t>Was told her chest X-ray was negative</a:t>
            </a:r>
          </a:p>
          <a:p>
            <a:r>
              <a:rPr lang="en-US" sz="2400" dirty="0"/>
              <a:t>Went to another hospital, but died after admission</a:t>
            </a:r>
          </a:p>
          <a:p>
            <a:r>
              <a:rPr lang="en-US" sz="2400" dirty="0"/>
              <a:t>Leaves son and 2 parents with dementia</a:t>
            </a:r>
          </a:p>
          <a:p>
            <a:r>
              <a:rPr lang="en-US" sz="2400" dirty="0"/>
              <a:t>Hospital states” they will have diversity training”</a:t>
            </a:r>
          </a:p>
          <a:p>
            <a:r>
              <a:rPr lang="en-US" sz="2400" dirty="0"/>
              <a:t>		USA Today, Dec 2020</a:t>
            </a:r>
          </a:p>
          <a:p>
            <a:endParaRPr lang="en-US" sz="2400" dirty="0"/>
          </a:p>
        </p:txBody>
      </p:sp>
    </p:spTree>
    <p:extLst>
      <p:ext uri="{BB962C8B-B14F-4D97-AF65-F5344CB8AC3E}">
        <p14:creationId xmlns:p14="http://schemas.microsoft.com/office/powerpoint/2010/main" val="170860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7355-02D7-4F17-922C-1DE71E6C9D20}"/>
              </a:ext>
            </a:extLst>
          </p:cNvPr>
          <p:cNvSpPr>
            <a:spLocks noGrp="1"/>
          </p:cNvSpPr>
          <p:nvPr>
            <p:ph type="title"/>
          </p:nvPr>
        </p:nvSpPr>
        <p:spPr/>
        <p:txBody>
          <a:bodyPr/>
          <a:lstStyle/>
          <a:p>
            <a:r>
              <a:rPr lang="en-US" dirty="0"/>
              <a:t>Help!!</a:t>
            </a:r>
            <a:br>
              <a:rPr lang="en-US" dirty="0"/>
            </a:br>
            <a:r>
              <a:rPr lang="en-US" dirty="0"/>
              <a:t>My patient has COVID</a:t>
            </a:r>
          </a:p>
        </p:txBody>
      </p:sp>
      <p:pic>
        <p:nvPicPr>
          <p:cNvPr id="1026" name="Picture 2">
            <a:extLst>
              <a:ext uri="{FF2B5EF4-FFF2-40B4-BE49-F238E27FC236}">
                <a16:creationId xmlns:a16="http://schemas.microsoft.com/office/drawing/2014/main" id="{064841EE-CE1A-40E4-A8B6-B616B2E30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919" y="3569625"/>
            <a:ext cx="3825241" cy="250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07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04FB-75B4-42A9-B7A5-3208AB51FC49}"/>
              </a:ext>
            </a:extLst>
          </p:cNvPr>
          <p:cNvSpPr>
            <a:spLocks noGrp="1"/>
          </p:cNvSpPr>
          <p:nvPr>
            <p:ph type="title"/>
          </p:nvPr>
        </p:nvSpPr>
        <p:spPr/>
        <p:txBody>
          <a:bodyPr/>
          <a:lstStyle/>
          <a:p>
            <a:pPr algn="ctr"/>
            <a:r>
              <a:rPr lang="en-US" dirty="0"/>
              <a:t>Our Case</a:t>
            </a:r>
          </a:p>
        </p:txBody>
      </p:sp>
      <p:sp>
        <p:nvSpPr>
          <p:cNvPr id="3" name="Content Placeholder 2">
            <a:extLst>
              <a:ext uri="{FF2B5EF4-FFF2-40B4-BE49-F238E27FC236}">
                <a16:creationId xmlns:a16="http://schemas.microsoft.com/office/drawing/2014/main" id="{2E6C564D-1DB1-4608-84D7-B45FE9E44438}"/>
              </a:ext>
            </a:extLst>
          </p:cNvPr>
          <p:cNvSpPr>
            <a:spLocks noGrp="1"/>
          </p:cNvSpPr>
          <p:nvPr>
            <p:ph idx="1"/>
          </p:nvPr>
        </p:nvSpPr>
        <p:spPr/>
        <p:txBody>
          <a:bodyPr>
            <a:normAutofit lnSpcReduction="10000"/>
          </a:bodyPr>
          <a:lstStyle/>
          <a:p>
            <a:pPr marL="0" indent="0">
              <a:buNone/>
            </a:pPr>
            <a:r>
              <a:rPr lang="en-US" sz="3200" dirty="0"/>
              <a:t>32 year old G1 presents with complaints of SOB, cough and headache. She reports that her partner is an essential worker and has been going to work every day</a:t>
            </a:r>
          </a:p>
          <a:p>
            <a:pPr marL="0" indent="0">
              <a:buNone/>
            </a:pPr>
            <a:r>
              <a:rPr lang="en-US" sz="3200" dirty="0"/>
              <a:t>On exam, her temperature is 102 F and she is breathing 38 times per minute. BP is 145/106. HR is 120 bpm</a:t>
            </a:r>
          </a:p>
          <a:p>
            <a:pPr marL="0" indent="0">
              <a:buNone/>
            </a:pPr>
            <a:r>
              <a:rPr lang="en-US" sz="3200" dirty="0"/>
              <a:t>What are the steps in management and treatment of this patient???</a:t>
            </a:r>
          </a:p>
        </p:txBody>
      </p:sp>
    </p:spTree>
    <p:extLst>
      <p:ext uri="{BB962C8B-B14F-4D97-AF65-F5344CB8AC3E}">
        <p14:creationId xmlns:p14="http://schemas.microsoft.com/office/powerpoint/2010/main" val="55792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FADD-A2E6-44FF-AF6F-345098C64291}"/>
              </a:ext>
            </a:extLst>
          </p:cNvPr>
          <p:cNvSpPr>
            <a:spLocks noGrp="1"/>
          </p:cNvSpPr>
          <p:nvPr>
            <p:ph type="title"/>
          </p:nvPr>
        </p:nvSpPr>
        <p:spPr/>
        <p:txBody>
          <a:bodyPr/>
          <a:lstStyle/>
          <a:p>
            <a:pPr algn="ctr"/>
            <a:r>
              <a:rPr lang="en-US" dirty="0"/>
              <a:t>Maternal Presentation of COVID</a:t>
            </a:r>
          </a:p>
        </p:txBody>
      </p:sp>
      <p:sp>
        <p:nvSpPr>
          <p:cNvPr id="3" name="Content Placeholder 2">
            <a:extLst>
              <a:ext uri="{FF2B5EF4-FFF2-40B4-BE49-F238E27FC236}">
                <a16:creationId xmlns:a16="http://schemas.microsoft.com/office/drawing/2014/main" id="{FB3CB62E-777D-4D84-88AE-0307861201EE}"/>
              </a:ext>
            </a:extLst>
          </p:cNvPr>
          <p:cNvSpPr>
            <a:spLocks noGrp="1"/>
          </p:cNvSpPr>
          <p:nvPr>
            <p:ph idx="1"/>
          </p:nvPr>
        </p:nvSpPr>
        <p:spPr/>
        <p:txBody>
          <a:bodyPr>
            <a:normAutofit/>
          </a:bodyPr>
          <a:lstStyle/>
          <a:p>
            <a:r>
              <a:rPr lang="en-US" sz="2800" dirty="0"/>
              <a:t>Cough</a:t>
            </a:r>
          </a:p>
          <a:p>
            <a:r>
              <a:rPr lang="en-US" sz="2800" dirty="0"/>
              <a:t>Fever</a:t>
            </a:r>
          </a:p>
          <a:p>
            <a:r>
              <a:rPr lang="en-US" sz="2800" dirty="0"/>
              <a:t>Shortness of breath</a:t>
            </a:r>
          </a:p>
          <a:p>
            <a:r>
              <a:rPr lang="en-US" sz="2800" dirty="0"/>
              <a:t>Preeclampsia-like syndrome</a:t>
            </a:r>
          </a:p>
          <a:p>
            <a:pPr lvl="1"/>
            <a:r>
              <a:rPr lang="en-US" sz="2200" dirty="0"/>
              <a:t>May be associated with hyper-inflammatory state</a:t>
            </a:r>
          </a:p>
          <a:p>
            <a:r>
              <a:rPr lang="en-US" sz="2800" dirty="0"/>
              <a:t>Postpartum Hemorrhage</a:t>
            </a:r>
          </a:p>
        </p:txBody>
      </p:sp>
    </p:spTree>
    <p:extLst>
      <p:ext uri="{BB962C8B-B14F-4D97-AF65-F5344CB8AC3E}">
        <p14:creationId xmlns:p14="http://schemas.microsoft.com/office/powerpoint/2010/main" val="161075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17BD-0271-4AFF-AD42-8BC5A8BA70E1}"/>
              </a:ext>
            </a:extLst>
          </p:cNvPr>
          <p:cNvSpPr>
            <a:spLocks noGrp="1"/>
          </p:cNvSpPr>
          <p:nvPr>
            <p:ph type="title"/>
          </p:nvPr>
        </p:nvSpPr>
        <p:spPr/>
        <p:txBody>
          <a:bodyPr/>
          <a:lstStyle/>
          <a:p>
            <a:pPr algn="ctr"/>
            <a:r>
              <a:rPr lang="en-US" dirty="0"/>
              <a:t>COVID Testing</a:t>
            </a:r>
          </a:p>
        </p:txBody>
      </p:sp>
      <p:sp>
        <p:nvSpPr>
          <p:cNvPr id="4" name="Content Placeholder 3">
            <a:extLst>
              <a:ext uri="{FF2B5EF4-FFF2-40B4-BE49-F238E27FC236}">
                <a16:creationId xmlns:a16="http://schemas.microsoft.com/office/drawing/2014/main" id="{4C5A4AD2-2293-4B41-9599-EA9F3E24B41B}"/>
              </a:ext>
            </a:extLst>
          </p:cNvPr>
          <p:cNvSpPr>
            <a:spLocks noGrp="1"/>
          </p:cNvSpPr>
          <p:nvPr>
            <p:ph sz="half" idx="1"/>
          </p:nvPr>
        </p:nvSpPr>
        <p:spPr/>
        <p:txBody>
          <a:bodyPr>
            <a:normAutofit/>
          </a:bodyPr>
          <a:lstStyle/>
          <a:p>
            <a:r>
              <a:rPr lang="en-US" sz="2800" dirty="0"/>
              <a:t>COVID PCR</a:t>
            </a:r>
          </a:p>
          <a:p>
            <a:pPr lvl="1"/>
            <a:r>
              <a:rPr lang="en-US" sz="2400" dirty="0"/>
              <a:t>Takes at least  24 hours for results</a:t>
            </a:r>
          </a:p>
          <a:p>
            <a:pPr lvl="1"/>
            <a:r>
              <a:rPr lang="en-US" sz="2400" dirty="0"/>
              <a:t>90-95% detection rate</a:t>
            </a:r>
          </a:p>
          <a:p>
            <a:pPr lvl="1"/>
            <a:endParaRPr lang="en-US" sz="2400" dirty="0"/>
          </a:p>
          <a:p>
            <a:pPr lvl="8"/>
            <a:r>
              <a:rPr lang="en-US" sz="2400" dirty="0">
                <a:solidFill>
                  <a:schemeClr val="tx1">
                    <a:lumMod val="65000"/>
                  </a:schemeClr>
                </a:solidFill>
              </a:rPr>
              <a:t>Antibody testing</a:t>
            </a:r>
          </a:p>
          <a:p>
            <a:pPr marL="3657600" lvl="8" indent="0">
              <a:buNone/>
            </a:pPr>
            <a:r>
              <a:rPr lang="en-US" sz="3200" dirty="0">
                <a:solidFill>
                  <a:schemeClr val="tx1">
                    <a:lumMod val="65000"/>
                  </a:schemeClr>
                </a:solidFill>
              </a:rPr>
              <a:t>   </a:t>
            </a:r>
            <a:r>
              <a:rPr lang="en-US" sz="2400" dirty="0">
                <a:solidFill>
                  <a:schemeClr val="tx1">
                    <a:lumMod val="65000"/>
                  </a:schemeClr>
                </a:solidFill>
              </a:rPr>
              <a:t>~80%</a:t>
            </a:r>
          </a:p>
        </p:txBody>
      </p:sp>
      <p:sp>
        <p:nvSpPr>
          <p:cNvPr id="5" name="Content Placeholder 4">
            <a:extLst>
              <a:ext uri="{FF2B5EF4-FFF2-40B4-BE49-F238E27FC236}">
                <a16:creationId xmlns:a16="http://schemas.microsoft.com/office/drawing/2014/main" id="{16CB2AC0-13EC-45D2-AFCC-3D3BA7853CF1}"/>
              </a:ext>
            </a:extLst>
          </p:cNvPr>
          <p:cNvSpPr>
            <a:spLocks noGrp="1"/>
          </p:cNvSpPr>
          <p:nvPr>
            <p:ph sz="half" idx="2"/>
          </p:nvPr>
        </p:nvSpPr>
        <p:spPr>
          <a:xfrm>
            <a:off x="6096000" y="2097175"/>
            <a:ext cx="5545138" cy="3995650"/>
          </a:xfrm>
        </p:spPr>
        <p:txBody>
          <a:bodyPr>
            <a:normAutofit/>
          </a:bodyPr>
          <a:lstStyle/>
          <a:p>
            <a:r>
              <a:rPr lang="en-US" sz="2800" dirty="0"/>
              <a:t>COVID Rapid Antigen testing</a:t>
            </a:r>
          </a:p>
          <a:p>
            <a:pPr lvl="1"/>
            <a:r>
              <a:rPr lang="en-US" sz="2400" dirty="0"/>
              <a:t>15 minutes</a:t>
            </a:r>
          </a:p>
          <a:p>
            <a:pPr lvl="1"/>
            <a:r>
              <a:rPr lang="en-US" sz="2400" dirty="0"/>
              <a:t>About 70-75% accurate</a:t>
            </a:r>
          </a:p>
        </p:txBody>
      </p:sp>
    </p:spTree>
    <p:extLst>
      <p:ext uri="{BB962C8B-B14F-4D97-AF65-F5344CB8AC3E}">
        <p14:creationId xmlns:p14="http://schemas.microsoft.com/office/powerpoint/2010/main" val="2366659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6FA6-E002-446D-8310-52E143D36682}"/>
              </a:ext>
            </a:extLst>
          </p:cNvPr>
          <p:cNvSpPr>
            <a:spLocks noGrp="1"/>
          </p:cNvSpPr>
          <p:nvPr>
            <p:ph type="title"/>
          </p:nvPr>
        </p:nvSpPr>
        <p:spPr/>
        <p:txBody>
          <a:bodyPr/>
          <a:lstStyle/>
          <a:p>
            <a:pPr algn="ctr"/>
            <a:r>
              <a:rPr lang="en-US" dirty="0"/>
              <a:t>Workup for COVID</a:t>
            </a:r>
          </a:p>
        </p:txBody>
      </p:sp>
      <p:sp>
        <p:nvSpPr>
          <p:cNvPr id="3" name="Content Placeholder 2">
            <a:extLst>
              <a:ext uri="{FF2B5EF4-FFF2-40B4-BE49-F238E27FC236}">
                <a16:creationId xmlns:a16="http://schemas.microsoft.com/office/drawing/2014/main" id="{4E95C8D5-67E7-4931-B711-ECBAC89BB534}"/>
              </a:ext>
            </a:extLst>
          </p:cNvPr>
          <p:cNvSpPr>
            <a:spLocks noGrp="1"/>
          </p:cNvSpPr>
          <p:nvPr>
            <p:ph sz="half" idx="1"/>
          </p:nvPr>
        </p:nvSpPr>
        <p:spPr/>
        <p:txBody>
          <a:bodyPr>
            <a:normAutofit fontScale="77500" lnSpcReduction="20000"/>
          </a:bodyPr>
          <a:lstStyle/>
          <a:p>
            <a:r>
              <a:rPr lang="en-US" sz="2800" dirty="0"/>
              <a:t>Chest x-ray</a:t>
            </a:r>
          </a:p>
          <a:p>
            <a:pPr lvl="1"/>
            <a:r>
              <a:rPr lang="en-US" sz="2000" dirty="0"/>
              <a:t>Ground glass appearance in lower lung fields</a:t>
            </a:r>
            <a:endParaRPr lang="en-US" sz="2900" dirty="0"/>
          </a:p>
          <a:p>
            <a:r>
              <a:rPr lang="en-US" sz="2800" dirty="0"/>
              <a:t>CBC, Comprehensive metabolic panel</a:t>
            </a:r>
          </a:p>
          <a:p>
            <a:pPr lvl="1"/>
            <a:r>
              <a:rPr lang="en-US" sz="2200" dirty="0"/>
              <a:t>Leukopenia</a:t>
            </a:r>
          </a:p>
          <a:p>
            <a:pPr lvl="1"/>
            <a:r>
              <a:rPr lang="en-US" sz="2200" dirty="0"/>
              <a:t>Thrombocytopenia</a:t>
            </a:r>
          </a:p>
          <a:p>
            <a:pPr lvl="1"/>
            <a:r>
              <a:rPr lang="en-US" sz="2200" dirty="0"/>
              <a:t>Elevated liver function test</a:t>
            </a:r>
          </a:p>
          <a:p>
            <a:r>
              <a:rPr lang="en-US" sz="2800" dirty="0"/>
              <a:t>D-dimer</a:t>
            </a:r>
          </a:p>
          <a:p>
            <a:pPr lvl="1"/>
            <a:r>
              <a:rPr lang="en-US" sz="2200" dirty="0"/>
              <a:t>Elevated, greater than 1000</a:t>
            </a:r>
          </a:p>
          <a:p>
            <a:endParaRPr lang="en-US" sz="2800" dirty="0"/>
          </a:p>
          <a:p>
            <a:endParaRPr lang="en-US" sz="2800" dirty="0"/>
          </a:p>
        </p:txBody>
      </p:sp>
      <p:sp>
        <p:nvSpPr>
          <p:cNvPr id="4" name="Content Placeholder 3">
            <a:extLst>
              <a:ext uri="{FF2B5EF4-FFF2-40B4-BE49-F238E27FC236}">
                <a16:creationId xmlns:a16="http://schemas.microsoft.com/office/drawing/2014/main" id="{7A536DE4-6892-4722-B100-30FA705A7328}"/>
              </a:ext>
            </a:extLst>
          </p:cNvPr>
          <p:cNvSpPr>
            <a:spLocks noGrp="1"/>
          </p:cNvSpPr>
          <p:nvPr>
            <p:ph sz="half" idx="2"/>
          </p:nvPr>
        </p:nvSpPr>
        <p:spPr/>
        <p:txBody>
          <a:bodyPr>
            <a:normAutofit fontScale="77500" lnSpcReduction="20000"/>
          </a:bodyPr>
          <a:lstStyle/>
          <a:p>
            <a:r>
              <a:rPr lang="en-US" sz="2800" dirty="0"/>
              <a:t>BNP</a:t>
            </a:r>
          </a:p>
          <a:p>
            <a:pPr lvl="1"/>
            <a:r>
              <a:rPr lang="en-US" sz="2200" dirty="0"/>
              <a:t>May be elevated in myocardial dysfunction</a:t>
            </a:r>
          </a:p>
          <a:p>
            <a:r>
              <a:rPr lang="en-US" sz="2800" dirty="0"/>
              <a:t>Ferritin</a:t>
            </a:r>
          </a:p>
          <a:p>
            <a:pPr lvl="1"/>
            <a:r>
              <a:rPr lang="en-US" sz="2200" dirty="0"/>
              <a:t>Elevated in severe cases</a:t>
            </a:r>
          </a:p>
          <a:p>
            <a:r>
              <a:rPr lang="en-US" sz="2800" dirty="0"/>
              <a:t>C-reactive protein</a:t>
            </a:r>
          </a:p>
          <a:p>
            <a:pPr lvl="1"/>
            <a:r>
              <a:rPr lang="en-US" sz="2200" dirty="0"/>
              <a:t>May be elevated, difficult to interpret in pregnancy</a:t>
            </a:r>
          </a:p>
          <a:p>
            <a:r>
              <a:rPr lang="en-US" sz="2800" dirty="0"/>
              <a:t>Procalcitonin?</a:t>
            </a:r>
          </a:p>
          <a:p>
            <a:pPr lvl="1"/>
            <a:r>
              <a:rPr lang="en-US" sz="2200" dirty="0"/>
              <a:t>Elevated ; unchanged in pregnancy</a:t>
            </a:r>
          </a:p>
          <a:p>
            <a:endParaRPr lang="en-US" dirty="0"/>
          </a:p>
        </p:txBody>
      </p:sp>
    </p:spTree>
    <p:extLst>
      <p:ext uri="{BB962C8B-B14F-4D97-AF65-F5344CB8AC3E}">
        <p14:creationId xmlns:p14="http://schemas.microsoft.com/office/powerpoint/2010/main" val="380432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A1FB3C-17EA-4F2F-B643-D2D6579B342B}"/>
              </a:ext>
            </a:extLst>
          </p:cNvPr>
          <p:cNvSpPr>
            <a:spLocks noGrp="1"/>
          </p:cNvSpPr>
          <p:nvPr>
            <p:ph type="title"/>
          </p:nvPr>
        </p:nvSpPr>
        <p:spPr/>
        <p:txBody>
          <a:bodyPr/>
          <a:lstStyle/>
          <a:p>
            <a:r>
              <a:rPr lang="en-US" dirty="0"/>
              <a:t>Physiologic Changes in Pregnancy</a:t>
            </a:r>
          </a:p>
        </p:txBody>
      </p:sp>
      <p:sp>
        <p:nvSpPr>
          <p:cNvPr id="6" name="Text Placeholder 5">
            <a:extLst>
              <a:ext uri="{FF2B5EF4-FFF2-40B4-BE49-F238E27FC236}">
                <a16:creationId xmlns:a16="http://schemas.microsoft.com/office/drawing/2014/main" id="{A0F09266-C593-4AA7-92D3-3C3DBE6C7FAF}"/>
              </a:ext>
            </a:extLst>
          </p:cNvPr>
          <p:cNvSpPr>
            <a:spLocks noGrp="1"/>
          </p:cNvSpPr>
          <p:nvPr>
            <p:ph type="body" idx="1"/>
          </p:nvPr>
        </p:nvSpPr>
        <p:spPr/>
        <p:txBody>
          <a:bodyPr/>
          <a:lstStyle/>
          <a:p>
            <a:endParaRPr lang="en-US" dirty="0"/>
          </a:p>
        </p:txBody>
      </p:sp>
      <p:pic>
        <p:nvPicPr>
          <p:cNvPr id="2050" name="Picture 2">
            <a:extLst>
              <a:ext uri="{FF2B5EF4-FFF2-40B4-BE49-F238E27FC236}">
                <a16:creationId xmlns:a16="http://schemas.microsoft.com/office/drawing/2014/main" id="{EE303FD8-ACD0-4795-AF4E-435FFD42A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618789"/>
            <a:ext cx="5529729" cy="2764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93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AD239CC-D9F0-4028-8715-C4797674EC2F}"/>
              </a:ext>
            </a:extLst>
          </p:cNvPr>
          <p:cNvSpPr>
            <a:spLocks noGrp="1" noChangeArrowheads="1"/>
          </p:cNvSpPr>
          <p:nvPr>
            <p:ph type="title"/>
          </p:nvPr>
        </p:nvSpPr>
        <p:spPr/>
        <p:txBody>
          <a:bodyPr/>
          <a:lstStyle/>
          <a:p>
            <a:pPr eaLnBrk="1" hangingPunct="1"/>
            <a:r>
              <a:rPr lang="en-US" altLang="en-US"/>
              <a:t> Physiologic Changes	</a:t>
            </a:r>
          </a:p>
        </p:txBody>
      </p:sp>
      <p:sp>
        <p:nvSpPr>
          <p:cNvPr id="14339" name="Rectangle 3">
            <a:extLst>
              <a:ext uri="{FF2B5EF4-FFF2-40B4-BE49-F238E27FC236}">
                <a16:creationId xmlns:a16="http://schemas.microsoft.com/office/drawing/2014/main" id="{6A504EA6-CE73-400D-86AE-C1C0106454F5}"/>
              </a:ext>
            </a:extLst>
          </p:cNvPr>
          <p:cNvSpPr>
            <a:spLocks noGrp="1" noChangeArrowheads="1"/>
          </p:cNvSpPr>
          <p:nvPr>
            <p:ph idx="1"/>
          </p:nvPr>
        </p:nvSpPr>
        <p:spPr>
          <a:xfrm>
            <a:off x="550863" y="2158919"/>
            <a:ext cx="11090274" cy="3979625"/>
          </a:xfrm>
        </p:spPr>
        <p:txBody>
          <a:bodyPr/>
          <a:lstStyle/>
          <a:p>
            <a:pPr eaLnBrk="1" hangingPunct="1"/>
            <a:r>
              <a:rPr lang="en-US" altLang="en-US" sz="2400" b="1" dirty="0"/>
              <a:t>Hyperventilation</a:t>
            </a:r>
            <a:r>
              <a:rPr lang="en-US" altLang="en-US" sz="2400" dirty="0"/>
              <a:t>	</a:t>
            </a:r>
          </a:p>
          <a:p>
            <a:pPr lvl="1" eaLnBrk="1" hangingPunct="1"/>
            <a:r>
              <a:rPr lang="en-US" altLang="en-US" sz="2400" dirty="0"/>
              <a:t>Begins in the 1st trimester</a:t>
            </a:r>
          </a:p>
          <a:p>
            <a:pPr lvl="1" eaLnBrk="1" hangingPunct="1"/>
            <a:r>
              <a:rPr lang="en-US" altLang="en-US" sz="2400" dirty="0"/>
              <a:t>Increases by 48% at term	</a:t>
            </a:r>
          </a:p>
          <a:p>
            <a:pPr lvl="2" eaLnBrk="1" hangingPunct="1"/>
            <a:r>
              <a:rPr lang="en-US" altLang="en-US" sz="2400" dirty="0"/>
              <a:t>Stimulated by progesterone</a:t>
            </a:r>
          </a:p>
          <a:p>
            <a:pPr lvl="1" eaLnBrk="1" hangingPunct="1"/>
            <a:r>
              <a:rPr lang="en-US" altLang="en-US" sz="2400" dirty="0"/>
              <a:t>Due to an increase in minute ventilation which increases 20% to 40% above baseline </a:t>
            </a:r>
          </a:p>
          <a:p>
            <a:pPr marL="449263" lvl="1" indent="0">
              <a:buNone/>
            </a:pPr>
            <a:endParaRPr lang="en-US"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2421-CB3F-4C8C-9A08-AF379213D83C}"/>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589980D7-43AA-46B2-BC5E-B6DC45005098}"/>
              </a:ext>
            </a:extLst>
          </p:cNvPr>
          <p:cNvSpPr>
            <a:spLocks noGrp="1"/>
          </p:cNvSpPr>
          <p:nvPr>
            <p:ph idx="1"/>
          </p:nvPr>
        </p:nvSpPr>
        <p:spPr>
          <a:xfrm>
            <a:off x="672783" y="2113199"/>
            <a:ext cx="11090274" cy="3979625"/>
          </a:xfrm>
        </p:spPr>
        <p:txBody>
          <a:bodyPr>
            <a:normAutofit/>
          </a:bodyPr>
          <a:lstStyle/>
          <a:p>
            <a:r>
              <a:rPr lang="en-US" sz="2800" dirty="0"/>
              <a:t>At the end of this discussion, the participant will be able </a:t>
            </a:r>
          </a:p>
          <a:p>
            <a:pPr lvl="1"/>
            <a:r>
              <a:rPr lang="en-US" sz="2200" dirty="0">
                <a:effectLst/>
                <a:latin typeface="Calibri" panose="020F0502020204030204" pitchFamily="34" charset="0"/>
                <a:ea typeface="Calibri" panose="020F0502020204030204" pitchFamily="34" charset="0"/>
              </a:rPr>
              <a:t>Describe the viral etiology of SAR2-COVID 19</a:t>
            </a:r>
          </a:p>
          <a:p>
            <a:pPr lvl="1"/>
            <a:r>
              <a:rPr lang="en-US" sz="2200" dirty="0">
                <a:latin typeface="Calibri" panose="020F0502020204030204" pitchFamily="34" charset="0"/>
                <a:ea typeface="Calibri" panose="020F0502020204030204" pitchFamily="34" charset="0"/>
              </a:rPr>
              <a:t>Descr</a:t>
            </a:r>
            <a:r>
              <a:rPr lang="en-US" sz="2200" dirty="0">
                <a:effectLst/>
                <a:latin typeface="Calibri" panose="020F0502020204030204" pitchFamily="34" charset="0"/>
                <a:ea typeface="Calibri" panose="020F0502020204030204" pitchFamily="34" charset="0"/>
              </a:rPr>
              <a:t>ibe the pathophysiology of the SAR2-COVID</a:t>
            </a:r>
          </a:p>
          <a:p>
            <a:pPr lvl="1">
              <a:spcBef>
                <a:spcPts val="0"/>
              </a:spcBef>
              <a:spcAft>
                <a:spcPts val="0"/>
              </a:spcAft>
            </a:pPr>
            <a:r>
              <a:rPr lang="en-US" sz="2200" dirty="0">
                <a:latin typeface="Calibri" panose="020F0502020204030204" pitchFamily="34" charset="0"/>
                <a:ea typeface="Calibri" panose="020F0502020204030204" pitchFamily="34" charset="0"/>
              </a:rPr>
              <a:t>Describe the disparities and racial inequities that surround COVID-19</a:t>
            </a:r>
          </a:p>
          <a:p>
            <a:pPr lvl="1">
              <a:spcBef>
                <a:spcPts val="0"/>
              </a:spcBef>
              <a:spcAft>
                <a:spcPts val="0"/>
              </a:spcAft>
            </a:pPr>
            <a:r>
              <a:rPr lang="en-US" sz="2200" dirty="0">
                <a:effectLst/>
                <a:latin typeface="Calibri" panose="020F0502020204030204" pitchFamily="34" charset="0"/>
                <a:ea typeface="Calibri" panose="020F0502020204030204" pitchFamily="34" charset="0"/>
              </a:rPr>
              <a:t>Describe the impact of COVID-19 in pregnancy</a:t>
            </a:r>
          </a:p>
          <a:p>
            <a:pPr lvl="1">
              <a:spcBef>
                <a:spcPts val="0"/>
              </a:spcBef>
              <a:spcAft>
                <a:spcPts val="0"/>
              </a:spcAft>
            </a:pPr>
            <a:r>
              <a:rPr lang="en-US" sz="2200" dirty="0">
                <a:effectLst/>
                <a:latin typeface="Calibri" panose="020F0502020204030204" pitchFamily="34" charset="0"/>
                <a:ea typeface="Calibri" panose="020F0502020204030204" pitchFamily="34" charset="0"/>
              </a:rPr>
              <a:t>Implement evidenced based guidelines for treatment(including vaccine recommendations)and use of telehealth</a:t>
            </a:r>
          </a:p>
          <a:p>
            <a:pPr lvl="1">
              <a:spcBef>
                <a:spcPts val="0"/>
              </a:spcBef>
              <a:spcAft>
                <a:spcPts val="0"/>
              </a:spcAft>
            </a:pPr>
            <a:r>
              <a:rPr lang="en-US" sz="2200" dirty="0">
                <a:effectLst/>
                <a:latin typeface="Calibri" panose="020F0502020204030204" pitchFamily="34" charset="0"/>
                <a:ea typeface="Calibri" panose="020F0502020204030204" pitchFamily="34" charset="0"/>
              </a:rPr>
              <a:t>Address the impact of COVID-19 on offspring</a:t>
            </a:r>
          </a:p>
          <a:p>
            <a:pPr lvl="2"/>
            <a:endParaRPr lang="en-US" sz="2200" dirty="0"/>
          </a:p>
        </p:txBody>
      </p:sp>
    </p:spTree>
    <p:extLst>
      <p:ext uri="{BB962C8B-B14F-4D97-AF65-F5344CB8AC3E}">
        <p14:creationId xmlns:p14="http://schemas.microsoft.com/office/powerpoint/2010/main" val="617658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B60A4F8-76BA-4A0E-A43C-E01FA7A5D029}"/>
              </a:ext>
            </a:extLst>
          </p:cNvPr>
          <p:cNvSpPr>
            <a:spLocks noGrp="1" noChangeArrowheads="1"/>
          </p:cNvSpPr>
          <p:nvPr>
            <p:ph type="title"/>
          </p:nvPr>
        </p:nvSpPr>
        <p:spPr/>
        <p:txBody>
          <a:bodyPr/>
          <a:lstStyle/>
          <a:p>
            <a:pPr algn="ctr" eaLnBrk="1" hangingPunct="1"/>
            <a:r>
              <a:rPr lang="en-US" altLang="en-US" dirty="0"/>
              <a:t>Physiologic Changes</a:t>
            </a:r>
          </a:p>
        </p:txBody>
      </p:sp>
      <p:sp>
        <p:nvSpPr>
          <p:cNvPr id="18435" name="Rectangle 3">
            <a:extLst>
              <a:ext uri="{FF2B5EF4-FFF2-40B4-BE49-F238E27FC236}">
                <a16:creationId xmlns:a16="http://schemas.microsoft.com/office/drawing/2014/main" id="{D5017D7C-32F2-4F4A-81AC-CDCC29525EC0}"/>
              </a:ext>
            </a:extLst>
          </p:cNvPr>
          <p:cNvSpPr>
            <a:spLocks noGrp="1" noChangeArrowheads="1"/>
          </p:cNvSpPr>
          <p:nvPr>
            <p:ph idx="1"/>
          </p:nvPr>
        </p:nvSpPr>
        <p:spPr/>
        <p:txBody>
          <a:bodyPr>
            <a:normAutofit/>
          </a:bodyPr>
          <a:lstStyle/>
          <a:p>
            <a:pPr eaLnBrk="1" hangingPunct="1"/>
            <a:r>
              <a:rPr lang="en-US" altLang="en-US" sz="2800" dirty="0"/>
              <a:t>Oxygen consumption increased by 20%</a:t>
            </a:r>
          </a:p>
          <a:p>
            <a:pPr eaLnBrk="1" hangingPunct="1"/>
            <a:r>
              <a:rPr lang="en-US" altLang="en-US" sz="2800" dirty="0"/>
              <a:t>FEV</a:t>
            </a:r>
            <a:r>
              <a:rPr lang="en-US" altLang="en-US" sz="2800" baseline="-25000" dirty="0"/>
              <a:t>1</a:t>
            </a:r>
            <a:r>
              <a:rPr lang="en-US" altLang="en-US" sz="2800" dirty="0"/>
              <a:t> remains unchanged</a:t>
            </a:r>
          </a:p>
          <a:p>
            <a:pPr eaLnBrk="1" hangingPunct="1"/>
            <a:r>
              <a:rPr lang="en-US" altLang="en-US" sz="2800" dirty="0"/>
              <a:t>Tidal volume is increased</a:t>
            </a:r>
          </a:p>
          <a:p>
            <a:pPr eaLnBrk="1" hangingPunct="1"/>
            <a:r>
              <a:rPr lang="en-US" altLang="en-US" sz="2800" dirty="0"/>
              <a:t>Decreased in functional residual capacity by 18%</a:t>
            </a:r>
          </a:p>
          <a:p>
            <a:pPr eaLnBrk="1" hangingPunct="1"/>
            <a:r>
              <a:rPr lang="en-US" altLang="en-US" sz="2800" dirty="0"/>
              <a:t>Pulmonary vascular resistance decreases by 34% </a:t>
            </a:r>
          </a:p>
          <a:p>
            <a:pPr eaLnBrk="1" hangingPunct="1"/>
            <a:r>
              <a:rPr lang="en-US" altLang="en-US" sz="2800" dirty="0"/>
              <a:t>Colloid osmotic pressure decreases by 14%</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54FEED4-A326-4B72-A73B-8C1D0BAF6FC8}"/>
              </a:ext>
            </a:extLst>
          </p:cNvPr>
          <p:cNvSpPr>
            <a:spLocks noGrp="1" noChangeArrowheads="1"/>
          </p:cNvSpPr>
          <p:nvPr>
            <p:ph type="title"/>
          </p:nvPr>
        </p:nvSpPr>
        <p:spPr/>
        <p:txBody>
          <a:bodyPr/>
          <a:lstStyle/>
          <a:p>
            <a:pPr algn="ctr" eaLnBrk="1" hangingPunct="1"/>
            <a:r>
              <a:rPr lang="en-US" altLang="en-US" dirty="0"/>
              <a:t>Physiologic Changes</a:t>
            </a:r>
          </a:p>
        </p:txBody>
      </p:sp>
      <p:sp>
        <p:nvSpPr>
          <p:cNvPr id="16387" name="Rectangle 3">
            <a:extLst>
              <a:ext uri="{FF2B5EF4-FFF2-40B4-BE49-F238E27FC236}">
                <a16:creationId xmlns:a16="http://schemas.microsoft.com/office/drawing/2014/main" id="{18F8FC1D-4FFC-4A20-B44F-3488BE53DA0E}"/>
              </a:ext>
            </a:extLst>
          </p:cNvPr>
          <p:cNvSpPr>
            <a:spLocks noGrp="1" noChangeArrowheads="1"/>
          </p:cNvSpPr>
          <p:nvPr>
            <p:ph idx="1"/>
          </p:nvPr>
        </p:nvSpPr>
        <p:spPr/>
        <p:txBody>
          <a:bodyPr/>
          <a:lstStyle/>
          <a:p>
            <a:pPr eaLnBrk="1" hangingPunct="1"/>
            <a:r>
              <a:rPr lang="en-US" altLang="en-US" sz="2800" dirty="0"/>
              <a:t>Respiratory Alkalosis</a:t>
            </a:r>
          </a:p>
          <a:p>
            <a:pPr lvl="1" eaLnBrk="1" hangingPunct="1"/>
            <a:r>
              <a:rPr lang="en-US" altLang="en-US" sz="2800" dirty="0"/>
              <a:t>Compensated renal acidosis, pH remains unchanged</a:t>
            </a:r>
          </a:p>
          <a:p>
            <a:pPr lvl="1" eaLnBrk="1" hangingPunct="1"/>
            <a:r>
              <a:rPr lang="en-US" altLang="en-US" sz="2800" dirty="0"/>
              <a:t>Resting arterial CO2 tension about 30 mmHg or less</a:t>
            </a:r>
          </a:p>
          <a:p>
            <a:pPr lvl="1" eaLnBrk="1" hangingPunct="1"/>
            <a:r>
              <a:rPr lang="en-US" altLang="en-US" sz="2800" dirty="0"/>
              <a:t>Resting arterial O2 tension about 105 mm Hg</a:t>
            </a:r>
          </a:p>
          <a:p>
            <a:pPr lvl="1" eaLnBrk="1" hangingPunct="1"/>
            <a:r>
              <a:rPr lang="en-US" altLang="en-US" sz="2800" dirty="0"/>
              <a:t>Shift of oxygen dissociation curve to the right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FA7DAC3F-5439-4BA2-A181-D9E2C58D6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81280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E06ED267-7C1B-41B3-8C96-86FE34FAD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657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C29DE-D795-45B1-B777-5B7EC6334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95300"/>
            <a:ext cx="7620000" cy="5867400"/>
          </a:xfrm>
          <a:prstGeom prst="rect">
            <a:avLst/>
          </a:prstGeom>
        </p:spPr>
      </p:pic>
    </p:spTree>
    <p:extLst>
      <p:ext uri="{BB962C8B-B14F-4D97-AF65-F5344CB8AC3E}">
        <p14:creationId xmlns:p14="http://schemas.microsoft.com/office/powerpoint/2010/main" val="1765683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560D-C3F9-4330-B23D-2F3C633FF509}"/>
              </a:ext>
            </a:extLst>
          </p:cNvPr>
          <p:cNvSpPr>
            <a:spLocks noGrp="1"/>
          </p:cNvSpPr>
          <p:nvPr>
            <p:ph type="title"/>
          </p:nvPr>
        </p:nvSpPr>
        <p:spPr/>
        <p:txBody>
          <a:bodyPr>
            <a:normAutofit fontScale="90000"/>
          </a:bodyPr>
          <a:lstStyle/>
          <a:p>
            <a:pPr algn="ctr"/>
            <a:r>
              <a:rPr lang="en-US" dirty="0"/>
              <a:t>When to Admit the Pregnant Patient with COVID</a:t>
            </a:r>
          </a:p>
        </p:txBody>
      </p:sp>
      <p:graphicFrame>
        <p:nvGraphicFramePr>
          <p:cNvPr id="11" name="Content Placeholder 10">
            <a:extLst>
              <a:ext uri="{FF2B5EF4-FFF2-40B4-BE49-F238E27FC236}">
                <a16:creationId xmlns:a16="http://schemas.microsoft.com/office/drawing/2014/main" id="{209071E5-92AD-4E92-8C66-A7BB5994636F}"/>
              </a:ext>
            </a:extLst>
          </p:cNvPr>
          <p:cNvGraphicFramePr>
            <a:graphicFrameLocks noGrp="1"/>
          </p:cNvGraphicFramePr>
          <p:nvPr>
            <p:ph idx="1"/>
            <p:extLst>
              <p:ext uri="{D42A27DB-BD31-4B8C-83A1-F6EECF244321}">
                <p14:modId xmlns:p14="http://schemas.microsoft.com/office/powerpoint/2010/main" val="3036293494"/>
              </p:ext>
            </p:extLst>
          </p:nvPr>
        </p:nvGraphicFramePr>
        <p:xfrm>
          <a:off x="550862" y="2107495"/>
          <a:ext cx="11090275" cy="397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Rounded Corners 18">
            <a:extLst>
              <a:ext uri="{FF2B5EF4-FFF2-40B4-BE49-F238E27FC236}">
                <a16:creationId xmlns:a16="http://schemas.microsoft.com/office/drawing/2014/main" id="{4F756063-4ACC-483C-99E5-A3BD970FA305}"/>
              </a:ext>
            </a:extLst>
          </p:cNvPr>
          <p:cNvSpPr/>
          <p:nvPr/>
        </p:nvSpPr>
        <p:spPr>
          <a:xfrm>
            <a:off x="550862" y="5360193"/>
            <a:ext cx="11090274" cy="73263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FB27542-EEAC-44B7-AADE-78F13496EEA4}"/>
              </a:ext>
            </a:extLst>
          </p:cNvPr>
          <p:cNvSpPr txBox="1"/>
          <p:nvPr/>
        </p:nvSpPr>
        <p:spPr>
          <a:xfrm>
            <a:off x="550861" y="5404950"/>
            <a:ext cx="8121652" cy="615553"/>
          </a:xfrm>
          <a:prstGeom prst="rect">
            <a:avLst/>
          </a:prstGeom>
          <a:noFill/>
        </p:spPr>
        <p:txBody>
          <a:bodyPr wrap="square" rtlCol="0">
            <a:spAutoFit/>
          </a:bodyPr>
          <a:lstStyle/>
          <a:p>
            <a:r>
              <a:rPr lang="en-US" sz="3400" dirty="0"/>
              <a:t>Fetal or other obstetrical concerns</a:t>
            </a:r>
          </a:p>
        </p:txBody>
      </p:sp>
    </p:spTree>
    <p:extLst>
      <p:ext uri="{BB962C8B-B14F-4D97-AF65-F5344CB8AC3E}">
        <p14:creationId xmlns:p14="http://schemas.microsoft.com/office/powerpoint/2010/main" val="302895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6135-1768-4A87-9436-111B5E253A6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CD9363D-E097-4791-BBA4-0B16EFB84D3E}"/>
              </a:ext>
            </a:extLst>
          </p:cNvPr>
          <p:cNvSpPr>
            <a:spLocks noGrp="1"/>
          </p:cNvSpPr>
          <p:nvPr>
            <p:ph idx="1"/>
          </p:nvPr>
        </p:nvSpPr>
        <p:spPr/>
        <p:txBody>
          <a:bodyPr/>
          <a:lstStyle/>
          <a:p>
            <a:r>
              <a:rPr lang="en-US" sz="2400" dirty="0"/>
              <a:t>MMWR, 2020</a:t>
            </a:r>
          </a:p>
          <a:p>
            <a:pPr lvl="1"/>
            <a:r>
              <a:rPr lang="en-US" sz="2800" dirty="0"/>
              <a:t>Over 8,000 patients with COVID-19 in the US.</a:t>
            </a:r>
          </a:p>
          <a:p>
            <a:pPr lvl="1"/>
            <a:r>
              <a:rPr lang="en-US" sz="2800" dirty="0"/>
              <a:t>Hospital admission rate was 6x higher in pregnant women than in non-pregnant women</a:t>
            </a:r>
          </a:p>
          <a:p>
            <a:pPr lvl="1"/>
            <a:r>
              <a:rPr lang="en-US" sz="2800" dirty="0"/>
              <a:t>Pregnant women are more likely to end up in the ICU (aRR-1.5) and require mechanical ventilation(aRR-1.7)</a:t>
            </a:r>
          </a:p>
          <a:p>
            <a:pPr lvl="1"/>
            <a:r>
              <a:rPr lang="en-US" sz="2800" dirty="0"/>
              <a:t>No change in mortality over non pregnant women</a:t>
            </a:r>
          </a:p>
        </p:txBody>
      </p:sp>
    </p:spTree>
    <p:extLst>
      <p:ext uri="{BB962C8B-B14F-4D97-AF65-F5344CB8AC3E}">
        <p14:creationId xmlns:p14="http://schemas.microsoft.com/office/powerpoint/2010/main" val="1410409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CDC99-E833-4DB6-8739-8CFE6261D1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6179D1-3B22-4B00-BBFB-E0A4FFB07527}"/>
              </a:ext>
            </a:extLst>
          </p:cNvPr>
          <p:cNvSpPr>
            <a:spLocks noGrp="1"/>
          </p:cNvSpPr>
          <p:nvPr>
            <p:ph idx="1"/>
          </p:nvPr>
        </p:nvSpPr>
        <p:spPr>
          <a:xfrm>
            <a:off x="473765" y="2082719"/>
            <a:ext cx="11090274" cy="3979625"/>
          </a:xfrm>
        </p:spPr>
        <p:txBody>
          <a:bodyPr/>
          <a:lstStyle/>
          <a:p>
            <a:endParaRPr lang="en-US"/>
          </a:p>
        </p:txBody>
      </p:sp>
      <p:pic>
        <p:nvPicPr>
          <p:cNvPr id="5" name="Picture 4">
            <a:extLst>
              <a:ext uri="{FF2B5EF4-FFF2-40B4-BE49-F238E27FC236}">
                <a16:creationId xmlns:a16="http://schemas.microsoft.com/office/drawing/2014/main" id="{8AA1B227-DF1D-4A10-85B9-5315740BB24E}"/>
              </a:ext>
            </a:extLst>
          </p:cNvPr>
          <p:cNvPicPr>
            <a:picLocks noChangeAspect="1"/>
          </p:cNvPicPr>
          <p:nvPr/>
        </p:nvPicPr>
        <p:blipFill>
          <a:blip r:embed="rId2"/>
          <a:stretch>
            <a:fillRect/>
          </a:stretch>
        </p:blipFill>
        <p:spPr>
          <a:xfrm>
            <a:off x="2384162" y="473443"/>
            <a:ext cx="7269480" cy="5588901"/>
          </a:xfrm>
          <a:prstGeom prst="rect">
            <a:avLst/>
          </a:prstGeom>
        </p:spPr>
      </p:pic>
    </p:spTree>
    <p:extLst>
      <p:ext uri="{BB962C8B-B14F-4D97-AF65-F5344CB8AC3E}">
        <p14:creationId xmlns:p14="http://schemas.microsoft.com/office/powerpoint/2010/main" val="175438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A9AE-781D-46DF-BE7D-ABF59E141071}"/>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9C187AA2-E3F7-461C-8587-F86CC4CE9A0F}"/>
              </a:ext>
            </a:extLst>
          </p:cNvPr>
          <p:cNvSpPr>
            <a:spLocks noGrp="1"/>
          </p:cNvSpPr>
          <p:nvPr>
            <p:ph idx="1"/>
          </p:nvPr>
        </p:nvSpPr>
        <p:spPr/>
        <p:txBody>
          <a:bodyPr>
            <a:normAutofit/>
          </a:bodyPr>
          <a:lstStyle/>
          <a:p>
            <a:r>
              <a:rPr lang="en-US" sz="2800" dirty="0"/>
              <a:t>Supportive care</a:t>
            </a:r>
          </a:p>
          <a:p>
            <a:pPr lvl="1"/>
            <a:r>
              <a:rPr lang="en-US" sz="2200" dirty="0"/>
              <a:t>Oxygen therapy</a:t>
            </a:r>
          </a:p>
          <a:p>
            <a:pPr lvl="2"/>
            <a:r>
              <a:rPr lang="en-US" sz="2200" dirty="0"/>
              <a:t>High Flow Nasal cannula</a:t>
            </a:r>
          </a:p>
          <a:p>
            <a:pPr lvl="2"/>
            <a:r>
              <a:rPr lang="en-US" sz="2200" dirty="0"/>
              <a:t>Noninvasive positive pressure ventilation</a:t>
            </a:r>
          </a:p>
          <a:p>
            <a:pPr lvl="2"/>
            <a:r>
              <a:rPr lang="en-US" sz="2200" dirty="0"/>
              <a:t>Mechanical Ventilation</a:t>
            </a:r>
          </a:p>
          <a:p>
            <a:pPr lvl="2"/>
            <a:endParaRPr lang="en-US" sz="2200" dirty="0"/>
          </a:p>
        </p:txBody>
      </p:sp>
    </p:spTree>
    <p:extLst>
      <p:ext uri="{BB962C8B-B14F-4D97-AF65-F5344CB8AC3E}">
        <p14:creationId xmlns:p14="http://schemas.microsoft.com/office/powerpoint/2010/main" val="2438207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CE27E-1DA8-4079-8EB2-B58A333F27FF}"/>
              </a:ext>
            </a:extLst>
          </p:cNvPr>
          <p:cNvSpPr>
            <a:spLocks noGrp="1"/>
          </p:cNvSpPr>
          <p:nvPr>
            <p:ph type="title"/>
          </p:nvPr>
        </p:nvSpPr>
        <p:spPr/>
        <p:txBody>
          <a:bodyPr/>
          <a:lstStyle/>
          <a:p>
            <a:r>
              <a:rPr lang="en-US" dirty="0"/>
              <a:t>Case Study(continued)</a:t>
            </a:r>
          </a:p>
        </p:txBody>
      </p:sp>
      <p:sp>
        <p:nvSpPr>
          <p:cNvPr id="3" name="Content Placeholder 2">
            <a:extLst>
              <a:ext uri="{FF2B5EF4-FFF2-40B4-BE49-F238E27FC236}">
                <a16:creationId xmlns:a16="http://schemas.microsoft.com/office/drawing/2014/main" id="{CEBF8C2A-0C30-431A-B3A5-5CFC3700B490}"/>
              </a:ext>
            </a:extLst>
          </p:cNvPr>
          <p:cNvSpPr>
            <a:spLocks noGrp="1"/>
          </p:cNvSpPr>
          <p:nvPr>
            <p:ph idx="1"/>
          </p:nvPr>
        </p:nvSpPr>
        <p:spPr/>
        <p:txBody>
          <a:bodyPr>
            <a:normAutofit/>
          </a:bodyPr>
          <a:lstStyle/>
          <a:p>
            <a:pPr marL="0" indent="0">
              <a:buNone/>
            </a:pPr>
            <a:r>
              <a:rPr lang="en-US" sz="2800" dirty="0"/>
              <a:t>The patient is placed on oxygen by nasal cannula but cannot maintain her saturations at 95% without at least 3L. She is breathing ~28-32 times per minute</a:t>
            </a:r>
          </a:p>
          <a:p>
            <a:pPr marL="0" indent="0">
              <a:buNone/>
            </a:pPr>
            <a:r>
              <a:rPr lang="en-US" sz="2800" dirty="0"/>
              <a:t>What are you next steps??</a:t>
            </a:r>
          </a:p>
        </p:txBody>
      </p:sp>
    </p:spTree>
    <p:extLst>
      <p:ext uri="{BB962C8B-B14F-4D97-AF65-F5344CB8AC3E}">
        <p14:creationId xmlns:p14="http://schemas.microsoft.com/office/powerpoint/2010/main" val="179978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C08B5-6777-4E77-9B56-C6806F467BDA}"/>
              </a:ext>
            </a:extLst>
          </p:cNvPr>
          <p:cNvSpPr>
            <a:spLocks noGrp="1"/>
          </p:cNvSpPr>
          <p:nvPr>
            <p:ph type="title"/>
          </p:nvPr>
        </p:nvSpPr>
        <p:spPr/>
        <p:txBody>
          <a:bodyPr/>
          <a:lstStyle/>
          <a:p>
            <a:r>
              <a:rPr lang="en-US" dirty="0"/>
              <a:t>COVID-19: The Virus</a:t>
            </a:r>
          </a:p>
        </p:txBody>
      </p:sp>
      <p:sp>
        <p:nvSpPr>
          <p:cNvPr id="5" name="Text Placeholder 4">
            <a:extLst>
              <a:ext uri="{FF2B5EF4-FFF2-40B4-BE49-F238E27FC236}">
                <a16:creationId xmlns:a16="http://schemas.microsoft.com/office/drawing/2014/main" id="{EF16DE10-B25C-4BFF-BE80-D5D3AE2DD09F}"/>
              </a:ext>
            </a:extLst>
          </p:cNvPr>
          <p:cNvSpPr>
            <a:spLocks noGrp="1"/>
          </p:cNvSpPr>
          <p:nvPr>
            <p:ph type="body" idx="1"/>
          </p:nvPr>
        </p:nvSpPr>
        <p:spPr/>
        <p:txBody>
          <a:bodyPr/>
          <a:lstStyle/>
          <a:p>
            <a:r>
              <a:rPr lang="en-US" dirty="0"/>
              <a:t>Virology and Pathophysiology</a:t>
            </a:r>
          </a:p>
        </p:txBody>
      </p:sp>
      <p:pic>
        <p:nvPicPr>
          <p:cNvPr id="7" name="Picture 6">
            <a:extLst>
              <a:ext uri="{FF2B5EF4-FFF2-40B4-BE49-F238E27FC236}">
                <a16:creationId xmlns:a16="http://schemas.microsoft.com/office/drawing/2014/main" id="{493B0702-215F-4BAD-B515-3C65383ABF9C}"/>
              </a:ext>
            </a:extLst>
          </p:cNvPr>
          <p:cNvPicPr>
            <a:picLocks noChangeAspect="1"/>
          </p:cNvPicPr>
          <p:nvPr/>
        </p:nvPicPr>
        <p:blipFill>
          <a:blip r:embed="rId2"/>
          <a:stretch>
            <a:fillRect/>
          </a:stretch>
        </p:blipFill>
        <p:spPr>
          <a:xfrm>
            <a:off x="8077200" y="3429000"/>
            <a:ext cx="3097530" cy="2950752"/>
          </a:xfrm>
          <a:prstGeom prst="rect">
            <a:avLst/>
          </a:prstGeom>
        </p:spPr>
      </p:pic>
    </p:spTree>
    <p:extLst>
      <p:ext uri="{BB962C8B-B14F-4D97-AF65-F5344CB8AC3E}">
        <p14:creationId xmlns:p14="http://schemas.microsoft.com/office/powerpoint/2010/main" val="163297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801F-08A7-4247-9CF6-96C192D01A43}"/>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9354595E-E147-49D3-A409-F895780B7997}"/>
              </a:ext>
            </a:extLst>
          </p:cNvPr>
          <p:cNvSpPr>
            <a:spLocks noGrp="1"/>
          </p:cNvSpPr>
          <p:nvPr>
            <p:ph idx="1"/>
          </p:nvPr>
        </p:nvSpPr>
        <p:spPr/>
        <p:txBody>
          <a:bodyPr>
            <a:normAutofit/>
          </a:bodyPr>
          <a:lstStyle/>
          <a:p>
            <a:r>
              <a:rPr lang="en-US" sz="2800" dirty="0"/>
              <a:t>Dexamethasone</a:t>
            </a:r>
          </a:p>
          <a:p>
            <a:pPr lvl="1"/>
            <a:r>
              <a:rPr lang="en-US" sz="2800" dirty="0"/>
              <a:t>Dosing-6mg daily for up to 10 days</a:t>
            </a:r>
          </a:p>
          <a:p>
            <a:pPr lvl="1"/>
            <a:r>
              <a:rPr lang="en-US" sz="2800" dirty="0"/>
              <a:t>RECOVERY STUDY</a:t>
            </a:r>
          </a:p>
          <a:p>
            <a:pPr lvl="2"/>
            <a:r>
              <a:rPr lang="en-US" sz="2800" dirty="0"/>
              <a:t>Double blind randomized placebo trial</a:t>
            </a:r>
          </a:p>
          <a:p>
            <a:pPr lvl="2"/>
            <a:r>
              <a:rPr lang="en-US" sz="2800" dirty="0"/>
              <a:t>Lower 28 day mortality in those needing respiratory support</a:t>
            </a:r>
          </a:p>
          <a:p>
            <a:pPr marL="3657600" lvl="8" indent="0">
              <a:buNone/>
            </a:pPr>
            <a:r>
              <a:rPr lang="en-US" sz="2600" dirty="0"/>
              <a:t>	</a:t>
            </a:r>
            <a:r>
              <a:rPr lang="en-US" sz="1600" dirty="0"/>
              <a:t>NEJM, July 2020</a:t>
            </a:r>
          </a:p>
        </p:txBody>
      </p:sp>
    </p:spTree>
    <p:extLst>
      <p:ext uri="{BB962C8B-B14F-4D97-AF65-F5344CB8AC3E}">
        <p14:creationId xmlns:p14="http://schemas.microsoft.com/office/powerpoint/2010/main" val="1983605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DF8FBCE-8CC7-410F-B069-5DCDF3FCB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 y="162784"/>
            <a:ext cx="10485120" cy="669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27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0A6C-33CE-4108-B76C-9739CB82E921}"/>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97864764-0042-4F0D-AB2A-5E24FFC12CFD}"/>
              </a:ext>
            </a:extLst>
          </p:cNvPr>
          <p:cNvSpPr>
            <a:spLocks noGrp="1"/>
          </p:cNvSpPr>
          <p:nvPr>
            <p:ph idx="1"/>
          </p:nvPr>
        </p:nvSpPr>
        <p:spPr/>
        <p:txBody>
          <a:bodyPr>
            <a:normAutofit/>
          </a:bodyPr>
          <a:lstStyle/>
          <a:p>
            <a:r>
              <a:rPr lang="en-US" sz="2800" dirty="0"/>
              <a:t>Convalescent plasma</a:t>
            </a:r>
          </a:p>
          <a:p>
            <a:pPr lvl="1"/>
            <a:r>
              <a:rPr lang="en-US" sz="2200" dirty="0"/>
              <a:t>Small randomized studies show some benefit; other studies do not</a:t>
            </a:r>
          </a:p>
          <a:p>
            <a:pPr lvl="1"/>
            <a:r>
              <a:rPr lang="en-US" sz="2200" dirty="0"/>
              <a:t>Should be started when patient has an oxygen requirement</a:t>
            </a:r>
          </a:p>
          <a:p>
            <a:pPr lvl="1"/>
            <a:r>
              <a:rPr lang="en-US" sz="2200" dirty="0"/>
              <a:t>Data suggest patients receiving plasma may form antibodies earlier than those who do not</a:t>
            </a:r>
          </a:p>
        </p:txBody>
      </p:sp>
    </p:spTree>
    <p:extLst>
      <p:ext uri="{BB962C8B-B14F-4D97-AF65-F5344CB8AC3E}">
        <p14:creationId xmlns:p14="http://schemas.microsoft.com/office/powerpoint/2010/main" val="3066920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F5DB-AB9F-4D7B-BFB2-3B3F1CA02AA6}"/>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C4047343-60C8-4939-B56F-96350700DEFC}"/>
              </a:ext>
            </a:extLst>
          </p:cNvPr>
          <p:cNvSpPr>
            <a:spLocks noGrp="1"/>
          </p:cNvSpPr>
          <p:nvPr>
            <p:ph idx="1"/>
          </p:nvPr>
        </p:nvSpPr>
        <p:spPr/>
        <p:txBody>
          <a:bodyPr>
            <a:normAutofit lnSpcReduction="10000"/>
          </a:bodyPr>
          <a:lstStyle/>
          <a:p>
            <a:r>
              <a:rPr lang="en-US" sz="2800" dirty="0"/>
              <a:t>Remdesivir</a:t>
            </a:r>
          </a:p>
          <a:p>
            <a:pPr lvl="1"/>
            <a:r>
              <a:rPr lang="en-US" sz="2200" dirty="0"/>
              <a:t>Inhibitor of the viral RNA-dependent , RNA polymerase</a:t>
            </a:r>
          </a:p>
          <a:p>
            <a:pPr lvl="1"/>
            <a:r>
              <a:rPr lang="en-US" sz="2200" dirty="0"/>
              <a:t>Shown to be effective against SARS-CoV-1 and MERS-CoV</a:t>
            </a:r>
          </a:p>
          <a:p>
            <a:pPr lvl="1"/>
            <a:r>
              <a:rPr lang="en-US" sz="2200" dirty="0"/>
              <a:t>Initially used for compassionate care in special groups</a:t>
            </a:r>
          </a:p>
          <a:p>
            <a:pPr lvl="2"/>
            <a:r>
              <a:rPr lang="en-US" sz="2200" dirty="0"/>
              <a:t>Pregnancy  and children less than 18 years of age</a:t>
            </a:r>
          </a:p>
          <a:p>
            <a:pPr lvl="2"/>
            <a:r>
              <a:rPr lang="en-US" sz="2200" dirty="0"/>
              <a:t>Required release and request from the FDA</a:t>
            </a:r>
          </a:p>
          <a:p>
            <a:pPr lvl="1"/>
            <a:r>
              <a:rPr lang="en-US" sz="2200" dirty="0"/>
              <a:t>Has been used successfully in pregnancy</a:t>
            </a:r>
          </a:p>
          <a:p>
            <a:pPr marL="3200400" lvl="7" indent="0">
              <a:buNone/>
            </a:pPr>
            <a:r>
              <a:rPr lang="en-US" dirty="0">
                <a:solidFill>
                  <a:schemeClr val="tx2">
                    <a:lumMod val="90000"/>
                  </a:schemeClr>
                </a:solidFill>
                <a:latin typeface="BlinkMacSystemFont"/>
              </a:rPr>
              <a:t>A</a:t>
            </a:r>
            <a:r>
              <a:rPr lang="en-US" b="0" i="0" dirty="0">
                <a:solidFill>
                  <a:schemeClr val="tx2">
                    <a:lumMod val="90000"/>
                  </a:schemeClr>
                </a:solidFill>
                <a:effectLst/>
                <a:latin typeface="BlinkMacSystemFont"/>
              </a:rPr>
              <a:t>nderson J, et al. Case Rep Women’s Health. 2020 May 16;27</a:t>
            </a:r>
            <a:r>
              <a:rPr lang="en-US" b="0" i="0" dirty="0">
                <a:solidFill>
                  <a:schemeClr val="tx2"/>
                </a:solidFill>
                <a:effectLst/>
                <a:latin typeface="BlinkMacSystemFont"/>
              </a:rPr>
              <a:t>	</a:t>
            </a:r>
            <a:endParaRPr lang="en-US" dirty="0">
              <a:solidFill>
                <a:schemeClr val="tx2"/>
              </a:solidFill>
            </a:endParaRPr>
          </a:p>
          <a:p>
            <a:pPr marL="914400" lvl="2" indent="0">
              <a:buNone/>
            </a:pPr>
            <a:endParaRPr lang="en-US" sz="2200" dirty="0"/>
          </a:p>
        </p:txBody>
      </p:sp>
    </p:spTree>
    <p:extLst>
      <p:ext uri="{BB962C8B-B14F-4D97-AF65-F5344CB8AC3E}">
        <p14:creationId xmlns:p14="http://schemas.microsoft.com/office/powerpoint/2010/main" val="1305641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AAF2-79E8-4920-9416-9BAD6D904D6B}"/>
              </a:ext>
            </a:extLst>
          </p:cNvPr>
          <p:cNvSpPr>
            <a:spLocks noGrp="1"/>
          </p:cNvSpPr>
          <p:nvPr>
            <p:ph type="title"/>
          </p:nvPr>
        </p:nvSpPr>
        <p:spPr/>
        <p:txBody>
          <a:bodyPr/>
          <a:lstStyle/>
          <a:p>
            <a:pPr algn="ctr"/>
            <a:r>
              <a:rPr lang="en-US" dirty="0"/>
              <a:t>Treatment	</a:t>
            </a:r>
          </a:p>
        </p:txBody>
      </p:sp>
      <p:sp>
        <p:nvSpPr>
          <p:cNvPr id="3" name="Content Placeholder 2">
            <a:extLst>
              <a:ext uri="{FF2B5EF4-FFF2-40B4-BE49-F238E27FC236}">
                <a16:creationId xmlns:a16="http://schemas.microsoft.com/office/drawing/2014/main" id="{16E9DF94-8CD0-42A6-A588-8213343C7813}"/>
              </a:ext>
            </a:extLst>
          </p:cNvPr>
          <p:cNvSpPr>
            <a:spLocks noGrp="1"/>
          </p:cNvSpPr>
          <p:nvPr>
            <p:ph idx="1"/>
          </p:nvPr>
        </p:nvSpPr>
        <p:spPr/>
        <p:txBody>
          <a:bodyPr>
            <a:normAutofit/>
          </a:bodyPr>
          <a:lstStyle/>
          <a:p>
            <a:r>
              <a:rPr lang="en-US" sz="2800" dirty="0"/>
              <a:t>Remdesivir</a:t>
            </a:r>
          </a:p>
          <a:p>
            <a:pPr lvl="1"/>
            <a:r>
              <a:rPr lang="en-US" sz="2400" dirty="0"/>
              <a:t>ACTT-1 trial</a:t>
            </a:r>
          </a:p>
          <a:p>
            <a:pPr lvl="1"/>
            <a:r>
              <a:rPr lang="en-US" sz="2400" dirty="0"/>
              <a:t>1062 patients; 1:1 randomized control trial</a:t>
            </a:r>
          </a:p>
          <a:p>
            <a:pPr lvl="1"/>
            <a:r>
              <a:rPr lang="en-US" sz="2400" dirty="0"/>
              <a:t>Remdesivir more likely than placebo to shorten recovery time (OR-1.5)</a:t>
            </a:r>
          </a:p>
          <a:p>
            <a:pPr lvl="1"/>
            <a:r>
              <a:rPr lang="en-US" sz="2400" dirty="0"/>
              <a:t>Decrease incidence of respiratory tract infection</a:t>
            </a:r>
          </a:p>
          <a:p>
            <a:pPr lvl="8"/>
            <a:r>
              <a:rPr lang="en-US" sz="1600" dirty="0"/>
              <a:t>Begel et al. Remdesivir for the Treatment of Covid-19—Final Report NEJM 383(19):1813-1825</a:t>
            </a:r>
          </a:p>
        </p:txBody>
      </p:sp>
    </p:spTree>
    <p:extLst>
      <p:ext uri="{BB962C8B-B14F-4D97-AF65-F5344CB8AC3E}">
        <p14:creationId xmlns:p14="http://schemas.microsoft.com/office/powerpoint/2010/main" val="3698414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4BB94E5A-8016-4977-85B3-15E55BA64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6B0C143D-F267-4777-9029-B8A2796EB7D4}"/>
              </a:ext>
            </a:extLst>
          </p:cNvPr>
          <p:cNvSpPr>
            <a:spLocks noGrp="1" noChangeArrowheads="1"/>
          </p:cNvSpPr>
          <p:nvPr>
            <p:ph type="title"/>
          </p:nvPr>
        </p:nvSpPr>
        <p:spPr bwMode="auto">
          <a:xfrm>
            <a:off x="1816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dirty="0">
                <a:cs typeface="Arial Unicode MS" pitchFamily="32" charset="0"/>
              </a:rPr>
              <a:t>JH Beigel et al. N Engl J Med 2020;383:1813-1826.</a:t>
            </a:r>
          </a:p>
        </p:txBody>
      </p:sp>
      <p:pic>
        <p:nvPicPr>
          <p:cNvPr id="3075" name="Picture 3">
            <a:extLst>
              <a:ext uri="{FF2B5EF4-FFF2-40B4-BE49-F238E27FC236}">
                <a16:creationId xmlns:a16="http://schemas.microsoft.com/office/drawing/2014/main" id="{3D22D82E-E8AA-4025-A5BF-14C87704B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39" y="1065666"/>
            <a:ext cx="9265779" cy="5218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B22C58F4-2C33-490B-971F-89AE04D9BD3B}"/>
              </a:ext>
            </a:extLst>
          </p:cNvPr>
          <p:cNvSpPr>
            <a:spLocks noChangeArrowheads="1"/>
          </p:cNvSpPr>
          <p:nvPr/>
        </p:nvSpPr>
        <p:spPr bwMode="auto">
          <a:xfrm>
            <a:off x="2061883" y="292754"/>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b="1" dirty="0">
                <a:cs typeface="Arial Unicode MS" pitchFamily="32" charset="0"/>
              </a:rPr>
              <a:t>Kaplan–Meier Estimates of Cumulative Recoveries.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5B15053A-8F03-4513-9163-588F817E0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a:extLst>
              <a:ext uri="{FF2B5EF4-FFF2-40B4-BE49-F238E27FC236}">
                <a16:creationId xmlns:a16="http://schemas.microsoft.com/office/drawing/2014/main" id="{CA423E49-F270-4BD3-ABEE-7E37CEBC2B37}"/>
              </a:ext>
            </a:extLst>
          </p:cNvPr>
          <p:cNvSpPr>
            <a:spLocks noGrp="1" noChangeArrowheads="1"/>
          </p:cNvSpPr>
          <p:nvPr>
            <p:ph type="title"/>
          </p:nvPr>
        </p:nvSpPr>
        <p:spPr bwMode="auto">
          <a:xfrm>
            <a:off x="1816755" y="6429375"/>
            <a:ext cx="6194051"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p>
            <a:pPr>
              <a:tabLst>
                <a:tab pos="638769" algn="l"/>
                <a:tab pos="1277539" algn="l"/>
                <a:tab pos="1916308" algn="l"/>
                <a:tab pos="2555077" algn="l"/>
                <a:tab pos="3193847" algn="l"/>
                <a:tab pos="3832616" algn="l"/>
                <a:tab pos="4471386" algn="l"/>
                <a:tab pos="5110155" algn="l"/>
                <a:tab pos="5748924" algn="l"/>
              </a:tabLst>
            </a:pPr>
            <a:r>
              <a:rPr lang="en-US" altLang="en-US" sz="1059" b="1" dirty="0">
                <a:cs typeface="Arial Unicode MS" pitchFamily="32" charset="0"/>
              </a:rPr>
              <a:t>JH Beigel et al. N Engl J Med 2020;383:1813-1826.</a:t>
            </a:r>
          </a:p>
        </p:txBody>
      </p:sp>
      <p:pic>
        <p:nvPicPr>
          <p:cNvPr id="3075" name="Picture 3">
            <a:extLst>
              <a:ext uri="{FF2B5EF4-FFF2-40B4-BE49-F238E27FC236}">
                <a16:creationId xmlns:a16="http://schemas.microsoft.com/office/drawing/2014/main" id="{7BDD65C5-03C7-4A9E-A6B8-A4BC93A2C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 y="938493"/>
            <a:ext cx="10302240" cy="51449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B36631BA-5D60-489C-8ED4-8C1F0289B37D}"/>
              </a:ext>
            </a:extLst>
          </p:cNvPr>
          <p:cNvSpPr>
            <a:spLocks noChangeArrowheads="1"/>
          </p:cNvSpPr>
          <p:nvPr/>
        </p:nvSpPr>
        <p:spPr bwMode="auto">
          <a:xfrm>
            <a:off x="2061883" y="292754"/>
            <a:ext cx="806823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r>
              <a:rPr lang="en-US" altLang="en-US" sz="2118" b="1" dirty="0">
                <a:cs typeface="Arial Unicode MS" pitchFamily="32" charset="0"/>
              </a:rPr>
              <a:t>Time to Recovery According to Subgroup.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DEAC-228F-4897-8A97-1D012C4E2C28}"/>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0831CFAD-D0E6-467C-9B95-49CEDAB70ADE}"/>
              </a:ext>
            </a:extLst>
          </p:cNvPr>
          <p:cNvSpPr>
            <a:spLocks noGrp="1"/>
          </p:cNvSpPr>
          <p:nvPr>
            <p:ph idx="1"/>
          </p:nvPr>
        </p:nvSpPr>
        <p:spPr/>
        <p:txBody>
          <a:bodyPr>
            <a:normAutofit/>
          </a:bodyPr>
          <a:lstStyle/>
          <a:p>
            <a:r>
              <a:rPr lang="en-US" sz="2800" dirty="0"/>
              <a:t>Anticoagulation</a:t>
            </a:r>
          </a:p>
          <a:p>
            <a:pPr lvl="1"/>
            <a:r>
              <a:rPr lang="en-US" sz="2200" dirty="0"/>
              <a:t>Essential for treatment</a:t>
            </a:r>
          </a:p>
          <a:p>
            <a:pPr lvl="1"/>
            <a:r>
              <a:rPr lang="en-US" sz="2200" dirty="0"/>
              <a:t>Dose-40mg to 60 mg bid</a:t>
            </a:r>
          </a:p>
          <a:p>
            <a:pPr lvl="1"/>
            <a:r>
              <a:rPr lang="en-US" sz="2200" dirty="0"/>
              <a:t>Controversial</a:t>
            </a:r>
          </a:p>
          <a:p>
            <a:pPr lvl="2"/>
            <a:r>
              <a:rPr lang="en-US" sz="2200" dirty="0"/>
              <a:t>Should patients who have COVID continue anticoagulation during pregnancy and postpartum?</a:t>
            </a:r>
          </a:p>
          <a:p>
            <a:pPr lvl="2"/>
            <a:r>
              <a:rPr lang="en-US" sz="2200" dirty="0"/>
              <a:t>MY OPINION IS YES!!!!</a:t>
            </a:r>
          </a:p>
          <a:p>
            <a:pPr marL="914400" lvl="2" indent="0">
              <a:buNone/>
            </a:pPr>
            <a:endParaRPr lang="en-US" sz="2200" dirty="0"/>
          </a:p>
        </p:txBody>
      </p:sp>
    </p:spTree>
    <p:extLst>
      <p:ext uri="{BB962C8B-B14F-4D97-AF65-F5344CB8AC3E}">
        <p14:creationId xmlns:p14="http://schemas.microsoft.com/office/powerpoint/2010/main" val="618639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901-1BEC-4297-AF02-D0B17B4727BD}"/>
              </a:ext>
            </a:extLst>
          </p:cNvPr>
          <p:cNvSpPr>
            <a:spLocks noGrp="1"/>
          </p:cNvSpPr>
          <p:nvPr>
            <p:ph type="title"/>
          </p:nvPr>
        </p:nvSpPr>
        <p:spPr/>
        <p:txBody>
          <a:bodyPr/>
          <a:lstStyle/>
          <a:p>
            <a:pPr algn="ctr"/>
            <a:r>
              <a:rPr lang="en-US" dirty="0"/>
              <a:t>Newer Therapies</a:t>
            </a:r>
          </a:p>
        </p:txBody>
      </p:sp>
      <p:sp>
        <p:nvSpPr>
          <p:cNvPr id="3" name="Content Placeholder 2">
            <a:extLst>
              <a:ext uri="{FF2B5EF4-FFF2-40B4-BE49-F238E27FC236}">
                <a16:creationId xmlns:a16="http://schemas.microsoft.com/office/drawing/2014/main" id="{983B26B0-6726-47EA-B666-D7E4C778AD20}"/>
              </a:ext>
            </a:extLst>
          </p:cNvPr>
          <p:cNvSpPr>
            <a:spLocks noGrp="1"/>
          </p:cNvSpPr>
          <p:nvPr>
            <p:ph idx="1"/>
          </p:nvPr>
        </p:nvSpPr>
        <p:spPr/>
        <p:txBody>
          <a:bodyPr>
            <a:normAutofit fontScale="92500" lnSpcReduction="10000"/>
          </a:bodyPr>
          <a:lstStyle/>
          <a:p>
            <a:r>
              <a:rPr lang="en-US" sz="2800" dirty="0"/>
              <a:t>Monoclonal antibodies </a:t>
            </a:r>
            <a:r>
              <a:rPr lang="en-US" sz="2800" dirty="0">
                <a:solidFill>
                  <a:schemeClr val="tx1">
                    <a:lumMod val="65000"/>
                  </a:schemeClr>
                </a:solidFill>
              </a:rPr>
              <a:t>(B</a:t>
            </a:r>
            <a:r>
              <a:rPr lang="en-US" sz="2400" b="0" i="0" dirty="0">
                <a:solidFill>
                  <a:schemeClr val="tx1">
                    <a:lumMod val="65000"/>
                  </a:schemeClr>
                </a:solidFill>
                <a:effectLst/>
                <a:latin typeface="helvetica neue"/>
              </a:rPr>
              <a:t>amlanivimab)</a:t>
            </a:r>
          </a:p>
          <a:p>
            <a:pPr lvl="1"/>
            <a:r>
              <a:rPr lang="en-US" sz="2200" dirty="0">
                <a:solidFill>
                  <a:schemeClr val="tx1">
                    <a:lumMod val="65000"/>
                  </a:schemeClr>
                </a:solidFill>
              </a:rPr>
              <a:t>Emergency use on Nov 9, 2020</a:t>
            </a:r>
          </a:p>
          <a:p>
            <a:pPr lvl="1"/>
            <a:r>
              <a:rPr lang="en-US" sz="2200" dirty="0"/>
              <a:t>Can be used during pregnancy</a:t>
            </a:r>
          </a:p>
          <a:p>
            <a:pPr lvl="1"/>
            <a:r>
              <a:rPr lang="en-US" sz="2200" dirty="0"/>
              <a:t>Used for mild-moderate COVID infection</a:t>
            </a:r>
          </a:p>
          <a:p>
            <a:pPr lvl="1"/>
            <a:r>
              <a:rPr lang="en-US" sz="2200" dirty="0"/>
              <a:t>Has not been shown to change outcome in severe disease</a:t>
            </a:r>
          </a:p>
          <a:p>
            <a:r>
              <a:rPr lang="en-US" sz="2800" dirty="0"/>
              <a:t>Oral medication (</a:t>
            </a:r>
            <a:r>
              <a:rPr lang="en-US" sz="2400" b="0" i="0" dirty="0">
                <a:solidFill>
                  <a:schemeClr val="tx1">
                    <a:lumMod val="65000"/>
                  </a:schemeClr>
                </a:solidFill>
                <a:effectLst/>
                <a:latin typeface="PTregular"/>
              </a:rPr>
              <a:t>Molnupiravir)</a:t>
            </a:r>
          </a:p>
          <a:p>
            <a:pPr lvl="1"/>
            <a:r>
              <a:rPr lang="en-US" sz="2200" dirty="0">
                <a:solidFill>
                  <a:schemeClr val="tx1">
                    <a:lumMod val="65000"/>
                  </a:schemeClr>
                </a:solidFill>
                <a:latin typeface="PTregular"/>
              </a:rPr>
              <a:t>Blocks transmission of COVID within 24 ours</a:t>
            </a:r>
          </a:p>
          <a:p>
            <a:pPr lvl="1"/>
            <a:r>
              <a:rPr lang="en-US" sz="2200" dirty="0">
                <a:solidFill>
                  <a:schemeClr val="tx1">
                    <a:lumMod val="65000"/>
                  </a:schemeClr>
                </a:solidFill>
                <a:latin typeface="PTregular"/>
              </a:rPr>
              <a:t>Still in clinical trials</a:t>
            </a:r>
            <a:endParaRPr lang="en-US" sz="2200" dirty="0">
              <a:solidFill>
                <a:schemeClr val="tx1">
                  <a:lumMod val="65000"/>
                </a:schemeClr>
              </a:solidFill>
            </a:endParaRPr>
          </a:p>
          <a:p>
            <a:pPr marL="0" indent="0">
              <a:buNone/>
            </a:pPr>
            <a:endParaRPr lang="en-US" sz="2800" dirty="0"/>
          </a:p>
        </p:txBody>
      </p:sp>
    </p:spTree>
    <p:extLst>
      <p:ext uri="{BB962C8B-B14F-4D97-AF65-F5344CB8AC3E}">
        <p14:creationId xmlns:p14="http://schemas.microsoft.com/office/powerpoint/2010/main" val="1479606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81B5-C26D-4EB0-8A6C-46E24E13A6BA}"/>
              </a:ext>
            </a:extLst>
          </p:cNvPr>
          <p:cNvSpPr>
            <a:spLocks noGrp="1"/>
          </p:cNvSpPr>
          <p:nvPr>
            <p:ph type="title"/>
          </p:nvPr>
        </p:nvSpPr>
        <p:spPr/>
        <p:txBody>
          <a:bodyPr/>
          <a:lstStyle/>
          <a:p>
            <a:pPr algn="ctr"/>
            <a:r>
              <a:rPr lang="en-US" dirty="0"/>
              <a:t>Respiratory Failure</a:t>
            </a:r>
          </a:p>
        </p:txBody>
      </p:sp>
      <p:sp>
        <p:nvSpPr>
          <p:cNvPr id="3" name="Content Placeholder 2">
            <a:extLst>
              <a:ext uri="{FF2B5EF4-FFF2-40B4-BE49-F238E27FC236}">
                <a16:creationId xmlns:a16="http://schemas.microsoft.com/office/drawing/2014/main" id="{5610E584-3678-4658-A001-44FC6308F203}"/>
              </a:ext>
            </a:extLst>
          </p:cNvPr>
          <p:cNvSpPr>
            <a:spLocks noGrp="1"/>
          </p:cNvSpPr>
          <p:nvPr>
            <p:ph idx="1"/>
          </p:nvPr>
        </p:nvSpPr>
        <p:spPr/>
        <p:txBody>
          <a:bodyPr>
            <a:normAutofit fontScale="92500" lnSpcReduction="20000"/>
          </a:bodyPr>
          <a:lstStyle/>
          <a:p>
            <a:r>
              <a:rPr lang="en-US" sz="2800" dirty="0"/>
              <a:t>Evaluation</a:t>
            </a:r>
          </a:p>
          <a:p>
            <a:pPr lvl="1"/>
            <a:r>
              <a:rPr lang="en-US" sz="2400" dirty="0"/>
              <a:t>Examine the patient</a:t>
            </a:r>
          </a:p>
          <a:p>
            <a:pPr lvl="1"/>
            <a:r>
              <a:rPr lang="en-US" sz="2400" dirty="0"/>
              <a:t>Assess oxygen saturation</a:t>
            </a:r>
          </a:p>
          <a:p>
            <a:pPr lvl="2"/>
            <a:r>
              <a:rPr lang="en-US" sz="2400" dirty="0"/>
              <a:t>Less than 95% in pregnancy is concerning</a:t>
            </a:r>
          </a:p>
          <a:p>
            <a:pPr lvl="1"/>
            <a:r>
              <a:rPr lang="en-US" sz="2400" dirty="0"/>
              <a:t>Assess ventilation</a:t>
            </a:r>
          </a:p>
          <a:p>
            <a:pPr lvl="2"/>
            <a:r>
              <a:rPr lang="en-US" sz="2400" dirty="0"/>
              <a:t>Remember Type 2 failure</a:t>
            </a:r>
          </a:p>
          <a:p>
            <a:pPr lvl="1"/>
            <a:r>
              <a:rPr lang="en-US" sz="2400" dirty="0"/>
              <a:t>Assess respiratory rate</a:t>
            </a:r>
          </a:p>
          <a:p>
            <a:pPr lvl="2"/>
            <a:r>
              <a:rPr lang="en-US" sz="2400" u="sng" dirty="0"/>
              <a:t>&gt;</a:t>
            </a:r>
            <a:r>
              <a:rPr lang="en-US" sz="2400" dirty="0"/>
              <a:t>30</a:t>
            </a:r>
          </a:p>
          <a:p>
            <a:pPr marL="449263" lvl="1" indent="0">
              <a:buNone/>
            </a:pPr>
            <a:endParaRPr lang="en-US" dirty="0"/>
          </a:p>
        </p:txBody>
      </p:sp>
    </p:spTree>
    <p:extLst>
      <p:ext uri="{BB962C8B-B14F-4D97-AF65-F5344CB8AC3E}">
        <p14:creationId xmlns:p14="http://schemas.microsoft.com/office/powerpoint/2010/main" val="130201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D33B7-D11C-47DD-8B2E-0E24F06BD3DD}"/>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C272DD57-93AD-46F8-8AC0-290452AF7599}"/>
              </a:ext>
            </a:extLst>
          </p:cNvPr>
          <p:cNvSpPr>
            <a:spLocks noGrp="1"/>
          </p:cNvSpPr>
          <p:nvPr>
            <p:ph idx="1"/>
          </p:nvPr>
        </p:nvSpPr>
        <p:spPr>
          <a:xfrm>
            <a:off x="242887" y="2043113"/>
            <a:ext cx="11398249" cy="4049711"/>
          </a:xfrm>
        </p:spPr>
        <p:txBody>
          <a:bodyPr>
            <a:normAutofit/>
          </a:bodyPr>
          <a:lstStyle/>
          <a:p>
            <a:r>
              <a:rPr lang="en-US" sz="2800" dirty="0"/>
              <a:t>Coronavirus is group of RNA viruses</a:t>
            </a:r>
          </a:p>
          <a:p>
            <a:pPr lvl="1"/>
            <a:r>
              <a:rPr lang="en-US" sz="2200" dirty="0"/>
              <a:t>Cause disease in birds and mammals</a:t>
            </a:r>
          </a:p>
          <a:p>
            <a:pPr lvl="1"/>
            <a:r>
              <a:rPr lang="en-US" sz="2200" dirty="0"/>
              <a:t>One of the largest RNA virus</a:t>
            </a:r>
          </a:p>
          <a:p>
            <a:pPr lvl="1"/>
            <a:r>
              <a:rPr lang="en-US" sz="2200" dirty="0"/>
              <a:t>Have spikes that project from their surface giving the appearance of a corona</a:t>
            </a:r>
          </a:p>
          <a:p>
            <a:endParaRPr lang="en-US" sz="2800" dirty="0"/>
          </a:p>
          <a:p>
            <a:pPr marL="0" indent="0">
              <a:buNone/>
            </a:pPr>
            <a:endParaRPr lang="en-US" sz="2800" dirty="0"/>
          </a:p>
        </p:txBody>
      </p:sp>
      <p:pic>
        <p:nvPicPr>
          <p:cNvPr id="2050" name="Picture 2">
            <a:extLst>
              <a:ext uri="{FF2B5EF4-FFF2-40B4-BE49-F238E27FC236}">
                <a16:creationId xmlns:a16="http://schemas.microsoft.com/office/drawing/2014/main" id="{628B871D-5C58-4289-89DF-080C2063C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9026523" y="4536488"/>
            <a:ext cx="2614613" cy="171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664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19C8-049A-4EEC-A944-9FEF1D2255EE}"/>
              </a:ext>
            </a:extLst>
          </p:cNvPr>
          <p:cNvSpPr>
            <a:spLocks noGrp="1"/>
          </p:cNvSpPr>
          <p:nvPr>
            <p:ph type="title"/>
          </p:nvPr>
        </p:nvSpPr>
        <p:spPr/>
        <p:txBody>
          <a:bodyPr/>
          <a:lstStyle/>
          <a:p>
            <a:r>
              <a:rPr lang="en-US" dirty="0"/>
              <a:t>Things to consider with Intubation</a:t>
            </a:r>
          </a:p>
        </p:txBody>
      </p:sp>
      <p:sp>
        <p:nvSpPr>
          <p:cNvPr id="3" name="Content Placeholder 2">
            <a:extLst>
              <a:ext uri="{FF2B5EF4-FFF2-40B4-BE49-F238E27FC236}">
                <a16:creationId xmlns:a16="http://schemas.microsoft.com/office/drawing/2014/main" id="{E5965D11-F6B3-476B-A090-5EE622B8CDE0}"/>
              </a:ext>
            </a:extLst>
          </p:cNvPr>
          <p:cNvSpPr>
            <a:spLocks noGrp="1"/>
          </p:cNvSpPr>
          <p:nvPr>
            <p:ph idx="1"/>
          </p:nvPr>
        </p:nvSpPr>
        <p:spPr/>
        <p:txBody>
          <a:bodyPr/>
          <a:lstStyle/>
          <a:p>
            <a:r>
              <a:rPr lang="en-US" sz="2800" dirty="0"/>
              <a:t>Placement of ET tube</a:t>
            </a:r>
          </a:p>
          <a:p>
            <a:pPr lvl="1"/>
            <a:r>
              <a:rPr lang="en-US" sz="2400" dirty="0"/>
              <a:t>Laryngeal edema and need for a smaller size tube</a:t>
            </a:r>
          </a:p>
          <a:p>
            <a:pPr lvl="1"/>
            <a:r>
              <a:rPr lang="en-US" sz="2400" dirty="0"/>
              <a:t>Video laryngoscope</a:t>
            </a:r>
          </a:p>
          <a:p>
            <a:pPr lvl="1"/>
            <a:r>
              <a:rPr lang="en-US" sz="2400" dirty="0"/>
              <a:t>Failure 8x more likely in pregnancy</a:t>
            </a:r>
          </a:p>
          <a:p>
            <a:pPr marL="36512" indent="0">
              <a:buNone/>
            </a:pPr>
            <a:endParaRPr lang="en-US" dirty="0"/>
          </a:p>
          <a:p>
            <a:endParaRPr lang="en-US" dirty="0"/>
          </a:p>
        </p:txBody>
      </p:sp>
      <p:pic>
        <p:nvPicPr>
          <p:cNvPr id="4" name="Picture 3">
            <a:extLst>
              <a:ext uri="{FF2B5EF4-FFF2-40B4-BE49-F238E27FC236}">
                <a16:creationId xmlns:a16="http://schemas.microsoft.com/office/drawing/2014/main" id="{64FD22A9-8F17-4D44-A499-5DA06F5025A8}"/>
              </a:ext>
            </a:extLst>
          </p:cNvPr>
          <p:cNvPicPr>
            <a:picLocks noChangeAspect="1"/>
          </p:cNvPicPr>
          <p:nvPr/>
        </p:nvPicPr>
        <p:blipFill>
          <a:blip r:embed="rId2"/>
          <a:stretch>
            <a:fillRect/>
          </a:stretch>
        </p:blipFill>
        <p:spPr>
          <a:xfrm>
            <a:off x="7554912" y="3429000"/>
            <a:ext cx="4086225" cy="3078075"/>
          </a:xfrm>
          <a:prstGeom prst="rect">
            <a:avLst/>
          </a:prstGeom>
        </p:spPr>
      </p:pic>
    </p:spTree>
    <p:extLst>
      <p:ext uri="{BB962C8B-B14F-4D97-AF65-F5344CB8AC3E}">
        <p14:creationId xmlns:p14="http://schemas.microsoft.com/office/powerpoint/2010/main" val="3524352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8CA3FF0-4A31-4322-B61F-F7F3875A1342}"/>
              </a:ext>
            </a:extLst>
          </p:cNvPr>
          <p:cNvSpPr>
            <a:spLocks noGrp="1" noChangeArrowheads="1"/>
          </p:cNvSpPr>
          <p:nvPr>
            <p:ph type="title"/>
          </p:nvPr>
        </p:nvSpPr>
        <p:spPr/>
        <p:txBody>
          <a:bodyPr/>
          <a:lstStyle/>
          <a:p>
            <a:pPr eaLnBrk="1" hangingPunct="1"/>
            <a:r>
              <a:rPr lang="en-US" altLang="en-US" dirty="0"/>
              <a:t>Clinical Key Questions ????</a:t>
            </a:r>
          </a:p>
        </p:txBody>
      </p:sp>
      <p:sp>
        <p:nvSpPr>
          <p:cNvPr id="57347" name="Rectangle 3">
            <a:extLst>
              <a:ext uri="{FF2B5EF4-FFF2-40B4-BE49-F238E27FC236}">
                <a16:creationId xmlns:a16="http://schemas.microsoft.com/office/drawing/2014/main" id="{EC8BCDD8-9445-40A8-A929-24D22D0E72AA}"/>
              </a:ext>
            </a:extLst>
          </p:cNvPr>
          <p:cNvSpPr>
            <a:spLocks noGrp="1" noChangeArrowheads="1"/>
          </p:cNvSpPr>
          <p:nvPr>
            <p:ph idx="1"/>
          </p:nvPr>
        </p:nvSpPr>
        <p:spPr/>
        <p:txBody>
          <a:bodyPr/>
          <a:lstStyle/>
          <a:p>
            <a:pPr eaLnBrk="1" hangingPunct="1"/>
            <a:r>
              <a:rPr lang="en-US" altLang="en-US" sz="2800" dirty="0"/>
              <a:t>Does the patient appear to be becoming </a:t>
            </a:r>
            <a:r>
              <a:rPr lang="en-US" altLang="en-US" sz="2800" dirty="0">
                <a:solidFill>
                  <a:srgbClr val="FF0000"/>
                </a:solidFill>
              </a:rPr>
              <a:t>unstable </a:t>
            </a:r>
          </a:p>
          <a:p>
            <a:pPr eaLnBrk="1" hangingPunct="1"/>
            <a:r>
              <a:rPr lang="en-US" altLang="en-US" sz="2800" dirty="0"/>
              <a:t>What are your </a:t>
            </a:r>
            <a:r>
              <a:rPr lang="en-US" altLang="en-US" sz="2800" dirty="0">
                <a:solidFill>
                  <a:srgbClr val="FF0000"/>
                </a:solidFill>
              </a:rPr>
              <a:t>available resources </a:t>
            </a:r>
          </a:p>
          <a:p>
            <a:pPr eaLnBrk="1" hangingPunct="1"/>
            <a:r>
              <a:rPr lang="en-US" altLang="en-US" sz="2800" dirty="0"/>
              <a:t>Can the patient </a:t>
            </a:r>
            <a:r>
              <a:rPr lang="en-US" altLang="en-US" sz="2800" dirty="0">
                <a:solidFill>
                  <a:srgbClr val="FF0000"/>
                </a:solidFill>
              </a:rPr>
              <a:t>maintain</a:t>
            </a:r>
            <a:r>
              <a:rPr lang="en-US" altLang="en-US" sz="2800" dirty="0"/>
              <a:t> adequate oxygenation using your current therapy </a:t>
            </a:r>
          </a:p>
          <a:p>
            <a:pPr eaLnBrk="1" hangingPunct="1"/>
            <a:r>
              <a:rPr lang="en-US" altLang="en-US" sz="2800" dirty="0"/>
              <a:t>What is the status of the </a:t>
            </a:r>
            <a:r>
              <a:rPr lang="en-US" altLang="en-US" sz="2800" dirty="0">
                <a:solidFill>
                  <a:srgbClr val="FF0000"/>
                </a:solidFill>
              </a:rPr>
              <a:t>fetus</a:t>
            </a:r>
          </a:p>
          <a:p>
            <a:pPr eaLnBrk="1" hangingPunct="1"/>
            <a:r>
              <a:rPr lang="en-US" altLang="en-US" sz="2800" dirty="0"/>
              <a:t>Does the patient have a </a:t>
            </a:r>
            <a:r>
              <a:rPr lang="en-US" altLang="en-US" sz="2800" dirty="0">
                <a:solidFill>
                  <a:srgbClr val="FF0000"/>
                </a:solidFill>
              </a:rPr>
              <a:t>full stomach </a:t>
            </a:r>
          </a:p>
          <a:p>
            <a:pPr eaLnBrk="1" hangingPunct="1">
              <a:buFont typeface="Wingdings" panose="05000000000000000000" pitchFamily="2" charset="2"/>
              <a:buNone/>
            </a:pP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9208311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17EF6B-69B5-4187-900C-76C79B2CD0BB}"/>
              </a:ext>
            </a:extLst>
          </p:cNvPr>
          <p:cNvSpPr>
            <a:spLocks noGrp="1" noChangeArrowheads="1"/>
          </p:cNvSpPr>
          <p:nvPr>
            <p:ph type="title"/>
          </p:nvPr>
        </p:nvSpPr>
        <p:spPr>
          <a:xfrm>
            <a:off x="411480" y="609600"/>
            <a:ext cx="9799320" cy="1371600"/>
          </a:xfrm>
        </p:spPr>
        <p:txBody>
          <a:bodyPr/>
          <a:lstStyle/>
          <a:p>
            <a:pPr algn="ctr" eaLnBrk="1" hangingPunct="1"/>
            <a:r>
              <a:rPr lang="en-US" altLang="en-US" sz="4200" dirty="0"/>
              <a:t>Things</a:t>
            </a:r>
            <a:r>
              <a:rPr lang="en-US" altLang="en-US" sz="2800" dirty="0"/>
              <a:t> </a:t>
            </a:r>
            <a:r>
              <a:rPr lang="en-US" altLang="en-US" sz="4200" dirty="0"/>
              <a:t>to Consider</a:t>
            </a:r>
          </a:p>
        </p:txBody>
      </p:sp>
      <p:sp>
        <p:nvSpPr>
          <p:cNvPr id="55299" name="Rectangle 3">
            <a:extLst>
              <a:ext uri="{FF2B5EF4-FFF2-40B4-BE49-F238E27FC236}">
                <a16:creationId xmlns:a16="http://schemas.microsoft.com/office/drawing/2014/main" id="{30A775FE-3345-4883-956D-E4418CD3FBA9}"/>
              </a:ext>
            </a:extLst>
          </p:cNvPr>
          <p:cNvSpPr>
            <a:spLocks noGrp="1" noChangeArrowheads="1"/>
          </p:cNvSpPr>
          <p:nvPr>
            <p:ph idx="1"/>
          </p:nvPr>
        </p:nvSpPr>
        <p:spPr>
          <a:xfrm>
            <a:off x="1981200" y="1828801"/>
            <a:ext cx="7467600" cy="4525963"/>
          </a:xfrm>
        </p:spPr>
        <p:txBody>
          <a:bodyPr/>
          <a:lstStyle/>
          <a:p>
            <a:pPr eaLnBrk="1" hangingPunct="1"/>
            <a:endParaRPr lang="en-US" altLang="en-US" dirty="0"/>
          </a:p>
          <a:p>
            <a:pPr eaLnBrk="1" hangingPunct="1"/>
            <a:r>
              <a:rPr lang="en-US" altLang="en-US" sz="2800" dirty="0"/>
              <a:t>Maternal stabilization or need for transport</a:t>
            </a:r>
          </a:p>
          <a:p>
            <a:pPr lvl="1" eaLnBrk="1" hangingPunct="1"/>
            <a:r>
              <a:rPr lang="en-US" altLang="en-US" sz="2800" dirty="0"/>
              <a:t>Consider early intubation and airway protection	</a:t>
            </a:r>
          </a:p>
          <a:p>
            <a:pPr eaLnBrk="1" hangingPunct="1"/>
            <a:r>
              <a:rPr lang="en-US" altLang="en-US" sz="2800" dirty="0"/>
              <a:t>Fetal intervention—yes or no</a:t>
            </a:r>
          </a:p>
        </p:txBody>
      </p:sp>
    </p:spTree>
    <p:extLst>
      <p:ext uri="{BB962C8B-B14F-4D97-AF65-F5344CB8AC3E}">
        <p14:creationId xmlns:p14="http://schemas.microsoft.com/office/powerpoint/2010/main" val="27127917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D66C-B737-421F-93F6-14DBBFE86E1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5CF446-07BB-4F26-A59B-DAC688874424}"/>
              </a:ext>
            </a:extLst>
          </p:cNvPr>
          <p:cNvSpPr>
            <a:spLocks noGrp="1"/>
          </p:cNvSpPr>
          <p:nvPr>
            <p:ph idx="1"/>
          </p:nvPr>
        </p:nvSpPr>
        <p:spPr/>
        <p:txBody>
          <a:bodyPr/>
          <a:lstStyle/>
          <a:p>
            <a:r>
              <a:rPr lang="en-US" sz="2800" dirty="0"/>
              <a:t>Remember structural issues unique to pregnancy</a:t>
            </a:r>
          </a:p>
          <a:p>
            <a:pPr lvl="1"/>
            <a:r>
              <a:rPr lang="en-US" sz="2400" dirty="0"/>
              <a:t>Heavier chest wall due to breast enlargement</a:t>
            </a:r>
          </a:p>
          <a:p>
            <a:pPr lvl="2"/>
            <a:r>
              <a:rPr lang="en-US" sz="2400" dirty="0"/>
              <a:t>Patient positioning-prone positioning is not contraindicated and may be helpful</a:t>
            </a:r>
          </a:p>
          <a:p>
            <a:pPr marL="457200" lvl="1" indent="0">
              <a:buNone/>
            </a:pPr>
            <a:endParaRPr lang="en-US" sz="2400" dirty="0"/>
          </a:p>
        </p:txBody>
      </p:sp>
    </p:spTree>
    <p:extLst>
      <p:ext uri="{BB962C8B-B14F-4D97-AF65-F5344CB8AC3E}">
        <p14:creationId xmlns:p14="http://schemas.microsoft.com/office/powerpoint/2010/main" val="394866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00C2D4F-D410-4AF5-B45A-350450092D48}"/>
              </a:ext>
            </a:extLst>
          </p:cNvPr>
          <p:cNvSpPr>
            <a:spLocks noGrp="1" noChangeArrowheads="1"/>
          </p:cNvSpPr>
          <p:nvPr>
            <p:ph type="title"/>
          </p:nvPr>
        </p:nvSpPr>
        <p:spPr/>
        <p:txBody>
          <a:bodyPr>
            <a:normAutofit fontScale="90000"/>
          </a:bodyPr>
          <a:lstStyle/>
          <a:p>
            <a:pPr algn="ctr">
              <a:defRPr/>
            </a:pPr>
            <a:r>
              <a:rPr lang="en-US" dirty="0"/>
              <a:t>Strategies for Mechanical Ventilation in Pregnancy</a:t>
            </a:r>
          </a:p>
        </p:txBody>
      </p:sp>
      <p:sp>
        <p:nvSpPr>
          <p:cNvPr id="2" name="Content Placeholder 1">
            <a:extLst>
              <a:ext uri="{FF2B5EF4-FFF2-40B4-BE49-F238E27FC236}">
                <a16:creationId xmlns:a16="http://schemas.microsoft.com/office/drawing/2014/main" id="{B221E4BF-4639-4184-B39D-364067C07AB0}"/>
              </a:ext>
            </a:extLst>
          </p:cNvPr>
          <p:cNvSpPr>
            <a:spLocks noGrp="1"/>
          </p:cNvSpPr>
          <p:nvPr>
            <p:ph idx="1"/>
          </p:nvPr>
        </p:nvSpPr>
        <p:spPr/>
        <p:txBody>
          <a:bodyPr/>
          <a:lstStyle/>
          <a:p>
            <a:endParaRPr lang="en-US" dirty="0"/>
          </a:p>
        </p:txBody>
      </p:sp>
      <p:graphicFrame>
        <p:nvGraphicFramePr>
          <p:cNvPr id="6" name="Table 6">
            <a:extLst>
              <a:ext uri="{FF2B5EF4-FFF2-40B4-BE49-F238E27FC236}">
                <a16:creationId xmlns:a16="http://schemas.microsoft.com/office/drawing/2014/main" id="{1C954EE1-E967-4B59-B580-5FCB2CE85217}"/>
              </a:ext>
            </a:extLst>
          </p:cNvPr>
          <p:cNvGraphicFramePr>
            <a:graphicFrameLocks noGrp="1"/>
          </p:cNvGraphicFramePr>
          <p:nvPr>
            <p:extLst>
              <p:ext uri="{D42A27DB-BD31-4B8C-83A1-F6EECF244321}">
                <p14:modId xmlns:p14="http://schemas.microsoft.com/office/powerpoint/2010/main" val="1830350763"/>
              </p:ext>
            </p:extLst>
          </p:nvPr>
        </p:nvGraphicFramePr>
        <p:xfrm>
          <a:off x="2727960" y="2131902"/>
          <a:ext cx="6096000" cy="419284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19355610"/>
                    </a:ext>
                  </a:extLst>
                </a:gridCol>
                <a:gridCol w="3048000">
                  <a:extLst>
                    <a:ext uri="{9D8B030D-6E8A-4147-A177-3AD203B41FA5}">
                      <a16:colId xmlns:a16="http://schemas.microsoft.com/office/drawing/2014/main" val="3114555513"/>
                    </a:ext>
                  </a:extLst>
                </a:gridCol>
              </a:tblGrid>
              <a:tr h="688109">
                <a:tc>
                  <a:txBody>
                    <a:bodyPr/>
                    <a:lstStyle/>
                    <a:p>
                      <a:r>
                        <a:rPr lang="en-US" dirty="0"/>
                        <a:t>Parameter</a:t>
                      </a:r>
                    </a:p>
                  </a:txBody>
                  <a:tcPr/>
                </a:tc>
                <a:tc>
                  <a:txBody>
                    <a:bodyPr/>
                    <a:lstStyle/>
                    <a:p>
                      <a:endParaRPr lang="en-US" dirty="0"/>
                    </a:p>
                  </a:txBody>
                  <a:tcPr/>
                </a:tc>
                <a:extLst>
                  <a:ext uri="{0D108BD9-81ED-4DB2-BD59-A6C34878D82A}">
                    <a16:rowId xmlns:a16="http://schemas.microsoft.com/office/drawing/2014/main" val="3202107276"/>
                  </a:ext>
                </a:extLst>
              </a:tr>
              <a:tr h="1035857">
                <a:tc>
                  <a:txBody>
                    <a:bodyPr/>
                    <a:lstStyle/>
                    <a:p>
                      <a:r>
                        <a:rPr lang="en-US" dirty="0"/>
                        <a:t>Tidal Volume</a:t>
                      </a:r>
                    </a:p>
                  </a:txBody>
                  <a:tcPr/>
                </a:tc>
                <a:tc>
                  <a:txBody>
                    <a:bodyPr/>
                    <a:lstStyle/>
                    <a:p>
                      <a:r>
                        <a:rPr lang="en-US" dirty="0"/>
                        <a:t>5-8 ml/kg PBW</a:t>
                      </a:r>
                    </a:p>
                  </a:txBody>
                  <a:tcPr/>
                </a:tc>
                <a:extLst>
                  <a:ext uri="{0D108BD9-81ED-4DB2-BD59-A6C34878D82A}">
                    <a16:rowId xmlns:a16="http://schemas.microsoft.com/office/drawing/2014/main" val="1681438201"/>
                  </a:ext>
                </a:extLst>
              </a:tr>
              <a:tr h="0">
                <a:tc>
                  <a:txBody>
                    <a:bodyPr/>
                    <a:lstStyle/>
                    <a:p>
                      <a:r>
                        <a:rPr lang="en-US" dirty="0"/>
                        <a:t>Inspiratory Rate</a:t>
                      </a:r>
                    </a:p>
                  </a:txBody>
                  <a:tcPr/>
                </a:tc>
                <a:tc>
                  <a:txBody>
                    <a:bodyPr/>
                    <a:lstStyle/>
                    <a:p>
                      <a:r>
                        <a:rPr lang="en-US" dirty="0"/>
                        <a:t>60 L/min</a:t>
                      </a:r>
                    </a:p>
                  </a:txBody>
                  <a:tcPr/>
                </a:tc>
                <a:extLst>
                  <a:ext uri="{0D108BD9-81ED-4DB2-BD59-A6C34878D82A}">
                    <a16:rowId xmlns:a16="http://schemas.microsoft.com/office/drawing/2014/main" val="671376873"/>
                  </a:ext>
                </a:extLst>
              </a:tr>
              <a:tr h="337127">
                <a:tc>
                  <a:txBody>
                    <a:bodyPr/>
                    <a:lstStyle/>
                    <a:p>
                      <a:r>
                        <a:rPr lang="en-US" dirty="0"/>
                        <a:t>Respiratory Rate</a:t>
                      </a:r>
                    </a:p>
                  </a:txBody>
                  <a:tcPr/>
                </a:tc>
                <a:tc>
                  <a:txBody>
                    <a:bodyPr/>
                    <a:lstStyle/>
                    <a:p>
                      <a:r>
                        <a:rPr lang="en-US" dirty="0"/>
                        <a:t>15-18 breaths/min</a:t>
                      </a:r>
                    </a:p>
                  </a:txBody>
                  <a:tcPr/>
                </a:tc>
                <a:extLst>
                  <a:ext uri="{0D108BD9-81ED-4DB2-BD59-A6C34878D82A}">
                    <a16:rowId xmlns:a16="http://schemas.microsoft.com/office/drawing/2014/main" val="662073619"/>
                  </a:ext>
                </a:extLst>
              </a:tr>
              <a:tr h="337127">
                <a:tc>
                  <a:txBody>
                    <a:bodyPr/>
                    <a:lstStyle/>
                    <a:p>
                      <a:r>
                        <a:rPr lang="en-US" dirty="0"/>
                        <a:t>Oxygen Saturation Goal</a:t>
                      </a:r>
                    </a:p>
                  </a:txBody>
                  <a:tcPr/>
                </a:tc>
                <a:tc>
                  <a:txBody>
                    <a:bodyPr/>
                    <a:lstStyle/>
                    <a:p>
                      <a:r>
                        <a:rPr lang="en-US" dirty="0"/>
                        <a:t>&gt; or=95%</a:t>
                      </a:r>
                    </a:p>
                  </a:txBody>
                  <a:tcPr/>
                </a:tc>
                <a:extLst>
                  <a:ext uri="{0D108BD9-81ED-4DB2-BD59-A6C34878D82A}">
                    <a16:rowId xmlns:a16="http://schemas.microsoft.com/office/drawing/2014/main" val="1887452702"/>
                  </a:ext>
                </a:extLst>
              </a:tr>
              <a:tr h="337127">
                <a:tc>
                  <a:txBody>
                    <a:bodyPr/>
                    <a:lstStyle/>
                    <a:p>
                      <a:r>
                        <a:rPr lang="en-US" dirty="0"/>
                        <a:t>Carbon dioxide Goal</a:t>
                      </a:r>
                    </a:p>
                  </a:txBody>
                  <a:tcPr/>
                </a:tc>
                <a:tc>
                  <a:txBody>
                    <a:bodyPr/>
                    <a:lstStyle/>
                    <a:p>
                      <a:r>
                        <a:rPr lang="en-US" dirty="0"/>
                        <a:t>Avoid hypercapnia, mild hypercapnia &lt;50 may be ok</a:t>
                      </a:r>
                    </a:p>
                  </a:txBody>
                  <a:tcPr/>
                </a:tc>
                <a:extLst>
                  <a:ext uri="{0D108BD9-81ED-4DB2-BD59-A6C34878D82A}">
                    <a16:rowId xmlns:a16="http://schemas.microsoft.com/office/drawing/2014/main" val="3415611754"/>
                  </a:ext>
                </a:extLst>
              </a:tr>
              <a:tr h="337127">
                <a:tc>
                  <a:txBody>
                    <a:bodyPr/>
                    <a:lstStyle/>
                    <a:p>
                      <a:r>
                        <a:rPr lang="en-US" dirty="0"/>
                        <a:t>PEEP</a:t>
                      </a:r>
                    </a:p>
                  </a:txBody>
                  <a:tcPr/>
                </a:tc>
                <a:tc>
                  <a:txBody>
                    <a:bodyPr/>
                    <a:lstStyle/>
                    <a:p>
                      <a:r>
                        <a:rPr lang="en-US" dirty="0"/>
                        <a:t>5 mm Hg</a:t>
                      </a:r>
                    </a:p>
                  </a:txBody>
                  <a:tcPr/>
                </a:tc>
                <a:extLst>
                  <a:ext uri="{0D108BD9-81ED-4DB2-BD59-A6C34878D82A}">
                    <a16:rowId xmlns:a16="http://schemas.microsoft.com/office/drawing/2014/main" val="1064484978"/>
                  </a:ext>
                </a:extLst>
              </a:tr>
              <a:tr h="337127">
                <a:tc>
                  <a:txBody>
                    <a:bodyPr/>
                    <a:lstStyle/>
                    <a:p>
                      <a:r>
                        <a:rPr lang="en-US" dirty="0"/>
                        <a:t>Peak pressure limit</a:t>
                      </a:r>
                    </a:p>
                  </a:txBody>
                  <a:tcPr/>
                </a:tc>
                <a:tc>
                  <a:txBody>
                    <a:bodyPr/>
                    <a:lstStyle/>
                    <a:p>
                      <a:r>
                        <a:rPr lang="en-US" dirty="0"/>
                        <a:t>30-35 cmH20</a:t>
                      </a:r>
                    </a:p>
                  </a:txBody>
                  <a:tcPr/>
                </a:tc>
                <a:extLst>
                  <a:ext uri="{0D108BD9-81ED-4DB2-BD59-A6C34878D82A}">
                    <a16:rowId xmlns:a16="http://schemas.microsoft.com/office/drawing/2014/main" val="1090768380"/>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626E-E12A-4F6F-8EF0-BC3A3C4C6691}"/>
              </a:ext>
            </a:extLst>
          </p:cNvPr>
          <p:cNvSpPr>
            <a:spLocks noGrp="1"/>
          </p:cNvSpPr>
          <p:nvPr>
            <p:ph type="title"/>
          </p:nvPr>
        </p:nvSpPr>
        <p:spPr/>
        <p:txBody>
          <a:bodyPr/>
          <a:lstStyle/>
          <a:p>
            <a:r>
              <a:rPr lang="en-US" dirty="0"/>
              <a:t>Principles of ECMO</a:t>
            </a:r>
          </a:p>
        </p:txBody>
      </p:sp>
      <p:sp>
        <p:nvSpPr>
          <p:cNvPr id="3" name="Content Placeholder 2">
            <a:extLst>
              <a:ext uri="{FF2B5EF4-FFF2-40B4-BE49-F238E27FC236}">
                <a16:creationId xmlns:a16="http://schemas.microsoft.com/office/drawing/2014/main" id="{16770253-B3A9-44B5-B594-AC0702B719E2}"/>
              </a:ext>
            </a:extLst>
          </p:cNvPr>
          <p:cNvSpPr>
            <a:spLocks noGrp="1"/>
          </p:cNvSpPr>
          <p:nvPr>
            <p:ph idx="1"/>
          </p:nvPr>
        </p:nvSpPr>
        <p:spPr/>
        <p:txBody>
          <a:bodyPr/>
          <a:lstStyle/>
          <a:p>
            <a:r>
              <a:rPr lang="en-US" sz="3200" dirty="0"/>
              <a:t>Basic principle</a:t>
            </a:r>
          </a:p>
          <a:p>
            <a:pPr lvl="1"/>
            <a:r>
              <a:rPr lang="en-US" sz="2400" dirty="0"/>
              <a:t>De-saturated blood is drained via venous CO2 is removed, O2 added through an “extracorporeal” device (an oxygenator), and the blood is then returned to systemic circulation via another vein (VV) or artery (AV)</a:t>
            </a:r>
          </a:p>
          <a:p>
            <a:pPr marL="449263" lvl="1" indent="0">
              <a:buNone/>
            </a:pPr>
            <a:endParaRPr lang="en-US" dirty="0"/>
          </a:p>
        </p:txBody>
      </p:sp>
    </p:spTree>
    <p:extLst>
      <p:ext uri="{BB962C8B-B14F-4D97-AF65-F5344CB8AC3E}">
        <p14:creationId xmlns:p14="http://schemas.microsoft.com/office/powerpoint/2010/main" val="2798396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3486-9C49-4E41-B44C-0CC34EB2E63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C3CBE7A-8438-4CD2-89BD-758E331CDA0D}"/>
              </a:ext>
            </a:extLst>
          </p:cNvPr>
          <p:cNvSpPr>
            <a:spLocks noGrp="1"/>
          </p:cNvSpPr>
          <p:nvPr>
            <p:ph idx="1"/>
          </p:nvPr>
        </p:nvSpPr>
        <p:spPr/>
        <p:txBody>
          <a:bodyPr/>
          <a:lstStyle/>
          <a:p>
            <a:endParaRPr lang="en-US" dirty="0"/>
          </a:p>
        </p:txBody>
      </p:sp>
      <p:pic>
        <p:nvPicPr>
          <p:cNvPr id="4" name="Picture 2">
            <a:extLst>
              <a:ext uri="{FF2B5EF4-FFF2-40B4-BE49-F238E27FC236}">
                <a16:creationId xmlns:a16="http://schemas.microsoft.com/office/drawing/2014/main" id="{5BF7CDE2-D54A-41B4-A8CE-CE674BAA4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163" y="2323235"/>
            <a:ext cx="8205797" cy="336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302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ECMO Outcomes</a:t>
            </a:r>
          </a:p>
        </p:txBody>
      </p:sp>
      <p:sp>
        <p:nvSpPr>
          <p:cNvPr id="3" name="Content Placeholder 2"/>
          <p:cNvSpPr>
            <a:spLocks noGrp="1"/>
          </p:cNvSpPr>
          <p:nvPr>
            <p:ph idx="1"/>
          </p:nvPr>
        </p:nvSpPr>
        <p:spPr>
          <a:xfrm>
            <a:off x="396240" y="1881275"/>
            <a:ext cx="11244897" cy="4626205"/>
          </a:xfrm>
        </p:spPr>
        <p:txBody>
          <a:bodyPr>
            <a:normAutofit/>
          </a:bodyPr>
          <a:lstStyle/>
          <a:p>
            <a:pPr lvl="1"/>
            <a:r>
              <a:rPr lang="en-US" sz="2200" dirty="0"/>
              <a:t>18 patients </a:t>
            </a:r>
          </a:p>
          <a:p>
            <a:pPr lvl="2"/>
            <a:r>
              <a:rPr lang="en-US" sz="2200" dirty="0"/>
              <a:t>4 were pregnant </a:t>
            </a:r>
          </a:p>
          <a:p>
            <a:pPr lvl="1"/>
            <a:r>
              <a:rPr lang="en-US" sz="2200" dirty="0"/>
              <a:t>Median maternal age-32.6 years</a:t>
            </a:r>
          </a:p>
          <a:p>
            <a:pPr lvl="1"/>
            <a:r>
              <a:rPr lang="en-US" sz="2200" dirty="0"/>
              <a:t>Median gestational age-32 weeks</a:t>
            </a:r>
          </a:p>
          <a:p>
            <a:pPr lvl="1"/>
            <a:r>
              <a:rPr lang="en-US" sz="2200" dirty="0"/>
              <a:t>Maternal survival</a:t>
            </a:r>
          </a:p>
          <a:p>
            <a:pPr lvl="2"/>
            <a:r>
              <a:rPr lang="en-US" sz="2200" dirty="0"/>
              <a:t>16 out of 18-(88.9%)</a:t>
            </a:r>
          </a:p>
          <a:p>
            <a:pPr lvl="1"/>
            <a:r>
              <a:rPr lang="en-US" sz="2200" dirty="0"/>
              <a:t>Fetal survival-(77%); 100% if viable</a:t>
            </a:r>
          </a:p>
          <a:p>
            <a:pPr lvl="1"/>
            <a:r>
              <a:rPr lang="en-US" sz="2200" dirty="0"/>
              <a:t>4 patients delivered on ECMO</a:t>
            </a:r>
          </a:p>
          <a:p>
            <a:pPr lvl="8"/>
            <a:r>
              <a:rPr lang="en-US" dirty="0"/>
              <a:t>Agerstrand et al, (Ann Thorac Surg 2016;102:774–9)</a:t>
            </a:r>
          </a:p>
          <a:p>
            <a:pPr lvl="2"/>
            <a:endParaRPr lang="en-US" dirty="0"/>
          </a:p>
          <a:p>
            <a:pPr marL="36512" indent="0">
              <a:buNone/>
            </a:pPr>
            <a:endParaRPr lang="en-US" dirty="0"/>
          </a:p>
        </p:txBody>
      </p:sp>
    </p:spTree>
    <p:extLst>
      <p:ext uri="{BB962C8B-B14F-4D97-AF65-F5344CB8AC3E}">
        <p14:creationId xmlns:p14="http://schemas.microsoft.com/office/powerpoint/2010/main" val="2410711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6971-0BC0-462D-AC99-C82D203D724E}"/>
              </a:ext>
            </a:extLst>
          </p:cNvPr>
          <p:cNvSpPr>
            <a:spLocks noGrp="1"/>
          </p:cNvSpPr>
          <p:nvPr>
            <p:ph type="title"/>
          </p:nvPr>
        </p:nvSpPr>
        <p:spPr/>
        <p:txBody>
          <a:bodyPr/>
          <a:lstStyle/>
          <a:p>
            <a:r>
              <a:rPr lang="en-US" dirty="0"/>
              <a:t>Viral pneumonia in pregnancy</a:t>
            </a:r>
          </a:p>
        </p:txBody>
      </p:sp>
      <p:sp>
        <p:nvSpPr>
          <p:cNvPr id="3" name="Content Placeholder 2">
            <a:extLst>
              <a:ext uri="{FF2B5EF4-FFF2-40B4-BE49-F238E27FC236}">
                <a16:creationId xmlns:a16="http://schemas.microsoft.com/office/drawing/2014/main" id="{E94D9563-BDDB-40E5-82D0-BB676DF8CA83}"/>
              </a:ext>
            </a:extLst>
          </p:cNvPr>
          <p:cNvSpPr>
            <a:spLocks noGrp="1"/>
          </p:cNvSpPr>
          <p:nvPr>
            <p:ph idx="1"/>
          </p:nvPr>
        </p:nvSpPr>
        <p:spPr>
          <a:xfrm>
            <a:off x="350520" y="1371601"/>
            <a:ext cx="11290617" cy="4721224"/>
          </a:xfrm>
        </p:spPr>
        <p:txBody>
          <a:bodyPr>
            <a:normAutofit fontScale="77500" lnSpcReduction="20000"/>
          </a:bodyPr>
          <a:lstStyle/>
          <a:p>
            <a:r>
              <a:rPr lang="en-US" sz="3300" b="1" dirty="0"/>
              <a:t>Increased mortality rates when compared to the general population</a:t>
            </a:r>
          </a:p>
          <a:p>
            <a:pPr lvl="1"/>
            <a:r>
              <a:rPr lang="en-US" sz="2400" dirty="0"/>
              <a:t>2009-H1N1</a:t>
            </a:r>
          </a:p>
          <a:p>
            <a:pPr lvl="2"/>
            <a:r>
              <a:rPr lang="en-US" sz="2400" dirty="0"/>
              <a:t>32% admission rate; 4x more likely to be admitted</a:t>
            </a:r>
          </a:p>
          <a:p>
            <a:pPr lvl="2"/>
            <a:r>
              <a:rPr lang="en-US" sz="2400" dirty="0"/>
              <a:t>6 maternal deaths</a:t>
            </a:r>
          </a:p>
          <a:p>
            <a:pPr lvl="1"/>
            <a:r>
              <a:rPr lang="en-US" sz="2400" dirty="0"/>
              <a:t>SARS</a:t>
            </a:r>
          </a:p>
          <a:p>
            <a:pPr lvl="2"/>
            <a:r>
              <a:rPr lang="en-US" sz="2800" dirty="0"/>
              <a:t>Maternal death-18%</a:t>
            </a:r>
          </a:p>
          <a:p>
            <a:pPr lvl="1"/>
            <a:r>
              <a:rPr lang="en-US" sz="2800" dirty="0"/>
              <a:t>MERS</a:t>
            </a:r>
          </a:p>
          <a:p>
            <a:pPr lvl="2"/>
            <a:r>
              <a:rPr lang="en-US" sz="2800" dirty="0"/>
              <a:t>Maternal Death-25%</a:t>
            </a:r>
          </a:p>
          <a:p>
            <a:pPr lvl="1"/>
            <a:r>
              <a:rPr lang="en-US" sz="2800" dirty="0"/>
              <a:t>COVID-19</a:t>
            </a:r>
          </a:p>
          <a:p>
            <a:pPr lvl="2"/>
            <a:r>
              <a:rPr lang="en-US" sz="2800" dirty="0"/>
              <a:t>Maternal death-1.2%</a:t>
            </a:r>
          </a:p>
          <a:p>
            <a:pPr lvl="2"/>
            <a:endParaRPr lang="en-US" sz="2800" dirty="0"/>
          </a:p>
          <a:p>
            <a:pPr marL="1371600" lvl="3" indent="0">
              <a:buNone/>
            </a:pPr>
            <a:endParaRPr lang="en-US" sz="2800" dirty="0"/>
          </a:p>
          <a:p>
            <a:pPr lvl="2"/>
            <a:endParaRPr lang="en-US" sz="2800" dirty="0"/>
          </a:p>
          <a:p>
            <a:pPr lvl="2"/>
            <a:endParaRPr lang="en-US" dirty="0"/>
          </a:p>
          <a:p>
            <a:pPr lvl="2"/>
            <a:endParaRPr lang="en-US" dirty="0"/>
          </a:p>
        </p:txBody>
      </p:sp>
    </p:spTree>
    <p:extLst>
      <p:ext uri="{BB962C8B-B14F-4D97-AF65-F5344CB8AC3E}">
        <p14:creationId xmlns:p14="http://schemas.microsoft.com/office/powerpoint/2010/main" val="910429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8ED2-D5C6-42CD-8F35-52BFED2ED66D}"/>
              </a:ext>
            </a:extLst>
          </p:cNvPr>
          <p:cNvSpPr>
            <a:spLocks noGrp="1"/>
          </p:cNvSpPr>
          <p:nvPr>
            <p:ph type="title"/>
          </p:nvPr>
        </p:nvSpPr>
        <p:spPr/>
        <p:txBody>
          <a:bodyPr/>
          <a:lstStyle/>
          <a:p>
            <a:r>
              <a:rPr lang="en-US" dirty="0"/>
              <a:t>When should I delivery the fetus?</a:t>
            </a:r>
          </a:p>
        </p:txBody>
      </p:sp>
      <p:sp>
        <p:nvSpPr>
          <p:cNvPr id="3" name="Content Placeholder 2">
            <a:extLst>
              <a:ext uri="{FF2B5EF4-FFF2-40B4-BE49-F238E27FC236}">
                <a16:creationId xmlns:a16="http://schemas.microsoft.com/office/drawing/2014/main" id="{3AFA7FDD-BC94-46F5-800E-9B796E097791}"/>
              </a:ext>
            </a:extLst>
          </p:cNvPr>
          <p:cNvSpPr>
            <a:spLocks noGrp="1"/>
          </p:cNvSpPr>
          <p:nvPr>
            <p:ph idx="1"/>
          </p:nvPr>
        </p:nvSpPr>
        <p:spPr/>
        <p:txBody>
          <a:bodyPr>
            <a:normAutofit lnSpcReduction="10000"/>
          </a:bodyPr>
          <a:lstStyle/>
          <a:p>
            <a:r>
              <a:rPr lang="en-US" sz="2400" dirty="0"/>
              <a:t>Consider delivery after 34 weeks gestation if prolonged illness is expected</a:t>
            </a:r>
          </a:p>
          <a:p>
            <a:pPr lvl="1"/>
            <a:r>
              <a:rPr lang="en-US" sz="1800" dirty="0"/>
              <a:t>Some case reports suggest 28 weeks with COVID</a:t>
            </a:r>
          </a:p>
          <a:p>
            <a:pPr lvl="1"/>
            <a:r>
              <a:rPr lang="en-US" sz="1800" dirty="0"/>
              <a:t>Individualized care</a:t>
            </a:r>
          </a:p>
          <a:p>
            <a:r>
              <a:rPr lang="en-US" sz="2400" dirty="0"/>
              <a:t>No data to suggest delivery improves maternal outcomes</a:t>
            </a:r>
          </a:p>
          <a:p>
            <a:pPr lvl="1"/>
            <a:r>
              <a:rPr lang="en-US" sz="2400" dirty="0"/>
              <a:t>10 patients</a:t>
            </a:r>
          </a:p>
          <a:p>
            <a:pPr lvl="1"/>
            <a:r>
              <a:rPr lang="en-US" sz="2400" dirty="0"/>
              <a:t>Delivery reduced oxygen requirements by 28%</a:t>
            </a:r>
          </a:p>
          <a:p>
            <a:pPr lvl="1"/>
            <a:r>
              <a:rPr lang="en-US" sz="2400" dirty="0"/>
              <a:t>No change in lung compliance</a:t>
            </a:r>
          </a:p>
          <a:p>
            <a:pPr marL="449263" lvl="1" indent="0">
              <a:buNone/>
            </a:pPr>
            <a:r>
              <a:rPr lang="en-US" sz="1600" dirty="0"/>
              <a:t>		Tomlinson MW, et al. Obstet Gynecol. 1998;91:108-11.</a:t>
            </a:r>
          </a:p>
        </p:txBody>
      </p:sp>
    </p:spTree>
    <p:extLst>
      <p:ext uri="{BB962C8B-B14F-4D97-AF65-F5344CB8AC3E}">
        <p14:creationId xmlns:p14="http://schemas.microsoft.com/office/powerpoint/2010/main" val="415591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6794-6C0D-4BEA-B436-8C525DAD8C4A}"/>
              </a:ext>
            </a:extLst>
          </p:cNvPr>
          <p:cNvSpPr>
            <a:spLocks noGrp="1"/>
          </p:cNvSpPr>
          <p:nvPr>
            <p:ph type="title"/>
          </p:nvPr>
        </p:nvSpPr>
        <p:spPr/>
        <p:txBody>
          <a:bodyPr/>
          <a:lstStyle/>
          <a:p>
            <a:pPr algn="ctr"/>
            <a:r>
              <a:rPr lang="en-US" dirty="0"/>
              <a:t>Subtypes of Coronavirus</a:t>
            </a:r>
          </a:p>
        </p:txBody>
      </p:sp>
      <p:sp>
        <p:nvSpPr>
          <p:cNvPr id="3" name="Content Placeholder 2">
            <a:extLst>
              <a:ext uri="{FF2B5EF4-FFF2-40B4-BE49-F238E27FC236}">
                <a16:creationId xmlns:a16="http://schemas.microsoft.com/office/drawing/2014/main" id="{97FA8CD9-4AB3-455D-9E2D-BF88F9B0C854}"/>
              </a:ext>
            </a:extLst>
          </p:cNvPr>
          <p:cNvSpPr>
            <a:spLocks noGrp="1"/>
          </p:cNvSpPr>
          <p:nvPr>
            <p:ph idx="1"/>
          </p:nvPr>
        </p:nvSpPr>
        <p:spPr/>
        <p:txBody>
          <a:bodyPr>
            <a:normAutofit fontScale="70000" lnSpcReduction="20000"/>
          </a:bodyPr>
          <a:lstStyle/>
          <a:p>
            <a:r>
              <a:rPr lang="en-US" sz="3400" dirty="0"/>
              <a:t>Alpha, Beta, Delta, Gamma</a:t>
            </a:r>
          </a:p>
          <a:p>
            <a:r>
              <a:rPr lang="en-US" sz="3100" dirty="0"/>
              <a:t>Most cause mild respiratory symptoms; the common cold</a:t>
            </a:r>
          </a:p>
          <a:p>
            <a:r>
              <a:rPr lang="en-US" sz="3400" dirty="0"/>
              <a:t>The most virulent are beta viruses</a:t>
            </a:r>
          </a:p>
          <a:p>
            <a:pPr lvl="1"/>
            <a:r>
              <a:rPr lang="en-US" sz="3000" b="1" dirty="0">
                <a:solidFill>
                  <a:srgbClr val="FF0000">
                    <a:alpha val="60000"/>
                  </a:srgbClr>
                </a:solidFill>
                <a:effectLst/>
              </a:rPr>
              <a:t>MERS-CoV</a:t>
            </a:r>
            <a:r>
              <a:rPr lang="en-US" sz="3000" b="1" dirty="0">
                <a:effectLst/>
              </a:rPr>
              <a:t>,</a:t>
            </a:r>
            <a:r>
              <a:rPr lang="en-US" sz="3000" dirty="0">
                <a:effectLst/>
              </a:rPr>
              <a:t> a beta virus that causes Middle East respiratory syndrome (MERS)-</a:t>
            </a:r>
            <a:r>
              <a:rPr lang="en-US" sz="3000" b="1" dirty="0">
                <a:effectLst/>
              </a:rPr>
              <a:t>2002</a:t>
            </a:r>
          </a:p>
          <a:p>
            <a:pPr lvl="1"/>
            <a:r>
              <a:rPr lang="en-US" sz="3000" b="1" dirty="0">
                <a:solidFill>
                  <a:srgbClr val="FFFF00">
                    <a:alpha val="60000"/>
                  </a:srgbClr>
                </a:solidFill>
                <a:effectLst/>
              </a:rPr>
              <a:t>SARS-CoV</a:t>
            </a:r>
            <a:r>
              <a:rPr lang="en-US" sz="3000" dirty="0">
                <a:effectLst/>
              </a:rPr>
              <a:t>, a beta virus that causes severe acute respiratory syndrome (SARS)-</a:t>
            </a:r>
            <a:r>
              <a:rPr lang="en-US" sz="3000" b="1" dirty="0">
                <a:effectLst/>
              </a:rPr>
              <a:t>2012</a:t>
            </a:r>
          </a:p>
          <a:p>
            <a:pPr lvl="1"/>
            <a:r>
              <a:rPr lang="en-US" sz="3000" b="1" dirty="0">
                <a:solidFill>
                  <a:schemeClr val="accent1">
                    <a:lumMod val="40000"/>
                    <a:lumOff val="60000"/>
                    <a:alpha val="60000"/>
                  </a:schemeClr>
                </a:solidFill>
                <a:effectLst/>
              </a:rPr>
              <a:t>SARS-CoV-2</a:t>
            </a:r>
            <a:r>
              <a:rPr lang="en-US" sz="3000" dirty="0">
                <a:effectLst/>
              </a:rPr>
              <a:t>, which causes COVID-19-</a:t>
            </a:r>
            <a:r>
              <a:rPr lang="en-US" sz="3000" b="1" dirty="0">
                <a:effectLst/>
              </a:rPr>
              <a:t>2019</a:t>
            </a:r>
          </a:p>
          <a:p>
            <a:br>
              <a:rPr lang="en-US" sz="3600" dirty="0"/>
            </a:br>
            <a:endParaRPr lang="en-US" sz="2800" dirty="0"/>
          </a:p>
          <a:p>
            <a:pPr marL="457200" lvl="1" indent="0">
              <a:buNone/>
            </a:pPr>
            <a:endParaRPr lang="en-US" sz="2800" dirty="0"/>
          </a:p>
        </p:txBody>
      </p:sp>
    </p:spTree>
    <p:extLst>
      <p:ext uri="{BB962C8B-B14F-4D97-AF65-F5344CB8AC3E}">
        <p14:creationId xmlns:p14="http://schemas.microsoft.com/office/powerpoint/2010/main" val="34721974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8CDD-5631-4720-8EFA-AFC753E4CB88}"/>
              </a:ext>
            </a:extLst>
          </p:cNvPr>
          <p:cNvSpPr>
            <a:spLocks noGrp="1"/>
          </p:cNvSpPr>
          <p:nvPr>
            <p:ph type="title"/>
          </p:nvPr>
        </p:nvSpPr>
        <p:spPr/>
        <p:txBody>
          <a:bodyPr/>
          <a:lstStyle/>
          <a:p>
            <a:pPr algn="ctr"/>
            <a:r>
              <a:rPr lang="en-US" dirty="0"/>
              <a:t>Fetal outcomes</a:t>
            </a:r>
          </a:p>
        </p:txBody>
      </p:sp>
      <p:sp>
        <p:nvSpPr>
          <p:cNvPr id="3" name="Content Placeholder 2">
            <a:extLst>
              <a:ext uri="{FF2B5EF4-FFF2-40B4-BE49-F238E27FC236}">
                <a16:creationId xmlns:a16="http://schemas.microsoft.com/office/drawing/2014/main" id="{57C4BD05-4491-484F-B4A8-6C657F31E062}"/>
              </a:ext>
            </a:extLst>
          </p:cNvPr>
          <p:cNvSpPr>
            <a:spLocks noGrp="1"/>
          </p:cNvSpPr>
          <p:nvPr>
            <p:ph sz="half" idx="1"/>
          </p:nvPr>
        </p:nvSpPr>
        <p:spPr/>
        <p:txBody>
          <a:bodyPr>
            <a:normAutofit/>
          </a:bodyPr>
          <a:lstStyle/>
          <a:p>
            <a:r>
              <a:rPr lang="en-US" sz="2400" dirty="0"/>
              <a:t>Lancet 2020</a:t>
            </a:r>
          </a:p>
          <a:p>
            <a:pPr lvl="1"/>
            <a:r>
              <a:rPr lang="en-US" sz="2000" dirty="0"/>
              <a:t>9 patients delivered by C/S-Wuhan</a:t>
            </a:r>
          </a:p>
          <a:p>
            <a:pPr lvl="1"/>
            <a:r>
              <a:rPr lang="en-US" sz="2000" dirty="0"/>
              <a:t>No transplacental transmission</a:t>
            </a:r>
          </a:p>
          <a:p>
            <a:pPr lvl="1"/>
            <a:r>
              <a:rPr lang="en-US" sz="2000" dirty="0"/>
              <a:t>No maternal deaths </a:t>
            </a:r>
          </a:p>
          <a:p>
            <a:pPr lvl="1"/>
            <a:r>
              <a:rPr lang="en-US" sz="2000" dirty="0"/>
              <a:t>No increase in respiratory complications</a:t>
            </a:r>
          </a:p>
          <a:p>
            <a:endParaRPr lang="en-US" dirty="0"/>
          </a:p>
        </p:txBody>
      </p:sp>
      <p:sp>
        <p:nvSpPr>
          <p:cNvPr id="4" name="Content Placeholder 3">
            <a:extLst>
              <a:ext uri="{FF2B5EF4-FFF2-40B4-BE49-F238E27FC236}">
                <a16:creationId xmlns:a16="http://schemas.microsoft.com/office/drawing/2014/main" id="{556B3514-656D-4993-8D8D-BB1A8998DCE8}"/>
              </a:ext>
            </a:extLst>
          </p:cNvPr>
          <p:cNvSpPr>
            <a:spLocks noGrp="1"/>
          </p:cNvSpPr>
          <p:nvPr>
            <p:ph sz="half" idx="2"/>
          </p:nvPr>
        </p:nvSpPr>
        <p:spPr/>
        <p:txBody>
          <a:bodyPr/>
          <a:lstStyle/>
          <a:p>
            <a:r>
              <a:rPr lang="en-US" sz="2400" dirty="0"/>
              <a:t>Arch Pathol Lab Med 2020. </a:t>
            </a:r>
          </a:p>
          <a:p>
            <a:pPr lvl="1"/>
            <a:r>
              <a:rPr lang="en-US" sz="2000" dirty="0"/>
              <a:t>38 cases</a:t>
            </a:r>
          </a:p>
          <a:p>
            <a:pPr lvl="1"/>
            <a:r>
              <a:rPr lang="en-US" sz="2000" dirty="0"/>
              <a:t>No transplacental passage</a:t>
            </a:r>
          </a:p>
          <a:p>
            <a:pPr lvl="1"/>
            <a:r>
              <a:rPr lang="en-US" sz="2000" dirty="0"/>
              <a:t>No increase in maternal respiratory symptoms</a:t>
            </a:r>
          </a:p>
          <a:p>
            <a:endParaRPr lang="en-US" dirty="0"/>
          </a:p>
        </p:txBody>
      </p:sp>
    </p:spTree>
    <p:extLst>
      <p:ext uri="{BB962C8B-B14F-4D97-AF65-F5344CB8AC3E}">
        <p14:creationId xmlns:p14="http://schemas.microsoft.com/office/powerpoint/2010/main" val="2868412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89D7-133D-439F-8DB1-1E356E838ED6}"/>
              </a:ext>
            </a:extLst>
          </p:cNvPr>
          <p:cNvSpPr>
            <a:spLocks noGrp="1"/>
          </p:cNvSpPr>
          <p:nvPr>
            <p:ph type="title"/>
          </p:nvPr>
        </p:nvSpPr>
        <p:spPr/>
        <p:txBody>
          <a:bodyPr/>
          <a:lstStyle/>
          <a:p>
            <a:pPr algn="ctr"/>
            <a:r>
              <a:rPr lang="en-US" dirty="0"/>
              <a:t>	Fetal Outcomes</a:t>
            </a:r>
          </a:p>
        </p:txBody>
      </p:sp>
      <p:sp>
        <p:nvSpPr>
          <p:cNvPr id="3" name="Content Placeholder 2">
            <a:extLst>
              <a:ext uri="{FF2B5EF4-FFF2-40B4-BE49-F238E27FC236}">
                <a16:creationId xmlns:a16="http://schemas.microsoft.com/office/drawing/2014/main" id="{509E4358-51AB-48F5-90E8-DA9F79165CAA}"/>
              </a:ext>
            </a:extLst>
          </p:cNvPr>
          <p:cNvSpPr>
            <a:spLocks noGrp="1"/>
          </p:cNvSpPr>
          <p:nvPr>
            <p:ph sz="half" idx="1"/>
          </p:nvPr>
        </p:nvSpPr>
        <p:spPr/>
        <p:txBody>
          <a:bodyPr>
            <a:normAutofit fontScale="92500" lnSpcReduction="10000"/>
          </a:bodyPr>
          <a:lstStyle/>
          <a:p>
            <a:r>
              <a:rPr lang="en-US" sz="2800" dirty="0"/>
              <a:t>Preterm labor and delivery-21%</a:t>
            </a:r>
          </a:p>
          <a:p>
            <a:r>
              <a:rPr lang="en-US" sz="2800" dirty="0"/>
              <a:t>Cesarean section for severe COVID-28%</a:t>
            </a:r>
          </a:p>
          <a:p>
            <a:r>
              <a:rPr lang="en-US" sz="2800" dirty="0"/>
              <a:t>Stillbirth-1.9%</a:t>
            </a:r>
          </a:p>
          <a:p>
            <a:r>
              <a:rPr lang="en-US" sz="2800" dirty="0"/>
              <a:t>Neonatal Death-0.8%</a:t>
            </a:r>
          </a:p>
          <a:p>
            <a:r>
              <a:rPr lang="en-US" sz="2800" dirty="0"/>
              <a:t>Recovered COVID patients</a:t>
            </a:r>
          </a:p>
          <a:p>
            <a:pPr lvl="1"/>
            <a:r>
              <a:rPr lang="en-US" sz="2200" dirty="0"/>
              <a:t>Possible IUGR</a:t>
            </a:r>
          </a:p>
          <a:p>
            <a:endParaRPr lang="en-US" sz="2800" dirty="0"/>
          </a:p>
        </p:txBody>
      </p:sp>
      <p:sp>
        <p:nvSpPr>
          <p:cNvPr id="4" name="Content Placeholder 3">
            <a:extLst>
              <a:ext uri="{FF2B5EF4-FFF2-40B4-BE49-F238E27FC236}">
                <a16:creationId xmlns:a16="http://schemas.microsoft.com/office/drawing/2014/main" id="{A1645C3F-7AD7-4131-8D26-727C451A7048}"/>
              </a:ext>
            </a:extLst>
          </p:cNvPr>
          <p:cNvSpPr>
            <a:spLocks noGrp="1"/>
          </p:cNvSpPr>
          <p:nvPr>
            <p:ph sz="half" idx="2"/>
          </p:nvPr>
        </p:nvSpPr>
        <p:spPr/>
        <p:txBody>
          <a:bodyPr>
            <a:normAutofit fontScale="92500" lnSpcReduction="10000"/>
          </a:bodyPr>
          <a:lstStyle/>
          <a:p>
            <a:r>
              <a:rPr lang="en-US" sz="2600" dirty="0"/>
              <a:t>Management</a:t>
            </a:r>
          </a:p>
          <a:p>
            <a:pPr lvl="1"/>
            <a:r>
              <a:rPr lang="en-US" sz="2000" dirty="0"/>
              <a:t>Consider antenatal testing in recovered patients</a:t>
            </a:r>
          </a:p>
          <a:p>
            <a:r>
              <a:rPr lang="en-US" sz="2600" dirty="0"/>
              <a:t>No consistent documentation of transplacental or vertical transmission</a:t>
            </a:r>
          </a:p>
        </p:txBody>
      </p:sp>
    </p:spTree>
    <p:extLst>
      <p:ext uri="{BB962C8B-B14F-4D97-AF65-F5344CB8AC3E}">
        <p14:creationId xmlns:p14="http://schemas.microsoft.com/office/powerpoint/2010/main" val="1691614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96ABA6E-A09F-4AD9-9BC0-CACA8F6FC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964" y="807720"/>
            <a:ext cx="8616556" cy="46421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E94D19CC-49E7-4BE7-ABE8-EE38593AC564}"/>
              </a:ext>
            </a:extLst>
          </p:cNvPr>
          <p:cNvSpPr txBox="1"/>
          <p:nvPr/>
        </p:nvSpPr>
        <p:spPr>
          <a:xfrm>
            <a:off x="4526280" y="5867400"/>
            <a:ext cx="6096000" cy="830997"/>
          </a:xfrm>
          <a:prstGeom prst="rect">
            <a:avLst/>
          </a:prstGeom>
          <a:noFill/>
        </p:spPr>
        <p:txBody>
          <a:bodyPr wrap="square">
            <a:spAutoFit/>
          </a:bodyPr>
          <a:lstStyle/>
          <a:p>
            <a:pPr algn="ctr"/>
            <a:r>
              <a:rPr lang="en-US" altLang="en-US" sz="1800" i="1" dirty="0"/>
              <a:t>American Journal of Obstetrics &amp; Gynecology</a:t>
            </a:r>
            <a:r>
              <a:rPr lang="en-US" altLang="en-US" sz="1800" dirty="0"/>
              <a:t> </a:t>
            </a:r>
          </a:p>
          <a:p>
            <a:pPr algn="ctr"/>
            <a:r>
              <a:rPr lang="en-US" altLang="en-US" sz="1800" dirty="0"/>
              <a:t>Volume 224 Issue 1 Pages 35-53.e3 (January 2021) </a:t>
            </a:r>
          </a:p>
          <a:p>
            <a:pPr algn="ctr"/>
            <a:r>
              <a:rPr lang="en-US" altLang="en-US" sz="1200" dirty="0"/>
              <a:t>DOI: 10.1016/j.ajog.2020.07.049</a:t>
            </a:r>
          </a:p>
        </p:txBody>
      </p:sp>
    </p:spTree>
    <p:extLst>
      <p:ext uri="{BB962C8B-B14F-4D97-AF65-F5344CB8AC3E}">
        <p14:creationId xmlns:p14="http://schemas.microsoft.com/office/powerpoint/2010/main" val="1890040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6544C-7EDE-4BA9-B587-591341877952}"/>
              </a:ext>
            </a:extLst>
          </p:cNvPr>
          <p:cNvSpPr>
            <a:spLocks noGrp="1"/>
          </p:cNvSpPr>
          <p:nvPr>
            <p:ph type="title"/>
          </p:nvPr>
        </p:nvSpPr>
        <p:spPr>
          <a:xfrm>
            <a:off x="550200" y="244475"/>
            <a:ext cx="11091600" cy="1332000"/>
          </a:xfrm>
        </p:spPr>
        <p:txBody>
          <a:bodyPr/>
          <a:lstStyle/>
          <a:p>
            <a:pPr algn="ctr"/>
            <a:r>
              <a:rPr lang="en-US" dirty="0"/>
              <a:t>Breastfeeding and Lactation</a:t>
            </a:r>
          </a:p>
        </p:txBody>
      </p:sp>
      <p:pic>
        <p:nvPicPr>
          <p:cNvPr id="7" name="Content Placeholder 6">
            <a:extLst>
              <a:ext uri="{FF2B5EF4-FFF2-40B4-BE49-F238E27FC236}">
                <a16:creationId xmlns:a16="http://schemas.microsoft.com/office/drawing/2014/main" id="{7979D6F8-F30A-4151-B4C7-6FD4ACA79CE3}"/>
              </a:ext>
            </a:extLst>
          </p:cNvPr>
          <p:cNvPicPr>
            <a:picLocks noGrp="1" noChangeAspect="1"/>
          </p:cNvPicPr>
          <p:nvPr>
            <p:ph idx="1"/>
          </p:nvPr>
        </p:nvPicPr>
        <p:blipFill>
          <a:blip r:embed="rId2"/>
          <a:stretch>
            <a:fillRect/>
          </a:stretch>
        </p:blipFill>
        <p:spPr>
          <a:xfrm>
            <a:off x="0" y="1215275"/>
            <a:ext cx="12192000" cy="5642725"/>
          </a:xfrm>
        </p:spPr>
      </p:pic>
    </p:spTree>
    <p:extLst>
      <p:ext uri="{BB962C8B-B14F-4D97-AF65-F5344CB8AC3E}">
        <p14:creationId xmlns:p14="http://schemas.microsoft.com/office/powerpoint/2010/main" val="4269066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16524-3EBD-418A-B125-4867EDA48156}"/>
              </a:ext>
            </a:extLst>
          </p:cNvPr>
          <p:cNvSpPr>
            <a:spLocks noGrp="1"/>
          </p:cNvSpPr>
          <p:nvPr>
            <p:ph type="title"/>
          </p:nvPr>
        </p:nvSpPr>
        <p:spPr/>
        <p:txBody>
          <a:bodyPr/>
          <a:lstStyle/>
          <a:p>
            <a:r>
              <a:rPr lang="en-US" dirty="0"/>
              <a:t>Oh Doctor, what about vaccine???</a:t>
            </a:r>
          </a:p>
        </p:txBody>
      </p:sp>
      <p:sp>
        <p:nvSpPr>
          <p:cNvPr id="5" name="Text Placeholder 4">
            <a:extLst>
              <a:ext uri="{FF2B5EF4-FFF2-40B4-BE49-F238E27FC236}">
                <a16:creationId xmlns:a16="http://schemas.microsoft.com/office/drawing/2014/main" id="{CC2D094B-351C-4BDF-9366-0AB87FBBF55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20181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02B6-1928-4EC8-80FA-767F916F0D8A}"/>
              </a:ext>
            </a:extLst>
          </p:cNvPr>
          <p:cNvSpPr>
            <a:spLocks noGrp="1"/>
          </p:cNvSpPr>
          <p:nvPr>
            <p:ph type="title"/>
          </p:nvPr>
        </p:nvSpPr>
        <p:spPr/>
        <p:txBody>
          <a:bodyPr/>
          <a:lstStyle/>
          <a:p>
            <a:r>
              <a:rPr lang="en-US" dirty="0"/>
              <a:t>How was the COVID Vaccine Developed</a:t>
            </a:r>
          </a:p>
        </p:txBody>
      </p:sp>
      <p:pic>
        <p:nvPicPr>
          <p:cNvPr id="4" name="Content Placeholder 3">
            <a:extLst>
              <a:ext uri="{FF2B5EF4-FFF2-40B4-BE49-F238E27FC236}">
                <a16:creationId xmlns:a16="http://schemas.microsoft.com/office/drawing/2014/main" id="{52FD07EC-F419-4E00-BD3A-AB71115A28DC}"/>
              </a:ext>
            </a:extLst>
          </p:cNvPr>
          <p:cNvPicPr>
            <a:picLocks noGrp="1" noChangeAspect="1"/>
          </p:cNvPicPr>
          <p:nvPr>
            <p:ph idx="1"/>
          </p:nvPr>
        </p:nvPicPr>
        <p:blipFill>
          <a:blip r:embed="rId2"/>
          <a:stretch>
            <a:fillRect/>
          </a:stretch>
        </p:blipFill>
        <p:spPr>
          <a:xfrm>
            <a:off x="1234440" y="1508760"/>
            <a:ext cx="9631680" cy="4799965"/>
          </a:xfrm>
          <a:prstGeom prst="rect">
            <a:avLst/>
          </a:prstGeom>
        </p:spPr>
      </p:pic>
    </p:spTree>
    <p:extLst>
      <p:ext uri="{BB962C8B-B14F-4D97-AF65-F5344CB8AC3E}">
        <p14:creationId xmlns:p14="http://schemas.microsoft.com/office/powerpoint/2010/main" val="4273131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C68B-E9CC-4284-933A-4A1E8C793B87}"/>
              </a:ext>
            </a:extLst>
          </p:cNvPr>
          <p:cNvSpPr>
            <a:spLocks noGrp="1"/>
          </p:cNvSpPr>
          <p:nvPr>
            <p:ph type="title"/>
          </p:nvPr>
        </p:nvSpPr>
        <p:spPr/>
        <p:txBody>
          <a:bodyPr/>
          <a:lstStyle/>
          <a:p>
            <a:r>
              <a:rPr lang="en-US" dirty="0"/>
              <a:t>How effective is the vaccine</a:t>
            </a:r>
          </a:p>
        </p:txBody>
      </p:sp>
      <p:sp>
        <p:nvSpPr>
          <p:cNvPr id="3" name="Content Placeholder 2">
            <a:extLst>
              <a:ext uri="{FF2B5EF4-FFF2-40B4-BE49-F238E27FC236}">
                <a16:creationId xmlns:a16="http://schemas.microsoft.com/office/drawing/2014/main" id="{7E17B524-5D2F-452E-8939-E757DF4E7ACA}"/>
              </a:ext>
            </a:extLst>
          </p:cNvPr>
          <p:cNvSpPr>
            <a:spLocks noGrp="1"/>
          </p:cNvSpPr>
          <p:nvPr>
            <p:ph idx="1"/>
          </p:nvPr>
        </p:nvSpPr>
        <p:spPr/>
        <p:txBody>
          <a:bodyPr/>
          <a:lstStyle/>
          <a:p>
            <a:r>
              <a:rPr lang="en-US" sz="2800" dirty="0"/>
              <a:t>Vaccine is touted as more than 90% affected</a:t>
            </a:r>
          </a:p>
          <a:p>
            <a:pPr lvl="1"/>
            <a:r>
              <a:rPr lang="en-US" sz="2400" dirty="0"/>
              <a:t>This means if 10% of the unvaccinated group get the disease but only 1% of the vaccinated group get the disease</a:t>
            </a:r>
          </a:p>
          <a:p>
            <a:pPr lvl="1"/>
            <a:r>
              <a:rPr lang="en-US" sz="2400" dirty="0"/>
              <a:t>Better than the flu vaccine</a:t>
            </a:r>
          </a:p>
          <a:p>
            <a:pPr lvl="1"/>
            <a:r>
              <a:rPr lang="en-US" sz="2400" dirty="0"/>
              <a:t>Disease course will be lessened</a:t>
            </a:r>
          </a:p>
          <a:p>
            <a:pPr lvl="1"/>
            <a:r>
              <a:rPr lang="en-US" sz="2400" dirty="0"/>
              <a:t>Important in pregnant patients where T-cell function is compromised</a:t>
            </a:r>
          </a:p>
          <a:p>
            <a:pPr lvl="1"/>
            <a:endParaRPr lang="en-US" dirty="0"/>
          </a:p>
        </p:txBody>
      </p:sp>
    </p:spTree>
    <p:extLst>
      <p:ext uri="{BB962C8B-B14F-4D97-AF65-F5344CB8AC3E}">
        <p14:creationId xmlns:p14="http://schemas.microsoft.com/office/powerpoint/2010/main" val="27023136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73AC36-640A-41D8-94AC-1A207A81BFE8}"/>
              </a:ext>
            </a:extLst>
          </p:cNvPr>
          <p:cNvSpPr txBox="1"/>
          <p:nvPr/>
        </p:nvSpPr>
        <p:spPr>
          <a:xfrm>
            <a:off x="198120" y="1296035"/>
            <a:ext cx="11795760" cy="5078313"/>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1200"/>
              </a:spcAft>
            </a:pPr>
            <a:r>
              <a:rPr lang="en-US" sz="1800" dirty="0">
                <a:effectLst/>
                <a:latin typeface="Calibri" panose="020F0502020204030204" pitchFamily="34" charset="0"/>
                <a:ea typeface="Calibri" panose="020F0502020204030204" pitchFamily="34" charset="0"/>
              </a:rPr>
              <a:t>SMFM strongly recommends that pregnant and lactating people have access to the COVID-19 vaccines and that they engage in a discussion about potential benefits and unknown risks with their healthcare providers regarding receipt of the vaccine.</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Vaccination is available during pregnancy. Counseling today was based on available data on vaccine safety with the lack of data related to fetal risk, risk of the pregnant person for SAR-CoV-2 infection acquisition, and their individual risk for severe disease. </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patient is aware that pregnant and lactating women were excluded from vaccine trials and that further studies are ongoing, and safety data will become available in the coming months. </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We discussed that recent data indicates that pregnancy is an independent risk factor for COVID-19 disease severity, with an increased risk of ICU admission, mechanical ventilation, extracorporeal membrane oxygenation (ECMO), and death among pregnant patients with symptomatic COVID-19 infection compared with symptomatic nonpregnant patients. Although the absolute risk of severe morbidity and mortality remains low, reports have demonstrated a 3-fold increased risk for ICU admission.</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E484F517-2737-40E9-9365-9974518104EA}"/>
              </a:ext>
            </a:extLst>
          </p:cNvPr>
          <p:cNvSpPr>
            <a:spLocks noGrp="1"/>
          </p:cNvSpPr>
          <p:nvPr>
            <p:ph type="title" idx="4294967295"/>
          </p:nvPr>
        </p:nvSpPr>
        <p:spPr>
          <a:xfrm>
            <a:off x="0" y="373063"/>
            <a:ext cx="11090275" cy="1331912"/>
          </a:xfrm>
        </p:spPr>
        <p:txBody>
          <a:bodyPr/>
          <a:lstStyle/>
          <a:p>
            <a:pPr algn="ctr"/>
            <a:r>
              <a:rPr lang="en-US" dirty="0"/>
              <a:t>Vaccine Counseling</a:t>
            </a:r>
          </a:p>
        </p:txBody>
      </p:sp>
    </p:spTree>
    <p:extLst>
      <p:ext uri="{BB962C8B-B14F-4D97-AF65-F5344CB8AC3E}">
        <p14:creationId xmlns:p14="http://schemas.microsoft.com/office/powerpoint/2010/main" val="26373608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508E8-9D78-400C-BB17-0DB1C864123D}"/>
              </a:ext>
            </a:extLst>
          </p:cNvPr>
          <p:cNvSpPr txBox="1"/>
          <p:nvPr/>
        </p:nvSpPr>
        <p:spPr>
          <a:xfrm>
            <a:off x="685800" y="1523822"/>
            <a:ext cx="11369040" cy="4401205"/>
          </a:xfrm>
          <a:prstGeom prst="rect">
            <a:avLst/>
          </a:prstGeom>
          <a:noFill/>
        </p:spPr>
        <p:txBody>
          <a:bodyPr wrap="square">
            <a:spAutoFit/>
          </a:bodyPr>
          <a:lstStyle/>
          <a:p>
            <a:pPr marL="0" marR="0">
              <a:spcBef>
                <a:spcPts val="0"/>
              </a:spcBef>
              <a:spcAft>
                <a:spcPts val="1200"/>
              </a:spcAft>
            </a:pPr>
            <a:r>
              <a:rPr lang="en-US" sz="1800" dirty="0">
                <a:effectLst/>
                <a:latin typeface="Calibri" panose="020F0502020204030204" pitchFamily="34" charset="0"/>
                <a:ea typeface="Calibri" panose="020F0502020204030204" pitchFamily="34" charset="0"/>
              </a:rPr>
              <a:t>Recent data also indicate that there may be an increased rate of preterm birth and stillbirth among pregnant symptomatic and asymptomatic patients with SARS-CoV-2 infection. </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patient understand that because it is not a live vaccine there is no risk of genetic modification to people receiving the vaccine.</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Fetal risk:</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risk from mRNA vaccines is thought to be low due to the expected degradation of mRNA in the circulation. </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Advisory Committee on Immunization Practices (ACIP) reports that preclinical studies have been reassuring. We discussed that decision-making needs to balance these theoretical risks with the risks associated with delayed vaccination and the possibility of maternal SARS-CoV-2 infection.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After our conversation, the patient wishes to consider her options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1200"/>
              </a:spcAft>
            </a:pPr>
            <a:r>
              <a:rPr lang="en-US" sz="1800" dirty="0">
                <a:effectLst/>
                <a:latin typeface="Calibri" panose="020F0502020204030204" pitchFamily="34" charset="0"/>
                <a:ea typeface="Calibri" panose="020F0502020204030204" pitchFamily="34" charset="0"/>
              </a:rPr>
              <a:t> </a:t>
            </a:r>
            <a:endParaRPr lang="en-US" dirty="0"/>
          </a:p>
        </p:txBody>
      </p:sp>
      <p:sp>
        <p:nvSpPr>
          <p:cNvPr id="5" name="Title 4">
            <a:extLst>
              <a:ext uri="{FF2B5EF4-FFF2-40B4-BE49-F238E27FC236}">
                <a16:creationId xmlns:a16="http://schemas.microsoft.com/office/drawing/2014/main" id="{6B445133-BB89-4063-A605-F3DA445B51CF}"/>
              </a:ext>
            </a:extLst>
          </p:cNvPr>
          <p:cNvSpPr>
            <a:spLocks noGrp="1"/>
          </p:cNvSpPr>
          <p:nvPr>
            <p:ph type="title" idx="4294967295"/>
          </p:nvPr>
        </p:nvSpPr>
        <p:spPr>
          <a:xfrm>
            <a:off x="1100138" y="485775"/>
            <a:ext cx="11091862" cy="1333500"/>
          </a:xfrm>
        </p:spPr>
        <p:txBody>
          <a:bodyPr/>
          <a:lstStyle/>
          <a:p>
            <a:pPr algn="ctr"/>
            <a:r>
              <a:rPr lang="en-US" dirty="0"/>
              <a:t>Vaccine Counseling</a:t>
            </a:r>
          </a:p>
        </p:txBody>
      </p:sp>
    </p:spTree>
    <p:extLst>
      <p:ext uri="{BB962C8B-B14F-4D97-AF65-F5344CB8AC3E}">
        <p14:creationId xmlns:p14="http://schemas.microsoft.com/office/powerpoint/2010/main" val="1921093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BC28-BF07-465F-9821-60B47D269594}"/>
              </a:ext>
            </a:extLst>
          </p:cNvPr>
          <p:cNvSpPr>
            <a:spLocks noGrp="1"/>
          </p:cNvSpPr>
          <p:nvPr>
            <p:ph type="title"/>
          </p:nvPr>
        </p:nvSpPr>
        <p:spPr/>
        <p:txBody>
          <a:bodyPr/>
          <a:lstStyle/>
          <a:p>
            <a:pPr algn="ctr"/>
            <a:r>
              <a:rPr lang="en-US" dirty="0"/>
              <a:t>Other Considerations</a:t>
            </a:r>
          </a:p>
        </p:txBody>
      </p:sp>
      <p:pic>
        <p:nvPicPr>
          <p:cNvPr id="1026" name="Picture 2">
            <a:extLst>
              <a:ext uri="{FF2B5EF4-FFF2-40B4-BE49-F238E27FC236}">
                <a16:creationId xmlns:a16="http://schemas.microsoft.com/office/drawing/2014/main" id="{132A3504-BF1C-4831-96BF-471FED51B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167" y="3615690"/>
            <a:ext cx="3139000" cy="263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3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9ED3-B814-42E3-9135-3F7CF62C8251}"/>
              </a:ext>
            </a:extLst>
          </p:cNvPr>
          <p:cNvSpPr>
            <a:spLocks noGrp="1"/>
          </p:cNvSpPr>
          <p:nvPr>
            <p:ph type="title"/>
          </p:nvPr>
        </p:nvSpPr>
        <p:spPr/>
        <p:txBody>
          <a:bodyPr/>
          <a:lstStyle/>
          <a:p>
            <a:pPr algn="ctr"/>
            <a:r>
              <a:rPr lang="en-US" dirty="0"/>
              <a:t>Timeline for COVID-19</a:t>
            </a:r>
          </a:p>
        </p:txBody>
      </p:sp>
      <p:sp>
        <p:nvSpPr>
          <p:cNvPr id="3" name="Content Placeholder 2">
            <a:extLst>
              <a:ext uri="{FF2B5EF4-FFF2-40B4-BE49-F238E27FC236}">
                <a16:creationId xmlns:a16="http://schemas.microsoft.com/office/drawing/2014/main" id="{6E656DD1-A693-46CA-9DB5-83C4DAF31DF8}"/>
              </a:ext>
            </a:extLst>
          </p:cNvPr>
          <p:cNvSpPr>
            <a:spLocks noGrp="1"/>
          </p:cNvSpPr>
          <p:nvPr>
            <p:ph sz="half" idx="1"/>
          </p:nvPr>
        </p:nvSpPr>
        <p:spPr/>
        <p:txBody>
          <a:bodyPr>
            <a:normAutofit fontScale="47500" lnSpcReduction="20000"/>
          </a:bodyPr>
          <a:lstStyle/>
          <a:p>
            <a:r>
              <a:rPr lang="en-US" sz="4200" dirty="0"/>
              <a:t>Nov 19, 2019</a:t>
            </a:r>
          </a:p>
          <a:p>
            <a:pPr lvl="1"/>
            <a:r>
              <a:rPr lang="en-US" sz="4200" dirty="0"/>
              <a:t>First case noted in Wuhan</a:t>
            </a:r>
          </a:p>
          <a:p>
            <a:pPr lvl="1"/>
            <a:r>
              <a:rPr lang="en-US" sz="4200" dirty="0"/>
              <a:t>Postulated to be from the market</a:t>
            </a:r>
          </a:p>
          <a:p>
            <a:r>
              <a:rPr lang="en-US" sz="4200" dirty="0"/>
              <a:t>Dec  1, 2019</a:t>
            </a:r>
          </a:p>
          <a:p>
            <a:pPr lvl="1"/>
            <a:r>
              <a:rPr lang="en-US" sz="4200" dirty="0"/>
              <a:t>More cases are seen </a:t>
            </a:r>
          </a:p>
          <a:p>
            <a:r>
              <a:rPr lang="en-US" sz="4200" dirty="0"/>
              <a:t>Jan 9, 2020</a:t>
            </a:r>
          </a:p>
          <a:p>
            <a:pPr lvl="1"/>
            <a:r>
              <a:rPr lang="en-US" sz="4200" dirty="0"/>
              <a:t>Announced by the WHO (59 cases</a:t>
            </a:r>
          </a:p>
          <a:p>
            <a:pPr marL="457200" lvl="1" indent="0">
              <a:buNone/>
            </a:pPr>
            <a:endParaRPr lang="en-US" sz="2200" dirty="0"/>
          </a:p>
        </p:txBody>
      </p:sp>
      <p:sp>
        <p:nvSpPr>
          <p:cNvPr id="4" name="Content Placeholder 3">
            <a:extLst>
              <a:ext uri="{FF2B5EF4-FFF2-40B4-BE49-F238E27FC236}">
                <a16:creationId xmlns:a16="http://schemas.microsoft.com/office/drawing/2014/main" id="{FF85DF53-73CD-4356-BC62-188CDA856A74}"/>
              </a:ext>
            </a:extLst>
          </p:cNvPr>
          <p:cNvSpPr>
            <a:spLocks noGrp="1"/>
          </p:cNvSpPr>
          <p:nvPr>
            <p:ph sz="half" idx="2"/>
          </p:nvPr>
        </p:nvSpPr>
        <p:spPr>
          <a:xfrm>
            <a:off x="5986462" y="1676400"/>
            <a:ext cx="5654676" cy="4416425"/>
          </a:xfrm>
        </p:spPr>
        <p:txBody>
          <a:bodyPr>
            <a:normAutofit fontScale="47500" lnSpcReduction="20000"/>
          </a:bodyPr>
          <a:lstStyle/>
          <a:p>
            <a:r>
              <a:rPr lang="en-US" sz="4200" dirty="0"/>
              <a:t>Jan 20, 2020</a:t>
            </a:r>
          </a:p>
          <a:p>
            <a:pPr lvl="1"/>
            <a:r>
              <a:rPr lang="en-US" sz="4200" dirty="0"/>
              <a:t>CDC announces airport screenings</a:t>
            </a:r>
          </a:p>
          <a:p>
            <a:r>
              <a:rPr lang="en-US" sz="4200" dirty="0"/>
              <a:t>Jan 21, 2020</a:t>
            </a:r>
          </a:p>
          <a:p>
            <a:pPr lvl="1"/>
            <a:r>
              <a:rPr lang="en-US" sz="4200" dirty="0"/>
              <a:t>First US case</a:t>
            </a:r>
          </a:p>
          <a:p>
            <a:r>
              <a:rPr lang="en-US" sz="4200" dirty="0"/>
              <a:t>Jan 31, 2020</a:t>
            </a:r>
          </a:p>
          <a:p>
            <a:pPr lvl="1"/>
            <a:r>
              <a:rPr lang="en-US" sz="4200" dirty="0"/>
              <a:t>WHO declares global health emergency</a:t>
            </a:r>
          </a:p>
          <a:p>
            <a:r>
              <a:rPr lang="en-US" sz="4200" dirty="0"/>
              <a:t>February 3, 2020</a:t>
            </a:r>
          </a:p>
          <a:p>
            <a:pPr lvl="1"/>
            <a:r>
              <a:rPr lang="en-US" sz="4200" dirty="0"/>
              <a:t>US declares a global health emergency </a:t>
            </a:r>
          </a:p>
          <a:p>
            <a:pPr lvl="1"/>
            <a:r>
              <a:rPr lang="en-US" sz="4200" dirty="0"/>
              <a:t>Issues travel  restrictions</a:t>
            </a:r>
            <a:br>
              <a:rPr lang="en-US" sz="4200" dirty="0"/>
            </a:br>
            <a:r>
              <a:rPr lang="en-US" sz="4200" dirty="0"/>
              <a:t>	</a:t>
            </a:r>
          </a:p>
          <a:p>
            <a:endParaRPr lang="en-US" dirty="0"/>
          </a:p>
        </p:txBody>
      </p:sp>
    </p:spTree>
    <p:extLst>
      <p:ext uri="{BB962C8B-B14F-4D97-AF65-F5344CB8AC3E}">
        <p14:creationId xmlns:p14="http://schemas.microsoft.com/office/powerpoint/2010/main" val="2280459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6301-8E73-4243-A3C5-8239221DD6F8}"/>
              </a:ext>
            </a:extLst>
          </p:cNvPr>
          <p:cNvSpPr>
            <a:spLocks noGrp="1"/>
          </p:cNvSpPr>
          <p:nvPr>
            <p:ph type="title"/>
          </p:nvPr>
        </p:nvSpPr>
        <p:spPr/>
        <p:txBody>
          <a:bodyPr/>
          <a:lstStyle/>
          <a:p>
            <a:pPr algn="ctr"/>
            <a:r>
              <a:rPr lang="en-US" dirty="0"/>
              <a:t>PPE for the Caregiver</a:t>
            </a:r>
          </a:p>
        </p:txBody>
      </p:sp>
      <p:sp>
        <p:nvSpPr>
          <p:cNvPr id="3" name="Content Placeholder 2">
            <a:extLst>
              <a:ext uri="{FF2B5EF4-FFF2-40B4-BE49-F238E27FC236}">
                <a16:creationId xmlns:a16="http://schemas.microsoft.com/office/drawing/2014/main" id="{E380E202-6DF6-4B1C-BC6C-9293125C908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3A4D609B-9EAC-46B2-8BBD-CC593B525259}"/>
              </a:ext>
            </a:extLst>
          </p:cNvPr>
          <p:cNvPicPr>
            <a:picLocks noChangeAspect="1"/>
          </p:cNvPicPr>
          <p:nvPr/>
        </p:nvPicPr>
        <p:blipFill>
          <a:blip r:embed="rId2"/>
          <a:stretch>
            <a:fillRect/>
          </a:stretch>
        </p:blipFill>
        <p:spPr>
          <a:xfrm>
            <a:off x="716280" y="2113199"/>
            <a:ext cx="10149840" cy="3895591"/>
          </a:xfrm>
          <a:prstGeom prst="rect">
            <a:avLst/>
          </a:prstGeom>
        </p:spPr>
      </p:pic>
    </p:spTree>
    <p:extLst>
      <p:ext uri="{BB962C8B-B14F-4D97-AF65-F5344CB8AC3E}">
        <p14:creationId xmlns:p14="http://schemas.microsoft.com/office/powerpoint/2010/main" val="29943126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DDEC-BB0F-4FDA-ADCB-39F09B18B82A}"/>
              </a:ext>
            </a:extLst>
          </p:cNvPr>
          <p:cNvSpPr>
            <a:spLocks noGrp="1"/>
          </p:cNvSpPr>
          <p:nvPr>
            <p:ph type="title"/>
          </p:nvPr>
        </p:nvSpPr>
        <p:spPr/>
        <p:txBody>
          <a:bodyPr/>
          <a:lstStyle/>
          <a:p>
            <a:pPr algn="ctr"/>
            <a:r>
              <a:rPr lang="en-US" dirty="0"/>
              <a:t>Telehealth in COVID</a:t>
            </a:r>
          </a:p>
        </p:txBody>
      </p:sp>
      <p:sp>
        <p:nvSpPr>
          <p:cNvPr id="3" name="Content Placeholder 2">
            <a:extLst>
              <a:ext uri="{FF2B5EF4-FFF2-40B4-BE49-F238E27FC236}">
                <a16:creationId xmlns:a16="http://schemas.microsoft.com/office/drawing/2014/main" id="{BF5900F6-39B4-4CB8-92C3-157C1ABB652E}"/>
              </a:ext>
            </a:extLst>
          </p:cNvPr>
          <p:cNvSpPr>
            <a:spLocks noGrp="1"/>
          </p:cNvSpPr>
          <p:nvPr>
            <p:ph idx="1"/>
          </p:nvPr>
        </p:nvSpPr>
        <p:spPr/>
        <p:txBody>
          <a:bodyPr>
            <a:normAutofit fontScale="92500"/>
          </a:bodyPr>
          <a:lstStyle/>
          <a:p>
            <a:r>
              <a:rPr lang="en-US" sz="2600" dirty="0"/>
              <a:t>May help provide care for patients and avoid exposure</a:t>
            </a:r>
          </a:p>
          <a:p>
            <a:r>
              <a:rPr lang="en-US" sz="2600" dirty="0"/>
              <a:t>Used in our resident system for patients with COVID, O2 saturation monitor</a:t>
            </a:r>
          </a:p>
          <a:p>
            <a:r>
              <a:rPr lang="en-US" sz="2600" dirty="0"/>
              <a:t>Our practice (MFM) sees about 20% of patients by telehealth</a:t>
            </a:r>
          </a:p>
          <a:p>
            <a:pPr lvl="1"/>
            <a:r>
              <a:rPr lang="en-US" sz="2000" dirty="0"/>
              <a:t>Diabetes follow up</a:t>
            </a:r>
          </a:p>
          <a:p>
            <a:pPr lvl="1"/>
            <a:r>
              <a:rPr lang="en-US" sz="2000" dirty="0"/>
              <a:t>Hypertension management </a:t>
            </a:r>
          </a:p>
          <a:p>
            <a:pPr lvl="1"/>
            <a:r>
              <a:rPr lang="en-US" sz="2000" dirty="0"/>
              <a:t>Provider spacing</a:t>
            </a:r>
          </a:p>
          <a:p>
            <a:r>
              <a:rPr lang="en-US" sz="2600" dirty="0"/>
              <a:t>Helps to identify patients that may need hands-on care</a:t>
            </a:r>
          </a:p>
        </p:txBody>
      </p:sp>
    </p:spTree>
    <p:extLst>
      <p:ext uri="{BB962C8B-B14F-4D97-AF65-F5344CB8AC3E}">
        <p14:creationId xmlns:p14="http://schemas.microsoft.com/office/powerpoint/2010/main" val="2270638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BF83-5D4A-4D18-BF9A-B6D3CC95D84B}"/>
              </a:ext>
            </a:extLst>
          </p:cNvPr>
          <p:cNvSpPr>
            <a:spLocks noGrp="1"/>
          </p:cNvSpPr>
          <p:nvPr>
            <p:ph type="title"/>
          </p:nvPr>
        </p:nvSpPr>
        <p:spPr/>
        <p:txBody>
          <a:bodyPr/>
          <a:lstStyle/>
          <a:p>
            <a:pPr algn="ctr"/>
            <a:r>
              <a:rPr lang="en-US" dirty="0"/>
              <a:t>Key Points</a:t>
            </a:r>
          </a:p>
        </p:txBody>
      </p:sp>
      <p:sp>
        <p:nvSpPr>
          <p:cNvPr id="3" name="Content Placeholder 2">
            <a:extLst>
              <a:ext uri="{FF2B5EF4-FFF2-40B4-BE49-F238E27FC236}">
                <a16:creationId xmlns:a16="http://schemas.microsoft.com/office/drawing/2014/main" id="{025B1EEB-C8BB-4265-A3D7-D81181EC101D}"/>
              </a:ext>
            </a:extLst>
          </p:cNvPr>
          <p:cNvSpPr>
            <a:spLocks noGrp="1"/>
          </p:cNvSpPr>
          <p:nvPr>
            <p:ph idx="1"/>
          </p:nvPr>
        </p:nvSpPr>
        <p:spPr/>
        <p:txBody>
          <a:bodyPr>
            <a:normAutofit/>
          </a:bodyPr>
          <a:lstStyle/>
          <a:p>
            <a:r>
              <a:rPr lang="en-US" sz="2800" dirty="0"/>
              <a:t>Sars-CoV 2 or COVID-19 is a novel RNA virus</a:t>
            </a:r>
          </a:p>
          <a:p>
            <a:r>
              <a:rPr lang="en-US" sz="2800" dirty="0"/>
              <a:t>Pregnant patients are at increased risk for respiratory compromise and an ICU admission</a:t>
            </a:r>
          </a:p>
          <a:p>
            <a:r>
              <a:rPr lang="en-US" sz="2800" dirty="0"/>
              <a:t>Racial disparities exist in outcome and treatment</a:t>
            </a:r>
          </a:p>
          <a:p>
            <a:r>
              <a:rPr lang="en-US" sz="2800" dirty="0"/>
              <a:t>The treatment for COVID-19 in pregnancy is similar to the non-pregnant states</a:t>
            </a:r>
          </a:p>
          <a:p>
            <a:endParaRPr lang="en-US" sz="2800" dirty="0"/>
          </a:p>
        </p:txBody>
      </p:sp>
      <p:pic>
        <p:nvPicPr>
          <p:cNvPr id="2050" name="Picture 2">
            <a:extLst>
              <a:ext uri="{FF2B5EF4-FFF2-40B4-BE49-F238E27FC236}">
                <a16:creationId xmlns:a16="http://schemas.microsoft.com/office/drawing/2014/main" id="{A3EAC663-E6EC-40C8-B8BF-A0FEADF22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164" y="414425"/>
            <a:ext cx="2603876"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573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BF77-DD62-404B-8D6E-234E8521BE48}"/>
              </a:ext>
            </a:extLst>
          </p:cNvPr>
          <p:cNvSpPr>
            <a:spLocks noGrp="1"/>
          </p:cNvSpPr>
          <p:nvPr>
            <p:ph type="title"/>
          </p:nvPr>
        </p:nvSpPr>
        <p:spPr/>
        <p:txBody>
          <a:bodyPr/>
          <a:lstStyle/>
          <a:p>
            <a:pPr algn="ctr"/>
            <a:r>
              <a:rPr lang="en-US" dirty="0"/>
              <a:t>Key Points</a:t>
            </a:r>
          </a:p>
        </p:txBody>
      </p:sp>
      <p:sp>
        <p:nvSpPr>
          <p:cNvPr id="3" name="Content Placeholder 2">
            <a:extLst>
              <a:ext uri="{FF2B5EF4-FFF2-40B4-BE49-F238E27FC236}">
                <a16:creationId xmlns:a16="http://schemas.microsoft.com/office/drawing/2014/main" id="{6C18E86A-7A09-4A71-9E74-2400160D04BE}"/>
              </a:ext>
            </a:extLst>
          </p:cNvPr>
          <p:cNvSpPr>
            <a:spLocks noGrp="1"/>
          </p:cNvSpPr>
          <p:nvPr>
            <p:ph idx="1"/>
          </p:nvPr>
        </p:nvSpPr>
        <p:spPr/>
        <p:txBody>
          <a:bodyPr>
            <a:normAutofit lnSpcReduction="10000"/>
          </a:bodyPr>
          <a:lstStyle/>
          <a:p>
            <a:r>
              <a:rPr lang="en-US" sz="2400" dirty="0"/>
              <a:t>Fetal monitoring is recommended for patients who have recovered from COVID during pregnancy</a:t>
            </a:r>
          </a:p>
          <a:p>
            <a:r>
              <a:rPr lang="en-US" sz="2400" dirty="0"/>
              <a:t>Patients admitted to the ICU should be managed by a multi-disciplinary team with special attention to the physiological changes in pregnancy</a:t>
            </a:r>
          </a:p>
          <a:p>
            <a:r>
              <a:rPr lang="en-US" sz="2400" dirty="0"/>
              <a:t>Vaccination is not contraindicated in pregnancy, however, given our limited data a detailed discussion between the patient and her caregiver is advised.</a:t>
            </a:r>
          </a:p>
          <a:p>
            <a:r>
              <a:rPr lang="en-US" sz="2400" dirty="0"/>
              <a:t>While there is limited guidance, it is the opinion of the speaker that anticoagulation should be continued as an outpatient  in patients affected by COVID-19</a:t>
            </a:r>
          </a:p>
        </p:txBody>
      </p:sp>
      <p:pic>
        <p:nvPicPr>
          <p:cNvPr id="4" name="Picture 2">
            <a:extLst>
              <a:ext uri="{FF2B5EF4-FFF2-40B4-BE49-F238E27FC236}">
                <a16:creationId xmlns:a16="http://schemas.microsoft.com/office/drawing/2014/main" id="{86C6B4BA-9F02-4F02-9F09-949549A18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164" y="414425"/>
            <a:ext cx="2603876"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79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4F13-ED21-4B9C-9EE8-5CC34ECB14EB}"/>
              </a:ext>
            </a:extLst>
          </p:cNvPr>
          <p:cNvSpPr>
            <a:spLocks noGrp="1"/>
          </p:cNvSpPr>
          <p:nvPr>
            <p:ph type="title"/>
          </p:nvPr>
        </p:nvSpPr>
        <p:spPr/>
        <p:txBody>
          <a:bodyPr/>
          <a:lstStyle/>
          <a:p>
            <a:pPr algn="ctr"/>
            <a:r>
              <a:rPr lang="en-US" dirty="0"/>
              <a:t>Thank you</a:t>
            </a:r>
          </a:p>
        </p:txBody>
      </p:sp>
      <p:pic>
        <p:nvPicPr>
          <p:cNvPr id="4" name="Content Placeholder 3">
            <a:extLst>
              <a:ext uri="{FF2B5EF4-FFF2-40B4-BE49-F238E27FC236}">
                <a16:creationId xmlns:a16="http://schemas.microsoft.com/office/drawing/2014/main" id="{E90D4EB3-EA24-4C48-86B7-C0C8B945472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88841" y="1971676"/>
            <a:ext cx="7450510" cy="4190912"/>
          </a:xfrm>
        </p:spPr>
      </p:pic>
    </p:spTree>
    <p:extLst>
      <p:ext uri="{BB962C8B-B14F-4D97-AF65-F5344CB8AC3E}">
        <p14:creationId xmlns:p14="http://schemas.microsoft.com/office/powerpoint/2010/main" val="413036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10A98-7903-4D84-9454-1AE72B0D67CC}"/>
              </a:ext>
            </a:extLst>
          </p:cNvPr>
          <p:cNvSpPr>
            <a:spLocks noGrp="1"/>
          </p:cNvSpPr>
          <p:nvPr>
            <p:ph type="title"/>
          </p:nvPr>
        </p:nvSpPr>
        <p:spPr/>
        <p:txBody>
          <a:bodyPr/>
          <a:lstStyle/>
          <a:p>
            <a:pPr algn="ctr"/>
            <a:r>
              <a:rPr lang="en-US" dirty="0"/>
              <a:t>Evaluation Link for CME Credit</a:t>
            </a:r>
          </a:p>
        </p:txBody>
      </p:sp>
      <p:sp>
        <p:nvSpPr>
          <p:cNvPr id="3" name="Content Placeholder 2">
            <a:extLst>
              <a:ext uri="{FF2B5EF4-FFF2-40B4-BE49-F238E27FC236}">
                <a16:creationId xmlns:a16="http://schemas.microsoft.com/office/drawing/2014/main" id="{8BE02345-3E6A-425C-A1BB-9B71F88B6385}"/>
              </a:ext>
            </a:extLst>
          </p:cNvPr>
          <p:cNvSpPr>
            <a:spLocks noGrp="1"/>
          </p:cNvSpPr>
          <p:nvPr>
            <p:ph idx="1"/>
          </p:nvPr>
        </p:nvSpPr>
        <p:spPr>
          <a:xfrm>
            <a:off x="550863" y="2113199"/>
            <a:ext cx="11090274" cy="3979625"/>
          </a:xfrm>
        </p:spPr>
        <p:txBody>
          <a:bodyPr>
            <a:normAutofit/>
          </a:bodyPr>
          <a:lstStyle/>
          <a:p>
            <a:pPr marL="0" indent="0" algn="ctr">
              <a:buNone/>
            </a:pPr>
            <a:r>
              <a:rPr lang="en-US" sz="2800" dirty="0">
                <a:hlinkClick r:id="rId2"/>
              </a:rPr>
              <a:t>https://redcap.link/COVID_in_Pregnancy</a:t>
            </a:r>
            <a:endParaRPr lang="en-US" sz="2800" dirty="0"/>
          </a:p>
        </p:txBody>
      </p:sp>
      <p:pic>
        <p:nvPicPr>
          <p:cNvPr id="1026" name="Picture 2" descr="https://lh4.googleusercontent.com/TaAu16Vsm_lROrGY0woSVgFya83FoBKH7bH2OVkY84wu367Haw8G550QtbAtRaTJl0JxdftshCgD0FK4-YE7B9FGBpm-n6knUVThYkzlzKblvx6-YRFdfkAE7E4l3ClPvzNv2_8i">
            <a:extLst>
              <a:ext uri="{FF2B5EF4-FFF2-40B4-BE49-F238E27FC236}">
                <a16:creationId xmlns:a16="http://schemas.microsoft.com/office/drawing/2014/main" id="{AC07E70D-FD9D-4AAC-BF34-7E94D8637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991" y="3037760"/>
            <a:ext cx="2130017" cy="21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7807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872C-B33B-4F18-A21D-31EEBF40B81A}"/>
              </a:ext>
            </a:extLst>
          </p:cNvPr>
          <p:cNvSpPr>
            <a:spLocks noGrp="1"/>
          </p:cNvSpPr>
          <p:nvPr>
            <p:ph type="title"/>
          </p:nvPr>
        </p:nvSpPr>
        <p:spPr/>
        <p:txBody>
          <a:bodyPr/>
          <a:lstStyle/>
          <a:p>
            <a:pPr algn="ctr"/>
            <a:r>
              <a:rPr lang="en-US" dirty="0"/>
              <a:t>Selected References</a:t>
            </a:r>
          </a:p>
        </p:txBody>
      </p:sp>
      <p:sp>
        <p:nvSpPr>
          <p:cNvPr id="3" name="Content Placeholder 2">
            <a:extLst>
              <a:ext uri="{FF2B5EF4-FFF2-40B4-BE49-F238E27FC236}">
                <a16:creationId xmlns:a16="http://schemas.microsoft.com/office/drawing/2014/main" id="{B61D5EC0-FD7C-4575-B566-877138DA0671}"/>
              </a:ext>
            </a:extLst>
          </p:cNvPr>
          <p:cNvSpPr>
            <a:spLocks noGrp="1"/>
          </p:cNvSpPr>
          <p:nvPr>
            <p:ph idx="1"/>
          </p:nvPr>
        </p:nvSpPr>
        <p:spPr>
          <a:xfrm>
            <a:off x="672783" y="2143679"/>
            <a:ext cx="11090274" cy="3979625"/>
          </a:xfrm>
        </p:spPr>
        <p:txBody>
          <a:bodyPr>
            <a:normAutofit/>
          </a:bodyPr>
          <a:lstStyle/>
          <a:p>
            <a:pPr marL="0" marR="0">
              <a:lnSpc>
                <a:spcPct val="107000"/>
              </a:lnSpc>
              <a:spcBef>
                <a:spcPts val="0"/>
              </a:spcBef>
              <a:spcAft>
                <a:spcPts val="800"/>
              </a:spcAft>
            </a:pPr>
            <a:r>
              <a:rPr lang="en-US" sz="18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Figueiro-Filho EA, Yudin M, Farine D. COVID-19 during pregnancy: an overview of maternal characteristics, clinical symptoms, maternal and neonatal outcomes of 10,996 cases described in 15 countries. J Perinat Med. 2020 Nov 26;48(9):900-911. 33001856.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RECOVERY Collaborative Group, Dexamethasone in Hospitalized Patients with Covid-19 - Preliminary Report. N Engl J Med. 2020 Jul 17:NEJMoa2021436. doi: 10.1056/NEJMoa2021436. Epub ahead of print.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Beigel JH, Tomashek KM, Dodd LE, et al .ACTT-1 Study Group Members. Remdesivir for the Treatment of Covid-19 - Final Report. N Engl J Med. 2020 Nov 5;383(19):1813-1826.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Segoe UI" panose="020B0502040204020203" pitchFamily="34" charset="0"/>
                <a:ea typeface="Calibri" panose="020F0502020204030204" pitchFamily="34" charset="0"/>
                <a:cs typeface="Times New Roman" panose="02020603050405020304" pitchFamily="18" charset="0"/>
              </a:rPr>
              <a:t>Anderson J, Schauer J, Bryant S, Graves CR. The use of convalescent plasma therapy and remdesivir in the successful management of a critically ill obstetric patient with novel coronavirus 2019 infection: A case report. Case Rep Womens Health. 2020 May 16;27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06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7430-31E7-4A3D-AF87-CCDE6BCA9ED9}"/>
              </a:ext>
            </a:extLst>
          </p:cNvPr>
          <p:cNvSpPr>
            <a:spLocks noGrp="1"/>
          </p:cNvSpPr>
          <p:nvPr>
            <p:ph type="title"/>
          </p:nvPr>
        </p:nvSpPr>
        <p:spPr>
          <a:xfrm>
            <a:off x="794702" y="549275"/>
            <a:ext cx="11091600" cy="1332000"/>
          </a:xfrm>
        </p:spPr>
        <p:txBody>
          <a:bodyPr/>
          <a:lstStyle/>
          <a:p>
            <a:pPr algn="ctr"/>
            <a:r>
              <a:rPr lang="en-US" dirty="0"/>
              <a:t>Lifecycle of the coronavirus</a:t>
            </a:r>
          </a:p>
        </p:txBody>
      </p:sp>
      <p:pic>
        <p:nvPicPr>
          <p:cNvPr id="3076" name="Picture 4">
            <a:extLst>
              <a:ext uri="{FF2B5EF4-FFF2-40B4-BE49-F238E27FC236}">
                <a16:creationId xmlns:a16="http://schemas.microsoft.com/office/drawing/2014/main" id="{FE6B09DE-86E7-417C-83FE-B53FE9A9FF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4702" y="1431925"/>
            <a:ext cx="1019334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9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9D5BDC-77A7-4AD5-8657-EEFE391AB4DA}"/>
              </a:ext>
            </a:extLst>
          </p:cNvPr>
          <p:cNvSpPr>
            <a:spLocks noGrp="1"/>
          </p:cNvSpPr>
          <p:nvPr>
            <p:ph type="title"/>
          </p:nvPr>
        </p:nvSpPr>
        <p:spPr/>
        <p:txBody>
          <a:bodyPr/>
          <a:lstStyle/>
          <a:p>
            <a:pPr algn="ctr"/>
            <a:r>
              <a:rPr lang="en-US" dirty="0"/>
              <a:t>COVID-19 Subtypes</a:t>
            </a:r>
          </a:p>
        </p:txBody>
      </p:sp>
      <p:sp>
        <p:nvSpPr>
          <p:cNvPr id="9" name="Content Placeholder 8">
            <a:extLst>
              <a:ext uri="{FF2B5EF4-FFF2-40B4-BE49-F238E27FC236}">
                <a16:creationId xmlns:a16="http://schemas.microsoft.com/office/drawing/2014/main" id="{93F594B6-120C-4C10-9881-E70CCEFE1D8B}"/>
              </a:ext>
            </a:extLst>
          </p:cNvPr>
          <p:cNvSpPr>
            <a:spLocks noGrp="1"/>
          </p:cNvSpPr>
          <p:nvPr>
            <p:ph idx="1"/>
          </p:nvPr>
        </p:nvSpPr>
        <p:spPr>
          <a:xfrm>
            <a:off x="552188" y="2082719"/>
            <a:ext cx="11090274" cy="3979625"/>
          </a:xfrm>
        </p:spPr>
        <p:txBody>
          <a:bodyPr>
            <a:normAutofit/>
          </a:bodyPr>
          <a:lstStyle/>
          <a:p>
            <a:r>
              <a:rPr lang="en-US" sz="2800" dirty="0"/>
              <a:t>Up to 8-10 different strains</a:t>
            </a:r>
          </a:p>
          <a:p>
            <a:r>
              <a:rPr lang="en-US" sz="2800" dirty="0"/>
              <a:t>May explain differences in outbreaks and symptoms</a:t>
            </a:r>
          </a:p>
        </p:txBody>
      </p:sp>
      <p:pic>
        <p:nvPicPr>
          <p:cNvPr id="4098" name="Picture 2" descr="A map of the main known genetic variants of the SARS-CoV-2 virus that causes COVID-19 disease. The map is being kept on the nextstrain.org website, which tracks pathogen evolution.">
            <a:extLst>
              <a:ext uri="{FF2B5EF4-FFF2-40B4-BE49-F238E27FC236}">
                <a16:creationId xmlns:a16="http://schemas.microsoft.com/office/drawing/2014/main" id="{1564945C-A603-4946-81EC-45874F34C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880" y="3578372"/>
            <a:ext cx="6787497"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58121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8055</TotalTime>
  <Words>2261</Words>
  <Application>Microsoft Office PowerPoint</Application>
  <PresentationFormat>Widescreen</PresentationFormat>
  <Paragraphs>416</Paragraphs>
  <Slides>76</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76</vt:i4>
      </vt:variant>
    </vt:vector>
  </HeadingPairs>
  <TitlesOfParts>
    <vt:vector size="90" baseType="lpstr">
      <vt:lpstr>ＭＳ Ｐゴシック</vt:lpstr>
      <vt:lpstr>Arial</vt:lpstr>
      <vt:lpstr>Arial Unicode MS</vt:lpstr>
      <vt:lpstr>BlinkMacSystemFont</vt:lpstr>
      <vt:lpstr>Calibri</vt:lpstr>
      <vt:lpstr>helvetica neue</vt:lpstr>
      <vt:lpstr>Open Sans</vt:lpstr>
      <vt:lpstr>PTregular</vt:lpstr>
      <vt:lpstr>Segoe UI</vt:lpstr>
      <vt:lpstr>Sitka Heading</vt:lpstr>
      <vt:lpstr>Source Sans Pro</vt:lpstr>
      <vt:lpstr>Times New Roman</vt:lpstr>
      <vt:lpstr>Wingdings</vt:lpstr>
      <vt:lpstr>3DFloatVTI</vt:lpstr>
      <vt:lpstr>COVID in Pregnancy </vt:lpstr>
      <vt:lpstr>Disclosures</vt:lpstr>
      <vt:lpstr>Objectives</vt:lpstr>
      <vt:lpstr>COVID-19: The Virus</vt:lpstr>
      <vt:lpstr>PowerPoint Presentation</vt:lpstr>
      <vt:lpstr>Subtypes of Coronavirus</vt:lpstr>
      <vt:lpstr>Timeline for COVID-19</vt:lpstr>
      <vt:lpstr>Lifecycle of the coronavirus</vt:lpstr>
      <vt:lpstr>COVID-19 Subtypes</vt:lpstr>
      <vt:lpstr>Pathophysiology of COVID-19</vt:lpstr>
      <vt:lpstr>Pathophysiology of Preeclampsia</vt:lpstr>
      <vt:lpstr>Symptoms of infection with COVID-19 occur 2-14 days post exposure</vt:lpstr>
      <vt:lpstr>Long term symptoms of COVID-19</vt:lpstr>
      <vt:lpstr>Severe long term complications</vt:lpstr>
      <vt:lpstr>Racial Inequities in COVID-19</vt:lpstr>
      <vt:lpstr>Racial Disparities in COVID outcomes</vt:lpstr>
      <vt:lpstr>Hospitalizations and Death as related to age</vt:lpstr>
      <vt:lpstr>Why are people of color more likely to be affected?</vt:lpstr>
      <vt:lpstr>Social Determinants of Health   Unequal Care</vt:lpstr>
      <vt:lpstr>PowerPoint Presentation</vt:lpstr>
      <vt:lpstr>Meharry leader says medical college 'somehow' didn't get first wave of COVID-19 vaccines </vt:lpstr>
      <vt:lpstr>Dr Susan Moore: Dies of COVID-19</vt:lpstr>
      <vt:lpstr>Help!! My patient has COVID</vt:lpstr>
      <vt:lpstr>Our Case</vt:lpstr>
      <vt:lpstr>Maternal Presentation of COVID</vt:lpstr>
      <vt:lpstr>COVID Testing</vt:lpstr>
      <vt:lpstr>Workup for COVID</vt:lpstr>
      <vt:lpstr>Physiologic Changes in Pregnancy</vt:lpstr>
      <vt:lpstr> Physiologic Changes </vt:lpstr>
      <vt:lpstr>Physiologic Changes</vt:lpstr>
      <vt:lpstr>Physiologic Changes</vt:lpstr>
      <vt:lpstr>PowerPoint Presentation</vt:lpstr>
      <vt:lpstr>PowerPoint Presentation</vt:lpstr>
      <vt:lpstr>PowerPoint Presentation</vt:lpstr>
      <vt:lpstr>When to Admit the Pregnant Patient with COVID</vt:lpstr>
      <vt:lpstr>PowerPoint Presentation</vt:lpstr>
      <vt:lpstr>PowerPoint Presentation</vt:lpstr>
      <vt:lpstr>Treatment</vt:lpstr>
      <vt:lpstr>Case Study(continued)</vt:lpstr>
      <vt:lpstr>Treatment</vt:lpstr>
      <vt:lpstr>PowerPoint Presentation</vt:lpstr>
      <vt:lpstr>Treatment</vt:lpstr>
      <vt:lpstr>Treatment</vt:lpstr>
      <vt:lpstr>Treatment </vt:lpstr>
      <vt:lpstr>JH Beigel et al. N Engl J Med 2020;383:1813-1826.</vt:lpstr>
      <vt:lpstr>JH Beigel et al. N Engl J Med 2020;383:1813-1826.</vt:lpstr>
      <vt:lpstr>Treatment</vt:lpstr>
      <vt:lpstr>Newer Therapies</vt:lpstr>
      <vt:lpstr>Respiratory Failure</vt:lpstr>
      <vt:lpstr>Things to consider with Intubation</vt:lpstr>
      <vt:lpstr>Clinical Key Questions ????</vt:lpstr>
      <vt:lpstr>Things to Consider</vt:lpstr>
      <vt:lpstr>PowerPoint Presentation</vt:lpstr>
      <vt:lpstr>Strategies for Mechanical Ventilation in Pregnancy</vt:lpstr>
      <vt:lpstr>Principles of ECMO</vt:lpstr>
      <vt:lpstr>PowerPoint Presentation</vt:lpstr>
      <vt:lpstr>ECMO Outcomes</vt:lpstr>
      <vt:lpstr>Viral pneumonia in pregnancy</vt:lpstr>
      <vt:lpstr>When should I delivery the fetus?</vt:lpstr>
      <vt:lpstr>Fetal outcomes</vt:lpstr>
      <vt:lpstr> Fetal Outcomes</vt:lpstr>
      <vt:lpstr>PowerPoint Presentation</vt:lpstr>
      <vt:lpstr>Breastfeeding and Lactation</vt:lpstr>
      <vt:lpstr>Oh Doctor, what about vaccine???</vt:lpstr>
      <vt:lpstr>How was the COVID Vaccine Developed</vt:lpstr>
      <vt:lpstr>How effective is the vaccine</vt:lpstr>
      <vt:lpstr>Vaccine Counseling</vt:lpstr>
      <vt:lpstr>Vaccine Counseling</vt:lpstr>
      <vt:lpstr>Other Considerations</vt:lpstr>
      <vt:lpstr>PPE for the Caregiver</vt:lpstr>
      <vt:lpstr>Telehealth in COVID</vt:lpstr>
      <vt:lpstr>Key Points</vt:lpstr>
      <vt:lpstr>Key Points</vt:lpstr>
      <vt:lpstr>Thank you</vt:lpstr>
      <vt:lpstr>Evaluation Link for CME Credit</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in Pregnancy</dc:title>
  <dc:creator>Cornelia Graves</dc:creator>
  <cp:lastModifiedBy>Brooks, Katlyn N</cp:lastModifiedBy>
  <cp:revision>81</cp:revision>
  <dcterms:created xsi:type="dcterms:W3CDTF">2020-12-19T22:20:51Z</dcterms:created>
  <dcterms:modified xsi:type="dcterms:W3CDTF">2021-02-01T16:11:55Z</dcterms:modified>
</cp:coreProperties>
</file>